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tags/tag6.xml" ContentType="application/vnd.openxmlformats-officedocument.presentationml.tags+xml"/>
  <Override PartName="/ppt/notesSlides/notesSlide13.xml" ContentType="application/vnd.openxmlformats-officedocument.presentationml.notesSlide+xml"/>
  <Override PartName="/ppt/tags/tag7.xml" ContentType="application/vnd.openxmlformats-officedocument.presentationml.tags+xml"/>
  <Override PartName="/ppt/notesSlides/notesSlide14.xml" ContentType="application/vnd.openxmlformats-officedocument.presentationml.notesSlide+xml"/>
  <Override PartName="/ppt/tags/tag8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53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2.xml" ContentType="application/vnd.openxmlformats-officedocument.themeOverride+xml"/>
  <Override PartName="/ppt/notesSlides/notesSlide79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3.xml" ContentType="application/vnd.openxmlformats-officedocument.themeOverride+xml"/>
  <Override PartName="/ppt/notesSlides/notesSlide80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4.xml" ContentType="application/vnd.openxmlformats-officedocument.themeOverr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5.xml" ContentType="application/vnd.openxmlformats-officedocument.themeOverride+xml"/>
  <Override PartName="/ppt/notesSlides/notesSlide81.xml" ContentType="application/vnd.openxmlformats-officedocument.presentationml.notesSl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theme/themeOverride6.xml" ContentType="application/vnd.openxmlformats-officedocument.themeOverr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theme/themeOverride7.xml" ContentType="application/vnd.openxmlformats-officedocument.themeOverride+xml"/>
  <Override PartName="/ppt/notesSlides/notesSlide87.xml" ContentType="application/vnd.openxmlformats-officedocument.presentationml.notesSlid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notesSlides/notesSlide88.xml" ContentType="application/vnd.openxmlformats-officedocument.presentationml.notesSlid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notesSlides/notesSlide89.xml" ContentType="application/vnd.openxmlformats-officedocument.presentationml.notesSlid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notesSlides/notesSlide90.xml" ContentType="application/vnd.openxmlformats-officedocument.presentationml.notesSlid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notesSlides/notesSlide91.xml" ContentType="application/vnd.openxmlformats-officedocument.presentationml.notesSlid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notesSlides/notesSlide92.xml" ContentType="application/vnd.openxmlformats-officedocument.presentationml.notesSlid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notesSlides/notesSlide95.xml" ContentType="application/vnd.openxmlformats-officedocument.presentationml.notesSlid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notesSlides/notesSlide96.xml" ContentType="application/vnd.openxmlformats-officedocument.presentationml.notesSlid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charts/chart3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charts/chart40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charts/chart41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5" r:id="rId3"/>
    <p:sldMasterId id="2147483688" r:id="rId4"/>
  </p:sldMasterIdLst>
  <p:notesMasterIdLst>
    <p:notesMasterId r:id="rId170"/>
  </p:notesMasterIdLst>
  <p:sldIdLst>
    <p:sldId id="828" r:id="rId5"/>
    <p:sldId id="2147470616" r:id="rId6"/>
    <p:sldId id="2147470631" r:id="rId7"/>
    <p:sldId id="2147470632" r:id="rId8"/>
    <p:sldId id="2147470618" r:id="rId9"/>
    <p:sldId id="2147470619" r:id="rId10"/>
    <p:sldId id="6174" r:id="rId11"/>
    <p:sldId id="2147470621" r:id="rId12"/>
    <p:sldId id="2147470622" r:id="rId13"/>
    <p:sldId id="2147470599" r:id="rId14"/>
    <p:sldId id="2147470598" r:id="rId15"/>
    <p:sldId id="2147470601" r:id="rId16"/>
    <p:sldId id="2147470653" r:id="rId17"/>
    <p:sldId id="2147470654" r:id="rId18"/>
    <p:sldId id="2147470655" r:id="rId19"/>
    <p:sldId id="2147470656" r:id="rId20"/>
    <p:sldId id="2147470657" r:id="rId21"/>
    <p:sldId id="2147470593" r:id="rId22"/>
    <p:sldId id="2147470594" r:id="rId23"/>
    <p:sldId id="2147470633" r:id="rId24"/>
    <p:sldId id="2147470574" r:id="rId25"/>
    <p:sldId id="2147470568" r:id="rId26"/>
    <p:sldId id="1116" r:id="rId27"/>
    <p:sldId id="1118" r:id="rId28"/>
    <p:sldId id="1049" r:id="rId29"/>
    <p:sldId id="1155" r:id="rId30"/>
    <p:sldId id="1050" r:id="rId31"/>
    <p:sldId id="1086" r:id="rId32"/>
    <p:sldId id="1128" r:id="rId33"/>
    <p:sldId id="2147470636" r:id="rId34"/>
    <p:sldId id="1103" r:id="rId35"/>
    <p:sldId id="1156" r:id="rId36"/>
    <p:sldId id="1157" r:id="rId37"/>
    <p:sldId id="1063" r:id="rId38"/>
    <p:sldId id="1104" r:id="rId39"/>
    <p:sldId id="1154" r:id="rId40"/>
    <p:sldId id="1136" r:id="rId41"/>
    <p:sldId id="1069" r:id="rId42"/>
    <p:sldId id="1142" r:id="rId43"/>
    <p:sldId id="1071" r:id="rId44"/>
    <p:sldId id="1138" r:id="rId45"/>
    <p:sldId id="1072" r:id="rId46"/>
    <p:sldId id="1139" r:id="rId47"/>
    <p:sldId id="1140" r:id="rId48"/>
    <p:sldId id="1141" r:id="rId49"/>
    <p:sldId id="1163" r:id="rId50"/>
    <p:sldId id="1079" r:id="rId51"/>
    <p:sldId id="1078" r:id="rId52"/>
    <p:sldId id="1143" r:id="rId53"/>
    <p:sldId id="1144" r:id="rId54"/>
    <p:sldId id="1082" r:id="rId55"/>
    <p:sldId id="1146" r:id="rId56"/>
    <p:sldId id="1105" r:id="rId57"/>
    <p:sldId id="1091" r:id="rId58"/>
    <p:sldId id="1089" r:id="rId59"/>
    <p:sldId id="1093" r:id="rId60"/>
    <p:sldId id="1127" r:id="rId61"/>
    <p:sldId id="1095" r:id="rId62"/>
    <p:sldId id="2147470567" r:id="rId63"/>
    <p:sldId id="2147470634" r:id="rId64"/>
    <p:sldId id="2147470575" r:id="rId65"/>
    <p:sldId id="2147470470" r:id="rId66"/>
    <p:sldId id="2147470445" r:id="rId67"/>
    <p:sldId id="2147470637" r:id="rId68"/>
    <p:sldId id="2147470446" r:id="rId69"/>
    <p:sldId id="2147470515" r:id="rId70"/>
    <p:sldId id="2147470479" r:id="rId71"/>
    <p:sldId id="2147470424" r:id="rId72"/>
    <p:sldId id="2147470347" r:id="rId73"/>
    <p:sldId id="2147470463" r:id="rId74"/>
    <p:sldId id="2147470465" r:id="rId75"/>
    <p:sldId id="2147470480" r:id="rId76"/>
    <p:sldId id="2147470516" r:id="rId77"/>
    <p:sldId id="2147470483" r:id="rId78"/>
    <p:sldId id="2147470484" r:id="rId79"/>
    <p:sldId id="2147470489" r:id="rId80"/>
    <p:sldId id="2147470493" r:id="rId81"/>
    <p:sldId id="2147470494" r:id="rId82"/>
    <p:sldId id="2147470492" r:id="rId83"/>
    <p:sldId id="2147470517" r:id="rId84"/>
    <p:sldId id="2147470520" r:id="rId85"/>
    <p:sldId id="2147470521" r:id="rId86"/>
    <p:sldId id="2147470522" r:id="rId87"/>
    <p:sldId id="2147470523" r:id="rId88"/>
    <p:sldId id="2147470454" r:id="rId89"/>
    <p:sldId id="2147470456" r:id="rId90"/>
    <p:sldId id="2147470562" r:id="rId91"/>
    <p:sldId id="2147470564" r:id="rId92"/>
    <p:sldId id="2147470565" r:id="rId93"/>
    <p:sldId id="2147470524" r:id="rId94"/>
    <p:sldId id="2147470566" r:id="rId95"/>
    <p:sldId id="2147470466" r:id="rId96"/>
    <p:sldId id="2147470528" r:id="rId97"/>
    <p:sldId id="2147470544" r:id="rId98"/>
    <p:sldId id="2147470532" r:id="rId99"/>
    <p:sldId id="2147470540" r:id="rId100"/>
    <p:sldId id="2147470370" r:id="rId101"/>
    <p:sldId id="2147470505" r:id="rId102"/>
    <p:sldId id="2147470506" r:id="rId103"/>
    <p:sldId id="2147470534" r:id="rId104"/>
    <p:sldId id="2147470356" r:id="rId105"/>
    <p:sldId id="2147470537" r:id="rId106"/>
    <p:sldId id="2147470635" r:id="rId107"/>
    <p:sldId id="2147470665" r:id="rId108"/>
    <p:sldId id="2147470659" r:id="rId109"/>
    <p:sldId id="2147470608" r:id="rId110"/>
    <p:sldId id="2147470607" r:id="rId111"/>
    <p:sldId id="2147470661" r:id="rId112"/>
    <p:sldId id="2147470664" r:id="rId113"/>
    <p:sldId id="1160" r:id="rId114"/>
    <p:sldId id="1098" r:id="rId115"/>
    <p:sldId id="1059" r:id="rId116"/>
    <p:sldId id="1129" r:id="rId117"/>
    <p:sldId id="1130" r:id="rId118"/>
    <p:sldId id="1131" r:id="rId119"/>
    <p:sldId id="1132" r:id="rId120"/>
    <p:sldId id="1133" r:id="rId121"/>
    <p:sldId id="1134" r:id="rId122"/>
    <p:sldId id="1065" r:id="rId123"/>
    <p:sldId id="1066" r:id="rId124"/>
    <p:sldId id="1159" r:id="rId125"/>
    <p:sldId id="1112" r:id="rId126"/>
    <p:sldId id="1147" r:id="rId127"/>
    <p:sldId id="1161" r:id="rId128"/>
    <p:sldId id="1162" r:id="rId129"/>
    <p:sldId id="1115" r:id="rId130"/>
    <p:sldId id="1114" r:id="rId131"/>
    <p:sldId id="1108" r:id="rId132"/>
    <p:sldId id="1148" r:id="rId133"/>
    <p:sldId id="1158" r:id="rId134"/>
    <p:sldId id="1149" r:id="rId135"/>
    <p:sldId id="1150" r:id="rId136"/>
    <p:sldId id="1152" r:id="rId137"/>
    <p:sldId id="1151" r:id="rId138"/>
    <p:sldId id="2147470475" r:id="rId139"/>
    <p:sldId id="2147470546" r:id="rId140"/>
    <p:sldId id="2147470547" r:id="rId141"/>
    <p:sldId id="2147470548" r:id="rId142"/>
    <p:sldId id="2147470549" r:id="rId143"/>
    <p:sldId id="2147470371" r:id="rId144"/>
    <p:sldId id="2147470550" r:id="rId145"/>
    <p:sldId id="2147470551" r:id="rId146"/>
    <p:sldId id="2147470552" r:id="rId147"/>
    <p:sldId id="2147470553" r:id="rId148"/>
    <p:sldId id="2147470554" r:id="rId149"/>
    <p:sldId id="2147470555" r:id="rId150"/>
    <p:sldId id="2147470556" r:id="rId151"/>
    <p:sldId id="2147470557" r:id="rId152"/>
    <p:sldId id="2147470558" r:id="rId153"/>
    <p:sldId id="2147470560" r:id="rId154"/>
    <p:sldId id="2147470559" r:id="rId155"/>
    <p:sldId id="2147470561" r:id="rId156"/>
    <p:sldId id="2147470355" r:id="rId157"/>
    <p:sldId id="2147470578" r:id="rId158"/>
    <p:sldId id="2147470579" r:id="rId159"/>
    <p:sldId id="2147470580" r:id="rId160"/>
    <p:sldId id="2147470581" r:id="rId161"/>
    <p:sldId id="2147470582" r:id="rId162"/>
    <p:sldId id="2147470583" r:id="rId163"/>
    <p:sldId id="2147470584" r:id="rId164"/>
    <p:sldId id="2147470585" r:id="rId165"/>
    <p:sldId id="2147470586" r:id="rId166"/>
    <p:sldId id="2147470587" r:id="rId167"/>
    <p:sldId id="2147470588" r:id="rId168"/>
    <p:sldId id="2147470589" r:id="rId1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9C2706-7B56-0DA1-D36B-5058A166FD8E}" name="Yaglikci  Abdullah Giray" initials="YAG" userId="S::yaglikca@ethz.ch::9d4a6345-5013-481a-aed7-5910ce0bef1f" providerId="AD"/>
  <p188:author id="{25D29E55-6E1B-8098-0CC8-6F8A5879E72E}" name="lois.orosa.nogueira@gmail.com" initials="lo" userId="S::urn:spo:guest#lois.orosa.nogueira@gmail.com::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  <p:cmAuthor id="2" name="Microsoft Office User" initials="Office [2]" lastIdx="1" clrIdx="1"/>
  <p:cmAuthor id="3" name="Microsoft Office User" initials="Office [3]" lastIdx="1" clrIdx="2"/>
  <p:cmAuthor id="4" name="ggqd_e6b7e@idethz.onmicrosoft.com" initials="g" lastIdx="3" clrIdx="3">
    <p:extLst>
      <p:ext uri="{19B8F6BF-5375-455C-9EA6-DF929625EA0E}">
        <p15:presenceInfo xmlns:p15="http://schemas.microsoft.com/office/powerpoint/2012/main" userId="S::ggqd_e6b7e@ethz.ch::93ad1454-b441-4862-aa2c-ecbd07735b47" providerId="AD"/>
      </p:ext>
    </p:extLst>
  </p:cmAuthor>
  <p:cmAuthor id="5" name="Patel  Minesh Hamenbhai" initials="PH" lastIdx="2" clrIdx="4">
    <p:extLst>
      <p:ext uri="{19B8F6BF-5375-455C-9EA6-DF929625EA0E}">
        <p15:presenceInfo xmlns:p15="http://schemas.microsoft.com/office/powerpoint/2012/main" userId="S::mpatel@ethz.ch::6a2c18ab-280a-4d17-9acd-93b2f4ff5d5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2A0"/>
    <a:srgbClr val="0432FF"/>
    <a:srgbClr val="E8E7E9"/>
    <a:srgbClr val="06436E"/>
    <a:srgbClr val="548235"/>
    <a:srgbClr val="FFD1B4"/>
    <a:srgbClr val="FFFFFF"/>
    <a:srgbClr val="1982C3"/>
    <a:srgbClr val="629B3C"/>
    <a:srgbClr val="8237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51"/>
    <p:restoredTop sz="70317"/>
  </p:normalViewPr>
  <p:slideViewPr>
    <p:cSldViewPr snapToGrid="0" snapToObjects="1">
      <p:cViewPr varScale="1">
        <p:scale>
          <a:sx n="87" d="100"/>
          <a:sy n="87" d="100"/>
        </p:scale>
        <p:origin x="2000" y="184"/>
      </p:cViewPr>
      <p:guideLst>
        <p:guide orient="horz" pos="2160"/>
        <p:guide pos="2880"/>
      </p:guideLst>
    </p:cSldViewPr>
  </p:slideViewPr>
  <p:notesTextViewPr>
    <p:cViewPr>
      <p:scale>
        <a:sx n="95" d="100"/>
        <a:sy n="95" d="100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openxmlformats.org/officeDocument/2006/relationships/slide" Target="slides/slide155.xml"/><Relationship Id="rId170" Type="http://schemas.openxmlformats.org/officeDocument/2006/relationships/notesMaster" Target="notesMasters/notesMaster1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71" Type="http://schemas.openxmlformats.org/officeDocument/2006/relationships/commentAuthors" Target="commentAuthors.xml"/><Relationship Id="rId12" Type="http://schemas.openxmlformats.org/officeDocument/2006/relationships/slide" Target="slides/slide8.xml"/><Relationship Id="rId33" Type="http://schemas.openxmlformats.org/officeDocument/2006/relationships/slide" Target="slides/slide29.xml"/><Relationship Id="rId108" Type="http://schemas.openxmlformats.org/officeDocument/2006/relationships/slide" Target="slides/slide104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5" Type="http://schemas.openxmlformats.org/officeDocument/2006/relationships/slide" Target="slides/slide71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61" Type="http://schemas.openxmlformats.org/officeDocument/2006/relationships/slide" Target="slides/slide15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51" Type="http://schemas.openxmlformats.org/officeDocument/2006/relationships/slide" Target="slides/slide147.xml"/><Relationship Id="rId156" Type="http://schemas.openxmlformats.org/officeDocument/2006/relationships/slide" Target="slides/slide152.xml"/><Relationship Id="rId172" Type="http://schemas.openxmlformats.org/officeDocument/2006/relationships/presProps" Target="presProps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slide" Target="slides/slide15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73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theme" Target="theme/theme1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64" Type="http://schemas.openxmlformats.org/officeDocument/2006/relationships/slide" Target="slides/slide160.xml"/><Relationship Id="rId169" Type="http://schemas.openxmlformats.org/officeDocument/2006/relationships/slide" Target="slides/slide16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75" Type="http://schemas.openxmlformats.org/officeDocument/2006/relationships/tableStyles" Target="tableStyles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165" Type="http://schemas.openxmlformats.org/officeDocument/2006/relationships/slide" Target="slides/slide161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Relationship Id="rId80" Type="http://schemas.openxmlformats.org/officeDocument/2006/relationships/slide" Target="slides/slide76.xml"/><Relationship Id="rId155" Type="http://schemas.openxmlformats.org/officeDocument/2006/relationships/slide" Target="slides/slide151.xml"/><Relationship Id="rId176" Type="http://schemas.microsoft.com/office/2018/10/relationships/authors" Target="authors.xml"/><Relationship Id="rId17" Type="http://schemas.openxmlformats.org/officeDocument/2006/relationships/slide" Target="slides/slide13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24" Type="http://schemas.openxmlformats.org/officeDocument/2006/relationships/slide" Target="slides/slide120.xml"/><Relationship Id="rId70" Type="http://schemas.openxmlformats.org/officeDocument/2006/relationships/slide" Target="slides/slide66.xml"/><Relationship Id="rId91" Type="http://schemas.openxmlformats.org/officeDocument/2006/relationships/slide" Target="slides/slide87.xml"/><Relationship Id="rId145" Type="http://schemas.openxmlformats.org/officeDocument/2006/relationships/slide" Target="slides/slide141.xml"/><Relationship Id="rId166" Type="http://schemas.openxmlformats.org/officeDocument/2006/relationships/slide" Target="slides/slide16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nika\Documents\Projects\GenStore\ASPLOS22\hits_align_notalig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oleObject" Target="file:////Users/nika/Documents/Projects/MetaStore/MetaStore-Plots.xlsx" TargetMode="Externa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oleObject" Target="file:////Users/nika/Documents/Projects/MetaStore/MetaStore-Plots.xlsx" TargetMode="Externa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oleObject" Target="file:////Users/nika/Documents/Projects/MetaStore/MetaStore-Plots.xlsx" TargetMode="Externa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oleObject" Target="file:////Users/nika/Documents/Projects/MetaStore/MetaStore-Plots.xlsx" TargetMode="Externa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oleObject" Target="file:////Users/nika/Documents/Projects/MetaStore/MetaStore-Plots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nika\Documents\Projects\GenStore\ASPLOS22\hits_align_notalig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a/Documents/Projects/MetaStore/MetaStore-Plots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a/Documents/Projects/MetaStore/MetaStore-Plots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22.xml"/><Relationship Id="rId1" Type="http://schemas.microsoft.com/office/2011/relationships/chartStyle" Target="style22.xml"/><Relationship Id="rId4" Type="http://schemas.openxmlformats.org/officeDocument/2006/relationships/oleObject" Target="file:////Users/jspark/Dropbox/research/cowork/genstore/data.xlsx" TargetMode="Externa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oleObject" Target="file:////Users/jspark/Dropbox/research/cowork/genstore/data.xlsx" TargetMode="Externa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a/Documents/Presentations/ASPLOS22/data-motivation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a/Documents/Presentations/ASPLOS22/data-motivation.xlsx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a/Documents/Presentations/ASPLOS22/data-motivation.xlsx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a/Documents/Presentations/ASPLOS22/data-motivation.xlsx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a/Documents/Presentations/ASPLOS22/data-motivation.xlsx" TargetMode="External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a/Documents/Presentations/ASPLOS22/data-motivation.xlsx" TargetMode="External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a/Documents/Projects/GenStore/ASPLOS22/Camera-Ready/Figure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a/Documents/Projects/GenStore/ASPLOS22/Camera-Ready/Figures.xlsx" TargetMode="External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a/Documents/Projects/GenStore/ASPLOS22/Camera-Ready/Figures.xlsx" TargetMode="External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a/Documents/Projects/GenStore/ASPLOS22/Camera-Ready/Figures.xlsx" TargetMode="External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a/Documents/Projects/GenStore/ASPLOS22/Camera-Ready/Figures.xlsx" TargetMode="External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a/Documents/Projects/GenStore/ASPLOS22/Camera-Ready/Figures.xlsx" TargetMode="External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a/Documents/Projects/GenStore/ASPLOS22/Camera-Ready/Figures.xlsx" TargetMode="External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a/Documents/Projects/GenStore/ASPLOS22/Camera-Ready/Figures.xlsx" TargetMode="External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a/Documents/Projects/GenStore/ASPLOS22/Camera-Ready/Figures.xlsx" TargetMode="External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a/Documents/Projects/GenStore/ASPLOS22/Camera-Ready/Figure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a/Documents/Projects/GenStore/ASPLOS22/Camera-Ready/Figure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a/Documents/Projects/GenStore/ASPLOS22/Camera-Ready/Figure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a/Documents/Projects/MetaStore/MetaStore-Plot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a/Documents/Projects/MetaStore/MetaStore-Plot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581902623350819E-2"/>
          <c:y val="0.21868017614418492"/>
          <c:w val="0.63104825677742937"/>
          <c:h val="0.5338865347606313"/>
        </c:manualLayout>
      </c:layout>
      <c:lineChart>
        <c:grouping val="standard"/>
        <c:varyColors val="0"/>
        <c:ser>
          <c:idx val="1"/>
          <c:order val="0"/>
          <c:tx>
            <c:strRef>
              <c:f>hits_align_notalign!$J$1</c:f>
              <c:strCache>
                <c:ptCount val="1"/>
                <c:pt idx="0">
                  <c:v>align</c:v>
                </c:pt>
              </c:strCache>
            </c:strRef>
          </c:tx>
          <c:spPr>
            <a:ln w="31750" cap="flat">
              <a:solidFill>
                <a:schemeClr val="accent1"/>
              </a:solidFill>
              <a:miter lim="800000"/>
            </a:ln>
            <a:effectLst/>
          </c:spPr>
          <c:marker>
            <c:symbol val="none"/>
          </c:marker>
          <c:cat>
            <c:numRef>
              <c:f>hits_align_notalign!$H$2:$H$152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cat>
          <c:val>
            <c:numRef>
              <c:f>hits_align_notalign!$J$2:$J$152</c:f>
              <c:numCache>
                <c:formatCode>General</c:formatCode>
                <c:ptCount val="1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6.0923191926742698E-2</c:v>
                </c:pt>
                <c:pt idx="4">
                  <c:v>0.10997038499506399</c:v>
                </c:pt>
                <c:pt idx="5">
                  <c:v>0.14640147631740799</c:v>
                </c:pt>
                <c:pt idx="6">
                  <c:v>0.177763819095477</c:v>
                </c:pt>
                <c:pt idx="7">
                  <c:v>0.20472440944881901</c:v>
                </c:pt>
                <c:pt idx="8">
                  <c:v>0.22260347415826701</c:v>
                </c:pt>
                <c:pt idx="9">
                  <c:v>0.230769230769231</c:v>
                </c:pt>
                <c:pt idx="10">
                  <c:v>0.25213100044863201</c:v>
                </c:pt>
                <c:pt idx="11">
                  <c:v>0.27768349596945302</c:v>
                </c:pt>
                <c:pt idx="12">
                  <c:v>0.29504993486756398</c:v>
                </c:pt>
                <c:pt idx="13">
                  <c:v>0.30668103448275902</c:v>
                </c:pt>
                <c:pt idx="14">
                  <c:v>0.32549611734253697</c:v>
                </c:pt>
                <c:pt idx="15">
                  <c:v>0.33998207082026</c:v>
                </c:pt>
                <c:pt idx="16">
                  <c:v>0.36206504434841902</c:v>
                </c:pt>
                <c:pt idx="17">
                  <c:v>0.38671603795417703</c:v>
                </c:pt>
                <c:pt idx="18">
                  <c:v>0.39116795366795398</c:v>
                </c:pt>
                <c:pt idx="19">
                  <c:v>0.41316180108856998</c:v>
                </c:pt>
                <c:pt idx="20">
                  <c:v>0.41837231968810901</c:v>
                </c:pt>
                <c:pt idx="21">
                  <c:v>0.441737820190859</c:v>
                </c:pt>
                <c:pt idx="22">
                  <c:v>0.452631578947368</c:v>
                </c:pt>
                <c:pt idx="23">
                  <c:v>0.447635993899339</c:v>
                </c:pt>
                <c:pt idx="24">
                  <c:v>0.46014206787687401</c:v>
                </c:pt>
                <c:pt idx="25">
                  <c:v>0.47400530503978799</c:v>
                </c:pt>
                <c:pt idx="26">
                  <c:v>0.481572481572482</c:v>
                </c:pt>
                <c:pt idx="27">
                  <c:v>0.48494230227976398</c:v>
                </c:pt>
                <c:pt idx="28">
                  <c:v>0.487449392712551</c:v>
                </c:pt>
                <c:pt idx="29">
                  <c:v>0.49972497249725001</c:v>
                </c:pt>
                <c:pt idx="30">
                  <c:v>0.490529247910864</c:v>
                </c:pt>
                <c:pt idx="31">
                  <c:v>0.498170560090065</c:v>
                </c:pt>
                <c:pt idx="32">
                  <c:v>0.48965324384787501</c:v>
                </c:pt>
                <c:pt idx="33">
                  <c:v>0.50284414106939701</c:v>
                </c:pt>
                <c:pt idx="34">
                  <c:v>0.50804328751096794</c:v>
                </c:pt>
                <c:pt idx="35">
                  <c:v>0.50912610619469001</c:v>
                </c:pt>
                <c:pt idx="36">
                  <c:v>0.48136903118962199</c:v>
                </c:pt>
                <c:pt idx="37">
                  <c:v>0.495536999712065</c:v>
                </c:pt>
                <c:pt idx="38">
                  <c:v>0.49468237999425102</c:v>
                </c:pt>
                <c:pt idx="39">
                  <c:v>0.51311617180743696</c:v>
                </c:pt>
                <c:pt idx="40">
                  <c:v>0.49774011299435</c:v>
                </c:pt>
                <c:pt idx="41">
                  <c:v>0.50669045495093701</c:v>
                </c:pt>
                <c:pt idx="42">
                  <c:v>0.49111178065682398</c:v>
                </c:pt>
                <c:pt idx="43">
                  <c:v>0.51122418437593498</c:v>
                </c:pt>
                <c:pt idx="44">
                  <c:v>0.51655416264866605</c:v>
                </c:pt>
                <c:pt idx="45">
                  <c:v>0.52641690682036502</c:v>
                </c:pt>
                <c:pt idx="46">
                  <c:v>0.53557046979865797</c:v>
                </c:pt>
                <c:pt idx="47">
                  <c:v>0.53745583038869305</c:v>
                </c:pt>
                <c:pt idx="48">
                  <c:v>0.53735024665257203</c:v>
                </c:pt>
                <c:pt idx="49">
                  <c:v>0.56323964497041401</c:v>
                </c:pt>
                <c:pt idx="50">
                  <c:v>0.56062819576333101</c:v>
                </c:pt>
                <c:pt idx="51">
                  <c:v>0.59626093874303898</c:v>
                </c:pt>
                <c:pt idx="52">
                  <c:v>0.62363138686131403</c:v>
                </c:pt>
                <c:pt idx="53">
                  <c:v>0.63263486402140001</c:v>
                </c:pt>
                <c:pt idx="54">
                  <c:v>0.65399610136452202</c:v>
                </c:pt>
                <c:pt idx="55">
                  <c:v>0.67347981604496698</c:v>
                </c:pt>
                <c:pt idx="56">
                  <c:v>0.68534238822863602</c:v>
                </c:pt>
                <c:pt idx="57">
                  <c:v>0.711242603550296</c:v>
                </c:pt>
                <c:pt idx="58">
                  <c:v>0.72435897435897401</c:v>
                </c:pt>
                <c:pt idx="59">
                  <c:v>0.74803149606299202</c:v>
                </c:pt>
                <c:pt idx="60">
                  <c:v>0.78279883381924198</c:v>
                </c:pt>
                <c:pt idx="61">
                  <c:v>0.78406374501992004</c:v>
                </c:pt>
                <c:pt idx="62">
                  <c:v>0.79839357429718905</c:v>
                </c:pt>
                <c:pt idx="63">
                  <c:v>0.84010371650821103</c:v>
                </c:pt>
                <c:pt idx="64">
                  <c:v>0.83890845070422504</c:v>
                </c:pt>
                <c:pt idx="65">
                  <c:v>0.88623326959847004</c:v>
                </c:pt>
                <c:pt idx="66">
                  <c:v>0.894144144144144</c:v>
                </c:pt>
                <c:pt idx="67">
                  <c:v>0.89728096676737201</c:v>
                </c:pt>
                <c:pt idx="68">
                  <c:v>0.92643678160919496</c:v>
                </c:pt>
                <c:pt idx="69">
                  <c:v>0.93621867881549004</c:v>
                </c:pt>
                <c:pt idx="70">
                  <c:v>0.93887530562347199</c:v>
                </c:pt>
                <c:pt idx="71">
                  <c:v>0.96076099881093902</c:v>
                </c:pt>
                <c:pt idx="72">
                  <c:v>0.95822454308093996</c:v>
                </c:pt>
                <c:pt idx="73">
                  <c:v>0.95269382391589996</c:v>
                </c:pt>
                <c:pt idx="74">
                  <c:v>0.96684350132625996</c:v>
                </c:pt>
                <c:pt idx="75">
                  <c:v>0.97150997150997198</c:v>
                </c:pt>
                <c:pt idx="76">
                  <c:v>0.97910447761193997</c:v>
                </c:pt>
                <c:pt idx="77">
                  <c:v>0.97481481481481502</c:v>
                </c:pt>
                <c:pt idx="78">
                  <c:v>0.98724082934609303</c:v>
                </c:pt>
                <c:pt idx="79">
                  <c:v>0.97580645161290303</c:v>
                </c:pt>
                <c:pt idx="80">
                  <c:v>0.98901098901098905</c:v>
                </c:pt>
                <c:pt idx="81">
                  <c:v>0.980530973451327</c:v>
                </c:pt>
                <c:pt idx="82">
                  <c:v>0.98161764705882304</c:v>
                </c:pt>
                <c:pt idx="83">
                  <c:v>0.98909090909090902</c:v>
                </c:pt>
                <c:pt idx="84">
                  <c:v>0.98895027624309395</c:v>
                </c:pt>
                <c:pt idx="85">
                  <c:v>0.98175182481751799</c:v>
                </c:pt>
                <c:pt idx="86">
                  <c:v>0.98188405797101397</c:v>
                </c:pt>
                <c:pt idx="87">
                  <c:v>0.98857142857142799</c:v>
                </c:pt>
                <c:pt idx="88">
                  <c:v>0.98694029850746301</c:v>
                </c:pt>
                <c:pt idx="89">
                  <c:v>0.98023715415019796</c:v>
                </c:pt>
                <c:pt idx="90">
                  <c:v>0.99387755102040798</c:v>
                </c:pt>
                <c:pt idx="91">
                  <c:v>0.98370672097759704</c:v>
                </c:pt>
                <c:pt idx="92">
                  <c:v>0.98060344827586199</c:v>
                </c:pt>
                <c:pt idx="93">
                  <c:v>0.99346405228758194</c:v>
                </c:pt>
                <c:pt idx="94">
                  <c:v>0.98447893569844802</c:v>
                </c:pt>
                <c:pt idx="95">
                  <c:v>0.98241758241758204</c:v>
                </c:pt>
                <c:pt idx="96">
                  <c:v>0.97854077253218896</c:v>
                </c:pt>
                <c:pt idx="97">
                  <c:v>0.98847926267281105</c:v>
                </c:pt>
                <c:pt idx="98">
                  <c:v>0.989247311827957</c:v>
                </c:pt>
                <c:pt idx="99">
                  <c:v>0.98574821852731598</c:v>
                </c:pt>
                <c:pt idx="100">
                  <c:v>0.98503740648379001</c:v>
                </c:pt>
                <c:pt idx="101">
                  <c:v>0.98987341772151904</c:v>
                </c:pt>
                <c:pt idx="102">
                  <c:v>0.9921875</c:v>
                </c:pt>
                <c:pt idx="103">
                  <c:v>0.98971722365038595</c:v>
                </c:pt>
                <c:pt idx="104">
                  <c:v>0.99206349206349198</c:v>
                </c:pt>
                <c:pt idx="105">
                  <c:v>0.98503740648379001</c:v>
                </c:pt>
                <c:pt idx="106">
                  <c:v>0.98369565217391297</c:v>
                </c:pt>
                <c:pt idx="107">
                  <c:v>0.98607242339832901</c:v>
                </c:pt>
                <c:pt idx="108">
                  <c:v>0.98910081743869205</c:v>
                </c:pt>
                <c:pt idx="109">
                  <c:v>0.98314606741572996</c:v>
                </c:pt>
                <c:pt idx="110">
                  <c:v>0.99378881987577605</c:v>
                </c:pt>
                <c:pt idx="111">
                  <c:v>0.99202127659574502</c:v>
                </c:pt>
                <c:pt idx="112">
                  <c:v>1</c:v>
                </c:pt>
                <c:pt idx="113">
                  <c:v>0.98489425981873102</c:v>
                </c:pt>
                <c:pt idx="114">
                  <c:v>0.98776758409785903</c:v>
                </c:pt>
                <c:pt idx="115">
                  <c:v>0.99135446685879003</c:v>
                </c:pt>
                <c:pt idx="116">
                  <c:v>0.99397590361445798</c:v>
                </c:pt>
                <c:pt idx="117">
                  <c:v>0.99022801302931596</c:v>
                </c:pt>
                <c:pt idx="118">
                  <c:v>0.993610223642173</c:v>
                </c:pt>
                <c:pt idx="119">
                  <c:v>0.99342105263157898</c:v>
                </c:pt>
                <c:pt idx="120">
                  <c:v>0.99679487179487203</c:v>
                </c:pt>
                <c:pt idx="121">
                  <c:v>0.99397590361445798</c:v>
                </c:pt>
                <c:pt idx="122">
                  <c:v>0.99275362318840599</c:v>
                </c:pt>
                <c:pt idx="123">
                  <c:v>1</c:v>
                </c:pt>
                <c:pt idx="124">
                  <c:v>1</c:v>
                </c:pt>
                <c:pt idx="125">
                  <c:v>0.99603174603174605</c:v>
                </c:pt>
                <c:pt idx="126">
                  <c:v>0.99270072992700698</c:v>
                </c:pt>
                <c:pt idx="127">
                  <c:v>0.992932862190813</c:v>
                </c:pt>
                <c:pt idx="128">
                  <c:v>0.992932862190813</c:v>
                </c:pt>
                <c:pt idx="129">
                  <c:v>0.98706896551724099</c:v>
                </c:pt>
                <c:pt idx="130">
                  <c:v>0.98513011152416297</c:v>
                </c:pt>
                <c:pt idx="131">
                  <c:v>0.99615384615384595</c:v>
                </c:pt>
                <c:pt idx="132">
                  <c:v>0.99190283400809698</c:v>
                </c:pt>
                <c:pt idx="133">
                  <c:v>0.98373983739837401</c:v>
                </c:pt>
                <c:pt idx="134">
                  <c:v>1</c:v>
                </c:pt>
                <c:pt idx="135">
                  <c:v>0.99193548387096797</c:v>
                </c:pt>
                <c:pt idx="136">
                  <c:v>0.99561403508771895</c:v>
                </c:pt>
                <c:pt idx="137">
                  <c:v>0.99004975124378103</c:v>
                </c:pt>
                <c:pt idx="138">
                  <c:v>0.99532710280373804</c:v>
                </c:pt>
                <c:pt idx="139">
                  <c:v>0.99570815450643801</c:v>
                </c:pt>
                <c:pt idx="140">
                  <c:v>1</c:v>
                </c:pt>
                <c:pt idx="141">
                  <c:v>0.99570815450643801</c:v>
                </c:pt>
                <c:pt idx="142">
                  <c:v>1</c:v>
                </c:pt>
                <c:pt idx="143">
                  <c:v>1</c:v>
                </c:pt>
                <c:pt idx="144">
                  <c:v>0.99033816425120802</c:v>
                </c:pt>
                <c:pt idx="145">
                  <c:v>0.98578199052132698</c:v>
                </c:pt>
                <c:pt idx="146">
                  <c:v>1</c:v>
                </c:pt>
                <c:pt idx="147">
                  <c:v>0.99095022624434403</c:v>
                </c:pt>
                <c:pt idx="148">
                  <c:v>0.995391705069124</c:v>
                </c:pt>
                <c:pt idx="149">
                  <c:v>0.97474747474747503</c:v>
                </c:pt>
                <c:pt idx="150">
                  <c:v>0.98130841121495305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6655-1D48-A4FC-345551EC39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38054431"/>
        <c:axId val="337185727"/>
      </c:lineChart>
      <c:catAx>
        <c:axId val="338054431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337185727"/>
        <c:crosses val="autoZero"/>
        <c:auto val="1"/>
        <c:lblAlgn val="ctr"/>
        <c:lblOffset val="0"/>
        <c:tickLblSkip val="16"/>
        <c:tickMarkSkip val="16"/>
        <c:noMultiLvlLbl val="0"/>
      </c:catAx>
      <c:valAx>
        <c:axId val="337185727"/>
        <c:scaling>
          <c:orientation val="minMax"/>
          <c:max val="1"/>
          <c:min val="0"/>
        </c:scaling>
        <c:delete val="0"/>
        <c:axPos val="l"/>
        <c:numFmt formatCode="General" sourceLinked="1"/>
        <c:majorTickMark val="in"/>
        <c:minorTickMark val="in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338054431"/>
        <c:crosses val="autoZero"/>
        <c:crossBetween val="between"/>
      </c:valAx>
      <c:spPr>
        <a:noFill/>
        <a:ln w="15875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93794452531705"/>
          <c:y val="0.4720811877737654"/>
          <c:w val="0.78471736236717449"/>
          <c:h val="0.51805209680702957"/>
        </c:manualLayout>
      </c:layout>
      <c:pieChart>
        <c:varyColors val="1"/>
        <c:ser>
          <c:idx val="0"/>
          <c:order val="0"/>
          <c:spPr>
            <a:ln w="15875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ABD1F4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AF9-094A-9156-BF3B334B215C}"/>
              </c:ext>
            </c:extLst>
          </c:dPt>
          <c:dPt>
            <c:idx val="1"/>
            <c:bubble3D val="0"/>
            <c:spPr>
              <a:solidFill>
                <a:srgbClr val="8BB778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AF9-094A-9156-BF3B334B215C}"/>
              </c:ext>
            </c:extLst>
          </c:dPt>
          <c:dPt>
            <c:idx val="2"/>
            <c:bubble3D val="0"/>
            <c:spPr>
              <a:solidFill>
                <a:srgbClr val="ED8682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AF9-094A-9156-BF3B334B215C}"/>
              </c:ext>
            </c:extLst>
          </c:dPt>
          <c:dLbls>
            <c:delete val="1"/>
          </c:dLbls>
          <c:cat>
            <c:strRef>
              <c:f>Sheet1!$A$5:$A$7</c:f>
              <c:strCache>
                <c:ptCount val="3"/>
                <c:pt idx="0">
                  <c:v>Species#1</c:v>
                </c:pt>
                <c:pt idx="1">
                  <c:v>Species#2</c:v>
                </c:pt>
                <c:pt idx="2">
                  <c:v>Species#3</c:v>
                </c:pt>
              </c:strCache>
            </c:strRef>
          </c:cat>
          <c:val>
            <c:numRef>
              <c:f>Sheet1!$B$5:$B$7</c:f>
              <c:numCache>
                <c:formatCode>0%</c:formatCode>
                <c:ptCount val="3"/>
                <c:pt idx="0">
                  <c:v>0.6</c:v>
                </c:pt>
                <c:pt idx="1">
                  <c:v>0.25</c:v>
                </c:pt>
                <c:pt idx="2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AF9-094A-9156-BF3B334B215C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Cambria" panose="02040503050406030204" pitchFamily="18" charset="0"/>
        </a:defRPr>
      </a:pPr>
      <a:endParaRPr lang="en-CH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93794452531705"/>
          <c:y val="0.4720811877737654"/>
          <c:w val="0.78471736236717449"/>
          <c:h val="0.51805209680702957"/>
        </c:manualLayout>
      </c:layout>
      <c:pieChart>
        <c:varyColors val="1"/>
        <c:ser>
          <c:idx val="0"/>
          <c:order val="0"/>
          <c:spPr>
            <a:ln w="15875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ABD1F4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AF9-094A-9156-BF3B334B215C}"/>
              </c:ext>
            </c:extLst>
          </c:dPt>
          <c:dPt>
            <c:idx val="1"/>
            <c:bubble3D val="0"/>
            <c:spPr>
              <a:solidFill>
                <a:srgbClr val="8BB778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AF9-094A-9156-BF3B334B215C}"/>
              </c:ext>
            </c:extLst>
          </c:dPt>
          <c:dPt>
            <c:idx val="2"/>
            <c:bubble3D val="0"/>
            <c:spPr>
              <a:solidFill>
                <a:srgbClr val="ED8682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AF9-094A-9156-BF3B334B215C}"/>
              </c:ext>
            </c:extLst>
          </c:dPt>
          <c:dLbls>
            <c:delete val="1"/>
          </c:dLbls>
          <c:cat>
            <c:strRef>
              <c:f>Sheet1!$A$5:$A$7</c:f>
              <c:strCache>
                <c:ptCount val="3"/>
                <c:pt idx="0">
                  <c:v>Species#1</c:v>
                </c:pt>
                <c:pt idx="1">
                  <c:v>Species#2</c:v>
                </c:pt>
                <c:pt idx="2">
                  <c:v>Species#3</c:v>
                </c:pt>
              </c:strCache>
            </c:strRef>
          </c:cat>
          <c:val>
            <c:numRef>
              <c:f>Sheet1!$B$5:$B$7</c:f>
              <c:numCache>
                <c:formatCode>0%</c:formatCode>
                <c:ptCount val="3"/>
                <c:pt idx="0">
                  <c:v>0.6</c:v>
                </c:pt>
                <c:pt idx="1">
                  <c:v>0.25</c:v>
                </c:pt>
                <c:pt idx="2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AF9-094A-9156-BF3B334B215C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Cambria" panose="02040503050406030204" pitchFamily="18" charset="0"/>
        </a:defRPr>
      </a:pPr>
      <a:endParaRPr lang="en-CH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93794452531705"/>
          <c:y val="0.4720811877737654"/>
          <c:w val="0.78471736236717449"/>
          <c:h val="0.51805209680702957"/>
        </c:manualLayout>
      </c:layout>
      <c:pieChart>
        <c:varyColors val="1"/>
        <c:ser>
          <c:idx val="0"/>
          <c:order val="0"/>
          <c:spPr>
            <a:ln w="15875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ABD1F4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AF9-094A-9156-BF3B334B215C}"/>
              </c:ext>
            </c:extLst>
          </c:dPt>
          <c:dPt>
            <c:idx val="1"/>
            <c:bubble3D val="0"/>
            <c:spPr>
              <a:solidFill>
                <a:srgbClr val="8BB778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AF9-094A-9156-BF3B334B215C}"/>
              </c:ext>
            </c:extLst>
          </c:dPt>
          <c:dPt>
            <c:idx val="2"/>
            <c:bubble3D val="0"/>
            <c:spPr>
              <a:solidFill>
                <a:srgbClr val="ED8682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AF9-094A-9156-BF3B334B215C}"/>
              </c:ext>
            </c:extLst>
          </c:dPt>
          <c:dLbls>
            <c:delete val="1"/>
          </c:dLbls>
          <c:cat>
            <c:strRef>
              <c:f>Sheet1!$A$5:$A$7</c:f>
              <c:strCache>
                <c:ptCount val="3"/>
                <c:pt idx="0">
                  <c:v>Species#1</c:v>
                </c:pt>
                <c:pt idx="1">
                  <c:v>Species#2</c:v>
                </c:pt>
                <c:pt idx="2">
                  <c:v>Species#3</c:v>
                </c:pt>
              </c:strCache>
            </c:strRef>
          </c:cat>
          <c:val>
            <c:numRef>
              <c:f>Sheet1!$B$5:$B$7</c:f>
              <c:numCache>
                <c:formatCode>0%</c:formatCode>
                <c:ptCount val="3"/>
                <c:pt idx="0">
                  <c:v>0.6</c:v>
                </c:pt>
                <c:pt idx="1">
                  <c:v>0.25</c:v>
                </c:pt>
                <c:pt idx="2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AF9-094A-9156-BF3B334B215C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Cambria" panose="02040503050406030204" pitchFamily="18" charset="0"/>
        </a:defRPr>
      </a:pPr>
      <a:endParaRPr lang="en-CH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93794452531705"/>
          <c:y val="0.4720811877737654"/>
          <c:w val="0.78471736236717449"/>
          <c:h val="0.51805209680702957"/>
        </c:manualLayout>
      </c:layout>
      <c:pieChart>
        <c:varyColors val="1"/>
        <c:ser>
          <c:idx val="0"/>
          <c:order val="0"/>
          <c:spPr>
            <a:ln w="15875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ABD1F4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AF9-094A-9156-BF3B334B215C}"/>
              </c:ext>
            </c:extLst>
          </c:dPt>
          <c:dPt>
            <c:idx val="1"/>
            <c:bubble3D val="0"/>
            <c:spPr>
              <a:solidFill>
                <a:srgbClr val="8BB778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AF9-094A-9156-BF3B334B215C}"/>
              </c:ext>
            </c:extLst>
          </c:dPt>
          <c:dPt>
            <c:idx val="2"/>
            <c:bubble3D val="0"/>
            <c:spPr>
              <a:solidFill>
                <a:srgbClr val="ED8682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AF9-094A-9156-BF3B334B215C}"/>
              </c:ext>
            </c:extLst>
          </c:dPt>
          <c:dLbls>
            <c:delete val="1"/>
          </c:dLbls>
          <c:cat>
            <c:strRef>
              <c:f>Sheet1!$A$5:$A$7</c:f>
              <c:strCache>
                <c:ptCount val="3"/>
                <c:pt idx="0">
                  <c:v>Species#1</c:v>
                </c:pt>
                <c:pt idx="1">
                  <c:v>Species#2</c:v>
                </c:pt>
                <c:pt idx="2">
                  <c:v>Species#3</c:v>
                </c:pt>
              </c:strCache>
            </c:strRef>
          </c:cat>
          <c:val>
            <c:numRef>
              <c:f>Sheet1!$B$5:$B$7</c:f>
              <c:numCache>
                <c:formatCode>0%</c:formatCode>
                <c:ptCount val="3"/>
                <c:pt idx="0">
                  <c:v>0.6</c:v>
                </c:pt>
                <c:pt idx="1">
                  <c:v>0.25</c:v>
                </c:pt>
                <c:pt idx="2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AF9-094A-9156-BF3B334B215C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Cambria" panose="02040503050406030204" pitchFamily="18" charset="0"/>
        </a:defRPr>
      </a:pPr>
      <a:endParaRPr lang="en-CH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93794452531705"/>
          <c:y val="0.4720811877737654"/>
          <c:w val="0.78471736236717449"/>
          <c:h val="0.51805209680702957"/>
        </c:manualLayout>
      </c:layout>
      <c:pieChart>
        <c:varyColors val="1"/>
        <c:ser>
          <c:idx val="0"/>
          <c:order val="0"/>
          <c:spPr>
            <a:ln w="15875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ABD1F4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06B-8044-9F31-AD4F8D9EC736}"/>
              </c:ext>
            </c:extLst>
          </c:dPt>
          <c:dPt>
            <c:idx val="1"/>
            <c:bubble3D val="0"/>
            <c:spPr>
              <a:solidFill>
                <a:srgbClr val="8BB778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06B-8044-9F31-AD4F8D9EC736}"/>
              </c:ext>
            </c:extLst>
          </c:dPt>
          <c:dPt>
            <c:idx val="2"/>
            <c:bubble3D val="0"/>
            <c:spPr>
              <a:solidFill>
                <a:srgbClr val="ED8682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06B-8044-9F31-AD4F8D9EC736}"/>
              </c:ext>
            </c:extLst>
          </c:dPt>
          <c:dLbls>
            <c:delete val="1"/>
          </c:dLbls>
          <c:cat>
            <c:strRef>
              <c:f>Sheet1!$A$5:$A$7</c:f>
              <c:strCache>
                <c:ptCount val="3"/>
                <c:pt idx="0">
                  <c:v>Species#1</c:v>
                </c:pt>
                <c:pt idx="1">
                  <c:v>Species#2</c:v>
                </c:pt>
                <c:pt idx="2">
                  <c:v>Species#3</c:v>
                </c:pt>
              </c:strCache>
            </c:strRef>
          </c:cat>
          <c:val>
            <c:numRef>
              <c:f>Sheet1!$B$5:$B$7</c:f>
              <c:numCache>
                <c:formatCode>0%</c:formatCode>
                <c:ptCount val="3"/>
                <c:pt idx="0">
                  <c:v>0.6</c:v>
                </c:pt>
                <c:pt idx="1">
                  <c:v>0.25</c:v>
                </c:pt>
                <c:pt idx="2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06B-8044-9F31-AD4F8D9EC736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Cambria" panose="02040503050406030204" pitchFamily="18" charset="0"/>
        </a:defRPr>
      </a:pPr>
      <a:endParaRPr lang="en-CH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686992707574137"/>
          <c:y val="0.10317777962036945"/>
          <c:w val="0.85448975838048125"/>
          <c:h val="0.717619065083171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'main-result-sweep-inputs'!$J$34</c:f>
              <c:strCache>
                <c:ptCount val="1"/>
                <c:pt idx="0">
                  <c:v>P-Opt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'main-result-sweep-inputs'!$K$33:$N$33</c:f>
              <c:strCache>
                <c:ptCount val="4"/>
                <c:pt idx="0">
                  <c:v>Low</c:v>
                </c:pt>
                <c:pt idx="1">
                  <c:v>Med</c:v>
                </c:pt>
                <c:pt idx="2">
                  <c:v>High</c:v>
                </c:pt>
                <c:pt idx="3">
                  <c:v>GMean</c:v>
                </c:pt>
              </c:strCache>
            </c:strRef>
          </c:cat>
          <c:val>
            <c:numRef>
              <c:f>'main-result-sweep-inputs'!$K$34:$N$34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C5-8B46-BE30-D3E8ED01EA75}"/>
            </c:ext>
          </c:extLst>
        </c:ser>
        <c:ser>
          <c:idx val="1"/>
          <c:order val="1"/>
          <c:tx>
            <c:strRef>
              <c:f>'main-result-sweep-inputs'!$J$35</c:f>
              <c:strCache>
                <c:ptCount val="1"/>
                <c:pt idx="0">
                  <c:v>A-Opt</c:v>
                </c:pt>
              </c:strCache>
            </c:strRef>
          </c:tx>
          <c:spPr>
            <a:solidFill>
              <a:srgbClr val="AFABAB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'main-result-sweep-inputs'!$K$33:$N$33</c:f>
              <c:strCache>
                <c:ptCount val="4"/>
                <c:pt idx="0">
                  <c:v>Low</c:v>
                </c:pt>
                <c:pt idx="1">
                  <c:v>Med</c:v>
                </c:pt>
                <c:pt idx="2">
                  <c:v>High</c:v>
                </c:pt>
                <c:pt idx="3">
                  <c:v>GMean</c:v>
                </c:pt>
              </c:strCache>
            </c:strRef>
          </c:cat>
          <c:val>
            <c:numRef>
              <c:f>'main-result-sweep-inputs'!$K$35:$N$35</c:f>
              <c:numCache>
                <c:formatCode>General</c:formatCode>
                <c:ptCount val="4"/>
                <c:pt idx="0">
                  <c:v>0.43101117604194944</c:v>
                </c:pt>
                <c:pt idx="1">
                  <c:v>0.3892054209824598</c:v>
                </c:pt>
                <c:pt idx="2">
                  <c:v>0.35038535632254342</c:v>
                </c:pt>
                <c:pt idx="3">
                  <c:v>0.3888103225325622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C5-8B46-BE30-D3E8ED01EA75}"/>
            </c:ext>
          </c:extLst>
        </c:ser>
        <c:ser>
          <c:idx val="6"/>
          <c:order val="2"/>
          <c:tx>
            <c:strRef>
              <c:f>'main-result-sweep-inputs'!$J$40</c:f>
              <c:strCache>
                <c:ptCount val="1"/>
                <c:pt idx="0">
                  <c:v>MS</c:v>
                </c:pt>
              </c:strCache>
            </c:strRef>
          </c:tx>
          <c:spPr>
            <a:solidFill>
              <a:srgbClr val="70AD47">
                <a:lumMod val="20000"/>
                <a:lumOff val="80000"/>
              </a:srgbClr>
            </a:solidFill>
            <a:ln w="15875"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'main-result-sweep-inputs'!$K$33:$N$33</c:f>
              <c:strCache>
                <c:ptCount val="4"/>
                <c:pt idx="0">
                  <c:v>Low</c:v>
                </c:pt>
                <c:pt idx="1">
                  <c:v>Med</c:v>
                </c:pt>
                <c:pt idx="2">
                  <c:v>High</c:v>
                </c:pt>
                <c:pt idx="3">
                  <c:v>GMean</c:v>
                </c:pt>
              </c:strCache>
            </c:strRef>
          </c:cat>
          <c:val>
            <c:numRef>
              <c:f>'main-result-sweep-inputs'!$K$40:$N$40</c:f>
              <c:numCache>
                <c:formatCode>General</c:formatCode>
                <c:ptCount val="4"/>
                <c:pt idx="0">
                  <c:v>5.3489373604272759</c:v>
                </c:pt>
                <c:pt idx="1">
                  <c:v>5.6406004275875681</c:v>
                </c:pt>
                <c:pt idx="2">
                  <c:v>6.3870588989342778</c:v>
                </c:pt>
                <c:pt idx="3">
                  <c:v>5.7760541542036146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BC5-8B46-BE30-D3E8ED01EA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71198127"/>
        <c:axId val="1481897247"/>
      </c:barChart>
      <c:catAx>
        <c:axId val="471198127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CH"/>
          </a:p>
        </c:txPr>
        <c:crossAx val="1481897247"/>
        <c:crosses val="autoZero"/>
        <c:auto val="1"/>
        <c:lblAlgn val="ctr"/>
        <c:lblOffset val="100"/>
        <c:noMultiLvlLbl val="0"/>
      </c:catAx>
      <c:valAx>
        <c:axId val="1481897247"/>
        <c:scaling>
          <c:orientation val="minMax"/>
          <c:max val="7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in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71198127"/>
        <c:crosses val="autoZero"/>
        <c:crossBetween val="between"/>
        <c:majorUnit val="1"/>
        <c:minorUnit val="0.5"/>
      </c:valAx>
      <c:spPr>
        <a:noFill/>
        <a:ln w="15875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 w="15875">
      <a:noFill/>
    </a:ln>
    <a:effectLst/>
  </c:spPr>
  <c:txPr>
    <a:bodyPr/>
    <a:lstStyle/>
    <a:p>
      <a:pPr>
        <a:defRPr sz="1600" b="1">
          <a:solidFill>
            <a:schemeClr val="tx1"/>
          </a:solidFill>
          <a:latin typeface="Cambria" panose="02040503050406030204" pitchFamily="18" charset="0"/>
        </a:defRPr>
      </a:pPr>
      <a:endParaRPr lang="en-CH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686992707574137"/>
          <c:y val="0.10317777962036945"/>
          <c:w val="0.85448975838048125"/>
          <c:h val="0.717619065083171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'main-result-sweep-inputs'!$J$34</c:f>
              <c:strCache>
                <c:ptCount val="1"/>
                <c:pt idx="0">
                  <c:v>P-Opt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'main-result-sweep-inputs'!$K$33:$N$33</c:f>
              <c:strCache>
                <c:ptCount val="4"/>
                <c:pt idx="0">
                  <c:v>Low</c:v>
                </c:pt>
                <c:pt idx="1">
                  <c:v>Med</c:v>
                </c:pt>
                <c:pt idx="2">
                  <c:v>High</c:v>
                </c:pt>
                <c:pt idx="3">
                  <c:v>GMean</c:v>
                </c:pt>
              </c:strCache>
            </c:strRef>
          </c:cat>
          <c:val>
            <c:numRef>
              <c:f>'main-result-sweep-inputs'!$K$34:$N$34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BF-E343-BA74-BD9A30509537}"/>
            </c:ext>
          </c:extLst>
        </c:ser>
        <c:ser>
          <c:idx val="1"/>
          <c:order val="1"/>
          <c:tx>
            <c:strRef>
              <c:f>'main-result-sweep-inputs'!$J$35</c:f>
              <c:strCache>
                <c:ptCount val="1"/>
                <c:pt idx="0">
                  <c:v>A-Opt</c:v>
                </c:pt>
              </c:strCache>
            </c:strRef>
          </c:tx>
          <c:spPr>
            <a:solidFill>
              <a:srgbClr val="AFABAB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'main-result-sweep-inputs'!$K$33:$N$33</c:f>
              <c:strCache>
                <c:ptCount val="4"/>
                <c:pt idx="0">
                  <c:v>Low</c:v>
                </c:pt>
                <c:pt idx="1">
                  <c:v>Med</c:v>
                </c:pt>
                <c:pt idx="2">
                  <c:v>High</c:v>
                </c:pt>
                <c:pt idx="3">
                  <c:v>GMean</c:v>
                </c:pt>
              </c:strCache>
            </c:strRef>
          </c:cat>
          <c:val>
            <c:numRef>
              <c:f>'main-result-sweep-inputs'!$K$35:$N$35</c:f>
              <c:numCache>
                <c:formatCode>General</c:formatCode>
                <c:ptCount val="4"/>
                <c:pt idx="0">
                  <c:v>0.43101117604194944</c:v>
                </c:pt>
                <c:pt idx="1">
                  <c:v>0.3892054209824598</c:v>
                </c:pt>
                <c:pt idx="2">
                  <c:v>0.35038535632254342</c:v>
                </c:pt>
                <c:pt idx="3">
                  <c:v>0.3888103225325622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4BF-E343-BA74-BD9A30509537}"/>
            </c:ext>
          </c:extLst>
        </c:ser>
        <c:ser>
          <c:idx val="6"/>
          <c:order val="2"/>
          <c:tx>
            <c:strRef>
              <c:f>'main-result-sweep-inputs'!$J$40</c:f>
              <c:strCache>
                <c:ptCount val="1"/>
                <c:pt idx="0">
                  <c:v>MS</c:v>
                </c:pt>
              </c:strCache>
            </c:strRef>
          </c:tx>
          <c:spPr>
            <a:solidFill>
              <a:srgbClr val="70AD47">
                <a:lumMod val="20000"/>
                <a:lumOff val="80000"/>
              </a:srgbClr>
            </a:solidFill>
            <a:ln w="15875"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'main-result-sweep-inputs'!$K$33:$N$33</c:f>
              <c:strCache>
                <c:ptCount val="4"/>
                <c:pt idx="0">
                  <c:v>Low</c:v>
                </c:pt>
                <c:pt idx="1">
                  <c:v>Med</c:v>
                </c:pt>
                <c:pt idx="2">
                  <c:v>High</c:v>
                </c:pt>
                <c:pt idx="3">
                  <c:v>GMean</c:v>
                </c:pt>
              </c:strCache>
            </c:strRef>
          </c:cat>
          <c:val>
            <c:numRef>
              <c:f>'main-result-sweep-inputs'!$K$40:$N$40</c:f>
              <c:numCache>
                <c:formatCode>General</c:formatCode>
                <c:ptCount val="4"/>
                <c:pt idx="0">
                  <c:v>5.3489373604272759</c:v>
                </c:pt>
                <c:pt idx="1">
                  <c:v>5.6406004275875681</c:v>
                </c:pt>
                <c:pt idx="2">
                  <c:v>6.3870588989342778</c:v>
                </c:pt>
                <c:pt idx="3">
                  <c:v>5.7760541542036146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4BF-E343-BA74-BD9A305095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71198127"/>
        <c:axId val="1481897247"/>
      </c:barChart>
      <c:catAx>
        <c:axId val="471198127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CH"/>
          </a:p>
        </c:txPr>
        <c:crossAx val="1481897247"/>
        <c:crosses val="autoZero"/>
        <c:auto val="1"/>
        <c:lblAlgn val="ctr"/>
        <c:lblOffset val="100"/>
        <c:noMultiLvlLbl val="0"/>
      </c:catAx>
      <c:valAx>
        <c:axId val="1481897247"/>
        <c:scaling>
          <c:orientation val="minMax"/>
          <c:max val="7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in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71198127"/>
        <c:crosses val="autoZero"/>
        <c:crossBetween val="between"/>
        <c:majorUnit val="1"/>
        <c:minorUnit val="0.5"/>
      </c:valAx>
      <c:spPr>
        <a:noFill/>
        <a:ln w="15875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 w="15875">
      <a:noFill/>
    </a:ln>
    <a:effectLst/>
  </c:spPr>
  <c:txPr>
    <a:bodyPr/>
    <a:lstStyle/>
    <a:p>
      <a:pPr>
        <a:defRPr sz="1600" b="1">
          <a:solidFill>
            <a:schemeClr val="tx1"/>
          </a:solidFill>
          <a:latin typeface="Cambria" panose="02040503050406030204" pitchFamily="18" charset="0"/>
        </a:defRPr>
      </a:pPr>
      <a:endParaRPr lang="en-CH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0555555555555555E-2"/>
          <c:y val="0.11545307375635977"/>
          <c:w val="0.92049808706531777"/>
          <c:h val="0.7206729165097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'main-result-sweep-inputs'!$J$42</c:f>
              <c:strCache>
                <c:ptCount val="1"/>
                <c:pt idx="0">
                  <c:v>P-Opt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'main-result-sweep-inputs'!$K$41:$N$41</c:f>
              <c:strCache>
                <c:ptCount val="4"/>
                <c:pt idx="0">
                  <c:v>Low</c:v>
                </c:pt>
                <c:pt idx="1">
                  <c:v>Med</c:v>
                </c:pt>
                <c:pt idx="2">
                  <c:v>High</c:v>
                </c:pt>
                <c:pt idx="3">
                  <c:v>GMean</c:v>
                </c:pt>
              </c:strCache>
            </c:strRef>
          </c:cat>
          <c:val>
            <c:numRef>
              <c:f>'main-result-sweep-inputs'!$K$42:$N$42</c:f>
              <c:numCache>
                <c:formatCode>General</c:formatCode>
                <c:ptCount val="4"/>
                <c:pt idx="0">
                  <c:v>0.99999999810450313</c:v>
                </c:pt>
                <c:pt idx="1">
                  <c:v>0.99999999822560204</c:v>
                </c:pt>
                <c:pt idx="2">
                  <c:v>1</c:v>
                </c:pt>
                <c:pt idx="3">
                  <c:v>0.99999999877670176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48-3443-BB17-570B2EC54A59}"/>
            </c:ext>
          </c:extLst>
        </c:ser>
        <c:ser>
          <c:idx val="1"/>
          <c:order val="1"/>
          <c:tx>
            <c:strRef>
              <c:f>'main-result-sweep-inputs'!$J$43</c:f>
              <c:strCache>
                <c:ptCount val="1"/>
                <c:pt idx="0">
                  <c:v>A-Opt</c:v>
                </c:pt>
              </c:strCache>
            </c:strRef>
          </c:tx>
          <c:spPr>
            <a:solidFill>
              <a:srgbClr val="E7E6E6">
                <a:lumMod val="75000"/>
              </a:srgb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'main-result-sweep-inputs'!$K$41:$N$41</c:f>
              <c:strCache>
                <c:ptCount val="4"/>
                <c:pt idx="0">
                  <c:v>Low</c:v>
                </c:pt>
                <c:pt idx="1">
                  <c:v>Med</c:v>
                </c:pt>
                <c:pt idx="2">
                  <c:v>High</c:v>
                </c:pt>
                <c:pt idx="3">
                  <c:v>GMean</c:v>
                </c:pt>
              </c:strCache>
            </c:strRef>
          </c:cat>
          <c:val>
            <c:numRef>
              <c:f>'main-result-sweep-inputs'!$K$43:$N$43</c:f>
              <c:numCache>
                <c:formatCode>General</c:formatCode>
                <c:ptCount val="4"/>
                <c:pt idx="0">
                  <c:v>0.3835967636967928</c:v>
                </c:pt>
                <c:pt idx="1">
                  <c:v>0.29101259912289312</c:v>
                </c:pt>
                <c:pt idx="2">
                  <c:v>0.31974006594307702</c:v>
                </c:pt>
                <c:pt idx="3">
                  <c:v>0.32925162632429655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48-3443-BB17-570B2EC54A59}"/>
            </c:ext>
          </c:extLst>
        </c:ser>
        <c:ser>
          <c:idx val="6"/>
          <c:order val="2"/>
          <c:tx>
            <c:strRef>
              <c:f>'main-result-sweep-inputs'!$J$48</c:f>
              <c:strCache>
                <c:ptCount val="1"/>
                <c:pt idx="0">
                  <c:v>MS</c:v>
                </c:pt>
              </c:strCache>
            </c:strRef>
          </c:tx>
          <c:spPr>
            <a:solidFill>
              <a:srgbClr val="70AD47">
                <a:lumMod val="20000"/>
                <a:lumOff val="80000"/>
              </a:srgbClr>
            </a:solidFill>
            <a:ln w="15875"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'main-result-sweep-inputs'!$K$41:$N$41</c:f>
              <c:strCache>
                <c:ptCount val="4"/>
                <c:pt idx="0">
                  <c:v>Low</c:v>
                </c:pt>
                <c:pt idx="1">
                  <c:v>Med</c:v>
                </c:pt>
                <c:pt idx="2">
                  <c:v>High</c:v>
                </c:pt>
                <c:pt idx="3">
                  <c:v>GMean</c:v>
                </c:pt>
              </c:strCache>
            </c:strRef>
          </c:cat>
          <c:val>
            <c:numRef>
              <c:f>'main-result-sweep-inputs'!$K$48:$N$48</c:f>
              <c:numCache>
                <c:formatCode>General</c:formatCode>
                <c:ptCount val="4"/>
                <c:pt idx="0">
                  <c:v>2.6616608657722005</c:v>
                </c:pt>
                <c:pt idx="1">
                  <c:v>3.6664243098156817</c:v>
                </c:pt>
                <c:pt idx="2">
                  <c:v>6.5218270392284161</c:v>
                </c:pt>
                <c:pt idx="3">
                  <c:v>3.9925917650750353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C48-3443-BB17-570B2EC54A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482212447"/>
        <c:axId val="1482607263"/>
      </c:barChart>
      <c:catAx>
        <c:axId val="1482212447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CH"/>
          </a:p>
        </c:txPr>
        <c:crossAx val="1482607263"/>
        <c:crosses val="autoZero"/>
        <c:auto val="1"/>
        <c:lblAlgn val="ctr"/>
        <c:lblOffset val="100"/>
        <c:noMultiLvlLbl val="0"/>
      </c:catAx>
      <c:valAx>
        <c:axId val="1482607263"/>
        <c:scaling>
          <c:orientation val="minMax"/>
          <c:max val="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in"/>
        <c:tickLblPos val="nextTo"/>
        <c:spPr>
          <a:noFill/>
          <a:ln w="15875"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482212447"/>
        <c:crosses val="autoZero"/>
        <c:crossBetween val="between"/>
        <c:majorUnit val="1"/>
        <c:minorUnit val="0.5"/>
      </c:valAx>
      <c:spPr>
        <a:noFill/>
        <a:ln w="15875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>
          <a:solidFill>
            <a:schemeClr val="tx1"/>
          </a:solidFill>
          <a:latin typeface="Cambria" panose="02040503050406030204" pitchFamily="18" charset="0"/>
        </a:defRPr>
      </a:pPr>
      <a:endParaRPr lang="en-CH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3">
                <a:lumMod val="5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sieve!$B$24:$B$27</c:f>
              <c:strCache>
                <c:ptCount val="4"/>
                <c:pt idx="0">
                  <c:v>Low</c:v>
                </c:pt>
                <c:pt idx="1">
                  <c:v>Med</c:v>
                </c:pt>
                <c:pt idx="2">
                  <c:v>High</c:v>
                </c:pt>
                <c:pt idx="3">
                  <c:v>GMean</c:v>
                </c:pt>
              </c:strCache>
            </c:strRef>
          </c:cat>
          <c:val>
            <c:numRef>
              <c:f>sieve!$C$24:$C$27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9A-914A-AA7D-EC3A04BD38F6}"/>
            </c:ext>
          </c:extLst>
        </c:ser>
        <c:ser>
          <c:idx val="1"/>
          <c:order val="1"/>
          <c:spPr>
            <a:solidFill>
              <a:srgbClr val="C6BCE1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sieve!$B$24:$B$27</c:f>
              <c:strCache>
                <c:ptCount val="4"/>
                <c:pt idx="0">
                  <c:v>Low</c:v>
                </c:pt>
                <c:pt idx="1">
                  <c:v>Med</c:v>
                </c:pt>
                <c:pt idx="2">
                  <c:v>High</c:v>
                </c:pt>
                <c:pt idx="3">
                  <c:v>GMean</c:v>
                </c:pt>
              </c:strCache>
            </c:strRef>
          </c:cat>
          <c:val>
            <c:numRef>
              <c:f>sieve!$D$24:$D$27</c:f>
              <c:numCache>
                <c:formatCode>General</c:formatCode>
                <c:ptCount val="4"/>
                <c:pt idx="0">
                  <c:v>4.8422208510883893</c:v>
                </c:pt>
                <c:pt idx="1">
                  <c:v>4.8446032869547722</c:v>
                </c:pt>
                <c:pt idx="2">
                  <c:v>5.059552539547937</c:v>
                </c:pt>
                <c:pt idx="3">
                  <c:v>4.9144128855047846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C9A-914A-AA7D-EC3A04BD38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71198127"/>
        <c:axId val="1481897247"/>
      </c:barChart>
      <c:catAx>
        <c:axId val="471198127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CH"/>
          </a:p>
        </c:txPr>
        <c:crossAx val="1481897247"/>
        <c:crosses val="autoZero"/>
        <c:auto val="1"/>
        <c:lblAlgn val="ctr"/>
        <c:lblOffset val="100"/>
        <c:noMultiLvlLbl val="0"/>
      </c:catAx>
      <c:valAx>
        <c:axId val="1481897247"/>
        <c:scaling>
          <c:orientation val="minMax"/>
          <c:max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in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71198127"/>
        <c:crosses val="autoZero"/>
        <c:crossBetween val="between"/>
        <c:majorUnit val="2"/>
      </c:valAx>
      <c:spPr>
        <a:noFill/>
        <a:ln w="15875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Corbel" panose="020B0503020204020204" pitchFamily="34" charset="0"/>
        </a:defRPr>
      </a:pPr>
      <a:endParaRPr lang="en-CH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3">
                <a:lumMod val="5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sieve!$B$28:$B$31</c:f>
              <c:strCache>
                <c:ptCount val="4"/>
                <c:pt idx="0">
                  <c:v>Low</c:v>
                </c:pt>
                <c:pt idx="1">
                  <c:v>Med</c:v>
                </c:pt>
                <c:pt idx="2">
                  <c:v>High</c:v>
                </c:pt>
                <c:pt idx="3">
                  <c:v>GMean</c:v>
                </c:pt>
              </c:strCache>
            </c:strRef>
          </c:cat>
          <c:val>
            <c:numRef>
              <c:f>sieve!$C$28:$C$31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80-6E4E-9E0F-7C255CE71D47}"/>
            </c:ext>
          </c:extLst>
        </c:ser>
        <c:ser>
          <c:idx val="1"/>
          <c:order val="1"/>
          <c:spPr>
            <a:solidFill>
              <a:srgbClr val="C6BCE1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sieve!$B$28:$B$31</c:f>
              <c:strCache>
                <c:ptCount val="4"/>
                <c:pt idx="0">
                  <c:v>Low</c:v>
                </c:pt>
                <c:pt idx="1">
                  <c:v>Med</c:v>
                </c:pt>
                <c:pt idx="2">
                  <c:v>High</c:v>
                </c:pt>
                <c:pt idx="3">
                  <c:v>GMean</c:v>
                </c:pt>
              </c:strCache>
            </c:strRef>
          </c:cat>
          <c:val>
            <c:numRef>
              <c:f>sieve!$D$28:$D$31</c:f>
              <c:numCache>
                <c:formatCode>General</c:formatCode>
                <c:ptCount val="4"/>
                <c:pt idx="0">
                  <c:v>1.4620315502230912</c:v>
                </c:pt>
                <c:pt idx="1">
                  <c:v>1.7797725132603577</c:v>
                </c:pt>
                <c:pt idx="2">
                  <c:v>2.7359138369483249</c:v>
                </c:pt>
                <c:pt idx="3">
                  <c:v>1.9237171582001131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80-6E4E-9E0F-7C255CE71D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71198127"/>
        <c:axId val="1481897247"/>
      </c:barChart>
      <c:catAx>
        <c:axId val="471198127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CH"/>
          </a:p>
        </c:txPr>
        <c:crossAx val="1481897247"/>
        <c:crosses val="autoZero"/>
        <c:auto val="1"/>
        <c:lblAlgn val="ctr"/>
        <c:lblOffset val="100"/>
        <c:noMultiLvlLbl val="0"/>
      </c:catAx>
      <c:valAx>
        <c:axId val="1481897247"/>
        <c:scaling>
          <c:orientation val="minMax"/>
          <c:max val="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in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71198127"/>
        <c:crosses val="autoZero"/>
        <c:crossBetween val="between"/>
        <c:majorUnit val="1"/>
      </c:valAx>
      <c:spPr>
        <a:noFill/>
        <a:ln w="15875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Corbel" panose="020B0503020204020204" pitchFamily="34" charset="0"/>
        </a:defRPr>
      </a:pPr>
      <a:endParaRPr lang="en-CH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581902623350819E-2"/>
          <c:y val="0.21868017614418492"/>
          <c:w val="0.63104825677742937"/>
          <c:h val="0.5338865347606313"/>
        </c:manualLayout>
      </c:layout>
      <c:lineChart>
        <c:grouping val="standard"/>
        <c:varyColors val="0"/>
        <c:ser>
          <c:idx val="1"/>
          <c:order val="0"/>
          <c:tx>
            <c:strRef>
              <c:f>hits_align_notalign!$J$1</c:f>
              <c:strCache>
                <c:ptCount val="1"/>
                <c:pt idx="0">
                  <c:v>align</c:v>
                </c:pt>
              </c:strCache>
            </c:strRef>
          </c:tx>
          <c:spPr>
            <a:ln w="31750" cap="flat">
              <a:solidFill>
                <a:schemeClr val="accent1"/>
              </a:solidFill>
              <a:miter lim="800000"/>
            </a:ln>
            <a:effectLst/>
          </c:spPr>
          <c:marker>
            <c:symbol val="none"/>
          </c:marker>
          <c:cat>
            <c:numRef>
              <c:f>hits_align_notalign!$H$2:$H$152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cat>
          <c:val>
            <c:numRef>
              <c:f>hits_align_notalign!$J$2:$J$152</c:f>
              <c:numCache>
                <c:formatCode>General</c:formatCode>
                <c:ptCount val="1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6.0923191926742698E-2</c:v>
                </c:pt>
                <c:pt idx="4">
                  <c:v>0.10997038499506399</c:v>
                </c:pt>
                <c:pt idx="5">
                  <c:v>0.14640147631740799</c:v>
                </c:pt>
                <c:pt idx="6">
                  <c:v>0.177763819095477</c:v>
                </c:pt>
                <c:pt idx="7">
                  <c:v>0.20472440944881901</c:v>
                </c:pt>
                <c:pt idx="8">
                  <c:v>0.22260347415826701</c:v>
                </c:pt>
                <c:pt idx="9">
                  <c:v>0.230769230769231</c:v>
                </c:pt>
                <c:pt idx="10">
                  <c:v>0.25213100044863201</c:v>
                </c:pt>
                <c:pt idx="11">
                  <c:v>0.27768349596945302</c:v>
                </c:pt>
                <c:pt idx="12">
                  <c:v>0.29504993486756398</c:v>
                </c:pt>
                <c:pt idx="13">
                  <c:v>0.30668103448275902</c:v>
                </c:pt>
                <c:pt idx="14">
                  <c:v>0.32549611734253697</c:v>
                </c:pt>
                <c:pt idx="15">
                  <c:v>0.33998207082026</c:v>
                </c:pt>
                <c:pt idx="16">
                  <c:v>0.36206504434841902</c:v>
                </c:pt>
                <c:pt idx="17">
                  <c:v>0.38671603795417703</c:v>
                </c:pt>
                <c:pt idx="18">
                  <c:v>0.39116795366795398</c:v>
                </c:pt>
                <c:pt idx="19">
                  <c:v>0.41316180108856998</c:v>
                </c:pt>
                <c:pt idx="20">
                  <c:v>0.41837231968810901</c:v>
                </c:pt>
                <c:pt idx="21">
                  <c:v>0.441737820190859</c:v>
                </c:pt>
                <c:pt idx="22">
                  <c:v>0.452631578947368</c:v>
                </c:pt>
                <c:pt idx="23">
                  <c:v>0.447635993899339</c:v>
                </c:pt>
                <c:pt idx="24">
                  <c:v>0.46014206787687401</c:v>
                </c:pt>
                <c:pt idx="25">
                  <c:v>0.47400530503978799</c:v>
                </c:pt>
                <c:pt idx="26">
                  <c:v>0.481572481572482</c:v>
                </c:pt>
                <c:pt idx="27">
                  <c:v>0.48494230227976398</c:v>
                </c:pt>
                <c:pt idx="28">
                  <c:v>0.487449392712551</c:v>
                </c:pt>
                <c:pt idx="29">
                  <c:v>0.49972497249725001</c:v>
                </c:pt>
                <c:pt idx="30">
                  <c:v>0.490529247910864</c:v>
                </c:pt>
                <c:pt idx="31">
                  <c:v>0.498170560090065</c:v>
                </c:pt>
                <c:pt idx="32">
                  <c:v>0.48965324384787501</c:v>
                </c:pt>
                <c:pt idx="33">
                  <c:v>0.50284414106939701</c:v>
                </c:pt>
                <c:pt idx="34">
                  <c:v>0.50804328751096794</c:v>
                </c:pt>
                <c:pt idx="35">
                  <c:v>0.50912610619469001</c:v>
                </c:pt>
                <c:pt idx="36">
                  <c:v>0.48136903118962199</c:v>
                </c:pt>
                <c:pt idx="37">
                  <c:v>0.495536999712065</c:v>
                </c:pt>
                <c:pt idx="38">
                  <c:v>0.49468237999425102</c:v>
                </c:pt>
                <c:pt idx="39">
                  <c:v>0.51311617180743696</c:v>
                </c:pt>
                <c:pt idx="40">
                  <c:v>0.49774011299435</c:v>
                </c:pt>
                <c:pt idx="41">
                  <c:v>0.50669045495093701</c:v>
                </c:pt>
                <c:pt idx="42">
                  <c:v>0.49111178065682398</c:v>
                </c:pt>
                <c:pt idx="43">
                  <c:v>0.51122418437593498</c:v>
                </c:pt>
                <c:pt idx="44">
                  <c:v>0.51655416264866605</c:v>
                </c:pt>
                <c:pt idx="45">
                  <c:v>0.52641690682036502</c:v>
                </c:pt>
                <c:pt idx="46">
                  <c:v>0.53557046979865797</c:v>
                </c:pt>
                <c:pt idx="47">
                  <c:v>0.53745583038869305</c:v>
                </c:pt>
                <c:pt idx="48">
                  <c:v>0.53735024665257203</c:v>
                </c:pt>
                <c:pt idx="49">
                  <c:v>0.56323964497041401</c:v>
                </c:pt>
                <c:pt idx="50">
                  <c:v>0.56062819576333101</c:v>
                </c:pt>
                <c:pt idx="51">
                  <c:v>0.59626093874303898</c:v>
                </c:pt>
                <c:pt idx="52">
                  <c:v>0.62363138686131403</c:v>
                </c:pt>
                <c:pt idx="53">
                  <c:v>0.63263486402140001</c:v>
                </c:pt>
                <c:pt idx="54">
                  <c:v>0.65399610136452202</c:v>
                </c:pt>
                <c:pt idx="55">
                  <c:v>0.67347981604496698</c:v>
                </c:pt>
                <c:pt idx="56">
                  <c:v>0.68534238822863602</c:v>
                </c:pt>
                <c:pt idx="57">
                  <c:v>0.711242603550296</c:v>
                </c:pt>
                <c:pt idx="58">
                  <c:v>0.72435897435897401</c:v>
                </c:pt>
                <c:pt idx="59">
                  <c:v>0.74803149606299202</c:v>
                </c:pt>
                <c:pt idx="60">
                  <c:v>0.78279883381924198</c:v>
                </c:pt>
                <c:pt idx="61">
                  <c:v>0.78406374501992004</c:v>
                </c:pt>
                <c:pt idx="62">
                  <c:v>0.79839357429718905</c:v>
                </c:pt>
                <c:pt idx="63">
                  <c:v>0.84010371650821103</c:v>
                </c:pt>
                <c:pt idx="64">
                  <c:v>0.83890845070422504</c:v>
                </c:pt>
                <c:pt idx="65">
                  <c:v>0.88623326959847004</c:v>
                </c:pt>
                <c:pt idx="66">
                  <c:v>0.894144144144144</c:v>
                </c:pt>
                <c:pt idx="67">
                  <c:v>0.89728096676737201</c:v>
                </c:pt>
                <c:pt idx="68">
                  <c:v>0.92643678160919496</c:v>
                </c:pt>
                <c:pt idx="69">
                  <c:v>0.93621867881549004</c:v>
                </c:pt>
                <c:pt idx="70">
                  <c:v>0.93887530562347199</c:v>
                </c:pt>
                <c:pt idx="71">
                  <c:v>0.96076099881093902</c:v>
                </c:pt>
                <c:pt idx="72">
                  <c:v>0.95822454308093996</c:v>
                </c:pt>
                <c:pt idx="73">
                  <c:v>0.95269382391589996</c:v>
                </c:pt>
                <c:pt idx="74">
                  <c:v>0.96684350132625996</c:v>
                </c:pt>
                <c:pt idx="75">
                  <c:v>0.97150997150997198</c:v>
                </c:pt>
                <c:pt idx="76">
                  <c:v>0.97910447761193997</c:v>
                </c:pt>
                <c:pt idx="77">
                  <c:v>0.97481481481481502</c:v>
                </c:pt>
                <c:pt idx="78">
                  <c:v>0.98724082934609303</c:v>
                </c:pt>
                <c:pt idx="79">
                  <c:v>0.97580645161290303</c:v>
                </c:pt>
                <c:pt idx="80">
                  <c:v>0.98901098901098905</c:v>
                </c:pt>
                <c:pt idx="81">
                  <c:v>0.980530973451327</c:v>
                </c:pt>
                <c:pt idx="82">
                  <c:v>0.98161764705882304</c:v>
                </c:pt>
                <c:pt idx="83">
                  <c:v>0.98909090909090902</c:v>
                </c:pt>
                <c:pt idx="84">
                  <c:v>0.98895027624309395</c:v>
                </c:pt>
                <c:pt idx="85">
                  <c:v>0.98175182481751799</c:v>
                </c:pt>
                <c:pt idx="86">
                  <c:v>0.98188405797101397</c:v>
                </c:pt>
                <c:pt idx="87">
                  <c:v>0.98857142857142799</c:v>
                </c:pt>
                <c:pt idx="88">
                  <c:v>0.98694029850746301</c:v>
                </c:pt>
                <c:pt idx="89">
                  <c:v>0.98023715415019796</c:v>
                </c:pt>
                <c:pt idx="90">
                  <c:v>0.99387755102040798</c:v>
                </c:pt>
                <c:pt idx="91">
                  <c:v>0.98370672097759704</c:v>
                </c:pt>
                <c:pt idx="92">
                  <c:v>0.98060344827586199</c:v>
                </c:pt>
                <c:pt idx="93">
                  <c:v>0.99346405228758194</c:v>
                </c:pt>
                <c:pt idx="94">
                  <c:v>0.98447893569844802</c:v>
                </c:pt>
                <c:pt idx="95">
                  <c:v>0.98241758241758204</c:v>
                </c:pt>
                <c:pt idx="96">
                  <c:v>0.97854077253218896</c:v>
                </c:pt>
                <c:pt idx="97">
                  <c:v>0.98847926267281105</c:v>
                </c:pt>
                <c:pt idx="98">
                  <c:v>0.989247311827957</c:v>
                </c:pt>
                <c:pt idx="99">
                  <c:v>0.98574821852731598</c:v>
                </c:pt>
                <c:pt idx="100">
                  <c:v>0.98503740648379001</c:v>
                </c:pt>
                <c:pt idx="101">
                  <c:v>0.98987341772151904</c:v>
                </c:pt>
                <c:pt idx="102">
                  <c:v>0.9921875</c:v>
                </c:pt>
                <c:pt idx="103">
                  <c:v>0.98971722365038595</c:v>
                </c:pt>
                <c:pt idx="104">
                  <c:v>0.99206349206349198</c:v>
                </c:pt>
                <c:pt idx="105">
                  <c:v>0.98503740648379001</c:v>
                </c:pt>
                <c:pt idx="106">
                  <c:v>0.98369565217391297</c:v>
                </c:pt>
                <c:pt idx="107">
                  <c:v>0.98607242339832901</c:v>
                </c:pt>
                <c:pt idx="108">
                  <c:v>0.98910081743869205</c:v>
                </c:pt>
                <c:pt idx="109">
                  <c:v>0.98314606741572996</c:v>
                </c:pt>
                <c:pt idx="110">
                  <c:v>0.99378881987577605</c:v>
                </c:pt>
                <c:pt idx="111">
                  <c:v>0.99202127659574502</c:v>
                </c:pt>
                <c:pt idx="112">
                  <c:v>1</c:v>
                </c:pt>
                <c:pt idx="113">
                  <c:v>0.98489425981873102</c:v>
                </c:pt>
                <c:pt idx="114">
                  <c:v>0.98776758409785903</c:v>
                </c:pt>
                <c:pt idx="115">
                  <c:v>0.99135446685879003</c:v>
                </c:pt>
                <c:pt idx="116">
                  <c:v>0.99397590361445798</c:v>
                </c:pt>
                <c:pt idx="117">
                  <c:v>0.99022801302931596</c:v>
                </c:pt>
                <c:pt idx="118">
                  <c:v>0.993610223642173</c:v>
                </c:pt>
                <c:pt idx="119">
                  <c:v>0.99342105263157898</c:v>
                </c:pt>
                <c:pt idx="120">
                  <c:v>0.99679487179487203</c:v>
                </c:pt>
                <c:pt idx="121">
                  <c:v>0.99397590361445798</c:v>
                </c:pt>
                <c:pt idx="122">
                  <c:v>0.99275362318840599</c:v>
                </c:pt>
                <c:pt idx="123">
                  <c:v>1</c:v>
                </c:pt>
                <c:pt idx="124">
                  <c:v>1</c:v>
                </c:pt>
                <c:pt idx="125">
                  <c:v>0.99603174603174605</c:v>
                </c:pt>
                <c:pt idx="126">
                  <c:v>0.99270072992700698</c:v>
                </c:pt>
                <c:pt idx="127">
                  <c:v>0.992932862190813</c:v>
                </c:pt>
                <c:pt idx="128">
                  <c:v>0.992932862190813</c:v>
                </c:pt>
                <c:pt idx="129">
                  <c:v>0.98706896551724099</c:v>
                </c:pt>
                <c:pt idx="130">
                  <c:v>0.98513011152416297</c:v>
                </c:pt>
                <c:pt idx="131">
                  <c:v>0.99615384615384595</c:v>
                </c:pt>
                <c:pt idx="132">
                  <c:v>0.99190283400809698</c:v>
                </c:pt>
                <c:pt idx="133">
                  <c:v>0.98373983739837401</c:v>
                </c:pt>
                <c:pt idx="134">
                  <c:v>1</c:v>
                </c:pt>
                <c:pt idx="135">
                  <c:v>0.99193548387096797</c:v>
                </c:pt>
                <c:pt idx="136">
                  <c:v>0.99561403508771895</c:v>
                </c:pt>
                <c:pt idx="137">
                  <c:v>0.99004975124378103</c:v>
                </c:pt>
                <c:pt idx="138">
                  <c:v>0.99532710280373804</c:v>
                </c:pt>
                <c:pt idx="139">
                  <c:v>0.99570815450643801</c:v>
                </c:pt>
                <c:pt idx="140">
                  <c:v>1</c:v>
                </c:pt>
                <c:pt idx="141">
                  <c:v>0.99570815450643801</c:v>
                </c:pt>
                <c:pt idx="142">
                  <c:v>1</c:v>
                </c:pt>
                <c:pt idx="143">
                  <c:v>1</c:v>
                </c:pt>
                <c:pt idx="144">
                  <c:v>0.99033816425120802</c:v>
                </c:pt>
                <c:pt idx="145">
                  <c:v>0.98578199052132698</c:v>
                </c:pt>
                <c:pt idx="146">
                  <c:v>1</c:v>
                </c:pt>
                <c:pt idx="147">
                  <c:v>0.99095022624434403</c:v>
                </c:pt>
                <c:pt idx="148">
                  <c:v>0.995391705069124</c:v>
                </c:pt>
                <c:pt idx="149">
                  <c:v>0.97474747474747503</c:v>
                </c:pt>
                <c:pt idx="150">
                  <c:v>0.98130841121495305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6655-1D48-A4FC-345551EC39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38054431"/>
        <c:axId val="337185727"/>
      </c:lineChart>
      <c:catAx>
        <c:axId val="338054431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337185727"/>
        <c:crosses val="autoZero"/>
        <c:auto val="1"/>
        <c:lblAlgn val="ctr"/>
        <c:lblOffset val="0"/>
        <c:tickLblSkip val="16"/>
        <c:tickMarkSkip val="16"/>
        <c:noMultiLvlLbl val="0"/>
      </c:catAx>
      <c:valAx>
        <c:axId val="337185727"/>
        <c:scaling>
          <c:orientation val="minMax"/>
          <c:max val="1"/>
          <c:min val="0"/>
        </c:scaling>
        <c:delete val="0"/>
        <c:axPos val="l"/>
        <c:numFmt formatCode="General" sourceLinked="1"/>
        <c:majorTickMark val="in"/>
        <c:minorTickMark val="in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338054431"/>
        <c:crosses val="autoZero"/>
        <c:crossBetween val="between"/>
      </c:valAx>
      <c:spPr>
        <a:noFill/>
        <a:ln w="15875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5875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170BC"/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A7F-2443-95E2-662E27B805C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AA7F-2443-95E2-662E27B805C6}"/>
              </c:ext>
            </c:extLst>
          </c:dPt>
          <c:dPt>
            <c:idx val="2"/>
            <c:invertIfNegative val="0"/>
            <c:bubble3D val="0"/>
            <c:spPr>
              <a:solidFill>
                <a:srgbClr val="7030A0"/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A7F-2443-95E2-662E27B805C6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AA7F-2443-95E2-662E27B805C6}"/>
              </c:ext>
            </c:extLst>
          </c:dPt>
          <c:cat>
            <c:strRef>
              <c:f>energy!$D$43:$D$46</c:f>
              <c:strCache>
                <c:ptCount val="4"/>
                <c:pt idx="0">
                  <c:v>Perf-Opt</c:v>
                </c:pt>
                <c:pt idx="1">
                  <c:v>Acc-Opt</c:v>
                </c:pt>
                <c:pt idx="2">
                  <c:v>PIM</c:v>
                </c:pt>
                <c:pt idx="3">
                  <c:v>MegIS</c:v>
                </c:pt>
              </c:strCache>
            </c:strRef>
          </c:cat>
          <c:val>
            <c:numRef>
              <c:f>energy!$E$43:$E$46</c:f>
              <c:numCache>
                <c:formatCode>General</c:formatCode>
                <c:ptCount val="4"/>
                <c:pt idx="0">
                  <c:v>1</c:v>
                </c:pt>
                <c:pt idx="1">
                  <c:v>0.35526315789473689</c:v>
                </c:pt>
                <c:pt idx="2">
                  <c:v>2.8421052631578951</c:v>
                </c:pt>
                <c:pt idx="3">
                  <c:v>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7F-2443-95E2-662E27B805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8721503"/>
        <c:axId val="608604735"/>
      </c:barChart>
      <c:catAx>
        <c:axId val="608721503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CH"/>
          </a:p>
        </c:txPr>
        <c:crossAx val="608604735"/>
        <c:crosses val="autoZero"/>
        <c:auto val="1"/>
        <c:lblAlgn val="ctr"/>
        <c:lblOffset val="100"/>
        <c:noMultiLvlLbl val="0"/>
      </c:catAx>
      <c:valAx>
        <c:axId val="6086047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in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08721503"/>
        <c:crosses val="autoZero"/>
        <c:crossBetween val="between"/>
      </c:valAx>
      <c:spPr>
        <a:noFill/>
        <a:ln w="15875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Corbel" panose="020B0503020204020204" pitchFamily="34" charset="0"/>
        </a:defRPr>
      </a:pPr>
      <a:endParaRPr lang="en-CH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5875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AC57-9D46-A46E-68738C39AC90}"/>
              </c:ext>
            </c:extLst>
          </c:dPt>
          <c:dPt>
            <c:idx val="1"/>
            <c:invertIfNegative val="0"/>
            <c:bubble3D val="0"/>
            <c:spPr>
              <a:solidFill>
                <a:srgbClr val="AFABAB"/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AC57-9D46-A46E-68738C39AC90}"/>
              </c:ext>
            </c:extLst>
          </c:dPt>
          <c:dPt>
            <c:idx val="2"/>
            <c:invertIfNegative val="0"/>
            <c:bubble3D val="0"/>
            <c:spPr>
              <a:pattFill prst="dkUpDiag">
                <a:fgClr>
                  <a:schemeClr val="accent3">
                    <a:lumMod val="50000"/>
                  </a:schemeClr>
                </a:fgClr>
                <a:bgClr>
                  <a:schemeClr val="bg1"/>
                </a:bgClr>
              </a:patt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C57-9D46-A46E-68738C39AC90}"/>
              </c:ext>
            </c:extLst>
          </c:dPt>
          <c:dPt>
            <c:idx val="3"/>
            <c:invertIfNegative val="0"/>
            <c:bubble3D val="0"/>
            <c:spPr>
              <a:pattFill prst="dkUpDiag">
                <a:fgClr>
                  <a:srgbClr val="AFABAB"/>
                </a:fgClr>
                <a:bgClr>
                  <a:schemeClr val="bg1"/>
                </a:bgClr>
              </a:patt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C57-9D46-A46E-68738C39AC90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AC57-9D46-A46E-68738C39AC90}"/>
              </c:ext>
            </c:extLst>
          </c:dPt>
          <c:cat>
            <c:strRef>
              <c:f>'HE-CE'!$B$68:$F$68</c:f>
              <c:strCache>
                <c:ptCount val="5"/>
                <c:pt idx="0">
                  <c:v>Perf-Opt ($)</c:v>
                </c:pt>
                <c:pt idx="1">
                  <c:v>Acc-Opt ($)</c:v>
                </c:pt>
                <c:pt idx="2">
                  <c:v>Perf-Opt($$$)</c:v>
                </c:pt>
                <c:pt idx="3">
                  <c:v>Acc-Opt ($$$)</c:v>
                </c:pt>
                <c:pt idx="4">
                  <c:v>MegIS ($)</c:v>
                </c:pt>
              </c:strCache>
            </c:strRef>
          </c:cat>
          <c:val>
            <c:numRef>
              <c:f>'HE-CE'!$B$69:$F$69</c:f>
              <c:numCache>
                <c:formatCode>General</c:formatCode>
                <c:ptCount val="5"/>
                <c:pt idx="0">
                  <c:v>1</c:v>
                </c:pt>
                <c:pt idx="1">
                  <c:v>0.81323741847576647</c:v>
                </c:pt>
                <c:pt idx="2">
                  <c:v>6.8304056727777489</c:v>
                </c:pt>
                <c:pt idx="3">
                  <c:v>2.2454299190556797</c:v>
                </c:pt>
                <c:pt idx="4">
                  <c:v>16.175597899481339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57-9D46-A46E-68738C39AC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33962672"/>
        <c:axId val="1234089872"/>
      </c:barChart>
      <c:catAx>
        <c:axId val="1233962672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CH"/>
          </a:p>
        </c:txPr>
        <c:crossAx val="1234089872"/>
        <c:crosses val="autoZero"/>
        <c:auto val="1"/>
        <c:lblAlgn val="ctr"/>
        <c:lblOffset val="100"/>
        <c:noMultiLvlLbl val="0"/>
      </c:catAx>
      <c:valAx>
        <c:axId val="1234089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in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233962672"/>
        <c:crosses val="autoZero"/>
        <c:crossBetween val="between"/>
      </c:valAx>
      <c:spPr>
        <a:noFill/>
        <a:ln w="15875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Corbel" panose="020B0503020204020204" pitchFamily="34" charset="0"/>
        </a:defRPr>
      </a:pPr>
      <a:endParaRPr lang="en-CH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Sheet1!$C$3</c:f>
              <c:strCache>
                <c:ptCount val="1"/>
                <c:pt idx="0">
                  <c:v>SSD-L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Sheet1!$B$4:$B$8</c:f>
              <c:strCache>
                <c:ptCount val="5"/>
                <c:pt idx="0">
                  <c:v>Base</c:v>
                </c:pt>
                <c:pt idx="1">
                  <c:v>SW-filtered</c:v>
                </c:pt>
                <c:pt idx="2">
                  <c:v>Ideal-ISF</c:v>
                </c:pt>
                <c:pt idx="3">
                  <c:v>Accelerator</c:v>
                </c:pt>
                <c:pt idx="4">
                  <c:v>Ideal-ISF+ACC</c:v>
                </c:pt>
              </c:strCache>
            </c:strRef>
          </c:cat>
          <c:val>
            <c:numRef>
              <c:f>Sheet1!$C$4:$C$8</c:f>
              <c:numCache>
                <c:formatCode>General</c:formatCode>
                <c:ptCount val="5"/>
                <c:pt idx="0">
                  <c:v>97.56</c:v>
                </c:pt>
                <c:pt idx="1">
                  <c:v>76.621836729999998</c:v>
                </c:pt>
                <c:pt idx="2">
                  <c:v>32.942999999999998</c:v>
                </c:pt>
                <c:pt idx="3">
                  <c:v>24.8</c:v>
                </c:pt>
                <c:pt idx="4">
                  <c:v>10.08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4E-3045-A295-A1FD7E8CE840}"/>
            </c:ext>
          </c:extLst>
        </c:ser>
        <c:ser>
          <c:idx val="1"/>
          <c:order val="1"/>
          <c:tx>
            <c:strRef>
              <c:f>Sheet1!$D$3</c:f>
              <c:strCache>
                <c:ptCount val="1"/>
                <c:pt idx="0">
                  <c:v>SSD-M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Sheet1!$B$4:$B$8</c:f>
              <c:strCache>
                <c:ptCount val="5"/>
                <c:pt idx="0">
                  <c:v>Base</c:v>
                </c:pt>
                <c:pt idx="1">
                  <c:v>SW-filtered</c:v>
                </c:pt>
                <c:pt idx="2">
                  <c:v>Ideal-ISF</c:v>
                </c:pt>
                <c:pt idx="3">
                  <c:v>Accelerator</c:v>
                </c:pt>
                <c:pt idx="4">
                  <c:v>Ideal-ISF+ACC</c:v>
                </c:pt>
              </c:strCache>
            </c:strRef>
          </c:cat>
          <c:val>
            <c:numRef>
              <c:f>Sheet1!$D$4:$D$8</c:f>
              <c:numCache>
                <c:formatCode>General</c:formatCode>
                <c:ptCount val="5"/>
                <c:pt idx="0">
                  <c:v>78.44</c:v>
                </c:pt>
                <c:pt idx="1">
                  <c:v>55.588000000000001</c:v>
                </c:pt>
                <c:pt idx="2">
                  <c:v>25.1038</c:v>
                </c:pt>
                <c:pt idx="3">
                  <c:v>3.5428000000000002</c:v>
                </c:pt>
                <c:pt idx="4">
                  <c:v>1.44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B4E-3045-A295-A1FD7E8CE840}"/>
            </c:ext>
          </c:extLst>
        </c:ser>
        <c:ser>
          <c:idx val="2"/>
          <c:order val="2"/>
          <c:tx>
            <c:strRef>
              <c:f>Sheet1!$E$3</c:f>
              <c:strCache>
                <c:ptCount val="1"/>
                <c:pt idx="0">
                  <c:v>SSD-H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Sheet1!$B$4:$B$8</c:f>
              <c:strCache>
                <c:ptCount val="5"/>
                <c:pt idx="0">
                  <c:v>Base</c:v>
                </c:pt>
                <c:pt idx="1">
                  <c:v>SW-filtered</c:v>
                </c:pt>
                <c:pt idx="2">
                  <c:v>Ideal-ISF</c:v>
                </c:pt>
                <c:pt idx="3">
                  <c:v>Accelerator</c:v>
                </c:pt>
                <c:pt idx="4">
                  <c:v>Ideal-ISF+ACC</c:v>
                </c:pt>
              </c:strCache>
            </c:strRef>
          </c:cat>
          <c:val>
            <c:numRef>
              <c:f>Sheet1!$E$4:$E$8</c:f>
              <c:numCache>
                <c:formatCode>General</c:formatCode>
                <c:ptCount val="5"/>
                <c:pt idx="0">
                  <c:v>78.349999999999994</c:v>
                </c:pt>
                <c:pt idx="1">
                  <c:v>55.488999999999997</c:v>
                </c:pt>
                <c:pt idx="2">
                  <c:v>25.0669</c:v>
                </c:pt>
                <c:pt idx="3">
                  <c:v>2.0101</c:v>
                </c:pt>
                <c:pt idx="4">
                  <c:v>0.72203300000000004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B4E-3045-A295-A1FD7E8CE840}"/>
            </c:ext>
          </c:extLst>
        </c:ser>
        <c:ser>
          <c:idx val="3"/>
          <c:order val="3"/>
          <c:tx>
            <c:strRef>
              <c:f>Sheet1!$F$3</c:f>
              <c:strCache>
                <c:ptCount val="1"/>
                <c:pt idx="0">
                  <c:v>DRAM</c:v>
                </c:pt>
              </c:strCache>
            </c:strRef>
          </c:tx>
          <c:spPr>
            <a:pattFill prst="wdUpDiag">
              <a:fgClr>
                <a:srgbClr val="C00000"/>
              </a:fgClr>
              <a:bgClr>
                <a:schemeClr val="bg1"/>
              </a:bgClr>
            </a:patt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Sheet1!$B$4:$B$8</c:f>
              <c:strCache>
                <c:ptCount val="5"/>
                <c:pt idx="0">
                  <c:v>Base</c:v>
                </c:pt>
                <c:pt idx="1">
                  <c:v>SW-filtered</c:v>
                </c:pt>
                <c:pt idx="2">
                  <c:v>Ideal-ISF</c:v>
                </c:pt>
                <c:pt idx="3">
                  <c:v>Accelerator</c:v>
                </c:pt>
                <c:pt idx="4">
                  <c:v>Ideal-ISF+ACC</c:v>
                </c:pt>
              </c:strCache>
            </c:strRef>
          </c:cat>
          <c:val>
            <c:numRef>
              <c:f>Sheet1!$F$4:$F$8</c:f>
              <c:numCache>
                <c:formatCode>General</c:formatCode>
                <c:ptCount val="5"/>
                <c:pt idx="0">
                  <c:v>75.16</c:v>
                </c:pt>
                <c:pt idx="1">
                  <c:v>51.98</c:v>
                </c:pt>
                <c:pt idx="3">
                  <c:v>1.6421694920000001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B4E-3045-A295-A1FD7E8CE8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283110799"/>
        <c:axId val="1282961119"/>
      </c:barChart>
      <c:catAx>
        <c:axId val="1283110799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282961119"/>
        <c:crosses val="autoZero"/>
        <c:auto val="1"/>
        <c:lblAlgn val="ctr"/>
        <c:lblOffset val="100"/>
        <c:noMultiLvlLbl val="0"/>
      </c:catAx>
      <c:valAx>
        <c:axId val="1282961119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in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1283110799"/>
        <c:crosses val="autoZero"/>
        <c:crossBetween val="between"/>
        <c:majorUnit val="25"/>
      </c:valAx>
      <c:spPr>
        <a:solidFill>
          <a:schemeClr val="bg1"/>
        </a:solidFill>
        <a:ln w="15875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4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Sheet1!$C$10</c:f>
              <c:strCache>
                <c:ptCount val="1"/>
                <c:pt idx="0">
                  <c:v>SSD-L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Sheet1!$B$11:$B$12</c:f>
              <c:strCache>
                <c:ptCount val="2"/>
                <c:pt idx="0">
                  <c:v>Accelerator</c:v>
                </c:pt>
                <c:pt idx="1">
                  <c:v>ACC+Ideal-ISF</c:v>
                </c:pt>
              </c:strCache>
            </c:strRef>
          </c:cat>
          <c:val>
            <c:numRef>
              <c:f>Sheet1!$C$11:$C$12</c:f>
              <c:numCache>
                <c:formatCode>General</c:formatCode>
                <c:ptCount val="2"/>
                <c:pt idx="0">
                  <c:v>24.8</c:v>
                </c:pt>
                <c:pt idx="1">
                  <c:v>10.08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77-6B4D-9D00-E12CCB3D52A8}"/>
            </c:ext>
          </c:extLst>
        </c:ser>
        <c:ser>
          <c:idx val="1"/>
          <c:order val="1"/>
          <c:tx>
            <c:strRef>
              <c:f>Sheet1!$D$10</c:f>
              <c:strCache>
                <c:ptCount val="1"/>
                <c:pt idx="0">
                  <c:v>SSD-M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Sheet1!$B$11:$B$12</c:f>
              <c:strCache>
                <c:ptCount val="2"/>
                <c:pt idx="0">
                  <c:v>Accelerator</c:v>
                </c:pt>
                <c:pt idx="1">
                  <c:v>ACC+Ideal-ISF</c:v>
                </c:pt>
              </c:strCache>
            </c:strRef>
          </c:cat>
          <c:val>
            <c:numRef>
              <c:f>Sheet1!$D$11:$D$12</c:f>
              <c:numCache>
                <c:formatCode>General</c:formatCode>
                <c:ptCount val="2"/>
                <c:pt idx="0">
                  <c:v>3.5428000000000002</c:v>
                </c:pt>
                <c:pt idx="1">
                  <c:v>1.44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177-6B4D-9D00-E12CCB3D52A8}"/>
            </c:ext>
          </c:extLst>
        </c:ser>
        <c:ser>
          <c:idx val="2"/>
          <c:order val="2"/>
          <c:tx>
            <c:strRef>
              <c:f>Sheet1!$E$10</c:f>
              <c:strCache>
                <c:ptCount val="1"/>
                <c:pt idx="0">
                  <c:v>SSD-H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Sheet1!$B$11:$B$12</c:f>
              <c:strCache>
                <c:ptCount val="2"/>
                <c:pt idx="0">
                  <c:v>Accelerator</c:v>
                </c:pt>
                <c:pt idx="1">
                  <c:v>ACC+Ideal-ISF</c:v>
                </c:pt>
              </c:strCache>
            </c:strRef>
          </c:cat>
          <c:val>
            <c:numRef>
              <c:f>Sheet1!$E$11:$E$12</c:f>
              <c:numCache>
                <c:formatCode>General</c:formatCode>
                <c:ptCount val="2"/>
                <c:pt idx="0">
                  <c:v>2.0101</c:v>
                </c:pt>
                <c:pt idx="1">
                  <c:v>0.72203300000000004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177-6B4D-9D00-E12CCB3D52A8}"/>
            </c:ext>
          </c:extLst>
        </c:ser>
        <c:ser>
          <c:idx val="3"/>
          <c:order val="3"/>
          <c:tx>
            <c:strRef>
              <c:f>Sheet1!$F$10</c:f>
              <c:strCache>
                <c:ptCount val="1"/>
                <c:pt idx="0">
                  <c:v>DRAM</c:v>
                </c:pt>
              </c:strCache>
            </c:strRef>
          </c:tx>
          <c:spPr>
            <a:pattFill prst="wdUpDiag">
              <a:fgClr>
                <a:srgbClr val="C00000"/>
              </a:fgClr>
              <a:bgClr>
                <a:schemeClr val="bg1"/>
              </a:bgClr>
            </a:patt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Sheet1!$B$11:$B$12</c:f>
              <c:strCache>
                <c:ptCount val="2"/>
                <c:pt idx="0">
                  <c:v>Accelerator</c:v>
                </c:pt>
                <c:pt idx="1">
                  <c:v>ACC+Ideal-ISF</c:v>
                </c:pt>
              </c:strCache>
            </c:strRef>
          </c:cat>
          <c:val>
            <c:numRef>
              <c:f>Sheet1!$F$11:$F$12</c:f>
              <c:numCache>
                <c:formatCode>General</c:formatCode>
                <c:ptCount val="2"/>
                <c:pt idx="0">
                  <c:v>1.6421694920000001</c:v>
                </c:pt>
                <c:pt idx="1">
                  <c:v>1E-8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177-6B4D-9D00-E12CCB3D52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283110799"/>
        <c:axId val="1282961119"/>
      </c:barChart>
      <c:catAx>
        <c:axId val="1283110799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one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282961119"/>
        <c:crosses val="autoZero"/>
        <c:auto val="1"/>
        <c:lblAlgn val="ctr"/>
        <c:lblOffset val="100"/>
        <c:noMultiLvlLbl val="0"/>
      </c:catAx>
      <c:valAx>
        <c:axId val="1282961119"/>
        <c:scaling>
          <c:orientation val="minMax"/>
          <c:max val="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in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1283110799"/>
        <c:crosses val="autoZero"/>
        <c:crossBetween val="between"/>
        <c:majorUnit val="2"/>
        <c:minorUnit val="0.25"/>
      </c:valAx>
      <c:spPr>
        <a:noFill/>
        <a:ln w="15875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E7E6E6"/>
    </a:solidFill>
    <a:ln w="19050">
      <a:solidFill>
        <a:schemeClr val="tx1"/>
      </a:solidFill>
      <a:prstDash val="sysDash"/>
    </a:ln>
    <a:effectLst/>
  </c:spPr>
  <c:txPr>
    <a:bodyPr/>
    <a:lstStyle/>
    <a:p>
      <a:pPr>
        <a:defRPr/>
      </a:pPr>
      <a:endParaRPr lang="en-CH"/>
    </a:p>
  </c:txPr>
  <c:externalData r:id="rId4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290578921560923E-2"/>
          <c:y val="0.20488040801969748"/>
          <c:w val="0.89019685039370078"/>
          <c:h val="0.647808398950131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Sheet2!$C$3</c:f>
              <c:strCache>
                <c:ptCount val="1"/>
                <c:pt idx="0">
                  <c:v>SSD-L</c:v>
                </c:pt>
              </c:strCache>
            </c:strRef>
          </c:tx>
          <c:spPr>
            <a:solidFill>
              <a:srgbClr val="4472C4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Sheet2!$B$4:$B$6</c:f>
              <c:strCache>
                <c:ptCount val="3"/>
                <c:pt idx="0">
                  <c:v>Base</c:v>
                </c:pt>
                <c:pt idx="1">
                  <c:v>SW-filter</c:v>
                </c:pt>
                <c:pt idx="2">
                  <c:v>Ideal-ISF</c:v>
                </c:pt>
              </c:strCache>
            </c:strRef>
          </c:cat>
          <c:val>
            <c:numRef>
              <c:f>Sheet2!$C$4:$C$6</c:f>
              <c:numCache>
                <c:formatCode>General</c:formatCode>
                <c:ptCount val="3"/>
                <c:pt idx="0">
                  <c:v>97.56</c:v>
                </c:pt>
                <c:pt idx="1">
                  <c:v>76.621836729999998</c:v>
                </c:pt>
                <c:pt idx="2">
                  <c:v>32.942999999999998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84-D346-B3A5-B1E56AC5D87B}"/>
            </c:ext>
          </c:extLst>
        </c:ser>
        <c:ser>
          <c:idx val="1"/>
          <c:order val="1"/>
          <c:tx>
            <c:strRef>
              <c:f>Sheet2!$D$3</c:f>
              <c:strCache>
                <c:ptCount val="1"/>
                <c:pt idx="0">
                  <c:v>SSD-H</c:v>
                </c:pt>
              </c:strCache>
            </c:strRef>
          </c:tx>
          <c:spPr>
            <a:solidFill>
              <a:schemeClr val="accent5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Sheet2!$B$4:$B$6</c:f>
              <c:strCache>
                <c:ptCount val="3"/>
                <c:pt idx="0">
                  <c:v>Base</c:v>
                </c:pt>
                <c:pt idx="1">
                  <c:v>SW-filter</c:v>
                </c:pt>
                <c:pt idx="2">
                  <c:v>Ideal-ISF</c:v>
                </c:pt>
              </c:strCache>
            </c:strRef>
          </c:cat>
          <c:val>
            <c:numRef>
              <c:f>Sheet2!$D$4:$D$6</c:f>
              <c:numCache>
                <c:formatCode>General</c:formatCode>
                <c:ptCount val="3"/>
                <c:pt idx="0">
                  <c:v>78.349999999999994</c:v>
                </c:pt>
                <c:pt idx="1">
                  <c:v>55.488999999999997</c:v>
                </c:pt>
                <c:pt idx="2">
                  <c:v>25.0669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D84-D346-B3A5-B1E56AC5D87B}"/>
            </c:ext>
          </c:extLst>
        </c:ser>
        <c:ser>
          <c:idx val="2"/>
          <c:order val="2"/>
          <c:tx>
            <c:strRef>
              <c:f>Sheet2!$E$3</c:f>
              <c:strCache>
                <c:ptCount val="1"/>
                <c:pt idx="0">
                  <c:v>DRAM</c:v>
                </c:pt>
              </c:strCache>
            </c:strRef>
          </c:tx>
          <c:spPr>
            <a:pattFill prst="wdUpDiag">
              <a:fgClr>
                <a:srgbClr val="C00000"/>
              </a:fgClr>
              <a:bgClr>
                <a:schemeClr val="bg1"/>
              </a:bgClr>
            </a:patt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Sheet2!$B$4:$B$6</c:f>
              <c:strCache>
                <c:ptCount val="3"/>
                <c:pt idx="0">
                  <c:v>Base</c:v>
                </c:pt>
                <c:pt idx="1">
                  <c:v>SW-filter</c:v>
                </c:pt>
                <c:pt idx="2">
                  <c:v>Ideal-ISF</c:v>
                </c:pt>
              </c:strCache>
            </c:strRef>
          </c:cat>
          <c:val>
            <c:numRef>
              <c:f>Sheet2!$E$4:$E$6</c:f>
              <c:numCache>
                <c:formatCode>General</c:formatCode>
                <c:ptCount val="3"/>
                <c:pt idx="0">
                  <c:v>75.16</c:v>
                </c:pt>
                <c:pt idx="1">
                  <c:v>51.98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D84-D346-B3A5-B1E56AC5D8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1183567"/>
        <c:axId val="460991855"/>
      </c:barChart>
      <c:catAx>
        <c:axId val="461183567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CH"/>
          </a:p>
        </c:txPr>
        <c:crossAx val="460991855"/>
        <c:crosses val="autoZero"/>
        <c:auto val="1"/>
        <c:lblAlgn val="ctr"/>
        <c:lblOffset val="100"/>
        <c:noMultiLvlLbl val="0"/>
      </c:catAx>
      <c:valAx>
        <c:axId val="460991855"/>
        <c:scaling>
          <c:orientation val="minMax"/>
          <c:max val="100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CH"/>
          </a:p>
        </c:txPr>
        <c:crossAx val="461183567"/>
        <c:crosses val="autoZero"/>
        <c:crossBetween val="between"/>
        <c:majorUnit val="20"/>
        <c:minorUnit val="10"/>
      </c:valAx>
      <c:spPr>
        <a:noFill/>
        <a:ln w="15875"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12839576030975094"/>
          <c:y val="6.7179355993988416E-2"/>
          <c:w val="0.73321255067154734"/>
          <c:h val="8.6097541378756234E-2"/>
        </c:manualLayout>
      </c:layout>
      <c:overlay val="0"/>
      <c:spPr>
        <a:noFill/>
        <a:ln w="15875"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Courier New" panose="02070309020205020404" pitchFamily="49" charset="0"/>
              <a:ea typeface="+mn-ea"/>
              <a:cs typeface="Courier New" panose="02070309020205020404" pitchFamily="49" charset="0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290578921560923E-2"/>
          <c:y val="0.20488040801969748"/>
          <c:w val="0.89019685039370078"/>
          <c:h val="0.647808398950131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Sheet2!$C$3</c:f>
              <c:strCache>
                <c:ptCount val="1"/>
                <c:pt idx="0">
                  <c:v>SSD-L</c:v>
                </c:pt>
              </c:strCache>
            </c:strRef>
          </c:tx>
          <c:spPr>
            <a:solidFill>
              <a:srgbClr val="4472C4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Sheet2!$B$4:$B$6</c:f>
              <c:strCache>
                <c:ptCount val="3"/>
                <c:pt idx="0">
                  <c:v>Base</c:v>
                </c:pt>
                <c:pt idx="1">
                  <c:v>SW-filter</c:v>
                </c:pt>
                <c:pt idx="2">
                  <c:v>Ideal-ISF</c:v>
                </c:pt>
              </c:strCache>
            </c:strRef>
          </c:cat>
          <c:val>
            <c:numRef>
              <c:f>Sheet2!$C$4:$C$6</c:f>
              <c:numCache>
                <c:formatCode>General</c:formatCode>
                <c:ptCount val="3"/>
                <c:pt idx="0">
                  <c:v>97.56</c:v>
                </c:pt>
                <c:pt idx="1">
                  <c:v>76.621836729999998</c:v>
                </c:pt>
                <c:pt idx="2">
                  <c:v>32.942999999999998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84-D346-B3A5-B1E56AC5D87B}"/>
            </c:ext>
          </c:extLst>
        </c:ser>
        <c:ser>
          <c:idx val="1"/>
          <c:order val="1"/>
          <c:tx>
            <c:strRef>
              <c:f>Sheet2!$D$3</c:f>
              <c:strCache>
                <c:ptCount val="1"/>
                <c:pt idx="0">
                  <c:v>SSD-H</c:v>
                </c:pt>
              </c:strCache>
            </c:strRef>
          </c:tx>
          <c:spPr>
            <a:solidFill>
              <a:schemeClr val="accent5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Sheet2!$B$4:$B$6</c:f>
              <c:strCache>
                <c:ptCount val="3"/>
                <c:pt idx="0">
                  <c:v>Base</c:v>
                </c:pt>
                <c:pt idx="1">
                  <c:v>SW-filter</c:v>
                </c:pt>
                <c:pt idx="2">
                  <c:v>Ideal-ISF</c:v>
                </c:pt>
              </c:strCache>
            </c:strRef>
          </c:cat>
          <c:val>
            <c:numRef>
              <c:f>Sheet2!$D$4:$D$6</c:f>
              <c:numCache>
                <c:formatCode>General</c:formatCode>
                <c:ptCount val="3"/>
                <c:pt idx="0">
                  <c:v>78.349999999999994</c:v>
                </c:pt>
                <c:pt idx="1">
                  <c:v>55.488999999999997</c:v>
                </c:pt>
                <c:pt idx="2">
                  <c:v>25.0669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D84-D346-B3A5-B1E56AC5D87B}"/>
            </c:ext>
          </c:extLst>
        </c:ser>
        <c:ser>
          <c:idx val="2"/>
          <c:order val="2"/>
          <c:tx>
            <c:strRef>
              <c:f>Sheet2!$E$3</c:f>
              <c:strCache>
                <c:ptCount val="1"/>
                <c:pt idx="0">
                  <c:v>DRAM</c:v>
                </c:pt>
              </c:strCache>
            </c:strRef>
          </c:tx>
          <c:spPr>
            <a:pattFill prst="wdUpDiag">
              <a:fgClr>
                <a:srgbClr val="C00000"/>
              </a:fgClr>
              <a:bgClr>
                <a:schemeClr val="bg1"/>
              </a:bgClr>
            </a:patt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Sheet2!$B$4:$B$6</c:f>
              <c:strCache>
                <c:ptCount val="3"/>
                <c:pt idx="0">
                  <c:v>Base</c:v>
                </c:pt>
                <c:pt idx="1">
                  <c:v>SW-filter</c:v>
                </c:pt>
                <c:pt idx="2">
                  <c:v>Ideal-ISF</c:v>
                </c:pt>
              </c:strCache>
            </c:strRef>
          </c:cat>
          <c:val>
            <c:numRef>
              <c:f>Sheet2!$E$4:$E$6</c:f>
              <c:numCache>
                <c:formatCode>General</c:formatCode>
                <c:ptCount val="3"/>
                <c:pt idx="0">
                  <c:v>75.16</c:v>
                </c:pt>
                <c:pt idx="1">
                  <c:v>51.98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D84-D346-B3A5-B1E56AC5D8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1183567"/>
        <c:axId val="460991855"/>
      </c:barChart>
      <c:catAx>
        <c:axId val="461183567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CH"/>
          </a:p>
        </c:txPr>
        <c:crossAx val="460991855"/>
        <c:crosses val="autoZero"/>
        <c:auto val="1"/>
        <c:lblAlgn val="ctr"/>
        <c:lblOffset val="100"/>
        <c:noMultiLvlLbl val="0"/>
      </c:catAx>
      <c:valAx>
        <c:axId val="460991855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rgbClr val="D9D9D9"/>
              </a:solidFill>
              <a:round/>
            </a:ln>
            <a:effectLst/>
          </c:spPr>
        </c:majorGridlines>
        <c:numFmt formatCode="General" sourceLinked="1"/>
        <c:majorTickMark val="in"/>
        <c:minorTickMark val="none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CH"/>
          </a:p>
        </c:txPr>
        <c:crossAx val="461183567"/>
        <c:crosses val="autoZero"/>
        <c:crossBetween val="between"/>
        <c:majorUnit val="20"/>
        <c:minorUnit val="10"/>
      </c:valAx>
      <c:spPr>
        <a:noFill/>
        <a:ln w="15875"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12839576030975094"/>
          <c:y val="6.7179355993988416E-2"/>
          <c:w val="0.73321255067154734"/>
          <c:h val="8.6097541378756234E-2"/>
        </c:manualLayout>
      </c:layout>
      <c:overlay val="0"/>
      <c:spPr>
        <a:noFill/>
        <a:ln w="15875"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Courier New" panose="02070309020205020404" pitchFamily="49" charset="0"/>
              <a:ea typeface="+mn-ea"/>
              <a:cs typeface="Courier New" panose="02070309020205020404" pitchFamily="49" charset="0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290578921560923E-2"/>
          <c:y val="0.20488040801969748"/>
          <c:w val="0.89019685039370078"/>
          <c:h val="0.647808398950131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Sheet2!$C$3</c:f>
              <c:strCache>
                <c:ptCount val="1"/>
                <c:pt idx="0">
                  <c:v>SSD-L</c:v>
                </c:pt>
              </c:strCache>
            </c:strRef>
          </c:tx>
          <c:spPr>
            <a:solidFill>
              <a:srgbClr val="4472C4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Sheet2!$B$4:$B$6</c:f>
              <c:strCache>
                <c:ptCount val="3"/>
                <c:pt idx="0">
                  <c:v>Base</c:v>
                </c:pt>
                <c:pt idx="1">
                  <c:v>SW-filter</c:v>
                </c:pt>
                <c:pt idx="2">
                  <c:v>Ideal-ISF</c:v>
                </c:pt>
              </c:strCache>
            </c:strRef>
          </c:cat>
          <c:val>
            <c:numRef>
              <c:f>Sheet2!$C$4:$C$6</c:f>
              <c:numCache>
                <c:formatCode>General</c:formatCode>
                <c:ptCount val="3"/>
                <c:pt idx="0">
                  <c:v>97.56</c:v>
                </c:pt>
                <c:pt idx="1">
                  <c:v>76.621836729999998</c:v>
                </c:pt>
                <c:pt idx="2">
                  <c:v>32.942999999999998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84-D346-B3A5-B1E56AC5D87B}"/>
            </c:ext>
          </c:extLst>
        </c:ser>
        <c:ser>
          <c:idx val="1"/>
          <c:order val="1"/>
          <c:tx>
            <c:strRef>
              <c:f>Sheet2!$D$3</c:f>
              <c:strCache>
                <c:ptCount val="1"/>
                <c:pt idx="0">
                  <c:v>SSD-H</c:v>
                </c:pt>
              </c:strCache>
            </c:strRef>
          </c:tx>
          <c:spPr>
            <a:solidFill>
              <a:schemeClr val="accent5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Sheet2!$B$4:$B$6</c:f>
              <c:strCache>
                <c:ptCount val="3"/>
                <c:pt idx="0">
                  <c:v>Base</c:v>
                </c:pt>
                <c:pt idx="1">
                  <c:v>SW-filter</c:v>
                </c:pt>
                <c:pt idx="2">
                  <c:v>Ideal-ISF</c:v>
                </c:pt>
              </c:strCache>
            </c:strRef>
          </c:cat>
          <c:val>
            <c:numRef>
              <c:f>Sheet2!$D$4:$D$6</c:f>
              <c:numCache>
                <c:formatCode>General</c:formatCode>
                <c:ptCount val="3"/>
                <c:pt idx="0">
                  <c:v>78.349999999999994</c:v>
                </c:pt>
                <c:pt idx="1">
                  <c:v>55.488999999999997</c:v>
                </c:pt>
                <c:pt idx="2">
                  <c:v>25.0669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D84-D346-B3A5-B1E56AC5D87B}"/>
            </c:ext>
          </c:extLst>
        </c:ser>
        <c:ser>
          <c:idx val="2"/>
          <c:order val="2"/>
          <c:tx>
            <c:strRef>
              <c:f>Sheet2!$E$3</c:f>
              <c:strCache>
                <c:ptCount val="1"/>
                <c:pt idx="0">
                  <c:v>DRAM</c:v>
                </c:pt>
              </c:strCache>
            </c:strRef>
          </c:tx>
          <c:spPr>
            <a:pattFill prst="wdUpDiag">
              <a:fgClr>
                <a:srgbClr val="C00000"/>
              </a:fgClr>
              <a:bgClr>
                <a:schemeClr val="bg1"/>
              </a:bgClr>
            </a:patt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Sheet2!$B$4:$B$6</c:f>
              <c:strCache>
                <c:ptCount val="3"/>
                <c:pt idx="0">
                  <c:v>Base</c:v>
                </c:pt>
                <c:pt idx="1">
                  <c:v>SW-filter</c:v>
                </c:pt>
                <c:pt idx="2">
                  <c:v>Ideal-ISF</c:v>
                </c:pt>
              </c:strCache>
            </c:strRef>
          </c:cat>
          <c:val>
            <c:numRef>
              <c:f>Sheet2!$E$4:$E$6</c:f>
              <c:numCache>
                <c:formatCode>General</c:formatCode>
                <c:ptCount val="3"/>
                <c:pt idx="0">
                  <c:v>75.16</c:v>
                </c:pt>
                <c:pt idx="1">
                  <c:v>51.98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D84-D346-B3A5-B1E56AC5D8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1183567"/>
        <c:axId val="460991855"/>
      </c:barChart>
      <c:catAx>
        <c:axId val="461183567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CH"/>
          </a:p>
        </c:txPr>
        <c:crossAx val="460991855"/>
        <c:crosses val="autoZero"/>
        <c:auto val="1"/>
        <c:lblAlgn val="ctr"/>
        <c:lblOffset val="100"/>
        <c:noMultiLvlLbl val="0"/>
      </c:catAx>
      <c:valAx>
        <c:axId val="460991855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none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CH"/>
          </a:p>
        </c:txPr>
        <c:crossAx val="461183567"/>
        <c:crosses val="autoZero"/>
        <c:crossBetween val="between"/>
        <c:majorUnit val="20"/>
        <c:minorUnit val="10"/>
      </c:valAx>
      <c:spPr>
        <a:noFill/>
        <a:ln w="15875"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12839576030975094"/>
          <c:y val="6.7179355993988416E-2"/>
          <c:w val="0.73321255067154734"/>
          <c:h val="8.6097541378756234E-2"/>
        </c:manualLayout>
      </c:layout>
      <c:overlay val="0"/>
      <c:spPr>
        <a:noFill/>
        <a:ln w="15875"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Courier New" panose="02070309020205020404" pitchFamily="49" charset="0"/>
              <a:ea typeface="+mn-ea"/>
              <a:cs typeface="Courier New" panose="02070309020205020404" pitchFamily="49" charset="0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290578921560923E-2"/>
          <c:y val="0.20488040801969748"/>
          <c:w val="0.89019685039370078"/>
          <c:h val="0.647808398950131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Sheet2!$C$3</c:f>
              <c:strCache>
                <c:ptCount val="1"/>
                <c:pt idx="0">
                  <c:v>SSD-L</c:v>
                </c:pt>
              </c:strCache>
            </c:strRef>
          </c:tx>
          <c:spPr>
            <a:solidFill>
              <a:srgbClr val="4472C4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Sheet2!$B$4:$B$6</c:f>
              <c:strCache>
                <c:ptCount val="3"/>
                <c:pt idx="0">
                  <c:v>Base</c:v>
                </c:pt>
                <c:pt idx="1">
                  <c:v>SW-filter</c:v>
                </c:pt>
                <c:pt idx="2">
                  <c:v>Ideal-ISF</c:v>
                </c:pt>
              </c:strCache>
            </c:strRef>
          </c:cat>
          <c:val>
            <c:numRef>
              <c:f>Sheet2!$C$4:$C$6</c:f>
              <c:numCache>
                <c:formatCode>General</c:formatCode>
                <c:ptCount val="3"/>
                <c:pt idx="0">
                  <c:v>97.56</c:v>
                </c:pt>
                <c:pt idx="1">
                  <c:v>76.621836729999998</c:v>
                </c:pt>
                <c:pt idx="2">
                  <c:v>32.942999999999998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84-D346-B3A5-B1E56AC5D87B}"/>
            </c:ext>
          </c:extLst>
        </c:ser>
        <c:ser>
          <c:idx val="1"/>
          <c:order val="1"/>
          <c:tx>
            <c:strRef>
              <c:f>Sheet2!$D$3</c:f>
              <c:strCache>
                <c:ptCount val="1"/>
                <c:pt idx="0">
                  <c:v>SSD-H</c:v>
                </c:pt>
              </c:strCache>
            </c:strRef>
          </c:tx>
          <c:spPr>
            <a:solidFill>
              <a:schemeClr val="accent5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Sheet2!$B$4:$B$6</c:f>
              <c:strCache>
                <c:ptCount val="3"/>
                <c:pt idx="0">
                  <c:v>Base</c:v>
                </c:pt>
                <c:pt idx="1">
                  <c:v>SW-filter</c:v>
                </c:pt>
                <c:pt idx="2">
                  <c:v>Ideal-ISF</c:v>
                </c:pt>
              </c:strCache>
            </c:strRef>
          </c:cat>
          <c:val>
            <c:numRef>
              <c:f>Sheet2!$D$4:$D$6</c:f>
              <c:numCache>
                <c:formatCode>General</c:formatCode>
                <c:ptCount val="3"/>
                <c:pt idx="0">
                  <c:v>78.349999999999994</c:v>
                </c:pt>
                <c:pt idx="1">
                  <c:v>55.488999999999997</c:v>
                </c:pt>
                <c:pt idx="2">
                  <c:v>25.0669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D84-D346-B3A5-B1E56AC5D87B}"/>
            </c:ext>
          </c:extLst>
        </c:ser>
        <c:ser>
          <c:idx val="2"/>
          <c:order val="2"/>
          <c:tx>
            <c:strRef>
              <c:f>Sheet2!$E$3</c:f>
              <c:strCache>
                <c:ptCount val="1"/>
                <c:pt idx="0">
                  <c:v>DRAM</c:v>
                </c:pt>
              </c:strCache>
            </c:strRef>
          </c:tx>
          <c:spPr>
            <a:pattFill prst="wdUpDiag">
              <a:fgClr>
                <a:srgbClr val="C00000"/>
              </a:fgClr>
              <a:bgClr>
                <a:schemeClr val="bg1"/>
              </a:bgClr>
            </a:patt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Sheet2!$B$4:$B$6</c:f>
              <c:strCache>
                <c:ptCount val="3"/>
                <c:pt idx="0">
                  <c:v>Base</c:v>
                </c:pt>
                <c:pt idx="1">
                  <c:v>SW-filter</c:v>
                </c:pt>
                <c:pt idx="2">
                  <c:v>Ideal-ISF</c:v>
                </c:pt>
              </c:strCache>
            </c:strRef>
          </c:cat>
          <c:val>
            <c:numRef>
              <c:f>Sheet2!$E$4:$E$6</c:f>
              <c:numCache>
                <c:formatCode>General</c:formatCode>
                <c:ptCount val="3"/>
                <c:pt idx="0">
                  <c:v>75.16</c:v>
                </c:pt>
                <c:pt idx="1">
                  <c:v>51.98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D84-D346-B3A5-B1E56AC5D8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1183567"/>
        <c:axId val="460991855"/>
      </c:barChart>
      <c:catAx>
        <c:axId val="461183567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CH"/>
          </a:p>
        </c:txPr>
        <c:crossAx val="460991855"/>
        <c:crosses val="autoZero"/>
        <c:auto val="1"/>
        <c:lblAlgn val="ctr"/>
        <c:lblOffset val="100"/>
        <c:noMultiLvlLbl val="0"/>
      </c:catAx>
      <c:valAx>
        <c:axId val="460991855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none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CH"/>
          </a:p>
        </c:txPr>
        <c:crossAx val="461183567"/>
        <c:crosses val="autoZero"/>
        <c:crossBetween val="between"/>
        <c:majorUnit val="20"/>
        <c:minorUnit val="10"/>
      </c:valAx>
      <c:spPr>
        <a:noFill/>
        <a:ln w="15875"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12839576030975094"/>
          <c:y val="6.7179355993988416E-2"/>
          <c:w val="0.73321255067154734"/>
          <c:h val="8.6097541378756234E-2"/>
        </c:manualLayout>
      </c:layout>
      <c:overlay val="0"/>
      <c:spPr>
        <a:noFill/>
        <a:ln w="15875"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Courier New" panose="02070309020205020404" pitchFamily="49" charset="0"/>
              <a:ea typeface="+mn-ea"/>
              <a:cs typeface="Courier New" panose="02070309020205020404" pitchFamily="49" charset="0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290578921560923E-2"/>
          <c:y val="0.20488040801969748"/>
          <c:w val="0.89019685039370078"/>
          <c:h val="0.647808398950131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Sheet2!$C$3</c:f>
              <c:strCache>
                <c:ptCount val="1"/>
                <c:pt idx="0">
                  <c:v>SSD-L</c:v>
                </c:pt>
              </c:strCache>
            </c:strRef>
          </c:tx>
          <c:spPr>
            <a:solidFill>
              <a:srgbClr val="4472C4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Sheet2!$B$4:$B$6</c:f>
              <c:strCache>
                <c:ptCount val="3"/>
                <c:pt idx="0">
                  <c:v>Base</c:v>
                </c:pt>
                <c:pt idx="1">
                  <c:v>SW-filter</c:v>
                </c:pt>
                <c:pt idx="2">
                  <c:v>Ideal-ISF</c:v>
                </c:pt>
              </c:strCache>
            </c:strRef>
          </c:cat>
          <c:val>
            <c:numRef>
              <c:f>Sheet2!$C$4:$C$6</c:f>
              <c:numCache>
                <c:formatCode>General</c:formatCode>
                <c:ptCount val="3"/>
                <c:pt idx="0">
                  <c:v>97.56</c:v>
                </c:pt>
                <c:pt idx="1">
                  <c:v>76.621836729999998</c:v>
                </c:pt>
                <c:pt idx="2">
                  <c:v>32.942999999999998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84-D346-B3A5-B1E56AC5D87B}"/>
            </c:ext>
          </c:extLst>
        </c:ser>
        <c:ser>
          <c:idx val="1"/>
          <c:order val="1"/>
          <c:tx>
            <c:strRef>
              <c:f>Sheet2!$D$3</c:f>
              <c:strCache>
                <c:ptCount val="1"/>
                <c:pt idx="0">
                  <c:v>SSD-H</c:v>
                </c:pt>
              </c:strCache>
            </c:strRef>
          </c:tx>
          <c:spPr>
            <a:solidFill>
              <a:schemeClr val="accent5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Sheet2!$B$4:$B$6</c:f>
              <c:strCache>
                <c:ptCount val="3"/>
                <c:pt idx="0">
                  <c:v>Base</c:v>
                </c:pt>
                <c:pt idx="1">
                  <c:v>SW-filter</c:v>
                </c:pt>
                <c:pt idx="2">
                  <c:v>Ideal-ISF</c:v>
                </c:pt>
              </c:strCache>
            </c:strRef>
          </c:cat>
          <c:val>
            <c:numRef>
              <c:f>Sheet2!$D$4:$D$6</c:f>
              <c:numCache>
                <c:formatCode>General</c:formatCode>
                <c:ptCount val="3"/>
                <c:pt idx="0">
                  <c:v>78.349999999999994</c:v>
                </c:pt>
                <c:pt idx="1">
                  <c:v>55.488999999999997</c:v>
                </c:pt>
                <c:pt idx="2">
                  <c:v>25.0669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D84-D346-B3A5-B1E56AC5D87B}"/>
            </c:ext>
          </c:extLst>
        </c:ser>
        <c:ser>
          <c:idx val="2"/>
          <c:order val="2"/>
          <c:tx>
            <c:strRef>
              <c:f>Sheet2!$E$3</c:f>
              <c:strCache>
                <c:ptCount val="1"/>
                <c:pt idx="0">
                  <c:v>DRAM</c:v>
                </c:pt>
              </c:strCache>
            </c:strRef>
          </c:tx>
          <c:spPr>
            <a:pattFill prst="wdUpDiag">
              <a:fgClr>
                <a:srgbClr val="C00000"/>
              </a:fgClr>
              <a:bgClr>
                <a:schemeClr val="bg1"/>
              </a:bgClr>
            </a:patt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Sheet2!$B$4:$B$6</c:f>
              <c:strCache>
                <c:ptCount val="3"/>
                <c:pt idx="0">
                  <c:v>Base</c:v>
                </c:pt>
                <c:pt idx="1">
                  <c:v>SW-filter</c:v>
                </c:pt>
                <c:pt idx="2">
                  <c:v>Ideal-ISF</c:v>
                </c:pt>
              </c:strCache>
            </c:strRef>
          </c:cat>
          <c:val>
            <c:numRef>
              <c:f>Sheet2!$E$4:$E$6</c:f>
              <c:numCache>
                <c:formatCode>General</c:formatCode>
                <c:ptCount val="3"/>
                <c:pt idx="0">
                  <c:v>75.16</c:v>
                </c:pt>
                <c:pt idx="1">
                  <c:v>51.98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D84-D346-B3A5-B1E56AC5D8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1183567"/>
        <c:axId val="460991855"/>
      </c:barChart>
      <c:catAx>
        <c:axId val="461183567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CH"/>
          </a:p>
        </c:txPr>
        <c:crossAx val="460991855"/>
        <c:crosses val="autoZero"/>
        <c:auto val="1"/>
        <c:lblAlgn val="ctr"/>
        <c:lblOffset val="100"/>
        <c:noMultiLvlLbl val="0"/>
      </c:catAx>
      <c:valAx>
        <c:axId val="460991855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none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CH"/>
          </a:p>
        </c:txPr>
        <c:crossAx val="461183567"/>
        <c:crosses val="autoZero"/>
        <c:crossBetween val="between"/>
        <c:majorUnit val="20"/>
        <c:minorUnit val="10"/>
      </c:valAx>
      <c:spPr>
        <a:noFill/>
        <a:ln w="15875"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12839576030975094"/>
          <c:y val="6.7179355993988416E-2"/>
          <c:w val="0.73321255067154734"/>
          <c:h val="8.6097541378756234E-2"/>
        </c:manualLayout>
      </c:layout>
      <c:overlay val="0"/>
      <c:spPr>
        <a:noFill/>
        <a:ln w="15875"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Courier New" panose="02070309020205020404" pitchFamily="49" charset="0"/>
              <a:ea typeface="+mn-ea"/>
              <a:cs typeface="Courier New" panose="02070309020205020404" pitchFamily="49" charset="0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569335083114606E-2"/>
          <c:y val="0.19444444444444445"/>
          <c:w val="0.85128313457910032"/>
          <c:h val="0.59231372120151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Sheet2!$C$18:$C$19</c:f>
              <c:strCache>
                <c:ptCount val="2"/>
                <c:pt idx="1">
                  <c:v>SSD-L</c:v>
                </c:pt>
              </c:strCache>
            </c:strRef>
          </c:tx>
          <c:spPr>
            <a:solidFill>
              <a:schemeClr val="accent5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Sheet2!$B$20:$B$21</c:f>
              <c:strCache>
                <c:ptCount val="2"/>
                <c:pt idx="0">
                  <c:v>Accelerator</c:v>
                </c:pt>
                <c:pt idx="1">
                  <c:v>Ideal-ISF</c:v>
                </c:pt>
              </c:strCache>
            </c:strRef>
          </c:cat>
          <c:val>
            <c:numRef>
              <c:f>Sheet2!$C$20:$C$21</c:f>
              <c:numCache>
                <c:formatCode>General</c:formatCode>
                <c:ptCount val="2"/>
                <c:pt idx="0">
                  <c:v>24.8</c:v>
                </c:pt>
                <c:pt idx="1">
                  <c:v>10.08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27-314F-B6C0-9CDEE52EBB7A}"/>
            </c:ext>
          </c:extLst>
        </c:ser>
        <c:ser>
          <c:idx val="1"/>
          <c:order val="1"/>
          <c:tx>
            <c:strRef>
              <c:f>Sheet2!$D$18:$D$19</c:f>
              <c:strCache>
                <c:ptCount val="2"/>
                <c:pt idx="1">
                  <c:v>SSD-H</c:v>
                </c:pt>
              </c:strCache>
            </c:strRef>
          </c:tx>
          <c:spPr>
            <a:solidFill>
              <a:schemeClr val="accent5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Sheet2!$B$20:$B$21</c:f>
              <c:strCache>
                <c:ptCount val="2"/>
                <c:pt idx="0">
                  <c:v>Accelerator</c:v>
                </c:pt>
                <c:pt idx="1">
                  <c:v>Ideal-ISF</c:v>
                </c:pt>
              </c:strCache>
            </c:strRef>
          </c:cat>
          <c:val>
            <c:numRef>
              <c:f>Sheet2!$D$20:$D$21</c:f>
              <c:numCache>
                <c:formatCode>General</c:formatCode>
                <c:ptCount val="2"/>
                <c:pt idx="0">
                  <c:v>2.0101</c:v>
                </c:pt>
                <c:pt idx="1">
                  <c:v>0.72203300000000004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27-314F-B6C0-9CDEE52EBB7A}"/>
            </c:ext>
          </c:extLst>
        </c:ser>
        <c:ser>
          <c:idx val="2"/>
          <c:order val="2"/>
          <c:tx>
            <c:strRef>
              <c:f>Sheet2!$E$18:$E$19</c:f>
              <c:strCache>
                <c:ptCount val="2"/>
                <c:pt idx="1">
                  <c:v>DRAM</c:v>
                </c:pt>
              </c:strCache>
            </c:strRef>
          </c:tx>
          <c:spPr>
            <a:pattFill prst="wdUpDiag">
              <a:fgClr>
                <a:srgbClr val="C00000"/>
              </a:fgClr>
              <a:bgClr>
                <a:schemeClr val="bg1"/>
              </a:bgClr>
            </a:patt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Sheet2!$B$20:$B$21</c:f>
              <c:strCache>
                <c:ptCount val="2"/>
                <c:pt idx="0">
                  <c:v>Accelerator</c:v>
                </c:pt>
                <c:pt idx="1">
                  <c:v>Ideal-ISF</c:v>
                </c:pt>
              </c:strCache>
            </c:strRef>
          </c:cat>
          <c:val>
            <c:numRef>
              <c:f>Sheet2!$E$20:$E$21</c:f>
              <c:numCache>
                <c:formatCode>General</c:formatCode>
                <c:ptCount val="2"/>
                <c:pt idx="0">
                  <c:v>1.6421694920000001</c:v>
                </c:pt>
                <c:pt idx="1">
                  <c:v>1E-8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F27-314F-B6C0-9CDEE52EBB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57637471"/>
        <c:axId val="461252271"/>
      </c:barChart>
      <c:catAx>
        <c:axId val="1557637471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CH"/>
          </a:p>
        </c:txPr>
        <c:crossAx val="461252271"/>
        <c:crosses val="autoZero"/>
        <c:auto val="1"/>
        <c:lblAlgn val="ctr"/>
        <c:lblOffset val="100"/>
        <c:noMultiLvlLbl val="0"/>
      </c:catAx>
      <c:valAx>
        <c:axId val="461252271"/>
        <c:scaling>
          <c:orientation val="minMax"/>
          <c:max val="2.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CH"/>
          </a:p>
        </c:txPr>
        <c:crossAx val="1557637471"/>
        <c:crosses val="autoZero"/>
        <c:crossBetween val="between"/>
        <c:majorUnit val="1"/>
      </c:valAx>
      <c:spPr>
        <a:noFill/>
        <a:ln w="15875"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13253062117235348"/>
          <c:y val="4.2267424905220209E-2"/>
          <c:w val="0.70716097987751536"/>
          <c:h val="7.81029454651501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30702627688781"/>
          <c:y val="0.11601846551115116"/>
          <c:w val="0.84088454460433826"/>
          <c:h val="0.3568018118495243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Sheet1!$E$5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DB1-9E43-920E-3C6195AE9E9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DB1-9E43-920E-3C6195AE9E91}"/>
              </c:ext>
            </c:extLst>
          </c:dPt>
          <c:dPt>
            <c:idx val="2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DB1-9E43-920E-3C6195AE9E9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DB1-9E43-920E-3C6195AE9E91}"/>
              </c:ext>
            </c:extLst>
          </c:dPt>
          <c:dPt>
            <c:idx val="4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DB1-9E43-920E-3C6195AE9E91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DB1-9E43-920E-3C6195AE9E91}"/>
              </c:ext>
            </c:extLst>
          </c:dPt>
          <c:cat>
            <c:multiLvlStrRef>
              <c:f>Sheet1!$C$6:$D$11</c:f>
              <c:multiLvlStrCache>
                <c:ptCount val="6"/>
                <c:lvl>
                  <c:pt idx="0">
                    <c:v>Base</c:v>
                  </c:pt>
                  <c:pt idx="1">
                    <c:v>GS</c:v>
                  </c:pt>
                  <c:pt idx="2">
                    <c:v>Base</c:v>
                  </c:pt>
                  <c:pt idx="3">
                    <c:v>GS</c:v>
                  </c:pt>
                  <c:pt idx="4">
                    <c:v>Base</c:v>
                  </c:pt>
                  <c:pt idx="5">
                    <c:v>GS</c:v>
                  </c:pt>
                </c:lvl>
                <c:lvl>
                  <c:pt idx="0">
                    <c:v>SSD-L</c:v>
                  </c:pt>
                  <c:pt idx="2">
                    <c:v>SSD-M</c:v>
                  </c:pt>
                  <c:pt idx="4">
                    <c:v>SSD-H</c:v>
                  </c:pt>
                </c:lvl>
              </c:multiLvlStrCache>
            </c:multiLvlStrRef>
          </c:cat>
          <c:val>
            <c:numRef>
              <c:f>Sheet1!$E$6:$E$11</c:f>
              <c:numCache>
                <c:formatCode>General</c:formatCode>
                <c:ptCount val="6"/>
                <c:pt idx="0">
                  <c:v>170.17</c:v>
                </c:pt>
                <c:pt idx="1">
                  <c:v>69.239999999999995</c:v>
                </c:pt>
                <c:pt idx="2">
                  <c:v>154.65</c:v>
                </c:pt>
                <c:pt idx="3">
                  <c:v>74.709999999999994</c:v>
                </c:pt>
                <c:pt idx="4">
                  <c:v>159.07</c:v>
                </c:pt>
                <c:pt idx="5">
                  <c:v>73.31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3DB1-9E43-920E-3C6195AE9E91}"/>
            </c:ext>
          </c:extLst>
        </c:ser>
        <c:ser>
          <c:idx val="1"/>
          <c:order val="1"/>
          <c:tx>
            <c:strRef>
              <c:f>Sheet1!$F$5</c:f>
              <c:strCache>
                <c:ptCount val="1"/>
                <c:pt idx="0">
                  <c:v>Alignment</c:v>
                </c:pt>
              </c:strCache>
            </c:strRef>
          </c:tx>
          <c:spPr>
            <a:noFill/>
            <a:ln w="15875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noFill/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A-3DB1-9E43-920E-3C6195AE9E91}"/>
              </c:ext>
            </c:extLst>
          </c:dPt>
          <c:dPt>
            <c:idx val="1"/>
            <c:invertIfNegative val="0"/>
            <c:bubble3D val="0"/>
            <c:spPr>
              <a:noFill/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C-3DB1-9E43-920E-3C6195AE9E91}"/>
              </c:ext>
            </c:extLst>
          </c:dPt>
          <c:dPt>
            <c:idx val="2"/>
            <c:invertIfNegative val="0"/>
            <c:bubble3D val="0"/>
            <c:spPr>
              <a:noFill/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E-3DB1-9E43-920E-3C6195AE9E91}"/>
              </c:ext>
            </c:extLst>
          </c:dPt>
          <c:dPt>
            <c:idx val="3"/>
            <c:invertIfNegative val="0"/>
            <c:bubble3D val="0"/>
            <c:spPr>
              <a:noFill/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0-3DB1-9E43-920E-3C6195AE9E91}"/>
              </c:ext>
            </c:extLst>
          </c:dPt>
          <c:dPt>
            <c:idx val="4"/>
            <c:invertIfNegative val="0"/>
            <c:bubble3D val="0"/>
            <c:spPr>
              <a:noFill/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2-3DB1-9E43-920E-3C6195AE9E91}"/>
              </c:ext>
            </c:extLst>
          </c:dPt>
          <c:dPt>
            <c:idx val="5"/>
            <c:invertIfNegative val="0"/>
            <c:bubble3D val="0"/>
            <c:spPr>
              <a:noFill/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4-3DB1-9E43-920E-3C6195AE9E91}"/>
              </c:ext>
            </c:extLst>
          </c:dPt>
          <c:cat>
            <c:multiLvlStrRef>
              <c:f>Sheet1!$C$6:$D$11</c:f>
              <c:multiLvlStrCache>
                <c:ptCount val="6"/>
                <c:lvl>
                  <c:pt idx="0">
                    <c:v>Base</c:v>
                  </c:pt>
                  <c:pt idx="1">
                    <c:v>GS</c:v>
                  </c:pt>
                  <c:pt idx="2">
                    <c:v>Base</c:v>
                  </c:pt>
                  <c:pt idx="3">
                    <c:v>GS</c:v>
                  </c:pt>
                  <c:pt idx="4">
                    <c:v>Base</c:v>
                  </c:pt>
                  <c:pt idx="5">
                    <c:v>GS</c:v>
                  </c:pt>
                </c:lvl>
                <c:lvl>
                  <c:pt idx="0">
                    <c:v>SSD-L</c:v>
                  </c:pt>
                  <c:pt idx="2">
                    <c:v>SSD-M</c:v>
                  </c:pt>
                  <c:pt idx="4">
                    <c:v>SSD-H</c:v>
                  </c:pt>
                </c:lvl>
              </c:multiLvlStrCache>
            </c:multiLvlStrRef>
          </c:cat>
          <c:val>
            <c:numRef>
              <c:f>Sheet1!$F$6:$F$11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1-3DB1-9E43-920E-3C6195AE9E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688103712"/>
        <c:axId val="687965488"/>
      </c:barChart>
      <c:catAx>
        <c:axId val="688103712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CH"/>
          </a:p>
        </c:txPr>
        <c:crossAx val="687965488"/>
        <c:crosses val="autoZero"/>
        <c:auto val="1"/>
        <c:lblAlgn val="ctr"/>
        <c:lblOffset val="100"/>
        <c:noMultiLvlLbl val="0"/>
      </c:catAx>
      <c:valAx>
        <c:axId val="687965488"/>
        <c:scaling>
          <c:orientation val="minMax"/>
        </c:scaling>
        <c:delete val="0"/>
        <c:axPos val="l"/>
        <c:majorGridlines>
          <c:spPr>
            <a:ln w="158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in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CH"/>
          </a:p>
        </c:txPr>
        <c:crossAx val="688103712"/>
        <c:crosses val="autoZero"/>
        <c:crossBetween val="between"/>
      </c:valAx>
      <c:spPr>
        <a:noFill/>
        <a:ln w="15875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Corbel" panose="020B0503020204020204" pitchFamily="34" charset="0"/>
        </a:defRPr>
      </a:pPr>
      <a:endParaRPr lang="en-CH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30702627688781"/>
          <c:y val="0.11601846551115116"/>
          <c:w val="0.84088454460433826"/>
          <c:h val="0.3199049318505706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Sheet1!$E$5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920-0944-9E16-846AA5BE5512}"/>
              </c:ext>
            </c:extLst>
          </c:dPt>
          <c:dPt>
            <c:idx val="1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920-0944-9E16-846AA5BE5512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920-0944-9E16-846AA5BE5512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920-0944-9E16-846AA5BE5512}"/>
              </c:ext>
            </c:extLst>
          </c:dPt>
          <c:dPt>
            <c:idx val="4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920-0944-9E16-846AA5BE5512}"/>
              </c:ext>
            </c:extLst>
          </c:dPt>
          <c:dPt>
            <c:idx val="5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920-0944-9E16-846AA5BE5512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A920-0944-9E16-846AA5BE5512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A920-0944-9E16-846AA5BE5512}"/>
              </c:ext>
            </c:extLst>
          </c:dPt>
          <c:dPt>
            <c:idx val="8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A920-0944-9E16-846AA5BE5512}"/>
              </c:ext>
            </c:extLst>
          </c:dPt>
          <c:dPt>
            <c:idx val="9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A920-0944-9E16-846AA5BE5512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A920-0944-9E16-846AA5BE5512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A920-0944-9E16-846AA5BE5512}"/>
              </c:ext>
            </c:extLst>
          </c:dPt>
          <c:cat>
            <c:multiLvlStrRef>
              <c:f>Sheet1!$C$6:$D$17</c:f>
              <c:multiLvlStrCache>
                <c:ptCount val="12"/>
                <c:lvl>
                  <c:pt idx="0">
                    <c:v>Base</c:v>
                  </c:pt>
                  <c:pt idx="1">
                    <c:v>SIMD</c:v>
                  </c:pt>
                  <c:pt idx="2">
                    <c:v>GS-Ext</c:v>
                  </c:pt>
                  <c:pt idx="3">
                    <c:v>GS</c:v>
                  </c:pt>
                  <c:pt idx="4">
                    <c:v>Base</c:v>
                  </c:pt>
                  <c:pt idx="5">
                    <c:v>SIMD</c:v>
                  </c:pt>
                  <c:pt idx="6">
                    <c:v>GS-Ext</c:v>
                  </c:pt>
                  <c:pt idx="7">
                    <c:v>GS</c:v>
                  </c:pt>
                  <c:pt idx="8">
                    <c:v>Base</c:v>
                  </c:pt>
                  <c:pt idx="9">
                    <c:v>SIMD</c:v>
                  </c:pt>
                  <c:pt idx="10">
                    <c:v>GS-Ext</c:v>
                  </c:pt>
                  <c:pt idx="11">
                    <c:v>GS</c:v>
                  </c:pt>
                </c:lvl>
                <c:lvl>
                  <c:pt idx="0">
                    <c:v>SSD-L</c:v>
                  </c:pt>
                  <c:pt idx="4">
                    <c:v>SSD-M</c:v>
                  </c:pt>
                  <c:pt idx="8">
                    <c:v>SSD-H</c:v>
                  </c:pt>
                </c:lvl>
              </c:multiLvlStrCache>
            </c:multiLvlStrRef>
          </c:cat>
          <c:val>
            <c:numRef>
              <c:f>Sheet1!$E$6:$E$17</c:f>
              <c:numCache>
                <c:formatCode>General</c:formatCode>
                <c:ptCount val="12"/>
                <c:pt idx="0">
                  <c:v>101.8</c:v>
                </c:pt>
                <c:pt idx="1">
                  <c:v>128.44</c:v>
                </c:pt>
                <c:pt idx="2">
                  <c:v>119.24</c:v>
                </c:pt>
                <c:pt idx="3">
                  <c:v>52.78</c:v>
                </c:pt>
                <c:pt idx="4">
                  <c:v>73.98</c:v>
                </c:pt>
                <c:pt idx="5">
                  <c:v>81.378</c:v>
                </c:pt>
                <c:pt idx="6">
                  <c:v>31.69</c:v>
                </c:pt>
                <c:pt idx="7">
                  <c:v>31.69</c:v>
                </c:pt>
                <c:pt idx="8">
                  <c:v>86.17</c:v>
                </c:pt>
                <c:pt idx="9">
                  <c:v>94.787000000000006</c:v>
                </c:pt>
                <c:pt idx="10">
                  <c:v>31.92</c:v>
                </c:pt>
                <c:pt idx="11">
                  <c:v>31.92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A920-0944-9E16-846AA5BE5512}"/>
            </c:ext>
          </c:extLst>
        </c:ser>
        <c:ser>
          <c:idx val="1"/>
          <c:order val="1"/>
          <c:tx>
            <c:strRef>
              <c:f>Sheet1!$F$5</c:f>
              <c:strCache>
                <c:ptCount val="1"/>
                <c:pt idx="0">
                  <c:v>Alignment</c:v>
                </c:pt>
              </c:strCache>
            </c:strRef>
          </c:tx>
          <c:spPr>
            <a:pattFill prst="wdUpDiag">
              <a:fgClr>
                <a:schemeClr val="tx1"/>
              </a:fgClr>
              <a:bgClr>
                <a:schemeClr val="bg1"/>
              </a:bgClr>
            </a:pattFill>
            <a:ln w="15875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pattFill prst="wdUpDiag">
                <a:fgClr>
                  <a:schemeClr val="tx1"/>
                </a:fgClr>
                <a:bgClr>
                  <a:schemeClr val="tx1">
                    <a:lumMod val="65000"/>
                    <a:lumOff val="35000"/>
                  </a:schemeClr>
                </a:bgClr>
              </a:patt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A-A920-0944-9E16-846AA5BE5512}"/>
              </c:ext>
            </c:extLst>
          </c:dPt>
          <c:dPt>
            <c:idx val="1"/>
            <c:invertIfNegative val="0"/>
            <c:bubble3D val="0"/>
            <c:spPr>
              <a:pattFill prst="wdUpDiag">
                <a:fgClr>
                  <a:schemeClr val="tx1"/>
                </a:fgClr>
                <a:bgClr>
                  <a:schemeClr val="bg2">
                    <a:lumMod val="50000"/>
                  </a:schemeClr>
                </a:bgClr>
              </a:patt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C-A920-0944-9E16-846AA5BE5512}"/>
              </c:ext>
            </c:extLst>
          </c:dPt>
          <c:dPt>
            <c:idx val="2"/>
            <c:invertIfNegative val="0"/>
            <c:bubble3D val="0"/>
            <c:spPr>
              <a:pattFill prst="wdUpDiag">
                <a:fgClr>
                  <a:schemeClr val="tx1"/>
                </a:fgClr>
                <a:bgClr>
                  <a:schemeClr val="accent6">
                    <a:lumMod val="60000"/>
                    <a:lumOff val="40000"/>
                  </a:schemeClr>
                </a:bgClr>
              </a:patt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E-A920-0944-9E16-846AA5BE5512}"/>
              </c:ext>
            </c:extLst>
          </c:dPt>
          <c:dPt>
            <c:idx val="3"/>
            <c:invertIfNegative val="0"/>
            <c:bubble3D val="0"/>
            <c:spPr>
              <a:pattFill prst="wdUpDiag">
                <a:fgClr>
                  <a:schemeClr val="tx1"/>
                </a:fgClr>
                <a:bgClr>
                  <a:schemeClr val="accent6">
                    <a:lumMod val="20000"/>
                    <a:lumOff val="80000"/>
                  </a:schemeClr>
                </a:bgClr>
              </a:patt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0-A920-0944-9E16-846AA5BE5512}"/>
              </c:ext>
            </c:extLst>
          </c:dPt>
          <c:dPt>
            <c:idx val="4"/>
            <c:invertIfNegative val="0"/>
            <c:bubble3D val="0"/>
            <c:spPr>
              <a:pattFill prst="wdUpDiag">
                <a:fgClr>
                  <a:schemeClr val="tx1"/>
                </a:fgClr>
                <a:bgClr>
                  <a:schemeClr val="tx1">
                    <a:lumMod val="65000"/>
                    <a:lumOff val="35000"/>
                  </a:schemeClr>
                </a:bgClr>
              </a:patt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2-A920-0944-9E16-846AA5BE5512}"/>
              </c:ext>
            </c:extLst>
          </c:dPt>
          <c:dPt>
            <c:idx val="5"/>
            <c:invertIfNegative val="0"/>
            <c:bubble3D val="0"/>
            <c:spPr>
              <a:pattFill prst="wdUpDiag">
                <a:fgClr>
                  <a:schemeClr val="tx1"/>
                </a:fgClr>
                <a:bgClr>
                  <a:schemeClr val="bg2">
                    <a:lumMod val="50000"/>
                  </a:schemeClr>
                </a:bgClr>
              </a:patt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4-A920-0944-9E16-846AA5BE5512}"/>
              </c:ext>
            </c:extLst>
          </c:dPt>
          <c:dPt>
            <c:idx val="6"/>
            <c:invertIfNegative val="0"/>
            <c:bubble3D val="0"/>
            <c:spPr>
              <a:pattFill prst="wdUpDiag">
                <a:fgClr>
                  <a:schemeClr val="tx1"/>
                </a:fgClr>
                <a:bgClr>
                  <a:schemeClr val="accent6">
                    <a:lumMod val="60000"/>
                    <a:lumOff val="40000"/>
                  </a:schemeClr>
                </a:bgClr>
              </a:patt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6-A920-0944-9E16-846AA5BE5512}"/>
              </c:ext>
            </c:extLst>
          </c:dPt>
          <c:dPt>
            <c:idx val="7"/>
            <c:invertIfNegative val="0"/>
            <c:bubble3D val="0"/>
            <c:spPr>
              <a:pattFill prst="wdUpDiag">
                <a:fgClr>
                  <a:schemeClr val="tx1"/>
                </a:fgClr>
                <a:bgClr>
                  <a:schemeClr val="accent6">
                    <a:lumMod val="20000"/>
                    <a:lumOff val="80000"/>
                  </a:schemeClr>
                </a:bgClr>
              </a:patt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8-A920-0944-9E16-846AA5BE5512}"/>
              </c:ext>
            </c:extLst>
          </c:dPt>
          <c:dPt>
            <c:idx val="8"/>
            <c:invertIfNegative val="0"/>
            <c:bubble3D val="0"/>
            <c:spPr>
              <a:pattFill prst="wdUpDiag">
                <a:fgClr>
                  <a:schemeClr val="tx1"/>
                </a:fgClr>
                <a:bgClr>
                  <a:schemeClr val="tx1">
                    <a:lumMod val="65000"/>
                    <a:lumOff val="35000"/>
                  </a:schemeClr>
                </a:bgClr>
              </a:patt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A-A920-0944-9E16-846AA5BE5512}"/>
              </c:ext>
            </c:extLst>
          </c:dPt>
          <c:dPt>
            <c:idx val="9"/>
            <c:invertIfNegative val="0"/>
            <c:bubble3D val="0"/>
            <c:spPr>
              <a:pattFill prst="wdUpDiag">
                <a:fgClr>
                  <a:schemeClr val="tx1"/>
                </a:fgClr>
                <a:bgClr>
                  <a:schemeClr val="bg2">
                    <a:lumMod val="50000"/>
                  </a:schemeClr>
                </a:bgClr>
              </a:patt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C-A920-0944-9E16-846AA5BE5512}"/>
              </c:ext>
            </c:extLst>
          </c:dPt>
          <c:dPt>
            <c:idx val="10"/>
            <c:invertIfNegative val="0"/>
            <c:bubble3D val="0"/>
            <c:spPr>
              <a:pattFill prst="wdUpDiag">
                <a:fgClr>
                  <a:schemeClr val="tx1"/>
                </a:fgClr>
                <a:bgClr>
                  <a:schemeClr val="accent6">
                    <a:lumMod val="60000"/>
                    <a:lumOff val="40000"/>
                  </a:schemeClr>
                </a:bgClr>
              </a:patt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E-A920-0944-9E16-846AA5BE5512}"/>
              </c:ext>
            </c:extLst>
          </c:dPt>
          <c:dPt>
            <c:idx val="11"/>
            <c:invertIfNegative val="0"/>
            <c:bubble3D val="0"/>
            <c:spPr>
              <a:pattFill prst="wdUpDiag">
                <a:fgClr>
                  <a:schemeClr val="tx1"/>
                </a:fgClr>
                <a:bgClr>
                  <a:schemeClr val="accent6">
                    <a:lumMod val="20000"/>
                    <a:lumOff val="80000"/>
                  </a:schemeClr>
                </a:bgClr>
              </a:patt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0-A920-0944-9E16-846AA5BE5512}"/>
              </c:ext>
            </c:extLst>
          </c:dPt>
          <c:cat>
            <c:multiLvlStrRef>
              <c:f>Sheet1!$C$6:$D$17</c:f>
              <c:multiLvlStrCache>
                <c:ptCount val="12"/>
                <c:lvl>
                  <c:pt idx="0">
                    <c:v>Base</c:v>
                  </c:pt>
                  <c:pt idx="1">
                    <c:v>SIMD</c:v>
                  </c:pt>
                  <c:pt idx="2">
                    <c:v>GS-Ext</c:v>
                  </c:pt>
                  <c:pt idx="3">
                    <c:v>GS</c:v>
                  </c:pt>
                  <c:pt idx="4">
                    <c:v>Base</c:v>
                  </c:pt>
                  <c:pt idx="5">
                    <c:v>SIMD</c:v>
                  </c:pt>
                  <c:pt idx="6">
                    <c:v>GS-Ext</c:v>
                  </c:pt>
                  <c:pt idx="7">
                    <c:v>GS</c:v>
                  </c:pt>
                  <c:pt idx="8">
                    <c:v>Base</c:v>
                  </c:pt>
                  <c:pt idx="9">
                    <c:v>SIMD</c:v>
                  </c:pt>
                  <c:pt idx="10">
                    <c:v>GS-Ext</c:v>
                  </c:pt>
                  <c:pt idx="11">
                    <c:v>GS</c:v>
                  </c:pt>
                </c:lvl>
                <c:lvl>
                  <c:pt idx="0">
                    <c:v>SSD-L</c:v>
                  </c:pt>
                  <c:pt idx="4">
                    <c:v>SSD-M</c:v>
                  </c:pt>
                  <c:pt idx="8">
                    <c:v>SSD-H</c:v>
                  </c:pt>
                </c:lvl>
              </c:multiLvlStrCache>
            </c:multiLvlStrRef>
          </c:cat>
          <c:val>
            <c:numRef>
              <c:f>Sheet1!$F$6:$F$17</c:f>
              <c:numCache>
                <c:formatCode>General</c:formatCode>
                <c:ptCount val="12"/>
                <c:pt idx="0">
                  <c:v>68.37</c:v>
                </c:pt>
                <c:pt idx="1">
                  <c:v>16.46</c:v>
                </c:pt>
                <c:pt idx="2">
                  <c:v>16.46</c:v>
                </c:pt>
                <c:pt idx="3">
                  <c:v>16.46</c:v>
                </c:pt>
                <c:pt idx="4">
                  <c:v>80.67</c:v>
                </c:pt>
                <c:pt idx="5">
                  <c:v>43.02</c:v>
                </c:pt>
                <c:pt idx="6">
                  <c:v>43.02</c:v>
                </c:pt>
                <c:pt idx="7">
                  <c:v>43.02</c:v>
                </c:pt>
                <c:pt idx="8">
                  <c:v>72.900000000000006</c:v>
                </c:pt>
                <c:pt idx="9">
                  <c:v>41.39</c:v>
                </c:pt>
                <c:pt idx="10">
                  <c:v>41.39</c:v>
                </c:pt>
                <c:pt idx="11">
                  <c:v>41.39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1-A920-0944-9E16-846AA5BE55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688103712"/>
        <c:axId val="687965488"/>
      </c:barChart>
      <c:catAx>
        <c:axId val="688103712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687965488"/>
        <c:crosses val="autoZero"/>
        <c:auto val="1"/>
        <c:lblAlgn val="ctr"/>
        <c:lblOffset val="100"/>
        <c:noMultiLvlLbl val="0"/>
      </c:catAx>
      <c:valAx>
        <c:axId val="687965488"/>
        <c:scaling>
          <c:orientation val="minMax"/>
        </c:scaling>
        <c:delete val="0"/>
        <c:axPos val="l"/>
        <c:majorGridlines>
          <c:spPr>
            <a:ln w="158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1587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in"/>
        <c:minorTickMark val="in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688103712"/>
        <c:crosses val="autoZero"/>
        <c:crossBetween val="between"/>
      </c:valAx>
      <c:spPr>
        <a:noFill/>
        <a:ln w="15875">
          <a:solidFill>
            <a:schemeClr val="tx1"/>
          </a:solidFill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defRPr>
            </a:pPr>
            <a:endParaRPr lang="en-CH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defRPr>
            </a:pPr>
            <a:endParaRPr lang="en-CH"/>
          </a:p>
        </c:txPr>
      </c:legendEntry>
      <c:layout>
        <c:manualLayout>
          <c:xMode val="edge"/>
          <c:yMode val="edge"/>
          <c:x val="0.25566662427450954"/>
          <c:y val="3.0109227883409057E-2"/>
          <c:w val="0.57568796482857687"/>
          <c:h val="9.1921414998964668E-2"/>
        </c:manualLayout>
      </c:layout>
      <c:overlay val="0"/>
      <c:spPr>
        <a:noFill/>
        <a:ln w="15875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Cambria" panose="02040503050406030204" pitchFamily="18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149938154282433E-2"/>
          <c:y val="0.15319444444444447"/>
          <c:w val="0.81926353850991673"/>
          <c:h val="0.30156641878098572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tx1">
                <a:lumMod val="65000"/>
                <a:lumOff val="35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084-4A45-91ED-008E34321162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084-4A45-91ED-008E34321162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084-4A45-91ED-008E34321162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084-4A45-91ED-008E34321162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084-4A45-91ED-008E34321162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084-4A45-91ED-008E34321162}"/>
              </c:ext>
            </c:extLst>
          </c:dPt>
          <c:cat>
            <c:multiLvlStrRef>
              <c:f>Sheet1!$C$18:$D$26</c:f>
              <c:multiLvlStrCache>
                <c:ptCount val="9"/>
                <c:lvl>
                  <c:pt idx="0">
                    <c:v>Base</c:v>
                  </c:pt>
                  <c:pt idx="1">
                    <c:v>GS-Ext</c:v>
                  </c:pt>
                  <c:pt idx="2">
                    <c:v>GS</c:v>
                  </c:pt>
                  <c:pt idx="3">
                    <c:v>Base</c:v>
                  </c:pt>
                  <c:pt idx="4">
                    <c:v>GS-Ext</c:v>
                  </c:pt>
                  <c:pt idx="5">
                    <c:v>GS</c:v>
                  </c:pt>
                  <c:pt idx="6">
                    <c:v>Base</c:v>
                  </c:pt>
                  <c:pt idx="7">
                    <c:v>GS-Ext</c:v>
                  </c:pt>
                  <c:pt idx="8">
                    <c:v>GS</c:v>
                  </c:pt>
                </c:lvl>
                <c:lvl>
                  <c:pt idx="0">
                    <c:v>SSD-L</c:v>
                  </c:pt>
                  <c:pt idx="3">
                    <c:v>SSD-M</c:v>
                  </c:pt>
                  <c:pt idx="6">
                    <c:v>SSD-H</c:v>
                  </c:pt>
                </c:lvl>
              </c:multiLvlStrCache>
            </c:multiLvlStrRef>
          </c:cat>
          <c:val>
            <c:numRef>
              <c:f>Sheet1!$E$18:$E$26</c:f>
              <c:numCache>
                <c:formatCode>General</c:formatCode>
                <c:ptCount val="9"/>
                <c:pt idx="0">
                  <c:v>44</c:v>
                </c:pt>
                <c:pt idx="1">
                  <c:v>108.4</c:v>
                </c:pt>
                <c:pt idx="2">
                  <c:v>8.8000000000000007</c:v>
                </c:pt>
                <c:pt idx="3">
                  <c:v>6.2857142860000002</c:v>
                </c:pt>
                <c:pt idx="4">
                  <c:v>15.485714290000001</c:v>
                </c:pt>
                <c:pt idx="5">
                  <c:v>2.8229166669999999</c:v>
                </c:pt>
                <c:pt idx="6">
                  <c:v>4.2832298140000002</c:v>
                </c:pt>
                <c:pt idx="7">
                  <c:v>7.7428571430000002</c:v>
                </c:pt>
                <c:pt idx="8">
                  <c:v>2.8229166669999999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084-4A45-91ED-008E34321162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Sheet1!$C$18:$D$26</c:f>
              <c:multiLvlStrCache>
                <c:ptCount val="9"/>
                <c:lvl>
                  <c:pt idx="0">
                    <c:v>Base</c:v>
                  </c:pt>
                  <c:pt idx="1">
                    <c:v>GS-Ext</c:v>
                  </c:pt>
                  <c:pt idx="2">
                    <c:v>GS</c:v>
                  </c:pt>
                  <c:pt idx="3">
                    <c:v>Base</c:v>
                  </c:pt>
                  <c:pt idx="4">
                    <c:v>GS-Ext</c:v>
                  </c:pt>
                  <c:pt idx="5">
                    <c:v>GS</c:v>
                  </c:pt>
                  <c:pt idx="6">
                    <c:v>Base</c:v>
                  </c:pt>
                  <c:pt idx="7">
                    <c:v>GS-Ext</c:v>
                  </c:pt>
                  <c:pt idx="8">
                    <c:v>GS</c:v>
                  </c:pt>
                </c:lvl>
                <c:lvl>
                  <c:pt idx="0">
                    <c:v>SSD-L</c:v>
                  </c:pt>
                  <c:pt idx="3">
                    <c:v>SSD-M</c:v>
                  </c:pt>
                  <c:pt idx="6">
                    <c:v>SSD-H</c:v>
                  </c:pt>
                </c:lvl>
              </c:multiLvlStrCache>
            </c:multiLvlStrRef>
          </c:cat>
          <c:val>
            <c:numRef>
              <c:f>Sheet1!$F$18:$F$26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9084-4A45-91ED-008E343211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409304272"/>
        <c:axId val="409305920"/>
      </c:barChart>
      <c:catAx>
        <c:axId val="409304272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409305920"/>
        <c:crosses val="autoZero"/>
        <c:auto val="1"/>
        <c:lblAlgn val="ctr"/>
        <c:lblOffset val="100"/>
        <c:noMultiLvlLbl val="0"/>
      </c:catAx>
      <c:valAx>
        <c:axId val="409305920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12700" cap="flat" cmpd="sng" algn="ctr">
              <a:solidFill>
                <a:schemeClr val="bg2">
                  <a:lumMod val="90000"/>
                </a:schemeClr>
              </a:solidFill>
              <a:round/>
            </a:ln>
            <a:effectLst/>
          </c:spPr>
        </c:minorGridlines>
        <c:numFmt formatCode="General" sourceLinked="1"/>
        <c:majorTickMark val="in"/>
        <c:minorTickMark val="in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409304272"/>
        <c:crosses val="autoZero"/>
        <c:crossBetween val="between"/>
        <c:majorUnit val="5"/>
      </c:valAx>
      <c:spPr>
        <a:noFill/>
        <a:ln w="15875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042295956894479"/>
          <c:y val="7.4051418294039786E-2"/>
          <c:w val="0.8145753958998555"/>
          <c:h val="0.51908231893513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Sheet2!$E$7</c:f>
              <c:strCache>
                <c:ptCount val="1"/>
                <c:pt idx="0">
                  <c:v>Time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9E8-C846-83BE-706FBE1B8EAB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9E8-C846-83BE-706FBE1B8EAB}"/>
              </c:ext>
            </c:extLst>
          </c:dPt>
          <c:dPt>
            <c:idx val="2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9E8-C846-83BE-706FBE1B8EAB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9E8-C846-83BE-706FBE1B8EAB}"/>
              </c:ext>
            </c:extLst>
          </c:dPt>
          <c:dPt>
            <c:idx val="4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9E8-C846-83BE-706FBE1B8EAB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9E8-C846-83BE-706FBE1B8EAB}"/>
              </c:ext>
            </c:extLst>
          </c:dPt>
          <c:cat>
            <c:multiLvlStrRef>
              <c:f>Sheet2!$C$8:$D$13</c:f>
              <c:multiLvlStrCache>
                <c:ptCount val="6"/>
                <c:lvl>
                  <c:pt idx="0">
                    <c:v>Base</c:v>
                  </c:pt>
                  <c:pt idx="1">
                    <c:v>GS</c:v>
                  </c:pt>
                  <c:pt idx="2">
                    <c:v>Base</c:v>
                  </c:pt>
                  <c:pt idx="3">
                    <c:v>GS</c:v>
                  </c:pt>
                  <c:pt idx="4">
                    <c:v>Base</c:v>
                  </c:pt>
                  <c:pt idx="5">
                    <c:v>GS</c:v>
                  </c:pt>
                </c:lvl>
                <c:lvl>
                  <c:pt idx="0">
                    <c:v>SSD-L</c:v>
                  </c:pt>
                  <c:pt idx="2">
                    <c:v>SSD-M</c:v>
                  </c:pt>
                  <c:pt idx="4">
                    <c:v>SSD-H</c:v>
                  </c:pt>
                </c:lvl>
              </c:multiLvlStrCache>
            </c:multiLvlStrRef>
          </c:cat>
          <c:val>
            <c:numRef>
              <c:f>Sheet2!$E$8:$E$13</c:f>
              <c:numCache>
                <c:formatCode>General</c:formatCode>
                <c:ptCount val="6"/>
                <c:pt idx="0">
                  <c:v>34.840000000000003</c:v>
                </c:pt>
                <c:pt idx="1">
                  <c:v>1.55375</c:v>
                </c:pt>
                <c:pt idx="2">
                  <c:v>22.55</c:v>
                </c:pt>
                <c:pt idx="3">
                  <c:v>0.77687499999999998</c:v>
                </c:pt>
                <c:pt idx="4">
                  <c:v>21.72</c:v>
                </c:pt>
                <c:pt idx="5">
                  <c:v>0.77687499999999998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9E8-C846-83BE-706FBE1B8E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390905183"/>
        <c:axId val="1391219183"/>
      </c:barChart>
      <c:catAx>
        <c:axId val="1390905183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1391219183"/>
        <c:crossesAt val="0.1"/>
        <c:auto val="1"/>
        <c:lblAlgn val="ctr"/>
        <c:lblOffset val="110"/>
        <c:noMultiLvlLbl val="0"/>
      </c:catAx>
      <c:valAx>
        <c:axId val="1391219183"/>
        <c:scaling>
          <c:logBase val="10"/>
          <c:orientation val="minMax"/>
          <c:max val="100"/>
          <c:min val="0.1"/>
        </c:scaling>
        <c:delete val="0"/>
        <c:axPos val="l"/>
        <c:majorGridlines>
          <c:spPr>
            <a:ln w="158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in"/>
        <c:minorTickMark val="none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1390905183"/>
        <c:crosses val="autoZero"/>
        <c:crossBetween val="between"/>
        <c:minorUnit val="5"/>
      </c:valAx>
      <c:spPr>
        <a:noFill/>
        <a:ln w="15875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966553501366925"/>
          <c:y val="7.3527945460551997E-2"/>
          <c:w val="0.80424800388221529"/>
          <c:h val="0.4448598985575908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2">
                <a:lumMod val="5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95D-D74B-9A3D-B39479C9AFA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95D-D74B-9A3D-B39479C9AFA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95D-D74B-9A3D-B39479C9AFA3}"/>
              </c:ext>
            </c:extLst>
          </c:dPt>
          <c:dPt>
            <c:idx val="3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95D-D74B-9A3D-B39479C9AFA3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95D-D74B-9A3D-B39479C9AFA3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95D-D74B-9A3D-B39479C9AFA3}"/>
              </c:ext>
            </c:extLst>
          </c:dPt>
          <c:dPt>
            <c:idx val="6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995D-D74B-9A3D-B39479C9AFA3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995D-D74B-9A3D-B39479C9AFA3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995D-D74B-9A3D-B39479C9AFA3}"/>
              </c:ext>
            </c:extLst>
          </c:dPt>
          <c:cat>
            <c:multiLvlStrRef>
              <c:f>Sheet2!$C$14:$D$22</c:f>
              <c:multiLvlStrCache>
                <c:ptCount val="9"/>
                <c:lvl>
                  <c:pt idx="0">
                    <c:v>Base</c:v>
                  </c:pt>
                  <c:pt idx="1">
                    <c:v>GS-Ext</c:v>
                  </c:pt>
                  <c:pt idx="2">
                    <c:v>GS</c:v>
                  </c:pt>
                  <c:pt idx="3">
                    <c:v>Base</c:v>
                  </c:pt>
                  <c:pt idx="4">
                    <c:v>GS-Ext</c:v>
                  </c:pt>
                  <c:pt idx="5">
                    <c:v>GS</c:v>
                  </c:pt>
                  <c:pt idx="6">
                    <c:v>Base</c:v>
                  </c:pt>
                  <c:pt idx="7">
                    <c:v>GS-Ext</c:v>
                  </c:pt>
                  <c:pt idx="8">
                    <c:v>GS</c:v>
                  </c:pt>
                </c:lvl>
                <c:lvl>
                  <c:pt idx="0">
                    <c:v>SSD-L</c:v>
                  </c:pt>
                  <c:pt idx="3">
                    <c:v>SSD-M</c:v>
                  </c:pt>
                  <c:pt idx="6">
                    <c:v>SSD-H</c:v>
                  </c:pt>
                </c:lvl>
              </c:multiLvlStrCache>
            </c:multiLvlStrRef>
          </c:cat>
          <c:val>
            <c:numRef>
              <c:f>Sheet2!$E$14:$E$22</c:f>
              <c:numCache>
                <c:formatCode>General</c:formatCode>
                <c:ptCount val="9"/>
                <c:pt idx="0">
                  <c:v>30.027999999999999</c:v>
                </c:pt>
                <c:pt idx="1">
                  <c:v>30.056000000000001</c:v>
                </c:pt>
                <c:pt idx="2">
                  <c:v>1.563958333</c:v>
                </c:pt>
                <c:pt idx="3">
                  <c:v>5.3620048269999998</c:v>
                </c:pt>
                <c:pt idx="4">
                  <c:v>4.2937142860000002</c:v>
                </c:pt>
                <c:pt idx="5">
                  <c:v>0.78197916670000001</c:v>
                </c:pt>
                <c:pt idx="6">
                  <c:v>5.360004827</c:v>
                </c:pt>
                <c:pt idx="7">
                  <c:v>2.1468571430000001</c:v>
                </c:pt>
                <c:pt idx="8">
                  <c:v>0.78197916670000001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995D-D74B-9A3D-B39479C9AF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876036816"/>
        <c:axId val="1876271296"/>
      </c:barChart>
      <c:catAx>
        <c:axId val="1876036816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5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1876271296"/>
        <c:crossesAt val="0.1"/>
        <c:auto val="1"/>
        <c:lblAlgn val="ctr"/>
        <c:lblOffset val="0"/>
        <c:noMultiLvlLbl val="0"/>
      </c:catAx>
      <c:valAx>
        <c:axId val="1876271296"/>
        <c:scaling>
          <c:logBase val="10"/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1587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in"/>
        <c:minorTickMark val="none"/>
        <c:tickLblPos val="none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1876036816"/>
        <c:crosses val="autoZero"/>
        <c:crossBetween val="between"/>
        <c:minorUnit val="1"/>
      </c:valAx>
      <c:spPr>
        <a:noFill/>
        <a:ln w="15875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188051616595324"/>
          <c:y val="0.18455267579499435"/>
          <c:w val="0.75474289548247919"/>
          <c:h val="0.425800130040689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Sheet3!$M$5</c:f>
              <c:strCache>
                <c:ptCount val="1"/>
                <c:pt idx="0">
                  <c:v>Base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multiLvlStrRef>
              <c:f>Sheet3!$K$6:$L$11</c:f>
              <c:multiLvlStrCache>
                <c:ptCount val="6"/>
                <c:lvl>
                  <c:pt idx="0">
                    <c:v>75%</c:v>
                  </c:pt>
                  <c:pt idx="1">
                    <c:v>85%</c:v>
                  </c:pt>
                  <c:pt idx="2">
                    <c:v>75%</c:v>
                  </c:pt>
                  <c:pt idx="3">
                    <c:v>85%</c:v>
                  </c:pt>
                  <c:pt idx="4">
                    <c:v>75%</c:v>
                  </c:pt>
                  <c:pt idx="5">
                    <c:v>85%</c:v>
                  </c:pt>
                </c:lvl>
                <c:lvl>
                  <c:pt idx="0">
                    <c:v>1x</c:v>
                  </c:pt>
                  <c:pt idx="2">
                    <c:v>10x</c:v>
                  </c:pt>
                  <c:pt idx="4">
                    <c:v>20x</c:v>
                  </c:pt>
                </c:lvl>
              </c:multiLvlStrCache>
            </c:multiLvlStrRef>
          </c:cat>
          <c:val>
            <c:numRef>
              <c:f>Sheet3!$M$6:$M$11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EA-6941-B3F1-52F523E75631}"/>
            </c:ext>
          </c:extLst>
        </c:ser>
        <c:ser>
          <c:idx val="1"/>
          <c:order val="1"/>
          <c:tx>
            <c:strRef>
              <c:f>Sheet3!$N$5</c:f>
              <c:strCache>
                <c:ptCount val="1"/>
                <c:pt idx="0">
                  <c:v>GS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multiLvlStrRef>
              <c:f>Sheet3!$K$6:$L$11</c:f>
              <c:multiLvlStrCache>
                <c:ptCount val="6"/>
                <c:lvl>
                  <c:pt idx="0">
                    <c:v>75%</c:v>
                  </c:pt>
                  <c:pt idx="1">
                    <c:v>85%</c:v>
                  </c:pt>
                  <c:pt idx="2">
                    <c:v>75%</c:v>
                  </c:pt>
                  <c:pt idx="3">
                    <c:v>85%</c:v>
                  </c:pt>
                  <c:pt idx="4">
                    <c:v>75%</c:v>
                  </c:pt>
                  <c:pt idx="5">
                    <c:v>85%</c:v>
                  </c:pt>
                </c:lvl>
                <c:lvl>
                  <c:pt idx="0">
                    <c:v>1x</c:v>
                  </c:pt>
                  <c:pt idx="2">
                    <c:v>10x</c:v>
                  </c:pt>
                  <c:pt idx="4">
                    <c:v>20x</c:v>
                  </c:pt>
                </c:lvl>
              </c:multiLvlStrCache>
            </c:multiLvlStrRef>
          </c:cat>
          <c:val>
            <c:numRef>
              <c:f>Sheet3!$N$6:$N$11</c:f>
              <c:numCache>
                <c:formatCode>General</c:formatCode>
                <c:ptCount val="6"/>
                <c:pt idx="0">
                  <c:v>0.50504417570023175</c:v>
                </c:pt>
                <c:pt idx="1">
                  <c:v>0.30762729769702091</c:v>
                </c:pt>
                <c:pt idx="2">
                  <c:v>0.27597940415670463</c:v>
                </c:pt>
                <c:pt idx="3">
                  <c:v>0.19435697712959896</c:v>
                </c:pt>
                <c:pt idx="4">
                  <c:v>0.28937409749539411</c:v>
                </c:pt>
                <c:pt idx="5">
                  <c:v>0.16534373624885759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2EA-6941-B3F1-52F523E756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688008704"/>
        <c:axId val="688721408"/>
      </c:barChart>
      <c:catAx>
        <c:axId val="688008704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688721408"/>
        <c:crossesAt val="1.0000000000000002E-3"/>
        <c:auto val="1"/>
        <c:lblAlgn val="ctr"/>
        <c:lblOffset val="100"/>
        <c:noMultiLvlLbl val="0"/>
      </c:catAx>
      <c:valAx>
        <c:axId val="688721408"/>
        <c:scaling>
          <c:orientation val="minMax"/>
          <c:max val="1"/>
          <c:min val="0"/>
        </c:scaling>
        <c:delete val="0"/>
        <c:axPos val="l"/>
        <c:majorGridlines>
          <c:spPr>
            <a:ln w="158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1587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in"/>
        <c:minorTickMark val="none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688008704"/>
        <c:crosses val="autoZero"/>
        <c:crossBetween val="midCat"/>
        <c:majorUnit val="0.2"/>
      </c:valAx>
      <c:spPr>
        <a:noFill/>
        <a:ln w="15875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59958822494363"/>
          <c:y val="0.1851670487786351"/>
          <c:w val="0.7606294369831228"/>
          <c:h val="0.42538640764268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Sheet3!$S$11</c:f>
              <c:strCache>
                <c:ptCount val="1"/>
                <c:pt idx="0">
                  <c:v>Base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multiLvlStrRef>
              <c:f>Sheet3!$Q$12:$R$17</c:f>
              <c:multiLvlStrCache>
                <c:ptCount val="6"/>
                <c:lvl>
                  <c:pt idx="0">
                    <c:v>75%</c:v>
                  </c:pt>
                  <c:pt idx="1">
                    <c:v>85%</c:v>
                  </c:pt>
                  <c:pt idx="2">
                    <c:v>75%</c:v>
                  </c:pt>
                  <c:pt idx="3">
                    <c:v>85%</c:v>
                  </c:pt>
                  <c:pt idx="4">
                    <c:v>75%</c:v>
                  </c:pt>
                  <c:pt idx="5">
                    <c:v>85%</c:v>
                  </c:pt>
                </c:lvl>
                <c:lvl>
                  <c:pt idx="0">
                    <c:v>1x</c:v>
                  </c:pt>
                  <c:pt idx="2">
                    <c:v>10x</c:v>
                  </c:pt>
                  <c:pt idx="4">
                    <c:v>20x</c:v>
                  </c:pt>
                </c:lvl>
              </c:multiLvlStrCache>
            </c:multiLvlStrRef>
          </c:cat>
          <c:val>
            <c:numRef>
              <c:f>Sheet3!$S$12:$S$17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4C-874C-8CEA-20B4DA0A4D39}"/>
            </c:ext>
          </c:extLst>
        </c:ser>
        <c:ser>
          <c:idx val="1"/>
          <c:order val="1"/>
          <c:tx>
            <c:strRef>
              <c:f>Sheet3!$T$11</c:f>
              <c:strCache>
                <c:ptCount val="1"/>
                <c:pt idx="0">
                  <c:v>GS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multiLvlStrRef>
              <c:f>Sheet3!$Q$12:$R$17</c:f>
              <c:multiLvlStrCache>
                <c:ptCount val="6"/>
                <c:lvl>
                  <c:pt idx="0">
                    <c:v>75%</c:v>
                  </c:pt>
                  <c:pt idx="1">
                    <c:v>85%</c:v>
                  </c:pt>
                  <c:pt idx="2">
                    <c:v>75%</c:v>
                  </c:pt>
                  <c:pt idx="3">
                    <c:v>85%</c:v>
                  </c:pt>
                  <c:pt idx="4">
                    <c:v>75%</c:v>
                  </c:pt>
                  <c:pt idx="5">
                    <c:v>85%</c:v>
                  </c:pt>
                </c:lvl>
                <c:lvl>
                  <c:pt idx="0">
                    <c:v>1x</c:v>
                  </c:pt>
                  <c:pt idx="2">
                    <c:v>10x</c:v>
                  </c:pt>
                  <c:pt idx="4">
                    <c:v>20x</c:v>
                  </c:pt>
                </c:lvl>
              </c:multiLvlStrCache>
            </c:multiLvlStrRef>
          </c:cat>
          <c:val>
            <c:numRef>
              <c:f>Sheet3!$T$12:$T$17</c:f>
              <c:numCache>
                <c:formatCode>General</c:formatCode>
                <c:ptCount val="6"/>
                <c:pt idx="0">
                  <c:v>0.65906262086921485</c:v>
                </c:pt>
                <c:pt idx="1">
                  <c:v>0.65906262086921485</c:v>
                </c:pt>
                <c:pt idx="2">
                  <c:v>0.33838476937938761</c:v>
                </c:pt>
                <c:pt idx="3">
                  <c:v>0.33838476937938761</c:v>
                </c:pt>
                <c:pt idx="4">
                  <c:v>0.31985524718291525</c:v>
                </c:pt>
                <c:pt idx="5">
                  <c:v>0.31985524718291525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D4C-874C-8CEA-20B4DA0A4D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152987791"/>
        <c:axId val="1876173808"/>
      </c:barChart>
      <c:catAx>
        <c:axId val="152987791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1876173808"/>
        <c:crossesAt val="1.0000000000000002E-3"/>
        <c:auto val="1"/>
        <c:lblAlgn val="ctr"/>
        <c:lblOffset val="100"/>
        <c:noMultiLvlLbl val="0"/>
      </c:catAx>
      <c:valAx>
        <c:axId val="1876173808"/>
        <c:scaling>
          <c:orientation val="minMax"/>
          <c:max val="1"/>
          <c:min val="0"/>
        </c:scaling>
        <c:delete val="0"/>
        <c:axPos val="l"/>
        <c:majorGridlines>
          <c:spPr>
            <a:ln w="158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1587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in"/>
        <c:minorTickMark val="none"/>
        <c:tickLblPos val="none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152987791"/>
        <c:crosses val="autoZero"/>
        <c:crossBetween val="midCat"/>
        <c:majorUnit val="0.2"/>
      </c:valAx>
      <c:spPr>
        <a:noFill/>
        <a:ln w="15875"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56870073637943586"/>
          <c:y val="0.32054954490812299"/>
          <c:w val="0.28622951356395099"/>
          <c:h val="9.1331787738279241E-2"/>
        </c:manualLayout>
      </c:layout>
      <c:overlay val="0"/>
      <c:spPr>
        <a:solidFill>
          <a:schemeClr val="bg1"/>
        </a:solidFill>
        <a:ln w="15875"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188051616595324"/>
          <c:y val="0.18455267579499435"/>
          <c:w val="0.75474289548247919"/>
          <c:h val="0.425800130040689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Sheet3!$M$5</c:f>
              <c:strCache>
                <c:ptCount val="1"/>
                <c:pt idx="0">
                  <c:v>Base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multiLvlStrRef>
              <c:f>Sheet3!$K$6:$L$11</c:f>
              <c:multiLvlStrCache>
                <c:ptCount val="6"/>
                <c:lvl>
                  <c:pt idx="0">
                    <c:v>0.3%</c:v>
                  </c:pt>
                  <c:pt idx="1">
                    <c:v>37%</c:v>
                  </c:pt>
                  <c:pt idx="2">
                    <c:v>0.3%</c:v>
                  </c:pt>
                  <c:pt idx="3">
                    <c:v>37%</c:v>
                  </c:pt>
                  <c:pt idx="4">
                    <c:v>0.3%</c:v>
                  </c:pt>
                  <c:pt idx="5">
                    <c:v>37%</c:v>
                  </c:pt>
                </c:lvl>
                <c:lvl>
                  <c:pt idx="0">
                    <c:v>1x</c:v>
                  </c:pt>
                  <c:pt idx="2">
                    <c:v>10x</c:v>
                  </c:pt>
                  <c:pt idx="4">
                    <c:v>20x</c:v>
                  </c:pt>
                </c:lvl>
              </c:multiLvlStrCache>
            </c:multiLvlStrRef>
          </c:cat>
          <c:val>
            <c:numRef>
              <c:f>Sheet3!$M$6:$M$11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60-5C42-A2B5-BFF030C25B46}"/>
            </c:ext>
          </c:extLst>
        </c:ser>
        <c:ser>
          <c:idx val="1"/>
          <c:order val="1"/>
          <c:tx>
            <c:strRef>
              <c:f>Sheet3!$N$5</c:f>
              <c:strCache>
                <c:ptCount val="1"/>
                <c:pt idx="0">
                  <c:v>GS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multiLvlStrRef>
              <c:f>Sheet3!$K$6:$L$11</c:f>
              <c:multiLvlStrCache>
                <c:ptCount val="6"/>
                <c:lvl>
                  <c:pt idx="0">
                    <c:v>0.3%</c:v>
                  </c:pt>
                  <c:pt idx="1">
                    <c:v>37%</c:v>
                  </c:pt>
                  <c:pt idx="2">
                    <c:v>0.3%</c:v>
                  </c:pt>
                  <c:pt idx="3">
                    <c:v>37%</c:v>
                  </c:pt>
                  <c:pt idx="4">
                    <c:v>0.3%</c:v>
                  </c:pt>
                  <c:pt idx="5">
                    <c:v>37%</c:v>
                  </c:pt>
                </c:lvl>
                <c:lvl>
                  <c:pt idx="0">
                    <c:v>1x</c:v>
                  </c:pt>
                  <c:pt idx="2">
                    <c:v>10x</c:v>
                  </c:pt>
                  <c:pt idx="4">
                    <c:v>20x</c:v>
                  </c:pt>
                </c:lvl>
              </c:multiLvlStrCache>
            </c:multiLvlStrRef>
          </c:cat>
          <c:val>
            <c:numRef>
              <c:f>Sheet3!$N$6:$N$11</c:f>
              <c:numCache>
                <c:formatCode>General</c:formatCode>
                <c:ptCount val="6"/>
                <c:pt idx="0">
                  <c:v>2.9734499691528547E-2</c:v>
                </c:pt>
                <c:pt idx="1">
                  <c:v>0.68810770381451014</c:v>
                </c:pt>
                <c:pt idx="2">
                  <c:v>3.427006687311418E-2</c:v>
                </c:pt>
                <c:pt idx="3">
                  <c:v>0.67399126188640457</c:v>
                </c:pt>
                <c:pt idx="4">
                  <c:v>3.5083500433533844E-2</c:v>
                </c:pt>
                <c:pt idx="5">
                  <c:v>0.66258516216131358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60-5C42-A2B5-BFF030C25B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688008704"/>
        <c:axId val="688721408"/>
      </c:barChart>
      <c:catAx>
        <c:axId val="688008704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688721408"/>
        <c:crossesAt val="1.0000000000000002E-3"/>
        <c:auto val="1"/>
        <c:lblAlgn val="ctr"/>
        <c:lblOffset val="100"/>
        <c:noMultiLvlLbl val="0"/>
      </c:catAx>
      <c:valAx>
        <c:axId val="688721408"/>
        <c:scaling>
          <c:logBase val="10"/>
          <c:orientation val="minMax"/>
          <c:max val="1"/>
          <c:min val="1.0000000000000002E-3"/>
        </c:scaling>
        <c:delete val="0"/>
        <c:axPos val="l"/>
        <c:majorGridlines>
          <c:spPr>
            <a:ln w="158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1587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in"/>
        <c:minorTickMark val="none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688008704"/>
        <c:crosses val="autoZero"/>
        <c:crossBetween val="midCat"/>
        <c:majorUnit val="0.2"/>
      </c:valAx>
      <c:spPr>
        <a:noFill/>
        <a:ln w="15875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59958822494363"/>
          <c:y val="0.1851670487786351"/>
          <c:w val="0.7606294369831228"/>
          <c:h val="0.42538640764268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Sheet3!$S$11</c:f>
              <c:strCache>
                <c:ptCount val="1"/>
                <c:pt idx="0">
                  <c:v>Base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multiLvlStrRef>
              <c:f>Sheet3!$Q$12:$R$17</c:f>
              <c:multiLvlStrCache>
                <c:ptCount val="6"/>
                <c:lvl>
                  <c:pt idx="0">
                    <c:v>0.3%</c:v>
                  </c:pt>
                  <c:pt idx="1">
                    <c:v>37%</c:v>
                  </c:pt>
                  <c:pt idx="2">
                    <c:v>0.3%</c:v>
                  </c:pt>
                  <c:pt idx="3">
                    <c:v>37%</c:v>
                  </c:pt>
                  <c:pt idx="4">
                    <c:v>0.3%</c:v>
                  </c:pt>
                  <c:pt idx="5">
                    <c:v>37%</c:v>
                  </c:pt>
                </c:lvl>
                <c:lvl>
                  <c:pt idx="0">
                    <c:v>1x</c:v>
                  </c:pt>
                  <c:pt idx="2">
                    <c:v>10x</c:v>
                  </c:pt>
                  <c:pt idx="4">
                    <c:v>20x</c:v>
                  </c:pt>
                </c:lvl>
              </c:multiLvlStrCache>
            </c:multiLvlStrRef>
          </c:cat>
          <c:val>
            <c:numRef>
              <c:f>Sheet3!$S$12:$S$17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93-2745-B3FB-F953C119A665}"/>
            </c:ext>
          </c:extLst>
        </c:ser>
        <c:ser>
          <c:idx val="1"/>
          <c:order val="1"/>
          <c:tx>
            <c:strRef>
              <c:f>Sheet3!$T$11</c:f>
              <c:strCache>
                <c:ptCount val="1"/>
                <c:pt idx="0">
                  <c:v>GS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multiLvlStrRef>
              <c:f>Sheet3!$Q$12:$R$17</c:f>
              <c:multiLvlStrCache>
                <c:ptCount val="6"/>
                <c:lvl>
                  <c:pt idx="0">
                    <c:v>0.3%</c:v>
                  </c:pt>
                  <c:pt idx="1">
                    <c:v>37%</c:v>
                  </c:pt>
                  <c:pt idx="2">
                    <c:v>0.3%</c:v>
                  </c:pt>
                  <c:pt idx="3">
                    <c:v>37%</c:v>
                  </c:pt>
                  <c:pt idx="4">
                    <c:v>0.3%</c:v>
                  </c:pt>
                  <c:pt idx="5">
                    <c:v>37%</c:v>
                  </c:pt>
                </c:lvl>
                <c:lvl>
                  <c:pt idx="0">
                    <c:v>1x</c:v>
                  </c:pt>
                  <c:pt idx="2">
                    <c:v>10x</c:v>
                  </c:pt>
                  <c:pt idx="4">
                    <c:v>20x</c:v>
                  </c:pt>
                </c:lvl>
              </c:multiLvlStrCache>
            </c:multiLvlStrRef>
          </c:cat>
          <c:val>
            <c:numRef>
              <c:f>Sheet3!$T$12:$T$17</c:f>
              <c:numCache>
                <c:formatCode>General</c:formatCode>
                <c:ptCount val="6"/>
                <c:pt idx="0">
                  <c:v>0.14589150419434874</c:v>
                </c:pt>
                <c:pt idx="1">
                  <c:v>0.37023507441703279</c:v>
                </c:pt>
                <c:pt idx="2">
                  <c:v>0.14581803830322293</c:v>
                </c:pt>
                <c:pt idx="3">
                  <c:v>0.37002351534031791</c:v>
                </c:pt>
                <c:pt idx="4">
                  <c:v>0.14581395549684864</c:v>
                </c:pt>
                <c:pt idx="5">
                  <c:v>0.37001175802864217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E93-2745-B3FB-F953C119A6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152987791"/>
        <c:axId val="1876173808"/>
      </c:barChart>
      <c:catAx>
        <c:axId val="152987791"/>
        <c:scaling>
          <c:orientation val="minMax"/>
        </c:scaling>
        <c:delete val="0"/>
        <c:axPos val="b"/>
        <c:numFmt formatCode="General" sourceLinked="1"/>
        <c:majorTickMark val="in"/>
        <c:minorTickMark val="in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1876173808"/>
        <c:crossesAt val="1.0000000000000002E-3"/>
        <c:auto val="1"/>
        <c:lblAlgn val="ctr"/>
        <c:lblOffset val="100"/>
        <c:noMultiLvlLbl val="0"/>
      </c:catAx>
      <c:valAx>
        <c:axId val="1876173808"/>
        <c:scaling>
          <c:logBase val="10"/>
          <c:orientation val="minMax"/>
          <c:max val="1"/>
          <c:min val="1.0000000000000002E-3"/>
        </c:scaling>
        <c:delete val="0"/>
        <c:axPos val="l"/>
        <c:majorGridlines>
          <c:spPr>
            <a:ln w="158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1587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in"/>
        <c:minorTickMark val="none"/>
        <c:tickLblPos val="none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152987791"/>
        <c:crosses val="autoZero"/>
        <c:crossBetween val="midCat"/>
        <c:majorUnit val="0.2"/>
      </c:valAx>
      <c:spPr>
        <a:noFill/>
        <a:ln w="15875"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52396034424270832"/>
          <c:y val="0.44897957233716362"/>
          <c:w val="0.30711005330939201"/>
          <c:h val="9.7846302606881083E-2"/>
        </c:manualLayout>
      </c:layout>
      <c:overlay val="0"/>
      <c:spPr>
        <a:solidFill>
          <a:schemeClr val="bg1"/>
        </a:solidFill>
        <a:ln w="15875"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93794452531705"/>
          <c:y val="0.4720811877737654"/>
          <c:w val="0.78471736236717449"/>
          <c:h val="0.51805209680702957"/>
        </c:manualLayout>
      </c:layout>
      <c:pieChart>
        <c:varyColors val="1"/>
        <c:ser>
          <c:idx val="0"/>
          <c:order val="0"/>
          <c:spPr>
            <a:ln w="15875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ABD1F4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AF9-094A-9156-BF3B334B215C}"/>
              </c:ext>
            </c:extLst>
          </c:dPt>
          <c:dPt>
            <c:idx val="1"/>
            <c:bubble3D val="0"/>
            <c:spPr>
              <a:solidFill>
                <a:srgbClr val="8BB778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AF9-094A-9156-BF3B334B215C}"/>
              </c:ext>
            </c:extLst>
          </c:dPt>
          <c:dPt>
            <c:idx val="2"/>
            <c:bubble3D val="0"/>
            <c:spPr>
              <a:solidFill>
                <a:srgbClr val="ED8682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AF9-094A-9156-BF3B334B215C}"/>
              </c:ext>
            </c:extLst>
          </c:dPt>
          <c:dLbls>
            <c:delete val="1"/>
          </c:dLbls>
          <c:cat>
            <c:strRef>
              <c:f>Sheet1!$A$5:$A$7</c:f>
              <c:strCache>
                <c:ptCount val="3"/>
                <c:pt idx="0">
                  <c:v>Species#1</c:v>
                </c:pt>
                <c:pt idx="1">
                  <c:v>Species#2</c:v>
                </c:pt>
                <c:pt idx="2">
                  <c:v>Species#3</c:v>
                </c:pt>
              </c:strCache>
            </c:strRef>
          </c:cat>
          <c:val>
            <c:numRef>
              <c:f>Sheet1!$B$5:$B$7</c:f>
              <c:numCache>
                <c:formatCode>0%</c:formatCode>
                <c:ptCount val="3"/>
                <c:pt idx="0">
                  <c:v>0.6</c:v>
                </c:pt>
                <c:pt idx="1">
                  <c:v>0.25</c:v>
                </c:pt>
                <c:pt idx="2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AF9-094A-9156-BF3B334B215C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Cambria" panose="02040503050406030204" pitchFamily="18" charset="0"/>
        </a:defRPr>
      </a:pPr>
      <a:endParaRPr lang="en-CH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93794452531705"/>
          <c:y val="0.4720811877737654"/>
          <c:w val="0.78471736236717449"/>
          <c:h val="0.51805209680702957"/>
        </c:manualLayout>
      </c:layout>
      <c:pieChart>
        <c:varyColors val="1"/>
        <c:ser>
          <c:idx val="0"/>
          <c:order val="0"/>
          <c:spPr>
            <a:ln w="15875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ABD1F4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AF9-094A-9156-BF3B334B215C}"/>
              </c:ext>
            </c:extLst>
          </c:dPt>
          <c:dPt>
            <c:idx val="1"/>
            <c:bubble3D val="0"/>
            <c:spPr>
              <a:solidFill>
                <a:srgbClr val="8BB778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AF9-094A-9156-BF3B334B215C}"/>
              </c:ext>
            </c:extLst>
          </c:dPt>
          <c:dPt>
            <c:idx val="2"/>
            <c:bubble3D val="0"/>
            <c:spPr>
              <a:solidFill>
                <a:srgbClr val="ED8682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AF9-094A-9156-BF3B334B215C}"/>
              </c:ext>
            </c:extLst>
          </c:dPt>
          <c:dLbls>
            <c:delete val="1"/>
          </c:dLbls>
          <c:cat>
            <c:strRef>
              <c:f>Sheet1!$A$5:$A$7</c:f>
              <c:strCache>
                <c:ptCount val="3"/>
                <c:pt idx="0">
                  <c:v>Species#1</c:v>
                </c:pt>
                <c:pt idx="1">
                  <c:v>Species#2</c:v>
                </c:pt>
                <c:pt idx="2">
                  <c:v>Species#3</c:v>
                </c:pt>
              </c:strCache>
            </c:strRef>
          </c:cat>
          <c:val>
            <c:numRef>
              <c:f>Sheet1!$B$5:$B$7</c:f>
              <c:numCache>
                <c:formatCode>0%</c:formatCode>
                <c:ptCount val="3"/>
                <c:pt idx="0">
                  <c:v>0.6</c:v>
                </c:pt>
                <c:pt idx="1">
                  <c:v>0.25</c:v>
                </c:pt>
                <c:pt idx="2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AF9-094A-9156-BF3B334B215C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Cambria" panose="02040503050406030204" pitchFamily="18" charset="0"/>
        </a:defRPr>
      </a:pPr>
      <a:endParaRPr lang="en-CH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491447944006999"/>
          <c:y val="8.928514873086979E-2"/>
          <c:w val="0.74619663167104122"/>
          <c:h val="0.48460082133644872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 w="15875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C2BE-B648-9698-7ADAADFE1BB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2BE-B648-9698-7ADAADFE1BB8}"/>
              </c:ext>
            </c:extLst>
          </c:dPt>
          <c:dPt>
            <c:idx val="2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2BE-B648-9698-7ADAADFE1BB8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C2BE-B648-9698-7ADAADFE1BB8}"/>
              </c:ext>
            </c:extLst>
          </c:dPt>
          <c:dPt>
            <c:idx val="4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C2BE-B648-9698-7ADAADFE1BB8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2BE-B648-9698-7ADAADFE1BB8}"/>
              </c:ext>
            </c:extLst>
          </c:dPt>
          <c:cat>
            <c:multiLvlStrRef>
              <c:f>Sheet1!$C$12:$D$17</c:f>
              <c:multiLvlStrCache>
                <c:ptCount val="6"/>
                <c:lvl>
                  <c:pt idx="0">
                    <c:v>Base</c:v>
                  </c:pt>
                  <c:pt idx="1">
                    <c:v>GS</c:v>
                  </c:pt>
                  <c:pt idx="2">
                    <c:v>Base</c:v>
                  </c:pt>
                  <c:pt idx="3">
                    <c:v>GS</c:v>
                  </c:pt>
                  <c:pt idx="4">
                    <c:v>Base</c:v>
                  </c:pt>
                  <c:pt idx="5">
                    <c:v>GS</c:v>
                  </c:pt>
                </c:lvl>
                <c:lvl>
                  <c:pt idx="0">
                    <c:v>SSD-L</c:v>
                  </c:pt>
                  <c:pt idx="2">
                    <c:v>SSD-M</c:v>
                  </c:pt>
                  <c:pt idx="4">
                    <c:v>SSD-H</c:v>
                  </c:pt>
                </c:lvl>
              </c:multiLvlStrCache>
            </c:multiLvlStrRef>
          </c:cat>
          <c:val>
            <c:numRef>
              <c:f>Sheet1!$E$12:$E$17</c:f>
              <c:numCache>
                <c:formatCode>General</c:formatCode>
                <c:ptCount val="6"/>
                <c:pt idx="0">
                  <c:v>44</c:v>
                </c:pt>
                <c:pt idx="1">
                  <c:v>8.8000000000000007</c:v>
                </c:pt>
                <c:pt idx="2">
                  <c:v>6.2857142860000002</c:v>
                </c:pt>
                <c:pt idx="3">
                  <c:v>2.8229166669999999</c:v>
                </c:pt>
                <c:pt idx="4">
                  <c:v>4.2832298140000002</c:v>
                </c:pt>
                <c:pt idx="5">
                  <c:v>2.8229166669999999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BE-B648-9698-7ADAADFE1BB8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Sheet1!$C$12:$D$17</c:f>
              <c:multiLvlStrCache>
                <c:ptCount val="6"/>
                <c:lvl>
                  <c:pt idx="0">
                    <c:v>Base</c:v>
                  </c:pt>
                  <c:pt idx="1">
                    <c:v>GS</c:v>
                  </c:pt>
                  <c:pt idx="2">
                    <c:v>Base</c:v>
                  </c:pt>
                  <c:pt idx="3">
                    <c:v>GS</c:v>
                  </c:pt>
                  <c:pt idx="4">
                    <c:v>Base</c:v>
                  </c:pt>
                  <c:pt idx="5">
                    <c:v>GS</c:v>
                  </c:pt>
                </c:lvl>
                <c:lvl>
                  <c:pt idx="0">
                    <c:v>SSD-L</c:v>
                  </c:pt>
                  <c:pt idx="2">
                    <c:v>SSD-M</c:v>
                  </c:pt>
                  <c:pt idx="4">
                    <c:v>SSD-H</c:v>
                  </c:pt>
                </c:lvl>
              </c:multiLvlStrCache>
            </c:multiLvlStrRef>
          </c:cat>
          <c:val>
            <c:numRef>
              <c:f>Sheet1!$F$12:$F$17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BE-B648-9698-7ADAADFE1B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09304272"/>
        <c:axId val="409305920"/>
      </c:barChart>
      <c:catAx>
        <c:axId val="409304272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CH"/>
          </a:p>
        </c:txPr>
        <c:crossAx val="409305920"/>
        <c:crosses val="autoZero"/>
        <c:auto val="1"/>
        <c:lblAlgn val="ctr"/>
        <c:lblOffset val="100"/>
        <c:noMultiLvlLbl val="0"/>
      </c:catAx>
      <c:valAx>
        <c:axId val="409305920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in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CH"/>
          </a:p>
        </c:txPr>
        <c:crossAx val="409304272"/>
        <c:crosses val="autoZero"/>
        <c:crossBetween val="between"/>
      </c:valAx>
      <c:spPr>
        <a:noFill/>
        <a:ln w="15875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Corbel" panose="020B0503020204020204" pitchFamily="34" charset="0"/>
        </a:defRPr>
      </a:pPr>
      <a:endParaRPr lang="en-CH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93794452531705"/>
          <c:y val="0.4720811877737654"/>
          <c:w val="0.78471736236717449"/>
          <c:h val="0.51805209680702957"/>
        </c:manualLayout>
      </c:layout>
      <c:pieChart>
        <c:varyColors val="1"/>
        <c:ser>
          <c:idx val="0"/>
          <c:order val="0"/>
          <c:spPr>
            <a:ln w="15875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ABD1F4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AF9-094A-9156-BF3B334B215C}"/>
              </c:ext>
            </c:extLst>
          </c:dPt>
          <c:dPt>
            <c:idx val="1"/>
            <c:bubble3D val="0"/>
            <c:spPr>
              <a:solidFill>
                <a:srgbClr val="8BB778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AF9-094A-9156-BF3B334B215C}"/>
              </c:ext>
            </c:extLst>
          </c:dPt>
          <c:dPt>
            <c:idx val="2"/>
            <c:bubble3D val="0"/>
            <c:spPr>
              <a:solidFill>
                <a:srgbClr val="ED8682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AF9-094A-9156-BF3B334B215C}"/>
              </c:ext>
            </c:extLst>
          </c:dPt>
          <c:dLbls>
            <c:delete val="1"/>
          </c:dLbls>
          <c:cat>
            <c:strRef>
              <c:f>Sheet1!$A$5:$A$7</c:f>
              <c:strCache>
                <c:ptCount val="3"/>
                <c:pt idx="0">
                  <c:v>Species#1</c:v>
                </c:pt>
                <c:pt idx="1">
                  <c:v>Species#2</c:v>
                </c:pt>
                <c:pt idx="2">
                  <c:v>Species#3</c:v>
                </c:pt>
              </c:strCache>
            </c:strRef>
          </c:cat>
          <c:val>
            <c:numRef>
              <c:f>Sheet1!$B$5:$B$7</c:f>
              <c:numCache>
                <c:formatCode>0%</c:formatCode>
                <c:ptCount val="3"/>
                <c:pt idx="0">
                  <c:v>0.6</c:v>
                </c:pt>
                <c:pt idx="1">
                  <c:v>0.25</c:v>
                </c:pt>
                <c:pt idx="2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AF9-094A-9156-BF3B334B215C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Cambria" panose="02040503050406030204" pitchFamily="18" charset="0"/>
        </a:defRPr>
      </a:pPr>
      <a:endParaRPr lang="en-CH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93794452531705"/>
          <c:y val="0.4720811877737654"/>
          <c:w val="0.78471736236717449"/>
          <c:h val="0.51805209680702957"/>
        </c:manualLayout>
      </c:layout>
      <c:pieChart>
        <c:varyColors val="1"/>
        <c:ser>
          <c:idx val="0"/>
          <c:order val="0"/>
          <c:spPr>
            <a:ln w="15875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ABD1F4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06B-8044-9F31-AD4F8D9EC736}"/>
              </c:ext>
            </c:extLst>
          </c:dPt>
          <c:dPt>
            <c:idx val="1"/>
            <c:bubble3D val="0"/>
            <c:spPr>
              <a:solidFill>
                <a:srgbClr val="8BB778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06B-8044-9F31-AD4F8D9EC736}"/>
              </c:ext>
            </c:extLst>
          </c:dPt>
          <c:dPt>
            <c:idx val="2"/>
            <c:bubble3D val="0"/>
            <c:spPr>
              <a:solidFill>
                <a:srgbClr val="ED8682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06B-8044-9F31-AD4F8D9EC736}"/>
              </c:ext>
            </c:extLst>
          </c:dPt>
          <c:dLbls>
            <c:delete val="1"/>
          </c:dLbls>
          <c:cat>
            <c:strRef>
              <c:f>Sheet1!$A$5:$A$7</c:f>
              <c:strCache>
                <c:ptCount val="3"/>
                <c:pt idx="0">
                  <c:v>Species#1</c:v>
                </c:pt>
                <c:pt idx="1">
                  <c:v>Species#2</c:v>
                </c:pt>
                <c:pt idx="2">
                  <c:v>Species#3</c:v>
                </c:pt>
              </c:strCache>
            </c:strRef>
          </c:cat>
          <c:val>
            <c:numRef>
              <c:f>Sheet1!$B$5:$B$7</c:f>
              <c:numCache>
                <c:formatCode>0%</c:formatCode>
                <c:ptCount val="3"/>
                <c:pt idx="0">
                  <c:v>0.6</c:v>
                </c:pt>
                <c:pt idx="1">
                  <c:v>0.25</c:v>
                </c:pt>
                <c:pt idx="2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06B-8044-9F31-AD4F8D9EC736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Cambria" panose="02040503050406030204" pitchFamily="18" charset="0"/>
        </a:defRPr>
      </a:pPr>
      <a:endParaRPr lang="en-CH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966553501366925"/>
          <c:y val="6.4649230003439612E-2"/>
          <c:w val="0.80424800388221529"/>
          <c:h val="0.4934491144315458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2">
                <a:lumMod val="5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7C9-3E4F-B747-9D37129C782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7C9-3E4F-B747-9D37129C7828}"/>
              </c:ext>
            </c:extLst>
          </c:dPt>
          <c:dPt>
            <c:idx val="2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7C9-3E4F-B747-9D37129C7828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7C9-3E4F-B747-9D37129C7828}"/>
              </c:ext>
            </c:extLst>
          </c:dPt>
          <c:dPt>
            <c:idx val="4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7C9-3E4F-B747-9D37129C7828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7C9-3E4F-B747-9D37129C7828}"/>
              </c:ext>
            </c:extLst>
          </c:dPt>
          <c:cat>
            <c:multiLvlStrRef>
              <c:f>Sheet2!$C$14:$D$19</c:f>
              <c:multiLvlStrCache>
                <c:ptCount val="6"/>
                <c:lvl>
                  <c:pt idx="0">
                    <c:v>Base</c:v>
                  </c:pt>
                  <c:pt idx="1">
                    <c:v>GS</c:v>
                  </c:pt>
                  <c:pt idx="2">
                    <c:v>Base</c:v>
                  </c:pt>
                  <c:pt idx="3">
                    <c:v>GS</c:v>
                  </c:pt>
                  <c:pt idx="4">
                    <c:v>Base</c:v>
                  </c:pt>
                  <c:pt idx="5">
                    <c:v>GS</c:v>
                  </c:pt>
                </c:lvl>
                <c:lvl>
                  <c:pt idx="0">
                    <c:v>SSD-L</c:v>
                  </c:pt>
                  <c:pt idx="2">
                    <c:v>SSD-M</c:v>
                  </c:pt>
                  <c:pt idx="4">
                    <c:v>SSD-H</c:v>
                  </c:pt>
                </c:lvl>
              </c:multiLvlStrCache>
            </c:multiLvlStrRef>
          </c:cat>
          <c:val>
            <c:numRef>
              <c:f>Sheet2!$E$14:$E$19</c:f>
              <c:numCache>
                <c:formatCode>General</c:formatCode>
                <c:ptCount val="6"/>
                <c:pt idx="0">
                  <c:v>30.027999999999999</c:v>
                </c:pt>
                <c:pt idx="1">
                  <c:v>1.563958333</c:v>
                </c:pt>
                <c:pt idx="2">
                  <c:v>5.3620048269999998</c:v>
                </c:pt>
                <c:pt idx="3">
                  <c:v>0.78197916670000001</c:v>
                </c:pt>
                <c:pt idx="4">
                  <c:v>5.360004827</c:v>
                </c:pt>
                <c:pt idx="5">
                  <c:v>0.78197916670000001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87C9-3E4F-B747-9D37129C78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876036816"/>
        <c:axId val="1876271296"/>
      </c:barChart>
      <c:catAx>
        <c:axId val="1876036816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wrap="square" anchor="t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CH"/>
          </a:p>
        </c:txPr>
        <c:crossAx val="1876271296"/>
        <c:crossesAt val="0.1"/>
        <c:auto val="1"/>
        <c:lblAlgn val="ctr"/>
        <c:lblOffset val="0"/>
        <c:noMultiLvlLbl val="0"/>
      </c:catAx>
      <c:valAx>
        <c:axId val="1876271296"/>
        <c:scaling>
          <c:logBase val="10"/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1587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in"/>
        <c:minorTickMark val="none"/>
        <c:tickLblPos val="none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CH"/>
          </a:p>
        </c:txPr>
        <c:crossAx val="1876036816"/>
        <c:crosses val="autoZero"/>
        <c:crossBetween val="between"/>
        <c:minorUnit val="1"/>
      </c:valAx>
      <c:spPr>
        <a:noFill/>
        <a:ln w="15875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tx1"/>
          </a:solidFill>
          <a:latin typeface="Corbel" panose="020B0503020204020204" pitchFamily="34" charset="0"/>
        </a:defRPr>
      </a:pPr>
      <a:endParaRPr lang="en-CH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042295956894479"/>
          <c:y val="5.5929350146776954E-2"/>
          <c:w val="0.8145753958998555"/>
          <c:h val="0.479532712492209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Sheet2!$E$7</c:f>
              <c:strCache>
                <c:ptCount val="1"/>
                <c:pt idx="0">
                  <c:v>Time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AED-5E46-ABF0-332E1B93EE8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AED-5E46-ABF0-332E1B93EE8A}"/>
              </c:ext>
            </c:extLst>
          </c:dPt>
          <c:dPt>
            <c:idx val="2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AED-5E46-ABF0-332E1B93EE8A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AED-5E46-ABF0-332E1B93EE8A}"/>
              </c:ext>
            </c:extLst>
          </c:dPt>
          <c:dPt>
            <c:idx val="4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AED-5E46-ABF0-332E1B93EE8A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AED-5E46-ABF0-332E1B93EE8A}"/>
              </c:ext>
            </c:extLst>
          </c:dPt>
          <c:cat>
            <c:multiLvlStrRef>
              <c:f>Sheet2!$C$8:$D$13</c:f>
              <c:multiLvlStrCache>
                <c:ptCount val="6"/>
                <c:lvl>
                  <c:pt idx="0">
                    <c:v>Base</c:v>
                  </c:pt>
                  <c:pt idx="1">
                    <c:v>GS</c:v>
                  </c:pt>
                  <c:pt idx="2">
                    <c:v>Base</c:v>
                  </c:pt>
                  <c:pt idx="3">
                    <c:v>GS</c:v>
                  </c:pt>
                  <c:pt idx="4">
                    <c:v>Base</c:v>
                  </c:pt>
                  <c:pt idx="5">
                    <c:v>GS</c:v>
                  </c:pt>
                </c:lvl>
                <c:lvl>
                  <c:pt idx="0">
                    <c:v>SSD-L</c:v>
                  </c:pt>
                  <c:pt idx="2">
                    <c:v>SSD-M</c:v>
                  </c:pt>
                  <c:pt idx="4">
                    <c:v>SSD-H</c:v>
                  </c:pt>
                </c:lvl>
              </c:multiLvlStrCache>
            </c:multiLvlStrRef>
          </c:cat>
          <c:val>
            <c:numRef>
              <c:f>Sheet2!$E$8:$E$13</c:f>
              <c:numCache>
                <c:formatCode>General</c:formatCode>
                <c:ptCount val="6"/>
                <c:pt idx="0">
                  <c:v>34.840000000000003</c:v>
                </c:pt>
                <c:pt idx="1">
                  <c:v>1.55375</c:v>
                </c:pt>
                <c:pt idx="2">
                  <c:v>22.55</c:v>
                </c:pt>
                <c:pt idx="3">
                  <c:v>0.77687499999999998</c:v>
                </c:pt>
                <c:pt idx="4">
                  <c:v>21.72</c:v>
                </c:pt>
                <c:pt idx="5">
                  <c:v>0.77687499999999998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AED-5E46-ABF0-332E1B93EE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390905183"/>
        <c:axId val="1391219183"/>
      </c:barChart>
      <c:catAx>
        <c:axId val="1390905183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wrap="square" anchor="t" anchorCtr="0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CH"/>
          </a:p>
        </c:txPr>
        <c:crossAx val="1391219183"/>
        <c:crossesAt val="0.1"/>
        <c:auto val="1"/>
        <c:lblAlgn val="ctr"/>
        <c:lblOffset val="110"/>
        <c:noMultiLvlLbl val="0"/>
      </c:catAx>
      <c:valAx>
        <c:axId val="1391219183"/>
        <c:scaling>
          <c:logBase val="10"/>
          <c:orientation val="minMax"/>
          <c:max val="100"/>
          <c:min val="0.1"/>
        </c:scaling>
        <c:delete val="0"/>
        <c:axPos val="l"/>
        <c:majorGridlines>
          <c:spPr>
            <a:ln w="158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in"/>
        <c:minorTickMark val="none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1390905183"/>
        <c:crosses val="autoZero"/>
        <c:crossBetween val="between"/>
        <c:minorUnit val="5"/>
      </c:valAx>
      <c:spPr>
        <a:noFill/>
        <a:ln w="15875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93794452531705"/>
          <c:y val="0.4720811877737654"/>
          <c:w val="0.78471736236717449"/>
          <c:h val="0.51805209680702957"/>
        </c:manualLayout>
      </c:layout>
      <c:pieChart>
        <c:varyColors val="1"/>
        <c:ser>
          <c:idx val="0"/>
          <c:order val="0"/>
          <c:spPr>
            <a:ln w="15875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ABD1F4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71E-EB4D-9767-B442049C9475}"/>
              </c:ext>
            </c:extLst>
          </c:dPt>
          <c:dPt>
            <c:idx val="1"/>
            <c:bubble3D val="0"/>
            <c:spPr>
              <a:solidFill>
                <a:srgbClr val="8BB778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71E-EB4D-9767-B442049C9475}"/>
              </c:ext>
            </c:extLst>
          </c:dPt>
          <c:dPt>
            <c:idx val="2"/>
            <c:bubble3D val="0"/>
            <c:spPr>
              <a:solidFill>
                <a:srgbClr val="ED8682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71E-EB4D-9767-B442049C9475}"/>
              </c:ext>
            </c:extLst>
          </c:dPt>
          <c:dLbls>
            <c:delete val="1"/>
          </c:dLbls>
          <c:cat>
            <c:strRef>
              <c:f>Sheet1!$A$5:$A$7</c:f>
              <c:strCache>
                <c:ptCount val="3"/>
                <c:pt idx="0">
                  <c:v>Species#1</c:v>
                </c:pt>
                <c:pt idx="1">
                  <c:v>Species#2</c:v>
                </c:pt>
                <c:pt idx="2">
                  <c:v>Species#3</c:v>
                </c:pt>
              </c:strCache>
            </c:strRef>
          </c:cat>
          <c:val>
            <c:numRef>
              <c:f>Sheet1!$B$5:$B$7</c:f>
              <c:numCache>
                <c:formatCode>0%</c:formatCode>
                <c:ptCount val="3"/>
                <c:pt idx="0">
                  <c:v>0.6</c:v>
                </c:pt>
                <c:pt idx="1">
                  <c:v>0.25</c:v>
                </c:pt>
                <c:pt idx="2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71E-EB4D-9767-B442049C9475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Cambria" panose="02040503050406030204" pitchFamily="18" charset="0"/>
        </a:defRPr>
      </a:pPr>
      <a:endParaRPr lang="en-CH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077496267223978E-2"/>
          <c:y val="0.17493390665025657"/>
          <c:w val="0.90489957735231141"/>
          <c:h val="0.663545825033443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motivation!$B$73</c:f>
              <c:strCache>
                <c:ptCount val="1"/>
                <c:pt idx="0">
                  <c:v>No I/O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numRef>
              <c:f>motivation!$C$72:$D$72</c:f>
              <c:numCache>
                <c:formatCode>General</c:formatCode>
                <c:ptCount val="2"/>
                <c:pt idx="0">
                  <c:v>0.7</c:v>
                </c:pt>
                <c:pt idx="1">
                  <c:v>1.4</c:v>
                </c:pt>
              </c:numCache>
            </c:numRef>
          </c:cat>
          <c:val>
            <c:numRef>
              <c:f>motivation!$C$73:$D$73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EA-5848-86AF-BDBB6922D04B}"/>
            </c:ext>
          </c:extLst>
        </c:ser>
        <c:ser>
          <c:idx val="1"/>
          <c:order val="1"/>
          <c:tx>
            <c:strRef>
              <c:f>motivation!$B$74</c:f>
              <c:strCache>
                <c:ptCount val="1"/>
                <c:pt idx="0">
                  <c:v>Performance-Optimized</c:v>
                </c:pt>
              </c:strCache>
            </c:strRef>
          </c:tx>
          <c:spPr>
            <a:solidFill>
              <a:schemeClr val="accent1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numRef>
              <c:f>motivation!$C$72:$D$72</c:f>
              <c:numCache>
                <c:formatCode>General</c:formatCode>
                <c:ptCount val="2"/>
                <c:pt idx="0">
                  <c:v>0.7</c:v>
                </c:pt>
                <c:pt idx="1">
                  <c:v>1.4</c:v>
                </c:pt>
              </c:numCache>
            </c:numRef>
          </c:cat>
          <c:val>
            <c:numRef>
              <c:f>motivation!$C$74:$D$74</c:f>
              <c:numCache>
                <c:formatCode>General</c:formatCode>
                <c:ptCount val="2"/>
                <c:pt idx="0">
                  <c:v>0.31054429639988518</c:v>
                </c:pt>
                <c:pt idx="1">
                  <c:v>0.24298513292018692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3EA-5848-86AF-BDBB6922D04B}"/>
            </c:ext>
          </c:extLst>
        </c:ser>
        <c:ser>
          <c:idx val="2"/>
          <c:order val="2"/>
          <c:tx>
            <c:strRef>
              <c:f>motivation!$B$75</c:f>
              <c:strCache>
                <c:ptCount val="1"/>
                <c:pt idx="0">
                  <c:v>Cost-Optimized</c:v>
                </c:pt>
              </c:strCache>
            </c:strRef>
          </c:tx>
          <c:spPr>
            <a:solidFill>
              <a:schemeClr val="accent3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numRef>
              <c:f>motivation!$C$72:$D$72</c:f>
              <c:numCache>
                <c:formatCode>General</c:formatCode>
                <c:ptCount val="2"/>
                <c:pt idx="0">
                  <c:v>0.7</c:v>
                </c:pt>
                <c:pt idx="1">
                  <c:v>1.4</c:v>
                </c:pt>
              </c:numCache>
            </c:numRef>
          </c:cat>
          <c:val>
            <c:numRef>
              <c:f>motivation!$C$75:$D$75</c:f>
              <c:numCache>
                <c:formatCode>General</c:formatCode>
                <c:ptCount val="2"/>
                <c:pt idx="0">
                  <c:v>3.6270438286608968E-2</c:v>
                </c:pt>
                <c:pt idx="1">
                  <c:v>2.5495718440097966E-2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3EA-5848-86AF-BDBB6922D0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56334511"/>
        <c:axId val="256213551"/>
      </c:barChart>
      <c:catAx>
        <c:axId val="256334511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256213551"/>
        <c:crosses val="autoZero"/>
        <c:auto val="1"/>
        <c:lblAlgn val="ctr"/>
        <c:lblOffset val="100"/>
        <c:noMultiLvlLbl val="0"/>
      </c:catAx>
      <c:valAx>
        <c:axId val="256213551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in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256334511"/>
        <c:crosses val="autoZero"/>
        <c:crossBetween val="between"/>
      </c:valAx>
      <c:spPr>
        <a:noFill/>
        <a:ln w="15875"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7.872699984734885E-2"/>
          <c:y val="2.3694722420369251E-2"/>
          <c:w val="0.9074020348149513"/>
          <c:h val="0.10956974488682195"/>
        </c:manualLayout>
      </c:layout>
      <c:overlay val="0"/>
      <c:spPr>
        <a:noFill/>
        <a:ln w="15875"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Corbel" panose="020B0503020204020204" pitchFamily="34" charset="0"/>
        </a:defRPr>
      </a:pPr>
      <a:endParaRPr lang="en-CH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625793742743349E-2"/>
          <c:y val="5.9995147121564597E-2"/>
          <c:w val="0.90515498445314735"/>
          <c:h val="0.764580736742540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motivation!$B$47</c:f>
              <c:strCache>
                <c:ptCount val="1"/>
                <c:pt idx="0">
                  <c:v>SSD-C</c:v>
                </c:pt>
              </c:strCache>
            </c:strRef>
          </c:tx>
          <c:spPr>
            <a:solidFill>
              <a:srgbClr val="7030A0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numRef>
              <c:f>motivation!$C$46:$D$46</c:f>
              <c:numCache>
                <c:formatCode>General</c:formatCode>
                <c:ptCount val="2"/>
                <c:pt idx="0">
                  <c:v>0.7</c:v>
                </c:pt>
                <c:pt idx="1">
                  <c:v>1.4</c:v>
                </c:pt>
              </c:numCache>
            </c:numRef>
          </c:cat>
          <c:val>
            <c:numRef>
              <c:f>motivation!$C$47:$D$47</c:f>
              <c:numCache>
                <c:formatCode>General</c:formatCode>
                <c:ptCount val="2"/>
                <c:pt idx="0">
                  <c:v>3.6270438286608968E-2</c:v>
                </c:pt>
                <c:pt idx="1">
                  <c:v>2.5495718440097966E-2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4D-0A47-93B6-D89EB01E739E}"/>
            </c:ext>
          </c:extLst>
        </c:ser>
        <c:ser>
          <c:idx val="1"/>
          <c:order val="1"/>
          <c:tx>
            <c:strRef>
              <c:f>motivation!$B$48</c:f>
              <c:strCache>
                <c:ptCount val="1"/>
                <c:pt idx="0">
                  <c:v>SSD-P</c:v>
                </c:pt>
              </c:strCache>
            </c:strRef>
          </c:tx>
          <c:spPr>
            <a:solidFill>
              <a:schemeClr val="accent1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numRef>
              <c:f>motivation!$C$46:$D$46</c:f>
              <c:numCache>
                <c:formatCode>General</c:formatCode>
                <c:ptCount val="2"/>
                <c:pt idx="0">
                  <c:v>0.7</c:v>
                </c:pt>
                <c:pt idx="1">
                  <c:v>1.4</c:v>
                </c:pt>
              </c:numCache>
            </c:numRef>
          </c:cat>
          <c:val>
            <c:numRef>
              <c:f>motivation!$C$48:$D$48</c:f>
              <c:numCache>
                <c:formatCode>General</c:formatCode>
                <c:ptCount val="2"/>
                <c:pt idx="0">
                  <c:v>0.31054429639988518</c:v>
                </c:pt>
                <c:pt idx="1">
                  <c:v>0.24298513292018692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4D-0A47-93B6-D89EB01E739E}"/>
            </c:ext>
          </c:extLst>
        </c:ser>
        <c:ser>
          <c:idx val="2"/>
          <c:order val="2"/>
          <c:tx>
            <c:strRef>
              <c:f>motivation!$B$49</c:f>
              <c:strCache>
                <c:ptCount val="1"/>
                <c:pt idx="0">
                  <c:v>No-I/O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numRef>
              <c:f>motivation!$C$46:$D$46</c:f>
              <c:numCache>
                <c:formatCode>General</c:formatCode>
                <c:ptCount val="2"/>
                <c:pt idx="0">
                  <c:v>0.7</c:v>
                </c:pt>
                <c:pt idx="1">
                  <c:v>1.4</c:v>
                </c:pt>
              </c:numCache>
            </c:numRef>
          </c:cat>
          <c:val>
            <c:numRef>
              <c:f>motivation!$C$49:$D$49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14D-0A47-93B6-D89EB01E73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7101407"/>
        <c:axId val="260002687"/>
      </c:barChart>
      <c:catAx>
        <c:axId val="217101407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260002687"/>
        <c:crosses val="autoZero"/>
        <c:auto val="1"/>
        <c:lblAlgn val="ctr"/>
        <c:lblOffset val="100"/>
        <c:noMultiLvlLbl val="0"/>
      </c:catAx>
      <c:valAx>
        <c:axId val="260002687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in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217101407"/>
        <c:crosses val="autoZero"/>
        <c:crossBetween val="between"/>
        <c:majorUnit val="0.2"/>
        <c:minorUnit val="0.1"/>
      </c:valAx>
      <c:spPr>
        <a:noFill/>
        <a:ln w="15875">
          <a:solidFill>
            <a:sysClr val="windowText" lastClr="00000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="1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39BF3-6316-40F5-8F10-980B46B5A86B}" type="datetimeFigureOut">
              <a:rPr lang="en-US" smtClean="0"/>
              <a:t>11/2/24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E676A0-33B1-4B4B-B1AA-B0B917FCA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402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DF2200-637A-42DD-BD93-B45C1CFA40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re Sans" panose="020B05020404000200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re Sans" panose="020B05020404000200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647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Hi, I’m Nika, and today I will introduce </a:t>
            </a:r>
            <a:r>
              <a:rPr lang="en-US" dirty="0" err="1"/>
              <a:t>GenStore</a:t>
            </a:r>
            <a:r>
              <a:rPr lang="en-US" dirty="0"/>
              <a:t>: A High-Performance In-Storage Processing System </a:t>
            </a:r>
          </a:p>
          <a:p>
            <a:r>
              <a:rPr lang="en-US" dirty="0"/>
              <a:t>for Genome Sequence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39786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MegIS works with lexicographically-sorted data structures to avoid expensive random accesses to the SSD</a:t>
            </a:r>
          </a:p>
          <a:p>
            <a:r>
              <a:rPr lang="en-GB" dirty="0"/>
              <a:t>Therefore, to prepare the input queries, MegIS 1) extracts k-mers from the sample,</a:t>
            </a:r>
          </a:p>
          <a:p>
            <a:r>
              <a:rPr lang="en-GB" dirty="0"/>
              <a:t> 2) sorts the k-mers</a:t>
            </a:r>
          </a:p>
          <a:p>
            <a:endParaRPr lang="en-GB" dirty="0"/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We execute this step in the host system for three reasons.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First, this step benefits from the relatively larger DRAM and more powerful computation resources in the host.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Second, due to the large host-side DRAM, performing this step in the host leads to significantly fewer writes to the flash chips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Third, by leveraging the host system for this step, we enable pipelining and overlapping Step 1 with</a:t>
            </a:r>
            <a:br>
              <a:rPr lang="en-GB" dirty="0"/>
            </a:br>
            <a:r>
              <a:rPr lang="en-GB" b="0" i="0" dirty="0">
                <a:effectLst/>
                <a:latin typeface="Arial" panose="020B0604020202020204" pitchFamily="34" charset="0"/>
              </a:rPr>
              <a:t>Step 2 (which searches the large, low-reuse database).</a:t>
            </a:r>
            <a:r>
              <a:rPr lang="en-GB" dirty="0"/>
              <a:t> </a:t>
            </a:r>
          </a:p>
          <a:p>
            <a:endParaRPr lang="en-GB" dirty="0"/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To efficiently execute Step 1 on the host system, we need to ensure that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First, partitioning the application between the host and the SSD does not incur significant overheads due to data transfer time.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latin typeface="Corbel" panose="020B0503020204020204" pitchFamily="34" charset="0"/>
              </a:rPr>
              <a:t>Second, minimize performance and lifetime overheads </a:t>
            </a:r>
            <a:r>
              <a:rPr lang="en-GB" sz="1200" b="1" dirty="0">
                <a:solidFill>
                  <a:srgbClr val="8A65D6"/>
                </a:solidFill>
                <a:latin typeface="Corbel" panose="020B0503020204020204" pitchFamily="34" charset="0"/>
              </a:rPr>
              <a:t>even when the host DRAM cannot hold all the extracted query k-mers</a:t>
            </a: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7422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To this end, </a:t>
            </a:r>
            <a:r>
              <a:rPr lang="en-GB" b="0" i="0" dirty="0">
                <a:effectLst/>
                <a:latin typeface="Arial" panose="020B0604020202020204" pitchFamily="34" charset="0"/>
              </a:rPr>
              <a:t>we design an input processing scheme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That extracts k-mers from the sample and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divides the k-mers into independent partitions, each corresponding to an alphabetical range.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This enables overlapping the sorting on one partition with transfer and operations of its previous partitions. </a:t>
            </a:r>
          </a:p>
          <a:p>
            <a:endParaRPr lang="en-GB" b="0" i="0" dirty="0">
              <a:effectLst/>
              <a:latin typeface="Arial" panose="020B0604020202020204" pitchFamily="34" charset="0"/>
            </a:endParaRPr>
          </a:p>
          <a:p>
            <a:endParaRPr lang="en-GB" b="0" i="0" dirty="0">
              <a:effectLst/>
              <a:latin typeface="Arial" panose="020B0604020202020204" pitchFamily="34" charset="0"/>
            </a:endParaRPr>
          </a:p>
          <a:p>
            <a:r>
              <a:rPr lang="en-US" dirty="0"/>
              <a:t>Second, for scenarios where even host DRAM is not large enough to buffer all query k-mers,</a:t>
            </a:r>
          </a:p>
          <a:p>
            <a:r>
              <a:rPr lang="en-US" dirty="0"/>
              <a:t>the fact that these partitions are independent allows </a:t>
            </a:r>
            <a:r>
              <a:rPr lang="en-US" dirty="0" err="1"/>
              <a:t>megis</a:t>
            </a:r>
            <a:r>
              <a:rPr lang="en-US" dirty="0"/>
              <a:t> to pin some partitions to the host dram</a:t>
            </a:r>
          </a:p>
          <a:p>
            <a:r>
              <a:rPr lang="en-US" dirty="0"/>
              <a:t>and pin the others to the SSD. This way, </a:t>
            </a:r>
            <a:r>
              <a:rPr lang="en-US" dirty="0" err="1"/>
              <a:t>megis</a:t>
            </a:r>
            <a:r>
              <a:rPr lang="en-US" dirty="0"/>
              <a:t> can</a:t>
            </a:r>
          </a:p>
          <a:p>
            <a:r>
              <a:rPr lang="en-US" dirty="0"/>
              <a:t>avoid unnecessary movement of k-mers due to page swaps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777755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599973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Step 2, MegIS finds the species present in the sample</a:t>
            </a:r>
          </a:p>
          <a:p>
            <a:r>
              <a:rPr lang="en-GB" dirty="0"/>
              <a:t>by 1) </a:t>
            </a:r>
            <a:r>
              <a:rPr lang="en-GB" dirty="0">
                <a:latin typeface="Corbel" panose="020B0503020204020204" pitchFamily="34" charset="0"/>
              </a:rPr>
              <a:t>Identifying the </a:t>
            </a:r>
            <a:r>
              <a:rPr lang="en-GB" b="1" dirty="0">
                <a:solidFill>
                  <a:schemeClr val="accent2"/>
                </a:solidFill>
                <a:latin typeface="Corbel" panose="020B0503020204020204" pitchFamily="34" charset="0"/>
              </a:rPr>
              <a:t>intersecting k-mers </a:t>
            </a:r>
            <a:r>
              <a:rPr lang="en-GB" dirty="0">
                <a:latin typeface="Corbel" panose="020B0503020204020204" pitchFamily="34" charset="0"/>
              </a:rPr>
              <a:t>between the query k-mers and the database</a:t>
            </a:r>
          </a:p>
          <a:p>
            <a:r>
              <a:rPr lang="en-GB" dirty="0"/>
              <a:t>and 2) </a:t>
            </a:r>
            <a:r>
              <a:rPr lang="en-GB" dirty="0">
                <a:latin typeface="Corbel" panose="020B0503020204020204" pitchFamily="34" charset="0"/>
              </a:rPr>
              <a:t>Retrieve the </a:t>
            </a:r>
            <a:r>
              <a:rPr lang="en-GB" b="1" dirty="0">
                <a:solidFill>
                  <a:schemeClr val="accent2"/>
                </a:solidFill>
                <a:latin typeface="Corbel" panose="020B0503020204020204" pitchFamily="34" charset="0"/>
              </a:rPr>
              <a:t>taxonomic IDs</a:t>
            </a:r>
            <a:r>
              <a:rPr lang="en-GB" dirty="0">
                <a:solidFill>
                  <a:schemeClr val="accent2"/>
                </a:solidFill>
                <a:latin typeface="Corbel" panose="020B0503020204020204" pitchFamily="34" charset="0"/>
              </a:rPr>
              <a:t> </a:t>
            </a:r>
            <a:r>
              <a:rPr lang="en-GB" dirty="0">
                <a:latin typeface="Corbel" panose="020B0503020204020204" pitchFamily="34" charset="0"/>
              </a:rPr>
              <a:t>of intersecting k-mers</a:t>
            </a:r>
          </a:p>
          <a:p>
            <a:endParaRPr lang="en-GB" dirty="0"/>
          </a:p>
          <a:p>
            <a:r>
              <a:rPr lang="en-GB" dirty="0"/>
              <a:t>We perform this step inside the SSD since it requires streaming the</a:t>
            </a:r>
          </a:p>
          <a:p>
            <a:r>
              <a:rPr lang="en-GB" dirty="0"/>
              <a:t>large database with low reuse and involves only lightweight computation. </a:t>
            </a:r>
          </a:p>
          <a:p>
            <a:endParaRPr lang="en-GB" dirty="0"/>
          </a:p>
          <a:p>
            <a:r>
              <a:rPr lang="en-GB" dirty="0"/>
              <a:t>To efficiently execute this step in the SSD, </a:t>
            </a:r>
          </a:p>
          <a:p>
            <a:r>
              <a:rPr lang="en-GB" dirty="0"/>
              <a:t>MegIS should leverage the full internal bandwidth without requiring expensive hardware resources inside the SSD</a:t>
            </a:r>
          </a:p>
          <a:p>
            <a:r>
              <a:rPr lang="en-GB" dirty="0"/>
              <a:t>(e.g., large internal DRAM size/bandwidth and costly logic units).</a:t>
            </a:r>
          </a:p>
          <a:p>
            <a:endParaRPr lang="en-CH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662173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effectLst/>
                <a:latin typeface="Arial" panose="020B0604020202020204" pitchFamily="34" charset="0"/>
              </a:rPr>
              <a:t>Relying solely on the SSD’s internal DRAM to buffer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effectLst/>
                <a:latin typeface="Arial" panose="020B0604020202020204" pitchFamily="34" charset="0"/>
              </a:rPr>
              <a:t>Database k-mers that are stored in the NAND flash chips and accessed at full channel bandwidth,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effectLst/>
                <a:latin typeface="Arial" panose="020B0604020202020204" pitchFamily="34" charset="0"/>
              </a:rPr>
              <a:t>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effectLst/>
                <a:latin typeface="Arial" panose="020B0604020202020204" pitchFamily="34" charset="0"/>
              </a:rPr>
              <a:t>query k-mers from the host system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effectLst/>
                <a:latin typeface="Arial" panose="020B0604020202020204" pitchFamily="34" charset="0"/>
              </a:rPr>
              <a:t>and buffering the results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effectLst/>
                <a:latin typeface="Arial" panose="020B0604020202020204" pitchFamily="34" charset="0"/>
              </a:rPr>
              <a:t>During in-storage processing 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effectLst/>
                <a:latin typeface="Arial" panose="020B0604020202020204" pitchFamily="34" charset="0"/>
              </a:rPr>
              <a:t>can pressure the valuable internal DRAM bandwidth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19124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 address this challenge, we adopt an approach that</a:t>
            </a:r>
          </a:p>
          <a:p>
            <a:r>
              <a:rPr lang="en-GB" dirty="0"/>
              <a:t>processes data directly from flash chips without buffering it in internal DRAM.</a:t>
            </a:r>
          </a:p>
          <a:p>
            <a:endParaRPr lang="en-GB" dirty="0"/>
          </a:p>
          <a:p>
            <a:r>
              <a:rPr lang="en-GB" dirty="0"/>
              <a:t>we utilize key features of MegIS to determine the minimum required buffer size.</a:t>
            </a:r>
          </a:p>
          <a:p>
            <a:r>
              <a:rPr lang="en-GB" dirty="0"/>
              <a:t>This approach allows MegIS to compute directly on the flash data stream using only two registers, thus maintaining a low cost.</a:t>
            </a:r>
          </a:p>
          <a:p>
            <a:endParaRPr lang="en-GB" dirty="0"/>
          </a:p>
          <a:p>
            <a:r>
              <a:rPr lang="en-GB" dirty="0"/>
              <a:t>Finally, we write the intersecting K-mers to the SSD DRAM to be </a:t>
            </a:r>
            <a:r>
              <a:rPr lang="en-GB" dirty="0" err="1"/>
              <a:t>analyzed</a:t>
            </a:r>
            <a:r>
              <a:rPr lang="en-GB" dirty="0"/>
              <a:t> in the next step</a:t>
            </a: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78569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effectLst/>
                <a:latin typeface="Arial" panose="020B0604020202020204" pitchFamily="34" charset="0"/>
              </a:rPr>
              <a:t>Storing this information for many species can be space-inefficient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Therefore,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some approaches provide data structures to encode the k-mer information in a space-efficient manner.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Despite the benefits, these approaches typically require many pointer-chasing operations for each lookup.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Performing these operations inside the SSD is challenging due to large latency of NAND flash chips</a:t>
            </a:r>
          </a:p>
          <a:p>
            <a:endParaRPr lang="en-CH" dirty="0"/>
          </a:p>
          <a:p>
            <a:endParaRPr lang="en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effectLst/>
                <a:latin typeface="Arial" panose="020B0604020202020204" pitchFamily="34" charset="0"/>
              </a:rPr>
              <a:t>We provide an intermediate approach, </a:t>
            </a:r>
            <a:r>
              <a:rPr lang="en-CH" sz="1200" b="1" dirty="0">
                <a:latin typeface="Corbel" panose="020B0503020204020204" pitchFamily="34" charset="0"/>
              </a:rPr>
              <a:t>K-mer Sketch Streaming </a:t>
            </a:r>
            <a:r>
              <a:rPr lang="en-GB" b="0" i="0" dirty="0">
                <a:effectLst/>
                <a:latin typeface="Arial" panose="020B0604020202020204" pitchFamily="34" charset="0"/>
              </a:rPr>
              <a:t>that is optimized for in-storage processing</a:t>
            </a:r>
          </a:p>
          <a:p>
            <a:endParaRPr lang="en-CH" dirty="0"/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KSS leads to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significantly smaller data structures compared to the baseline tables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but is still larger compared to state-of-the-art compact structures</a:t>
            </a:r>
          </a:p>
          <a:p>
            <a:endParaRPr lang="en-GB" b="0" i="0" dirty="0">
              <a:effectLst/>
              <a:latin typeface="Arial" panose="020B0604020202020204" pitchFamily="34" charset="0"/>
            </a:endParaRPr>
          </a:p>
          <a:p>
            <a:endParaRPr lang="en-GB" b="0" i="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1" dirty="0">
                <a:solidFill>
                  <a:srgbClr val="629B3C"/>
                </a:solidFill>
                <a:effectLst/>
                <a:latin typeface="Corbel" panose="020B0503020204020204" pitchFamily="34" charset="0"/>
              </a:rPr>
              <a:t>However, it is much more suitable for ISP due to its more efficient streaming accesses</a:t>
            </a:r>
            <a:endParaRPr lang="en-GB" sz="1800" b="1" i="1" dirty="0">
              <a:solidFill>
                <a:srgbClr val="629B3C"/>
              </a:solidFill>
              <a:latin typeface="Corbel" panose="020B0503020204020204" pitchFamily="34" charset="0"/>
            </a:endParaRPr>
          </a:p>
          <a:p>
            <a:endParaRPr lang="en-GB" b="0" i="0" dirty="0">
              <a:effectLst/>
              <a:latin typeface="Arial" panose="020B0604020202020204" pitchFamily="34" charset="0"/>
            </a:endParaRPr>
          </a:p>
          <a:p>
            <a:endParaRPr lang="en-CH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0057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effectLst/>
                <a:latin typeface="Arial" panose="020B0604020202020204" pitchFamily="34" charset="0"/>
              </a:rPr>
              <a:t>Storing this information for many species can be space-inefficient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Therefore,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some approaches provide data structures to encode the k-mer information in a space-efficient manner.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Despite the benefits, these approaches typically require many pointer-chasing operations for each lookup.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Performing these operations inside the SSD is challenging due to large latency of NAND flash chips</a:t>
            </a:r>
          </a:p>
          <a:p>
            <a:endParaRPr lang="en-CH" dirty="0"/>
          </a:p>
          <a:p>
            <a:endParaRPr lang="en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effectLst/>
                <a:latin typeface="Arial" panose="020B0604020202020204" pitchFamily="34" charset="0"/>
              </a:rPr>
              <a:t>We provide an intermediate approach, </a:t>
            </a:r>
            <a:r>
              <a:rPr lang="en-CH" sz="1200" b="1" dirty="0">
                <a:latin typeface="Corbel" panose="020B0503020204020204" pitchFamily="34" charset="0"/>
              </a:rPr>
              <a:t>K-mer Sketch Streaming </a:t>
            </a:r>
            <a:r>
              <a:rPr lang="en-GB" b="0" i="0" dirty="0">
                <a:effectLst/>
                <a:latin typeface="Arial" panose="020B0604020202020204" pitchFamily="34" charset="0"/>
              </a:rPr>
              <a:t>that is optimized for in-storage processing</a:t>
            </a:r>
          </a:p>
          <a:p>
            <a:endParaRPr lang="en-CH" dirty="0"/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KSS leads to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significantly smaller data structures compared to the baseline tables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but is still larger compared to state-of-the-art compact structures</a:t>
            </a:r>
          </a:p>
          <a:p>
            <a:endParaRPr lang="en-GB" b="0" i="0" dirty="0">
              <a:effectLst/>
              <a:latin typeface="Arial" panose="020B0604020202020204" pitchFamily="34" charset="0"/>
            </a:endParaRPr>
          </a:p>
          <a:p>
            <a:endParaRPr lang="en-GB" b="0" i="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1" dirty="0">
                <a:solidFill>
                  <a:srgbClr val="629B3C"/>
                </a:solidFill>
                <a:effectLst/>
                <a:latin typeface="Corbel" panose="020B0503020204020204" pitchFamily="34" charset="0"/>
              </a:rPr>
              <a:t>However, it is much more suitable for ISP due to its more efficient streaming accesses</a:t>
            </a:r>
            <a:endParaRPr lang="en-GB" sz="1800" b="1" i="1" dirty="0">
              <a:solidFill>
                <a:srgbClr val="629B3C"/>
              </a:solidFill>
              <a:latin typeface="Corbel" panose="020B0503020204020204" pitchFamily="34" charset="0"/>
            </a:endParaRPr>
          </a:p>
          <a:p>
            <a:endParaRPr lang="en-GB" b="0" i="0" dirty="0">
              <a:effectLst/>
              <a:latin typeface="Arial" panose="020B0604020202020204" pitchFamily="34" charset="0"/>
            </a:endParaRPr>
          </a:p>
          <a:p>
            <a:endParaRPr lang="en-CH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381048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effectLst/>
                <a:latin typeface="Arial" panose="020B0604020202020204" pitchFamily="34" charset="0"/>
              </a:rPr>
              <a:t>Storing this information for many species can be space-inefficient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Therefore,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some approaches provide data structures to encode the k-mer information in a space-efficient manner.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Despite the benefits, these approaches typically require many pointer-chasing operations for each lookup.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Performing these operations inside the SSD is challenging due to large latency of NAND flash chips</a:t>
            </a:r>
          </a:p>
          <a:p>
            <a:endParaRPr lang="en-CH" dirty="0"/>
          </a:p>
          <a:p>
            <a:endParaRPr lang="en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effectLst/>
                <a:latin typeface="Arial" panose="020B0604020202020204" pitchFamily="34" charset="0"/>
              </a:rPr>
              <a:t>We provide an intermediate approach, </a:t>
            </a:r>
            <a:r>
              <a:rPr lang="en-CH" sz="1200" b="1" dirty="0">
                <a:latin typeface="Corbel" panose="020B0503020204020204" pitchFamily="34" charset="0"/>
              </a:rPr>
              <a:t>K-mer Sketch Streaming </a:t>
            </a:r>
            <a:r>
              <a:rPr lang="en-GB" b="0" i="0" dirty="0">
                <a:effectLst/>
                <a:latin typeface="Arial" panose="020B0604020202020204" pitchFamily="34" charset="0"/>
              </a:rPr>
              <a:t>that is optimized for in-storage processing</a:t>
            </a:r>
          </a:p>
          <a:p>
            <a:endParaRPr lang="en-CH" dirty="0"/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KSS leads to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significantly smaller data structures compared to the baseline tables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but is still larger compared to state-of-the-art compact structures</a:t>
            </a:r>
          </a:p>
          <a:p>
            <a:endParaRPr lang="en-GB" b="0" i="0" dirty="0">
              <a:effectLst/>
              <a:latin typeface="Arial" panose="020B0604020202020204" pitchFamily="34" charset="0"/>
            </a:endParaRPr>
          </a:p>
          <a:p>
            <a:endParaRPr lang="en-GB" b="0" i="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1" dirty="0">
                <a:solidFill>
                  <a:srgbClr val="629B3C"/>
                </a:solidFill>
                <a:effectLst/>
                <a:latin typeface="Corbel" panose="020B0503020204020204" pitchFamily="34" charset="0"/>
              </a:rPr>
              <a:t>However, it is much more suitable for ISP due to its more efficient streaming accesses</a:t>
            </a:r>
            <a:endParaRPr lang="en-GB" sz="1800" b="1" i="1" dirty="0">
              <a:solidFill>
                <a:srgbClr val="629B3C"/>
              </a:solidFill>
              <a:latin typeface="Corbel" panose="020B0503020204020204" pitchFamily="34" charset="0"/>
            </a:endParaRPr>
          </a:p>
          <a:p>
            <a:endParaRPr lang="en-GB" b="0" i="0" dirty="0">
              <a:effectLst/>
              <a:latin typeface="Arial" panose="020B0604020202020204" pitchFamily="34" charset="0"/>
            </a:endParaRPr>
          </a:p>
          <a:p>
            <a:endParaRPr lang="en-CH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10068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3186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00B050"/>
                </a:solidFill>
                <a:ea typeface="Segoe UI Symbol" panose="020B0502040204020203" pitchFamily="34" charset="0"/>
                <a:cs typeface="Segoe UI Historic" panose="020B0502040204020203" pitchFamily="34" charset="0"/>
              </a:rPr>
              <a:t>Genome sequence analysis (GSA)</a:t>
            </a:r>
            <a:r>
              <a:rPr lang="en-US" sz="1200" b="0" dirty="0">
                <a:ea typeface="Segoe UI Symbol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1200" dirty="0">
                <a:ea typeface="Segoe UI Symbol" panose="020B0502040204020203" pitchFamily="34" charset="0"/>
                <a:cs typeface="Segoe UI Historic" panose="020B0502040204020203" pitchFamily="34" charset="0"/>
              </a:rPr>
              <a:t>is critical for many applications [CLICK]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a typeface="Segoe UI Symbol" panose="020B0502040204020203" pitchFamily="34" charset="0"/>
                <a:cs typeface="Segoe UI Historic" panose="020B0502040204020203" pitchFamily="34" charset="0"/>
              </a:rPr>
              <a:t>Genome sequencing machines extract smaller fragments of the original DNA sequence, known as reads. [CLICK]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2398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F49415"/>
                </a:solidFill>
                <a:ea typeface="Segoe UI Symbol" panose="020B0502040204020203" pitchFamily="34" charset="0"/>
                <a:cs typeface="Segoe UI Historic" panose="020B0502040204020203" pitchFamily="34" charset="0"/>
              </a:rPr>
              <a:t>Read mapping is the f</a:t>
            </a:r>
            <a:r>
              <a:rPr lang="en-US" sz="1200" b="0" dirty="0">
                <a:ea typeface="Segoe UI Symbol" panose="020B0502040204020203" pitchFamily="34" charset="0"/>
                <a:cs typeface="Segoe UI Historic" panose="020B0502040204020203" pitchFamily="34" charset="0"/>
              </a:rPr>
              <a:t>irst key step in genome sequence analysis [CLICK]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ea typeface="Segoe UI Symbol" panose="020B0502040204020203" pitchFamily="34" charset="0"/>
                <a:cs typeface="Segoe UI Historic" panose="020B0502040204020203" pitchFamily="34" charset="0"/>
              </a:rPr>
              <a:t>That </a:t>
            </a:r>
            <a:r>
              <a:rPr lang="en-US" sz="1200" dirty="0">
                <a:ea typeface="Segoe UI Symbol" panose="020B0502040204020203" pitchFamily="34" charset="0"/>
                <a:cs typeface="Segoe UI Historic" panose="020B0502040204020203" pitchFamily="34" charset="0"/>
              </a:rPr>
              <a:t>Aligns </a:t>
            </a:r>
            <a:r>
              <a:rPr lang="en-US" sz="1200" dirty="0">
                <a:solidFill>
                  <a:srgbClr val="00B050"/>
                </a:solidFill>
                <a:ea typeface="Segoe UI Symbol" panose="020B0502040204020203" pitchFamily="34" charset="0"/>
                <a:cs typeface="Segoe UI Historic" panose="020B0502040204020203" pitchFamily="34" charset="0"/>
              </a:rPr>
              <a:t>reads</a:t>
            </a:r>
            <a:r>
              <a:rPr lang="en-US" sz="1200" dirty="0">
                <a:ea typeface="Segoe UI Symbol" panose="020B0502040204020203" pitchFamily="34" charset="0"/>
                <a:cs typeface="Segoe UI Historic" panose="020B0502040204020203" pitchFamily="34" charset="0"/>
              </a:rPr>
              <a:t> to potential </a:t>
            </a:r>
            <a:r>
              <a:rPr lang="en-US" sz="1200" dirty="0">
                <a:solidFill>
                  <a:srgbClr val="00B050"/>
                </a:solidFill>
                <a:ea typeface="Segoe UI Symbol" panose="020B0502040204020203" pitchFamily="34" charset="0"/>
                <a:cs typeface="Segoe UI Historic" panose="020B0502040204020203" pitchFamily="34" charset="0"/>
              </a:rPr>
              <a:t>matching</a:t>
            </a:r>
            <a:r>
              <a:rPr lang="en-US" sz="1200" dirty="0">
                <a:ea typeface="Segoe UI Symbol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1200" dirty="0">
                <a:solidFill>
                  <a:srgbClr val="00B050"/>
                </a:solidFill>
                <a:ea typeface="Segoe UI Symbol" panose="020B0502040204020203" pitchFamily="34" charset="0"/>
                <a:cs typeface="Segoe UI Historic" panose="020B0502040204020203" pitchFamily="34" charset="0"/>
              </a:rPr>
              <a:t>locations</a:t>
            </a:r>
            <a:r>
              <a:rPr lang="en-US" sz="1200" dirty="0">
                <a:ea typeface="Segoe UI Symbol" panose="020B0502040204020203" pitchFamily="34" charset="0"/>
                <a:cs typeface="Segoe UI Historic" panose="020B0502040204020203" pitchFamily="34" charset="0"/>
              </a:rPr>
              <a:t> within the </a:t>
            </a:r>
            <a:r>
              <a:rPr lang="en-US" sz="1200" dirty="0">
                <a:solidFill>
                  <a:srgbClr val="00B050"/>
                </a:solidFill>
                <a:ea typeface="Segoe UI Symbol" panose="020B0502040204020203" pitchFamily="34" charset="0"/>
                <a:cs typeface="Segoe UI Historic" panose="020B0502040204020203" pitchFamily="34" charset="0"/>
              </a:rPr>
              <a:t>reference genome [CLICK]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ea typeface="Segoe UI Symbol" panose="020B0502040204020203" pitchFamily="34" charset="0"/>
                <a:cs typeface="Segoe UI Historic" panose="020B0502040204020203" pitchFamily="34" charset="0"/>
              </a:rPr>
              <a:t>For each matching location, the </a:t>
            </a:r>
            <a:r>
              <a:rPr lang="en-US" sz="2200" dirty="0">
                <a:solidFill>
                  <a:srgbClr val="00B050"/>
                </a:solidFill>
                <a:ea typeface="Segoe UI Symbol" panose="020B0502040204020203" pitchFamily="34" charset="0"/>
                <a:cs typeface="Segoe UI Historic" panose="020B0502040204020203" pitchFamily="34" charset="0"/>
              </a:rPr>
              <a:t>alignment step</a:t>
            </a:r>
            <a:r>
              <a:rPr lang="en-US" sz="2200" dirty="0">
                <a:ea typeface="Segoe UI Symbol" panose="020B0502040204020203" pitchFamily="34" charset="0"/>
                <a:cs typeface="Segoe UI Historic" panose="020B0502040204020203" pitchFamily="34" charset="0"/>
              </a:rPr>
              <a:t> finds the degree of </a:t>
            </a:r>
            <a:r>
              <a:rPr lang="en-US" sz="2200" dirty="0">
                <a:solidFill>
                  <a:srgbClr val="00B050"/>
                </a:solidFill>
                <a:ea typeface="Segoe UI Symbol" panose="020B0502040204020203" pitchFamily="34" charset="0"/>
                <a:cs typeface="Segoe UI Historic" panose="020B0502040204020203" pitchFamily="34" charset="0"/>
              </a:rPr>
              <a:t>similarity between read and reference by calculating the alignment score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orbel" panose="020B0503020204020204" pitchFamily="34" charset="0"/>
              </a:rPr>
              <a:t>Calculating the alignment score requires </a:t>
            </a:r>
            <a:r>
              <a:rPr lang="en-GB" sz="1200" dirty="0">
                <a:solidFill>
                  <a:srgbClr val="E90404"/>
                </a:solidFill>
                <a:effectLst/>
                <a:latin typeface="Corbel" panose="020B0503020204020204" pitchFamily="34" charset="0"/>
              </a:rPr>
              <a:t>computationally-expensive</a:t>
            </a:r>
            <a:r>
              <a:rPr lang="en-GB" sz="1200" dirty="0">
                <a:effectLst/>
                <a:latin typeface="Corbel" panose="020B0503020204020204" pitchFamily="34" charset="0"/>
              </a:rPr>
              <a:t> </a:t>
            </a:r>
            <a:r>
              <a:rPr lang="en-GB" sz="1200" b="1" i="1" dirty="0">
                <a:solidFill>
                  <a:srgbClr val="00B0F0"/>
                </a:solidFill>
                <a:effectLst/>
                <a:latin typeface="Corbel" panose="020B0503020204020204" pitchFamily="34" charset="0"/>
              </a:rPr>
              <a:t>approximate string matching (ASM) </a:t>
            </a:r>
            <a:r>
              <a:rPr lang="en-GB" sz="1200" dirty="0">
                <a:effectLst/>
                <a:latin typeface="Corbel" panose="020B0503020204020204" pitchFamily="34" charset="0"/>
              </a:rPr>
              <a:t>to account for differences between reads and the reference genome.  [CLICK] </a:t>
            </a:r>
            <a:endParaRPr lang="en-GB" sz="1200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a typeface="Segoe UI Symbol" panose="020B0502040204020203" pitchFamily="34" charset="0"/>
              <a:cs typeface="Segoe UI Historic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ea typeface="Segoe UI Symbol" panose="020B0502040204020203" pitchFamily="34" charset="0"/>
              <a:cs typeface="Segoe UI Historic" panose="020B0502040204020203" pitchFamily="34" charset="0"/>
            </a:endParaRPr>
          </a:p>
          <a:p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8257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Our key idea is to filter reads that do not require the expensive alignment computation in the storage system [CLICK] …</a:t>
            </a:r>
          </a:p>
          <a:p>
            <a:r>
              <a:rPr lang="en-GB" b="1" dirty="0"/>
              <a:t>[While Reads Move] T</a:t>
            </a:r>
            <a:r>
              <a:rPr lang="en-CH" b="1" dirty="0"/>
              <a:t>o fundamentally reduce </a:t>
            </a:r>
            <a:r>
              <a:rPr lang="en-CH" dirty="0"/>
              <a:t>the data movement overhead of read mapping</a:t>
            </a:r>
          </a:p>
          <a:p>
            <a:endParaRPr lang="en-GB" b="1" dirty="0"/>
          </a:p>
          <a:p>
            <a:r>
              <a:rPr lang="en-GB" dirty="0"/>
              <a:t>E</a:t>
            </a:r>
            <a:r>
              <a:rPr lang="en-CH" dirty="0"/>
              <a:t>xamples of the reads that not require the costlt alignment step</a:t>
            </a:r>
          </a:p>
          <a:p>
            <a:endParaRPr lang="en-CH" dirty="0"/>
          </a:p>
          <a:p>
            <a:r>
              <a:rPr lang="en-GB" dirty="0"/>
              <a:t>Exactly-matching reads to the reference genome that do not need approximate string matching performed during alignment</a:t>
            </a:r>
          </a:p>
          <a:p>
            <a:endParaRPr lang="en-GB" dirty="0"/>
          </a:p>
          <a:p>
            <a:r>
              <a:rPr lang="en-GB" dirty="0"/>
              <a:t>Non-matching reads that have no potential matching locations in the reference genome hence skip the </a:t>
            </a:r>
            <a:r>
              <a:rPr lang="en-GB" dirty="0" err="1"/>
              <a:t>alignemt</a:t>
            </a:r>
            <a:r>
              <a:rPr lang="en-GB" dirty="0"/>
              <a:t> step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217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However, filtering reads in a modern SSD can be challenging [CLICK]</a:t>
            </a:r>
          </a:p>
          <a:p>
            <a:r>
              <a:rPr lang="en-GB" dirty="0"/>
              <a:t>Due to different </a:t>
            </a:r>
            <a:r>
              <a:rPr lang="en-GB" dirty="0" err="1"/>
              <a:t>behavior</a:t>
            </a:r>
            <a:r>
              <a:rPr lang="en-GB" dirty="0"/>
              <a:t> across read mapping workloads. [CLICK]</a:t>
            </a:r>
          </a:p>
          <a:p>
            <a:r>
              <a:rPr lang="en-GB" dirty="0"/>
              <a:t>And the limited hardware resources in the SSD. </a:t>
            </a:r>
            <a:r>
              <a:rPr lang="en-GB" b="1" dirty="0"/>
              <a:t>By addressing these challenges [CLICK]</a:t>
            </a:r>
          </a:p>
          <a:p>
            <a:endParaRPr lang="en-GB" b="1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3729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propose </a:t>
            </a:r>
            <a:r>
              <a:rPr lang="en-GB" dirty="0" err="1"/>
              <a:t>GenStore</a:t>
            </a:r>
            <a:r>
              <a:rPr lang="en-GB" dirty="0"/>
              <a:t>, the first in-storage processing system designed for genome sequence analysis. [CLICK]</a:t>
            </a:r>
          </a:p>
          <a:p>
            <a:r>
              <a:rPr lang="en-GB" dirty="0"/>
              <a:t>To reduce both the computation [CLICK]</a:t>
            </a:r>
          </a:p>
          <a:p>
            <a:r>
              <a:rPr lang="en-GB" dirty="0"/>
              <a:t>And the data movement overhead [CLICK]</a:t>
            </a:r>
          </a:p>
          <a:p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GenStore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provides high-performance and energy benefits compared to state-of-the-art HW and SW baselines </a:t>
            </a:r>
            <a:r>
              <a:rPr lang="en-GB" dirty="0"/>
              <a:t>[CLICK]</a:t>
            </a:r>
          </a:p>
          <a:p>
            <a:endParaRPr lang="en-GB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3435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That was a summary of my talk. So let’s start with the background on read mapping so we can dive into the talk in more detail.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2467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Mapping reads to reference genome requires expensive computation on large datasets. </a:t>
            </a:r>
          </a:p>
          <a:p>
            <a:r>
              <a:rPr lang="en-GB" b="1" dirty="0"/>
              <a:t>[CLICK]  The search space in the </a:t>
            </a:r>
            <a:r>
              <a:rPr lang="en-GB" dirty="0"/>
              <a:t>Reference genome can be very large (for example  the human reference genome contains more than three billion characters). </a:t>
            </a:r>
          </a:p>
          <a:p>
            <a:endParaRPr lang="en-GB" dirty="0"/>
          </a:p>
          <a:p>
            <a:r>
              <a:rPr lang="en-GB" b="1" dirty="0"/>
              <a:t>[CLICK] </a:t>
            </a:r>
            <a:r>
              <a:rPr lang="en-GB" dirty="0"/>
              <a:t>Therefore, read mappers typically use an index of the reference genome to reduce the search space. This index contains unique 𝑘-length </a:t>
            </a:r>
            <a:r>
              <a:rPr lang="en-GB" dirty="0" err="1"/>
              <a:t>subsequences</a:t>
            </a:r>
            <a:r>
              <a:rPr lang="en-GB" dirty="0"/>
              <a:t> (</a:t>
            </a:r>
            <a:r>
              <a:rPr lang="en-GB" b="1" dirty="0"/>
              <a:t>[CLICK]  </a:t>
            </a:r>
            <a:r>
              <a:rPr lang="en-GB" dirty="0"/>
              <a:t>called 𝑘-</a:t>
            </a:r>
            <a:r>
              <a:rPr lang="en-GB" dirty="0" err="1"/>
              <a:t>mers</a:t>
            </a:r>
            <a:r>
              <a:rPr lang="en-GB" dirty="0"/>
              <a:t>) extracted from the reference genome, </a:t>
            </a:r>
            <a:r>
              <a:rPr lang="en-GB" b="1" dirty="0"/>
              <a:t>[CLICK]  </a:t>
            </a:r>
            <a:r>
              <a:rPr lang="en-GB" dirty="0"/>
              <a:t>and locations of these 𝑘-</a:t>
            </a:r>
            <a:r>
              <a:rPr lang="en-GB" dirty="0" err="1"/>
              <a:t>mers</a:t>
            </a:r>
            <a:r>
              <a:rPr lang="en-GB" dirty="0"/>
              <a:t> in the reference genome.</a:t>
            </a:r>
          </a:p>
          <a:p>
            <a:endParaRPr lang="en-GB" dirty="0"/>
          </a:p>
          <a:p>
            <a:r>
              <a:rPr lang="en-GB" dirty="0"/>
              <a:t>Read mapping is a three step process. State-of-the-art read mappers involve several heuristics to reduce the cost of expensive alignment computation.</a:t>
            </a:r>
          </a:p>
          <a:p>
            <a:r>
              <a:rPr lang="en-GB" b="1" dirty="0"/>
              <a:t>[CLICK] </a:t>
            </a:r>
            <a:r>
              <a:rPr lang="en-GB" dirty="0"/>
              <a:t>In the first step (seeding), the mapper determines the  potential matching locations (seeds) in the large reference genome where the read could map. </a:t>
            </a:r>
          </a:p>
          <a:p>
            <a:r>
              <a:rPr lang="en-GB" b="1" dirty="0"/>
              <a:t>[CLICK] </a:t>
            </a:r>
            <a:r>
              <a:rPr lang="en-GB" dirty="0"/>
              <a:t>To do so, the read mapper extracts k-</a:t>
            </a:r>
            <a:r>
              <a:rPr lang="en-GB" dirty="0" err="1"/>
              <a:t>mers</a:t>
            </a:r>
            <a:r>
              <a:rPr lang="en-GB" dirty="0"/>
              <a:t> from the read </a:t>
            </a:r>
            <a:r>
              <a:rPr lang="en-GB" b="1" dirty="0"/>
              <a:t>[CLICK]  </a:t>
            </a:r>
            <a:r>
              <a:rPr lang="en-GB" dirty="0"/>
              <a:t>and looks up the k-</a:t>
            </a:r>
            <a:r>
              <a:rPr lang="en-GB" dirty="0" err="1"/>
              <a:t>mer</a:t>
            </a:r>
            <a:r>
              <a:rPr lang="en-GB" dirty="0"/>
              <a:t> fetched from a read in the reference index. </a:t>
            </a:r>
            <a:r>
              <a:rPr lang="en-GB" b="1" dirty="0"/>
              <a:t>[CLICK] </a:t>
            </a:r>
            <a:r>
              <a:rPr lang="en-GB" dirty="0"/>
              <a:t>For all the k-</a:t>
            </a:r>
            <a:r>
              <a:rPr lang="en-GB" dirty="0" err="1"/>
              <a:t>mers</a:t>
            </a:r>
            <a:r>
              <a:rPr lang="en-GB" dirty="0"/>
              <a:t> that hit in the index, the read mapper marks the locations of them in the reference genome as the read’s potential matching locations (or seeds).</a:t>
            </a:r>
          </a:p>
          <a:p>
            <a:endParaRPr lang="en-GB" dirty="0"/>
          </a:p>
          <a:p>
            <a:r>
              <a:rPr lang="en-GB" dirty="0"/>
              <a:t>To further reduce the cost of the computationally-expensive alignment, the read mapper performs a second step </a:t>
            </a:r>
            <a:r>
              <a:rPr lang="en-GB" b="1" dirty="0"/>
              <a:t>[CLICK] </a:t>
            </a:r>
            <a:r>
              <a:rPr lang="en-GB" dirty="0"/>
              <a:t>, called chaining or seed filtering, in which the mapper </a:t>
            </a:r>
            <a:r>
              <a:rPr lang="en-GB" b="1" dirty="0"/>
              <a:t>[CLICK] </a:t>
            </a:r>
            <a:r>
              <a:rPr lang="en-GB" dirty="0"/>
              <a:t>prunes the seeds in the reference to which the read  would not align using a simple approximation of the alignment score. </a:t>
            </a:r>
          </a:p>
          <a:p>
            <a:r>
              <a:rPr lang="en-GB" dirty="0"/>
              <a:t>At the end of this step, the reads that have all their locations filtered, skip the third step.</a:t>
            </a:r>
          </a:p>
          <a:p>
            <a:endParaRPr lang="en-GB" dirty="0"/>
          </a:p>
          <a:p>
            <a:r>
              <a:rPr lang="en-GB" b="1" dirty="0"/>
              <a:t>[CLICK] For the remaining reads, </a:t>
            </a:r>
            <a:r>
              <a:rPr lang="en-GB" b="0" dirty="0"/>
              <a:t>the </a:t>
            </a:r>
            <a:r>
              <a:rPr lang="en-GB" b="0" dirty="0" err="1"/>
              <a:t>thitd</a:t>
            </a:r>
            <a:r>
              <a:rPr lang="en-GB" b="0" dirty="0"/>
              <a:t> step, which is the costly alignment</a:t>
            </a:r>
            <a:r>
              <a:rPr lang="en-GB" dirty="0"/>
              <a:t>, determines the exact differences between a read and the reference genome </a:t>
            </a:r>
            <a:r>
              <a:rPr lang="en-GB" b="1" dirty="0"/>
              <a:t>[CLICK] via approximate string matching</a:t>
            </a:r>
            <a:r>
              <a:rPr lang="en-GB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4837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Mapping reads to reference genome requires expensive computation on large datasets. </a:t>
            </a:r>
          </a:p>
          <a:p>
            <a:r>
              <a:rPr lang="en-GB" b="1" dirty="0"/>
              <a:t>[CLICK]  The search space in the </a:t>
            </a:r>
            <a:r>
              <a:rPr lang="en-GB" dirty="0"/>
              <a:t>Reference genome can be very large (for example  the human reference genome contains more than three billion characters). </a:t>
            </a:r>
          </a:p>
          <a:p>
            <a:endParaRPr lang="en-GB" dirty="0"/>
          </a:p>
          <a:p>
            <a:r>
              <a:rPr lang="en-GB" b="1" dirty="0"/>
              <a:t>[CLICK] </a:t>
            </a:r>
            <a:r>
              <a:rPr lang="en-GB" dirty="0"/>
              <a:t>Therefore, read mappers typically use an index of the reference genome to reduce the search space. This index contains unique 𝑘-length </a:t>
            </a:r>
            <a:r>
              <a:rPr lang="en-GB" dirty="0" err="1"/>
              <a:t>subsequences</a:t>
            </a:r>
            <a:r>
              <a:rPr lang="en-GB" dirty="0"/>
              <a:t> (</a:t>
            </a:r>
            <a:r>
              <a:rPr lang="en-GB" b="1" dirty="0"/>
              <a:t>[CLICK]  </a:t>
            </a:r>
            <a:r>
              <a:rPr lang="en-GB" dirty="0"/>
              <a:t>called 𝑘-</a:t>
            </a:r>
            <a:r>
              <a:rPr lang="en-GB" dirty="0" err="1"/>
              <a:t>mers</a:t>
            </a:r>
            <a:r>
              <a:rPr lang="en-GB" dirty="0"/>
              <a:t>) extracted from the reference genome, </a:t>
            </a:r>
            <a:r>
              <a:rPr lang="en-GB" b="1" dirty="0"/>
              <a:t>[CLICK]  </a:t>
            </a:r>
            <a:r>
              <a:rPr lang="en-GB" dirty="0"/>
              <a:t>and locations of these 𝑘-</a:t>
            </a:r>
            <a:r>
              <a:rPr lang="en-GB" dirty="0" err="1"/>
              <a:t>mers</a:t>
            </a:r>
            <a:r>
              <a:rPr lang="en-GB" dirty="0"/>
              <a:t> in the reference genome.</a:t>
            </a:r>
          </a:p>
          <a:p>
            <a:endParaRPr lang="en-GB" dirty="0"/>
          </a:p>
          <a:p>
            <a:r>
              <a:rPr lang="en-GB" dirty="0"/>
              <a:t>Read mapping is a three step process. State-of-the-art read mappers involve several heuristics to reduce the cost of expensive alignment computation.</a:t>
            </a:r>
          </a:p>
          <a:p>
            <a:r>
              <a:rPr lang="en-GB" b="1" dirty="0"/>
              <a:t>[CLICK] </a:t>
            </a:r>
            <a:r>
              <a:rPr lang="en-GB" dirty="0"/>
              <a:t>In the first step (seeding), the mapper determines the  potential matching locations (seeds) in the large reference genome where the read could map. </a:t>
            </a:r>
          </a:p>
          <a:p>
            <a:r>
              <a:rPr lang="en-GB" b="1" dirty="0"/>
              <a:t>[CLICK] </a:t>
            </a:r>
            <a:r>
              <a:rPr lang="en-GB" dirty="0"/>
              <a:t>To do so, the read mapper extracts k-</a:t>
            </a:r>
            <a:r>
              <a:rPr lang="en-GB" dirty="0" err="1"/>
              <a:t>mers</a:t>
            </a:r>
            <a:r>
              <a:rPr lang="en-GB" dirty="0"/>
              <a:t> from the read </a:t>
            </a:r>
            <a:r>
              <a:rPr lang="en-GB" b="1" dirty="0"/>
              <a:t>[CLICK]  </a:t>
            </a:r>
            <a:r>
              <a:rPr lang="en-GB" dirty="0"/>
              <a:t>and looks up the k-</a:t>
            </a:r>
            <a:r>
              <a:rPr lang="en-GB" dirty="0" err="1"/>
              <a:t>mer</a:t>
            </a:r>
            <a:r>
              <a:rPr lang="en-GB" dirty="0"/>
              <a:t> fetched from a read in the reference index. </a:t>
            </a:r>
            <a:r>
              <a:rPr lang="en-GB" b="1" dirty="0"/>
              <a:t>[CLICK] </a:t>
            </a:r>
            <a:r>
              <a:rPr lang="en-GB" dirty="0"/>
              <a:t>For all the k-</a:t>
            </a:r>
            <a:r>
              <a:rPr lang="en-GB" dirty="0" err="1"/>
              <a:t>mers</a:t>
            </a:r>
            <a:r>
              <a:rPr lang="en-GB" dirty="0"/>
              <a:t> that hit in the index, the read mapper marks the locations of them in the reference genome as the read’s potential matching locations (or seeds).</a:t>
            </a:r>
          </a:p>
          <a:p>
            <a:endParaRPr lang="en-GB" dirty="0"/>
          </a:p>
          <a:p>
            <a:r>
              <a:rPr lang="en-GB" dirty="0"/>
              <a:t>To further reduce the cost of the computationally-expensive alignment, the read mapper performs a second step </a:t>
            </a:r>
            <a:r>
              <a:rPr lang="en-GB" b="1" dirty="0"/>
              <a:t>[CLICK] </a:t>
            </a:r>
            <a:r>
              <a:rPr lang="en-GB" dirty="0"/>
              <a:t>, called chaining or seed filtering, in which the mapper </a:t>
            </a:r>
            <a:r>
              <a:rPr lang="en-GB" b="1" dirty="0"/>
              <a:t>[CLICK] </a:t>
            </a:r>
            <a:r>
              <a:rPr lang="en-GB" dirty="0"/>
              <a:t>prunes the seeds in the reference to which the read  would not align using a simple approximation of the alignment score. </a:t>
            </a:r>
          </a:p>
          <a:p>
            <a:r>
              <a:rPr lang="en-GB" dirty="0"/>
              <a:t>At the end of this step, the reads that have all their locations filtered, skip the third step.</a:t>
            </a:r>
          </a:p>
          <a:p>
            <a:endParaRPr lang="en-GB" dirty="0"/>
          </a:p>
          <a:p>
            <a:r>
              <a:rPr lang="en-GB" b="1" dirty="0"/>
              <a:t>[CLICK] For the remaining reads, </a:t>
            </a:r>
            <a:r>
              <a:rPr lang="en-GB" b="0" dirty="0"/>
              <a:t>the </a:t>
            </a:r>
            <a:r>
              <a:rPr lang="en-GB" b="0" dirty="0" err="1"/>
              <a:t>thitd</a:t>
            </a:r>
            <a:r>
              <a:rPr lang="en-GB" b="0" dirty="0"/>
              <a:t> step, which is the costly alignment</a:t>
            </a:r>
            <a:r>
              <a:rPr lang="en-GB" dirty="0"/>
              <a:t>, determines the exact differences between a read and the reference genome </a:t>
            </a:r>
            <a:r>
              <a:rPr lang="en-GB" b="1" dirty="0"/>
              <a:t>[CLICK] via approximate string matching</a:t>
            </a:r>
            <a:r>
              <a:rPr lang="en-GB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882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 perform experimental studies to understand the potential of efficient in-storage filters for improving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 mapping performance.</a:t>
            </a:r>
          </a:p>
          <a:p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436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1178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We perform a case study on a real world genomic read dataset, on various read mapping systems and state-of-the-art SSD configirations. </a:t>
            </a: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971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We perform a case study on a real world genomic read dataset, on various read mapping systems and state-of-the-art SSD configirations. </a:t>
            </a: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0543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Motivated by these observations, Our goal is to design an in-storage filter for genome sequence analysis in a cost-effective manner. [CLICK]</a:t>
            </a:r>
          </a:p>
          <a:p>
            <a:endParaRPr lang="en-GB" dirty="0"/>
          </a:p>
          <a:p>
            <a:r>
              <a:rPr lang="en-GB" dirty="0"/>
              <a:t>We have three key objectives in designing our new system. [CLICK]</a:t>
            </a:r>
          </a:p>
          <a:p>
            <a:endParaRPr lang="en-GB" dirty="0"/>
          </a:p>
          <a:p>
            <a:r>
              <a:rPr lang="en-GB" dirty="0"/>
              <a:t>First, the system should Provide high in-storage filtering performance to overlap the filtering with the read mapping of unfiltered data</a:t>
            </a:r>
          </a:p>
          <a:p>
            <a:endParaRPr lang="en-GB" dirty="0"/>
          </a:p>
          <a:p>
            <a:r>
              <a:rPr lang="en-GB" dirty="0"/>
              <a:t>Second, the design should Support reads with 1) different properties and 2) different degrees of genetic variation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Third, </a:t>
            </a:r>
            <a:r>
              <a:rPr lang="en-US" sz="1200" dirty="0">
                <a:solidFill>
                  <a:prstClr val="black"/>
                </a:solidFill>
                <a:latin typeface="Corbel" panose="020B0503020204020204" pitchFamily="34" charset="0"/>
              </a:rPr>
              <a:t>it should not require significant additional hardware </a:t>
            </a:r>
            <a:r>
              <a:rPr lang="en-US" sz="1200" dirty="0">
                <a:solidFill>
                  <a:srgbClr val="1982C3"/>
                </a:solidFill>
                <a:latin typeface="Corbel" panose="020B0503020204020204" pitchFamily="34" charset="0"/>
              </a:rPr>
              <a:t>overhead</a:t>
            </a: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3060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 this end, we propose </a:t>
            </a:r>
            <a:r>
              <a:rPr lang="en-US" dirty="0" err="1"/>
              <a:t>GenStore</a:t>
            </a:r>
            <a:r>
              <a:rPr lang="en-US" dirty="0"/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5904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Which is the first in-storage processing system designed for genome sequence analysis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Our key idea is to </a:t>
            </a:r>
            <a:r>
              <a:rPr lang="en-GB" sz="1200" dirty="0"/>
              <a:t>Filter reads that do not require alignment </a:t>
            </a:r>
            <a:r>
              <a:rPr lang="en-GB" sz="1200" dirty="0">
                <a:solidFill>
                  <a:srgbClr val="1982C3"/>
                </a:solidFill>
              </a:rPr>
              <a:t>inside the storage</a:t>
            </a:r>
            <a:r>
              <a:rPr lang="en-GB" sz="1200" dirty="0"/>
              <a:t> system </a:t>
            </a:r>
            <a:r>
              <a:rPr lang="en-GB" dirty="0"/>
              <a:t>and send the unfiltered data to the host system for further processing</a:t>
            </a:r>
          </a:p>
          <a:p>
            <a:endParaRPr lang="en-GB" dirty="0"/>
          </a:p>
          <a:p>
            <a:endParaRPr lang="en-GB" dirty="0"/>
          </a:p>
          <a:p>
            <a:r>
              <a:rPr lang="en-CH" dirty="0"/>
              <a:t>However, filtering reads in a modern SSD can be challenging [CLICK]</a:t>
            </a:r>
          </a:p>
          <a:p>
            <a:r>
              <a:rPr lang="en-GB" dirty="0"/>
              <a:t>Due to different </a:t>
            </a:r>
            <a:r>
              <a:rPr lang="en-GB" dirty="0" err="1"/>
              <a:t>behavior</a:t>
            </a:r>
            <a:r>
              <a:rPr lang="en-GB" dirty="0"/>
              <a:t> across read mapping workloads. [CLICK]</a:t>
            </a:r>
          </a:p>
          <a:p>
            <a:r>
              <a:rPr lang="en-GB" dirty="0"/>
              <a:t>And the limited hardware resources in the SSD. </a:t>
            </a:r>
            <a:endParaRPr lang="en-GB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5579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Let’s take a look at filtering opportunities based on the input reads.</a:t>
            </a:r>
          </a:p>
          <a:p>
            <a:pPr>
              <a:spcAft>
                <a:spcPts val="800"/>
              </a:spcAft>
            </a:pPr>
            <a:r>
              <a:rPr lang="en-GB" dirty="0"/>
              <a:t>Sequencing machines produce one of two kinds of reads </a:t>
            </a:r>
          </a:p>
          <a:p>
            <a:pPr lvl="1">
              <a:spcAft>
                <a:spcPts val="800"/>
              </a:spcAft>
            </a:pPr>
            <a:r>
              <a:rPr lang="en-GB" sz="2200" b="1" dirty="0"/>
              <a:t>Short reads: </a:t>
            </a:r>
            <a:r>
              <a:rPr lang="en-GB" sz="2200" dirty="0">
                <a:solidFill>
                  <a:srgbClr val="629B3C"/>
                </a:solidFill>
              </a:rPr>
              <a:t>highly accurate </a:t>
            </a:r>
            <a:r>
              <a:rPr lang="en-GB" sz="2200" dirty="0"/>
              <a:t>(99.9%)  and </a:t>
            </a:r>
            <a:r>
              <a:rPr lang="en-GB" sz="2200" dirty="0">
                <a:solidFill>
                  <a:srgbClr val="C00000"/>
                </a:solidFill>
              </a:rPr>
              <a:t>short </a:t>
            </a:r>
            <a:r>
              <a:rPr lang="en-GB" sz="2200" dirty="0"/>
              <a:t>(e.g., up to a few hundreds of DNA characters)</a:t>
            </a:r>
          </a:p>
          <a:p>
            <a:pPr lvl="1">
              <a:spcAft>
                <a:spcPts val="800"/>
              </a:spcAft>
            </a:pPr>
            <a:r>
              <a:rPr lang="en-GB" sz="2200" b="1" dirty="0"/>
              <a:t>Long reads: </a:t>
            </a:r>
            <a:r>
              <a:rPr lang="en-GB" sz="2200" dirty="0">
                <a:solidFill>
                  <a:srgbClr val="C00000"/>
                </a:solidFill>
              </a:rPr>
              <a:t>less accurate </a:t>
            </a:r>
            <a:r>
              <a:rPr lang="en-GB" sz="2200" dirty="0"/>
              <a:t>(85-90%)  and </a:t>
            </a:r>
            <a:r>
              <a:rPr lang="en-GB" sz="2200" dirty="0">
                <a:solidFill>
                  <a:srgbClr val="629B3C"/>
                </a:solidFill>
              </a:rPr>
              <a:t>long</a:t>
            </a:r>
            <a:r>
              <a:rPr lang="en-GB" sz="2200" dirty="0">
                <a:solidFill>
                  <a:srgbClr val="22AE9B"/>
                </a:solidFill>
              </a:rPr>
              <a:t> </a:t>
            </a:r>
            <a:r>
              <a:rPr lang="en-GB" sz="2200" dirty="0"/>
              <a:t>(e.g., from hundreds to millions of DNA characters)</a:t>
            </a:r>
          </a:p>
          <a:p>
            <a:endParaRPr lang="en-CH" dirty="0"/>
          </a:p>
          <a:p>
            <a:r>
              <a:rPr lang="en-CH" dirty="0"/>
              <a:t>Based on these, We leverage two filtering opportunities</a:t>
            </a:r>
          </a:p>
          <a:p>
            <a:endParaRPr lang="en-CH" dirty="0"/>
          </a:p>
          <a:p>
            <a:r>
              <a:rPr lang="en-CH" dirty="0"/>
              <a:t>First, we can filter exactly matching reads, which are reads that match exactly to one or more subsequences of the reference genome and do not require </a:t>
            </a:r>
            <a:r>
              <a:rPr lang="en-US" sz="1200" dirty="0">
                <a:solidFill>
                  <a:srgbClr val="1982C3"/>
                </a:solidFill>
                <a:latin typeface="Corbel" panose="020B0503020204020204" pitchFamily="34" charset="0"/>
              </a:rPr>
              <a:t>approximate string matching during alignment</a:t>
            </a:r>
            <a:r>
              <a:rPr lang="en-CH" dirty="0"/>
              <a:t>. Exact matches can frequently occur in short read sets with low sequencing errors and low genetic variations</a:t>
            </a:r>
          </a:p>
          <a:p>
            <a:endParaRPr lang="en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dirty="0"/>
              <a:t>Second, we can filter non-matching reads. Such reads do not have any </a:t>
            </a:r>
            <a:r>
              <a:rPr lang="en-GB" dirty="0"/>
              <a:t>potential matching locations in the reference genome</a:t>
            </a:r>
            <a:r>
              <a:rPr lang="en-CH" dirty="0"/>
              <a:t> can skip the expensive alignment step. Non-matching reads can frequently occur in long read sets with high sequencing errors and short or long read sets with high genetic variations</a:t>
            </a: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0179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thorough analysis</a:t>
            </a:r>
            <a:r>
              <a:rPr lang="en-GB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mapping processes of reads with different properties and</a:t>
            </a:r>
            <a:r>
              <a:rPr lang="en-GB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different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degrees of genetic variation, we design two  low-cost in-storage filters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  <a:p>
            <a:r>
              <a:rPr lang="en-GB" b="1" dirty="0"/>
              <a:t>[CLICK]  </a:t>
            </a:r>
            <a:r>
              <a:rPr lang="en-GB" dirty="0"/>
              <a:t>1) </a:t>
            </a:r>
            <a:r>
              <a:rPr lang="en-GB" dirty="0" err="1"/>
              <a:t>GenStore</a:t>
            </a:r>
            <a:r>
              <a:rPr lang="en-GB" dirty="0"/>
              <a:t>-EM for filtering exactly-matching reads</a:t>
            </a:r>
          </a:p>
          <a:p>
            <a:endParaRPr lang="en-GB" dirty="0"/>
          </a:p>
          <a:p>
            <a:r>
              <a:rPr lang="en-GB" b="1" dirty="0"/>
              <a:t>[CLICK]  </a:t>
            </a:r>
            <a:r>
              <a:rPr lang="en-GB" dirty="0"/>
              <a:t>and 2) </a:t>
            </a:r>
            <a:r>
              <a:rPr lang="en-GB" dirty="0" err="1"/>
              <a:t>GenStore</a:t>
            </a:r>
            <a:r>
              <a:rPr lang="en-GB" dirty="0"/>
              <a:t>-NM for filtering most of the non-matching reads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699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Let's take a closer look at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GenStore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-EM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2090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[CLICK] </a:t>
            </a:r>
            <a:r>
              <a:rPr lang="en-GB" dirty="0" err="1"/>
              <a:t>GenStore</a:t>
            </a:r>
            <a:r>
              <a:rPr lang="en-GB" dirty="0"/>
              <a:t>-EM accelerates read mapping by using an efficient in-storage filter to filter reads that have at least one exactly matching location in the reference genome </a:t>
            </a:r>
          </a:p>
          <a:p>
            <a:endParaRPr lang="en-GB" dirty="0"/>
          </a:p>
          <a:p>
            <a:r>
              <a:rPr lang="en-GB" dirty="0"/>
              <a:t>[CLICK] via simple operations, without requiring alignment. 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The key challenge in designing </a:t>
            </a:r>
            <a:r>
              <a:rPr lang="en-GB" dirty="0" err="1"/>
              <a:t>GenStore</a:t>
            </a:r>
            <a:r>
              <a:rPr lang="en-GB" dirty="0"/>
              <a:t>-EM is the large number of random accesses to large data structures inside the SSD.</a:t>
            </a:r>
          </a:p>
          <a:p>
            <a:endParaRPr lang="en-GB" dirty="0"/>
          </a:p>
          <a:p>
            <a:r>
              <a:rPr lang="en-GB" dirty="0"/>
              <a:t>This is challenging because. [CLICK]</a:t>
            </a:r>
          </a:p>
          <a:p>
            <a:endParaRPr lang="en-GB" dirty="0"/>
          </a:p>
          <a:p>
            <a:r>
              <a:rPr lang="en-GB" dirty="0"/>
              <a:t>NAND flash memory exhibits poor performance for random access reads. [CLICK]</a:t>
            </a:r>
          </a:p>
          <a:p>
            <a:endParaRPr lang="en-GB" dirty="0"/>
          </a:p>
          <a:p>
            <a:r>
              <a:rPr lang="en-GB" dirty="0"/>
              <a:t>there is limited DRAM capacity available in SSD which is relatively small compared to the size of the data structures that need to be accessed.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1338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To reduce the **</a:t>
            </a:r>
            <a:r>
              <a:rPr lang="en-GB" dirty="0">
                <a:solidFill>
                  <a:srgbClr val="1982C3"/>
                </a:solidFill>
              </a:rPr>
              <a:t>number** of accesses </a:t>
            </a:r>
            <a:r>
              <a:rPr lang="en-GB" dirty="0"/>
              <a:t>per each read, we introduce </a:t>
            </a:r>
            <a:r>
              <a:rPr lang="en-GB" dirty="0">
                <a:solidFill>
                  <a:srgbClr val="1982C3"/>
                </a:solidFill>
              </a:rPr>
              <a:t>read-sized k-</a:t>
            </a:r>
            <a:r>
              <a:rPr lang="en-GB" dirty="0" err="1">
                <a:solidFill>
                  <a:srgbClr val="1982C3"/>
                </a:solidFill>
              </a:rPr>
              <a:t>mers</a:t>
            </a:r>
            <a:r>
              <a:rPr lang="en-GB" dirty="0"/>
              <a:t>.</a:t>
            </a:r>
          </a:p>
          <a:p>
            <a:r>
              <a:rPr lang="en-CH" dirty="0"/>
              <a:t>Therefore, instead of extracting several k-mers per read and performing index lookup for each of them, [CLICK] we can use the whole read as one k-mer </a:t>
            </a:r>
          </a:p>
          <a:p>
            <a:r>
              <a:rPr lang="en-GB" dirty="0"/>
              <a:t>[CLICK] A</a:t>
            </a:r>
            <a:r>
              <a:rPr lang="en-CH" dirty="0"/>
              <a:t>nd have only one index lookup per read</a:t>
            </a:r>
          </a:p>
          <a:p>
            <a:endParaRPr lang="en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dirty="0"/>
              <a:t>[CLICK] </a:t>
            </a:r>
            <a:r>
              <a:rPr lang="en-GB" dirty="0"/>
              <a:t>To avoid **</a:t>
            </a:r>
            <a:r>
              <a:rPr lang="en-GB" dirty="0">
                <a:solidFill>
                  <a:srgbClr val="1982C3"/>
                </a:solidFill>
              </a:rPr>
              <a:t>random** accesses </a:t>
            </a:r>
            <a:r>
              <a:rPr lang="en-GB" dirty="0"/>
              <a:t>to the index, we introduce the  **</a:t>
            </a:r>
            <a:r>
              <a:rPr lang="en-GB" dirty="0">
                <a:solidFill>
                  <a:srgbClr val="1982C3"/>
                </a:solidFill>
              </a:rPr>
              <a:t>sorted** </a:t>
            </a:r>
            <a:r>
              <a:rPr lang="en-GB" dirty="0"/>
              <a:t>index of read-sized k-</a:t>
            </a:r>
            <a:r>
              <a:rPr lang="en-GB" dirty="0" err="1"/>
              <a:t>mers</a:t>
            </a:r>
            <a:r>
              <a:rPr lang="en-GB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dirty="0"/>
              <a:t>[CLICK] </a:t>
            </a:r>
            <a:r>
              <a:rPr lang="en-GB" dirty="0"/>
              <a:t>This sorted index allows finding exact matches via sequential scanning of the read sets and the index</a:t>
            </a: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870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Read mapping performs alignment on large genomic datasets, containing millions of reads. [CLICK]</a:t>
            </a:r>
          </a:p>
          <a:p>
            <a:r>
              <a:rPr lang="en-CH" dirty="0"/>
              <a:t>Therefore, read mapping is both computationally expensive [CLICK]</a:t>
            </a:r>
          </a:p>
          <a:p>
            <a:r>
              <a:rPr lang="en-CH" dirty="0"/>
              <a:t>And incurs high data movement overhead [CLICK]</a:t>
            </a:r>
          </a:p>
          <a:p>
            <a:endParaRPr lang="en-CH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7947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 show the key idea of </a:t>
            </a:r>
            <a:r>
              <a:rPr lang="en-GB" dirty="0" err="1"/>
              <a:t>GenStore</a:t>
            </a:r>
            <a:r>
              <a:rPr lang="en-GB" dirty="0"/>
              <a:t>-EM with a simplified example</a:t>
            </a:r>
            <a:r>
              <a:rPr lang="en-GB" b="1" dirty="0"/>
              <a:t> </a:t>
            </a:r>
            <a:r>
              <a:rPr lang="en-GB" dirty="0"/>
              <a:t>in which each short read consists of 10 characters. </a:t>
            </a:r>
          </a:p>
          <a:p>
            <a:r>
              <a:rPr lang="en-GB" dirty="0"/>
              <a:t>Suppose that we have two data structures: 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[CLICK] 1) a sorted read table, each entry of which stores a read [CLICK] and its unique ID, and</a:t>
            </a:r>
          </a:p>
          <a:p>
            <a:pPr marL="228600" indent="-228600">
              <a:buAutoNum type="arabicParenR"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[CLICK] 2) a sorted k-</a:t>
            </a:r>
            <a:r>
              <a:rPr lang="en-GB" dirty="0" err="1"/>
              <a:t>mer</a:t>
            </a:r>
            <a:r>
              <a:rPr lang="en-GB" dirty="0"/>
              <a:t> index, which contains all unique read sized k-</a:t>
            </a:r>
            <a:r>
              <a:rPr lang="en-GB" dirty="0" err="1"/>
              <a:t>mers</a:t>
            </a:r>
            <a:r>
              <a:rPr lang="en-GB" dirty="0"/>
              <a:t> of the reference genome,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[CLICK] along with each k-</a:t>
            </a:r>
            <a:r>
              <a:rPr lang="en-GB" dirty="0" err="1"/>
              <a:t>mer’s</a:t>
            </a:r>
            <a:r>
              <a:rPr lang="en-GB" dirty="0"/>
              <a:t> corresponding locations in the reference genome.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r>
              <a:rPr lang="en-GB" dirty="0"/>
              <a:t>[CLICK] Each data structure is sorted by read/k-</a:t>
            </a:r>
            <a:r>
              <a:rPr lang="en-GB" dirty="0" err="1"/>
              <a:t>mer</a:t>
            </a:r>
            <a:r>
              <a:rPr lang="en-GB" dirty="0"/>
              <a:t> in alphabetical order.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91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We sequentially scan through these data structures in three different ways based on the </a:t>
            </a:r>
            <a:r>
              <a:rPr lang="en-GB" b="1" dirty="0"/>
              <a:t>[CLICK] </a:t>
            </a:r>
            <a:r>
              <a:rPr lang="en-GB" dirty="0"/>
              <a:t>comparison result of the current read and k-mer.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[CLICK] First, when the current read and k-</a:t>
            </a:r>
            <a:r>
              <a:rPr lang="en-GB" dirty="0" err="1"/>
              <a:t>mer</a:t>
            </a:r>
            <a:r>
              <a:rPr lang="en-GB" dirty="0"/>
              <a:t> are identical,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[CLICK] we record the read as an exactly-matching read that can be filtered from further read mapping process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[CLICK] Then, we  move to the next element in both arrays. [CLICK]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7106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the read is alphabetically larger than the k-</a:t>
            </a:r>
            <a:r>
              <a:rPr lang="en-GB" dirty="0" err="1"/>
              <a:t>mer</a:t>
            </a:r>
            <a:r>
              <a:rPr lang="en-GB" dirty="0"/>
              <a:t>, </a:t>
            </a:r>
          </a:p>
          <a:p>
            <a:endParaRPr lang="en-GB" dirty="0"/>
          </a:p>
          <a:p>
            <a:r>
              <a:rPr lang="en-GB" dirty="0"/>
              <a:t>we conclude that the k-</a:t>
            </a:r>
            <a:r>
              <a:rPr lang="en-GB" dirty="0" err="1"/>
              <a:t>mer</a:t>
            </a:r>
            <a:r>
              <a:rPr lang="en-GB" dirty="0"/>
              <a:t> does not match any read</a:t>
            </a:r>
          </a:p>
          <a:p>
            <a:endParaRPr lang="en-GB" dirty="0"/>
          </a:p>
          <a:p>
            <a:r>
              <a:rPr lang="en-GB" dirty="0"/>
              <a:t>and go to the next element in the index (so that we can examine if the next k-</a:t>
            </a:r>
            <a:r>
              <a:rPr lang="en-GB" dirty="0" err="1"/>
              <a:t>mer</a:t>
            </a:r>
            <a:r>
              <a:rPr lang="en-GB" dirty="0"/>
              <a:t>).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449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the k-</a:t>
            </a:r>
            <a:r>
              <a:rPr lang="en-GB" dirty="0" err="1"/>
              <a:t>mer</a:t>
            </a:r>
            <a:r>
              <a:rPr lang="en-GB" dirty="0"/>
              <a:t> is </a:t>
            </a:r>
            <a:r>
              <a:rPr lang="en-GB" dirty="0" err="1"/>
              <a:t>alphabeticall</a:t>
            </a:r>
            <a:r>
              <a:rPr lang="en-GB" dirty="0"/>
              <a:t> larger than the read, </a:t>
            </a:r>
          </a:p>
          <a:p>
            <a:endParaRPr lang="en-GB" dirty="0"/>
          </a:p>
          <a:p>
            <a:r>
              <a:rPr lang="en-GB" dirty="0"/>
              <a:t>we conclude that the read does not match any k-</a:t>
            </a:r>
            <a:r>
              <a:rPr lang="en-GB" dirty="0" err="1"/>
              <a:t>mer</a:t>
            </a:r>
            <a:r>
              <a:rPr lang="en-GB" dirty="0"/>
              <a:t> in index, and needs to be sent for the full read mapping process</a:t>
            </a:r>
          </a:p>
          <a:p>
            <a:endParaRPr lang="en-GB" dirty="0"/>
          </a:p>
          <a:p>
            <a:r>
              <a:rPr lang="en-GB" dirty="0"/>
              <a:t>Then, we  go to the next element in the sorted read table (so that we can examine the next read).</a:t>
            </a:r>
          </a:p>
          <a:p>
            <a:endParaRPr lang="en-GB" dirty="0"/>
          </a:p>
          <a:p>
            <a:r>
              <a:rPr lang="en-GB" dirty="0"/>
              <a:t>Using this technique, </a:t>
            </a:r>
            <a:r>
              <a:rPr lang="en-GB" dirty="0" err="1"/>
              <a:t>GenStore</a:t>
            </a:r>
            <a:r>
              <a:rPr lang="en-GB" dirty="0"/>
              <a:t>-EM avoids random accesses and performs filtering using only simple low-cost logic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499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the k-</a:t>
            </a:r>
            <a:r>
              <a:rPr lang="en-GB" dirty="0" err="1"/>
              <a:t>mer</a:t>
            </a:r>
            <a:r>
              <a:rPr lang="en-GB" dirty="0"/>
              <a:t> is </a:t>
            </a:r>
            <a:r>
              <a:rPr lang="en-GB" dirty="0" err="1"/>
              <a:t>alphabeticall</a:t>
            </a:r>
            <a:r>
              <a:rPr lang="en-GB" dirty="0"/>
              <a:t> larger than the read, </a:t>
            </a:r>
          </a:p>
          <a:p>
            <a:endParaRPr lang="en-GB" dirty="0"/>
          </a:p>
          <a:p>
            <a:r>
              <a:rPr lang="en-GB" dirty="0"/>
              <a:t>we conclude that the read does not match any k-</a:t>
            </a:r>
            <a:r>
              <a:rPr lang="en-GB" dirty="0" err="1"/>
              <a:t>mer</a:t>
            </a:r>
            <a:r>
              <a:rPr lang="en-GB" dirty="0"/>
              <a:t> in index, and needs to be sent for the full read mapping process</a:t>
            </a:r>
          </a:p>
          <a:p>
            <a:endParaRPr lang="en-GB" dirty="0"/>
          </a:p>
          <a:p>
            <a:r>
              <a:rPr lang="en-GB" dirty="0"/>
              <a:t>Then, we  go to the next element in the sorted read table (so that we can examine the next read).</a:t>
            </a:r>
          </a:p>
          <a:p>
            <a:endParaRPr lang="en-GB" dirty="0"/>
          </a:p>
          <a:p>
            <a:r>
              <a:rPr lang="en-GB" dirty="0"/>
              <a:t>Using this technique, </a:t>
            </a:r>
            <a:r>
              <a:rPr lang="en-GB" dirty="0" err="1"/>
              <a:t>GenStore</a:t>
            </a:r>
            <a:r>
              <a:rPr lang="en-GB" dirty="0"/>
              <a:t>-EM avoids random accesses and performs filtering using only simple low-cost logic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590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700"/>
              </a:spcAft>
            </a:pPr>
            <a:r>
              <a:rPr lang="en-CH" dirty="0"/>
              <a:t>Despite the key benefits of the sorted read-sized k-mer index, this index takes up a </a:t>
            </a:r>
            <a:r>
              <a:rPr lang="en-CH" dirty="0">
                <a:solidFill>
                  <a:srgbClr val="C00000"/>
                </a:solidFill>
              </a:rPr>
              <a:t>large space </a:t>
            </a:r>
            <a:r>
              <a:rPr lang="en-CH" dirty="0"/>
              <a:t>(126 GB for human index) due to the large number of unique read-sized k-mers.</a:t>
            </a:r>
          </a:p>
          <a:p>
            <a:endParaRPr lang="en-GB" dirty="0"/>
          </a:p>
          <a:p>
            <a:r>
              <a:rPr lang="en-GB" dirty="0"/>
              <a:t>We further reduce the overheads of </a:t>
            </a:r>
            <a:r>
              <a:rPr lang="en-GB" dirty="0" err="1"/>
              <a:t>GenStore</a:t>
            </a:r>
            <a:r>
              <a:rPr lang="en-GB" dirty="0"/>
              <a:t>-EM, by replacing read-sized k-</a:t>
            </a:r>
            <a:r>
              <a:rPr lang="en-GB" dirty="0" err="1"/>
              <a:t>mers</a:t>
            </a:r>
            <a:r>
              <a:rPr lang="en-GB" dirty="0"/>
              <a:t> with a strong hash of each read that act as</a:t>
            </a:r>
          </a:p>
          <a:p>
            <a:r>
              <a:rPr lang="en-GB" dirty="0"/>
              <a:t>Sorting criterion</a:t>
            </a:r>
          </a:p>
          <a:p>
            <a:r>
              <a:rPr lang="en-GB" dirty="0"/>
              <a:t>Fingerprint of each entry</a:t>
            </a:r>
          </a:p>
          <a:p>
            <a:endParaRPr lang="en-GB" dirty="0"/>
          </a:p>
          <a:p>
            <a:r>
              <a:rPr lang="en-GB" dirty="0"/>
              <a:t>Using strong hash values instead of read-sized k-</a:t>
            </a:r>
            <a:r>
              <a:rPr lang="en-GB" dirty="0" err="1"/>
              <a:t>mers</a:t>
            </a:r>
            <a:r>
              <a:rPr lang="en-GB" dirty="0"/>
              <a:t> reduces the size of the index by 3.9x </a:t>
            </a:r>
          </a:p>
          <a:p>
            <a:endParaRPr lang="en-GB" dirty="0"/>
          </a:p>
          <a:p>
            <a:r>
              <a:rPr lang="en-GB" dirty="0"/>
              <a:t>W</a:t>
            </a:r>
            <a:r>
              <a:rPr lang="en-CH" dirty="0"/>
              <a:t>hile this index is still larger than the baseline k-mer index used in the conventional read mappers, our proposal is </a:t>
            </a:r>
            <a:r>
              <a:rPr lang="en-GB" dirty="0"/>
              <a:t>feasible for in-storage processing due to the large capacity and high internal bandwidth of modern NAND flash-based SSDs.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11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Now I show the overall operational flow of </a:t>
            </a:r>
            <a:r>
              <a:rPr lang="en-GB" dirty="0" err="1"/>
              <a:t>GenStore</a:t>
            </a:r>
            <a:r>
              <a:rPr lang="en-GB" dirty="0"/>
              <a:t>-EM, [CLICK]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with </a:t>
            </a:r>
            <a:r>
              <a:rPr lang="en-GB" dirty="0" err="1"/>
              <a:t>SRTable</a:t>
            </a:r>
            <a:r>
              <a:rPr lang="en-GB" dirty="0"/>
              <a:t> and </a:t>
            </a:r>
            <a:r>
              <a:rPr lang="en-GB" dirty="0" err="1"/>
              <a:t>SKIndex</a:t>
            </a:r>
            <a:r>
              <a:rPr lang="en-GB" dirty="0"/>
              <a:t> in the NAND flash memory, [CLICK]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distributed across all channels and dies. [CLICK]</a:t>
            </a:r>
          </a:p>
          <a:p>
            <a:endParaRPr lang="en-GB" dirty="0"/>
          </a:p>
          <a:p>
            <a:r>
              <a:rPr lang="en-GB" dirty="0"/>
              <a:t>And the comparator logic located on the SSD controller.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GenStore</a:t>
            </a:r>
            <a:r>
              <a:rPr lang="en-GB" dirty="0"/>
              <a:t>-EM consists of two steps: [CLICK]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Step 1 reads the two data structures from NAND flash chips to the SSD’s internal DRAM </a:t>
            </a:r>
            <a:r>
              <a:rPr lang="en-GB" b="1" dirty="0"/>
              <a:t>[CLICK] </a:t>
            </a:r>
            <a:r>
              <a:rPr lang="en-GB" dirty="0"/>
              <a:t>in a batched manner</a:t>
            </a:r>
          </a:p>
          <a:p>
            <a:endParaRPr lang="en-GB" dirty="0"/>
          </a:p>
          <a:p>
            <a:r>
              <a:rPr lang="en-GB" dirty="0"/>
              <a:t>Step 2 performs exact-match filtering within each read batch, using simple comparator logic.</a:t>
            </a:r>
          </a:p>
          <a:p>
            <a:endParaRPr lang="en-GB" dirty="0"/>
          </a:p>
          <a:p>
            <a:r>
              <a:rPr lang="en-GB" dirty="0"/>
              <a:t>Steps 1 and 2 are performed in a pipelined manner. During filtering, </a:t>
            </a:r>
            <a:r>
              <a:rPr lang="en-GB" dirty="0" err="1"/>
              <a:t>GenStore</a:t>
            </a:r>
            <a:r>
              <a:rPr lang="en-GB" dirty="0"/>
              <a:t>-EM sends the unfiltered reads to the host system for full read mapping.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7455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let’s take a closer look at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GenStore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-NM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9809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Using </a:t>
            </a:r>
            <a:r>
              <a:rPr lang="en-GB" dirty="0" err="1"/>
              <a:t>chaing</a:t>
            </a:r>
            <a:r>
              <a:rPr lang="en-GB" dirty="0"/>
              <a:t>, </a:t>
            </a:r>
            <a:r>
              <a:rPr lang="en-GB" dirty="0" err="1"/>
              <a:t>GenStore</a:t>
            </a:r>
            <a:r>
              <a:rPr lang="en-GB" dirty="0"/>
              <a:t>-NM filters most of the nonmatching reads, i.e., reads that would not align to any subsequence in the reference genome. Recall that chaining filter calculates a similarity score for each read (called chaining score) and filters read with no high-scoring potential matching locations.</a:t>
            </a:r>
          </a:p>
          <a:p>
            <a:endParaRPr lang="en-GB" dirty="0"/>
          </a:p>
          <a:p>
            <a:r>
              <a:rPr lang="en-GB" dirty="0"/>
              <a:t>Calculating a chaining score in the SSD is challenging</a:t>
            </a:r>
          </a:p>
          <a:p>
            <a:endParaRPr lang="en-GB" dirty="0"/>
          </a:p>
          <a:p>
            <a:r>
              <a:rPr lang="en-GB" dirty="0"/>
              <a:t>because finding the best chaining score requires performing </a:t>
            </a:r>
            <a:r>
              <a:rPr lang="en-GB" b="1" dirty="0"/>
              <a:t>[CLICK] </a:t>
            </a:r>
            <a:r>
              <a:rPr lang="en-GB" dirty="0"/>
              <a:t>many iterations of a dynamic programming algorithm for all seeds within a read,</a:t>
            </a:r>
          </a:p>
          <a:p>
            <a:endParaRPr lang="en-GB" dirty="0"/>
          </a:p>
          <a:p>
            <a:r>
              <a:rPr lang="en-GB" dirty="0"/>
              <a:t>This is particularly challenging for </a:t>
            </a:r>
            <a:r>
              <a:rPr lang="en-GB" dirty="0">
                <a:solidFill>
                  <a:schemeClr val="accent2"/>
                </a:solidFill>
              </a:rPr>
              <a:t>long reads</a:t>
            </a:r>
            <a:r>
              <a:rPr lang="en-GB" dirty="0"/>
              <a:t> since they have a </a:t>
            </a:r>
            <a:r>
              <a:rPr lang="en-GB" dirty="0">
                <a:solidFill>
                  <a:schemeClr val="accent2"/>
                </a:solidFill>
              </a:rPr>
              <a:t>large number of k-</a:t>
            </a:r>
            <a:r>
              <a:rPr lang="en-GB" dirty="0" err="1">
                <a:solidFill>
                  <a:schemeClr val="accent2"/>
                </a:solidFill>
              </a:rPr>
              <a:t>mers</a:t>
            </a:r>
            <a:r>
              <a:rPr lang="en-GB" dirty="0">
                <a:solidFill>
                  <a:schemeClr val="accent2"/>
                </a:solidFill>
              </a:rPr>
              <a:t> </a:t>
            </a:r>
            <a:r>
              <a:rPr lang="en-GB" dirty="0"/>
              <a:t>per read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2731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[CLICK] </a:t>
            </a:r>
            <a:r>
              <a:rPr lang="en-GB" dirty="0"/>
              <a:t>To reduce the cost of chaining, </a:t>
            </a:r>
            <a:r>
              <a:rPr lang="en-GB" dirty="0" err="1"/>
              <a:t>GenStore</a:t>
            </a:r>
            <a:r>
              <a:rPr lang="en-GB" dirty="0"/>
              <a:t>-NM </a:t>
            </a:r>
            <a:r>
              <a:rPr lang="en-CH" sz="1200" dirty="0"/>
              <a:t>GenStore-NM uses a </a:t>
            </a:r>
            <a:r>
              <a:rPr lang="en-CH" sz="1200" dirty="0">
                <a:solidFill>
                  <a:srgbClr val="1982C3"/>
                </a:solidFill>
              </a:rPr>
              <a:t>light-weight chaining </a:t>
            </a:r>
            <a:r>
              <a:rPr lang="en-CH" sz="1200" dirty="0"/>
              <a:t>filter</a:t>
            </a:r>
          </a:p>
          <a:p>
            <a:r>
              <a:rPr lang="en-GB" b="1" dirty="0"/>
              <a:t>[CLICK] </a:t>
            </a:r>
            <a:r>
              <a:rPr lang="en-GB" sz="1200" dirty="0">
                <a:solidFill>
                  <a:srgbClr val="1982C3"/>
                </a:solidFill>
              </a:rPr>
              <a:t>Selectively</a:t>
            </a:r>
            <a:r>
              <a:rPr lang="en-GB" sz="1200" dirty="0"/>
              <a:t> performs chaining only on reads with a </a:t>
            </a:r>
            <a:r>
              <a:rPr lang="en-GB" sz="1200" dirty="0">
                <a:solidFill>
                  <a:srgbClr val="1982C3"/>
                </a:solidFill>
              </a:rPr>
              <a:t>small number of seeds</a:t>
            </a:r>
            <a:endParaRPr lang="en-GB" dirty="0"/>
          </a:p>
          <a:p>
            <a:r>
              <a:rPr lang="en-GB" b="1" dirty="0"/>
              <a:t>[CLICK] </a:t>
            </a:r>
            <a:r>
              <a:rPr lang="en-GB" dirty="0"/>
              <a:t>And Directly send reads that require more complex chaining to the host system</a:t>
            </a:r>
          </a:p>
          <a:p>
            <a:endParaRPr lang="en-GB" dirty="0"/>
          </a:p>
          <a:p>
            <a:r>
              <a:rPr lang="en-GB" dirty="0"/>
              <a:t>This idea is based on our observation from </a:t>
            </a:r>
            <a:r>
              <a:rPr lang="en-GB" dirty="0" err="1"/>
              <a:t>analyzing</a:t>
            </a:r>
            <a:r>
              <a:rPr lang="en-GB" dirty="0"/>
              <a:t> a wide range of real world genomic read sets.</a:t>
            </a:r>
          </a:p>
          <a:p>
            <a:endParaRPr lang="en-GB" dirty="0"/>
          </a:p>
          <a:p>
            <a:r>
              <a:rPr lang="en-GB" b="1" dirty="0"/>
              <a:t>[CLICK] </a:t>
            </a:r>
            <a:r>
              <a:rPr lang="en-GB" dirty="0"/>
              <a:t>This figure shows alignment probability of a read in a long read dataset to </a:t>
            </a:r>
            <a:r>
              <a:rPr lang="en-GB" dirty="0" err="1"/>
              <a:t>subsequences</a:t>
            </a:r>
            <a:r>
              <a:rPr lang="en-GB" dirty="0"/>
              <a:t> in the reference genome, as a function of the number of seeds per read.</a:t>
            </a:r>
          </a:p>
          <a:p>
            <a:endParaRPr lang="en-GB" dirty="0"/>
          </a:p>
          <a:p>
            <a:r>
              <a:rPr lang="en-GB" b="1" dirty="0"/>
              <a:t>[CLICK]  </a:t>
            </a:r>
            <a:r>
              <a:rPr lang="en-GB" dirty="0"/>
              <a:t>We observe that reads with a sufficiently large number of seeds are very likely to align to </a:t>
            </a:r>
            <a:r>
              <a:rPr lang="en-GB" dirty="0" err="1"/>
              <a:t>subsequences</a:t>
            </a:r>
            <a:r>
              <a:rPr lang="en-GB" dirty="0"/>
              <a:t> in the reference</a:t>
            </a:r>
          </a:p>
          <a:p>
            <a:r>
              <a:rPr lang="en-GB" dirty="0"/>
              <a:t>genome. Such reads can be directly sent to the CPU for full read mapping (bypassing the in-storage filter).</a:t>
            </a:r>
          </a:p>
          <a:p>
            <a:endParaRPr lang="en-GB" dirty="0"/>
          </a:p>
          <a:p>
            <a:r>
              <a:rPr lang="en-GB" b="1" dirty="0"/>
              <a:t>[CLICK]  </a:t>
            </a:r>
            <a:r>
              <a:rPr lang="en-GB" dirty="0"/>
              <a:t>We conclude that the selective light-weight chaining approach can filter many non-aligning reads without costly hardware resources in the SSD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87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has been significant effort into improving read mapping performance [CLICK]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 efficient heuristics [CLICK]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hardware accelerators [CLICK]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various filters that prune reads that do not require expensive computation [CLICK].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 these approaches address the computation overhead in read mapping [CLICK]</a:t>
            </a: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[While Reads Move]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None of them alleviate the data movement overhead from storage, whose impact becomes even larger when the computation overhead gets alleviated [CLICK]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8370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[CLICK] </a:t>
            </a:r>
            <a:r>
              <a:rPr lang="en-GB" dirty="0"/>
              <a:t>To reduce the cost of chaining, </a:t>
            </a:r>
            <a:r>
              <a:rPr lang="en-GB" dirty="0" err="1"/>
              <a:t>GenStore</a:t>
            </a:r>
            <a:r>
              <a:rPr lang="en-GB" dirty="0"/>
              <a:t>-NM </a:t>
            </a:r>
            <a:r>
              <a:rPr lang="en-CH" sz="1200" dirty="0"/>
              <a:t>GenStore-NM uses a </a:t>
            </a:r>
            <a:r>
              <a:rPr lang="en-CH" sz="1200" dirty="0">
                <a:solidFill>
                  <a:srgbClr val="1982C3"/>
                </a:solidFill>
              </a:rPr>
              <a:t>light-weight chaining </a:t>
            </a:r>
            <a:r>
              <a:rPr lang="en-CH" sz="1200" dirty="0"/>
              <a:t>filter</a:t>
            </a:r>
          </a:p>
          <a:p>
            <a:r>
              <a:rPr lang="en-GB" b="1" dirty="0"/>
              <a:t>[CLICK] </a:t>
            </a:r>
            <a:r>
              <a:rPr lang="en-GB" sz="1200" dirty="0">
                <a:solidFill>
                  <a:srgbClr val="1982C3"/>
                </a:solidFill>
              </a:rPr>
              <a:t>Selectively</a:t>
            </a:r>
            <a:r>
              <a:rPr lang="en-GB" sz="1200" dirty="0"/>
              <a:t> performs chaining only on reads with a </a:t>
            </a:r>
            <a:r>
              <a:rPr lang="en-GB" sz="1200" dirty="0">
                <a:solidFill>
                  <a:srgbClr val="1982C3"/>
                </a:solidFill>
              </a:rPr>
              <a:t>small number of seeds</a:t>
            </a:r>
            <a:endParaRPr lang="en-GB" dirty="0"/>
          </a:p>
          <a:p>
            <a:r>
              <a:rPr lang="en-GB" b="1" dirty="0"/>
              <a:t>[CLICK] </a:t>
            </a:r>
            <a:r>
              <a:rPr lang="en-GB" dirty="0"/>
              <a:t>And Directly send reads that require more complex chaining to the host system</a:t>
            </a:r>
          </a:p>
          <a:p>
            <a:endParaRPr lang="en-GB" dirty="0"/>
          </a:p>
          <a:p>
            <a:r>
              <a:rPr lang="en-GB" dirty="0"/>
              <a:t>This idea is based on our observation from </a:t>
            </a:r>
            <a:r>
              <a:rPr lang="en-GB" dirty="0" err="1"/>
              <a:t>analyzing</a:t>
            </a:r>
            <a:r>
              <a:rPr lang="en-GB" dirty="0"/>
              <a:t> a wide range of real world genomic read sets.</a:t>
            </a:r>
          </a:p>
          <a:p>
            <a:endParaRPr lang="en-GB" dirty="0"/>
          </a:p>
          <a:p>
            <a:r>
              <a:rPr lang="en-GB" b="1" dirty="0"/>
              <a:t>[CLICK] </a:t>
            </a:r>
            <a:r>
              <a:rPr lang="en-GB" dirty="0"/>
              <a:t>This figure shows alignment probability of a read in a long read dataset to </a:t>
            </a:r>
            <a:r>
              <a:rPr lang="en-GB" dirty="0" err="1"/>
              <a:t>subsequences</a:t>
            </a:r>
            <a:r>
              <a:rPr lang="en-GB" dirty="0"/>
              <a:t> in the reference genome, as a function of the number of seeds per read.</a:t>
            </a:r>
          </a:p>
          <a:p>
            <a:endParaRPr lang="en-GB" dirty="0"/>
          </a:p>
          <a:p>
            <a:r>
              <a:rPr lang="en-GB" b="1" dirty="0"/>
              <a:t>[CLICK]  </a:t>
            </a:r>
            <a:r>
              <a:rPr lang="en-GB" dirty="0"/>
              <a:t>We observe that reads with a sufficiently large number of seeds are very likely to align to </a:t>
            </a:r>
            <a:r>
              <a:rPr lang="en-GB" dirty="0" err="1"/>
              <a:t>subsequences</a:t>
            </a:r>
            <a:r>
              <a:rPr lang="en-GB" dirty="0"/>
              <a:t> in the reference</a:t>
            </a:r>
          </a:p>
          <a:p>
            <a:r>
              <a:rPr lang="en-GB" dirty="0"/>
              <a:t>genome. Such reads can be directly sent to the CPU for full read mapping (bypassing the in-storage filter).</a:t>
            </a:r>
          </a:p>
          <a:p>
            <a:endParaRPr lang="en-GB" dirty="0"/>
          </a:p>
          <a:p>
            <a:r>
              <a:rPr lang="en-GB" b="1" dirty="0"/>
              <a:t>[CLICK]  </a:t>
            </a:r>
            <a:r>
              <a:rPr lang="en-GB" dirty="0"/>
              <a:t>We conclude that the selective light-weight chaining approach can filter many non-aligning reads without costly hardware resources in the SSD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4055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 will now go into our results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43380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valuate the following systems:</a:t>
            </a:r>
          </a:p>
          <a:p>
            <a:endParaRPr lang="en-GB" dirty="0"/>
          </a:p>
          <a:p>
            <a:r>
              <a:rPr lang="en-GB" dirty="0"/>
              <a:t>[CLICK]  Base: state-of-the-art software or hardware read mappers for both short and long reads</a:t>
            </a:r>
          </a:p>
          <a:p>
            <a:endParaRPr lang="en-GB" dirty="0"/>
          </a:p>
          <a:p>
            <a:r>
              <a:rPr lang="en-GB" dirty="0"/>
              <a:t>[CLICK] GS: Base integrated with the </a:t>
            </a:r>
            <a:r>
              <a:rPr lang="en-GB" dirty="0" err="1"/>
              <a:t>GenStore</a:t>
            </a:r>
            <a:r>
              <a:rPr lang="en-GB" dirty="0"/>
              <a:t> inside the SSD </a:t>
            </a:r>
          </a:p>
          <a:p>
            <a:endParaRPr lang="en-GB" dirty="0"/>
          </a:p>
          <a:p>
            <a:r>
              <a:rPr lang="en-GB" dirty="0"/>
              <a:t>We evaluate these mappers on systems with various SSD configurations, a low-end, medium-end, and high-end SSD</a:t>
            </a:r>
          </a:p>
          <a:p>
            <a:endParaRPr lang="en-GB" dirty="0"/>
          </a:p>
          <a:p>
            <a:r>
              <a:rPr lang="en-GB" dirty="0"/>
              <a:t>For other details about our methodology, please refer to the paper.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0198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</a:t>
            </a:r>
            <a:r>
              <a:rPr lang="en-GB" dirty="0" err="1"/>
              <a:t>analyze</a:t>
            </a:r>
            <a:r>
              <a:rPr lang="en-GB" dirty="0"/>
              <a:t> the benefits of </a:t>
            </a:r>
            <a:r>
              <a:rPr lang="en-GB" dirty="0" err="1"/>
              <a:t>GenStore</a:t>
            </a:r>
            <a:r>
              <a:rPr lang="en-GB" dirty="0"/>
              <a:t>-EM for a 22-GB short read set where 80% of reads exactly match some subsequence in the reference genome and can be filtered. </a:t>
            </a:r>
          </a:p>
          <a:p>
            <a:endParaRPr lang="en-GB" dirty="0"/>
          </a:p>
          <a:p>
            <a:r>
              <a:rPr lang="en-GB" dirty="0"/>
              <a:t>We show the benefit of GS on software and hardware read mappers.</a:t>
            </a:r>
          </a:p>
          <a:p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chemeClr val="tx1"/>
                </a:solidFill>
                <a:latin typeface="Corbel" panose="020B0503020204020204" pitchFamily="34" charset="0"/>
              </a:rPr>
              <a:t>GS provides </a:t>
            </a:r>
            <a:r>
              <a:rPr lang="en-GB" sz="1200" b="0" dirty="0">
                <a:solidFill>
                  <a:srgbClr val="629B3C"/>
                </a:solidFill>
              </a:rPr>
              <a:t>2.1× - 2.5× </a:t>
            </a:r>
            <a:r>
              <a:rPr lang="en-GB" sz="1200" b="0" dirty="0">
                <a:solidFill>
                  <a:srgbClr val="629B3C"/>
                </a:solidFill>
                <a:latin typeface="Corbel" panose="020B0503020204020204" pitchFamily="34" charset="0"/>
              </a:rPr>
              <a:t>speedup </a:t>
            </a:r>
            <a:r>
              <a:rPr lang="en-GB" sz="1200" b="0" dirty="0">
                <a:solidFill>
                  <a:schemeClr val="tx1"/>
                </a:solidFill>
                <a:latin typeface="Corbel" panose="020B0503020204020204" pitchFamily="34" charset="0"/>
              </a:rPr>
              <a:t>compared to the software Base </a:t>
            </a:r>
          </a:p>
          <a:p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chemeClr val="tx1"/>
                </a:solidFill>
                <a:latin typeface="Corbel" panose="020B0503020204020204" pitchFamily="34" charset="0"/>
              </a:rPr>
              <a:t>GS provides </a:t>
            </a:r>
            <a:r>
              <a:rPr lang="en-GB" sz="1200" b="0" dirty="0">
                <a:solidFill>
                  <a:srgbClr val="629B3C"/>
                </a:solidFill>
              </a:rPr>
              <a:t>1.5× – 3.3× </a:t>
            </a:r>
            <a:r>
              <a:rPr lang="en-GB" sz="1200" b="0" dirty="0">
                <a:solidFill>
                  <a:srgbClr val="629B3C"/>
                </a:solidFill>
                <a:latin typeface="Corbel" panose="020B0503020204020204" pitchFamily="34" charset="0"/>
              </a:rPr>
              <a:t>speedup </a:t>
            </a:r>
            <a:r>
              <a:rPr lang="en-GB" sz="1200" b="0" dirty="0">
                <a:solidFill>
                  <a:schemeClr val="tx1"/>
                </a:solidFill>
                <a:latin typeface="Corbel" panose="020B0503020204020204" pitchFamily="34" charset="0"/>
              </a:rPr>
              <a:t>compared to the hardware Base 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chemeClr val="tx1"/>
                </a:solidFill>
                <a:latin typeface="Corbel" panose="020B0503020204020204" pitchFamily="34" charset="0"/>
              </a:rPr>
              <a:t>GS provides </a:t>
            </a:r>
            <a:r>
              <a:rPr lang="en-GB" sz="1200" b="0" dirty="0">
                <a:solidFill>
                  <a:schemeClr val="tx1"/>
                </a:solidFill>
              </a:rPr>
              <a:t>on average </a:t>
            </a:r>
            <a:r>
              <a:rPr lang="en-GB" sz="1200" b="0" dirty="0">
                <a:solidFill>
                  <a:srgbClr val="629B3C"/>
                </a:solidFill>
              </a:rPr>
              <a:t>3.92× energy reduction</a:t>
            </a:r>
            <a:endParaRPr lang="en-GB" sz="1200" b="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7031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</a:t>
            </a:r>
            <a:r>
              <a:rPr lang="en-GB" dirty="0" err="1"/>
              <a:t>analyze</a:t>
            </a:r>
            <a:r>
              <a:rPr lang="en-GB" dirty="0"/>
              <a:t> the benefits of </a:t>
            </a:r>
            <a:r>
              <a:rPr lang="en-GB" dirty="0" err="1"/>
              <a:t>GenStore</a:t>
            </a:r>
            <a:r>
              <a:rPr lang="en-GB" dirty="0"/>
              <a:t>-NM for a 12-GB long read set with very high genetic variation compared the the reference genome where 99.7% of reads do not match any subsequence in the reference genome. </a:t>
            </a:r>
          </a:p>
          <a:p>
            <a:endParaRPr lang="en-GB" dirty="0"/>
          </a:p>
          <a:p>
            <a:r>
              <a:rPr lang="en-GB" dirty="0"/>
              <a:t>We show the benefit of GS on software and hardware read mappers.</a:t>
            </a:r>
          </a:p>
          <a:p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chemeClr val="tx1"/>
                </a:solidFill>
                <a:latin typeface="Corbel" panose="020B0503020204020204" pitchFamily="34" charset="0"/>
              </a:rPr>
              <a:t>GS provides 22.4× – 27.9× speedup compared to the software Base 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chemeClr val="tx1"/>
                </a:solidFill>
                <a:latin typeface="Corbel" panose="020B0503020204020204" pitchFamily="34" charset="0"/>
              </a:rPr>
              <a:t>GS provides 6.8× – 19.2× speedup compared to the hardware Base 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chemeClr val="tx1"/>
                </a:solidFill>
                <a:latin typeface="Corbel" panose="020B0503020204020204" pitchFamily="34" charset="0"/>
              </a:rPr>
              <a:t>GS provides on average 27.2× energy reduction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4859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We find area and power values of GenStore by synthesizing GenStore-EM and NM using 65nm technology node, </a:t>
            </a:r>
          </a:p>
          <a:p>
            <a:r>
              <a:rPr lang="en-GB" dirty="0"/>
              <a:t>A</a:t>
            </a:r>
            <a:r>
              <a:rPr lang="en-CH" dirty="0"/>
              <a:t>nd find that for an 8-channel SSD, the area of GS is 0.2 mm square and the power is 26.6 watts</a:t>
            </a:r>
          </a:p>
          <a:p>
            <a:r>
              <a:rPr lang="en-CH" dirty="0"/>
              <a:t>BY scaling the area to lower technology nodes, we observe that the area overhead of GS </a:t>
            </a:r>
            <a:r>
              <a:rPr lang="en-GB" dirty="0"/>
              <a:t>is 0.006% </a:t>
            </a:r>
            <a:r>
              <a:rPr lang="en-CH" dirty="0"/>
              <a:t> of an Intel processor and less than 9.5% of the </a:t>
            </a:r>
            <a:r>
              <a:rPr lang="en-GB" dirty="0"/>
              <a:t>of the three ARM processors in a SATA SSD controller.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69351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baseline="0" dirty="0"/>
              <a:t>Let me briefly talk about other results that are included in the paper before concluding this talk. These include the following: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0574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Hi, I’m Nika, and today I will introduce </a:t>
            </a:r>
            <a:r>
              <a:rPr lang="en-US" dirty="0" err="1"/>
              <a:t>GenStore</a:t>
            </a:r>
            <a:r>
              <a:rPr lang="en-US" dirty="0"/>
              <a:t>: A High-Performance In-Storage Processing System </a:t>
            </a:r>
          </a:p>
          <a:p>
            <a:r>
              <a:rPr lang="en-US" dirty="0"/>
              <a:t>for Genome Sequence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1633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913476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 everyone, I am Nika, and today, I will talk about</a:t>
            </a:r>
          </a:p>
          <a:p>
            <a:r>
              <a:rPr lang="en-US" dirty="0"/>
              <a:t>MegIS: High-Performance, Energy-Efficient, and Low-Cost Metagenomic Analysis</a:t>
            </a:r>
            <a:br>
              <a:rPr lang="en-US" dirty="0"/>
            </a:br>
            <a:r>
              <a:rPr lang="en-US" dirty="0"/>
              <a:t>with In-Storage Processing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7F79D3-8C36-4CB5-B03B-F440DA7B71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262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Partnership</a:t>
            </a:r>
          </a:p>
          <a:p>
            <a:endParaRPr lang="en-US"/>
          </a:p>
          <a:p>
            <a:r>
              <a:rPr lang="en-US"/>
              <a:t>Designed to scale from small labs that do not have datacenters to datacenters and cloud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C6C65-0BC5-4E2E-BB86-9D3A9F331A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99160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effectLst/>
                <a:latin typeface="Arial" panose="020B0604020202020204" pitchFamily="34" charset="0"/>
              </a:rPr>
              <a:t>Since the species that are present in a metagenomic sample are not known in advance,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Metagenomic analysis performs tasks to enable an understanding of the sample’s composition.</a:t>
            </a:r>
          </a:p>
          <a:p>
            <a:endParaRPr lang="en-GB" b="0" i="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Here, I am going to start with showing the genomic sequences of the organisms in the metagenomic sample,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To perform metagenomic analysis</a:t>
            </a:r>
          </a:p>
          <a:p>
            <a:endParaRPr lang="en-GB" b="0" i="0" dirty="0">
              <a:effectLst/>
              <a:latin typeface="Arial" panose="020B0604020202020204" pitchFamily="34" charset="0"/>
            </a:endParaRP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First, </a:t>
            </a:r>
            <a:r>
              <a:rPr lang="en-GB" dirty="0"/>
              <a:t>many tools extract k-mers (i.e., </a:t>
            </a:r>
            <a:r>
              <a:rPr lang="en-GB" dirty="0" err="1"/>
              <a:t>subsequences</a:t>
            </a:r>
            <a:r>
              <a:rPr lang="en-GB" dirty="0"/>
              <a:t> of length k) from the input queries in a sample</a:t>
            </a:r>
          </a:p>
          <a:p>
            <a:endParaRPr lang="en-GB" b="0" i="0" dirty="0">
              <a:effectLst/>
              <a:latin typeface="Arial" panose="020B0604020202020204" pitchFamily="34" charset="0"/>
            </a:endParaRP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Second, they find species present/absent in the sample by searching the query k-mers against a large metagenomic database containing information on many species’ genomes.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Many databases used for various use cases can be very large, </a:t>
            </a:r>
            <a:r>
              <a:rPr lang="en-GB" sz="1200" b="1" i="1" dirty="0">
                <a:solidFill>
                  <a:srgbClr val="C00000"/>
                </a:solidFill>
                <a:effectLst/>
                <a:latin typeface="Corbel" panose="020B0503020204020204" pitchFamily="34" charset="0"/>
              </a:rPr>
              <a:t>for example</a:t>
            </a:r>
            <a:r>
              <a:rPr lang="en-GB" sz="1200" b="1" i="1" dirty="0">
                <a:solidFill>
                  <a:srgbClr val="C00000"/>
                </a:solidFill>
                <a:latin typeface="Corbel" panose="020B0503020204020204" pitchFamily="34" charset="0"/>
              </a:rPr>
              <a:t>, to several TBs or  more than a hundred TBs in emerging databases</a:t>
            </a:r>
          </a:p>
          <a:p>
            <a:endParaRPr lang="en-GB" b="0" i="0" dirty="0">
              <a:effectLst/>
              <a:latin typeface="Arial" panose="020B0604020202020204" pitchFamily="34" charset="0"/>
            </a:endParaRPr>
          </a:p>
          <a:p>
            <a:r>
              <a:rPr lang="en-GB" dirty="0"/>
              <a:t>This step outputs the IDs of the species that are identified to be present in the sample </a:t>
            </a:r>
          </a:p>
          <a:p>
            <a:endParaRPr lang="en-GB" dirty="0"/>
          </a:p>
          <a:p>
            <a:r>
              <a:rPr lang="en-GB" dirty="0"/>
              <a:t>Finally, some applications perform a third optional step of abundance </a:t>
            </a:r>
            <a:r>
              <a:rPr lang="en-GB" dirty="0" err="1"/>
              <a:t>estimatimation</a:t>
            </a:r>
            <a:r>
              <a:rPr lang="en-GB" dirty="0"/>
              <a:t>,</a:t>
            </a:r>
          </a:p>
          <a:p>
            <a:r>
              <a:rPr lang="en-GB" dirty="0"/>
              <a:t>which calculates the relative frequencies of the occurrence of different species in the sample</a:t>
            </a: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7549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7150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dirty="0"/>
              <a:t>We </a:t>
            </a:r>
            <a:r>
              <a:rPr lang="en-GB" dirty="0"/>
              <a:t>perform a case study on the throughput of </a:t>
            </a:r>
            <a:r>
              <a:rPr lang="en-CH" sz="1200" dirty="0"/>
              <a:t>metagenomic analysis tools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sz="1200" dirty="0"/>
              <a:t>with </a:t>
            </a:r>
            <a:r>
              <a:rPr lang="en-GB" sz="1200" dirty="0"/>
              <a:t>various state-of-the-art cost-optimized or performance-optimized SSD configurations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And normalized throughput compared to a hypothetical configuration with zero performance overhead due to storage I/O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sz="1200" b="0" dirty="0">
                <a:solidFill>
                  <a:srgbClr val="C00000"/>
                </a:solidFill>
                <a:latin typeface="Corbel" panose="020B0503020204020204" pitchFamily="34" charset="0"/>
              </a:rPr>
              <a:t>We observe that I/O data movement causes significant performance overhead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94780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00089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200" b="1" dirty="0"/>
              <a:t>I/O overhead from moving large, low-reuse data is hard to avoid</a:t>
            </a:r>
          </a:p>
          <a:p>
            <a:r>
              <a:rPr lang="en-GB" dirty="0"/>
              <a:t>One might think it is possible to avoid this overhead by</a:t>
            </a:r>
          </a:p>
          <a:p>
            <a:r>
              <a:rPr lang="en-GB" dirty="0"/>
              <a:t>using sampling techniques to shrink database sizes</a:t>
            </a:r>
          </a:p>
          <a:p>
            <a:r>
              <a:rPr lang="en-GB" dirty="0"/>
              <a:t>However, this approach inevitably reduces accuracy to levels unacceptable for many use cases</a:t>
            </a:r>
          </a:p>
          <a:p>
            <a:endParaRPr lang="en-GB" dirty="0"/>
          </a:p>
          <a:p>
            <a:r>
              <a:rPr lang="en-GB" dirty="0"/>
              <a:t>Or another potential solution might seem to be</a:t>
            </a:r>
          </a:p>
          <a:p>
            <a:r>
              <a:rPr lang="en-GB" dirty="0"/>
              <a:t>Keeping all data required by metagenomic analysis </a:t>
            </a:r>
          </a:p>
          <a:p>
            <a:r>
              <a:rPr lang="en-GB" dirty="0"/>
              <a:t>completely and always resident in main memory</a:t>
            </a:r>
          </a:p>
          <a:p>
            <a:r>
              <a:rPr lang="en-GB" dirty="0"/>
              <a:t>However, this is energy inefficient, costly, unscalable, and unsustainable due to two reasons</a:t>
            </a:r>
          </a:p>
          <a:p>
            <a:r>
              <a:rPr lang="en-GB" dirty="0"/>
              <a:t>First, the sizes of metagenomic databases (which are already large, i.e., in some recent examples, exceeding a hundred terabytes) have been increasing rapidly.</a:t>
            </a:r>
          </a:p>
          <a:p>
            <a:r>
              <a:rPr lang="en-GB" dirty="0"/>
              <a:t>For example, recent trends show the doubling of different important databases in only several months</a:t>
            </a:r>
          </a:p>
          <a:p>
            <a:r>
              <a:rPr lang="en-GB" dirty="0"/>
              <a:t>Second, regardless of the sizes of individual databases, different analyses need different databases, </a:t>
            </a:r>
          </a:p>
          <a:p>
            <a:r>
              <a:rPr lang="en-GB" dirty="0"/>
              <a:t>with information from different sets of genomes or with varying parameters. </a:t>
            </a:r>
          </a:p>
          <a:p>
            <a:r>
              <a:rPr lang="en-GB" dirty="0"/>
              <a:t>Therefore, it is inefficient and unsustainable to maintain all data required by all possible analyses in main memory at all times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88008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Motivated by these points, </a:t>
            </a:r>
            <a:r>
              <a:rPr lang="en-GB" dirty="0"/>
              <a:t>Our Goal is to Improve metagenomic analysis performance </a:t>
            </a:r>
          </a:p>
          <a:p>
            <a:r>
              <a:rPr lang="en-GB" dirty="0"/>
              <a:t>by reducing the large data movement overhead from the storage system  in a cost-effective manner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99001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effectLst/>
                <a:latin typeface="Arial" panose="020B0604020202020204" pitchFamily="34" charset="0"/>
              </a:rPr>
              <a:t>While In-Storage Processing (ISP) can be a promising direction to achieve our goal by processing data directly inside the storage device, 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GB" sz="2400" b="1" dirty="0">
                <a:solidFill>
                  <a:srgbClr val="C00000"/>
                </a:solidFill>
              </a:rPr>
              <a:t>none of the existing approaches </a:t>
            </a:r>
            <a:r>
              <a:rPr lang="en-GB" sz="2400" dirty="0"/>
              <a:t>can be effectively implemented </a:t>
            </a:r>
          </a:p>
          <a:p>
            <a:pPr marL="0" indent="0">
              <a:lnSpc>
                <a:spcPct val="70000"/>
              </a:lnSpc>
              <a:spcAft>
                <a:spcPts val="1500"/>
              </a:spcAft>
              <a:buNone/>
            </a:pPr>
            <a:r>
              <a:rPr lang="en-GB" sz="2400" dirty="0"/>
              <a:t>as an ISP system due to </a:t>
            </a:r>
            <a:r>
              <a:rPr lang="en-GB" sz="2400" b="1" dirty="0">
                <a:solidFill>
                  <a:srgbClr val="C00000"/>
                </a:solidFill>
              </a:rPr>
              <a:t>limited hardware </a:t>
            </a:r>
            <a:r>
              <a:rPr lang="en-GB" sz="2400" dirty="0"/>
              <a:t>resources in the SSD such as </a:t>
            </a:r>
          </a:p>
          <a:p>
            <a:pPr lvl="1">
              <a:lnSpc>
                <a:spcPct val="70000"/>
              </a:lnSpc>
              <a:spcAft>
                <a:spcPts val="1000"/>
              </a:spcAft>
            </a:pPr>
            <a:r>
              <a:rPr lang="en-GB" dirty="0"/>
              <a:t>Long </a:t>
            </a:r>
            <a:r>
              <a:rPr lang="en-GB" b="1" dirty="0">
                <a:solidFill>
                  <a:srgbClr val="E04F39"/>
                </a:solidFill>
              </a:rPr>
              <a:t>latency of NAND flash </a:t>
            </a:r>
            <a:r>
              <a:rPr lang="en-GB" dirty="0"/>
              <a:t>chips</a:t>
            </a:r>
          </a:p>
          <a:p>
            <a:pPr lvl="1">
              <a:lnSpc>
                <a:spcPct val="70000"/>
              </a:lnSpc>
              <a:spcAft>
                <a:spcPts val="1000"/>
              </a:spcAft>
            </a:pPr>
            <a:r>
              <a:rPr lang="en-GB" dirty="0"/>
              <a:t>Limited </a:t>
            </a:r>
            <a:r>
              <a:rPr lang="en-GB" b="1" dirty="0">
                <a:solidFill>
                  <a:srgbClr val="E04F39"/>
                </a:solidFill>
              </a:rPr>
              <a:t>DRAM capacity</a:t>
            </a:r>
            <a:r>
              <a:rPr lang="en-GB" dirty="0">
                <a:solidFill>
                  <a:srgbClr val="E04F39"/>
                </a:solidFill>
              </a:rPr>
              <a:t> </a:t>
            </a:r>
            <a:r>
              <a:rPr lang="en-GB" dirty="0"/>
              <a:t>inside the SSD</a:t>
            </a:r>
          </a:p>
          <a:p>
            <a:pPr lvl="1">
              <a:lnSpc>
                <a:spcPct val="70000"/>
              </a:lnSpc>
              <a:spcAft>
                <a:spcPts val="1000"/>
              </a:spcAft>
            </a:pPr>
            <a:r>
              <a:rPr lang="en-GB" dirty="0"/>
              <a:t>And its limited bandwidth</a:t>
            </a:r>
            <a:endParaRPr lang="en-GB" b="0" i="0" dirty="0">
              <a:effectLst/>
              <a:latin typeface="Arial" panose="020B0604020202020204" pitchFamily="34" charset="0"/>
            </a:endParaRP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47695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34498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Which is the first </a:t>
            </a:r>
            <a:r>
              <a:rPr lang="en-GB" dirty="0"/>
              <a:t>in-storage processing system for end-to-end metagenomic analysis </a:t>
            </a:r>
          </a:p>
          <a:p>
            <a:r>
              <a:rPr lang="en-GB" dirty="0"/>
              <a:t>The key idea of </a:t>
            </a:r>
            <a:r>
              <a:rPr lang="en-GB" dirty="0" err="1"/>
              <a:t>megis</a:t>
            </a:r>
            <a:r>
              <a:rPr lang="en-GB" dirty="0"/>
              <a:t> is </a:t>
            </a:r>
            <a:r>
              <a:rPr lang="en-CH" sz="1200" b="1" dirty="0">
                <a:solidFill>
                  <a:srgbClr val="1982C3"/>
                </a:solidFill>
              </a:rPr>
              <a:t>Cooperative ISP for metagenomics</a:t>
            </a:r>
          </a:p>
          <a:p>
            <a:r>
              <a:rPr lang="en-CH" dirty="0"/>
              <a:t>Which is enabled </a:t>
            </a:r>
            <a:r>
              <a:rPr lang="en-GB" dirty="0"/>
              <a:t>by a synergistic hardware/software co-design between the storage system and the host system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59931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960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has been significant effort into improving read mapping performance [CLICK]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 efficient heuristics [CLICK]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hardware accelerators [CLICK]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various filters that prune reads that do not require expensive computation [CLICK].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 these approaches address the computation overhead in read mapping [CLICK]</a:t>
            </a: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[While Reads Move]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None of them alleviate the data movement overhead from storage, whose impact becomes even larger when the computation overhead gets alleviated [CLICK]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38469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effectLst/>
                <a:latin typeface="Arial" panose="020B0604020202020204" pitchFamily="34" charset="0"/>
              </a:rPr>
              <a:t>To (</a:t>
            </a:r>
            <a:r>
              <a:rPr lang="en-GB" b="0" i="0" dirty="0" err="1">
                <a:effectLst/>
                <a:latin typeface="Arial" panose="020B0604020202020204" pitchFamily="34" charset="0"/>
              </a:rPr>
              <a:t>i</a:t>
            </a:r>
            <a:r>
              <a:rPr lang="en-GB" b="0" i="0" dirty="0">
                <a:effectLst/>
                <a:latin typeface="Arial" panose="020B0604020202020204" pitchFamily="34" charset="0"/>
              </a:rPr>
              <a:t>) leverage and (ii) orchestrate the capabilities of both systems, </a:t>
            </a:r>
            <a:r>
              <a:rPr lang="en-GB" b="0" i="0" dirty="0" err="1">
                <a:effectLst/>
                <a:latin typeface="Arial" panose="020B0604020202020204" pitchFamily="34" charset="0"/>
              </a:rPr>
              <a:t>megis</a:t>
            </a:r>
            <a:r>
              <a:rPr lang="en-GB" b="0" i="0" dirty="0">
                <a:effectLst/>
                <a:latin typeface="Arial" panose="020B0604020202020204" pitchFamily="34" charset="0"/>
              </a:rPr>
              <a:t> includes </a:t>
            </a:r>
            <a:r>
              <a:rPr lang="en-GB" b="0" i="0" dirty="0" err="1">
                <a:effectLst/>
                <a:latin typeface="Arial" panose="020B0604020202020204" pitchFamily="34" charset="0"/>
              </a:rPr>
              <a:t>hw</a:t>
            </a:r>
            <a:r>
              <a:rPr lang="en-GB" b="0" i="0" dirty="0">
                <a:effectLst/>
                <a:latin typeface="Arial" panose="020B0604020202020204" pitchFamily="34" charset="0"/>
              </a:rPr>
              <a:t>/</a:t>
            </a:r>
            <a:r>
              <a:rPr lang="en-GB" b="0" i="0" dirty="0" err="1">
                <a:effectLst/>
                <a:latin typeface="Arial" panose="020B0604020202020204" pitchFamily="34" charset="0"/>
              </a:rPr>
              <a:t>sw</a:t>
            </a:r>
            <a:r>
              <a:rPr lang="en-GB" b="0" i="0" dirty="0">
                <a:effectLst/>
                <a:latin typeface="Arial" panose="020B0604020202020204" pitchFamily="34" charset="0"/>
              </a:rPr>
              <a:t> co-design in 5 directions</a:t>
            </a:r>
            <a:endParaRPr lang="en-CH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40305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69865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86060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7382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81346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6 mins until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954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6510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MegIS works with lexicographically-sorted data structures to avoid expensive random accesses to the SSD</a:t>
            </a:r>
          </a:p>
          <a:p>
            <a:r>
              <a:rPr lang="en-GB" dirty="0"/>
              <a:t>Therefore, to prepare the input queries, MegIS 1) extracts k-mers from the sample,</a:t>
            </a:r>
          </a:p>
          <a:p>
            <a:r>
              <a:rPr lang="en-GB" dirty="0"/>
              <a:t> 2) sorts the k-mers</a:t>
            </a:r>
          </a:p>
          <a:p>
            <a:endParaRPr lang="en-GB" dirty="0"/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We execute this step in the host system for three reasons.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First, this step benefits from the relatively larger DRAM and more powerful computation resources in the host.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Second, due to the large host-side DRAM, performing this step in the host leads to significantly fewer writes to the flash chips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Third, by leveraging the host system for this step, we enable pipelining and overlapping Step 1 with</a:t>
            </a:r>
            <a:br>
              <a:rPr lang="en-GB" dirty="0"/>
            </a:br>
            <a:r>
              <a:rPr lang="en-GB" b="0" i="0" dirty="0">
                <a:effectLst/>
                <a:latin typeface="Arial" panose="020B0604020202020204" pitchFamily="34" charset="0"/>
              </a:rPr>
              <a:t>Step 2 (which searches the large, low-reuse database).</a:t>
            </a:r>
            <a:r>
              <a:rPr lang="en-GB" dirty="0"/>
              <a:t> </a:t>
            </a:r>
          </a:p>
          <a:p>
            <a:endParaRPr lang="en-GB" dirty="0"/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To efficiently execute Step 1 on the host system, we need to ensure that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First, partitioning the application between the host and the SSD does not incur significant overheads due to data transfer time.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latin typeface="Corbel" panose="020B0503020204020204" pitchFamily="34" charset="0"/>
              </a:rPr>
              <a:t>Second, minimize performance and lifetime overheads </a:t>
            </a:r>
            <a:r>
              <a:rPr lang="en-GB" sz="1200" b="1" dirty="0">
                <a:solidFill>
                  <a:srgbClr val="8A65D6"/>
                </a:solidFill>
                <a:latin typeface="Corbel" panose="020B0503020204020204" pitchFamily="34" charset="0"/>
              </a:rPr>
              <a:t>even when the host DRAM cannot hold all the extracted query k-mers</a:t>
            </a: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46441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To this end, </a:t>
            </a:r>
            <a:r>
              <a:rPr lang="en-GB" b="0" i="0" dirty="0">
                <a:effectLst/>
                <a:latin typeface="Arial" panose="020B0604020202020204" pitchFamily="34" charset="0"/>
              </a:rPr>
              <a:t>we design an input processing scheme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That extracts k-mers from the sample and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divides the k-mers into independent partitions, each corresponding to an alphabetical range.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This enables overlapping the sorting on one partition with transfer and operations of its previous partitions. </a:t>
            </a:r>
          </a:p>
          <a:p>
            <a:endParaRPr lang="en-GB" b="0" i="0" dirty="0">
              <a:effectLst/>
              <a:latin typeface="Arial" panose="020B0604020202020204" pitchFamily="34" charset="0"/>
            </a:endParaRPr>
          </a:p>
          <a:p>
            <a:endParaRPr lang="en-GB" b="0" i="0" dirty="0">
              <a:effectLst/>
              <a:latin typeface="Arial" panose="020B0604020202020204" pitchFamily="34" charset="0"/>
            </a:endParaRPr>
          </a:p>
          <a:p>
            <a:r>
              <a:rPr lang="en-US" dirty="0"/>
              <a:t>Second, for scenarios where even host DRAM is not large enough to buffer all query k-mers,</a:t>
            </a:r>
          </a:p>
          <a:p>
            <a:r>
              <a:rPr lang="en-US" dirty="0"/>
              <a:t>the fact that these partitions are independent allows </a:t>
            </a:r>
            <a:r>
              <a:rPr lang="en-US" dirty="0" err="1"/>
              <a:t>megis</a:t>
            </a:r>
            <a:r>
              <a:rPr lang="en-US" dirty="0"/>
              <a:t> to pin some partitions to the host dram</a:t>
            </a:r>
          </a:p>
          <a:p>
            <a:r>
              <a:rPr lang="en-US" dirty="0"/>
              <a:t>and pin the others to the SSD. This way, </a:t>
            </a:r>
            <a:r>
              <a:rPr lang="en-US" dirty="0" err="1"/>
              <a:t>megis</a:t>
            </a:r>
            <a:r>
              <a:rPr lang="en-US" dirty="0"/>
              <a:t> can</a:t>
            </a:r>
          </a:p>
          <a:p>
            <a:r>
              <a:rPr lang="en-US" dirty="0"/>
              <a:t>avoid unnecessary movement of k-mers due to page swaps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28931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972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Metagenomics: Study of genome sequences of diverse organisms within a shared environment (e.g., blood, ocean, soil)</a:t>
            </a:r>
          </a:p>
          <a:p>
            <a:endParaRPr lang="en-GB" dirty="0"/>
          </a:p>
          <a:p>
            <a:r>
              <a:rPr lang="en-GB" dirty="0"/>
              <a:t>Metagenomics overcomes the limitations of traditional genomics</a:t>
            </a:r>
          </a:p>
          <a:p>
            <a:r>
              <a:rPr lang="en-GB" dirty="0"/>
              <a:t>Because it </a:t>
            </a:r>
            <a:r>
              <a:rPr lang="en-GB" sz="1200" dirty="0"/>
              <a:t>bypasses the need for culturing individual species in isolation, </a:t>
            </a:r>
          </a:p>
          <a:p>
            <a:endParaRPr lang="en-GB" sz="1200" dirty="0"/>
          </a:p>
          <a:p>
            <a:r>
              <a:rPr lang="en-GB" sz="1200" dirty="0"/>
              <a:t>which is not feasible in many important clinical and environmental use cases</a:t>
            </a:r>
          </a:p>
          <a:p>
            <a:endParaRPr lang="en-GB" sz="1200" dirty="0"/>
          </a:p>
          <a:p>
            <a:endParaRPr lang="en-GB" sz="1200" dirty="0"/>
          </a:p>
          <a:p>
            <a:endParaRPr lang="en-GB" sz="1200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46515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Step 2, MegIS finds the species present in the sample</a:t>
            </a:r>
          </a:p>
          <a:p>
            <a:r>
              <a:rPr lang="en-GB" dirty="0"/>
              <a:t>by 1) </a:t>
            </a:r>
            <a:r>
              <a:rPr lang="en-GB" dirty="0">
                <a:latin typeface="Corbel" panose="020B0503020204020204" pitchFamily="34" charset="0"/>
              </a:rPr>
              <a:t>Identifying the </a:t>
            </a:r>
            <a:r>
              <a:rPr lang="en-GB" b="1" dirty="0">
                <a:solidFill>
                  <a:schemeClr val="accent2"/>
                </a:solidFill>
                <a:latin typeface="Corbel" panose="020B0503020204020204" pitchFamily="34" charset="0"/>
              </a:rPr>
              <a:t>intersecting k-mers </a:t>
            </a:r>
            <a:r>
              <a:rPr lang="en-GB" dirty="0">
                <a:latin typeface="Corbel" panose="020B0503020204020204" pitchFamily="34" charset="0"/>
              </a:rPr>
              <a:t>between the query k-mers and the database</a:t>
            </a:r>
          </a:p>
          <a:p>
            <a:r>
              <a:rPr lang="en-GB" dirty="0"/>
              <a:t>and 2) </a:t>
            </a:r>
            <a:r>
              <a:rPr lang="en-GB" dirty="0">
                <a:latin typeface="Corbel" panose="020B0503020204020204" pitchFamily="34" charset="0"/>
              </a:rPr>
              <a:t>Retrieve the </a:t>
            </a:r>
            <a:r>
              <a:rPr lang="en-GB" b="1" dirty="0">
                <a:solidFill>
                  <a:schemeClr val="accent2"/>
                </a:solidFill>
                <a:latin typeface="Corbel" panose="020B0503020204020204" pitchFamily="34" charset="0"/>
              </a:rPr>
              <a:t>taxonomic IDs</a:t>
            </a:r>
            <a:r>
              <a:rPr lang="en-GB" dirty="0">
                <a:solidFill>
                  <a:schemeClr val="accent2"/>
                </a:solidFill>
                <a:latin typeface="Corbel" panose="020B0503020204020204" pitchFamily="34" charset="0"/>
              </a:rPr>
              <a:t> </a:t>
            </a:r>
            <a:r>
              <a:rPr lang="en-GB" dirty="0">
                <a:latin typeface="Corbel" panose="020B0503020204020204" pitchFamily="34" charset="0"/>
              </a:rPr>
              <a:t>of intersecting k-mers</a:t>
            </a:r>
          </a:p>
          <a:p>
            <a:endParaRPr lang="en-GB" dirty="0"/>
          </a:p>
          <a:p>
            <a:r>
              <a:rPr lang="en-GB" dirty="0"/>
              <a:t>We perform this step inside the SSD since it requires streaming the</a:t>
            </a:r>
          </a:p>
          <a:p>
            <a:r>
              <a:rPr lang="en-GB" dirty="0"/>
              <a:t>large database with low reuse and involves only lightweight computation. </a:t>
            </a:r>
          </a:p>
          <a:p>
            <a:endParaRPr lang="en-GB" dirty="0"/>
          </a:p>
          <a:p>
            <a:r>
              <a:rPr lang="en-GB" dirty="0"/>
              <a:t>To efficiently execute this step in the SSD, </a:t>
            </a:r>
          </a:p>
          <a:p>
            <a:r>
              <a:rPr lang="en-GB" dirty="0"/>
              <a:t>MegIS should leverage the full internal bandwidth without requiring expensive hardware resources inside the SSD</a:t>
            </a:r>
          </a:p>
          <a:p>
            <a:r>
              <a:rPr lang="en-GB" dirty="0"/>
              <a:t>(e.g., large internal DRAM size/bandwidth and costly logic units).</a:t>
            </a:r>
          </a:p>
          <a:p>
            <a:endParaRPr lang="en-CH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6304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effectLst/>
                <a:latin typeface="Arial" panose="020B0604020202020204" pitchFamily="34" charset="0"/>
              </a:rPr>
              <a:t>Relying solely on the SSD’s internal DRAM to buffer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effectLst/>
                <a:latin typeface="Arial" panose="020B0604020202020204" pitchFamily="34" charset="0"/>
              </a:rPr>
              <a:t>Database k-mers that are stored in the NAND flash chips and accessed at full channel bandwidth,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effectLst/>
                <a:latin typeface="Arial" panose="020B0604020202020204" pitchFamily="34" charset="0"/>
              </a:rPr>
              <a:t>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effectLst/>
                <a:latin typeface="Arial" panose="020B0604020202020204" pitchFamily="34" charset="0"/>
              </a:rPr>
              <a:t>query k-mers from the host system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effectLst/>
                <a:latin typeface="Arial" panose="020B0604020202020204" pitchFamily="34" charset="0"/>
              </a:rPr>
              <a:t>and buffering the results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effectLst/>
                <a:latin typeface="Arial" panose="020B0604020202020204" pitchFamily="34" charset="0"/>
              </a:rPr>
              <a:t>During in-storage processing 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effectLst/>
                <a:latin typeface="Arial" panose="020B0604020202020204" pitchFamily="34" charset="0"/>
              </a:rPr>
              <a:t>can pressure the valuable internal DRAM bandwidth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38130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 address this challenge, we adopt an approach that</a:t>
            </a:r>
          </a:p>
          <a:p>
            <a:r>
              <a:rPr lang="en-GB" dirty="0"/>
              <a:t>processes data directly from flash chips without buffering it in internal DRAM.</a:t>
            </a:r>
          </a:p>
          <a:p>
            <a:endParaRPr lang="en-GB" dirty="0"/>
          </a:p>
          <a:p>
            <a:r>
              <a:rPr lang="en-GB" dirty="0"/>
              <a:t>we utilize key features of MegIS to determine the minimum required buffer size.</a:t>
            </a:r>
          </a:p>
          <a:p>
            <a:r>
              <a:rPr lang="en-GB" dirty="0"/>
              <a:t>This approach allows MegIS to compute directly on the flash data stream using only two registers, thus maintaining a low cost.</a:t>
            </a:r>
          </a:p>
          <a:p>
            <a:endParaRPr lang="en-GB" dirty="0"/>
          </a:p>
          <a:p>
            <a:r>
              <a:rPr lang="en-GB" dirty="0"/>
              <a:t>Finally, we write the intersecting K-mers to the SSD DRAM to be </a:t>
            </a:r>
            <a:r>
              <a:rPr lang="en-GB" dirty="0" err="1"/>
              <a:t>analyzed</a:t>
            </a:r>
            <a:r>
              <a:rPr lang="en-GB" dirty="0"/>
              <a:t> in the next step</a:t>
            </a: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21791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effectLst/>
                <a:latin typeface="Arial" panose="020B0604020202020204" pitchFamily="34" charset="0"/>
              </a:rPr>
              <a:t>Storing this information for many species can be space-inefficient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Therefore,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some approaches provide data structures to encode the k-mer information in a space-efficient manner.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Despite the benefits, these approaches typically require many pointer-chasing operations for each lookup.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Performing these operations inside the SSD is challenging due to large latency of NAND flash chips</a:t>
            </a:r>
          </a:p>
          <a:p>
            <a:endParaRPr lang="en-CH" dirty="0"/>
          </a:p>
          <a:p>
            <a:endParaRPr lang="en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effectLst/>
                <a:latin typeface="Arial" panose="020B0604020202020204" pitchFamily="34" charset="0"/>
              </a:rPr>
              <a:t>We provide an intermediate approach, </a:t>
            </a:r>
            <a:r>
              <a:rPr lang="en-CH" sz="1200" b="1" dirty="0">
                <a:latin typeface="Corbel" panose="020B0503020204020204" pitchFamily="34" charset="0"/>
              </a:rPr>
              <a:t>K-mer Sketch Streaming </a:t>
            </a:r>
            <a:r>
              <a:rPr lang="en-GB" b="0" i="0" dirty="0">
                <a:effectLst/>
                <a:latin typeface="Arial" panose="020B0604020202020204" pitchFamily="34" charset="0"/>
              </a:rPr>
              <a:t>that is optimized for in-storage processing</a:t>
            </a:r>
          </a:p>
          <a:p>
            <a:endParaRPr lang="en-CH" dirty="0"/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KSS leads to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significantly smaller data structures compared to the baseline tables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but is still larger compared to state-of-the-art compact structures</a:t>
            </a:r>
          </a:p>
          <a:p>
            <a:endParaRPr lang="en-GB" b="0" i="0" dirty="0">
              <a:effectLst/>
              <a:latin typeface="Arial" panose="020B0604020202020204" pitchFamily="34" charset="0"/>
            </a:endParaRPr>
          </a:p>
          <a:p>
            <a:endParaRPr lang="en-GB" b="0" i="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1" dirty="0">
                <a:solidFill>
                  <a:srgbClr val="629B3C"/>
                </a:solidFill>
                <a:effectLst/>
                <a:latin typeface="Corbel" panose="020B0503020204020204" pitchFamily="34" charset="0"/>
              </a:rPr>
              <a:t>However, it is much more suitable for ISP due to its more efficient streaming accesses</a:t>
            </a:r>
            <a:endParaRPr lang="en-GB" sz="1800" b="1" i="1" dirty="0">
              <a:solidFill>
                <a:srgbClr val="629B3C"/>
              </a:solidFill>
              <a:latin typeface="Corbel" panose="020B0503020204020204" pitchFamily="34" charset="0"/>
            </a:endParaRPr>
          </a:p>
          <a:p>
            <a:endParaRPr lang="en-GB" b="0" i="0" dirty="0">
              <a:effectLst/>
              <a:latin typeface="Arial" panose="020B0604020202020204" pitchFamily="34" charset="0"/>
            </a:endParaRPr>
          </a:p>
          <a:p>
            <a:endParaRPr lang="en-CH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39208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effectLst/>
                <a:latin typeface="Arial" panose="020B0604020202020204" pitchFamily="34" charset="0"/>
              </a:rPr>
              <a:t>Storing this information for many species can be space-inefficient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Therefore,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some approaches provide data structures to encode the k-mer information in a space-efficient manner.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Despite the benefits, these approaches typically require many pointer-chasing operations for each lookup.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Performing these operations inside the SSD is challenging due to large latency of NAND flash chips</a:t>
            </a:r>
          </a:p>
          <a:p>
            <a:endParaRPr lang="en-CH" dirty="0"/>
          </a:p>
          <a:p>
            <a:endParaRPr lang="en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effectLst/>
                <a:latin typeface="Arial" panose="020B0604020202020204" pitchFamily="34" charset="0"/>
              </a:rPr>
              <a:t>We provide an intermediate approach, </a:t>
            </a:r>
            <a:r>
              <a:rPr lang="en-CH" sz="1200" b="1" dirty="0">
                <a:latin typeface="Corbel" panose="020B0503020204020204" pitchFamily="34" charset="0"/>
              </a:rPr>
              <a:t>K-mer Sketch Streaming </a:t>
            </a:r>
            <a:r>
              <a:rPr lang="en-GB" b="0" i="0" dirty="0">
                <a:effectLst/>
                <a:latin typeface="Arial" panose="020B0604020202020204" pitchFamily="34" charset="0"/>
              </a:rPr>
              <a:t>that is optimized for in-storage processing</a:t>
            </a:r>
          </a:p>
          <a:p>
            <a:endParaRPr lang="en-CH" dirty="0"/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KSS leads to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significantly smaller data structures compared to the baseline tables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but is still larger compared to state-of-the-art compact structures</a:t>
            </a:r>
          </a:p>
          <a:p>
            <a:endParaRPr lang="en-GB" b="0" i="0" dirty="0">
              <a:effectLst/>
              <a:latin typeface="Arial" panose="020B0604020202020204" pitchFamily="34" charset="0"/>
            </a:endParaRPr>
          </a:p>
          <a:p>
            <a:endParaRPr lang="en-GB" b="0" i="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1" dirty="0">
                <a:solidFill>
                  <a:srgbClr val="629B3C"/>
                </a:solidFill>
                <a:effectLst/>
                <a:latin typeface="Corbel" panose="020B0503020204020204" pitchFamily="34" charset="0"/>
              </a:rPr>
              <a:t>However, it is much more suitable for ISP due to its more efficient streaming accesses</a:t>
            </a:r>
            <a:endParaRPr lang="en-GB" sz="1800" b="1" i="1" dirty="0">
              <a:solidFill>
                <a:srgbClr val="629B3C"/>
              </a:solidFill>
              <a:latin typeface="Corbel" panose="020B0503020204020204" pitchFamily="34" charset="0"/>
            </a:endParaRPr>
          </a:p>
          <a:p>
            <a:endParaRPr lang="en-GB" b="0" i="0" dirty="0">
              <a:effectLst/>
              <a:latin typeface="Arial" panose="020B0604020202020204" pitchFamily="34" charset="0"/>
            </a:endParaRPr>
          </a:p>
          <a:p>
            <a:endParaRPr lang="en-CH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54532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effectLst/>
                <a:latin typeface="Arial" panose="020B0604020202020204" pitchFamily="34" charset="0"/>
              </a:rPr>
              <a:t>Storing this information for many species can be space-inefficient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Therefore,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some approaches provide data structures to encode the k-mer information in a space-efficient manner.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Despite the benefits, these approaches typically require many pointer-chasing operations for each lookup.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Performing these operations inside the SSD is challenging due to large latency of NAND flash chips</a:t>
            </a:r>
          </a:p>
          <a:p>
            <a:endParaRPr lang="en-CH" dirty="0"/>
          </a:p>
          <a:p>
            <a:endParaRPr lang="en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effectLst/>
                <a:latin typeface="Arial" panose="020B0604020202020204" pitchFamily="34" charset="0"/>
              </a:rPr>
              <a:t>We provide an intermediate approach, </a:t>
            </a:r>
            <a:r>
              <a:rPr lang="en-CH" sz="1200" b="1" dirty="0">
                <a:latin typeface="Corbel" panose="020B0503020204020204" pitchFamily="34" charset="0"/>
              </a:rPr>
              <a:t>K-mer Sketch Streaming </a:t>
            </a:r>
            <a:r>
              <a:rPr lang="en-GB" b="0" i="0" dirty="0">
                <a:effectLst/>
                <a:latin typeface="Arial" panose="020B0604020202020204" pitchFamily="34" charset="0"/>
              </a:rPr>
              <a:t>that is optimized for in-storage processing</a:t>
            </a:r>
          </a:p>
          <a:p>
            <a:endParaRPr lang="en-CH" dirty="0"/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KSS leads to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significantly smaller data structures compared to the baseline tables 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but is still larger compared to state-of-the-art compact structures</a:t>
            </a:r>
          </a:p>
          <a:p>
            <a:endParaRPr lang="en-GB" b="0" i="0" dirty="0">
              <a:effectLst/>
              <a:latin typeface="Arial" panose="020B0604020202020204" pitchFamily="34" charset="0"/>
            </a:endParaRPr>
          </a:p>
          <a:p>
            <a:endParaRPr lang="en-GB" b="0" i="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1" dirty="0">
                <a:solidFill>
                  <a:srgbClr val="629B3C"/>
                </a:solidFill>
                <a:effectLst/>
                <a:latin typeface="Corbel" panose="020B0503020204020204" pitchFamily="34" charset="0"/>
              </a:rPr>
              <a:t>However, it is much more suitable for ISP due to its more efficient streaming accesses</a:t>
            </a:r>
            <a:endParaRPr lang="en-GB" sz="1800" b="1" i="1" dirty="0">
              <a:solidFill>
                <a:srgbClr val="629B3C"/>
              </a:solidFill>
              <a:latin typeface="Corbel" panose="020B0503020204020204" pitchFamily="34" charset="0"/>
            </a:endParaRPr>
          </a:p>
          <a:p>
            <a:endParaRPr lang="en-GB" b="0" i="0" dirty="0">
              <a:effectLst/>
              <a:latin typeface="Arial" panose="020B0604020202020204" pitchFamily="34" charset="0"/>
            </a:endParaRPr>
          </a:p>
          <a:p>
            <a:endParaRPr lang="en-CH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26211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77349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effectLst/>
                <a:latin typeface="Arial" panose="020B0604020202020204" pitchFamily="34" charset="0"/>
              </a:rPr>
              <a:t>We model performance, energy, and power of the systems based on </a:t>
            </a:r>
            <a:br>
              <a:rPr lang="en-GB" dirty="0"/>
            </a:br>
            <a:r>
              <a:rPr lang="en-GB" b="0" i="0" dirty="0">
                <a:effectLst/>
                <a:latin typeface="Arial" panose="020B0604020202020204" pitchFamily="34" charset="0"/>
              </a:rPr>
              <a:t>the latency and throughput of each hardware-based and software-based component</a:t>
            </a:r>
          </a:p>
          <a:p>
            <a:endParaRPr lang="en-GB" dirty="0"/>
          </a:p>
          <a:p>
            <a:r>
              <a:rPr lang="en-GB" dirty="0"/>
              <a:t>We valuate the following baselines:</a:t>
            </a:r>
          </a:p>
          <a:p>
            <a:r>
              <a:rPr lang="en-GB" dirty="0"/>
              <a:t>...</a:t>
            </a:r>
          </a:p>
          <a:p>
            <a:endParaRPr lang="en-GB" dirty="0"/>
          </a:p>
          <a:p>
            <a:r>
              <a:rPr lang="en-GB" dirty="0"/>
              <a:t>We evaluate these tools on systems with cost-optimized and performance-optimized SSD configurations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CH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62881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We analyze the benefits of MegIS for samples with low, medium, and high genetic diversity,</a:t>
            </a:r>
          </a:p>
          <a:p>
            <a:r>
              <a:rPr lang="en-GB" dirty="0"/>
              <a:t>A</a:t>
            </a:r>
            <a:r>
              <a:rPr lang="en-CH" dirty="0"/>
              <a:t>nd here I am showing for a cost optimized-SSD</a:t>
            </a:r>
          </a:p>
          <a:p>
            <a:r>
              <a:rPr lang="en-CH" dirty="0"/>
              <a:t>We observe that compared to both P-Opt and A-Opt</a:t>
            </a:r>
          </a:p>
          <a:p>
            <a:pPr algn="l">
              <a:spcAft>
                <a:spcPts val="1000"/>
              </a:spcAft>
            </a:pPr>
            <a:r>
              <a:rPr lang="en-GB" sz="1200" b="0" dirty="0">
                <a:solidFill>
                  <a:schemeClr val="tx1"/>
                </a:solidFill>
                <a:latin typeface="Corbel" panose="020B0503020204020204" pitchFamily="34" charset="0"/>
              </a:rPr>
              <a:t>MegIS provides significant speedups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14403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7763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/>
              <a:t>Therefore, metagenomics has led to ground-breaking advances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In many fields such as </a:t>
            </a:r>
          </a:p>
          <a:p>
            <a:pPr marL="342900" indent="-342900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latin typeface="Corbel" panose="020B0503020204020204" pitchFamily="34" charset="0"/>
              </a:rPr>
              <a:t>Precision medicine</a:t>
            </a:r>
          </a:p>
          <a:p>
            <a:pPr marL="342900" indent="-342900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latin typeface="Corbel" panose="020B0503020204020204" pitchFamily="34" charset="0"/>
              </a:rPr>
              <a:t>Understanding microbial diversity of an environment</a:t>
            </a:r>
          </a:p>
          <a:p>
            <a:pPr marL="342900" indent="-342900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latin typeface="Corbel" panose="020B0503020204020204" pitchFamily="34" charset="0"/>
              </a:rPr>
              <a:t>Discovering early warnings of communicable diseases</a:t>
            </a:r>
            <a:endParaRPr lang="en-CH" sz="120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endParaRPr lang="en-GB" sz="1200" dirty="0"/>
          </a:p>
          <a:p>
            <a:endParaRPr lang="en-GB" sz="1200" dirty="0"/>
          </a:p>
          <a:p>
            <a:endParaRPr lang="en-GB" sz="1200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98500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dirty="0"/>
              <a:t>Similarly, we evaluate megis compared to the pim baseline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dirty="0"/>
              <a:t>and show that on systems with cost-optimized </a:t>
            </a:r>
          </a:p>
          <a:p>
            <a:r>
              <a:rPr lang="en-CH" dirty="0"/>
              <a:t>and performance-optimized ssds,</a:t>
            </a:r>
          </a:p>
          <a:p>
            <a:r>
              <a:rPr lang="en-CH" dirty="0"/>
              <a:t>MegiS significantly outperforms the PIM baseline</a:t>
            </a: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31046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Next, we show megis's energy reduction on average accross different input sets and SSDs and observe that megis provides...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31077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MegIS provides all these benefits while achieving high accuracy</a:t>
            </a:r>
          </a:p>
          <a:p>
            <a:endParaRPr lang="en-CH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1271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1966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Let me briefly talk about other results that are included in the paper before concluding this talk. These include the following: </a:t>
            </a: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50103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 everyone, I am Nika, and today, I will talk about</a:t>
            </a:r>
          </a:p>
          <a:p>
            <a:r>
              <a:rPr lang="en-US" dirty="0"/>
              <a:t>MegIS: High-Performance, Energy-Efficient, and Low-Cost Metagenomic Analysis</a:t>
            </a:r>
            <a:br>
              <a:rPr lang="en-US" dirty="0"/>
            </a:br>
            <a:r>
              <a:rPr lang="en-US" dirty="0"/>
              <a:t>with In-Storage Processing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7F79D3-8C36-4CB5-B03B-F440DA7B71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06432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DF2200-637A-42DD-BD93-B45C1CFA40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re Sans" panose="020B05020404000200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re Sans" panose="020B05020404000200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79694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This plot shows the execution time of three read mapping systems.</a:t>
            </a:r>
          </a:p>
          <a:p>
            <a:r>
              <a:rPr lang="en-GB" dirty="0"/>
              <a:t>Base refers to a State-of-the-art software read mapper, Minimap2</a:t>
            </a:r>
          </a:p>
          <a:p>
            <a:r>
              <a:rPr lang="en-GB" dirty="0"/>
              <a:t>SW-filter refers to Base integrated with a software filter that prunes 80% of exactly-matching reads</a:t>
            </a:r>
          </a:p>
          <a:p>
            <a:r>
              <a:rPr lang="en-GB" dirty="0"/>
              <a:t>Ideal-ISF refers to base integrated with an ideal in-storage filter than prunes 80% exactly matching reads inside the SSD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CH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17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To assess the </a:t>
            </a:r>
            <a:r>
              <a:rPr lang="en-GB" dirty="0">
                <a:solidFill>
                  <a:srgbClr val="7030A0"/>
                </a:solidFill>
              </a:rPr>
              <a:t>impact of the storage subsystem</a:t>
            </a:r>
            <a:r>
              <a:rPr lang="en-GB" dirty="0"/>
              <a:t>, we evaluate each of the three mappers with different configurations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 low-end SSD, a high-end SSD, and DRAM which refers to an idealized scenario where all needed data is preloaded in DRAM with no I/O overhead</a:t>
            </a:r>
            <a:endParaRPr lang="en-CH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71822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Based on this plot, we make several observations, First…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3849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68165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By comparing the high-end SSD, low-end SSD, and DRAM with no I/O overhead, we observe that</a:t>
            </a:r>
          </a:p>
          <a:p>
            <a:endParaRPr lang="en-CH" dirty="0"/>
          </a:p>
          <a:p>
            <a:r>
              <a:rPr lang="en-CH" b="1" dirty="0"/>
              <a:t>[CLICK] </a:t>
            </a:r>
            <a:r>
              <a:rPr lang="en-GB" dirty="0"/>
              <a:t>I/O has a significant impact on application performance</a:t>
            </a:r>
          </a:p>
          <a:p>
            <a:r>
              <a:rPr lang="en-CH" b="1" dirty="0"/>
              <a:t>[CLICK] </a:t>
            </a:r>
            <a:r>
              <a:rPr lang="en-GB" dirty="0"/>
              <a:t>which can be alleviated at the cost of expensive storage devices and interfaces </a:t>
            </a:r>
            <a:endParaRPr lang="en-CH" dirty="0"/>
          </a:p>
          <a:p>
            <a:endParaRPr lang="en-CH" dirty="0"/>
          </a:p>
          <a:p>
            <a:r>
              <a:rPr lang="en-GB" dirty="0"/>
              <a:t>However, it is challenging to scale a storage system’s capacity using only the high-end SSDs due to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b="1" dirty="0"/>
              <a:t>[CLICK] </a:t>
            </a:r>
            <a:r>
              <a:rPr lang="en-GB" dirty="0"/>
              <a:t>the relatively smaller number of the PCIe slots in a server</a:t>
            </a:r>
            <a:endParaRPr lang="en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b="1" dirty="0"/>
              <a:t>[CLICK] </a:t>
            </a:r>
            <a:r>
              <a:rPr lang="en-GB" dirty="0"/>
              <a:t>And their significantly-higher prices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1025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Third, by comparing Base and SW-filter, we observe that despite a large number of needs that can be filtered, SW-filter does not provide significant benefits compared to base. </a:t>
            </a:r>
          </a:p>
          <a:p>
            <a:r>
              <a:rPr lang="en-GB" dirty="0"/>
              <a:t>The limited speedup is mainly due to large number of accesses to the index structure for several k-</a:t>
            </a:r>
            <a:r>
              <a:rPr lang="en-GB" dirty="0" err="1"/>
              <a:t>mers</a:t>
            </a:r>
            <a:r>
              <a:rPr lang="en-GB" dirty="0"/>
              <a:t> per each read. </a:t>
            </a:r>
          </a:p>
          <a:p>
            <a:endParaRPr lang="en-GB" dirty="0"/>
          </a:p>
          <a:p>
            <a:r>
              <a:rPr lang="en-CH" b="1" dirty="0"/>
              <a:t>[CLICK]  This shows that as opposed to the instorage filter, </a:t>
            </a:r>
            <a:r>
              <a:rPr lang="en-GB" dirty="0"/>
              <a:t>the filtering process outside the SSD must compete with the read mapping process for the resources in the system</a:t>
            </a: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5433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This figures shows similar analysis but with a state-of-the-art hardware read mapper, gencache, and its integration with the ideal in-storage filter.</a:t>
            </a:r>
          </a:p>
          <a:p>
            <a:endParaRPr lang="en-CH" dirty="0"/>
          </a:p>
          <a:p>
            <a:r>
              <a:rPr lang="en-CH" dirty="0"/>
              <a:t>We observe that </a:t>
            </a:r>
            <a:r>
              <a:rPr lang="en-GB" dirty="0"/>
              <a:t>Even the high-end SSD does not fully alleviate the storage bottleneck in this case</a:t>
            </a:r>
          </a:p>
          <a:p>
            <a:endParaRPr lang="en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This is because by addressing computation overhead using the accelerator, I/O turns into a more serious bottleneck.</a:t>
            </a:r>
          </a:p>
          <a:p>
            <a:endParaRPr lang="en-CH" dirty="0"/>
          </a:p>
          <a:p>
            <a:r>
              <a:rPr lang="en-CH" dirty="0"/>
              <a:t>However, we observe that the ideal n-storage filter </a:t>
            </a:r>
            <a:r>
              <a:rPr lang="en-GB" dirty="0"/>
              <a:t>significantly improves performance since it addresses both the computation and data movement overheads.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41456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I won’t go into details, but you can refer to our paper for more details about our evaluation methdology.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36943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GS-Ext provides significant performance</a:t>
            </a:r>
          </a:p>
          <a:p>
            <a:r>
              <a:rPr lang="en-GB" dirty="0"/>
              <a:t>improvements over both Base and SIMD in SSD-M and SSD-H. However,</a:t>
            </a:r>
          </a:p>
          <a:p>
            <a:r>
              <a:rPr lang="en-GB" dirty="0"/>
              <a:t>GS-Ext provides limited benefits over SIMD in SSD-L since</a:t>
            </a:r>
          </a:p>
          <a:p>
            <a:r>
              <a:rPr lang="en-GB" dirty="0"/>
              <a:t>its performance is bottlenecked by the low external I/O bandwidth.</a:t>
            </a:r>
            <a:endParaRPr lang="en-CH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6209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GS-Ext performs</a:t>
            </a:r>
            <a:r>
              <a:rPr lang="en-GB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significantly slower than Base (2.28x - 1.91x) on all systems</a:t>
            </a:r>
            <a:r>
              <a:rPr lang="en-CH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405739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85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 everyone, I am Nika, and today, I will talk about</a:t>
            </a:r>
          </a:p>
          <a:p>
            <a:r>
              <a:rPr lang="en-US" dirty="0"/>
              <a:t>MegIS: High-Performance, Energy-Efficient, and Low-Cost Metagenomic Analysis</a:t>
            </a:r>
            <a:br>
              <a:rPr lang="en-US" dirty="0"/>
            </a:br>
            <a:r>
              <a:rPr lang="en-US" dirty="0"/>
              <a:t>with In-Storage Processing</a:t>
            </a:r>
          </a:p>
          <a:p>
            <a:endParaRPr lang="en-US" dirty="0"/>
          </a:p>
          <a:p>
            <a:r>
              <a:rPr lang="en-US" dirty="0"/>
              <a:t>12 mins</a:t>
            </a:r>
          </a:p>
          <a:p>
            <a:endParaRPr lang="en-US" dirty="0"/>
          </a:p>
          <a:p>
            <a:r>
              <a:rPr lang="en-US" dirty="0"/>
              <a:t>1 min conclusion</a:t>
            </a:r>
          </a:p>
          <a:p>
            <a:endParaRPr lang="en-US" dirty="0"/>
          </a:p>
          <a:p>
            <a:r>
              <a:rPr lang="en-US" dirty="0"/>
              <a:t>3 mins results</a:t>
            </a:r>
          </a:p>
          <a:p>
            <a:endParaRPr lang="en-US" dirty="0"/>
          </a:p>
          <a:p>
            <a:r>
              <a:rPr lang="en-US" dirty="0"/>
              <a:t>4 mins mech</a:t>
            </a:r>
          </a:p>
          <a:p>
            <a:endParaRPr lang="en-US" dirty="0"/>
          </a:p>
          <a:p>
            <a:r>
              <a:rPr lang="en-US" dirty="0"/>
              <a:t>+ 2 mins motivation</a:t>
            </a:r>
          </a:p>
          <a:p>
            <a:endParaRPr lang="en-US" dirty="0"/>
          </a:p>
          <a:p>
            <a:r>
              <a:rPr lang="en-US" dirty="0"/>
              <a:t>+ 2 mins background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7F79D3-8C36-4CB5-B03B-F440DA7B71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17749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We find area and power values of MegIS by synthesizing MegIS using 65nm technology node, </a:t>
            </a:r>
          </a:p>
          <a:p>
            <a:r>
              <a:rPr lang="en-GB" dirty="0"/>
              <a:t>A</a:t>
            </a:r>
            <a:r>
              <a:rPr lang="en-CH" dirty="0"/>
              <a:t>nd find that for an 8-channel SSD, the area of GS is 0.04 mm square and the power is 7.6 watts</a:t>
            </a:r>
          </a:p>
          <a:p>
            <a:r>
              <a:rPr lang="en-CH" dirty="0"/>
              <a:t>BY scaling the area to lower technology nodes, we observe that the area overhead of </a:t>
            </a:r>
            <a:r>
              <a:rPr lang="en-US" dirty="0"/>
              <a:t>MegIS is only</a:t>
            </a:r>
            <a:r>
              <a:rPr lang="en-CH" dirty="0"/>
              <a:t> 1.7% of the </a:t>
            </a:r>
            <a:r>
              <a:rPr lang="en-GB" dirty="0"/>
              <a:t>of the three ARM processors in a SATA SSD controller.</a:t>
            </a:r>
            <a:endParaRPr lang="en-CH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25464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457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2601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793865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481125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747463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722133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517680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502282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378128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953763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653789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281723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560" y="95697"/>
            <a:ext cx="8798061" cy="770467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spcAft>
                <a:spcPts val="600"/>
              </a:spcAft>
              <a:defRPr sz="3600" b="1">
                <a:solidFill>
                  <a:srgbClr val="0062A0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560" y="978194"/>
            <a:ext cx="8798061" cy="5377521"/>
          </a:xfrm>
          <a:prstGeom prst="rect">
            <a:avLst/>
          </a:prstGeom>
        </p:spPr>
        <p:txBody>
          <a:bodyPr/>
          <a:lstStyle>
            <a:lvl1pPr marL="187200" indent="-187200">
              <a:buClr>
                <a:schemeClr val="tx1"/>
              </a:buClr>
              <a:tabLst/>
              <a:defRPr sz="2800">
                <a:latin typeface="Corbel" panose="020B0503020204020204" pitchFamily="34" charset="0"/>
              </a:defRPr>
            </a:lvl1pPr>
            <a:lvl2pPr marL="311150" indent="-187200">
              <a:buFont typeface="Cambria" panose="02040503050406030204" pitchFamily="18" charset="0"/>
              <a:buChar char="-"/>
              <a:tabLst/>
              <a:defRPr sz="2400">
                <a:latin typeface="Corbel" panose="020B0503020204020204" pitchFamily="34" charset="0"/>
              </a:defRPr>
            </a:lvl2pPr>
            <a:lvl3pPr marL="533400" indent="-187200">
              <a:buClr>
                <a:schemeClr val="tx1"/>
              </a:buClr>
              <a:tabLst/>
              <a:defRPr sz="2400">
                <a:latin typeface="Corbel" panose="020B0503020204020204" pitchFamily="34" charset="0"/>
              </a:defRPr>
            </a:lvl3pPr>
            <a:lvl4pPr indent="-187200">
              <a:defRPr sz="2400">
                <a:latin typeface="Corbel" panose="020B0503020204020204" pitchFamily="34" charset="0"/>
              </a:defRPr>
            </a:lvl4pPr>
            <a:lvl5pPr indent="-187200">
              <a:defRPr sz="24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924800" y="635571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mtClean="0">
                <a:latin typeface="+mn-lt"/>
              </a:rPr>
              <a:pPr/>
              <a:t>‹#›</a:t>
            </a:fld>
            <a:endParaRPr lang="en-US" dirty="0">
              <a:latin typeface="+mn-lt"/>
            </a:endParaRP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41314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7637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0560076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762369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208868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581535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988290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200627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5595996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659542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solidFill>
                  <a:schemeClr val="accent5">
                    <a:lumMod val="75000"/>
                  </a:schemeClr>
                </a:solidFill>
                <a:latin typeface="Quire Sans" panose="020B0502040400020003" pitchFamily="34" charset="0"/>
                <a:cs typeface="Quire Sans" panose="020B050204040002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Quire Sans" panose="020B0502040400020003" pitchFamily="34" charset="0"/>
                <a:cs typeface="Quire Sans" panose="020B0502040400020003" pitchFamily="34" charset="0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552831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4500">
                <a:solidFill>
                  <a:schemeClr val="accent5">
                    <a:lumMod val="75000"/>
                  </a:schemeClr>
                </a:solidFill>
                <a:latin typeface="Quire Sans" panose="020B0502040400020003" pitchFamily="34" charset="0"/>
                <a:cs typeface="Quire Sans" panose="020B050204040002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Quire Sans" panose="020B0502040400020003" pitchFamily="34" charset="0"/>
                <a:cs typeface="Quire Sans" panose="020B0502040400020003" pitchFamily="34" charset="0"/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8157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solidFill>
                  <a:schemeClr val="accent5">
                    <a:lumMod val="75000"/>
                  </a:schemeClr>
                </a:solidFill>
                <a:latin typeface="Quire Sans" panose="020B0502040400020003" pitchFamily="34" charset="0"/>
                <a:cs typeface="Quire Sans" panose="020B050204040002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Quire Sans" panose="020B0502040400020003" pitchFamily="34" charset="0"/>
                <a:cs typeface="Quire Sans" panose="020B0502040400020003" pitchFamily="34" charset="0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062198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88" y="78848"/>
            <a:ext cx="8815517" cy="753812"/>
          </a:xfrm>
        </p:spPr>
        <p:txBody>
          <a:bodyPr/>
          <a:lstStyle>
            <a:lvl1pPr>
              <a:defRPr b="1">
                <a:solidFill>
                  <a:schemeClr val="accent5">
                    <a:lumMod val="75000"/>
                  </a:schemeClr>
                </a:solidFill>
                <a:latin typeface="Quire Sans" panose="020B0502040400020003" pitchFamily="34" charset="0"/>
                <a:cs typeface="Quire Sans" panose="020B050204040002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488" y="1021493"/>
            <a:ext cx="8815517" cy="5307745"/>
          </a:xfrm>
        </p:spPr>
        <p:txBody>
          <a:bodyPr>
            <a:normAutofit/>
          </a:bodyPr>
          <a:lstStyle>
            <a:lvl1pPr>
              <a:defRPr sz="2800">
                <a:latin typeface="Quire Sans" panose="020B0502040400020003" pitchFamily="34" charset="0"/>
                <a:cs typeface="Quire Sans" panose="020B0502040400020003" pitchFamily="34" charset="0"/>
              </a:defRPr>
            </a:lvl1pPr>
            <a:lvl2pPr>
              <a:defRPr sz="2400">
                <a:latin typeface="Quire Sans" panose="020B0502040400020003" pitchFamily="34" charset="0"/>
                <a:cs typeface="Quire Sans" panose="020B0502040400020003" pitchFamily="34" charset="0"/>
              </a:defRPr>
            </a:lvl2pPr>
            <a:lvl3pPr>
              <a:defRPr sz="1800">
                <a:latin typeface="Quire Sans" panose="020B0502040400020003" pitchFamily="34" charset="0"/>
                <a:cs typeface="Quire Sans" panose="020B0502040400020003" pitchFamily="34" charset="0"/>
              </a:defRPr>
            </a:lvl3pPr>
            <a:lvl4pPr>
              <a:defRPr sz="1600">
                <a:latin typeface="Quire Sans" panose="020B0502040400020003" pitchFamily="34" charset="0"/>
                <a:cs typeface="Quire Sans" panose="020B0502040400020003" pitchFamily="34" charset="0"/>
              </a:defRPr>
            </a:lvl4pPr>
            <a:lvl5pPr>
              <a:defRPr sz="1600">
                <a:latin typeface="Quire Sans" panose="020B0502040400020003" pitchFamily="34" charset="0"/>
                <a:cs typeface="Quire Sans" panose="020B05020404000200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E1FD7A5-C69D-412C-8DA5-5AA06BC4E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3605" y="6329238"/>
            <a:ext cx="2057400" cy="528761"/>
          </a:xfrm>
          <a:prstGeom prst="rect">
            <a:avLst/>
          </a:prstGeom>
        </p:spPr>
        <p:txBody>
          <a:bodyPr/>
          <a:lstStyle>
            <a:lvl1pPr algn="r">
              <a:defRPr sz="2400" b="1">
                <a:solidFill>
                  <a:schemeClr val="accent1">
                    <a:lumMod val="75000"/>
                  </a:schemeClr>
                </a:solidFill>
                <a:latin typeface="Quire Sans" panose="020B0502040400020003" pitchFamily="34" charset="0"/>
                <a:cs typeface="Quire Sans" panose="020B0502040400020003" pitchFamily="34" charset="0"/>
              </a:defRPr>
            </a:lvl1pPr>
          </a:lstStyle>
          <a:p>
            <a:fld id="{C19D2B53-EDAE-4B41-B849-8916FA40BC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FE239BD-A8A4-43DB-B353-D4FADB3F97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488" y="6467844"/>
            <a:ext cx="1307552" cy="25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808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77D2451-9D72-4A45-A1BA-585E5FC3C46D}"/>
              </a:ext>
            </a:extLst>
          </p:cNvPr>
          <p:cNvSpPr txBox="1">
            <a:spLocks/>
          </p:cNvSpPr>
          <p:nvPr userDrawn="1"/>
        </p:nvSpPr>
        <p:spPr>
          <a:xfrm>
            <a:off x="155488" y="70610"/>
            <a:ext cx="8815517" cy="753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Courier New" panose="02070309020205020404" pitchFamily="49" charset="0"/>
              </a:defRPr>
            </a:lvl1pPr>
          </a:lstStyle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Click to edit Master title style</a:t>
            </a:r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17A3CC0F-C9D8-429D-AE24-ECD6172B1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3605" y="6329238"/>
            <a:ext cx="2057400" cy="528761"/>
          </a:xfrm>
          <a:prstGeom prst="rect">
            <a:avLst/>
          </a:prstGeom>
        </p:spPr>
        <p:txBody>
          <a:bodyPr/>
          <a:lstStyle>
            <a:lvl1pPr algn="r">
              <a:defRPr sz="2400" b="1">
                <a:solidFill>
                  <a:schemeClr val="accent1">
                    <a:lumMod val="75000"/>
                  </a:schemeClr>
                </a:solidFill>
                <a:latin typeface="Quire Sans" panose="020B0502040400020003" pitchFamily="34" charset="0"/>
                <a:cs typeface="Quire Sans" panose="020B0502040400020003" pitchFamily="34" charset="0"/>
              </a:defRPr>
            </a:lvl1pPr>
          </a:lstStyle>
          <a:p>
            <a:fld id="{C19D2B53-EDAE-4B41-B849-8916FA40BC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31754A4-B376-431B-A0BC-8A7EB43B76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488" y="6467844"/>
            <a:ext cx="1307552" cy="25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350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D52620CB-F40B-4377-AE03-D77EEA0FD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3605" y="6329238"/>
            <a:ext cx="2057400" cy="528761"/>
          </a:xfrm>
          <a:prstGeom prst="rect">
            <a:avLst/>
          </a:prstGeom>
        </p:spPr>
        <p:txBody>
          <a:bodyPr/>
          <a:lstStyle>
            <a:lvl1pPr algn="r">
              <a:defRPr sz="2400" b="1">
                <a:solidFill>
                  <a:schemeClr val="accent1">
                    <a:lumMod val="75000"/>
                  </a:schemeClr>
                </a:solidFill>
                <a:latin typeface="Quire Sans" panose="020B0502040400020003" pitchFamily="34" charset="0"/>
                <a:cs typeface="Quire Sans" panose="020B0502040400020003" pitchFamily="34" charset="0"/>
              </a:defRPr>
            </a:lvl1pPr>
          </a:lstStyle>
          <a:p>
            <a:fld id="{C19D2B53-EDAE-4B41-B849-8916FA40BC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4401882-3B48-42E2-9E56-FC35D49034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488" y="6467844"/>
            <a:ext cx="1307552" cy="25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836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y Metrics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CECFC33-4EC2-5E08-6832-2F6AA178264F}"/>
              </a:ext>
            </a:extLst>
          </p:cNvPr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6182C2F-C3FB-BA3B-06CD-5EFD792B3914}"/>
              </a:ext>
            </a:extLst>
          </p:cNvPr>
          <p:cNvSpPr/>
          <p:nvPr userDrawn="1"/>
        </p:nvSpPr>
        <p:spPr>
          <a:xfrm>
            <a:off x="800489" y="1359936"/>
            <a:ext cx="2971024" cy="396136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E4BFF6C-82DB-A585-6CB3-ECF7BF1413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50" y="2604009"/>
            <a:ext cx="3086100" cy="940467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100000"/>
              </a:lnSpc>
              <a:defRPr sz="3500"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Key Metrics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BD302D0-4035-7D52-5B6F-DBC1234CA2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4904" y="6385186"/>
            <a:ext cx="621792" cy="169009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E5E8CAA-7269-8FAB-9DA6-676B895885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28599" y="1545007"/>
            <a:ext cx="2952750" cy="106532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8B5EAF93-E2D6-7CF7-9682-A501E85589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2950" y="3611390"/>
            <a:ext cx="3086100" cy="825803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18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Descriptor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4063C87-BC7E-03CD-A8E1-81327E9C6C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67302" y="1642141"/>
            <a:ext cx="572536" cy="763380"/>
          </a:xfrm>
          <a:prstGeom prst="ellipse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1000"/>
            </a:lvl1pPr>
          </a:lstStyle>
          <a:p>
            <a:r>
              <a:rPr lang="en-US"/>
              <a:t>Add Icon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C7DA9FE0-F5FC-D527-7D89-708AA6C6CF2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28599" y="2863247"/>
            <a:ext cx="2952750" cy="106532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395C42FC-0D7C-1B24-9828-3B4AFE25F95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067302" y="2960381"/>
            <a:ext cx="572536" cy="763380"/>
          </a:xfrm>
          <a:prstGeom prst="ellipse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1000"/>
            </a:lvl1pPr>
          </a:lstStyle>
          <a:p>
            <a:r>
              <a:rPr lang="en-US"/>
              <a:t>Add Icon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08E03D5A-B971-DE6D-54E1-DAEECC9BE6B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828599" y="4205180"/>
            <a:ext cx="2952750" cy="106532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DC122CAA-D654-D19A-F729-932DADD4346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067302" y="4302314"/>
            <a:ext cx="572536" cy="763380"/>
          </a:xfrm>
          <a:prstGeom prst="ellipse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1000"/>
            </a:lvl1pPr>
          </a:lstStyle>
          <a:p>
            <a:r>
              <a:rPr lang="en-US"/>
              <a:t>Add Icon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5F33D5-5BDE-0C98-4BB7-E08542D7C684}"/>
              </a:ext>
            </a:extLst>
          </p:cNvPr>
          <p:cNvSpPr txBox="1"/>
          <p:nvPr userDrawn="1"/>
        </p:nvSpPr>
        <p:spPr>
          <a:xfrm>
            <a:off x="1125339" y="6426564"/>
            <a:ext cx="3435608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>
                <a:solidFill>
                  <a:schemeClr val="bg1"/>
                </a:solidFill>
              </a:rPr>
              <a:t>FOR RESEARCH USE ONLY. NOT FOR USE IN DIAGNOSTIC PROCEDURES.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9AE441B-AAF3-568A-F78C-2ABF514092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8251" y="344179"/>
            <a:ext cx="3733098" cy="876864"/>
          </a:xfrm>
        </p:spPr>
        <p:txBody>
          <a:bodyPr/>
          <a:lstStyle/>
          <a:p>
            <a:r>
              <a:rPr lang="en-US"/>
              <a:t>Key Metrics Slide Title Text </a:t>
            </a:r>
            <a:br>
              <a:rPr lang="en-US"/>
            </a:br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4169582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777022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775011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186138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578778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083411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709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94" r:id="rId3"/>
    <p:sldLayoutId id="214748369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204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051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663" y="365126"/>
            <a:ext cx="8638674" cy="753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663" y="1335505"/>
            <a:ext cx="8638674" cy="4836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777A21B-5E9D-45BB-84A5-530574EDE4F4}"/>
              </a:ext>
            </a:extLst>
          </p:cNvPr>
          <p:cNvSpPr/>
          <p:nvPr userDrawn="1"/>
        </p:nvSpPr>
        <p:spPr>
          <a:xfrm>
            <a:off x="8386618" y="5132173"/>
            <a:ext cx="757382" cy="172582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Quire Sans" panose="020B0502040400020003" pitchFamily="34" charset="0"/>
              </a:rPr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302776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</p:sldLayoutIdLst>
  <p:hf hdr="0" ftr="0" dt="0"/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5">
              <a:lumMod val="75000"/>
            </a:schemeClr>
          </a:solidFill>
          <a:latin typeface="Quire Sans" panose="020B0502040400020003" pitchFamily="34" charset="0"/>
          <a:ea typeface="Verdana" panose="020B0604030504040204" pitchFamily="34" charset="0"/>
          <a:cs typeface="Quire Sans" panose="020B0502040400020003" pitchFamily="34" charset="0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Quire Sans" panose="020B0502040400020003" pitchFamily="34" charset="0"/>
          <a:ea typeface="Verdana" panose="020B0604030504040204" pitchFamily="34" charset="0"/>
          <a:cs typeface="Quire Sans" panose="020B0502040400020003" pitchFamily="34" charset="0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Quire Sans" panose="020B0502040400020003" pitchFamily="34" charset="0"/>
          <a:ea typeface="Verdana" panose="020B0604030504040204" pitchFamily="34" charset="0"/>
          <a:cs typeface="Quire Sans" panose="020B0502040400020003" pitchFamily="34" charset="0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Quire Sans" panose="020B0502040400020003" pitchFamily="34" charset="0"/>
          <a:ea typeface="Verdana" panose="020B0604030504040204" pitchFamily="34" charset="0"/>
          <a:cs typeface="Quire Sans" panose="020B0502040400020003" pitchFamily="34" charset="0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Quire Sans" panose="020B0502040400020003" pitchFamily="34" charset="0"/>
          <a:ea typeface="Verdana" panose="020B0604030504040204" pitchFamily="34" charset="0"/>
          <a:cs typeface="Quire Sans" panose="020B0502040400020003" pitchFamily="34" charset="0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Quire Sans" panose="020B0502040400020003" pitchFamily="34" charset="0"/>
          <a:ea typeface="Verdana" panose="020B0604030504040204" pitchFamily="34" charset="0"/>
          <a:cs typeface="Quire Sans" panose="020B0502040400020003" pitchFamily="34" charset="0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hyperlink" Target="mailto:n.mansorighiasi@gmail.com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tiff"/><Relationship Id="rId4" Type="http://schemas.openxmlformats.org/officeDocument/2006/relationships/image" Target="../media/image34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406.19113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78.emf"/><Relationship Id="rId4" Type="http://schemas.openxmlformats.org/officeDocument/2006/relationships/image" Target="../media/image77.sv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hyperlink" Target="https://bit.ly/nikamgh" TargetMode="Externa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n.mansorighiasi@gmail.com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2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mea.illumina.com/products/by-type/informatics-products/dragen-bio-it-platform.html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mea.illumina.com/company/news-center/press-releases/2018/2349147.html" TargetMode="Externa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3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5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chart" Target="../charts/chart3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eveloper.nvidia.com/clara-parabricks" TargetMode="Externa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nvidia.com/blog/2022/03/22/nvidia-hopper-accelerates-dynamic-programming-using-dpx-instructions/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70.png"/><Relationship Id="rId18" Type="http://schemas.openxmlformats.org/officeDocument/2006/relationships/image" Target="../media/image82.png"/><Relationship Id="rId3" Type="http://schemas.openxmlformats.org/officeDocument/2006/relationships/image" Target="../media/image65.png"/><Relationship Id="rId7" Type="http://schemas.microsoft.com/office/2007/relationships/hdphoto" Target="../media/hdphoto1.wdp"/><Relationship Id="rId12" Type="http://schemas.openxmlformats.org/officeDocument/2006/relationships/image" Target="../media/image69.png"/><Relationship Id="rId17" Type="http://schemas.openxmlformats.org/officeDocument/2006/relationships/chart" Target="../charts/chart38.xml"/><Relationship Id="rId2" Type="http://schemas.openxmlformats.org/officeDocument/2006/relationships/notesSlide" Target="../notesSlides/notesSlide99.xml"/><Relationship Id="rId16" Type="http://schemas.openxmlformats.org/officeDocument/2006/relationships/image" Target="../media/image7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8.png"/><Relationship Id="rId5" Type="http://schemas.openxmlformats.org/officeDocument/2006/relationships/image" Target="../media/image67.png"/><Relationship Id="rId15" Type="http://schemas.openxmlformats.org/officeDocument/2006/relationships/image" Target="../media/image72.png"/><Relationship Id="rId10" Type="http://schemas.microsoft.com/office/2007/relationships/hdphoto" Target="../media/hdphoto2.wdp"/><Relationship Id="rId4" Type="http://schemas.openxmlformats.org/officeDocument/2006/relationships/image" Target="../media/image66.svg"/><Relationship Id="rId9" Type="http://schemas.openxmlformats.org/officeDocument/2006/relationships/image" Target="../media/image64.png"/><Relationship Id="rId14" Type="http://schemas.openxmlformats.org/officeDocument/2006/relationships/image" Target="../media/image71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svg"/><Relationship Id="rId5" Type="http://schemas.openxmlformats.org/officeDocument/2006/relationships/image" Target="../media/image101.png"/><Relationship Id="rId4" Type="http://schemas.openxmlformats.org/officeDocument/2006/relationships/image" Target="../media/image100.svg"/></Relationships>
</file>

<file path=ppt/slides/_rels/slide1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70.png"/><Relationship Id="rId18" Type="http://schemas.openxmlformats.org/officeDocument/2006/relationships/image" Target="../media/image82.png"/><Relationship Id="rId3" Type="http://schemas.openxmlformats.org/officeDocument/2006/relationships/image" Target="../media/image65.png"/><Relationship Id="rId7" Type="http://schemas.microsoft.com/office/2007/relationships/hdphoto" Target="../media/hdphoto1.wdp"/><Relationship Id="rId12" Type="http://schemas.openxmlformats.org/officeDocument/2006/relationships/image" Target="../media/image69.png"/><Relationship Id="rId17" Type="http://schemas.openxmlformats.org/officeDocument/2006/relationships/chart" Target="../charts/chart39.xml"/><Relationship Id="rId2" Type="http://schemas.openxmlformats.org/officeDocument/2006/relationships/notesSlide" Target="../notesSlides/notesSlide102.xml"/><Relationship Id="rId16" Type="http://schemas.openxmlformats.org/officeDocument/2006/relationships/image" Target="../media/image7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8.png"/><Relationship Id="rId5" Type="http://schemas.openxmlformats.org/officeDocument/2006/relationships/image" Target="../media/image67.png"/><Relationship Id="rId15" Type="http://schemas.openxmlformats.org/officeDocument/2006/relationships/image" Target="../media/image72.png"/><Relationship Id="rId10" Type="http://schemas.microsoft.com/office/2007/relationships/hdphoto" Target="../media/hdphoto2.wdp"/><Relationship Id="rId4" Type="http://schemas.openxmlformats.org/officeDocument/2006/relationships/image" Target="../media/image66.svg"/><Relationship Id="rId9" Type="http://schemas.openxmlformats.org/officeDocument/2006/relationships/image" Target="../media/image64.png"/><Relationship Id="rId14" Type="http://schemas.openxmlformats.org/officeDocument/2006/relationships/image" Target="../media/image71.png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62.png"/><Relationship Id="rId7" Type="http://schemas.microsoft.com/office/2007/relationships/hdphoto" Target="../media/hdphoto2.wdp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microsoft.com/office/2007/relationships/hdphoto" Target="../media/hdphoto1.wdp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sv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70.png"/><Relationship Id="rId18" Type="http://schemas.openxmlformats.org/officeDocument/2006/relationships/image" Target="../media/image82.png"/><Relationship Id="rId3" Type="http://schemas.openxmlformats.org/officeDocument/2006/relationships/image" Target="../media/image65.png"/><Relationship Id="rId7" Type="http://schemas.microsoft.com/office/2007/relationships/hdphoto" Target="../media/hdphoto1.wdp"/><Relationship Id="rId12" Type="http://schemas.openxmlformats.org/officeDocument/2006/relationships/image" Target="../media/image69.png"/><Relationship Id="rId17" Type="http://schemas.openxmlformats.org/officeDocument/2006/relationships/chart" Target="../charts/chart40.xml"/><Relationship Id="rId2" Type="http://schemas.openxmlformats.org/officeDocument/2006/relationships/notesSlide" Target="../notesSlides/notesSlide109.xml"/><Relationship Id="rId16" Type="http://schemas.openxmlformats.org/officeDocument/2006/relationships/image" Target="../media/image7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8.png"/><Relationship Id="rId5" Type="http://schemas.openxmlformats.org/officeDocument/2006/relationships/image" Target="../media/image67.png"/><Relationship Id="rId15" Type="http://schemas.openxmlformats.org/officeDocument/2006/relationships/image" Target="../media/image72.png"/><Relationship Id="rId10" Type="http://schemas.microsoft.com/office/2007/relationships/hdphoto" Target="../media/hdphoto2.wdp"/><Relationship Id="rId4" Type="http://schemas.openxmlformats.org/officeDocument/2006/relationships/image" Target="../media/image66.svg"/><Relationship Id="rId9" Type="http://schemas.openxmlformats.org/officeDocument/2006/relationships/image" Target="../media/image64.png"/><Relationship Id="rId14" Type="http://schemas.openxmlformats.org/officeDocument/2006/relationships/image" Target="../media/image71.png"/></Relationships>
</file>

<file path=ppt/slides/_rels/slide1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64.png"/><Relationship Id="rId7" Type="http://schemas.microsoft.com/office/2007/relationships/hdphoto" Target="../media/hdphoto1.wdp"/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3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2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41.png"/><Relationship Id="rId11" Type="http://schemas.openxmlformats.org/officeDocument/2006/relationships/image" Target="../media/image38.svg"/><Relationship Id="rId5" Type="http://schemas.openxmlformats.org/officeDocument/2006/relationships/image" Target="../media/image40.svg"/><Relationship Id="rId10" Type="http://schemas.openxmlformats.org/officeDocument/2006/relationships/image" Target="../media/image37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5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4.png"/><Relationship Id="rId18" Type="http://schemas.openxmlformats.org/officeDocument/2006/relationships/image" Target="../media/image68.png"/><Relationship Id="rId3" Type="http://schemas.openxmlformats.org/officeDocument/2006/relationships/image" Target="../media/image54.png"/><Relationship Id="rId21" Type="http://schemas.openxmlformats.org/officeDocument/2006/relationships/image" Target="../media/image71.png"/><Relationship Id="rId7" Type="http://schemas.openxmlformats.org/officeDocument/2006/relationships/image" Target="../media/image59.svg"/><Relationship Id="rId12" Type="http://schemas.openxmlformats.org/officeDocument/2006/relationships/image" Target="../media/image63.png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6.sv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microsoft.com/office/2007/relationships/hdphoto" Target="../media/hdphoto1.wdp"/><Relationship Id="rId5" Type="http://schemas.openxmlformats.org/officeDocument/2006/relationships/image" Target="../media/image57.png"/><Relationship Id="rId15" Type="http://schemas.openxmlformats.org/officeDocument/2006/relationships/image" Target="../media/image65.png"/><Relationship Id="rId23" Type="http://schemas.openxmlformats.org/officeDocument/2006/relationships/image" Target="../media/image73.svg"/><Relationship Id="rId10" Type="http://schemas.openxmlformats.org/officeDocument/2006/relationships/image" Target="../media/image62.png"/><Relationship Id="rId19" Type="http://schemas.openxmlformats.org/officeDocument/2006/relationships/image" Target="../media/image69.png"/><Relationship Id="rId4" Type="http://schemas.openxmlformats.org/officeDocument/2006/relationships/image" Target="../media/image55.png"/><Relationship Id="rId9" Type="http://schemas.openxmlformats.org/officeDocument/2006/relationships/image" Target="../media/image61.svg"/><Relationship Id="rId14" Type="http://schemas.microsoft.com/office/2007/relationships/hdphoto" Target="../media/hdphoto2.wdp"/><Relationship Id="rId22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n.mansorighiasi@gmail.co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it.ly/nikamgh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4.png"/><Relationship Id="rId7" Type="http://schemas.openxmlformats.org/officeDocument/2006/relationships/image" Target="../media/image8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emf"/><Relationship Id="rId4" Type="http://schemas.openxmlformats.org/officeDocument/2006/relationships/image" Target="../media/image7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84.svg"/><Relationship Id="rId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84.svg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84.svg"/><Relationship Id="rId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svg"/><Relationship Id="rId4" Type="http://schemas.openxmlformats.org/officeDocument/2006/relationships/image" Target="../media/image8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4.png"/><Relationship Id="rId7" Type="http://schemas.openxmlformats.org/officeDocument/2006/relationships/image" Target="../media/image80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emf"/><Relationship Id="rId4" Type="http://schemas.openxmlformats.org/officeDocument/2006/relationships/image" Target="../media/image7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78.emf"/><Relationship Id="rId4" Type="http://schemas.openxmlformats.org/officeDocument/2006/relationships/image" Target="../media/image77.sv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microsoft.com/office/2007/relationships/hdphoto" Target="../media/hdphoto2.wdp"/><Relationship Id="rId18" Type="http://schemas.openxmlformats.org/officeDocument/2006/relationships/chart" Target="../charts/chart7.xml"/><Relationship Id="rId3" Type="http://schemas.openxmlformats.org/officeDocument/2006/relationships/image" Target="../media/image65.png"/><Relationship Id="rId21" Type="http://schemas.openxmlformats.org/officeDocument/2006/relationships/image" Target="../media/image73.svg"/><Relationship Id="rId7" Type="http://schemas.openxmlformats.org/officeDocument/2006/relationships/image" Target="../media/image57.png"/><Relationship Id="rId12" Type="http://schemas.openxmlformats.org/officeDocument/2006/relationships/image" Target="../media/image64.pn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50.xml"/><Relationship Id="rId16" Type="http://schemas.openxmlformats.org/officeDocument/2006/relationships/image" Target="../media/image70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3.png"/><Relationship Id="rId5" Type="http://schemas.openxmlformats.org/officeDocument/2006/relationships/image" Target="../media/image54.png"/><Relationship Id="rId15" Type="http://schemas.openxmlformats.org/officeDocument/2006/relationships/image" Target="../media/image69.png"/><Relationship Id="rId10" Type="http://schemas.microsoft.com/office/2007/relationships/hdphoto" Target="../media/hdphoto1.wdp"/><Relationship Id="rId19" Type="http://schemas.openxmlformats.org/officeDocument/2006/relationships/image" Target="../media/image82.png"/><Relationship Id="rId4" Type="http://schemas.openxmlformats.org/officeDocument/2006/relationships/image" Target="../media/image66.svg"/><Relationship Id="rId9" Type="http://schemas.openxmlformats.org/officeDocument/2006/relationships/image" Target="../media/image62.png"/><Relationship Id="rId14" Type="http://schemas.openxmlformats.org/officeDocument/2006/relationships/image" Target="../media/image68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sv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svg"/><Relationship Id="rId5" Type="http://schemas.openxmlformats.org/officeDocument/2006/relationships/image" Target="../media/image92.png"/><Relationship Id="rId4" Type="http://schemas.openxmlformats.org/officeDocument/2006/relationships/image" Target="../media/image91.sv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svg"/><Relationship Id="rId5" Type="http://schemas.openxmlformats.org/officeDocument/2006/relationships/image" Target="../media/image94.png"/><Relationship Id="rId4" Type="http://schemas.openxmlformats.org/officeDocument/2006/relationships/image" Target="../media/image91.sv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70.png"/><Relationship Id="rId18" Type="http://schemas.openxmlformats.org/officeDocument/2006/relationships/image" Target="../media/image82.png"/><Relationship Id="rId3" Type="http://schemas.openxmlformats.org/officeDocument/2006/relationships/image" Target="../media/image65.png"/><Relationship Id="rId7" Type="http://schemas.microsoft.com/office/2007/relationships/hdphoto" Target="../media/hdphoto1.wdp"/><Relationship Id="rId12" Type="http://schemas.openxmlformats.org/officeDocument/2006/relationships/image" Target="../media/image69.png"/><Relationship Id="rId17" Type="http://schemas.openxmlformats.org/officeDocument/2006/relationships/chart" Target="../charts/chart10.xml"/><Relationship Id="rId2" Type="http://schemas.openxmlformats.org/officeDocument/2006/relationships/notesSlide" Target="../notesSlides/notesSlide59.xml"/><Relationship Id="rId16" Type="http://schemas.openxmlformats.org/officeDocument/2006/relationships/image" Target="../media/image7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8.png"/><Relationship Id="rId5" Type="http://schemas.openxmlformats.org/officeDocument/2006/relationships/image" Target="../media/image67.png"/><Relationship Id="rId15" Type="http://schemas.openxmlformats.org/officeDocument/2006/relationships/image" Target="../media/image72.png"/><Relationship Id="rId10" Type="http://schemas.microsoft.com/office/2007/relationships/hdphoto" Target="../media/hdphoto2.wdp"/><Relationship Id="rId4" Type="http://schemas.openxmlformats.org/officeDocument/2006/relationships/image" Target="../media/image66.svg"/><Relationship Id="rId9" Type="http://schemas.openxmlformats.org/officeDocument/2006/relationships/image" Target="../media/image64.png"/><Relationship Id="rId14" Type="http://schemas.openxmlformats.org/officeDocument/2006/relationships/image" Target="../media/image71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sv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sv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sv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sv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12" Type="http://schemas.openxmlformats.org/officeDocument/2006/relationships/image" Target="../media/image25.tif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pn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70.png"/><Relationship Id="rId18" Type="http://schemas.openxmlformats.org/officeDocument/2006/relationships/image" Target="../media/image82.png"/><Relationship Id="rId3" Type="http://schemas.openxmlformats.org/officeDocument/2006/relationships/image" Target="../media/image65.png"/><Relationship Id="rId7" Type="http://schemas.microsoft.com/office/2007/relationships/hdphoto" Target="../media/hdphoto1.wdp"/><Relationship Id="rId12" Type="http://schemas.openxmlformats.org/officeDocument/2006/relationships/image" Target="../media/image69.png"/><Relationship Id="rId17" Type="http://schemas.openxmlformats.org/officeDocument/2006/relationships/chart" Target="../charts/chart11.xml"/><Relationship Id="rId2" Type="http://schemas.openxmlformats.org/officeDocument/2006/relationships/notesSlide" Target="../notesSlides/notesSlide66.xml"/><Relationship Id="rId16" Type="http://schemas.openxmlformats.org/officeDocument/2006/relationships/image" Target="../media/image7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8.png"/><Relationship Id="rId5" Type="http://schemas.openxmlformats.org/officeDocument/2006/relationships/image" Target="../media/image67.png"/><Relationship Id="rId15" Type="http://schemas.openxmlformats.org/officeDocument/2006/relationships/image" Target="../media/image72.png"/><Relationship Id="rId10" Type="http://schemas.microsoft.com/office/2007/relationships/hdphoto" Target="../media/hdphoto2.wdp"/><Relationship Id="rId4" Type="http://schemas.openxmlformats.org/officeDocument/2006/relationships/image" Target="../media/image66.svg"/><Relationship Id="rId9" Type="http://schemas.openxmlformats.org/officeDocument/2006/relationships/image" Target="../media/image64.png"/><Relationship Id="rId14" Type="http://schemas.openxmlformats.org/officeDocument/2006/relationships/image" Target="../media/image7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svg"/><Relationship Id="rId5" Type="http://schemas.openxmlformats.org/officeDocument/2006/relationships/image" Target="../media/image101.png"/><Relationship Id="rId4" Type="http://schemas.openxmlformats.org/officeDocument/2006/relationships/image" Target="../media/image100.sv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70.png"/><Relationship Id="rId18" Type="http://schemas.openxmlformats.org/officeDocument/2006/relationships/image" Target="../media/image82.png"/><Relationship Id="rId3" Type="http://schemas.openxmlformats.org/officeDocument/2006/relationships/image" Target="../media/image65.png"/><Relationship Id="rId7" Type="http://schemas.microsoft.com/office/2007/relationships/hdphoto" Target="../media/hdphoto1.wdp"/><Relationship Id="rId12" Type="http://schemas.openxmlformats.org/officeDocument/2006/relationships/image" Target="../media/image69.png"/><Relationship Id="rId17" Type="http://schemas.openxmlformats.org/officeDocument/2006/relationships/chart" Target="../charts/chart12.xml"/><Relationship Id="rId2" Type="http://schemas.openxmlformats.org/officeDocument/2006/relationships/notesSlide" Target="../notesSlides/notesSlide69.xml"/><Relationship Id="rId16" Type="http://schemas.openxmlformats.org/officeDocument/2006/relationships/image" Target="../media/image7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8.png"/><Relationship Id="rId5" Type="http://schemas.openxmlformats.org/officeDocument/2006/relationships/image" Target="../media/image67.png"/><Relationship Id="rId15" Type="http://schemas.openxmlformats.org/officeDocument/2006/relationships/image" Target="../media/image72.png"/><Relationship Id="rId10" Type="http://schemas.microsoft.com/office/2007/relationships/hdphoto" Target="../media/hdphoto2.wdp"/><Relationship Id="rId4" Type="http://schemas.openxmlformats.org/officeDocument/2006/relationships/image" Target="../media/image66.svg"/><Relationship Id="rId9" Type="http://schemas.openxmlformats.org/officeDocument/2006/relationships/image" Target="../media/image64.png"/><Relationship Id="rId14" Type="http://schemas.openxmlformats.org/officeDocument/2006/relationships/image" Target="../media/image71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62.png"/><Relationship Id="rId7" Type="http://schemas.microsoft.com/office/2007/relationships/hdphoto" Target="../media/hdphoto2.wdp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microsoft.com/office/2007/relationships/hdphoto" Target="../media/hdphoto1.wdp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sv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sv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3" Type="http://schemas.openxmlformats.org/officeDocument/2006/relationships/image" Target="../media/image25.tiff"/><Relationship Id="rId7" Type="http://schemas.openxmlformats.org/officeDocument/2006/relationships/image" Target="../media/image30.tif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iff"/><Relationship Id="rId5" Type="http://schemas.openxmlformats.org/officeDocument/2006/relationships/image" Target="../media/image28.tiff"/><Relationship Id="rId4" Type="http://schemas.openxmlformats.org/officeDocument/2006/relationships/image" Target="../media/image27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70.png"/><Relationship Id="rId18" Type="http://schemas.openxmlformats.org/officeDocument/2006/relationships/image" Target="../media/image82.png"/><Relationship Id="rId3" Type="http://schemas.openxmlformats.org/officeDocument/2006/relationships/image" Target="../media/image65.png"/><Relationship Id="rId7" Type="http://schemas.microsoft.com/office/2007/relationships/hdphoto" Target="../media/hdphoto1.wdp"/><Relationship Id="rId12" Type="http://schemas.openxmlformats.org/officeDocument/2006/relationships/image" Target="../media/image69.png"/><Relationship Id="rId17" Type="http://schemas.openxmlformats.org/officeDocument/2006/relationships/chart" Target="../charts/chart13.xml"/><Relationship Id="rId2" Type="http://schemas.openxmlformats.org/officeDocument/2006/relationships/notesSlide" Target="../notesSlides/notesSlide76.xml"/><Relationship Id="rId16" Type="http://schemas.openxmlformats.org/officeDocument/2006/relationships/image" Target="../media/image7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8.png"/><Relationship Id="rId5" Type="http://schemas.openxmlformats.org/officeDocument/2006/relationships/image" Target="../media/image67.png"/><Relationship Id="rId15" Type="http://schemas.openxmlformats.org/officeDocument/2006/relationships/image" Target="../media/image72.png"/><Relationship Id="rId10" Type="http://schemas.microsoft.com/office/2007/relationships/hdphoto" Target="../media/hdphoto2.wdp"/><Relationship Id="rId4" Type="http://schemas.openxmlformats.org/officeDocument/2006/relationships/image" Target="../media/image66.svg"/><Relationship Id="rId9" Type="http://schemas.openxmlformats.org/officeDocument/2006/relationships/image" Target="../media/image64.png"/><Relationship Id="rId14" Type="http://schemas.openxmlformats.org/officeDocument/2006/relationships/image" Target="../media/image71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64.png"/><Relationship Id="rId7" Type="http://schemas.microsoft.com/office/2007/relationships/hdphoto" Target="../media/hdphoto1.wdp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3.png"/><Relationship Id="rId4" Type="http://schemas.microsoft.com/office/2007/relationships/hdphoto" Target="../media/hdphoto2.wdp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8236" y="4032745"/>
            <a:ext cx="8267527" cy="56875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dirty="0">
                <a:latin typeface="Corbel" panose="020B0503020204020204" pitchFamily="34" charset="0"/>
              </a:rPr>
              <a:t>Nika Mansouri </a:t>
            </a:r>
            <a:r>
              <a:rPr lang="en-US" sz="2400" dirty="0" err="1">
                <a:latin typeface="Corbel" panose="020B0503020204020204" pitchFamily="34" charset="0"/>
              </a:rPr>
              <a:t>Ghiasi</a:t>
            </a:r>
            <a:endParaRPr lang="en-US" sz="2400" dirty="0">
              <a:latin typeface="Corbel" panose="020B0503020204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AEC77A9-5043-4150-968B-B3891A224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24" y="6137258"/>
            <a:ext cx="2673598" cy="44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9C36272-1966-4A37-B42B-3499713D16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66999" y="6137258"/>
            <a:ext cx="2418477" cy="4652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7E81F0-3D6E-4B8D-B892-8E730EA51E97}"/>
              </a:ext>
            </a:extLst>
          </p:cNvPr>
          <p:cNvSpPr txBox="1"/>
          <p:nvPr/>
        </p:nvSpPr>
        <p:spPr>
          <a:xfrm>
            <a:off x="2214905" y="4800941"/>
            <a:ext cx="47755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orbel" panose="020B0503020204020204" pitchFamily="34" charset="0"/>
                <a:hlinkClick r:id="rId6"/>
              </a:rPr>
              <a:t>n.mansorighiasi@gmail.com</a:t>
            </a:r>
            <a:endParaRPr lang="en-US" sz="2400" dirty="0">
              <a:latin typeface="Corbel" panose="020B0503020204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9CD7185-9364-8345-9CE4-6B5D2E8AEF8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rgbClr val="E8E7E9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  <a:defRPr sz="3600" b="1" kern="1200">
                <a:solidFill>
                  <a:srgbClr val="06436E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6436E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  <a:t>Storage-Centric Computing </a:t>
            </a:r>
            <a:b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6436E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</a:b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6436E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  <a:t>for Genomics and Metagenomics</a:t>
            </a:r>
            <a:endParaRPr kumimoji="0" lang="en-CH" sz="4400" b="1" i="0" u="none" strike="noStrike" kern="1200" cap="none" spc="0" normalizeH="0" baseline="0" noProof="0" dirty="0">
              <a:ln>
                <a:noFill/>
              </a:ln>
              <a:solidFill>
                <a:srgbClr val="06436E"/>
              </a:solidFill>
              <a:effectLst/>
              <a:uLnTx/>
              <a:uFillTx/>
              <a:latin typeface="Corbel" panose="020B0503020204020204" pitchFamily="34" charset="0"/>
              <a:ea typeface="+mj-ea"/>
              <a:cs typeface="+mj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704ECE3-EEB5-D840-A4CD-57D1AE3B7F37}"/>
              </a:ext>
            </a:extLst>
          </p:cNvPr>
          <p:cNvCxnSpPr/>
          <p:nvPr/>
        </p:nvCxnSpPr>
        <p:spPr>
          <a:xfrm>
            <a:off x="0" y="3429000"/>
            <a:ext cx="9144000" cy="0"/>
          </a:xfrm>
          <a:prstGeom prst="line">
            <a:avLst/>
          </a:prstGeom>
          <a:ln w="76200">
            <a:solidFill>
              <a:srgbClr val="0643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40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62"/>
    </mc:Choice>
    <mc:Fallback xmlns="">
      <p:transition spd="slow" advTm="1926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4B6EC-8F76-FA46-9DC6-097552292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 Problems with (Meta)Genome Analysis Today</a:t>
            </a:r>
            <a:endParaRPr lang="en-CH" sz="32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16D7921-CE02-754A-B804-B41B92C147FA}"/>
              </a:ext>
            </a:extLst>
          </p:cNvPr>
          <p:cNvGrpSpPr/>
          <p:nvPr/>
        </p:nvGrpSpPr>
        <p:grpSpPr>
          <a:xfrm>
            <a:off x="552414" y="1505026"/>
            <a:ext cx="3278998" cy="2703084"/>
            <a:chOff x="4343037" y="3937719"/>
            <a:chExt cx="2445779" cy="195463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22B0A53-E14F-7E4C-A2D2-01048D783A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19577" y="3937719"/>
              <a:ext cx="1369239" cy="1954638"/>
            </a:xfrm>
            <a:prstGeom prst="roundRect">
              <a:avLst>
                <a:gd name="adj" fmla="val 3215"/>
              </a:avLst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8506055-B27A-BB45-89FB-88186C8941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C8CBAC"/>
                </a:clrFrom>
                <a:clrTo>
                  <a:srgbClr val="C8CBA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13359" y="4016910"/>
              <a:ext cx="1021969" cy="64989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A167B53-D193-874C-98A6-0F31AF96EE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43037" y="4741368"/>
              <a:ext cx="1155916" cy="1106305"/>
            </a:xfrm>
            <a:prstGeom prst="roundRect">
              <a:avLst>
                <a:gd name="adj" fmla="val 5499"/>
              </a:avLst>
            </a:prstGeom>
          </p:spPr>
        </p:pic>
      </p:grpSp>
      <p:sp>
        <p:nvSpPr>
          <p:cNvPr id="8" name="Text Box 20" descr="90%">
            <a:extLst>
              <a:ext uri="{FF2B5EF4-FFF2-40B4-BE49-F238E27FC236}">
                <a16:creationId xmlns:a16="http://schemas.microsoft.com/office/drawing/2014/main" id="{496FBCC2-AF1C-C741-B8C6-3223E023D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4245909"/>
            <a:ext cx="2901030" cy="6186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4008" tIns="32004" rIns="64008" bIns="3200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Special-Purpose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 Machine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for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D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ata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 Generation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52FA9E-23B4-F742-A96E-205AF59E05AA}"/>
              </a:ext>
            </a:extLst>
          </p:cNvPr>
          <p:cNvSpPr txBox="1"/>
          <p:nvPr/>
        </p:nvSpPr>
        <p:spPr>
          <a:xfrm>
            <a:off x="470768" y="5037859"/>
            <a:ext cx="3572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FAST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BA9973-9954-C64F-A2AC-6CD7D59392F3}"/>
              </a:ext>
            </a:extLst>
          </p:cNvPr>
          <p:cNvSpPr txBox="1"/>
          <p:nvPr/>
        </p:nvSpPr>
        <p:spPr>
          <a:xfrm>
            <a:off x="4901081" y="5037859"/>
            <a:ext cx="3585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SLOW</a:t>
            </a:r>
          </a:p>
        </p:txBody>
      </p:sp>
      <p:sp>
        <p:nvSpPr>
          <p:cNvPr id="12" name="Line 15">
            <a:extLst>
              <a:ext uri="{FF2B5EF4-FFF2-40B4-BE49-F238E27FC236}">
                <a16:creationId xmlns:a16="http://schemas.microsoft.com/office/drawing/2014/main" id="{1C34287E-0A7A-E945-9FD7-C4F88CFBEB9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04548" y="3073479"/>
            <a:ext cx="982715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 type="none" w="med" len="med"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7150C0-40CC-F046-962D-11155A5B21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4941" y="1775166"/>
            <a:ext cx="2351299" cy="2351299"/>
          </a:xfrm>
          <a:prstGeom prst="rect">
            <a:avLst/>
          </a:prstGeom>
        </p:spPr>
      </p:pic>
      <p:sp>
        <p:nvSpPr>
          <p:cNvPr id="14" name="Text Box 20" descr="90%">
            <a:extLst>
              <a:ext uri="{FF2B5EF4-FFF2-40B4-BE49-F238E27FC236}">
                <a16:creationId xmlns:a16="http://schemas.microsoft.com/office/drawing/2014/main" id="{56AAFF17-E978-F64A-8A86-0276470D5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3249" y="4245909"/>
            <a:ext cx="2901030" cy="6186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4008" tIns="32004" rIns="64008" bIns="3200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General-Purpose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 Machine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for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D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ata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 Analysis</a:t>
            </a:r>
          </a:p>
        </p:txBody>
      </p:sp>
      <p:sp>
        <p:nvSpPr>
          <p:cNvPr id="15" name="Line 15">
            <a:extLst>
              <a:ext uri="{FF2B5EF4-FFF2-40B4-BE49-F238E27FC236}">
                <a16:creationId xmlns:a16="http://schemas.microsoft.com/office/drawing/2014/main" id="{F1827AE6-5162-5D48-A845-7550D1B5E79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01950" y="3276759"/>
            <a:ext cx="982714" cy="50822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 type="none" w="med" len="med"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16" name="Line 15">
            <a:extLst>
              <a:ext uri="{FF2B5EF4-FFF2-40B4-BE49-F238E27FC236}">
                <a16:creationId xmlns:a16="http://schemas.microsoft.com/office/drawing/2014/main" id="{141FA8B8-6674-8740-BBE7-9129542364A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01951" y="2453611"/>
            <a:ext cx="985313" cy="399811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 type="none" w="med" len="med"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18" name="Line 15">
            <a:extLst>
              <a:ext uri="{FF2B5EF4-FFF2-40B4-BE49-F238E27FC236}">
                <a16:creationId xmlns:a16="http://schemas.microsoft.com/office/drawing/2014/main" id="{35819B99-06A8-E548-A37E-F2C093640D9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01949" y="1911458"/>
            <a:ext cx="982713" cy="72464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 type="none" w="med" len="med"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C22C485-C908-B14D-BE68-98387E6D4D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699" y="2180377"/>
            <a:ext cx="1429818" cy="91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08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 animBg="1"/>
      <p:bldP spid="14" grpId="0"/>
      <p:bldP spid="15" grpId="0" animBg="1"/>
      <p:bldP spid="16" grpId="0" animBg="1"/>
      <p:bldP spid="18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D0F72-87D9-544D-A6CE-FE644A997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System Cost-Efficiency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BEA72C-C8DB-C84F-B722-3E3421B84BE7}"/>
              </a:ext>
            </a:extLst>
          </p:cNvPr>
          <p:cNvSpPr txBox="1"/>
          <p:nvPr/>
        </p:nvSpPr>
        <p:spPr>
          <a:xfrm rot="16200000">
            <a:off x="-869369" y="3048865"/>
            <a:ext cx="2385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 dirty="0">
                <a:latin typeface="Corbel" panose="020B0503020204020204" pitchFamily="34" charset="0"/>
              </a:rPr>
              <a:t>GMean Speedup</a:t>
            </a:r>
          </a:p>
        </p:txBody>
      </p: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9A884CC5-7239-CE40-AC06-B156C4BB5EA6}"/>
              </a:ext>
            </a:extLst>
          </p:cNvPr>
          <p:cNvGraphicFramePr>
            <a:graphicFrameLocks/>
          </p:cNvGraphicFramePr>
          <p:nvPr/>
        </p:nvGraphicFramePr>
        <p:xfrm>
          <a:off x="437321" y="1846540"/>
          <a:ext cx="8556875" cy="3054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99BD6D46-47FA-814C-B9C8-7363C421C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85" y="909684"/>
            <a:ext cx="9037567" cy="994246"/>
          </a:xfrm>
        </p:spPr>
        <p:txBody>
          <a:bodyPr/>
          <a:lstStyle/>
          <a:p>
            <a:r>
              <a:rPr lang="en-GB" sz="2350" b="1" dirty="0">
                <a:solidFill>
                  <a:srgbClr val="929000"/>
                </a:solidFill>
              </a:rPr>
              <a:t>Cost-optimized system ($): </a:t>
            </a:r>
            <a:r>
              <a:rPr lang="en-GB" sz="2350" dirty="0"/>
              <a:t>With SSD-C and </a:t>
            </a:r>
            <a:r>
              <a:rPr lang="en-GB" sz="2350" dirty="0">
                <a:latin typeface="+mn-lt"/>
              </a:rPr>
              <a:t>64</a:t>
            </a:r>
            <a:r>
              <a:rPr lang="en-GB" sz="2350" dirty="0"/>
              <a:t>-GB DRAM</a:t>
            </a:r>
          </a:p>
          <a:p>
            <a:r>
              <a:rPr lang="en-GB" sz="2350" b="1" dirty="0">
                <a:solidFill>
                  <a:srgbClr val="1B83C5"/>
                </a:solidFill>
              </a:rPr>
              <a:t>Performance-optimized system ($$$): </a:t>
            </a:r>
            <a:r>
              <a:rPr lang="en-GB" sz="2350" dirty="0"/>
              <a:t>With SSD-P and </a:t>
            </a:r>
            <a:r>
              <a:rPr lang="en-GB" sz="2350" dirty="0">
                <a:latin typeface="+mn-lt"/>
              </a:rPr>
              <a:t>1</a:t>
            </a:r>
            <a:r>
              <a:rPr lang="en-GB" sz="2350" dirty="0"/>
              <a:t>-TB DRAM</a:t>
            </a:r>
          </a:p>
          <a:p>
            <a:endParaRPr lang="en-GB" sz="2350" dirty="0"/>
          </a:p>
          <a:p>
            <a:endParaRPr lang="en-CH" sz="235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A80C71C-F6D0-474F-B2E6-54CA9D5B5DAD}"/>
              </a:ext>
            </a:extLst>
          </p:cNvPr>
          <p:cNvSpPr/>
          <p:nvPr/>
        </p:nvSpPr>
        <p:spPr>
          <a:xfrm>
            <a:off x="0" y="5128102"/>
            <a:ext cx="9144000" cy="1155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0" rIns="54000" bIns="82800" rtlCol="0" anchor="ctr"/>
          <a:lstStyle/>
          <a:p>
            <a:pPr algn="ctr">
              <a:spcAft>
                <a:spcPts val="1000"/>
              </a:spcAft>
            </a:pPr>
            <a:r>
              <a:rPr lang="en-GB" sz="2350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MegIS outperforms the baselines</a:t>
            </a:r>
          </a:p>
          <a:p>
            <a:pPr algn="ctr">
              <a:spcAft>
                <a:spcPts val="1000"/>
              </a:spcAft>
            </a:pPr>
            <a:r>
              <a:rPr lang="en-GB" sz="2350" b="1" i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even</a:t>
            </a:r>
            <a:r>
              <a:rPr lang="en-GB" sz="2350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 when running on a much less costly system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E8997B5-0F37-6F46-A103-3A90CBB856FA}"/>
              </a:ext>
            </a:extLst>
          </p:cNvPr>
          <p:cNvSpPr txBox="1"/>
          <p:nvPr/>
        </p:nvSpPr>
        <p:spPr>
          <a:xfrm>
            <a:off x="2054089" y="4527596"/>
            <a:ext cx="30480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b="1" dirty="0">
                <a:solidFill>
                  <a:srgbClr val="929000"/>
                </a:solidFill>
                <a:latin typeface="Corbel" panose="020B0503020204020204" pitchFamily="34" charset="0"/>
              </a:rPr>
              <a:t>($)</a:t>
            </a:r>
            <a:endParaRPr lang="en-CH" dirty="0">
              <a:solidFill>
                <a:srgbClr val="929000"/>
              </a:solidFill>
              <a:latin typeface="Corbel" panose="020B0503020204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1872779-FA94-164A-8F20-CAAD95C4EC71}"/>
              </a:ext>
            </a:extLst>
          </p:cNvPr>
          <p:cNvSpPr txBox="1"/>
          <p:nvPr/>
        </p:nvSpPr>
        <p:spPr>
          <a:xfrm>
            <a:off x="3586932" y="4527596"/>
            <a:ext cx="30480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b="1" dirty="0">
                <a:solidFill>
                  <a:srgbClr val="929000"/>
                </a:solidFill>
                <a:latin typeface="Corbel" panose="020B0503020204020204" pitchFamily="34" charset="0"/>
              </a:rPr>
              <a:t>($)</a:t>
            </a:r>
            <a:endParaRPr lang="en-CH" dirty="0">
              <a:solidFill>
                <a:srgbClr val="929000"/>
              </a:solidFill>
              <a:latin typeface="Corbel" panose="020B0503020204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E77705E-1807-4F45-A9FF-B401051F70C9}"/>
              </a:ext>
            </a:extLst>
          </p:cNvPr>
          <p:cNvSpPr txBox="1"/>
          <p:nvPr/>
        </p:nvSpPr>
        <p:spPr>
          <a:xfrm>
            <a:off x="5088836" y="4527596"/>
            <a:ext cx="609599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b="1" dirty="0">
                <a:solidFill>
                  <a:srgbClr val="1B83C5"/>
                </a:solidFill>
                <a:latin typeface="Corbel" panose="020B0503020204020204" pitchFamily="34" charset="0"/>
              </a:rPr>
              <a:t>($$$)</a:t>
            </a:r>
            <a:endParaRPr lang="en-CH" dirty="0">
              <a:solidFill>
                <a:srgbClr val="1B83C5"/>
              </a:solidFill>
              <a:latin typeface="Corbel" panose="020B0503020204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C944BC5-3350-C14C-8299-2AD3B2789041}"/>
              </a:ext>
            </a:extLst>
          </p:cNvPr>
          <p:cNvSpPr txBox="1"/>
          <p:nvPr/>
        </p:nvSpPr>
        <p:spPr>
          <a:xfrm>
            <a:off x="6599585" y="4527596"/>
            <a:ext cx="609599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b="1" dirty="0">
                <a:solidFill>
                  <a:srgbClr val="1B83C5"/>
                </a:solidFill>
                <a:latin typeface="Corbel" panose="020B0503020204020204" pitchFamily="34" charset="0"/>
              </a:rPr>
              <a:t>($$$)</a:t>
            </a:r>
            <a:endParaRPr lang="en-CH" dirty="0">
              <a:solidFill>
                <a:srgbClr val="1B83C5"/>
              </a:solidFill>
              <a:latin typeface="Corbel" panose="020B0503020204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8A07CEA-EA66-DC46-B187-53E3AEF4D605}"/>
              </a:ext>
            </a:extLst>
          </p:cNvPr>
          <p:cNvSpPr txBox="1"/>
          <p:nvPr/>
        </p:nvSpPr>
        <p:spPr>
          <a:xfrm>
            <a:off x="8224295" y="4527596"/>
            <a:ext cx="30480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b="1" dirty="0">
                <a:solidFill>
                  <a:srgbClr val="929000"/>
                </a:solidFill>
                <a:latin typeface="Corbel" panose="020B0503020204020204" pitchFamily="34" charset="0"/>
              </a:rPr>
              <a:t>($)</a:t>
            </a:r>
            <a:endParaRPr lang="en-CH" dirty="0">
              <a:solidFill>
                <a:srgbClr val="929000"/>
              </a:solidFill>
              <a:latin typeface="Corbel" panose="020B0503020204020204" pitchFamily="34" charset="0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4614A5E-FB70-594D-AE3C-184287459332}"/>
              </a:ext>
            </a:extLst>
          </p:cNvPr>
          <p:cNvCxnSpPr>
            <a:cxnSpLocks/>
          </p:cNvCxnSpPr>
          <p:nvPr/>
        </p:nvCxnSpPr>
        <p:spPr>
          <a:xfrm>
            <a:off x="1493134" y="2494484"/>
            <a:ext cx="6379944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0B2DB7A-E1A0-3945-93C2-BB0DFB2D1FE6}"/>
              </a:ext>
            </a:extLst>
          </p:cNvPr>
          <p:cNvCxnSpPr>
            <a:cxnSpLocks/>
          </p:cNvCxnSpPr>
          <p:nvPr/>
        </p:nvCxnSpPr>
        <p:spPr>
          <a:xfrm flipV="1">
            <a:off x="6486627" y="2494484"/>
            <a:ext cx="0" cy="1613570"/>
          </a:xfrm>
          <a:prstGeom prst="straightConnector1">
            <a:avLst/>
          </a:prstGeom>
          <a:ln w="15875">
            <a:solidFill>
              <a:srgbClr val="1B83C5"/>
            </a:solidFill>
            <a:headEnd type="triangl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35ED646B-9F85-1140-9ADF-69B297897882}"/>
              </a:ext>
            </a:extLst>
          </p:cNvPr>
          <p:cNvSpPr txBox="1"/>
          <p:nvPr/>
        </p:nvSpPr>
        <p:spPr>
          <a:xfrm rot="16200000">
            <a:off x="6238359" y="2942589"/>
            <a:ext cx="44545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b="1" noProof="0" dirty="0">
                <a:solidFill>
                  <a:srgbClr val="1B83C5"/>
                </a:solidFill>
                <a:latin typeface="Calibri" panose="020F0502020204030204"/>
              </a:rPr>
              <a:t>7.2x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srgbClr val="1B83C5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29368485-B518-0545-A10E-AF2641A5E2A6}"/>
              </a:ext>
            </a:extLst>
          </p:cNvPr>
          <p:cNvCxnSpPr>
            <a:cxnSpLocks/>
          </p:cNvCxnSpPr>
          <p:nvPr/>
        </p:nvCxnSpPr>
        <p:spPr>
          <a:xfrm flipV="1">
            <a:off x="4896724" y="2494484"/>
            <a:ext cx="0" cy="1109481"/>
          </a:xfrm>
          <a:prstGeom prst="straightConnector1">
            <a:avLst/>
          </a:prstGeom>
          <a:ln w="15875">
            <a:solidFill>
              <a:srgbClr val="1B83C5"/>
            </a:solidFill>
            <a:headEnd type="triangl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5BFDCAC5-D3C8-C044-9C6D-87118DBBA7A3}"/>
              </a:ext>
            </a:extLst>
          </p:cNvPr>
          <p:cNvSpPr txBox="1"/>
          <p:nvPr/>
        </p:nvSpPr>
        <p:spPr>
          <a:xfrm rot="16200000">
            <a:off x="4673997" y="2942589"/>
            <a:ext cx="44545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b="1" noProof="0" dirty="0">
                <a:solidFill>
                  <a:srgbClr val="1B83C5"/>
                </a:solidFill>
                <a:latin typeface="Calibri" panose="020F0502020204030204"/>
              </a:rPr>
              <a:t>2.4x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srgbClr val="1B83C5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2B3FD59-E238-E449-867C-9AAF48DAEDEA}"/>
              </a:ext>
            </a:extLst>
          </p:cNvPr>
          <p:cNvCxnSpPr>
            <a:cxnSpLocks/>
          </p:cNvCxnSpPr>
          <p:nvPr/>
        </p:nvCxnSpPr>
        <p:spPr>
          <a:xfrm flipV="1">
            <a:off x="3316763" y="2494484"/>
            <a:ext cx="0" cy="1794768"/>
          </a:xfrm>
          <a:prstGeom prst="straightConnector1">
            <a:avLst/>
          </a:prstGeom>
          <a:ln w="15875">
            <a:solidFill>
              <a:srgbClr val="939000"/>
            </a:solidFill>
            <a:headEnd type="triangl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7DF941E-E8E4-DA4D-94D7-8B7D2B9D90DE}"/>
              </a:ext>
            </a:extLst>
          </p:cNvPr>
          <p:cNvCxnSpPr>
            <a:cxnSpLocks/>
          </p:cNvCxnSpPr>
          <p:nvPr/>
        </p:nvCxnSpPr>
        <p:spPr>
          <a:xfrm flipV="1">
            <a:off x="1744536" y="2494484"/>
            <a:ext cx="0" cy="1758102"/>
          </a:xfrm>
          <a:prstGeom prst="straightConnector1">
            <a:avLst/>
          </a:prstGeom>
          <a:ln w="15875">
            <a:solidFill>
              <a:srgbClr val="939000"/>
            </a:solidFill>
            <a:headEnd type="triangl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D90F8CA-AF53-F047-B601-B6706CD39D10}"/>
              </a:ext>
            </a:extLst>
          </p:cNvPr>
          <p:cNvSpPr txBox="1"/>
          <p:nvPr/>
        </p:nvSpPr>
        <p:spPr>
          <a:xfrm rot="16200000">
            <a:off x="1415193" y="2942589"/>
            <a:ext cx="658686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b="1" noProof="0" dirty="0">
                <a:solidFill>
                  <a:srgbClr val="939000"/>
                </a:solidFill>
                <a:latin typeface="Calibri" panose="020F0502020204030204"/>
              </a:rPr>
              <a:t>16.2x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srgbClr val="939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D602979-F159-BE41-B65B-9AD63A8B6D95}"/>
              </a:ext>
            </a:extLst>
          </p:cNvPr>
          <p:cNvSpPr txBox="1"/>
          <p:nvPr/>
        </p:nvSpPr>
        <p:spPr>
          <a:xfrm rot="16200000">
            <a:off x="2977479" y="2942589"/>
            <a:ext cx="658686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b="1" noProof="0" dirty="0">
                <a:solidFill>
                  <a:srgbClr val="939000"/>
                </a:solidFill>
                <a:latin typeface="Calibri" panose="020F0502020204030204"/>
              </a:rPr>
              <a:t>19.9x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srgbClr val="939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10914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Graphic spid="23" grpId="0" uiExpand="1">
        <p:bldSub>
          <a:bldChart bld="category"/>
        </p:bldSub>
      </p:bldGraphic>
      <p:bldP spid="30" grpId="0" build="p"/>
      <p:bldP spid="39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50" grpId="0" animBg="1"/>
      <p:bldP spid="55" grpId="0" animBg="1"/>
      <p:bldP spid="24" grpId="0" animBg="1"/>
      <p:bldP spid="25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E02F5-A700-D040-994F-691F1E0BC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More in the Paper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FE54C-8BD5-BD44-AD43-C5A540AE2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85" y="804824"/>
            <a:ext cx="9451268" cy="5677226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500"/>
              </a:spcAft>
            </a:pPr>
            <a:r>
              <a:rPr lang="en-CH" dirty="0"/>
              <a:t>MegIS’s performance when running in-storage processing operations on the </a:t>
            </a:r>
            <a:r>
              <a:rPr lang="en-CH" b="1" dirty="0">
                <a:solidFill>
                  <a:srgbClr val="548235"/>
                </a:solidFill>
              </a:rPr>
              <a:t>cores existing in the SSD controller</a:t>
            </a:r>
          </a:p>
          <a:p>
            <a:pPr>
              <a:lnSpc>
                <a:spcPct val="100000"/>
              </a:lnSpc>
              <a:spcAft>
                <a:spcPts val="500"/>
              </a:spcAft>
            </a:pPr>
            <a:r>
              <a:rPr lang="en-CH" dirty="0"/>
              <a:t>MegIS’s performance when using the same accelerators </a:t>
            </a:r>
            <a:r>
              <a:rPr lang="en-CH" b="1" dirty="0">
                <a:solidFill>
                  <a:srgbClr val="1982C3"/>
                </a:solidFill>
              </a:rPr>
              <a:t>outside SSD</a:t>
            </a:r>
          </a:p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en-CH" b="1" dirty="0">
                <a:solidFill>
                  <a:schemeClr val="accent2"/>
                </a:solidFill>
              </a:rPr>
              <a:t>Sensitivity analysis with varying </a:t>
            </a:r>
          </a:p>
          <a:p>
            <a:pPr lvl="1">
              <a:lnSpc>
                <a:spcPct val="100000"/>
              </a:lnSpc>
              <a:spcAft>
                <a:spcPts val="200"/>
              </a:spcAft>
            </a:pPr>
            <a:r>
              <a:rPr lang="en-CH" dirty="0"/>
              <a:t>Database sizes</a:t>
            </a:r>
          </a:p>
          <a:p>
            <a:pPr lvl="1">
              <a:lnSpc>
                <a:spcPct val="100000"/>
              </a:lnSpc>
              <a:spcAft>
                <a:spcPts val="200"/>
              </a:spcAft>
            </a:pPr>
            <a:r>
              <a:rPr lang="en-CH" dirty="0"/>
              <a:t>Memory capacities</a:t>
            </a:r>
          </a:p>
          <a:p>
            <a:pPr lvl="1">
              <a:lnSpc>
                <a:spcPct val="100000"/>
              </a:lnSpc>
              <a:spcAft>
                <a:spcPts val="200"/>
              </a:spcAft>
            </a:pPr>
            <a:r>
              <a:rPr lang="en-CH" dirty="0"/>
              <a:t>#SSDs</a:t>
            </a:r>
          </a:p>
          <a:p>
            <a:pPr lvl="1">
              <a:lnSpc>
                <a:spcPct val="100000"/>
              </a:lnSpc>
              <a:spcAft>
                <a:spcPts val="200"/>
              </a:spcAft>
            </a:pPr>
            <a:r>
              <a:rPr lang="en-CH" dirty="0"/>
              <a:t>#Channels</a:t>
            </a:r>
          </a:p>
          <a:p>
            <a:pPr lvl="1">
              <a:lnSpc>
                <a:spcPct val="100000"/>
              </a:lnSpc>
              <a:spcAft>
                <a:spcPts val="200"/>
              </a:spcAft>
            </a:pPr>
            <a:r>
              <a:rPr lang="en-CH" dirty="0"/>
              <a:t>#Samples</a:t>
            </a:r>
          </a:p>
          <a:p>
            <a:pPr>
              <a:lnSpc>
                <a:spcPct val="100000"/>
              </a:lnSpc>
              <a:spcAft>
                <a:spcPts val="500"/>
              </a:spcAft>
            </a:pPr>
            <a:r>
              <a:rPr lang="en-GB" dirty="0"/>
              <a:t>MegIS’s performance for </a:t>
            </a:r>
            <a:r>
              <a:rPr lang="en-GB" b="1" dirty="0">
                <a:solidFill>
                  <a:srgbClr val="7030A0"/>
                </a:solidFill>
              </a:rPr>
              <a:t>abundance estimation</a:t>
            </a:r>
            <a:endParaRPr lang="en-CH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22135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 txBox="1">
            <a:spLocks/>
          </p:cNvSpPr>
          <p:nvPr/>
        </p:nvSpPr>
        <p:spPr>
          <a:xfrm>
            <a:off x="0" y="928"/>
            <a:ext cx="9144000" cy="3135600"/>
          </a:xfrm>
          <a:prstGeom prst="rect">
            <a:avLst/>
          </a:prstGeom>
          <a:solidFill>
            <a:srgbClr val="06436E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02" name="Title 1"/>
          <p:cNvSpPr>
            <a:spLocks noGrp="1"/>
          </p:cNvSpPr>
          <p:nvPr>
            <p:ph type="ctrTitle" idx="4294967295"/>
          </p:nvPr>
        </p:nvSpPr>
        <p:spPr>
          <a:xfrm>
            <a:off x="0" y="24462"/>
            <a:ext cx="9144000" cy="2747636"/>
          </a:xfrm>
          <a:prstGeom prst="rect">
            <a:avLst/>
          </a:prstGeom>
          <a:solidFill>
            <a:srgbClr val="06436E"/>
          </a:solidFill>
        </p:spPr>
        <p:txBody>
          <a:bodyPr anchor="ctr">
            <a:noAutofit/>
          </a:bodyPr>
          <a:lstStyle/>
          <a:p>
            <a:pPr algn="ctr">
              <a:lnSpc>
                <a:spcPct val="130000"/>
              </a:lnSpc>
              <a:spcAft>
                <a:spcPts val="400"/>
              </a:spcAft>
            </a:pPr>
            <a:r>
              <a:rPr lang="en-US" sz="5400" b="1" dirty="0">
                <a:solidFill>
                  <a:srgbClr val="F5D8B0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MegIS</a:t>
            </a:r>
            <a:r>
              <a:rPr lang="en-US" b="1" dirty="0">
                <a:solidFill>
                  <a:srgbClr val="FFFFFF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US" sz="3600" b="1" dirty="0">
                <a:solidFill>
                  <a:srgbClr val="FFFFFF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100" b="1" dirty="0">
                <a:solidFill>
                  <a:srgbClr val="FFFFFF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High-Performance, Energy-Efficient, and Low-Cost Metagenomic Analysis with In-Storage Processing</a:t>
            </a:r>
            <a:endParaRPr lang="en-US" sz="3100" b="1" dirty="0">
              <a:solidFill>
                <a:schemeClr val="accent4">
                  <a:lumMod val="20000"/>
                  <a:lumOff val="80000"/>
                </a:schemeClr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7C26073-8D20-48E5-9751-3761552F8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37348" y="5600506"/>
            <a:ext cx="2469303" cy="4750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493808-1C51-9F45-A6ED-874599368E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1820" t="33599" r="12247" b="30996"/>
          <a:stretch/>
        </p:blipFill>
        <p:spPr>
          <a:xfrm>
            <a:off x="480984" y="6221939"/>
            <a:ext cx="2126749" cy="3658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731CF4-74AF-B540-A733-A0C381043E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877" y="6292113"/>
            <a:ext cx="2673139" cy="2255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8836FA9-C6A3-CC45-8071-8E048A18B9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712" y="3208714"/>
            <a:ext cx="1686574" cy="16865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BAB3F79-2F22-C64C-9470-F9084564971B}"/>
              </a:ext>
            </a:extLst>
          </p:cNvPr>
          <p:cNvSpPr txBox="1"/>
          <p:nvPr/>
        </p:nvSpPr>
        <p:spPr>
          <a:xfrm>
            <a:off x="2236176" y="5017065"/>
            <a:ext cx="46716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H" sz="2400" b="1" dirty="0">
                <a:hlinkClick r:id="rId8"/>
              </a:rPr>
              <a:t>https://arxiv.org/abs/2406.19113</a:t>
            </a:r>
            <a:endParaRPr lang="en-CH" sz="2400" b="1" dirty="0"/>
          </a:p>
        </p:txBody>
      </p:sp>
    </p:spTree>
    <p:extLst>
      <p:ext uri="{BB962C8B-B14F-4D97-AF65-F5344CB8AC3E}">
        <p14:creationId xmlns:p14="http://schemas.microsoft.com/office/powerpoint/2010/main" val="223172447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6C178-7A94-624F-A7E7-05D4B05CC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B76E2-93DF-344C-A2FE-E40802A451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en-CH" sz="3200" b="1" dirty="0"/>
              <a:t>Brief Intro to (Meta)Genomics</a:t>
            </a:r>
          </a:p>
          <a:p>
            <a:pPr>
              <a:lnSpc>
                <a:spcPct val="130000"/>
              </a:lnSpc>
            </a:pPr>
            <a:endParaRPr lang="en-CH" sz="3200" b="1" dirty="0"/>
          </a:p>
          <a:p>
            <a:pPr>
              <a:lnSpc>
                <a:spcPct val="130000"/>
              </a:lnSpc>
            </a:pPr>
            <a:r>
              <a:rPr lang="en-CH" sz="3200" b="1" dirty="0"/>
              <a:t>Storage-Centric Designs for (Meta)Genomics</a:t>
            </a:r>
          </a:p>
          <a:p>
            <a:pPr lvl="1">
              <a:lnSpc>
                <a:spcPct val="130000"/>
              </a:lnSpc>
            </a:pPr>
            <a:r>
              <a:rPr lang="en-CH" sz="3200" b="1" dirty="0"/>
              <a:t>GenStore</a:t>
            </a:r>
          </a:p>
          <a:p>
            <a:pPr lvl="1">
              <a:lnSpc>
                <a:spcPct val="130000"/>
              </a:lnSpc>
            </a:pPr>
            <a:r>
              <a:rPr lang="en-CH" sz="3200" b="1" dirty="0"/>
              <a:t>MegIS</a:t>
            </a:r>
          </a:p>
          <a:p>
            <a:pPr lvl="1">
              <a:lnSpc>
                <a:spcPct val="130000"/>
              </a:lnSpc>
            </a:pPr>
            <a:endParaRPr lang="en-CH" sz="3200" b="1" dirty="0"/>
          </a:p>
          <a:p>
            <a:pPr>
              <a:lnSpc>
                <a:spcPct val="130000"/>
              </a:lnSpc>
            </a:pPr>
            <a:r>
              <a:rPr lang="en-CH" sz="3200" b="1" i="1" dirty="0">
                <a:solidFill>
                  <a:srgbClr val="0062A0"/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17204664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34F09-6AD5-FA46-B37B-F6E41246C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969" y="2658533"/>
            <a:ext cx="8798061" cy="770467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CH" dirty="0"/>
              <a:t>Specializing the Storage System </a:t>
            </a:r>
            <a:br>
              <a:rPr lang="en-CH" dirty="0"/>
            </a:br>
            <a:r>
              <a:rPr lang="en-CH" dirty="0"/>
              <a:t>for Genomics &amp; Metagenomics </a:t>
            </a:r>
            <a:br>
              <a:rPr lang="en-CH" dirty="0"/>
            </a:br>
            <a:r>
              <a:rPr lang="en-CH" dirty="0"/>
              <a:t>Can Provide Large Benefits</a:t>
            </a:r>
          </a:p>
        </p:txBody>
      </p:sp>
    </p:spTree>
    <p:extLst>
      <p:ext uri="{BB962C8B-B14F-4D97-AF65-F5344CB8AC3E}">
        <p14:creationId xmlns:p14="http://schemas.microsoft.com/office/powerpoint/2010/main" val="210365830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34F09-6AD5-FA46-B37B-F6E41246C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969" y="2658533"/>
            <a:ext cx="8798061" cy="770467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CH" dirty="0"/>
              <a:t>Specializing the Storage System </a:t>
            </a:r>
            <a:br>
              <a:rPr lang="en-CH" dirty="0"/>
            </a:br>
            <a:r>
              <a:rPr lang="en-CH" dirty="0"/>
              <a:t>for Genomics &amp; Metagenomics </a:t>
            </a:r>
            <a:br>
              <a:rPr lang="en-CH" dirty="0"/>
            </a:br>
            <a:r>
              <a:rPr lang="en-CH" dirty="0"/>
              <a:t>Can Provide Large Benefits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F3920F-685C-088A-991B-29262C56D6BC}"/>
              </a:ext>
            </a:extLst>
          </p:cNvPr>
          <p:cNvSpPr/>
          <p:nvPr/>
        </p:nvSpPr>
        <p:spPr>
          <a:xfrm>
            <a:off x="215336" y="3334720"/>
            <a:ext cx="8755694" cy="25474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30000"/>
              </a:lnSpc>
            </a:pPr>
            <a:r>
              <a:rPr lang="en-CH" sz="3200" b="1" dirty="0">
                <a:solidFill>
                  <a:schemeClr val="tx1"/>
                </a:solidFill>
                <a:latin typeface="Corbel" panose="020B0503020204020204" pitchFamily="34" charset="0"/>
              </a:rPr>
              <a:t>Storage-centric designs </a:t>
            </a:r>
          </a:p>
          <a:p>
            <a:pPr algn="ctr">
              <a:lnSpc>
                <a:spcPct val="130000"/>
              </a:lnSpc>
            </a:pPr>
            <a:r>
              <a:rPr lang="en-CH" sz="3200" b="1" dirty="0">
                <a:solidFill>
                  <a:schemeClr val="tx1"/>
                </a:solidFill>
                <a:latin typeface="Corbel" panose="020B0503020204020204" pitchFamily="34" charset="0"/>
              </a:rPr>
              <a:t>improve system </a:t>
            </a:r>
            <a:r>
              <a:rPr lang="en-CH" sz="3200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cost-efficiency</a:t>
            </a:r>
            <a:endParaRPr lang="en-CH" sz="320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GB" sz="3200" b="1" dirty="0">
                <a:solidFill>
                  <a:schemeClr val="tx1"/>
                </a:solidFill>
                <a:latin typeface="Corbel" panose="020B0503020204020204" pitchFamily="34" charset="0"/>
              </a:rPr>
              <a:t>and makes accurate (meta)genomics </a:t>
            </a:r>
          </a:p>
          <a:p>
            <a:pPr algn="ctr">
              <a:lnSpc>
                <a:spcPct val="130000"/>
              </a:lnSpc>
            </a:pPr>
            <a:r>
              <a:rPr lang="en-GB" sz="3200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more accessible </a:t>
            </a:r>
            <a:r>
              <a:rPr lang="en-GB" sz="3200" b="1" dirty="0">
                <a:solidFill>
                  <a:schemeClr val="tx1"/>
                </a:solidFill>
                <a:latin typeface="Corbel" panose="020B0503020204020204" pitchFamily="34" charset="0"/>
              </a:rPr>
              <a:t>for </a:t>
            </a:r>
            <a:r>
              <a:rPr lang="en-GB" sz="3200" b="1" dirty="0">
                <a:solidFill>
                  <a:srgbClr val="548235"/>
                </a:solidFill>
                <a:latin typeface="Corbel" panose="020B0503020204020204" pitchFamily="34" charset="0"/>
              </a:rPr>
              <a:t>wider</a:t>
            </a:r>
            <a:r>
              <a:rPr lang="en-GB" sz="3200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 adoption</a:t>
            </a:r>
          </a:p>
        </p:txBody>
      </p:sp>
    </p:spTree>
    <p:extLst>
      <p:ext uri="{BB962C8B-B14F-4D97-AF65-F5344CB8AC3E}">
        <p14:creationId xmlns:p14="http://schemas.microsoft.com/office/powerpoint/2010/main" val="392843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5347 C -0.00052 -0.11898 0.00122 -0.18449 0.00226 -0.21597 C 0.00295 -0.24745 0.00399 -0.23819 0.00226 -0.2419 " pathEditMode="relative" rAng="0" ptsTypes="AAA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-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34F09-6AD5-FA46-B37B-F6E41246C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969" y="2658533"/>
            <a:ext cx="8798061" cy="770467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GB" dirty="0"/>
              <a:t>(Co-)Optimizing </a:t>
            </a:r>
            <a:br>
              <a:rPr lang="en-GB" dirty="0"/>
            </a:br>
            <a:r>
              <a:rPr lang="en-GB" dirty="0"/>
              <a:t>Algorithm-Architecture-Device </a:t>
            </a:r>
            <a:br>
              <a:rPr lang="en-GB" dirty="0"/>
            </a:br>
            <a:r>
              <a:rPr lang="en-GB" dirty="0"/>
              <a:t>is Critical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89525857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2C6D4-416B-1A47-BE85-7823BD032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/>
              <a:t>Computer Architecture (Expanded View)</a:t>
            </a:r>
          </a:p>
        </p:txBody>
      </p:sp>
      <p:sp>
        <p:nvSpPr>
          <p:cNvPr id="4" name="Text Box 17">
            <a:extLst>
              <a:ext uri="{FF2B5EF4-FFF2-40B4-BE49-F238E27FC236}">
                <a16:creationId xmlns:a16="http://schemas.microsoft.com/office/drawing/2014/main" id="{17626064-2AF9-CF40-BD02-D47F385AF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2568" y="3576638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Micro-architecture</a:t>
            </a:r>
          </a:p>
        </p:txBody>
      </p:sp>
      <p:sp>
        <p:nvSpPr>
          <p:cNvPr id="5" name="Text Box 18">
            <a:extLst>
              <a:ext uri="{FF2B5EF4-FFF2-40B4-BE49-F238E27FC236}">
                <a16:creationId xmlns:a16="http://schemas.microsoft.com/office/drawing/2014/main" id="{A9000FD5-8EDE-B543-994E-3F6127347226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672568" y="3205163"/>
            <a:ext cx="2041525" cy="3667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SW/HW Interface</a:t>
            </a:r>
          </a:p>
        </p:txBody>
      </p:sp>
      <p:sp>
        <p:nvSpPr>
          <p:cNvPr id="6" name="Text Box 19">
            <a:extLst>
              <a:ext uri="{FF2B5EF4-FFF2-40B4-BE49-F238E27FC236}">
                <a16:creationId xmlns:a16="http://schemas.microsoft.com/office/drawing/2014/main" id="{1BF3210F-C432-2749-8757-8C598EE89FA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669393" y="2540000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Program/Language</a:t>
            </a:r>
          </a:p>
        </p:txBody>
      </p:sp>
      <p:sp>
        <p:nvSpPr>
          <p:cNvPr id="7" name="Text Box 20">
            <a:extLst>
              <a:ext uri="{FF2B5EF4-FFF2-40B4-BE49-F238E27FC236}">
                <a16:creationId xmlns:a16="http://schemas.microsoft.com/office/drawing/2014/main" id="{5049ED79-78A7-8848-BE3C-1F87EB9EBBE3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669393" y="2168525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Algorithm</a:t>
            </a:r>
          </a:p>
        </p:txBody>
      </p:sp>
      <p:sp>
        <p:nvSpPr>
          <p:cNvPr id="8" name="Text Box 21">
            <a:extLst>
              <a:ext uri="{FF2B5EF4-FFF2-40B4-BE49-F238E27FC236}">
                <a16:creationId xmlns:a16="http://schemas.microsoft.com/office/drawing/2014/main" id="{022E9911-F5FC-6249-BDA3-780CF8A02AAC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669393" y="1801813"/>
            <a:ext cx="2043113" cy="366712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Problem</a:t>
            </a:r>
          </a:p>
        </p:txBody>
      </p:sp>
      <p:sp>
        <p:nvSpPr>
          <p:cNvPr id="9" name="Text Box 22">
            <a:extLst>
              <a:ext uri="{FF2B5EF4-FFF2-40B4-BE49-F238E27FC236}">
                <a16:creationId xmlns:a16="http://schemas.microsoft.com/office/drawing/2014/main" id="{9CE5E4F6-ACC8-654B-BE03-F03CEC291794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672568" y="3949700"/>
            <a:ext cx="2039938" cy="3730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anose="020B0600070205080204" pitchFamily="34" charset="-128"/>
                <a:cs typeface="Arial" charset="0"/>
              </a:rPr>
              <a:t>Logic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anose="020B0600070205080204" pitchFamily="34" charset="-128"/>
              <a:cs typeface="Arial" charset="0"/>
            </a:endParaRPr>
          </a:p>
        </p:txBody>
      </p:sp>
      <p:sp>
        <p:nvSpPr>
          <p:cNvPr id="10" name="Text Box 23">
            <a:extLst>
              <a:ext uri="{FF2B5EF4-FFF2-40B4-BE49-F238E27FC236}">
                <a16:creationId xmlns:a16="http://schemas.microsoft.com/office/drawing/2014/main" id="{EF508C7B-F3EF-BB44-966B-297A4B27402F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672568" y="4321175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Devices</a:t>
            </a:r>
          </a:p>
        </p:txBody>
      </p:sp>
      <p:sp>
        <p:nvSpPr>
          <p:cNvPr id="11" name="Text Box 24">
            <a:extLst>
              <a:ext uri="{FF2B5EF4-FFF2-40B4-BE49-F238E27FC236}">
                <a16:creationId xmlns:a16="http://schemas.microsoft.com/office/drawing/2014/main" id="{BFE015D4-EB11-C04B-94DC-C61A0D53F5F4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672568" y="2882900"/>
            <a:ext cx="2041525" cy="327025"/>
          </a:xfrm>
          <a:prstGeom prst="rect">
            <a:avLst/>
          </a:prstGeom>
          <a:solidFill>
            <a:srgbClr val="35F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System Software</a:t>
            </a:r>
          </a:p>
        </p:txBody>
      </p:sp>
      <p:sp>
        <p:nvSpPr>
          <p:cNvPr id="12" name="Text Box 23">
            <a:extLst>
              <a:ext uri="{FF2B5EF4-FFF2-40B4-BE49-F238E27FC236}">
                <a16:creationId xmlns:a16="http://schemas.microsoft.com/office/drawing/2014/main" id="{FB136666-921C-D24C-9D11-918973FFCBA8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674156" y="4676775"/>
            <a:ext cx="2043112" cy="36671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Electrons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34FD7F3-AEAD-D040-810E-ED413678FB3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564618" y="2279651"/>
            <a:ext cx="2232025" cy="22860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/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00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DE7EC-879C-4D7B-2BC6-E8BA7834C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More About My Research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9A7E93C-322B-D8B3-943C-EA1892F95A77}"/>
              </a:ext>
            </a:extLst>
          </p:cNvPr>
          <p:cNvGrpSpPr/>
          <p:nvPr/>
        </p:nvGrpSpPr>
        <p:grpSpPr>
          <a:xfrm>
            <a:off x="189560" y="2389844"/>
            <a:ext cx="8807232" cy="646332"/>
            <a:chOff x="189560" y="1858645"/>
            <a:chExt cx="8807232" cy="83955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4D660F1-0627-D4C9-4202-1A2E4C799854}"/>
                </a:ext>
              </a:extLst>
            </p:cNvPr>
            <p:cNvSpPr/>
            <p:nvPr/>
          </p:nvSpPr>
          <p:spPr>
            <a:xfrm>
              <a:off x="1991032" y="1882646"/>
              <a:ext cx="6996589" cy="770467"/>
            </a:xfrm>
            <a:prstGeom prst="rect">
              <a:avLst/>
            </a:prstGeom>
            <a:solidFill>
              <a:srgbClr val="FFD2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CDD83FC6-508E-E25F-A3AC-A639EF7DF811}"/>
                </a:ext>
              </a:extLst>
            </p:cNvPr>
            <p:cNvSpPr/>
            <p:nvPr/>
          </p:nvSpPr>
          <p:spPr>
            <a:xfrm>
              <a:off x="189560" y="1868064"/>
              <a:ext cx="2848609" cy="770467"/>
            </a:xfrm>
            <a:prstGeom prst="roundRect">
              <a:avLst/>
            </a:prstGeom>
            <a:solidFill>
              <a:srgbClr val="06436E"/>
            </a:solidFill>
            <a:ln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2000" b="1" i="1" dirty="0">
                  <a:solidFill>
                    <a:srgbClr val="FFD1B4"/>
                  </a:solidFill>
                  <a:latin typeface="Corbel" panose="020B0503020204020204" pitchFamily="34" charset="0"/>
                </a:rPr>
                <a:t>Near-Data Processing</a:t>
              </a:r>
            </a:p>
            <a:p>
              <a:pPr algn="ctr"/>
              <a:r>
                <a:rPr lang="en-CH" sz="2000" i="1" dirty="0">
                  <a:solidFill>
                    <a:srgbClr val="FFD1B4"/>
                  </a:solidFill>
                  <a:latin typeface="Corbel" panose="020B0503020204020204" pitchFamily="34" charset="0"/>
                </a:rPr>
                <a:t>(Other Works)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5FE55A-FBA2-5CD1-7D84-0EE4692E9441}"/>
                </a:ext>
              </a:extLst>
            </p:cNvPr>
            <p:cNvSpPr txBox="1"/>
            <p:nvPr/>
          </p:nvSpPr>
          <p:spPr>
            <a:xfrm>
              <a:off x="3038168" y="1858645"/>
              <a:ext cx="1683485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latin typeface="Calibri" panose="020F0502020204030204" pitchFamily="34" charset="0"/>
                  <a:cs typeface="Calibri" panose="020F0502020204030204" pitchFamily="34" charset="0"/>
                </a:rPr>
                <a:t>ALP</a:t>
              </a:r>
              <a:b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  <a:t>IEEE TETC’22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7186547-8C03-67FE-3A5F-CF357082D551}"/>
                </a:ext>
              </a:extLst>
            </p:cNvPr>
            <p:cNvSpPr txBox="1"/>
            <p:nvPr/>
          </p:nvSpPr>
          <p:spPr>
            <a:xfrm>
              <a:off x="7465861" y="1858646"/>
              <a:ext cx="1530931" cy="83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latin typeface="Calibri" panose="020F0502020204030204" pitchFamily="34" charset="0"/>
                  <a:cs typeface="Calibri" panose="020F0502020204030204" pitchFamily="34" charset="0"/>
                </a:rPr>
                <a:t>SIMDRAM</a:t>
              </a:r>
              <a:b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  <a:t>ASPLOS’21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583445-6E2C-BDC9-7D94-6690B78475D3}"/>
                </a:ext>
              </a:extLst>
            </p:cNvPr>
            <p:cNvSpPr txBox="1"/>
            <p:nvPr/>
          </p:nvSpPr>
          <p:spPr>
            <a:xfrm>
              <a:off x="5175738" y="1858646"/>
              <a:ext cx="1683485" cy="646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latin typeface="Calibri" panose="020F0502020204030204" pitchFamily="34" charset="0"/>
                  <a:cs typeface="Calibri" panose="020F0502020204030204" pitchFamily="34" charset="0"/>
                </a:rPr>
                <a:t>CODIC</a:t>
              </a:r>
              <a:b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  <a:t>ISCA’21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98B9E04-3C1B-BFF9-A6E6-57D37FFE1879}"/>
              </a:ext>
            </a:extLst>
          </p:cNvPr>
          <p:cNvGrpSpPr/>
          <p:nvPr/>
        </p:nvGrpSpPr>
        <p:grpSpPr>
          <a:xfrm>
            <a:off x="189560" y="3240330"/>
            <a:ext cx="8807232" cy="636485"/>
            <a:chOff x="189560" y="2699515"/>
            <a:chExt cx="8807232" cy="82676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B39F1E2-D4A4-6E40-43E7-BD6CE781D94C}"/>
                </a:ext>
              </a:extLst>
            </p:cNvPr>
            <p:cNvSpPr/>
            <p:nvPr/>
          </p:nvSpPr>
          <p:spPr>
            <a:xfrm>
              <a:off x="1999930" y="2740730"/>
              <a:ext cx="6996589" cy="770467"/>
            </a:xfrm>
            <a:prstGeom prst="rect">
              <a:avLst/>
            </a:prstGeom>
            <a:solidFill>
              <a:srgbClr val="FFD2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DEA2D2E-C639-8263-6B46-68F4D99339DF}"/>
                </a:ext>
              </a:extLst>
            </p:cNvPr>
            <p:cNvSpPr txBox="1"/>
            <p:nvPr/>
          </p:nvSpPr>
          <p:spPr>
            <a:xfrm>
              <a:off x="3075637" y="2699515"/>
              <a:ext cx="1216305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latin typeface="Calibri" panose="020F0502020204030204" pitchFamily="34" charset="0"/>
                  <a:cs typeface="Calibri" panose="020F0502020204030204" pitchFamily="34" charset="0"/>
                </a:rPr>
                <a:t>Venice</a:t>
              </a:r>
              <a:b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  <a:t>ISCA’23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50940C1-E786-09B9-B05D-B62447B8DA58}"/>
                </a:ext>
              </a:extLst>
            </p:cNvPr>
            <p:cNvSpPr txBox="1"/>
            <p:nvPr/>
          </p:nvSpPr>
          <p:spPr>
            <a:xfrm>
              <a:off x="6604274" y="2699518"/>
              <a:ext cx="1216305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latin typeface="Calibri" panose="020F0502020204030204" pitchFamily="34" charset="0"/>
                  <a:cs typeface="Calibri" panose="020F0502020204030204" pitchFamily="34" charset="0"/>
                </a:rPr>
                <a:t>CAL</a:t>
              </a:r>
              <a:b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  <a:t>MICRO’18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6B9139-C7F6-016C-A0F6-0722B0327B8A}"/>
                </a:ext>
              </a:extLst>
            </p:cNvPr>
            <p:cNvSpPr txBox="1"/>
            <p:nvPr/>
          </p:nvSpPr>
          <p:spPr>
            <a:xfrm>
              <a:off x="5428061" y="2699518"/>
              <a:ext cx="1216305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latin typeface="Calibri" panose="020F0502020204030204" pitchFamily="34" charset="0"/>
                  <a:cs typeface="Calibri" panose="020F0502020204030204" pitchFamily="34" charset="0"/>
                </a:rPr>
                <a:t>CROW</a:t>
              </a:r>
              <a:b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  <a:t>ISCA’19</a:t>
              </a: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9403B768-A846-175D-F682-67E560504AD8}"/>
                </a:ext>
              </a:extLst>
            </p:cNvPr>
            <p:cNvSpPr/>
            <p:nvPr/>
          </p:nvSpPr>
          <p:spPr>
            <a:xfrm>
              <a:off x="189560" y="2755809"/>
              <a:ext cx="2848609" cy="770467"/>
            </a:xfrm>
            <a:prstGeom prst="roundRect">
              <a:avLst/>
            </a:prstGeom>
            <a:solidFill>
              <a:srgbClr val="06436E"/>
            </a:solidFill>
            <a:ln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2000" b="1" i="1" dirty="0">
                  <a:solidFill>
                    <a:srgbClr val="FFD1B4"/>
                  </a:solidFill>
                  <a:latin typeface="Corbel" panose="020B0503020204020204" pitchFamily="34" charset="0"/>
                </a:rPr>
                <a:t>Optimizing Memory </a:t>
              </a:r>
            </a:p>
            <a:p>
              <a:pPr algn="ctr"/>
              <a:r>
                <a:rPr lang="en-CH" sz="2000" b="1" i="1" dirty="0">
                  <a:solidFill>
                    <a:srgbClr val="FFD1B4"/>
                  </a:solidFill>
                  <a:latin typeface="Corbel" panose="020B0503020204020204" pitchFamily="34" charset="0"/>
                </a:rPr>
                <a:t>and Storage Systems</a:t>
              </a:r>
              <a:endParaRPr lang="en-CH" sz="2000" i="1" dirty="0">
                <a:solidFill>
                  <a:srgbClr val="FFD1B4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983B26D-BDC6-B7DD-FDC2-855CFA19CA98}"/>
                </a:ext>
              </a:extLst>
            </p:cNvPr>
            <p:cNvSpPr txBox="1"/>
            <p:nvPr/>
          </p:nvSpPr>
          <p:spPr>
            <a:xfrm>
              <a:off x="4251849" y="2699518"/>
              <a:ext cx="1216305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latin typeface="Calibri" panose="020F0502020204030204" pitchFamily="34" charset="0"/>
                  <a:cs typeface="Calibri" panose="020F0502020204030204" pitchFamily="34" charset="0"/>
                </a:rPr>
                <a:t>FIGARO</a:t>
              </a:r>
              <a:b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  <a:t>MICRO’20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3A653BF-3C35-7289-99ED-7BB42F841DFA}"/>
                </a:ext>
              </a:extLst>
            </p:cNvPr>
            <p:cNvSpPr txBox="1"/>
            <p:nvPr/>
          </p:nvSpPr>
          <p:spPr>
            <a:xfrm>
              <a:off x="7923353" y="2699518"/>
              <a:ext cx="1073439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latin typeface="Calibri" panose="020F0502020204030204" pitchFamily="34" charset="0"/>
                  <a:cs typeface="Calibri" panose="020F0502020204030204" pitchFamily="34" charset="0"/>
                </a:rPr>
                <a:t>FLIN</a:t>
              </a:r>
              <a:b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  <a:t>ISCA’18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941E875-5517-41B5-4F99-02A0B763940B}"/>
              </a:ext>
            </a:extLst>
          </p:cNvPr>
          <p:cNvGrpSpPr/>
          <p:nvPr/>
        </p:nvGrpSpPr>
        <p:grpSpPr>
          <a:xfrm>
            <a:off x="189560" y="4080969"/>
            <a:ext cx="8807232" cy="625131"/>
            <a:chOff x="189560" y="3690496"/>
            <a:chExt cx="8807232" cy="81201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FFDDE05-314D-85B4-2CCD-241E6195F721}"/>
                </a:ext>
              </a:extLst>
            </p:cNvPr>
            <p:cNvSpPr/>
            <p:nvPr/>
          </p:nvSpPr>
          <p:spPr>
            <a:xfrm>
              <a:off x="1991031" y="3731711"/>
              <a:ext cx="6996589" cy="770467"/>
            </a:xfrm>
            <a:prstGeom prst="rect">
              <a:avLst/>
            </a:prstGeom>
            <a:solidFill>
              <a:srgbClr val="FFD2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D3812C7-6FB6-6A10-9A97-9B25CD10368E}"/>
                </a:ext>
              </a:extLst>
            </p:cNvPr>
            <p:cNvSpPr/>
            <p:nvPr/>
          </p:nvSpPr>
          <p:spPr>
            <a:xfrm>
              <a:off x="189560" y="3732042"/>
              <a:ext cx="2848609" cy="770467"/>
            </a:xfrm>
            <a:prstGeom prst="roundRect">
              <a:avLst/>
            </a:prstGeom>
            <a:solidFill>
              <a:srgbClr val="06436E"/>
            </a:solidFill>
            <a:ln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2000" b="1" i="1" dirty="0">
                  <a:solidFill>
                    <a:srgbClr val="FFD1B4"/>
                  </a:solidFill>
                  <a:latin typeface="Corbel" panose="020B0503020204020204" pitchFamily="34" charset="0"/>
                </a:rPr>
                <a:t>Algorithms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FC934BA-A0EC-5F0D-C0B8-4994FEC23416}"/>
                </a:ext>
              </a:extLst>
            </p:cNvPr>
            <p:cNvSpPr txBox="1"/>
            <p:nvPr/>
          </p:nvSpPr>
          <p:spPr>
            <a:xfrm>
              <a:off x="3038168" y="3690500"/>
              <a:ext cx="1216305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latin typeface="Calibri" panose="020F0502020204030204" pitchFamily="34" charset="0"/>
                  <a:cs typeface="Calibri" panose="020F0502020204030204" pitchFamily="34" charset="0"/>
                </a:rPr>
                <a:t>MLA</a:t>
              </a:r>
              <a:b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  <a:t>ISMB’24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C1A9D5D-AE94-6693-579F-403B89BD3E2F}"/>
                </a:ext>
              </a:extLst>
            </p:cNvPr>
            <p:cNvSpPr txBox="1"/>
            <p:nvPr/>
          </p:nvSpPr>
          <p:spPr>
            <a:xfrm>
              <a:off x="4280792" y="3690500"/>
              <a:ext cx="1216305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latin typeface="Calibri" panose="020F0502020204030204" pitchFamily="34" charset="0"/>
                  <a:cs typeface="Calibri" panose="020F0502020204030204" pitchFamily="34" charset="0"/>
                </a:rPr>
                <a:t>RawHash</a:t>
              </a:r>
              <a:b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  <a:t>ISMB’23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D4004D1-6064-3128-FA1F-4EB50AB7B68E}"/>
                </a:ext>
              </a:extLst>
            </p:cNvPr>
            <p:cNvSpPr txBox="1"/>
            <p:nvPr/>
          </p:nvSpPr>
          <p:spPr>
            <a:xfrm>
              <a:off x="5523416" y="3690500"/>
              <a:ext cx="1942445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latin typeface="Calibri" panose="020F0502020204030204" pitchFamily="34" charset="0"/>
                  <a:cs typeface="Calibri" panose="020F0502020204030204" pitchFamily="34" charset="0"/>
                </a:rPr>
                <a:t>BLEND</a:t>
              </a:r>
              <a:b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  <a:t>Bioinformatics’23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1F23FE5-891F-C64F-66F7-BD165C90A2E1}"/>
                </a:ext>
              </a:extLst>
            </p:cNvPr>
            <p:cNvSpPr txBox="1"/>
            <p:nvPr/>
          </p:nvSpPr>
          <p:spPr>
            <a:xfrm>
              <a:off x="7639665" y="3690496"/>
              <a:ext cx="1357127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latin typeface="Calibri" panose="020F0502020204030204" pitchFamily="34" charset="0"/>
                  <a:cs typeface="Calibri" panose="020F0502020204030204" pitchFamily="34" charset="0"/>
                </a:rPr>
                <a:t>TargetCall</a:t>
              </a:r>
              <a:br>
                <a:rPr lang="en-CH" b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  <a:t>APBC’23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CA847F0-F955-0443-CDB8-7B76944DBB83}"/>
              </a:ext>
            </a:extLst>
          </p:cNvPr>
          <p:cNvGrpSpPr/>
          <p:nvPr/>
        </p:nvGrpSpPr>
        <p:grpSpPr>
          <a:xfrm>
            <a:off x="189560" y="4910254"/>
            <a:ext cx="8807232" cy="635672"/>
            <a:chOff x="189560" y="4560113"/>
            <a:chExt cx="8807232" cy="82570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E77807E-D7FA-5039-5411-6EBACCD944EA}"/>
                </a:ext>
              </a:extLst>
            </p:cNvPr>
            <p:cNvSpPr/>
            <p:nvPr/>
          </p:nvSpPr>
          <p:spPr>
            <a:xfrm>
              <a:off x="1978124" y="4601328"/>
              <a:ext cx="6996589" cy="770467"/>
            </a:xfrm>
            <a:prstGeom prst="rect">
              <a:avLst/>
            </a:prstGeom>
            <a:solidFill>
              <a:srgbClr val="FFD2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3C60E95B-3BF8-F920-5898-F5F3779248F3}"/>
                </a:ext>
              </a:extLst>
            </p:cNvPr>
            <p:cNvSpPr/>
            <p:nvPr/>
          </p:nvSpPr>
          <p:spPr>
            <a:xfrm>
              <a:off x="189560" y="4615351"/>
              <a:ext cx="2848609" cy="770467"/>
            </a:xfrm>
            <a:prstGeom prst="roundRect">
              <a:avLst/>
            </a:prstGeom>
            <a:solidFill>
              <a:srgbClr val="06436E"/>
            </a:solidFill>
            <a:ln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2000" b="1" i="1" dirty="0">
                  <a:solidFill>
                    <a:srgbClr val="FFD1B4"/>
                  </a:solidFill>
                  <a:latin typeface="Corbel" panose="020B0503020204020204" pitchFamily="34" charset="0"/>
                </a:rPr>
                <a:t>Algorithm-Architecture  Co-Design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D4D15C9-D0ED-D0B4-026E-A9F3A7C86E3F}"/>
                </a:ext>
              </a:extLst>
            </p:cNvPr>
            <p:cNvSpPr txBox="1"/>
            <p:nvPr/>
          </p:nvSpPr>
          <p:spPr>
            <a:xfrm>
              <a:off x="3038166" y="4560113"/>
              <a:ext cx="1991033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latin typeface="Calibri" panose="020F0502020204030204" pitchFamily="34" charset="0"/>
                  <a:cs typeface="Calibri" panose="020F0502020204030204" pitchFamily="34" charset="0"/>
                </a:rPr>
                <a:t>Scrooge</a:t>
              </a:r>
              <a:b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  <a:t>Bioinformatics’23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410FB46-D5CC-DE92-3828-9E5D8B5208C9}"/>
                </a:ext>
              </a:extLst>
            </p:cNvPr>
            <p:cNvSpPr txBox="1"/>
            <p:nvPr/>
          </p:nvSpPr>
          <p:spPr>
            <a:xfrm>
              <a:off x="5796691" y="4560118"/>
              <a:ext cx="12163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latin typeface="Calibri" panose="020F0502020204030204" pitchFamily="34" charset="0"/>
                  <a:cs typeface="Calibri" panose="020F0502020204030204" pitchFamily="34" charset="0"/>
                </a:rPr>
                <a:t>SeGraM</a:t>
              </a:r>
              <a:b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  <a:t>ISCA’22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72FDABC-88DC-172F-4F2E-CAAD37E37EDB}"/>
                </a:ext>
              </a:extLst>
            </p:cNvPr>
            <p:cNvSpPr txBox="1"/>
            <p:nvPr/>
          </p:nvSpPr>
          <p:spPr>
            <a:xfrm>
              <a:off x="7780487" y="4560118"/>
              <a:ext cx="12163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latin typeface="Calibri" panose="020F0502020204030204" pitchFamily="34" charset="0"/>
                  <a:cs typeface="Calibri" panose="020F0502020204030204" pitchFamily="34" charset="0"/>
                </a:rPr>
                <a:t>SMASH</a:t>
              </a:r>
              <a:b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  <a:t>MICRO’19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2AD2656-C153-4D19-EEB1-14210AE386AF}"/>
              </a:ext>
            </a:extLst>
          </p:cNvPr>
          <p:cNvGrpSpPr/>
          <p:nvPr/>
        </p:nvGrpSpPr>
        <p:grpSpPr>
          <a:xfrm>
            <a:off x="189561" y="5750080"/>
            <a:ext cx="8806957" cy="688202"/>
            <a:chOff x="189561" y="5556704"/>
            <a:chExt cx="8806957" cy="893939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5770E4D-C312-8935-F94F-6188F1F9465D}"/>
                </a:ext>
              </a:extLst>
            </p:cNvPr>
            <p:cNvSpPr/>
            <p:nvPr/>
          </p:nvSpPr>
          <p:spPr>
            <a:xfrm>
              <a:off x="1999929" y="5580362"/>
              <a:ext cx="6996589" cy="770467"/>
            </a:xfrm>
            <a:prstGeom prst="rect">
              <a:avLst/>
            </a:prstGeom>
            <a:solidFill>
              <a:srgbClr val="FFD2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574DBAD9-AE84-4D39-BFFA-EC5E646DB3B6}"/>
                </a:ext>
              </a:extLst>
            </p:cNvPr>
            <p:cNvSpPr/>
            <p:nvPr/>
          </p:nvSpPr>
          <p:spPr>
            <a:xfrm>
              <a:off x="189561" y="5576834"/>
              <a:ext cx="2848608" cy="770467"/>
            </a:xfrm>
            <a:prstGeom prst="roundRect">
              <a:avLst/>
            </a:prstGeom>
            <a:solidFill>
              <a:srgbClr val="06436E"/>
            </a:solidFill>
            <a:ln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2000" b="1" i="1" dirty="0">
                  <a:solidFill>
                    <a:srgbClr val="FFD1B4"/>
                  </a:solidFill>
                  <a:latin typeface="Corbel" panose="020B0503020204020204" pitchFamily="34" charset="0"/>
                </a:rPr>
                <a:t>Device-Architecture  </a:t>
              </a:r>
              <a:br>
                <a:rPr lang="en-CH" sz="2000" b="1" i="1" dirty="0">
                  <a:solidFill>
                    <a:srgbClr val="FFD1B4"/>
                  </a:solidFill>
                  <a:latin typeface="Corbel" panose="020B0503020204020204" pitchFamily="34" charset="0"/>
                </a:rPr>
              </a:br>
              <a:r>
                <a:rPr lang="en-CH" sz="2000" b="1" i="1" dirty="0">
                  <a:solidFill>
                    <a:srgbClr val="FFD1B4"/>
                  </a:solidFill>
                  <a:latin typeface="Corbel" panose="020B0503020204020204" pitchFamily="34" charset="0"/>
                </a:rPr>
                <a:t>Co-Design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F1A8873-E42C-3615-DC9A-70C0F75433AB}"/>
                </a:ext>
              </a:extLst>
            </p:cNvPr>
            <p:cNvSpPr txBox="1"/>
            <p:nvPr/>
          </p:nvSpPr>
          <p:spPr>
            <a:xfrm>
              <a:off x="4033682" y="5556704"/>
              <a:ext cx="3889671" cy="893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CH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Understanding and Modeling </a:t>
              </a:r>
              <a:br>
                <a:rPr lang="en-CH" sz="1600" b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CH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Ultra-Dense 3D Memory Systems</a:t>
              </a:r>
              <a:br>
                <a:rPr lang="en-CH" sz="16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CH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PACT SRC’24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59308FC2-133C-02C1-4354-E2078033506E}"/>
              </a:ext>
            </a:extLst>
          </p:cNvPr>
          <p:cNvSpPr txBox="1"/>
          <p:nvPr/>
        </p:nvSpPr>
        <p:spPr>
          <a:xfrm>
            <a:off x="5029199" y="947716"/>
            <a:ext cx="27685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i="1" u="sng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2"/>
              </a:rPr>
              <a:t>https://bit.ly/nikamgh</a:t>
            </a:r>
            <a:endParaRPr lang="en-CH" sz="2000" b="1" i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C1A3E8B-0B76-6CBC-8461-B6E1E710D214}"/>
              </a:ext>
            </a:extLst>
          </p:cNvPr>
          <p:cNvSpPr txBox="1"/>
          <p:nvPr/>
        </p:nvSpPr>
        <p:spPr>
          <a:xfrm>
            <a:off x="5597751" y="504602"/>
            <a:ext cx="25880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i="1" dirty="0"/>
              <a:t>My Website: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F039664-3635-F2F9-6F52-CD8F8D9EC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657" y="48586"/>
            <a:ext cx="1356853" cy="135685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C673912-39CA-7878-D152-1E943AB517F6}"/>
              </a:ext>
            </a:extLst>
          </p:cNvPr>
          <p:cNvGrpSpPr/>
          <p:nvPr/>
        </p:nvGrpSpPr>
        <p:grpSpPr>
          <a:xfrm>
            <a:off x="189560" y="1523125"/>
            <a:ext cx="8798061" cy="660440"/>
            <a:chOff x="189560" y="1820346"/>
            <a:chExt cx="8798061" cy="857877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46BABB6-F730-D9DB-8043-95E54666A406}"/>
                </a:ext>
              </a:extLst>
            </p:cNvPr>
            <p:cNvSpPr/>
            <p:nvPr/>
          </p:nvSpPr>
          <p:spPr>
            <a:xfrm>
              <a:off x="1991032" y="1882646"/>
              <a:ext cx="6996589" cy="770467"/>
            </a:xfrm>
            <a:prstGeom prst="rect">
              <a:avLst/>
            </a:prstGeom>
            <a:solidFill>
              <a:srgbClr val="FFD2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15BB0459-A685-7062-C783-6464F4C3272C}"/>
                </a:ext>
              </a:extLst>
            </p:cNvPr>
            <p:cNvSpPr/>
            <p:nvPr/>
          </p:nvSpPr>
          <p:spPr>
            <a:xfrm>
              <a:off x="189560" y="1868064"/>
              <a:ext cx="2848609" cy="770467"/>
            </a:xfrm>
            <a:prstGeom prst="roundRect">
              <a:avLst/>
            </a:prstGeom>
            <a:solidFill>
              <a:srgbClr val="06436E"/>
            </a:solidFill>
            <a:ln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2000" b="1" i="1" dirty="0">
                  <a:solidFill>
                    <a:srgbClr val="FFD1B4"/>
                  </a:solidFill>
                  <a:latin typeface="Corbel" panose="020B0503020204020204" pitchFamily="34" charset="0"/>
                </a:rPr>
                <a:t>Works Described</a:t>
              </a:r>
              <a:br>
                <a:rPr lang="en-CH" sz="2000" b="1" i="1" dirty="0">
                  <a:solidFill>
                    <a:srgbClr val="FFD1B4"/>
                  </a:solidFill>
                  <a:latin typeface="Corbel" panose="020B0503020204020204" pitchFamily="34" charset="0"/>
                </a:rPr>
              </a:br>
              <a:r>
                <a:rPr lang="en-CH" sz="2000" b="1" i="1" dirty="0">
                  <a:solidFill>
                    <a:srgbClr val="FFD1B4"/>
                  </a:solidFill>
                  <a:latin typeface="Corbel" panose="020B0503020204020204" pitchFamily="34" charset="0"/>
                </a:rPr>
                <a:t>in This Talk</a:t>
              </a:r>
              <a:endParaRPr lang="en-CH" sz="2000" i="1" dirty="0">
                <a:solidFill>
                  <a:srgbClr val="FFD1B4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A0852BE-901E-6A56-3DA8-3353855C5661}"/>
                </a:ext>
              </a:extLst>
            </p:cNvPr>
            <p:cNvSpPr txBox="1"/>
            <p:nvPr/>
          </p:nvSpPr>
          <p:spPr>
            <a:xfrm>
              <a:off x="4026715" y="1820346"/>
              <a:ext cx="1683485" cy="839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latin typeface="Calibri" panose="020F0502020204030204" pitchFamily="34" charset="0"/>
                  <a:cs typeface="Calibri" panose="020F0502020204030204" pitchFamily="34" charset="0"/>
                </a:rPr>
                <a:t>GenStore</a:t>
              </a:r>
              <a:b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  <a:t>ASPLOS’22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CF451A0-C3AB-A25F-C90A-52B76FCD1D77}"/>
                </a:ext>
              </a:extLst>
            </p:cNvPr>
            <p:cNvSpPr txBox="1"/>
            <p:nvPr/>
          </p:nvSpPr>
          <p:spPr>
            <a:xfrm>
              <a:off x="6239868" y="1838673"/>
              <a:ext cx="1683485" cy="839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latin typeface="Calibri" panose="020F0502020204030204" pitchFamily="34" charset="0"/>
                  <a:cs typeface="Calibri" panose="020F0502020204030204" pitchFamily="34" charset="0"/>
                </a:rPr>
                <a:t>MegIS</a:t>
              </a:r>
              <a:b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  <a:t>ISCA’24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037906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8236" y="4017997"/>
            <a:ext cx="8267527" cy="76513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dirty="0">
                <a:latin typeface="Corbel" panose="020B0503020204020204" pitchFamily="34" charset="0"/>
              </a:rPr>
              <a:t>Nika Mansouri </a:t>
            </a:r>
            <a:r>
              <a:rPr lang="en-US" sz="2400" dirty="0" err="1">
                <a:latin typeface="Corbel" panose="020B0503020204020204" pitchFamily="34" charset="0"/>
              </a:rPr>
              <a:t>Ghiasi</a:t>
            </a:r>
            <a:endParaRPr lang="en-US" sz="2400" dirty="0">
              <a:latin typeface="Corbel" panose="020B0503020204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AEC77A9-5043-4150-968B-B3891A224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24" y="6137258"/>
            <a:ext cx="2673598" cy="44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9C36272-1966-4A37-B42B-3499713D16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66999" y="6137258"/>
            <a:ext cx="2418477" cy="4652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7E81F0-3D6E-4B8D-B892-8E730EA51E97}"/>
              </a:ext>
            </a:extLst>
          </p:cNvPr>
          <p:cNvSpPr txBox="1"/>
          <p:nvPr/>
        </p:nvSpPr>
        <p:spPr>
          <a:xfrm>
            <a:off x="2214905" y="4992665"/>
            <a:ext cx="47755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orbel" panose="020B0503020204020204" pitchFamily="34" charset="0"/>
                <a:hlinkClick r:id="rId6"/>
              </a:rPr>
              <a:t>n.mansorighiasi@gmail.com</a:t>
            </a:r>
            <a:endParaRPr lang="en-US" sz="2400" dirty="0">
              <a:latin typeface="Corbel" panose="020B0503020204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9CD7185-9364-8345-9CE4-6B5D2E8AEF8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rgbClr val="E8E7E9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  <a:defRPr sz="3600" b="1" kern="1200">
                <a:solidFill>
                  <a:srgbClr val="06436E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6436E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  <a:t>Storage-Centric Computing </a:t>
            </a:r>
            <a:b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6436E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</a:b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6436E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  <a:t>for Genomics and Metagenomics</a:t>
            </a:r>
            <a:endParaRPr kumimoji="0" lang="en-CH" sz="4400" b="1" i="0" u="none" strike="noStrike" kern="1200" cap="none" spc="0" normalizeH="0" baseline="0" noProof="0" dirty="0">
              <a:ln>
                <a:noFill/>
              </a:ln>
              <a:solidFill>
                <a:srgbClr val="06436E"/>
              </a:solidFill>
              <a:effectLst/>
              <a:uLnTx/>
              <a:uFillTx/>
              <a:latin typeface="Corbel" panose="020B0503020204020204" pitchFamily="34" charset="0"/>
              <a:ea typeface="+mj-ea"/>
              <a:cs typeface="+mj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704ECE3-EEB5-D840-A4CD-57D1AE3B7F37}"/>
              </a:ext>
            </a:extLst>
          </p:cNvPr>
          <p:cNvCxnSpPr/>
          <p:nvPr/>
        </p:nvCxnSpPr>
        <p:spPr>
          <a:xfrm>
            <a:off x="0" y="3429000"/>
            <a:ext cx="9144000" cy="0"/>
          </a:xfrm>
          <a:prstGeom prst="line">
            <a:avLst/>
          </a:prstGeom>
          <a:ln w="76200">
            <a:solidFill>
              <a:srgbClr val="0643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211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62"/>
    </mc:Choice>
    <mc:Fallback xmlns="">
      <p:transition spd="slow" advTm="1926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829D2-A40B-314C-A479-C95DDD1C2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Genome Sequence Analysis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01ACC52-BF73-DA42-AD9D-F8B156EAD431}"/>
              </a:ext>
            </a:extLst>
          </p:cNvPr>
          <p:cNvSpPr/>
          <p:nvPr/>
        </p:nvSpPr>
        <p:spPr>
          <a:xfrm>
            <a:off x="0" y="4374560"/>
            <a:ext cx="9144000" cy="7639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Computation overhead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671EFC-1331-174D-B84F-34BC5F4A4A6B}"/>
              </a:ext>
            </a:extLst>
          </p:cNvPr>
          <p:cNvSpPr/>
          <p:nvPr/>
        </p:nvSpPr>
        <p:spPr>
          <a:xfrm>
            <a:off x="-1" y="5303763"/>
            <a:ext cx="9144000" cy="7489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Data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movement overhead </a:t>
            </a:r>
            <a:r>
              <a: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24" name="Graphic 23" descr="Close">
            <a:extLst>
              <a:ext uri="{FF2B5EF4-FFF2-40B4-BE49-F238E27FC236}">
                <a16:creationId xmlns:a16="http://schemas.microsoft.com/office/drawing/2014/main" id="{481E8CAD-DA0B-DE49-AE7E-ADF4823874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8837" y="4306723"/>
            <a:ext cx="914400" cy="914400"/>
          </a:xfrm>
          <a:prstGeom prst="rect">
            <a:avLst/>
          </a:prstGeom>
        </p:spPr>
      </p:pic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529F4988-C678-5947-BDB2-49390A868FE9}"/>
              </a:ext>
            </a:extLst>
          </p:cNvPr>
          <p:cNvSpPr/>
          <p:nvPr/>
        </p:nvSpPr>
        <p:spPr>
          <a:xfrm>
            <a:off x="6724358" y="2291781"/>
            <a:ext cx="2048907" cy="1458415"/>
          </a:xfrm>
          <a:prstGeom prst="roundRect">
            <a:avLst>
              <a:gd name="adj" fmla="val 7116"/>
            </a:avLst>
          </a:prstGeom>
          <a:solidFill>
            <a:srgbClr val="F2E7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Computation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Unit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(CPU or Accelerator)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2B63E99D-D1E4-8245-8CB2-BCD3BEAAF8DA}"/>
              </a:ext>
            </a:extLst>
          </p:cNvPr>
          <p:cNvSpPr/>
          <p:nvPr/>
        </p:nvSpPr>
        <p:spPr>
          <a:xfrm>
            <a:off x="5842000" y="2291782"/>
            <a:ext cx="840153" cy="1458415"/>
          </a:xfrm>
          <a:prstGeom prst="roundRect">
            <a:avLst>
              <a:gd name="adj" fmla="val 7116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Cache</a:t>
            </a:r>
            <a:endParaRPr kumimoji="0" lang="en-C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4E6BADFB-FFE1-4E42-8501-08F12E36204A}"/>
              </a:ext>
            </a:extLst>
          </p:cNvPr>
          <p:cNvSpPr/>
          <p:nvPr/>
        </p:nvSpPr>
        <p:spPr>
          <a:xfrm>
            <a:off x="3898900" y="2291782"/>
            <a:ext cx="1345754" cy="1458415"/>
          </a:xfrm>
          <a:prstGeom prst="roundRect">
            <a:avLst>
              <a:gd name="adj" fmla="val 7116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Main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Memory</a:t>
            </a:r>
            <a:endParaRPr kumimoji="0" lang="en-CH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4709FEE-9362-744D-BD7D-4090E60D2C2C}"/>
              </a:ext>
            </a:extLst>
          </p:cNvPr>
          <p:cNvSpPr/>
          <p:nvPr/>
        </p:nvSpPr>
        <p:spPr>
          <a:xfrm>
            <a:off x="393539" y="2335943"/>
            <a:ext cx="1504707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AA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GG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271D223-4AC2-EF42-ACC1-66113579DA7F}"/>
              </a:ext>
            </a:extLst>
          </p:cNvPr>
          <p:cNvSpPr/>
          <p:nvPr/>
        </p:nvSpPr>
        <p:spPr>
          <a:xfrm>
            <a:off x="393539" y="2785215"/>
            <a:ext cx="1504707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AAAA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4F2603E-EC35-944A-B5BF-522099302E4A}"/>
              </a:ext>
            </a:extLst>
          </p:cNvPr>
          <p:cNvSpPr/>
          <p:nvPr/>
        </p:nvSpPr>
        <p:spPr>
          <a:xfrm>
            <a:off x="393539" y="3234487"/>
            <a:ext cx="1504707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TTTTTT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AAA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4B28578-0EA7-1344-8553-2880F1E40B36}"/>
              </a:ext>
            </a:extLst>
          </p:cNvPr>
          <p:cNvSpPr/>
          <p:nvPr/>
        </p:nvSpPr>
        <p:spPr>
          <a:xfrm>
            <a:off x="735911" y="3475414"/>
            <a:ext cx="1514651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AA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102E78-13BB-5F40-8AB1-CDB1BEB38F0B}"/>
              </a:ext>
            </a:extLst>
          </p:cNvPr>
          <p:cNvSpPr/>
          <p:nvPr/>
        </p:nvSpPr>
        <p:spPr>
          <a:xfrm>
            <a:off x="688693" y="2518619"/>
            <a:ext cx="1514651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GGG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AA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AF30CC-AFFD-C243-B35B-C66C856DFAAA}"/>
              </a:ext>
            </a:extLst>
          </p:cNvPr>
          <p:cNvSpPr/>
          <p:nvPr/>
        </p:nvSpPr>
        <p:spPr>
          <a:xfrm>
            <a:off x="688693" y="2993932"/>
            <a:ext cx="1514651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AA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GGGG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82F4E4-D6C2-1545-B09F-1D6880140494}"/>
              </a:ext>
            </a:extLst>
          </p:cNvPr>
          <p:cNvSpPr/>
          <p:nvPr/>
        </p:nvSpPr>
        <p:spPr>
          <a:xfrm>
            <a:off x="720477" y="3238345"/>
            <a:ext cx="1514651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CCCC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GGGG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0239A0-AC43-254F-986D-684EDE49C650}"/>
              </a:ext>
            </a:extLst>
          </p:cNvPr>
          <p:cNvSpPr/>
          <p:nvPr/>
        </p:nvSpPr>
        <p:spPr>
          <a:xfrm>
            <a:off x="688041" y="2755783"/>
            <a:ext cx="1514651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TTT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GGG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A46DDE2-1447-5147-855B-E194AB338B55}"/>
              </a:ext>
            </a:extLst>
          </p:cNvPr>
          <p:cNvSpPr/>
          <p:nvPr/>
        </p:nvSpPr>
        <p:spPr>
          <a:xfrm>
            <a:off x="756210" y="2351701"/>
            <a:ext cx="1514651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GG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5" name="Striped Right Arrow 4">
            <a:extLst>
              <a:ext uri="{FF2B5EF4-FFF2-40B4-BE49-F238E27FC236}">
                <a16:creationId xmlns:a16="http://schemas.microsoft.com/office/drawing/2014/main" id="{E8DE3FB2-0066-CC44-88B8-5F3645C02031}"/>
              </a:ext>
            </a:extLst>
          </p:cNvPr>
          <p:cNvSpPr/>
          <p:nvPr/>
        </p:nvSpPr>
        <p:spPr>
          <a:xfrm>
            <a:off x="1445366" y="910326"/>
            <a:ext cx="5886717" cy="985838"/>
          </a:xfrm>
          <a:prstGeom prst="striped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Data Movement</a:t>
            </a:r>
          </a:p>
        </p:txBody>
      </p:sp>
      <p:pic>
        <p:nvPicPr>
          <p:cNvPr id="23" name="Graphic 22" descr="Close">
            <a:extLst>
              <a:ext uri="{FF2B5EF4-FFF2-40B4-BE49-F238E27FC236}">
                <a16:creationId xmlns:a16="http://schemas.microsoft.com/office/drawing/2014/main" id="{5C074053-199E-AE4B-94E6-C5A21A2B6B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8837" y="5219357"/>
            <a:ext cx="914400" cy="914400"/>
          </a:xfrm>
          <a:prstGeom prst="rect">
            <a:avLst/>
          </a:prstGeom>
        </p:spPr>
      </p:pic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A33E3FE5-D2D1-A64A-BCDD-FDAE87FF39D1}"/>
              </a:ext>
            </a:extLst>
          </p:cNvPr>
          <p:cNvSpPr/>
          <p:nvPr/>
        </p:nvSpPr>
        <p:spPr>
          <a:xfrm>
            <a:off x="322865" y="2291781"/>
            <a:ext cx="2245002" cy="1458415"/>
          </a:xfrm>
          <a:prstGeom prst="roundRect">
            <a:avLst>
              <a:gd name="adj" fmla="val 7116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Storage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System</a:t>
            </a:r>
            <a:endParaRPr kumimoji="0" lang="en-CH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370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96296E-6 L 0.75781 0.2120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8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58 0.10856 L 0.73472 0.15185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07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58 0.0449 L 0.73472 0.08819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07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8 -0.08611 L 0.71024 0.05162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46" y="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97 2.59259E-6 L 0.71406 0.19097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93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3611 L 0.70747 0.13472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04" y="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4 0.02384 L 0.70677 0.09537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43" y="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8 0.02616 L 0.7342 0.16458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41" y="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5 0.01759 L 0.72361 0.22292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33" y="1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30" grpId="0" animBg="1"/>
      <p:bldP spid="31" grpId="0" animBg="1"/>
      <p:bldP spid="3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5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4DEDD-466F-B346-B9EE-A67BA83FD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969" y="2484937"/>
            <a:ext cx="8798061" cy="770467"/>
          </a:xfrm>
        </p:spPr>
        <p:txBody>
          <a:bodyPr/>
          <a:lstStyle/>
          <a:p>
            <a:pPr algn="ctr"/>
            <a:r>
              <a:rPr lang="en-CH" sz="54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185909239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B5505-C49C-A94B-A35E-F5BA929F5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sz="3000" dirty="0"/>
              <a:t>End-to-End Workflow of Genome Sequence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E4648-6339-EE43-9A2C-F58F0F8603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500"/>
              </a:spcAft>
            </a:pPr>
            <a:r>
              <a:rPr lang="en-GB" sz="1600" dirty="0"/>
              <a:t>There are </a:t>
            </a:r>
            <a:r>
              <a:rPr lang="en-GB" sz="1600" dirty="0">
                <a:solidFill>
                  <a:srgbClr val="1982C3"/>
                </a:solidFill>
              </a:rPr>
              <a:t>three key initial steps </a:t>
            </a:r>
            <a:r>
              <a:rPr lang="en-GB" sz="1600" dirty="0"/>
              <a:t>in a standard genome sequencing and analysis workflow</a:t>
            </a:r>
          </a:p>
          <a:p>
            <a:pPr lvl="1">
              <a:spcAft>
                <a:spcPts val="500"/>
              </a:spcAft>
            </a:pPr>
            <a:r>
              <a:rPr lang="en-GB" sz="1400" dirty="0"/>
              <a:t>Collection, preparation, and sequencing of a DNA sample in the laboratory</a:t>
            </a:r>
          </a:p>
          <a:p>
            <a:pPr lvl="1">
              <a:spcAft>
                <a:spcPts val="500"/>
              </a:spcAft>
            </a:pPr>
            <a:r>
              <a:rPr lang="en-GB" sz="1400" dirty="0" err="1"/>
              <a:t>Basecalling</a:t>
            </a:r>
            <a:endParaRPr lang="en-GB" sz="1400" dirty="0"/>
          </a:p>
          <a:p>
            <a:pPr lvl="1">
              <a:spcAft>
                <a:spcPts val="2000"/>
              </a:spcAft>
            </a:pPr>
            <a:r>
              <a:rPr lang="en-GB" sz="1400" dirty="0"/>
              <a:t>Read mapping</a:t>
            </a:r>
          </a:p>
          <a:p>
            <a:pPr>
              <a:spcAft>
                <a:spcPts val="500"/>
              </a:spcAft>
            </a:pPr>
            <a:r>
              <a:rPr lang="en-GB" sz="1600" dirty="0"/>
              <a:t>Genomic read sets can be obtained by</a:t>
            </a:r>
          </a:p>
          <a:p>
            <a:pPr lvl="1">
              <a:spcAft>
                <a:spcPts val="500"/>
              </a:spcAft>
            </a:pPr>
            <a:r>
              <a:rPr lang="en-GB" sz="1400" dirty="0"/>
              <a:t>Sequencing a DNA sample and </a:t>
            </a:r>
            <a:r>
              <a:rPr lang="en-GB" sz="1400" dirty="0">
                <a:solidFill>
                  <a:srgbClr val="1982C3"/>
                </a:solidFill>
              </a:rPr>
              <a:t>storing the generated read set into the SSD of a sequencing machine</a:t>
            </a:r>
          </a:p>
          <a:p>
            <a:pPr lvl="1">
              <a:spcAft>
                <a:spcPts val="2000"/>
              </a:spcAft>
            </a:pPr>
            <a:r>
              <a:rPr lang="en-GB" sz="1400" dirty="0"/>
              <a:t>Downloading read sets from </a:t>
            </a:r>
            <a:r>
              <a:rPr lang="en-GB" sz="1400" dirty="0">
                <a:solidFill>
                  <a:srgbClr val="1982C3"/>
                </a:solidFill>
              </a:rPr>
              <a:t>publicly available repositories and storing them into an SSD</a:t>
            </a:r>
          </a:p>
          <a:p>
            <a:pPr>
              <a:spcAft>
                <a:spcPts val="500"/>
              </a:spcAft>
            </a:pPr>
            <a:r>
              <a:rPr lang="en-GB" sz="1600" dirty="0"/>
              <a:t>We focus on optimizing the performance of read mapping because sequencing and </a:t>
            </a:r>
            <a:r>
              <a:rPr lang="en-GB" sz="1600" dirty="0" err="1"/>
              <a:t>basecalling</a:t>
            </a:r>
            <a:r>
              <a:rPr lang="en-GB" sz="1600" dirty="0"/>
              <a:t> are performed only once per read set, whereas read mapping can be performed many times </a:t>
            </a:r>
          </a:p>
          <a:p>
            <a:pPr lvl="1">
              <a:spcAft>
                <a:spcPts val="500"/>
              </a:spcAft>
            </a:pPr>
            <a:r>
              <a:rPr lang="en-GB" sz="1400" dirty="0" err="1"/>
              <a:t>Analyzing</a:t>
            </a:r>
            <a:r>
              <a:rPr lang="en-GB" sz="1400" dirty="0"/>
              <a:t> the differences between a reads from an individual and </a:t>
            </a:r>
            <a:r>
              <a:rPr lang="en-GB" sz="1400" dirty="0">
                <a:solidFill>
                  <a:srgbClr val="1982C3"/>
                </a:solidFill>
              </a:rPr>
              <a:t>many reference genomes of other individuals</a:t>
            </a:r>
          </a:p>
          <a:p>
            <a:pPr lvl="1">
              <a:spcAft>
                <a:spcPts val="2000"/>
              </a:spcAft>
            </a:pPr>
            <a:r>
              <a:rPr lang="en-GB" sz="1400" dirty="0"/>
              <a:t>Repeating the read mapping step many times </a:t>
            </a:r>
            <a:r>
              <a:rPr lang="en-GB" sz="1400" dirty="0">
                <a:solidFill>
                  <a:srgbClr val="1982C3"/>
                </a:solidFill>
              </a:rPr>
              <a:t>to improve the outcome of read mapping</a:t>
            </a:r>
          </a:p>
          <a:p>
            <a:pPr>
              <a:spcAft>
                <a:spcPts val="500"/>
              </a:spcAft>
            </a:pPr>
            <a:r>
              <a:rPr lang="en-GB" sz="1600" dirty="0"/>
              <a:t>Improving read mapping performance is critical in almost all genomic analyses that use sequencing</a:t>
            </a:r>
          </a:p>
          <a:p>
            <a:pPr lvl="1">
              <a:spcAft>
                <a:spcPts val="500"/>
              </a:spcAft>
            </a:pPr>
            <a:r>
              <a:rPr lang="en-GB" sz="1400" dirty="0"/>
              <a:t>45% of the execution time when discovering </a:t>
            </a:r>
            <a:r>
              <a:rPr lang="en-GB" sz="1400" dirty="0">
                <a:solidFill>
                  <a:srgbClr val="1982C3"/>
                </a:solidFill>
              </a:rPr>
              <a:t>sequence variants in cancer genomics </a:t>
            </a:r>
            <a:r>
              <a:rPr lang="en-GB" sz="1400" dirty="0"/>
              <a:t>studies</a:t>
            </a:r>
          </a:p>
          <a:p>
            <a:pPr lvl="1">
              <a:spcAft>
                <a:spcPts val="500"/>
              </a:spcAft>
            </a:pPr>
            <a:r>
              <a:rPr lang="en-GB" sz="1400" dirty="0"/>
              <a:t>60% of the execution time when profiling the species composition of </a:t>
            </a:r>
            <a:r>
              <a:rPr lang="en-GB" sz="1400" dirty="0">
                <a:solidFill>
                  <a:srgbClr val="1982C3"/>
                </a:solidFill>
              </a:rPr>
              <a:t>a multi-species (i.e., metagenomic) read</a:t>
            </a:r>
            <a:endParaRPr lang="en-CH" sz="1400" dirty="0">
              <a:solidFill>
                <a:srgbClr val="1982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90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7002D-4C89-5749-8147-49E1170B2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Motivation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536A859-EAEB-0243-B3E4-569E65556B20}"/>
              </a:ext>
            </a:extLst>
          </p:cNvPr>
          <p:cNvGrpSpPr/>
          <p:nvPr/>
        </p:nvGrpSpPr>
        <p:grpSpPr>
          <a:xfrm>
            <a:off x="2768209" y="1782670"/>
            <a:ext cx="4333180" cy="338554"/>
            <a:chOff x="3822125" y="1510641"/>
            <a:chExt cx="4333180" cy="33855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1E920E2-4CB7-5644-B4D9-0D4B27F8FF63}"/>
                </a:ext>
              </a:extLst>
            </p:cNvPr>
            <p:cNvSpPr/>
            <p:nvPr/>
          </p:nvSpPr>
          <p:spPr>
            <a:xfrm>
              <a:off x="3822125" y="1540019"/>
              <a:ext cx="4333180" cy="268859"/>
            </a:xfrm>
            <a:prstGeom prst="rect">
              <a:avLst/>
            </a:prstGeom>
            <a:solidFill>
              <a:sysClr val="window" lastClr="FFFFFF"/>
            </a:solidFill>
            <a:ln w="158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0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F24BD5C-BCCC-5D47-986F-C4ACF33D49DC}"/>
                </a:ext>
              </a:extLst>
            </p:cNvPr>
            <p:cNvGrpSpPr/>
            <p:nvPr/>
          </p:nvGrpSpPr>
          <p:grpSpPr>
            <a:xfrm>
              <a:off x="4121852" y="1510641"/>
              <a:ext cx="962460" cy="338554"/>
              <a:chOff x="4497859" y="329914"/>
              <a:chExt cx="962460" cy="338554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74E674B3-A5ED-8B4B-AE1F-C58CE35D6A78}"/>
                  </a:ext>
                </a:extLst>
              </p:cNvPr>
              <p:cNvSpPr/>
              <p:nvPr/>
            </p:nvSpPr>
            <p:spPr>
              <a:xfrm>
                <a:off x="4497859" y="412694"/>
                <a:ext cx="172995" cy="172995"/>
              </a:xfrm>
              <a:prstGeom prst="rect">
                <a:avLst/>
              </a:prstGeom>
              <a:solidFill>
                <a:srgbClr val="4472C4">
                  <a:lumMod val="75000"/>
                </a:srgbClr>
              </a:solidFill>
              <a:ln w="158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05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CCBC65D-6CE8-BE4A-9075-6A04FF1E7841}"/>
                  </a:ext>
                </a:extLst>
              </p:cNvPr>
              <p:cNvSpPr txBox="1"/>
              <p:nvPr/>
            </p:nvSpPr>
            <p:spPr>
              <a:xfrm>
                <a:off x="4658496" y="329914"/>
                <a:ext cx="80182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05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urier New" panose="02070309020205020404" pitchFamily="49" charset="0"/>
                    <a:cs typeface="Courier New" panose="02070309020205020404" pitchFamily="49" charset="0"/>
                  </a:rPr>
                  <a:t>SSD-L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C27FF14F-A7AB-8D4C-BA8C-A0442104AAC0}"/>
                </a:ext>
              </a:extLst>
            </p:cNvPr>
            <p:cNvGrpSpPr/>
            <p:nvPr/>
          </p:nvGrpSpPr>
          <p:grpSpPr>
            <a:xfrm>
              <a:off x="5128034" y="1510641"/>
              <a:ext cx="962460" cy="338554"/>
              <a:chOff x="4497859" y="329914"/>
              <a:chExt cx="962460" cy="338554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7F05418-051B-DE45-9ABA-62ACDD128A0B}"/>
                  </a:ext>
                </a:extLst>
              </p:cNvPr>
              <p:cNvSpPr/>
              <p:nvPr/>
            </p:nvSpPr>
            <p:spPr>
              <a:xfrm>
                <a:off x="4497859" y="412694"/>
                <a:ext cx="172995" cy="172995"/>
              </a:xfrm>
              <a:prstGeom prst="rect">
                <a:avLst/>
              </a:prstGeom>
              <a:solidFill>
                <a:srgbClr val="4472C4">
                  <a:lumMod val="60000"/>
                  <a:lumOff val="40000"/>
                </a:srgbClr>
              </a:solidFill>
              <a:ln w="158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05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90D310A-2FFE-434C-8691-BCABBB536ADB}"/>
                  </a:ext>
                </a:extLst>
              </p:cNvPr>
              <p:cNvSpPr txBox="1"/>
              <p:nvPr/>
            </p:nvSpPr>
            <p:spPr>
              <a:xfrm>
                <a:off x="4658496" y="329914"/>
                <a:ext cx="80182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05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urier New" panose="02070309020205020404" pitchFamily="49" charset="0"/>
                    <a:cs typeface="Courier New" panose="02070309020205020404" pitchFamily="49" charset="0"/>
                  </a:rPr>
                  <a:t>SSD-M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BE83BA6-2A8C-DC4B-924D-E54FBCD2D832}"/>
                </a:ext>
              </a:extLst>
            </p:cNvPr>
            <p:cNvGrpSpPr/>
            <p:nvPr/>
          </p:nvGrpSpPr>
          <p:grpSpPr>
            <a:xfrm>
              <a:off x="6134216" y="1510641"/>
              <a:ext cx="962460" cy="338554"/>
              <a:chOff x="4497859" y="329914"/>
              <a:chExt cx="962460" cy="338554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C7A4A148-5E1C-154C-8D1D-F33065A20195}"/>
                  </a:ext>
                </a:extLst>
              </p:cNvPr>
              <p:cNvSpPr/>
              <p:nvPr/>
            </p:nvSpPr>
            <p:spPr>
              <a:xfrm>
                <a:off x="4497859" y="412694"/>
                <a:ext cx="172995" cy="172995"/>
              </a:xfrm>
              <a:prstGeom prst="rect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158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05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9C72EFC-64F7-4745-8665-7864A3EA99D0}"/>
                  </a:ext>
                </a:extLst>
              </p:cNvPr>
              <p:cNvSpPr txBox="1"/>
              <p:nvPr/>
            </p:nvSpPr>
            <p:spPr>
              <a:xfrm>
                <a:off x="4658496" y="329914"/>
                <a:ext cx="80182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05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urier New" panose="02070309020205020404" pitchFamily="49" charset="0"/>
                    <a:cs typeface="Courier New" panose="02070309020205020404" pitchFamily="49" charset="0"/>
                  </a:rPr>
                  <a:t>SSD-H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2C0D397-D308-8A48-911E-C55A1D32850A}"/>
                </a:ext>
              </a:extLst>
            </p:cNvPr>
            <p:cNvGrpSpPr/>
            <p:nvPr/>
          </p:nvGrpSpPr>
          <p:grpSpPr>
            <a:xfrm>
              <a:off x="7140397" y="1510641"/>
              <a:ext cx="839030" cy="338554"/>
              <a:chOff x="4497859" y="329914"/>
              <a:chExt cx="839030" cy="338554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48325C3-9423-E543-976B-ADC4E94DAC79}"/>
                  </a:ext>
                </a:extLst>
              </p:cNvPr>
              <p:cNvSpPr/>
              <p:nvPr/>
            </p:nvSpPr>
            <p:spPr>
              <a:xfrm>
                <a:off x="4497859" y="412694"/>
                <a:ext cx="172995" cy="172995"/>
              </a:xfrm>
              <a:prstGeom prst="rect">
                <a:avLst/>
              </a:prstGeom>
              <a:pattFill prst="wdUpDiag">
                <a:fgClr>
                  <a:srgbClr val="C00000"/>
                </a:fgClr>
                <a:bgClr>
                  <a:sysClr val="window" lastClr="FFFFFF"/>
                </a:bgClr>
              </a:pattFill>
              <a:ln w="158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05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EC8F1BC-5B0E-394C-AD78-2827C920E6CA}"/>
                  </a:ext>
                </a:extLst>
              </p:cNvPr>
              <p:cNvSpPr txBox="1"/>
              <p:nvPr/>
            </p:nvSpPr>
            <p:spPr>
              <a:xfrm>
                <a:off x="4658498" y="329914"/>
                <a:ext cx="67839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05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urier New" panose="02070309020205020404" pitchFamily="49" charset="0"/>
                    <a:cs typeface="Courier New" panose="02070309020205020404" pitchFamily="49" charset="0"/>
                  </a:rPr>
                  <a:t>DRAM</a:t>
                </a:r>
              </a:p>
            </p:txBody>
          </p:sp>
        </p:grpSp>
      </p:grpSp>
      <p:graphicFrame>
        <p:nvGraphicFramePr>
          <p:cNvPr id="51" name="Chart 50">
            <a:extLst>
              <a:ext uri="{FF2B5EF4-FFF2-40B4-BE49-F238E27FC236}">
                <a16:creationId xmlns:a16="http://schemas.microsoft.com/office/drawing/2014/main" id="{B45426B4-C869-534D-895D-34E20A4D03C7}"/>
              </a:ext>
            </a:extLst>
          </p:cNvPr>
          <p:cNvGraphicFramePr>
            <a:graphicFrameLocks/>
          </p:cNvGraphicFramePr>
          <p:nvPr/>
        </p:nvGraphicFramePr>
        <p:xfrm>
          <a:off x="1377407" y="1964046"/>
          <a:ext cx="6641433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2" name="Chart 51">
            <a:extLst>
              <a:ext uri="{FF2B5EF4-FFF2-40B4-BE49-F238E27FC236}">
                <a16:creationId xmlns:a16="http://schemas.microsoft.com/office/drawing/2014/main" id="{D5907E50-E3AC-5641-B5E3-ED88E7D0E257}"/>
              </a:ext>
            </a:extLst>
          </p:cNvPr>
          <p:cNvGraphicFramePr>
            <a:graphicFrameLocks/>
          </p:cNvGraphicFramePr>
          <p:nvPr/>
        </p:nvGraphicFramePr>
        <p:xfrm>
          <a:off x="4997280" y="2203652"/>
          <a:ext cx="2816381" cy="11728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3" name="Rectangle 52">
            <a:extLst>
              <a:ext uri="{FF2B5EF4-FFF2-40B4-BE49-F238E27FC236}">
                <a16:creationId xmlns:a16="http://schemas.microsoft.com/office/drawing/2014/main" id="{4A291D2A-EB46-A946-94E3-C29D138A2C86}"/>
              </a:ext>
            </a:extLst>
          </p:cNvPr>
          <p:cNvSpPr/>
          <p:nvPr/>
        </p:nvSpPr>
        <p:spPr>
          <a:xfrm>
            <a:off x="5586111" y="4139001"/>
            <a:ext cx="2227553" cy="154004"/>
          </a:xfrm>
          <a:prstGeom prst="rect">
            <a:avLst/>
          </a:prstGeom>
          <a:solidFill>
            <a:srgbClr val="E7E6E6">
              <a:lumMod val="75000"/>
              <a:alpha val="30000"/>
            </a:srgbClr>
          </a:solidFill>
          <a:ln w="1905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0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7C669C9-5B43-9D4A-957D-63B6D88D995D}"/>
              </a:ext>
            </a:extLst>
          </p:cNvPr>
          <p:cNvCxnSpPr>
            <a:cxnSpLocks/>
          </p:cNvCxnSpPr>
          <p:nvPr/>
        </p:nvCxnSpPr>
        <p:spPr>
          <a:xfrm>
            <a:off x="4997280" y="3376510"/>
            <a:ext cx="588828" cy="762493"/>
          </a:xfrm>
          <a:prstGeom prst="line">
            <a:avLst/>
          </a:prstGeom>
          <a:noFill/>
          <a:ln w="15875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D3E9622-9DF6-C443-8F14-AB0ADD45D2F9}"/>
              </a:ext>
            </a:extLst>
          </p:cNvPr>
          <p:cNvCxnSpPr>
            <a:cxnSpLocks/>
          </p:cNvCxnSpPr>
          <p:nvPr/>
        </p:nvCxnSpPr>
        <p:spPr>
          <a:xfrm>
            <a:off x="7813660" y="3357606"/>
            <a:ext cx="0" cy="776752"/>
          </a:xfrm>
          <a:prstGeom prst="line">
            <a:avLst/>
          </a:prstGeom>
          <a:noFill/>
          <a:ln w="15875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4461F275-1789-0846-AF79-7EC2A40BB328}"/>
              </a:ext>
            </a:extLst>
          </p:cNvPr>
          <p:cNvSpPr txBox="1"/>
          <p:nvPr/>
        </p:nvSpPr>
        <p:spPr>
          <a:xfrm rot="16200000">
            <a:off x="5148341" y="3832223"/>
            <a:ext cx="437755" cy="33855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0" rIns="0" rtlCol="0" anchor="ctr">
            <a:spAutoFit/>
          </a:bodyPr>
          <a:lstStyle/>
          <a:p>
            <a:pPr marL="0" marR="0" lvl="0" indent="0" algn="ctr" defTabSz="9140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N/A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F73E186-EC71-964B-8DCF-CFC87334E2F2}"/>
              </a:ext>
            </a:extLst>
          </p:cNvPr>
          <p:cNvSpPr txBox="1"/>
          <p:nvPr/>
        </p:nvSpPr>
        <p:spPr>
          <a:xfrm rot="16200000">
            <a:off x="5253139" y="2433535"/>
            <a:ext cx="620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052"/>
            <a:r>
              <a:rPr lang="en-CH" sz="1600" dirty="0">
                <a:solidFill>
                  <a:prstClr val="black"/>
                </a:solidFill>
                <a:latin typeface="Cambria" panose="02040503050406030204" pitchFamily="18" charset="0"/>
              </a:rPr>
              <a:t>24.8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1B66C7B0-132B-684A-BCFC-72A606B4D287}"/>
              </a:ext>
            </a:extLst>
          </p:cNvPr>
          <p:cNvCxnSpPr>
            <a:cxnSpLocks/>
          </p:cNvCxnSpPr>
          <p:nvPr/>
        </p:nvCxnSpPr>
        <p:spPr>
          <a:xfrm flipV="1">
            <a:off x="5563534" y="2214708"/>
            <a:ext cx="0" cy="202833"/>
          </a:xfrm>
          <a:prstGeom prst="straightConnector1">
            <a:avLst/>
          </a:prstGeom>
          <a:noFill/>
          <a:ln w="15875" cap="flat" cmpd="sng" algn="ctr">
            <a:solidFill>
              <a:sysClr val="windowText" lastClr="000000"/>
            </a:solidFill>
            <a:prstDash val="solid"/>
            <a:miter lim="800000"/>
            <a:tailEnd type="triangle" w="lg" len="lg"/>
          </a:ln>
          <a:effectLst/>
        </p:spPr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1AA0A1FF-019D-684D-8591-ABD6AD1CB7CD}"/>
              </a:ext>
            </a:extLst>
          </p:cNvPr>
          <p:cNvSpPr txBox="1"/>
          <p:nvPr/>
        </p:nvSpPr>
        <p:spPr>
          <a:xfrm rot="16200000">
            <a:off x="7058129" y="2692812"/>
            <a:ext cx="775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052"/>
            <a:r>
              <a:rPr lang="en-CH" sz="1600" dirty="0">
                <a:solidFill>
                  <a:prstClr val="black"/>
                </a:solidFill>
                <a:latin typeface="Cambria" panose="02040503050406030204" pitchFamily="18" charset="0"/>
              </a:rPr>
              <a:t>N/A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C277CE2-BD05-5640-B316-4B574146A64A}"/>
              </a:ext>
            </a:extLst>
          </p:cNvPr>
          <p:cNvSpPr txBox="1"/>
          <p:nvPr/>
        </p:nvSpPr>
        <p:spPr>
          <a:xfrm rot="16200000">
            <a:off x="5422164" y="2414643"/>
            <a:ext cx="775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052"/>
            <a:r>
              <a:rPr lang="en-CH" sz="1600" dirty="0">
                <a:solidFill>
                  <a:prstClr val="black"/>
                </a:solidFill>
                <a:latin typeface="Cambria" panose="02040503050406030204" pitchFamily="18" charset="0"/>
              </a:rPr>
              <a:t>3.54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6E2CA60-CCC7-BD49-AD56-B85B98949F7B}"/>
              </a:ext>
            </a:extLst>
          </p:cNvPr>
          <p:cNvSpPr txBox="1"/>
          <p:nvPr/>
        </p:nvSpPr>
        <p:spPr>
          <a:xfrm rot="16200000">
            <a:off x="5649657" y="2289508"/>
            <a:ext cx="775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052"/>
            <a:r>
              <a:rPr lang="en-CH" sz="1600" dirty="0">
                <a:solidFill>
                  <a:prstClr val="black"/>
                </a:solidFill>
                <a:latin typeface="Cambria" panose="02040503050406030204" pitchFamily="18" charset="0"/>
              </a:rPr>
              <a:t>2.01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E9B9645-61F6-3B44-8FCA-D7D5E49ABBB6}"/>
              </a:ext>
            </a:extLst>
          </p:cNvPr>
          <p:cNvSpPr txBox="1"/>
          <p:nvPr/>
        </p:nvSpPr>
        <p:spPr>
          <a:xfrm rot="16200000">
            <a:off x="5882441" y="2385764"/>
            <a:ext cx="775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052"/>
            <a:r>
              <a:rPr lang="en-CH" sz="1600" dirty="0">
                <a:solidFill>
                  <a:prstClr val="black"/>
                </a:solidFill>
                <a:latin typeface="Cambria" panose="02040503050406030204" pitchFamily="18" charset="0"/>
              </a:rPr>
              <a:t>1.64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3DB210E-ACD1-1D47-BDA1-B722B1753981}"/>
              </a:ext>
            </a:extLst>
          </p:cNvPr>
          <p:cNvSpPr txBox="1"/>
          <p:nvPr/>
        </p:nvSpPr>
        <p:spPr>
          <a:xfrm rot="16200000">
            <a:off x="6572381" y="2433532"/>
            <a:ext cx="775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052"/>
            <a:r>
              <a:rPr lang="en-CH" sz="1600" dirty="0">
                <a:solidFill>
                  <a:prstClr val="black"/>
                </a:solidFill>
                <a:latin typeface="Cambria" panose="02040503050406030204" pitchFamily="18" charset="0"/>
              </a:rPr>
              <a:t>1.44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BA4B651-3464-204D-9740-4BABFE879216}"/>
              </a:ext>
            </a:extLst>
          </p:cNvPr>
          <p:cNvSpPr txBox="1"/>
          <p:nvPr/>
        </p:nvSpPr>
        <p:spPr>
          <a:xfrm rot="16200000">
            <a:off x="6805369" y="2566151"/>
            <a:ext cx="775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052"/>
            <a:r>
              <a:rPr lang="en-CH" sz="1600" dirty="0">
                <a:solidFill>
                  <a:prstClr val="black"/>
                </a:solidFill>
                <a:latin typeface="Cambria" panose="02040503050406030204" pitchFamily="18" charset="0"/>
              </a:rPr>
              <a:t>0.72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E952645-EA53-854C-84D0-6C89FA652EC6}"/>
              </a:ext>
            </a:extLst>
          </p:cNvPr>
          <p:cNvSpPr txBox="1"/>
          <p:nvPr/>
        </p:nvSpPr>
        <p:spPr>
          <a:xfrm rot="16200000">
            <a:off x="6416752" y="2433535"/>
            <a:ext cx="620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052"/>
            <a:r>
              <a:rPr lang="en-CH" sz="1600" dirty="0">
                <a:solidFill>
                  <a:prstClr val="black"/>
                </a:solidFill>
                <a:latin typeface="Cambria" panose="02040503050406030204" pitchFamily="18" charset="0"/>
              </a:rPr>
              <a:t>10.1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2A8E8B22-0AB6-6847-817F-F914E6CC002F}"/>
              </a:ext>
            </a:extLst>
          </p:cNvPr>
          <p:cNvCxnSpPr>
            <a:cxnSpLocks/>
          </p:cNvCxnSpPr>
          <p:nvPr/>
        </p:nvCxnSpPr>
        <p:spPr>
          <a:xfrm flipV="1">
            <a:off x="6727148" y="2214708"/>
            <a:ext cx="0" cy="202833"/>
          </a:xfrm>
          <a:prstGeom prst="straightConnector1">
            <a:avLst/>
          </a:prstGeom>
          <a:noFill/>
          <a:ln w="15875" cap="flat" cmpd="sng" algn="ctr">
            <a:solidFill>
              <a:sysClr val="windowText" lastClr="000000"/>
            </a:solidFill>
            <a:prstDash val="solid"/>
            <a:miter lim="800000"/>
            <a:tailEnd type="triangle" w="lg" len="lg"/>
          </a:ln>
          <a:effectLst/>
        </p:spPr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4FC8E51A-D8C1-3045-8F64-340363847255}"/>
              </a:ext>
            </a:extLst>
          </p:cNvPr>
          <p:cNvSpPr txBox="1"/>
          <p:nvPr/>
        </p:nvSpPr>
        <p:spPr>
          <a:xfrm rot="16200000">
            <a:off x="6944" y="3018362"/>
            <a:ext cx="2477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052"/>
            <a:r>
              <a:rPr lang="en-CH" b="1" dirty="0">
                <a:solidFill>
                  <a:prstClr val="black"/>
                </a:solidFill>
                <a:latin typeface="Cambria" panose="02040503050406030204" pitchFamily="18" charset="0"/>
              </a:rPr>
              <a:t>Execution time [sec]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06B02CF-0088-694C-BB78-B0D38C653A93}"/>
              </a:ext>
            </a:extLst>
          </p:cNvPr>
          <p:cNvSpPr/>
          <p:nvPr/>
        </p:nvSpPr>
        <p:spPr>
          <a:xfrm>
            <a:off x="5490965" y="4369437"/>
            <a:ext cx="1163613" cy="26524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0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6679585C-6E89-9E42-ABBD-9A510C1AAE33}"/>
              </a:ext>
            </a:extLst>
          </p:cNvPr>
          <p:cNvSpPr/>
          <p:nvPr/>
        </p:nvSpPr>
        <p:spPr>
          <a:xfrm>
            <a:off x="3228269" y="4373265"/>
            <a:ext cx="1163613" cy="26524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0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SW-filter</a:t>
            </a:r>
          </a:p>
        </p:txBody>
      </p:sp>
    </p:spTree>
    <p:extLst>
      <p:ext uri="{BB962C8B-B14F-4D97-AF65-F5344CB8AC3E}">
        <p14:creationId xmlns:p14="http://schemas.microsoft.com/office/powerpoint/2010/main" val="379008974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30C76A6-69F8-EE4C-8916-A73F58E3019A}"/>
              </a:ext>
            </a:extLst>
          </p:cNvPr>
          <p:cNvSpPr txBox="1"/>
          <p:nvPr/>
        </p:nvSpPr>
        <p:spPr>
          <a:xfrm>
            <a:off x="171416" y="4426572"/>
            <a:ext cx="34901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200" dirty="0">
                <a:solidFill>
                  <a:srgbClr val="C00000"/>
                </a:solidFill>
                <a:latin typeface="Corbel" panose="020B0503020204020204" pitchFamily="34" charset="0"/>
              </a:rPr>
              <a:t>State-of-the-art software read mapper, Minimap2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148BD11-9C99-064A-92A2-1AA5F52D2C5B}"/>
              </a:ext>
            </a:extLst>
          </p:cNvPr>
          <p:cNvCxnSpPr>
            <a:cxnSpLocks/>
            <a:stCxn id="9" idx="2"/>
            <a:endCxn id="13" idx="0"/>
          </p:cNvCxnSpPr>
          <p:nvPr/>
        </p:nvCxnSpPr>
        <p:spPr>
          <a:xfrm flipH="1">
            <a:off x="1916503" y="4083542"/>
            <a:ext cx="871773" cy="343030"/>
          </a:xfrm>
          <a:prstGeom prst="line">
            <a:avLst/>
          </a:prstGeom>
          <a:ln w="12700">
            <a:solidFill>
              <a:srgbClr val="C00000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1D8925F-C116-9947-8DE1-F7AA93C41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Motivation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A90A968-C9A1-5E41-AF84-9AB36ED61394}"/>
              </a:ext>
            </a:extLst>
          </p:cNvPr>
          <p:cNvGraphicFramePr>
            <a:graphicFrameLocks/>
          </p:cNvGraphicFramePr>
          <p:nvPr/>
        </p:nvGraphicFramePr>
        <p:xfrm>
          <a:off x="1327329" y="1593642"/>
          <a:ext cx="6489342" cy="2501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0596B07-59D6-FD40-98B4-0D3730B08632}"/>
              </a:ext>
            </a:extLst>
          </p:cNvPr>
          <p:cNvSpPr txBox="1"/>
          <p:nvPr/>
        </p:nvSpPr>
        <p:spPr>
          <a:xfrm rot="16200000">
            <a:off x="-129497" y="2659896"/>
            <a:ext cx="2477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052"/>
            <a:r>
              <a:rPr lang="en-CH" b="1" dirty="0">
                <a:solidFill>
                  <a:prstClr val="black"/>
                </a:solidFill>
                <a:latin typeface="Corbel" panose="020B0503020204020204" pitchFamily="34" charset="0"/>
              </a:rPr>
              <a:t>Execution time [sec]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A26F3F6-5477-E74B-8353-51E5FE1470BF}"/>
              </a:ext>
            </a:extLst>
          </p:cNvPr>
          <p:cNvSpPr/>
          <p:nvPr/>
        </p:nvSpPr>
        <p:spPr>
          <a:xfrm>
            <a:off x="2356834" y="3786389"/>
            <a:ext cx="862884" cy="297153"/>
          </a:xfrm>
          <a:prstGeom prst="roundRect">
            <a:avLst/>
          </a:prstGeom>
          <a:noFill/>
          <a:ln w="19050">
            <a:solidFill>
              <a:srgbClr val="C00000"/>
            </a:solidFill>
            <a:prstDash val="sysDash"/>
            <a:tailEnd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FE84A61-7E47-234B-A740-C84157B5321A}"/>
              </a:ext>
            </a:extLst>
          </p:cNvPr>
          <p:cNvSpPr/>
          <p:nvPr/>
        </p:nvSpPr>
        <p:spPr>
          <a:xfrm>
            <a:off x="3990303" y="3786388"/>
            <a:ext cx="1431701" cy="297153"/>
          </a:xfrm>
          <a:prstGeom prst="roundRect">
            <a:avLst/>
          </a:prstGeom>
          <a:noFill/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8E9D663-CA76-3240-B67C-9084A97758BB}"/>
              </a:ext>
            </a:extLst>
          </p:cNvPr>
          <p:cNvSpPr/>
          <p:nvPr/>
        </p:nvSpPr>
        <p:spPr>
          <a:xfrm>
            <a:off x="6107200" y="3798329"/>
            <a:ext cx="1075790" cy="297153"/>
          </a:xfrm>
          <a:prstGeom prst="roundRect">
            <a:avLst/>
          </a:prstGeom>
          <a:noFill/>
          <a:ln w="19050">
            <a:solidFill>
              <a:srgbClr val="629B3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BEA1FEE-C136-EB4B-BC79-B85F8D6C51AB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4706154" y="4083541"/>
            <a:ext cx="0" cy="1324359"/>
          </a:xfrm>
          <a:prstGeom prst="line">
            <a:avLst/>
          </a:prstGeom>
          <a:ln w="12700">
            <a:solidFill>
              <a:srgbClr val="7030A0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DAB9529-66D8-BE40-9EED-E9F73DCAB732}"/>
              </a:ext>
            </a:extLst>
          </p:cNvPr>
          <p:cNvSpPr txBox="1"/>
          <p:nvPr/>
        </p:nvSpPr>
        <p:spPr>
          <a:xfrm>
            <a:off x="1109482" y="5418224"/>
            <a:ext cx="71083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200" dirty="0">
                <a:solidFill>
                  <a:srgbClr val="7030A0"/>
                </a:solidFill>
                <a:latin typeface="Corbel" panose="020B0503020204020204" pitchFamily="34" charset="0"/>
              </a:rPr>
              <a:t>Base integrated with a software filter </a:t>
            </a:r>
          </a:p>
          <a:p>
            <a:pPr algn="ctr"/>
            <a:r>
              <a:rPr lang="en-CH" sz="2200" dirty="0">
                <a:solidFill>
                  <a:srgbClr val="7030A0"/>
                </a:solidFill>
                <a:latin typeface="Corbel" panose="020B0503020204020204" pitchFamily="34" charset="0"/>
              </a:rPr>
              <a:t>that prunes </a:t>
            </a:r>
            <a:r>
              <a:rPr lang="en-CH" sz="2200" b="1" dirty="0">
                <a:solidFill>
                  <a:srgbClr val="7030A0"/>
                </a:solidFill>
                <a:latin typeface="Corbel" panose="020B0503020204020204" pitchFamily="34" charset="0"/>
              </a:rPr>
              <a:t>80% </a:t>
            </a:r>
            <a:r>
              <a:rPr lang="en-CH" sz="2200" dirty="0">
                <a:solidFill>
                  <a:srgbClr val="7030A0"/>
                </a:solidFill>
                <a:latin typeface="Corbel" panose="020B0503020204020204" pitchFamily="34" charset="0"/>
              </a:rPr>
              <a:t>of exactly-matching reads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552FE29-EB9C-6E4C-BA57-0E6C2C566371}"/>
              </a:ext>
            </a:extLst>
          </p:cNvPr>
          <p:cNvCxnSpPr>
            <a:cxnSpLocks/>
          </p:cNvCxnSpPr>
          <p:nvPr/>
        </p:nvCxnSpPr>
        <p:spPr>
          <a:xfrm>
            <a:off x="6645095" y="4095482"/>
            <a:ext cx="708742" cy="331090"/>
          </a:xfrm>
          <a:prstGeom prst="line">
            <a:avLst/>
          </a:prstGeom>
          <a:ln w="12700">
            <a:solidFill>
              <a:srgbClr val="629B3C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04623AE-E2ED-3E49-B4BF-3BF931B5080F}"/>
              </a:ext>
            </a:extLst>
          </p:cNvPr>
          <p:cNvSpPr txBox="1"/>
          <p:nvPr/>
        </p:nvSpPr>
        <p:spPr>
          <a:xfrm>
            <a:off x="6155294" y="4392635"/>
            <a:ext cx="34901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200" dirty="0">
                <a:solidFill>
                  <a:srgbClr val="629B3C"/>
                </a:solidFill>
                <a:latin typeface="Corbel" panose="020B0503020204020204" pitchFamily="34" charset="0"/>
              </a:rPr>
              <a:t>Base integrated with an</a:t>
            </a:r>
          </a:p>
          <a:p>
            <a:r>
              <a:rPr lang="en-GB" sz="2200" dirty="0">
                <a:solidFill>
                  <a:srgbClr val="629B3C"/>
                </a:solidFill>
                <a:latin typeface="Corbel" panose="020B0503020204020204" pitchFamily="34" charset="0"/>
              </a:rPr>
              <a:t>ideal in-storage filter</a:t>
            </a:r>
            <a:endParaRPr lang="en-CH" sz="2200" dirty="0">
              <a:solidFill>
                <a:srgbClr val="629B3C"/>
              </a:solidFill>
              <a:latin typeface="Corbel" panose="020B0503020204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9712F6B-3CEA-7645-A0ED-4B25ED29887F}"/>
              </a:ext>
            </a:extLst>
          </p:cNvPr>
          <p:cNvSpPr txBox="1"/>
          <p:nvPr/>
        </p:nvSpPr>
        <p:spPr>
          <a:xfrm rot="16200000">
            <a:off x="6664213" y="3154760"/>
            <a:ext cx="722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latin typeface="Corbel" panose="020B0503020204020204" pitchFamily="34" charset="0"/>
              </a:rPr>
              <a:t>N/A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287E38E-5B0E-5B42-AFA3-19ED1B2BDDCA}"/>
              </a:ext>
            </a:extLst>
          </p:cNvPr>
          <p:cNvSpPr/>
          <p:nvPr/>
        </p:nvSpPr>
        <p:spPr>
          <a:xfrm>
            <a:off x="1916503" y="2139951"/>
            <a:ext cx="5566122" cy="14982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FFE841D-5AB5-4F42-90B8-7DD117DA63E2}"/>
              </a:ext>
            </a:extLst>
          </p:cNvPr>
          <p:cNvCxnSpPr>
            <a:cxnSpLocks/>
          </p:cNvCxnSpPr>
          <p:nvPr/>
        </p:nvCxnSpPr>
        <p:spPr>
          <a:xfrm>
            <a:off x="1910746" y="2724150"/>
            <a:ext cx="5712943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4893E85-5064-ED4E-86AC-1AC71B59E356}"/>
              </a:ext>
            </a:extLst>
          </p:cNvPr>
          <p:cNvCxnSpPr>
            <a:cxnSpLocks/>
          </p:cNvCxnSpPr>
          <p:nvPr/>
        </p:nvCxnSpPr>
        <p:spPr>
          <a:xfrm>
            <a:off x="1910746" y="2416175"/>
            <a:ext cx="5712943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2B606D1-ED27-B64B-8FDB-7B555FFF224F}"/>
              </a:ext>
            </a:extLst>
          </p:cNvPr>
          <p:cNvCxnSpPr>
            <a:cxnSpLocks/>
          </p:cNvCxnSpPr>
          <p:nvPr/>
        </p:nvCxnSpPr>
        <p:spPr>
          <a:xfrm>
            <a:off x="1910746" y="3035300"/>
            <a:ext cx="5712943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1637200-0FC1-E149-9270-30589E1491DB}"/>
              </a:ext>
            </a:extLst>
          </p:cNvPr>
          <p:cNvCxnSpPr>
            <a:cxnSpLocks/>
          </p:cNvCxnSpPr>
          <p:nvPr/>
        </p:nvCxnSpPr>
        <p:spPr>
          <a:xfrm>
            <a:off x="1910746" y="3343275"/>
            <a:ext cx="5712943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51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9" grpId="0" animBg="1"/>
      <p:bldP spid="10" grpId="0" animBg="1"/>
      <p:bldP spid="12" grpId="0" animBg="1"/>
      <p:bldP spid="18" grpId="0"/>
      <p:bldP spid="28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8925F-C116-9947-8DE1-F7AA93C41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Motivation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A90A968-C9A1-5E41-AF84-9AB36ED61394}"/>
              </a:ext>
            </a:extLst>
          </p:cNvPr>
          <p:cNvGraphicFramePr>
            <a:graphicFrameLocks/>
          </p:cNvGraphicFramePr>
          <p:nvPr/>
        </p:nvGraphicFramePr>
        <p:xfrm>
          <a:off x="1327329" y="1593642"/>
          <a:ext cx="6489342" cy="2501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0596B07-59D6-FD40-98B4-0D3730B08632}"/>
              </a:ext>
            </a:extLst>
          </p:cNvPr>
          <p:cNvSpPr txBox="1"/>
          <p:nvPr/>
        </p:nvSpPr>
        <p:spPr>
          <a:xfrm rot="16200000">
            <a:off x="-129497" y="2659896"/>
            <a:ext cx="2477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052"/>
            <a:r>
              <a:rPr lang="en-CH" b="1" dirty="0">
                <a:solidFill>
                  <a:prstClr val="black"/>
                </a:solidFill>
                <a:latin typeface="Corbel" panose="020B0503020204020204" pitchFamily="34" charset="0"/>
              </a:rPr>
              <a:t>Execution time [sec]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CFEBA6A-CC56-E842-A476-8EF493238FCE}"/>
              </a:ext>
            </a:extLst>
          </p:cNvPr>
          <p:cNvCxnSpPr>
            <a:cxnSpLocks/>
          </p:cNvCxnSpPr>
          <p:nvPr/>
        </p:nvCxnSpPr>
        <p:spPr>
          <a:xfrm flipH="1" flipV="1">
            <a:off x="2690507" y="1453391"/>
            <a:ext cx="516335" cy="242431"/>
          </a:xfrm>
          <a:prstGeom prst="line">
            <a:avLst/>
          </a:prstGeom>
          <a:ln w="12700">
            <a:solidFill>
              <a:srgbClr val="C00000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C3B5F7E-079C-404B-8206-5DC1D89EAAC2}"/>
              </a:ext>
            </a:extLst>
          </p:cNvPr>
          <p:cNvSpPr/>
          <p:nvPr/>
        </p:nvSpPr>
        <p:spPr>
          <a:xfrm>
            <a:off x="2665927" y="1695821"/>
            <a:ext cx="1030309" cy="313283"/>
          </a:xfrm>
          <a:prstGeom prst="roundRect">
            <a:avLst/>
          </a:prstGeom>
          <a:noFill/>
          <a:ln w="19050">
            <a:solidFill>
              <a:srgbClr val="C00000"/>
            </a:solidFill>
            <a:prstDash val="sysDash"/>
            <a:tailEnd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89FAB81-B8C1-694F-B443-FBED1E185995}"/>
              </a:ext>
            </a:extLst>
          </p:cNvPr>
          <p:cNvSpPr/>
          <p:nvPr/>
        </p:nvSpPr>
        <p:spPr>
          <a:xfrm>
            <a:off x="4069118" y="1711951"/>
            <a:ext cx="1107587" cy="297153"/>
          </a:xfrm>
          <a:prstGeom prst="roundRect">
            <a:avLst/>
          </a:prstGeom>
          <a:noFill/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DE686BA-4F29-BF4A-A79E-D1644DF8525A}"/>
              </a:ext>
            </a:extLst>
          </p:cNvPr>
          <p:cNvSpPr/>
          <p:nvPr/>
        </p:nvSpPr>
        <p:spPr>
          <a:xfrm>
            <a:off x="5569305" y="1711951"/>
            <a:ext cx="1075790" cy="297153"/>
          </a:xfrm>
          <a:prstGeom prst="roundRect">
            <a:avLst/>
          </a:prstGeom>
          <a:noFill/>
          <a:ln w="19050">
            <a:solidFill>
              <a:srgbClr val="629B3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34ECD86-8FCA-2942-8CDC-9BD41D2001C6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4622911" y="952991"/>
            <a:ext cx="1" cy="758960"/>
          </a:xfrm>
          <a:prstGeom prst="line">
            <a:avLst/>
          </a:prstGeom>
          <a:ln w="12700">
            <a:solidFill>
              <a:srgbClr val="7030A0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0217356-0AC8-6F46-9805-2A169D56E548}"/>
              </a:ext>
            </a:extLst>
          </p:cNvPr>
          <p:cNvCxnSpPr>
            <a:cxnSpLocks/>
          </p:cNvCxnSpPr>
          <p:nvPr/>
        </p:nvCxnSpPr>
        <p:spPr>
          <a:xfrm flipV="1">
            <a:off x="6107200" y="1453391"/>
            <a:ext cx="409510" cy="242431"/>
          </a:xfrm>
          <a:prstGeom prst="line">
            <a:avLst/>
          </a:prstGeom>
          <a:ln w="12700">
            <a:solidFill>
              <a:srgbClr val="629B3C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5B011A2-989A-0F46-A4EE-43E23F16ACFA}"/>
              </a:ext>
            </a:extLst>
          </p:cNvPr>
          <p:cNvSpPr txBox="1"/>
          <p:nvPr/>
        </p:nvSpPr>
        <p:spPr>
          <a:xfrm>
            <a:off x="0" y="745504"/>
            <a:ext cx="3026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Corbel" panose="020B0503020204020204" pitchFamily="34" charset="0"/>
              </a:rPr>
              <a:t>Low-end SSD with SATA3 interface (0.5 GB/s)</a:t>
            </a:r>
            <a:endParaRPr lang="en-CH" sz="2000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D4B312-7A72-F949-B510-DDFAFBFB54E1}"/>
              </a:ext>
            </a:extLst>
          </p:cNvPr>
          <p:cNvSpPr txBox="1"/>
          <p:nvPr/>
        </p:nvSpPr>
        <p:spPr>
          <a:xfrm>
            <a:off x="2877824" y="196607"/>
            <a:ext cx="3490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7030A0"/>
                </a:solidFill>
                <a:latin typeface="Corbel" panose="020B0503020204020204" pitchFamily="34" charset="0"/>
              </a:rPr>
              <a:t>High-end SSD with PCIe Gen4 interface (7 GB/s)</a:t>
            </a:r>
            <a:endParaRPr lang="en-CH" sz="2000" dirty="0">
              <a:solidFill>
                <a:srgbClr val="7030A0"/>
              </a:solidFill>
              <a:latin typeface="Corbel" panose="020B0503020204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4271550-E80E-A44E-BFA6-CBF18A5D2335}"/>
              </a:ext>
            </a:extLst>
          </p:cNvPr>
          <p:cNvSpPr txBox="1"/>
          <p:nvPr/>
        </p:nvSpPr>
        <p:spPr>
          <a:xfrm>
            <a:off x="5923377" y="878661"/>
            <a:ext cx="3490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629B3C"/>
                </a:solidFill>
                <a:latin typeface="Corbel" panose="020B0503020204020204" pitchFamily="34" charset="0"/>
              </a:rPr>
              <a:t>Data preloaded in DRAM, </a:t>
            </a:r>
          </a:p>
          <a:p>
            <a:pPr algn="ctr"/>
            <a:r>
              <a:rPr lang="en-US" sz="2000" dirty="0">
                <a:solidFill>
                  <a:srgbClr val="629B3C"/>
                </a:solidFill>
                <a:latin typeface="Corbel" panose="020B0503020204020204" pitchFamily="34" charset="0"/>
              </a:rPr>
              <a:t>with no I/O overhead</a:t>
            </a:r>
            <a:endParaRPr lang="en-CH" sz="2000" dirty="0">
              <a:solidFill>
                <a:srgbClr val="629B3C"/>
              </a:solidFill>
              <a:latin typeface="Corbel" panose="020B0503020204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C070CDC-2B9A-DB42-A28B-5F50183D79D7}"/>
              </a:ext>
            </a:extLst>
          </p:cNvPr>
          <p:cNvSpPr txBox="1"/>
          <p:nvPr/>
        </p:nvSpPr>
        <p:spPr>
          <a:xfrm rot="16200000">
            <a:off x="6664213" y="3154760"/>
            <a:ext cx="722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latin typeface="Corbel" panose="020B0503020204020204" pitchFamily="34" charset="0"/>
              </a:rPr>
              <a:t>N/A</a:t>
            </a:r>
          </a:p>
        </p:txBody>
      </p:sp>
    </p:spTree>
    <p:extLst>
      <p:ext uri="{BB962C8B-B14F-4D97-AF65-F5344CB8AC3E}">
        <p14:creationId xmlns:p14="http://schemas.microsoft.com/office/powerpoint/2010/main" val="12724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Chart bld="series"/>
        </p:bldSub>
      </p:bldGraphic>
      <p:bldP spid="6" grpId="0"/>
      <p:bldP spid="8" grpId="0" animBg="1"/>
      <p:bldP spid="9" grpId="0" animBg="1"/>
      <p:bldP spid="10" grpId="0" animBg="1"/>
      <p:bldP spid="13" grpId="0"/>
      <p:bldP spid="22" grpId="0"/>
      <p:bldP spid="26" grpId="0"/>
      <p:bldP spid="29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8925F-C116-9947-8DE1-F7AA93C41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Benefits of Ideal In-Storage Filter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A90A968-C9A1-5E41-AF84-9AB36ED61394}"/>
              </a:ext>
            </a:extLst>
          </p:cNvPr>
          <p:cNvGraphicFramePr>
            <a:graphicFrameLocks/>
          </p:cNvGraphicFramePr>
          <p:nvPr/>
        </p:nvGraphicFramePr>
        <p:xfrm>
          <a:off x="1327329" y="1593642"/>
          <a:ext cx="6489342" cy="2501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0596B07-59D6-FD40-98B4-0D3730B08632}"/>
              </a:ext>
            </a:extLst>
          </p:cNvPr>
          <p:cNvSpPr txBox="1"/>
          <p:nvPr/>
        </p:nvSpPr>
        <p:spPr>
          <a:xfrm rot="16200000">
            <a:off x="-129497" y="2659896"/>
            <a:ext cx="2477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052"/>
            <a:r>
              <a:rPr lang="en-CH" b="1" dirty="0">
                <a:solidFill>
                  <a:prstClr val="black"/>
                </a:solidFill>
                <a:latin typeface="Corbel" panose="020B0503020204020204" pitchFamily="34" charset="0"/>
              </a:rPr>
              <a:t>Execution time [sec]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D4851B-92F2-144C-B57C-627039A5AA4F}"/>
              </a:ext>
            </a:extLst>
          </p:cNvPr>
          <p:cNvSpPr/>
          <p:nvPr/>
        </p:nvSpPr>
        <p:spPr>
          <a:xfrm>
            <a:off x="-1" y="4406649"/>
            <a:ext cx="9144000" cy="17934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GB" sz="2400" b="1" dirty="0">
                <a:solidFill>
                  <a:srgbClr val="629B3C"/>
                </a:solidFill>
                <a:latin typeface="Corbel" panose="020B0503020204020204" pitchFamily="34" charset="0"/>
              </a:rPr>
              <a:t>The ideal in-storage filter significantly improves performance by</a:t>
            </a:r>
          </a:p>
          <a:p>
            <a:pPr marL="457200" indent="-457200" algn="ctr">
              <a:lnSpc>
                <a:spcPct val="150000"/>
              </a:lnSpc>
              <a:buAutoNum type="arabicParenR"/>
            </a:pPr>
            <a:r>
              <a:rPr lang="en-GB" sz="2400" b="1" dirty="0">
                <a:solidFill>
                  <a:srgbClr val="629B3C"/>
                </a:solidFill>
                <a:latin typeface="Corbel" panose="020B0503020204020204" pitchFamily="34" charset="0"/>
              </a:rPr>
              <a:t>Reducing computation overhead</a:t>
            </a:r>
          </a:p>
          <a:p>
            <a:pPr marL="457200" indent="-457200" algn="ctr">
              <a:lnSpc>
                <a:spcPct val="150000"/>
              </a:lnSpc>
              <a:buAutoNum type="arabicParenR"/>
            </a:pPr>
            <a:r>
              <a:rPr lang="en-GB" sz="2400" b="1" dirty="0">
                <a:solidFill>
                  <a:srgbClr val="629B3C"/>
                </a:solidFill>
                <a:latin typeface="Corbel" panose="020B0503020204020204" pitchFamily="34" charset="0"/>
              </a:rPr>
              <a:t>Reducing data movement overhead</a:t>
            </a:r>
            <a:endParaRPr lang="en-CH" sz="2400" b="1" dirty="0">
              <a:solidFill>
                <a:srgbClr val="629B3C"/>
              </a:solidFill>
              <a:latin typeface="Corbel" panose="020B05030202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9224C3-94F9-DD43-B01B-C4F57AB14B06}"/>
              </a:ext>
            </a:extLst>
          </p:cNvPr>
          <p:cNvSpPr txBox="1"/>
          <p:nvPr/>
        </p:nvSpPr>
        <p:spPr>
          <a:xfrm rot="16200000">
            <a:off x="6664213" y="3154760"/>
            <a:ext cx="722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latin typeface="Corbel" panose="020B0503020204020204" pitchFamily="34" charset="0"/>
              </a:rPr>
              <a:t>N/A</a:t>
            </a:r>
          </a:p>
        </p:txBody>
      </p:sp>
    </p:spTree>
    <p:extLst>
      <p:ext uri="{BB962C8B-B14F-4D97-AF65-F5344CB8AC3E}">
        <p14:creationId xmlns:p14="http://schemas.microsoft.com/office/powerpoint/2010/main" val="345637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ldLvl="2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8925F-C116-9947-8DE1-F7AA93C41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Overheads of Software Mappers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A90A968-C9A1-5E41-AF84-9AB36ED61394}"/>
              </a:ext>
            </a:extLst>
          </p:cNvPr>
          <p:cNvGraphicFramePr>
            <a:graphicFrameLocks/>
          </p:cNvGraphicFramePr>
          <p:nvPr/>
        </p:nvGraphicFramePr>
        <p:xfrm>
          <a:off x="1327329" y="1593642"/>
          <a:ext cx="6489342" cy="2501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0596B07-59D6-FD40-98B4-0D3730B08632}"/>
              </a:ext>
            </a:extLst>
          </p:cNvPr>
          <p:cNvSpPr txBox="1"/>
          <p:nvPr/>
        </p:nvSpPr>
        <p:spPr>
          <a:xfrm rot="16200000">
            <a:off x="-129497" y="2659896"/>
            <a:ext cx="2477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052"/>
            <a:r>
              <a:rPr lang="en-CH" b="1" dirty="0">
                <a:solidFill>
                  <a:prstClr val="black"/>
                </a:solidFill>
                <a:latin typeface="Corbel" panose="020B0503020204020204" pitchFamily="34" charset="0"/>
              </a:rPr>
              <a:t>Execution time [sec]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CED627-76C9-774D-9277-8E9ACEB6293B}"/>
              </a:ext>
            </a:extLst>
          </p:cNvPr>
          <p:cNvSpPr/>
          <p:nvPr/>
        </p:nvSpPr>
        <p:spPr>
          <a:xfrm>
            <a:off x="-1" y="4345210"/>
            <a:ext cx="9144000" cy="13317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I/O has a </a:t>
            </a:r>
            <a:r>
              <a:rPr lang="en-GB" sz="2400" b="1" dirty="0">
                <a:solidFill>
                  <a:srgbClr val="C00000"/>
                </a:solidFill>
                <a:latin typeface="Corbel" panose="020B0503020204020204" pitchFamily="34" charset="0"/>
              </a:rPr>
              <a:t>significant impact </a:t>
            </a: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on application performance</a:t>
            </a:r>
          </a:p>
          <a:p>
            <a:pPr algn="ctr"/>
            <a:endParaRPr lang="en-GB" sz="2400" b="1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algn="ctr"/>
            <a:endParaRPr lang="en-GB" sz="1000" b="1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algn="ctr"/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endParaRPr lang="en-CH" sz="2400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A8FF82-3A06-DA4B-9004-E99A8B91C0FB}"/>
              </a:ext>
            </a:extLst>
          </p:cNvPr>
          <p:cNvSpPr/>
          <p:nvPr/>
        </p:nvSpPr>
        <p:spPr>
          <a:xfrm>
            <a:off x="-5323" y="4972797"/>
            <a:ext cx="9144000" cy="5572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 which can be alleviated at the cost of </a:t>
            </a:r>
          </a:p>
          <a:p>
            <a:pPr algn="ctr"/>
            <a:r>
              <a:rPr lang="en-GB" sz="2400" b="1" dirty="0">
                <a:solidFill>
                  <a:srgbClr val="C00000"/>
                </a:solidFill>
                <a:latin typeface="Corbel" panose="020B0503020204020204" pitchFamily="34" charset="0"/>
              </a:rPr>
              <a:t>expensive</a:t>
            </a: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 storage devices and interfaces</a:t>
            </a:r>
            <a:r>
              <a:rPr lang="en-CH" sz="2400" b="1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60F289-D093-FB46-9810-752016BF2F6D}"/>
              </a:ext>
            </a:extLst>
          </p:cNvPr>
          <p:cNvSpPr txBox="1"/>
          <p:nvPr/>
        </p:nvSpPr>
        <p:spPr>
          <a:xfrm rot="16200000">
            <a:off x="6664213" y="3154760"/>
            <a:ext cx="722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latin typeface="Corbel" panose="020B0503020204020204" pitchFamily="34" charset="0"/>
              </a:rPr>
              <a:t>N/A</a:t>
            </a:r>
          </a:p>
        </p:txBody>
      </p:sp>
    </p:spTree>
    <p:extLst>
      <p:ext uri="{BB962C8B-B14F-4D97-AF65-F5344CB8AC3E}">
        <p14:creationId xmlns:p14="http://schemas.microsoft.com/office/powerpoint/2010/main" val="112575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animBg="1"/>
      <p:bldP spid="19" grpId="0" uiExpand="1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8925F-C116-9947-8DE1-F7AA93C41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Overheads of Software Mappers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A90A968-C9A1-5E41-AF84-9AB36ED61394}"/>
              </a:ext>
            </a:extLst>
          </p:cNvPr>
          <p:cNvGraphicFramePr>
            <a:graphicFrameLocks/>
          </p:cNvGraphicFramePr>
          <p:nvPr/>
        </p:nvGraphicFramePr>
        <p:xfrm>
          <a:off x="1327329" y="1593642"/>
          <a:ext cx="6489342" cy="2501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0596B07-59D6-FD40-98B4-0D3730B08632}"/>
              </a:ext>
            </a:extLst>
          </p:cNvPr>
          <p:cNvSpPr txBox="1"/>
          <p:nvPr/>
        </p:nvSpPr>
        <p:spPr>
          <a:xfrm rot="16200000">
            <a:off x="-129497" y="2659896"/>
            <a:ext cx="2477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052"/>
            <a:r>
              <a:rPr lang="en-CH" b="1" dirty="0">
                <a:solidFill>
                  <a:prstClr val="black"/>
                </a:solidFill>
                <a:latin typeface="Corbel" panose="020B0503020204020204" pitchFamily="34" charset="0"/>
              </a:rPr>
              <a:t>Execution time [sec]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D8FF1F-441F-7842-BB70-63EA3E778D53}"/>
              </a:ext>
            </a:extLst>
          </p:cNvPr>
          <p:cNvSpPr/>
          <p:nvPr/>
        </p:nvSpPr>
        <p:spPr>
          <a:xfrm>
            <a:off x="0" y="4234238"/>
            <a:ext cx="9144000" cy="7871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SW-filter provides limited benefits compared to Base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F3ADA64-484A-CE49-A6E6-53ECF01547E2}"/>
              </a:ext>
            </a:extLst>
          </p:cNvPr>
          <p:cNvCxnSpPr>
            <a:cxnSpLocks/>
          </p:cNvCxnSpPr>
          <p:nvPr/>
        </p:nvCxnSpPr>
        <p:spPr>
          <a:xfrm>
            <a:off x="4279154" y="2137893"/>
            <a:ext cx="0" cy="307617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lg" len="sm"/>
            <a:tailEnd type="triangle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92BC902-81AF-6C49-9CC1-4F6B4C7D7FD3}"/>
              </a:ext>
            </a:extLst>
          </p:cNvPr>
          <p:cNvCxnSpPr>
            <a:cxnSpLocks/>
          </p:cNvCxnSpPr>
          <p:nvPr/>
        </p:nvCxnSpPr>
        <p:spPr>
          <a:xfrm>
            <a:off x="2524259" y="2137893"/>
            <a:ext cx="1754895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36CB779-8AA9-DD49-828B-323FC11B6956}"/>
              </a:ext>
            </a:extLst>
          </p:cNvPr>
          <p:cNvSpPr txBox="1"/>
          <p:nvPr/>
        </p:nvSpPr>
        <p:spPr>
          <a:xfrm rot="16200000">
            <a:off x="6664213" y="3154760"/>
            <a:ext cx="722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latin typeface="Corbel" panose="020B0503020204020204" pitchFamily="34" charset="0"/>
              </a:rPr>
              <a:t>N/A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7BBC87-4EB5-B74E-9FC0-C8BD48C767FB}"/>
              </a:ext>
            </a:extLst>
          </p:cNvPr>
          <p:cNvSpPr/>
          <p:nvPr/>
        </p:nvSpPr>
        <p:spPr>
          <a:xfrm>
            <a:off x="0" y="5206115"/>
            <a:ext cx="9144000" cy="10444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The filtering process </a:t>
            </a:r>
            <a:r>
              <a:rPr lang="en-GB" sz="2400" b="1" dirty="0">
                <a:solidFill>
                  <a:srgbClr val="C00000"/>
                </a:solidFill>
                <a:latin typeface="Corbel" panose="020B0503020204020204" pitchFamily="34" charset="0"/>
              </a:rPr>
              <a:t>outside the SSD</a:t>
            </a: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 must </a:t>
            </a:r>
            <a:r>
              <a:rPr lang="en-GB" sz="2400" b="1" dirty="0">
                <a:solidFill>
                  <a:srgbClr val="C00000"/>
                </a:solidFill>
                <a:latin typeface="Corbel" panose="020B0503020204020204" pitchFamily="34" charset="0"/>
              </a:rPr>
              <a:t>compete </a:t>
            </a:r>
          </a:p>
          <a:p>
            <a:pPr algn="ctr"/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with the read mapping process for the resources in the system</a:t>
            </a:r>
          </a:p>
        </p:txBody>
      </p:sp>
    </p:spTree>
    <p:extLst>
      <p:ext uri="{BB962C8B-B14F-4D97-AF65-F5344CB8AC3E}">
        <p14:creationId xmlns:p14="http://schemas.microsoft.com/office/powerpoint/2010/main" val="253457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2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556D7-39BD-F740-833C-614719434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Overheads of Hardware Mappers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4E259E83-D316-9C4C-839E-49A7F3B2E6CA}"/>
              </a:ext>
            </a:extLst>
          </p:cNvPr>
          <p:cNvGraphicFramePr>
            <a:graphicFrameLocks/>
          </p:cNvGraphicFramePr>
          <p:nvPr/>
        </p:nvGraphicFramePr>
        <p:xfrm>
          <a:off x="1738652" y="1456477"/>
          <a:ext cx="646519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ADF440E-183B-BB44-A2D0-BE97C2C6C782}"/>
              </a:ext>
            </a:extLst>
          </p:cNvPr>
          <p:cNvSpPr txBox="1"/>
          <p:nvPr/>
        </p:nvSpPr>
        <p:spPr>
          <a:xfrm rot="16200000">
            <a:off x="372662" y="2643411"/>
            <a:ext cx="2477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052"/>
            <a:r>
              <a:rPr lang="en-CH" b="1" dirty="0">
                <a:solidFill>
                  <a:prstClr val="black"/>
                </a:solidFill>
                <a:latin typeface="Corbel" panose="020B0503020204020204" pitchFamily="34" charset="0"/>
              </a:rPr>
              <a:t>Execution time [sec]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C966B3-BF9A-D844-BD8E-B55527D2B9FC}"/>
              </a:ext>
            </a:extLst>
          </p:cNvPr>
          <p:cNvSpPr txBox="1"/>
          <p:nvPr/>
        </p:nvSpPr>
        <p:spPr>
          <a:xfrm rot="16200000">
            <a:off x="2653238" y="2206733"/>
            <a:ext cx="620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052"/>
            <a:r>
              <a:rPr lang="en-CH" sz="1600" dirty="0">
                <a:solidFill>
                  <a:schemeClr val="bg1"/>
                </a:solidFill>
                <a:latin typeface="Cambria" panose="02040503050406030204" pitchFamily="18" charset="0"/>
              </a:rPr>
              <a:t>24.8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58A733A-A9CA-B843-9F6B-F0938F36CB7E}"/>
              </a:ext>
            </a:extLst>
          </p:cNvPr>
          <p:cNvCxnSpPr>
            <a:cxnSpLocks/>
          </p:cNvCxnSpPr>
          <p:nvPr/>
        </p:nvCxnSpPr>
        <p:spPr>
          <a:xfrm flipV="1">
            <a:off x="2963637" y="1970243"/>
            <a:ext cx="0" cy="202833"/>
          </a:xfrm>
          <a:prstGeom prst="straightConnector1">
            <a:avLst/>
          </a:prstGeom>
          <a:ln w="158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9389AD5-242F-1D4A-9808-1DBAA563B54E}"/>
              </a:ext>
            </a:extLst>
          </p:cNvPr>
          <p:cNvSpPr txBox="1"/>
          <p:nvPr/>
        </p:nvSpPr>
        <p:spPr>
          <a:xfrm rot="16200000">
            <a:off x="5424779" y="2206732"/>
            <a:ext cx="620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052"/>
            <a:r>
              <a:rPr lang="en-CH" sz="1600" dirty="0">
                <a:solidFill>
                  <a:schemeClr val="bg1"/>
                </a:solidFill>
                <a:latin typeface="Cambria" panose="02040503050406030204" pitchFamily="18" charset="0"/>
              </a:rPr>
              <a:t>10.1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B2AAACD-6B67-7842-ABF1-D4408EAE714B}"/>
              </a:ext>
            </a:extLst>
          </p:cNvPr>
          <p:cNvCxnSpPr>
            <a:cxnSpLocks/>
          </p:cNvCxnSpPr>
          <p:nvPr/>
        </p:nvCxnSpPr>
        <p:spPr>
          <a:xfrm flipV="1">
            <a:off x="5735178" y="1970242"/>
            <a:ext cx="0" cy="202833"/>
          </a:xfrm>
          <a:prstGeom prst="straightConnector1">
            <a:avLst/>
          </a:prstGeom>
          <a:ln w="158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rc 12">
            <a:extLst>
              <a:ext uri="{FF2B5EF4-FFF2-40B4-BE49-F238E27FC236}">
                <a16:creationId xmlns:a16="http://schemas.microsoft.com/office/drawing/2014/main" id="{3696A535-A744-004D-B729-25D4EF0B28FC}"/>
              </a:ext>
            </a:extLst>
          </p:cNvPr>
          <p:cNvSpPr/>
          <p:nvPr/>
        </p:nvSpPr>
        <p:spPr>
          <a:xfrm rot="5400000">
            <a:off x="3582314" y="2218316"/>
            <a:ext cx="772731" cy="338532"/>
          </a:xfrm>
          <a:prstGeom prst="arc">
            <a:avLst>
              <a:gd name="adj1" fmla="val 7102028"/>
              <a:gd name="adj2" fmla="val 18473664"/>
            </a:avLst>
          </a:prstGeom>
          <a:ln w="28575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4D5BE5-0DA3-5A43-B97E-ACE59F2180E8}"/>
              </a:ext>
            </a:extLst>
          </p:cNvPr>
          <p:cNvSpPr txBox="1"/>
          <p:nvPr/>
        </p:nvSpPr>
        <p:spPr>
          <a:xfrm>
            <a:off x="4279224" y="2070520"/>
            <a:ext cx="944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052"/>
            <a:r>
              <a:rPr lang="en-CH" b="1" dirty="0">
                <a:solidFill>
                  <a:srgbClr val="FF0000"/>
                </a:solidFill>
                <a:latin typeface="Cambria" panose="02040503050406030204" pitchFamily="18" charset="0"/>
              </a:rPr>
              <a:t>23%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333C73-9322-BD4D-8690-15A26AEB8441}"/>
              </a:ext>
            </a:extLst>
          </p:cNvPr>
          <p:cNvSpPr/>
          <p:nvPr/>
        </p:nvSpPr>
        <p:spPr>
          <a:xfrm>
            <a:off x="0" y="5268903"/>
            <a:ext cx="9144000" cy="9014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629B3C"/>
                </a:solidFill>
                <a:latin typeface="Corbel" panose="020B0503020204020204" pitchFamily="34" charset="0"/>
              </a:rPr>
              <a:t>The ideal in-storage filter significantly improves performance</a:t>
            </a:r>
            <a:endParaRPr lang="en-GB" sz="2400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4680426-63AA-AF4F-8BB3-A03BC1A64781}"/>
              </a:ext>
            </a:extLst>
          </p:cNvPr>
          <p:cNvSpPr/>
          <p:nvPr/>
        </p:nvSpPr>
        <p:spPr>
          <a:xfrm>
            <a:off x="0" y="4161060"/>
            <a:ext cx="9144000" cy="9014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Even the high-end SSD </a:t>
            </a:r>
            <a:r>
              <a:rPr lang="en-GB" sz="2400" b="1" dirty="0">
                <a:solidFill>
                  <a:srgbClr val="C00000"/>
                </a:solidFill>
                <a:latin typeface="Corbel" panose="020B0503020204020204" pitchFamily="34" charset="0"/>
              </a:rPr>
              <a:t>does not fully alleviate</a:t>
            </a: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 the storage bottleneck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A4ADD6-7433-9C43-B377-B0A8FC7AA7B5}"/>
              </a:ext>
            </a:extLst>
          </p:cNvPr>
          <p:cNvSpPr txBox="1"/>
          <p:nvPr/>
        </p:nvSpPr>
        <p:spPr>
          <a:xfrm rot="16200000">
            <a:off x="6393757" y="3113539"/>
            <a:ext cx="722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latin typeface="Corbel" panose="020B0503020204020204" pitchFamily="34" charset="0"/>
              </a:rPr>
              <a:t>N/A</a:t>
            </a:r>
          </a:p>
        </p:txBody>
      </p:sp>
    </p:spTree>
    <p:extLst>
      <p:ext uri="{BB962C8B-B14F-4D97-AF65-F5344CB8AC3E}">
        <p14:creationId xmlns:p14="http://schemas.microsoft.com/office/powerpoint/2010/main" val="301406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A2418-71A5-3742-B26F-DE5EB983E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Ideal-OSF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492224-9C58-A946-9788-9D9F7AA023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19" y="1943448"/>
            <a:ext cx="8424424" cy="86721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8155DC-D0CB-FD4F-85BC-8F0DCA9D04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3" y="4650714"/>
            <a:ext cx="8798062" cy="7499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B2CA20-1C6F-A846-B726-982241041F37}"/>
              </a:ext>
            </a:extLst>
          </p:cNvPr>
          <p:cNvSpPr txBox="1"/>
          <p:nvPr/>
        </p:nvSpPr>
        <p:spPr>
          <a:xfrm>
            <a:off x="189560" y="1292772"/>
            <a:ext cx="8113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H" sz="2400" dirty="0">
                <a:latin typeface="Corbel" panose="020B0503020204020204" pitchFamily="34" charset="0"/>
              </a:rPr>
              <a:t>Execution time of an</a:t>
            </a:r>
            <a:r>
              <a:rPr lang="en-CH" sz="2400" dirty="0">
                <a:solidFill>
                  <a:srgbClr val="629B3C"/>
                </a:solidFill>
                <a:latin typeface="Corbel" panose="020B0503020204020204" pitchFamily="34" charset="0"/>
              </a:rPr>
              <a:t> ideal in-storage filter</a:t>
            </a:r>
            <a:r>
              <a:rPr lang="en-CH" sz="2400" dirty="0">
                <a:latin typeface="Corbel" panose="020B050302020402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E2B635-8E11-7F40-92E9-092AB3E8A7D8}"/>
              </a:ext>
            </a:extLst>
          </p:cNvPr>
          <p:cNvSpPr txBox="1"/>
          <p:nvPr/>
        </p:nvSpPr>
        <p:spPr>
          <a:xfrm>
            <a:off x="189560" y="3499858"/>
            <a:ext cx="81136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H" sz="2400" dirty="0">
                <a:latin typeface="Corbel" panose="020B0503020204020204" pitchFamily="34" charset="0"/>
              </a:rPr>
              <a:t>Execution time of an </a:t>
            </a:r>
            <a:r>
              <a:rPr lang="en-CH" sz="2400" dirty="0">
                <a:solidFill>
                  <a:schemeClr val="accent2"/>
                </a:solidFill>
                <a:latin typeface="Corbel" panose="020B0503020204020204" pitchFamily="34" charset="0"/>
              </a:rPr>
              <a:t>ideal outside-storage filter</a:t>
            </a:r>
            <a:r>
              <a:rPr lang="en-CH" sz="2400" dirty="0">
                <a:latin typeface="Corbel" panose="020B0503020204020204" pitchFamily="34" charset="0"/>
              </a:rPr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H" sz="2400" dirty="0">
                <a:solidFill>
                  <a:srgbClr val="C00000"/>
                </a:solidFill>
                <a:latin typeface="Corbel" panose="020B0503020204020204" pitchFamily="34" charset="0"/>
              </a:rPr>
              <a:t>60% slower</a:t>
            </a:r>
            <a:r>
              <a:rPr lang="en-CH" sz="2400" dirty="0">
                <a:latin typeface="Corbel" panose="020B0503020204020204" pitchFamily="34" charset="0"/>
              </a:rPr>
              <a:t> than Ideal-ISF in our analysis</a:t>
            </a:r>
          </a:p>
        </p:txBody>
      </p:sp>
    </p:spTree>
    <p:extLst>
      <p:ext uri="{BB962C8B-B14F-4D97-AF65-F5344CB8AC3E}">
        <p14:creationId xmlns:p14="http://schemas.microsoft.com/office/powerpoint/2010/main" val="3573000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8AD54C5-BF55-4E41-8C0F-3556E47BC5A0}"/>
              </a:ext>
            </a:extLst>
          </p:cNvPr>
          <p:cNvSpPr/>
          <p:nvPr/>
        </p:nvSpPr>
        <p:spPr>
          <a:xfrm>
            <a:off x="3721994" y="2113937"/>
            <a:ext cx="5232447" cy="18330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phic 4" descr="Processor">
            <a:extLst>
              <a:ext uri="{FF2B5EF4-FFF2-40B4-BE49-F238E27FC236}">
                <a16:creationId xmlns:a16="http://schemas.microsoft.com/office/drawing/2014/main" id="{71065E2A-7362-3A42-A4EE-680E81E7CC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55568" y="1234722"/>
            <a:ext cx="955855" cy="955855"/>
          </a:xfrm>
          <a:prstGeom prst="rect">
            <a:avLst/>
          </a:prstGeom>
        </p:spPr>
      </p:pic>
      <p:pic>
        <p:nvPicPr>
          <p:cNvPr id="10" name="Graphic 9" descr="Gears">
            <a:extLst>
              <a:ext uri="{FF2B5EF4-FFF2-40B4-BE49-F238E27FC236}">
                <a16:creationId xmlns:a16="http://schemas.microsoft.com/office/drawing/2014/main" id="{3274706B-9FCF-B74A-AEEE-2613B8773C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44410" y="1249505"/>
            <a:ext cx="955854" cy="955854"/>
          </a:xfrm>
          <a:prstGeom prst="rect">
            <a:avLst/>
          </a:prstGeom>
        </p:spPr>
      </p:pic>
      <p:pic>
        <p:nvPicPr>
          <p:cNvPr id="12" name="Graphic 11" descr="Filter">
            <a:extLst>
              <a:ext uri="{FF2B5EF4-FFF2-40B4-BE49-F238E27FC236}">
                <a16:creationId xmlns:a16="http://schemas.microsoft.com/office/drawing/2014/main" id="{A3C1ACFA-1681-2944-95D5-336F827DAD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58208" y="1286128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9D6EC6-9E53-1942-BA75-E28E28CB8EE7}"/>
              </a:ext>
            </a:extLst>
          </p:cNvPr>
          <p:cNvSpPr txBox="1"/>
          <p:nvPr/>
        </p:nvSpPr>
        <p:spPr>
          <a:xfrm>
            <a:off x="3986741" y="897913"/>
            <a:ext cx="174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Heuristics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6BE85F-9B13-E947-BE2F-9258663BDA08}"/>
              </a:ext>
            </a:extLst>
          </p:cNvPr>
          <p:cNvSpPr txBox="1"/>
          <p:nvPr/>
        </p:nvSpPr>
        <p:spPr>
          <a:xfrm>
            <a:off x="7226166" y="937705"/>
            <a:ext cx="2131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Accelerators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BAB6890-0F63-B747-9D57-26D84D7D6A66}"/>
              </a:ext>
            </a:extLst>
          </p:cNvPr>
          <p:cNvSpPr txBox="1"/>
          <p:nvPr/>
        </p:nvSpPr>
        <p:spPr>
          <a:xfrm>
            <a:off x="5784669" y="937705"/>
            <a:ext cx="1061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Filters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1E9FD74E-F3A3-EC4F-A031-2E50E586A05F}"/>
              </a:ext>
            </a:extLst>
          </p:cNvPr>
          <p:cNvSpPr/>
          <p:nvPr/>
        </p:nvSpPr>
        <p:spPr>
          <a:xfrm>
            <a:off x="6724358" y="2291781"/>
            <a:ext cx="2048907" cy="1458415"/>
          </a:xfrm>
          <a:prstGeom prst="roundRect">
            <a:avLst>
              <a:gd name="adj" fmla="val 7116"/>
            </a:avLst>
          </a:prstGeom>
          <a:solidFill>
            <a:srgbClr val="F2E7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Computation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Unit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(CPU or Accelerator)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E4A3B81D-25E3-8A4C-A2DB-AB9E43C288AE}"/>
              </a:ext>
            </a:extLst>
          </p:cNvPr>
          <p:cNvSpPr/>
          <p:nvPr/>
        </p:nvSpPr>
        <p:spPr>
          <a:xfrm>
            <a:off x="5842000" y="2291782"/>
            <a:ext cx="840153" cy="1458415"/>
          </a:xfrm>
          <a:prstGeom prst="roundRect">
            <a:avLst>
              <a:gd name="adj" fmla="val 7116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Cache</a:t>
            </a:r>
            <a:endParaRPr kumimoji="0" lang="en-C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5F2E9F3-46D4-2D48-A408-9382652ADA44}"/>
              </a:ext>
            </a:extLst>
          </p:cNvPr>
          <p:cNvSpPr/>
          <p:nvPr/>
        </p:nvSpPr>
        <p:spPr>
          <a:xfrm>
            <a:off x="3898900" y="2291782"/>
            <a:ext cx="1345754" cy="1458415"/>
          </a:xfrm>
          <a:prstGeom prst="roundRect">
            <a:avLst>
              <a:gd name="adj" fmla="val 7116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Main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Memory</a:t>
            </a:r>
            <a:endParaRPr kumimoji="0" lang="en-CH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CB2E5EEA-9D8D-454B-9C48-5D4302BF02CD}"/>
              </a:ext>
            </a:extLst>
          </p:cNvPr>
          <p:cNvSpPr/>
          <p:nvPr/>
        </p:nvSpPr>
        <p:spPr>
          <a:xfrm>
            <a:off x="322865" y="2291781"/>
            <a:ext cx="2245002" cy="1458415"/>
          </a:xfrm>
          <a:prstGeom prst="roundRect">
            <a:avLst>
              <a:gd name="adj" fmla="val 7116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Storage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System</a:t>
            </a:r>
            <a:endParaRPr kumimoji="0" lang="en-CH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24BFA13-9C6A-A84C-8779-352B3F958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Accelerating </a:t>
            </a:r>
            <a:r>
              <a:rPr lang="en-US" dirty="0"/>
              <a:t>Genome</a:t>
            </a:r>
            <a:r>
              <a:rPr lang="en-CH" dirty="0"/>
              <a:t> Analysis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599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3" grpId="0"/>
      <p:bldP spid="26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FFCEE-70B6-3040-B2C4-94A49AE53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Comparison to PIM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8FF94-A37A-EA4F-A579-F1500C7A32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/>
              <a:t>Even though read mapping applications could also benefit from other near-data, in-storage processing can fundamentally address the data movement problem by filtering </a:t>
            </a:r>
            <a:r>
              <a:rPr lang="en-GB" sz="2000" dirty="0">
                <a:solidFill>
                  <a:srgbClr val="629B3C"/>
                </a:solidFill>
              </a:rPr>
              <a:t>large, low-reuse data </a:t>
            </a:r>
            <a:r>
              <a:rPr lang="en-GB" sz="2000" dirty="0"/>
              <a:t>where the data initially resides. </a:t>
            </a:r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Even if an ideal accelerator achieved a zero execution time, there would still exist the need to bring the data from storage to the accelerator. </a:t>
            </a:r>
          </a:p>
          <a:p>
            <a:pPr lvl="1"/>
            <a:r>
              <a:rPr lang="en-GB" sz="2000" dirty="0">
                <a:solidFill>
                  <a:srgbClr val="C00000"/>
                </a:solidFill>
              </a:rPr>
              <a:t>2.15x slower</a:t>
            </a:r>
            <a:r>
              <a:rPr lang="en-GB" sz="2000" dirty="0"/>
              <a:t> than the execution time that Ideal-ISF+ACC provides  in our motivational analysis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E07FE3-90DF-6743-B00B-46BF4DDF99ED}"/>
              </a:ext>
            </a:extLst>
          </p:cNvPr>
          <p:cNvSpPr/>
          <p:nvPr/>
        </p:nvSpPr>
        <p:spPr>
          <a:xfrm>
            <a:off x="0" y="4230981"/>
            <a:ext cx="9144000" cy="12389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50000"/>
              </a:lnSpc>
            </a:pPr>
            <a:r>
              <a:rPr lang="en-GB" sz="2200" b="1" dirty="0">
                <a:solidFill>
                  <a:schemeClr val="tx1"/>
                </a:solidFill>
                <a:latin typeface="Corbel" panose="020B0503020204020204" pitchFamily="34" charset="0"/>
              </a:rPr>
              <a:t>In-storage filter </a:t>
            </a:r>
            <a:r>
              <a:rPr lang="en-GB" sz="2200" b="1" dirty="0">
                <a:solidFill>
                  <a:srgbClr val="629B3C"/>
                </a:solidFill>
                <a:latin typeface="Corbel" panose="020B0503020204020204" pitchFamily="34" charset="0"/>
              </a:rPr>
              <a:t>can be integrated with any read mapping accelerator, including PIM accelerators</a:t>
            </a:r>
            <a:r>
              <a:rPr lang="en-GB" sz="2200" b="1" dirty="0">
                <a:solidFill>
                  <a:schemeClr val="tx1"/>
                </a:solidFill>
                <a:latin typeface="Corbel" panose="020B0503020204020204" pitchFamily="34" charset="0"/>
              </a:rPr>
              <a:t>, to alleviate their data movement overhead.</a:t>
            </a:r>
          </a:p>
        </p:txBody>
      </p:sp>
    </p:spTree>
    <p:extLst>
      <p:ext uri="{BB962C8B-B14F-4D97-AF65-F5344CB8AC3E}">
        <p14:creationId xmlns:p14="http://schemas.microsoft.com/office/powerpoint/2010/main" val="379952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07BB0-3206-CA46-B2B8-6BCCE9063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Long Read Use Cases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7BB889-6E20-9445-9107-27E1F5A606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3" y="2029334"/>
            <a:ext cx="8797925" cy="3275581"/>
          </a:xfrm>
        </p:spPr>
      </p:pic>
    </p:spTree>
    <p:extLst>
      <p:ext uri="{BB962C8B-B14F-4D97-AF65-F5344CB8AC3E}">
        <p14:creationId xmlns:p14="http://schemas.microsoft.com/office/powerpoint/2010/main" val="87420366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A1D6E-1CE6-7146-90A6-5EC4F21FB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FTL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3CACCC2-119D-B340-95CE-ACBA6A4FCDE9}"/>
              </a:ext>
            </a:extLst>
          </p:cNvPr>
          <p:cNvSpPr/>
          <p:nvPr/>
        </p:nvSpPr>
        <p:spPr>
          <a:xfrm>
            <a:off x="642567" y="2464780"/>
            <a:ext cx="7576145" cy="2560027"/>
          </a:xfrm>
          <a:prstGeom prst="roundRect">
            <a:avLst>
              <a:gd name="adj" fmla="val 6954"/>
            </a:avLst>
          </a:prstGeom>
          <a:solidFill>
            <a:schemeClr val="bg1">
              <a:lumMod val="95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en-CH" b="1" dirty="0">
                <a:solidFill>
                  <a:schemeClr val="tx1"/>
                </a:solidFill>
                <a:latin typeface="Cambria" panose="02040503050406030204" pitchFamily="18" charset="0"/>
              </a:rPr>
              <a:t>GenStore-Enabled SSD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51B76C-E436-DF4F-9260-B8BC3A6E637A}"/>
              </a:ext>
            </a:extLst>
          </p:cNvPr>
          <p:cNvCxnSpPr>
            <a:cxnSpLocks/>
          </p:cNvCxnSpPr>
          <p:nvPr/>
        </p:nvCxnSpPr>
        <p:spPr>
          <a:xfrm flipH="1">
            <a:off x="5850341" y="3198028"/>
            <a:ext cx="23670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A9ED746-40C7-B84E-8826-4EEE76572235}"/>
              </a:ext>
            </a:extLst>
          </p:cNvPr>
          <p:cNvSpPr/>
          <p:nvPr/>
        </p:nvSpPr>
        <p:spPr bwMode="auto">
          <a:xfrm>
            <a:off x="2934280" y="2831995"/>
            <a:ext cx="2932803" cy="2108252"/>
          </a:xfrm>
          <a:prstGeom prst="roundRect">
            <a:avLst>
              <a:gd name="adj" fmla="val 0"/>
            </a:avLst>
          </a:prstGeom>
          <a:solidFill>
            <a:srgbClr val="E9F9E4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36000" rIns="91440" bIns="36000" numCol="1" rtlCol="0" anchor="b" anchorCtr="0" compatLnSpc="1">
            <a:prstTxWarp prst="textNoShape">
              <a:avLst/>
            </a:prstTxWarp>
          </a:bodyPr>
          <a:lstStyle/>
          <a:p>
            <a:pPr algn="ctr" defTabSz="914354" fontAlgn="base">
              <a:spcBef>
                <a:spcPct val="0"/>
              </a:spcBef>
              <a:spcAft>
                <a:spcPct val="0"/>
              </a:spcAft>
            </a:pPr>
            <a:r>
              <a:rPr lang="en-CH" sz="1600" b="1" dirty="0">
                <a:latin typeface="Cambria" panose="02040503050406030204" pitchFamily="18" charset="0"/>
                <a:cs typeface="Arial" panose="020B0604020202020204" pitchFamily="34" charset="0"/>
              </a:rPr>
              <a:t>GenStore SSD Controller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48DB816-5447-AE4C-96F0-51D48CFD938A}"/>
              </a:ext>
            </a:extLst>
          </p:cNvPr>
          <p:cNvGrpSpPr/>
          <p:nvPr/>
        </p:nvGrpSpPr>
        <p:grpSpPr>
          <a:xfrm>
            <a:off x="4975612" y="3143359"/>
            <a:ext cx="757152" cy="682568"/>
            <a:chOff x="10752096" y="4076481"/>
            <a:chExt cx="757152" cy="68256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47EC413-907A-CF44-BB06-40B8955DCF74}"/>
                </a:ext>
              </a:extLst>
            </p:cNvPr>
            <p:cNvSpPr/>
            <p:nvPr/>
          </p:nvSpPr>
          <p:spPr bwMode="auto">
            <a:xfrm>
              <a:off x="10752096" y="4076481"/>
              <a:ext cx="651966" cy="55934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45720" rIns="0" bIns="45720" numCol="1" rtlCol="0" anchor="b" anchorCtr="0" compatLnSpc="1">
              <a:prstTxWarp prst="textNoShape">
                <a:avLst/>
              </a:prstTxWarp>
            </a:bodyPr>
            <a:lstStyle/>
            <a:p>
              <a:pPr algn="ctr" defTabSz="914354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H" sz="1600" b="1" dirty="0">
                  <a:latin typeface="Cambria" panose="02040503050406030204" pitchFamily="18" charset="0"/>
                  <a:cs typeface="Arial" panose="020B0604020202020204" pitchFamily="34" charset="0"/>
                </a:rPr>
                <a:t>Core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B0AA91A-22FD-074A-A02A-09A4946E9BFC}"/>
                </a:ext>
              </a:extLst>
            </p:cNvPr>
            <p:cNvSpPr/>
            <p:nvPr/>
          </p:nvSpPr>
          <p:spPr bwMode="auto">
            <a:xfrm>
              <a:off x="10804689" y="4138092"/>
              <a:ext cx="651966" cy="55934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45720" rIns="0" bIns="45720" numCol="1" rtlCol="0" anchor="b" anchorCtr="0" compatLnSpc="1">
              <a:prstTxWarp prst="textNoShape">
                <a:avLst/>
              </a:prstTxWarp>
            </a:bodyPr>
            <a:lstStyle/>
            <a:p>
              <a:pPr algn="ctr" defTabSz="914354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H" sz="1600" b="1" dirty="0">
                  <a:latin typeface="Cambria" panose="02040503050406030204" pitchFamily="18" charset="0"/>
                  <a:cs typeface="Arial" panose="020B0604020202020204" pitchFamily="34" charset="0"/>
                </a:rPr>
                <a:t>Core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A194DE5-37FF-214F-BAAB-83DDD81BFCE2}"/>
                </a:ext>
              </a:extLst>
            </p:cNvPr>
            <p:cNvSpPr/>
            <p:nvPr/>
          </p:nvSpPr>
          <p:spPr bwMode="auto">
            <a:xfrm>
              <a:off x="10857282" y="4199703"/>
              <a:ext cx="651966" cy="55934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45720" rIns="0" bIns="45720" numCol="1" rtlCol="0" anchor="b" anchorCtr="0" compatLnSpc="1">
              <a:prstTxWarp prst="textNoShape">
                <a:avLst/>
              </a:prstTxWarp>
            </a:bodyPr>
            <a:lstStyle/>
            <a:p>
              <a:pPr algn="ctr" defTabSz="914354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H" sz="1600" b="1" dirty="0">
                  <a:latin typeface="Cambria" panose="02040503050406030204" pitchFamily="18" charset="0"/>
                  <a:cs typeface="Arial" panose="020B0604020202020204" pitchFamily="34" charset="0"/>
                </a:rPr>
                <a:t>Core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2C85197B-F933-6345-A386-5EF3536C7223}"/>
              </a:ext>
            </a:extLst>
          </p:cNvPr>
          <p:cNvSpPr/>
          <p:nvPr/>
        </p:nvSpPr>
        <p:spPr bwMode="auto">
          <a:xfrm>
            <a:off x="4969352" y="4111173"/>
            <a:ext cx="812503" cy="540967"/>
          </a:xfrm>
          <a:prstGeom prst="rect">
            <a:avLst/>
          </a:prstGeom>
          <a:solidFill>
            <a:srgbClr val="FFCDCD"/>
          </a:solidFill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354" fontAlgn="base">
              <a:spcBef>
                <a:spcPct val="0"/>
              </a:spcBef>
              <a:spcAft>
                <a:spcPct val="0"/>
              </a:spcAft>
            </a:pPr>
            <a:r>
              <a:rPr lang="en-CH" sz="1600" b="1" dirty="0">
                <a:latin typeface="Cambria" panose="02040503050406030204" pitchFamily="18" charset="0"/>
                <a:cs typeface="Arial" panose="020B0604020202020204" pitchFamily="34" charset="0"/>
              </a:rPr>
              <a:t>SSD-LV</a:t>
            </a:r>
          </a:p>
          <a:p>
            <a:pPr algn="ctr" defTabSz="914354" fontAlgn="base">
              <a:spcBef>
                <a:spcPct val="0"/>
              </a:spcBef>
              <a:spcAft>
                <a:spcPct val="0"/>
              </a:spcAft>
            </a:pPr>
            <a:r>
              <a:rPr lang="en-CH" sz="1600" b="1" dirty="0">
                <a:latin typeface="Cambria" panose="02040503050406030204" pitchFamily="18" charset="0"/>
                <a:cs typeface="Arial" panose="020B0604020202020204" pitchFamily="34" charset="0"/>
              </a:rPr>
              <a:t>ACC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4B905F9-F30D-8741-9D69-05B6A83214CA}"/>
              </a:ext>
            </a:extLst>
          </p:cNvPr>
          <p:cNvCxnSpPr>
            <a:cxnSpLocks/>
          </p:cNvCxnSpPr>
          <p:nvPr/>
        </p:nvCxnSpPr>
        <p:spPr>
          <a:xfrm>
            <a:off x="4540855" y="4376843"/>
            <a:ext cx="428497" cy="481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010F4AD1-AE89-D34F-BD16-2A8B62CC3CD9}"/>
              </a:ext>
            </a:extLst>
          </p:cNvPr>
          <p:cNvSpPr/>
          <p:nvPr/>
        </p:nvSpPr>
        <p:spPr bwMode="auto">
          <a:xfrm>
            <a:off x="6060864" y="2830463"/>
            <a:ext cx="1374443" cy="2110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algn="ctr" defTabSz="914354" fontAlgn="base">
              <a:spcBef>
                <a:spcPct val="0"/>
              </a:spcBef>
              <a:spcAft>
                <a:spcPct val="0"/>
              </a:spcAft>
            </a:pPr>
            <a:r>
              <a:rPr lang="en-CH" sz="1600" b="1" dirty="0">
                <a:latin typeface="Cambria" panose="02040503050406030204" pitchFamily="18" charset="0"/>
                <a:cs typeface="Arial" panose="020B0604020202020204" pitchFamily="34" charset="0"/>
              </a:rPr>
              <a:t>DRAM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53CF39C-7836-114F-966A-EAD2614404D2}"/>
              </a:ext>
            </a:extLst>
          </p:cNvPr>
          <p:cNvSpPr/>
          <p:nvPr/>
        </p:nvSpPr>
        <p:spPr>
          <a:xfrm>
            <a:off x="6116340" y="3146236"/>
            <a:ext cx="1274619" cy="763973"/>
          </a:xfrm>
          <a:prstGeom prst="roundRect">
            <a:avLst>
              <a:gd name="adj" fmla="val 9944"/>
            </a:avLst>
          </a:prstGeom>
          <a:solidFill>
            <a:schemeClr val="accent4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1600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L2P</a:t>
            </a:r>
          </a:p>
          <a:p>
            <a:pPr algn="ctr"/>
            <a:r>
              <a:rPr lang="en-CH" sz="1600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Mappings</a:t>
            </a:r>
          </a:p>
        </p:txBody>
      </p: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3659F4CE-2D65-1247-A872-E960DD3B871F}"/>
              </a:ext>
            </a:extLst>
          </p:cNvPr>
          <p:cNvCxnSpPr>
            <a:cxnSpLocks/>
            <a:stCxn id="35" idx="0"/>
          </p:cNvCxnSpPr>
          <p:nvPr/>
        </p:nvCxnSpPr>
        <p:spPr>
          <a:xfrm rot="5400000" flipH="1" flipV="1">
            <a:off x="2535398" y="2035562"/>
            <a:ext cx="110660" cy="2031255"/>
          </a:xfrm>
          <a:prstGeom prst="bentConnector2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EA4D1EFF-AC74-9443-AC43-1A013250D5C0}"/>
              </a:ext>
            </a:extLst>
          </p:cNvPr>
          <p:cNvCxnSpPr>
            <a:cxnSpLocks/>
            <a:stCxn id="34" idx="0"/>
          </p:cNvCxnSpPr>
          <p:nvPr/>
        </p:nvCxnSpPr>
        <p:spPr>
          <a:xfrm rot="5400000" flipH="1" flipV="1">
            <a:off x="2709253" y="2835186"/>
            <a:ext cx="110660" cy="432007"/>
          </a:xfrm>
          <a:prstGeom prst="bentConnector2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085FE918-F648-8D4C-993E-1644D4B4E779}"/>
              </a:ext>
            </a:extLst>
          </p:cNvPr>
          <p:cNvSpPr/>
          <p:nvPr/>
        </p:nvSpPr>
        <p:spPr bwMode="auto">
          <a:xfrm>
            <a:off x="2988325" y="2925934"/>
            <a:ext cx="723180" cy="54096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354" fontAlgn="base">
              <a:spcBef>
                <a:spcPct val="0"/>
              </a:spcBef>
              <a:spcAft>
                <a:spcPct val="0"/>
              </a:spcAft>
            </a:pPr>
            <a:r>
              <a:rPr lang="en-CH" sz="1600" b="1" dirty="0">
                <a:latin typeface="Cambria" panose="02040503050406030204" pitchFamily="18" charset="0"/>
                <a:cs typeface="Arial" panose="020B0604020202020204" pitchFamily="34" charset="0"/>
              </a:rPr>
              <a:t>Flash</a:t>
            </a:r>
          </a:p>
          <a:p>
            <a:pPr algn="ctr" defTabSz="914354" fontAlgn="base">
              <a:spcBef>
                <a:spcPct val="0"/>
              </a:spcBef>
              <a:spcAft>
                <a:spcPct val="0"/>
              </a:spcAft>
            </a:pPr>
            <a:r>
              <a:rPr lang="en-CH" sz="1600" b="1" dirty="0">
                <a:latin typeface="Cambria" panose="02040503050406030204" pitchFamily="18" charset="0"/>
                <a:cs typeface="Arial" panose="020B0604020202020204" pitchFamily="34" charset="0"/>
              </a:rPr>
              <a:t>Ctrl.#1</a:t>
            </a:r>
          </a:p>
        </p:txBody>
      </p: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531C2C5F-820F-0347-98E8-1B942C2A1DBD}"/>
              </a:ext>
            </a:extLst>
          </p:cNvPr>
          <p:cNvCxnSpPr>
            <a:cxnSpLocks/>
            <a:stCxn id="40" idx="0"/>
          </p:cNvCxnSpPr>
          <p:nvPr/>
        </p:nvCxnSpPr>
        <p:spPr>
          <a:xfrm rot="5400000" flipH="1" flipV="1">
            <a:off x="2527234" y="3245969"/>
            <a:ext cx="110660" cy="2031255"/>
          </a:xfrm>
          <a:prstGeom prst="bentConnector2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6C21E14E-168A-254C-AB5E-888605ED53EB}"/>
              </a:ext>
            </a:extLst>
          </p:cNvPr>
          <p:cNvCxnSpPr>
            <a:cxnSpLocks/>
            <a:stCxn id="39" idx="0"/>
          </p:cNvCxnSpPr>
          <p:nvPr/>
        </p:nvCxnSpPr>
        <p:spPr>
          <a:xfrm rot="5400000" flipH="1" flipV="1">
            <a:off x="2709253" y="4045593"/>
            <a:ext cx="110660" cy="432007"/>
          </a:xfrm>
          <a:prstGeom prst="bentConnector2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9DE611DB-54C4-A24C-B03B-84CDC43D7011}"/>
              </a:ext>
            </a:extLst>
          </p:cNvPr>
          <p:cNvSpPr/>
          <p:nvPr/>
        </p:nvSpPr>
        <p:spPr bwMode="auto">
          <a:xfrm>
            <a:off x="2988325" y="4111173"/>
            <a:ext cx="723180" cy="54096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354" fontAlgn="base">
              <a:spcBef>
                <a:spcPct val="0"/>
              </a:spcBef>
              <a:spcAft>
                <a:spcPct val="0"/>
              </a:spcAft>
            </a:pPr>
            <a:r>
              <a:rPr lang="en-CH" sz="1600" b="1" dirty="0">
                <a:latin typeface="Cambria" panose="02040503050406030204" pitchFamily="18" charset="0"/>
                <a:cs typeface="Arial" panose="020B0604020202020204" pitchFamily="34" charset="0"/>
              </a:rPr>
              <a:t>Flash</a:t>
            </a:r>
          </a:p>
          <a:p>
            <a:pPr algn="ctr" defTabSz="914354" fontAlgn="base">
              <a:spcBef>
                <a:spcPct val="0"/>
              </a:spcBef>
              <a:spcAft>
                <a:spcPct val="0"/>
              </a:spcAft>
            </a:pPr>
            <a:r>
              <a:rPr lang="en-CH" sz="1600" b="1" dirty="0">
                <a:latin typeface="Cambria" panose="02040503050406030204" pitchFamily="18" charset="0"/>
                <a:cs typeface="Arial" panose="020B0604020202020204" pitchFamily="34" charset="0"/>
              </a:rPr>
              <a:t>Ctrl.#N</a:t>
            </a:r>
          </a:p>
        </p:txBody>
      </p:sp>
      <p:sp>
        <p:nvSpPr>
          <p:cNvPr id="21" name="직사각형 363">
            <a:extLst>
              <a:ext uri="{FF2B5EF4-FFF2-40B4-BE49-F238E27FC236}">
                <a16:creationId xmlns:a16="http://schemas.microsoft.com/office/drawing/2014/main" id="{C0305C8F-934C-A74A-95C9-6430208F5DE9}"/>
              </a:ext>
            </a:extLst>
          </p:cNvPr>
          <p:cNvSpPr/>
          <p:nvPr/>
        </p:nvSpPr>
        <p:spPr>
          <a:xfrm rot="5400000">
            <a:off x="1909075" y="3685265"/>
            <a:ext cx="305537" cy="2169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⋯</a:t>
            </a:r>
            <a:endParaRPr lang="ko-KR" alt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직사각형 363">
            <a:extLst>
              <a:ext uri="{FF2B5EF4-FFF2-40B4-BE49-F238E27FC236}">
                <a16:creationId xmlns:a16="http://schemas.microsoft.com/office/drawing/2014/main" id="{64E97F1C-3511-3540-80CF-4D151840367D}"/>
              </a:ext>
            </a:extLst>
          </p:cNvPr>
          <p:cNvSpPr/>
          <p:nvPr/>
        </p:nvSpPr>
        <p:spPr>
          <a:xfrm rot="5400000">
            <a:off x="3120581" y="3685265"/>
            <a:ext cx="305537" cy="2169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⋯</a:t>
            </a:r>
            <a:endParaRPr lang="ko-KR" alt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8C008B-5E25-1E49-BBEF-A3A5B69C42D6}"/>
              </a:ext>
            </a:extLst>
          </p:cNvPr>
          <p:cNvSpPr/>
          <p:nvPr/>
        </p:nvSpPr>
        <p:spPr bwMode="auto">
          <a:xfrm>
            <a:off x="3788308" y="2925934"/>
            <a:ext cx="752544" cy="540967"/>
          </a:xfrm>
          <a:prstGeom prst="rect">
            <a:avLst/>
          </a:prstGeom>
          <a:solidFill>
            <a:srgbClr val="FFCDCD"/>
          </a:solidFill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354" fontAlgn="base">
              <a:spcBef>
                <a:spcPct val="0"/>
              </a:spcBef>
              <a:spcAft>
                <a:spcPct val="0"/>
              </a:spcAft>
            </a:pPr>
            <a:r>
              <a:rPr lang="en-CH" sz="1600" b="1" dirty="0">
                <a:latin typeface="Cambria" panose="02040503050406030204" pitchFamily="18" charset="0"/>
                <a:cs typeface="Arial" panose="020B0604020202020204" pitchFamily="34" charset="0"/>
              </a:rPr>
              <a:t>CH-LV</a:t>
            </a:r>
          </a:p>
          <a:p>
            <a:pPr algn="ctr" defTabSz="914354" fontAlgn="base">
              <a:spcBef>
                <a:spcPct val="0"/>
              </a:spcBef>
              <a:spcAft>
                <a:spcPct val="0"/>
              </a:spcAft>
            </a:pPr>
            <a:r>
              <a:rPr lang="en-CH" sz="1600" b="1" dirty="0">
                <a:latin typeface="Cambria" panose="02040503050406030204" pitchFamily="18" charset="0"/>
                <a:cs typeface="Arial" panose="020B0604020202020204" pitchFamily="34" charset="0"/>
              </a:rPr>
              <a:t>ACC#1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723CA37-ACBE-214B-B0C8-8F262D800A0F}"/>
              </a:ext>
            </a:extLst>
          </p:cNvPr>
          <p:cNvSpPr/>
          <p:nvPr/>
        </p:nvSpPr>
        <p:spPr bwMode="auto">
          <a:xfrm>
            <a:off x="3788308" y="4111173"/>
            <a:ext cx="752544" cy="540967"/>
          </a:xfrm>
          <a:prstGeom prst="rect">
            <a:avLst/>
          </a:prstGeom>
          <a:solidFill>
            <a:srgbClr val="FFCDCD"/>
          </a:solidFill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354" fontAlgn="base">
              <a:spcBef>
                <a:spcPct val="0"/>
              </a:spcBef>
              <a:spcAft>
                <a:spcPct val="0"/>
              </a:spcAft>
            </a:pPr>
            <a:r>
              <a:rPr lang="en-CH" sz="1600" b="1" dirty="0">
                <a:latin typeface="Cambria" panose="02040503050406030204" pitchFamily="18" charset="0"/>
                <a:cs typeface="Arial" panose="020B0604020202020204" pitchFamily="34" charset="0"/>
              </a:rPr>
              <a:t>CH-LV</a:t>
            </a:r>
          </a:p>
          <a:p>
            <a:pPr algn="ctr" defTabSz="914354" fontAlgn="base">
              <a:spcBef>
                <a:spcPct val="0"/>
              </a:spcBef>
              <a:spcAft>
                <a:spcPct val="0"/>
              </a:spcAft>
            </a:pPr>
            <a:r>
              <a:rPr lang="en-CH" sz="1600" b="1" dirty="0">
                <a:latin typeface="Cambria" panose="02040503050406030204" pitchFamily="18" charset="0"/>
                <a:cs typeface="Arial" panose="020B0604020202020204" pitchFamily="34" charset="0"/>
              </a:rPr>
              <a:t>ACC#N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3F287C6-7A1B-B546-9AD1-04468698DBA0}"/>
              </a:ext>
            </a:extLst>
          </p:cNvPr>
          <p:cNvCxnSpPr>
            <a:cxnSpLocks/>
            <a:stCxn id="23" idx="1"/>
            <a:endCxn id="17" idx="3"/>
          </p:cNvCxnSpPr>
          <p:nvPr/>
        </p:nvCxnSpPr>
        <p:spPr>
          <a:xfrm flipH="1">
            <a:off x="3711503" y="3196415"/>
            <a:ext cx="7680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4F1D7A9-C518-B64B-8688-AF7647BBEBE1}"/>
              </a:ext>
            </a:extLst>
          </p:cNvPr>
          <p:cNvCxnSpPr>
            <a:cxnSpLocks/>
          </p:cNvCxnSpPr>
          <p:nvPr/>
        </p:nvCxnSpPr>
        <p:spPr>
          <a:xfrm flipH="1">
            <a:off x="3711503" y="4381653"/>
            <a:ext cx="7680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7AE17E39-FB03-F741-AD7E-17CCB74CD0C6}"/>
              </a:ext>
            </a:extLst>
          </p:cNvPr>
          <p:cNvCxnSpPr>
            <a:cxnSpLocks/>
            <a:stCxn id="11" idx="1"/>
            <a:endCxn id="23" idx="3"/>
          </p:cNvCxnSpPr>
          <p:nvPr/>
        </p:nvCxnSpPr>
        <p:spPr>
          <a:xfrm rot="10800000">
            <a:off x="4540857" y="3196421"/>
            <a:ext cx="428497" cy="1185239"/>
          </a:xfrm>
          <a:prstGeom prst="bentConnector3">
            <a:avLst>
              <a:gd name="adj1" fmla="val 50000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3667234F-5893-6D40-A012-CF41D0B817DB}"/>
              </a:ext>
            </a:extLst>
          </p:cNvPr>
          <p:cNvCxnSpPr>
            <a:cxnSpLocks/>
            <a:stCxn id="49" idx="1"/>
            <a:endCxn id="24" idx="3"/>
          </p:cNvCxnSpPr>
          <p:nvPr/>
        </p:nvCxnSpPr>
        <p:spPr>
          <a:xfrm rot="10800000" flipV="1">
            <a:off x="4540854" y="3200789"/>
            <a:ext cx="286748" cy="1180867"/>
          </a:xfrm>
          <a:prstGeom prst="bentConnector3">
            <a:avLst>
              <a:gd name="adj1" fmla="val 24919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2B58521F-4513-2441-A992-C32439F48365}"/>
              </a:ext>
            </a:extLst>
          </p:cNvPr>
          <p:cNvSpPr/>
          <p:nvPr/>
        </p:nvSpPr>
        <p:spPr>
          <a:xfrm>
            <a:off x="6116340" y="4042061"/>
            <a:ext cx="1274619" cy="796375"/>
          </a:xfrm>
          <a:prstGeom prst="roundRect">
            <a:avLst>
              <a:gd name="adj" fmla="val 9944"/>
            </a:avLst>
          </a:prstGeom>
          <a:solidFill>
            <a:srgbClr val="FFEBEB"/>
          </a:solidFill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1600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GenStore</a:t>
            </a:r>
          </a:p>
          <a:p>
            <a:pPr algn="ctr"/>
            <a:r>
              <a:rPr lang="en-CH" sz="1600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Metadata 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C82849D-7D83-8440-BB47-0A19010FEB3A}"/>
              </a:ext>
            </a:extLst>
          </p:cNvPr>
          <p:cNvSpPr/>
          <p:nvPr/>
        </p:nvSpPr>
        <p:spPr bwMode="auto">
          <a:xfrm>
            <a:off x="3365533" y="2100283"/>
            <a:ext cx="1639343" cy="38596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354" fontAlgn="base">
              <a:spcBef>
                <a:spcPct val="0"/>
              </a:spcBef>
              <a:spcAft>
                <a:spcPct val="0"/>
              </a:spcAft>
            </a:pPr>
            <a:r>
              <a:rPr lang="en-CH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①</a:t>
            </a:r>
            <a:r>
              <a:rPr lang="en-CH" sz="1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CH" sz="1600" b="1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Start analysis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B1951C8-F3A1-D34B-94E7-3140345F6B0F}"/>
              </a:ext>
            </a:extLst>
          </p:cNvPr>
          <p:cNvSpPr/>
          <p:nvPr/>
        </p:nvSpPr>
        <p:spPr bwMode="auto">
          <a:xfrm>
            <a:off x="5693430" y="2100283"/>
            <a:ext cx="1824168" cy="38596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CH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⑤</a:t>
            </a:r>
            <a:r>
              <a:rPr lang="en-CH" sz="1600" b="1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Unfiltered data</a:t>
            </a:r>
          </a:p>
        </p:txBody>
      </p:sp>
      <p:sp>
        <p:nvSpPr>
          <p:cNvPr id="32" name="Bent Arrow 31">
            <a:extLst>
              <a:ext uri="{FF2B5EF4-FFF2-40B4-BE49-F238E27FC236}">
                <a16:creationId xmlns:a16="http://schemas.microsoft.com/office/drawing/2014/main" id="{3A89512A-3D2A-444F-BDC2-C84A50844DFE}"/>
              </a:ext>
            </a:extLst>
          </p:cNvPr>
          <p:cNvSpPr/>
          <p:nvPr/>
        </p:nvSpPr>
        <p:spPr>
          <a:xfrm>
            <a:off x="1497139" y="2871141"/>
            <a:ext cx="1564013" cy="272689"/>
          </a:xfrm>
          <a:prstGeom prst="bentArrow">
            <a:avLst>
              <a:gd name="adj1" fmla="val 14629"/>
              <a:gd name="adj2" fmla="val 25000"/>
              <a:gd name="adj3" fmla="val 50000"/>
              <a:gd name="adj4" fmla="val 43750"/>
            </a:avLst>
          </a:prstGeom>
          <a:solidFill>
            <a:schemeClr val="accent5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3" name="Bent Arrow 32">
            <a:extLst>
              <a:ext uri="{FF2B5EF4-FFF2-40B4-BE49-F238E27FC236}">
                <a16:creationId xmlns:a16="http://schemas.microsoft.com/office/drawing/2014/main" id="{388393BC-356F-5D43-8757-AB9D1824BFF5}"/>
              </a:ext>
            </a:extLst>
          </p:cNvPr>
          <p:cNvSpPr/>
          <p:nvPr/>
        </p:nvSpPr>
        <p:spPr>
          <a:xfrm>
            <a:off x="2482651" y="2871139"/>
            <a:ext cx="578501" cy="256736"/>
          </a:xfrm>
          <a:prstGeom prst="bentArrow">
            <a:avLst>
              <a:gd name="adj1" fmla="val 14629"/>
              <a:gd name="adj2" fmla="val 25000"/>
              <a:gd name="adj3" fmla="val 50000"/>
              <a:gd name="adj4" fmla="val 43750"/>
            </a:avLst>
          </a:prstGeom>
          <a:solidFill>
            <a:schemeClr val="accent5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669CF85-BF0C-EE4E-A660-7823A36449CC}"/>
              </a:ext>
            </a:extLst>
          </p:cNvPr>
          <p:cNvSpPr/>
          <p:nvPr/>
        </p:nvSpPr>
        <p:spPr bwMode="auto">
          <a:xfrm>
            <a:off x="2214655" y="3106520"/>
            <a:ext cx="667845" cy="551841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354" fontAlgn="base">
              <a:spcBef>
                <a:spcPct val="0"/>
              </a:spcBef>
              <a:spcAft>
                <a:spcPct val="0"/>
              </a:spcAft>
            </a:pPr>
            <a:r>
              <a:rPr lang="en-CH" sz="1600" b="1" dirty="0">
                <a:latin typeface="Cambria" panose="02040503050406030204" pitchFamily="18" charset="0"/>
                <a:cs typeface="Arial" panose="020B0604020202020204" pitchFamily="34" charset="0"/>
              </a:rPr>
              <a:t>NAND</a:t>
            </a:r>
          </a:p>
          <a:p>
            <a:pPr algn="ctr" defTabSz="914354" fontAlgn="base">
              <a:spcBef>
                <a:spcPct val="0"/>
              </a:spcBef>
              <a:spcAft>
                <a:spcPct val="0"/>
              </a:spcAft>
            </a:pPr>
            <a:r>
              <a:rPr lang="en-CH" sz="1600" b="1" dirty="0">
                <a:latin typeface="Cambria" panose="02040503050406030204" pitchFamily="18" charset="0"/>
                <a:cs typeface="Arial" panose="020B0604020202020204" pitchFamily="34" charset="0"/>
              </a:rPr>
              <a:t>Die#4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EB29B24-6F83-D74A-B881-E45D58BE1E9D}"/>
              </a:ext>
            </a:extLst>
          </p:cNvPr>
          <p:cNvSpPr/>
          <p:nvPr/>
        </p:nvSpPr>
        <p:spPr bwMode="auto">
          <a:xfrm>
            <a:off x="1241178" y="3106520"/>
            <a:ext cx="667845" cy="551841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354" fontAlgn="base">
              <a:spcBef>
                <a:spcPct val="0"/>
              </a:spcBef>
              <a:spcAft>
                <a:spcPct val="0"/>
              </a:spcAft>
            </a:pPr>
            <a:r>
              <a:rPr lang="en-CH" sz="1600" b="1" dirty="0">
                <a:latin typeface="Cambria" panose="02040503050406030204" pitchFamily="18" charset="0"/>
                <a:cs typeface="Arial" panose="020B0604020202020204" pitchFamily="34" charset="0"/>
              </a:rPr>
              <a:t>NAND</a:t>
            </a:r>
          </a:p>
          <a:p>
            <a:pPr algn="ctr" defTabSz="914354" fontAlgn="base">
              <a:spcBef>
                <a:spcPct val="0"/>
              </a:spcBef>
              <a:spcAft>
                <a:spcPct val="0"/>
              </a:spcAft>
            </a:pPr>
            <a:r>
              <a:rPr lang="en-CH" sz="1600" b="1" dirty="0">
                <a:latin typeface="Cambria" panose="02040503050406030204" pitchFamily="18" charset="0"/>
                <a:cs typeface="Arial" panose="020B0604020202020204" pitchFamily="34" charset="0"/>
              </a:rPr>
              <a:t>Die#1</a:t>
            </a:r>
          </a:p>
        </p:txBody>
      </p:sp>
      <p:sp>
        <p:nvSpPr>
          <p:cNvPr id="36" name="직사각형 363">
            <a:extLst>
              <a:ext uri="{FF2B5EF4-FFF2-40B4-BE49-F238E27FC236}">
                <a16:creationId xmlns:a16="http://schemas.microsoft.com/office/drawing/2014/main" id="{DC13B5FE-0CF8-034E-9162-58D44991EDEB}"/>
              </a:ext>
            </a:extLst>
          </p:cNvPr>
          <p:cNvSpPr/>
          <p:nvPr/>
        </p:nvSpPr>
        <p:spPr>
          <a:xfrm>
            <a:off x="1908599" y="3298637"/>
            <a:ext cx="305537" cy="2169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⋯</a:t>
            </a:r>
            <a:endParaRPr lang="ko-KR" alt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Bent Arrow 36">
            <a:extLst>
              <a:ext uri="{FF2B5EF4-FFF2-40B4-BE49-F238E27FC236}">
                <a16:creationId xmlns:a16="http://schemas.microsoft.com/office/drawing/2014/main" id="{55538BD7-5FC0-4943-B01B-23552F72122B}"/>
              </a:ext>
            </a:extLst>
          </p:cNvPr>
          <p:cNvSpPr/>
          <p:nvPr/>
        </p:nvSpPr>
        <p:spPr>
          <a:xfrm>
            <a:off x="1497139" y="4077898"/>
            <a:ext cx="1564013" cy="272689"/>
          </a:xfrm>
          <a:prstGeom prst="bentArrow">
            <a:avLst>
              <a:gd name="adj1" fmla="val 14629"/>
              <a:gd name="adj2" fmla="val 25000"/>
              <a:gd name="adj3" fmla="val 50000"/>
              <a:gd name="adj4" fmla="val 43750"/>
            </a:avLst>
          </a:prstGeom>
          <a:solidFill>
            <a:schemeClr val="accent5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8" name="Bent Arrow 37">
            <a:extLst>
              <a:ext uri="{FF2B5EF4-FFF2-40B4-BE49-F238E27FC236}">
                <a16:creationId xmlns:a16="http://schemas.microsoft.com/office/drawing/2014/main" id="{ED900D49-0D75-B947-B092-EA35E826B1A0}"/>
              </a:ext>
            </a:extLst>
          </p:cNvPr>
          <p:cNvSpPr/>
          <p:nvPr/>
        </p:nvSpPr>
        <p:spPr>
          <a:xfrm>
            <a:off x="2482651" y="4077895"/>
            <a:ext cx="578501" cy="256736"/>
          </a:xfrm>
          <a:prstGeom prst="bentArrow">
            <a:avLst>
              <a:gd name="adj1" fmla="val 14629"/>
              <a:gd name="adj2" fmla="val 25000"/>
              <a:gd name="adj3" fmla="val 50000"/>
              <a:gd name="adj4" fmla="val 43750"/>
            </a:avLst>
          </a:prstGeom>
          <a:solidFill>
            <a:schemeClr val="accent5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AF65F84-F5AB-1D48-B5B9-F972C757CBF6}"/>
              </a:ext>
            </a:extLst>
          </p:cNvPr>
          <p:cNvSpPr/>
          <p:nvPr/>
        </p:nvSpPr>
        <p:spPr bwMode="auto">
          <a:xfrm>
            <a:off x="2214655" y="4316926"/>
            <a:ext cx="667845" cy="551841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354" fontAlgn="base">
              <a:spcBef>
                <a:spcPct val="0"/>
              </a:spcBef>
              <a:spcAft>
                <a:spcPct val="0"/>
              </a:spcAft>
            </a:pPr>
            <a:r>
              <a:rPr lang="en-CH" sz="1600" b="1" dirty="0">
                <a:latin typeface="Cambria" panose="02040503050406030204" pitchFamily="18" charset="0"/>
                <a:cs typeface="Arial" panose="020B0604020202020204" pitchFamily="34" charset="0"/>
              </a:rPr>
              <a:t>NAND</a:t>
            </a:r>
          </a:p>
          <a:p>
            <a:pPr algn="ctr" defTabSz="914354" fontAlgn="base">
              <a:spcBef>
                <a:spcPct val="0"/>
              </a:spcBef>
              <a:spcAft>
                <a:spcPct val="0"/>
              </a:spcAft>
            </a:pPr>
            <a:r>
              <a:rPr lang="en-CH" sz="1600" b="1" dirty="0">
                <a:latin typeface="Cambria" panose="02040503050406030204" pitchFamily="18" charset="0"/>
                <a:cs typeface="Arial" panose="020B0604020202020204" pitchFamily="34" charset="0"/>
              </a:rPr>
              <a:t>Die#4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274B6F9-658E-D24D-8636-0243DA2B2A60}"/>
              </a:ext>
            </a:extLst>
          </p:cNvPr>
          <p:cNvSpPr/>
          <p:nvPr/>
        </p:nvSpPr>
        <p:spPr bwMode="auto">
          <a:xfrm>
            <a:off x="1233014" y="4316926"/>
            <a:ext cx="667845" cy="551841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354" fontAlgn="base">
              <a:spcBef>
                <a:spcPct val="0"/>
              </a:spcBef>
              <a:spcAft>
                <a:spcPct val="0"/>
              </a:spcAft>
            </a:pPr>
            <a:r>
              <a:rPr lang="en-CH" sz="1600" b="1" dirty="0">
                <a:latin typeface="Cambria" panose="02040503050406030204" pitchFamily="18" charset="0"/>
                <a:cs typeface="Arial" panose="020B0604020202020204" pitchFamily="34" charset="0"/>
              </a:rPr>
              <a:t>NAND</a:t>
            </a:r>
          </a:p>
          <a:p>
            <a:pPr algn="ctr" defTabSz="914354" fontAlgn="base">
              <a:spcBef>
                <a:spcPct val="0"/>
              </a:spcBef>
              <a:spcAft>
                <a:spcPct val="0"/>
              </a:spcAft>
            </a:pPr>
            <a:r>
              <a:rPr lang="en-CH" sz="1600" b="1" dirty="0">
                <a:latin typeface="Cambria" panose="02040503050406030204" pitchFamily="18" charset="0"/>
                <a:cs typeface="Arial" panose="020B0604020202020204" pitchFamily="34" charset="0"/>
              </a:rPr>
              <a:t>Die#1</a:t>
            </a:r>
          </a:p>
        </p:txBody>
      </p:sp>
      <p:sp>
        <p:nvSpPr>
          <p:cNvPr id="41" name="직사각형 363">
            <a:extLst>
              <a:ext uri="{FF2B5EF4-FFF2-40B4-BE49-F238E27FC236}">
                <a16:creationId xmlns:a16="http://schemas.microsoft.com/office/drawing/2014/main" id="{5577DCE0-84BE-4F4B-BC08-0CF25766C115}"/>
              </a:ext>
            </a:extLst>
          </p:cNvPr>
          <p:cNvSpPr/>
          <p:nvPr/>
        </p:nvSpPr>
        <p:spPr>
          <a:xfrm>
            <a:off x="1908599" y="4487973"/>
            <a:ext cx="305537" cy="2169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⋯</a:t>
            </a:r>
            <a:endParaRPr lang="ko-KR" alt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B15EE24-1DF7-A045-8651-F2E74E6F2CC2}"/>
              </a:ext>
            </a:extLst>
          </p:cNvPr>
          <p:cNvSpPr/>
          <p:nvPr/>
        </p:nvSpPr>
        <p:spPr bwMode="auto">
          <a:xfrm>
            <a:off x="516616" y="3802927"/>
            <a:ext cx="2517035" cy="38596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CH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③</a:t>
            </a:r>
            <a:r>
              <a:rPr lang="en-GB" sz="1600" b="1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Full-bandwidth read</a:t>
            </a:r>
            <a:endParaRPr lang="en-CH" sz="1600" b="1" i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1669209-6F2F-694B-9866-CDC68D0DD704}"/>
              </a:ext>
            </a:extLst>
          </p:cNvPr>
          <p:cNvGrpSpPr/>
          <p:nvPr/>
        </p:nvGrpSpPr>
        <p:grpSpPr>
          <a:xfrm rot="16200000">
            <a:off x="7054224" y="3853998"/>
            <a:ext cx="913687" cy="262137"/>
            <a:chOff x="5815766" y="2450158"/>
            <a:chExt cx="913687" cy="322729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3D38045C-C42D-364A-8BF6-9C7FA9924328}"/>
                </a:ext>
              </a:extLst>
            </p:cNvPr>
            <p:cNvCxnSpPr>
              <a:cxnSpLocks/>
            </p:cNvCxnSpPr>
            <p:nvPr/>
          </p:nvCxnSpPr>
          <p:spPr>
            <a:xfrm>
              <a:off x="5815766" y="2462648"/>
              <a:ext cx="0" cy="310239"/>
            </a:xfrm>
            <a:prstGeom prst="straightConnector1">
              <a:avLst/>
            </a:prstGeom>
            <a:ln w="15875">
              <a:solidFill>
                <a:srgbClr val="1E4D79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7D8BAB4A-97B2-8E43-8C46-CB5C62CA140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729453" y="2450158"/>
              <a:ext cx="0" cy="310239"/>
            </a:xfrm>
            <a:prstGeom prst="straightConnector1">
              <a:avLst/>
            </a:prstGeom>
            <a:ln w="15875">
              <a:solidFill>
                <a:srgbClr val="1E4D79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A12D3169-0892-A243-923D-8EC7CF656921}"/>
              </a:ext>
            </a:extLst>
          </p:cNvPr>
          <p:cNvSpPr/>
          <p:nvPr/>
        </p:nvSpPr>
        <p:spPr bwMode="auto">
          <a:xfrm rot="5400000">
            <a:off x="7206060" y="3758027"/>
            <a:ext cx="1639343" cy="38596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②</a:t>
            </a:r>
            <a:r>
              <a:rPr lang="en-CH" sz="1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CH" sz="1600" b="1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Preparation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70625B9-6ABE-3445-8020-66665C4EDFBC}"/>
              </a:ext>
            </a:extLst>
          </p:cNvPr>
          <p:cNvSpPr/>
          <p:nvPr/>
        </p:nvSpPr>
        <p:spPr bwMode="auto">
          <a:xfrm rot="5400000">
            <a:off x="7392096" y="3329961"/>
            <a:ext cx="695243" cy="38596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Flush</a:t>
            </a:r>
            <a:endParaRPr lang="en-CH" sz="1600" i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38F5AA2-39D2-8440-8DDB-9B8577B4E4CA}"/>
              </a:ext>
            </a:extLst>
          </p:cNvPr>
          <p:cNvSpPr/>
          <p:nvPr/>
        </p:nvSpPr>
        <p:spPr bwMode="auto">
          <a:xfrm rot="5400000">
            <a:off x="7392096" y="4247267"/>
            <a:ext cx="695243" cy="38596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Load</a:t>
            </a:r>
            <a:endParaRPr lang="en-CH" sz="1600" i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4FDE4435-3190-2F4C-83EE-720D7E7795B9}"/>
              </a:ext>
            </a:extLst>
          </p:cNvPr>
          <p:cNvSpPr/>
          <p:nvPr/>
        </p:nvSpPr>
        <p:spPr>
          <a:xfrm>
            <a:off x="4827603" y="2908860"/>
            <a:ext cx="977645" cy="583859"/>
          </a:xfrm>
          <a:prstGeom prst="roundRect">
            <a:avLst>
              <a:gd name="adj" fmla="val 16632"/>
            </a:avLst>
          </a:prstGeom>
          <a:solidFill>
            <a:srgbClr val="FFEBEB"/>
          </a:solidFill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CH" sz="1600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GenStore</a:t>
            </a:r>
          </a:p>
          <a:p>
            <a:pPr algn="ctr"/>
            <a:r>
              <a:rPr lang="en-CH" sz="1600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FTL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DB717BD-EE4F-A84D-8969-0CB89FFB6927}"/>
              </a:ext>
            </a:extLst>
          </p:cNvPr>
          <p:cNvSpPr/>
          <p:nvPr/>
        </p:nvSpPr>
        <p:spPr bwMode="auto">
          <a:xfrm>
            <a:off x="3072191" y="3565191"/>
            <a:ext cx="1824168" cy="38596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CH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④</a:t>
            </a:r>
            <a:r>
              <a:rPr lang="en-CH" sz="1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CH" sz="1600" b="1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Filtering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EE9B4BD1-7B69-AB46-9CEC-896C0AD88754}"/>
              </a:ext>
            </a:extLst>
          </p:cNvPr>
          <p:cNvCxnSpPr>
            <a:cxnSpLocks/>
          </p:cNvCxnSpPr>
          <p:nvPr/>
        </p:nvCxnSpPr>
        <p:spPr>
          <a:xfrm flipV="1">
            <a:off x="4171652" y="3466901"/>
            <a:ext cx="3" cy="235807"/>
          </a:xfrm>
          <a:prstGeom prst="straightConnector1">
            <a:avLst/>
          </a:prstGeom>
          <a:ln w="15875">
            <a:solidFill>
              <a:srgbClr val="1E4D79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C810F0B3-3958-AB48-B19E-121E3C2BE2CE}"/>
              </a:ext>
            </a:extLst>
          </p:cNvPr>
          <p:cNvSpPr/>
          <p:nvPr/>
        </p:nvSpPr>
        <p:spPr>
          <a:xfrm>
            <a:off x="2663476" y="1730607"/>
            <a:ext cx="3534327" cy="392316"/>
          </a:xfrm>
          <a:prstGeom prst="roundRect">
            <a:avLst>
              <a:gd name="adj" fmla="val 30799"/>
            </a:avLst>
          </a:prstGeom>
          <a:solidFill>
            <a:schemeClr val="bg2">
              <a:lumMod val="9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CH" b="1" dirty="0">
                <a:solidFill>
                  <a:schemeClr val="tx1"/>
                </a:solidFill>
                <a:latin typeface="Cambria" panose="02040503050406030204" pitchFamily="18" charset="0"/>
              </a:rPr>
              <a:t>Host System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8EDC07F-6622-B740-A600-8F9BB415FA88}"/>
              </a:ext>
            </a:extLst>
          </p:cNvPr>
          <p:cNvGrpSpPr/>
          <p:nvPr/>
        </p:nvGrpSpPr>
        <p:grpSpPr>
          <a:xfrm>
            <a:off x="3633196" y="2661018"/>
            <a:ext cx="461986" cy="369332"/>
            <a:chOff x="4644859" y="986900"/>
            <a:chExt cx="615981" cy="45443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8A01240-4192-424E-8A3D-F3EEE521075B}"/>
                </a:ext>
              </a:extLst>
            </p:cNvPr>
            <p:cNvSpPr/>
            <p:nvPr/>
          </p:nvSpPr>
          <p:spPr>
            <a:xfrm>
              <a:off x="4760356" y="1056070"/>
              <a:ext cx="230993" cy="23099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0B750CE-F72E-3743-9698-1A7FD9402D70}"/>
                </a:ext>
              </a:extLst>
            </p:cNvPr>
            <p:cNvSpPr/>
            <p:nvPr/>
          </p:nvSpPr>
          <p:spPr>
            <a:xfrm>
              <a:off x="4644859" y="986900"/>
              <a:ext cx="615981" cy="4544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H" dirty="0">
                  <a:latin typeface="Cambria" panose="02040503050406030204" pitchFamily="18" charset="0"/>
                </a:rPr>
                <a:t>❷</a:t>
              </a:r>
              <a:endParaRPr lang="ko-KR" altLang="en-US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86EBA88-A582-3248-84ED-E6C0DE93789D}"/>
              </a:ext>
            </a:extLst>
          </p:cNvPr>
          <p:cNvGrpSpPr/>
          <p:nvPr/>
        </p:nvGrpSpPr>
        <p:grpSpPr>
          <a:xfrm>
            <a:off x="4621112" y="2661018"/>
            <a:ext cx="461986" cy="369332"/>
            <a:chOff x="4644859" y="986900"/>
            <a:chExt cx="615981" cy="454437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DF65574D-A8B9-5847-980C-D3EDC887FA0F}"/>
                </a:ext>
              </a:extLst>
            </p:cNvPr>
            <p:cNvSpPr/>
            <p:nvPr/>
          </p:nvSpPr>
          <p:spPr>
            <a:xfrm>
              <a:off x="4760356" y="1056070"/>
              <a:ext cx="230993" cy="23099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866A3B3-9F81-A14B-AFA2-CA9045648EE8}"/>
                </a:ext>
              </a:extLst>
            </p:cNvPr>
            <p:cNvSpPr/>
            <p:nvPr/>
          </p:nvSpPr>
          <p:spPr>
            <a:xfrm>
              <a:off x="4644859" y="986900"/>
              <a:ext cx="615981" cy="4544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H" dirty="0">
                  <a:latin typeface="Cambria" panose="02040503050406030204" pitchFamily="18" charset="0"/>
                </a:rPr>
                <a:t>❸</a:t>
              </a:r>
              <a:endParaRPr lang="ko-KR" altLang="en-US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A41152A-B360-BB44-8447-695B4FE62CB0}"/>
              </a:ext>
            </a:extLst>
          </p:cNvPr>
          <p:cNvGrpSpPr/>
          <p:nvPr/>
        </p:nvGrpSpPr>
        <p:grpSpPr>
          <a:xfrm>
            <a:off x="4965410" y="3851887"/>
            <a:ext cx="461986" cy="369332"/>
            <a:chOff x="4644859" y="986900"/>
            <a:chExt cx="461988" cy="369332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A2F27689-5761-E548-8FC6-32D7804B8B0E}"/>
                </a:ext>
              </a:extLst>
            </p:cNvPr>
            <p:cNvSpPr/>
            <p:nvPr/>
          </p:nvSpPr>
          <p:spPr>
            <a:xfrm>
              <a:off x="4760356" y="1056070"/>
              <a:ext cx="230993" cy="23099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ADEB5370-29EA-7B43-8A62-7CBF21187607}"/>
                </a:ext>
              </a:extLst>
            </p:cNvPr>
            <p:cNvSpPr/>
            <p:nvPr/>
          </p:nvSpPr>
          <p:spPr>
            <a:xfrm>
              <a:off x="4644859" y="986900"/>
              <a:ext cx="4619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dirty="0">
                  <a:latin typeface="Cambria" panose="02040503050406030204" pitchFamily="18" charset="0"/>
                  <a:cs typeface="Arial" panose="020B0604020202020204" pitchFamily="34" charset="0"/>
                </a:rPr>
                <a:t>❶</a:t>
              </a:r>
            </a:p>
          </p:txBody>
        </p:sp>
      </p:grp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AF516C7-71B3-5A48-9204-86909FE7AAAF}"/>
              </a:ext>
            </a:extLst>
          </p:cNvPr>
          <p:cNvCxnSpPr>
            <a:cxnSpLocks/>
          </p:cNvCxnSpPr>
          <p:nvPr/>
        </p:nvCxnSpPr>
        <p:spPr>
          <a:xfrm rot="10800000" flipV="1">
            <a:off x="4171652" y="3875378"/>
            <a:ext cx="3" cy="235807"/>
          </a:xfrm>
          <a:prstGeom prst="straightConnector1">
            <a:avLst/>
          </a:prstGeom>
          <a:ln w="15875">
            <a:solidFill>
              <a:srgbClr val="1E4D79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C216EF78-1AB2-9640-9DA6-41900E96F5C7}"/>
              </a:ext>
            </a:extLst>
          </p:cNvPr>
          <p:cNvCxnSpPr>
            <a:cxnSpLocks/>
          </p:cNvCxnSpPr>
          <p:nvPr/>
        </p:nvCxnSpPr>
        <p:spPr>
          <a:xfrm>
            <a:off x="4576874" y="3767325"/>
            <a:ext cx="402615" cy="339035"/>
          </a:xfrm>
          <a:prstGeom prst="straightConnector1">
            <a:avLst/>
          </a:prstGeom>
          <a:ln w="15875">
            <a:solidFill>
              <a:srgbClr val="1E4D79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6B6E295-FE98-8044-A5BC-9AA2543598A4}"/>
              </a:ext>
            </a:extLst>
          </p:cNvPr>
          <p:cNvGrpSpPr/>
          <p:nvPr/>
        </p:nvGrpSpPr>
        <p:grpSpPr>
          <a:xfrm>
            <a:off x="5173837" y="2109950"/>
            <a:ext cx="301281" cy="794343"/>
            <a:chOff x="6142343" y="2457770"/>
            <a:chExt cx="587110" cy="315117"/>
          </a:xfrm>
        </p:grpSpPr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BC70DC50-FE06-8645-B4E0-FB2438BFEA82}"/>
                </a:ext>
              </a:extLst>
            </p:cNvPr>
            <p:cNvCxnSpPr>
              <a:cxnSpLocks/>
            </p:cNvCxnSpPr>
            <p:nvPr/>
          </p:nvCxnSpPr>
          <p:spPr>
            <a:xfrm>
              <a:off x="6142343" y="2462648"/>
              <a:ext cx="0" cy="310239"/>
            </a:xfrm>
            <a:prstGeom prst="straightConnector1">
              <a:avLst/>
            </a:prstGeom>
            <a:ln w="15875">
              <a:solidFill>
                <a:srgbClr val="1E4D79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3FB057D7-FFBD-D54E-889D-28A354C425BF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729453" y="2457770"/>
              <a:ext cx="0" cy="310239"/>
            </a:xfrm>
            <a:prstGeom prst="straightConnector1">
              <a:avLst/>
            </a:prstGeom>
            <a:ln w="15875">
              <a:solidFill>
                <a:srgbClr val="1E4D79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0414432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80ECB-EE79-0A47-A2A2-688194FA0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FTL: Metadata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4D2E7-7E2E-FD4D-809D-7E20B7D78E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000"/>
              </a:spcAft>
            </a:pPr>
            <a:r>
              <a:rPr lang="en-GB" dirty="0" err="1"/>
              <a:t>GenStore</a:t>
            </a:r>
            <a:r>
              <a:rPr lang="en-GB" dirty="0"/>
              <a:t> metadata includes the </a:t>
            </a:r>
            <a:r>
              <a:rPr lang="en-GB" dirty="0">
                <a:solidFill>
                  <a:srgbClr val="1982C3"/>
                </a:solidFill>
              </a:rPr>
              <a:t>mapping information </a:t>
            </a:r>
            <a:r>
              <a:rPr lang="en-GB" dirty="0"/>
              <a:t>of the data structures necessary for read mapping acceleration</a:t>
            </a:r>
          </a:p>
          <a:p>
            <a:r>
              <a:rPr lang="en-GB" dirty="0"/>
              <a:t>In accelerator mode, </a:t>
            </a:r>
            <a:r>
              <a:rPr lang="en-GB" dirty="0" err="1"/>
              <a:t>GenStore</a:t>
            </a:r>
            <a:r>
              <a:rPr lang="en-GB" dirty="0"/>
              <a:t> also keeps in internal DRAM other metadata structures of the regular FTL</a:t>
            </a:r>
          </a:p>
          <a:p>
            <a:pPr lvl="1">
              <a:spcAft>
                <a:spcPts val="1000"/>
              </a:spcAft>
            </a:pPr>
            <a:r>
              <a:rPr lang="en-GB" dirty="0"/>
              <a:t>Examples include the </a:t>
            </a:r>
            <a:r>
              <a:rPr lang="en-GB" dirty="0">
                <a:solidFill>
                  <a:srgbClr val="1982C3"/>
                </a:solidFill>
              </a:rPr>
              <a:t>page status table and block read counts </a:t>
            </a:r>
            <a:r>
              <a:rPr lang="en-GB" dirty="0"/>
              <a:t>which need to be updated during the filtering process</a:t>
            </a:r>
          </a:p>
          <a:p>
            <a:r>
              <a:rPr lang="en-GB" dirty="0"/>
              <a:t>We carefully design </a:t>
            </a:r>
            <a:r>
              <a:rPr lang="en-GB" dirty="0" err="1"/>
              <a:t>GenStore</a:t>
            </a:r>
            <a:r>
              <a:rPr lang="en-GB" dirty="0"/>
              <a:t> to only </a:t>
            </a:r>
            <a:r>
              <a:rPr lang="en-GB" dirty="0">
                <a:solidFill>
                  <a:srgbClr val="1982C3"/>
                </a:solidFill>
              </a:rPr>
              <a:t>sequentially access </a:t>
            </a:r>
            <a:r>
              <a:rPr lang="en-GB" dirty="0"/>
              <a:t>the underlying NAND flash chips while operating as an accelerator</a:t>
            </a:r>
          </a:p>
          <a:p>
            <a:pPr lvl="1"/>
            <a:r>
              <a:rPr lang="en-GB" dirty="0"/>
              <a:t>Requires </a:t>
            </a:r>
            <a:r>
              <a:rPr lang="en-GB" dirty="0">
                <a:solidFill>
                  <a:srgbClr val="1982C3"/>
                </a:solidFill>
              </a:rPr>
              <a:t>only a small amount of metadata </a:t>
            </a:r>
            <a:r>
              <a:rPr lang="en-GB" dirty="0"/>
              <a:t>to access the stored data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89266488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2DB10-DE9E-B147-B3A2-CDE2F7B37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FTL: Data Placement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84F03-8D94-2046-8392-1BAAC9EB5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000"/>
              </a:spcAft>
            </a:pPr>
            <a:r>
              <a:rPr lang="en-GB" dirty="0" err="1"/>
              <a:t>GenStore</a:t>
            </a:r>
            <a:r>
              <a:rPr lang="en-GB" dirty="0"/>
              <a:t> needs to properly place its data structures to enable the </a:t>
            </a:r>
            <a:r>
              <a:rPr lang="en-GB" dirty="0">
                <a:solidFill>
                  <a:srgbClr val="1982C3"/>
                </a:solidFill>
              </a:rPr>
              <a:t>full utilization of the internal SSD bandwidth</a:t>
            </a:r>
          </a:p>
          <a:p>
            <a:pPr>
              <a:spcAft>
                <a:spcPts val="1000"/>
              </a:spcAft>
            </a:pPr>
            <a:r>
              <a:rPr lang="en-GB" dirty="0"/>
              <a:t>When each data structure is initially written to the SSD, </a:t>
            </a:r>
            <a:r>
              <a:rPr lang="en-GB" dirty="0" err="1"/>
              <a:t>GenStore</a:t>
            </a:r>
            <a:r>
              <a:rPr lang="en-GB" dirty="0"/>
              <a:t> </a:t>
            </a:r>
            <a:r>
              <a:rPr lang="en-GB" dirty="0">
                <a:solidFill>
                  <a:srgbClr val="1982C3"/>
                </a:solidFill>
              </a:rPr>
              <a:t>sequentially and evenly</a:t>
            </a:r>
            <a:r>
              <a:rPr lang="en-GB" dirty="0"/>
              <a:t> distributes it across NAND flash chips</a:t>
            </a:r>
          </a:p>
          <a:p>
            <a:pPr>
              <a:spcAft>
                <a:spcPts val="1000"/>
              </a:spcAft>
            </a:pPr>
            <a:r>
              <a:rPr lang="en-GB" dirty="0" err="1"/>
              <a:t>GenStore</a:t>
            </a:r>
            <a:r>
              <a:rPr lang="en-GB" dirty="0"/>
              <a:t> can specify the physical location of a 30-GB data structure by maintaining only the list of 1,250 (30 GB/24 MB) physical block addresses</a:t>
            </a:r>
          </a:p>
          <a:p>
            <a:r>
              <a:rPr lang="en-GB" dirty="0"/>
              <a:t>It significantly reduces the size of the necessary mapping information from </a:t>
            </a:r>
            <a:r>
              <a:rPr lang="en-GB" dirty="0">
                <a:solidFill>
                  <a:srgbClr val="1982C3"/>
                </a:solidFill>
              </a:rPr>
              <a:t>300 MB </a:t>
            </a:r>
            <a:r>
              <a:rPr lang="en-GB" dirty="0"/>
              <a:t>(with conventional 4-KiB page mapping) to only </a:t>
            </a:r>
            <a:r>
              <a:rPr lang="en-GB" dirty="0">
                <a:solidFill>
                  <a:srgbClr val="1982C3"/>
                </a:solidFill>
              </a:rPr>
              <a:t>5 KB </a:t>
            </a:r>
            <a:r>
              <a:rPr lang="en-GB" dirty="0"/>
              <a:t>(1,250 4 bytes)</a:t>
            </a:r>
          </a:p>
        </p:txBody>
      </p:sp>
    </p:spTree>
    <p:extLst>
      <p:ext uri="{BB962C8B-B14F-4D97-AF65-F5344CB8AC3E}">
        <p14:creationId xmlns:p14="http://schemas.microsoft.com/office/powerpoint/2010/main" val="362334572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CBED8-7877-1A40-9CC4-5BA9E685D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FTL: SSD Management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A6C9D-02DD-DA42-A493-1353E458B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sz="2400" dirty="0"/>
              <a:t>In accelerator mode, </a:t>
            </a:r>
            <a:r>
              <a:rPr lang="en-GB" sz="2400" dirty="0" err="1"/>
              <a:t>GenStore</a:t>
            </a:r>
            <a:r>
              <a:rPr lang="en-GB" sz="2400" dirty="0"/>
              <a:t> only reads data structures to perform filtering, and does not write any new data</a:t>
            </a:r>
          </a:p>
          <a:p>
            <a:pPr lvl="1">
              <a:lnSpc>
                <a:spcPct val="100000"/>
              </a:lnSpc>
              <a:spcAft>
                <a:spcPts val="1000"/>
              </a:spcAft>
            </a:pPr>
            <a:r>
              <a:rPr lang="en-GB" dirty="0" err="1"/>
              <a:t>GenStore</a:t>
            </a:r>
            <a:r>
              <a:rPr lang="en-GB" dirty="0"/>
              <a:t> does not require any write-related SSD-management tasks such as </a:t>
            </a:r>
            <a:r>
              <a:rPr lang="en-GB" dirty="0">
                <a:solidFill>
                  <a:srgbClr val="1982C3"/>
                </a:solidFill>
              </a:rPr>
              <a:t>garbage collection </a:t>
            </a:r>
            <a:r>
              <a:rPr lang="en-GB" dirty="0"/>
              <a:t>and </a:t>
            </a:r>
            <a:r>
              <a:rPr lang="en-GB" dirty="0">
                <a:solidFill>
                  <a:srgbClr val="1982C3"/>
                </a:solidFill>
              </a:rPr>
              <a:t>wear-</a:t>
            </a:r>
            <a:r>
              <a:rPr lang="en-GB" dirty="0" err="1">
                <a:solidFill>
                  <a:srgbClr val="1982C3"/>
                </a:solidFill>
              </a:rPr>
              <a:t>leveling</a:t>
            </a:r>
            <a:endParaRPr lang="en-GB" dirty="0">
              <a:solidFill>
                <a:srgbClr val="1982C3"/>
              </a:solidFill>
            </a:endParaRPr>
          </a:p>
          <a:p>
            <a:pPr>
              <a:lnSpc>
                <a:spcPct val="100000"/>
              </a:lnSpc>
            </a:pPr>
            <a:r>
              <a:rPr lang="en-GB" sz="2400" dirty="0"/>
              <a:t>The other tasks necessary for ensuring data reliability can be done before or after the filtering process</a:t>
            </a:r>
          </a:p>
          <a:p>
            <a:pPr lvl="1">
              <a:lnSpc>
                <a:spcPct val="100000"/>
              </a:lnSpc>
            </a:pPr>
            <a:r>
              <a:rPr lang="en-GB" dirty="0" err="1"/>
              <a:t>GenStore</a:t>
            </a:r>
            <a:r>
              <a:rPr lang="en-GB" dirty="0"/>
              <a:t> significantly limits the amount of data whose </a:t>
            </a:r>
            <a:r>
              <a:rPr lang="en-GB" dirty="0">
                <a:solidFill>
                  <a:srgbClr val="1982C3"/>
                </a:solidFill>
              </a:rPr>
              <a:t>retention age</a:t>
            </a:r>
            <a:r>
              <a:rPr lang="en-GB" dirty="0"/>
              <a:t> would exceed the manufacturer-specified threshold since </a:t>
            </a:r>
            <a:r>
              <a:rPr lang="en-GB" dirty="0" err="1"/>
              <a:t>GenStore’s</a:t>
            </a:r>
            <a:r>
              <a:rPr lang="en-GB" dirty="0"/>
              <a:t> filtering process takes a short time.</a:t>
            </a:r>
          </a:p>
          <a:p>
            <a:pPr lvl="1">
              <a:lnSpc>
                <a:spcPct val="100000"/>
              </a:lnSpc>
            </a:pPr>
            <a:r>
              <a:rPr lang="en-GB" dirty="0" err="1"/>
              <a:t>GenStore</a:t>
            </a:r>
            <a:r>
              <a:rPr lang="en-GB" dirty="0"/>
              <a:t>-FTL can easily </a:t>
            </a:r>
            <a:r>
              <a:rPr lang="en-GB" dirty="0">
                <a:solidFill>
                  <a:srgbClr val="1982C3"/>
                </a:solidFill>
              </a:rPr>
              <a:t>avoid read disturbance errors </a:t>
            </a:r>
            <a:r>
              <a:rPr lang="en-GB" dirty="0"/>
              <a:t>for data with high read counts since </a:t>
            </a:r>
            <a:r>
              <a:rPr lang="en-GB" dirty="0" err="1"/>
              <a:t>GenStore</a:t>
            </a:r>
            <a:r>
              <a:rPr lang="en-GB" dirty="0"/>
              <a:t> sequentially reads NAND flash blocks only once during filtering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52803689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4C24F-BB0B-184B-9CD7-5304D3F65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Data Sizes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0398A8-38F0-0149-AFF1-172BA9AD5E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sz="2400" dirty="0"/>
              <a:t>Conventional k-mer index in Minimap2 + reference genome: 7 GB (k = 15)</a:t>
            </a:r>
          </a:p>
          <a:p>
            <a:endParaRPr lang="en-CH" sz="2400" dirty="0"/>
          </a:p>
          <a:p>
            <a:r>
              <a:rPr lang="en-CH" sz="2400" dirty="0"/>
              <a:t>Read-sized k-mer index before optimization: 126 GB (k= 150)</a:t>
            </a:r>
          </a:p>
          <a:p>
            <a:endParaRPr lang="en-CH" sz="2400" dirty="0"/>
          </a:p>
          <a:p>
            <a:r>
              <a:rPr lang="en-CH" sz="2400" dirty="0"/>
              <a:t>Read-sized k-mer index after optimization: 32 GB (k = 150)</a:t>
            </a:r>
          </a:p>
          <a:p>
            <a:pPr marL="123950" lvl="1" indent="0">
              <a:buNone/>
            </a:pP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40061963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1423C-5983-5D4E-BB2A-3B353B97E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SSD Specs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DB1E9-0B51-8643-B757-F20F6B6242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b="1" dirty="0"/>
              <a:t>SSD-L: </a:t>
            </a:r>
            <a:r>
              <a:rPr lang="en-CH" dirty="0"/>
              <a:t>SATA3 interface (</a:t>
            </a:r>
            <a:r>
              <a:rPr lang="en-CH" dirty="0">
                <a:solidFill>
                  <a:srgbClr val="1982C3"/>
                </a:solidFill>
              </a:rPr>
              <a:t>0.5 GB/s </a:t>
            </a:r>
            <a:r>
              <a:rPr lang="en-CH" dirty="0"/>
              <a:t>sequential read)</a:t>
            </a:r>
          </a:p>
          <a:p>
            <a:pPr lvl="1"/>
            <a:r>
              <a:rPr lang="en-CH" dirty="0"/>
              <a:t>1.2 GB/s per channel bandwidth</a:t>
            </a:r>
          </a:p>
          <a:p>
            <a:pPr lvl="1">
              <a:buClr>
                <a:schemeClr val="tx1"/>
              </a:buClr>
            </a:pPr>
            <a:r>
              <a:rPr lang="en-CH" dirty="0">
                <a:solidFill>
                  <a:srgbClr val="1982C3"/>
                </a:solidFill>
              </a:rPr>
              <a:t>8 channels</a:t>
            </a:r>
          </a:p>
          <a:p>
            <a:pPr lvl="1"/>
            <a:endParaRPr lang="en-CH" dirty="0"/>
          </a:p>
          <a:p>
            <a:r>
              <a:rPr lang="en-CH" b="1" dirty="0"/>
              <a:t>SSD-L: </a:t>
            </a:r>
            <a:r>
              <a:rPr lang="en-CH" dirty="0"/>
              <a:t>PCIe Gen3 M.2 interface (</a:t>
            </a:r>
            <a:r>
              <a:rPr lang="en-CH" dirty="0">
                <a:solidFill>
                  <a:srgbClr val="1982C3"/>
                </a:solidFill>
              </a:rPr>
              <a:t>3.5 GB/s </a:t>
            </a:r>
            <a:r>
              <a:rPr lang="en-CH" dirty="0"/>
              <a:t>sequential read)</a:t>
            </a:r>
          </a:p>
          <a:p>
            <a:pPr lvl="1"/>
            <a:r>
              <a:rPr lang="en-CH" dirty="0"/>
              <a:t>1.2 GB/s per channel bandwidth</a:t>
            </a:r>
          </a:p>
          <a:p>
            <a:pPr lvl="1">
              <a:buClr>
                <a:schemeClr val="tx1"/>
              </a:buClr>
            </a:pPr>
            <a:r>
              <a:rPr lang="en-CH" dirty="0">
                <a:solidFill>
                  <a:srgbClr val="1982C3"/>
                </a:solidFill>
              </a:rPr>
              <a:t>16</a:t>
            </a:r>
            <a:r>
              <a:rPr lang="en-CH" dirty="0"/>
              <a:t> </a:t>
            </a:r>
            <a:r>
              <a:rPr lang="en-CH" dirty="0">
                <a:solidFill>
                  <a:srgbClr val="1982C3"/>
                </a:solidFill>
              </a:rPr>
              <a:t>channels</a:t>
            </a:r>
          </a:p>
          <a:p>
            <a:pPr marL="123950" lvl="1" indent="0">
              <a:buNone/>
            </a:pPr>
            <a:endParaRPr lang="en-CH" dirty="0"/>
          </a:p>
          <a:p>
            <a:r>
              <a:rPr lang="en-CH" b="1" dirty="0"/>
              <a:t>SSD-L: </a:t>
            </a:r>
            <a:r>
              <a:rPr lang="en-CH" dirty="0"/>
              <a:t>PCIe Gen4 interface (</a:t>
            </a:r>
            <a:r>
              <a:rPr lang="en-CH" dirty="0">
                <a:solidFill>
                  <a:srgbClr val="1982C3"/>
                </a:solidFill>
              </a:rPr>
              <a:t>7 GB/s </a:t>
            </a:r>
            <a:r>
              <a:rPr lang="en-CH" dirty="0"/>
              <a:t>sequential read)</a:t>
            </a:r>
          </a:p>
          <a:p>
            <a:pPr lvl="1"/>
            <a:r>
              <a:rPr lang="en-CH" dirty="0"/>
              <a:t>1.2 GB/s per channel bandwidth</a:t>
            </a:r>
          </a:p>
          <a:p>
            <a:pPr lvl="1">
              <a:buClr>
                <a:schemeClr val="tx1"/>
              </a:buClr>
            </a:pPr>
            <a:r>
              <a:rPr lang="en-CH" dirty="0">
                <a:solidFill>
                  <a:srgbClr val="1982C3"/>
                </a:solidFill>
              </a:rPr>
              <a:t>16</a:t>
            </a:r>
            <a:r>
              <a:rPr lang="en-CH" dirty="0"/>
              <a:t> </a:t>
            </a:r>
            <a:r>
              <a:rPr lang="en-CH" dirty="0">
                <a:solidFill>
                  <a:srgbClr val="1982C3"/>
                </a:solidFill>
              </a:rPr>
              <a:t>channels</a:t>
            </a:r>
          </a:p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51649291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7A53D-815A-B04D-AC0E-7A68440E7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Evaluation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7766D-51EE-1545-A076-2BC8538E6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b="1" dirty="0"/>
              <a:t>Performance modeling</a:t>
            </a:r>
          </a:p>
          <a:p>
            <a:pPr lvl="1"/>
            <a:r>
              <a:rPr lang="en-CH" dirty="0"/>
              <a:t>Ramulator for DRAM timing</a:t>
            </a:r>
          </a:p>
          <a:p>
            <a:pPr lvl="1"/>
            <a:r>
              <a:rPr lang="en-GB" dirty="0" err="1"/>
              <a:t>MQSim</a:t>
            </a:r>
            <a:r>
              <a:rPr lang="en-GB" dirty="0"/>
              <a:t> for SSD timing</a:t>
            </a:r>
          </a:p>
          <a:p>
            <a:pPr lvl="1"/>
            <a:r>
              <a:rPr lang="en-GB" dirty="0"/>
              <a:t>We model the end-to-end throughput of </a:t>
            </a:r>
            <a:r>
              <a:rPr lang="en-GB" dirty="0" err="1"/>
              <a:t>GenStore</a:t>
            </a:r>
            <a:r>
              <a:rPr lang="en-GB" dirty="0"/>
              <a:t> based on the throughput of each </a:t>
            </a:r>
            <a:r>
              <a:rPr lang="en-GB" dirty="0" err="1"/>
              <a:t>GenStore</a:t>
            </a:r>
            <a:r>
              <a:rPr lang="en-GB" dirty="0"/>
              <a:t> pipeline stage</a:t>
            </a:r>
          </a:p>
          <a:p>
            <a:pPr lvl="2"/>
            <a:r>
              <a:rPr lang="en-GB" dirty="0"/>
              <a:t>Accessing NAND flash chips</a:t>
            </a:r>
          </a:p>
          <a:p>
            <a:pPr lvl="2"/>
            <a:r>
              <a:rPr lang="en-GB" dirty="0"/>
              <a:t>Accessing internal DRAM</a:t>
            </a:r>
          </a:p>
          <a:p>
            <a:pPr lvl="2"/>
            <a:r>
              <a:rPr lang="en-GB" dirty="0"/>
              <a:t>Accelerator computation</a:t>
            </a:r>
          </a:p>
          <a:p>
            <a:pPr lvl="2"/>
            <a:r>
              <a:rPr lang="en-GB" dirty="0"/>
              <a:t>Transferring unfiltered data to the host</a:t>
            </a:r>
            <a:endParaRPr lang="en-CH" dirty="0"/>
          </a:p>
          <a:p>
            <a:r>
              <a:rPr lang="en-CH" b="1" dirty="0"/>
              <a:t>Real system results</a:t>
            </a:r>
          </a:p>
          <a:p>
            <a:pPr lvl="1"/>
            <a:r>
              <a:rPr lang="en-GB" dirty="0"/>
              <a:t>AMD  EPYC </a:t>
            </a:r>
            <a:r>
              <a:rPr lang="en-GB" dirty="0">
                <a:latin typeface="+mn-lt"/>
              </a:rPr>
              <a:t>7742</a:t>
            </a:r>
            <a:r>
              <a:rPr lang="en-GB" dirty="0"/>
              <a:t> CPU</a:t>
            </a:r>
          </a:p>
          <a:p>
            <a:pPr lvl="1"/>
            <a:r>
              <a:rPr lang="en-GB" dirty="0">
                <a:latin typeface="+mn-lt"/>
              </a:rPr>
              <a:t>1</a:t>
            </a:r>
            <a:r>
              <a:rPr lang="en-GB" dirty="0"/>
              <a:t>TB DDR</a:t>
            </a:r>
            <a:r>
              <a:rPr lang="en-GB" dirty="0">
                <a:latin typeface="+mn-lt"/>
              </a:rPr>
              <a:t>4</a:t>
            </a:r>
            <a:r>
              <a:rPr lang="en-GB" dirty="0"/>
              <a:t> DRAM</a:t>
            </a:r>
          </a:p>
          <a:p>
            <a:pPr lvl="1"/>
            <a:r>
              <a:rPr lang="en-GB" dirty="0"/>
              <a:t>AMD </a:t>
            </a:r>
            <a:r>
              <a:rPr lang="el-GR" dirty="0"/>
              <a:t>μ</a:t>
            </a:r>
            <a:r>
              <a:rPr lang="en-GB" dirty="0"/>
              <a:t>Prof</a:t>
            </a:r>
            <a:endParaRPr lang="en-CH" dirty="0"/>
          </a:p>
          <a:p>
            <a:pPr marL="0" indent="0">
              <a:buNone/>
            </a:pP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46702956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7937E-5426-F346-8FD3-14BA5B066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GenStore-NM</a:t>
            </a: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A67BCE55-3B9D-824F-966A-50AB325520EB}"/>
              </a:ext>
            </a:extLst>
          </p:cNvPr>
          <p:cNvSpPr/>
          <p:nvPr/>
        </p:nvSpPr>
        <p:spPr>
          <a:xfrm>
            <a:off x="783928" y="2406401"/>
            <a:ext cx="7576144" cy="2540031"/>
          </a:xfrm>
          <a:prstGeom prst="roundRect">
            <a:avLst>
              <a:gd name="adj" fmla="val 6954"/>
            </a:avLst>
          </a:prstGeom>
          <a:solidFill>
            <a:schemeClr val="bg1">
              <a:lumMod val="95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en-CH" b="1" dirty="0">
                <a:solidFill>
                  <a:schemeClr val="tx1"/>
                </a:solidFill>
                <a:latin typeface="Cambria" panose="02040503050406030204" pitchFamily="18" charset="0"/>
              </a:rPr>
              <a:t>GenStore-Enabled SSD</a:t>
            </a:r>
          </a:p>
        </p:txBody>
      </p:sp>
      <p:sp>
        <p:nvSpPr>
          <p:cNvPr id="5" name="Rounded Rectangle 60">
            <a:extLst>
              <a:ext uri="{FF2B5EF4-FFF2-40B4-BE49-F238E27FC236}">
                <a16:creationId xmlns:a16="http://schemas.microsoft.com/office/drawing/2014/main" id="{05DECDEE-7ACE-DF45-ACEE-73E910656C9C}"/>
              </a:ext>
            </a:extLst>
          </p:cNvPr>
          <p:cNvSpPr/>
          <p:nvPr/>
        </p:nvSpPr>
        <p:spPr>
          <a:xfrm>
            <a:off x="2804840" y="1775993"/>
            <a:ext cx="3534327" cy="392316"/>
          </a:xfrm>
          <a:prstGeom prst="roundRect">
            <a:avLst>
              <a:gd name="adj" fmla="val 30799"/>
            </a:avLst>
          </a:prstGeom>
          <a:solidFill>
            <a:schemeClr val="bg2">
              <a:lumMod val="9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CH" b="1" dirty="0">
                <a:solidFill>
                  <a:schemeClr val="tx1"/>
                </a:solidFill>
                <a:latin typeface="Cambria" panose="02040503050406030204" pitchFamily="18" charset="0"/>
              </a:rPr>
              <a:t>Host System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859147F-18D1-A04A-8FFE-C2AC73DE72E9}"/>
              </a:ext>
            </a:extLst>
          </p:cNvPr>
          <p:cNvGrpSpPr/>
          <p:nvPr/>
        </p:nvGrpSpPr>
        <p:grpSpPr>
          <a:xfrm>
            <a:off x="922121" y="2795265"/>
            <a:ext cx="1262439" cy="928828"/>
            <a:chOff x="2642812" y="2458935"/>
            <a:chExt cx="1262438" cy="928828"/>
          </a:xfrm>
        </p:grpSpPr>
        <p:sp>
          <p:nvSpPr>
            <p:cNvPr id="7" name="직사각형 78">
              <a:extLst>
                <a:ext uri="{FF2B5EF4-FFF2-40B4-BE49-F238E27FC236}">
                  <a16:creationId xmlns:a16="http://schemas.microsoft.com/office/drawing/2014/main" id="{7686C0D5-0F13-1C4D-A989-DF13BAB072BE}"/>
                </a:ext>
              </a:extLst>
            </p:cNvPr>
            <p:cNvSpPr/>
            <p:nvPr/>
          </p:nvSpPr>
          <p:spPr>
            <a:xfrm>
              <a:off x="2642812" y="2458935"/>
              <a:ext cx="1262438" cy="928828"/>
            </a:xfrm>
            <a:prstGeom prst="rect">
              <a:avLst/>
            </a:prstGeom>
            <a:solidFill>
              <a:schemeClr val="bg2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36000" rtlCol="0" anchor="b"/>
            <a:lstStyle/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Flash Array</a:t>
              </a:r>
              <a:endParaRPr lang="ko-KR" altLang="en-US" sz="1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8" name="직사각형 352">
              <a:extLst>
                <a:ext uri="{FF2B5EF4-FFF2-40B4-BE49-F238E27FC236}">
                  <a16:creationId xmlns:a16="http://schemas.microsoft.com/office/drawing/2014/main" id="{AD283B59-43D8-CB43-BCB8-D9D69F58DA54}"/>
                </a:ext>
              </a:extLst>
            </p:cNvPr>
            <p:cNvSpPr/>
            <p:nvPr/>
          </p:nvSpPr>
          <p:spPr>
            <a:xfrm>
              <a:off x="2707083" y="2530286"/>
              <a:ext cx="1133895" cy="5509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Input </a:t>
              </a:r>
            </a:p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Read Set</a:t>
              </a:r>
              <a:endParaRPr lang="ko-KR" altLang="en-US" sz="1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직사각형 78">
            <a:extLst>
              <a:ext uri="{FF2B5EF4-FFF2-40B4-BE49-F238E27FC236}">
                <a16:creationId xmlns:a16="http://schemas.microsoft.com/office/drawing/2014/main" id="{63B0E7CF-4DA2-FD45-8691-22853B6CB9F8}"/>
              </a:ext>
            </a:extLst>
          </p:cNvPr>
          <p:cNvSpPr/>
          <p:nvPr/>
        </p:nvSpPr>
        <p:spPr>
          <a:xfrm>
            <a:off x="3366712" y="2807449"/>
            <a:ext cx="4920415" cy="2029311"/>
          </a:xfrm>
          <a:prstGeom prst="rect">
            <a:avLst/>
          </a:prstGeom>
          <a:solidFill>
            <a:srgbClr val="E2F0D9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b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		SSD Controller</a:t>
            </a:r>
            <a:endParaRPr lang="ko-KR" altLang="en-US" sz="16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E08AFF5-F545-3442-B41B-427A32268673}"/>
              </a:ext>
            </a:extLst>
          </p:cNvPr>
          <p:cNvGrpSpPr/>
          <p:nvPr/>
        </p:nvGrpSpPr>
        <p:grpSpPr>
          <a:xfrm>
            <a:off x="922121" y="3907932"/>
            <a:ext cx="1262439" cy="928828"/>
            <a:chOff x="2642812" y="3484498"/>
            <a:chExt cx="1262438" cy="928828"/>
          </a:xfrm>
        </p:grpSpPr>
        <p:sp>
          <p:nvSpPr>
            <p:cNvPr id="11" name="직사각형 78">
              <a:extLst>
                <a:ext uri="{FF2B5EF4-FFF2-40B4-BE49-F238E27FC236}">
                  <a16:creationId xmlns:a16="http://schemas.microsoft.com/office/drawing/2014/main" id="{16D64D53-CB73-0942-BFDE-27CBD49E64C9}"/>
                </a:ext>
              </a:extLst>
            </p:cNvPr>
            <p:cNvSpPr/>
            <p:nvPr/>
          </p:nvSpPr>
          <p:spPr>
            <a:xfrm>
              <a:off x="2642812" y="3484498"/>
              <a:ext cx="1262438" cy="928828"/>
            </a:xfrm>
            <a:prstGeom prst="rect">
              <a:avLst/>
            </a:prstGeom>
            <a:solidFill>
              <a:srgbClr val="DEEBF7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36000" rtlCol="0" anchor="b"/>
            <a:lstStyle/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DRAM</a:t>
              </a:r>
              <a:endParaRPr lang="ko-KR" altLang="en-US" sz="1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2" name="직사각형 352">
              <a:extLst>
                <a:ext uri="{FF2B5EF4-FFF2-40B4-BE49-F238E27FC236}">
                  <a16:creationId xmlns:a16="http://schemas.microsoft.com/office/drawing/2014/main" id="{9160676B-91E3-514B-ABBD-BF2F46A4D64E}"/>
                </a:ext>
              </a:extLst>
            </p:cNvPr>
            <p:cNvSpPr/>
            <p:nvPr/>
          </p:nvSpPr>
          <p:spPr>
            <a:xfrm>
              <a:off x="2707083" y="3555849"/>
              <a:ext cx="1133895" cy="55093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58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ko-KR" sz="1600" b="1" dirty="0" err="1">
                  <a:solidFill>
                    <a:schemeClr val="tx1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KmerIndex</a:t>
              </a:r>
              <a:endParaRPr lang="ko-KR" altLang="en-US" sz="1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1035C3-ADDC-8A40-8B14-28EE28B1574A}"/>
              </a:ext>
            </a:extLst>
          </p:cNvPr>
          <p:cNvCxnSpPr>
            <a:cxnSpLocks/>
          </p:cNvCxnSpPr>
          <p:nvPr/>
        </p:nvCxnSpPr>
        <p:spPr>
          <a:xfrm>
            <a:off x="2185151" y="3489793"/>
            <a:ext cx="1179912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352">
            <a:extLst>
              <a:ext uri="{FF2B5EF4-FFF2-40B4-BE49-F238E27FC236}">
                <a16:creationId xmlns:a16="http://schemas.microsoft.com/office/drawing/2014/main" id="{BEFBB56B-A944-164F-9ECB-C6E7FF99AEAE}"/>
              </a:ext>
            </a:extLst>
          </p:cNvPr>
          <p:cNvSpPr/>
          <p:nvPr/>
        </p:nvSpPr>
        <p:spPr>
          <a:xfrm>
            <a:off x="3444259" y="2871946"/>
            <a:ext cx="1653525" cy="189350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     Seed Finder</a:t>
            </a:r>
          </a:p>
          <a:p>
            <a:pPr algn="ctr"/>
            <a:endParaRPr lang="en-US" altLang="ko-KR" sz="16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endParaRPr lang="ko-KR" altLang="en-US" sz="16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5" name="직사각형 352">
            <a:extLst>
              <a:ext uri="{FF2B5EF4-FFF2-40B4-BE49-F238E27FC236}">
                <a16:creationId xmlns:a16="http://schemas.microsoft.com/office/drawing/2014/main" id="{4B55CA13-8F9C-824C-AADF-D9F2992807DF}"/>
              </a:ext>
            </a:extLst>
          </p:cNvPr>
          <p:cNvSpPr/>
          <p:nvPr/>
        </p:nvSpPr>
        <p:spPr>
          <a:xfrm>
            <a:off x="3499664" y="4374796"/>
            <a:ext cx="1533747" cy="3108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Location Buffer</a:t>
            </a:r>
            <a:endParaRPr lang="ko-KR" altLang="en-US" sz="16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2BD75E5-54BF-834C-AD2C-F127C681D074}"/>
              </a:ext>
            </a:extLst>
          </p:cNvPr>
          <p:cNvSpPr/>
          <p:nvPr/>
        </p:nvSpPr>
        <p:spPr>
          <a:xfrm>
            <a:off x="2223881" y="3034222"/>
            <a:ext cx="1061188" cy="369332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lang="en-CH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①</a:t>
            </a:r>
            <a:r>
              <a:rPr lang="en-CH" sz="1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ko-KR" sz="16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Reads</a:t>
            </a:r>
            <a:endParaRPr lang="ko-KR" altLang="en-US" sz="1600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794F943-A2FD-0442-B18A-5D9CF725CF26}"/>
              </a:ext>
            </a:extLst>
          </p:cNvPr>
          <p:cNvCxnSpPr>
            <a:cxnSpLocks/>
          </p:cNvCxnSpPr>
          <p:nvPr/>
        </p:nvCxnSpPr>
        <p:spPr>
          <a:xfrm>
            <a:off x="2185151" y="4244187"/>
            <a:ext cx="1179912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32C343F-D9E4-6745-A359-5AC2EAF0CC0D}"/>
              </a:ext>
            </a:extLst>
          </p:cNvPr>
          <p:cNvCxnSpPr>
            <a:cxnSpLocks/>
          </p:cNvCxnSpPr>
          <p:nvPr/>
        </p:nvCxnSpPr>
        <p:spPr>
          <a:xfrm>
            <a:off x="2187323" y="3406043"/>
            <a:ext cx="1318451" cy="0"/>
          </a:xfrm>
          <a:prstGeom prst="line">
            <a:avLst/>
          </a:prstGeom>
          <a:ln w="508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4491655-4A0D-ED4B-A337-C6BA4DB43A17}"/>
              </a:ext>
            </a:extLst>
          </p:cNvPr>
          <p:cNvCxnSpPr>
            <a:cxnSpLocks/>
          </p:cNvCxnSpPr>
          <p:nvPr/>
        </p:nvCxnSpPr>
        <p:spPr>
          <a:xfrm>
            <a:off x="5097784" y="4206087"/>
            <a:ext cx="436779" cy="0"/>
          </a:xfrm>
          <a:prstGeom prst="line">
            <a:avLst/>
          </a:prstGeom>
          <a:ln w="508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직사각형 352">
            <a:extLst>
              <a:ext uri="{FF2B5EF4-FFF2-40B4-BE49-F238E27FC236}">
                <a16:creationId xmlns:a16="http://schemas.microsoft.com/office/drawing/2014/main" id="{A990207D-C0E3-FA4B-B65F-589C19983722}"/>
              </a:ext>
            </a:extLst>
          </p:cNvPr>
          <p:cNvSpPr/>
          <p:nvPr/>
        </p:nvSpPr>
        <p:spPr>
          <a:xfrm>
            <a:off x="5531997" y="2888968"/>
            <a:ext cx="2653540" cy="6176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 Chaining-Based Filter</a:t>
            </a:r>
          </a:p>
          <a:p>
            <a:pPr algn="ctr"/>
            <a:r>
              <a:rPr lang="en-US" altLang="ko-KR" sz="1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(</a:t>
            </a:r>
            <a:r>
              <a:rPr lang="en-US" altLang="ko-KR" sz="1600" b="1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Filters </a:t>
            </a:r>
            <a:r>
              <a:rPr lang="en-US" altLang="ko-KR" sz="1600" b="1" i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low-score reads</a:t>
            </a:r>
            <a:r>
              <a:rPr lang="en-US" altLang="ko-KR" sz="1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8C7727C-FA23-4C41-9A12-0F4E6E632CDE}"/>
              </a:ext>
            </a:extLst>
          </p:cNvPr>
          <p:cNvSpPr/>
          <p:nvPr/>
        </p:nvSpPr>
        <p:spPr>
          <a:xfrm>
            <a:off x="5511092" y="2868585"/>
            <a:ext cx="426699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CH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23CBA7-A90F-EB44-BCE6-316759BBF108}"/>
              </a:ext>
            </a:extLst>
          </p:cNvPr>
          <p:cNvSpPr txBox="1"/>
          <p:nvPr/>
        </p:nvSpPr>
        <p:spPr>
          <a:xfrm>
            <a:off x="5854340" y="3489794"/>
            <a:ext cx="1952827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16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 ≤ # of Seeds &lt; N</a:t>
            </a:r>
            <a:endParaRPr lang="en-CH" sz="1600" dirty="0"/>
          </a:p>
        </p:txBody>
      </p:sp>
      <p:sp>
        <p:nvSpPr>
          <p:cNvPr id="23" name="직사각형 352">
            <a:extLst>
              <a:ext uri="{FF2B5EF4-FFF2-40B4-BE49-F238E27FC236}">
                <a16:creationId xmlns:a16="http://schemas.microsoft.com/office/drawing/2014/main" id="{608E8A05-4678-0841-86AE-CB513ED2396B}"/>
              </a:ext>
            </a:extLst>
          </p:cNvPr>
          <p:cNvSpPr/>
          <p:nvPr/>
        </p:nvSpPr>
        <p:spPr>
          <a:xfrm>
            <a:off x="5531997" y="3811552"/>
            <a:ext cx="2653540" cy="6176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      Seed Count-Based Filter</a:t>
            </a:r>
          </a:p>
          <a:p>
            <a:pPr algn="ctr"/>
            <a:r>
              <a:rPr lang="en-US" altLang="ko-KR" sz="1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(</a:t>
            </a:r>
            <a:r>
              <a:rPr lang="en-US" altLang="ko-KR" sz="1600" b="1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Filters if </a:t>
            </a:r>
            <a:r>
              <a:rPr lang="en-US" altLang="ko-KR" sz="1600" b="1" i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# of Seeds &lt; M</a:t>
            </a:r>
            <a:r>
              <a:rPr lang="en-US" altLang="ko-KR" sz="1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E831CFD-6B35-6F44-AD48-4F806B2F5C11}"/>
              </a:ext>
            </a:extLst>
          </p:cNvPr>
          <p:cNvGrpSpPr/>
          <p:nvPr/>
        </p:nvGrpSpPr>
        <p:grpSpPr>
          <a:xfrm rot="5400000">
            <a:off x="4434593" y="2766797"/>
            <a:ext cx="2050215" cy="460935"/>
            <a:chOff x="3570717" y="4223027"/>
            <a:chExt cx="2050215" cy="460935"/>
          </a:xfrm>
        </p:grpSpPr>
        <p:cxnSp>
          <p:nvCxnSpPr>
            <p:cNvPr id="25" name="Connector: Elbow 108">
              <a:extLst>
                <a:ext uri="{FF2B5EF4-FFF2-40B4-BE49-F238E27FC236}">
                  <a16:creationId xmlns:a16="http://schemas.microsoft.com/office/drawing/2014/main" id="{37F490D0-6D80-0F4C-A8E2-6B3FFFA5199D}"/>
                </a:ext>
              </a:extLst>
            </p:cNvPr>
            <p:cNvCxnSpPr>
              <a:cxnSpLocks/>
              <a:stCxn id="26" idx="2"/>
              <a:endCxn id="27" idx="3"/>
            </p:cNvCxnSpPr>
            <p:nvPr/>
          </p:nvCxnSpPr>
          <p:spPr>
            <a:xfrm rot="5400000">
              <a:off x="4531170" y="3603339"/>
              <a:ext cx="219075" cy="1780928"/>
            </a:xfrm>
            <a:prstGeom prst="bentConnector2">
              <a:avLst/>
            </a:prstGeom>
            <a:ln w="508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9A0E961-CED7-0447-AEAF-A6A450F51E2F}"/>
                </a:ext>
              </a:extLst>
            </p:cNvPr>
            <p:cNvSpPr/>
            <p:nvPr/>
          </p:nvSpPr>
          <p:spPr>
            <a:xfrm>
              <a:off x="5441407" y="4223027"/>
              <a:ext cx="179525" cy="1612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9609CFE-2E20-3C4E-8AA5-482030D6101A}"/>
                </a:ext>
              </a:extLst>
            </p:cNvPr>
            <p:cNvSpPr/>
            <p:nvPr/>
          </p:nvSpPr>
          <p:spPr>
            <a:xfrm>
              <a:off x="3570717" y="4522722"/>
              <a:ext cx="179525" cy="1612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F11F1A15-5F66-8B41-B19F-641FA3A19DE3}"/>
              </a:ext>
            </a:extLst>
          </p:cNvPr>
          <p:cNvSpPr/>
          <p:nvPr/>
        </p:nvSpPr>
        <p:spPr>
          <a:xfrm>
            <a:off x="5511092" y="3791694"/>
            <a:ext cx="426699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CH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❷</a:t>
            </a:r>
            <a:endParaRPr lang="ko-KR" altLang="en-US" sz="1600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D80574F-DA7E-3E49-BC2F-5243DAD3793D}"/>
              </a:ext>
            </a:extLst>
          </p:cNvPr>
          <p:cNvSpPr txBox="1"/>
          <p:nvPr/>
        </p:nvSpPr>
        <p:spPr>
          <a:xfrm>
            <a:off x="3960976" y="2419518"/>
            <a:ext cx="1562851" cy="338554"/>
          </a:xfrm>
          <a:prstGeom prst="rect">
            <a:avLst/>
          </a:prstGeom>
          <a:solidFill>
            <a:srgbClr val="F2F2F2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16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# of Seeds ≥ N</a:t>
            </a:r>
            <a:endParaRPr lang="en-CH" sz="1600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9F9538A-0EEB-2649-A19B-F246C9389154}"/>
              </a:ext>
            </a:extLst>
          </p:cNvPr>
          <p:cNvCxnSpPr>
            <a:cxnSpLocks/>
          </p:cNvCxnSpPr>
          <p:nvPr/>
        </p:nvCxnSpPr>
        <p:spPr>
          <a:xfrm flipV="1">
            <a:off x="5925858" y="3506593"/>
            <a:ext cx="0" cy="304959"/>
          </a:xfrm>
          <a:prstGeom prst="line">
            <a:avLst/>
          </a:prstGeom>
          <a:ln w="508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ABEEE8D-96CE-1A41-B5C8-548F9F5592F7}"/>
              </a:ext>
            </a:extLst>
          </p:cNvPr>
          <p:cNvCxnSpPr>
            <a:cxnSpLocks/>
          </p:cNvCxnSpPr>
          <p:nvPr/>
        </p:nvCxnSpPr>
        <p:spPr>
          <a:xfrm flipV="1">
            <a:off x="5925858" y="2168311"/>
            <a:ext cx="0" cy="712011"/>
          </a:xfrm>
          <a:prstGeom prst="line">
            <a:avLst/>
          </a:prstGeom>
          <a:ln w="508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F2D1624-C041-294A-81C8-2AA2CF62F7AD}"/>
              </a:ext>
            </a:extLst>
          </p:cNvPr>
          <p:cNvSpPr txBox="1"/>
          <p:nvPr/>
        </p:nvSpPr>
        <p:spPr>
          <a:xfrm>
            <a:off x="5821040" y="2419517"/>
            <a:ext cx="1829337" cy="338554"/>
          </a:xfrm>
          <a:prstGeom prst="rect">
            <a:avLst/>
          </a:prstGeom>
          <a:solidFill>
            <a:srgbClr val="F2F2F2"/>
          </a:solidFill>
        </p:spPr>
        <p:txBody>
          <a:bodyPr wrap="square" lIns="0" rIns="0" anchor="ctr">
            <a:spAutoFit/>
          </a:bodyPr>
          <a:lstStyle/>
          <a:p>
            <a:pPr algn="ctr"/>
            <a:r>
              <a:rPr lang="en-US" altLang="ko-KR" sz="16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High chaining score</a:t>
            </a:r>
            <a:endParaRPr lang="en-CH" sz="16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0734BE6-35E0-5F4D-911A-E078147E5CAA}"/>
              </a:ext>
            </a:extLst>
          </p:cNvPr>
          <p:cNvSpPr txBox="1"/>
          <p:nvPr/>
        </p:nvSpPr>
        <p:spPr>
          <a:xfrm>
            <a:off x="3409054" y="2875155"/>
            <a:ext cx="4699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❶</a:t>
            </a:r>
            <a:endParaRPr lang="en-CH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309C80E-F946-124C-B0C3-D3E3485CD632}"/>
              </a:ext>
            </a:extLst>
          </p:cNvPr>
          <p:cNvSpPr/>
          <p:nvPr/>
        </p:nvSpPr>
        <p:spPr>
          <a:xfrm>
            <a:off x="2239748" y="4318054"/>
            <a:ext cx="1029448" cy="369332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lang="en-CH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④ </a:t>
            </a:r>
            <a:r>
              <a:rPr lang="en-US" altLang="ko-KR" sz="16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Seeds</a:t>
            </a:r>
            <a:endParaRPr lang="ko-KR" altLang="en-US" sz="1600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D67587A-9838-8E4D-BD55-653682A9D984}"/>
              </a:ext>
            </a:extLst>
          </p:cNvPr>
          <p:cNvSpPr/>
          <p:nvPr/>
        </p:nvSpPr>
        <p:spPr>
          <a:xfrm>
            <a:off x="2221409" y="3766418"/>
            <a:ext cx="1066126" cy="369332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lang="en-CH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③</a:t>
            </a:r>
            <a:r>
              <a:rPr lang="en-CH" sz="1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ko-KR" sz="16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Query</a:t>
            </a:r>
            <a:endParaRPr lang="ko-KR" altLang="en-US" sz="1600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6" name="직사각형 352">
            <a:extLst>
              <a:ext uri="{FF2B5EF4-FFF2-40B4-BE49-F238E27FC236}">
                <a16:creationId xmlns:a16="http://schemas.microsoft.com/office/drawing/2014/main" id="{CD9A9949-FFE2-9440-ACE7-6E344A0A6D53}"/>
              </a:ext>
            </a:extLst>
          </p:cNvPr>
          <p:cNvSpPr/>
          <p:nvPr/>
        </p:nvSpPr>
        <p:spPr>
          <a:xfrm>
            <a:off x="3499664" y="3217824"/>
            <a:ext cx="1533747" cy="3108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K-</a:t>
            </a:r>
            <a:r>
              <a:rPr lang="en-US" altLang="ko-KR" sz="16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mer</a:t>
            </a:r>
            <a:r>
              <a:rPr lang="en-US" altLang="ko-KR" sz="1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Window</a:t>
            </a:r>
            <a:endParaRPr lang="ko-KR" altLang="en-US" sz="16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7" name="직사각형 352">
            <a:extLst>
              <a:ext uri="{FF2B5EF4-FFF2-40B4-BE49-F238E27FC236}">
                <a16:creationId xmlns:a16="http://schemas.microsoft.com/office/drawing/2014/main" id="{CDA5F333-64CC-B84B-A8EB-7D2F0A08E9C2}"/>
              </a:ext>
            </a:extLst>
          </p:cNvPr>
          <p:cNvSpPr/>
          <p:nvPr/>
        </p:nvSpPr>
        <p:spPr>
          <a:xfrm>
            <a:off x="3499664" y="3843935"/>
            <a:ext cx="1533747" cy="3108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Hash Acc.</a:t>
            </a:r>
            <a:endParaRPr lang="ko-KR" altLang="en-US" sz="16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38" name="Connector: Elbow 145">
            <a:extLst>
              <a:ext uri="{FF2B5EF4-FFF2-40B4-BE49-F238E27FC236}">
                <a16:creationId xmlns:a16="http://schemas.microsoft.com/office/drawing/2014/main" id="{560F7704-109C-B542-8155-A4896CA6E58C}"/>
              </a:ext>
            </a:extLst>
          </p:cNvPr>
          <p:cNvCxnSpPr>
            <a:cxnSpLocks/>
          </p:cNvCxnSpPr>
          <p:nvPr/>
        </p:nvCxnSpPr>
        <p:spPr>
          <a:xfrm rot="10800000" flipV="1">
            <a:off x="2110981" y="4036396"/>
            <a:ext cx="1388687" cy="127903"/>
          </a:xfrm>
          <a:prstGeom prst="bentConnector3">
            <a:avLst>
              <a:gd name="adj1" fmla="val 16391"/>
            </a:avLst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or: Elbow 147">
            <a:extLst>
              <a:ext uri="{FF2B5EF4-FFF2-40B4-BE49-F238E27FC236}">
                <a16:creationId xmlns:a16="http://schemas.microsoft.com/office/drawing/2014/main" id="{DD59B658-1D31-B744-BBE0-8CAA6A9AD2E2}"/>
              </a:ext>
            </a:extLst>
          </p:cNvPr>
          <p:cNvCxnSpPr>
            <a:cxnSpLocks/>
          </p:cNvCxnSpPr>
          <p:nvPr/>
        </p:nvCxnSpPr>
        <p:spPr>
          <a:xfrm>
            <a:off x="2120288" y="4328147"/>
            <a:ext cx="1388687" cy="173283"/>
          </a:xfrm>
          <a:prstGeom prst="bentConnector3">
            <a:avLst>
              <a:gd name="adj1" fmla="val 83609"/>
            </a:avLst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3657265-1FE2-BB46-A670-EB8CAA365577}"/>
              </a:ext>
            </a:extLst>
          </p:cNvPr>
          <p:cNvCxnSpPr>
            <a:cxnSpLocks/>
          </p:cNvCxnSpPr>
          <p:nvPr/>
        </p:nvCxnSpPr>
        <p:spPr>
          <a:xfrm>
            <a:off x="3801316" y="3528664"/>
            <a:ext cx="0" cy="315273"/>
          </a:xfrm>
          <a:prstGeom prst="line">
            <a:avLst/>
          </a:prstGeom>
          <a:ln w="508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58E9DCE9-670A-D045-95D1-23B2EB92EA98}"/>
              </a:ext>
            </a:extLst>
          </p:cNvPr>
          <p:cNvSpPr/>
          <p:nvPr/>
        </p:nvSpPr>
        <p:spPr>
          <a:xfrm>
            <a:off x="4114024" y="3507034"/>
            <a:ext cx="841512" cy="338554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lang="en-US" altLang="ko-KR" sz="16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K-</a:t>
            </a:r>
            <a:r>
              <a:rPr lang="en-US" altLang="ko-KR" sz="1600" b="1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mers</a:t>
            </a:r>
            <a:endParaRPr lang="ko-KR" altLang="en-US" sz="1600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1179729-31FC-EE46-88AE-31722C2DA777}"/>
              </a:ext>
            </a:extLst>
          </p:cNvPr>
          <p:cNvSpPr txBox="1"/>
          <p:nvPr/>
        </p:nvSpPr>
        <p:spPr>
          <a:xfrm>
            <a:off x="3796536" y="3502831"/>
            <a:ext cx="4669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②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887679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272A7-B373-6142-B7F6-B337A9BD2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Illumina DRAGEN Bio-IT Platform (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  <a:r>
              <a:rPr lang="en-GB" dirty="0"/>
              <a:t>)</a:t>
            </a:r>
            <a:endParaRPr lang="en-CH" dirty="0"/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FEBA44A1-1E32-1F41-9D86-44E9E0AA9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8996"/>
            <a:ext cx="8610600" cy="5195664"/>
          </a:xfrm>
        </p:spPr>
        <p:txBody>
          <a:bodyPr/>
          <a:lstStyle/>
          <a:p>
            <a:r>
              <a:rPr lang="en-US" dirty="0"/>
              <a:t>Processes whole genome at 30x coverage in ~25 minutes with hardware support for data compression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6683C0-3DE0-5146-8303-DB95B4872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123965"/>
            <a:ext cx="8054549" cy="33195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D5EE85-C8E6-2D41-8A44-6E1CE7B0B125}"/>
              </a:ext>
            </a:extLst>
          </p:cNvPr>
          <p:cNvSpPr txBox="1"/>
          <p:nvPr/>
        </p:nvSpPr>
        <p:spPr>
          <a:xfrm>
            <a:off x="6444208" y="4797152"/>
            <a:ext cx="194421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FPGA board(s)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D12487-52A7-0648-838A-88C61C1A2A3C}"/>
              </a:ext>
            </a:extLst>
          </p:cNvPr>
          <p:cNvSpPr/>
          <p:nvPr/>
        </p:nvSpPr>
        <p:spPr>
          <a:xfrm>
            <a:off x="228600" y="5651673"/>
            <a:ext cx="94998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emea.illumina.com/products/by-type/informatics-products/dragen-bio-it-platform.html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/>
              </a:rPr>
              <a:t>emea.illumina.com/company/news-center/press-releases/2018/2349147.html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886351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6B296-58BC-344F-AB5F-B483553C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Chaining Processing Element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8578AF-E3ED-D243-945A-4366CC57C8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" y="2555875"/>
            <a:ext cx="7632700" cy="2222500"/>
          </a:xfrm>
        </p:spPr>
      </p:pic>
    </p:spTree>
    <p:extLst>
      <p:ext uri="{BB962C8B-B14F-4D97-AF65-F5344CB8AC3E}">
        <p14:creationId xmlns:p14="http://schemas.microsoft.com/office/powerpoint/2010/main" val="84250446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83E70-8BEE-2A49-80B6-AA99093BF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GenStore-EM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CDFA79B-B862-D243-A17A-C6455C158103}"/>
              </a:ext>
            </a:extLst>
          </p:cNvPr>
          <p:cNvGraphicFramePr>
            <a:graphicFrameLocks/>
          </p:cNvGraphicFramePr>
          <p:nvPr/>
        </p:nvGraphicFramePr>
        <p:xfrm>
          <a:off x="1065061" y="1380793"/>
          <a:ext cx="3506939" cy="2627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08B8146-36CD-4245-B710-D800E8AE2DE5}"/>
              </a:ext>
            </a:extLst>
          </p:cNvPr>
          <p:cNvGraphicFramePr>
            <a:graphicFrameLocks/>
          </p:cNvGraphicFramePr>
          <p:nvPr/>
        </p:nvGraphicFramePr>
        <p:xfrm>
          <a:off x="4621936" y="1273997"/>
          <a:ext cx="3643747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29B2C76-E3C0-DD46-8D81-B1FFEDC28641}"/>
              </a:ext>
            </a:extLst>
          </p:cNvPr>
          <p:cNvSpPr txBox="1"/>
          <p:nvPr/>
        </p:nvSpPr>
        <p:spPr>
          <a:xfrm rot="16200000">
            <a:off x="-33731" y="2095161"/>
            <a:ext cx="18657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600" b="1" dirty="0">
                <a:latin typeface="Cambria" panose="02040503050406030204" pitchFamily="18" charset="0"/>
              </a:rPr>
              <a:t>Exec. time [sec]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F42E59-469E-D84E-A306-9718A0A79B48}"/>
              </a:ext>
            </a:extLst>
          </p:cNvPr>
          <p:cNvSpPr txBox="1"/>
          <p:nvPr/>
        </p:nvSpPr>
        <p:spPr>
          <a:xfrm>
            <a:off x="4946968" y="1409691"/>
            <a:ext cx="4433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400" b="1" dirty="0">
                <a:latin typeface="Cambria" panose="02040503050406030204" pitchFamily="18" charset="0"/>
              </a:rPr>
              <a:t>44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E1109C-6F6B-5B48-A342-CB19614FC89B}"/>
              </a:ext>
            </a:extLst>
          </p:cNvPr>
          <p:cNvSpPr txBox="1"/>
          <p:nvPr/>
        </p:nvSpPr>
        <p:spPr>
          <a:xfrm>
            <a:off x="5212224" y="1409691"/>
            <a:ext cx="610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400" b="1" dirty="0">
                <a:latin typeface="Cambria" panose="02040503050406030204" pitchFamily="18" charset="0"/>
              </a:rPr>
              <a:t>108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3706CE-4761-134A-AAED-50281DE52EA4}"/>
              </a:ext>
            </a:extLst>
          </p:cNvPr>
          <p:cNvSpPr txBox="1"/>
          <p:nvPr/>
        </p:nvSpPr>
        <p:spPr>
          <a:xfrm>
            <a:off x="6206513" y="1409694"/>
            <a:ext cx="610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400" b="1" dirty="0">
                <a:latin typeface="Cambria" panose="02040503050406030204" pitchFamily="18" charset="0"/>
              </a:rPr>
              <a:t>15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2A39BB1-0584-E245-942E-49331026ED5F}"/>
              </a:ext>
            </a:extLst>
          </p:cNvPr>
          <p:cNvCxnSpPr>
            <a:cxnSpLocks/>
          </p:cNvCxnSpPr>
          <p:nvPr/>
        </p:nvCxnSpPr>
        <p:spPr>
          <a:xfrm>
            <a:off x="2540312" y="1687903"/>
            <a:ext cx="0" cy="83185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8D8E6C-D0AB-854B-ACC8-3DF994A6209F}"/>
              </a:ext>
            </a:extLst>
          </p:cNvPr>
          <p:cNvCxnSpPr>
            <a:cxnSpLocks/>
          </p:cNvCxnSpPr>
          <p:nvPr/>
        </p:nvCxnSpPr>
        <p:spPr>
          <a:xfrm>
            <a:off x="3525804" y="1687903"/>
            <a:ext cx="0" cy="83185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0B3A7CA-769D-F040-85F7-A19AAD1754CD}"/>
              </a:ext>
            </a:extLst>
          </p:cNvPr>
          <p:cNvCxnSpPr>
            <a:cxnSpLocks/>
          </p:cNvCxnSpPr>
          <p:nvPr/>
        </p:nvCxnSpPr>
        <p:spPr>
          <a:xfrm>
            <a:off x="6003875" y="1687903"/>
            <a:ext cx="0" cy="83185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4B9169C-5FCF-844B-8A6B-5FAA8CDCA425}"/>
              </a:ext>
            </a:extLst>
          </p:cNvPr>
          <p:cNvCxnSpPr>
            <a:cxnSpLocks/>
          </p:cNvCxnSpPr>
          <p:nvPr/>
        </p:nvCxnSpPr>
        <p:spPr>
          <a:xfrm>
            <a:off x="7002249" y="1687903"/>
            <a:ext cx="0" cy="83185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F264722-7D24-354A-81A1-31DCC28DEBB2}"/>
              </a:ext>
            </a:extLst>
          </p:cNvPr>
          <p:cNvCxnSpPr>
            <a:cxnSpLocks/>
          </p:cNvCxnSpPr>
          <p:nvPr/>
        </p:nvCxnSpPr>
        <p:spPr>
          <a:xfrm flipV="1">
            <a:off x="5177717" y="1657326"/>
            <a:ext cx="0" cy="162029"/>
          </a:xfrm>
          <a:prstGeom prst="straightConnector1">
            <a:avLst/>
          </a:prstGeom>
          <a:ln w="158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134FD66-E42B-6640-A7D3-0482CC7751D6}"/>
              </a:ext>
            </a:extLst>
          </p:cNvPr>
          <p:cNvCxnSpPr>
            <a:cxnSpLocks/>
          </p:cNvCxnSpPr>
          <p:nvPr/>
        </p:nvCxnSpPr>
        <p:spPr>
          <a:xfrm flipV="1">
            <a:off x="5509556" y="1657326"/>
            <a:ext cx="0" cy="162029"/>
          </a:xfrm>
          <a:prstGeom prst="straightConnector1">
            <a:avLst/>
          </a:prstGeom>
          <a:ln w="158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842C91A-759E-6A4C-9B76-B9A16C2CBC2E}"/>
              </a:ext>
            </a:extLst>
          </p:cNvPr>
          <p:cNvCxnSpPr>
            <a:cxnSpLocks/>
          </p:cNvCxnSpPr>
          <p:nvPr/>
        </p:nvCxnSpPr>
        <p:spPr>
          <a:xfrm flipV="1">
            <a:off x="6512447" y="1657326"/>
            <a:ext cx="0" cy="162029"/>
          </a:xfrm>
          <a:prstGeom prst="straightConnector1">
            <a:avLst/>
          </a:prstGeom>
          <a:ln w="158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2178224-3090-F64D-8099-CB104D608EF0}"/>
              </a:ext>
            </a:extLst>
          </p:cNvPr>
          <p:cNvSpPr/>
          <p:nvPr/>
        </p:nvSpPr>
        <p:spPr>
          <a:xfrm>
            <a:off x="0" y="3768917"/>
            <a:ext cx="9144000" cy="9916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50000"/>
              </a:lnSpc>
            </a:pPr>
            <a:r>
              <a:rPr lang="en-GB" sz="2200" b="1" dirty="0">
                <a:solidFill>
                  <a:schemeClr val="tx1"/>
                </a:solidFill>
                <a:latin typeface="Corbel" panose="020B0503020204020204" pitchFamily="34" charset="0"/>
              </a:rPr>
              <a:t>GS-Ext provides significant performance improvements </a:t>
            </a:r>
          </a:p>
          <a:p>
            <a:pPr algn="ctr">
              <a:lnSpc>
                <a:spcPct val="150000"/>
              </a:lnSpc>
            </a:pPr>
            <a:r>
              <a:rPr lang="en-GB" sz="2200" b="1" dirty="0">
                <a:solidFill>
                  <a:schemeClr val="tx1"/>
                </a:solidFill>
                <a:latin typeface="Corbel" panose="020B0503020204020204" pitchFamily="34" charset="0"/>
              </a:rPr>
              <a:t>over both Base and SIMD in SSD-M and SSD-H.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A7A2A60-D386-B54C-A47B-9274131FB7BE}"/>
              </a:ext>
            </a:extLst>
          </p:cNvPr>
          <p:cNvSpPr/>
          <p:nvPr/>
        </p:nvSpPr>
        <p:spPr>
          <a:xfrm>
            <a:off x="0" y="5077497"/>
            <a:ext cx="9144000" cy="9967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50000"/>
              </a:lnSpc>
            </a:pPr>
            <a:r>
              <a:rPr lang="en-GB" sz="2200" b="1" dirty="0">
                <a:solidFill>
                  <a:schemeClr val="tx1"/>
                </a:solidFill>
                <a:latin typeface="Corbel" panose="020B0503020204020204" pitchFamily="34" charset="0"/>
              </a:rPr>
              <a:t>GS-Ext provides limited benefits over SIMD in SSD-L </a:t>
            </a:r>
          </a:p>
          <a:p>
            <a:pPr algn="ctr">
              <a:lnSpc>
                <a:spcPct val="150000"/>
              </a:lnSpc>
            </a:pPr>
            <a:r>
              <a:rPr lang="en-GB" sz="2200" b="1" dirty="0">
                <a:solidFill>
                  <a:schemeClr val="tx1"/>
                </a:solidFill>
                <a:latin typeface="Corbel" panose="020B0503020204020204" pitchFamily="34" charset="0"/>
              </a:rPr>
              <a:t>due to low external I/O bandwidth.</a:t>
            </a:r>
          </a:p>
        </p:txBody>
      </p:sp>
    </p:spTree>
    <p:extLst>
      <p:ext uri="{BB962C8B-B14F-4D97-AF65-F5344CB8AC3E}">
        <p14:creationId xmlns:p14="http://schemas.microsoft.com/office/powerpoint/2010/main" val="197714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F4800-4806-984D-8FF7-4A16CDC4E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GenStore-NM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2939C-8B93-0945-8E12-CBFB5250D3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H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0D51DFB-30D6-4D47-A5B2-5E0641527AC2}"/>
              </a:ext>
            </a:extLst>
          </p:cNvPr>
          <p:cNvGraphicFramePr>
            <a:graphicFrameLocks/>
          </p:cNvGraphicFramePr>
          <p:nvPr/>
        </p:nvGraphicFramePr>
        <p:xfrm>
          <a:off x="824400" y="1717084"/>
          <a:ext cx="3747600" cy="189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FE5A25F-B2F8-E441-A8E4-242F3DDCCA47}"/>
              </a:ext>
            </a:extLst>
          </p:cNvPr>
          <p:cNvGraphicFramePr>
            <a:graphicFrameLocks/>
          </p:cNvGraphicFramePr>
          <p:nvPr/>
        </p:nvGraphicFramePr>
        <p:xfrm>
          <a:off x="3950833" y="1709090"/>
          <a:ext cx="3761199" cy="200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626C54B-9BCB-2342-9C5C-4E80C9C14913}"/>
              </a:ext>
            </a:extLst>
          </p:cNvPr>
          <p:cNvCxnSpPr>
            <a:cxnSpLocks/>
          </p:cNvCxnSpPr>
          <p:nvPr/>
        </p:nvCxnSpPr>
        <p:spPr>
          <a:xfrm>
            <a:off x="2376260" y="1860092"/>
            <a:ext cx="0" cy="90505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6DB48E4-1A17-FC4A-95D0-136670CDA7B8}"/>
              </a:ext>
            </a:extLst>
          </p:cNvPr>
          <p:cNvCxnSpPr>
            <a:cxnSpLocks/>
          </p:cNvCxnSpPr>
          <p:nvPr/>
        </p:nvCxnSpPr>
        <p:spPr>
          <a:xfrm>
            <a:off x="3393791" y="1860095"/>
            <a:ext cx="0" cy="90505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500310-2B0E-774B-BADC-8F10EBAC3731}"/>
              </a:ext>
            </a:extLst>
          </p:cNvPr>
          <p:cNvCxnSpPr>
            <a:cxnSpLocks/>
          </p:cNvCxnSpPr>
          <p:nvPr/>
        </p:nvCxnSpPr>
        <p:spPr>
          <a:xfrm>
            <a:off x="5518117" y="1860092"/>
            <a:ext cx="0" cy="90505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A953A42-1F6C-914D-ADF9-3359B6D2F25E}"/>
              </a:ext>
            </a:extLst>
          </p:cNvPr>
          <p:cNvCxnSpPr>
            <a:cxnSpLocks/>
          </p:cNvCxnSpPr>
          <p:nvPr/>
        </p:nvCxnSpPr>
        <p:spPr>
          <a:xfrm>
            <a:off x="6530583" y="1860092"/>
            <a:ext cx="0" cy="90505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86B02F71-5670-CE41-87DD-4D212B127F69}"/>
              </a:ext>
            </a:extLst>
          </p:cNvPr>
          <p:cNvSpPr/>
          <p:nvPr/>
        </p:nvSpPr>
        <p:spPr>
          <a:xfrm>
            <a:off x="0" y="4244458"/>
            <a:ext cx="9144000" cy="9967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50000"/>
              </a:lnSpc>
            </a:pPr>
            <a:r>
              <a:rPr lang="en-GB" sz="2200" b="1" dirty="0">
                <a:solidFill>
                  <a:schemeClr val="tx1"/>
                </a:solidFill>
                <a:latin typeface="Corbel" panose="020B0503020204020204" pitchFamily="34" charset="0"/>
              </a:rPr>
              <a:t>GS-Ext performs significantly slower than Base (2.28x - 1.91x) </a:t>
            </a:r>
          </a:p>
          <a:p>
            <a:pPr algn="ctr">
              <a:lnSpc>
                <a:spcPct val="150000"/>
              </a:lnSpc>
            </a:pPr>
            <a:r>
              <a:rPr lang="en-GB" sz="2200" b="1" dirty="0">
                <a:solidFill>
                  <a:schemeClr val="tx1"/>
                </a:solidFill>
                <a:latin typeface="Corbel" panose="020B0503020204020204" pitchFamily="34" charset="0"/>
              </a:rPr>
              <a:t>on all systems.</a:t>
            </a:r>
          </a:p>
        </p:txBody>
      </p:sp>
    </p:spTree>
    <p:extLst>
      <p:ext uri="{BB962C8B-B14F-4D97-AF65-F5344CB8AC3E}">
        <p14:creationId xmlns:p14="http://schemas.microsoft.com/office/powerpoint/2010/main" val="242777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2F32C-45C7-FD4A-928D-432FC85B6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Effect of Inputs on GenStore-EM 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C0BC76A5-1B39-2D4A-A37B-0214B70D97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"/>
          <a:stretch/>
        </p:blipFill>
        <p:spPr>
          <a:xfrm>
            <a:off x="743708" y="1287598"/>
            <a:ext cx="7656583" cy="1125314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625CB3-A66E-6B43-9505-438A65204EBC}"/>
              </a:ext>
            </a:extLst>
          </p:cNvPr>
          <p:cNvSpPr txBox="1"/>
          <p:nvPr/>
        </p:nvSpPr>
        <p:spPr>
          <a:xfrm rot="16200000">
            <a:off x="168027" y="3282942"/>
            <a:ext cx="2218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600" b="1" dirty="0">
                <a:latin typeface="Cambria" panose="02040503050406030204" pitchFamily="18" charset="0"/>
              </a:rPr>
              <a:t>Normalized </a:t>
            </a:r>
            <a:br>
              <a:rPr lang="en-CH" sz="1600" b="1" dirty="0">
                <a:latin typeface="Cambria" panose="02040503050406030204" pitchFamily="18" charset="0"/>
              </a:rPr>
            </a:br>
            <a:r>
              <a:rPr lang="en-CH" sz="1600" b="1" dirty="0">
                <a:latin typeface="Cambria" panose="02040503050406030204" pitchFamily="18" charset="0"/>
              </a:rPr>
              <a:t>exec. time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56740C-1B60-544B-8C81-6BFFA07FA45D}"/>
              </a:ext>
            </a:extLst>
          </p:cNvPr>
          <p:cNvSpPr txBox="1"/>
          <p:nvPr/>
        </p:nvSpPr>
        <p:spPr>
          <a:xfrm>
            <a:off x="766715" y="4447377"/>
            <a:ext cx="13688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latin typeface="Cambria" panose="02040503050406030204" pitchFamily="18" charset="0"/>
              </a:rPr>
              <a:t>Read set size:</a:t>
            </a:r>
            <a:endParaRPr lang="en-CH" sz="1400" b="1" dirty="0"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F06A78-AFDD-7742-B444-2CF206132C1C}"/>
              </a:ext>
            </a:extLst>
          </p:cNvPr>
          <p:cNvSpPr txBox="1"/>
          <p:nvPr/>
        </p:nvSpPr>
        <p:spPr>
          <a:xfrm>
            <a:off x="765633" y="4104994"/>
            <a:ext cx="13688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latin typeface="Cambria" panose="02040503050406030204" pitchFamily="18" charset="0"/>
              </a:rPr>
              <a:t>Exact match:</a:t>
            </a:r>
            <a:endParaRPr lang="en-CH" sz="1400" b="1" dirty="0">
              <a:latin typeface="Cambria" panose="02040503050406030204" pitchFamily="18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8A6C0B9-FF4F-594A-9868-6AB4CA73DD1E}"/>
              </a:ext>
            </a:extLst>
          </p:cNvPr>
          <p:cNvGraphicFramePr>
            <a:graphicFrameLocks/>
          </p:cNvGraphicFramePr>
          <p:nvPr/>
        </p:nvGraphicFramePr>
        <p:xfrm>
          <a:off x="1568027" y="2629581"/>
          <a:ext cx="3682800" cy="23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25A9512-1BD8-8240-8D2E-44D296D12B1A}"/>
              </a:ext>
            </a:extLst>
          </p:cNvPr>
          <p:cNvGraphicFramePr>
            <a:graphicFrameLocks/>
          </p:cNvGraphicFramePr>
          <p:nvPr/>
        </p:nvGraphicFramePr>
        <p:xfrm>
          <a:off x="4547925" y="2630750"/>
          <a:ext cx="3665231" cy="23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4A5CC97-F8F2-BD4F-9F77-84FB38F22FE1}"/>
              </a:ext>
            </a:extLst>
          </p:cNvPr>
          <p:cNvCxnSpPr>
            <a:cxnSpLocks/>
          </p:cNvCxnSpPr>
          <p:nvPr/>
        </p:nvCxnSpPr>
        <p:spPr>
          <a:xfrm>
            <a:off x="3014055" y="3052184"/>
            <a:ext cx="0" cy="105281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7F1FB3-45E9-4849-AE79-4F5D675E3B63}"/>
              </a:ext>
            </a:extLst>
          </p:cNvPr>
          <p:cNvCxnSpPr>
            <a:cxnSpLocks/>
          </p:cNvCxnSpPr>
          <p:nvPr/>
        </p:nvCxnSpPr>
        <p:spPr>
          <a:xfrm>
            <a:off x="3941155" y="3052184"/>
            <a:ext cx="0" cy="105281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AB4216-0898-C045-8C61-1E0AA58ED213}"/>
              </a:ext>
            </a:extLst>
          </p:cNvPr>
          <p:cNvCxnSpPr>
            <a:cxnSpLocks/>
          </p:cNvCxnSpPr>
          <p:nvPr/>
        </p:nvCxnSpPr>
        <p:spPr>
          <a:xfrm>
            <a:off x="5877905" y="3052184"/>
            <a:ext cx="0" cy="105281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274207F-772B-6943-A6FA-9B66CBFFB2D2}"/>
              </a:ext>
            </a:extLst>
          </p:cNvPr>
          <p:cNvCxnSpPr>
            <a:cxnSpLocks/>
          </p:cNvCxnSpPr>
          <p:nvPr/>
        </p:nvCxnSpPr>
        <p:spPr>
          <a:xfrm>
            <a:off x="6805005" y="3052185"/>
            <a:ext cx="0" cy="32974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6560A1-E2A7-E04A-A968-30F01D82F55C}"/>
              </a:ext>
            </a:extLst>
          </p:cNvPr>
          <p:cNvCxnSpPr>
            <a:cxnSpLocks/>
          </p:cNvCxnSpPr>
          <p:nvPr/>
        </p:nvCxnSpPr>
        <p:spPr>
          <a:xfrm>
            <a:off x="6805005" y="3591932"/>
            <a:ext cx="0" cy="43452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5569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2F32C-45C7-FD4A-928D-432FC85B6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Effect of Inputs on GenStore-NM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F7A88-BFD3-C047-AB1A-384A2A984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H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1A39464-F762-BD41-AC7D-C4B4D6ED25B1}"/>
              </a:ext>
            </a:extLst>
          </p:cNvPr>
          <p:cNvGraphicFramePr>
            <a:graphicFrameLocks/>
          </p:cNvGraphicFramePr>
          <p:nvPr/>
        </p:nvGraphicFramePr>
        <p:xfrm>
          <a:off x="1326902" y="3035099"/>
          <a:ext cx="3636153" cy="2338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EEF4C2B-BB2A-734C-9B47-A9DA7D33E82E}"/>
              </a:ext>
            </a:extLst>
          </p:cNvPr>
          <p:cNvGraphicFramePr>
            <a:graphicFrameLocks/>
          </p:cNvGraphicFramePr>
          <p:nvPr/>
        </p:nvGraphicFramePr>
        <p:xfrm>
          <a:off x="4431675" y="3030134"/>
          <a:ext cx="3670085" cy="2338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C1DBC7F-A513-4B48-A21C-D68DC5A7DE1D}"/>
              </a:ext>
            </a:extLst>
          </p:cNvPr>
          <p:cNvSpPr txBox="1"/>
          <p:nvPr/>
        </p:nvSpPr>
        <p:spPr>
          <a:xfrm rot="16200000">
            <a:off x="-45247" y="3691489"/>
            <a:ext cx="2218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600" b="1" dirty="0">
                <a:latin typeface="Cambria" panose="02040503050406030204" pitchFamily="18" charset="0"/>
              </a:rPr>
              <a:t>Normalized </a:t>
            </a:r>
            <a:br>
              <a:rPr lang="en-CH" sz="1600" b="1" dirty="0">
                <a:latin typeface="Cambria" panose="02040503050406030204" pitchFamily="18" charset="0"/>
              </a:rPr>
            </a:br>
            <a:r>
              <a:rPr lang="en-CH" sz="1600" b="1" dirty="0">
                <a:latin typeface="Cambria" panose="02040503050406030204" pitchFamily="18" charset="0"/>
              </a:rPr>
              <a:t>exec. time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51F435-2E0B-D54D-A8CB-6C366162EE54}"/>
              </a:ext>
            </a:extLst>
          </p:cNvPr>
          <p:cNvSpPr txBox="1"/>
          <p:nvPr/>
        </p:nvSpPr>
        <p:spPr>
          <a:xfrm>
            <a:off x="651101" y="4855924"/>
            <a:ext cx="13688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latin typeface="Cambria" panose="02040503050406030204" pitchFamily="18" charset="0"/>
              </a:rPr>
              <a:t>Read set size:</a:t>
            </a:r>
            <a:endParaRPr lang="en-CH" sz="1400" b="1" dirty="0"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1AD656-D1E6-0242-B0A5-89964CA2B137}"/>
              </a:ext>
            </a:extLst>
          </p:cNvPr>
          <p:cNvSpPr txBox="1"/>
          <p:nvPr/>
        </p:nvSpPr>
        <p:spPr>
          <a:xfrm>
            <a:off x="658486" y="4513541"/>
            <a:ext cx="13688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latin typeface="Cambria" panose="02040503050406030204" pitchFamily="18" charset="0"/>
              </a:rPr>
              <a:t>Align. rate:</a:t>
            </a:r>
            <a:endParaRPr lang="en-CH" sz="1400" b="1" dirty="0"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2F8ED1-F7CB-6A46-AD7A-3F63275F3DE0}"/>
              </a:ext>
            </a:extLst>
          </p:cNvPr>
          <p:cNvSpPr txBox="1"/>
          <p:nvPr/>
        </p:nvSpPr>
        <p:spPr>
          <a:xfrm rot="16200000">
            <a:off x="1639945" y="3554928"/>
            <a:ext cx="221832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300" dirty="0">
                <a:latin typeface="Cambria" panose="02040503050406030204" pitchFamily="18" charset="0"/>
              </a:rPr>
              <a:t>0.69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34EC4B-7103-D745-B2B2-581CC79C5BC9}"/>
              </a:ext>
            </a:extLst>
          </p:cNvPr>
          <p:cNvSpPr txBox="1"/>
          <p:nvPr/>
        </p:nvSpPr>
        <p:spPr>
          <a:xfrm rot="16200000">
            <a:off x="2761787" y="3554928"/>
            <a:ext cx="183332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300" dirty="0">
                <a:latin typeface="Cambria" panose="02040503050406030204" pitchFamily="18" charset="0"/>
              </a:rPr>
              <a:t>0.67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DA2B98-C724-9948-9127-2AD3C45FA70B}"/>
              </a:ext>
            </a:extLst>
          </p:cNvPr>
          <p:cNvSpPr txBox="1"/>
          <p:nvPr/>
        </p:nvSpPr>
        <p:spPr>
          <a:xfrm rot="16200000">
            <a:off x="3687155" y="3554928"/>
            <a:ext cx="183332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300" dirty="0">
                <a:latin typeface="Cambria" panose="02040503050406030204" pitchFamily="18" charset="0"/>
              </a:rPr>
              <a:t>0.66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E528DF-83B4-2B43-B134-AB832D2BB099}"/>
              </a:ext>
            </a:extLst>
          </p:cNvPr>
          <p:cNvCxnSpPr>
            <a:cxnSpLocks/>
          </p:cNvCxnSpPr>
          <p:nvPr/>
        </p:nvCxnSpPr>
        <p:spPr>
          <a:xfrm>
            <a:off x="2897660" y="3464910"/>
            <a:ext cx="0" cy="99556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8B0CE23-B6ED-0943-8D1C-AB9B34E96C3E}"/>
              </a:ext>
            </a:extLst>
          </p:cNvPr>
          <p:cNvCxnSpPr>
            <a:cxnSpLocks/>
          </p:cNvCxnSpPr>
          <p:nvPr/>
        </p:nvCxnSpPr>
        <p:spPr>
          <a:xfrm>
            <a:off x="3826545" y="3461222"/>
            <a:ext cx="0" cy="99556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31CA7D5-6C62-654E-AC42-B37A39A7AC2F}"/>
              </a:ext>
            </a:extLst>
          </p:cNvPr>
          <p:cNvCxnSpPr>
            <a:cxnSpLocks/>
          </p:cNvCxnSpPr>
          <p:nvPr/>
        </p:nvCxnSpPr>
        <p:spPr>
          <a:xfrm>
            <a:off x="6695729" y="3464910"/>
            <a:ext cx="0" cy="605729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2139D77-B778-D040-9EF1-693737D17152}"/>
              </a:ext>
            </a:extLst>
          </p:cNvPr>
          <p:cNvCxnSpPr>
            <a:cxnSpLocks/>
          </p:cNvCxnSpPr>
          <p:nvPr/>
        </p:nvCxnSpPr>
        <p:spPr>
          <a:xfrm>
            <a:off x="5761387" y="3464910"/>
            <a:ext cx="0" cy="99556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4A0480A-4531-3746-94A4-16CD1CF17FFA}"/>
              </a:ext>
            </a:extLst>
          </p:cNvPr>
          <p:cNvCxnSpPr>
            <a:cxnSpLocks/>
          </p:cNvCxnSpPr>
          <p:nvPr/>
        </p:nvCxnSpPr>
        <p:spPr>
          <a:xfrm>
            <a:off x="6695729" y="4306158"/>
            <a:ext cx="0" cy="16244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Content Placeholder 14">
            <a:extLst>
              <a:ext uri="{FF2B5EF4-FFF2-40B4-BE49-F238E27FC236}">
                <a16:creationId xmlns:a16="http://schemas.microsoft.com/office/drawing/2014/main" id="{0F7A392F-5C02-CF42-A6EC-AB27180628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"/>
          <a:stretch/>
        </p:blipFill>
        <p:spPr>
          <a:xfrm>
            <a:off x="629331" y="1241979"/>
            <a:ext cx="7656583" cy="112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11564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44;p1">
            <a:extLst>
              <a:ext uri="{FF2B5EF4-FFF2-40B4-BE49-F238E27FC236}">
                <a16:creationId xmlns:a16="http://schemas.microsoft.com/office/drawing/2014/main" id="{44A5A138-A403-CC4B-84E3-EF3FDDE6BF88}"/>
              </a:ext>
            </a:extLst>
          </p:cNvPr>
          <p:cNvSpPr txBox="1"/>
          <p:nvPr/>
        </p:nvSpPr>
        <p:spPr>
          <a:xfrm>
            <a:off x="0" y="3013189"/>
            <a:ext cx="9144000" cy="415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5400" b="1" i="0" u="none" strike="noStrike" cap="none" dirty="0">
                <a:solidFill>
                  <a:srgbClr val="06436E"/>
                </a:solidFill>
                <a:latin typeface="Corbel" panose="020B0503020204020204" pitchFamily="34" charset="0"/>
                <a:ea typeface="Quattrocento Sans"/>
                <a:cs typeface="Quattrocento Sans"/>
                <a:sym typeface="Quattrocento Sans"/>
              </a:rPr>
              <a:t>MegIS Backup Slides</a:t>
            </a:r>
            <a:endParaRPr sz="4400" dirty="0">
              <a:solidFill>
                <a:srgbClr val="06436E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10378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8439D-5E19-BD42-8B0D-27B099A56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Motivational Analysis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CBF6FE-8070-7A4B-9222-1DD831559A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5" y="2502658"/>
            <a:ext cx="8797925" cy="307136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7D132B-8B76-8A4A-B3DF-651874FDA0B3}"/>
              </a:ext>
            </a:extLst>
          </p:cNvPr>
          <p:cNvSpPr txBox="1"/>
          <p:nvPr/>
        </p:nvSpPr>
        <p:spPr>
          <a:xfrm>
            <a:off x="166255" y="914400"/>
            <a:ext cx="8462356" cy="1456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CH" sz="2400" dirty="0">
                <a:latin typeface="Corbel" panose="020B0503020204020204" pitchFamily="34" charset="0"/>
              </a:rPr>
              <a:t>Database access patterns</a:t>
            </a:r>
          </a:p>
          <a:p>
            <a:pPr marL="342900" indent="-342900">
              <a:spcAft>
                <a:spcPts val="1000"/>
              </a:spcAft>
              <a:buAutoNum type="alphaLcParenBoth"/>
            </a:pPr>
            <a:r>
              <a:rPr lang="en-CH" sz="2400" dirty="0">
                <a:latin typeface="Corbel" panose="020B0503020204020204" pitchFamily="34" charset="0"/>
              </a:rPr>
              <a:t>Random Query</a:t>
            </a:r>
          </a:p>
          <a:p>
            <a:pPr marL="342900" indent="-342900">
              <a:spcAft>
                <a:spcPts val="1000"/>
              </a:spcAft>
              <a:buAutoNum type="alphaLcParenBoth"/>
            </a:pPr>
            <a:r>
              <a:rPr lang="en-CH" sz="2400" dirty="0">
                <a:latin typeface="Corbel" panose="020B0503020204020204" pitchFamily="34" charset="0"/>
              </a:rPr>
              <a:t>Streaming Query</a:t>
            </a:r>
          </a:p>
        </p:txBody>
      </p:sp>
    </p:spTree>
    <p:extLst>
      <p:ext uri="{BB962C8B-B14F-4D97-AF65-F5344CB8AC3E}">
        <p14:creationId xmlns:p14="http://schemas.microsoft.com/office/powerpoint/2010/main" val="133790918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F7190-64F6-8544-8BC2-787ECDAB2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Overview of MegIS’s Steps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451464-C3E6-7242-82F5-D82996E057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7" y="2150499"/>
            <a:ext cx="8797925" cy="3133265"/>
          </a:xfrm>
        </p:spPr>
      </p:pic>
    </p:spTree>
    <p:extLst>
      <p:ext uri="{BB962C8B-B14F-4D97-AF65-F5344CB8AC3E}">
        <p14:creationId xmlns:p14="http://schemas.microsoft.com/office/powerpoint/2010/main" val="397359532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6B619-21E0-7545-9230-84E690230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More Details on Step 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B5788A-B463-BB49-AA3E-39478F32DB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7" y="1961106"/>
            <a:ext cx="8797925" cy="3545302"/>
          </a:xfrm>
        </p:spPr>
      </p:pic>
    </p:spTree>
    <p:extLst>
      <p:ext uri="{BB962C8B-B14F-4D97-AF65-F5344CB8AC3E}">
        <p14:creationId xmlns:p14="http://schemas.microsoft.com/office/powerpoint/2010/main" val="25966157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909C8-493C-6041-B56E-473DB04E6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K-mer Sketch Data Structures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75C13E-0BA5-2140-A029-70BBDDB0E5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3" y="1571397"/>
            <a:ext cx="8797925" cy="4291469"/>
          </a:xfrm>
        </p:spPr>
      </p:pic>
    </p:spTree>
    <p:extLst>
      <p:ext uri="{BB962C8B-B14F-4D97-AF65-F5344CB8AC3E}">
        <p14:creationId xmlns:p14="http://schemas.microsoft.com/office/powerpoint/2010/main" val="3447077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272A7-B373-6142-B7F6-B337A9BD2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NVIDIA Clara </a:t>
            </a:r>
            <a:r>
              <a:rPr lang="en-US" dirty="0" err="1"/>
              <a:t>Parabricks</a:t>
            </a:r>
            <a:r>
              <a:rPr lang="en-US" dirty="0"/>
              <a:t> (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  <a:r>
              <a:rPr lang="en-US" dirty="0"/>
              <a:t>)</a:t>
            </a:r>
            <a:endParaRPr lang="en-C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3AEAE5-A79E-D04C-A28D-49E29E8C2C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836"/>
          <a:stretch/>
        </p:blipFill>
        <p:spPr>
          <a:xfrm>
            <a:off x="228600" y="1023318"/>
            <a:ext cx="4031688" cy="3709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962735-C726-6347-A217-55F61B408A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583" y="3090644"/>
            <a:ext cx="4784617" cy="32408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102AD35-71EE-C741-B1C4-0DEF1180D536}"/>
              </a:ext>
            </a:extLst>
          </p:cNvPr>
          <p:cNvSpPr/>
          <p:nvPr/>
        </p:nvSpPr>
        <p:spPr>
          <a:xfrm>
            <a:off x="1331640" y="6401578"/>
            <a:ext cx="5904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/>
              </a:rPr>
              <a:t>https://developer.nvidia.com/clara-parabricks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74C5AE-F97F-D84A-8FB9-736E7D3D5BF3}"/>
              </a:ext>
            </a:extLst>
          </p:cNvPr>
          <p:cNvSpPr txBox="1"/>
          <p:nvPr/>
        </p:nvSpPr>
        <p:spPr>
          <a:xfrm>
            <a:off x="2532096" y="1285621"/>
            <a:ext cx="172819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GPU board(s)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AE5CCC-1E30-0E41-82D5-F8D6E1DA5B64}"/>
              </a:ext>
            </a:extLst>
          </p:cNvPr>
          <p:cNvSpPr txBox="1"/>
          <p:nvPr/>
        </p:nvSpPr>
        <p:spPr>
          <a:xfrm>
            <a:off x="4469219" y="1394442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 University of Michigan startup in 2018 joined NVIDIA in 2020</a:t>
            </a:r>
          </a:p>
        </p:txBody>
      </p:sp>
    </p:spTree>
    <p:extLst>
      <p:ext uri="{BB962C8B-B14F-4D97-AF65-F5344CB8AC3E}">
        <p14:creationId xmlns:p14="http://schemas.microsoft.com/office/powerpoint/2010/main" val="3094011363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29CBD-C1A6-1041-8B61-92215480F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K-mer Sketch Streaming Hardware Design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F255B2D-5E51-6E40-BB91-43319403B990}"/>
              </a:ext>
            </a:extLst>
          </p:cNvPr>
          <p:cNvSpPr/>
          <p:nvPr/>
        </p:nvSpPr>
        <p:spPr>
          <a:xfrm>
            <a:off x="1102573" y="1783142"/>
            <a:ext cx="6938853" cy="3422563"/>
          </a:xfrm>
          <a:prstGeom prst="roundRect">
            <a:avLst>
              <a:gd name="adj" fmla="val 3700"/>
            </a:avLst>
          </a:prstGeom>
          <a:solidFill>
            <a:schemeClr val="accent6">
              <a:lumMod val="20000"/>
              <a:lumOff val="8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endParaRPr lang="en-CH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E6C1C1-5549-E442-90EF-0CF8D4DB7BD7}"/>
              </a:ext>
            </a:extLst>
          </p:cNvPr>
          <p:cNvSpPr/>
          <p:nvPr/>
        </p:nvSpPr>
        <p:spPr bwMode="auto">
          <a:xfrm>
            <a:off x="6727243" y="1888521"/>
            <a:ext cx="1197825" cy="19508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CH" b="1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65A82F-D766-BF40-8613-B360173B265F}"/>
              </a:ext>
            </a:extLst>
          </p:cNvPr>
          <p:cNvSpPr/>
          <p:nvPr/>
        </p:nvSpPr>
        <p:spPr bwMode="auto">
          <a:xfrm>
            <a:off x="1195812" y="1888520"/>
            <a:ext cx="5462206" cy="19508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0" rIns="0" bIns="3600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latin typeface="Cambria" panose="02040503050406030204" pitchFamily="18" charset="0"/>
                <a:cs typeface="Arial" panose="020B0604020202020204" pitchFamily="34" charset="0"/>
              </a:rPr>
              <a:t>SSD Controller</a:t>
            </a:r>
            <a:endParaRPr lang="en-CH" sz="1600" b="1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EAABC5-8F45-C945-83F8-FA7BB7D16797}"/>
              </a:ext>
            </a:extLst>
          </p:cNvPr>
          <p:cNvCxnSpPr>
            <a:cxnSpLocks/>
          </p:cNvCxnSpPr>
          <p:nvPr/>
        </p:nvCxnSpPr>
        <p:spPr>
          <a:xfrm>
            <a:off x="2462428" y="3759668"/>
            <a:ext cx="0" cy="49843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직사각형 352">
            <a:extLst>
              <a:ext uri="{FF2B5EF4-FFF2-40B4-BE49-F238E27FC236}">
                <a16:creationId xmlns:a16="http://schemas.microsoft.com/office/drawing/2014/main" id="{8F5C4AAB-189C-EC43-9D05-D5E15830813B}"/>
              </a:ext>
            </a:extLst>
          </p:cNvPr>
          <p:cNvSpPr/>
          <p:nvPr/>
        </p:nvSpPr>
        <p:spPr>
          <a:xfrm>
            <a:off x="6773554" y="2116477"/>
            <a:ext cx="1104476" cy="62412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t"/>
          <a:lstStyle/>
          <a:p>
            <a:pPr algn="ctr"/>
            <a:r>
              <a:rPr lang="en-US" altLang="ko-KR" sz="14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Intersection</a:t>
            </a:r>
            <a:endParaRPr lang="ko-KR" altLang="en-US" sz="14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C1D6935-1A2F-C645-A73A-984D32EAB38A}"/>
              </a:ext>
            </a:extLst>
          </p:cNvPr>
          <p:cNvCxnSpPr>
            <a:cxnSpLocks/>
          </p:cNvCxnSpPr>
          <p:nvPr/>
        </p:nvCxnSpPr>
        <p:spPr>
          <a:xfrm flipV="1">
            <a:off x="1913651" y="2577778"/>
            <a:ext cx="0" cy="428590"/>
          </a:xfrm>
          <a:prstGeom prst="straightConnector1">
            <a:avLst/>
          </a:prstGeom>
          <a:ln w="444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직사각형 352">
            <a:extLst>
              <a:ext uri="{FF2B5EF4-FFF2-40B4-BE49-F238E27FC236}">
                <a16:creationId xmlns:a16="http://schemas.microsoft.com/office/drawing/2014/main" id="{47979D8E-6E3C-5144-BDFD-FEF59DD8CCFD}"/>
              </a:ext>
            </a:extLst>
          </p:cNvPr>
          <p:cNvSpPr/>
          <p:nvPr/>
        </p:nvSpPr>
        <p:spPr>
          <a:xfrm>
            <a:off x="1293435" y="2822852"/>
            <a:ext cx="1647377" cy="4620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t"/>
          <a:lstStyle/>
          <a:p>
            <a:pPr algn="ctr"/>
            <a:r>
              <a:rPr lang="en-US" altLang="ko-KR" sz="14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Curr</a:t>
            </a:r>
            <a:r>
              <a:rPr lang="en-US" altLang="ko-KR" sz="14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 Register</a:t>
            </a:r>
            <a:endParaRPr lang="ko-KR" altLang="en-US" sz="14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99FAE1-D35B-754C-AD05-D1B83BEA9A79}"/>
              </a:ext>
            </a:extLst>
          </p:cNvPr>
          <p:cNvSpPr txBox="1"/>
          <p:nvPr/>
        </p:nvSpPr>
        <p:spPr>
          <a:xfrm>
            <a:off x="5958502" y="3936998"/>
            <a:ext cx="27790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MegIS-</a:t>
            </a:r>
          </a:p>
          <a:p>
            <a:pPr algn="ctr"/>
            <a:r>
              <a:rPr lang="en-CH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Enabled </a:t>
            </a:r>
          </a:p>
          <a:p>
            <a:pPr algn="ctr"/>
            <a:r>
              <a:rPr lang="en-CH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SSD</a:t>
            </a:r>
          </a:p>
        </p:txBody>
      </p:sp>
      <p:sp>
        <p:nvSpPr>
          <p:cNvPr id="12" name="직사각형 79">
            <a:extLst>
              <a:ext uri="{FF2B5EF4-FFF2-40B4-BE49-F238E27FC236}">
                <a16:creationId xmlns:a16="http://schemas.microsoft.com/office/drawing/2014/main" id="{4C837809-3DEE-F345-AF96-EA5DDB7D4B45}"/>
              </a:ext>
            </a:extLst>
          </p:cNvPr>
          <p:cNvSpPr/>
          <p:nvPr/>
        </p:nvSpPr>
        <p:spPr>
          <a:xfrm>
            <a:off x="1195812" y="3904538"/>
            <a:ext cx="2367285" cy="1213922"/>
          </a:xfrm>
          <a:prstGeom prst="rect">
            <a:avLst/>
          </a:prstGeom>
          <a:solidFill>
            <a:srgbClr val="D7DAFF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endParaRPr lang="ko-KR" altLang="en-US" sz="14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FC572B-829B-9840-BAA4-9707AC6783A6}"/>
              </a:ext>
            </a:extLst>
          </p:cNvPr>
          <p:cNvSpPr/>
          <p:nvPr/>
        </p:nvSpPr>
        <p:spPr>
          <a:xfrm rot="16200000">
            <a:off x="848758" y="4270012"/>
            <a:ext cx="1213921" cy="245058"/>
          </a:xfrm>
          <a:prstGeom prst="rect">
            <a:avLst/>
          </a:prstGeom>
          <a:noFill/>
        </p:spPr>
        <p:txBody>
          <a:bodyPr wrap="square" lIns="0" tIns="36000" rIns="0" bIns="360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CH" sz="1400" b="1" dirty="0">
                <a:latin typeface="Cambria" panose="02040503050406030204" pitchFamily="18" charset="0"/>
              </a:rPr>
              <a:t>Channel#1</a:t>
            </a:r>
            <a:endParaRPr lang="ko-KR" altLang="en-US" sz="1200" b="1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6069F6-8E11-BF4C-8BAC-BC8ACEF759DF}"/>
              </a:ext>
            </a:extLst>
          </p:cNvPr>
          <p:cNvCxnSpPr>
            <a:cxnSpLocks/>
          </p:cNvCxnSpPr>
          <p:nvPr/>
        </p:nvCxnSpPr>
        <p:spPr>
          <a:xfrm>
            <a:off x="6225789" y="3647323"/>
            <a:ext cx="0" cy="705947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79">
            <a:extLst>
              <a:ext uri="{FF2B5EF4-FFF2-40B4-BE49-F238E27FC236}">
                <a16:creationId xmlns:a16="http://schemas.microsoft.com/office/drawing/2014/main" id="{3C20B756-70D4-DF4F-A0BA-07945FE12A40}"/>
              </a:ext>
            </a:extLst>
          </p:cNvPr>
          <p:cNvSpPr/>
          <p:nvPr/>
        </p:nvSpPr>
        <p:spPr>
          <a:xfrm>
            <a:off x="4881651" y="3897168"/>
            <a:ext cx="1766021" cy="1221292"/>
          </a:xfrm>
          <a:prstGeom prst="rect">
            <a:avLst/>
          </a:prstGeom>
          <a:solidFill>
            <a:srgbClr val="D7DAFF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endParaRPr lang="ko-KR" altLang="en-US" sz="14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7924C6-BC1C-234D-B8D6-77DE5A868BA7}"/>
              </a:ext>
            </a:extLst>
          </p:cNvPr>
          <p:cNvSpPr/>
          <p:nvPr/>
        </p:nvSpPr>
        <p:spPr>
          <a:xfrm rot="16200000">
            <a:off x="4434415" y="4270012"/>
            <a:ext cx="1213921" cy="245058"/>
          </a:xfrm>
          <a:prstGeom prst="rect">
            <a:avLst/>
          </a:prstGeom>
          <a:noFill/>
        </p:spPr>
        <p:txBody>
          <a:bodyPr wrap="square" lIns="0" tIns="36000" rIns="0" bIns="360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CH" sz="1400" b="1" dirty="0">
                <a:latin typeface="Cambria" panose="02040503050406030204" pitchFamily="18" charset="0"/>
              </a:rPr>
              <a:t>Channel#2</a:t>
            </a:r>
            <a:endParaRPr lang="ko-KR" altLang="en-US" sz="1200" b="1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D3460D-9220-A24A-B8F6-30BC78E6AB4C}"/>
              </a:ext>
            </a:extLst>
          </p:cNvPr>
          <p:cNvSpPr txBox="1"/>
          <p:nvPr/>
        </p:nvSpPr>
        <p:spPr>
          <a:xfrm>
            <a:off x="6631033" y="3296047"/>
            <a:ext cx="1389515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CH" sz="1600" b="1" dirty="0">
                <a:latin typeface="Cambria" panose="02040503050406030204" pitchFamily="18" charset="0"/>
              </a:rPr>
              <a:t>Internal</a:t>
            </a:r>
          </a:p>
          <a:p>
            <a:pPr algn="ctr">
              <a:lnSpc>
                <a:spcPct val="80000"/>
              </a:lnSpc>
            </a:pPr>
            <a:r>
              <a:rPr lang="en-CH" sz="1600" b="1" dirty="0">
                <a:latin typeface="Cambria" panose="02040503050406030204" pitchFamily="18" charset="0"/>
              </a:rPr>
              <a:t>DRAM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760BD3B9-0220-4048-87CF-471F56CEB69A}"/>
              </a:ext>
            </a:extLst>
          </p:cNvPr>
          <p:cNvGraphicFramePr>
            <a:graphicFrameLocks noGrp="1"/>
          </p:cNvGraphicFramePr>
          <p:nvPr/>
        </p:nvGraphicFramePr>
        <p:xfrm>
          <a:off x="1707107" y="3976561"/>
          <a:ext cx="1727972" cy="1066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2348">
                  <a:extLst>
                    <a:ext uri="{9D8B030D-6E8A-4147-A177-3AD203B41FA5}">
                      <a16:colId xmlns:a16="http://schemas.microsoft.com/office/drawing/2014/main" val="2202466981"/>
                    </a:ext>
                  </a:extLst>
                </a:gridCol>
                <a:gridCol w="955624">
                  <a:extLst>
                    <a:ext uri="{9D8B030D-6E8A-4147-A177-3AD203B41FA5}">
                      <a16:colId xmlns:a16="http://schemas.microsoft.com/office/drawing/2014/main" val="1793191674"/>
                    </a:ext>
                  </a:extLst>
                </a:gridCol>
              </a:tblGrid>
              <a:tr h="87054">
                <a:tc>
                  <a:txBody>
                    <a:bodyPr/>
                    <a:lstStyle/>
                    <a:p>
                      <a:pPr algn="ctr"/>
                      <a:r>
                        <a:rPr lang="en-CH" sz="1400" b="1" dirty="0">
                          <a:latin typeface="Cambria" panose="02040503050406030204" pitchFamily="18" charset="0"/>
                        </a:rPr>
                        <a:t>5-mer</a:t>
                      </a:r>
                    </a:p>
                  </a:txBody>
                  <a:tcPr marL="9000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400" b="1" dirty="0">
                          <a:latin typeface="Cambria" panose="02040503050406030204" pitchFamily="18" charset="0"/>
                        </a:rPr>
                        <a:t>5-mer ID</a:t>
                      </a:r>
                    </a:p>
                  </a:txBody>
                  <a:tcPr marL="9000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7482197"/>
                  </a:ext>
                </a:extLst>
              </a:tr>
              <a:tr h="175889">
                <a:tc>
                  <a:txBody>
                    <a:bodyPr/>
                    <a:lstStyle/>
                    <a:p>
                      <a:pPr algn="ctr"/>
                      <a:r>
                        <a:rPr lang="en-CH" sz="1400" b="0" dirty="0">
                          <a:latin typeface="Cambria" panose="02040503050406030204" pitchFamily="18" charset="0"/>
                        </a:rPr>
                        <a:t>AAAAA</a:t>
                      </a:r>
                    </a:p>
                  </a:txBody>
                  <a:tcPr marL="9000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40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 marL="9000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544357"/>
                  </a:ext>
                </a:extLst>
              </a:tr>
              <a:tr h="175889">
                <a:tc>
                  <a:txBody>
                    <a:bodyPr/>
                    <a:lstStyle/>
                    <a:p>
                      <a:pPr algn="ctr"/>
                      <a:r>
                        <a:rPr lang="en-CH" sz="1400" b="0" dirty="0">
                          <a:latin typeface="Cambria" panose="02040503050406030204" pitchFamily="18" charset="0"/>
                        </a:rPr>
                        <a:t>AAAAC</a:t>
                      </a:r>
                    </a:p>
                  </a:txBody>
                  <a:tcPr marL="9000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40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6</a:t>
                      </a:r>
                    </a:p>
                  </a:txBody>
                  <a:tcPr marL="9000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58546"/>
                  </a:ext>
                </a:extLst>
              </a:tr>
              <a:tr h="53261">
                <a:tc>
                  <a:txBody>
                    <a:bodyPr/>
                    <a:lstStyle/>
                    <a:p>
                      <a:pPr algn="ctr"/>
                      <a:r>
                        <a:rPr lang="en-CH" sz="1400" b="0" dirty="0">
                          <a:latin typeface="Cambria" panose="02040503050406030204" pitchFamily="18" charset="0"/>
                        </a:rPr>
                        <a:t>AATCC</a:t>
                      </a:r>
                    </a:p>
                  </a:txBody>
                  <a:tcPr marL="9000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40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2</a:t>
                      </a:r>
                    </a:p>
                  </a:txBody>
                  <a:tcPr marL="9000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285619"/>
                  </a:ext>
                </a:extLst>
              </a:tr>
              <a:tr h="175889">
                <a:tc>
                  <a:txBody>
                    <a:bodyPr/>
                    <a:lstStyle/>
                    <a:p>
                      <a:pPr algn="ctr"/>
                      <a:r>
                        <a:rPr lang="en-CH" sz="1400" b="0" dirty="0">
                          <a:latin typeface="Cambria" panose="02040503050406030204" pitchFamily="18" charset="0"/>
                        </a:rPr>
                        <a:t>…</a:t>
                      </a:r>
                    </a:p>
                  </a:txBody>
                  <a:tcPr marL="9000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40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…</a:t>
                      </a:r>
                    </a:p>
                  </a:txBody>
                  <a:tcPr marL="9000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887763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E47FC0A3-2DE5-0B44-8D7F-8B6E3B6848E6}"/>
              </a:ext>
            </a:extLst>
          </p:cNvPr>
          <p:cNvGraphicFramePr>
            <a:graphicFrameLocks noGrp="1"/>
          </p:cNvGraphicFramePr>
          <p:nvPr/>
        </p:nvGraphicFramePr>
        <p:xfrm>
          <a:off x="5537529" y="3970440"/>
          <a:ext cx="966791" cy="853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66791">
                  <a:extLst>
                    <a:ext uri="{9D8B030D-6E8A-4147-A177-3AD203B41FA5}">
                      <a16:colId xmlns:a16="http://schemas.microsoft.com/office/drawing/2014/main" val="1793191674"/>
                    </a:ext>
                  </a:extLst>
                </a:gridCol>
              </a:tblGrid>
              <a:tr h="177113">
                <a:tc>
                  <a:txBody>
                    <a:bodyPr/>
                    <a:lstStyle/>
                    <a:p>
                      <a:pPr algn="ctr"/>
                      <a:r>
                        <a:rPr lang="en-CH" sz="1400" b="1" dirty="0">
                          <a:latin typeface="Cambria" panose="02040503050406030204" pitchFamily="18" charset="0"/>
                        </a:rPr>
                        <a:t>4-mer ID</a:t>
                      </a:r>
                    </a:p>
                  </a:txBody>
                  <a:tcPr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7482197"/>
                  </a:ext>
                </a:extLst>
              </a:tr>
              <a:tr h="177113">
                <a:tc>
                  <a:txBody>
                    <a:bodyPr/>
                    <a:lstStyle/>
                    <a:p>
                      <a:pPr algn="ctr"/>
                      <a:r>
                        <a:rPr lang="en-CH" sz="140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-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544357"/>
                  </a:ext>
                </a:extLst>
              </a:tr>
              <a:tr h="177113">
                <a:tc>
                  <a:txBody>
                    <a:bodyPr/>
                    <a:lstStyle/>
                    <a:p>
                      <a:pPr algn="ctr"/>
                      <a:r>
                        <a:rPr lang="en-CH" sz="1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58546"/>
                  </a:ext>
                </a:extLst>
              </a:tr>
              <a:tr h="177113">
                <a:tc>
                  <a:txBody>
                    <a:bodyPr/>
                    <a:lstStyle/>
                    <a:p>
                      <a:pPr algn="ctr"/>
                      <a:r>
                        <a:rPr lang="en-CH" sz="140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…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887763"/>
                  </a:ext>
                </a:extLst>
              </a:tr>
            </a:tbl>
          </a:graphicData>
        </a:graphic>
      </p:graphicFrame>
      <p:sp>
        <p:nvSpPr>
          <p:cNvPr id="20" name="직사각형 79">
            <a:extLst>
              <a:ext uri="{FF2B5EF4-FFF2-40B4-BE49-F238E27FC236}">
                <a16:creationId xmlns:a16="http://schemas.microsoft.com/office/drawing/2014/main" id="{8E1A73CA-08FE-314C-BD27-3129E2C72331}"/>
              </a:ext>
            </a:extLst>
          </p:cNvPr>
          <p:cNvSpPr/>
          <p:nvPr/>
        </p:nvSpPr>
        <p:spPr>
          <a:xfrm>
            <a:off x="6842779" y="2363685"/>
            <a:ext cx="975648" cy="2017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58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r>
              <a:rPr lang="en-US" altLang="ko-KR" sz="1400" dirty="0">
                <a:solidFill>
                  <a:schemeClr val="accent1">
                    <a:lumMod val="75000"/>
                  </a:schemeClr>
                </a:solidFill>
                <a:latin typeface="Courier" pitchFamily="2" charset="0"/>
                <a:cs typeface="Consolas" panose="020B0609020204030204" pitchFamily="49" charset="0"/>
              </a:rPr>
              <a:t>AGTTT</a:t>
            </a:r>
            <a:endParaRPr lang="ko-KR" altLang="en-US" sz="1400" dirty="0">
              <a:solidFill>
                <a:schemeClr val="accent1">
                  <a:lumMod val="75000"/>
                </a:schemeClr>
              </a:solidFill>
              <a:latin typeface="Courier" pitchFamily="2" charset="0"/>
              <a:cs typeface="Consolas" panose="020B0609020204030204" pitchFamily="49" charset="0"/>
            </a:endParaRPr>
          </a:p>
        </p:txBody>
      </p:sp>
      <p:sp>
        <p:nvSpPr>
          <p:cNvPr id="21" name="직사각형 363">
            <a:extLst>
              <a:ext uri="{FF2B5EF4-FFF2-40B4-BE49-F238E27FC236}">
                <a16:creationId xmlns:a16="http://schemas.microsoft.com/office/drawing/2014/main" id="{63168AAD-3BB0-DD49-9DA5-E8D8BE8C7B3E}"/>
              </a:ext>
            </a:extLst>
          </p:cNvPr>
          <p:cNvSpPr/>
          <p:nvPr/>
        </p:nvSpPr>
        <p:spPr>
          <a:xfrm>
            <a:off x="7136667" y="2518349"/>
            <a:ext cx="378249" cy="2838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⋯</a:t>
            </a:r>
            <a:endParaRPr lang="ko-KR" altLang="en-US" b="1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17E349E2-7672-C245-912E-CB800F58270C}"/>
              </a:ext>
            </a:extLst>
          </p:cNvPr>
          <p:cNvSpPr/>
          <p:nvPr/>
        </p:nvSpPr>
        <p:spPr>
          <a:xfrm>
            <a:off x="3339261" y="2939274"/>
            <a:ext cx="617938" cy="743803"/>
          </a:xfrm>
          <a:prstGeom prst="roundRect">
            <a:avLst>
              <a:gd name="adj" fmla="val 6954"/>
            </a:avLst>
          </a:prstGeom>
          <a:solidFill>
            <a:srgbClr val="F4BCD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CH" sz="1600" b="1" dirty="0">
                <a:solidFill>
                  <a:schemeClr val="tx1"/>
                </a:solidFill>
                <a:latin typeface="Cambria" panose="02040503050406030204" pitchFamily="18" charset="0"/>
              </a:rPr>
              <a:t>Idx. </a:t>
            </a:r>
          </a:p>
          <a:p>
            <a:pPr algn="ctr"/>
            <a:r>
              <a:rPr lang="en-CH" sz="1600" b="1" dirty="0">
                <a:solidFill>
                  <a:schemeClr val="tx1"/>
                </a:solidFill>
                <a:latin typeface="Cambria" panose="02040503050406030204" pitchFamily="18" charset="0"/>
              </a:rPr>
              <a:t>Gen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E5918F2-01EF-CC41-8A15-36D21B1B182F}"/>
              </a:ext>
            </a:extLst>
          </p:cNvPr>
          <p:cNvCxnSpPr>
            <a:cxnSpLocks/>
          </p:cNvCxnSpPr>
          <p:nvPr/>
        </p:nvCxnSpPr>
        <p:spPr>
          <a:xfrm flipV="1">
            <a:off x="2940658" y="3059159"/>
            <a:ext cx="398602" cy="0"/>
          </a:xfrm>
          <a:prstGeom prst="straightConnector1">
            <a:avLst/>
          </a:prstGeom>
          <a:ln w="44450">
            <a:solidFill>
              <a:srgbClr val="941651"/>
            </a:solidFill>
            <a:headEnd w="lg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03BCAB5-8865-4943-84ED-49949982E3CF}"/>
              </a:ext>
            </a:extLst>
          </p:cNvPr>
          <p:cNvCxnSpPr>
            <a:cxnSpLocks/>
          </p:cNvCxnSpPr>
          <p:nvPr/>
        </p:nvCxnSpPr>
        <p:spPr>
          <a:xfrm flipV="1">
            <a:off x="2940812" y="3566382"/>
            <a:ext cx="398602" cy="0"/>
          </a:xfrm>
          <a:prstGeom prst="straightConnector1">
            <a:avLst/>
          </a:prstGeom>
          <a:ln w="44450">
            <a:solidFill>
              <a:srgbClr val="941651"/>
            </a:solidFill>
            <a:headEnd w="lg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D138CDBF-C647-AA45-888E-DE38B8389828}"/>
              </a:ext>
            </a:extLst>
          </p:cNvPr>
          <p:cNvCxnSpPr>
            <a:cxnSpLocks/>
          </p:cNvCxnSpPr>
          <p:nvPr/>
        </p:nvCxnSpPr>
        <p:spPr>
          <a:xfrm rot="10800000" flipV="1">
            <a:off x="1913651" y="2145881"/>
            <a:ext cx="4813592" cy="211467"/>
          </a:xfrm>
          <a:prstGeom prst="bentConnector2">
            <a:avLst/>
          </a:prstGeom>
          <a:ln w="444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직사각형 79">
            <a:extLst>
              <a:ext uri="{FF2B5EF4-FFF2-40B4-BE49-F238E27FC236}">
                <a16:creationId xmlns:a16="http://schemas.microsoft.com/office/drawing/2014/main" id="{E0D1DAFF-CE37-DC4E-A17C-75AB44F1D1CC}"/>
              </a:ext>
            </a:extLst>
          </p:cNvPr>
          <p:cNvSpPr/>
          <p:nvPr/>
        </p:nvSpPr>
        <p:spPr>
          <a:xfrm>
            <a:off x="1488703" y="3044760"/>
            <a:ext cx="975648" cy="201750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  <a:highlight>
                  <a:srgbClr val="F4BCD0"/>
                </a:highlight>
                <a:latin typeface="Courier" pitchFamily="2" charset="0"/>
                <a:cs typeface="Consolas" panose="020B0609020204030204" pitchFamily="49" charset="0"/>
              </a:rPr>
              <a:t>AAAA</a:t>
            </a:r>
            <a:r>
              <a:rPr lang="en-US" altLang="ko-KR" sz="1400" dirty="0">
                <a:solidFill>
                  <a:schemeClr val="tx1"/>
                </a:solidFill>
                <a:latin typeface="Courier" pitchFamily="2" charset="0"/>
                <a:cs typeface="Consolas" panose="020B0609020204030204" pitchFamily="49" charset="0"/>
              </a:rPr>
              <a:t>C</a:t>
            </a:r>
            <a:endParaRPr lang="ko-KR" altLang="en-US" sz="1400" dirty="0">
              <a:solidFill>
                <a:schemeClr val="tx1"/>
              </a:solidFill>
              <a:latin typeface="Courier" pitchFamily="2" charset="0"/>
              <a:cs typeface="Consolas" panose="020B0609020204030204" pitchFamily="49" charset="0"/>
            </a:endParaRPr>
          </a:p>
        </p:txBody>
      </p:sp>
      <p:sp>
        <p:nvSpPr>
          <p:cNvPr id="27" name="직사각형 352">
            <a:extLst>
              <a:ext uri="{FF2B5EF4-FFF2-40B4-BE49-F238E27FC236}">
                <a16:creationId xmlns:a16="http://schemas.microsoft.com/office/drawing/2014/main" id="{789A0155-7F0C-0846-85DC-9FFA3D070B33}"/>
              </a:ext>
            </a:extLst>
          </p:cNvPr>
          <p:cNvSpPr/>
          <p:nvPr/>
        </p:nvSpPr>
        <p:spPr>
          <a:xfrm>
            <a:off x="1297037" y="3331836"/>
            <a:ext cx="1647377" cy="4620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t"/>
          <a:lstStyle/>
          <a:p>
            <a:pPr algn="ctr"/>
            <a:r>
              <a:rPr lang="en-US" altLang="ko-KR" sz="14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Next Register</a:t>
            </a:r>
            <a:endParaRPr lang="ko-KR" altLang="en-US" sz="14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" name="직사각형 79">
            <a:extLst>
              <a:ext uri="{FF2B5EF4-FFF2-40B4-BE49-F238E27FC236}">
                <a16:creationId xmlns:a16="http://schemas.microsoft.com/office/drawing/2014/main" id="{BF8FE7E5-F2B1-5545-99DE-D2382D055DA8}"/>
              </a:ext>
            </a:extLst>
          </p:cNvPr>
          <p:cNvSpPr/>
          <p:nvPr/>
        </p:nvSpPr>
        <p:spPr>
          <a:xfrm>
            <a:off x="1492305" y="3554144"/>
            <a:ext cx="975648" cy="201750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  <a:highlight>
                  <a:srgbClr val="F4BCD0"/>
                </a:highlight>
                <a:latin typeface="Courier" pitchFamily="2" charset="0"/>
                <a:cs typeface="Consolas" panose="020B0609020204030204" pitchFamily="49" charset="0"/>
              </a:rPr>
              <a:t>AATC</a:t>
            </a:r>
            <a:r>
              <a:rPr lang="en-US" altLang="ko-KR" sz="1400" dirty="0">
                <a:solidFill>
                  <a:schemeClr val="tx1"/>
                </a:solidFill>
                <a:latin typeface="Courier" pitchFamily="2" charset="0"/>
                <a:cs typeface="Consolas" panose="020B0609020204030204" pitchFamily="49" charset="0"/>
              </a:rPr>
              <a:t>C</a:t>
            </a:r>
            <a:endParaRPr lang="ko-KR" altLang="en-US" sz="1400" dirty="0">
              <a:solidFill>
                <a:schemeClr val="tx1"/>
              </a:solidFill>
              <a:latin typeface="Courier" pitchFamily="2" charset="0"/>
              <a:cs typeface="Consolas" panose="020B0609020204030204" pitchFamily="49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E0E7C4-7476-4445-817F-0DC29BB8A6AB}"/>
              </a:ext>
            </a:extLst>
          </p:cNvPr>
          <p:cNvSpPr/>
          <p:nvPr/>
        </p:nvSpPr>
        <p:spPr>
          <a:xfrm>
            <a:off x="3817517" y="2964367"/>
            <a:ext cx="1213921" cy="417413"/>
          </a:xfrm>
          <a:prstGeom prst="rect">
            <a:avLst/>
          </a:prstGeom>
          <a:noFill/>
        </p:spPr>
        <p:txBody>
          <a:bodyPr wrap="square" lIns="0" tIns="36000" rIns="0" bIns="360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CH" sz="1400" i="1" dirty="0">
                <a:solidFill>
                  <a:srgbClr val="941651"/>
                </a:solidFill>
                <a:latin typeface="Cambria" panose="02040503050406030204" pitchFamily="18" charset="0"/>
              </a:rPr>
              <a:t>Move to </a:t>
            </a:r>
          </a:p>
          <a:p>
            <a:pPr algn="ctr">
              <a:lnSpc>
                <a:spcPct val="80000"/>
              </a:lnSpc>
            </a:pPr>
            <a:r>
              <a:rPr lang="en-CH" sz="1400" i="1" dirty="0">
                <a:solidFill>
                  <a:srgbClr val="941651"/>
                </a:solidFill>
                <a:latin typeface="Cambria" panose="02040503050406030204" pitchFamily="18" charset="0"/>
              </a:rPr>
              <a:t>Next 4-mer</a:t>
            </a:r>
            <a:endParaRPr lang="ko-KR" altLang="en-US" sz="1200" i="1" dirty="0">
              <a:solidFill>
                <a:srgbClr val="94165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F706A9E-4AD9-5C4E-8CE9-089C54439E9F}"/>
              </a:ext>
            </a:extLst>
          </p:cNvPr>
          <p:cNvSpPr/>
          <p:nvPr/>
        </p:nvSpPr>
        <p:spPr>
          <a:xfrm>
            <a:off x="1812944" y="2588925"/>
            <a:ext cx="2291957" cy="269680"/>
          </a:xfrm>
          <a:prstGeom prst="rect">
            <a:avLst/>
          </a:prstGeom>
          <a:noFill/>
        </p:spPr>
        <p:txBody>
          <a:bodyPr wrap="square" lIns="0" tIns="36000" rIns="0" bIns="360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CH" sz="1600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❶ Intersect 5-mers</a:t>
            </a:r>
            <a:endParaRPr lang="ko-KR" altLang="en-US" sz="1400" b="1" i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73988C-F672-B04B-BFDE-BAD1E7B416B1}"/>
              </a:ext>
            </a:extLst>
          </p:cNvPr>
          <p:cNvSpPr/>
          <p:nvPr/>
        </p:nvSpPr>
        <p:spPr>
          <a:xfrm>
            <a:off x="3795972" y="2582575"/>
            <a:ext cx="2260743" cy="269680"/>
          </a:xfrm>
          <a:prstGeom prst="rect">
            <a:avLst/>
          </a:prstGeom>
          <a:noFill/>
        </p:spPr>
        <p:txBody>
          <a:bodyPr wrap="square" lIns="0" tIns="36000" rIns="0" bIns="360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CH" sz="1600" b="1" i="1" dirty="0">
                <a:solidFill>
                  <a:srgbClr val="941651"/>
                </a:solidFill>
                <a:latin typeface="Cambria" panose="02040503050406030204" pitchFamily="18" charset="0"/>
              </a:rPr>
              <a:t>❷ Intersect </a:t>
            </a:r>
            <a:r>
              <a:rPr lang="en-CH" altLang="ko-KR" sz="1600" b="1" i="1" dirty="0">
                <a:solidFill>
                  <a:srgbClr val="94165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4-mers</a:t>
            </a:r>
            <a:endParaRPr lang="ko-KR" altLang="en-US" sz="1400" b="1" i="1" dirty="0">
              <a:solidFill>
                <a:srgbClr val="94165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2" name="직사각형 79">
            <a:extLst>
              <a:ext uri="{FF2B5EF4-FFF2-40B4-BE49-F238E27FC236}">
                <a16:creationId xmlns:a16="http://schemas.microsoft.com/office/drawing/2014/main" id="{6DAD58CC-577B-3D4A-A3FC-1F8C7CAB5136}"/>
              </a:ext>
            </a:extLst>
          </p:cNvPr>
          <p:cNvSpPr/>
          <p:nvPr/>
        </p:nvSpPr>
        <p:spPr>
          <a:xfrm>
            <a:off x="2469068" y="3044760"/>
            <a:ext cx="305385" cy="201750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Courier" pitchFamily="2" charset="0"/>
                <a:cs typeface="Consolas" panose="020B0609020204030204" pitchFamily="49" charset="0"/>
              </a:rPr>
              <a:t>6</a:t>
            </a:r>
            <a:endParaRPr lang="ko-KR" altLang="en-US" sz="1400" dirty="0">
              <a:solidFill>
                <a:schemeClr val="accent2">
                  <a:lumMod val="75000"/>
                </a:schemeClr>
              </a:solidFill>
              <a:latin typeface="Courier" pitchFamily="2" charset="0"/>
              <a:cs typeface="Consolas" panose="020B0609020204030204" pitchFamily="49" charset="0"/>
            </a:endParaRPr>
          </a:p>
        </p:txBody>
      </p:sp>
      <p:sp>
        <p:nvSpPr>
          <p:cNvPr id="33" name="직사각형 79">
            <a:extLst>
              <a:ext uri="{FF2B5EF4-FFF2-40B4-BE49-F238E27FC236}">
                <a16:creationId xmlns:a16="http://schemas.microsoft.com/office/drawing/2014/main" id="{BA036BAE-52F4-7748-B85B-530E8BB47E27}"/>
              </a:ext>
            </a:extLst>
          </p:cNvPr>
          <p:cNvSpPr/>
          <p:nvPr/>
        </p:nvSpPr>
        <p:spPr>
          <a:xfrm>
            <a:off x="2472489" y="3554144"/>
            <a:ext cx="305385" cy="201750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Courier" pitchFamily="2" charset="0"/>
                <a:cs typeface="Consolas" panose="020B0609020204030204" pitchFamily="49" charset="0"/>
              </a:rPr>
              <a:t>2</a:t>
            </a:r>
            <a:endParaRPr lang="ko-KR" altLang="en-US" sz="1400" dirty="0">
              <a:solidFill>
                <a:schemeClr val="accent2">
                  <a:lumMod val="75000"/>
                </a:schemeClr>
              </a:solidFill>
              <a:latin typeface="Courier" pitchFamily="2" charset="0"/>
              <a:cs typeface="Consolas" panose="020B0609020204030204" pitchFamily="49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212FB67-E1F4-0941-8A03-C918FD2CFF70}"/>
              </a:ext>
            </a:extLst>
          </p:cNvPr>
          <p:cNvCxnSpPr>
            <a:cxnSpLocks/>
          </p:cNvCxnSpPr>
          <p:nvPr/>
        </p:nvCxnSpPr>
        <p:spPr>
          <a:xfrm flipV="1">
            <a:off x="5898866" y="2605115"/>
            <a:ext cx="6450" cy="375328"/>
          </a:xfrm>
          <a:prstGeom prst="straightConnector1">
            <a:avLst/>
          </a:prstGeom>
          <a:ln w="44450">
            <a:solidFill>
              <a:srgbClr val="94165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A74AF8E5-6AC3-D243-90EA-0ACB0D8A84BD}"/>
              </a:ext>
            </a:extLst>
          </p:cNvPr>
          <p:cNvCxnSpPr>
            <a:cxnSpLocks/>
          </p:cNvCxnSpPr>
          <p:nvPr/>
        </p:nvCxnSpPr>
        <p:spPr>
          <a:xfrm rot="10800000" flipV="1">
            <a:off x="5873780" y="2154815"/>
            <a:ext cx="858916" cy="204714"/>
          </a:xfrm>
          <a:prstGeom prst="bentConnector2">
            <a:avLst/>
          </a:prstGeom>
          <a:ln w="44450">
            <a:solidFill>
              <a:srgbClr val="94165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직사각형 352">
            <a:extLst>
              <a:ext uri="{FF2B5EF4-FFF2-40B4-BE49-F238E27FC236}">
                <a16:creationId xmlns:a16="http://schemas.microsoft.com/office/drawing/2014/main" id="{A8987D7A-9E8D-6942-AB10-CE9978CCCFB8}"/>
              </a:ext>
            </a:extLst>
          </p:cNvPr>
          <p:cNvSpPr/>
          <p:nvPr/>
        </p:nvSpPr>
        <p:spPr>
          <a:xfrm>
            <a:off x="4881652" y="2796679"/>
            <a:ext cx="1647377" cy="462050"/>
          </a:xfrm>
          <a:prstGeom prst="rect">
            <a:avLst/>
          </a:prstGeom>
          <a:solidFill>
            <a:srgbClr val="F4BCD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t"/>
          <a:lstStyle/>
          <a:p>
            <a:pPr algn="ctr"/>
            <a:r>
              <a:rPr lang="en-US" altLang="ko-KR" sz="14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Curr</a:t>
            </a:r>
            <a:r>
              <a:rPr lang="en-US" altLang="ko-KR" sz="14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 Register</a:t>
            </a:r>
            <a:endParaRPr lang="ko-KR" altLang="en-US" sz="14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7" name="직사각형 79">
            <a:extLst>
              <a:ext uri="{FF2B5EF4-FFF2-40B4-BE49-F238E27FC236}">
                <a16:creationId xmlns:a16="http://schemas.microsoft.com/office/drawing/2014/main" id="{287A34CE-7628-1E4B-92EA-44942A0D72A9}"/>
              </a:ext>
            </a:extLst>
          </p:cNvPr>
          <p:cNvSpPr/>
          <p:nvPr/>
        </p:nvSpPr>
        <p:spPr>
          <a:xfrm>
            <a:off x="5076920" y="3018587"/>
            <a:ext cx="975648" cy="201750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  <a:latin typeface="Courier" pitchFamily="2" charset="0"/>
                <a:cs typeface="Consolas" panose="020B0609020204030204" pitchFamily="49" charset="0"/>
              </a:rPr>
              <a:t>AAAA</a:t>
            </a:r>
            <a:endParaRPr lang="ko-KR" altLang="en-US" sz="1400" dirty="0">
              <a:solidFill>
                <a:schemeClr val="tx1"/>
              </a:solidFill>
              <a:latin typeface="Courier" pitchFamily="2" charset="0"/>
              <a:cs typeface="Consolas" panose="020B0609020204030204" pitchFamily="49" charset="0"/>
            </a:endParaRPr>
          </a:p>
        </p:txBody>
      </p:sp>
      <p:sp>
        <p:nvSpPr>
          <p:cNvPr id="38" name="직사각형 352">
            <a:extLst>
              <a:ext uri="{FF2B5EF4-FFF2-40B4-BE49-F238E27FC236}">
                <a16:creationId xmlns:a16="http://schemas.microsoft.com/office/drawing/2014/main" id="{F5A68301-5888-9042-9DA7-2632B9C9A182}"/>
              </a:ext>
            </a:extLst>
          </p:cNvPr>
          <p:cNvSpPr/>
          <p:nvPr/>
        </p:nvSpPr>
        <p:spPr>
          <a:xfrm>
            <a:off x="4885254" y="3305663"/>
            <a:ext cx="1647377" cy="462050"/>
          </a:xfrm>
          <a:prstGeom prst="rect">
            <a:avLst/>
          </a:prstGeom>
          <a:solidFill>
            <a:srgbClr val="F4BCD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t"/>
          <a:lstStyle/>
          <a:p>
            <a:pPr algn="ctr"/>
            <a:r>
              <a:rPr lang="en-US" altLang="ko-KR" sz="14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Next Register</a:t>
            </a:r>
            <a:endParaRPr lang="ko-KR" altLang="en-US" sz="14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9" name="직사각형 79">
            <a:extLst>
              <a:ext uri="{FF2B5EF4-FFF2-40B4-BE49-F238E27FC236}">
                <a16:creationId xmlns:a16="http://schemas.microsoft.com/office/drawing/2014/main" id="{CA4399B6-B130-614F-8AD7-FA5BB6A65C20}"/>
              </a:ext>
            </a:extLst>
          </p:cNvPr>
          <p:cNvSpPr/>
          <p:nvPr/>
        </p:nvSpPr>
        <p:spPr>
          <a:xfrm>
            <a:off x="5080522" y="3527971"/>
            <a:ext cx="975648" cy="201750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  <a:latin typeface="Courier" pitchFamily="2" charset="0"/>
                <a:cs typeface="Consolas" panose="020B0609020204030204" pitchFamily="49" charset="0"/>
              </a:rPr>
              <a:t>AATC</a:t>
            </a:r>
            <a:endParaRPr lang="ko-KR" altLang="en-US" sz="1400" dirty="0">
              <a:solidFill>
                <a:schemeClr val="tx1"/>
              </a:solidFill>
              <a:latin typeface="Courier" pitchFamily="2" charset="0"/>
              <a:cs typeface="Consolas" panose="020B0609020204030204" pitchFamily="49" charset="0"/>
            </a:endParaRPr>
          </a:p>
        </p:txBody>
      </p:sp>
      <p:sp>
        <p:nvSpPr>
          <p:cNvPr id="40" name="직사각형 79">
            <a:extLst>
              <a:ext uri="{FF2B5EF4-FFF2-40B4-BE49-F238E27FC236}">
                <a16:creationId xmlns:a16="http://schemas.microsoft.com/office/drawing/2014/main" id="{A5FDA743-4259-A54D-8C2C-DE0A8FB6155A}"/>
              </a:ext>
            </a:extLst>
          </p:cNvPr>
          <p:cNvSpPr/>
          <p:nvPr/>
        </p:nvSpPr>
        <p:spPr>
          <a:xfrm>
            <a:off x="6057285" y="3018587"/>
            <a:ext cx="305385" cy="201750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Courier" pitchFamily="2" charset="0"/>
                <a:cs typeface="Consolas" panose="020B0609020204030204" pitchFamily="49" charset="0"/>
              </a:rPr>
              <a:t>-</a:t>
            </a:r>
            <a:endParaRPr lang="ko-KR" altLang="en-US" sz="1400" dirty="0">
              <a:solidFill>
                <a:schemeClr val="accent2">
                  <a:lumMod val="75000"/>
                </a:schemeClr>
              </a:solidFill>
              <a:latin typeface="Courier" pitchFamily="2" charset="0"/>
              <a:cs typeface="Consolas" panose="020B0609020204030204" pitchFamily="49" charset="0"/>
            </a:endParaRPr>
          </a:p>
        </p:txBody>
      </p:sp>
      <p:sp>
        <p:nvSpPr>
          <p:cNvPr id="41" name="직사각형 79">
            <a:extLst>
              <a:ext uri="{FF2B5EF4-FFF2-40B4-BE49-F238E27FC236}">
                <a16:creationId xmlns:a16="http://schemas.microsoft.com/office/drawing/2014/main" id="{250A3ED6-447A-6848-8D44-9AEED2ABAB48}"/>
              </a:ext>
            </a:extLst>
          </p:cNvPr>
          <p:cNvSpPr/>
          <p:nvPr/>
        </p:nvSpPr>
        <p:spPr>
          <a:xfrm>
            <a:off x="6060706" y="3527971"/>
            <a:ext cx="305385" cy="201750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Courier" pitchFamily="2" charset="0"/>
                <a:cs typeface="Consolas" panose="020B0609020204030204" pitchFamily="49" charset="0"/>
              </a:rPr>
              <a:t>3</a:t>
            </a:r>
            <a:endParaRPr lang="ko-KR" altLang="en-US" sz="1400" dirty="0">
              <a:solidFill>
                <a:schemeClr val="accent2">
                  <a:lumMod val="75000"/>
                </a:schemeClr>
              </a:solidFill>
              <a:latin typeface="Courier" pitchFamily="2" charset="0"/>
              <a:cs typeface="Consolas" panose="020B0609020204030204" pitchFamily="49" charset="0"/>
            </a:endParaRPr>
          </a:p>
        </p:txBody>
      </p:sp>
      <p:cxnSp>
        <p:nvCxnSpPr>
          <p:cNvPr id="42" name="Curved Connector 41">
            <a:extLst>
              <a:ext uri="{FF2B5EF4-FFF2-40B4-BE49-F238E27FC236}">
                <a16:creationId xmlns:a16="http://schemas.microsoft.com/office/drawing/2014/main" id="{8A47CD12-692A-9340-99FA-9E1B9703AB0E}"/>
              </a:ext>
            </a:extLst>
          </p:cNvPr>
          <p:cNvCxnSpPr>
            <a:cxnSpLocks/>
          </p:cNvCxnSpPr>
          <p:nvPr/>
        </p:nvCxnSpPr>
        <p:spPr>
          <a:xfrm>
            <a:off x="3957199" y="3363586"/>
            <a:ext cx="1084176" cy="323183"/>
          </a:xfrm>
          <a:prstGeom prst="curvedConnector3">
            <a:avLst/>
          </a:prstGeom>
          <a:ln w="44450">
            <a:solidFill>
              <a:srgbClr val="94165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직사각형 79">
            <a:extLst>
              <a:ext uri="{FF2B5EF4-FFF2-40B4-BE49-F238E27FC236}">
                <a16:creationId xmlns:a16="http://schemas.microsoft.com/office/drawing/2014/main" id="{506785C9-1D21-8B44-BDB4-BB8BC5D6A66A}"/>
              </a:ext>
            </a:extLst>
          </p:cNvPr>
          <p:cNvSpPr/>
          <p:nvPr/>
        </p:nvSpPr>
        <p:spPr>
          <a:xfrm>
            <a:off x="4240810" y="3421666"/>
            <a:ext cx="477904" cy="199292"/>
          </a:xfrm>
          <a:prstGeom prst="rect">
            <a:avLst/>
          </a:prstGeom>
          <a:solidFill>
            <a:srgbClr val="F4BCD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  <a:highlight>
                  <a:srgbClr val="F4BCD0"/>
                </a:highlight>
                <a:latin typeface="Courier" pitchFamily="2" charset="0"/>
                <a:cs typeface="Consolas" panose="020B0609020204030204" pitchFamily="49" charset="0"/>
              </a:rPr>
              <a:t>AATC</a:t>
            </a:r>
            <a:endParaRPr lang="ko-KR" altLang="en-US" sz="1400" dirty="0">
              <a:solidFill>
                <a:schemeClr val="tx1"/>
              </a:solidFill>
              <a:latin typeface="Courier" pitchFamily="2" charset="0"/>
              <a:cs typeface="Consolas" panose="020B0609020204030204" pitchFamily="49" charset="0"/>
            </a:endParaRPr>
          </a:p>
        </p:txBody>
      </p:sp>
      <p:cxnSp>
        <p:nvCxnSpPr>
          <p:cNvPr id="44" name="Elbow Connector 43">
            <a:extLst>
              <a:ext uri="{FF2B5EF4-FFF2-40B4-BE49-F238E27FC236}">
                <a16:creationId xmlns:a16="http://schemas.microsoft.com/office/drawing/2014/main" id="{1086A7A2-A0C6-4C49-ADD0-487DC0F746C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380664" y="1924988"/>
            <a:ext cx="640518" cy="372343"/>
          </a:xfrm>
          <a:prstGeom prst="bentConnector3">
            <a:avLst>
              <a:gd name="adj1" fmla="val -561"/>
            </a:avLst>
          </a:prstGeom>
          <a:ln w="44450">
            <a:solidFill>
              <a:srgbClr val="4E61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>
            <a:extLst>
              <a:ext uri="{FF2B5EF4-FFF2-40B4-BE49-F238E27FC236}">
                <a16:creationId xmlns:a16="http://schemas.microsoft.com/office/drawing/2014/main" id="{FFD7A815-2692-7141-8487-6B93D8892A48}"/>
              </a:ext>
            </a:extLst>
          </p:cNvPr>
          <p:cNvCxnSpPr>
            <a:cxnSpLocks/>
          </p:cNvCxnSpPr>
          <p:nvPr/>
        </p:nvCxnSpPr>
        <p:spPr>
          <a:xfrm rot="10800000">
            <a:off x="4926344" y="1799636"/>
            <a:ext cx="329499" cy="670108"/>
          </a:xfrm>
          <a:prstGeom prst="bentConnector2">
            <a:avLst/>
          </a:prstGeom>
          <a:ln w="44450">
            <a:solidFill>
              <a:srgbClr val="4E61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05DEF57F-B06C-9A43-A969-6023C3690E96}"/>
              </a:ext>
            </a:extLst>
          </p:cNvPr>
          <p:cNvSpPr/>
          <p:nvPr/>
        </p:nvSpPr>
        <p:spPr>
          <a:xfrm>
            <a:off x="1295713" y="2357349"/>
            <a:ext cx="1235875" cy="220429"/>
          </a:xfrm>
          <a:prstGeom prst="roundRect">
            <a:avLst>
              <a:gd name="adj" fmla="val 6954"/>
            </a:avLst>
          </a:prstGeom>
          <a:solidFill>
            <a:schemeClr val="accent2">
              <a:lumMod val="40000"/>
              <a:lumOff val="6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r>
              <a:rPr lang="en-CH" sz="1600" b="1" dirty="0">
                <a:solidFill>
                  <a:schemeClr val="tx1"/>
                </a:solidFill>
                <a:latin typeface="Cambria" panose="02040503050406030204" pitchFamily="18" charset="0"/>
              </a:rPr>
              <a:t>Intersect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E6FDE879-C2F7-EF44-846B-C2095F4A13B0}"/>
              </a:ext>
            </a:extLst>
          </p:cNvPr>
          <p:cNvSpPr/>
          <p:nvPr/>
        </p:nvSpPr>
        <p:spPr>
          <a:xfrm>
            <a:off x="5255842" y="2359529"/>
            <a:ext cx="1235875" cy="220429"/>
          </a:xfrm>
          <a:prstGeom prst="roundRect">
            <a:avLst>
              <a:gd name="adj" fmla="val 6954"/>
            </a:avLst>
          </a:prstGeom>
          <a:solidFill>
            <a:srgbClr val="F4BCD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r>
              <a:rPr lang="en-CH" sz="1600" b="1" dirty="0">
                <a:solidFill>
                  <a:schemeClr val="tx1"/>
                </a:solidFill>
                <a:latin typeface="Cambria" panose="02040503050406030204" pitchFamily="18" charset="0"/>
              </a:rPr>
              <a:t>Intersect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1A4ECDB-CD44-7B49-8AEC-2441255F3FC4}"/>
              </a:ext>
            </a:extLst>
          </p:cNvPr>
          <p:cNvSpPr/>
          <p:nvPr/>
        </p:nvSpPr>
        <p:spPr>
          <a:xfrm>
            <a:off x="3212163" y="1870300"/>
            <a:ext cx="1490072" cy="269680"/>
          </a:xfrm>
          <a:prstGeom prst="rect">
            <a:avLst/>
          </a:prstGeom>
          <a:noFill/>
        </p:spPr>
        <p:txBody>
          <a:bodyPr wrap="square" lIns="0" tIns="36000" rIns="0" bIns="360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CH" sz="1600" b="1" i="1" dirty="0">
                <a:solidFill>
                  <a:srgbClr val="4E617B"/>
                </a:solidFill>
                <a:latin typeface="Cambria" panose="02040503050406030204" pitchFamily="18" charset="0"/>
              </a:rPr>
              <a:t>❸ Send Tax IDs</a:t>
            </a:r>
            <a:endParaRPr lang="ko-KR" altLang="en-US" sz="1400" b="1" i="1" dirty="0">
              <a:solidFill>
                <a:srgbClr val="4E617B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60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7" grpId="0" animBg="1"/>
      <p:bldP spid="39" grpId="0" animBg="1"/>
      <p:bldP spid="40" grpId="0" animBg="1"/>
      <p:bldP spid="41" grpId="0" animBg="1"/>
      <p:bldP spid="43" grpId="0" animBg="1"/>
      <p:bldP spid="48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A38FA-7E55-074F-A359-445734CAA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Index Generation in Step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064F1E-4702-5047-A902-2FED0673B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5950"/>
            <a:ext cx="9144000" cy="270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71337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5FA3B-A7E1-044C-9265-22E57192C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MegIS FTL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D0A7C9-1E40-F149-BEBA-107CDA3160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3" y="1566801"/>
            <a:ext cx="8797925" cy="4300661"/>
          </a:xfrm>
        </p:spPr>
      </p:pic>
    </p:spTree>
    <p:extLst>
      <p:ext uri="{BB962C8B-B14F-4D97-AF65-F5344CB8AC3E}">
        <p14:creationId xmlns:p14="http://schemas.microsoft.com/office/powerpoint/2010/main" val="420897633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7E1CB-04F9-FB49-AE2A-AB08DC0D1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Multi-Sample Analysis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3BE86C-A069-0447-A44E-429280E774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7" y="2036343"/>
            <a:ext cx="8797925" cy="2785314"/>
          </a:xfrm>
        </p:spPr>
      </p:pic>
    </p:spTree>
    <p:extLst>
      <p:ext uri="{BB962C8B-B14F-4D97-AF65-F5344CB8AC3E}">
        <p14:creationId xmlns:p14="http://schemas.microsoft.com/office/powerpoint/2010/main" val="200685847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DB5AE-9E36-AA4A-88C6-DF5D92570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SSD Configurations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C67BF1-5A06-1F41-8274-A56D5EA294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51" y="1429789"/>
            <a:ext cx="7221098" cy="4332659"/>
          </a:xfrm>
        </p:spPr>
      </p:pic>
    </p:spTree>
    <p:extLst>
      <p:ext uri="{BB962C8B-B14F-4D97-AF65-F5344CB8AC3E}">
        <p14:creationId xmlns:p14="http://schemas.microsoft.com/office/powerpoint/2010/main" val="374407623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DBCF5-3D94-064C-AC65-94CF2A09B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Impact of Different Optimizations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B77E85-8AE7-624A-B843-B352CC3DF5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3" y="2308844"/>
            <a:ext cx="8797925" cy="2816574"/>
          </a:xfrm>
        </p:spPr>
      </p:pic>
    </p:spTree>
    <p:extLst>
      <p:ext uri="{BB962C8B-B14F-4D97-AF65-F5344CB8AC3E}">
        <p14:creationId xmlns:p14="http://schemas.microsoft.com/office/powerpoint/2010/main" val="2381034583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B57E5-077D-0E40-A120-4EF28754A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Impact of Different Optimizations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2B10C4-A3DC-BC4E-9827-8741B785E7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3" y="1498558"/>
            <a:ext cx="8797925" cy="4437147"/>
          </a:xfrm>
        </p:spPr>
      </p:pic>
    </p:spTree>
    <p:extLst>
      <p:ext uri="{BB962C8B-B14F-4D97-AF65-F5344CB8AC3E}">
        <p14:creationId xmlns:p14="http://schemas.microsoft.com/office/powerpoint/2010/main" val="1003948529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8E207-180A-7E4E-BE68-F7EA5E2BF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Speedup with Different Database Sizes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8BE364-8988-B84D-B7DF-A6157715D7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3" y="2550309"/>
            <a:ext cx="8797925" cy="2333645"/>
          </a:xfrm>
        </p:spPr>
      </p:pic>
    </p:spTree>
    <p:extLst>
      <p:ext uri="{BB962C8B-B14F-4D97-AF65-F5344CB8AC3E}">
        <p14:creationId xmlns:p14="http://schemas.microsoft.com/office/powerpoint/2010/main" val="218945511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7BB82-C255-BE43-BBD8-ED2CE8729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Speedup with Different #SSDs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84D089-B5A2-8240-B132-074788909B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3" y="2341410"/>
            <a:ext cx="8797925" cy="2751442"/>
          </a:xfrm>
        </p:spPr>
      </p:pic>
    </p:spTree>
    <p:extLst>
      <p:ext uri="{BB962C8B-B14F-4D97-AF65-F5344CB8AC3E}">
        <p14:creationId xmlns:p14="http://schemas.microsoft.com/office/powerpoint/2010/main" val="136867805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7BB82-C255-BE43-BBD8-ED2CE8729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sz="3200" dirty="0"/>
              <a:t>Speedup with Different Main Memory Capacities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B67AF4-0AE6-9C42-9F17-E30E3A897F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7" y="1921131"/>
            <a:ext cx="8797925" cy="2649977"/>
          </a:xfrm>
        </p:spPr>
      </p:pic>
    </p:spTree>
    <p:extLst>
      <p:ext uri="{BB962C8B-B14F-4D97-AF65-F5344CB8AC3E}">
        <p14:creationId xmlns:p14="http://schemas.microsoft.com/office/powerpoint/2010/main" val="2212316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272A7-B373-6142-B7F6-B337A9BD2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NVIDIA Hopper DPX Instructions (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2022</a:t>
            </a:r>
            <a:r>
              <a:rPr lang="en-US" dirty="0"/>
              <a:t>)</a:t>
            </a:r>
            <a:endParaRPr lang="en-C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400789-A80E-244E-AA84-6B0170099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35691"/>
            <a:ext cx="7772400" cy="52016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924EEA-74E2-3D40-AC83-7A2BBF268E3C}"/>
              </a:ext>
            </a:extLst>
          </p:cNvPr>
          <p:cNvSpPr txBox="1"/>
          <p:nvPr/>
        </p:nvSpPr>
        <p:spPr>
          <a:xfrm>
            <a:off x="1259632" y="6432648"/>
            <a:ext cx="80690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https://blogs.nvidia.com/blog/2022/03/22/nvidia-hopper-accelerates-dynamic-programming-using-dpx-instructions/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8778310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7BB82-C255-BE43-BBD8-ED2CE8729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sz="3200" dirty="0"/>
              <a:t>Speedup with Varying SSD Internal Bandwidth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4E5547-67B7-5240-A800-1E6EA8E58F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7" y="2013574"/>
            <a:ext cx="8797925" cy="2830852"/>
          </a:xfrm>
        </p:spPr>
      </p:pic>
    </p:spTree>
    <p:extLst>
      <p:ext uri="{BB962C8B-B14F-4D97-AF65-F5344CB8AC3E}">
        <p14:creationId xmlns:p14="http://schemas.microsoft.com/office/powerpoint/2010/main" val="2231727033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7BB82-C255-BE43-BBD8-ED2CE8729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Speedup of Abundance Estimation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60680E-32F9-7946-94E1-4BE87424D6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3" y="2683204"/>
            <a:ext cx="8797925" cy="2067855"/>
          </a:xfrm>
        </p:spPr>
      </p:pic>
    </p:spTree>
    <p:extLst>
      <p:ext uri="{BB962C8B-B14F-4D97-AF65-F5344CB8AC3E}">
        <p14:creationId xmlns:p14="http://schemas.microsoft.com/office/powerpoint/2010/main" val="123023148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B891A-3666-4943-9442-72D47B717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Multi-Sample Use Case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E734E3-75BB-AD49-A495-D5163B25B9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3" y="2341133"/>
            <a:ext cx="8797925" cy="2751997"/>
          </a:xfrm>
        </p:spPr>
      </p:pic>
    </p:spTree>
    <p:extLst>
      <p:ext uri="{BB962C8B-B14F-4D97-AF65-F5344CB8AC3E}">
        <p14:creationId xmlns:p14="http://schemas.microsoft.com/office/powerpoint/2010/main" val="2732558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8F9D2-9A1B-D841-BE3A-46EC092B9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Area and Power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CE071-25F1-C14C-BCA8-470A60EFC8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/>
              <a:t>Based on </a:t>
            </a:r>
            <a:r>
              <a:rPr lang="en-GB" b="1" dirty="0">
                <a:solidFill>
                  <a:srgbClr val="1982C3"/>
                </a:solidFill>
              </a:rPr>
              <a:t>s</a:t>
            </a:r>
            <a:r>
              <a:rPr lang="en-GB" sz="2800" b="1" dirty="0">
                <a:solidFill>
                  <a:srgbClr val="1982C3"/>
                </a:solidFill>
              </a:rPr>
              <a:t>ynthesis</a:t>
            </a:r>
            <a:r>
              <a:rPr lang="en-GB" sz="2800" dirty="0"/>
              <a:t> of </a:t>
            </a:r>
            <a:r>
              <a:rPr lang="en-GB" sz="2800" b="1" dirty="0">
                <a:solidFill>
                  <a:srgbClr val="1982C3"/>
                </a:solidFill>
              </a:rPr>
              <a:t>MegIS</a:t>
            </a:r>
            <a:r>
              <a:rPr lang="en-GB" sz="2800" b="1" dirty="0">
                <a:solidFill>
                  <a:schemeClr val="accent5"/>
                </a:solidFill>
              </a:rPr>
              <a:t> </a:t>
            </a:r>
            <a:r>
              <a:rPr lang="en-GB" sz="2800" dirty="0"/>
              <a:t>accelerators using the Synopsys Design Compiler @ </a:t>
            </a:r>
            <a:r>
              <a:rPr lang="en-GB" sz="2800" dirty="0">
                <a:latin typeface="+mn-lt"/>
              </a:rPr>
              <a:t>65</a:t>
            </a:r>
            <a:r>
              <a:rPr lang="en-GB" sz="2800" dirty="0"/>
              <a:t>nm technology node</a:t>
            </a:r>
          </a:p>
          <a:p>
            <a:endParaRPr lang="en-CH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9368A7-B248-794D-8960-2ADB673E1777}"/>
              </a:ext>
            </a:extLst>
          </p:cNvPr>
          <p:cNvSpPr/>
          <p:nvPr/>
        </p:nvSpPr>
        <p:spPr>
          <a:xfrm>
            <a:off x="0" y="5082988"/>
            <a:ext cx="9144000" cy="1068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82800" rtlCol="0" anchor="ctr"/>
          <a:lstStyle/>
          <a:p>
            <a:pPr algn="ctr">
              <a:spcAft>
                <a:spcPts val="1000"/>
              </a:spcAft>
            </a:pPr>
            <a:r>
              <a:rPr lang="en-GB" sz="2200" b="1" dirty="0">
                <a:solidFill>
                  <a:schemeClr val="tx1"/>
                </a:solidFill>
                <a:latin typeface="Corbel" panose="020B0503020204020204" pitchFamily="34" charset="0"/>
              </a:rPr>
              <a:t>Only </a:t>
            </a:r>
            <a:r>
              <a:rPr lang="en-GB" sz="2200" b="1" dirty="0">
                <a:solidFill>
                  <a:srgbClr val="548235"/>
                </a:solidFill>
              </a:rPr>
              <a:t>1.7</a:t>
            </a:r>
            <a:r>
              <a:rPr lang="en-GB" sz="2200" b="1" dirty="0">
                <a:solidFill>
                  <a:srgbClr val="548235"/>
                </a:solidFill>
                <a:latin typeface="Corbel" panose="020B0503020204020204" pitchFamily="34" charset="0"/>
              </a:rPr>
              <a:t>% </a:t>
            </a:r>
            <a:r>
              <a:rPr lang="en-GB" sz="2200" b="1" dirty="0">
                <a:solidFill>
                  <a:schemeClr val="tx1"/>
                </a:solidFill>
                <a:latin typeface="Corbel" panose="020B0503020204020204" pitchFamily="34" charset="0"/>
              </a:rPr>
              <a:t>of the area of three </a:t>
            </a:r>
            <a:r>
              <a:rPr lang="en-GB" sz="2200" b="1" dirty="0">
                <a:solidFill>
                  <a:schemeClr val="tx1"/>
                </a:solidFill>
              </a:rPr>
              <a:t>28</a:t>
            </a:r>
            <a:r>
              <a:rPr lang="en-GB" sz="2200" b="1" dirty="0">
                <a:solidFill>
                  <a:schemeClr val="tx1"/>
                </a:solidFill>
                <a:latin typeface="Corbel" panose="020B0503020204020204" pitchFamily="34" charset="0"/>
              </a:rPr>
              <a:t>-nm ARM Cortex R4 cores </a:t>
            </a:r>
          </a:p>
          <a:p>
            <a:pPr algn="ctr">
              <a:spcAft>
                <a:spcPts val="1000"/>
              </a:spcAft>
            </a:pPr>
            <a:r>
              <a:rPr lang="en-GB" sz="2200" b="1" dirty="0">
                <a:solidFill>
                  <a:schemeClr val="tx1"/>
                </a:solidFill>
                <a:latin typeface="Corbel" panose="020B0503020204020204" pitchFamily="34" charset="0"/>
              </a:rPr>
              <a:t>in a SATA SSD controller</a:t>
            </a:r>
            <a:endParaRPr lang="en-CH" sz="2200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B2583A3-A7C5-DD4C-A47A-AA4A831F8DBE}"/>
              </a:ext>
            </a:extLst>
          </p:cNvPr>
          <p:cNvGraphicFramePr>
            <a:graphicFrameLocks noGrp="1"/>
          </p:cNvGraphicFramePr>
          <p:nvPr/>
        </p:nvGraphicFramePr>
        <p:xfrm>
          <a:off x="380999" y="2240280"/>
          <a:ext cx="8382001" cy="2377440"/>
        </p:xfrm>
        <a:graphic>
          <a:graphicData uri="http://schemas.openxmlformats.org/drawingml/2006/table">
            <a:tbl>
              <a:tblPr firstRow="1" firstCol="1">
                <a:tableStyleId>{10A1B5D5-9B99-4C35-A422-299274C87663}</a:tableStyleId>
              </a:tblPr>
              <a:tblGrid>
                <a:gridCol w="3295973">
                  <a:extLst>
                    <a:ext uri="{9D8B030D-6E8A-4147-A177-3AD203B41FA5}">
                      <a16:colId xmlns:a16="http://schemas.microsoft.com/office/drawing/2014/main" val="3454177994"/>
                    </a:ext>
                  </a:extLst>
                </a:gridCol>
                <a:gridCol w="1647987">
                  <a:extLst>
                    <a:ext uri="{9D8B030D-6E8A-4147-A177-3AD203B41FA5}">
                      <a16:colId xmlns:a16="http://schemas.microsoft.com/office/drawing/2014/main" val="3301917523"/>
                    </a:ext>
                  </a:extLst>
                </a:gridCol>
                <a:gridCol w="1804261">
                  <a:extLst>
                    <a:ext uri="{9D8B030D-6E8A-4147-A177-3AD203B41FA5}">
                      <a16:colId xmlns:a16="http://schemas.microsoft.com/office/drawing/2014/main" val="1901200014"/>
                    </a:ext>
                  </a:extLst>
                </a:gridCol>
                <a:gridCol w="1633780">
                  <a:extLst>
                    <a:ext uri="{9D8B030D-6E8A-4147-A177-3AD203B41FA5}">
                      <a16:colId xmlns:a16="http://schemas.microsoft.com/office/drawing/2014/main" val="1510082026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Logic Unit</a:t>
                      </a:r>
                      <a:endParaRPr lang="en-GB" sz="2000" b="1" i="0" u="none" strike="noStrike" dirty="0">
                        <a:solidFill>
                          <a:schemeClr val="bg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# of instances</a:t>
                      </a:r>
                      <a:endParaRPr lang="en-GB" sz="2000" b="1" i="0" u="none" strike="noStrike" dirty="0">
                        <a:solidFill>
                          <a:schemeClr val="bg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Area [mm</a:t>
                      </a:r>
                      <a:r>
                        <a:rPr lang="en-GB" sz="2000" b="1" u="none" strike="noStrike" baseline="30000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2</a:t>
                      </a:r>
                      <a:r>
                        <a:rPr lang="en-GB" sz="2000" b="1" u="none" strike="noStrike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]</a:t>
                      </a:r>
                      <a:endParaRPr lang="en-GB" sz="2000" b="1" i="0" u="none" strike="noStrike" dirty="0">
                        <a:solidFill>
                          <a:schemeClr val="bg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Power [</a:t>
                      </a:r>
                      <a:r>
                        <a:rPr lang="en-GB" sz="2000" b="1" u="none" strike="noStrike" dirty="0" err="1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mW</a:t>
                      </a:r>
                      <a:r>
                        <a:rPr lang="en-GB" sz="2000" b="1" u="none" strike="noStrike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]</a:t>
                      </a:r>
                      <a:endParaRPr lang="en-GB" sz="2000" b="1" i="0" u="none" strike="noStrike" dirty="0">
                        <a:solidFill>
                          <a:schemeClr val="bg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9223828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orbel" panose="020B0503020204020204" pitchFamily="34" charset="0"/>
                        </a:rPr>
                        <a:t>Intersect </a:t>
                      </a:r>
                      <a:r>
                        <a:rPr lang="en-GB" sz="18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(120-bit)</a:t>
                      </a:r>
                      <a:endParaRPr lang="en-GB" sz="18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 </a:t>
                      </a:r>
                      <a:r>
                        <a:rPr lang="en-GB" sz="18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orbel" panose="020B0503020204020204" pitchFamily="34" charset="0"/>
                        </a:rPr>
                        <a:t>per channel</a:t>
                      </a:r>
                      <a:endParaRPr lang="en-GB" sz="18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H" sz="1800" b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0.001361</a:t>
                      </a:r>
                      <a:endParaRPr lang="en-CH" sz="1800" b="0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H" sz="1800" b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0.284</a:t>
                      </a:r>
                      <a:endParaRPr lang="en-CH" sz="1800" b="0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55620516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orbel" panose="020B0503020204020204" pitchFamily="34" charset="0"/>
                        </a:rPr>
                        <a:t>k-mer Registers </a:t>
                      </a:r>
                      <a:r>
                        <a:rPr lang="en-GB" sz="18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(2 x 120-bit)</a:t>
                      </a:r>
                      <a:endParaRPr lang="en-GB" sz="18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 </a:t>
                      </a:r>
                      <a:r>
                        <a:rPr lang="en-GB" sz="18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orbel" panose="020B0503020204020204" pitchFamily="34" charset="0"/>
                        </a:rPr>
                        <a:t>per channel</a:t>
                      </a:r>
                      <a:endParaRPr lang="en-GB" sz="18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H" sz="1800" b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0.002821</a:t>
                      </a:r>
                      <a:endParaRPr lang="en-CH" sz="1800" b="0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H" sz="1800" b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0.645</a:t>
                      </a:r>
                      <a:endParaRPr lang="en-CH" sz="1800" b="0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376385703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orbel" panose="020B0503020204020204" pitchFamily="34" charset="0"/>
                        </a:rPr>
                        <a:t>Index Generator </a:t>
                      </a:r>
                      <a:r>
                        <a:rPr lang="en-GB" sz="18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(64-bit)</a:t>
                      </a:r>
                      <a:endParaRPr lang="en-GB" sz="18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 </a:t>
                      </a:r>
                      <a:r>
                        <a:rPr lang="en-GB" sz="18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orbel" panose="020B0503020204020204" pitchFamily="34" charset="0"/>
                        </a:rPr>
                        <a:t>per channel</a:t>
                      </a:r>
                      <a:endParaRPr lang="en-GB" sz="18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H" sz="18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0.000272</a:t>
                      </a:r>
                      <a:endParaRPr lang="en-CH" sz="18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H" sz="18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0.025</a:t>
                      </a:r>
                      <a:endParaRPr lang="en-CH" sz="18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29395317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orbel" panose="020B0503020204020204" pitchFamily="34" charset="0"/>
                        </a:rPr>
                        <a:t>Control Unit</a:t>
                      </a:r>
                      <a:endParaRPr lang="en-GB" sz="18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 </a:t>
                      </a:r>
                      <a:r>
                        <a:rPr lang="en-GB" sz="18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orbel" panose="020B0503020204020204" pitchFamily="34" charset="0"/>
                        </a:rPr>
                        <a:t>per SSD</a:t>
                      </a:r>
                      <a:endParaRPr lang="en-GB" sz="18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H" sz="18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0.000188</a:t>
                      </a:r>
                      <a:endParaRPr lang="en-CH" sz="18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H" sz="18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0.026</a:t>
                      </a:r>
                      <a:endParaRPr lang="en-CH" sz="18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35099117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Total for an 8-channel SSD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H" sz="2000" b="0" i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-</a:t>
                      </a:r>
                      <a:endParaRPr lang="en-CH" sz="20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H" sz="2000" b="0" i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0.04</a:t>
                      </a:r>
                      <a:endParaRPr lang="en-CH" sz="20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H" sz="2000" b="0" i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7.658</a:t>
                      </a:r>
                      <a:endParaRPr lang="en-CH" sz="20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6252951"/>
                  </a:ext>
                </a:extLst>
              </a:tr>
            </a:tbl>
          </a:graphicData>
        </a:graphic>
      </p:graphicFrame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7805635-EB03-8F42-9C14-6BF9AC165924}"/>
              </a:ext>
            </a:extLst>
          </p:cNvPr>
          <p:cNvSpPr/>
          <p:nvPr/>
        </p:nvSpPr>
        <p:spPr>
          <a:xfrm>
            <a:off x="380999" y="4221480"/>
            <a:ext cx="8382002" cy="39624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3696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6" grpId="1" build="allAtOnce" animBg="1"/>
      <p:bldP spid="11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050F4-51BF-6C40-B637-D29E40E43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Step </a:t>
            </a:r>
            <a:r>
              <a:rPr lang="en-CH" dirty="0">
                <a:latin typeface="+mn-lt"/>
              </a:rPr>
              <a:t>1</a:t>
            </a:r>
            <a:r>
              <a:rPr lang="en-CH" dirty="0"/>
              <a:t> Overview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307C66-9A4F-824A-AE13-9C5471EC48EA}"/>
              </a:ext>
            </a:extLst>
          </p:cNvPr>
          <p:cNvGrpSpPr/>
          <p:nvPr/>
        </p:nvGrpSpPr>
        <p:grpSpPr>
          <a:xfrm>
            <a:off x="-768361" y="3414655"/>
            <a:ext cx="4775363" cy="2952954"/>
            <a:chOff x="-768361" y="3343657"/>
            <a:chExt cx="4775363" cy="2952954"/>
          </a:xfrm>
        </p:grpSpPr>
        <p:pic>
          <p:nvPicPr>
            <p:cNvPr id="5" name="Graphic 4" descr="Database">
              <a:extLst>
                <a:ext uri="{FF2B5EF4-FFF2-40B4-BE49-F238E27FC236}">
                  <a16:creationId xmlns:a16="http://schemas.microsoft.com/office/drawing/2014/main" id="{7E944E08-167C-994A-B94F-D42F0FC37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768361" y="3343657"/>
              <a:ext cx="4775363" cy="226107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6030596-3995-834A-BEC4-513F0A4060F8}"/>
                </a:ext>
              </a:extLst>
            </p:cNvPr>
            <p:cNvSpPr txBox="1"/>
            <p:nvPr/>
          </p:nvSpPr>
          <p:spPr>
            <a:xfrm>
              <a:off x="42967" y="5419448"/>
              <a:ext cx="3152705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2000" dirty="0">
                  <a:solidFill>
                    <a:srgbClr val="009193"/>
                  </a:solidFill>
                  <a:latin typeface="Corbel" panose="020B0503020204020204" pitchFamily="34" charset="0"/>
                </a:rPr>
                <a:t>A large database </a:t>
              </a:r>
            </a:p>
            <a:p>
              <a:pPr algn="ctr">
                <a:lnSpc>
                  <a:spcPct val="85000"/>
                </a:lnSpc>
              </a:pPr>
              <a:r>
                <a:rPr lang="en-US" sz="2000" dirty="0">
                  <a:solidFill>
                    <a:srgbClr val="009193"/>
                  </a:solidFill>
                  <a:latin typeface="Corbel" panose="020B0503020204020204" pitchFamily="34" charset="0"/>
                </a:rPr>
                <a:t>containing information</a:t>
              </a:r>
            </a:p>
            <a:p>
              <a:pPr algn="ctr">
                <a:lnSpc>
                  <a:spcPct val="85000"/>
                </a:lnSpc>
              </a:pPr>
              <a:r>
                <a:rPr lang="en-US" sz="2000" dirty="0">
                  <a:solidFill>
                    <a:srgbClr val="009193"/>
                  </a:solidFill>
                  <a:latin typeface="Corbel" panose="020B0503020204020204" pitchFamily="34" charset="0"/>
                </a:rPr>
                <a:t>on </a:t>
              </a:r>
              <a:r>
                <a:rPr lang="en-US" sz="2000" b="1" dirty="0">
                  <a:solidFill>
                    <a:srgbClr val="C00000"/>
                  </a:solidFill>
                  <a:latin typeface="Corbel" panose="020B0503020204020204" pitchFamily="34" charset="0"/>
                </a:rPr>
                <a:t>many species 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319C630-E5D0-A04C-8A59-D198B8C727CE}"/>
              </a:ext>
            </a:extLst>
          </p:cNvPr>
          <p:cNvSpPr txBox="1"/>
          <p:nvPr/>
        </p:nvSpPr>
        <p:spPr>
          <a:xfrm>
            <a:off x="42966" y="2699186"/>
            <a:ext cx="3152705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Metagenomic sample</a:t>
            </a:r>
          </a:p>
          <a:p>
            <a:pPr algn="ctr">
              <a:lnSpc>
                <a:spcPct val="85000"/>
              </a:lnSpc>
            </a:pP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with species that </a:t>
            </a:r>
          </a:p>
          <a:p>
            <a:pPr algn="ctr">
              <a:lnSpc>
                <a:spcPct val="85000"/>
              </a:lnSpc>
            </a:pP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are 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not known </a:t>
            </a: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in advance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6F1C8BF-7829-5F4A-A1D2-74522292BE84}"/>
              </a:ext>
            </a:extLst>
          </p:cNvPr>
          <p:cNvSpPr/>
          <p:nvPr/>
        </p:nvSpPr>
        <p:spPr>
          <a:xfrm>
            <a:off x="293531" y="875832"/>
            <a:ext cx="2553629" cy="185166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latin typeface="Corbel" panose="020B0503020204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896A9E-5E1F-994A-86A1-82A2F6E3E44C}"/>
              </a:ext>
            </a:extLst>
          </p:cNvPr>
          <p:cNvGrpSpPr/>
          <p:nvPr/>
        </p:nvGrpSpPr>
        <p:grpSpPr>
          <a:xfrm>
            <a:off x="222107" y="3763014"/>
            <a:ext cx="2745780" cy="1614374"/>
            <a:chOff x="222107" y="3837156"/>
            <a:chExt cx="2745780" cy="161437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9D86756-3484-8646-952F-88E7275F0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532" y="3890499"/>
              <a:ext cx="843350" cy="84335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2DB8AFB-9129-FE4B-A747-C95AF9547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5647" y="3837156"/>
              <a:ext cx="617134" cy="617134"/>
            </a:xfrm>
            <a:prstGeom prst="rect">
              <a:avLst/>
            </a:prstGeom>
            <a:effectLst/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F4547B2-683B-CE45-B31A-582F7ACD8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2107" y="4315519"/>
              <a:ext cx="476492" cy="476492"/>
            </a:xfrm>
            <a:prstGeom prst="rect">
              <a:avLst/>
            </a:prstGeom>
            <a:effectLst/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8DF51D4-4868-5848-8052-1315F64D0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rgbClr val="1982C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23150" y="4639800"/>
              <a:ext cx="644737" cy="644737"/>
            </a:xfrm>
            <a:prstGeom prst="rect">
              <a:avLst/>
            </a:prstGeom>
            <a:effectLst/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D913261-2108-5443-9885-981797184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6328" y="3858921"/>
              <a:ext cx="967673" cy="96767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17B3C0D-B7D0-6D49-9000-E38A95172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80" y="4716682"/>
              <a:ext cx="651126" cy="65112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74C2EFE-E542-5A45-91F5-F8BB4CE6E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1692" y="4519424"/>
              <a:ext cx="596538" cy="59653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7DA6C79-80CD-474C-95C1-0FCB27A79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8685" y="4830355"/>
              <a:ext cx="621175" cy="621175"/>
            </a:xfrm>
            <a:prstGeom prst="rect">
              <a:avLst/>
            </a:prstGeom>
          </p:spPr>
        </p:pic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F80CF0D-46BA-7943-9439-F0F888241DE0}"/>
              </a:ext>
            </a:extLst>
          </p:cNvPr>
          <p:cNvGrpSpPr/>
          <p:nvPr/>
        </p:nvGrpSpPr>
        <p:grpSpPr>
          <a:xfrm>
            <a:off x="-794302" y="3460482"/>
            <a:ext cx="4775363" cy="2261076"/>
            <a:chOff x="-794302" y="3568490"/>
            <a:chExt cx="4775363" cy="2261076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5DF7AFB5-F0D1-194C-9921-4745E437DE20}"/>
                </a:ext>
              </a:extLst>
            </p:cNvPr>
            <p:cNvSpPr/>
            <p:nvPr/>
          </p:nvSpPr>
          <p:spPr>
            <a:xfrm>
              <a:off x="189560" y="3953962"/>
              <a:ext cx="2807640" cy="1490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>
                <a:latin typeface="Corbel" panose="020B0503020204020204" pitchFamily="34" charset="0"/>
              </a:endParaRPr>
            </a:p>
          </p:txBody>
        </p:sp>
        <p:pic>
          <p:nvPicPr>
            <p:cNvPr id="138" name="Graphic 137" descr="Database">
              <a:extLst>
                <a:ext uri="{FF2B5EF4-FFF2-40B4-BE49-F238E27FC236}">
                  <a16:creationId xmlns:a16="http://schemas.microsoft.com/office/drawing/2014/main" id="{374D2D7D-E9C5-534A-9EC8-C578A794E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-794302" y="3568490"/>
              <a:ext cx="4775363" cy="2261076"/>
            </a:xfrm>
            <a:prstGeom prst="rect">
              <a:avLst/>
            </a:prstGeom>
          </p:spPr>
        </p:pic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676DA14E-A896-534D-8084-B859E5C22444}"/>
              </a:ext>
            </a:extLst>
          </p:cNvPr>
          <p:cNvSpPr/>
          <p:nvPr/>
        </p:nvSpPr>
        <p:spPr>
          <a:xfrm>
            <a:off x="3811343" y="2534582"/>
            <a:ext cx="4578895" cy="1959589"/>
          </a:xfrm>
          <a:prstGeom prst="rect">
            <a:avLst/>
          </a:prstGeom>
          <a:solidFill>
            <a:srgbClr val="FAE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EA047C92-00C3-B249-B8A9-DA556AB1591B}"/>
              </a:ext>
            </a:extLst>
          </p:cNvPr>
          <p:cNvSpPr/>
          <p:nvPr/>
        </p:nvSpPr>
        <p:spPr>
          <a:xfrm>
            <a:off x="3934912" y="3145377"/>
            <a:ext cx="2065855" cy="737999"/>
          </a:xfrm>
          <a:prstGeom prst="roundRect">
            <a:avLst>
              <a:gd name="adj" fmla="val 8025"/>
            </a:avLst>
          </a:prstGeom>
          <a:solidFill>
            <a:srgbClr val="C81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latin typeface="Corbel" panose="020B0503020204020204" pitchFamily="34" charset="0"/>
              </a:rPr>
              <a:t>Presence/Absence Identification</a:t>
            </a:r>
            <a:endParaRPr lang="en-CH" sz="2000" b="1" dirty="0">
              <a:latin typeface="Corbel" panose="020B0503020204020204" pitchFamily="34" charset="0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C7AE664-EB47-6F4E-987C-0C561866EB95}"/>
              </a:ext>
            </a:extLst>
          </p:cNvPr>
          <p:cNvGrpSpPr/>
          <p:nvPr/>
        </p:nvGrpSpPr>
        <p:grpSpPr>
          <a:xfrm>
            <a:off x="6372024" y="2606099"/>
            <a:ext cx="2267268" cy="1882173"/>
            <a:chOff x="5032700" y="1554591"/>
            <a:chExt cx="2267268" cy="1882173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C5C344D7-A8FE-844D-8309-E25D27455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32701" y="1554591"/>
              <a:ext cx="617134" cy="617134"/>
            </a:xfrm>
            <a:prstGeom prst="rect">
              <a:avLst/>
            </a:prstGeom>
            <a:effectLst>
              <a:glow rad="25400">
                <a:schemeClr val="bg1">
                  <a:alpha val="88250"/>
                </a:schemeClr>
              </a:glow>
            </a:effectLst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25435414-8AC3-F74B-888D-9FD16C63C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32700" y="2210884"/>
              <a:ext cx="552729" cy="552729"/>
            </a:xfrm>
            <a:prstGeom prst="rect">
              <a:avLst/>
            </a:prstGeom>
            <a:effectLst>
              <a:glow rad="25400">
                <a:schemeClr val="bg1">
                  <a:alpha val="88250"/>
                </a:schemeClr>
              </a:glow>
            </a:effectLst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D6399998-2DEC-CC46-8FB0-923398807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rgbClr val="1982C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32701" y="2792027"/>
              <a:ext cx="644737" cy="644737"/>
            </a:xfrm>
            <a:prstGeom prst="rect">
              <a:avLst/>
            </a:prstGeom>
            <a:effectLst>
              <a:glow rad="25400">
                <a:schemeClr val="bg1">
                  <a:alpha val="88250"/>
                </a:schemeClr>
              </a:glow>
            </a:effectLst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95132CE-9F5D-3444-B0EC-27339CB8C19E}"/>
                </a:ext>
              </a:extLst>
            </p:cNvPr>
            <p:cNvSpPr txBox="1"/>
            <p:nvPr/>
          </p:nvSpPr>
          <p:spPr>
            <a:xfrm>
              <a:off x="5567969" y="1676971"/>
              <a:ext cx="1695465" cy="3194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dirty="0">
                  <a:solidFill>
                    <a:srgbClr val="548235"/>
                  </a:solidFill>
                  <a:latin typeface="Corbel" panose="020B0503020204020204" pitchFamily="34" charset="0"/>
                </a:rPr>
                <a:t>V. cholerae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0D4FCA09-E660-F14A-974A-6D849D721B8B}"/>
                </a:ext>
              </a:extLst>
            </p:cNvPr>
            <p:cNvSpPr txBox="1"/>
            <p:nvPr/>
          </p:nvSpPr>
          <p:spPr>
            <a:xfrm>
              <a:off x="5604503" y="2936064"/>
              <a:ext cx="1695465" cy="3194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dirty="0">
                  <a:solidFill>
                    <a:srgbClr val="6A9AC2"/>
                  </a:solidFill>
                  <a:latin typeface="Corbel" panose="020B0503020204020204" pitchFamily="34" charset="0"/>
                </a:rPr>
                <a:t>E. coli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67FAF4B2-8CBC-074D-9ED2-0061A15663E8}"/>
                </a:ext>
              </a:extLst>
            </p:cNvPr>
            <p:cNvSpPr txBox="1"/>
            <p:nvPr/>
          </p:nvSpPr>
          <p:spPr>
            <a:xfrm>
              <a:off x="5586604" y="2310900"/>
              <a:ext cx="1695465" cy="3194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dirty="0">
                  <a:solidFill>
                    <a:srgbClr val="E06161"/>
                  </a:solidFill>
                  <a:latin typeface="Corbel" panose="020B0503020204020204" pitchFamily="34" charset="0"/>
                </a:rPr>
                <a:t>SARS-CoV-2</a:t>
              </a:r>
            </a:p>
          </p:txBody>
        </p:sp>
      </p:grp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2C4E4EB7-05D8-5D49-A1D6-EA5979E4291E}"/>
              </a:ext>
            </a:extLst>
          </p:cNvPr>
          <p:cNvCxnSpPr>
            <a:cxnSpLocks/>
          </p:cNvCxnSpPr>
          <p:nvPr/>
        </p:nvCxnSpPr>
        <p:spPr>
          <a:xfrm>
            <a:off x="5990142" y="3503159"/>
            <a:ext cx="251999" cy="0"/>
          </a:xfrm>
          <a:prstGeom prst="straightConnector1">
            <a:avLst/>
          </a:prstGeom>
          <a:ln w="38100">
            <a:solidFill>
              <a:srgbClr val="C813BD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1A33AD54-B1E5-FE4A-BFF7-80AABBA4554E}"/>
              </a:ext>
            </a:extLst>
          </p:cNvPr>
          <p:cNvSpPr/>
          <p:nvPr/>
        </p:nvSpPr>
        <p:spPr>
          <a:xfrm>
            <a:off x="3821380" y="2550652"/>
            <a:ext cx="4568857" cy="1968028"/>
          </a:xfrm>
          <a:prstGeom prst="roundRect">
            <a:avLst>
              <a:gd name="adj" fmla="val 4402"/>
            </a:avLst>
          </a:prstGeom>
          <a:noFill/>
          <a:ln w="57150"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70" name="Curved Connector 69">
            <a:extLst>
              <a:ext uri="{FF2B5EF4-FFF2-40B4-BE49-F238E27FC236}">
                <a16:creationId xmlns:a16="http://schemas.microsoft.com/office/drawing/2014/main" id="{0486B36E-F3A5-5648-BE55-42FA957396D3}"/>
              </a:ext>
            </a:extLst>
          </p:cNvPr>
          <p:cNvCxnSpPr>
            <a:cxnSpLocks/>
          </p:cNvCxnSpPr>
          <p:nvPr/>
        </p:nvCxnSpPr>
        <p:spPr>
          <a:xfrm flipV="1">
            <a:off x="3023141" y="3538886"/>
            <a:ext cx="911771" cy="581203"/>
          </a:xfrm>
          <a:prstGeom prst="curvedConnector3">
            <a:avLst>
              <a:gd name="adj1" fmla="val 50000"/>
            </a:avLst>
          </a:prstGeom>
          <a:ln w="38100">
            <a:solidFill>
              <a:srgbClr val="C813BD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tangle 109">
            <a:extLst>
              <a:ext uri="{FF2B5EF4-FFF2-40B4-BE49-F238E27FC236}">
                <a16:creationId xmlns:a16="http://schemas.microsoft.com/office/drawing/2014/main" id="{7A96DD3A-84C2-D242-B89B-E3DA7E4DB7BA}"/>
              </a:ext>
            </a:extLst>
          </p:cNvPr>
          <p:cNvSpPr/>
          <p:nvPr/>
        </p:nvSpPr>
        <p:spPr>
          <a:xfrm>
            <a:off x="4510507" y="4742378"/>
            <a:ext cx="4411386" cy="16418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F1906667-7480-0C41-9E21-A0E049CD49CF}"/>
              </a:ext>
            </a:extLst>
          </p:cNvPr>
          <p:cNvSpPr/>
          <p:nvPr/>
        </p:nvSpPr>
        <p:spPr>
          <a:xfrm>
            <a:off x="4636306" y="5194307"/>
            <a:ext cx="2065855" cy="737999"/>
          </a:xfrm>
          <a:prstGeom prst="roundRect">
            <a:avLst>
              <a:gd name="adj" fmla="val 802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latin typeface="Corbel" panose="020B0503020204020204" pitchFamily="34" charset="0"/>
              </a:rPr>
              <a:t>Abundance</a:t>
            </a:r>
          </a:p>
          <a:p>
            <a:pPr algn="ctr"/>
            <a:r>
              <a:rPr lang="en-US" sz="2000" b="1" dirty="0">
                <a:latin typeface="Corbel" panose="020B0503020204020204" pitchFamily="34" charset="0"/>
              </a:rPr>
              <a:t>Estimation</a:t>
            </a:r>
            <a:endParaRPr lang="en-CH" sz="2000" b="1" dirty="0">
              <a:latin typeface="Corbel" panose="020B0503020204020204" pitchFamily="34" charset="0"/>
            </a:endParaRP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96D51578-F8E1-2049-B1DF-A012B54DFA47}"/>
              </a:ext>
            </a:extLst>
          </p:cNvPr>
          <p:cNvCxnSpPr>
            <a:cxnSpLocks/>
          </p:cNvCxnSpPr>
          <p:nvPr/>
        </p:nvCxnSpPr>
        <p:spPr>
          <a:xfrm flipV="1">
            <a:off x="6690875" y="5561906"/>
            <a:ext cx="381221" cy="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4259C6EC-FBC7-F940-AE9D-DEEE3170479E}"/>
              </a:ext>
            </a:extLst>
          </p:cNvPr>
          <p:cNvSpPr/>
          <p:nvPr/>
        </p:nvSpPr>
        <p:spPr>
          <a:xfrm>
            <a:off x="4491772" y="4740519"/>
            <a:ext cx="4462231" cy="1634755"/>
          </a:xfrm>
          <a:prstGeom prst="roundRect">
            <a:avLst>
              <a:gd name="adj" fmla="val 4402"/>
            </a:avLst>
          </a:prstGeom>
          <a:noFill/>
          <a:ln w="57150"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B07CB7F0-BF36-C14B-8D79-D7B2F42F53FF}"/>
              </a:ext>
            </a:extLst>
          </p:cNvPr>
          <p:cNvCxnSpPr>
            <a:cxnSpLocks/>
          </p:cNvCxnSpPr>
          <p:nvPr/>
        </p:nvCxnSpPr>
        <p:spPr>
          <a:xfrm>
            <a:off x="6478178" y="4519424"/>
            <a:ext cx="0" cy="680126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75208F13-904C-2D46-94E6-44C653F1A981}"/>
              </a:ext>
            </a:extLst>
          </p:cNvPr>
          <p:cNvCxnSpPr>
            <a:cxnSpLocks/>
          </p:cNvCxnSpPr>
          <p:nvPr/>
        </p:nvCxnSpPr>
        <p:spPr>
          <a:xfrm>
            <a:off x="5781064" y="2332956"/>
            <a:ext cx="0" cy="800999"/>
          </a:xfrm>
          <a:prstGeom prst="straightConnector1">
            <a:avLst/>
          </a:prstGeom>
          <a:ln w="38100">
            <a:solidFill>
              <a:srgbClr val="C813BD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Group 83">
            <a:extLst>
              <a:ext uri="{FF2B5EF4-FFF2-40B4-BE49-F238E27FC236}">
                <a16:creationId xmlns:a16="http://schemas.microsoft.com/office/drawing/2014/main" id="{B170220D-5C1C-564E-83E5-2DC750C93B8C}"/>
              </a:ext>
            </a:extLst>
          </p:cNvPr>
          <p:cNvGrpSpPr/>
          <p:nvPr/>
        </p:nvGrpSpPr>
        <p:grpSpPr>
          <a:xfrm>
            <a:off x="7027791" y="3433043"/>
            <a:ext cx="1926212" cy="2917722"/>
            <a:chOff x="7022802" y="1248355"/>
            <a:chExt cx="1926212" cy="2917722"/>
          </a:xfrm>
        </p:grpSpPr>
        <p:graphicFrame>
          <p:nvGraphicFramePr>
            <p:cNvPr id="86" name="Chart 85">
              <a:extLst>
                <a:ext uri="{FF2B5EF4-FFF2-40B4-BE49-F238E27FC236}">
                  <a16:creationId xmlns:a16="http://schemas.microsoft.com/office/drawing/2014/main" id="{3F0DC2F3-64C6-D34E-A894-60193FF44A73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7022802" y="1248355"/>
            <a:ext cx="1926212" cy="29177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7"/>
            </a:graphicData>
          </a:graphic>
        </p:graphicFrame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3F175264-F4C1-114C-BF76-0BAC895B9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rgbClr val="1982C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32827" y="3285346"/>
              <a:ext cx="597134" cy="597134"/>
            </a:xfrm>
            <a:prstGeom prst="rect">
              <a:avLst/>
            </a:prstGeom>
            <a:effectLst>
              <a:glow rad="12700">
                <a:schemeClr val="bg1">
                  <a:alpha val="58833"/>
                </a:schemeClr>
              </a:glow>
            </a:effectLst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EE23FD3A-14E5-F149-9AE1-7F2A42163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57349" y="2712587"/>
              <a:ext cx="391305" cy="391305"/>
            </a:xfrm>
            <a:prstGeom prst="rect">
              <a:avLst/>
            </a:prstGeom>
            <a:effectLst>
              <a:glow rad="12700">
                <a:schemeClr val="bg1">
                  <a:alpha val="55000"/>
                </a:schemeClr>
              </a:glow>
            </a:effectLst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B32C96E9-E2AF-CD43-80A4-CFBAC975B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32868" y="3216184"/>
              <a:ext cx="473603" cy="473603"/>
            </a:xfrm>
            <a:prstGeom prst="rect">
              <a:avLst/>
            </a:prstGeom>
            <a:effectLst>
              <a:glow rad="12700">
                <a:schemeClr val="bg1">
                  <a:alpha val="58833"/>
                </a:schemeClr>
              </a:glow>
            </a:effec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9470621-849D-494C-A0FE-F70C6A9F3221}"/>
              </a:ext>
            </a:extLst>
          </p:cNvPr>
          <p:cNvGrpSpPr/>
          <p:nvPr/>
        </p:nvGrpSpPr>
        <p:grpSpPr>
          <a:xfrm>
            <a:off x="2785555" y="837834"/>
            <a:ext cx="4384326" cy="1497560"/>
            <a:chOff x="2785555" y="837834"/>
            <a:chExt cx="4384326" cy="1497560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B5FC74F1-D7D6-004C-9A0D-339AD5F6B1BA}"/>
                </a:ext>
              </a:extLst>
            </p:cNvPr>
            <p:cNvSpPr/>
            <p:nvPr/>
          </p:nvSpPr>
          <p:spPr>
            <a:xfrm>
              <a:off x="3183315" y="902919"/>
              <a:ext cx="3986566" cy="143247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0E83524F-D1AE-5146-B046-26D6C429D551}"/>
                </a:ext>
              </a:extLst>
            </p:cNvPr>
            <p:cNvSpPr/>
            <p:nvPr/>
          </p:nvSpPr>
          <p:spPr>
            <a:xfrm>
              <a:off x="3305590" y="1306940"/>
              <a:ext cx="1948977" cy="669551"/>
            </a:xfrm>
            <a:prstGeom prst="roundRect">
              <a:avLst>
                <a:gd name="adj" fmla="val 8025"/>
              </a:avLst>
            </a:prstGeom>
            <a:solidFill>
              <a:srgbClr val="1982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CH" sz="2000" b="1" dirty="0">
                  <a:latin typeface="Corbel" panose="020B0503020204020204" pitchFamily="34" charset="0"/>
                </a:rPr>
                <a:t>Preparation </a:t>
              </a:r>
            </a:p>
            <a:p>
              <a:pPr algn="ctr"/>
              <a:r>
                <a:rPr lang="en-GB" sz="2000" b="1" dirty="0">
                  <a:latin typeface="Corbel" panose="020B0503020204020204" pitchFamily="34" charset="0"/>
                </a:rPr>
                <a:t>of </a:t>
              </a:r>
              <a:r>
                <a:rPr lang="en-CH" sz="2000" b="1" dirty="0">
                  <a:latin typeface="Corbel" panose="020B0503020204020204" pitchFamily="34" charset="0"/>
                </a:rPr>
                <a:t>Input Queries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257DF42-242B-494C-A19C-DD02A2CE9086}"/>
                </a:ext>
              </a:extLst>
            </p:cNvPr>
            <p:cNvGrpSpPr/>
            <p:nvPr/>
          </p:nvGrpSpPr>
          <p:grpSpPr>
            <a:xfrm>
              <a:off x="5449487" y="888858"/>
              <a:ext cx="1566110" cy="1417511"/>
              <a:chOff x="3141770" y="1630562"/>
              <a:chExt cx="1566110" cy="1417511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7B554566-2B3B-664E-9EF8-BCC331174B96}"/>
                  </a:ext>
                </a:extLst>
              </p:cNvPr>
              <p:cNvGrpSpPr/>
              <p:nvPr/>
            </p:nvGrpSpPr>
            <p:grpSpPr>
              <a:xfrm>
                <a:off x="3141770" y="1630562"/>
                <a:ext cx="1501047" cy="1417511"/>
                <a:chOff x="3294003" y="1331203"/>
                <a:chExt cx="1501047" cy="1417511"/>
              </a:xfrm>
            </p:grpSpPr>
            <p:sp>
              <p:nvSpPr>
                <p:cNvPr id="42" name="Left Brace 41">
                  <a:extLst>
                    <a:ext uri="{FF2B5EF4-FFF2-40B4-BE49-F238E27FC236}">
                      <a16:creationId xmlns:a16="http://schemas.microsoft.com/office/drawing/2014/main" id="{34F39EAB-9D04-E24D-A5BA-7FE029F24424}"/>
                    </a:ext>
                  </a:extLst>
                </p:cNvPr>
                <p:cNvSpPr/>
                <p:nvPr/>
              </p:nvSpPr>
              <p:spPr>
                <a:xfrm>
                  <a:off x="3819479" y="1396616"/>
                  <a:ext cx="157183" cy="1273306"/>
                </a:xfrm>
                <a:prstGeom prst="leftBrace">
                  <a:avLst/>
                </a:prstGeom>
                <a:ln w="15875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6D4B06CC-8B52-D040-A34E-1E24E09E70C4}"/>
                    </a:ext>
                  </a:extLst>
                </p:cNvPr>
                <p:cNvSpPr txBox="1"/>
                <p:nvPr/>
              </p:nvSpPr>
              <p:spPr>
                <a:xfrm rot="16200000">
                  <a:off x="2923737" y="1701469"/>
                  <a:ext cx="1331463" cy="5909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CH" dirty="0">
                      <a:latin typeface="Corbel" panose="020B0503020204020204" pitchFamily="34" charset="0"/>
                    </a:rPr>
                    <a:t>Query </a:t>
                  </a:r>
                </a:p>
                <a:p>
                  <a:pPr algn="ctr">
                    <a:lnSpc>
                      <a:spcPct val="90000"/>
                    </a:lnSpc>
                  </a:pPr>
                  <a:r>
                    <a:rPr lang="en-CH" dirty="0">
                      <a:latin typeface="Corbel" panose="020B0503020204020204" pitchFamily="34" charset="0"/>
                    </a:rPr>
                    <a:t>K-mer</a:t>
                  </a:r>
                  <a:r>
                    <a:rPr lang="en-US" dirty="0">
                      <a:latin typeface="Corbel" panose="020B0503020204020204" pitchFamily="34" charset="0"/>
                    </a:rPr>
                    <a:t>s</a:t>
                  </a: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8AE8CD6A-FE89-804E-9106-9C0E4EB2DF1F}"/>
                    </a:ext>
                  </a:extLst>
                </p:cNvPr>
                <p:cNvSpPr txBox="1"/>
                <p:nvPr/>
              </p:nvSpPr>
              <p:spPr>
                <a:xfrm>
                  <a:off x="4550435" y="2348604"/>
                  <a:ext cx="24461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>
                      <a:latin typeface="Corbel" panose="020B0503020204020204" pitchFamily="34" charset="0"/>
                    </a:rPr>
                    <a:t>…</a:t>
                  </a:r>
                  <a:endParaRPr lang="en-CH" sz="2000" dirty="0">
                    <a:latin typeface="Corbel" panose="020B0503020204020204" pitchFamily="34" charset="0"/>
                  </a:endParaRPr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10B2752C-9359-DA49-AE26-6C3D46C13A6D}"/>
                  </a:ext>
                </a:extLst>
              </p:cNvPr>
              <p:cNvGrpSpPr/>
              <p:nvPr/>
            </p:nvGrpSpPr>
            <p:grpSpPr>
              <a:xfrm>
                <a:off x="3821530" y="1735182"/>
                <a:ext cx="886350" cy="978451"/>
                <a:chOff x="1678724" y="2023347"/>
                <a:chExt cx="1007267" cy="978451"/>
              </a:xfrm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A60DC3EA-5B9A-E747-8E69-18C10647080F}"/>
                    </a:ext>
                  </a:extLst>
                </p:cNvPr>
                <p:cNvSpPr/>
                <p:nvPr/>
              </p:nvSpPr>
              <p:spPr>
                <a:xfrm>
                  <a:off x="1678724" y="2023347"/>
                  <a:ext cx="705661" cy="208345"/>
                </a:xfrm>
                <a:prstGeom prst="rect">
                  <a:avLst/>
                </a:prstGeom>
                <a:solidFill>
                  <a:srgbClr val="F8F3E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bIns="46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G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63DBE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A</a:t>
                  </a:r>
                  <a:endPara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E57D6DDF-B576-E640-BA02-CCDDCDEE4683}"/>
                    </a:ext>
                  </a:extLst>
                </p:cNvPr>
                <p:cNvSpPr/>
                <p:nvPr/>
              </p:nvSpPr>
              <p:spPr>
                <a:xfrm>
                  <a:off x="1853406" y="2415581"/>
                  <a:ext cx="705661" cy="208345"/>
                </a:xfrm>
                <a:prstGeom prst="rect">
                  <a:avLst/>
                </a:prstGeom>
                <a:solidFill>
                  <a:srgbClr val="F8F3E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bIns="46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63DBE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A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endPara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E0CE7C62-6FCE-FF40-AD6D-69C30A519E29}"/>
                    </a:ext>
                  </a:extLst>
                </p:cNvPr>
                <p:cNvSpPr/>
                <p:nvPr/>
              </p:nvSpPr>
              <p:spPr>
                <a:xfrm>
                  <a:off x="1980330" y="2793453"/>
                  <a:ext cx="705661" cy="208345"/>
                </a:xfrm>
                <a:prstGeom prst="rect">
                  <a:avLst/>
                </a:prstGeom>
                <a:solidFill>
                  <a:srgbClr val="F8F3E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bIns="46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63DBE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A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G</a:t>
                  </a:r>
                </a:p>
              </p:txBody>
            </p:sp>
          </p:grpSp>
        </p:grp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34CCC2E9-16E2-7A44-AB37-4B273934DA95}"/>
                </a:ext>
              </a:extLst>
            </p:cNvPr>
            <p:cNvCxnSpPr>
              <a:cxnSpLocks/>
            </p:cNvCxnSpPr>
            <p:nvPr/>
          </p:nvCxnSpPr>
          <p:spPr>
            <a:xfrm>
              <a:off x="5246916" y="1636485"/>
              <a:ext cx="251999" cy="0"/>
            </a:xfrm>
            <a:prstGeom prst="straightConnector1">
              <a:avLst/>
            </a:prstGeom>
            <a:ln w="38100">
              <a:solidFill>
                <a:srgbClr val="1982C3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95AC4E35-E94C-C141-A92A-FF44708D3071}"/>
                </a:ext>
              </a:extLst>
            </p:cNvPr>
            <p:cNvSpPr/>
            <p:nvPr/>
          </p:nvSpPr>
          <p:spPr>
            <a:xfrm>
              <a:off x="3183315" y="902919"/>
              <a:ext cx="3986566" cy="1403450"/>
            </a:xfrm>
            <a:prstGeom prst="roundRect">
              <a:avLst>
                <a:gd name="adj" fmla="val 4402"/>
              </a:avLst>
            </a:prstGeom>
            <a:noFill/>
            <a:ln w="57150"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CF9045C0-A825-324B-9DB2-FBDE0FDFBD5C}"/>
                </a:ext>
              </a:extLst>
            </p:cNvPr>
            <p:cNvSpPr/>
            <p:nvPr/>
          </p:nvSpPr>
          <p:spPr>
            <a:xfrm>
              <a:off x="2785555" y="837834"/>
              <a:ext cx="1160946" cy="386703"/>
            </a:xfrm>
            <a:prstGeom prst="roundRect">
              <a:avLst>
                <a:gd name="adj" fmla="val 34566"/>
              </a:avLst>
            </a:prstGeom>
            <a:solidFill>
              <a:srgbClr val="06436E"/>
            </a:solidFill>
            <a:ln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2400" b="1" i="1" dirty="0">
                  <a:solidFill>
                    <a:schemeClr val="bg1"/>
                  </a:solidFill>
                  <a:latin typeface="Corbel" panose="020B0503020204020204" pitchFamily="34" charset="0"/>
                </a:rPr>
                <a:t>Step </a:t>
              </a:r>
              <a:r>
                <a:rPr lang="en-CH" sz="2400" b="1" i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92" name="Rounded Rectangle 91">
            <a:extLst>
              <a:ext uri="{FF2B5EF4-FFF2-40B4-BE49-F238E27FC236}">
                <a16:creationId xmlns:a16="http://schemas.microsoft.com/office/drawing/2014/main" id="{8872217B-7440-A042-8907-FFBB92E623AD}"/>
              </a:ext>
            </a:extLst>
          </p:cNvPr>
          <p:cNvSpPr/>
          <p:nvPr/>
        </p:nvSpPr>
        <p:spPr>
          <a:xfrm>
            <a:off x="3396476" y="2480301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i="1" dirty="0">
                <a:solidFill>
                  <a:schemeClr val="bg1"/>
                </a:solidFill>
                <a:latin typeface="Corbel" panose="020B0503020204020204" pitchFamily="34" charset="0"/>
              </a:rPr>
              <a:t>Step </a:t>
            </a:r>
            <a:r>
              <a:rPr lang="en-CH" sz="2400" b="1" i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54C1E589-8B7D-654E-847C-A314A6EA4511}"/>
              </a:ext>
            </a:extLst>
          </p:cNvPr>
          <p:cNvSpPr/>
          <p:nvPr/>
        </p:nvSpPr>
        <p:spPr>
          <a:xfrm>
            <a:off x="4079097" y="4672965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i="1" dirty="0">
                <a:solidFill>
                  <a:schemeClr val="bg1"/>
                </a:solidFill>
                <a:latin typeface="Corbel" panose="020B0503020204020204" pitchFamily="34" charset="0"/>
              </a:rPr>
              <a:t>Step </a:t>
            </a:r>
            <a:r>
              <a:rPr lang="en-CH" sz="2400" b="1" i="1" dirty="0">
                <a:solidFill>
                  <a:schemeClr val="bg1"/>
                </a:solidFill>
              </a:rPr>
              <a:t>3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6752030-7E33-4E44-AB7E-9249AA0EEDC0}"/>
              </a:ext>
            </a:extLst>
          </p:cNvPr>
          <p:cNvGrpSpPr/>
          <p:nvPr/>
        </p:nvGrpSpPr>
        <p:grpSpPr>
          <a:xfrm>
            <a:off x="650171" y="982703"/>
            <a:ext cx="1767859" cy="1705053"/>
            <a:chOff x="650171" y="1056845"/>
            <a:chExt cx="1767859" cy="1705053"/>
          </a:xfrm>
        </p:grpSpPr>
        <p:pic>
          <p:nvPicPr>
            <p:cNvPr id="78" name="Content Placeholder 4">
              <a:extLst>
                <a:ext uri="{FF2B5EF4-FFF2-40B4-BE49-F238E27FC236}">
                  <a16:creationId xmlns:a16="http://schemas.microsoft.com/office/drawing/2014/main" id="{131FB624-B09B-904C-AD92-73D887CAC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31324">
              <a:off x="650171" y="1056845"/>
              <a:ext cx="605582" cy="1434219"/>
            </a:xfrm>
            <a:prstGeom prst="rect">
              <a:avLst/>
            </a:prstGeom>
          </p:spPr>
        </p:pic>
        <p:pic>
          <p:nvPicPr>
            <p:cNvPr id="85" name="Content Placeholder 4">
              <a:extLst>
                <a:ext uri="{FF2B5EF4-FFF2-40B4-BE49-F238E27FC236}">
                  <a16:creationId xmlns:a16="http://schemas.microsoft.com/office/drawing/2014/main" id="{36DF3EE4-8CAC-EB45-B2B6-0FEC6BDAA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6726">
              <a:off x="1204635" y="1210068"/>
              <a:ext cx="605582" cy="1434219"/>
            </a:xfrm>
            <a:prstGeom prst="rect">
              <a:avLst/>
            </a:prstGeom>
          </p:spPr>
        </p:pic>
        <p:pic>
          <p:nvPicPr>
            <p:cNvPr id="95" name="Content Placeholder 4">
              <a:extLst>
                <a:ext uri="{FF2B5EF4-FFF2-40B4-BE49-F238E27FC236}">
                  <a16:creationId xmlns:a16="http://schemas.microsoft.com/office/drawing/2014/main" id="{CC347942-2C86-BB40-94F1-B5020A21A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42505">
              <a:off x="1812448" y="1327679"/>
              <a:ext cx="605582" cy="1434219"/>
            </a:xfrm>
            <a:prstGeom prst="rect">
              <a:avLst/>
            </a:prstGeom>
          </p:spPr>
        </p:pic>
      </p:grp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1DC475B1-AC0A-594D-B533-4833003C22AB}"/>
              </a:ext>
            </a:extLst>
          </p:cNvPr>
          <p:cNvCxnSpPr>
            <a:cxnSpLocks/>
          </p:cNvCxnSpPr>
          <p:nvPr/>
        </p:nvCxnSpPr>
        <p:spPr>
          <a:xfrm>
            <a:off x="2834235" y="1643870"/>
            <a:ext cx="471355" cy="1"/>
          </a:xfrm>
          <a:prstGeom prst="straightConnector1">
            <a:avLst/>
          </a:prstGeom>
          <a:ln w="38100">
            <a:solidFill>
              <a:srgbClr val="1982C3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343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9" grpId="0" animBg="1"/>
      <p:bldP spid="49" grpId="0" animBg="1"/>
      <p:bldP spid="68" grpId="0" animBg="1"/>
      <p:bldP spid="110" grpId="0" animBg="1"/>
      <p:bldP spid="63" grpId="0" animBg="1"/>
      <p:bldP spid="79" grpId="0" animBg="1"/>
      <p:bldP spid="92" grpId="0" animBg="1"/>
      <p:bldP spid="93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F7CB4DD-70C8-CE40-9C57-058CC6D7A573}"/>
              </a:ext>
            </a:extLst>
          </p:cNvPr>
          <p:cNvSpPr/>
          <p:nvPr/>
        </p:nvSpPr>
        <p:spPr>
          <a:xfrm>
            <a:off x="140589" y="2720389"/>
            <a:ext cx="8825751" cy="1690973"/>
          </a:xfrm>
          <a:prstGeom prst="roundRect">
            <a:avLst>
              <a:gd name="adj" fmla="val 826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308DFA26-B15A-5D4B-BC13-393BCB1F05E2}"/>
              </a:ext>
            </a:extLst>
          </p:cNvPr>
          <p:cNvSpPr/>
          <p:nvPr/>
        </p:nvSpPr>
        <p:spPr>
          <a:xfrm>
            <a:off x="177660" y="4732373"/>
            <a:ext cx="8788680" cy="1609589"/>
          </a:xfrm>
          <a:prstGeom prst="roundRect">
            <a:avLst>
              <a:gd name="adj" fmla="val 8260"/>
            </a:avLst>
          </a:prstGeom>
          <a:solidFill>
            <a:srgbClr val="E6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319991-BCE4-A040-B5E3-34A133E7B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Step </a:t>
            </a:r>
            <a:r>
              <a:rPr lang="en-CH" dirty="0">
                <a:latin typeface="+mn-lt"/>
              </a:rPr>
              <a:t>1</a:t>
            </a:r>
            <a:r>
              <a:rPr lang="en-CH" dirty="0"/>
              <a:t>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0EA64-34F9-DC41-822D-7724EAC97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8743" y="851817"/>
            <a:ext cx="5164859" cy="1446537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GB" sz="2000" i="1" dirty="0">
                <a:solidFill>
                  <a:srgbClr val="136CA4"/>
                </a:solidFill>
                <a:latin typeface="Corbel" panose="020B0503020204020204" pitchFamily="34" charset="0"/>
              </a:rPr>
              <a:t>   MegIS </a:t>
            </a:r>
            <a:r>
              <a:rPr lang="en-GB" sz="2000" i="1" dirty="0">
                <a:solidFill>
                  <a:srgbClr val="136CA4"/>
                </a:solidFill>
              </a:rPr>
              <a:t>employs</a:t>
            </a:r>
            <a:r>
              <a:rPr lang="en-GB" sz="2000" i="1" dirty="0">
                <a:solidFill>
                  <a:srgbClr val="136CA4"/>
                </a:solidFill>
                <a:latin typeface="Corbel" panose="020B0503020204020204" pitchFamily="34" charset="0"/>
              </a:rPr>
              <a:t> </a:t>
            </a:r>
            <a:r>
              <a:rPr lang="en-GB" sz="2000" b="1" i="1" dirty="0">
                <a:solidFill>
                  <a:srgbClr val="136CA4"/>
                </a:solidFill>
                <a:latin typeface="Corbel" panose="020B0503020204020204" pitchFamily="34" charset="0"/>
              </a:rPr>
              <a:t>sorted data structures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None/>
            </a:pPr>
            <a:r>
              <a:rPr lang="en-GB" sz="2000" i="1" dirty="0">
                <a:solidFill>
                  <a:srgbClr val="136CA4"/>
                </a:solidFill>
                <a:latin typeface="Corbel" panose="020B0503020204020204" pitchFamily="34" charset="0"/>
              </a:rPr>
              <a:t>   to avoid expensive random accesses to the SSD</a:t>
            </a:r>
            <a:endParaRPr lang="en-CH" sz="2000" i="1" dirty="0">
              <a:solidFill>
                <a:srgbClr val="136CA4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</a:pPr>
            <a:r>
              <a:rPr lang="en-CH" sz="2000" b="1" dirty="0">
                <a:solidFill>
                  <a:srgbClr val="1A82C4"/>
                </a:solidFill>
                <a:latin typeface="Corbel" panose="020B0503020204020204" pitchFamily="34" charset="0"/>
              </a:rPr>
              <a:t>Extract k-mers </a:t>
            </a:r>
            <a:r>
              <a:rPr lang="en-CH" sz="2000" dirty="0">
                <a:latin typeface="Corbel" panose="020B0503020204020204" pitchFamily="34" charset="0"/>
              </a:rPr>
              <a:t>from the sample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</a:pPr>
            <a:r>
              <a:rPr lang="en-CH" sz="2000" b="1" dirty="0">
                <a:solidFill>
                  <a:srgbClr val="1A82C4"/>
                </a:solidFill>
                <a:latin typeface="Corbel" panose="020B0503020204020204" pitchFamily="34" charset="0"/>
              </a:rPr>
              <a:t>Sort</a:t>
            </a:r>
            <a:r>
              <a:rPr lang="en-CH" sz="2000" b="1" dirty="0">
                <a:solidFill>
                  <a:srgbClr val="8A65D6"/>
                </a:solidFill>
                <a:latin typeface="Corbel" panose="020B0503020204020204" pitchFamily="34" charset="0"/>
              </a:rPr>
              <a:t> </a:t>
            </a:r>
            <a:r>
              <a:rPr lang="en-CH" sz="2000" dirty="0">
                <a:latin typeface="Corbel" panose="020B0503020204020204" pitchFamily="34" charset="0"/>
              </a:rPr>
              <a:t>the k-mers (database is sorted offline)</a:t>
            </a:r>
            <a:r>
              <a:rPr lang="en-CH" sz="2000" dirty="0"/>
              <a:t>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1959D7-3016-234D-8D3A-2B690F9439E6}"/>
              </a:ext>
            </a:extLst>
          </p:cNvPr>
          <p:cNvGrpSpPr/>
          <p:nvPr/>
        </p:nvGrpSpPr>
        <p:grpSpPr>
          <a:xfrm>
            <a:off x="140589" y="938317"/>
            <a:ext cx="3986566" cy="1446536"/>
            <a:chOff x="3183315" y="888858"/>
            <a:chExt cx="3986566" cy="144653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4917C7A-D526-2647-9770-DFFA1A04A823}"/>
                </a:ext>
              </a:extLst>
            </p:cNvPr>
            <p:cNvSpPr/>
            <p:nvPr/>
          </p:nvSpPr>
          <p:spPr>
            <a:xfrm>
              <a:off x="3183315" y="902919"/>
              <a:ext cx="3986566" cy="143247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9FFF9D8E-A192-1143-B382-B1E3D5DA3675}"/>
                </a:ext>
              </a:extLst>
            </p:cNvPr>
            <p:cNvSpPr/>
            <p:nvPr/>
          </p:nvSpPr>
          <p:spPr>
            <a:xfrm>
              <a:off x="3305590" y="1306940"/>
              <a:ext cx="1948977" cy="669551"/>
            </a:xfrm>
            <a:prstGeom prst="roundRect">
              <a:avLst>
                <a:gd name="adj" fmla="val 8025"/>
              </a:avLst>
            </a:prstGeom>
            <a:solidFill>
              <a:srgbClr val="1982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CH" sz="2000" b="1" dirty="0">
                  <a:latin typeface="Corbel" panose="020B0503020204020204" pitchFamily="34" charset="0"/>
                </a:rPr>
                <a:t>Preparation </a:t>
              </a:r>
            </a:p>
            <a:p>
              <a:pPr algn="ctr"/>
              <a:r>
                <a:rPr lang="en-GB" sz="2000" b="1" dirty="0">
                  <a:latin typeface="Corbel" panose="020B0503020204020204" pitchFamily="34" charset="0"/>
                </a:rPr>
                <a:t>of </a:t>
              </a:r>
              <a:r>
                <a:rPr lang="en-CH" sz="2000" b="1" dirty="0">
                  <a:latin typeface="Corbel" panose="020B0503020204020204" pitchFamily="34" charset="0"/>
                </a:rPr>
                <a:t>Input Queries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128F0DB-8F33-5B4B-B0C3-33BA4595C469}"/>
                </a:ext>
              </a:extLst>
            </p:cNvPr>
            <p:cNvGrpSpPr/>
            <p:nvPr/>
          </p:nvGrpSpPr>
          <p:grpSpPr>
            <a:xfrm>
              <a:off x="5449487" y="888858"/>
              <a:ext cx="1566110" cy="1417511"/>
              <a:chOff x="3141770" y="1630562"/>
              <a:chExt cx="1566110" cy="1417511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906DB005-5A23-3447-AA65-C069031B9D3E}"/>
                  </a:ext>
                </a:extLst>
              </p:cNvPr>
              <p:cNvGrpSpPr/>
              <p:nvPr/>
            </p:nvGrpSpPr>
            <p:grpSpPr>
              <a:xfrm>
                <a:off x="3141770" y="1630562"/>
                <a:ext cx="1501047" cy="1417511"/>
                <a:chOff x="3294003" y="1331203"/>
                <a:chExt cx="1501047" cy="1417511"/>
              </a:xfrm>
            </p:grpSpPr>
            <p:sp>
              <p:nvSpPr>
                <p:cNvPr id="16" name="Left Brace 15">
                  <a:extLst>
                    <a:ext uri="{FF2B5EF4-FFF2-40B4-BE49-F238E27FC236}">
                      <a16:creationId xmlns:a16="http://schemas.microsoft.com/office/drawing/2014/main" id="{239A100D-F4CB-ED40-B449-4A5AD6628436}"/>
                    </a:ext>
                  </a:extLst>
                </p:cNvPr>
                <p:cNvSpPr/>
                <p:nvPr/>
              </p:nvSpPr>
              <p:spPr>
                <a:xfrm>
                  <a:off x="3819479" y="1396616"/>
                  <a:ext cx="157183" cy="1273306"/>
                </a:xfrm>
                <a:prstGeom prst="leftBrace">
                  <a:avLst/>
                </a:prstGeom>
                <a:ln w="15875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6689484-A340-6348-A370-8F1F9548B87F}"/>
                    </a:ext>
                  </a:extLst>
                </p:cNvPr>
                <p:cNvSpPr txBox="1"/>
                <p:nvPr/>
              </p:nvSpPr>
              <p:spPr>
                <a:xfrm rot="16200000">
                  <a:off x="2923737" y="1701469"/>
                  <a:ext cx="1331463" cy="5909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CH" dirty="0">
                      <a:latin typeface="Corbel" panose="020B0503020204020204" pitchFamily="34" charset="0"/>
                    </a:rPr>
                    <a:t>Query </a:t>
                  </a:r>
                </a:p>
                <a:p>
                  <a:pPr algn="ctr">
                    <a:lnSpc>
                      <a:spcPct val="90000"/>
                    </a:lnSpc>
                  </a:pPr>
                  <a:r>
                    <a:rPr lang="en-CH" dirty="0">
                      <a:latin typeface="Corbel" panose="020B0503020204020204" pitchFamily="34" charset="0"/>
                    </a:rPr>
                    <a:t>K-mer</a:t>
                  </a:r>
                  <a:r>
                    <a:rPr lang="en-US" dirty="0">
                      <a:latin typeface="Corbel" panose="020B0503020204020204" pitchFamily="34" charset="0"/>
                    </a:rPr>
                    <a:t>s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2779EFD0-0F3F-2245-9FB3-02EEA199029B}"/>
                    </a:ext>
                  </a:extLst>
                </p:cNvPr>
                <p:cNvSpPr txBox="1"/>
                <p:nvPr/>
              </p:nvSpPr>
              <p:spPr>
                <a:xfrm>
                  <a:off x="4550435" y="2348604"/>
                  <a:ext cx="24461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>
                      <a:latin typeface="Corbel" panose="020B0503020204020204" pitchFamily="34" charset="0"/>
                    </a:rPr>
                    <a:t>…</a:t>
                  </a:r>
                  <a:endParaRPr lang="en-CH" sz="2000" dirty="0">
                    <a:latin typeface="Corbel" panose="020B0503020204020204" pitchFamily="34" charset="0"/>
                  </a:endParaRP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38DFD2D1-8E4C-6540-A2A3-D1D731E102CD}"/>
                  </a:ext>
                </a:extLst>
              </p:cNvPr>
              <p:cNvGrpSpPr/>
              <p:nvPr/>
            </p:nvGrpSpPr>
            <p:grpSpPr>
              <a:xfrm>
                <a:off x="3821530" y="1735182"/>
                <a:ext cx="886350" cy="978451"/>
                <a:chOff x="1678724" y="2023347"/>
                <a:chExt cx="1007267" cy="978451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79D4B92D-9B32-384E-AC38-2EEB6C0B840B}"/>
                    </a:ext>
                  </a:extLst>
                </p:cNvPr>
                <p:cNvSpPr/>
                <p:nvPr/>
              </p:nvSpPr>
              <p:spPr>
                <a:xfrm>
                  <a:off x="1678724" y="2023347"/>
                  <a:ext cx="705661" cy="208345"/>
                </a:xfrm>
                <a:prstGeom prst="rect">
                  <a:avLst/>
                </a:prstGeom>
                <a:solidFill>
                  <a:srgbClr val="F8F3E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bIns="46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G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63DBE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A</a:t>
                  </a:r>
                  <a:endPara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00487E42-0D8D-4F48-8865-2C07E0C28176}"/>
                    </a:ext>
                  </a:extLst>
                </p:cNvPr>
                <p:cNvSpPr/>
                <p:nvPr/>
              </p:nvSpPr>
              <p:spPr>
                <a:xfrm>
                  <a:off x="1853406" y="2415581"/>
                  <a:ext cx="705661" cy="208345"/>
                </a:xfrm>
                <a:prstGeom prst="rect">
                  <a:avLst/>
                </a:prstGeom>
                <a:solidFill>
                  <a:srgbClr val="F8F3E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bIns="46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63DBE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A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endPara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2BC402AE-0246-7C47-BB30-9126779BAE9E}"/>
                    </a:ext>
                  </a:extLst>
                </p:cNvPr>
                <p:cNvSpPr/>
                <p:nvPr/>
              </p:nvSpPr>
              <p:spPr>
                <a:xfrm>
                  <a:off x="1980330" y="2793453"/>
                  <a:ext cx="705661" cy="208345"/>
                </a:xfrm>
                <a:prstGeom prst="rect">
                  <a:avLst/>
                </a:prstGeom>
                <a:solidFill>
                  <a:srgbClr val="F8F3E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bIns="46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63DBE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A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G</a:t>
                  </a:r>
                </a:p>
              </p:txBody>
            </p:sp>
          </p:grpSp>
        </p:grp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481C14F5-BD85-6141-8DF6-9D6EEA627019}"/>
                </a:ext>
              </a:extLst>
            </p:cNvPr>
            <p:cNvCxnSpPr>
              <a:cxnSpLocks/>
            </p:cNvCxnSpPr>
            <p:nvPr/>
          </p:nvCxnSpPr>
          <p:spPr>
            <a:xfrm>
              <a:off x="5246916" y="1636485"/>
              <a:ext cx="251999" cy="0"/>
            </a:xfrm>
            <a:prstGeom prst="straightConnector1">
              <a:avLst/>
            </a:prstGeom>
            <a:ln w="38100">
              <a:solidFill>
                <a:srgbClr val="1982C3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685B5810-415A-D94C-A28B-63F5A6387FD7}"/>
                </a:ext>
              </a:extLst>
            </p:cNvPr>
            <p:cNvSpPr/>
            <p:nvPr/>
          </p:nvSpPr>
          <p:spPr>
            <a:xfrm>
              <a:off x="3183315" y="902919"/>
              <a:ext cx="3986566" cy="1403450"/>
            </a:xfrm>
            <a:prstGeom prst="roundRect">
              <a:avLst>
                <a:gd name="adj" fmla="val 4402"/>
              </a:avLst>
            </a:prstGeom>
            <a:noFill/>
            <a:ln w="57150"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6EDEAC1-AAB5-3E43-B7E1-143CB84105E9}"/>
              </a:ext>
            </a:extLst>
          </p:cNvPr>
          <p:cNvSpPr txBox="1">
            <a:spLocks/>
          </p:cNvSpPr>
          <p:nvPr/>
        </p:nvSpPr>
        <p:spPr>
          <a:xfrm>
            <a:off x="177660" y="2720390"/>
            <a:ext cx="8798060" cy="1432476"/>
          </a:xfrm>
          <a:prstGeom prst="rect">
            <a:avLst/>
          </a:prstGeom>
        </p:spPr>
        <p:txBody>
          <a:bodyPr/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2200" b="1" i="1" dirty="0">
                <a:solidFill>
                  <a:srgbClr val="548235"/>
                </a:solidFill>
              </a:rPr>
              <a:t>          MegIS executes Step 1 in the host system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</a:pPr>
            <a:r>
              <a:rPr lang="en-GB" sz="2000" dirty="0"/>
              <a:t>Benefits from </a:t>
            </a:r>
            <a:r>
              <a:rPr lang="en-GB" sz="2000" b="1" dirty="0">
                <a:solidFill>
                  <a:srgbClr val="548235"/>
                </a:solidFill>
              </a:rPr>
              <a:t>larger DRAM </a:t>
            </a:r>
            <a:r>
              <a:rPr lang="en-GB" sz="2000" dirty="0"/>
              <a:t>and </a:t>
            </a:r>
            <a:r>
              <a:rPr lang="en-GB" sz="2000" b="1" dirty="0">
                <a:solidFill>
                  <a:srgbClr val="548235"/>
                </a:solidFill>
              </a:rPr>
              <a:t>more powerful computation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tx1"/>
              </a:buClr>
            </a:pPr>
            <a:r>
              <a:rPr lang="en-GB" sz="2000" dirty="0"/>
              <a:t>Incurs</a:t>
            </a:r>
            <a:r>
              <a:rPr lang="en-GB" sz="2000" b="1" dirty="0">
                <a:solidFill>
                  <a:srgbClr val="629B3C"/>
                </a:solidFill>
              </a:rPr>
              <a:t> </a:t>
            </a:r>
            <a:r>
              <a:rPr lang="en-GB" sz="2000" b="1" dirty="0">
                <a:solidFill>
                  <a:srgbClr val="548235"/>
                </a:solidFill>
              </a:rPr>
              <a:t>fewer writes</a:t>
            </a:r>
            <a:r>
              <a:rPr lang="en-GB" sz="2000" b="1" dirty="0">
                <a:solidFill>
                  <a:srgbClr val="629B3C"/>
                </a:solidFill>
              </a:rPr>
              <a:t> </a:t>
            </a:r>
            <a:r>
              <a:rPr lang="en-GB" sz="2000" dirty="0"/>
              <a:t>to NAND flash chips (than processing this step in the SSD)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r>
              <a:rPr lang="en-GB" sz="2000" dirty="0"/>
              <a:t>Enables </a:t>
            </a:r>
            <a:r>
              <a:rPr lang="en-GB" sz="2000" b="1" dirty="0">
                <a:solidFill>
                  <a:srgbClr val="548235"/>
                </a:solidFill>
              </a:rPr>
              <a:t>overlapping</a:t>
            </a:r>
            <a:r>
              <a:rPr lang="en-GB" sz="2000" dirty="0"/>
              <a:t> Step 1 with Step 2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9128A8DB-0E35-A446-A0BF-D7EEE4B3035E}"/>
              </a:ext>
            </a:extLst>
          </p:cNvPr>
          <p:cNvSpPr txBox="1">
            <a:spLocks/>
          </p:cNvSpPr>
          <p:nvPr/>
        </p:nvSpPr>
        <p:spPr>
          <a:xfrm>
            <a:off x="177660" y="4732374"/>
            <a:ext cx="8953986" cy="1432476"/>
          </a:xfrm>
          <a:prstGeom prst="rect">
            <a:avLst/>
          </a:prstGeom>
        </p:spPr>
        <p:txBody>
          <a:bodyPr/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2200" b="1" i="1" dirty="0">
                <a:solidFill>
                  <a:srgbClr val="8A64D6"/>
                </a:solidFill>
              </a:rPr>
              <a:t>To execute Step 1 efficiently in the host system, MegIS needs to: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</a:pPr>
            <a:r>
              <a:rPr lang="en-GB" sz="2000" dirty="0"/>
              <a:t>Avoid significant overhead due to </a:t>
            </a:r>
            <a:r>
              <a:rPr lang="en-GB" sz="2000" b="1" dirty="0">
                <a:solidFill>
                  <a:srgbClr val="8A64D6"/>
                </a:solidFill>
              </a:rPr>
              <a:t>data transfer time </a:t>
            </a:r>
            <a:r>
              <a:rPr lang="en-GB" sz="2000" dirty="0"/>
              <a:t>between the steps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r>
              <a:rPr lang="en-GB" sz="2000" dirty="0"/>
              <a:t>Minimize </a:t>
            </a:r>
            <a:r>
              <a:rPr lang="en-GB" sz="2000" b="1" dirty="0">
                <a:solidFill>
                  <a:srgbClr val="8A64D6"/>
                </a:solidFill>
              </a:rPr>
              <a:t>performance</a:t>
            </a:r>
            <a:r>
              <a:rPr lang="en-GB" sz="2000" dirty="0"/>
              <a:t> and </a:t>
            </a:r>
            <a:r>
              <a:rPr lang="en-GB" sz="2000" b="1" dirty="0">
                <a:solidFill>
                  <a:srgbClr val="8A64D6"/>
                </a:solidFill>
              </a:rPr>
              <a:t>lifetime</a:t>
            </a:r>
            <a:r>
              <a:rPr lang="en-GB" sz="2000" dirty="0"/>
              <a:t> overheads </a:t>
            </a:r>
            <a:r>
              <a:rPr lang="en-GB" sz="2000" i="1" dirty="0"/>
              <a:t>even</a:t>
            </a:r>
            <a:r>
              <a:rPr lang="en-GB" sz="2000" dirty="0"/>
              <a:t> when host DRAM cannot hold all query k-mers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D35798-8F5A-1947-917C-72CB54C7D4F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230959" y="2745656"/>
            <a:ext cx="504565" cy="50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2467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" grpId="0" uiExpand="1" build="p" bldLvl="2"/>
      <p:bldP spid="21" grpId="0" uiExpand="1" build="p" bldLvl="2"/>
      <p:bldP spid="22" grpId="0" uiExpand="1" build="p" bldLvl="2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1E98D-4D13-C24A-9A17-99B2C2C1B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Step </a:t>
            </a:r>
            <a:r>
              <a:rPr lang="en-CH" dirty="0">
                <a:latin typeface="+mn-lt"/>
              </a:rPr>
              <a:t>1</a:t>
            </a:r>
            <a:r>
              <a:rPr lang="en-CH" dirty="0"/>
              <a:t>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C1900-2232-DB4B-A64C-A4338A574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34" y="807986"/>
            <a:ext cx="9303575" cy="1320883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dirty="0"/>
              <a:t>Divide k-mers into </a:t>
            </a:r>
            <a:r>
              <a:rPr lang="en-US" sz="2400" b="1" dirty="0">
                <a:solidFill>
                  <a:srgbClr val="8A65D6"/>
                </a:solidFill>
              </a:rPr>
              <a:t>independent partitions </a:t>
            </a:r>
            <a:r>
              <a:rPr lang="en-US" sz="2400" dirty="0"/>
              <a:t>by their alphabetical range</a:t>
            </a:r>
          </a:p>
          <a:p>
            <a:pPr marL="123950" lvl="1" indent="0">
              <a:lnSpc>
                <a:spcPct val="150000"/>
              </a:lnSpc>
              <a:spcAft>
                <a:spcPts val="1500"/>
              </a:spcAft>
              <a:buNone/>
            </a:pPr>
            <a:r>
              <a:rPr lang="en-US" b="1" dirty="0">
                <a:solidFill>
                  <a:srgbClr val="629B3C"/>
                </a:solidFill>
              </a:rPr>
              <a:t>        Can overlap operations on different partitions</a:t>
            </a:r>
          </a:p>
          <a:p>
            <a:pPr lvl="1">
              <a:lnSpc>
                <a:spcPct val="150000"/>
              </a:lnSpc>
            </a:pPr>
            <a:endParaRPr lang="en-CH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94D5F95-737C-C542-B615-10D63FD1E724}"/>
              </a:ext>
            </a:extLst>
          </p:cNvPr>
          <p:cNvSpPr/>
          <p:nvPr/>
        </p:nvSpPr>
        <p:spPr bwMode="auto">
          <a:xfrm>
            <a:off x="3440094" y="2508588"/>
            <a:ext cx="5405601" cy="20998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3600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CH" sz="1600" b="1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D45C33D-8F15-CB4A-BCA7-FFC8DE5BEE36}"/>
              </a:ext>
            </a:extLst>
          </p:cNvPr>
          <p:cNvSpPr/>
          <p:nvPr/>
        </p:nvSpPr>
        <p:spPr bwMode="auto">
          <a:xfrm>
            <a:off x="355812" y="2526592"/>
            <a:ext cx="2685347" cy="20648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3600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CH" sz="1600" b="1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9D1C618-A685-2241-A8AE-26B8D1CBC640}"/>
              </a:ext>
            </a:extLst>
          </p:cNvPr>
          <p:cNvSpPr txBox="1"/>
          <p:nvPr/>
        </p:nvSpPr>
        <p:spPr>
          <a:xfrm>
            <a:off x="7302843" y="2511132"/>
            <a:ext cx="1574532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H" sz="2000" b="1" dirty="0">
                <a:latin typeface="Corbel" panose="020B0503020204020204" pitchFamily="34" charset="0"/>
              </a:rPr>
              <a:t>Host DRAM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B2FD5A6-BC17-174E-9A50-7AE583586D9B}"/>
              </a:ext>
            </a:extLst>
          </p:cNvPr>
          <p:cNvSpPr txBox="1"/>
          <p:nvPr/>
        </p:nvSpPr>
        <p:spPr>
          <a:xfrm>
            <a:off x="355811" y="2508588"/>
            <a:ext cx="268534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CH" sz="2000" b="1" dirty="0">
                <a:latin typeface="Corbel" panose="020B0503020204020204" pitchFamily="34" charset="0"/>
              </a:rPr>
              <a:t>Host CPU</a:t>
            </a:r>
          </a:p>
        </p:txBody>
      </p:sp>
      <p:sp>
        <p:nvSpPr>
          <p:cNvPr id="56" name="Right Arrow 270">
            <a:extLst>
              <a:ext uri="{FF2B5EF4-FFF2-40B4-BE49-F238E27FC236}">
                <a16:creationId xmlns:a16="http://schemas.microsoft.com/office/drawing/2014/main" id="{00A17284-9AB1-8F4F-8F6B-F4B0926A7944}"/>
              </a:ext>
            </a:extLst>
          </p:cNvPr>
          <p:cNvSpPr/>
          <p:nvPr/>
        </p:nvSpPr>
        <p:spPr>
          <a:xfrm rot="16200000">
            <a:off x="331913" y="4932688"/>
            <a:ext cx="821904" cy="159612"/>
          </a:xfrm>
          <a:prstGeom prst="rightArrow">
            <a:avLst>
              <a:gd name="adj1" fmla="val 23159"/>
              <a:gd name="adj2" fmla="val 101427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A6C42DD-621E-6D48-A90D-17F2947FAC1D}"/>
              </a:ext>
            </a:extLst>
          </p:cNvPr>
          <p:cNvSpPr/>
          <p:nvPr/>
        </p:nvSpPr>
        <p:spPr>
          <a:xfrm>
            <a:off x="607181" y="4666456"/>
            <a:ext cx="2222203" cy="5909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CH" sz="2000" b="1" i="1" dirty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rPr>
              <a:t>Read</a:t>
            </a:r>
          </a:p>
          <a:p>
            <a:pPr algn="ctr">
              <a:lnSpc>
                <a:spcPct val="80000"/>
              </a:lnSpc>
            </a:pPr>
            <a:r>
              <a:rPr lang="en-CH" altLang="ko-KR" sz="2000" b="1" i="1" dirty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  <a:cs typeface="Arial" panose="020B0604020202020204" pitchFamily="34" charset="0"/>
              </a:rPr>
              <a:t>Input Queries</a:t>
            </a:r>
            <a:endParaRPr lang="ko-KR" altLang="en-US" sz="2000" b="1" i="1" dirty="0">
              <a:solidFill>
                <a:schemeClr val="accent5">
                  <a:lumMod val="75000"/>
                </a:schemeClr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2426F81-DB63-D94F-B728-1621486CE2A2}"/>
              </a:ext>
            </a:extLst>
          </p:cNvPr>
          <p:cNvGrpSpPr/>
          <p:nvPr/>
        </p:nvGrpSpPr>
        <p:grpSpPr>
          <a:xfrm>
            <a:off x="317455" y="2930597"/>
            <a:ext cx="2643669" cy="1697780"/>
            <a:chOff x="226015" y="3329602"/>
            <a:chExt cx="2643669" cy="169778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643E6CD-5073-8647-AE62-5825DD614BE6}"/>
                </a:ext>
              </a:extLst>
            </p:cNvPr>
            <p:cNvSpPr/>
            <p:nvPr/>
          </p:nvSpPr>
          <p:spPr bwMode="auto">
            <a:xfrm>
              <a:off x="1060184" y="3329602"/>
              <a:ext cx="1809500" cy="26884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36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H" sz="2000" dirty="0">
                  <a:solidFill>
                    <a:schemeClr val="tx2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ACGTTACGATT…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D24ACAF-BE06-9D45-B904-DCBC667DC4D2}"/>
                </a:ext>
              </a:extLst>
            </p:cNvPr>
            <p:cNvSpPr/>
            <p:nvPr/>
          </p:nvSpPr>
          <p:spPr bwMode="auto">
            <a:xfrm>
              <a:off x="1060198" y="3797070"/>
              <a:ext cx="771632" cy="26884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36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H" sz="2000" dirty="0">
                  <a:solidFill>
                    <a:schemeClr val="tx2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ACGTT</a:t>
              </a:r>
            </a:p>
          </p:txBody>
        </p:sp>
        <p:sp>
          <p:nvSpPr>
            <p:cNvPr id="53" name="직사각형 363">
              <a:extLst>
                <a:ext uri="{FF2B5EF4-FFF2-40B4-BE49-F238E27FC236}">
                  <a16:creationId xmlns:a16="http://schemas.microsoft.com/office/drawing/2014/main" id="{33FC3E5E-A179-5B4A-8B20-E9A2DC74BECB}"/>
                </a:ext>
              </a:extLst>
            </p:cNvPr>
            <p:cNvSpPr/>
            <p:nvPr/>
          </p:nvSpPr>
          <p:spPr>
            <a:xfrm>
              <a:off x="2338817" y="4704122"/>
              <a:ext cx="378249" cy="3232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⋯</a:t>
              </a:r>
              <a:endParaRPr lang="ko-KR" altLang="en-US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66" name="Left Brace 65">
              <a:extLst>
                <a:ext uri="{FF2B5EF4-FFF2-40B4-BE49-F238E27FC236}">
                  <a16:creationId xmlns:a16="http://schemas.microsoft.com/office/drawing/2014/main" id="{B2012C3B-024D-4D4C-9513-AAE4A83EDAAD}"/>
                </a:ext>
              </a:extLst>
            </p:cNvPr>
            <p:cNvSpPr/>
            <p:nvPr/>
          </p:nvSpPr>
          <p:spPr>
            <a:xfrm>
              <a:off x="854466" y="3797070"/>
              <a:ext cx="144614" cy="1120877"/>
            </a:xfrm>
            <a:prstGeom prst="leftBrace">
              <a:avLst/>
            </a:prstGeom>
            <a:ln w="190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2F08EAE-9F1F-8447-946A-93DE8A9ED7AA}"/>
                </a:ext>
              </a:extLst>
            </p:cNvPr>
            <p:cNvSpPr txBox="1"/>
            <p:nvPr/>
          </p:nvSpPr>
          <p:spPr>
            <a:xfrm rot="16200000">
              <a:off x="31113" y="3962964"/>
              <a:ext cx="109769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H" sz="2000" dirty="0">
                  <a:latin typeface="Corbel" panose="020B0503020204020204" pitchFamily="34" charset="0"/>
                </a:rPr>
                <a:t>Query</a:t>
              </a:r>
            </a:p>
            <a:p>
              <a:pPr algn="ctr"/>
              <a:r>
                <a:rPr lang="en-CH" sz="2000" dirty="0">
                  <a:latin typeface="Corbel" panose="020B0503020204020204" pitchFamily="34" charset="0"/>
                </a:rPr>
                <a:t>K-mers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1A04A85C-8797-1C42-B7ED-589D06863058}"/>
                </a:ext>
              </a:extLst>
            </p:cNvPr>
            <p:cNvSpPr/>
            <p:nvPr/>
          </p:nvSpPr>
          <p:spPr bwMode="auto">
            <a:xfrm>
              <a:off x="1241555" y="4168479"/>
              <a:ext cx="771632" cy="26884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36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H" sz="2000" dirty="0">
                  <a:solidFill>
                    <a:schemeClr val="tx2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CGTTA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923E2EB-A04B-4F44-8256-80A67A862579}"/>
                </a:ext>
              </a:extLst>
            </p:cNvPr>
            <p:cNvSpPr/>
            <p:nvPr/>
          </p:nvSpPr>
          <p:spPr bwMode="auto">
            <a:xfrm>
              <a:off x="1437026" y="4536339"/>
              <a:ext cx="771632" cy="26884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36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H" sz="2000" dirty="0">
                  <a:solidFill>
                    <a:schemeClr val="tx2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GTTAC</a:t>
              </a:r>
            </a:p>
          </p:txBody>
        </p:sp>
      </p:grpSp>
      <p:sp>
        <p:nvSpPr>
          <p:cNvPr id="88" name="Rounded Rectangle 87">
            <a:extLst>
              <a:ext uri="{FF2B5EF4-FFF2-40B4-BE49-F238E27FC236}">
                <a16:creationId xmlns:a16="http://schemas.microsoft.com/office/drawing/2014/main" id="{4C84768D-D640-574A-B616-C2C92321441E}"/>
              </a:ext>
            </a:extLst>
          </p:cNvPr>
          <p:cNvSpPr/>
          <p:nvPr/>
        </p:nvSpPr>
        <p:spPr>
          <a:xfrm>
            <a:off x="355812" y="5310590"/>
            <a:ext cx="8489884" cy="620147"/>
          </a:xfrm>
          <a:prstGeom prst="roundRect">
            <a:avLst>
              <a:gd name="adj" fmla="val 6954"/>
            </a:avLst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rIns="0" bIns="0" rtlCol="0" anchor="ctr"/>
          <a:lstStyle/>
          <a:p>
            <a:r>
              <a:rPr lang="en-CH" sz="2000" b="1" dirty="0">
                <a:solidFill>
                  <a:schemeClr val="tx1"/>
                </a:solidFill>
                <a:latin typeface="Corbel" panose="020B0503020204020204" pitchFamily="34" charset="0"/>
              </a:rPr>
              <a:t>MegIS-Enabled SSD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C4FA9B7-2724-B544-84AF-024817C8F545}"/>
              </a:ext>
            </a:extLst>
          </p:cNvPr>
          <p:cNvGrpSpPr/>
          <p:nvPr/>
        </p:nvGrpSpPr>
        <p:grpSpPr>
          <a:xfrm>
            <a:off x="3054332" y="2528301"/>
            <a:ext cx="5180653" cy="2080115"/>
            <a:chOff x="2962892" y="3072446"/>
            <a:chExt cx="5180653" cy="2080115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24491086-CB6E-FE4E-B684-702FB96DDF0D}"/>
                </a:ext>
              </a:extLst>
            </p:cNvPr>
            <p:cNvSpPr/>
            <p:nvPr/>
          </p:nvSpPr>
          <p:spPr>
            <a:xfrm>
              <a:off x="3380334" y="3072446"/>
              <a:ext cx="2610652" cy="34471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CH" sz="2000" b="1" i="1" dirty="0">
                  <a:solidFill>
                    <a:srgbClr val="8A65D6"/>
                  </a:solidFill>
                  <a:latin typeface="Corbel" panose="020B0503020204020204" pitchFamily="34" charset="0"/>
                </a:rPr>
                <a:t>Partition</a:t>
              </a:r>
            </a:p>
          </p:txBody>
        </p:sp>
        <p:sp>
          <p:nvSpPr>
            <p:cNvPr id="60" name="Right Arrow 270">
              <a:extLst>
                <a:ext uri="{FF2B5EF4-FFF2-40B4-BE49-F238E27FC236}">
                  <a16:creationId xmlns:a16="http://schemas.microsoft.com/office/drawing/2014/main" id="{E41255A0-F291-544A-8D97-9BF1A63E30AA}"/>
                </a:ext>
              </a:extLst>
            </p:cNvPr>
            <p:cNvSpPr/>
            <p:nvPr/>
          </p:nvSpPr>
          <p:spPr>
            <a:xfrm>
              <a:off x="2962892" y="3155025"/>
              <a:ext cx="434014" cy="202203"/>
            </a:xfrm>
            <a:prstGeom prst="rightArrow">
              <a:avLst>
                <a:gd name="adj1" fmla="val 23159"/>
                <a:gd name="adj2" fmla="val 101427"/>
              </a:avLst>
            </a:prstGeom>
            <a:solidFill>
              <a:srgbClr val="8A6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>
                <a:solidFill>
                  <a:srgbClr val="8A65D6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4421E16-22B1-764D-9C11-4679291ECD78}"/>
                </a:ext>
              </a:extLst>
            </p:cNvPr>
            <p:cNvGrpSpPr/>
            <p:nvPr/>
          </p:nvGrpSpPr>
          <p:grpSpPr>
            <a:xfrm>
              <a:off x="3491261" y="3462381"/>
              <a:ext cx="1236749" cy="1690180"/>
              <a:chOff x="3157134" y="3462381"/>
              <a:chExt cx="1236749" cy="1690180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BF26D757-469E-1642-B8BB-D41D6A3DD981}"/>
                  </a:ext>
                </a:extLst>
              </p:cNvPr>
              <p:cNvSpPr/>
              <p:nvPr/>
            </p:nvSpPr>
            <p:spPr bwMode="auto">
              <a:xfrm rot="16200000">
                <a:off x="3072367" y="3612955"/>
                <a:ext cx="1315597" cy="1014450"/>
              </a:xfrm>
              <a:prstGeom prst="rect">
                <a:avLst/>
              </a:prstGeom>
              <a:solidFill>
                <a:srgbClr val="E3D9FE"/>
              </a:solidFill>
              <a:ln w="15875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1600" dirty="0">
                  <a:latin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2ABE2440-0764-F243-9563-5849F7B3FA92}"/>
                  </a:ext>
                </a:extLst>
              </p:cNvPr>
              <p:cNvSpPr txBox="1"/>
              <p:nvPr/>
            </p:nvSpPr>
            <p:spPr>
              <a:xfrm>
                <a:off x="3157134" y="4690896"/>
                <a:ext cx="1236749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CH" sz="2400" b="1" dirty="0">
                    <a:solidFill>
                      <a:srgbClr val="8A65D6"/>
                    </a:solidFill>
                    <a:latin typeface="Cambria" panose="02040503050406030204" pitchFamily="18" charset="0"/>
                  </a:rPr>
                  <a:t>A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4EE782BA-CF4B-D647-B622-C45CE3B940B7}"/>
                  </a:ext>
                </a:extLst>
              </p:cNvPr>
              <p:cNvSpPr/>
              <p:nvPr/>
            </p:nvSpPr>
            <p:spPr bwMode="auto">
              <a:xfrm>
                <a:off x="3306498" y="3538110"/>
                <a:ext cx="858322" cy="27019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CH" sz="2000" dirty="0">
                    <a:solidFill>
                      <a:schemeClr val="tx2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ACGTC</a:t>
                </a: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2AA3DD3B-0411-5C46-9D72-959512272B35}"/>
                  </a:ext>
                </a:extLst>
              </p:cNvPr>
              <p:cNvSpPr/>
              <p:nvPr/>
            </p:nvSpPr>
            <p:spPr bwMode="auto">
              <a:xfrm>
                <a:off x="3312945" y="3889798"/>
                <a:ext cx="858322" cy="27019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CH" sz="2000" dirty="0">
                    <a:solidFill>
                      <a:schemeClr val="tx2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ACTTT</a:t>
                </a:r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7C964A8C-25AD-274D-A749-EA4F83F05E82}"/>
                  </a:ext>
                </a:extLst>
              </p:cNvPr>
              <p:cNvSpPr/>
              <p:nvPr/>
            </p:nvSpPr>
            <p:spPr bwMode="auto">
              <a:xfrm>
                <a:off x="3312945" y="4241487"/>
                <a:ext cx="858322" cy="27019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CH" sz="2000" dirty="0">
                    <a:solidFill>
                      <a:schemeClr val="tx2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ATGAT</a:t>
                </a:r>
              </a:p>
            </p:txBody>
          </p:sp>
          <p:sp>
            <p:nvSpPr>
              <p:cNvPr id="100" name="직사각형 363">
                <a:extLst>
                  <a:ext uri="{FF2B5EF4-FFF2-40B4-BE49-F238E27FC236}">
                    <a16:creationId xmlns:a16="http://schemas.microsoft.com/office/drawing/2014/main" id="{3B714E87-4020-1C44-A6E7-CED720DA9E6A}"/>
                  </a:ext>
                </a:extLst>
              </p:cNvPr>
              <p:cNvSpPr/>
              <p:nvPr/>
            </p:nvSpPr>
            <p:spPr>
              <a:xfrm>
                <a:off x="3541041" y="4479872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b="1" dirty="0">
                    <a:solidFill>
                      <a:schemeClr val="tx1"/>
                    </a:solidFill>
                    <a:latin typeface="+mj-lt"/>
                    <a:cs typeface="Arial" panose="020B0604020202020204" pitchFamily="34" charset="0"/>
                  </a:rPr>
                  <a:t>⋯</a:t>
                </a:r>
                <a:endParaRPr lang="ko-KR" altLang="en-US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FDB3000-9802-2148-919A-CB13F4E2E29D}"/>
                </a:ext>
              </a:extLst>
            </p:cNvPr>
            <p:cNvGrpSpPr/>
            <p:nvPr/>
          </p:nvGrpSpPr>
          <p:grpSpPr>
            <a:xfrm>
              <a:off x="5199029" y="3462381"/>
              <a:ext cx="1236749" cy="1690180"/>
              <a:chOff x="4334763" y="3462381"/>
              <a:chExt cx="1236749" cy="1690180"/>
            </a:xfrm>
          </p:grpSpPr>
          <p:sp>
            <p:nvSpPr>
              <p:cNvPr id="55" name="직사각형 363">
                <a:extLst>
                  <a:ext uri="{FF2B5EF4-FFF2-40B4-BE49-F238E27FC236}">
                    <a16:creationId xmlns:a16="http://schemas.microsoft.com/office/drawing/2014/main" id="{AA5D544A-7F76-1D4A-9B65-EAAD8112C303}"/>
                  </a:ext>
                </a:extLst>
              </p:cNvPr>
              <p:cNvSpPr/>
              <p:nvPr/>
            </p:nvSpPr>
            <p:spPr>
              <a:xfrm rot="16200000">
                <a:off x="4854052" y="3884236"/>
                <a:ext cx="263214" cy="46453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400" b="1" dirty="0">
                    <a:solidFill>
                      <a:schemeClr val="tx1"/>
                    </a:solidFill>
                    <a:latin typeface="+mj-lt"/>
                    <a:cs typeface="Arial" panose="020B0604020202020204" pitchFamily="34" charset="0"/>
                  </a:rPr>
                  <a:t>⋯</a:t>
                </a:r>
                <a:endParaRPr lang="ko-KR" altLang="en-US" sz="1400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28ECB073-B078-1144-B6B1-08E3918EBDFF}"/>
                  </a:ext>
                </a:extLst>
              </p:cNvPr>
              <p:cNvSpPr txBox="1"/>
              <p:nvPr/>
            </p:nvSpPr>
            <p:spPr>
              <a:xfrm>
                <a:off x="4334763" y="4690896"/>
                <a:ext cx="1236749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CH" sz="2400" b="1" dirty="0">
                    <a:solidFill>
                      <a:srgbClr val="8A65D6"/>
                    </a:solidFill>
                    <a:latin typeface="Cambria" panose="02040503050406030204" pitchFamily="18" charset="0"/>
                  </a:rPr>
                  <a:t>C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173B438F-6CA7-8D43-9413-4DBA45C723CF}"/>
                  </a:ext>
                </a:extLst>
              </p:cNvPr>
              <p:cNvSpPr/>
              <p:nvPr/>
            </p:nvSpPr>
            <p:spPr bwMode="auto">
              <a:xfrm rot="16200000">
                <a:off x="4258637" y="3612955"/>
                <a:ext cx="1315597" cy="1014450"/>
              </a:xfrm>
              <a:prstGeom prst="rect">
                <a:avLst/>
              </a:prstGeom>
              <a:solidFill>
                <a:srgbClr val="E3D9FE"/>
              </a:solidFill>
              <a:ln w="15875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1600" dirty="0">
                  <a:latin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E1288CC8-2156-FC4B-AD89-E101735ADF2E}"/>
                  </a:ext>
                </a:extLst>
              </p:cNvPr>
              <p:cNvSpPr/>
              <p:nvPr/>
            </p:nvSpPr>
            <p:spPr bwMode="auto">
              <a:xfrm>
                <a:off x="4492768" y="3538110"/>
                <a:ext cx="858322" cy="27019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CH" sz="2000" dirty="0">
                    <a:solidFill>
                      <a:schemeClr val="tx2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CATTA</a:t>
                </a: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1966AA1A-7166-5042-8ED5-85A0055FF61E}"/>
                  </a:ext>
                </a:extLst>
              </p:cNvPr>
              <p:cNvSpPr/>
              <p:nvPr/>
            </p:nvSpPr>
            <p:spPr bwMode="auto">
              <a:xfrm>
                <a:off x="4499215" y="3889798"/>
                <a:ext cx="858322" cy="27019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CH" sz="2000" dirty="0">
                    <a:solidFill>
                      <a:schemeClr val="tx2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CTATG</a:t>
                </a: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4B33D813-CB17-7B42-BA36-CA6F3586C8F2}"/>
                  </a:ext>
                </a:extLst>
              </p:cNvPr>
              <p:cNvSpPr/>
              <p:nvPr/>
            </p:nvSpPr>
            <p:spPr bwMode="auto">
              <a:xfrm>
                <a:off x="4499215" y="4241487"/>
                <a:ext cx="858322" cy="27019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CH" sz="2000" dirty="0">
                    <a:solidFill>
                      <a:schemeClr val="tx2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CCGCA</a:t>
                </a:r>
              </a:p>
            </p:txBody>
          </p:sp>
          <p:sp>
            <p:nvSpPr>
              <p:cNvPr id="101" name="직사각형 363">
                <a:extLst>
                  <a:ext uri="{FF2B5EF4-FFF2-40B4-BE49-F238E27FC236}">
                    <a16:creationId xmlns:a16="http://schemas.microsoft.com/office/drawing/2014/main" id="{EE36A611-6551-074E-8204-0CEBCCD7154E}"/>
                  </a:ext>
                </a:extLst>
              </p:cNvPr>
              <p:cNvSpPr/>
              <p:nvPr/>
            </p:nvSpPr>
            <p:spPr>
              <a:xfrm>
                <a:off x="4727311" y="4479872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b="1" dirty="0">
                    <a:solidFill>
                      <a:schemeClr val="tx1"/>
                    </a:solidFill>
                    <a:latin typeface="+mj-lt"/>
                    <a:cs typeface="Arial" panose="020B0604020202020204" pitchFamily="34" charset="0"/>
                  </a:rPr>
                  <a:t>⋯</a:t>
                </a:r>
                <a:endParaRPr lang="ko-KR" altLang="en-US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3C581BC-9B34-D942-9385-5471F7620E75}"/>
                </a:ext>
              </a:extLst>
            </p:cNvPr>
            <p:cNvGrpSpPr/>
            <p:nvPr/>
          </p:nvGrpSpPr>
          <p:grpSpPr>
            <a:xfrm>
              <a:off x="6906796" y="3462381"/>
              <a:ext cx="1236749" cy="1690180"/>
              <a:chOff x="5543904" y="3462381"/>
              <a:chExt cx="1236749" cy="1690180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91004D36-FA8A-5E4D-B177-A2A6482811D0}"/>
                  </a:ext>
                </a:extLst>
              </p:cNvPr>
              <p:cNvSpPr txBox="1"/>
              <p:nvPr/>
            </p:nvSpPr>
            <p:spPr>
              <a:xfrm>
                <a:off x="5543904" y="4690896"/>
                <a:ext cx="1236749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CH" sz="2400" b="1" dirty="0">
                    <a:solidFill>
                      <a:srgbClr val="8A65D6"/>
                    </a:solidFill>
                    <a:latin typeface="Cambria" panose="02040503050406030204" pitchFamily="18" charset="0"/>
                  </a:rPr>
                  <a:t>G</a:t>
                </a: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6137F880-DA3B-974E-BBC8-7FA4FF5C1B9F}"/>
                  </a:ext>
                </a:extLst>
              </p:cNvPr>
              <p:cNvSpPr/>
              <p:nvPr/>
            </p:nvSpPr>
            <p:spPr bwMode="auto">
              <a:xfrm rot="16200000">
                <a:off x="5495580" y="3612955"/>
                <a:ext cx="1315597" cy="1014450"/>
              </a:xfrm>
              <a:prstGeom prst="rect">
                <a:avLst/>
              </a:prstGeom>
              <a:solidFill>
                <a:srgbClr val="E3D9FE"/>
              </a:solidFill>
              <a:ln w="15875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1600" dirty="0">
                  <a:latin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3345E7B5-E155-2942-AC8F-14F4DAA525D2}"/>
                  </a:ext>
                </a:extLst>
              </p:cNvPr>
              <p:cNvSpPr/>
              <p:nvPr/>
            </p:nvSpPr>
            <p:spPr bwMode="auto">
              <a:xfrm>
                <a:off x="5729711" y="3538110"/>
                <a:ext cx="858322" cy="27019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CH" sz="2000" dirty="0">
                    <a:solidFill>
                      <a:schemeClr val="tx2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GTTAC</a:t>
                </a: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8BC96F2A-B661-144D-8B43-654DED4153AE}"/>
                  </a:ext>
                </a:extLst>
              </p:cNvPr>
              <p:cNvSpPr/>
              <p:nvPr/>
            </p:nvSpPr>
            <p:spPr bwMode="auto">
              <a:xfrm>
                <a:off x="5736158" y="3889798"/>
                <a:ext cx="858322" cy="27019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CH" sz="2000" dirty="0">
                    <a:solidFill>
                      <a:schemeClr val="tx2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GGTCC</a:t>
                </a:r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D0E18061-29AB-264F-AAD8-54EC150D9A66}"/>
                  </a:ext>
                </a:extLst>
              </p:cNvPr>
              <p:cNvSpPr/>
              <p:nvPr/>
            </p:nvSpPr>
            <p:spPr bwMode="auto">
              <a:xfrm>
                <a:off x="5736158" y="4241487"/>
                <a:ext cx="858322" cy="27019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CH" sz="2000" dirty="0">
                    <a:solidFill>
                      <a:schemeClr val="tx2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GACAG</a:t>
                </a:r>
              </a:p>
            </p:txBody>
          </p:sp>
          <p:sp>
            <p:nvSpPr>
              <p:cNvPr id="102" name="직사각형 363">
                <a:extLst>
                  <a:ext uri="{FF2B5EF4-FFF2-40B4-BE49-F238E27FC236}">
                    <a16:creationId xmlns:a16="http://schemas.microsoft.com/office/drawing/2014/main" id="{7C487286-6A00-6C49-81A4-7FBCB2ACE181}"/>
                  </a:ext>
                </a:extLst>
              </p:cNvPr>
              <p:cNvSpPr/>
              <p:nvPr/>
            </p:nvSpPr>
            <p:spPr>
              <a:xfrm>
                <a:off x="5964254" y="4507603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b="1" dirty="0">
                    <a:solidFill>
                      <a:schemeClr val="tx1"/>
                    </a:solidFill>
                    <a:latin typeface="+mj-lt"/>
                    <a:cs typeface="Arial" panose="020B0604020202020204" pitchFamily="34" charset="0"/>
                  </a:rPr>
                  <a:t>⋯</a:t>
                </a:r>
                <a:endParaRPr lang="ko-KR" altLang="en-US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03" name="직사각형 363">
            <a:extLst>
              <a:ext uri="{FF2B5EF4-FFF2-40B4-BE49-F238E27FC236}">
                <a16:creationId xmlns:a16="http://schemas.microsoft.com/office/drawing/2014/main" id="{86BB1077-83D5-874B-B13F-99B4C4E014EE}"/>
              </a:ext>
            </a:extLst>
          </p:cNvPr>
          <p:cNvSpPr/>
          <p:nvPr/>
        </p:nvSpPr>
        <p:spPr>
          <a:xfrm>
            <a:off x="8227624" y="3411981"/>
            <a:ext cx="378249" cy="3232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⋯</a:t>
            </a:r>
            <a:endParaRPr lang="ko-KR" altLang="en-US" b="1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F07CCA0D-A2F4-8C4D-B017-77166362E44A}"/>
              </a:ext>
            </a:extLst>
          </p:cNvPr>
          <p:cNvSpPr/>
          <p:nvPr/>
        </p:nvSpPr>
        <p:spPr bwMode="auto">
          <a:xfrm rot="16200000">
            <a:off x="3381565" y="3087992"/>
            <a:ext cx="1649157" cy="12367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CH" sz="1600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CD2FEB2E-1BD3-8E43-9F68-DEDA81303823}"/>
              </a:ext>
            </a:extLst>
          </p:cNvPr>
          <p:cNvGrpSpPr/>
          <p:nvPr/>
        </p:nvGrpSpPr>
        <p:grpSpPr>
          <a:xfrm>
            <a:off x="3582843" y="2920110"/>
            <a:ext cx="1236749" cy="1692337"/>
            <a:chOff x="7450465" y="1093401"/>
            <a:chExt cx="1236749" cy="1692337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76AABA31-6D56-C543-925B-B6A8E68C206E}"/>
                </a:ext>
              </a:extLst>
            </p:cNvPr>
            <p:cNvSpPr/>
            <p:nvPr/>
          </p:nvSpPr>
          <p:spPr bwMode="auto">
            <a:xfrm rot="16200000">
              <a:off x="7365698" y="1243975"/>
              <a:ext cx="1315597" cy="1014450"/>
            </a:xfrm>
            <a:prstGeom prst="rect">
              <a:avLst/>
            </a:prstGeom>
            <a:solidFill>
              <a:srgbClr val="E3D9FE"/>
            </a:solidFill>
            <a:ln w="158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CH" sz="1600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84CA9CE7-AA48-2A45-9459-34ACFCA29163}"/>
                </a:ext>
              </a:extLst>
            </p:cNvPr>
            <p:cNvSpPr txBox="1"/>
            <p:nvPr/>
          </p:nvSpPr>
          <p:spPr>
            <a:xfrm>
              <a:off x="7450465" y="2324073"/>
              <a:ext cx="1236749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H" sz="2400" b="1" dirty="0">
                  <a:solidFill>
                    <a:srgbClr val="8A65D6"/>
                  </a:solidFill>
                  <a:latin typeface="Cambria" panose="02040503050406030204" pitchFamily="18" charset="0"/>
                </a:rPr>
                <a:t>A</a:t>
              </a: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C8656D6C-5CA0-5B42-9B30-33F460B81058}"/>
                </a:ext>
              </a:extLst>
            </p:cNvPr>
            <p:cNvSpPr/>
            <p:nvPr/>
          </p:nvSpPr>
          <p:spPr bwMode="auto">
            <a:xfrm>
              <a:off x="7599829" y="1169130"/>
              <a:ext cx="858322" cy="27019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36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H" sz="2000" dirty="0">
                  <a:solidFill>
                    <a:schemeClr val="tx2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ACGTC</a:t>
              </a: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303698AB-B654-5341-B20D-8E4AFB47688E}"/>
                </a:ext>
              </a:extLst>
            </p:cNvPr>
            <p:cNvSpPr/>
            <p:nvPr/>
          </p:nvSpPr>
          <p:spPr bwMode="auto">
            <a:xfrm>
              <a:off x="7606276" y="1520818"/>
              <a:ext cx="858322" cy="27019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36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H" sz="2000" dirty="0">
                  <a:solidFill>
                    <a:schemeClr val="tx2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ACTTT</a:t>
              </a: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54D278DF-F6A0-194A-9F1C-B7628BFA1877}"/>
                </a:ext>
              </a:extLst>
            </p:cNvPr>
            <p:cNvSpPr/>
            <p:nvPr/>
          </p:nvSpPr>
          <p:spPr bwMode="auto">
            <a:xfrm>
              <a:off x="7606276" y="1872507"/>
              <a:ext cx="858322" cy="27019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36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H" sz="2000" dirty="0">
                  <a:solidFill>
                    <a:schemeClr val="tx2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ATGAT</a:t>
              </a:r>
            </a:p>
          </p:txBody>
        </p:sp>
        <p:sp>
          <p:nvSpPr>
            <p:cNvPr id="141" name="직사각형 363">
              <a:extLst>
                <a:ext uri="{FF2B5EF4-FFF2-40B4-BE49-F238E27FC236}">
                  <a16:creationId xmlns:a16="http://schemas.microsoft.com/office/drawing/2014/main" id="{D1B7F6EE-D624-4F4D-A80B-F7CE5BCE8BD2}"/>
                </a:ext>
              </a:extLst>
            </p:cNvPr>
            <p:cNvSpPr/>
            <p:nvPr/>
          </p:nvSpPr>
          <p:spPr>
            <a:xfrm>
              <a:off x="7834372" y="2110892"/>
              <a:ext cx="378249" cy="3232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⋯</a:t>
              </a:r>
              <a:endParaRPr lang="ko-KR" altLang="en-US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pic>
        <p:nvPicPr>
          <p:cNvPr id="142" name="Graphic 141" descr="Gears">
            <a:extLst>
              <a:ext uri="{FF2B5EF4-FFF2-40B4-BE49-F238E27FC236}">
                <a16:creationId xmlns:a16="http://schemas.microsoft.com/office/drawing/2014/main" id="{C0F8B435-6492-8544-B8E3-C39ECC5016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07666" y="4880672"/>
            <a:ext cx="1150571" cy="1150571"/>
          </a:xfrm>
          <a:prstGeom prst="rect">
            <a:avLst/>
          </a:prstGeom>
          <a:effectLst>
            <a:glow rad="127890">
              <a:schemeClr val="bg1">
                <a:alpha val="84000"/>
              </a:schemeClr>
            </a:glow>
          </a:effectLst>
        </p:spPr>
      </p:pic>
      <p:pic>
        <p:nvPicPr>
          <p:cNvPr id="144" name="Graphic 143" descr="Tick">
            <a:extLst>
              <a:ext uri="{FF2B5EF4-FFF2-40B4-BE49-F238E27FC236}">
                <a16:creationId xmlns:a16="http://schemas.microsoft.com/office/drawing/2014/main" id="{E9A3BB42-AECD-E74C-8777-3633582ABA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6489" y="1488379"/>
            <a:ext cx="534987" cy="534987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1659C4A0-8C1E-B24A-A045-ACBC8F86FD7F}"/>
              </a:ext>
            </a:extLst>
          </p:cNvPr>
          <p:cNvSpPr/>
          <p:nvPr/>
        </p:nvSpPr>
        <p:spPr bwMode="auto">
          <a:xfrm rot="16200000">
            <a:off x="5217844" y="3068810"/>
            <a:ext cx="1315597" cy="1014450"/>
          </a:xfrm>
          <a:prstGeom prst="rect">
            <a:avLst/>
          </a:prstGeom>
          <a:solidFill>
            <a:srgbClr val="E3D9FE"/>
          </a:solidFill>
          <a:ln w="158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CH" sz="1600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7BF06B9D-332A-3D46-AFF5-F4CB868CAB7F}"/>
              </a:ext>
            </a:extLst>
          </p:cNvPr>
          <p:cNvSpPr/>
          <p:nvPr/>
        </p:nvSpPr>
        <p:spPr bwMode="auto">
          <a:xfrm>
            <a:off x="5451975" y="2993965"/>
            <a:ext cx="858322" cy="2701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3600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CH" sz="2000" dirty="0">
                <a:solidFill>
                  <a:schemeClr val="tx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CATTA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0CE1CAC-D058-8044-BCA7-BB86D16EC1DC}"/>
              </a:ext>
            </a:extLst>
          </p:cNvPr>
          <p:cNvSpPr/>
          <p:nvPr/>
        </p:nvSpPr>
        <p:spPr bwMode="auto">
          <a:xfrm>
            <a:off x="5458422" y="3345653"/>
            <a:ext cx="858322" cy="2701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3600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CH" sz="2000" dirty="0">
                <a:solidFill>
                  <a:schemeClr val="tx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CTATG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00EEB6E-6DF5-A74E-92C7-586B4B8FF468}"/>
              </a:ext>
            </a:extLst>
          </p:cNvPr>
          <p:cNvSpPr/>
          <p:nvPr/>
        </p:nvSpPr>
        <p:spPr bwMode="auto">
          <a:xfrm>
            <a:off x="5458422" y="3697342"/>
            <a:ext cx="858322" cy="2701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3600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CH" sz="2000" dirty="0">
                <a:solidFill>
                  <a:schemeClr val="tx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CCGCA</a:t>
            </a:r>
          </a:p>
        </p:txBody>
      </p:sp>
      <p:sp>
        <p:nvSpPr>
          <p:cNvPr id="71" name="직사각형 363">
            <a:extLst>
              <a:ext uri="{FF2B5EF4-FFF2-40B4-BE49-F238E27FC236}">
                <a16:creationId xmlns:a16="http://schemas.microsoft.com/office/drawing/2014/main" id="{5F1EE788-BB05-E64E-93A8-0790564CDCA6}"/>
              </a:ext>
            </a:extLst>
          </p:cNvPr>
          <p:cNvSpPr/>
          <p:nvPr/>
        </p:nvSpPr>
        <p:spPr>
          <a:xfrm>
            <a:off x="5686518" y="3935727"/>
            <a:ext cx="378249" cy="3232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⋯</a:t>
            </a:r>
            <a:endParaRPr lang="ko-KR" altLang="en-US" b="1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9829FF4-D0F4-F44D-97D6-04D8F397CE2B}"/>
              </a:ext>
            </a:extLst>
          </p:cNvPr>
          <p:cNvSpPr txBox="1"/>
          <p:nvPr/>
        </p:nvSpPr>
        <p:spPr>
          <a:xfrm>
            <a:off x="4662958" y="4501711"/>
            <a:ext cx="4146334" cy="126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CH" sz="2000" i="1" dirty="0">
                <a:solidFill>
                  <a:srgbClr val="8A64D6"/>
                </a:solidFill>
                <a:latin typeface="Corbel" panose="020B0503020204020204" pitchFamily="34" charset="0"/>
              </a:rPr>
              <a:t>Overlap Step </a:t>
            </a:r>
            <a:r>
              <a:rPr lang="en-CH" sz="2000" i="1" dirty="0">
                <a:solidFill>
                  <a:srgbClr val="8A64D6"/>
                </a:solidFill>
              </a:rPr>
              <a:t>1</a:t>
            </a:r>
            <a:r>
              <a:rPr lang="en-CH" sz="2000" i="1" dirty="0">
                <a:solidFill>
                  <a:srgbClr val="8A64D6"/>
                </a:solidFill>
                <a:latin typeface="Corbel" panose="020B0503020204020204" pitchFamily="34" charset="0"/>
              </a:rPr>
              <a:t>’s sorting </a:t>
            </a:r>
          </a:p>
          <a:p>
            <a:pPr algn="ctr">
              <a:lnSpc>
                <a:spcPct val="130000"/>
              </a:lnSpc>
            </a:pPr>
            <a:r>
              <a:rPr lang="en-CH" sz="2000" i="1" dirty="0">
                <a:solidFill>
                  <a:srgbClr val="C815BD"/>
                </a:solidFill>
                <a:latin typeface="Corbel" panose="020B0503020204020204" pitchFamily="34" charset="0"/>
              </a:rPr>
              <a:t>with Data transfer </a:t>
            </a:r>
          </a:p>
          <a:p>
            <a:pPr algn="ctr">
              <a:lnSpc>
                <a:spcPct val="130000"/>
              </a:lnSpc>
            </a:pPr>
            <a:r>
              <a:rPr lang="en-CH" sz="2000" i="1" dirty="0">
                <a:solidFill>
                  <a:srgbClr val="C815BD"/>
                </a:solidFill>
                <a:latin typeface="Corbel" panose="020B0503020204020204" pitchFamily="34" charset="0"/>
              </a:rPr>
              <a:t>and Step </a:t>
            </a:r>
            <a:r>
              <a:rPr lang="en-CH" sz="2000" i="1" dirty="0">
                <a:solidFill>
                  <a:srgbClr val="C815BD"/>
                </a:solidFill>
              </a:rPr>
              <a:t>2</a:t>
            </a:r>
            <a:r>
              <a:rPr lang="en-CH" sz="2000" i="1" dirty="0">
                <a:solidFill>
                  <a:srgbClr val="C815BD"/>
                </a:solidFill>
                <a:latin typeface="Corbel" panose="020B0503020204020204" pitchFamily="34" charset="0"/>
              </a:rPr>
              <a:t>’s In-</a:t>
            </a:r>
            <a:r>
              <a:rPr lang="en-GB" sz="2000" i="1" dirty="0">
                <a:solidFill>
                  <a:srgbClr val="C815BD"/>
                </a:solidFill>
                <a:latin typeface="Corbel" panose="020B0503020204020204" pitchFamily="34" charset="0"/>
              </a:rPr>
              <a:t>s</a:t>
            </a:r>
            <a:r>
              <a:rPr lang="en-CH" sz="2000" i="1" dirty="0">
                <a:solidFill>
                  <a:srgbClr val="C815BD"/>
                </a:solidFill>
                <a:latin typeface="Corbel" panose="020B0503020204020204" pitchFamily="34" charset="0"/>
              </a:rPr>
              <a:t>torage operations</a:t>
            </a:r>
            <a:endParaRPr lang="en-CH" sz="2000" i="1" dirty="0">
              <a:solidFill>
                <a:srgbClr val="C815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60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59259E-6 L 1.11022E-16 0.05092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4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6 L 1.11022E-16 -0.05024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2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7 0.06389 L -0.01476 0.25718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965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56" grpId="0" animBg="1"/>
      <p:bldP spid="57" grpId="0"/>
      <p:bldP spid="113" grpId="0" animBg="1"/>
      <p:bldP spid="58" grpId="0" animBg="1"/>
      <p:bldP spid="63" grpId="0" animBg="1"/>
      <p:bldP spid="64" grpId="0" animBg="1"/>
      <p:bldP spid="64" grpId="1" animBg="1"/>
      <p:bldP spid="65" grpId="0" animBg="1"/>
      <p:bldP spid="65" grpId="1" animBg="1"/>
      <p:bldP spid="71" grpId="0"/>
      <p:bldP spid="72" grpId="0" uiExpand="1" build="p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050F4-51BF-6C40-B637-D29E40E43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Step </a:t>
            </a:r>
            <a:r>
              <a:rPr lang="en-CH" dirty="0">
                <a:latin typeface="+mn-lt"/>
              </a:rPr>
              <a:t>2</a:t>
            </a:r>
            <a:r>
              <a:rPr lang="en-CH" dirty="0"/>
              <a:t> Overview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307C66-9A4F-824A-AE13-9C5471EC48EA}"/>
              </a:ext>
            </a:extLst>
          </p:cNvPr>
          <p:cNvGrpSpPr/>
          <p:nvPr/>
        </p:nvGrpSpPr>
        <p:grpSpPr>
          <a:xfrm>
            <a:off x="-768361" y="3414655"/>
            <a:ext cx="4775363" cy="2952954"/>
            <a:chOff x="-768361" y="3343657"/>
            <a:chExt cx="4775363" cy="2952954"/>
          </a:xfrm>
        </p:grpSpPr>
        <p:pic>
          <p:nvPicPr>
            <p:cNvPr id="5" name="Graphic 4" descr="Database">
              <a:extLst>
                <a:ext uri="{FF2B5EF4-FFF2-40B4-BE49-F238E27FC236}">
                  <a16:creationId xmlns:a16="http://schemas.microsoft.com/office/drawing/2014/main" id="{7E944E08-167C-994A-B94F-D42F0FC37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768361" y="3343657"/>
              <a:ext cx="4775363" cy="226107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6030596-3995-834A-BEC4-513F0A4060F8}"/>
                </a:ext>
              </a:extLst>
            </p:cNvPr>
            <p:cNvSpPr txBox="1"/>
            <p:nvPr/>
          </p:nvSpPr>
          <p:spPr>
            <a:xfrm>
              <a:off x="42967" y="5419448"/>
              <a:ext cx="3152705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2000" dirty="0">
                  <a:solidFill>
                    <a:srgbClr val="009193"/>
                  </a:solidFill>
                  <a:latin typeface="Corbel" panose="020B0503020204020204" pitchFamily="34" charset="0"/>
                </a:rPr>
                <a:t>A large database </a:t>
              </a:r>
            </a:p>
            <a:p>
              <a:pPr algn="ctr">
                <a:lnSpc>
                  <a:spcPct val="85000"/>
                </a:lnSpc>
              </a:pPr>
              <a:r>
                <a:rPr lang="en-US" sz="2000" dirty="0">
                  <a:solidFill>
                    <a:srgbClr val="009193"/>
                  </a:solidFill>
                  <a:latin typeface="Corbel" panose="020B0503020204020204" pitchFamily="34" charset="0"/>
                </a:rPr>
                <a:t>containing information</a:t>
              </a:r>
            </a:p>
            <a:p>
              <a:pPr algn="ctr">
                <a:lnSpc>
                  <a:spcPct val="85000"/>
                </a:lnSpc>
              </a:pPr>
              <a:r>
                <a:rPr lang="en-US" sz="2000" dirty="0">
                  <a:solidFill>
                    <a:srgbClr val="009193"/>
                  </a:solidFill>
                  <a:latin typeface="Corbel" panose="020B0503020204020204" pitchFamily="34" charset="0"/>
                </a:rPr>
                <a:t>on </a:t>
              </a:r>
              <a:r>
                <a:rPr lang="en-US" sz="2000" b="1" dirty="0">
                  <a:solidFill>
                    <a:srgbClr val="C00000"/>
                  </a:solidFill>
                  <a:latin typeface="Corbel" panose="020B0503020204020204" pitchFamily="34" charset="0"/>
                </a:rPr>
                <a:t>many species 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319C630-E5D0-A04C-8A59-D198B8C727CE}"/>
              </a:ext>
            </a:extLst>
          </p:cNvPr>
          <p:cNvSpPr txBox="1"/>
          <p:nvPr/>
        </p:nvSpPr>
        <p:spPr>
          <a:xfrm>
            <a:off x="42966" y="2699186"/>
            <a:ext cx="3152705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Metagenomic sample</a:t>
            </a:r>
          </a:p>
          <a:p>
            <a:pPr algn="ctr">
              <a:lnSpc>
                <a:spcPct val="85000"/>
              </a:lnSpc>
            </a:pP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with species that </a:t>
            </a:r>
          </a:p>
          <a:p>
            <a:pPr algn="ctr">
              <a:lnSpc>
                <a:spcPct val="85000"/>
              </a:lnSpc>
            </a:pP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are 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not known </a:t>
            </a: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in advance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6F1C8BF-7829-5F4A-A1D2-74522292BE84}"/>
              </a:ext>
            </a:extLst>
          </p:cNvPr>
          <p:cNvSpPr/>
          <p:nvPr/>
        </p:nvSpPr>
        <p:spPr>
          <a:xfrm>
            <a:off x="293531" y="875832"/>
            <a:ext cx="2553629" cy="185166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latin typeface="Corbel" panose="020B0503020204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896A9E-5E1F-994A-86A1-82A2F6E3E44C}"/>
              </a:ext>
            </a:extLst>
          </p:cNvPr>
          <p:cNvGrpSpPr/>
          <p:nvPr/>
        </p:nvGrpSpPr>
        <p:grpSpPr>
          <a:xfrm>
            <a:off x="222107" y="3763014"/>
            <a:ext cx="2745780" cy="1614374"/>
            <a:chOff x="222107" y="3837156"/>
            <a:chExt cx="2745780" cy="161437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9D86756-3484-8646-952F-88E7275F0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532" y="3890499"/>
              <a:ext cx="843350" cy="84335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2DB8AFB-9129-FE4B-A747-C95AF9547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5647" y="3837156"/>
              <a:ext cx="617134" cy="617134"/>
            </a:xfrm>
            <a:prstGeom prst="rect">
              <a:avLst/>
            </a:prstGeom>
            <a:effectLst/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F4547B2-683B-CE45-B31A-582F7ACD8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2107" y="4315519"/>
              <a:ext cx="476492" cy="476492"/>
            </a:xfrm>
            <a:prstGeom prst="rect">
              <a:avLst/>
            </a:prstGeom>
            <a:effectLst/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8DF51D4-4868-5848-8052-1315F64D0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rgbClr val="1982C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23150" y="4639800"/>
              <a:ext cx="644737" cy="644737"/>
            </a:xfrm>
            <a:prstGeom prst="rect">
              <a:avLst/>
            </a:prstGeom>
            <a:effectLst/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D913261-2108-5443-9885-981797184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6328" y="3858921"/>
              <a:ext cx="967673" cy="96767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17B3C0D-B7D0-6D49-9000-E38A95172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80" y="4716682"/>
              <a:ext cx="651126" cy="65112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74C2EFE-E542-5A45-91F5-F8BB4CE6E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1692" y="4519424"/>
              <a:ext cx="596538" cy="59653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7DA6C79-80CD-474C-95C1-0FCB27A79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8685" y="4830355"/>
              <a:ext cx="621175" cy="621175"/>
            </a:xfrm>
            <a:prstGeom prst="rect">
              <a:avLst/>
            </a:prstGeom>
          </p:spPr>
        </p:pic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F80CF0D-46BA-7943-9439-F0F888241DE0}"/>
              </a:ext>
            </a:extLst>
          </p:cNvPr>
          <p:cNvGrpSpPr/>
          <p:nvPr/>
        </p:nvGrpSpPr>
        <p:grpSpPr>
          <a:xfrm>
            <a:off x="-794302" y="3460482"/>
            <a:ext cx="4775363" cy="2261076"/>
            <a:chOff x="-794302" y="3568490"/>
            <a:chExt cx="4775363" cy="2261076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5DF7AFB5-F0D1-194C-9921-4745E437DE20}"/>
                </a:ext>
              </a:extLst>
            </p:cNvPr>
            <p:cNvSpPr/>
            <p:nvPr/>
          </p:nvSpPr>
          <p:spPr>
            <a:xfrm>
              <a:off x="189560" y="3953962"/>
              <a:ext cx="2807640" cy="1490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>
                <a:latin typeface="Corbel" panose="020B0503020204020204" pitchFamily="34" charset="0"/>
              </a:endParaRPr>
            </a:p>
          </p:txBody>
        </p:sp>
        <p:pic>
          <p:nvPicPr>
            <p:cNvPr id="138" name="Graphic 137" descr="Database">
              <a:extLst>
                <a:ext uri="{FF2B5EF4-FFF2-40B4-BE49-F238E27FC236}">
                  <a16:creationId xmlns:a16="http://schemas.microsoft.com/office/drawing/2014/main" id="{374D2D7D-E9C5-534A-9EC8-C578A794E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-794302" y="3568490"/>
              <a:ext cx="4775363" cy="2261076"/>
            </a:xfrm>
            <a:prstGeom prst="rect">
              <a:avLst/>
            </a:prstGeom>
          </p:spPr>
        </p:pic>
      </p:grpSp>
      <p:cxnSp>
        <p:nvCxnSpPr>
          <p:cNvPr id="70" name="Curved Connector 69">
            <a:extLst>
              <a:ext uri="{FF2B5EF4-FFF2-40B4-BE49-F238E27FC236}">
                <a16:creationId xmlns:a16="http://schemas.microsoft.com/office/drawing/2014/main" id="{0486B36E-F3A5-5648-BE55-42FA957396D3}"/>
              </a:ext>
            </a:extLst>
          </p:cNvPr>
          <p:cNvCxnSpPr>
            <a:cxnSpLocks/>
          </p:cNvCxnSpPr>
          <p:nvPr/>
        </p:nvCxnSpPr>
        <p:spPr>
          <a:xfrm flipV="1">
            <a:off x="3023141" y="3538886"/>
            <a:ext cx="911771" cy="581203"/>
          </a:xfrm>
          <a:prstGeom prst="curvedConnector3">
            <a:avLst>
              <a:gd name="adj1" fmla="val 50000"/>
            </a:avLst>
          </a:prstGeom>
          <a:ln w="38100">
            <a:solidFill>
              <a:srgbClr val="C813BD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tangle 109">
            <a:extLst>
              <a:ext uri="{FF2B5EF4-FFF2-40B4-BE49-F238E27FC236}">
                <a16:creationId xmlns:a16="http://schemas.microsoft.com/office/drawing/2014/main" id="{7A96DD3A-84C2-D242-B89B-E3DA7E4DB7BA}"/>
              </a:ext>
            </a:extLst>
          </p:cNvPr>
          <p:cNvSpPr/>
          <p:nvPr/>
        </p:nvSpPr>
        <p:spPr>
          <a:xfrm>
            <a:off x="4510507" y="4742378"/>
            <a:ext cx="4411386" cy="16418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F1906667-7480-0C41-9E21-A0E049CD49CF}"/>
              </a:ext>
            </a:extLst>
          </p:cNvPr>
          <p:cNvSpPr/>
          <p:nvPr/>
        </p:nvSpPr>
        <p:spPr>
          <a:xfrm>
            <a:off x="4636306" y="5194307"/>
            <a:ext cx="2065855" cy="737999"/>
          </a:xfrm>
          <a:prstGeom prst="roundRect">
            <a:avLst>
              <a:gd name="adj" fmla="val 802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latin typeface="Corbel" panose="020B0503020204020204" pitchFamily="34" charset="0"/>
              </a:rPr>
              <a:t>Abundance</a:t>
            </a:r>
          </a:p>
          <a:p>
            <a:pPr algn="ctr"/>
            <a:r>
              <a:rPr lang="en-US" sz="2000" b="1" dirty="0">
                <a:latin typeface="Corbel" panose="020B0503020204020204" pitchFamily="34" charset="0"/>
              </a:rPr>
              <a:t>Estimation</a:t>
            </a:r>
            <a:endParaRPr lang="en-CH" sz="2000" b="1" dirty="0">
              <a:latin typeface="Corbel" panose="020B0503020204020204" pitchFamily="34" charset="0"/>
            </a:endParaRP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96D51578-F8E1-2049-B1DF-A012B54DFA47}"/>
              </a:ext>
            </a:extLst>
          </p:cNvPr>
          <p:cNvCxnSpPr>
            <a:cxnSpLocks/>
          </p:cNvCxnSpPr>
          <p:nvPr/>
        </p:nvCxnSpPr>
        <p:spPr>
          <a:xfrm flipV="1">
            <a:off x="6690875" y="5561906"/>
            <a:ext cx="381221" cy="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4259C6EC-FBC7-F940-AE9D-DEEE3170479E}"/>
              </a:ext>
            </a:extLst>
          </p:cNvPr>
          <p:cNvSpPr/>
          <p:nvPr/>
        </p:nvSpPr>
        <p:spPr>
          <a:xfrm>
            <a:off x="4491772" y="4740519"/>
            <a:ext cx="4462231" cy="1634755"/>
          </a:xfrm>
          <a:prstGeom prst="roundRect">
            <a:avLst>
              <a:gd name="adj" fmla="val 4402"/>
            </a:avLst>
          </a:prstGeom>
          <a:noFill/>
          <a:ln w="57150"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B07CB7F0-BF36-C14B-8D79-D7B2F42F53FF}"/>
              </a:ext>
            </a:extLst>
          </p:cNvPr>
          <p:cNvCxnSpPr>
            <a:cxnSpLocks/>
          </p:cNvCxnSpPr>
          <p:nvPr/>
        </p:nvCxnSpPr>
        <p:spPr>
          <a:xfrm>
            <a:off x="6478178" y="4519424"/>
            <a:ext cx="0" cy="680126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Group 83">
            <a:extLst>
              <a:ext uri="{FF2B5EF4-FFF2-40B4-BE49-F238E27FC236}">
                <a16:creationId xmlns:a16="http://schemas.microsoft.com/office/drawing/2014/main" id="{B170220D-5C1C-564E-83E5-2DC750C93B8C}"/>
              </a:ext>
            </a:extLst>
          </p:cNvPr>
          <p:cNvGrpSpPr/>
          <p:nvPr/>
        </p:nvGrpSpPr>
        <p:grpSpPr>
          <a:xfrm>
            <a:off x="7027791" y="3433043"/>
            <a:ext cx="1926212" cy="2917722"/>
            <a:chOff x="7022802" y="1248355"/>
            <a:chExt cx="1926212" cy="2917722"/>
          </a:xfrm>
        </p:grpSpPr>
        <p:graphicFrame>
          <p:nvGraphicFramePr>
            <p:cNvPr id="86" name="Chart 85">
              <a:extLst>
                <a:ext uri="{FF2B5EF4-FFF2-40B4-BE49-F238E27FC236}">
                  <a16:creationId xmlns:a16="http://schemas.microsoft.com/office/drawing/2014/main" id="{3F0DC2F3-64C6-D34E-A894-60193FF44A73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7022802" y="1248355"/>
            <a:ext cx="1926212" cy="29177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7"/>
            </a:graphicData>
          </a:graphic>
        </p:graphicFrame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3F175264-F4C1-114C-BF76-0BAC895B9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rgbClr val="1982C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32827" y="3285346"/>
              <a:ext cx="597134" cy="597134"/>
            </a:xfrm>
            <a:prstGeom prst="rect">
              <a:avLst/>
            </a:prstGeom>
            <a:effectLst>
              <a:glow rad="12700">
                <a:schemeClr val="bg1">
                  <a:alpha val="58833"/>
                </a:schemeClr>
              </a:glow>
            </a:effectLst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EE23FD3A-14E5-F149-9AE1-7F2A42163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57349" y="2712587"/>
              <a:ext cx="391305" cy="391305"/>
            </a:xfrm>
            <a:prstGeom prst="rect">
              <a:avLst/>
            </a:prstGeom>
            <a:effectLst>
              <a:glow rad="12700">
                <a:schemeClr val="bg1">
                  <a:alpha val="55000"/>
                </a:schemeClr>
              </a:glow>
            </a:effectLst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B32C96E9-E2AF-CD43-80A4-CFBAC975B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32868" y="3216184"/>
              <a:ext cx="473603" cy="473603"/>
            </a:xfrm>
            <a:prstGeom prst="rect">
              <a:avLst/>
            </a:prstGeom>
            <a:effectLst>
              <a:glow rad="12700">
                <a:schemeClr val="bg1">
                  <a:alpha val="58833"/>
                </a:schemeClr>
              </a:glow>
            </a:effec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9470621-849D-494C-A0FE-F70C6A9F3221}"/>
              </a:ext>
            </a:extLst>
          </p:cNvPr>
          <p:cNvGrpSpPr/>
          <p:nvPr/>
        </p:nvGrpSpPr>
        <p:grpSpPr>
          <a:xfrm>
            <a:off x="2785555" y="837834"/>
            <a:ext cx="4384326" cy="1497560"/>
            <a:chOff x="2785555" y="837834"/>
            <a:chExt cx="4384326" cy="1497560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B5FC74F1-D7D6-004C-9A0D-339AD5F6B1BA}"/>
                </a:ext>
              </a:extLst>
            </p:cNvPr>
            <p:cNvSpPr/>
            <p:nvPr/>
          </p:nvSpPr>
          <p:spPr>
            <a:xfrm>
              <a:off x="3183315" y="902919"/>
              <a:ext cx="3986566" cy="143247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0E83524F-D1AE-5146-B046-26D6C429D551}"/>
                </a:ext>
              </a:extLst>
            </p:cNvPr>
            <p:cNvSpPr/>
            <p:nvPr/>
          </p:nvSpPr>
          <p:spPr>
            <a:xfrm>
              <a:off x="3305590" y="1306940"/>
              <a:ext cx="1948977" cy="669551"/>
            </a:xfrm>
            <a:prstGeom prst="roundRect">
              <a:avLst>
                <a:gd name="adj" fmla="val 8025"/>
              </a:avLst>
            </a:prstGeom>
            <a:solidFill>
              <a:srgbClr val="1982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CH" sz="2000" b="1" dirty="0">
                  <a:latin typeface="Corbel" panose="020B0503020204020204" pitchFamily="34" charset="0"/>
                </a:rPr>
                <a:t>Preparation </a:t>
              </a:r>
            </a:p>
            <a:p>
              <a:pPr algn="ctr"/>
              <a:r>
                <a:rPr lang="en-GB" sz="2000" b="1" dirty="0">
                  <a:latin typeface="Corbel" panose="020B0503020204020204" pitchFamily="34" charset="0"/>
                </a:rPr>
                <a:t>of </a:t>
              </a:r>
              <a:r>
                <a:rPr lang="en-CH" sz="2000" b="1" dirty="0">
                  <a:latin typeface="Corbel" panose="020B0503020204020204" pitchFamily="34" charset="0"/>
                </a:rPr>
                <a:t>Input Queries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257DF42-242B-494C-A19C-DD02A2CE9086}"/>
                </a:ext>
              </a:extLst>
            </p:cNvPr>
            <p:cNvGrpSpPr/>
            <p:nvPr/>
          </p:nvGrpSpPr>
          <p:grpSpPr>
            <a:xfrm>
              <a:off x="5449487" y="888858"/>
              <a:ext cx="1566110" cy="1417511"/>
              <a:chOff x="3141770" y="1630562"/>
              <a:chExt cx="1566110" cy="1417511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7B554566-2B3B-664E-9EF8-BCC331174B96}"/>
                  </a:ext>
                </a:extLst>
              </p:cNvPr>
              <p:cNvGrpSpPr/>
              <p:nvPr/>
            </p:nvGrpSpPr>
            <p:grpSpPr>
              <a:xfrm>
                <a:off x="3141770" y="1630562"/>
                <a:ext cx="1501047" cy="1417511"/>
                <a:chOff x="3294003" y="1331203"/>
                <a:chExt cx="1501047" cy="1417511"/>
              </a:xfrm>
            </p:grpSpPr>
            <p:sp>
              <p:nvSpPr>
                <p:cNvPr id="42" name="Left Brace 41">
                  <a:extLst>
                    <a:ext uri="{FF2B5EF4-FFF2-40B4-BE49-F238E27FC236}">
                      <a16:creationId xmlns:a16="http://schemas.microsoft.com/office/drawing/2014/main" id="{34F39EAB-9D04-E24D-A5BA-7FE029F24424}"/>
                    </a:ext>
                  </a:extLst>
                </p:cNvPr>
                <p:cNvSpPr/>
                <p:nvPr/>
              </p:nvSpPr>
              <p:spPr>
                <a:xfrm>
                  <a:off x="3819479" y="1396616"/>
                  <a:ext cx="157183" cy="1273306"/>
                </a:xfrm>
                <a:prstGeom prst="leftBrace">
                  <a:avLst/>
                </a:prstGeom>
                <a:ln w="15875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6D4B06CC-8B52-D040-A34E-1E24E09E70C4}"/>
                    </a:ext>
                  </a:extLst>
                </p:cNvPr>
                <p:cNvSpPr txBox="1"/>
                <p:nvPr/>
              </p:nvSpPr>
              <p:spPr>
                <a:xfrm rot="16200000">
                  <a:off x="2923737" y="1701469"/>
                  <a:ext cx="1331463" cy="5909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CH" dirty="0">
                      <a:latin typeface="Corbel" panose="020B0503020204020204" pitchFamily="34" charset="0"/>
                    </a:rPr>
                    <a:t>Query </a:t>
                  </a:r>
                </a:p>
                <a:p>
                  <a:pPr algn="ctr">
                    <a:lnSpc>
                      <a:spcPct val="90000"/>
                    </a:lnSpc>
                  </a:pPr>
                  <a:r>
                    <a:rPr lang="en-CH" dirty="0">
                      <a:latin typeface="Corbel" panose="020B0503020204020204" pitchFamily="34" charset="0"/>
                    </a:rPr>
                    <a:t>K-mer</a:t>
                  </a:r>
                  <a:r>
                    <a:rPr lang="en-US" dirty="0">
                      <a:latin typeface="Corbel" panose="020B0503020204020204" pitchFamily="34" charset="0"/>
                    </a:rPr>
                    <a:t>s</a:t>
                  </a: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8AE8CD6A-FE89-804E-9106-9C0E4EB2DF1F}"/>
                    </a:ext>
                  </a:extLst>
                </p:cNvPr>
                <p:cNvSpPr txBox="1"/>
                <p:nvPr/>
              </p:nvSpPr>
              <p:spPr>
                <a:xfrm>
                  <a:off x="4550435" y="2348604"/>
                  <a:ext cx="24461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>
                      <a:latin typeface="Corbel" panose="020B0503020204020204" pitchFamily="34" charset="0"/>
                    </a:rPr>
                    <a:t>…</a:t>
                  </a:r>
                  <a:endParaRPr lang="en-CH" sz="2000" dirty="0">
                    <a:latin typeface="Corbel" panose="020B0503020204020204" pitchFamily="34" charset="0"/>
                  </a:endParaRPr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10B2752C-9359-DA49-AE26-6C3D46C13A6D}"/>
                  </a:ext>
                </a:extLst>
              </p:cNvPr>
              <p:cNvGrpSpPr/>
              <p:nvPr/>
            </p:nvGrpSpPr>
            <p:grpSpPr>
              <a:xfrm>
                <a:off x="3821530" y="1735182"/>
                <a:ext cx="886350" cy="978451"/>
                <a:chOff x="1678724" y="2023347"/>
                <a:chExt cx="1007267" cy="978451"/>
              </a:xfrm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A60DC3EA-5B9A-E747-8E69-18C10647080F}"/>
                    </a:ext>
                  </a:extLst>
                </p:cNvPr>
                <p:cNvSpPr/>
                <p:nvPr/>
              </p:nvSpPr>
              <p:spPr>
                <a:xfrm>
                  <a:off x="1678724" y="2023347"/>
                  <a:ext cx="705661" cy="208345"/>
                </a:xfrm>
                <a:prstGeom prst="rect">
                  <a:avLst/>
                </a:prstGeom>
                <a:solidFill>
                  <a:srgbClr val="F8F3E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bIns="46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G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63DBE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A</a:t>
                  </a:r>
                  <a:endPara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E57D6DDF-B576-E640-BA02-CCDDCDEE4683}"/>
                    </a:ext>
                  </a:extLst>
                </p:cNvPr>
                <p:cNvSpPr/>
                <p:nvPr/>
              </p:nvSpPr>
              <p:spPr>
                <a:xfrm>
                  <a:off x="1853406" y="2415581"/>
                  <a:ext cx="705661" cy="208345"/>
                </a:xfrm>
                <a:prstGeom prst="rect">
                  <a:avLst/>
                </a:prstGeom>
                <a:solidFill>
                  <a:srgbClr val="F8F3E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bIns="46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63DBE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A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endPara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E0CE7C62-6FCE-FF40-AD6D-69C30A519E29}"/>
                    </a:ext>
                  </a:extLst>
                </p:cNvPr>
                <p:cNvSpPr/>
                <p:nvPr/>
              </p:nvSpPr>
              <p:spPr>
                <a:xfrm>
                  <a:off x="1980330" y="2793453"/>
                  <a:ext cx="705661" cy="208345"/>
                </a:xfrm>
                <a:prstGeom prst="rect">
                  <a:avLst/>
                </a:prstGeom>
                <a:solidFill>
                  <a:srgbClr val="F8F3E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bIns="46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63DBE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A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G</a:t>
                  </a:r>
                </a:p>
              </p:txBody>
            </p:sp>
          </p:grpSp>
        </p:grp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34CCC2E9-16E2-7A44-AB37-4B273934DA95}"/>
                </a:ext>
              </a:extLst>
            </p:cNvPr>
            <p:cNvCxnSpPr>
              <a:cxnSpLocks/>
            </p:cNvCxnSpPr>
            <p:nvPr/>
          </p:nvCxnSpPr>
          <p:spPr>
            <a:xfrm>
              <a:off x="5246916" y="1636485"/>
              <a:ext cx="251999" cy="0"/>
            </a:xfrm>
            <a:prstGeom prst="straightConnector1">
              <a:avLst/>
            </a:prstGeom>
            <a:ln w="38100">
              <a:solidFill>
                <a:srgbClr val="1982C3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95AC4E35-E94C-C141-A92A-FF44708D3071}"/>
                </a:ext>
              </a:extLst>
            </p:cNvPr>
            <p:cNvSpPr/>
            <p:nvPr/>
          </p:nvSpPr>
          <p:spPr>
            <a:xfrm>
              <a:off x="3183315" y="902919"/>
              <a:ext cx="3986566" cy="1403450"/>
            </a:xfrm>
            <a:prstGeom prst="roundRect">
              <a:avLst>
                <a:gd name="adj" fmla="val 4402"/>
              </a:avLst>
            </a:prstGeom>
            <a:noFill/>
            <a:ln w="57150"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CF9045C0-A825-324B-9DB2-FBDE0FDFBD5C}"/>
                </a:ext>
              </a:extLst>
            </p:cNvPr>
            <p:cNvSpPr/>
            <p:nvPr/>
          </p:nvSpPr>
          <p:spPr>
            <a:xfrm>
              <a:off x="2785555" y="837834"/>
              <a:ext cx="1160946" cy="386703"/>
            </a:xfrm>
            <a:prstGeom prst="roundRect">
              <a:avLst>
                <a:gd name="adj" fmla="val 34566"/>
              </a:avLst>
            </a:prstGeom>
            <a:solidFill>
              <a:srgbClr val="06436E"/>
            </a:solidFill>
            <a:ln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2400" b="1" i="1" dirty="0">
                  <a:solidFill>
                    <a:schemeClr val="bg1"/>
                  </a:solidFill>
                  <a:latin typeface="Corbel" panose="020B0503020204020204" pitchFamily="34" charset="0"/>
                </a:rPr>
                <a:t>Step </a:t>
              </a:r>
              <a:r>
                <a:rPr lang="en-CH" sz="2400" b="1" i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21CADA0-D6FE-6944-BCD2-7CB5A1C8CF00}"/>
              </a:ext>
            </a:extLst>
          </p:cNvPr>
          <p:cNvGrpSpPr/>
          <p:nvPr/>
        </p:nvGrpSpPr>
        <p:grpSpPr>
          <a:xfrm>
            <a:off x="3396476" y="2480301"/>
            <a:ext cx="5242816" cy="2038379"/>
            <a:chOff x="3396476" y="2480301"/>
            <a:chExt cx="5242816" cy="2038379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676DA14E-A896-534D-8084-B859E5C22444}"/>
                </a:ext>
              </a:extLst>
            </p:cNvPr>
            <p:cNvSpPr/>
            <p:nvPr/>
          </p:nvSpPr>
          <p:spPr>
            <a:xfrm>
              <a:off x="3811343" y="2534582"/>
              <a:ext cx="4578895" cy="1959589"/>
            </a:xfrm>
            <a:prstGeom prst="rect">
              <a:avLst/>
            </a:prstGeom>
            <a:solidFill>
              <a:srgbClr val="FAE3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EA047C92-00C3-B249-B8A9-DA556AB1591B}"/>
                </a:ext>
              </a:extLst>
            </p:cNvPr>
            <p:cNvSpPr/>
            <p:nvPr/>
          </p:nvSpPr>
          <p:spPr>
            <a:xfrm>
              <a:off x="3934912" y="3145377"/>
              <a:ext cx="2065855" cy="737999"/>
            </a:xfrm>
            <a:prstGeom prst="roundRect">
              <a:avLst>
                <a:gd name="adj" fmla="val 8025"/>
              </a:avLst>
            </a:prstGeom>
            <a:solidFill>
              <a:srgbClr val="C81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b="1" dirty="0">
                  <a:latin typeface="Corbel" panose="020B0503020204020204" pitchFamily="34" charset="0"/>
                </a:rPr>
                <a:t>Presence/Absence Identification</a:t>
              </a:r>
              <a:endParaRPr lang="en-CH" sz="2000" b="1" dirty="0">
                <a:latin typeface="Corbel" panose="020B0503020204020204" pitchFamily="34" charset="0"/>
              </a:endParaRP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9C7AE664-EB47-6F4E-987C-0C561866EB95}"/>
                </a:ext>
              </a:extLst>
            </p:cNvPr>
            <p:cNvGrpSpPr/>
            <p:nvPr/>
          </p:nvGrpSpPr>
          <p:grpSpPr>
            <a:xfrm>
              <a:off x="6372024" y="2606099"/>
              <a:ext cx="2267268" cy="1882173"/>
              <a:chOff x="5032700" y="1554591"/>
              <a:chExt cx="2267268" cy="1882173"/>
            </a:xfrm>
          </p:grpSpPr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C5C344D7-A8FE-844D-8309-E25D27455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032701" y="1554591"/>
                <a:ext cx="617134" cy="617134"/>
              </a:xfrm>
              <a:prstGeom prst="rect">
                <a:avLst/>
              </a:prstGeom>
              <a:effectLst>
                <a:glow rad="25400">
                  <a:schemeClr val="bg1">
                    <a:alpha val="88250"/>
                  </a:schemeClr>
                </a:glow>
              </a:effectLst>
            </p:spPr>
          </p:pic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25435414-8AC3-F74B-888D-9FD16C63CE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32700" y="2210884"/>
                <a:ext cx="552729" cy="552729"/>
              </a:xfrm>
              <a:prstGeom prst="rect">
                <a:avLst/>
              </a:prstGeom>
              <a:effectLst>
                <a:glow rad="25400">
                  <a:schemeClr val="bg1">
                    <a:alpha val="88250"/>
                  </a:schemeClr>
                </a:glow>
              </a:effectLst>
            </p:spPr>
          </p:pic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D6399998-2DEC-CC46-8FB0-923398807C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duotone>
                  <a:prstClr val="black"/>
                  <a:srgbClr val="1982C3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032701" y="2792027"/>
                <a:ext cx="644737" cy="644737"/>
              </a:xfrm>
              <a:prstGeom prst="rect">
                <a:avLst/>
              </a:prstGeom>
              <a:effectLst>
                <a:glow rad="25400">
                  <a:schemeClr val="bg1">
                    <a:alpha val="88250"/>
                  </a:schemeClr>
                </a:glow>
              </a:effectLst>
            </p:spPr>
          </p:pic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495132CE-9F5D-3444-B0EC-27339CB8C19E}"/>
                  </a:ext>
                </a:extLst>
              </p:cNvPr>
              <p:cNvSpPr txBox="1"/>
              <p:nvPr/>
            </p:nvSpPr>
            <p:spPr>
              <a:xfrm>
                <a:off x="5567969" y="1676971"/>
                <a:ext cx="1695465" cy="319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dirty="0">
                    <a:solidFill>
                      <a:srgbClr val="548235"/>
                    </a:solidFill>
                    <a:latin typeface="Corbel" panose="020B0503020204020204" pitchFamily="34" charset="0"/>
                  </a:rPr>
                  <a:t>V. cholerae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0D4FCA09-E660-F14A-974A-6D849D721B8B}"/>
                  </a:ext>
                </a:extLst>
              </p:cNvPr>
              <p:cNvSpPr txBox="1"/>
              <p:nvPr/>
            </p:nvSpPr>
            <p:spPr>
              <a:xfrm>
                <a:off x="5604503" y="2936064"/>
                <a:ext cx="1695465" cy="319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dirty="0">
                    <a:solidFill>
                      <a:srgbClr val="6A9AC2"/>
                    </a:solidFill>
                    <a:latin typeface="Corbel" panose="020B0503020204020204" pitchFamily="34" charset="0"/>
                  </a:rPr>
                  <a:t>E. coli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67FAF4B2-8CBC-074D-9ED2-0061A15663E8}"/>
                  </a:ext>
                </a:extLst>
              </p:cNvPr>
              <p:cNvSpPr txBox="1"/>
              <p:nvPr/>
            </p:nvSpPr>
            <p:spPr>
              <a:xfrm>
                <a:off x="5586604" y="2310900"/>
                <a:ext cx="1695465" cy="319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dirty="0">
                    <a:solidFill>
                      <a:srgbClr val="E06161"/>
                    </a:solidFill>
                    <a:latin typeface="Corbel" panose="020B0503020204020204" pitchFamily="34" charset="0"/>
                  </a:rPr>
                  <a:t>SARS-CoV-2</a:t>
                </a:r>
              </a:p>
            </p:txBody>
          </p:sp>
        </p:grp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2C4E4EB7-05D8-5D49-A1D6-EA5979E4291E}"/>
                </a:ext>
              </a:extLst>
            </p:cNvPr>
            <p:cNvCxnSpPr>
              <a:cxnSpLocks/>
            </p:cNvCxnSpPr>
            <p:nvPr/>
          </p:nvCxnSpPr>
          <p:spPr>
            <a:xfrm>
              <a:off x="5990142" y="3503159"/>
              <a:ext cx="251999" cy="0"/>
            </a:xfrm>
            <a:prstGeom prst="straightConnector1">
              <a:avLst/>
            </a:prstGeom>
            <a:ln w="38100">
              <a:solidFill>
                <a:srgbClr val="C813BD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1A33AD54-B1E5-FE4A-BFF7-80AABBA4554E}"/>
                </a:ext>
              </a:extLst>
            </p:cNvPr>
            <p:cNvSpPr/>
            <p:nvPr/>
          </p:nvSpPr>
          <p:spPr>
            <a:xfrm>
              <a:off x="3821380" y="2550652"/>
              <a:ext cx="4568857" cy="1968028"/>
            </a:xfrm>
            <a:prstGeom prst="roundRect">
              <a:avLst>
                <a:gd name="adj" fmla="val 4402"/>
              </a:avLst>
            </a:prstGeom>
            <a:noFill/>
            <a:ln w="57150"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8872217B-7440-A042-8907-FFBB92E623AD}"/>
                </a:ext>
              </a:extLst>
            </p:cNvPr>
            <p:cNvSpPr/>
            <p:nvPr/>
          </p:nvSpPr>
          <p:spPr>
            <a:xfrm>
              <a:off x="3396476" y="2480301"/>
              <a:ext cx="1160946" cy="386703"/>
            </a:xfrm>
            <a:prstGeom prst="roundRect">
              <a:avLst>
                <a:gd name="adj" fmla="val 34566"/>
              </a:avLst>
            </a:prstGeom>
            <a:solidFill>
              <a:srgbClr val="06436E"/>
            </a:solidFill>
            <a:ln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2400" b="1" i="1" dirty="0">
                  <a:solidFill>
                    <a:schemeClr val="bg1"/>
                  </a:solidFill>
                  <a:latin typeface="Corbel" panose="020B0503020204020204" pitchFamily="34" charset="0"/>
                </a:rPr>
                <a:t>Step </a:t>
              </a:r>
              <a:r>
                <a:rPr lang="en-CH" sz="2400" b="1" i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54C1E589-8B7D-654E-847C-A314A6EA4511}"/>
              </a:ext>
            </a:extLst>
          </p:cNvPr>
          <p:cNvSpPr/>
          <p:nvPr/>
        </p:nvSpPr>
        <p:spPr>
          <a:xfrm>
            <a:off x="4079097" y="4672965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i="1" dirty="0">
                <a:solidFill>
                  <a:schemeClr val="bg1"/>
                </a:solidFill>
                <a:latin typeface="Corbel" panose="020B0503020204020204" pitchFamily="34" charset="0"/>
              </a:rPr>
              <a:t>Step </a:t>
            </a:r>
            <a:r>
              <a:rPr lang="en-CH" sz="2400" b="1" i="1" dirty="0">
                <a:solidFill>
                  <a:schemeClr val="bg1"/>
                </a:solidFill>
              </a:rPr>
              <a:t>3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B68067A-CB39-3048-B0C7-4736072D7168}"/>
              </a:ext>
            </a:extLst>
          </p:cNvPr>
          <p:cNvGrpSpPr/>
          <p:nvPr/>
        </p:nvGrpSpPr>
        <p:grpSpPr>
          <a:xfrm>
            <a:off x="650171" y="982703"/>
            <a:ext cx="1767859" cy="1705053"/>
            <a:chOff x="650171" y="1056845"/>
            <a:chExt cx="1767859" cy="1705053"/>
          </a:xfrm>
        </p:grpSpPr>
        <p:pic>
          <p:nvPicPr>
            <p:cNvPr id="85" name="Content Placeholder 4">
              <a:extLst>
                <a:ext uri="{FF2B5EF4-FFF2-40B4-BE49-F238E27FC236}">
                  <a16:creationId xmlns:a16="http://schemas.microsoft.com/office/drawing/2014/main" id="{1F1A9786-98B9-7E42-B9DC-F999323D6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31324">
              <a:off x="650171" y="1056845"/>
              <a:ext cx="605582" cy="1434219"/>
            </a:xfrm>
            <a:prstGeom prst="rect">
              <a:avLst/>
            </a:prstGeom>
          </p:spPr>
        </p:pic>
        <p:pic>
          <p:nvPicPr>
            <p:cNvPr id="95" name="Content Placeholder 4">
              <a:extLst>
                <a:ext uri="{FF2B5EF4-FFF2-40B4-BE49-F238E27FC236}">
                  <a16:creationId xmlns:a16="http://schemas.microsoft.com/office/drawing/2014/main" id="{0DCFD3E8-F6F7-2848-AFE7-4FCD9238F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6726">
              <a:off x="1204635" y="1210068"/>
              <a:ext cx="605582" cy="1434219"/>
            </a:xfrm>
            <a:prstGeom prst="rect">
              <a:avLst/>
            </a:prstGeom>
          </p:spPr>
        </p:pic>
        <p:pic>
          <p:nvPicPr>
            <p:cNvPr id="96" name="Content Placeholder 4">
              <a:extLst>
                <a:ext uri="{FF2B5EF4-FFF2-40B4-BE49-F238E27FC236}">
                  <a16:creationId xmlns:a16="http://schemas.microsoft.com/office/drawing/2014/main" id="{02DF2928-C896-C440-B3F8-A2294F337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42505">
              <a:off x="1812448" y="1327679"/>
              <a:ext cx="605582" cy="1434219"/>
            </a:xfrm>
            <a:prstGeom prst="rect">
              <a:avLst/>
            </a:prstGeom>
          </p:spPr>
        </p:pic>
      </p:grp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E4392EDD-1E30-BC46-BCCA-BA2930984545}"/>
              </a:ext>
            </a:extLst>
          </p:cNvPr>
          <p:cNvCxnSpPr>
            <a:cxnSpLocks/>
          </p:cNvCxnSpPr>
          <p:nvPr/>
        </p:nvCxnSpPr>
        <p:spPr>
          <a:xfrm>
            <a:off x="5781064" y="2332956"/>
            <a:ext cx="0" cy="800999"/>
          </a:xfrm>
          <a:prstGeom prst="straightConnector1">
            <a:avLst/>
          </a:prstGeom>
          <a:ln w="38100">
            <a:solidFill>
              <a:srgbClr val="C813BD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F7B8743B-6C00-4349-BB68-523DCF2ED7F1}"/>
              </a:ext>
            </a:extLst>
          </p:cNvPr>
          <p:cNvCxnSpPr>
            <a:cxnSpLocks/>
          </p:cNvCxnSpPr>
          <p:nvPr/>
        </p:nvCxnSpPr>
        <p:spPr>
          <a:xfrm>
            <a:off x="2834235" y="1643870"/>
            <a:ext cx="471355" cy="1"/>
          </a:xfrm>
          <a:prstGeom prst="straightConnector1">
            <a:avLst/>
          </a:prstGeom>
          <a:ln w="38100">
            <a:solidFill>
              <a:srgbClr val="1982C3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530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10" grpId="0" animBg="1"/>
      <p:bldP spid="63" grpId="0" animBg="1"/>
      <p:bldP spid="79" grpId="0" animBg="1"/>
      <p:bldP spid="93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19991-BCE4-A040-B5E3-34A133E7B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Step </a:t>
            </a:r>
            <a:r>
              <a:rPr lang="en-CH" dirty="0">
                <a:latin typeface="+mn-lt"/>
              </a:rPr>
              <a:t>2</a:t>
            </a:r>
            <a:r>
              <a:rPr lang="en-CH" dirty="0"/>
              <a:t>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0EA64-34F9-DC41-822D-7724EAC97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7878" y="924377"/>
            <a:ext cx="3983066" cy="1985679"/>
          </a:xfrm>
        </p:spPr>
        <p:txBody>
          <a:bodyPr/>
          <a:lstStyle/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</a:pPr>
            <a:r>
              <a:rPr lang="en-GB" sz="2000" b="1" dirty="0">
                <a:solidFill>
                  <a:srgbClr val="C815BD"/>
                </a:solidFill>
              </a:rPr>
              <a:t>Identify the common k-mers </a:t>
            </a:r>
            <a:r>
              <a:rPr lang="en-GB" sz="2000" dirty="0"/>
              <a:t>between the </a:t>
            </a:r>
            <a:r>
              <a:rPr lang="en-GB" sz="2000" u="sng" dirty="0"/>
              <a:t>query k-mers</a:t>
            </a:r>
            <a:r>
              <a:rPr lang="en-GB" sz="2000" dirty="0"/>
              <a:t> </a:t>
            </a:r>
          </a:p>
          <a:p>
            <a:pPr marL="123950" lvl="1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None/>
            </a:pPr>
            <a:r>
              <a:rPr lang="en-GB" sz="2000" dirty="0"/>
              <a:t>    and the </a:t>
            </a:r>
            <a:r>
              <a:rPr lang="en-GB" sz="2000" u="sng" dirty="0"/>
              <a:t>database k-mers</a:t>
            </a:r>
          </a:p>
          <a:p>
            <a:pPr marL="123950" lvl="1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None/>
            </a:pPr>
            <a:endParaRPr lang="en-GB" sz="2000" u="sng" dirty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</a:pPr>
            <a:r>
              <a:rPr lang="en-GB" sz="2000" b="1" dirty="0">
                <a:solidFill>
                  <a:srgbClr val="C815BD"/>
                </a:solidFill>
              </a:rPr>
              <a:t>Retrieve the</a:t>
            </a:r>
            <a:r>
              <a:rPr lang="en-GB" sz="2000" dirty="0"/>
              <a:t> </a:t>
            </a:r>
            <a:r>
              <a:rPr lang="en-GB" sz="2000" b="1" dirty="0">
                <a:solidFill>
                  <a:srgbClr val="C815BD"/>
                </a:solidFill>
              </a:rPr>
              <a:t>species IDs </a:t>
            </a:r>
          </a:p>
          <a:p>
            <a:pPr marL="123950" lvl="1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None/>
            </a:pPr>
            <a:r>
              <a:rPr lang="en-GB" sz="2000" b="1" dirty="0">
                <a:solidFill>
                  <a:srgbClr val="C815BD"/>
                </a:solidFill>
              </a:rPr>
              <a:t>    </a:t>
            </a:r>
            <a:r>
              <a:rPr lang="en-GB" sz="2000" dirty="0"/>
              <a:t>of the common k-mers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F7CB4DD-70C8-CE40-9C57-058CC6D7A573}"/>
              </a:ext>
            </a:extLst>
          </p:cNvPr>
          <p:cNvSpPr/>
          <p:nvPr/>
        </p:nvSpPr>
        <p:spPr>
          <a:xfrm>
            <a:off x="168279" y="3156131"/>
            <a:ext cx="8788681" cy="1271645"/>
          </a:xfrm>
          <a:prstGeom prst="roundRect">
            <a:avLst>
              <a:gd name="adj" fmla="val 826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6EDEAC1-AAB5-3E43-B7E1-143CB84105E9}"/>
              </a:ext>
            </a:extLst>
          </p:cNvPr>
          <p:cNvSpPr txBox="1">
            <a:spLocks/>
          </p:cNvSpPr>
          <p:nvPr/>
        </p:nvSpPr>
        <p:spPr>
          <a:xfrm>
            <a:off x="168280" y="3156131"/>
            <a:ext cx="8394952" cy="1271645"/>
          </a:xfrm>
          <a:prstGeom prst="rect">
            <a:avLst/>
          </a:prstGeom>
        </p:spPr>
        <p:txBody>
          <a:bodyPr/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2200" b="1" i="1" dirty="0">
                <a:solidFill>
                  <a:srgbClr val="548235"/>
                </a:solidFill>
              </a:rPr>
              <a:t>           MegIS executes Step 2 in the SSD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</a:pPr>
            <a:r>
              <a:rPr lang="en-GB" sz="2000" dirty="0"/>
              <a:t>Accesses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large data </a:t>
            </a:r>
            <a:r>
              <a:rPr lang="en-GB" sz="2000" dirty="0"/>
              <a:t>with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low reuse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</a:pPr>
            <a:r>
              <a:rPr lang="en-GB" sz="2000" dirty="0"/>
              <a:t>Involves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lightweight computation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308DFA26-B15A-5D4B-BC13-393BCB1F05E2}"/>
              </a:ext>
            </a:extLst>
          </p:cNvPr>
          <p:cNvSpPr/>
          <p:nvPr/>
        </p:nvSpPr>
        <p:spPr>
          <a:xfrm>
            <a:off x="168279" y="4673852"/>
            <a:ext cx="8788681" cy="1622697"/>
          </a:xfrm>
          <a:prstGeom prst="roundRect">
            <a:avLst>
              <a:gd name="adj" fmla="val 8260"/>
            </a:avLst>
          </a:prstGeom>
          <a:solidFill>
            <a:srgbClr val="E6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9128A8DB-0E35-A446-A0BF-D7EEE4B3035E}"/>
              </a:ext>
            </a:extLst>
          </p:cNvPr>
          <p:cNvSpPr txBox="1">
            <a:spLocks/>
          </p:cNvSpPr>
          <p:nvPr/>
        </p:nvSpPr>
        <p:spPr>
          <a:xfrm>
            <a:off x="168280" y="4673853"/>
            <a:ext cx="8953986" cy="1622696"/>
          </a:xfrm>
          <a:prstGeom prst="rect">
            <a:avLst/>
          </a:prstGeom>
        </p:spPr>
        <p:txBody>
          <a:bodyPr/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2200" b="1" i="1" dirty="0">
                <a:solidFill>
                  <a:srgbClr val="8A64D6"/>
                </a:solidFill>
              </a:rPr>
              <a:t>To execute Step 2 efficiently in the SSD, MegIS needs to: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</a:pPr>
            <a:r>
              <a:rPr lang="en-GB" sz="2000" dirty="0"/>
              <a:t>Leverage </a:t>
            </a:r>
            <a:r>
              <a:rPr lang="en-GB" sz="2000" b="1" dirty="0">
                <a:solidFill>
                  <a:srgbClr val="8A64D6"/>
                </a:solidFill>
              </a:rPr>
              <a:t>internal bandwidth </a:t>
            </a:r>
            <a:r>
              <a:rPr lang="en-GB" sz="2000" dirty="0"/>
              <a:t>efficiently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GB" sz="2000" dirty="0"/>
              <a:t>Not require </a:t>
            </a:r>
            <a:r>
              <a:rPr lang="en-GB" sz="2000" b="1" dirty="0">
                <a:solidFill>
                  <a:srgbClr val="8A64D6"/>
                </a:solidFill>
              </a:rPr>
              <a:t>expensive hardware inside the SSD</a:t>
            </a:r>
          </a:p>
          <a:p>
            <a:pPr marL="123950" lvl="1" indent="0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en-GB" sz="2000" dirty="0"/>
              <a:t>    (e.g., large DRAM bandwidth/capacity and costly logic units)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779612F-0ECD-8043-BB5D-67760A70B996}"/>
              </a:ext>
            </a:extLst>
          </p:cNvPr>
          <p:cNvGrpSpPr/>
          <p:nvPr/>
        </p:nvGrpSpPr>
        <p:grpSpPr>
          <a:xfrm>
            <a:off x="168279" y="938316"/>
            <a:ext cx="4827949" cy="1984098"/>
            <a:chOff x="3811343" y="2534582"/>
            <a:chExt cx="4827949" cy="198409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4DE93D5-14BA-A344-9A4D-07727FB24D55}"/>
                </a:ext>
              </a:extLst>
            </p:cNvPr>
            <p:cNvSpPr/>
            <p:nvPr/>
          </p:nvSpPr>
          <p:spPr>
            <a:xfrm>
              <a:off x="3811343" y="2534582"/>
              <a:ext cx="4578895" cy="1959589"/>
            </a:xfrm>
            <a:prstGeom prst="rect">
              <a:avLst/>
            </a:prstGeom>
            <a:solidFill>
              <a:srgbClr val="FAE3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40BD739C-CA8D-6C4C-8710-4DE73EB7AF5F}"/>
                </a:ext>
              </a:extLst>
            </p:cNvPr>
            <p:cNvSpPr/>
            <p:nvPr/>
          </p:nvSpPr>
          <p:spPr>
            <a:xfrm>
              <a:off x="3934912" y="3145377"/>
              <a:ext cx="2065855" cy="737999"/>
            </a:xfrm>
            <a:prstGeom prst="roundRect">
              <a:avLst>
                <a:gd name="adj" fmla="val 8025"/>
              </a:avLst>
            </a:prstGeom>
            <a:solidFill>
              <a:srgbClr val="C81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b="1" dirty="0">
                  <a:latin typeface="Corbel" panose="020B0503020204020204" pitchFamily="34" charset="0"/>
                </a:rPr>
                <a:t>Presence/Absence Identification</a:t>
              </a:r>
              <a:endParaRPr lang="en-CH" sz="2000" b="1" dirty="0">
                <a:latin typeface="Corbel" panose="020B0503020204020204" pitchFamily="34" charset="0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7CFDEC9-6C06-C14C-932F-A45C7967F881}"/>
                </a:ext>
              </a:extLst>
            </p:cNvPr>
            <p:cNvGrpSpPr/>
            <p:nvPr/>
          </p:nvGrpSpPr>
          <p:grpSpPr>
            <a:xfrm>
              <a:off x="6372024" y="2606099"/>
              <a:ext cx="2267268" cy="1882173"/>
              <a:chOff x="5032700" y="1554591"/>
              <a:chExt cx="2267268" cy="1882173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D8BF9EC5-EAB6-8B44-AE31-3AAEC1E7DC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032701" y="1554591"/>
                <a:ext cx="617134" cy="617134"/>
              </a:xfrm>
              <a:prstGeom prst="rect">
                <a:avLst/>
              </a:prstGeom>
              <a:effectLst>
                <a:glow rad="25400">
                  <a:schemeClr val="bg1">
                    <a:alpha val="88250"/>
                  </a:schemeClr>
                </a:glow>
              </a:effectLst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9D74E86-CE23-F04D-A407-492E315AF1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32700" y="2210884"/>
                <a:ext cx="552729" cy="552729"/>
              </a:xfrm>
              <a:prstGeom prst="rect">
                <a:avLst/>
              </a:prstGeom>
              <a:effectLst>
                <a:glow rad="25400">
                  <a:schemeClr val="bg1">
                    <a:alpha val="88250"/>
                  </a:schemeClr>
                </a:glow>
              </a:effectLst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1A901D50-1C90-D84E-8836-CB20FAD2E9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rgbClr val="1982C3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032701" y="2792027"/>
                <a:ext cx="644737" cy="644737"/>
              </a:xfrm>
              <a:prstGeom prst="rect">
                <a:avLst/>
              </a:prstGeom>
              <a:effectLst>
                <a:glow rad="25400">
                  <a:schemeClr val="bg1">
                    <a:alpha val="88250"/>
                  </a:schemeClr>
                </a:glow>
              </a:effectLst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9CAF35A-034F-9549-83D7-E837A7229711}"/>
                  </a:ext>
                </a:extLst>
              </p:cNvPr>
              <p:cNvSpPr txBox="1"/>
              <p:nvPr/>
            </p:nvSpPr>
            <p:spPr>
              <a:xfrm>
                <a:off x="5567969" y="1676971"/>
                <a:ext cx="1695465" cy="319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dirty="0">
                    <a:solidFill>
                      <a:srgbClr val="548235"/>
                    </a:solidFill>
                    <a:latin typeface="Corbel" panose="020B0503020204020204" pitchFamily="34" charset="0"/>
                  </a:rPr>
                  <a:t>V. cholerae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D890A30-D880-0642-A988-5C351E6AE969}"/>
                  </a:ext>
                </a:extLst>
              </p:cNvPr>
              <p:cNvSpPr txBox="1"/>
              <p:nvPr/>
            </p:nvSpPr>
            <p:spPr>
              <a:xfrm>
                <a:off x="5604503" y="2936064"/>
                <a:ext cx="1695465" cy="319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dirty="0">
                    <a:solidFill>
                      <a:srgbClr val="6A9AC2"/>
                    </a:solidFill>
                    <a:latin typeface="Corbel" panose="020B0503020204020204" pitchFamily="34" charset="0"/>
                  </a:rPr>
                  <a:t>E. coli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61C5A24-EC4A-3C44-B46C-03D9833A49FC}"/>
                  </a:ext>
                </a:extLst>
              </p:cNvPr>
              <p:cNvSpPr txBox="1"/>
              <p:nvPr/>
            </p:nvSpPr>
            <p:spPr>
              <a:xfrm>
                <a:off x="5586604" y="2310900"/>
                <a:ext cx="1695465" cy="319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dirty="0">
                    <a:solidFill>
                      <a:srgbClr val="E06161"/>
                    </a:solidFill>
                    <a:latin typeface="Corbel" panose="020B0503020204020204" pitchFamily="34" charset="0"/>
                  </a:rPr>
                  <a:t>SARS-CoV-2</a:t>
                </a:r>
              </a:p>
            </p:txBody>
          </p:sp>
        </p:grp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9CC12ED0-2042-A841-8ADE-38F9FC9EA554}"/>
                </a:ext>
              </a:extLst>
            </p:cNvPr>
            <p:cNvCxnSpPr>
              <a:cxnSpLocks/>
            </p:cNvCxnSpPr>
            <p:nvPr/>
          </p:nvCxnSpPr>
          <p:spPr>
            <a:xfrm>
              <a:off x="5990142" y="3503159"/>
              <a:ext cx="251999" cy="0"/>
            </a:xfrm>
            <a:prstGeom prst="straightConnector1">
              <a:avLst/>
            </a:prstGeom>
            <a:ln w="38100">
              <a:solidFill>
                <a:srgbClr val="C813BD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6278D6F3-CF42-5244-B9E6-4C1E3F848CCF}"/>
                </a:ext>
              </a:extLst>
            </p:cNvPr>
            <p:cNvSpPr/>
            <p:nvPr/>
          </p:nvSpPr>
          <p:spPr>
            <a:xfrm>
              <a:off x="3821380" y="2550652"/>
              <a:ext cx="4568857" cy="1968028"/>
            </a:xfrm>
            <a:prstGeom prst="roundRect">
              <a:avLst>
                <a:gd name="adj" fmla="val 4402"/>
              </a:avLst>
            </a:prstGeom>
            <a:noFill/>
            <a:ln w="57150"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C15EF86-DE50-164E-8910-645BB3B8A4F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87040" y="3081453"/>
            <a:ext cx="675366" cy="67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300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26" grpId="0" animBg="1"/>
      <p:bldP spid="21" grpId="0" uiExpand="1" build="p" bldLvl="2"/>
      <p:bldP spid="27" grpId="0" animBg="1"/>
      <p:bldP spid="22" grpId="0" uiExpand="1" build="p" bldLvl="2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00E06-EEE1-5748-80CA-62D73D95C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>
                <a:solidFill>
                  <a:srgbClr val="0C4771"/>
                </a:solidFill>
              </a:rPr>
              <a:t>Step 2 Design: Identifying the Common </a:t>
            </a:r>
            <a:r>
              <a:rPr lang="en-GB" sz="3200" dirty="0">
                <a:solidFill>
                  <a:srgbClr val="0C4771"/>
                </a:solidFill>
              </a:rPr>
              <a:t>K</a:t>
            </a:r>
            <a:r>
              <a:rPr lang="en-GB" sz="3200" b="1" dirty="0">
                <a:solidFill>
                  <a:srgbClr val="0C4771"/>
                </a:solidFill>
              </a:rPr>
              <a:t>-mers</a:t>
            </a:r>
            <a:endParaRPr lang="en-CH" sz="3200" dirty="0">
              <a:solidFill>
                <a:srgbClr val="0C477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8A773-A895-2E48-99E0-79B681EC3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0" y="909902"/>
            <a:ext cx="8798061" cy="5377521"/>
          </a:xfrm>
        </p:spPr>
        <p:txBody>
          <a:bodyPr/>
          <a:lstStyle/>
          <a:p>
            <a:r>
              <a:rPr lang="en-GB" sz="2400" b="1" u="sng" dirty="0">
                <a:solidFill>
                  <a:srgbClr val="C00000"/>
                </a:solidFill>
              </a:rPr>
              <a:t>Challenge</a:t>
            </a:r>
            <a:r>
              <a:rPr lang="en-GB" sz="2400" b="1" dirty="0">
                <a:solidFill>
                  <a:srgbClr val="C00000"/>
                </a:solidFill>
              </a:rPr>
              <a:t>:</a:t>
            </a:r>
            <a:r>
              <a:rPr lang="en-GB" sz="2400" dirty="0">
                <a:solidFill>
                  <a:srgbClr val="C00000"/>
                </a:solidFill>
              </a:rPr>
              <a:t> Limited internal DRAM bandwidth</a:t>
            </a:r>
          </a:p>
          <a:p>
            <a:endParaRPr lang="en-GB" sz="2400" dirty="0"/>
          </a:p>
          <a:p>
            <a:endParaRPr lang="en-CH" sz="2400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8F5BFE6-A97C-BD48-BB64-92653E47D894}"/>
              </a:ext>
            </a:extLst>
          </p:cNvPr>
          <p:cNvSpPr/>
          <p:nvPr/>
        </p:nvSpPr>
        <p:spPr>
          <a:xfrm>
            <a:off x="620613" y="2452931"/>
            <a:ext cx="7902774" cy="3904379"/>
          </a:xfrm>
          <a:prstGeom prst="roundRect">
            <a:avLst>
              <a:gd name="adj" fmla="val 6954"/>
            </a:avLst>
          </a:prstGeom>
          <a:solidFill>
            <a:schemeClr val="accent6">
              <a:lumMod val="20000"/>
              <a:lumOff val="8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endParaRPr lang="en-CH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19A10B-0D05-334D-91C6-02E190C25F08}"/>
              </a:ext>
            </a:extLst>
          </p:cNvPr>
          <p:cNvSpPr/>
          <p:nvPr/>
        </p:nvSpPr>
        <p:spPr bwMode="auto">
          <a:xfrm>
            <a:off x="6732047" y="2600885"/>
            <a:ext cx="1564575" cy="24100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CH" b="1" dirty="0">
                <a:latin typeface="Corbel" panose="020B0503020204020204" pitchFamily="34" charset="0"/>
                <a:cs typeface="Arial" panose="020B0604020202020204" pitchFamily="34" charset="0"/>
              </a:rPr>
              <a:t>SSD DRAM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12D937A-B5F9-6C4E-BAC9-E4B914E15864}"/>
              </a:ext>
            </a:extLst>
          </p:cNvPr>
          <p:cNvCxnSpPr>
            <a:cxnSpLocks/>
          </p:cNvCxnSpPr>
          <p:nvPr/>
        </p:nvCxnSpPr>
        <p:spPr>
          <a:xfrm>
            <a:off x="2022364" y="5023250"/>
            <a:ext cx="2412748" cy="0"/>
          </a:xfrm>
          <a:prstGeom prst="straightConnector1">
            <a:avLst/>
          </a:prstGeom>
          <a:ln w="15875">
            <a:solidFill>
              <a:srgbClr val="8C67E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01E390F0-5E47-5948-92D8-F2449EC3AAD8}"/>
              </a:ext>
            </a:extLst>
          </p:cNvPr>
          <p:cNvSpPr/>
          <p:nvPr/>
        </p:nvSpPr>
        <p:spPr bwMode="auto">
          <a:xfrm>
            <a:off x="848423" y="2600884"/>
            <a:ext cx="5016363" cy="22219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Corbel" panose="020B0503020204020204" pitchFamily="34" charset="0"/>
                <a:cs typeface="Arial" panose="020B0604020202020204" pitchFamily="34" charset="0"/>
              </a:rPr>
              <a:t>SSD Controller</a:t>
            </a:r>
            <a:endParaRPr lang="en-CH" b="1" dirty="0"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AF610C-602C-9848-97FF-B3433902F952}"/>
              </a:ext>
            </a:extLst>
          </p:cNvPr>
          <p:cNvCxnSpPr>
            <a:cxnSpLocks/>
          </p:cNvCxnSpPr>
          <p:nvPr/>
        </p:nvCxnSpPr>
        <p:spPr>
          <a:xfrm>
            <a:off x="5106047" y="5193426"/>
            <a:ext cx="0" cy="9336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44CCBB6-4282-6F41-A09C-7EE5FA66F6E6}"/>
              </a:ext>
            </a:extLst>
          </p:cNvPr>
          <p:cNvSpPr txBox="1"/>
          <p:nvPr/>
        </p:nvSpPr>
        <p:spPr>
          <a:xfrm>
            <a:off x="5955756" y="5385837"/>
            <a:ext cx="2779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MegIS-Enabled </a:t>
            </a:r>
          </a:p>
          <a:p>
            <a:pPr algn="ctr"/>
            <a:r>
              <a:rPr lang="en-CH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SSD</a:t>
            </a:r>
          </a:p>
        </p:txBody>
      </p:sp>
      <p:sp>
        <p:nvSpPr>
          <p:cNvPr id="25" name="직사각형 79">
            <a:extLst>
              <a:ext uri="{FF2B5EF4-FFF2-40B4-BE49-F238E27FC236}">
                <a16:creationId xmlns:a16="http://schemas.microsoft.com/office/drawing/2014/main" id="{6FB31139-896D-7246-AA2F-D286888B7E6F}"/>
              </a:ext>
            </a:extLst>
          </p:cNvPr>
          <p:cNvSpPr/>
          <p:nvPr/>
        </p:nvSpPr>
        <p:spPr>
          <a:xfrm>
            <a:off x="1002606" y="4941815"/>
            <a:ext cx="2045979" cy="1147904"/>
          </a:xfrm>
          <a:prstGeom prst="rect">
            <a:avLst/>
          </a:prstGeom>
          <a:solidFill>
            <a:srgbClr val="D7DAFF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endParaRPr lang="ko-KR" altLang="en-US" sz="1400" b="1" dirty="0">
              <a:solidFill>
                <a:schemeClr val="tx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72B8D51-BD7A-3D47-B7AA-42A1CD596932}"/>
              </a:ext>
            </a:extLst>
          </p:cNvPr>
          <p:cNvSpPr/>
          <p:nvPr/>
        </p:nvSpPr>
        <p:spPr>
          <a:xfrm rot="16200000">
            <a:off x="518173" y="5367459"/>
            <a:ext cx="1213921" cy="274618"/>
          </a:xfrm>
          <a:prstGeom prst="rect">
            <a:avLst/>
          </a:prstGeom>
          <a:noFill/>
        </p:spPr>
        <p:txBody>
          <a:bodyPr wrap="square" lIns="0" tIns="36000" rIns="0" bIns="360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CH" sz="1600" b="1" dirty="0">
                <a:latin typeface="Corbel" panose="020B0503020204020204" pitchFamily="34" charset="0"/>
              </a:rPr>
              <a:t>Channel#1</a:t>
            </a:r>
            <a:endParaRPr lang="ko-KR" altLang="en-US" sz="1400" b="1" dirty="0"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직사각형 79">
            <a:extLst>
              <a:ext uri="{FF2B5EF4-FFF2-40B4-BE49-F238E27FC236}">
                <a16:creationId xmlns:a16="http://schemas.microsoft.com/office/drawing/2014/main" id="{35F134A3-9905-EC48-ADD5-67989A09D270}"/>
              </a:ext>
            </a:extLst>
          </p:cNvPr>
          <p:cNvSpPr/>
          <p:nvPr/>
        </p:nvSpPr>
        <p:spPr>
          <a:xfrm>
            <a:off x="3729357" y="4934444"/>
            <a:ext cx="2045979" cy="1164805"/>
          </a:xfrm>
          <a:prstGeom prst="rect">
            <a:avLst/>
          </a:prstGeom>
          <a:solidFill>
            <a:srgbClr val="D7DAFF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endParaRPr lang="ko-KR" altLang="en-US" sz="1400" b="1" dirty="0">
              <a:solidFill>
                <a:schemeClr val="tx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966A01A-DCC8-C34C-AEC4-26FD284F7EDC}"/>
              </a:ext>
            </a:extLst>
          </p:cNvPr>
          <p:cNvSpPr/>
          <p:nvPr/>
        </p:nvSpPr>
        <p:spPr>
          <a:xfrm rot="16200000">
            <a:off x="5057783" y="5367459"/>
            <a:ext cx="1213921" cy="274618"/>
          </a:xfrm>
          <a:prstGeom prst="rect">
            <a:avLst/>
          </a:prstGeom>
          <a:noFill/>
        </p:spPr>
        <p:txBody>
          <a:bodyPr wrap="square" lIns="0" tIns="36000" rIns="0" bIns="360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CH" sz="1600" b="1" dirty="0">
                <a:latin typeface="Corbel" panose="020B0503020204020204" pitchFamily="34" charset="0"/>
              </a:rPr>
              <a:t>Channel#N</a:t>
            </a:r>
            <a:endParaRPr lang="ko-KR" altLang="en-US" sz="1400" b="1" dirty="0"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11D6513-7D8C-214B-90CE-15BFBFFE5E4D}"/>
              </a:ext>
            </a:extLst>
          </p:cNvPr>
          <p:cNvGrpSpPr/>
          <p:nvPr/>
        </p:nvGrpSpPr>
        <p:grpSpPr>
          <a:xfrm>
            <a:off x="1534540" y="4986784"/>
            <a:ext cx="3639065" cy="1415497"/>
            <a:chOff x="1825369" y="4767389"/>
            <a:chExt cx="3639065" cy="1415497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063BFDF-C2FF-264A-BDCC-177BAC10B1FB}"/>
                </a:ext>
              </a:extLst>
            </p:cNvPr>
            <p:cNvGrpSpPr/>
            <p:nvPr/>
          </p:nvGrpSpPr>
          <p:grpSpPr>
            <a:xfrm>
              <a:off x="1825369" y="4767389"/>
              <a:ext cx="3639065" cy="907501"/>
              <a:chOff x="1825369" y="4767389"/>
              <a:chExt cx="3639065" cy="907501"/>
            </a:xfrm>
          </p:grpSpPr>
          <p:sp>
            <p:nvSpPr>
              <p:cNvPr id="44" name="직사각형 79">
                <a:extLst>
                  <a:ext uri="{FF2B5EF4-FFF2-40B4-BE49-F238E27FC236}">
                    <a16:creationId xmlns:a16="http://schemas.microsoft.com/office/drawing/2014/main" id="{ABB739C2-8747-C949-8A28-7C120EB38B10}"/>
                  </a:ext>
                </a:extLst>
              </p:cNvPr>
              <p:cNvSpPr/>
              <p:nvPr/>
            </p:nvSpPr>
            <p:spPr>
              <a:xfrm>
                <a:off x="1825369" y="4848825"/>
                <a:ext cx="975648" cy="201750"/>
              </a:xfrm>
              <a:prstGeom prst="rect">
                <a:avLst/>
              </a:prstGeom>
              <a:solidFill>
                <a:srgbClr val="CBB9E3"/>
              </a:solidFill>
              <a:ln w="158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dirty="0">
                    <a:solidFill>
                      <a:srgbClr val="7030A0"/>
                    </a:solidFill>
                    <a:latin typeface="Courier" pitchFamily="2" charset="0"/>
                    <a:cs typeface="Consolas" panose="020B0609020204030204" pitchFamily="49" charset="0"/>
                  </a:rPr>
                  <a:t>AAAAA</a:t>
                </a:r>
                <a:endParaRPr lang="ko-KR" altLang="en-US" sz="1400" dirty="0">
                  <a:solidFill>
                    <a:srgbClr val="7030A0"/>
                  </a:solidFill>
                  <a:latin typeface="Courier" pitchFamily="2" charset="0"/>
                  <a:cs typeface="Consolas" panose="020B0609020204030204" pitchFamily="49" charset="0"/>
                </a:endParaRPr>
              </a:p>
            </p:txBody>
          </p:sp>
          <p:sp>
            <p:nvSpPr>
              <p:cNvPr id="45" name="직사각형 79">
                <a:extLst>
                  <a:ext uri="{FF2B5EF4-FFF2-40B4-BE49-F238E27FC236}">
                    <a16:creationId xmlns:a16="http://schemas.microsoft.com/office/drawing/2014/main" id="{7E0F1761-4EEE-4A42-9E59-6726653FAD22}"/>
                  </a:ext>
                </a:extLst>
              </p:cNvPr>
              <p:cNvSpPr/>
              <p:nvPr/>
            </p:nvSpPr>
            <p:spPr>
              <a:xfrm>
                <a:off x="1825369" y="5473140"/>
                <a:ext cx="975648" cy="201750"/>
              </a:xfrm>
              <a:prstGeom prst="rect">
                <a:avLst/>
              </a:prstGeom>
              <a:solidFill>
                <a:srgbClr val="CBB9E3"/>
              </a:solidFill>
              <a:ln w="158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dirty="0">
                    <a:solidFill>
                      <a:srgbClr val="7030A0"/>
                    </a:solidFill>
                    <a:latin typeface="Courier" pitchFamily="2" charset="0"/>
                    <a:cs typeface="Consolas" panose="020B0609020204030204" pitchFamily="49" charset="0"/>
                  </a:rPr>
                  <a:t>TAACC</a:t>
                </a:r>
                <a:endParaRPr lang="ko-KR" altLang="en-US" sz="1400" dirty="0">
                  <a:solidFill>
                    <a:srgbClr val="7030A0"/>
                  </a:solidFill>
                  <a:latin typeface="Courier" pitchFamily="2" charset="0"/>
                  <a:cs typeface="Consolas" panose="020B0609020204030204" pitchFamily="49" charset="0"/>
                </a:endParaRPr>
              </a:p>
            </p:txBody>
          </p:sp>
          <p:sp>
            <p:nvSpPr>
              <p:cNvPr id="46" name="직사각형 79">
                <a:extLst>
                  <a:ext uri="{FF2B5EF4-FFF2-40B4-BE49-F238E27FC236}">
                    <a16:creationId xmlns:a16="http://schemas.microsoft.com/office/drawing/2014/main" id="{44B2774E-1AB4-DD4B-A9F3-2EBAC5D437D8}"/>
                  </a:ext>
                </a:extLst>
              </p:cNvPr>
              <p:cNvSpPr/>
              <p:nvPr/>
            </p:nvSpPr>
            <p:spPr>
              <a:xfrm>
                <a:off x="1825369" y="5050575"/>
                <a:ext cx="975648" cy="201750"/>
              </a:xfrm>
              <a:prstGeom prst="rect">
                <a:avLst/>
              </a:prstGeom>
              <a:solidFill>
                <a:srgbClr val="CBB9E3"/>
              </a:solidFill>
              <a:ln w="158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dirty="0">
                    <a:solidFill>
                      <a:srgbClr val="7030A0"/>
                    </a:solidFill>
                    <a:latin typeface="Courier" pitchFamily="2" charset="0"/>
                    <a:cs typeface="Consolas" panose="020B0609020204030204" pitchFamily="49" charset="0"/>
                  </a:rPr>
                  <a:t>CAAAA</a:t>
                </a:r>
                <a:endParaRPr lang="ko-KR" altLang="en-US" sz="1400" dirty="0">
                  <a:solidFill>
                    <a:srgbClr val="7030A0"/>
                  </a:solidFill>
                  <a:latin typeface="Courier" pitchFamily="2" charset="0"/>
                  <a:cs typeface="Consolas" panose="020B0609020204030204" pitchFamily="49" charset="0"/>
                </a:endParaRPr>
              </a:p>
            </p:txBody>
          </p:sp>
          <p:sp>
            <p:nvSpPr>
              <p:cNvPr id="47" name="직사각형 79">
                <a:extLst>
                  <a:ext uri="{FF2B5EF4-FFF2-40B4-BE49-F238E27FC236}">
                    <a16:creationId xmlns:a16="http://schemas.microsoft.com/office/drawing/2014/main" id="{2B726D12-2C51-654C-B701-7976C6067E7B}"/>
                  </a:ext>
                </a:extLst>
              </p:cNvPr>
              <p:cNvSpPr/>
              <p:nvPr/>
            </p:nvSpPr>
            <p:spPr>
              <a:xfrm>
                <a:off x="4488786" y="4848825"/>
                <a:ext cx="975648" cy="201750"/>
              </a:xfrm>
              <a:prstGeom prst="rect">
                <a:avLst/>
              </a:prstGeom>
              <a:solidFill>
                <a:srgbClr val="CBB9E3"/>
              </a:solidFill>
              <a:ln w="158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dirty="0">
                    <a:solidFill>
                      <a:srgbClr val="7030A0"/>
                    </a:solidFill>
                    <a:latin typeface="Courier" pitchFamily="2" charset="0"/>
                    <a:cs typeface="Consolas" panose="020B0609020204030204" pitchFamily="49" charset="0"/>
                  </a:rPr>
                  <a:t>AGTTT</a:t>
                </a:r>
                <a:endParaRPr lang="ko-KR" altLang="en-US" sz="1400" dirty="0">
                  <a:solidFill>
                    <a:srgbClr val="7030A0"/>
                  </a:solidFill>
                  <a:latin typeface="Courier" pitchFamily="2" charset="0"/>
                  <a:cs typeface="Consolas" panose="020B0609020204030204" pitchFamily="49" charset="0"/>
                </a:endParaRPr>
              </a:p>
            </p:txBody>
          </p:sp>
          <p:sp>
            <p:nvSpPr>
              <p:cNvPr id="48" name="직사각형 79">
                <a:extLst>
                  <a:ext uri="{FF2B5EF4-FFF2-40B4-BE49-F238E27FC236}">
                    <a16:creationId xmlns:a16="http://schemas.microsoft.com/office/drawing/2014/main" id="{08388D7C-AA51-484B-BE74-71269D18EC8D}"/>
                  </a:ext>
                </a:extLst>
              </p:cNvPr>
              <p:cNvSpPr/>
              <p:nvPr/>
            </p:nvSpPr>
            <p:spPr>
              <a:xfrm>
                <a:off x="4488786" y="5473140"/>
                <a:ext cx="975648" cy="201750"/>
              </a:xfrm>
              <a:prstGeom prst="rect">
                <a:avLst/>
              </a:prstGeom>
              <a:solidFill>
                <a:srgbClr val="CBB9E3"/>
              </a:solidFill>
              <a:ln w="158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dirty="0">
                    <a:solidFill>
                      <a:srgbClr val="7030A0"/>
                    </a:solidFill>
                    <a:latin typeface="Courier" pitchFamily="2" charset="0"/>
                    <a:cs typeface="Consolas" panose="020B0609020204030204" pitchFamily="49" charset="0"/>
                  </a:rPr>
                  <a:t>TTGGT</a:t>
                </a:r>
                <a:endParaRPr lang="ko-KR" altLang="en-US" sz="1400" dirty="0">
                  <a:solidFill>
                    <a:srgbClr val="7030A0"/>
                  </a:solidFill>
                  <a:latin typeface="Courier" pitchFamily="2" charset="0"/>
                  <a:cs typeface="Consolas" panose="020B0609020204030204" pitchFamily="49" charset="0"/>
                </a:endParaRPr>
              </a:p>
            </p:txBody>
          </p:sp>
          <p:sp>
            <p:nvSpPr>
              <p:cNvPr id="49" name="직사각형 79">
                <a:extLst>
                  <a:ext uri="{FF2B5EF4-FFF2-40B4-BE49-F238E27FC236}">
                    <a16:creationId xmlns:a16="http://schemas.microsoft.com/office/drawing/2014/main" id="{569518F2-B966-854B-8DC8-1C43B982E2E5}"/>
                  </a:ext>
                </a:extLst>
              </p:cNvPr>
              <p:cNvSpPr/>
              <p:nvPr/>
            </p:nvSpPr>
            <p:spPr>
              <a:xfrm>
                <a:off x="4488786" y="5050575"/>
                <a:ext cx="975648" cy="201750"/>
              </a:xfrm>
              <a:prstGeom prst="rect">
                <a:avLst/>
              </a:prstGeom>
              <a:solidFill>
                <a:srgbClr val="CBB9E3"/>
              </a:solidFill>
              <a:ln w="158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dirty="0">
                    <a:solidFill>
                      <a:srgbClr val="7030A0"/>
                    </a:solidFill>
                    <a:latin typeface="Courier" pitchFamily="2" charset="0"/>
                    <a:cs typeface="Consolas" panose="020B0609020204030204" pitchFamily="49" charset="0"/>
                  </a:rPr>
                  <a:t>CCGTG</a:t>
                </a:r>
                <a:endParaRPr lang="ko-KR" altLang="en-US" sz="1400" dirty="0">
                  <a:solidFill>
                    <a:srgbClr val="7030A0"/>
                  </a:solidFill>
                  <a:latin typeface="Courier" pitchFamily="2" charset="0"/>
                  <a:cs typeface="Consolas" panose="020B0609020204030204" pitchFamily="49" charset="0"/>
                </a:endParaRPr>
              </a:p>
            </p:txBody>
          </p: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E5139A0D-15C9-4C4E-953A-A15AF246FA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16424" y="5050575"/>
                <a:ext cx="2409517" cy="0"/>
              </a:xfrm>
              <a:prstGeom prst="straightConnector1">
                <a:avLst/>
              </a:prstGeom>
              <a:ln w="15875">
                <a:solidFill>
                  <a:srgbClr val="8C67E2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C299B3AF-38EA-2643-9511-F239D98702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16424" y="5473140"/>
                <a:ext cx="2409517" cy="0"/>
              </a:xfrm>
              <a:prstGeom prst="straightConnector1">
                <a:avLst/>
              </a:prstGeom>
              <a:ln w="15875">
                <a:solidFill>
                  <a:srgbClr val="8C67E2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48D57306-7A70-9F42-AFBC-4C35CE798A0C}"/>
                  </a:ext>
                </a:extLst>
              </p:cNvPr>
              <p:cNvSpPr/>
              <p:nvPr/>
            </p:nvSpPr>
            <p:spPr>
              <a:xfrm>
                <a:off x="3527549" y="4767389"/>
                <a:ext cx="307181" cy="81556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>
                  <a:solidFill>
                    <a:srgbClr val="8C67E2"/>
                  </a:solidFill>
                </a:endParaRPr>
              </a:p>
            </p:txBody>
          </p:sp>
          <p:sp>
            <p:nvSpPr>
              <p:cNvPr id="53" name="직사각형 363">
                <a:extLst>
                  <a:ext uri="{FF2B5EF4-FFF2-40B4-BE49-F238E27FC236}">
                    <a16:creationId xmlns:a16="http://schemas.microsoft.com/office/drawing/2014/main" id="{B4768095-C2CA-844D-A32C-8E6836287280}"/>
                  </a:ext>
                </a:extLst>
              </p:cNvPr>
              <p:cNvSpPr/>
              <p:nvPr/>
            </p:nvSpPr>
            <p:spPr>
              <a:xfrm>
                <a:off x="3492015" y="4899132"/>
                <a:ext cx="378249" cy="28386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b="1" dirty="0">
                    <a:solidFill>
                      <a:srgbClr val="8C67E2"/>
                    </a:solidFill>
                    <a:latin typeface="+mj-lt"/>
                    <a:cs typeface="Arial" panose="020B0604020202020204" pitchFamily="34" charset="0"/>
                  </a:rPr>
                  <a:t>⋯</a:t>
                </a:r>
                <a:endParaRPr lang="ko-KR" altLang="en-US" b="1" dirty="0">
                  <a:solidFill>
                    <a:srgbClr val="8C67E2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54" name="직사각형 363">
                <a:extLst>
                  <a:ext uri="{FF2B5EF4-FFF2-40B4-BE49-F238E27FC236}">
                    <a16:creationId xmlns:a16="http://schemas.microsoft.com/office/drawing/2014/main" id="{43B38842-7338-DC42-BE0B-AA4820F2F14F}"/>
                  </a:ext>
                </a:extLst>
              </p:cNvPr>
              <p:cNvSpPr/>
              <p:nvPr/>
            </p:nvSpPr>
            <p:spPr>
              <a:xfrm>
                <a:off x="3492015" y="5324779"/>
                <a:ext cx="378249" cy="28386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b="1" dirty="0">
                    <a:solidFill>
                      <a:srgbClr val="8C67E2"/>
                    </a:solidFill>
                    <a:latin typeface="+mj-lt"/>
                    <a:cs typeface="Arial" panose="020B0604020202020204" pitchFamily="34" charset="0"/>
                  </a:rPr>
                  <a:t>⋯</a:t>
                </a:r>
                <a:endParaRPr lang="ko-KR" altLang="en-US" b="1" dirty="0">
                  <a:solidFill>
                    <a:srgbClr val="8C67E2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55" name="직사각형 363">
                <a:extLst>
                  <a:ext uri="{FF2B5EF4-FFF2-40B4-BE49-F238E27FC236}">
                    <a16:creationId xmlns:a16="http://schemas.microsoft.com/office/drawing/2014/main" id="{E9E0ACF2-29B6-9A49-BB35-7632C5F223BF}"/>
                  </a:ext>
                </a:extLst>
              </p:cNvPr>
              <p:cNvSpPr/>
              <p:nvPr/>
            </p:nvSpPr>
            <p:spPr>
              <a:xfrm rot="5400000">
                <a:off x="2111605" y="5230190"/>
                <a:ext cx="378249" cy="28386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600" b="1" dirty="0">
                    <a:solidFill>
                      <a:srgbClr val="8C67E2"/>
                    </a:solidFill>
                    <a:latin typeface="+mj-lt"/>
                    <a:cs typeface="Arial" panose="020B0604020202020204" pitchFamily="34" charset="0"/>
                  </a:rPr>
                  <a:t>⋯</a:t>
                </a:r>
                <a:endParaRPr lang="ko-KR" altLang="en-US" sz="1600" b="1" dirty="0">
                  <a:solidFill>
                    <a:srgbClr val="8C67E2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56" name="직사각형 363">
                <a:extLst>
                  <a:ext uri="{FF2B5EF4-FFF2-40B4-BE49-F238E27FC236}">
                    <a16:creationId xmlns:a16="http://schemas.microsoft.com/office/drawing/2014/main" id="{40D6487B-281B-3643-9636-F50DAA8F5101}"/>
                  </a:ext>
                </a:extLst>
              </p:cNvPr>
              <p:cNvSpPr/>
              <p:nvPr/>
            </p:nvSpPr>
            <p:spPr>
              <a:xfrm rot="5400000">
                <a:off x="4797214" y="5235758"/>
                <a:ext cx="378249" cy="28386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600" b="1" dirty="0">
                    <a:solidFill>
                      <a:srgbClr val="8C67E2"/>
                    </a:solidFill>
                    <a:latin typeface="+mj-lt"/>
                    <a:cs typeface="Arial" panose="020B0604020202020204" pitchFamily="34" charset="0"/>
                  </a:rPr>
                  <a:t>⋯</a:t>
                </a:r>
                <a:endParaRPr lang="ko-KR" altLang="en-US" sz="1600" b="1" dirty="0">
                  <a:solidFill>
                    <a:srgbClr val="8C67E2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4C59FD5-30FD-B54E-8F39-56A09EBD74FF}"/>
                </a:ext>
              </a:extLst>
            </p:cNvPr>
            <p:cNvSpPr/>
            <p:nvPr/>
          </p:nvSpPr>
          <p:spPr>
            <a:xfrm>
              <a:off x="2077703" y="5888584"/>
              <a:ext cx="3204194" cy="294302"/>
            </a:xfrm>
            <a:prstGeom prst="rect">
              <a:avLst/>
            </a:prstGeom>
            <a:noFill/>
          </p:spPr>
          <p:txBody>
            <a:bodyPr wrap="square" lIns="0" tIns="36000" rIns="0" bIns="36000" anchor="ctr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CH" b="1" i="1" dirty="0">
                  <a:solidFill>
                    <a:srgbClr val="8A65D6"/>
                  </a:solidFill>
                  <a:latin typeface="Cambria" panose="02040503050406030204" pitchFamily="18" charset="0"/>
                </a:rPr>
                <a:t>Database K-mers</a:t>
              </a:r>
              <a:endParaRPr lang="ko-KR" altLang="en-US" sz="1600" b="1" i="1" dirty="0">
                <a:solidFill>
                  <a:srgbClr val="8A65D6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D36A2E8-303E-0742-846A-AE25F5B48CC7}"/>
              </a:ext>
            </a:extLst>
          </p:cNvPr>
          <p:cNvCxnSpPr>
            <a:cxnSpLocks/>
          </p:cNvCxnSpPr>
          <p:nvPr/>
        </p:nvCxnSpPr>
        <p:spPr>
          <a:xfrm flipH="1">
            <a:off x="2025596" y="4701582"/>
            <a:ext cx="3548" cy="225243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7F9CBE7-CB41-F14F-B866-974B793CA697}"/>
              </a:ext>
            </a:extLst>
          </p:cNvPr>
          <p:cNvCxnSpPr>
            <a:cxnSpLocks/>
          </p:cNvCxnSpPr>
          <p:nvPr/>
        </p:nvCxnSpPr>
        <p:spPr>
          <a:xfrm>
            <a:off x="5109596" y="4703443"/>
            <a:ext cx="0" cy="21984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oup 84">
            <a:extLst>
              <a:ext uri="{FF2B5EF4-FFF2-40B4-BE49-F238E27FC236}">
                <a16:creationId xmlns:a16="http://schemas.microsoft.com/office/drawing/2014/main" id="{5523E1CD-FB53-0A4B-A9D9-FB92786D2D3B}"/>
              </a:ext>
            </a:extLst>
          </p:cNvPr>
          <p:cNvGrpSpPr/>
          <p:nvPr/>
        </p:nvGrpSpPr>
        <p:grpSpPr>
          <a:xfrm>
            <a:off x="2510188" y="2399992"/>
            <a:ext cx="5700926" cy="1234946"/>
            <a:chOff x="2510188" y="2399992"/>
            <a:chExt cx="5700926" cy="1234946"/>
          </a:xfrm>
        </p:grpSpPr>
        <p:cxnSp>
          <p:nvCxnSpPr>
            <p:cNvPr id="31" name="Elbow Connector 30">
              <a:extLst>
                <a:ext uri="{FF2B5EF4-FFF2-40B4-BE49-F238E27FC236}">
                  <a16:creationId xmlns:a16="http://schemas.microsoft.com/office/drawing/2014/main" id="{76C94553-0F28-CC43-A388-D120E6A55034}"/>
                </a:ext>
              </a:extLst>
            </p:cNvPr>
            <p:cNvCxnSpPr>
              <a:cxnSpLocks/>
            </p:cNvCxnSpPr>
            <p:nvPr/>
          </p:nvCxnSpPr>
          <p:spPr>
            <a:xfrm>
              <a:off x="2510188" y="2399992"/>
              <a:ext cx="4241678" cy="789230"/>
            </a:xfrm>
            <a:prstGeom prst="bentConnector3">
              <a:avLst>
                <a:gd name="adj1" fmla="val 524"/>
              </a:avLst>
            </a:prstGeom>
            <a:ln w="44450">
              <a:solidFill>
                <a:srgbClr val="C65FDF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D8F0446-44E5-F143-A4D0-2FF19A85186E}"/>
                </a:ext>
              </a:extLst>
            </p:cNvPr>
            <p:cNvSpPr/>
            <p:nvPr/>
          </p:nvSpPr>
          <p:spPr>
            <a:xfrm>
              <a:off x="2640715" y="2568211"/>
              <a:ext cx="3204194" cy="626701"/>
            </a:xfrm>
            <a:prstGeom prst="rect">
              <a:avLst/>
            </a:prstGeom>
            <a:noFill/>
          </p:spPr>
          <p:txBody>
            <a:bodyPr wrap="square" lIns="0" tIns="36000" rIns="0" bIns="3600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CH" sz="2000" b="1" i="1" dirty="0">
                  <a:solidFill>
                    <a:srgbClr val="C65FDF"/>
                  </a:solidFill>
                  <a:latin typeface="Corbel" panose="020B0503020204020204" pitchFamily="34" charset="0"/>
                </a:rPr>
                <a:t>Query K-mers </a:t>
              </a:r>
            </a:p>
            <a:p>
              <a:pPr algn="ctr">
                <a:lnSpc>
                  <a:spcPct val="90000"/>
                </a:lnSpc>
              </a:pPr>
              <a:r>
                <a:rPr lang="en-CH" sz="2000" b="1" i="1" dirty="0">
                  <a:solidFill>
                    <a:srgbClr val="C65FDF"/>
                  </a:solidFill>
                  <a:latin typeface="Corbel" panose="020B0503020204020204" pitchFamily="34" charset="0"/>
                </a:rPr>
                <a:t>from the Host </a:t>
              </a:r>
              <a:endParaRPr lang="ko-KR" altLang="en-US" b="1" i="1" dirty="0">
                <a:solidFill>
                  <a:srgbClr val="C65FDF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직사각형 352">
              <a:extLst>
                <a:ext uri="{FF2B5EF4-FFF2-40B4-BE49-F238E27FC236}">
                  <a16:creationId xmlns:a16="http://schemas.microsoft.com/office/drawing/2014/main" id="{994E8D5F-C065-554B-901E-DF3E216AD5A6}"/>
                </a:ext>
              </a:extLst>
            </p:cNvPr>
            <p:cNvSpPr/>
            <p:nvPr/>
          </p:nvSpPr>
          <p:spPr>
            <a:xfrm>
              <a:off x="6821599" y="2966708"/>
              <a:ext cx="1389515" cy="611081"/>
            </a:xfrm>
            <a:prstGeom prst="rect">
              <a:avLst/>
            </a:prstGeom>
            <a:solidFill>
              <a:srgbClr val="F5D8FA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ko-KR" altLang="en-US" sz="14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2" name="직사각형 79">
              <a:extLst>
                <a:ext uri="{FF2B5EF4-FFF2-40B4-BE49-F238E27FC236}">
                  <a16:creationId xmlns:a16="http://schemas.microsoft.com/office/drawing/2014/main" id="{9871CCE1-C05E-D842-BAB1-8932ED10D601}"/>
                </a:ext>
              </a:extLst>
            </p:cNvPr>
            <p:cNvSpPr/>
            <p:nvPr/>
          </p:nvSpPr>
          <p:spPr>
            <a:xfrm>
              <a:off x="6937523" y="3017507"/>
              <a:ext cx="1184418" cy="302160"/>
            </a:xfrm>
            <a:prstGeom prst="rect">
              <a:avLst/>
            </a:prstGeom>
            <a:solidFill>
              <a:srgbClr val="EAB4E3"/>
            </a:solidFill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algn="ctr"/>
              <a:r>
                <a:rPr lang="en-US" altLang="ko-KR" sz="2000" dirty="0">
                  <a:solidFill>
                    <a:schemeClr val="tx2"/>
                  </a:solidFill>
                  <a:latin typeface="Courier" pitchFamily="2" charset="0"/>
                  <a:cs typeface="Consolas" panose="020B0609020204030204" pitchFamily="49" charset="0"/>
                </a:rPr>
                <a:t>CGTCA</a:t>
              </a:r>
              <a:endParaRPr lang="ko-KR" altLang="en-US" sz="2000" dirty="0">
                <a:solidFill>
                  <a:schemeClr val="tx2"/>
                </a:solidFill>
                <a:latin typeface="Courier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63" name="직사각형 363">
              <a:extLst>
                <a:ext uri="{FF2B5EF4-FFF2-40B4-BE49-F238E27FC236}">
                  <a16:creationId xmlns:a16="http://schemas.microsoft.com/office/drawing/2014/main" id="{52C9FC7E-DE67-BF47-9A2B-F58732D58D7C}"/>
                </a:ext>
              </a:extLst>
            </p:cNvPr>
            <p:cNvSpPr/>
            <p:nvPr/>
          </p:nvSpPr>
          <p:spPr>
            <a:xfrm rot="5400000">
              <a:off x="7360069" y="3303881"/>
              <a:ext cx="378249" cy="2838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600" b="1" dirty="0">
                  <a:solidFill>
                    <a:schemeClr val="tx2"/>
                  </a:solidFill>
                  <a:latin typeface="+mj-lt"/>
                  <a:cs typeface="Arial" panose="020B0604020202020204" pitchFamily="34" charset="0"/>
                </a:rPr>
                <a:t>⋯</a:t>
              </a:r>
              <a:endParaRPr lang="ko-KR" altLang="en-US" sz="160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9BC8E828-5E7F-5B43-A701-75A137FF845E}"/>
              </a:ext>
            </a:extLst>
          </p:cNvPr>
          <p:cNvGrpSpPr/>
          <p:nvPr/>
        </p:nvGrpSpPr>
        <p:grpSpPr>
          <a:xfrm>
            <a:off x="6072259" y="4438915"/>
            <a:ext cx="2138855" cy="517244"/>
            <a:chOff x="6072259" y="4438915"/>
            <a:chExt cx="2138855" cy="517244"/>
          </a:xfrm>
        </p:grpSpPr>
        <p:sp>
          <p:nvSpPr>
            <p:cNvPr id="77" name="직사각형 352">
              <a:extLst>
                <a:ext uri="{FF2B5EF4-FFF2-40B4-BE49-F238E27FC236}">
                  <a16:creationId xmlns:a16="http://schemas.microsoft.com/office/drawing/2014/main" id="{DC41192B-2B6F-CD41-B7FA-E93BEC652B2C}"/>
                </a:ext>
              </a:extLst>
            </p:cNvPr>
            <p:cNvSpPr/>
            <p:nvPr/>
          </p:nvSpPr>
          <p:spPr>
            <a:xfrm>
              <a:off x="6811475" y="4438915"/>
              <a:ext cx="1399639" cy="51724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80000"/>
                </a:lnSpc>
              </a:pPr>
              <a:r>
                <a:rPr lang="en-US" altLang="ko-KR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Common</a:t>
              </a:r>
            </a:p>
            <a:p>
              <a:pPr algn="ctr">
                <a:lnSpc>
                  <a:spcPct val="80000"/>
                </a:lnSpc>
              </a:pPr>
              <a:r>
                <a:rPr lang="en-US" altLang="ko-KR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K-mers</a:t>
              </a:r>
              <a:endParaRPr lang="ko-KR" altLang="en-US" b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D9507AC2-FDEB-6747-9B77-8E8DD3D190FC}"/>
                </a:ext>
              </a:extLst>
            </p:cNvPr>
            <p:cNvCxnSpPr>
              <a:cxnSpLocks/>
            </p:cNvCxnSpPr>
            <p:nvPr/>
          </p:nvCxnSpPr>
          <p:spPr>
            <a:xfrm>
              <a:off x="6072259" y="4720638"/>
              <a:ext cx="647742" cy="0"/>
            </a:xfrm>
            <a:prstGeom prst="straightConnector1">
              <a:avLst/>
            </a:prstGeom>
            <a:ln w="44450">
              <a:solidFill>
                <a:schemeClr val="accent5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3503D65-2742-0949-A7FD-EFE318E56A56}"/>
              </a:ext>
            </a:extLst>
          </p:cNvPr>
          <p:cNvGrpSpPr/>
          <p:nvPr/>
        </p:nvGrpSpPr>
        <p:grpSpPr>
          <a:xfrm>
            <a:off x="1930472" y="3679879"/>
            <a:ext cx="6280642" cy="1040759"/>
            <a:chOff x="1930472" y="3679879"/>
            <a:chExt cx="6280642" cy="1040759"/>
          </a:xfrm>
        </p:grpSpPr>
        <p:sp>
          <p:nvSpPr>
            <p:cNvPr id="64" name="직사각형 352">
              <a:extLst>
                <a:ext uri="{FF2B5EF4-FFF2-40B4-BE49-F238E27FC236}">
                  <a16:creationId xmlns:a16="http://schemas.microsoft.com/office/drawing/2014/main" id="{BDB47F71-48AA-B742-ABC0-02099FB0E87E}"/>
                </a:ext>
              </a:extLst>
            </p:cNvPr>
            <p:cNvSpPr/>
            <p:nvPr/>
          </p:nvSpPr>
          <p:spPr>
            <a:xfrm>
              <a:off x="6821599" y="3679879"/>
              <a:ext cx="1389515" cy="611081"/>
            </a:xfrm>
            <a:prstGeom prst="rect">
              <a:avLst/>
            </a:prstGeom>
            <a:solidFill>
              <a:srgbClr val="D7DAFF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ko-KR" altLang="en-US" sz="14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5" name="직사각형 363">
              <a:extLst>
                <a:ext uri="{FF2B5EF4-FFF2-40B4-BE49-F238E27FC236}">
                  <a16:creationId xmlns:a16="http://schemas.microsoft.com/office/drawing/2014/main" id="{D50F7CD9-298C-714B-AD3D-ADD7D8CEB9D5}"/>
                </a:ext>
              </a:extLst>
            </p:cNvPr>
            <p:cNvSpPr/>
            <p:nvPr/>
          </p:nvSpPr>
          <p:spPr>
            <a:xfrm rot="5400000">
              <a:off x="7360069" y="4017052"/>
              <a:ext cx="378249" cy="2838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600" b="1" dirty="0">
                  <a:solidFill>
                    <a:schemeClr val="tx2"/>
                  </a:solidFill>
                  <a:latin typeface="+mj-lt"/>
                  <a:cs typeface="Arial" panose="020B0604020202020204" pitchFamily="34" charset="0"/>
                </a:rPr>
                <a:t>⋯</a:t>
              </a:r>
              <a:endParaRPr lang="ko-KR" altLang="en-US" sz="160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66" name="직사각형 79">
              <a:extLst>
                <a:ext uri="{FF2B5EF4-FFF2-40B4-BE49-F238E27FC236}">
                  <a16:creationId xmlns:a16="http://schemas.microsoft.com/office/drawing/2014/main" id="{1E7CB6C1-1354-E04C-9716-8A222D772346}"/>
                </a:ext>
              </a:extLst>
            </p:cNvPr>
            <p:cNvSpPr/>
            <p:nvPr/>
          </p:nvSpPr>
          <p:spPr>
            <a:xfrm>
              <a:off x="6937337" y="3747133"/>
              <a:ext cx="1184418" cy="302160"/>
            </a:xfrm>
            <a:prstGeom prst="rect">
              <a:avLst/>
            </a:prstGeom>
            <a:solidFill>
              <a:srgbClr val="CBB9E3"/>
            </a:solidFill>
            <a:ln w="158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algn="ctr"/>
              <a:r>
                <a:rPr lang="en-US" altLang="ko-KR" sz="2000" dirty="0">
                  <a:solidFill>
                    <a:srgbClr val="7030A0"/>
                  </a:solidFill>
                  <a:latin typeface="Courier" pitchFamily="2" charset="0"/>
                  <a:cs typeface="Consolas" panose="020B0609020204030204" pitchFamily="49" charset="0"/>
                </a:rPr>
                <a:t>AGTTT</a:t>
              </a:r>
              <a:endParaRPr lang="ko-KR" altLang="en-US" sz="2000" dirty="0">
                <a:solidFill>
                  <a:srgbClr val="7030A0"/>
                </a:solidFill>
                <a:latin typeface="Courier" pitchFamily="2" charset="0"/>
                <a:cs typeface="Consolas" panose="020B0609020204030204" pitchFamily="49" charset="0"/>
              </a:endParaRPr>
            </a:p>
          </p:txBody>
        </p:sp>
        <p:cxnSp>
          <p:nvCxnSpPr>
            <p:cNvPr id="67" name="Elbow Connector 66">
              <a:extLst>
                <a:ext uri="{FF2B5EF4-FFF2-40B4-BE49-F238E27FC236}">
                  <a16:creationId xmlns:a16="http://schemas.microsoft.com/office/drawing/2014/main" id="{FADD5C21-74FB-3D47-B4FA-861B8FEEEC84}"/>
                </a:ext>
              </a:extLst>
            </p:cNvPr>
            <p:cNvCxnSpPr>
              <a:cxnSpLocks/>
              <a:endCxn id="5" idx="1"/>
            </p:cNvCxnSpPr>
            <p:nvPr/>
          </p:nvCxnSpPr>
          <p:spPr>
            <a:xfrm flipV="1">
              <a:off x="5106047" y="3805934"/>
              <a:ext cx="1626000" cy="905837"/>
            </a:xfrm>
            <a:prstGeom prst="bentConnector3">
              <a:avLst>
                <a:gd name="adj1" fmla="val 12"/>
              </a:avLst>
            </a:prstGeom>
            <a:ln w="44450">
              <a:solidFill>
                <a:srgbClr val="8A65D6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Elbow Connector 70">
              <a:extLst>
                <a:ext uri="{FF2B5EF4-FFF2-40B4-BE49-F238E27FC236}">
                  <a16:creationId xmlns:a16="http://schemas.microsoft.com/office/drawing/2014/main" id="{AD0383FB-11AE-D34E-91D3-DA1893562183}"/>
                </a:ext>
              </a:extLst>
            </p:cNvPr>
            <p:cNvCxnSpPr>
              <a:cxnSpLocks/>
              <a:endCxn id="5" idx="1"/>
            </p:cNvCxnSpPr>
            <p:nvPr/>
          </p:nvCxnSpPr>
          <p:spPr>
            <a:xfrm flipV="1">
              <a:off x="2009900" y="3805934"/>
              <a:ext cx="4722147" cy="914704"/>
            </a:xfrm>
            <a:prstGeom prst="bentConnector3">
              <a:avLst>
                <a:gd name="adj1" fmla="val 514"/>
              </a:avLst>
            </a:prstGeom>
            <a:ln w="44450">
              <a:solidFill>
                <a:srgbClr val="8A65D6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523D3246-87B8-BF42-A20A-358619E526DC}"/>
                </a:ext>
              </a:extLst>
            </p:cNvPr>
            <p:cNvSpPr/>
            <p:nvPr/>
          </p:nvSpPr>
          <p:spPr>
            <a:xfrm>
              <a:off x="1930472" y="3837640"/>
              <a:ext cx="3204194" cy="626701"/>
            </a:xfrm>
            <a:prstGeom prst="rect">
              <a:avLst/>
            </a:prstGeom>
            <a:noFill/>
          </p:spPr>
          <p:txBody>
            <a:bodyPr wrap="square" lIns="0" tIns="36000" rIns="0" bIns="3600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CH" sz="2000" b="1" i="1" dirty="0">
                  <a:solidFill>
                    <a:srgbClr val="8A65D6"/>
                  </a:solidFill>
                  <a:latin typeface="Corbel" panose="020B0503020204020204" pitchFamily="34" charset="0"/>
                </a:rPr>
                <a:t>Database K-mers </a:t>
              </a:r>
            </a:p>
            <a:p>
              <a:pPr algn="ctr">
                <a:lnSpc>
                  <a:spcPct val="90000"/>
                </a:lnSpc>
              </a:pPr>
              <a:r>
                <a:rPr lang="en-GB" sz="2000" b="1" i="1" dirty="0">
                  <a:solidFill>
                    <a:srgbClr val="8A65D6"/>
                  </a:solidFill>
                  <a:latin typeface="Corbel" panose="020B0503020204020204" pitchFamily="34" charset="0"/>
                </a:rPr>
                <a:t>f</a:t>
              </a:r>
              <a:r>
                <a:rPr lang="en-CH" sz="2000" b="1" i="1" dirty="0">
                  <a:solidFill>
                    <a:srgbClr val="8A65D6"/>
                  </a:solidFill>
                  <a:latin typeface="Corbel" panose="020B0503020204020204" pitchFamily="34" charset="0"/>
                </a:rPr>
                <a:t>rom Flash Chips</a:t>
              </a:r>
              <a:endParaRPr lang="ko-KR" altLang="en-US" b="1" i="1" dirty="0">
                <a:solidFill>
                  <a:srgbClr val="8A65D6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C60E91E4-A988-284F-BBAE-5EC0FF8D395D}"/>
              </a:ext>
            </a:extLst>
          </p:cNvPr>
          <p:cNvCxnSpPr>
            <a:cxnSpLocks/>
          </p:cNvCxnSpPr>
          <p:nvPr/>
        </p:nvCxnSpPr>
        <p:spPr>
          <a:xfrm flipH="1">
            <a:off x="5428305" y="3356914"/>
            <a:ext cx="1291696" cy="0"/>
          </a:xfrm>
          <a:prstGeom prst="straightConnector1">
            <a:avLst/>
          </a:prstGeom>
          <a:ln w="44450">
            <a:solidFill>
              <a:srgbClr val="C65FDF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6F510481-4FF6-9043-871C-A03F250612A9}"/>
              </a:ext>
            </a:extLst>
          </p:cNvPr>
          <p:cNvCxnSpPr>
            <a:cxnSpLocks/>
          </p:cNvCxnSpPr>
          <p:nvPr/>
        </p:nvCxnSpPr>
        <p:spPr>
          <a:xfrm flipH="1">
            <a:off x="5440351" y="3981560"/>
            <a:ext cx="1291696" cy="0"/>
          </a:xfrm>
          <a:prstGeom prst="straightConnector1">
            <a:avLst/>
          </a:prstGeom>
          <a:ln w="44450">
            <a:solidFill>
              <a:srgbClr val="8A65D6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Graphic 56" descr="Lightning bolt">
            <a:extLst>
              <a:ext uri="{FF2B5EF4-FFF2-40B4-BE49-F238E27FC236}">
                <a16:creationId xmlns:a16="http://schemas.microsoft.com/office/drawing/2014/main" id="{3FC5A835-C8CF-B44C-A03B-3E7626CCE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42697" y="2974168"/>
            <a:ext cx="745387" cy="193617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365350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Title 5"/>
          <p:cNvSpPr txBox="1">
            <a:spLocks noGrp="1"/>
          </p:cNvSpPr>
          <p:nvPr>
            <p:ph type="title"/>
          </p:nvPr>
        </p:nvSpPr>
        <p:spPr>
          <a:xfrm>
            <a:off x="4893841" y="976329"/>
            <a:ext cx="4250159" cy="657648"/>
          </a:xfrm>
          <a:prstGeom prst="rect">
            <a:avLst/>
          </a:prstGeom>
        </p:spPr>
        <p:txBody>
          <a:bodyPr/>
          <a:lstStyle/>
          <a:p>
            <a:r>
              <a:rPr lang="en-US" sz="1800" dirty="0">
                <a:solidFill>
                  <a:schemeClr val="accent1"/>
                </a:solidFill>
              </a:rPr>
              <a:t>Bionano &amp; NVIDIA: </a:t>
            </a:r>
            <a:br>
              <a:rPr lang="en-US" sz="1800" dirty="0">
                <a:solidFill>
                  <a:schemeClr val="accent1"/>
                </a:solidFill>
              </a:rPr>
            </a:br>
            <a:r>
              <a:rPr lang="en-US" sz="1350" i="1" dirty="0">
                <a:solidFill>
                  <a:schemeClr val="accent1"/>
                </a:solidFill>
              </a:rPr>
              <a:t>Accelerating Analysis for Fast Time to Results</a:t>
            </a:r>
            <a:endParaRPr sz="1350" i="1" dirty="0">
              <a:solidFill>
                <a:schemeClr val="accent1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EAC8438-48A0-7B1A-A7F1-54D949BC2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725" y="2344024"/>
            <a:ext cx="1511085" cy="203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9A79ABD9-25EA-6561-A785-C071C1CA515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2024" y="476672"/>
            <a:ext cx="4180332" cy="705350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+mj-lt"/>
              </a:rPr>
              <a:t>We are accelerating the transformation in how we analyze the human genome!</a:t>
            </a:r>
            <a:endParaRPr lang="en-US" sz="1600" b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" name="Google Shape;348;p10">
            <a:extLst>
              <a:ext uri="{FF2B5EF4-FFF2-40B4-BE49-F238E27FC236}">
                <a16:creationId xmlns:a16="http://schemas.microsoft.com/office/drawing/2014/main" id="{D153FFF6-506D-B05B-88E6-1FB98AA2E052}"/>
              </a:ext>
            </a:extLst>
          </p:cNvPr>
          <p:cNvSpPr txBox="1">
            <a:spLocks/>
          </p:cNvSpPr>
          <p:nvPr/>
        </p:nvSpPr>
        <p:spPr>
          <a:xfrm>
            <a:off x="5803180" y="2900669"/>
            <a:ext cx="3209085" cy="54864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8016" indent="-128016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0624" indent="-128016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04088" indent="-12700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4455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New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high-performance algorithms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from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Bionano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Google Shape;344;p10">
            <a:extLst>
              <a:ext uri="{FF2B5EF4-FFF2-40B4-BE49-F238E27FC236}">
                <a16:creationId xmlns:a16="http://schemas.microsoft.com/office/drawing/2014/main" id="{3E6697FC-402F-429A-335C-3AA2D420D031}"/>
              </a:ext>
            </a:extLst>
          </p:cNvPr>
          <p:cNvSpPr txBox="1">
            <a:spLocks/>
          </p:cNvSpPr>
          <p:nvPr/>
        </p:nvSpPr>
        <p:spPr>
          <a:xfrm>
            <a:off x="5803180" y="1795383"/>
            <a:ext cx="3209085" cy="54864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8016" indent="-128016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0624" indent="-128016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04088" indent="-12700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4455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Technological solution to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support higher throughput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E473746-F02D-6279-5A22-01A5FDD98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353" y="2861418"/>
            <a:ext cx="699246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012EBB-CBC5-3B70-4E7E-8C16CEA248A0}"/>
              </a:ext>
            </a:extLst>
          </p:cNvPr>
          <p:cNvSpPr txBox="1"/>
          <p:nvPr/>
        </p:nvSpPr>
        <p:spPr>
          <a:xfrm>
            <a:off x="5803180" y="4005955"/>
            <a:ext cx="3209085" cy="430887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Powered by NVIDIA RTX™ 6000 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Ada Generation GPUs </a:t>
            </a:r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8AA82785-3AF4-7185-9691-7CF8F1AD8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946" y="3927453"/>
            <a:ext cx="54864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353;p10">
            <a:extLst>
              <a:ext uri="{FF2B5EF4-FFF2-40B4-BE49-F238E27FC236}">
                <a16:creationId xmlns:a16="http://schemas.microsoft.com/office/drawing/2014/main" id="{B37D61F4-6FDF-C00B-CF18-AFB60FF50FB3}"/>
              </a:ext>
            </a:extLst>
          </p:cNvPr>
          <p:cNvSpPr txBox="1"/>
          <p:nvPr/>
        </p:nvSpPr>
        <p:spPr>
          <a:xfrm>
            <a:off x="5803180" y="4993489"/>
            <a:ext cx="3209085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Workflow tailored for a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small lab and </a:t>
            </a:r>
          </a:p>
          <a:p>
            <a:pPr marL="0" marR="0" lvl="0" indent="0" algn="l" defTabSz="457189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IT footprint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8285A227-75C7-55C9-5239-958A91ACD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656" y="4993489"/>
            <a:ext cx="54864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3AEEA591-B023-C7C3-30F3-9BCB2DF1A6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647" y="1795383"/>
            <a:ext cx="568539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74211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00E06-EEE1-5748-80CA-62D73D95C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>
                <a:solidFill>
                  <a:srgbClr val="0C4771"/>
                </a:solidFill>
              </a:rPr>
              <a:t>Step 2 Design: Identifying the Common </a:t>
            </a:r>
            <a:r>
              <a:rPr lang="en-GB" sz="3200" dirty="0">
                <a:solidFill>
                  <a:srgbClr val="0C4771"/>
                </a:solidFill>
              </a:rPr>
              <a:t>K</a:t>
            </a:r>
            <a:r>
              <a:rPr lang="en-GB" sz="3200" b="1" dirty="0">
                <a:solidFill>
                  <a:srgbClr val="0C4771"/>
                </a:solidFill>
              </a:rPr>
              <a:t>-mers</a:t>
            </a:r>
            <a:endParaRPr lang="en-CH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8A773-A895-2E48-99E0-79B681EC3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0" y="909902"/>
            <a:ext cx="8798061" cy="5377521"/>
          </a:xfrm>
        </p:spPr>
        <p:txBody>
          <a:bodyPr/>
          <a:lstStyle/>
          <a:p>
            <a:r>
              <a:rPr lang="en-GB" sz="2400" b="1" u="sng" dirty="0">
                <a:solidFill>
                  <a:srgbClr val="C00000"/>
                </a:solidFill>
              </a:rPr>
              <a:t>Challenge</a:t>
            </a:r>
            <a:r>
              <a:rPr lang="en-GB" sz="2400" b="1" dirty="0">
                <a:solidFill>
                  <a:srgbClr val="C00000"/>
                </a:solidFill>
              </a:rPr>
              <a:t>:</a:t>
            </a:r>
            <a:r>
              <a:rPr lang="en-GB" sz="2400" dirty="0">
                <a:solidFill>
                  <a:srgbClr val="C00000"/>
                </a:solidFill>
              </a:rPr>
              <a:t> Limited internal DRAM bandwidth</a:t>
            </a:r>
          </a:p>
          <a:p>
            <a:endParaRPr lang="en-GB" sz="2400" dirty="0"/>
          </a:p>
          <a:p>
            <a:endParaRPr lang="en-CH" sz="2400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8F5BFE6-A97C-BD48-BB64-92653E47D894}"/>
              </a:ext>
            </a:extLst>
          </p:cNvPr>
          <p:cNvSpPr/>
          <p:nvPr/>
        </p:nvSpPr>
        <p:spPr>
          <a:xfrm>
            <a:off x="620613" y="2452931"/>
            <a:ext cx="7902774" cy="3904379"/>
          </a:xfrm>
          <a:prstGeom prst="roundRect">
            <a:avLst>
              <a:gd name="adj" fmla="val 6954"/>
            </a:avLst>
          </a:prstGeom>
          <a:solidFill>
            <a:schemeClr val="accent6">
              <a:lumMod val="20000"/>
              <a:lumOff val="8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endParaRPr lang="en-CH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19A10B-0D05-334D-91C6-02E190C25F08}"/>
              </a:ext>
            </a:extLst>
          </p:cNvPr>
          <p:cNvSpPr/>
          <p:nvPr/>
        </p:nvSpPr>
        <p:spPr bwMode="auto">
          <a:xfrm>
            <a:off x="6732047" y="2600885"/>
            <a:ext cx="1564575" cy="24100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CH" b="1" dirty="0">
                <a:latin typeface="Corbel" panose="020B0503020204020204" pitchFamily="34" charset="0"/>
                <a:cs typeface="Arial" panose="020B0604020202020204" pitchFamily="34" charset="0"/>
              </a:rPr>
              <a:t>SSD DRAM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12D937A-B5F9-6C4E-BAC9-E4B914E15864}"/>
              </a:ext>
            </a:extLst>
          </p:cNvPr>
          <p:cNvCxnSpPr>
            <a:cxnSpLocks/>
          </p:cNvCxnSpPr>
          <p:nvPr/>
        </p:nvCxnSpPr>
        <p:spPr>
          <a:xfrm>
            <a:off x="2022364" y="5023250"/>
            <a:ext cx="2412748" cy="0"/>
          </a:xfrm>
          <a:prstGeom prst="straightConnector1">
            <a:avLst/>
          </a:prstGeom>
          <a:ln w="15875">
            <a:solidFill>
              <a:srgbClr val="8C67E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01E390F0-5E47-5948-92D8-F2449EC3AAD8}"/>
              </a:ext>
            </a:extLst>
          </p:cNvPr>
          <p:cNvSpPr/>
          <p:nvPr/>
        </p:nvSpPr>
        <p:spPr bwMode="auto">
          <a:xfrm>
            <a:off x="848423" y="2600884"/>
            <a:ext cx="5016363" cy="22219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Corbel" panose="020B0503020204020204" pitchFamily="34" charset="0"/>
                <a:cs typeface="Arial" panose="020B0604020202020204" pitchFamily="34" charset="0"/>
              </a:rPr>
              <a:t>SSD Controller</a:t>
            </a:r>
            <a:endParaRPr lang="en-CH" b="1" dirty="0"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AF610C-602C-9848-97FF-B3433902F952}"/>
              </a:ext>
            </a:extLst>
          </p:cNvPr>
          <p:cNvCxnSpPr>
            <a:cxnSpLocks/>
          </p:cNvCxnSpPr>
          <p:nvPr/>
        </p:nvCxnSpPr>
        <p:spPr>
          <a:xfrm>
            <a:off x="5106047" y="5193426"/>
            <a:ext cx="0" cy="9336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44CCBB6-4282-6F41-A09C-7EE5FA66F6E6}"/>
              </a:ext>
            </a:extLst>
          </p:cNvPr>
          <p:cNvSpPr txBox="1"/>
          <p:nvPr/>
        </p:nvSpPr>
        <p:spPr>
          <a:xfrm>
            <a:off x="5955756" y="5385837"/>
            <a:ext cx="2779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 dirty="0">
                <a:solidFill>
                  <a:srgbClr val="548235"/>
                </a:solidFill>
                <a:latin typeface="Corbel" panose="020B0503020204020204" pitchFamily="34" charset="0"/>
              </a:rPr>
              <a:t>MegIS-Enabled</a:t>
            </a:r>
            <a:r>
              <a:rPr lang="en-CH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 </a:t>
            </a:r>
          </a:p>
          <a:p>
            <a:pPr algn="ctr"/>
            <a:r>
              <a:rPr lang="en-CH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SSD</a:t>
            </a:r>
          </a:p>
        </p:txBody>
      </p:sp>
      <p:sp>
        <p:nvSpPr>
          <p:cNvPr id="25" name="직사각형 79">
            <a:extLst>
              <a:ext uri="{FF2B5EF4-FFF2-40B4-BE49-F238E27FC236}">
                <a16:creationId xmlns:a16="http://schemas.microsoft.com/office/drawing/2014/main" id="{6FB31139-896D-7246-AA2F-D286888B7E6F}"/>
              </a:ext>
            </a:extLst>
          </p:cNvPr>
          <p:cNvSpPr/>
          <p:nvPr/>
        </p:nvSpPr>
        <p:spPr>
          <a:xfrm>
            <a:off x="1002606" y="4941815"/>
            <a:ext cx="2045979" cy="1147904"/>
          </a:xfrm>
          <a:prstGeom prst="rect">
            <a:avLst/>
          </a:prstGeom>
          <a:solidFill>
            <a:srgbClr val="D7DAFF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endParaRPr lang="ko-KR" altLang="en-US" sz="1400" b="1" dirty="0">
              <a:solidFill>
                <a:schemeClr val="tx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72B8D51-BD7A-3D47-B7AA-42A1CD596932}"/>
              </a:ext>
            </a:extLst>
          </p:cNvPr>
          <p:cNvSpPr/>
          <p:nvPr/>
        </p:nvSpPr>
        <p:spPr>
          <a:xfrm rot="16200000">
            <a:off x="518173" y="5367459"/>
            <a:ext cx="1213921" cy="274618"/>
          </a:xfrm>
          <a:prstGeom prst="rect">
            <a:avLst/>
          </a:prstGeom>
          <a:noFill/>
        </p:spPr>
        <p:txBody>
          <a:bodyPr wrap="square" lIns="0" tIns="36000" rIns="0" bIns="360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CH" sz="1600" b="1" dirty="0">
                <a:latin typeface="Corbel" panose="020B0503020204020204" pitchFamily="34" charset="0"/>
              </a:rPr>
              <a:t>Channel#1</a:t>
            </a:r>
            <a:endParaRPr lang="ko-KR" altLang="en-US" sz="1400" b="1" dirty="0"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직사각형 79">
            <a:extLst>
              <a:ext uri="{FF2B5EF4-FFF2-40B4-BE49-F238E27FC236}">
                <a16:creationId xmlns:a16="http://schemas.microsoft.com/office/drawing/2014/main" id="{35F134A3-9905-EC48-ADD5-67989A09D270}"/>
              </a:ext>
            </a:extLst>
          </p:cNvPr>
          <p:cNvSpPr/>
          <p:nvPr/>
        </p:nvSpPr>
        <p:spPr>
          <a:xfrm>
            <a:off x="3729357" y="4934444"/>
            <a:ext cx="2045979" cy="1164805"/>
          </a:xfrm>
          <a:prstGeom prst="rect">
            <a:avLst/>
          </a:prstGeom>
          <a:solidFill>
            <a:srgbClr val="D7DAFF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endParaRPr lang="ko-KR" altLang="en-US" sz="1400" b="1" dirty="0">
              <a:solidFill>
                <a:schemeClr val="tx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966A01A-DCC8-C34C-AEC4-26FD284F7EDC}"/>
              </a:ext>
            </a:extLst>
          </p:cNvPr>
          <p:cNvSpPr/>
          <p:nvPr/>
        </p:nvSpPr>
        <p:spPr>
          <a:xfrm rot="16200000">
            <a:off x="5057783" y="5367459"/>
            <a:ext cx="1213921" cy="274618"/>
          </a:xfrm>
          <a:prstGeom prst="rect">
            <a:avLst/>
          </a:prstGeom>
          <a:noFill/>
        </p:spPr>
        <p:txBody>
          <a:bodyPr wrap="square" lIns="0" tIns="36000" rIns="0" bIns="360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CH" sz="1600" b="1" dirty="0">
                <a:latin typeface="Corbel" panose="020B0503020204020204" pitchFamily="34" charset="0"/>
              </a:rPr>
              <a:t>Channel#N</a:t>
            </a:r>
            <a:endParaRPr lang="ko-KR" altLang="en-US" sz="1400" b="1" dirty="0"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11D6513-7D8C-214B-90CE-15BFBFFE5E4D}"/>
              </a:ext>
            </a:extLst>
          </p:cNvPr>
          <p:cNvGrpSpPr/>
          <p:nvPr/>
        </p:nvGrpSpPr>
        <p:grpSpPr>
          <a:xfrm>
            <a:off x="1534540" y="4986784"/>
            <a:ext cx="3639065" cy="1415497"/>
            <a:chOff x="1825369" y="4767389"/>
            <a:chExt cx="3639065" cy="1415497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063BFDF-C2FF-264A-BDCC-177BAC10B1FB}"/>
                </a:ext>
              </a:extLst>
            </p:cNvPr>
            <p:cNvGrpSpPr/>
            <p:nvPr/>
          </p:nvGrpSpPr>
          <p:grpSpPr>
            <a:xfrm>
              <a:off x="1825369" y="4767389"/>
              <a:ext cx="3639065" cy="907501"/>
              <a:chOff x="1825369" y="4767389"/>
              <a:chExt cx="3639065" cy="907501"/>
            </a:xfrm>
          </p:grpSpPr>
          <p:sp>
            <p:nvSpPr>
              <p:cNvPr id="44" name="직사각형 79">
                <a:extLst>
                  <a:ext uri="{FF2B5EF4-FFF2-40B4-BE49-F238E27FC236}">
                    <a16:creationId xmlns:a16="http://schemas.microsoft.com/office/drawing/2014/main" id="{ABB739C2-8747-C949-8A28-7C120EB38B10}"/>
                  </a:ext>
                </a:extLst>
              </p:cNvPr>
              <p:cNvSpPr/>
              <p:nvPr/>
            </p:nvSpPr>
            <p:spPr>
              <a:xfrm>
                <a:off x="1825369" y="4848825"/>
                <a:ext cx="975648" cy="201750"/>
              </a:xfrm>
              <a:prstGeom prst="rect">
                <a:avLst/>
              </a:prstGeom>
              <a:solidFill>
                <a:srgbClr val="CBB9E3"/>
              </a:solidFill>
              <a:ln w="158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dirty="0">
                    <a:solidFill>
                      <a:srgbClr val="7030A0"/>
                    </a:solidFill>
                    <a:latin typeface="Courier" pitchFamily="2" charset="0"/>
                    <a:cs typeface="Consolas" panose="020B0609020204030204" pitchFamily="49" charset="0"/>
                  </a:rPr>
                  <a:t>AAAAA</a:t>
                </a:r>
                <a:endParaRPr lang="ko-KR" altLang="en-US" sz="1400" dirty="0">
                  <a:solidFill>
                    <a:srgbClr val="7030A0"/>
                  </a:solidFill>
                  <a:latin typeface="Courier" pitchFamily="2" charset="0"/>
                  <a:cs typeface="Consolas" panose="020B0609020204030204" pitchFamily="49" charset="0"/>
                </a:endParaRPr>
              </a:p>
            </p:txBody>
          </p:sp>
          <p:sp>
            <p:nvSpPr>
              <p:cNvPr id="45" name="직사각형 79">
                <a:extLst>
                  <a:ext uri="{FF2B5EF4-FFF2-40B4-BE49-F238E27FC236}">
                    <a16:creationId xmlns:a16="http://schemas.microsoft.com/office/drawing/2014/main" id="{7E0F1761-4EEE-4A42-9E59-6726653FAD22}"/>
                  </a:ext>
                </a:extLst>
              </p:cNvPr>
              <p:cNvSpPr/>
              <p:nvPr/>
            </p:nvSpPr>
            <p:spPr>
              <a:xfrm>
                <a:off x="1825369" y="5473140"/>
                <a:ext cx="975648" cy="201750"/>
              </a:xfrm>
              <a:prstGeom prst="rect">
                <a:avLst/>
              </a:prstGeom>
              <a:solidFill>
                <a:srgbClr val="CBB9E3"/>
              </a:solidFill>
              <a:ln w="158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dirty="0">
                    <a:solidFill>
                      <a:srgbClr val="7030A0"/>
                    </a:solidFill>
                    <a:latin typeface="Courier" pitchFamily="2" charset="0"/>
                    <a:cs typeface="Consolas" panose="020B0609020204030204" pitchFamily="49" charset="0"/>
                  </a:rPr>
                  <a:t>TAACC</a:t>
                </a:r>
                <a:endParaRPr lang="ko-KR" altLang="en-US" sz="1400" dirty="0">
                  <a:solidFill>
                    <a:srgbClr val="7030A0"/>
                  </a:solidFill>
                  <a:latin typeface="Courier" pitchFamily="2" charset="0"/>
                  <a:cs typeface="Consolas" panose="020B0609020204030204" pitchFamily="49" charset="0"/>
                </a:endParaRPr>
              </a:p>
            </p:txBody>
          </p:sp>
          <p:sp>
            <p:nvSpPr>
              <p:cNvPr id="46" name="직사각형 79">
                <a:extLst>
                  <a:ext uri="{FF2B5EF4-FFF2-40B4-BE49-F238E27FC236}">
                    <a16:creationId xmlns:a16="http://schemas.microsoft.com/office/drawing/2014/main" id="{44B2774E-1AB4-DD4B-A9F3-2EBAC5D437D8}"/>
                  </a:ext>
                </a:extLst>
              </p:cNvPr>
              <p:cNvSpPr/>
              <p:nvPr/>
            </p:nvSpPr>
            <p:spPr>
              <a:xfrm>
                <a:off x="1825369" y="5050575"/>
                <a:ext cx="975648" cy="201750"/>
              </a:xfrm>
              <a:prstGeom prst="rect">
                <a:avLst/>
              </a:prstGeom>
              <a:solidFill>
                <a:srgbClr val="CBB9E3"/>
              </a:solidFill>
              <a:ln w="158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dirty="0">
                    <a:solidFill>
                      <a:srgbClr val="7030A0"/>
                    </a:solidFill>
                    <a:latin typeface="Courier" pitchFamily="2" charset="0"/>
                    <a:cs typeface="Consolas" panose="020B0609020204030204" pitchFamily="49" charset="0"/>
                  </a:rPr>
                  <a:t>CAAAA</a:t>
                </a:r>
                <a:endParaRPr lang="ko-KR" altLang="en-US" sz="1400" dirty="0">
                  <a:solidFill>
                    <a:srgbClr val="7030A0"/>
                  </a:solidFill>
                  <a:latin typeface="Courier" pitchFamily="2" charset="0"/>
                  <a:cs typeface="Consolas" panose="020B0609020204030204" pitchFamily="49" charset="0"/>
                </a:endParaRPr>
              </a:p>
            </p:txBody>
          </p:sp>
          <p:sp>
            <p:nvSpPr>
              <p:cNvPr id="47" name="직사각형 79">
                <a:extLst>
                  <a:ext uri="{FF2B5EF4-FFF2-40B4-BE49-F238E27FC236}">
                    <a16:creationId xmlns:a16="http://schemas.microsoft.com/office/drawing/2014/main" id="{2B726D12-2C51-654C-B701-7976C6067E7B}"/>
                  </a:ext>
                </a:extLst>
              </p:cNvPr>
              <p:cNvSpPr/>
              <p:nvPr/>
            </p:nvSpPr>
            <p:spPr>
              <a:xfrm>
                <a:off x="4488786" y="4848825"/>
                <a:ext cx="975648" cy="201750"/>
              </a:xfrm>
              <a:prstGeom prst="rect">
                <a:avLst/>
              </a:prstGeom>
              <a:solidFill>
                <a:srgbClr val="CBB9E3"/>
              </a:solidFill>
              <a:ln w="158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dirty="0">
                    <a:solidFill>
                      <a:srgbClr val="7030A0"/>
                    </a:solidFill>
                    <a:latin typeface="Courier" pitchFamily="2" charset="0"/>
                    <a:cs typeface="Consolas" panose="020B0609020204030204" pitchFamily="49" charset="0"/>
                  </a:rPr>
                  <a:t>AGTTT</a:t>
                </a:r>
                <a:endParaRPr lang="ko-KR" altLang="en-US" sz="1400" dirty="0">
                  <a:solidFill>
                    <a:srgbClr val="7030A0"/>
                  </a:solidFill>
                  <a:latin typeface="Courier" pitchFamily="2" charset="0"/>
                  <a:cs typeface="Consolas" panose="020B0609020204030204" pitchFamily="49" charset="0"/>
                </a:endParaRPr>
              </a:p>
            </p:txBody>
          </p:sp>
          <p:sp>
            <p:nvSpPr>
              <p:cNvPr id="48" name="직사각형 79">
                <a:extLst>
                  <a:ext uri="{FF2B5EF4-FFF2-40B4-BE49-F238E27FC236}">
                    <a16:creationId xmlns:a16="http://schemas.microsoft.com/office/drawing/2014/main" id="{08388D7C-AA51-484B-BE74-71269D18EC8D}"/>
                  </a:ext>
                </a:extLst>
              </p:cNvPr>
              <p:cNvSpPr/>
              <p:nvPr/>
            </p:nvSpPr>
            <p:spPr>
              <a:xfrm>
                <a:off x="4488786" y="5473140"/>
                <a:ext cx="975648" cy="201750"/>
              </a:xfrm>
              <a:prstGeom prst="rect">
                <a:avLst/>
              </a:prstGeom>
              <a:solidFill>
                <a:srgbClr val="CBB9E3"/>
              </a:solidFill>
              <a:ln w="158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dirty="0">
                    <a:solidFill>
                      <a:srgbClr val="7030A0"/>
                    </a:solidFill>
                    <a:latin typeface="Courier" pitchFamily="2" charset="0"/>
                    <a:cs typeface="Consolas" panose="020B0609020204030204" pitchFamily="49" charset="0"/>
                  </a:rPr>
                  <a:t>TTGGT</a:t>
                </a:r>
                <a:endParaRPr lang="ko-KR" altLang="en-US" sz="1400" dirty="0">
                  <a:solidFill>
                    <a:srgbClr val="7030A0"/>
                  </a:solidFill>
                  <a:latin typeface="Courier" pitchFamily="2" charset="0"/>
                  <a:cs typeface="Consolas" panose="020B0609020204030204" pitchFamily="49" charset="0"/>
                </a:endParaRPr>
              </a:p>
            </p:txBody>
          </p:sp>
          <p:sp>
            <p:nvSpPr>
              <p:cNvPr id="49" name="직사각형 79">
                <a:extLst>
                  <a:ext uri="{FF2B5EF4-FFF2-40B4-BE49-F238E27FC236}">
                    <a16:creationId xmlns:a16="http://schemas.microsoft.com/office/drawing/2014/main" id="{569518F2-B966-854B-8DC8-1C43B982E2E5}"/>
                  </a:ext>
                </a:extLst>
              </p:cNvPr>
              <p:cNvSpPr/>
              <p:nvPr/>
            </p:nvSpPr>
            <p:spPr>
              <a:xfrm>
                <a:off x="4488786" y="5050575"/>
                <a:ext cx="975648" cy="201750"/>
              </a:xfrm>
              <a:prstGeom prst="rect">
                <a:avLst/>
              </a:prstGeom>
              <a:solidFill>
                <a:srgbClr val="CBB9E3"/>
              </a:solidFill>
              <a:ln w="158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dirty="0">
                    <a:solidFill>
                      <a:srgbClr val="7030A0"/>
                    </a:solidFill>
                    <a:latin typeface="Courier" pitchFamily="2" charset="0"/>
                    <a:cs typeface="Consolas" panose="020B0609020204030204" pitchFamily="49" charset="0"/>
                  </a:rPr>
                  <a:t>CCGTG</a:t>
                </a:r>
                <a:endParaRPr lang="ko-KR" altLang="en-US" sz="1400" dirty="0">
                  <a:solidFill>
                    <a:srgbClr val="7030A0"/>
                  </a:solidFill>
                  <a:latin typeface="Courier" pitchFamily="2" charset="0"/>
                  <a:cs typeface="Consolas" panose="020B0609020204030204" pitchFamily="49" charset="0"/>
                </a:endParaRPr>
              </a:p>
            </p:txBody>
          </p: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E5139A0D-15C9-4C4E-953A-A15AF246FA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16424" y="5050575"/>
                <a:ext cx="2409517" cy="0"/>
              </a:xfrm>
              <a:prstGeom prst="straightConnector1">
                <a:avLst/>
              </a:prstGeom>
              <a:ln w="15875">
                <a:solidFill>
                  <a:srgbClr val="8C67E2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C299B3AF-38EA-2643-9511-F239D98702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16424" y="5473140"/>
                <a:ext cx="2409517" cy="0"/>
              </a:xfrm>
              <a:prstGeom prst="straightConnector1">
                <a:avLst/>
              </a:prstGeom>
              <a:ln w="15875">
                <a:solidFill>
                  <a:srgbClr val="8C67E2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48D57306-7A70-9F42-AFBC-4C35CE798A0C}"/>
                  </a:ext>
                </a:extLst>
              </p:cNvPr>
              <p:cNvSpPr/>
              <p:nvPr/>
            </p:nvSpPr>
            <p:spPr>
              <a:xfrm>
                <a:off x="3527549" y="4767389"/>
                <a:ext cx="307181" cy="81556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>
                  <a:solidFill>
                    <a:srgbClr val="8C67E2"/>
                  </a:solidFill>
                </a:endParaRPr>
              </a:p>
            </p:txBody>
          </p:sp>
          <p:sp>
            <p:nvSpPr>
              <p:cNvPr id="53" name="직사각형 363">
                <a:extLst>
                  <a:ext uri="{FF2B5EF4-FFF2-40B4-BE49-F238E27FC236}">
                    <a16:creationId xmlns:a16="http://schemas.microsoft.com/office/drawing/2014/main" id="{B4768095-C2CA-844D-A32C-8E6836287280}"/>
                  </a:ext>
                </a:extLst>
              </p:cNvPr>
              <p:cNvSpPr/>
              <p:nvPr/>
            </p:nvSpPr>
            <p:spPr>
              <a:xfrm>
                <a:off x="3492015" y="4899132"/>
                <a:ext cx="378249" cy="28386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b="1" dirty="0">
                    <a:solidFill>
                      <a:srgbClr val="8C67E2"/>
                    </a:solidFill>
                    <a:latin typeface="+mj-lt"/>
                    <a:cs typeface="Arial" panose="020B0604020202020204" pitchFamily="34" charset="0"/>
                  </a:rPr>
                  <a:t>⋯</a:t>
                </a:r>
                <a:endParaRPr lang="ko-KR" altLang="en-US" b="1" dirty="0">
                  <a:solidFill>
                    <a:srgbClr val="8C67E2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54" name="직사각형 363">
                <a:extLst>
                  <a:ext uri="{FF2B5EF4-FFF2-40B4-BE49-F238E27FC236}">
                    <a16:creationId xmlns:a16="http://schemas.microsoft.com/office/drawing/2014/main" id="{43B38842-7338-DC42-BE0B-AA4820F2F14F}"/>
                  </a:ext>
                </a:extLst>
              </p:cNvPr>
              <p:cNvSpPr/>
              <p:nvPr/>
            </p:nvSpPr>
            <p:spPr>
              <a:xfrm>
                <a:off x="3492015" y="5324779"/>
                <a:ext cx="378249" cy="28386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b="1" dirty="0">
                    <a:solidFill>
                      <a:srgbClr val="8C67E2"/>
                    </a:solidFill>
                    <a:latin typeface="+mj-lt"/>
                    <a:cs typeface="Arial" panose="020B0604020202020204" pitchFamily="34" charset="0"/>
                  </a:rPr>
                  <a:t>⋯</a:t>
                </a:r>
                <a:endParaRPr lang="ko-KR" altLang="en-US" b="1" dirty="0">
                  <a:solidFill>
                    <a:srgbClr val="8C67E2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55" name="직사각형 363">
                <a:extLst>
                  <a:ext uri="{FF2B5EF4-FFF2-40B4-BE49-F238E27FC236}">
                    <a16:creationId xmlns:a16="http://schemas.microsoft.com/office/drawing/2014/main" id="{E9E0ACF2-29B6-9A49-BB35-7632C5F223BF}"/>
                  </a:ext>
                </a:extLst>
              </p:cNvPr>
              <p:cNvSpPr/>
              <p:nvPr/>
            </p:nvSpPr>
            <p:spPr>
              <a:xfrm rot="5400000">
                <a:off x="2111605" y="5230190"/>
                <a:ext cx="378249" cy="28386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600" b="1" dirty="0">
                    <a:solidFill>
                      <a:srgbClr val="8C67E2"/>
                    </a:solidFill>
                    <a:latin typeface="+mj-lt"/>
                    <a:cs typeface="Arial" panose="020B0604020202020204" pitchFamily="34" charset="0"/>
                  </a:rPr>
                  <a:t>⋯</a:t>
                </a:r>
                <a:endParaRPr lang="ko-KR" altLang="en-US" sz="1600" b="1" dirty="0">
                  <a:solidFill>
                    <a:srgbClr val="8C67E2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56" name="직사각형 363">
                <a:extLst>
                  <a:ext uri="{FF2B5EF4-FFF2-40B4-BE49-F238E27FC236}">
                    <a16:creationId xmlns:a16="http://schemas.microsoft.com/office/drawing/2014/main" id="{40D6487B-281B-3643-9636-F50DAA8F5101}"/>
                  </a:ext>
                </a:extLst>
              </p:cNvPr>
              <p:cNvSpPr/>
              <p:nvPr/>
            </p:nvSpPr>
            <p:spPr>
              <a:xfrm rot="5400000">
                <a:off x="4797214" y="5235758"/>
                <a:ext cx="378249" cy="28386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600" b="1" dirty="0">
                    <a:solidFill>
                      <a:srgbClr val="8C67E2"/>
                    </a:solidFill>
                    <a:latin typeface="+mj-lt"/>
                    <a:cs typeface="Arial" panose="020B0604020202020204" pitchFamily="34" charset="0"/>
                  </a:rPr>
                  <a:t>⋯</a:t>
                </a:r>
                <a:endParaRPr lang="ko-KR" altLang="en-US" sz="1600" b="1" dirty="0">
                  <a:solidFill>
                    <a:srgbClr val="8C67E2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4C59FD5-30FD-B54E-8F39-56A09EBD74FF}"/>
                </a:ext>
              </a:extLst>
            </p:cNvPr>
            <p:cNvSpPr/>
            <p:nvPr/>
          </p:nvSpPr>
          <p:spPr>
            <a:xfrm>
              <a:off x="2077703" y="5888584"/>
              <a:ext cx="3204194" cy="294302"/>
            </a:xfrm>
            <a:prstGeom prst="rect">
              <a:avLst/>
            </a:prstGeom>
            <a:noFill/>
          </p:spPr>
          <p:txBody>
            <a:bodyPr wrap="square" lIns="0" tIns="36000" rIns="0" bIns="36000" anchor="ctr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CH" b="1" i="1" dirty="0">
                  <a:solidFill>
                    <a:srgbClr val="8A65D6"/>
                  </a:solidFill>
                  <a:latin typeface="Cambria" panose="02040503050406030204" pitchFamily="18" charset="0"/>
                </a:rPr>
                <a:t>Database K-mers</a:t>
              </a:r>
              <a:endParaRPr lang="ko-KR" altLang="en-US" sz="1600" b="1" i="1" dirty="0">
                <a:solidFill>
                  <a:srgbClr val="8A65D6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D36A2E8-303E-0742-846A-AE25F5B48CC7}"/>
              </a:ext>
            </a:extLst>
          </p:cNvPr>
          <p:cNvCxnSpPr>
            <a:cxnSpLocks/>
          </p:cNvCxnSpPr>
          <p:nvPr/>
        </p:nvCxnSpPr>
        <p:spPr>
          <a:xfrm flipH="1">
            <a:off x="2025596" y="4701582"/>
            <a:ext cx="3548" cy="225243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7F9CBE7-CB41-F14F-B866-974B793CA697}"/>
              </a:ext>
            </a:extLst>
          </p:cNvPr>
          <p:cNvCxnSpPr>
            <a:cxnSpLocks/>
          </p:cNvCxnSpPr>
          <p:nvPr/>
        </p:nvCxnSpPr>
        <p:spPr>
          <a:xfrm>
            <a:off x="5109596" y="4703443"/>
            <a:ext cx="0" cy="21984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oup 84">
            <a:extLst>
              <a:ext uri="{FF2B5EF4-FFF2-40B4-BE49-F238E27FC236}">
                <a16:creationId xmlns:a16="http://schemas.microsoft.com/office/drawing/2014/main" id="{5523E1CD-FB53-0A4B-A9D9-FB92786D2D3B}"/>
              </a:ext>
            </a:extLst>
          </p:cNvPr>
          <p:cNvGrpSpPr/>
          <p:nvPr/>
        </p:nvGrpSpPr>
        <p:grpSpPr>
          <a:xfrm>
            <a:off x="2510188" y="2399992"/>
            <a:ext cx="5700926" cy="1234946"/>
            <a:chOff x="2510188" y="2399992"/>
            <a:chExt cx="5700926" cy="1234946"/>
          </a:xfrm>
        </p:grpSpPr>
        <p:cxnSp>
          <p:nvCxnSpPr>
            <p:cNvPr id="31" name="Elbow Connector 30">
              <a:extLst>
                <a:ext uri="{FF2B5EF4-FFF2-40B4-BE49-F238E27FC236}">
                  <a16:creationId xmlns:a16="http://schemas.microsoft.com/office/drawing/2014/main" id="{76C94553-0F28-CC43-A388-D120E6A55034}"/>
                </a:ext>
              </a:extLst>
            </p:cNvPr>
            <p:cNvCxnSpPr>
              <a:cxnSpLocks/>
            </p:cNvCxnSpPr>
            <p:nvPr/>
          </p:nvCxnSpPr>
          <p:spPr>
            <a:xfrm>
              <a:off x="2510188" y="2399992"/>
              <a:ext cx="4241678" cy="789230"/>
            </a:xfrm>
            <a:prstGeom prst="bentConnector3">
              <a:avLst>
                <a:gd name="adj1" fmla="val 524"/>
              </a:avLst>
            </a:prstGeom>
            <a:ln w="44450">
              <a:solidFill>
                <a:srgbClr val="C65FDF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D8F0446-44E5-F143-A4D0-2FF19A85186E}"/>
                </a:ext>
              </a:extLst>
            </p:cNvPr>
            <p:cNvSpPr/>
            <p:nvPr/>
          </p:nvSpPr>
          <p:spPr>
            <a:xfrm>
              <a:off x="2640715" y="2568211"/>
              <a:ext cx="3204194" cy="626701"/>
            </a:xfrm>
            <a:prstGeom prst="rect">
              <a:avLst/>
            </a:prstGeom>
            <a:noFill/>
          </p:spPr>
          <p:txBody>
            <a:bodyPr wrap="square" lIns="0" tIns="36000" rIns="0" bIns="3600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CH" sz="2000" b="1" i="1" dirty="0">
                  <a:solidFill>
                    <a:srgbClr val="C65FDF"/>
                  </a:solidFill>
                  <a:latin typeface="Corbel" panose="020B0503020204020204" pitchFamily="34" charset="0"/>
                </a:rPr>
                <a:t>Query K-mers </a:t>
              </a:r>
            </a:p>
            <a:p>
              <a:pPr algn="ctr">
                <a:lnSpc>
                  <a:spcPct val="90000"/>
                </a:lnSpc>
              </a:pPr>
              <a:r>
                <a:rPr lang="en-CH" sz="2000" b="1" i="1" dirty="0">
                  <a:solidFill>
                    <a:srgbClr val="C65FDF"/>
                  </a:solidFill>
                  <a:latin typeface="Corbel" panose="020B0503020204020204" pitchFamily="34" charset="0"/>
                </a:rPr>
                <a:t>from the Host </a:t>
              </a:r>
              <a:endParaRPr lang="ko-KR" altLang="en-US" b="1" i="1" dirty="0">
                <a:solidFill>
                  <a:srgbClr val="C65FDF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직사각형 352">
              <a:extLst>
                <a:ext uri="{FF2B5EF4-FFF2-40B4-BE49-F238E27FC236}">
                  <a16:creationId xmlns:a16="http://schemas.microsoft.com/office/drawing/2014/main" id="{994E8D5F-C065-554B-901E-DF3E216AD5A6}"/>
                </a:ext>
              </a:extLst>
            </p:cNvPr>
            <p:cNvSpPr/>
            <p:nvPr/>
          </p:nvSpPr>
          <p:spPr>
            <a:xfrm>
              <a:off x="6821599" y="2966708"/>
              <a:ext cx="1389515" cy="611081"/>
            </a:xfrm>
            <a:prstGeom prst="rect">
              <a:avLst/>
            </a:prstGeom>
            <a:solidFill>
              <a:srgbClr val="F5D8FA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ko-KR" altLang="en-US" sz="14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2" name="직사각형 79">
              <a:extLst>
                <a:ext uri="{FF2B5EF4-FFF2-40B4-BE49-F238E27FC236}">
                  <a16:creationId xmlns:a16="http://schemas.microsoft.com/office/drawing/2014/main" id="{9871CCE1-C05E-D842-BAB1-8932ED10D601}"/>
                </a:ext>
              </a:extLst>
            </p:cNvPr>
            <p:cNvSpPr/>
            <p:nvPr/>
          </p:nvSpPr>
          <p:spPr>
            <a:xfrm>
              <a:off x="6937523" y="3017507"/>
              <a:ext cx="1184418" cy="302160"/>
            </a:xfrm>
            <a:prstGeom prst="rect">
              <a:avLst/>
            </a:prstGeom>
            <a:solidFill>
              <a:srgbClr val="EAB4E3"/>
            </a:solidFill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algn="ctr"/>
              <a:r>
                <a:rPr lang="en-US" altLang="ko-KR" sz="2000" dirty="0">
                  <a:solidFill>
                    <a:schemeClr val="tx2"/>
                  </a:solidFill>
                  <a:latin typeface="Courier" pitchFamily="2" charset="0"/>
                  <a:cs typeface="Consolas" panose="020B0609020204030204" pitchFamily="49" charset="0"/>
                </a:rPr>
                <a:t>CGTCA</a:t>
              </a:r>
              <a:endParaRPr lang="ko-KR" altLang="en-US" sz="2000" dirty="0">
                <a:solidFill>
                  <a:schemeClr val="tx2"/>
                </a:solidFill>
                <a:latin typeface="Courier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63" name="직사각형 363">
              <a:extLst>
                <a:ext uri="{FF2B5EF4-FFF2-40B4-BE49-F238E27FC236}">
                  <a16:creationId xmlns:a16="http://schemas.microsoft.com/office/drawing/2014/main" id="{52C9FC7E-DE67-BF47-9A2B-F58732D58D7C}"/>
                </a:ext>
              </a:extLst>
            </p:cNvPr>
            <p:cNvSpPr/>
            <p:nvPr/>
          </p:nvSpPr>
          <p:spPr>
            <a:xfrm rot="5400000">
              <a:off x="7360069" y="3303881"/>
              <a:ext cx="378249" cy="2838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600" b="1" dirty="0">
                  <a:solidFill>
                    <a:schemeClr val="tx2"/>
                  </a:solidFill>
                  <a:latin typeface="+mj-lt"/>
                  <a:cs typeface="Arial" panose="020B0604020202020204" pitchFamily="34" charset="0"/>
                </a:rPr>
                <a:t>⋯</a:t>
              </a:r>
              <a:endParaRPr lang="ko-KR" altLang="en-US" sz="160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33703C2-46D2-8842-BF9D-0E4046507483}"/>
              </a:ext>
            </a:extLst>
          </p:cNvPr>
          <p:cNvGrpSpPr/>
          <p:nvPr/>
        </p:nvGrpSpPr>
        <p:grpSpPr>
          <a:xfrm>
            <a:off x="1009378" y="3594934"/>
            <a:ext cx="4775889" cy="1123786"/>
            <a:chOff x="1009378" y="3594934"/>
            <a:chExt cx="4775889" cy="1123786"/>
          </a:xfrm>
        </p:grpSpPr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4CBB4867-7D13-544A-B378-0003372AA0FB}"/>
                </a:ext>
              </a:extLst>
            </p:cNvPr>
            <p:cNvSpPr/>
            <p:nvPr/>
          </p:nvSpPr>
          <p:spPr>
            <a:xfrm>
              <a:off x="4488109" y="3594934"/>
              <a:ext cx="1235875" cy="326158"/>
            </a:xfrm>
            <a:prstGeom prst="roundRect">
              <a:avLst>
                <a:gd name="adj" fmla="val 6954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en-CH" b="1" dirty="0">
                  <a:solidFill>
                    <a:schemeClr val="tx1"/>
                  </a:solidFill>
                  <a:latin typeface="Corbel" panose="020B0503020204020204" pitchFamily="34" charset="0"/>
                </a:rPr>
                <a:t>Intersect</a:t>
              </a:r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86C842BB-7C73-F444-B0F6-4FAD6F4632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0622" y="3927943"/>
              <a:ext cx="6449" cy="269599"/>
            </a:xfrm>
            <a:prstGeom prst="straightConnector1">
              <a:avLst/>
            </a:prstGeom>
            <a:ln w="444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F91FA40F-2164-614A-A71A-49613E08D90A}"/>
                </a:ext>
              </a:extLst>
            </p:cNvPr>
            <p:cNvCxnSpPr>
              <a:cxnSpLocks/>
              <a:endCxn id="57" idx="2"/>
            </p:cNvCxnSpPr>
            <p:nvPr/>
          </p:nvCxnSpPr>
          <p:spPr>
            <a:xfrm flipV="1">
              <a:off x="5106047" y="3921092"/>
              <a:ext cx="0" cy="276452"/>
            </a:xfrm>
            <a:prstGeom prst="straightConnector1">
              <a:avLst/>
            </a:prstGeom>
            <a:ln w="444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id="{4679321E-0B5D-5441-B1B3-65477814D763}"/>
                </a:ext>
              </a:extLst>
            </p:cNvPr>
            <p:cNvSpPr/>
            <p:nvPr/>
          </p:nvSpPr>
          <p:spPr>
            <a:xfrm>
              <a:off x="1009378" y="3601785"/>
              <a:ext cx="1235875" cy="326158"/>
            </a:xfrm>
            <a:prstGeom prst="roundRect">
              <a:avLst>
                <a:gd name="adj" fmla="val 6954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en-CH" b="1" dirty="0">
                  <a:solidFill>
                    <a:schemeClr val="tx1"/>
                  </a:solidFill>
                  <a:latin typeface="Corbel" panose="020B0503020204020204" pitchFamily="34" charset="0"/>
                </a:rPr>
                <a:t>Intersect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DB932930-311C-ED48-B59E-124305BCCA1F}"/>
                </a:ext>
              </a:extLst>
            </p:cNvPr>
            <p:cNvSpPr/>
            <p:nvPr/>
          </p:nvSpPr>
          <p:spPr>
            <a:xfrm>
              <a:off x="1009378" y="4195738"/>
              <a:ext cx="2078665" cy="52245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1600" b="1" dirty="0">
                  <a:solidFill>
                    <a:schemeClr val="tx1"/>
                  </a:solidFill>
                  <a:latin typeface="Corbel" panose="020B0503020204020204" pitchFamily="34" charset="0"/>
                </a:rPr>
                <a:t>Buffer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73E3267-4261-C342-934B-480897DC7033}"/>
                </a:ext>
              </a:extLst>
            </p:cNvPr>
            <p:cNvSpPr/>
            <p:nvPr/>
          </p:nvSpPr>
          <p:spPr>
            <a:xfrm>
              <a:off x="3706602" y="4196261"/>
              <a:ext cx="2078665" cy="52245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1600" b="1" dirty="0">
                  <a:solidFill>
                    <a:schemeClr val="tx1"/>
                  </a:solidFill>
                  <a:latin typeface="Corbel" panose="020B0503020204020204" pitchFamily="34" charset="0"/>
                </a:rPr>
                <a:t>Buffer</a:t>
              </a:r>
            </a:p>
          </p:txBody>
        </p:sp>
      </p:grpSp>
      <p:cxnSp>
        <p:nvCxnSpPr>
          <p:cNvPr id="73" name="Elbow Connector 72">
            <a:extLst>
              <a:ext uri="{FF2B5EF4-FFF2-40B4-BE49-F238E27FC236}">
                <a16:creationId xmlns:a16="http://schemas.microsoft.com/office/drawing/2014/main" id="{A3362ED4-5A06-E347-AAA5-E90936EA5CF1}"/>
              </a:ext>
            </a:extLst>
          </p:cNvPr>
          <p:cNvCxnSpPr>
            <a:cxnSpLocks/>
            <a:endCxn id="57" idx="0"/>
          </p:cNvCxnSpPr>
          <p:nvPr/>
        </p:nvCxnSpPr>
        <p:spPr>
          <a:xfrm rot="10800000" flipV="1">
            <a:off x="5106048" y="3350088"/>
            <a:ext cx="1645821" cy="244846"/>
          </a:xfrm>
          <a:prstGeom prst="bentConnector2">
            <a:avLst/>
          </a:prstGeom>
          <a:ln w="44450">
            <a:solidFill>
              <a:srgbClr val="C65FDF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Elbow Connector 73">
            <a:extLst>
              <a:ext uri="{FF2B5EF4-FFF2-40B4-BE49-F238E27FC236}">
                <a16:creationId xmlns:a16="http://schemas.microsoft.com/office/drawing/2014/main" id="{D77397CA-1B04-B641-964B-850D9B0D9C31}"/>
              </a:ext>
            </a:extLst>
          </p:cNvPr>
          <p:cNvCxnSpPr>
            <a:cxnSpLocks/>
          </p:cNvCxnSpPr>
          <p:nvPr/>
        </p:nvCxnSpPr>
        <p:spPr>
          <a:xfrm rot="10800000" flipV="1">
            <a:off x="1627316" y="3349869"/>
            <a:ext cx="3488920" cy="239216"/>
          </a:xfrm>
          <a:prstGeom prst="bentConnector2">
            <a:avLst/>
          </a:prstGeom>
          <a:ln w="44450">
            <a:solidFill>
              <a:srgbClr val="C65FDF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F75F98A0-E16E-6D41-87FE-4F24BB9D8F0E}"/>
              </a:ext>
            </a:extLst>
          </p:cNvPr>
          <p:cNvSpPr txBox="1"/>
          <p:nvPr/>
        </p:nvSpPr>
        <p:spPr>
          <a:xfrm>
            <a:off x="1052170" y="1382658"/>
            <a:ext cx="63550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629B3C"/>
                </a:solidFill>
                <a:latin typeface="Corbel" panose="020B0503020204020204" pitchFamily="34" charset="0"/>
              </a:rPr>
              <a:t>Compute directly on the flash data streams</a:t>
            </a:r>
            <a:endParaRPr lang="en-CH" sz="2400" b="1" i="1" dirty="0">
              <a:solidFill>
                <a:srgbClr val="629B3C"/>
              </a:solidFill>
              <a:latin typeface="Corbel" panose="020B0503020204020204" pitchFamily="34" charset="0"/>
            </a:endParaRPr>
          </a:p>
        </p:txBody>
      </p:sp>
      <p:pic>
        <p:nvPicPr>
          <p:cNvPr id="76" name="Graphic 75" descr="Tick">
            <a:extLst>
              <a:ext uri="{FF2B5EF4-FFF2-40B4-BE49-F238E27FC236}">
                <a16:creationId xmlns:a16="http://schemas.microsoft.com/office/drawing/2014/main" id="{ABEB4963-A029-8640-BFC7-68D46BFC6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6570" y="1280690"/>
            <a:ext cx="578450" cy="578450"/>
          </a:xfrm>
          <a:prstGeom prst="rect">
            <a:avLst/>
          </a:prstGeom>
        </p:spPr>
      </p:pic>
      <p:pic>
        <p:nvPicPr>
          <p:cNvPr id="78" name="Graphic 77" descr="Tick">
            <a:extLst>
              <a:ext uri="{FF2B5EF4-FFF2-40B4-BE49-F238E27FC236}">
                <a16:creationId xmlns:a16="http://schemas.microsoft.com/office/drawing/2014/main" id="{A44C6DE4-E201-034F-9A46-CCB1A33CE3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6569" y="1738628"/>
            <a:ext cx="578450" cy="578450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74C87F0A-D1D5-0D41-A03A-69E9623AF167}"/>
              </a:ext>
            </a:extLst>
          </p:cNvPr>
          <p:cNvSpPr txBox="1"/>
          <p:nvPr/>
        </p:nvSpPr>
        <p:spPr>
          <a:xfrm>
            <a:off x="1020412" y="1855412"/>
            <a:ext cx="71907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629B3C"/>
                </a:solidFill>
                <a:latin typeface="Corbel" panose="020B0503020204020204" pitchFamily="34" charset="0"/>
              </a:rPr>
              <a:t>Reduce buffer size based on application features</a:t>
            </a:r>
            <a:endParaRPr lang="en-CH" sz="2400" b="1" i="1" dirty="0">
              <a:solidFill>
                <a:srgbClr val="629B3C"/>
              </a:solidFill>
              <a:latin typeface="Corbel" panose="020B0503020204020204" pitchFamily="34" charset="0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026B822B-6169-3447-B0DA-068D5C97667F}"/>
              </a:ext>
            </a:extLst>
          </p:cNvPr>
          <p:cNvGrpSpPr/>
          <p:nvPr/>
        </p:nvGrpSpPr>
        <p:grpSpPr>
          <a:xfrm>
            <a:off x="932886" y="4179785"/>
            <a:ext cx="4878189" cy="549696"/>
            <a:chOff x="932886" y="4179785"/>
            <a:chExt cx="4878189" cy="549696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DD0E79F2-80F0-6741-BC2F-2DBFEEF21767}"/>
                </a:ext>
              </a:extLst>
            </p:cNvPr>
            <p:cNvSpPr/>
            <p:nvPr/>
          </p:nvSpPr>
          <p:spPr>
            <a:xfrm>
              <a:off x="932886" y="4180749"/>
              <a:ext cx="4878189" cy="5487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>
                <a:latin typeface="Corbel" panose="020B0503020204020204" pitchFamily="34" charset="0"/>
              </a:endParaRPr>
            </a:p>
          </p:txBody>
        </p: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790CD462-D35C-1441-A554-371589827DAF}"/>
                </a:ext>
              </a:extLst>
            </p:cNvPr>
            <p:cNvGrpSpPr/>
            <p:nvPr/>
          </p:nvGrpSpPr>
          <p:grpSpPr>
            <a:xfrm>
              <a:off x="990293" y="4179785"/>
              <a:ext cx="4772730" cy="513054"/>
              <a:chOff x="1293435" y="4126103"/>
              <a:chExt cx="4772730" cy="513054"/>
            </a:xfrm>
          </p:grpSpPr>
          <p:sp>
            <p:nvSpPr>
              <p:cNvPr id="99" name="직사각형 352">
                <a:extLst>
                  <a:ext uri="{FF2B5EF4-FFF2-40B4-BE49-F238E27FC236}">
                    <a16:creationId xmlns:a16="http://schemas.microsoft.com/office/drawing/2014/main" id="{D520EAD4-7678-7349-88A2-AE20C4C3552E}"/>
                  </a:ext>
                </a:extLst>
              </p:cNvPr>
              <p:cNvSpPr/>
              <p:nvPr/>
            </p:nvSpPr>
            <p:spPr>
              <a:xfrm>
                <a:off x="1293435" y="4126103"/>
                <a:ext cx="2045980" cy="220429"/>
              </a:xfrm>
              <a:prstGeom prst="rect">
                <a:avLst/>
              </a:prstGeom>
              <a:solidFill>
                <a:srgbClr val="629B3C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altLang="ko-KR" b="1" dirty="0">
                    <a:solidFill>
                      <a:schemeClr val="bg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K-mer Register</a:t>
                </a:r>
                <a:endParaRPr lang="ko-KR" altLang="en-US" b="1" dirty="0">
                  <a:solidFill>
                    <a:schemeClr val="bg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직사각형 352">
                <a:extLst>
                  <a:ext uri="{FF2B5EF4-FFF2-40B4-BE49-F238E27FC236}">
                    <a16:creationId xmlns:a16="http://schemas.microsoft.com/office/drawing/2014/main" id="{F431BDAE-9671-9D46-896F-69FFCE037B4A}"/>
                  </a:ext>
                </a:extLst>
              </p:cNvPr>
              <p:cNvSpPr/>
              <p:nvPr/>
            </p:nvSpPr>
            <p:spPr>
              <a:xfrm>
                <a:off x="1293435" y="4417080"/>
                <a:ext cx="2045980" cy="220429"/>
              </a:xfrm>
              <a:prstGeom prst="rect">
                <a:avLst/>
              </a:prstGeom>
              <a:solidFill>
                <a:srgbClr val="629B3C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altLang="ko-KR" b="1" dirty="0">
                    <a:solidFill>
                      <a:schemeClr val="bg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K-mer Register</a:t>
                </a:r>
                <a:endParaRPr lang="ko-KR" altLang="en-US" b="1" dirty="0">
                  <a:solidFill>
                    <a:schemeClr val="bg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직사각형 352">
                <a:extLst>
                  <a:ext uri="{FF2B5EF4-FFF2-40B4-BE49-F238E27FC236}">
                    <a16:creationId xmlns:a16="http://schemas.microsoft.com/office/drawing/2014/main" id="{E9ACB2A4-3F26-D849-964B-355D711A5220}"/>
                  </a:ext>
                </a:extLst>
              </p:cNvPr>
              <p:cNvSpPr/>
              <p:nvPr/>
            </p:nvSpPr>
            <p:spPr>
              <a:xfrm>
                <a:off x="4020185" y="4127751"/>
                <a:ext cx="2045980" cy="220429"/>
              </a:xfrm>
              <a:prstGeom prst="rect">
                <a:avLst/>
              </a:prstGeom>
              <a:solidFill>
                <a:srgbClr val="629B3C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altLang="ko-KR" b="1" dirty="0">
                    <a:solidFill>
                      <a:schemeClr val="bg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K-mer Register</a:t>
                </a:r>
                <a:endParaRPr lang="ko-KR" altLang="en-US" b="1" dirty="0">
                  <a:solidFill>
                    <a:schemeClr val="bg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직사각형 352">
                <a:extLst>
                  <a:ext uri="{FF2B5EF4-FFF2-40B4-BE49-F238E27FC236}">
                    <a16:creationId xmlns:a16="http://schemas.microsoft.com/office/drawing/2014/main" id="{3506C086-0AE1-CF4B-8A13-CF7625507B48}"/>
                  </a:ext>
                </a:extLst>
              </p:cNvPr>
              <p:cNvSpPr/>
              <p:nvPr/>
            </p:nvSpPr>
            <p:spPr>
              <a:xfrm>
                <a:off x="4020185" y="4418728"/>
                <a:ext cx="2045980" cy="220429"/>
              </a:xfrm>
              <a:prstGeom prst="rect">
                <a:avLst/>
              </a:prstGeom>
              <a:solidFill>
                <a:srgbClr val="629B3C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altLang="ko-KR" b="1" dirty="0">
                    <a:solidFill>
                      <a:schemeClr val="bg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K-mer Register</a:t>
                </a:r>
                <a:endParaRPr lang="ko-KR" altLang="en-US" b="1" dirty="0">
                  <a:solidFill>
                    <a:schemeClr val="bg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AE41EB6-2AEC-EA4A-9244-A50F44387095}"/>
              </a:ext>
            </a:extLst>
          </p:cNvPr>
          <p:cNvGrpSpPr/>
          <p:nvPr/>
        </p:nvGrpSpPr>
        <p:grpSpPr>
          <a:xfrm>
            <a:off x="2245253" y="3601179"/>
            <a:ext cx="5965861" cy="1255364"/>
            <a:chOff x="2245253" y="3601179"/>
            <a:chExt cx="5965861" cy="1255364"/>
          </a:xfrm>
        </p:grpSpPr>
        <p:cxnSp>
          <p:nvCxnSpPr>
            <p:cNvPr id="103" name="Elbow Connector 102">
              <a:extLst>
                <a:ext uri="{FF2B5EF4-FFF2-40B4-BE49-F238E27FC236}">
                  <a16:creationId xmlns:a16="http://schemas.microsoft.com/office/drawing/2014/main" id="{DD254D3C-67FC-E04D-831A-25768599226D}"/>
                </a:ext>
              </a:extLst>
            </p:cNvPr>
            <p:cNvCxnSpPr>
              <a:cxnSpLocks/>
              <a:endCxn id="106" idx="1"/>
            </p:cNvCxnSpPr>
            <p:nvPr/>
          </p:nvCxnSpPr>
          <p:spPr>
            <a:xfrm>
              <a:off x="5723984" y="3758013"/>
              <a:ext cx="1087491" cy="837991"/>
            </a:xfrm>
            <a:prstGeom prst="bentConnector3">
              <a:avLst>
                <a:gd name="adj1" fmla="val 50000"/>
              </a:avLst>
            </a:prstGeom>
            <a:ln w="444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A50E9B21-8B20-AD47-81E0-32FDD6B0C2A5}"/>
                </a:ext>
              </a:extLst>
            </p:cNvPr>
            <p:cNvSpPr/>
            <p:nvPr/>
          </p:nvSpPr>
          <p:spPr>
            <a:xfrm>
              <a:off x="2552370" y="3601179"/>
              <a:ext cx="1673238" cy="299817"/>
            </a:xfrm>
            <a:prstGeom prst="rect">
              <a:avLst/>
            </a:prstGeom>
            <a:noFill/>
          </p:spPr>
          <p:txBody>
            <a:bodyPr wrap="square" lIns="0" tIns="36000" rIns="0" bIns="36000" anchor="ctr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CH" b="1" i="1" dirty="0">
                  <a:solidFill>
                    <a:schemeClr val="accent1">
                      <a:lumMod val="75000"/>
                    </a:schemeClr>
                  </a:solidFill>
                  <a:latin typeface="Corbel" panose="020B0503020204020204" pitchFamily="34" charset="0"/>
                </a:rPr>
                <a:t> Write to DRAM</a:t>
              </a:r>
              <a:endParaRPr lang="ko-KR" altLang="en-US" sz="1600" b="1" i="1" dirty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36BAF356-6B50-3340-913C-78B29826166B}"/>
                </a:ext>
              </a:extLst>
            </p:cNvPr>
            <p:cNvCxnSpPr>
              <a:cxnSpLocks/>
              <a:endCxn id="104" idx="1"/>
            </p:cNvCxnSpPr>
            <p:nvPr/>
          </p:nvCxnSpPr>
          <p:spPr>
            <a:xfrm>
              <a:off x="2245253" y="3751087"/>
              <a:ext cx="307117" cy="1"/>
            </a:xfrm>
            <a:prstGeom prst="straightConnector1">
              <a:avLst/>
            </a:prstGeom>
            <a:ln w="444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직사각형 352">
              <a:extLst>
                <a:ext uri="{FF2B5EF4-FFF2-40B4-BE49-F238E27FC236}">
                  <a16:creationId xmlns:a16="http://schemas.microsoft.com/office/drawing/2014/main" id="{9F123B70-BD71-1A42-B639-9C647661957B}"/>
                </a:ext>
              </a:extLst>
            </p:cNvPr>
            <p:cNvSpPr/>
            <p:nvPr/>
          </p:nvSpPr>
          <p:spPr>
            <a:xfrm>
              <a:off x="6811475" y="4335465"/>
              <a:ext cx="1399639" cy="52107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Common</a:t>
              </a:r>
              <a:br>
                <a:rPr lang="en-US" altLang="ko-KR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</a:br>
              <a:r>
                <a:rPr lang="en-US" altLang="ko-KR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K-mers</a:t>
              </a:r>
              <a:endParaRPr lang="ko-KR" altLang="en-US" b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97B81D5-2F49-A644-8D43-070607B86F06}"/>
              </a:ext>
            </a:extLst>
          </p:cNvPr>
          <p:cNvSpPr txBox="1"/>
          <p:nvPr/>
        </p:nvSpPr>
        <p:spPr>
          <a:xfrm>
            <a:off x="6732047" y="1433214"/>
            <a:ext cx="2322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[Zou+, MICRO’</a:t>
            </a:r>
            <a:r>
              <a:rPr lang="en-CH" sz="2000" i="1" dirty="0">
                <a:solidFill>
                  <a:schemeClr val="bg1">
                    <a:lumMod val="50000"/>
                  </a:schemeClr>
                </a:solidFill>
              </a:rPr>
              <a:t>22</a:t>
            </a:r>
            <a:r>
              <a:rPr lang="en-CH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77816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80" grpId="0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679ABBC-8B38-3E45-A04A-1778DDA1DBE4}"/>
              </a:ext>
            </a:extLst>
          </p:cNvPr>
          <p:cNvSpPr/>
          <p:nvPr/>
        </p:nvSpPr>
        <p:spPr>
          <a:xfrm>
            <a:off x="369930" y="3473553"/>
            <a:ext cx="2534400" cy="336211"/>
          </a:xfrm>
          <a:prstGeom prst="roundRect">
            <a:avLst>
              <a:gd name="adj" fmla="val 693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CH" sz="2400" b="1" dirty="0">
                <a:solidFill>
                  <a:schemeClr val="bg1"/>
                </a:solidFill>
                <a:latin typeface="Corbel" panose="020B0503020204020204" pitchFamily="34" charset="0"/>
              </a:rPr>
              <a:t>Space-Inefficient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946951-C603-8344-8F41-8478023A4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>
                <a:solidFill>
                  <a:srgbClr val="0C4771"/>
                </a:solidFill>
              </a:rPr>
              <a:t>Step 2 Design: Retrieving the</a:t>
            </a:r>
            <a:r>
              <a:rPr lang="en-GB" sz="3200" dirty="0">
                <a:solidFill>
                  <a:srgbClr val="0C4771"/>
                </a:solidFill>
              </a:rPr>
              <a:t> S</a:t>
            </a:r>
            <a:r>
              <a:rPr lang="en-GB" sz="3200" b="1" dirty="0">
                <a:solidFill>
                  <a:srgbClr val="0C4771"/>
                </a:solidFill>
              </a:rPr>
              <a:t>pecies ID</a:t>
            </a:r>
            <a:endParaRPr lang="en-CH" sz="32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5191530-7CAF-F946-87C8-2C0443326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0" y="909903"/>
            <a:ext cx="8798061" cy="880239"/>
          </a:xfrm>
        </p:spPr>
        <p:txBody>
          <a:bodyPr/>
          <a:lstStyle/>
          <a:p>
            <a:pPr>
              <a:spcAft>
                <a:spcPts val="500"/>
              </a:spcAft>
            </a:pPr>
            <a:r>
              <a:rPr lang="en-GB" sz="2400" dirty="0"/>
              <a:t>MegIS retrieves the species IDs of the 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common k-mers </a:t>
            </a:r>
            <a:r>
              <a:rPr lang="en-GB" sz="2400" dirty="0"/>
              <a:t>by looking up a 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sketch database</a:t>
            </a:r>
          </a:p>
          <a:p>
            <a:pPr>
              <a:spcAft>
                <a:spcPts val="1500"/>
              </a:spcAft>
            </a:pPr>
            <a:endParaRPr lang="en-GB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F501952-2198-1E40-B1C1-96DD6EB8986E}"/>
              </a:ext>
            </a:extLst>
          </p:cNvPr>
          <p:cNvGraphicFramePr>
            <a:graphicFrameLocks noGrp="1"/>
          </p:cNvGraphicFramePr>
          <p:nvPr/>
        </p:nvGraphicFramePr>
        <p:xfrm>
          <a:off x="834851" y="1886394"/>
          <a:ext cx="1550869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21427">
                  <a:extLst>
                    <a:ext uri="{9D8B030D-6E8A-4147-A177-3AD203B41FA5}">
                      <a16:colId xmlns:a16="http://schemas.microsoft.com/office/drawing/2014/main" val="2202466981"/>
                    </a:ext>
                  </a:extLst>
                </a:gridCol>
                <a:gridCol w="529442">
                  <a:extLst>
                    <a:ext uri="{9D8B030D-6E8A-4147-A177-3AD203B41FA5}">
                      <a16:colId xmlns:a16="http://schemas.microsoft.com/office/drawing/2014/main" val="1793191674"/>
                    </a:ext>
                  </a:extLst>
                </a:gridCol>
              </a:tblGrid>
              <a:tr h="188561">
                <a:tc>
                  <a:txBody>
                    <a:bodyPr/>
                    <a:lstStyle/>
                    <a:p>
                      <a:pPr algn="ctr"/>
                      <a:r>
                        <a:rPr lang="en-CH" sz="1800" b="1" dirty="0">
                          <a:latin typeface="Cambria" panose="02040503050406030204" pitchFamily="18" charset="0"/>
                        </a:rPr>
                        <a:t>K-mer</a:t>
                      </a:r>
                    </a:p>
                  </a:txBody>
                  <a:tcPr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800" b="1" dirty="0">
                          <a:latin typeface="Cambria" panose="02040503050406030204" pitchFamily="18" charset="0"/>
                        </a:rPr>
                        <a:t>ID</a:t>
                      </a:r>
                    </a:p>
                  </a:txBody>
                  <a:tcPr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7482197"/>
                  </a:ext>
                </a:extLst>
              </a:tr>
              <a:tr h="188561">
                <a:tc>
                  <a:txBody>
                    <a:bodyPr/>
                    <a:lstStyle/>
                    <a:p>
                      <a:pPr algn="ctr"/>
                      <a:r>
                        <a:rPr lang="en-CH" sz="1800" b="0" dirty="0">
                          <a:latin typeface="Cambria" panose="02040503050406030204" pitchFamily="18" charset="0"/>
                        </a:rPr>
                        <a:t>AAAAA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75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1,5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544357"/>
                  </a:ext>
                </a:extLst>
              </a:tr>
              <a:tr h="188561">
                <a:tc>
                  <a:txBody>
                    <a:bodyPr/>
                    <a:lstStyle/>
                    <a:p>
                      <a:pPr algn="ctr"/>
                      <a:r>
                        <a:rPr lang="en-CH" sz="1800" b="0" dirty="0">
                          <a:latin typeface="Cambria" panose="02040503050406030204" pitchFamily="18" charset="0"/>
                        </a:rPr>
                        <a:t>AAAAC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75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6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58546"/>
                  </a:ext>
                </a:extLst>
              </a:tr>
              <a:tr h="188561">
                <a:tc>
                  <a:txBody>
                    <a:bodyPr/>
                    <a:lstStyle/>
                    <a:p>
                      <a:pPr algn="ctr"/>
                      <a:r>
                        <a:rPr lang="en-CH" sz="1800" b="0" dirty="0">
                          <a:latin typeface="Cambria" panose="02040503050406030204" pitchFamily="18" charset="0"/>
                        </a:rPr>
                        <a:t>AATCC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75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2, 9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285619"/>
                  </a:ext>
                </a:extLst>
              </a:tr>
              <a:tr h="188561">
                <a:tc>
                  <a:txBody>
                    <a:bodyPr/>
                    <a:lstStyle/>
                    <a:p>
                      <a:pPr algn="ctr"/>
                      <a:r>
                        <a:rPr lang="en-CH" sz="1800" b="0" dirty="0">
                          <a:latin typeface="Cambria" panose="02040503050406030204" pitchFamily="18" charset="0"/>
                        </a:rPr>
                        <a:t>…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75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…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887763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EE8903D6-FCEE-FA4E-890F-6549DF3E6614}"/>
              </a:ext>
            </a:extLst>
          </p:cNvPr>
          <p:cNvGrpSpPr/>
          <p:nvPr/>
        </p:nvGrpSpPr>
        <p:grpSpPr>
          <a:xfrm>
            <a:off x="1944531" y="1908914"/>
            <a:ext cx="366711" cy="1312891"/>
            <a:chOff x="2886772" y="1979628"/>
            <a:chExt cx="366711" cy="121438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A455D50-2707-DE46-B81A-2B7BA7CC3BAE}"/>
                </a:ext>
              </a:extLst>
            </p:cNvPr>
            <p:cNvSpPr/>
            <p:nvPr/>
          </p:nvSpPr>
          <p:spPr>
            <a:xfrm>
              <a:off x="2909592" y="1979628"/>
              <a:ext cx="316208" cy="18726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3E9E347-4DAD-5349-96F3-0DCC8F4CA3D6}"/>
                </a:ext>
              </a:extLst>
            </p:cNvPr>
            <p:cNvSpPr/>
            <p:nvPr/>
          </p:nvSpPr>
          <p:spPr>
            <a:xfrm>
              <a:off x="2937275" y="2246363"/>
              <a:ext cx="316208" cy="1994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F2BF779-71A1-8E43-A503-01C8E82F8D91}"/>
                </a:ext>
              </a:extLst>
            </p:cNvPr>
            <p:cNvSpPr/>
            <p:nvPr/>
          </p:nvSpPr>
          <p:spPr>
            <a:xfrm>
              <a:off x="2937275" y="2506493"/>
              <a:ext cx="316208" cy="1872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51EC078-CC77-DB42-94C8-685B5C4AC4ED}"/>
                </a:ext>
              </a:extLst>
            </p:cNvPr>
            <p:cNvSpPr/>
            <p:nvPr/>
          </p:nvSpPr>
          <p:spPr>
            <a:xfrm>
              <a:off x="2886772" y="2742977"/>
              <a:ext cx="356293" cy="2075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DCDBE22-2D21-874C-B831-926EF04D7DE2}"/>
                </a:ext>
              </a:extLst>
            </p:cNvPr>
            <p:cNvSpPr/>
            <p:nvPr/>
          </p:nvSpPr>
          <p:spPr>
            <a:xfrm>
              <a:off x="2916191" y="3006749"/>
              <a:ext cx="316208" cy="1872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9EACD353-C541-7F46-B585-E54385025015}"/>
              </a:ext>
            </a:extLst>
          </p:cNvPr>
          <p:cNvSpPr/>
          <p:nvPr/>
        </p:nvSpPr>
        <p:spPr>
          <a:xfrm>
            <a:off x="6239670" y="3473553"/>
            <a:ext cx="2534400" cy="354686"/>
          </a:xfrm>
          <a:prstGeom prst="roundRect">
            <a:avLst>
              <a:gd name="adj" fmla="val 6932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CH" sz="2400" b="1" dirty="0">
                <a:latin typeface="Corbel" panose="020B0503020204020204" pitchFamily="34" charset="0"/>
              </a:rPr>
              <a:t>Space-Efficient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A07A3403-E79A-9942-9A79-C1C5EF0A5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305" y="1859336"/>
            <a:ext cx="2530426" cy="1311155"/>
          </a:xfrm>
          <a:prstGeom prst="rect">
            <a:avLst/>
          </a:prstGeom>
        </p:spPr>
      </p:pic>
      <p:pic>
        <p:nvPicPr>
          <p:cNvPr id="56" name="Graphic 55" descr="Close">
            <a:extLst>
              <a:ext uri="{FF2B5EF4-FFF2-40B4-BE49-F238E27FC236}">
                <a16:creationId xmlns:a16="http://schemas.microsoft.com/office/drawing/2014/main" id="{4AC082D6-EF30-9C43-928D-823B1F0B85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73508" y="3983420"/>
            <a:ext cx="449537" cy="461665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C953263E-5E48-9C4F-8105-884635B17C7C}"/>
              </a:ext>
            </a:extLst>
          </p:cNvPr>
          <p:cNvSpPr txBox="1"/>
          <p:nvPr/>
        </p:nvSpPr>
        <p:spPr>
          <a:xfrm>
            <a:off x="5866086" y="3978081"/>
            <a:ext cx="3414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400" b="1" i="1" dirty="0">
                <a:solidFill>
                  <a:srgbClr val="C00000"/>
                </a:solidFill>
                <a:latin typeface="Corbel" panose="020B0503020204020204" pitchFamily="34" charset="0"/>
              </a:rPr>
              <a:t>Slow inside the SSD </a:t>
            </a:r>
          </a:p>
          <a:p>
            <a:pPr algn="ctr"/>
            <a:r>
              <a:rPr lang="en-CH" sz="2400" b="1" i="1" dirty="0">
                <a:solidFill>
                  <a:srgbClr val="C00000"/>
                </a:solidFill>
                <a:latin typeface="Corbel" panose="020B0503020204020204" pitchFamily="34" charset="0"/>
              </a:rPr>
              <a:t>due to long </a:t>
            </a:r>
          </a:p>
          <a:p>
            <a:pPr algn="ctr"/>
            <a:r>
              <a:rPr lang="en-CH" sz="2400" b="1" i="1" dirty="0">
                <a:solidFill>
                  <a:srgbClr val="C00000"/>
                </a:solidFill>
                <a:latin typeface="Corbel" panose="020B0503020204020204" pitchFamily="34" charset="0"/>
              </a:rPr>
              <a:t>NAND flash latency </a:t>
            </a:r>
          </a:p>
        </p:txBody>
      </p:sp>
    </p:spTree>
    <p:extLst>
      <p:ext uri="{BB962C8B-B14F-4D97-AF65-F5344CB8AC3E}">
        <p14:creationId xmlns:p14="http://schemas.microsoft.com/office/powerpoint/2010/main" val="155768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build="p"/>
      <p:bldP spid="54" grpId="0" animBg="1"/>
      <p:bldP spid="57" grpId="0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Left-right Arrow 15">
            <a:extLst>
              <a:ext uri="{FF2B5EF4-FFF2-40B4-BE49-F238E27FC236}">
                <a16:creationId xmlns:a16="http://schemas.microsoft.com/office/drawing/2014/main" id="{C47A4113-59F4-5248-B34D-F62D3E58E676}"/>
              </a:ext>
            </a:extLst>
          </p:cNvPr>
          <p:cNvSpPr/>
          <p:nvPr/>
        </p:nvSpPr>
        <p:spPr>
          <a:xfrm>
            <a:off x="172800" y="3234904"/>
            <a:ext cx="8798400" cy="815610"/>
          </a:xfrm>
          <a:prstGeom prst="leftRightArrow">
            <a:avLst/>
          </a:prstGeom>
          <a:gradFill>
            <a:gsLst>
              <a:gs pos="68000">
                <a:schemeClr val="accent2"/>
              </a:gs>
              <a:gs pos="32000">
                <a:schemeClr val="accent5"/>
              </a:gs>
              <a:gs pos="0">
                <a:schemeClr val="accent5"/>
              </a:gs>
              <a:gs pos="100000">
                <a:schemeClr val="accent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679ABBC-8B38-3E45-A04A-1778DDA1DBE4}"/>
              </a:ext>
            </a:extLst>
          </p:cNvPr>
          <p:cNvSpPr/>
          <p:nvPr/>
        </p:nvSpPr>
        <p:spPr>
          <a:xfrm>
            <a:off x="369930" y="3473553"/>
            <a:ext cx="2534400" cy="336211"/>
          </a:xfrm>
          <a:prstGeom prst="roundRect">
            <a:avLst>
              <a:gd name="adj" fmla="val 693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CH" sz="2400" b="1" dirty="0">
                <a:solidFill>
                  <a:schemeClr val="bg1"/>
                </a:solidFill>
                <a:latin typeface="Corbel" panose="020B0503020204020204" pitchFamily="34" charset="0"/>
              </a:rPr>
              <a:t>Space-Inefficient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946951-C603-8344-8F41-8478023A4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>
                <a:solidFill>
                  <a:srgbClr val="0C4771"/>
                </a:solidFill>
              </a:rPr>
              <a:t>Step 2 Design: Retrieving the</a:t>
            </a:r>
            <a:r>
              <a:rPr lang="en-GB" sz="3200" dirty="0">
                <a:solidFill>
                  <a:srgbClr val="0C4771"/>
                </a:solidFill>
              </a:rPr>
              <a:t> S</a:t>
            </a:r>
            <a:r>
              <a:rPr lang="en-GB" sz="3200" b="1" dirty="0">
                <a:solidFill>
                  <a:srgbClr val="0C4771"/>
                </a:solidFill>
              </a:rPr>
              <a:t>pecies ID</a:t>
            </a:r>
            <a:endParaRPr lang="en-CH" sz="32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5191530-7CAF-F946-87C8-2C0443326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0" y="909903"/>
            <a:ext cx="8798061" cy="880239"/>
          </a:xfrm>
        </p:spPr>
        <p:txBody>
          <a:bodyPr/>
          <a:lstStyle/>
          <a:p>
            <a:pPr>
              <a:spcAft>
                <a:spcPts val="500"/>
              </a:spcAft>
            </a:pPr>
            <a:r>
              <a:rPr lang="en-GB" sz="2400" dirty="0"/>
              <a:t>MegIS retrieves the species IDs of the 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common k-mers </a:t>
            </a:r>
            <a:r>
              <a:rPr lang="en-GB" sz="2400" dirty="0"/>
              <a:t>by looking up a 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sketch database</a:t>
            </a:r>
          </a:p>
          <a:p>
            <a:pPr>
              <a:spcAft>
                <a:spcPts val="1500"/>
              </a:spcAft>
            </a:pPr>
            <a:endParaRPr lang="en-GB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F501952-2198-1E40-B1C1-96DD6EB8986E}"/>
              </a:ext>
            </a:extLst>
          </p:cNvPr>
          <p:cNvGraphicFramePr>
            <a:graphicFrameLocks noGrp="1"/>
          </p:cNvGraphicFramePr>
          <p:nvPr/>
        </p:nvGraphicFramePr>
        <p:xfrm>
          <a:off x="834851" y="1886394"/>
          <a:ext cx="1550869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21427">
                  <a:extLst>
                    <a:ext uri="{9D8B030D-6E8A-4147-A177-3AD203B41FA5}">
                      <a16:colId xmlns:a16="http://schemas.microsoft.com/office/drawing/2014/main" val="2202466981"/>
                    </a:ext>
                  </a:extLst>
                </a:gridCol>
                <a:gridCol w="529442">
                  <a:extLst>
                    <a:ext uri="{9D8B030D-6E8A-4147-A177-3AD203B41FA5}">
                      <a16:colId xmlns:a16="http://schemas.microsoft.com/office/drawing/2014/main" val="1793191674"/>
                    </a:ext>
                  </a:extLst>
                </a:gridCol>
              </a:tblGrid>
              <a:tr h="188561">
                <a:tc>
                  <a:txBody>
                    <a:bodyPr/>
                    <a:lstStyle/>
                    <a:p>
                      <a:pPr algn="ctr"/>
                      <a:r>
                        <a:rPr lang="en-CH" sz="1800" b="1" dirty="0">
                          <a:latin typeface="Cambria" panose="02040503050406030204" pitchFamily="18" charset="0"/>
                        </a:rPr>
                        <a:t>K-mer</a:t>
                      </a:r>
                    </a:p>
                  </a:txBody>
                  <a:tcPr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800" b="1" dirty="0">
                          <a:latin typeface="Cambria" panose="02040503050406030204" pitchFamily="18" charset="0"/>
                        </a:rPr>
                        <a:t>ID</a:t>
                      </a:r>
                    </a:p>
                  </a:txBody>
                  <a:tcPr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7482197"/>
                  </a:ext>
                </a:extLst>
              </a:tr>
              <a:tr h="188561">
                <a:tc>
                  <a:txBody>
                    <a:bodyPr/>
                    <a:lstStyle/>
                    <a:p>
                      <a:pPr algn="ctr"/>
                      <a:r>
                        <a:rPr lang="en-CH" sz="1800" b="0" dirty="0">
                          <a:latin typeface="Cambria" panose="02040503050406030204" pitchFamily="18" charset="0"/>
                        </a:rPr>
                        <a:t>AAAAA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75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1,5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544357"/>
                  </a:ext>
                </a:extLst>
              </a:tr>
              <a:tr h="188561">
                <a:tc>
                  <a:txBody>
                    <a:bodyPr/>
                    <a:lstStyle/>
                    <a:p>
                      <a:pPr algn="ctr"/>
                      <a:r>
                        <a:rPr lang="en-CH" sz="1800" b="0" dirty="0">
                          <a:latin typeface="Cambria" panose="02040503050406030204" pitchFamily="18" charset="0"/>
                        </a:rPr>
                        <a:t>AAAAC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75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6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58546"/>
                  </a:ext>
                </a:extLst>
              </a:tr>
              <a:tr h="188561">
                <a:tc>
                  <a:txBody>
                    <a:bodyPr/>
                    <a:lstStyle/>
                    <a:p>
                      <a:pPr algn="ctr"/>
                      <a:r>
                        <a:rPr lang="en-CH" sz="1800" b="0" dirty="0">
                          <a:latin typeface="Cambria" panose="02040503050406030204" pitchFamily="18" charset="0"/>
                        </a:rPr>
                        <a:t>AATCC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75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2, 9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285619"/>
                  </a:ext>
                </a:extLst>
              </a:tr>
              <a:tr h="188561">
                <a:tc>
                  <a:txBody>
                    <a:bodyPr/>
                    <a:lstStyle/>
                    <a:p>
                      <a:pPr algn="ctr"/>
                      <a:r>
                        <a:rPr lang="en-CH" sz="1800" b="0" dirty="0">
                          <a:latin typeface="Cambria" panose="02040503050406030204" pitchFamily="18" charset="0"/>
                        </a:rPr>
                        <a:t>…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75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…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887763"/>
                  </a:ext>
                </a:extLst>
              </a:tr>
            </a:tbl>
          </a:graphicData>
        </a:graphic>
      </p:graphicFrame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9EACD353-C541-7F46-B585-E54385025015}"/>
              </a:ext>
            </a:extLst>
          </p:cNvPr>
          <p:cNvSpPr/>
          <p:nvPr/>
        </p:nvSpPr>
        <p:spPr>
          <a:xfrm>
            <a:off x="6239670" y="3473553"/>
            <a:ext cx="2534400" cy="354686"/>
          </a:xfrm>
          <a:prstGeom prst="roundRect">
            <a:avLst>
              <a:gd name="adj" fmla="val 6932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CH" sz="2400" b="1" dirty="0">
                <a:latin typeface="Corbel" panose="020B0503020204020204" pitchFamily="34" charset="0"/>
              </a:rPr>
              <a:t>Space-Efficient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A07A3403-E79A-9942-9A79-C1C5EF0A5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305" y="1859336"/>
            <a:ext cx="2530426" cy="131115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8B02771-93B9-F848-8686-AB390565A93C}"/>
              </a:ext>
            </a:extLst>
          </p:cNvPr>
          <p:cNvSpPr txBox="1"/>
          <p:nvPr/>
        </p:nvSpPr>
        <p:spPr>
          <a:xfrm>
            <a:off x="109876" y="4186827"/>
            <a:ext cx="18160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H" sz="2400" b="1" dirty="0">
                <a:solidFill>
                  <a:schemeClr val="accent2"/>
                </a:solidFill>
              </a:rPr>
              <a:t>7.5x</a:t>
            </a:r>
            <a:r>
              <a:rPr lang="en-CH" sz="2400" b="1" dirty="0">
                <a:solidFill>
                  <a:schemeClr val="accent2"/>
                </a:solidFill>
                <a:latin typeface="Corbel" panose="020B0503020204020204" pitchFamily="34" charset="0"/>
              </a:rPr>
              <a:t> Smaller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0E3648-AE34-164C-83A4-550FC5F64C7E}"/>
              </a:ext>
            </a:extLst>
          </p:cNvPr>
          <p:cNvSpPr txBox="1"/>
          <p:nvPr/>
        </p:nvSpPr>
        <p:spPr>
          <a:xfrm>
            <a:off x="7260106" y="4204400"/>
            <a:ext cx="18160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H" sz="2400" b="1" dirty="0">
                <a:solidFill>
                  <a:schemeClr val="accent5"/>
                </a:solidFill>
              </a:rPr>
              <a:t>2.1× </a:t>
            </a:r>
            <a:r>
              <a:rPr lang="en-CH" sz="2400" b="1" dirty="0">
                <a:solidFill>
                  <a:schemeClr val="accent5"/>
                </a:solidFill>
                <a:latin typeface="Corbel" panose="020B0503020204020204" pitchFamily="34" charset="0"/>
              </a:rPr>
              <a:t>Larger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BADA3C-C784-3042-B50F-5E54FBB68866}"/>
              </a:ext>
            </a:extLst>
          </p:cNvPr>
          <p:cNvSpPr txBox="1"/>
          <p:nvPr/>
        </p:nvSpPr>
        <p:spPr>
          <a:xfrm>
            <a:off x="4457450" y="4623484"/>
            <a:ext cx="3282172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CH" sz="2400" b="1" dirty="0">
                <a:solidFill>
                  <a:srgbClr val="629C3B"/>
                </a:solidFill>
                <a:latin typeface="Corbel" panose="020B0503020204020204" pitchFamily="34" charset="0"/>
              </a:rPr>
              <a:t>K-mer Sketch Streaming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E2F267-709A-0540-B863-265370D4B41E}"/>
              </a:ext>
            </a:extLst>
          </p:cNvPr>
          <p:cNvSpPr/>
          <p:nvPr/>
        </p:nvSpPr>
        <p:spPr>
          <a:xfrm>
            <a:off x="-23885" y="5239035"/>
            <a:ext cx="9160590" cy="1102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300" b="1" i="1" dirty="0">
                <a:solidFill>
                  <a:srgbClr val="629B3C"/>
                </a:solidFill>
                <a:latin typeface="Corbel" panose="020B0503020204020204" pitchFamily="34" charset="0"/>
              </a:rPr>
              <a:t>K-mer Sketch Streaming is m</a:t>
            </a:r>
            <a:r>
              <a:rPr lang="en-GB" sz="2300" b="1" i="1" dirty="0">
                <a:solidFill>
                  <a:srgbClr val="629B3C"/>
                </a:solidFill>
                <a:effectLst/>
                <a:latin typeface="Corbel" panose="020B0503020204020204" pitchFamily="34" charset="0"/>
              </a:rPr>
              <a:t>uch more suitable for in-storage processing</a:t>
            </a:r>
          </a:p>
          <a:p>
            <a:pPr algn="ctr"/>
            <a:r>
              <a:rPr lang="en-GB" sz="2300" b="1" i="1" dirty="0">
                <a:solidFill>
                  <a:srgbClr val="629B3C"/>
                </a:solidFill>
                <a:effectLst/>
                <a:latin typeface="Corbel" panose="020B0503020204020204" pitchFamily="34" charset="0"/>
              </a:rPr>
              <a:t> due to its streaming accesses</a:t>
            </a:r>
            <a:endParaRPr lang="en-GB" sz="2300" b="1" i="1" dirty="0">
              <a:solidFill>
                <a:srgbClr val="629B3C"/>
              </a:solidFill>
              <a:latin typeface="Corbel" panose="020B0503020204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B6830EC-52BC-E149-A7DE-9E1E2FC120C7}"/>
              </a:ext>
            </a:extLst>
          </p:cNvPr>
          <p:cNvCxnSpPr>
            <a:cxnSpLocks/>
          </p:cNvCxnSpPr>
          <p:nvPr/>
        </p:nvCxnSpPr>
        <p:spPr>
          <a:xfrm>
            <a:off x="6065286" y="3578015"/>
            <a:ext cx="0" cy="1045469"/>
          </a:xfrm>
          <a:prstGeom prst="line">
            <a:avLst/>
          </a:prstGeom>
          <a:ln w="38100">
            <a:solidFill>
              <a:schemeClr val="accent6"/>
            </a:solidFill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097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  <p:bldP spid="19" grpId="0" animBg="1"/>
      <p:bldP spid="20" grpId="0" animBg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Left-right Arrow 15">
            <a:extLst>
              <a:ext uri="{FF2B5EF4-FFF2-40B4-BE49-F238E27FC236}">
                <a16:creationId xmlns:a16="http://schemas.microsoft.com/office/drawing/2014/main" id="{C47A4113-59F4-5248-B34D-F62D3E58E676}"/>
              </a:ext>
            </a:extLst>
          </p:cNvPr>
          <p:cNvSpPr/>
          <p:nvPr/>
        </p:nvSpPr>
        <p:spPr>
          <a:xfrm>
            <a:off x="172800" y="3234904"/>
            <a:ext cx="8798400" cy="815610"/>
          </a:xfrm>
          <a:prstGeom prst="leftRightArrow">
            <a:avLst/>
          </a:prstGeom>
          <a:gradFill>
            <a:gsLst>
              <a:gs pos="68000">
                <a:schemeClr val="accent2"/>
              </a:gs>
              <a:gs pos="32000">
                <a:schemeClr val="accent5"/>
              </a:gs>
              <a:gs pos="0">
                <a:schemeClr val="accent5"/>
              </a:gs>
              <a:gs pos="100000">
                <a:schemeClr val="accent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679ABBC-8B38-3E45-A04A-1778DDA1DBE4}"/>
              </a:ext>
            </a:extLst>
          </p:cNvPr>
          <p:cNvSpPr/>
          <p:nvPr/>
        </p:nvSpPr>
        <p:spPr>
          <a:xfrm>
            <a:off x="369930" y="3473553"/>
            <a:ext cx="2534400" cy="336211"/>
          </a:xfrm>
          <a:prstGeom prst="roundRect">
            <a:avLst>
              <a:gd name="adj" fmla="val 693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CH" sz="2400" b="1" dirty="0">
                <a:solidFill>
                  <a:schemeClr val="bg1"/>
                </a:solidFill>
                <a:latin typeface="Corbel" panose="020B0503020204020204" pitchFamily="34" charset="0"/>
              </a:rPr>
              <a:t>Space-Inefficient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946951-C603-8344-8F41-8478023A4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>
                <a:solidFill>
                  <a:srgbClr val="0C4771"/>
                </a:solidFill>
              </a:rPr>
              <a:t>Step 2 Design: Retrieving the</a:t>
            </a:r>
            <a:r>
              <a:rPr lang="en-GB" sz="3200" dirty="0">
                <a:solidFill>
                  <a:srgbClr val="0C4771"/>
                </a:solidFill>
              </a:rPr>
              <a:t> S</a:t>
            </a:r>
            <a:r>
              <a:rPr lang="en-GB" sz="3200" b="1" dirty="0">
                <a:solidFill>
                  <a:srgbClr val="0C4771"/>
                </a:solidFill>
              </a:rPr>
              <a:t>pecies ID</a:t>
            </a:r>
            <a:endParaRPr lang="en-CH" sz="32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5191530-7CAF-F946-87C8-2C0443326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0" y="909903"/>
            <a:ext cx="8798061" cy="880239"/>
          </a:xfrm>
        </p:spPr>
        <p:txBody>
          <a:bodyPr/>
          <a:lstStyle/>
          <a:p>
            <a:pPr>
              <a:spcAft>
                <a:spcPts val="500"/>
              </a:spcAft>
            </a:pPr>
            <a:r>
              <a:rPr lang="en-GB" sz="2400" dirty="0"/>
              <a:t>MegIS retrieves the species IDs of the 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common k-mers </a:t>
            </a:r>
            <a:r>
              <a:rPr lang="en-GB" sz="2400" dirty="0"/>
              <a:t>by looking up a 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sketch database</a:t>
            </a:r>
          </a:p>
          <a:p>
            <a:pPr>
              <a:spcAft>
                <a:spcPts val="1500"/>
              </a:spcAft>
            </a:pPr>
            <a:endParaRPr lang="en-GB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F501952-2198-1E40-B1C1-96DD6EB8986E}"/>
              </a:ext>
            </a:extLst>
          </p:cNvPr>
          <p:cNvGraphicFramePr>
            <a:graphicFrameLocks noGrp="1"/>
          </p:cNvGraphicFramePr>
          <p:nvPr/>
        </p:nvGraphicFramePr>
        <p:xfrm>
          <a:off x="834851" y="1886394"/>
          <a:ext cx="1550869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21427">
                  <a:extLst>
                    <a:ext uri="{9D8B030D-6E8A-4147-A177-3AD203B41FA5}">
                      <a16:colId xmlns:a16="http://schemas.microsoft.com/office/drawing/2014/main" val="2202466981"/>
                    </a:ext>
                  </a:extLst>
                </a:gridCol>
                <a:gridCol w="529442">
                  <a:extLst>
                    <a:ext uri="{9D8B030D-6E8A-4147-A177-3AD203B41FA5}">
                      <a16:colId xmlns:a16="http://schemas.microsoft.com/office/drawing/2014/main" val="1793191674"/>
                    </a:ext>
                  </a:extLst>
                </a:gridCol>
              </a:tblGrid>
              <a:tr h="188561">
                <a:tc>
                  <a:txBody>
                    <a:bodyPr/>
                    <a:lstStyle/>
                    <a:p>
                      <a:pPr algn="ctr"/>
                      <a:r>
                        <a:rPr lang="en-CH" sz="1800" b="1" dirty="0">
                          <a:latin typeface="Cambria" panose="02040503050406030204" pitchFamily="18" charset="0"/>
                        </a:rPr>
                        <a:t>K-mer</a:t>
                      </a:r>
                    </a:p>
                  </a:txBody>
                  <a:tcPr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800" b="1" dirty="0">
                          <a:latin typeface="Cambria" panose="02040503050406030204" pitchFamily="18" charset="0"/>
                        </a:rPr>
                        <a:t>ID</a:t>
                      </a:r>
                    </a:p>
                  </a:txBody>
                  <a:tcPr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7482197"/>
                  </a:ext>
                </a:extLst>
              </a:tr>
              <a:tr h="188561">
                <a:tc>
                  <a:txBody>
                    <a:bodyPr/>
                    <a:lstStyle/>
                    <a:p>
                      <a:pPr algn="ctr"/>
                      <a:r>
                        <a:rPr lang="en-CH" sz="1800" b="0" dirty="0">
                          <a:latin typeface="Cambria" panose="02040503050406030204" pitchFamily="18" charset="0"/>
                        </a:rPr>
                        <a:t>AAAAA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75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1,5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544357"/>
                  </a:ext>
                </a:extLst>
              </a:tr>
              <a:tr h="188561">
                <a:tc>
                  <a:txBody>
                    <a:bodyPr/>
                    <a:lstStyle/>
                    <a:p>
                      <a:pPr algn="ctr"/>
                      <a:r>
                        <a:rPr lang="en-CH" sz="1800" b="0" dirty="0">
                          <a:latin typeface="Cambria" panose="02040503050406030204" pitchFamily="18" charset="0"/>
                        </a:rPr>
                        <a:t>AAAAC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75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6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58546"/>
                  </a:ext>
                </a:extLst>
              </a:tr>
              <a:tr h="188561">
                <a:tc>
                  <a:txBody>
                    <a:bodyPr/>
                    <a:lstStyle/>
                    <a:p>
                      <a:pPr algn="ctr"/>
                      <a:r>
                        <a:rPr lang="en-CH" sz="1800" b="0" dirty="0">
                          <a:latin typeface="Cambria" panose="02040503050406030204" pitchFamily="18" charset="0"/>
                        </a:rPr>
                        <a:t>AATCC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75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2, 9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285619"/>
                  </a:ext>
                </a:extLst>
              </a:tr>
              <a:tr h="188561">
                <a:tc>
                  <a:txBody>
                    <a:bodyPr/>
                    <a:lstStyle/>
                    <a:p>
                      <a:pPr algn="ctr"/>
                      <a:r>
                        <a:rPr lang="en-CH" sz="1800" b="0" dirty="0">
                          <a:latin typeface="Cambria" panose="02040503050406030204" pitchFamily="18" charset="0"/>
                        </a:rPr>
                        <a:t>…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75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…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887763"/>
                  </a:ext>
                </a:extLst>
              </a:tr>
            </a:tbl>
          </a:graphicData>
        </a:graphic>
      </p:graphicFrame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9EACD353-C541-7F46-B585-E54385025015}"/>
              </a:ext>
            </a:extLst>
          </p:cNvPr>
          <p:cNvSpPr/>
          <p:nvPr/>
        </p:nvSpPr>
        <p:spPr>
          <a:xfrm>
            <a:off x="6239670" y="3473553"/>
            <a:ext cx="2534400" cy="354686"/>
          </a:xfrm>
          <a:prstGeom prst="roundRect">
            <a:avLst>
              <a:gd name="adj" fmla="val 6932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CH" sz="2400" b="1" dirty="0">
                <a:latin typeface="Corbel" panose="020B0503020204020204" pitchFamily="34" charset="0"/>
              </a:rPr>
              <a:t>Space-Efficient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A07A3403-E79A-9942-9A79-C1C5EF0A5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305" y="1859336"/>
            <a:ext cx="2530426" cy="131115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8B02771-93B9-F848-8686-AB390565A93C}"/>
              </a:ext>
            </a:extLst>
          </p:cNvPr>
          <p:cNvSpPr txBox="1"/>
          <p:nvPr/>
        </p:nvSpPr>
        <p:spPr>
          <a:xfrm>
            <a:off x="109876" y="4186827"/>
            <a:ext cx="18160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H" sz="2400" b="1" dirty="0">
                <a:solidFill>
                  <a:schemeClr val="accent2"/>
                </a:solidFill>
              </a:rPr>
              <a:t>7.5x</a:t>
            </a:r>
            <a:r>
              <a:rPr lang="en-CH" sz="2400" b="1" dirty="0">
                <a:solidFill>
                  <a:schemeClr val="accent2"/>
                </a:solidFill>
                <a:latin typeface="Corbel" panose="020B0503020204020204" pitchFamily="34" charset="0"/>
              </a:rPr>
              <a:t> Smaller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0E3648-AE34-164C-83A4-550FC5F64C7E}"/>
              </a:ext>
            </a:extLst>
          </p:cNvPr>
          <p:cNvSpPr txBox="1"/>
          <p:nvPr/>
        </p:nvSpPr>
        <p:spPr>
          <a:xfrm>
            <a:off x="7260106" y="4204400"/>
            <a:ext cx="18160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H" sz="2400" b="1" dirty="0">
                <a:solidFill>
                  <a:schemeClr val="accent5"/>
                </a:solidFill>
              </a:rPr>
              <a:t>2.1× </a:t>
            </a:r>
            <a:r>
              <a:rPr lang="en-CH" sz="2400" b="1" dirty="0">
                <a:solidFill>
                  <a:schemeClr val="accent5"/>
                </a:solidFill>
                <a:latin typeface="Corbel" panose="020B0503020204020204" pitchFamily="34" charset="0"/>
              </a:rPr>
              <a:t>Larger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BADA3C-C784-3042-B50F-5E54FBB68866}"/>
              </a:ext>
            </a:extLst>
          </p:cNvPr>
          <p:cNvSpPr txBox="1"/>
          <p:nvPr/>
        </p:nvSpPr>
        <p:spPr>
          <a:xfrm>
            <a:off x="4457450" y="4623484"/>
            <a:ext cx="3282172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CH" sz="2400" b="1" dirty="0">
                <a:solidFill>
                  <a:srgbClr val="629C3B"/>
                </a:solidFill>
                <a:latin typeface="Corbel" panose="020B0503020204020204" pitchFamily="34" charset="0"/>
              </a:rPr>
              <a:t>K-mer Sketch Streaming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E2F267-709A-0540-B863-265370D4B41E}"/>
              </a:ext>
            </a:extLst>
          </p:cNvPr>
          <p:cNvSpPr/>
          <p:nvPr/>
        </p:nvSpPr>
        <p:spPr>
          <a:xfrm>
            <a:off x="-23885" y="5239035"/>
            <a:ext cx="9160590" cy="1102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300" b="1" i="1" dirty="0">
                <a:solidFill>
                  <a:srgbClr val="629B3C"/>
                </a:solidFill>
                <a:latin typeface="Corbel" panose="020B0503020204020204" pitchFamily="34" charset="0"/>
              </a:rPr>
              <a:t>K-mer Sketch Streaming is m</a:t>
            </a:r>
            <a:r>
              <a:rPr lang="en-GB" sz="2300" b="1" i="1" dirty="0">
                <a:solidFill>
                  <a:srgbClr val="629B3C"/>
                </a:solidFill>
                <a:effectLst/>
                <a:latin typeface="Corbel" panose="020B0503020204020204" pitchFamily="34" charset="0"/>
              </a:rPr>
              <a:t>uch more suitable for in-storage processing</a:t>
            </a:r>
          </a:p>
          <a:p>
            <a:pPr algn="ctr"/>
            <a:r>
              <a:rPr lang="en-GB" sz="2300" b="1" i="1" dirty="0">
                <a:solidFill>
                  <a:srgbClr val="629B3C"/>
                </a:solidFill>
                <a:effectLst/>
                <a:latin typeface="Corbel" panose="020B0503020204020204" pitchFamily="34" charset="0"/>
              </a:rPr>
              <a:t> due to its streaming accesses</a:t>
            </a:r>
            <a:endParaRPr lang="en-GB" sz="2300" b="1" i="1" dirty="0">
              <a:solidFill>
                <a:srgbClr val="629B3C"/>
              </a:solidFill>
              <a:latin typeface="Corbel" panose="020B0503020204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B6830EC-52BC-E149-A7DE-9E1E2FC120C7}"/>
              </a:ext>
            </a:extLst>
          </p:cNvPr>
          <p:cNvCxnSpPr>
            <a:cxnSpLocks/>
          </p:cNvCxnSpPr>
          <p:nvPr/>
        </p:nvCxnSpPr>
        <p:spPr>
          <a:xfrm>
            <a:off x="6065286" y="3578015"/>
            <a:ext cx="0" cy="1045469"/>
          </a:xfrm>
          <a:prstGeom prst="line">
            <a:avLst/>
          </a:prstGeom>
          <a:ln w="38100">
            <a:solidFill>
              <a:schemeClr val="accent6"/>
            </a:solidFill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D6D64370-6418-644C-866C-0F25C9EC1CF6}"/>
              </a:ext>
            </a:extLst>
          </p:cNvPr>
          <p:cNvSpPr/>
          <p:nvPr/>
        </p:nvSpPr>
        <p:spPr>
          <a:xfrm>
            <a:off x="0" y="948603"/>
            <a:ext cx="9144000" cy="4136545"/>
          </a:xfrm>
          <a:prstGeom prst="rect">
            <a:avLst/>
          </a:prstGeom>
          <a:solidFill>
            <a:srgbClr val="FFFFFF">
              <a:alpha val="9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CD397-3FB7-3749-B51F-017900C83507}"/>
              </a:ext>
            </a:extLst>
          </p:cNvPr>
          <p:cNvSpPr/>
          <p:nvPr/>
        </p:nvSpPr>
        <p:spPr>
          <a:xfrm>
            <a:off x="0" y="2342192"/>
            <a:ext cx="9144000" cy="1256288"/>
          </a:xfrm>
          <a:prstGeom prst="rect">
            <a:avLst/>
          </a:prstGeom>
          <a:solidFill>
            <a:srgbClr val="C3BF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50000"/>
              </a:lnSpc>
            </a:pP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Design details are in the paper</a:t>
            </a:r>
            <a:endParaRPr lang="en-GB" sz="2400" b="1" dirty="0">
              <a:solidFill>
                <a:srgbClr val="22AE9B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989567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050F4-51BF-6C40-B637-D29E40E43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Step </a:t>
            </a:r>
            <a:r>
              <a:rPr lang="en-CH" dirty="0">
                <a:latin typeface="+mn-lt"/>
              </a:rPr>
              <a:t>3</a:t>
            </a:r>
            <a:endParaRPr lang="en-CH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307C66-9A4F-824A-AE13-9C5471EC48EA}"/>
              </a:ext>
            </a:extLst>
          </p:cNvPr>
          <p:cNvGrpSpPr/>
          <p:nvPr/>
        </p:nvGrpSpPr>
        <p:grpSpPr>
          <a:xfrm>
            <a:off x="-768361" y="3414655"/>
            <a:ext cx="4775363" cy="2952954"/>
            <a:chOff x="-768361" y="3343657"/>
            <a:chExt cx="4775363" cy="2952954"/>
          </a:xfrm>
        </p:grpSpPr>
        <p:pic>
          <p:nvPicPr>
            <p:cNvPr id="5" name="Graphic 4" descr="Database">
              <a:extLst>
                <a:ext uri="{FF2B5EF4-FFF2-40B4-BE49-F238E27FC236}">
                  <a16:creationId xmlns:a16="http://schemas.microsoft.com/office/drawing/2014/main" id="{7E944E08-167C-994A-B94F-D42F0FC37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768361" y="3343657"/>
              <a:ext cx="4775363" cy="226107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6030596-3995-834A-BEC4-513F0A4060F8}"/>
                </a:ext>
              </a:extLst>
            </p:cNvPr>
            <p:cNvSpPr txBox="1"/>
            <p:nvPr/>
          </p:nvSpPr>
          <p:spPr>
            <a:xfrm>
              <a:off x="42967" y="5419448"/>
              <a:ext cx="3152705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2000" dirty="0">
                  <a:solidFill>
                    <a:srgbClr val="009193"/>
                  </a:solidFill>
                  <a:latin typeface="Corbel" panose="020B0503020204020204" pitchFamily="34" charset="0"/>
                </a:rPr>
                <a:t>A large database </a:t>
              </a:r>
            </a:p>
            <a:p>
              <a:pPr algn="ctr">
                <a:lnSpc>
                  <a:spcPct val="85000"/>
                </a:lnSpc>
              </a:pPr>
              <a:r>
                <a:rPr lang="en-US" sz="2000" dirty="0">
                  <a:solidFill>
                    <a:srgbClr val="009193"/>
                  </a:solidFill>
                  <a:latin typeface="Corbel" panose="020B0503020204020204" pitchFamily="34" charset="0"/>
                </a:rPr>
                <a:t>containing information</a:t>
              </a:r>
            </a:p>
            <a:p>
              <a:pPr algn="ctr">
                <a:lnSpc>
                  <a:spcPct val="85000"/>
                </a:lnSpc>
              </a:pPr>
              <a:r>
                <a:rPr lang="en-US" sz="2000" dirty="0">
                  <a:solidFill>
                    <a:srgbClr val="009193"/>
                  </a:solidFill>
                  <a:latin typeface="Corbel" panose="020B0503020204020204" pitchFamily="34" charset="0"/>
                </a:rPr>
                <a:t>on </a:t>
              </a:r>
              <a:r>
                <a:rPr lang="en-US" sz="2000" b="1" dirty="0">
                  <a:solidFill>
                    <a:srgbClr val="C00000"/>
                  </a:solidFill>
                  <a:latin typeface="Corbel" panose="020B0503020204020204" pitchFamily="34" charset="0"/>
                </a:rPr>
                <a:t>many species 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319C630-E5D0-A04C-8A59-D198B8C727CE}"/>
              </a:ext>
            </a:extLst>
          </p:cNvPr>
          <p:cNvSpPr txBox="1"/>
          <p:nvPr/>
        </p:nvSpPr>
        <p:spPr>
          <a:xfrm>
            <a:off x="42966" y="2699186"/>
            <a:ext cx="3152705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Metagenomic sample</a:t>
            </a:r>
          </a:p>
          <a:p>
            <a:pPr algn="ctr">
              <a:lnSpc>
                <a:spcPct val="85000"/>
              </a:lnSpc>
            </a:pP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with species that </a:t>
            </a:r>
          </a:p>
          <a:p>
            <a:pPr algn="ctr">
              <a:lnSpc>
                <a:spcPct val="85000"/>
              </a:lnSpc>
            </a:pP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are 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not known </a:t>
            </a: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in advance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6F1C8BF-7829-5F4A-A1D2-74522292BE84}"/>
              </a:ext>
            </a:extLst>
          </p:cNvPr>
          <p:cNvSpPr/>
          <p:nvPr/>
        </p:nvSpPr>
        <p:spPr>
          <a:xfrm>
            <a:off x="293531" y="875832"/>
            <a:ext cx="2553629" cy="185166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latin typeface="Corbel" panose="020B0503020204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896A9E-5E1F-994A-86A1-82A2F6E3E44C}"/>
              </a:ext>
            </a:extLst>
          </p:cNvPr>
          <p:cNvGrpSpPr/>
          <p:nvPr/>
        </p:nvGrpSpPr>
        <p:grpSpPr>
          <a:xfrm>
            <a:off x="222107" y="3763014"/>
            <a:ext cx="2745780" cy="1614374"/>
            <a:chOff x="222107" y="3837156"/>
            <a:chExt cx="2745780" cy="161437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9D86756-3484-8646-952F-88E7275F0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532" y="3890499"/>
              <a:ext cx="843350" cy="84335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2DB8AFB-9129-FE4B-A747-C95AF9547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5647" y="3837156"/>
              <a:ext cx="617134" cy="617134"/>
            </a:xfrm>
            <a:prstGeom prst="rect">
              <a:avLst/>
            </a:prstGeom>
            <a:effectLst/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F4547B2-683B-CE45-B31A-582F7ACD8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2107" y="4315519"/>
              <a:ext cx="476492" cy="476492"/>
            </a:xfrm>
            <a:prstGeom prst="rect">
              <a:avLst/>
            </a:prstGeom>
            <a:effectLst/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8DF51D4-4868-5848-8052-1315F64D0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rgbClr val="1982C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23150" y="4639800"/>
              <a:ext cx="644737" cy="644737"/>
            </a:xfrm>
            <a:prstGeom prst="rect">
              <a:avLst/>
            </a:prstGeom>
            <a:effectLst/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D913261-2108-5443-9885-981797184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6328" y="3858921"/>
              <a:ext cx="967673" cy="96767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17B3C0D-B7D0-6D49-9000-E38A95172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80" y="4716682"/>
              <a:ext cx="651126" cy="65112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74C2EFE-E542-5A45-91F5-F8BB4CE6E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1692" y="4519424"/>
              <a:ext cx="596538" cy="59653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7DA6C79-80CD-474C-95C1-0FCB27A79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8685" y="4830355"/>
              <a:ext cx="621175" cy="621175"/>
            </a:xfrm>
            <a:prstGeom prst="rect">
              <a:avLst/>
            </a:prstGeom>
          </p:spPr>
        </p:pic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F80CF0D-46BA-7943-9439-F0F888241DE0}"/>
              </a:ext>
            </a:extLst>
          </p:cNvPr>
          <p:cNvGrpSpPr/>
          <p:nvPr/>
        </p:nvGrpSpPr>
        <p:grpSpPr>
          <a:xfrm>
            <a:off x="-794302" y="3460482"/>
            <a:ext cx="4775363" cy="2261076"/>
            <a:chOff x="-794302" y="3568490"/>
            <a:chExt cx="4775363" cy="2261076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5DF7AFB5-F0D1-194C-9921-4745E437DE20}"/>
                </a:ext>
              </a:extLst>
            </p:cNvPr>
            <p:cNvSpPr/>
            <p:nvPr/>
          </p:nvSpPr>
          <p:spPr>
            <a:xfrm>
              <a:off x="189560" y="3953962"/>
              <a:ext cx="2807640" cy="1490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>
                <a:latin typeface="Corbel" panose="020B0503020204020204" pitchFamily="34" charset="0"/>
              </a:endParaRPr>
            </a:p>
          </p:txBody>
        </p:sp>
        <p:pic>
          <p:nvPicPr>
            <p:cNvPr id="138" name="Graphic 137" descr="Database">
              <a:extLst>
                <a:ext uri="{FF2B5EF4-FFF2-40B4-BE49-F238E27FC236}">
                  <a16:creationId xmlns:a16="http://schemas.microsoft.com/office/drawing/2014/main" id="{374D2D7D-E9C5-534A-9EC8-C578A794E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-794302" y="3568490"/>
              <a:ext cx="4775363" cy="2261076"/>
            </a:xfrm>
            <a:prstGeom prst="rect">
              <a:avLst/>
            </a:prstGeom>
          </p:spPr>
        </p:pic>
      </p:grpSp>
      <p:cxnSp>
        <p:nvCxnSpPr>
          <p:cNvPr id="70" name="Curved Connector 69">
            <a:extLst>
              <a:ext uri="{FF2B5EF4-FFF2-40B4-BE49-F238E27FC236}">
                <a16:creationId xmlns:a16="http://schemas.microsoft.com/office/drawing/2014/main" id="{0486B36E-F3A5-5648-BE55-42FA957396D3}"/>
              </a:ext>
            </a:extLst>
          </p:cNvPr>
          <p:cNvCxnSpPr>
            <a:cxnSpLocks/>
          </p:cNvCxnSpPr>
          <p:nvPr/>
        </p:nvCxnSpPr>
        <p:spPr>
          <a:xfrm flipV="1">
            <a:off x="3023141" y="3538886"/>
            <a:ext cx="911771" cy="581203"/>
          </a:xfrm>
          <a:prstGeom prst="curvedConnector3">
            <a:avLst>
              <a:gd name="adj1" fmla="val 50000"/>
            </a:avLst>
          </a:prstGeom>
          <a:ln w="38100">
            <a:solidFill>
              <a:srgbClr val="C813BD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9470621-849D-494C-A0FE-F70C6A9F3221}"/>
              </a:ext>
            </a:extLst>
          </p:cNvPr>
          <p:cNvGrpSpPr/>
          <p:nvPr/>
        </p:nvGrpSpPr>
        <p:grpSpPr>
          <a:xfrm>
            <a:off x="2785555" y="837834"/>
            <a:ext cx="4384326" cy="1497560"/>
            <a:chOff x="2785555" y="837834"/>
            <a:chExt cx="4384326" cy="1497560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B5FC74F1-D7D6-004C-9A0D-339AD5F6B1BA}"/>
                </a:ext>
              </a:extLst>
            </p:cNvPr>
            <p:cNvSpPr/>
            <p:nvPr/>
          </p:nvSpPr>
          <p:spPr>
            <a:xfrm>
              <a:off x="3183315" y="902919"/>
              <a:ext cx="3986566" cy="143247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0E83524F-D1AE-5146-B046-26D6C429D551}"/>
                </a:ext>
              </a:extLst>
            </p:cNvPr>
            <p:cNvSpPr/>
            <p:nvPr/>
          </p:nvSpPr>
          <p:spPr>
            <a:xfrm>
              <a:off x="3305590" y="1306940"/>
              <a:ext cx="1948977" cy="669551"/>
            </a:xfrm>
            <a:prstGeom prst="roundRect">
              <a:avLst>
                <a:gd name="adj" fmla="val 8025"/>
              </a:avLst>
            </a:prstGeom>
            <a:solidFill>
              <a:srgbClr val="1982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CH" sz="2000" b="1" dirty="0">
                  <a:latin typeface="Corbel" panose="020B0503020204020204" pitchFamily="34" charset="0"/>
                </a:rPr>
                <a:t>Preparation </a:t>
              </a:r>
            </a:p>
            <a:p>
              <a:pPr algn="ctr"/>
              <a:r>
                <a:rPr lang="en-GB" sz="2000" b="1" dirty="0">
                  <a:latin typeface="Corbel" panose="020B0503020204020204" pitchFamily="34" charset="0"/>
                </a:rPr>
                <a:t>of </a:t>
              </a:r>
              <a:r>
                <a:rPr lang="en-CH" sz="2000" b="1" dirty="0">
                  <a:latin typeface="Corbel" panose="020B0503020204020204" pitchFamily="34" charset="0"/>
                </a:rPr>
                <a:t>Input Queries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257DF42-242B-494C-A19C-DD02A2CE9086}"/>
                </a:ext>
              </a:extLst>
            </p:cNvPr>
            <p:cNvGrpSpPr/>
            <p:nvPr/>
          </p:nvGrpSpPr>
          <p:grpSpPr>
            <a:xfrm>
              <a:off x="5449487" y="888858"/>
              <a:ext cx="1566110" cy="1417511"/>
              <a:chOff x="3141770" y="1630562"/>
              <a:chExt cx="1566110" cy="1417511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7B554566-2B3B-664E-9EF8-BCC331174B96}"/>
                  </a:ext>
                </a:extLst>
              </p:cNvPr>
              <p:cNvGrpSpPr/>
              <p:nvPr/>
            </p:nvGrpSpPr>
            <p:grpSpPr>
              <a:xfrm>
                <a:off x="3141770" y="1630562"/>
                <a:ext cx="1501047" cy="1417511"/>
                <a:chOff x="3294003" y="1331203"/>
                <a:chExt cx="1501047" cy="1417511"/>
              </a:xfrm>
            </p:grpSpPr>
            <p:sp>
              <p:nvSpPr>
                <p:cNvPr id="42" name="Left Brace 41">
                  <a:extLst>
                    <a:ext uri="{FF2B5EF4-FFF2-40B4-BE49-F238E27FC236}">
                      <a16:creationId xmlns:a16="http://schemas.microsoft.com/office/drawing/2014/main" id="{34F39EAB-9D04-E24D-A5BA-7FE029F24424}"/>
                    </a:ext>
                  </a:extLst>
                </p:cNvPr>
                <p:cNvSpPr/>
                <p:nvPr/>
              </p:nvSpPr>
              <p:spPr>
                <a:xfrm>
                  <a:off x="3819479" y="1396616"/>
                  <a:ext cx="157183" cy="1273306"/>
                </a:xfrm>
                <a:prstGeom prst="leftBrace">
                  <a:avLst/>
                </a:prstGeom>
                <a:ln w="15875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6D4B06CC-8B52-D040-A34E-1E24E09E70C4}"/>
                    </a:ext>
                  </a:extLst>
                </p:cNvPr>
                <p:cNvSpPr txBox="1"/>
                <p:nvPr/>
              </p:nvSpPr>
              <p:spPr>
                <a:xfrm rot="16200000">
                  <a:off x="2923737" y="1701469"/>
                  <a:ext cx="1331463" cy="5909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CH" dirty="0">
                      <a:latin typeface="Corbel" panose="020B0503020204020204" pitchFamily="34" charset="0"/>
                    </a:rPr>
                    <a:t>Query </a:t>
                  </a:r>
                </a:p>
                <a:p>
                  <a:pPr algn="ctr">
                    <a:lnSpc>
                      <a:spcPct val="90000"/>
                    </a:lnSpc>
                  </a:pPr>
                  <a:r>
                    <a:rPr lang="en-CH" dirty="0">
                      <a:latin typeface="Corbel" panose="020B0503020204020204" pitchFamily="34" charset="0"/>
                    </a:rPr>
                    <a:t>K-mer</a:t>
                  </a:r>
                  <a:r>
                    <a:rPr lang="en-US" dirty="0">
                      <a:latin typeface="Corbel" panose="020B0503020204020204" pitchFamily="34" charset="0"/>
                    </a:rPr>
                    <a:t>s</a:t>
                  </a: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8AE8CD6A-FE89-804E-9106-9C0E4EB2DF1F}"/>
                    </a:ext>
                  </a:extLst>
                </p:cNvPr>
                <p:cNvSpPr txBox="1"/>
                <p:nvPr/>
              </p:nvSpPr>
              <p:spPr>
                <a:xfrm>
                  <a:off x="4550435" y="2348604"/>
                  <a:ext cx="24461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>
                      <a:latin typeface="Corbel" panose="020B0503020204020204" pitchFamily="34" charset="0"/>
                    </a:rPr>
                    <a:t>…</a:t>
                  </a:r>
                  <a:endParaRPr lang="en-CH" sz="2000" dirty="0">
                    <a:latin typeface="Corbel" panose="020B0503020204020204" pitchFamily="34" charset="0"/>
                  </a:endParaRPr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10B2752C-9359-DA49-AE26-6C3D46C13A6D}"/>
                  </a:ext>
                </a:extLst>
              </p:cNvPr>
              <p:cNvGrpSpPr/>
              <p:nvPr/>
            </p:nvGrpSpPr>
            <p:grpSpPr>
              <a:xfrm>
                <a:off x="3821530" y="1735182"/>
                <a:ext cx="886350" cy="978451"/>
                <a:chOff x="1678724" y="2023347"/>
                <a:chExt cx="1007267" cy="978451"/>
              </a:xfrm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A60DC3EA-5B9A-E747-8E69-18C10647080F}"/>
                    </a:ext>
                  </a:extLst>
                </p:cNvPr>
                <p:cNvSpPr/>
                <p:nvPr/>
              </p:nvSpPr>
              <p:spPr>
                <a:xfrm>
                  <a:off x="1678724" y="2023347"/>
                  <a:ext cx="705661" cy="208345"/>
                </a:xfrm>
                <a:prstGeom prst="rect">
                  <a:avLst/>
                </a:prstGeom>
                <a:solidFill>
                  <a:srgbClr val="F8F3E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bIns="46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G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63DBE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A</a:t>
                  </a:r>
                  <a:endPara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E57D6DDF-B576-E640-BA02-CCDDCDEE4683}"/>
                    </a:ext>
                  </a:extLst>
                </p:cNvPr>
                <p:cNvSpPr/>
                <p:nvPr/>
              </p:nvSpPr>
              <p:spPr>
                <a:xfrm>
                  <a:off x="1853406" y="2415581"/>
                  <a:ext cx="705661" cy="208345"/>
                </a:xfrm>
                <a:prstGeom prst="rect">
                  <a:avLst/>
                </a:prstGeom>
                <a:solidFill>
                  <a:srgbClr val="F8F3E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bIns="46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63DBE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A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endPara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E0CE7C62-6FCE-FF40-AD6D-69C30A519E29}"/>
                    </a:ext>
                  </a:extLst>
                </p:cNvPr>
                <p:cNvSpPr/>
                <p:nvPr/>
              </p:nvSpPr>
              <p:spPr>
                <a:xfrm>
                  <a:off x="1980330" y="2793453"/>
                  <a:ext cx="705661" cy="208345"/>
                </a:xfrm>
                <a:prstGeom prst="rect">
                  <a:avLst/>
                </a:prstGeom>
                <a:solidFill>
                  <a:srgbClr val="F8F3E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bIns="46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63DBE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A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G</a:t>
                  </a:r>
                </a:p>
              </p:txBody>
            </p:sp>
          </p:grpSp>
        </p:grp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34CCC2E9-16E2-7A44-AB37-4B273934DA95}"/>
                </a:ext>
              </a:extLst>
            </p:cNvPr>
            <p:cNvCxnSpPr>
              <a:cxnSpLocks/>
            </p:cNvCxnSpPr>
            <p:nvPr/>
          </p:nvCxnSpPr>
          <p:spPr>
            <a:xfrm>
              <a:off x="5246916" y="1636485"/>
              <a:ext cx="251999" cy="0"/>
            </a:xfrm>
            <a:prstGeom prst="straightConnector1">
              <a:avLst/>
            </a:prstGeom>
            <a:ln w="38100">
              <a:solidFill>
                <a:srgbClr val="1982C3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95AC4E35-E94C-C141-A92A-FF44708D3071}"/>
                </a:ext>
              </a:extLst>
            </p:cNvPr>
            <p:cNvSpPr/>
            <p:nvPr/>
          </p:nvSpPr>
          <p:spPr>
            <a:xfrm>
              <a:off x="3183315" y="902919"/>
              <a:ext cx="3986566" cy="1403450"/>
            </a:xfrm>
            <a:prstGeom prst="roundRect">
              <a:avLst>
                <a:gd name="adj" fmla="val 4402"/>
              </a:avLst>
            </a:prstGeom>
            <a:noFill/>
            <a:ln w="57150"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CF9045C0-A825-324B-9DB2-FBDE0FDFBD5C}"/>
                </a:ext>
              </a:extLst>
            </p:cNvPr>
            <p:cNvSpPr/>
            <p:nvPr/>
          </p:nvSpPr>
          <p:spPr>
            <a:xfrm>
              <a:off x="2785555" y="837834"/>
              <a:ext cx="1160946" cy="386703"/>
            </a:xfrm>
            <a:prstGeom prst="roundRect">
              <a:avLst>
                <a:gd name="adj" fmla="val 34566"/>
              </a:avLst>
            </a:prstGeom>
            <a:solidFill>
              <a:srgbClr val="06436E"/>
            </a:solidFill>
            <a:ln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2400" b="1" i="1" dirty="0">
                  <a:solidFill>
                    <a:schemeClr val="bg1"/>
                  </a:solidFill>
                  <a:latin typeface="Corbel" panose="020B0503020204020204" pitchFamily="34" charset="0"/>
                </a:rPr>
                <a:t>Step </a:t>
              </a:r>
              <a:r>
                <a:rPr lang="en-CH" sz="2400" b="1" i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21CADA0-D6FE-6944-BCD2-7CB5A1C8CF00}"/>
              </a:ext>
            </a:extLst>
          </p:cNvPr>
          <p:cNvGrpSpPr/>
          <p:nvPr/>
        </p:nvGrpSpPr>
        <p:grpSpPr>
          <a:xfrm>
            <a:off x="3396476" y="2480301"/>
            <a:ext cx="5242816" cy="2038379"/>
            <a:chOff x="3396476" y="2480301"/>
            <a:chExt cx="5242816" cy="2038379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676DA14E-A896-534D-8084-B859E5C22444}"/>
                </a:ext>
              </a:extLst>
            </p:cNvPr>
            <p:cNvSpPr/>
            <p:nvPr/>
          </p:nvSpPr>
          <p:spPr>
            <a:xfrm>
              <a:off x="3811343" y="2534582"/>
              <a:ext cx="4578895" cy="1959589"/>
            </a:xfrm>
            <a:prstGeom prst="rect">
              <a:avLst/>
            </a:prstGeom>
            <a:solidFill>
              <a:srgbClr val="FAE3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EA047C92-00C3-B249-B8A9-DA556AB1591B}"/>
                </a:ext>
              </a:extLst>
            </p:cNvPr>
            <p:cNvSpPr/>
            <p:nvPr/>
          </p:nvSpPr>
          <p:spPr>
            <a:xfrm>
              <a:off x="3934912" y="3145377"/>
              <a:ext cx="2065855" cy="737999"/>
            </a:xfrm>
            <a:prstGeom prst="roundRect">
              <a:avLst>
                <a:gd name="adj" fmla="val 8025"/>
              </a:avLst>
            </a:prstGeom>
            <a:solidFill>
              <a:srgbClr val="C81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b="1" dirty="0">
                  <a:latin typeface="Corbel" panose="020B0503020204020204" pitchFamily="34" charset="0"/>
                </a:rPr>
                <a:t>Presence/Absence Identification</a:t>
              </a:r>
              <a:endParaRPr lang="en-CH" sz="2000" b="1" dirty="0">
                <a:latin typeface="Corbel" panose="020B0503020204020204" pitchFamily="34" charset="0"/>
              </a:endParaRP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9C7AE664-EB47-6F4E-987C-0C561866EB95}"/>
                </a:ext>
              </a:extLst>
            </p:cNvPr>
            <p:cNvGrpSpPr/>
            <p:nvPr/>
          </p:nvGrpSpPr>
          <p:grpSpPr>
            <a:xfrm>
              <a:off x="6372024" y="2606099"/>
              <a:ext cx="2267268" cy="1882173"/>
              <a:chOff x="5032700" y="1554591"/>
              <a:chExt cx="2267268" cy="1882173"/>
            </a:xfrm>
          </p:grpSpPr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C5C344D7-A8FE-844D-8309-E25D27455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032701" y="1554591"/>
                <a:ext cx="617134" cy="617134"/>
              </a:xfrm>
              <a:prstGeom prst="rect">
                <a:avLst/>
              </a:prstGeom>
              <a:effectLst>
                <a:glow rad="25400">
                  <a:schemeClr val="bg1">
                    <a:alpha val="88250"/>
                  </a:schemeClr>
                </a:glow>
              </a:effectLst>
            </p:spPr>
          </p:pic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25435414-8AC3-F74B-888D-9FD16C63CE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32700" y="2210884"/>
                <a:ext cx="552729" cy="552729"/>
              </a:xfrm>
              <a:prstGeom prst="rect">
                <a:avLst/>
              </a:prstGeom>
              <a:effectLst>
                <a:glow rad="25400">
                  <a:schemeClr val="bg1">
                    <a:alpha val="88250"/>
                  </a:schemeClr>
                </a:glow>
              </a:effectLst>
            </p:spPr>
          </p:pic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D6399998-2DEC-CC46-8FB0-923398807C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duotone>
                  <a:prstClr val="black"/>
                  <a:srgbClr val="1982C3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032701" y="2792027"/>
                <a:ext cx="644737" cy="644737"/>
              </a:xfrm>
              <a:prstGeom prst="rect">
                <a:avLst/>
              </a:prstGeom>
              <a:effectLst>
                <a:glow rad="25400">
                  <a:schemeClr val="bg1">
                    <a:alpha val="88250"/>
                  </a:schemeClr>
                </a:glow>
              </a:effectLst>
            </p:spPr>
          </p:pic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495132CE-9F5D-3444-B0EC-27339CB8C19E}"/>
                  </a:ext>
                </a:extLst>
              </p:cNvPr>
              <p:cNvSpPr txBox="1"/>
              <p:nvPr/>
            </p:nvSpPr>
            <p:spPr>
              <a:xfrm>
                <a:off x="5567969" y="1676971"/>
                <a:ext cx="1695465" cy="319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dirty="0">
                    <a:solidFill>
                      <a:srgbClr val="548235"/>
                    </a:solidFill>
                    <a:latin typeface="Corbel" panose="020B0503020204020204" pitchFamily="34" charset="0"/>
                  </a:rPr>
                  <a:t>V. cholerae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0D4FCA09-E660-F14A-974A-6D849D721B8B}"/>
                  </a:ext>
                </a:extLst>
              </p:cNvPr>
              <p:cNvSpPr txBox="1"/>
              <p:nvPr/>
            </p:nvSpPr>
            <p:spPr>
              <a:xfrm>
                <a:off x="5604503" y="2936064"/>
                <a:ext cx="1695465" cy="319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dirty="0">
                    <a:solidFill>
                      <a:srgbClr val="6A9AC2"/>
                    </a:solidFill>
                    <a:latin typeface="Corbel" panose="020B0503020204020204" pitchFamily="34" charset="0"/>
                  </a:rPr>
                  <a:t>E. coli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67FAF4B2-8CBC-074D-9ED2-0061A15663E8}"/>
                  </a:ext>
                </a:extLst>
              </p:cNvPr>
              <p:cNvSpPr txBox="1"/>
              <p:nvPr/>
            </p:nvSpPr>
            <p:spPr>
              <a:xfrm>
                <a:off x="5586604" y="2310900"/>
                <a:ext cx="1695465" cy="319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dirty="0">
                    <a:solidFill>
                      <a:srgbClr val="E06161"/>
                    </a:solidFill>
                    <a:latin typeface="Corbel" panose="020B0503020204020204" pitchFamily="34" charset="0"/>
                  </a:rPr>
                  <a:t>SARS-CoV-2</a:t>
                </a:r>
              </a:p>
            </p:txBody>
          </p:sp>
        </p:grp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2C4E4EB7-05D8-5D49-A1D6-EA5979E4291E}"/>
                </a:ext>
              </a:extLst>
            </p:cNvPr>
            <p:cNvCxnSpPr>
              <a:cxnSpLocks/>
            </p:cNvCxnSpPr>
            <p:nvPr/>
          </p:nvCxnSpPr>
          <p:spPr>
            <a:xfrm>
              <a:off x="5990142" y="3503159"/>
              <a:ext cx="251999" cy="0"/>
            </a:xfrm>
            <a:prstGeom prst="straightConnector1">
              <a:avLst/>
            </a:prstGeom>
            <a:ln w="38100">
              <a:solidFill>
                <a:srgbClr val="C813BD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1A33AD54-B1E5-FE4A-BFF7-80AABBA4554E}"/>
                </a:ext>
              </a:extLst>
            </p:cNvPr>
            <p:cNvSpPr/>
            <p:nvPr/>
          </p:nvSpPr>
          <p:spPr>
            <a:xfrm>
              <a:off x="3821380" y="2550652"/>
              <a:ext cx="4568857" cy="1968028"/>
            </a:xfrm>
            <a:prstGeom prst="roundRect">
              <a:avLst>
                <a:gd name="adj" fmla="val 4402"/>
              </a:avLst>
            </a:prstGeom>
            <a:noFill/>
            <a:ln w="57150"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8872217B-7440-A042-8907-FFBB92E623AD}"/>
                </a:ext>
              </a:extLst>
            </p:cNvPr>
            <p:cNvSpPr/>
            <p:nvPr/>
          </p:nvSpPr>
          <p:spPr>
            <a:xfrm>
              <a:off x="3396476" y="2480301"/>
              <a:ext cx="1160946" cy="386703"/>
            </a:xfrm>
            <a:prstGeom prst="roundRect">
              <a:avLst>
                <a:gd name="adj" fmla="val 34566"/>
              </a:avLst>
            </a:prstGeom>
            <a:solidFill>
              <a:srgbClr val="06436E"/>
            </a:solidFill>
            <a:ln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2400" b="1" i="1" dirty="0">
                  <a:solidFill>
                    <a:schemeClr val="bg1"/>
                  </a:solidFill>
                  <a:latin typeface="Corbel" panose="020B0503020204020204" pitchFamily="34" charset="0"/>
                </a:rPr>
                <a:t>Step </a:t>
              </a:r>
              <a:r>
                <a:rPr lang="en-CH" sz="2400" b="1" i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C3100FD-2867-8744-B89B-BE6AD87BCD3D}"/>
              </a:ext>
            </a:extLst>
          </p:cNvPr>
          <p:cNvGrpSpPr/>
          <p:nvPr/>
        </p:nvGrpSpPr>
        <p:grpSpPr>
          <a:xfrm>
            <a:off x="4079097" y="3433043"/>
            <a:ext cx="4874906" cy="2951192"/>
            <a:chOff x="4079097" y="3433043"/>
            <a:chExt cx="4874906" cy="2951192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7A96DD3A-84C2-D242-B89B-E3DA7E4DB7BA}"/>
                </a:ext>
              </a:extLst>
            </p:cNvPr>
            <p:cNvSpPr/>
            <p:nvPr/>
          </p:nvSpPr>
          <p:spPr>
            <a:xfrm>
              <a:off x="4510507" y="4742378"/>
              <a:ext cx="4411386" cy="164185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F1906667-7480-0C41-9E21-A0E049CD49CF}"/>
                </a:ext>
              </a:extLst>
            </p:cNvPr>
            <p:cNvSpPr/>
            <p:nvPr/>
          </p:nvSpPr>
          <p:spPr>
            <a:xfrm>
              <a:off x="4636306" y="5194307"/>
              <a:ext cx="2065855" cy="737999"/>
            </a:xfrm>
            <a:prstGeom prst="roundRect">
              <a:avLst>
                <a:gd name="adj" fmla="val 8025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b="1" dirty="0">
                  <a:latin typeface="Corbel" panose="020B0503020204020204" pitchFamily="34" charset="0"/>
                </a:rPr>
                <a:t>Abundance</a:t>
              </a:r>
            </a:p>
            <a:p>
              <a:pPr algn="ctr"/>
              <a:r>
                <a:rPr lang="en-US" sz="2000" b="1" dirty="0">
                  <a:latin typeface="Corbel" panose="020B0503020204020204" pitchFamily="34" charset="0"/>
                </a:rPr>
                <a:t>Estimation</a:t>
              </a:r>
              <a:endParaRPr lang="en-CH" sz="2000" b="1" dirty="0">
                <a:latin typeface="Corbel" panose="020B0503020204020204" pitchFamily="34" charset="0"/>
              </a:endParaRPr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96D51578-F8E1-2049-B1DF-A012B54DFA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90875" y="5561906"/>
              <a:ext cx="381221" cy="1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4259C6EC-FBC7-F940-AE9D-DEEE3170479E}"/>
                </a:ext>
              </a:extLst>
            </p:cNvPr>
            <p:cNvSpPr/>
            <p:nvPr/>
          </p:nvSpPr>
          <p:spPr>
            <a:xfrm>
              <a:off x="4491772" y="4740519"/>
              <a:ext cx="4462231" cy="1634755"/>
            </a:xfrm>
            <a:prstGeom prst="roundRect">
              <a:avLst>
                <a:gd name="adj" fmla="val 4402"/>
              </a:avLst>
            </a:prstGeom>
            <a:noFill/>
            <a:ln w="57150"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B170220D-5C1C-564E-83E5-2DC750C93B8C}"/>
                </a:ext>
              </a:extLst>
            </p:cNvPr>
            <p:cNvGrpSpPr/>
            <p:nvPr/>
          </p:nvGrpSpPr>
          <p:grpSpPr>
            <a:xfrm>
              <a:off x="7027791" y="3433043"/>
              <a:ext cx="1926212" cy="2917722"/>
              <a:chOff x="7022802" y="1248355"/>
              <a:chExt cx="1926212" cy="2917722"/>
            </a:xfrm>
          </p:grpSpPr>
          <p:graphicFrame>
            <p:nvGraphicFramePr>
              <p:cNvPr id="86" name="Chart 85">
                <a:extLst>
                  <a:ext uri="{FF2B5EF4-FFF2-40B4-BE49-F238E27FC236}">
                    <a16:creationId xmlns:a16="http://schemas.microsoft.com/office/drawing/2014/main" id="{3F0DC2F3-64C6-D34E-A894-60193FF44A73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7022802" y="1248355"/>
              <a:ext cx="1926212" cy="291772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7"/>
              </a:graphicData>
            </a:graphic>
          </p:graphicFrame>
          <p:pic>
            <p:nvPicPr>
              <p:cNvPr id="87" name="Picture 86">
                <a:extLst>
                  <a:ext uri="{FF2B5EF4-FFF2-40B4-BE49-F238E27FC236}">
                    <a16:creationId xmlns:a16="http://schemas.microsoft.com/office/drawing/2014/main" id="{3F175264-F4C1-114C-BF76-0BAC895B9D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duotone>
                  <a:prstClr val="black"/>
                  <a:srgbClr val="1982C3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032827" y="3285346"/>
                <a:ext cx="597134" cy="597134"/>
              </a:xfrm>
              <a:prstGeom prst="rect">
                <a:avLst/>
              </a:prstGeom>
              <a:effectLst>
                <a:glow rad="12700">
                  <a:schemeClr val="bg1">
                    <a:alpha val="58833"/>
                  </a:schemeClr>
                </a:glow>
              </a:effectLst>
            </p:spPr>
          </p:pic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EE23FD3A-14E5-F149-9AE1-7F2A421630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557349" y="2712587"/>
                <a:ext cx="391305" cy="391305"/>
              </a:xfrm>
              <a:prstGeom prst="rect">
                <a:avLst/>
              </a:prstGeom>
              <a:effectLst>
                <a:glow rad="12700">
                  <a:schemeClr val="bg1">
                    <a:alpha val="55000"/>
                  </a:schemeClr>
                </a:glow>
              </a:effectLst>
            </p:spPr>
          </p:pic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B32C96E9-E2AF-CD43-80A4-CFBAC975B8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332868" y="3216184"/>
                <a:ext cx="473603" cy="473603"/>
              </a:xfrm>
              <a:prstGeom prst="rect">
                <a:avLst/>
              </a:prstGeom>
              <a:effectLst>
                <a:glow rad="12700">
                  <a:schemeClr val="bg1">
                    <a:alpha val="58833"/>
                  </a:schemeClr>
                </a:glow>
              </a:effectLst>
            </p:spPr>
          </p:pic>
        </p:grpSp>
        <p:sp>
          <p:nvSpPr>
            <p:cNvPr id="93" name="Rounded Rectangle 92">
              <a:extLst>
                <a:ext uri="{FF2B5EF4-FFF2-40B4-BE49-F238E27FC236}">
                  <a16:creationId xmlns:a16="http://schemas.microsoft.com/office/drawing/2014/main" id="{54C1E589-8B7D-654E-847C-A314A6EA4511}"/>
                </a:ext>
              </a:extLst>
            </p:cNvPr>
            <p:cNvSpPr/>
            <p:nvPr/>
          </p:nvSpPr>
          <p:spPr>
            <a:xfrm>
              <a:off x="4079097" y="4672965"/>
              <a:ext cx="1160946" cy="386703"/>
            </a:xfrm>
            <a:prstGeom prst="roundRect">
              <a:avLst>
                <a:gd name="adj" fmla="val 34566"/>
              </a:avLst>
            </a:prstGeom>
            <a:solidFill>
              <a:srgbClr val="06436E"/>
            </a:solidFill>
            <a:ln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2400" b="1" i="1" dirty="0">
                  <a:solidFill>
                    <a:schemeClr val="bg1"/>
                  </a:solidFill>
                  <a:latin typeface="Corbel" panose="020B0503020204020204" pitchFamily="34" charset="0"/>
                </a:rPr>
                <a:t>Step </a:t>
              </a:r>
              <a:r>
                <a:rPr lang="en-CH" sz="2400" b="1" i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B68067A-CB39-3048-B0C7-4736072D7168}"/>
              </a:ext>
            </a:extLst>
          </p:cNvPr>
          <p:cNvGrpSpPr/>
          <p:nvPr/>
        </p:nvGrpSpPr>
        <p:grpSpPr>
          <a:xfrm>
            <a:off x="650171" y="982703"/>
            <a:ext cx="1767859" cy="1705053"/>
            <a:chOff x="650171" y="1056845"/>
            <a:chExt cx="1767859" cy="1705053"/>
          </a:xfrm>
        </p:grpSpPr>
        <p:pic>
          <p:nvPicPr>
            <p:cNvPr id="85" name="Content Placeholder 4">
              <a:extLst>
                <a:ext uri="{FF2B5EF4-FFF2-40B4-BE49-F238E27FC236}">
                  <a16:creationId xmlns:a16="http://schemas.microsoft.com/office/drawing/2014/main" id="{1F1A9786-98B9-7E42-B9DC-F999323D6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31324">
              <a:off x="650171" y="1056845"/>
              <a:ext cx="605582" cy="1434219"/>
            </a:xfrm>
            <a:prstGeom prst="rect">
              <a:avLst/>
            </a:prstGeom>
          </p:spPr>
        </p:pic>
        <p:pic>
          <p:nvPicPr>
            <p:cNvPr id="95" name="Content Placeholder 4">
              <a:extLst>
                <a:ext uri="{FF2B5EF4-FFF2-40B4-BE49-F238E27FC236}">
                  <a16:creationId xmlns:a16="http://schemas.microsoft.com/office/drawing/2014/main" id="{0DCFD3E8-F6F7-2848-AFE7-4FCD9238F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6726">
              <a:off x="1204635" y="1210068"/>
              <a:ext cx="605582" cy="1434219"/>
            </a:xfrm>
            <a:prstGeom prst="rect">
              <a:avLst/>
            </a:prstGeom>
          </p:spPr>
        </p:pic>
        <p:pic>
          <p:nvPicPr>
            <p:cNvPr id="96" name="Content Placeholder 4">
              <a:extLst>
                <a:ext uri="{FF2B5EF4-FFF2-40B4-BE49-F238E27FC236}">
                  <a16:creationId xmlns:a16="http://schemas.microsoft.com/office/drawing/2014/main" id="{02DF2928-C896-C440-B3F8-A2294F337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42505">
              <a:off x="1812448" y="1327679"/>
              <a:ext cx="605582" cy="1434219"/>
            </a:xfrm>
            <a:prstGeom prst="rect">
              <a:avLst/>
            </a:prstGeom>
          </p:spPr>
        </p:pic>
      </p:grp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E4392EDD-1E30-BC46-BCCA-BA2930984545}"/>
              </a:ext>
            </a:extLst>
          </p:cNvPr>
          <p:cNvCxnSpPr>
            <a:cxnSpLocks/>
          </p:cNvCxnSpPr>
          <p:nvPr/>
        </p:nvCxnSpPr>
        <p:spPr>
          <a:xfrm>
            <a:off x="5781064" y="2332956"/>
            <a:ext cx="0" cy="800999"/>
          </a:xfrm>
          <a:prstGeom prst="straightConnector1">
            <a:avLst/>
          </a:prstGeom>
          <a:ln w="38100">
            <a:solidFill>
              <a:srgbClr val="C813BD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F7B8743B-6C00-4349-BB68-523DCF2ED7F1}"/>
              </a:ext>
            </a:extLst>
          </p:cNvPr>
          <p:cNvCxnSpPr>
            <a:cxnSpLocks/>
          </p:cNvCxnSpPr>
          <p:nvPr/>
        </p:nvCxnSpPr>
        <p:spPr>
          <a:xfrm>
            <a:off x="2834235" y="1643870"/>
            <a:ext cx="471355" cy="1"/>
          </a:xfrm>
          <a:prstGeom prst="straightConnector1">
            <a:avLst/>
          </a:prstGeom>
          <a:ln w="38100">
            <a:solidFill>
              <a:srgbClr val="1982C3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123CEFAE-95BA-A545-98D3-9ADD849CD6D3}"/>
              </a:ext>
            </a:extLst>
          </p:cNvPr>
          <p:cNvCxnSpPr>
            <a:cxnSpLocks/>
          </p:cNvCxnSpPr>
          <p:nvPr/>
        </p:nvCxnSpPr>
        <p:spPr>
          <a:xfrm>
            <a:off x="6478178" y="4519424"/>
            <a:ext cx="0" cy="680126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832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BA88E-3F65-CF45-90B3-7AC0B5956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Step </a:t>
            </a:r>
            <a:r>
              <a:rPr lang="en-CH" dirty="0">
                <a:latin typeface="+mn-lt"/>
              </a:rPr>
              <a:t>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BB427-6430-3544-8223-45079FAAC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2715" y="1067989"/>
            <a:ext cx="4914836" cy="1326649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2300" dirty="0"/>
              <a:t>MegIS performs additional analysis on species identified in the sample to estimate their abundance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9B71EE-9724-BC4A-856D-DEE43FEE139A}"/>
              </a:ext>
            </a:extLst>
          </p:cNvPr>
          <p:cNvSpPr txBox="1"/>
          <p:nvPr/>
        </p:nvSpPr>
        <p:spPr>
          <a:xfrm>
            <a:off x="92143" y="2627918"/>
            <a:ext cx="8885602" cy="1512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90000"/>
              </a:lnSpc>
              <a:spcAft>
                <a:spcPts val="1000"/>
              </a:spcAft>
              <a:buNone/>
            </a:pPr>
            <a:r>
              <a:rPr lang="en-GB" sz="2400" b="1" i="1" dirty="0">
                <a:solidFill>
                  <a:schemeClr val="accent2"/>
                </a:solidFill>
                <a:latin typeface="Corbel" panose="020B0503020204020204" pitchFamily="34" charset="0"/>
              </a:rPr>
              <a:t>MegIS can flexibly integrate with different approaches</a:t>
            </a:r>
          </a:p>
          <a:p>
            <a:pPr marL="457200" indent="-457200">
              <a:lnSpc>
                <a:spcPct val="9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GB" sz="2000" b="1" dirty="0">
                <a:latin typeface="Corbel" panose="020B0503020204020204" pitchFamily="34" charset="0"/>
              </a:rPr>
              <a:t>Lightweight statistical approaches</a:t>
            </a:r>
            <a:r>
              <a:rPr lang="en-GB" sz="2000" dirty="0">
                <a:solidFill>
                  <a:srgbClr val="939000"/>
                </a:solidFill>
                <a:latin typeface="Corbel" panose="020B0503020204020204" pitchFamily="34" charset="0"/>
              </a:rPr>
              <a:t>: </a:t>
            </a:r>
            <a:r>
              <a:rPr lang="en-GB" sz="2000" dirty="0">
                <a:latin typeface="Corbel" panose="020B0503020204020204" pitchFamily="34" charset="0"/>
              </a:rPr>
              <a:t>Directly uses the output of Step 2 </a:t>
            </a:r>
          </a:p>
          <a:p>
            <a:pPr marL="457200" indent="-457200">
              <a:lnSpc>
                <a:spcPct val="9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GB" sz="2000" b="1" dirty="0">
                <a:latin typeface="Corbel" panose="020B0503020204020204" pitchFamily="34" charset="0"/>
              </a:rPr>
              <a:t>More accurate and costly read mapping: </a:t>
            </a:r>
            <a:r>
              <a:rPr lang="en-GB" sz="2000" dirty="0">
                <a:latin typeface="Corbel" panose="020B0503020204020204" pitchFamily="34" charset="0"/>
              </a:rPr>
              <a:t>MegIS facilitates integration by preparing mapping indexes in the SSD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92B8530-BA77-CE4D-959D-A5AF4CC909B2}"/>
              </a:ext>
            </a:extLst>
          </p:cNvPr>
          <p:cNvSpPr/>
          <p:nvPr/>
        </p:nvSpPr>
        <p:spPr>
          <a:xfrm>
            <a:off x="92143" y="918463"/>
            <a:ext cx="4114098" cy="16418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4676574-7E91-8C4D-B383-5CA1BF1C175C}"/>
              </a:ext>
            </a:extLst>
          </p:cNvPr>
          <p:cNvSpPr/>
          <p:nvPr/>
        </p:nvSpPr>
        <p:spPr>
          <a:xfrm>
            <a:off x="185721" y="1370392"/>
            <a:ext cx="2022719" cy="737999"/>
          </a:xfrm>
          <a:prstGeom prst="roundRect">
            <a:avLst>
              <a:gd name="adj" fmla="val 802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latin typeface="Corbel" panose="020B0503020204020204" pitchFamily="34" charset="0"/>
              </a:rPr>
              <a:t>Abundance</a:t>
            </a:r>
          </a:p>
          <a:p>
            <a:pPr algn="ctr"/>
            <a:r>
              <a:rPr lang="en-US" sz="2000" b="1" dirty="0">
                <a:latin typeface="Corbel" panose="020B0503020204020204" pitchFamily="34" charset="0"/>
              </a:rPr>
              <a:t>Estimation</a:t>
            </a:r>
            <a:endParaRPr lang="en-CH" sz="2000" b="1" dirty="0">
              <a:latin typeface="Corbel" panose="020B050302020402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A91155C-7073-744A-82E2-E22C1F509EF7}"/>
              </a:ext>
            </a:extLst>
          </p:cNvPr>
          <p:cNvCxnSpPr>
            <a:cxnSpLocks/>
          </p:cNvCxnSpPr>
          <p:nvPr/>
        </p:nvCxnSpPr>
        <p:spPr>
          <a:xfrm flipV="1">
            <a:off x="2140728" y="1737990"/>
            <a:ext cx="373261" cy="3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35B073D-6547-294F-A069-9D777E62B15A}"/>
              </a:ext>
            </a:extLst>
          </p:cNvPr>
          <p:cNvSpPr/>
          <p:nvPr/>
        </p:nvSpPr>
        <p:spPr>
          <a:xfrm>
            <a:off x="73255" y="916604"/>
            <a:ext cx="4132985" cy="1634755"/>
          </a:xfrm>
          <a:prstGeom prst="roundRect">
            <a:avLst>
              <a:gd name="adj" fmla="val 4402"/>
            </a:avLst>
          </a:prstGeom>
          <a:noFill/>
          <a:ln w="57150"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BB516AE-3D53-5641-90E0-B0B473B3DEE1}"/>
              </a:ext>
            </a:extLst>
          </p:cNvPr>
          <p:cNvGrpSpPr/>
          <p:nvPr/>
        </p:nvGrpSpPr>
        <p:grpSpPr>
          <a:xfrm>
            <a:off x="2397274" y="-390872"/>
            <a:ext cx="1941974" cy="2917722"/>
            <a:chOff x="6791940" y="1248355"/>
            <a:chExt cx="1926212" cy="2917722"/>
          </a:xfrm>
        </p:grpSpPr>
        <p:graphicFrame>
          <p:nvGraphicFramePr>
            <p:cNvPr id="24" name="Chart 23">
              <a:extLst>
                <a:ext uri="{FF2B5EF4-FFF2-40B4-BE49-F238E27FC236}">
                  <a16:creationId xmlns:a16="http://schemas.microsoft.com/office/drawing/2014/main" id="{B1916E08-C415-8046-BB68-8CA8F8948530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6791940" y="1248355"/>
            <a:ext cx="1926212" cy="29177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445E1A8-45E6-064A-9675-A9F218581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1982C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68987" y="3285346"/>
              <a:ext cx="597134" cy="597134"/>
            </a:xfrm>
            <a:prstGeom prst="rect">
              <a:avLst/>
            </a:prstGeom>
            <a:effectLst>
              <a:glow rad="12700">
                <a:schemeClr val="bg1">
                  <a:alpha val="58833"/>
                </a:schemeClr>
              </a:glow>
            </a:effec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843E126-C111-3C49-A7EC-7810B5FE6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3509" y="2712587"/>
              <a:ext cx="391305" cy="391305"/>
            </a:xfrm>
            <a:prstGeom prst="rect">
              <a:avLst/>
            </a:prstGeom>
            <a:effectLst>
              <a:glow rad="12700">
                <a:schemeClr val="bg1">
                  <a:alpha val="55000"/>
                </a:schemeClr>
              </a:glow>
            </a:effectLst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C9204B4-2835-C346-96BC-C2054C4C6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69028" y="3216184"/>
              <a:ext cx="473603" cy="473603"/>
            </a:xfrm>
            <a:prstGeom prst="rect">
              <a:avLst/>
            </a:prstGeom>
            <a:effectLst>
              <a:glow rad="12700">
                <a:schemeClr val="bg1">
                  <a:alpha val="58833"/>
                </a:schemeClr>
              </a:glow>
            </a:effectLst>
          </p:spPr>
        </p:pic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1B08493-0DB4-4240-8D27-A1769BDAAD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186" y="4056297"/>
            <a:ext cx="5475628" cy="157871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8A44B05B-00D3-AE41-9BC4-AD577D274041}"/>
              </a:ext>
            </a:extLst>
          </p:cNvPr>
          <p:cNvSpPr/>
          <p:nvPr/>
        </p:nvSpPr>
        <p:spPr>
          <a:xfrm>
            <a:off x="0" y="5568506"/>
            <a:ext cx="9144000" cy="832071"/>
          </a:xfrm>
          <a:prstGeom prst="rect">
            <a:avLst/>
          </a:prstGeom>
          <a:solidFill>
            <a:srgbClr val="C3BF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50000"/>
              </a:lnSpc>
            </a:pP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Step </a:t>
            </a:r>
            <a:r>
              <a:rPr lang="en-GB" sz="2400" b="1" dirty="0">
                <a:solidFill>
                  <a:schemeClr val="tx1"/>
                </a:solidFill>
              </a:rPr>
              <a:t>3</a:t>
            </a: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 and MegIS FTL are in the paper</a:t>
            </a:r>
            <a:endParaRPr lang="en-GB" sz="2400" b="1" dirty="0">
              <a:solidFill>
                <a:srgbClr val="22AE9B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936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8AD54C5-BF55-4E41-8C0F-3556E47BC5A0}"/>
              </a:ext>
            </a:extLst>
          </p:cNvPr>
          <p:cNvSpPr/>
          <p:nvPr/>
        </p:nvSpPr>
        <p:spPr>
          <a:xfrm>
            <a:off x="3721994" y="2113937"/>
            <a:ext cx="5232447" cy="18330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phic 4" descr="Processor">
            <a:extLst>
              <a:ext uri="{FF2B5EF4-FFF2-40B4-BE49-F238E27FC236}">
                <a16:creationId xmlns:a16="http://schemas.microsoft.com/office/drawing/2014/main" id="{71065E2A-7362-3A42-A4EE-680E81E7CC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49529" y="1207214"/>
            <a:ext cx="955855" cy="955855"/>
          </a:xfrm>
          <a:prstGeom prst="rect">
            <a:avLst/>
          </a:prstGeom>
        </p:spPr>
      </p:pic>
      <p:pic>
        <p:nvPicPr>
          <p:cNvPr id="10" name="Graphic 9" descr="Gears">
            <a:extLst>
              <a:ext uri="{FF2B5EF4-FFF2-40B4-BE49-F238E27FC236}">
                <a16:creationId xmlns:a16="http://schemas.microsoft.com/office/drawing/2014/main" id="{3274706B-9FCF-B74A-AEEE-2613B8773C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44410" y="1249505"/>
            <a:ext cx="955854" cy="955854"/>
          </a:xfrm>
          <a:prstGeom prst="rect">
            <a:avLst/>
          </a:prstGeom>
        </p:spPr>
      </p:pic>
      <p:pic>
        <p:nvPicPr>
          <p:cNvPr id="12" name="Graphic 11" descr="Filter">
            <a:extLst>
              <a:ext uri="{FF2B5EF4-FFF2-40B4-BE49-F238E27FC236}">
                <a16:creationId xmlns:a16="http://schemas.microsoft.com/office/drawing/2014/main" id="{A3C1ACFA-1681-2944-95D5-336F827DAD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77325" y="1258620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9D6EC6-9E53-1942-BA75-E28E28CB8EE7}"/>
              </a:ext>
            </a:extLst>
          </p:cNvPr>
          <p:cNvSpPr txBox="1"/>
          <p:nvPr/>
        </p:nvSpPr>
        <p:spPr>
          <a:xfrm>
            <a:off x="3986741" y="897913"/>
            <a:ext cx="174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Heuristics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6BE85F-9B13-E947-BE2F-9258663BDA08}"/>
              </a:ext>
            </a:extLst>
          </p:cNvPr>
          <p:cNvSpPr txBox="1"/>
          <p:nvPr/>
        </p:nvSpPr>
        <p:spPr>
          <a:xfrm>
            <a:off x="5620127" y="910197"/>
            <a:ext cx="2131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Accelerators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BAB6890-0F63-B747-9D57-26D84D7D6A66}"/>
              </a:ext>
            </a:extLst>
          </p:cNvPr>
          <p:cNvSpPr txBox="1"/>
          <p:nvPr/>
        </p:nvSpPr>
        <p:spPr>
          <a:xfrm>
            <a:off x="7503786" y="910197"/>
            <a:ext cx="1061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Filters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358D5AA-DFFA-8D4D-A741-7934E03EFF46}"/>
              </a:ext>
            </a:extLst>
          </p:cNvPr>
          <p:cNvSpPr/>
          <p:nvPr/>
        </p:nvSpPr>
        <p:spPr>
          <a:xfrm>
            <a:off x="0" y="4266028"/>
            <a:ext cx="9144000" cy="7639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srgbClr val="629B3C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Computation overhead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99E118C-EEAB-9C49-907C-AC67626CAD41}"/>
              </a:ext>
            </a:extLst>
          </p:cNvPr>
          <p:cNvSpPr/>
          <p:nvPr/>
        </p:nvSpPr>
        <p:spPr>
          <a:xfrm>
            <a:off x="393539" y="2335943"/>
            <a:ext cx="1504707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AA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GG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C535C70-FB4A-0241-B25F-8F569683D1E5}"/>
              </a:ext>
            </a:extLst>
          </p:cNvPr>
          <p:cNvSpPr/>
          <p:nvPr/>
        </p:nvSpPr>
        <p:spPr>
          <a:xfrm>
            <a:off x="393539" y="2785215"/>
            <a:ext cx="1504707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AAAA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GG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31397B8-63FB-714A-8F18-1A7789063CED}"/>
              </a:ext>
            </a:extLst>
          </p:cNvPr>
          <p:cNvSpPr/>
          <p:nvPr/>
        </p:nvSpPr>
        <p:spPr>
          <a:xfrm>
            <a:off x="393539" y="3234487"/>
            <a:ext cx="1504707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TTTTTT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AAA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FFBA1F1-98E0-564F-83B1-193D6086B1E4}"/>
              </a:ext>
            </a:extLst>
          </p:cNvPr>
          <p:cNvSpPr/>
          <p:nvPr/>
        </p:nvSpPr>
        <p:spPr>
          <a:xfrm>
            <a:off x="735911" y="3475414"/>
            <a:ext cx="1514651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AA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ED6AC3D-DFCB-1945-82BC-D3D9AF46B12B}"/>
              </a:ext>
            </a:extLst>
          </p:cNvPr>
          <p:cNvSpPr/>
          <p:nvPr/>
        </p:nvSpPr>
        <p:spPr>
          <a:xfrm>
            <a:off x="688693" y="2518619"/>
            <a:ext cx="1514651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GGG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AA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7EDA0B1-A141-CD43-8FC8-CDAF384C8271}"/>
              </a:ext>
            </a:extLst>
          </p:cNvPr>
          <p:cNvSpPr/>
          <p:nvPr/>
        </p:nvSpPr>
        <p:spPr>
          <a:xfrm>
            <a:off x="688693" y="2993932"/>
            <a:ext cx="1514651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AA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GGGG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F4C7A2B-3783-764D-B20A-AFF30FE38B8F}"/>
              </a:ext>
            </a:extLst>
          </p:cNvPr>
          <p:cNvSpPr/>
          <p:nvPr/>
        </p:nvSpPr>
        <p:spPr>
          <a:xfrm>
            <a:off x="720477" y="3238345"/>
            <a:ext cx="1514651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CCCC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GGGG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4A0BB08-190C-7B4C-9FA8-C453C2421161}"/>
              </a:ext>
            </a:extLst>
          </p:cNvPr>
          <p:cNvSpPr/>
          <p:nvPr/>
        </p:nvSpPr>
        <p:spPr>
          <a:xfrm>
            <a:off x="688041" y="2755783"/>
            <a:ext cx="1514651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TTT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GGG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5B4C9C8-047E-2449-8F6D-7E55DC35146F}"/>
              </a:ext>
            </a:extLst>
          </p:cNvPr>
          <p:cNvSpPr/>
          <p:nvPr/>
        </p:nvSpPr>
        <p:spPr>
          <a:xfrm>
            <a:off x="756210" y="2351701"/>
            <a:ext cx="1514651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GG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1E9FD74E-F3A3-EC4F-A031-2E50E586A05F}"/>
              </a:ext>
            </a:extLst>
          </p:cNvPr>
          <p:cNvSpPr/>
          <p:nvPr/>
        </p:nvSpPr>
        <p:spPr>
          <a:xfrm>
            <a:off x="6724358" y="2291781"/>
            <a:ext cx="2048907" cy="1458415"/>
          </a:xfrm>
          <a:prstGeom prst="roundRect">
            <a:avLst>
              <a:gd name="adj" fmla="val 7116"/>
            </a:avLst>
          </a:prstGeom>
          <a:solidFill>
            <a:srgbClr val="F2E7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Computation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Unit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(CPU or Accelerator)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E4A3B81D-25E3-8A4C-A2DB-AB9E43C288AE}"/>
              </a:ext>
            </a:extLst>
          </p:cNvPr>
          <p:cNvSpPr/>
          <p:nvPr/>
        </p:nvSpPr>
        <p:spPr>
          <a:xfrm>
            <a:off x="5842000" y="2291782"/>
            <a:ext cx="840153" cy="1458415"/>
          </a:xfrm>
          <a:prstGeom prst="roundRect">
            <a:avLst>
              <a:gd name="adj" fmla="val 7116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Cache</a:t>
            </a:r>
            <a:endParaRPr kumimoji="0" lang="en-C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5F2E9F3-46D4-2D48-A408-9382652ADA44}"/>
              </a:ext>
            </a:extLst>
          </p:cNvPr>
          <p:cNvSpPr/>
          <p:nvPr/>
        </p:nvSpPr>
        <p:spPr>
          <a:xfrm>
            <a:off x="3898900" y="2291782"/>
            <a:ext cx="1345754" cy="1458415"/>
          </a:xfrm>
          <a:prstGeom prst="roundRect">
            <a:avLst>
              <a:gd name="adj" fmla="val 7116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Main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Memory</a:t>
            </a:r>
            <a:endParaRPr kumimoji="0" lang="en-CH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CB2E5EEA-9D8D-454B-9C48-5D4302BF02CD}"/>
              </a:ext>
            </a:extLst>
          </p:cNvPr>
          <p:cNvSpPr/>
          <p:nvPr/>
        </p:nvSpPr>
        <p:spPr>
          <a:xfrm>
            <a:off x="322865" y="2291781"/>
            <a:ext cx="2245002" cy="1458415"/>
          </a:xfrm>
          <a:prstGeom prst="roundRect">
            <a:avLst>
              <a:gd name="adj" fmla="val 7116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Storage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System</a:t>
            </a:r>
            <a:endParaRPr kumimoji="0" lang="en-CH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E6B0398-ADCD-1145-B0F6-748316A7EEF2}"/>
              </a:ext>
            </a:extLst>
          </p:cNvPr>
          <p:cNvSpPr/>
          <p:nvPr/>
        </p:nvSpPr>
        <p:spPr>
          <a:xfrm>
            <a:off x="-1" y="5303763"/>
            <a:ext cx="9144000" cy="7489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Data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movement overhead </a:t>
            </a:r>
            <a:r>
              <a: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35" name="Graphic 34" descr="Close">
            <a:extLst>
              <a:ext uri="{FF2B5EF4-FFF2-40B4-BE49-F238E27FC236}">
                <a16:creationId xmlns:a16="http://schemas.microsoft.com/office/drawing/2014/main" id="{B7548304-289F-9447-8091-9F3A785960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78837" y="5219357"/>
            <a:ext cx="914400" cy="9144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9A9BA6C-26AE-E74A-87A1-95A82D67BAE7}"/>
              </a:ext>
            </a:extLst>
          </p:cNvPr>
          <p:cNvSpPr txBox="1"/>
          <p:nvPr/>
        </p:nvSpPr>
        <p:spPr>
          <a:xfrm>
            <a:off x="632697" y="4093991"/>
            <a:ext cx="109969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6600" b="1" i="0" u="none" strike="noStrike" kern="1200" cap="none" spc="0" normalizeH="0" baseline="0" noProof="0" dirty="0">
                <a:ln>
                  <a:noFill/>
                </a:ln>
                <a:solidFill>
                  <a:srgbClr val="629B3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✓</a:t>
            </a:r>
            <a:endParaRPr kumimoji="0" lang="en-CH" sz="7200" b="0" i="0" u="none" strike="noStrike" kern="1200" cap="none" spc="0" normalizeH="0" baseline="0" noProof="0" dirty="0">
              <a:ln>
                <a:noFill/>
              </a:ln>
              <a:solidFill>
                <a:srgbClr val="629B3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24BFA13-9C6A-A84C-8779-352B3F958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Accelerating Genome Sequence Analysis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717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96296E-6 L 0.75781 0.21203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8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58 0.10856 L 0.73472 0.15185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07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58 0.0449 L 0.73472 0.08819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07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8 -0.08611 L 0.71024 0.05162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46" y="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97 2.59259E-6 L 0.71406 0.19097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93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3611 L 0.70747 0.1347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04" y="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4 0.02384 L 0.70677 0.09537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43" y="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8 0.02616 L 0.7342 0.16458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41" y="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5 0.01759 L 0.72361 0.22292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33" y="1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33" grpId="0" animBg="1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6F7EB43E-EE17-9D4C-BE84-79D85C07DA9E}"/>
              </a:ext>
            </a:extLst>
          </p:cNvPr>
          <p:cNvSpPr/>
          <p:nvPr/>
        </p:nvSpPr>
        <p:spPr>
          <a:xfrm>
            <a:off x="6995609" y="4427557"/>
            <a:ext cx="1293890" cy="142811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2DCAFAD-4F22-1D44-AB7D-B0307886E13A}"/>
              </a:ext>
            </a:extLst>
          </p:cNvPr>
          <p:cNvSpPr/>
          <p:nvPr/>
        </p:nvSpPr>
        <p:spPr>
          <a:xfrm>
            <a:off x="3841955" y="5483747"/>
            <a:ext cx="1248215" cy="130233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CFBA060-FB68-C54E-AE81-11A234DF0199}"/>
              </a:ext>
            </a:extLst>
          </p:cNvPr>
          <p:cNvSpPr/>
          <p:nvPr/>
        </p:nvSpPr>
        <p:spPr>
          <a:xfrm>
            <a:off x="688301" y="4550420"/>
            <a:ext cx="1248215" cy="130233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C09F1D-7D81-7F49-9965-98F0A6A94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What is Metagenomics?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54E4A-3250-EF47-8C82-506486DEF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0" y="855137"/>
            <a:ext cx="8798061" cy="89764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2400" b="1" i="1" u="sng" dirty="0">
                <a:solidFill>
                  <a:srgbClr val="AE8207"/>
                </a:solidFill>
              </a:rPr>
              <a:t>Metagenomics</a:t>
            </a:r>
            <a:r>
              <a:rPr lang="en-GB" sz="2400" b="1" i="1" dirty="0">
                <a:solidFill>
                  <a:srgbClr val="AE8207"/>
                </a:solidFill>
              </a:rPr>
              <a:t>: </a:t>
            </a:r>
            <a:r>
              <a:rPr lang="en-GB" sz="2400" dirty="0"/>
              <a:t>Study of genome sequences of </a:t>
            </a:r>
            <a:r>
              <a:rPr lang="en-GB" sz="2400" b="1" dirty="0">
                <a:solidFill>
                  <a:schemeClr val="accent4">
                    <a:lumMod val="75000"/>
                  </a:schemeClr>
                </a:solidFill>
              </a:rPr>
              <a:t>diverse</a:t>
            </a:r>
            <a:r>
              <a:rPr lang="en-GB" sz="2400" dirty="0"/>
              <a:t> </a:t>
            </a:r>
            <a:r>
              <a:rPr lang="en-GB" sz="2400" b="1" dirty="0">
                <a:solidFill>
                  <a:schemeClr val="accent4">
                    <a:lumMod val="75000"/>
                  </a:schemeClr>
                </a:solidFill>
              </a:rPr>
              <a:t>organisms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/>
              <a:t>   within a </a:t>
            </a:r>
            <a:r>
              <a:rPr lang="en-GB" sz="2400" b="1" dirty="0">
                <a:solidFill>
                  <a:schemeClr val="accent4">
                    <a:lumMod val="75000"/>
                  </a:schemeClr>
                </a:solidFill>
              </a:rPr>
              <a:t>shared environment </a:t>
            </a:r>
            <a:r>
              <a:rPr lang="en-GB" sz="2400" dirty="0"/>
              <a:t>(e.g., blood, ocean, soil)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400" dirty="0">
              <a:solidFill>
                <a:srgbClr val="AE8207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CCC816F-0A97-124F-83D3-3B57B00EDDA3}"/>
              </a:ext>
            </a:extLst>
          </p:cNvPr>
          <p:cNvSpPr/>
          <p:nvPr/>
        </p:nvSpPr>
        <p:spPr>
          <a:xfrm>
            <a:off x="3295185" y="1690297"/>
            <a:ext cx="2553629" cy="185166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522564-9A47-1046-889B-692B495A38E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16815" y="1938301"/>
            <a:ext cx="1093541" cy="10935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A69063-BE34-814A-B1BA-AE48468433F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51848" y="2561014"/>
            <a:ext cx="979417" cy="9794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A66250-0E5E-3D4A-B80C-F2FCF74B66B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88365" y="1913845"/>
            <a:ext cx="1142452" cy="114245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A9C8773-2DB6-9546-9D6C-7E75943773FA}"/>
              </a:ext>
            </a:extLst>
          </p:cNvPr>
          <p:cNvSpPr txBox="1">
            <a:spLocks/>
          </p:cNvSpPr>
          <p:nvPr/>
        </p:nvSpPr>
        <p:spPr>
          <a:xfrm>
            <a:off x="189560" y="3703466"/>
            <a:ext cx="8798061" cy="1302331"/>
          </a:xfrm>
          <a:prstGeom prst="rect">
            <a:avLst/>
          </a:prstGeom>
        </p:spPr>
        <p:txBody>
          <a:bodyPr/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7200" marR="0" lvl="0" indent="-18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629B3C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Overcomes the limitations of traditional genomics</a:t>
            </a:r>
          </a:p>
          <a:p>
            <a:pPr marL="311150" marR="0" lvl="1" indent="-18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Bypasses the need for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analyzing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individual species in isolation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7D804F-1B59-214F-8D88-C35C5BD19DC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95185" y="4532783"/>
            <a:ext cx="1093541" cy="10935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B76E46-9CD7-244D-AF2D-5C7AF235425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30218" y="5155496"/>
            <a:ext cx="979417" cy="9794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79D66F-A4AB-7243-AF0F-1D552E5EDAF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266735" y="4508327"/>
            <a:ext cx="1142452" cy="114245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D3C5A66-8A9C-854D-B36A-E0E3D8BE0169}"/>
              </a:ext>
            </a:extLst>
          </p:cNvPr>
          <p:cNvGrpSpPr/>
          <p:nvPr/>
        </p:nvGrpSpPr>
        <p:grpSpPr>
          <a:xfrm>
            <a:off x="854501" y="4588488"/>
            <a:ext cx="7260148" cy="2030697"/>
            <a:chOff x="854501" y="4588488"/>
            <a:chExt cx="7260148" cy="2030697"/>
          </a:xfrm>
        </p:grpSpPr>
        <p:pic>
          <p:nvPicPr>
            <p:cNvPr id="17" name="Graphic 16" descr="Close">
              <a:extLst>
                <a:ext uri="{FF2B5EF4-FFF2-40B4-BE49-F238E27FC236}">
                  <a16:creationId xmlns:a16="http://schemas.microsoft.com/office/drawing/2014/main" id="{0DC7D015-89A1-7C4A-A212-9D44353EE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54501" y="4730803"/>
              <a:ext cx="944191" cy="944191"/>
            </a:xfrm>
            <a:prstGeom prst="rect">
              <a:avLst/>
            </a:prstGeom>
          </p:spPr>
        </p:pic>
        <p:pic>
          <p:nvPicPr>
            <p:cNvPr id="18" name="Graphic 17" descr="Close">
              <a:extLst>
                <a:ext uri="{FF2B5EF4-FFF2-40B4-BE49-F238E27FC236}">
                  <a16:creationId xmlns:a16="http://schemas.microsoft.com/office/drawing/2014/main" id="{2B136CDC-F947-9B45-B846-3C0225EAB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16269" y="5674994"/>
              <a:ext cx="944191" cy="944191"/>
            </a:xfrm>
            <a:prstGeom prst="rect">
              <a:avLst/>
            </a:prstGeom>
          </p:spPr>
        </p:pic>
        <p:pic>
          <p:nvPicPr>
            <p:cNvPr id="19" name="Graphic 18" descr="Close">
              <a:extLst>
                <a:ext uri="{FF2B5EF4-FFF2-40B4-BE49-F238E27FC236}">
                  <a16:creationId xmlns:a16="http://schemas.microsoft.com/office/drawing/2014/main" id="{E4637C8E-9CA3-1B4A-B564-614AE5A43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170458" y="4588488"/>
              <a:ext cx="944191" cy="9441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801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-0.25781 0.022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9" y="108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45 -0.01088 L 0.31476 0.0141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57" y="125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0.00393 L 0.00417 0.07546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356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13" grpId="0" animBg="1"/>
      <p:bldP spid="3" grpId="0" uiExpand="1" build="p"/>
      <p:bldP spid="7" grpId="0" animBg="1"/>
      <p:bldP spid="8" grpId="0" uiExpand="1" build="p" bldLvl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09F1D-7D81-7F49-9965-98F0A6A94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What is Metagenomics?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CCC816F-0A97-124F-83D3-3B57B00EDDA3}"/>
              </a:ext>
            </a:extLst>
          </p:cNvPr>
          <p:cNvSpPr/>
          <p:nvPr/>
        </p:nvSpPr>
        <p:spPr>
          <a:xfrm>
            <a:off x="3295185" y="1690297"/>
            <a:ext cx="2553629" cy="185166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522564-9A47-1046-889B-692B495A38E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16815" y="1938301"/>
            <a:ext cx="1093541" cy="10935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A69063-BE34-814A-B1BA-AE48468433F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51848" y="2561014"/>
            <a:ext cx="979417" cy="9794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A66250-0E5E-3D4A-B80C-F2FCF74B66B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88365" y="1913845"/>
            <a:ext cx="1142452" cy="114245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6253231-C16B-DF41-9F2F-4F0E5E811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0" y="855137"/>
            <a:ext cx="8798061" cy="89764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2400" b="1" i="1" u="sng" dirty="0">
                <a:solidFill>
                  <a:srgbClr val="AE8207"/>
                </a:solidFill>
              </a:rPr>
              <a:t>Metagenomics</a:t>
            </a:r>
            <a:r>
              <a:rPr lang="en-GB" sz="2400" b="1" i="1" dirty="0">
                <a:solidFill>
                  <a:srgbClr val="AE8207"/>
                </a:solidFill>
              </a:rPr>
              <a:t>: </a:t>
            </a:r>
            <a:r>
              <a:rPr lang="en-GB" sz="2400" dirty="0"/>
              <a:t>Study of genome sequences of </a:t>
            </a:r>
            <a:r>
              <a:rPr lang="en-GB" sz="2400" b="1" dirty="0">
                <a:solidFill>
                  <a:schemeClr val="accent4">
                    <a:lumMod val="75000"/>
                  </a:schemeClr>
                </a:solidFill>
              </a:rPr>
              <a:t>diverse</a:t>
            </a:r>
            <a:r>
              <a:rPr lang="en-GB" sz="2400" dirty="0"/>
              <a:t> </a:t>
            </a:r>
            <a:r>
              <a:rPr lang="en-GB" sz="2400" b="1" dirty="0">
                <a:solidFill>
                  <a:schemeClr val="accent4">
                    <a:lumMod val="75000"/>
                  </a:schemeClr>
                </a:solidFill>
              </a:rPr>
              <a:t>organisms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/>
              <a:t>   within a </a:t>
            </a:r>
            <a:r>
              <a:rPr lang="en-GB" sz="2400" b="1" dirty="0">
                <a:solidFill>
                  <a:schemeClr val="accent4">
                    <a:lumMod val="75000"/>
                  </a:schemeClr>
                </a:solidFill>
              </a:rPr>
              <a:t>shared environment </a:t>
            </a:r>
            <a:r>
              <a:rPr lang="en-GB" sz="2400" dirty="0"/>
              <a:t>(e.g., blood, ocean, soil)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400" dirty="0">
              <a:solidFill>
                <a:srgbClr val="AE8207"/>
              </a:solidFill>
            </a:endParaRPr>
          </a:p>
        </p:txBody>
      </p:sp>
      <p:pic>
        <p:nvPicPr>
          <p:cNvPr id="21" name="Graphic 20" descr="Question mark">
            <a:extLst>
              <a:ext uri="{FF2B5EF4-FFF2-40B4-BE49-F238E27FC236}">
                <a16:creationId xmlns:a16="http://schemas.microsoft.com/office/drawing/2014/main" id="{DD38A2B0-6973-B04B-9B42-B7242C369B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297214">
            <a:off x="5582609" y="2788622"/>
            <a:ext cx="914400" cy="914400"/>
          </a:xfrm>
          <a:prstGeom prst="rect">
            <a:avLst/>
          </a:prstGeom>
        </p:spPr>
      </p:pic>
      <p:pic>
        <p:nvPicPr>
          <p:cNvPr id="22" name="Graphic 21" descr="Question mark RTL">
            <a:extLst>
              <a:ext uri="{FF2B5EF4-FFF2-40B4-BE49-F238E27FC236}">
                <a16:creationId xmlns:a16="http://schemas.microsoft.com/office/drawing/2014/main" id="{4656CC5C-B0FA-B94D-A668-886634F588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085568">
            <a:off x="2514112" y="1752780"/>
            <a:ext cx="914400" cy="914400"/>
          </a:xfrm>
          <a:prstGeom prst="rect">
            <a:avLst/>
          </a:prstGeom>
        </p:spPr>
      </p:pic>
      <p:pic>
        <p:nvPicPr>
          <p:cNvPr id="23" name="Graphic 22" descr="Question mark">
            <a:extLst>
              <a:ext uri="{FF2B5EF4-FFF2-40B4-BE49-F238E27FC236}">
                <a16:creationId xmlns:a16="http://schemas.microsoft.com/office/drawing/2014/main" id="{C4ABBBAB-F90E-9A49-BD1C-D9CEF8AC37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61242">
            <a:off x="5630359" y="1684289"/>
            <a:ext cx="914400" cy="9144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44369FB-100D-DE39-982A-7A141D718EFD}"/>
              </a:ext>
            </a:extLst>
          </p:cNvPr>
          <p:cNvGrpSpPr/>
          <p:nvPr/>
        </p:nvGrpSpPr>
        <p:grpSpPr>
          <a:xfrm>
            <a:off x="5619709" y="4071581"/>
            <a:ext cx="3441262" cy="1882173"/>
            <a:chOff x="5619709" y="4071581"/>
            <a:chExt cx="3441262" cy="188217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ED16D25-E6C2-DC07-AC24-E51088F086EC}"/>
                </a:ext>
              </a:extLst>
            </p:cNvPr>
            <p:cNvGrpSpPr/>
            <p:nvPr/>
          </p:nvGrpSpPr>
          <p:grpSpPr>
            <a:xfrm>
              <a:off x="6793703" y="4071581"/>
              <a:ext cx="2267268" cy="1882173"/>
              <a:chOff x="5032700" y="1554591"/>
              <a:chExt cx="2267268" cy="1882173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C1CFCD90-5666-7D85-FB41-05D125C7EE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032701" y="1554591"/>
                <a:ext cx="617134" cy="617134"/>
              </a:xfrm>
              <a:prstGeom prst="rect">
                <a:avLst/>
              </a:prstGeom>
              <a:effectLst>
                <a:glow rad="25400">
                  <a:schemeClr val="bg1">
                    <a:alpha val="88250"/>
                  </a:schemeClr>
                </a:glow>
              </a:effectLst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DD299F9-A48D-B44C-020B-2729B47B3D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032700" y="2210884"/>
                <a:ext cx="552729" cy="552729"/>
              </a:xfrm>
              <a:prstGeom prst="rect">
                <a:avLst/>
              </a:prstGeom>
              <a:effectLst>
                <a:glow rad="25400">
                  <a:schemeClr val="bg1">
                    <a:alpha val="88250"/>
                  </a:schemeClr>
                </a:glow>
              </a:effectLst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A06E174E-BBB2-730E-7533-CE72D6638A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duotone>
                  <a:prstClr val="black"/>
                  <a:srgbClr val="1982C3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032701" y="2792027"/>
                <a:ext cx="644737" cy="644737"/>
              </a:xfrm>
              <a:prstGeom prst="rect">
                <a:avLst/>
              </a:prstGeom>
              <a:effectLst>
                <a:glow rad="25400">
                  <a:schemeClr val="bg1">
                    <a:alpha val="88250"/>
                  </a:schemeClr>
                </a:glow>
              </a:effectLst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D3BCACD-50C8-FFFF-531A-35DFD1E8F6C1}"/>
                  </a:ext>
                </a:extLst>
              </p:cNvPr>
              <p:cNvSpPr txBox="1"/>
              <p:nvPr/>
            </p:nvSpPr>
            <p:spPr>
              <a:xfrm>
                <a:off x="5567969" y="1676971"/>
                <a:ext cx="1695465" cy="319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4823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V. cholerae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237D67B-A63C-1C43-02B7-A23A95E5114E}"/>
                  </a:ext>
                </a:extLst>
              </p:cNvPr>
              <p:cNvSpPr txBox="1"/>
              <p:nvPr/>
            </p:nvSpPr>
            <p:spPr>
              <a:xfrm>
                <a:off x="5604503" y="2936064"/>
                <a:ext cx="1695465" cy="319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A9AC2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E. coli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5752AFB-8905-D5B8-744D-5F63FF25BF87}"/>
                  </a:ext>
                </a:extLst>
              </p:cNvPr>
              <p:cNvSpPr txBox="1"/>
              <p:nvPr/>
            </p:nvSpPr>
            <p:spPr>
              <a:xfrm>
                <a:off x="5586604" y="2310900"/>
                <a:ext cx="1695465" cy="319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06161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SARS-CoV-2</a:t>
                </a:r>
              </a:p>
            </p:txBody>
          </p:sp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0B83ADF-8C17-62DC-9CDA-90C823A4E177}"/>
                </a:ext>
              </a:extLst>
            </p:cNvPr>
            <p:cNvCxnSpPr>
              <a:cxnSpLocks/>
              <a:stCxn id="38" idx="3"/>
            </p:cNvCxnSpPr>
            <p:nvPr/>
          </p:nvCxnSpPr>
          <p:spPr>
            <a:xfrm>
              <a:off x="5619709" y="5045492"/>
              <a:ext cx="1062246" cy="0"/>
            </a:xfrm>
            <a:prstGeom prst="straightConnector1">
              <a:avLst/>
            </a:prstGeom>
            <a:ln w="38100">
              <a:solidFill>
                <a:srgbClr val="C813BD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D15A415-C76F-1F06-E3BB-CF9D6B442EBC}"/>
              </a:ext>
            </a:extLst>
          </p:cNvPr>
          <p:cNvGrpSpPr/>
          <p:nvPr/>
        </p:nvGrpSpPr>
        <p:grpSpPr>
          <a:xfrm>
            <a:off x="-768361" y="3414655"/>
            <a:ext cx="4775363" cy="2952954"/>
            <a:chOff x="-768361" y="3343657"/>
            <a:chExt cx="4775363" cy="2952954"/>
          </a:xfrm>
        </p:grpSpPr>
        <p:pic>
          <p:nvPicPr>
            <p:cNvPr id="19" name="Graphic 18" descr="Database">
              <a:extLst>
                <a:ext uri="{FF2B5EF4-FFF2-40B4-BE49-F238E27FC236}">
                  <a16:creationId xmlns:a16="http://schemas.microsoft.com/office/drawing/2014/main" id="{C5E0286F-69FB-F6CA-4875-CBB96AE67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-768361" y="3343657"/>
              <a:ext cx="4775363" cy="226107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1E04FFA-9871-C2EE-0891-CF51EF0B6D79}"/>
                </a:ext>
              </a:extLst>
            </p:cNvPr>
            <p:cNvSpPr txBox="1"/>
            <p:nvPr/>
          </p:nvSpPr>
          <p:spPr>
            <a:xfrm>
              <a:off x="42967" y="5419448"/>
              <a:ext cx="3152705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9193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A large database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9193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containing information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9193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on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many species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E12C231-8A12-0747-367C-E0283AE90507}"/>
              </a:ext>
            </a:extLst>
          </p:cNvPr>
          <p:cNvGrpSpPr/>
          <p:nvPr/>
        </p:nvGrpSpPr>
        <p:grpSpPr>
          <a:xfrm>
            <a:off x="222107" y="3763014"/>
            <a:ext cx="2745780" cy="1614374"/>
            <a:chOff x="222107" y="3837156"/>
            <a:chExt cx="2745780" cy="161437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EA9CB76-EC9E-BD04-87B5-E3D0D6FE4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532" y="3890499"/>
              <a:ext cx="843350" cy="84335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11FC304-23BE-20AC-F97A-EF0B0A6DD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5647" y="3837156"/>
              <a:ext cx="617134" cy="617134"/>
            </a:xfrm>
            <a:prstGeom prst="rect">
              <a:avLst/>
            </a:prstGeom>
            <a:effectLst/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59106E9-94EC-14CE-1B2F-ECF70556B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22107" y="4315519"/>
              <a:ext cx="476492" cy="476492"/>
            </a:xfrm>
            <a:prstGeom prst="rect">
              <a:avLst/>
            </a:prstGeom>
            <a:effectLst/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A39AF27-4199-539E-C020-4A1E77D39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rgbClr val="1982C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23150" y="4639800"/>
              <a:ext cx="644737" cy="644737"/>
            </a:xfrm>
            <a:prstGeom prst="rect">
              <a:avLst/>
            </a:prstGeom>
            <a:effectLst/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B83AD74-A5DA-8048-CB19-2DC52FE3D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6328" y="3858921"/>
              <a:ext cx="967673" cy="967673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F6E4163-FBF4-CA29-6563-CC1F0E006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80" y="4716682"/>
              <a:ext cx="651126" cy="651126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193776D-4F86-EB50-5038-A0A707DC0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1692" y="4519424"/>
              <a:ext cx="596538" cy="596538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EE07CC9-00AD-2D94-1B3E-40BBFCEEA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8685" y="4830355"/>
              <a:ext cx="621175" cy="621175"/>
            </a:xfrm>
            <a:prstGeom prst="rect">
              <a:avLst/>
            </a:prstGeom>
          </p:spPr>
        </p:pic>
      </p:grpSp>
      <p:cxnSp>
        <p:nvCxnSpPr>
          <p:cNvPr id="33" name="Curved Connector 32">
            <a:extLst>
              <a:ext uri="{FF2B5EF4-FFF2-40B4-BE49-F238E27FC236}">
                <a16:creationId xmlns:a16="http://schemas.microsoft.com/office/drawing/2014/main" id="{D7F73C61-245E-D0AF-52AF-79FB5FBBA935}"/>
              </a:ext>
            </a:extLst>
          </p:cNvPr>
          <p:cNvCxnSpPr>
            <a:cxnSpLocks/>
            <a:endCxn id="38" idx="1"/>
          </p:cNvCxnSpPr>
          <p:nvPr/>
        </p:nvCxnSpPr>
        <p:spPr>
          <a:xfrm>
            <a:off x="2868119" y="4645997"/>
            <a:ext cx="685735" cy="399495"/>
          </a:xfrm>
          <a:prstGeom prst="curvedConnector3">
            <a:avLst>
              <a:gd name="adj1" fmla="val 50000"/>
            </a:avLst>
          </a:prstGeom>
          <a:ln w="38100">
            <a:solidFill>
              <a:srgbClr val="C813BD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7D1BD18-D026-10B5-D28A-D2D27DD2DEC2}"/>
              </a:ext>
            </a:extLst>
          </p:cNvPr>
          <p:cNvGrpSpPr/>
          <p:nvPr/>
        </p:nvGrpSpPr>
        <p:grpSpPr>
          <a:xfrm>
            <a:off x="-794302" y="3460482"/>
            <a:ext cx="4775363" cy="2261076"/>
            <a:chOff x="-794302" y="3568490"/>
            <a:chExt cx="4775363" cy="226107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5645A8C-D0B6-BD6B-5E50-2BD4F428B22E}"/>
                </a:ext>
              </a:extLst>
            </p:cNvPr>
            <p:cNvSpPr/>
            <p:nvPr/>
          </p:nvSpPr>
          <p:spPr>
            <a:xfrm>
              <a:off x="189560" y="3953962"/>
              <a:ext cx="2807640" cy="1490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pic>
          <p:nvPicPr>
            <p:cNvPr id="36" name="Graphic 35" descr="Database">
              <a:extLst>
                <a:ext uri="{FF2B5EF4-FFF2-40B4-BE49-F238E27FC236}">
                  <a16:creationId xmlns:a16="http://schemas.microsoft.com/office/drawing/2014/main" id="{43A10546-9AA7-E670-0F49-6C812B20E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-794302" y="3568490"/>
              <a:ext cx="4775363" cy="2261076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BC915E1-91B4-E3DB-DFD6-6AEAB9E87C2A}"/>
              </a:ext>
            </a:extLst>
          </p:cNvPr>
          <p:cNvGrpSpPr/>
          <p:nvPr/>
        </p:nvGrpSpPr>
        <p:grpSpPr>
          <a:xfrm>
            <a:off x="3553854" y="3541957"/>
            <a:ext cx="2065855" cy="1872534"/>
            <a:chOff x="3553854" y="3541957"/>
            <a:chExt cx="2065855" cy="1872534"/>
          </a:xfrm>
        </p:grpSpPr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2385097C-DB5A-D058-B1C4-CADEB60BC9EC}"/>
                </a:ext>
              </a:extLst>
            </p:cNvPr>
            <p:cNvSpPr/>
            <p:nvPr/>
          </p:nvSpPr>
          <p:spPr>
            <a:xfrm>
              <a:off x="3553854" y="4676492"/>
              <a:ext cx="2065855" cy="737999"/>
            </a:xfrm>
            <a:prstGeom prst="roundRect">
              <a:avLst>
                <a:gd name="adj" fmla="val 8025"/>
              </a:avLst>
            </a:prstGeom>
            <a:solidFill>
              <a:srgbClr val="C81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Presence/Absence Identification</a:t>
              </a: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A33105BA-287F-E47B-AF04-30ECE5E6BBA9}"/>
                </a:ext>
              </a:extLst>
            </p:cNvPr>
            <p:cNvCxnSpPr>
              <a:endCxn id="38" idx="0"/>
            </p:cNvCxnSpPr>
            <p:nvPr/>
          </p:nvCxnSpPr>
          <p:spPr>
            <a:xfrm>
              <a:off x="4572000" y="3541957"/>
              <a:ext cx="0" cy="1134535"/>
            </a:xfrm>
            <a:prstGeom prst="straightConnector1">
              <a:avLst/>
            </a:prstGeom>
            <a:ln w="38100">
              <a:solidFill>
                <a:srgbClr val="C312B9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9E17F2B1-DCE1-7B52-8AE5-09E366A91528}"/>
              </a:ext>
            </a:extLst>
          </p:cNvPr>
          <p:cNvSpPr txBox="1"/>
          <p:nvPr/>
        </p:nvSpPr>
        <p:spPr>
          <a:xfrm>
            <a:off x="1214779" y="6355193"/>
            <a:ext cx="4775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i="1" dirty="0">
                <a:solidFill>
                  <a:srgbClr val="C00000"/>
                </a:solidFill>
                <a:latin typeface="Corbel" panose="020B0503020204020204" pitchFamily="34" charset="0"/>
              </a:rPr>
              <a:t>(e.g., &gt; </a:t>
            </a:r>
            <a:r>
              <a:rPr lang="en-GB" sz="2000" b="1" i="1" dirty="0">
                <a:solidFill>
                  <a:srgbClr val="C00000"/>
                </a:solidFill>
              </a:rPr>
              <a:t>100 </a:t>
            </a:r>
            <a:r>
              <a:rPr lang="en-GB" sz="2000" b="1" i="1" dirty="0">
                <a:solidFill>
                  <a:srgbClr val="C00000"/>
                </a:solidFill>
                <a:latin typeface="Corbel" panose="020B0503020204020204" pitchFamily="34" charset="0"/>
              </a:rPr>
              <a:t>TBs in emerging databases)</a:t>
            </a:r>
          </a:p>
        </p:txBody>
      </p:sp>
    </p:spTree>
    <p:extLst>
      <p:ext uri="{BB962C8B-B14F-4D97-AF65-F5344CB8AC3E}">
        <p14:creationId xmlns:p14="http://schemas.microsoft.com/office/powerpoint/2010/main" val="51004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56272-7027-4443-8E0A-FEF83B355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Brief Self 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FE194-297D-F64B-87C3-5D0EC9401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CH" sz="2200" dirty="0"/>
              <a:t>A PhD student at the SAFARI Research Group @ ETH Zurich, </a:t>
            </a:r>
            <a:br>
              <a:rPr lang="en-CH" sz="2200" dirty="0"/>
            </a:br>
            <a:r>
              <a:rPr lang="en-CH" sz="2200" dirty="0"/>
              <a:t>advised by Professor Onur Mutlu</a:t>
            </a:r>
          </a:p>
          <a:p>
            <a:pPr>
              <a:lnSpc>
                <a:spcPct val="100000"/>
              </a:lnSpc>
            </a:pPr>
            <a:endParaRPr lang="en-CH" sz="2200" dirty="0"/>
          </a:p>
          <a:p>
            <a:pPr>
              <a:lnSpc>
                <a:spcPct val="100000"/>
              </a:lnSpc>
            </a:pPr>
            <a:r>
              <a:rPr lang="en-CH" sz="2200" b="1" dirty="0">
                <a:solidFill>
                  <a:srgbClr val="548235"/>
                </a:solidFill>
              </a:rPr>
              <a:t>Research interests:</a:t>
            </a:r>
            <a:endParaRPr lang="en-CH" sz="2200" dirty="0">
              <a:solidFill>
                <a:srgbClr val="548235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GB" sz="2200" dirty="0"/>
              <a:t>Computer architecture</a:t>
            </a:r>
          </a:p>
          <a:p>
            <a:pPr lvl="1">
              <a:lnSpc>
                <a:spcPct val="100000"/>
              </a:lnSpc>
            </a:pPr>
            <a:r>
              <a:rPr lang="en-GB" sz="2200" dirty="0"/>
              <a:t>Large-scale bioinformatics applications</a:t>
            </a:r>
          </a:p>
          <a:p>
            <a:pPr lvl="1">
              <a:lnSpc>
                <a:spcPct val="100000"/>
              </a:lnSpc>
            </a:pPr>
            <a:r>
              <a:rPr lang="en-GB" sz="2200" dirty="0"/>
              <a:t>Storage systems</a:t>
            </a:r>
          </a:p>
          <a:p>
            <a:pPr lvl="1">
              <a:lnSpc>
                <a:spcPct val="100000"/>
              </a:lnSpc>
            </a:pPr>
            <a:r>
              <a:rPr lang="en-GB" sz="2200" dirty="0"/>
              <a:t>Near data processing</a:t>
            </a:r>
          </a:p>
          <a:p>
            <a:pPr lvl="1">
              <a:lnSpc>
                <a:spcPct val="100000"/>
              </a:lnSpc>
            </a:pPr>
            <a:r>
              <a:rPr lang="en-GB" sz="2200" dirty="0"/>
              <a:t>Emerging technologies such as ultra-dense </a:t>
            </a:r>
            <a:r>
              <a:rPr lang="en-GB" sz="2200" dirty="0">
                <a:latin typeface="+mn-lt"/>
              </a:rPr>
              <a:t>3</a:t>
            </a:r>
            <a:r>
              <a:rPr lang="en-GB" sz="2200" dirty="0"/>
              <a:t>D integrated systems</a:t>
            </a:r>
            <a:r>
              <a:rPr lang="en-CH" sz="2200" dirty="0"/>
              <a:t> </a:t>
            </a:r>
          </a:p>
          <a:p>
            <a:pPr lvl="1">
              <a:lnSpc>
                <a:spcPct val="100000"/>
              </a:lnSpc>
            </a:pPr>
            <a:endParaRPr lang="en-CH" sz="2200" dirty="0"/>
          </a:p>
          <a:p>
            <a:pPr>
              <a:lnSpc>
                <a:spcPct val="100000"/>
              </a:lnSpc>
            </a:pPr>
            <a:r>
              <a:rPr lang="en-CH" sz="2200" b="1" dirty="0">
                <a:solidFill>
                  <a:srgbClr val="548235"/>
                </a:solidFill>
              </a:rPr>
              <a:t>Contact information</a:t>
            </a:r>
          </a:p>
          <a:p>
            <a:pPr lvl="1">
              <a:lnSpc>
                <a:spcPct val="100000"/>
              </a:lnSpc>
            </a:pPr>
            <a:r>
              <a:rPr lang="en-CH" sz="2200" b="1" dirty="0"/>
              <a:t>Email: </a:t>
            </a:r>
            <a:r>
              <a:rPr lang="en-CH" sz="2200" dirty="0">
                <a:hlinkClick r:id="rId3"/>
              </a:rPr>
              <a:t>n.mansorighiasi@gmail.com</a:t>
            </a:r>
            <a:endParaRPr lang="en-CH" sz="2200" dirty="0"/>
          </a:p>
          <a:p>
            <a:pPr lvl="1">
              <a:lnSpc>
                <a:spcPct val="100000"/>
              </a:lnSpc>
            </a:pPr>
            <a:r>
              <a:rPr lang="en-CH" sz="2200" b="1" dirty="0"/>
              <a:t>Personal website: </a:t>
            </a:r>
            <a:r>
              <a:rPr lang="en-GB" sz="2200" dirty="0">
                <a:hlinkClick r:id="rId4"/>
              </a:rPr>
              <a:t>https://bit.ly/nikamgh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222907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6C178-7A94-624F-A7E7-05D4B05CC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B76E2-93DF-344C-A2FE-E40802A451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en-CH" sz="3200" b="1" dirty="0"/>
              <a:t>Brief Intro to (Meta)Genomics</a:t>
            </a:r>
          </a:p>
          <a:p>
            <a:pPr>
              <a:lnSpc>
                <a:spcPct val="130000"/>
              </a:lnSpc>
            </a:pPr>
            <a:endParaRPr lang="en-CH" sz="3200" b="1" dirty="0"/>
          </a:p>
          <a:p>
            <a:pPr>
              <a:lnSpc>
                <a:spcPct val="130000"/>
              </a:lnSpc>
            </a:pPr>
            <a:r>
              <a:rPr lang="en-CH" sz="3200" b="1" i="1" dirty="0">
                <a:solidFill>
                  <a:srgbClr val="0062A0"/>
                </a:solidFill>
              </a:rPr>
              <a:t>Storage-Centric Designs for (Meta)Genomics</a:t>
            </a:r>
          </a:p>
          <a:p>
            <a:pPr lvl="1">
              <a:lnSpc>
                <a:spcPct val="130000"/>
              </a:lnSpc>
            </a:pPr>
            <a:r>
              <a:rPr lang="en-CH" sz="3200" b="1" i="1" dirty="0">
                <a:solidFill>
                  <a:srgbClr val="0062A0"/>
                </a:solidFill>
              </a:rPr>
              <a:t>GenStore</a:t>
            </a:r>
          </a:p>
          <a:p>
            <a:pPr lvl="1">
              <a:lnSpc>
                <a:spcPct val="130000"/>
              </a:lnSpc>
            </a:pPr>
            <a:r>
              <a:rPr lang="en-CH" sz="3200" b="1" dirty="0"/>
              <a:t>MegIS</a:t>
            </a:r>
          </a:p>
          <a:p>
            <a:pPr lvl="1">
              <a:lnSpc>
                <a:spcPct val="130000"/>
              </a:lnSpc>
            </a:pPr>
            <a:endParaRPr lang="en-CH" sz="3200" b="1" dirty="0"/>
          </a:p>
          <a:p>
            <a:pPr>
              <a:lnSpc>
                <a:spcPct val="130000"/>
              </a:lnSpc>
            </a:pPr>
            <a:r>
              <a:rPr lang="en-CH" sz="3200" b="1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1767927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79F4A-7BCD-E441-BA12-1FDE12DC9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60" y="95697"/>
            <a:ext cx="8798061" cy="770467"/>
          </a:xfrm>
        </p:spPr>
        <p:txBody>
          <a:bodyPr/>
          <a:lstStyle/>
          <a:p>
            <a:r>
              <a:rPr lang="en-CH" dirty="0"/>
              <a:t>GenStore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B3BC38B-782D-1743-9204-EA2BC2EBF1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18388" y="3141402"/>
            <a:ext cx="2507224" cy="2507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9C4D15-5F37-4040-9036-0ADE733433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29" y="1096087"/>
            <a:ext cx="8244348" cy="1927422"/>
          </a:xfrm>
          <a:prstGeom prst="rect">
            <a:avLst/>
          </a:prstGeom>
          <a:ln w="38100">
            <a:solidFill>
              <a:srgbClr val="06436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44061C-0E19-3F4A-9F8C-D393617AA360}"/>
              </a:ext>
            </a:extLst>
          </p:cNvPr>
          <p:cNvSpPr txBox="1"/>
          <p:nvPr/>
        </p:nvSpPr>
        <p:spPr>
          <a:xfrm>
            <a:off x="2304036" y="250098"/>
            <a:ext cx="20287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CH" sz="24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ASPLOS</a:t>
            </a:r>
            <a:r>
              <a:rPr lang="en-CH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’22]</a:t>
            </a:r>
          </a:p>
        </p:txBody>
      </p:sp>
    </p:spTree>
    <p:extLst>
      <p:ext uri="{BB962C8B-B14F-4D97-AF65-F5344CB8AC3E}">
        <p14:creationId xmlns:p14="http://schemas.microsoft.com/office/powerpoint/2010/main" val="2324210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 txBox="1">
            <a:spLocks/>
          </p:cNvSpPr>
          <p:nvPr/>
        </p:nvSpPr>
        <p:spPr>
          <a:xfrm>
            <a:off x="0" y="927"/>
            <a:ext cx="9144000" cy="3169459"/>
          </a:xfrm>
          <a:prstGeom prst="rect">
            <a:avLst/>
          </a:prstGeom>
          <a:solidFill>
            <a:srgbClr val="06436E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600" b="1">
              <a:solidFill>
                <a:srgbClr val="70AD47"/>
              </a:solidFill>
            </a:endParaRPr>
          </a:p>
        </p:txBody>
      </p:sp>
      <p:sp>
        <p:nvSpPr>
          <p:cNvPr id="102" name="Title 1"/>
          <p:cNvSpPr>
            <a:spLocks noGrp="1"/>
          </p:cNvSpPr>
          <p:nvPr>
            <p:ph type="ctrTitle" idx="4294967295"/>
          </p:nvPr>
        </p:nvSpPr>
        <p:spPr>
          <a:xfrm>
            <a:off x="0" y="503910"/>
            <a:ext cx="9144000" cy="2151395"/>
          </a:xfrm>
          <a:prstGeom prst="rect">
            <a:avLst/>
          </a:prstGeom>
          <a:solidFill>
            <a:srgbClr val="06436E"/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spcAft>
                <a:spcPts val="400"/>
              </a:spcAft>
            </a:pPr>
            <a:r>
              <a:rPr lang="en-US" sz="5400" b="1" dirty="0" err="1">
                <a:solidFill>
                  <a:srgbClr val="F5D8B0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GenStore</a:t>
            </a:r>
            <a:br>
              <a:rPr lang="en-US" sz="3100" b="1" dirty="0">
                <a:solidFill>
                  <a:srgbClr val="FFFFFF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100" b="1" dirty="0">
                <a:solidFill>
                  <a:srgbClr val="FFFFFF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High-Performance In-Storage Processing System</a:t>
            </a:r>
            <a:br>
              <a:rPr lang="en-US" sz="3100" b="1" dirty="0">
                <a:solidFill>
                  <a:srgbClr val="FFFFFF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100" b="1" dirty="0">
                <a:solidFill>
                  <a:srgbClr val="FFFFFF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Genome Sequence Analysis</a:t>
            </a:r>
            <a:endParaRPr lang="en-US" sz="3100" dirty="0">
              <a:solidFill>
                <a:schemeClr val="accent4">
                  <a:lumMod val="20000"/>
                  <a:lumOff val="80000"/>
                </a:schemeClr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3" name="Subtitle 2"/>
          <p:cNvSpPr>
            <a:spLocks noGrp="1"/>
          </p:cNvSpPr>
          <p:nvPr>
            <p:ph type="subTitle" idx="4294967295"/>
          </p:nvPr>
        </p:nvSpPr>
        <p:spPr>
          <a:xfrm>
            <a:off x="0" y="3170386"/>
            <a:ext cx="9144000" cy="170587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500"/>
              </a:spcBef>
              <a:buNone/>
            </a:pPr>
            <a:r>
              <a:rPr lang="en-GB" sz="2000" b="1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Nika Mansouri </a:t>
            </a:r>
            <a:r>
              <a:rPr lang="en-GB" sz="2000" b="1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Ghiasi</a:t>
            </a:r>
            <a:r>
              <a:rPr lang="en-GB" sz="2000" b="1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Jisung</a:t>
            </a:r>
            <a:r>
              <a:rPr lang="en-GB" sz="20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Park, Harun Mustafa, </a:t>
            </a: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Jeremie</a:t>
            </a:r>
            <a:r>
              <a:rPr lang="en-GB" sz="20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Kim, </a:t>
            </a: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Ataberk</a:t>
            </a:r>
            <a:r>
              <a:rPr lang="en-GB" sz="20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Olgun</a:t>
            </a:r>
            <a:r>
              <a:rPr lang="en-GB" sz="20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</a:p>
          <a:p>
            <a:pPr marL="0" indent="0" algn="ctr">
              <a:lnSpc>
                <a:spcPct val="100000"/>
              </a:lnSpc>
              <a:spcBef>
                <a:spcPts val="500"/>
              </a:spcBef>
              <a:buNone/>
            </a:pP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Arvid</a:t>
            </a:r>
            <a:r>
              <a:rPr lang="en-GB" sz="20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Gollwitzer, </a:t>
            </a: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Damla</a:t>
            </a:r>
            <a:r>
              <a:rPr lang="en-GB" sz="20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Senol</a:t>
            </a:r>
            <a:r>
              <a:rPr lang="en-GB" sz="20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Cali, Can </a:t>
            </a: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Firtina</a:t>
            </a:r>
            <a:r>
              <a:rPr lang="en-GB" sz="20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Haiyu</a:t>
            </a:r>
            <a:r>
              <a:rPr lang="en-GB" sz="20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Mao, Nour </a:t>
            </a: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Almadhoun</a:t>
            </a:r>
            <a:r>
              <a:rPr lang="en-GB" sz="20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Alserr</a:t>
            </a:r>
            <a:r>
              <a:rPr lang="en-GB" sz="20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</a:p>
          <a:p>
            <a:pPr marL="0" indent="0" algn="ctr">
              <a:lnSpc>
                <a:spcPct val="100000"/>
              </a:lnSpc>
              <a:spcBef>
                <a:spcPts val="500"/>
              </a:spcBef>
              <a:buNone/>
            </a:pP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Rachata</a:t>
            </a:r>
            <a:r>
              <a:rPr lang="en-GB" sz="20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Ausavarungnirun</a:t>
            </a:r>
            <a:r>
              <a:rPr lang="en-GB" sz="20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Nandita Vijaykumar, Mohammed </a:t>
            </a: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Alser</a:t>
            </a:r>
            <a:r>
              <a:rPr lang="en-GB" sz="20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and </a:t>
            </a: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Onur</a:t>
            </a:r>
            <a:r>
              <a:rPr lang="en-GB" sz="20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Mutlu</a:t>
            </a:r>
            <a:endParaRPr lang="en-US" sz="2000" dirty="0"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7C26073-8D20-48E5-9751-3761552F8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34853" y="5127220"/>
            <a:ext cx="1901305" cy="3657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493808-1C51-9F45-A6ED-874599368E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1820" t="33599" r="12247" b="30996"/>
          <a:stretch/>
        </p:blipFill>
        <p:spPr>
          <a:xfrm>
            <a:off x="228600" y="5963832"/>
            <a:ext cx="2350827" cy="4044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BBFCF3-2247-D74B-9369-235951C491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83" y="5963832"/>
            <a:ext cx="2001528" cy="5801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3C9907-610A-3A45-9508-0B963A79C0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267" y="5761453"/>
            <a:ext cx="937146" cy="9371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EEC7B1-8381-EF40-8DC2-D84639E89C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569" y="5759178"/>
            <a:ext cx="2292824" cy="93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4655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rbel" panose="020B0503020204020204" pitchFamily="34" charset="0"/>
              </a:rPr>
              <a:t>Genome Sequence Analysis</a:t>
            </a:r>
            <a:endParaRPr lang="en-US" b="1" dirty="0">
              <a:latin typeface="Corbel" panose="020B05030202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559" y="863068"/>
            <a:ext cx="8874053" cy="2017090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</a:pPr>
            <a:r>
              <a:rPr lang="en-US" sz="2200" dirty="0">
                <a:solidFill>
                  <a:srgbClr val="00B050"/>
                </a:solidFill>
                <a:ea typeface="Segoe UI Symbol" panose="020B0502040204020203" pitchFamily="34" charset="0"/>
                <a:cs typeface="Segoe UI Historic" panose="020B0502040204020203" pitchFamily="34" charset="0"/>
              </a:rPr>
              <a:t>Genome sequence analysis</a:t>
            </a:r>
            <a:r>
              <a:rPr lang="en-US" sz="2200" dirty="0">
                <a:ea typeface="Segoe UI Symbol" panose="020B0502040204020203" pitchFamily="34" charset="0"/>
                <a:cs typeface="Segoe UI Historic" panose="020B0502040204020203" pitchFamily="34" charset="0"/>
              </a:rPr>
              <a:t> is critical for many applications</a:t>
            </a:r>
          </a:p>
          <a:p>
            <a:pPr marL="363538" lvl="1" indent="-185738">
              <a:lnSpc>
                <a:spcPct val="100000"/>
              </a:lnSpc>
              <a:spcBef>
                <a:spcPts val="400"/>
              </a:spcBef>
            </a:pPr>
            <a:r>
              <a:rPr lang="en-US" sz="2200" dirty="0">
                <a:ea typeface="Segoe UI Symbol" panose="020B0502040204020203" pitchFamily="34" charset="0"/>
                <a:cs typeface="Segoe UI Historic" panose="020B0502040204020203" pitchFamily="34" charset="0"/>
              </a:rPr>
              <a:t>Personalized medicine</a:t>
            </a:r>
          </a:p>
          <a:p>
            <a:pPr marL="363538" lvl="1" indent="-185738">
              <a:lnSpc>
                <a:spcPct val="100000"/>
              </a:lnSpc>
              <a:spcBef>
                <a:spcPts val="400"/>
              </a:spcBef>
            </a:pPr>
            <a:r>
              <a:rPr lang="en-US" sz="2200" dirty="0">
                <a:ea typeface="Segoe UI Symbol" panose="020B0502040204020203" pitchFamily="34" charset="0"/>
                <a:cs typeface="Segoe UI Historic" panose="020B0502040204020203" pitchFamily="34" charset="0"/>
              </a:rPr>
              <a:t>Outbreak tracing</a:t>
            </a:r>
          </a:p>
          <a:p>
            <a:pPr marL="363538" lvl="1" indent="-185738">
              <a:lnSpc>
                <a:spcPct val="100000"/>
              </a:lnSpc>
              <a:spcBef>
                <a:spcPts val="400"/>
              </a:spcBef>
            </a:pPr>
            <a:r>
              <a:rPr lang="en-US" sz="2200" dirty="0">
                <a:ea typeface="Segoe UI Symbol" panose="020B0502040204020203" pitchFamily="34" charset="0"/>
                <a:cs typeface="Segoe UI Historic" panose="020B0502040204020203" pitchFamily="34" charset="0"/>
              </a:rPr>
              <a:t>Evolutionary studies</a:t>
            </a:r>
          </a:p>
          <a:p>
            <a:pPr marL="363538" lvl="1" indent="-185738">
              <a:lnSpc>
                <a:spcPct val="100000"/>
              </a:lnSpc>
              <a:spcBef>
                <a:spcPts val="400"/>
              </a:spcBef>
            </a:pPr>
            <a:endParaRPr lang="en-US" sz="2200" dirty="0">
              <a:ea typeface="Segoe UI Symbol" panose="020B0502040204020203" pitchFamily="34" charset="0"/>
              <a:cs typeface="Segoe UI Historic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endParaRPr lang="en-US" sz="2200" dirty="0">
              <a:ea typeface="Segoe UI Symbol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815FE1A-BB38-2142-8A4D-60A48A5EF603}"/>
              </a:ext>
            </a:extLst>
          </p:cNvPr>
          <p:cNvSpPr txBox="1">
            <a:spLocks/>
          </p:cNvSpPr>
          <p:nvPr/>
        </p:nvSpPr>
        <p:spPr>
          <a:xfrm>
            <a:off x="189559" y="2760516"/>
            <a:ext cx="8874054" cy="59512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133350" indent="-133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333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200" dirty="0">
                <a:ea typeface="Segoe UI Symbol" panose="020B0502040204020203" pitchFamily="34" charset="0"/>
                <a:cs typeface="Segoe UI Historic" panose="020B0502040204020203" pitchFamily="34" charset="0"/>
              </a:rPr>
              <a:t> Genome sequencing machines extract smaller fragments of the original DNA sequence, known as </a:t>
            </a:r>
            <a:r>
              <a:rPr lang="en-US" sz="2200" dirty="0">
                <a:solidFill>
                  <a:srgbClr val="1982C3"/>
                </a:solidFill>
                <a:ea typeface="Segoe UI Symbol" panose="020B0502040204020203" pitchFamily="34" charset="0"/>
                <a:cs typeface="Segoe UI Historic" panose="020B0502040204020203" pitchFamily="34" charset="0"/>
              </a:rPr>
              <a:t>reads</a:t>
            </a:r>
            <a:endParaRPr lang="en-US" sz="2200" dirty="0">
              <a:ea typeface="Segoe UI Symbol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FB9218-7DD0-5845-B052-E2FFA1804358}"/>
              </a:ext>
            </a:extLst>
          </p:cNvPr>
          <p:cNvSpPr/>
          <p:nvPr/>
        </p:nvSpPr>
        <p:spPr>
          <a:xfrm>
            <a:off x="570224" y="4809030"/>
            <a:ext cx="1503176" cy="196772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AA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TT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B736E1-D666-6747-9664-54E019AB94D5}"/>
              </a:ext>
            </a:extLst>
          </p:cNvPr>
          <p:cNvSpPr/>
          <p:nvPr/>
        </p:nvSpPr>
        <p:spPr>
          <a:xfrm>
            <a:off x="570224" y="5063423"/>
            <a:ext cx="1503176" cy="196772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AAA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TTT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</a:t>
            </a:r>
            <a:endParaRPr lang="en-CH" sz="1600" b="1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42A33C-4BB8-3E43-A6CE-61C369794D9E}"/>
              </a:ext>
            </a:extLst>
          </p:cNvPr>
          <p:cNvSpPr/>
          <p:nvPr/>
        </p:nvSpPr>
        <p:spPr>
          <a:xfrm>
            <a:off x="570224" y="5572209"/>
            <a:ext cx="1503176" cy="196772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AAA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TT</a:t>
            </a:r>
            <a:endParaRPr lang="en-CH" sz="1600" b="1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E13979-6503-E049-9F12-5FE9B5A36DD3}"/>
              </a:ext>
            </a:extLst>
          </p:cNvPr>
          <p:cNvSpPr/>
          <p:nvPr/>
        </p:nvSpPr>
        <p:spPr>
          <a:xfrm>
            <a:off x="570224" y="5317816"/>
            <a:ext cx="1503176" cy="196772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TT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44BF05-2BAB-A648-B788-3BA86E3F8C8C}"/>
              </a:ext>
            </a:extLst>
          </p:cNvPr>
          <p:cNvSpPr/>
          <p:nvPr/>
        </p:nvSpPr>
        <p:spPr>
          <a:xfrm>
            <a:off x="451412" y="4676167"/>
            <a:ext cx="1740799" cy="1215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4E182B-DF51-EA4D-9F3F-0E7845682A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45" y="3605258"/>
            <a:ext cx="904357" cy="214181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5524454-8CB9-E644-9409-4448FEB49E0C}"/>
              </a:ext>
            </a:extLst>
          </p:cNvPr>
          <p:cNvSpPr/>
          <p:nvPr/>
        </p:nvSpPr>
        <p:spPr>
          <a:xfrm>
            <a:off x="1151525" y="4228818"/>
            <a:ext cx="717518" cy="434916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3D92D60-0D12-1A41-8197-821B2A9ABC80}"/>
              </a:ext>
            </a:extLst>
          </p:cNvPr>
          <p:cNvSpPr/>
          <p:nvPr/>
        </p:nvSpPr>
        <p:spPr>
          <a:xfrm>
            <a:off x="1196264" y="4984763"/>
            <a:ext cx="177666" cy="97517"/>
          </a:xfrm>
          <a:prstGeom prst="rect">
            <a:avLst/>
          </a:prstGeom>
          <a:solidFill>
            <a:schemeClr val="accent5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A3B4989-5B4B-584A-93F5-ABDDBE3BBB01}"/>
              </a:ext>
            </a:extLst>
          </p:cNvPr>
          <p:cNvSpPr/>
          <p:nvPr/>
        </p:nvSpPr>
        <p:spPr>
          <a:xfrm>
            <a:off x="2448325" y="4984763"/>
            <a:ext cx="177666" cy="97517"/>
          </a:xfrm>
          <a:prstGeom prst="rect">
            <a:avLst/>
          </a:prstGeom>
          <a:solidFill>
            <a:schemeClr val="accent5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D306F1-20ED-E849-8967-E6CDB4C006FA}"/>
              </a:ext>
            </a:extLst>
          </p:cNvPr>
          <p:cNvSpPr/>
          <p:nvPr/>
        </p:nvSpPr>
        <p:spPr>
          <a:xfrm>
            <a:off x="1071764" y="4423877"/>
            <a:ext cx="825221" cy="5808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FE3A6F-9729-8843-A18F-62E730626D30}"/>
              </a:ext>
            </a:extLst>
          </p:cNvPr>
          <p:cNvSpPr/>
          <p:nvPr/>
        </p:nvSpPr>
        <p:spPr>
          <a:xfrm>
            <a:off x="1821422" y="4005331"/>
            <a:ext cx="904357" cy="100047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937FC2-94C2-124F-BDB7-3DB51B150DA9}"/>
              </a:ext>
            </a:extLst>
          </p:cNvPr>
          <p:cNvSpPr/>
          <p:nvPr/>
        </p:nvSpPr>
        <p:spPr>
          <a:xfrm>
            <a:off x="1917974" y="4089227"/>
            <a:ext cx="717518" cy="355629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D70E1AB-5CC3-EB41-B2D3-B7A38BC5A709}"/>
              </a:ext>
            </a:extLst>
          </p:cNvPr>
          <p:cNvCxnSpPr>
            <a:cxnSpLocks/>
            <a:stCxn id="18" idx="1"/>
            <a:endCxn id="18" idx="0"/>
          </p:cNvCxnSpPr>
          <p:nvPr/>
        </p:nvCxnSpPr>
        <p:spPr>
          <a:xfrm flipV="1">
            <a:off x="1917974" y="4089227"/>
            <a:ext cx="358759" cy="17781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713C11-9BF9-F749-AC9F-C450F1124070}"/>
              </a:ext>
            </a:extLst>
          </p:cNvPr>
          <p:cNvCxnSpPr>
            <a:cxnSpLocks/>
          </p:cNvCxnSpPr>
          <p:nvPr/>
        </p:nvCxnSpPr>
        <p:spPr>
          <a:xfrm flipV="1">
            <a:off x="1896985" y="4109760"/>
            <a:ext cx="522122" cy="25439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039AAC5-B67B-064E-B4D8-190599F6AB21}"/>
              </a:ext>
            </a:extLst>
          </p:cNvPr>
          <p:cNvCxnSpPr>
            <a:cxnSpLocks/>
          </p:cNvCxnSpPr>
          <p:nvPr/>
        </p:nvCxnSpPr>
        <p:spPr>
          <a:xfrm>
            <a:off x="1821422" y="4540292"/>
            <a:ext cx="904357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F4556F1-DA3B-9547-962C-8D39B7B5A173}"/>
              </a:ext>
            </a:extLst>
          </p:cNvPr>
          <p:cNvCxnSpPr>
            <a:cxnSpLocks/>
          </p:cNvCxnSpPr>
          <p:nvPr/>
        </p:nvCxnSpPr>
        <p:spPr>
          <a:xfrm>
            <a:off x="2419107" y="4663734"/>
            <a:ext cx="0" cy="340959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B5F906E-E108-6A47-8529-16104D4FF92B}"/>
              </a:ext>
            </a:extLst>
          </p:cNvPr>
          <p:cNvCxnSpPr>
            <a:cxnSpLocks/>
          </p:cNvCxnSpPr>
          <p:nvPr/>
        </p:nvCxnSpPr>
        <p:spPr>
          <a:xfrm>
            <a:off x="1821422" y="4676167"/>
            <a:ext cx="904357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0F551C3-8A96-B248-8672-E65E34BFAAB0}"/>
              </a:ext>
            </a:extLst>
          </p:cNvPr>
          <p:cNvSpPr/>
          <p:nvPr/>
        </p:nvSpPr>
        <p:spPr>
          <a:xfrm flipV="1">
            <a:off x="1906398" y="4596872"/>
            <a:ext cx="4629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325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7.40741E-7 L 0.24444 -0.078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22" y="-3935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-0.00047 L 0.29862 -0.06829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96" y="-340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63 -0.07222 L 0.56337 -0.18935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92" y="-585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0.00023 L 0.5941 -0.15393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05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uiExpand="1" build="p"/>
      <p:bldP spid="11" grpId="0" animBg="1"/>
      <p:bldP spid="12" grpId="0" animBg="1"/>
      <p:bldP spid="13" grpId="0" animBg="1"/>
      <p:bldP spid="14" grpId="0" animBg="1"/>
      <p:bldP spid="17" grpId="0" animBg="1"/>
      <p:bldP spid="36" grpId="0" animBg="1"/>
      <p:bldP spid="37" grpId="0" animBg="1"/>
      <p:bldP spid="16" grpId="0" animBg="1"/>
      <p:bldP spid="4" grpId="0" animBg="1"/>
      <p:bldP spid="18" grpId="0" animBg="1"/>
      <p:bldP spid="3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rbel" panose="020B0503020204020204" pitchFamily="34" charset="0"/>
              </a:rPr>
              <a:t>Genome Sequence Analysis</a:t>
            </a:r>
            <a:endParaRPr lang="en-US" b="1" dirty="0">
              <a:latin typeface="Corbel" panose="020B05030202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559" y="863068"/>
            <a:ext cx="8874053" cy="391627"/>
          </a:xfrm>
        </p:spPr>
        <p:txBody>
          <a:bodyPr lIns="91440" tIns="45720" rIns="91440" bIns="45720" anchor="t">
            <a:noAutofit/>
          </a:bodyPr>
          <a:lstStyle/>
          <a:p>
            <a:pPr marL="185738" indent="-185738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</a:pPr>
            <a:r>
              <a:rPr lang="en-US" sz="2200" b="1" dirty="0">
                <a:solidFill>
                  <a:srgbClr val="F49415"/>
                </a:solidFill>
                <a:ea typeface="Segoe UI Symbol" panose="020B0502040204020203" pitchFamily="34" charset="0"/>
                <a:cs typeface="Segoe UI Historic" panose="020B0502040204020203" pitchFamily="34" charset="0"/>
              </a:rPr>
              <a:t>Read mapping: </a:t>
            </a:r>
            <a:r>
              <a:rPr lang="en-US" sz="2200" dirty="0">
                <a:ea typeface="Segoe UI Symbol" panose="020B0502040204020203" pitchFamily="34" charset="0"/>
                <a:cs typeface="Segoe UI Historic" panose="020B0502040204020203" pitchFamily="34" charset="0"/>
              </a:rPr>
              <a:t>first key step in genome sequence analysis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586341-02EC-AC40-ADCE-03BE081109A9}"/>
              </a:ext>
            </a:extLst>
          </p:cNvPr>
          <p:cNvSpPr/>
          <p:nvPr/>
        </p:nvSpPr>
        <p:spPr>
          <a:xfrm>
            <a:off x="1461309" y="3089732"/>
            <a:ext cx="6292918" cy="278215"/>
          </a:xfrm>
          <a:prstGeom prst="rect">
            <a:avLst/>
          </a:prstGeom>
          <a:solidFill>
            <a:schemeClr val="accent6">
              <a:lumMod val="40000"/>
              <a:lumOff val="60000"/>
              <a:alpha val="41176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CH" sz="1600" b="1" dirty="0">
                <a:solidFill>
                  <a:schemeClr val="tx1"/>
                </a:solidFill>
                <a:latin typeface="Corbel" panose="020B0503020204020204" pitchFamily="34" charset="0"/>
              </a:rPr>
              <a:t>…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TT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AA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TT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AAA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TTT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TT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chemeClr val="tx1"/>
                </a:solidFill>
                <a:latin typeface="Corbel" panose="020B0503020204020204" pitchFamily="34" charset="0"/>
              </a:rPr>
              <a:t>…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9C91E8A-E172-C54D-BD10-CDEE469B4322}"/>
              </a:ext>
            </a:extLst>
          </p:cNvPr>
          <p:cNvSpPr txBox="1">
            <a:spLocks/>
          </p:cNvSpPr>
          <p:nvPr/>
        </p:nvSpPr>
        <p:spPr>
          <a:xfrm>
            <a:off x="189559" y="1329892"/>
            <a:ext cx="8874053" cy="391627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133350" indent="-133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333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3538" lvl="1" indent="-185738">
              <a:lnSpc>
                <a:spcPct val="100000"/>
              </a:lnSpc>
              <a:spcBef>
                <a:spcPts val="400"/>
              </a:spcBef>
            </a:pPr>
            <a:r>
              <a:rPr lang="en-US" sz="2200" dirty="0">
                <a:ea typeface="Segoe UI Symbol" panose="020B0502040204020203" pitchFamily="34" charset="0"/>
                <a:cs typeface="Segoe UI Historic" panose="020B0502040204020203" pitchFamily="34" charset="0"/>
              </a:rPr>
              <a:t>Aligns </a:t>
            </a:r>
            <a:r>
              <a:rPr lang="en-US" sz="2200" dirty="0">
                <a:solidFill>
                  <a:srgbClr val="00B050"/>
                </a:solidFill>
                <a:ea typeface="Segoe UI Symbol" panose="020B0502040204020203" pitchFamily="34" charset="0"/>
                <a:cs typeface="Segoe UI Historic" panose="020B0502040204020203" pitchFamily="34" charset="0"/>
              </a:rPr>
              <a:t>reads</a:t>
            </a:r>
            <a:r>
              <a:rPr lang="en-US" sz="2200" dirty="0">
                <a:ea typeface="Segoe UI Symbol" panose="020B0502040204020203" pitchFamily="34" charset="0"/>
                <a:cs typeface="Segoe UI Historic" panose="020B0502040204020203" pitchFamily="34" charset="0"/>
              </a:rPr>
              <a:t> to potential </a:t>
            </a:r>
            <a:r>
              <a:rPr lang="en-US" sz="2200" dirty="0">
                <a:solidFill>
                  <a:srgbClr val="00B050"/>
                </a:solidFill>
                <a:ea typeface="Segoe UI Symbol" panose="020B0502040204020203" pitchFamily="34" charset="0"/>
                <a:cs typeface="Segoe UI Historic" panose="020B0502040204020203" pitchFamily="34" charset="0"/>
              </a:rPr>
              <a:t>matching</a:t>
            </a:r>
            <a:r>
              <a:rPr lang="en-US" sz="2200" dirty="0">
                <a:ea typeface="Segoe UI Symbol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200" dirty="0">
                <a:solidFill>
                  <a:srgbClr val="00B050"/>
                </a:solidFill>
                <a:ea typeface="Segoe UI Symbol" panose="020B0502040204020203" pitchFamily="34" charset="0"/>
                <a:cs typeface="Segoe UI Historic" panose="020B0502040204020203" pitchFamily="34" charset="0"/>
              </a:rPr>
              <a:t>locations</a:t>
            </a:r>
            <a:r>
              <a:rPr lang="en-US" sz="2200" dirty="0">
                <a:ea typeface="Segoe UI Symbol" panose="020B0502040204020203" pitchFamily="34" charset="0"/>
                <a:cs typeface="Segoe UI Historic" panose="020B0502040204020203" pitchFamily="34" charset="0"/>
              </a:rPr>
              <a:t> in the </a:t>
            </a:r>
            <a:r>
              <a:rPr lang="en-US" sz="2200" dirty="0">
                <a:solidFill>
                  <a:srgbClr val="00B050"/>
                </a:solidFill>
                <a:ea typeface="Segoe UI Symbol" panose="020B0502040204020203" pitchFamily="34" charset="0"/>
                <a:cs typeface="Segoe UI Historic" panose="020B0502040204020203" pitchFamily="34" charset="0"/>
              </a:rPr>
              <a:t>reference genome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A3C5A6-E87F-114E-BB3F-F8E69655CA9A}"/>
              </a:ext>
            </a:extLst>
          </p:cNvPr>
          <p:cNvSpPr txBox="1"/>
          <p:nvPr/>
        </p:nvSpPr>
        <p:spPr>
          <a:xfrm>
            <a:off x="3277565" y="2630105"/>
            <a:ext cx="32746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200" b="1" dirty="0">
                <a:solidFill>
                  <a:schemeClr val="accent4">
                    <a:lumMod val="50000"/>
                  </a:schemeClr>
                </a:solidFill>
                <a:latin typeface="Corbel" panose="020B0503020204020204" pitchFamily="34" charset="0"/>
              </a:rPr>
              <a:t>Reference Genome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9FAAB7-34B1-8945-8D1B-47772C2262F5}"/>
              </a:ext>
            </a:extLst>
          </p:cNvPr>
          <p:cNvSpPr txBox="1"/>
          <p:nvPr/>
        </p:nvSpPr>
        <p:spPr>
          <a:xfrm>
            <a:off x="1440240" y="3655504"/>
            <a:ext cx="16196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200" b="1" i="1" dirty="0">
                <a:solidFill>
                  <a:srgbClr val="FF0000"/>
                </a:solidFill>
                <a:latin typeface="Corbel" panose="020B0503020204020204" pitchFamily="34" charset="0"/>
              </a:rPr>
              <a:t>Differences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D6EAFD-8585-5E4A-8CFB-141B10EF7C60}"/>
              </a:ext>
            </a:extLst>
          </p:cNvPr>
          <p:cNvSpPr txBox="1"/>
          <p:nvPr/>
        </p:nvSpPr>
        <p:spPr>
          <a:xfrm>
            <a:off x="6008877" y="3655504"/>
            <a:ext cx="16196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200" b="1" i="1" dirty="0">
                <a:solidFill>
                  <a:srgbClr val="FF0000"/>
                </a:solidFill>
                <a:latin typeface="Corbel" panose="020B0503020204020204" pitchFamily="34" charset="0"/>
              </a:rPr>
              <a:t>Differences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EC0A51E-72DD-C74D-9B42-794D75CD4991}"/>
              </a:ext>
            </a:extLst>
          </p:cNvPr>
          <p:cNvSpPr txBox="1">
            <a:spLocks/>
          </p:cNvSpPr>
          <p:nvPr/>
        </p:nvSpPr>
        <p:spPr>
          <a:xfrm>
            <a:off x="189559" y="1762301"/>
            <a:ext cx="8874053" cy="391627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133350" indent="-133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333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3538" lvl="1" indent="-185738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</a:pPr>
            <a:r>
              <a:rPr lang="en-US" sz="2200" dirty="0">
                <a:ea typeface="Segoe UI Symbol" panose="020B0502040204020203" pitchFamily="34" charset="0"/>
                <a:cs typeface="Segoe UI Historic" panose="020B0502040204020203" pitchFamily="34" charset="0"/>
              </a:rPr>
              <a:t>For each matching location, the </a:t>
            </a:r>
            <a:r>
              <a:rPr lang="en-US" sz="2200" dirty="0">
                <a:solidFill>
                  <a:srgbClr val="00B050"/>
                </a:solidFill>
                <a:ea typeface="Segoe UI Symbol" panose="020B0502040204020203" pitchFamily="34" charset="0"/>
                <a:cs typeface="Segoe UI Historic" panose="020B0502040204020203" pitchFamily="34" charset="0"/>
              </a:rPr>
              <a:t>alignment step</a:t>
            </a:r>
            <a:r>
              <a:rPr lang="en-US" sz="2200" dirty="0">
                <a:ea typeface="Segoe UI Symbol" panose="020B0502040204020203" pitchFamily="34" charset="0"/>
                <a:cs typeface="Segoe UI Historic" panose="020B0502040204020203" pitchFamily="34" charset="0"/>
              </a:rPr>
              <a:t> finds the degree of </a:t>
            </a:r>
            <a:r>
              <a:rPr lang="en-US" sz="2200" dirty="0">
                <a:solidFill>
                  <a:srgbClr val="00B050"/>
                </a:solidFill>
                <a:ea typeface="Segoe UI Symbol" panose="020B0502040204020203" pitchFamily="34" charset="0"/>
                <a:cs typeface="Segoe UI Historic" panose="020B0502040204020203" pitchFamily="34" charset="0"/>
              </a:rPr>
              <a:t>similarity (alignment score)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29929E7-60DE-634C-943C-4F80ED3403BE}"/>
              </a:ext>
            </a:extLst>
          </p:cNvPr>
          <p:cNvSpPr/>
          <p:nvPr/>
        </p:nvSpPr>
        <p:spPr>
          <a:xfrm>
            <a:off x="2809631" y="4267041"/>
            <a:ext cx="1503176" cy="196772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AA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TT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147F58F-34F3-EF41-BD09-B8BE8EEA9B36}"/>
              </a:ext>
            </a:extLst>
          </p:cNvPr>
          <p:cNvSpPr/>
          <p:nvPr/>
        </p:nvSpPr>
        <p:spPr>
          <a:xfrm>
            <a:off x="5999168" y="4517513"/>
            <a:ext cx="1503176" cy="196772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AAA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TT</a:t>
            </a:r>
            <a:endParaRPr lang="en-CH" sz="1600" b="1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649B350-8AC9-FC4B-9C6B-69F5E268C135}"/>
              </a:ext>
            </a:extLst>
          </p:cNvPr>
          <p:cNvSpPr/>
          <p:nvPr/>
        </p:nvSpPr>
        <p:spPr>
          <a:xfrm>
            <a:off x="5722850" y="4023090"/>
            <a:ext cx="1503176" cy="196772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TT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4DCDC15-47DB-FD44-8C06-B694F378A9C6}"/>
              </a:ext>
            </a:extLst>
          </p:cNvPr>
          <p:cNvSpPr/>
          <p:nvPr/>
        </p:nvSpPr>
        <p:spPr>
          <a:xfrm>
            <a:off x="3304480" y="4596872"/>
            <a:ext cx="1503176" cy="196772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AAA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TTT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</a:t>
            </a:r>
            <a:endParaRPr lang="en-CH" sz="1600" b="1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A0007B5-7D64-6E47-8292-027D8143A371}"/>
              </a:ext>
            </a:extLst>
          </p:cNvPr>
          <p:cNvSpPr txBox="1"/>
          <p:nvPr/>
        </p:nvSpPr>
        <p:spPr>
          <a:xfrm>
            <a:off x="189559" y="4238301"/>
            <a:ext cx="868449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7200" indent="-187200">
              <a:buFont typeface="Arial" panose="020B0604020202020204" pitchFamily="34" charset="0"/>
              <a:buChar char="•"/>
            </a:pPr>
            <a:r>
              <a:rPr lang="en-GB" sz="2200" dirty="0">
                <a:effectLst/>
                <a:latin typeface="Corbel" panose="020B0503020204020204" pitchFamily="34" charset="0"/>
              </a:rPr>
              <a:t>Calculating the alignment score requires </a:t>
            </a:r>
            <a:r>
              <a:rPr lang="en-GB" sz="2200" dirty="0">
                <a:solidFill>
                  <a:srgbClr val="E90404"/>
                </a:solidFill>
                <a:effectLst/>
                <a:latin typeface="Corbel" panose="020B0503020204020204" pitchFamily="34" charset="0"/>
              </a:rPr>
              <a:t>computationally-expensive</a:t>
            </a:r>
            <a:r>
              <a:rPr lang="en-GB" sz="2200" dirty="0">
                <a:effectLst/>
                <a:latin typeface="Corbel" panose="020B0503020204020204" pitchFamily="34" charset="0"/>
              </a:rPr>
              <a:t> </a:t>
            </a:r>
            <a:r>
              <a:rPr lang="en-GB" sz="2200" dirty="0">
                <a:solidFill>
                  <a:srgbClr val="1982C3"/>
                </a:solidFill>
                <a:effectLst/>
                <a:latin typeface="Corbel" panose="020B0503020204020204" pitchFamily="34" charset="0"/>
              </a:rPr>
              <a:t>approximate string matching (ASM) </a:t>
            </a:r>
            <a:r>
              <a:rPr lang="en-GB" sz="2200" dirty="0">
                <a:effectLst/>
                <a:latin typeface="Corbel" panose="020B0503020204020204" pitchFamily="34" charset="0"/>
              </a:rPr>
              <a:t>to account for </a:t>
            </a:r>
            <a:r>
              <a:rPr lang="en-GB" sz="2200" dirty="0">
                <a:solidFill>
                  <a:srgbClr val="FF0000"/>
                </a:solidFill>
                <a:latin typeface="Corbel" panose="020B0503020204020204" pitchFamily="34" charset="0"/>
              </a:rPr>
              <a:t>differences</a:t>
            </a:r>
            <a:r>
              <a:rPr lang="en-GB" sz="2200" dirty="0">
                <a:latin typeface="Corbel" panose="020B0503020204020204" pitchFamily="34" charset="0"/>
              </a:rPr>
              <a:t> between reads and the reference genome due to: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C38572B4-3DF4-3E43-B479-36F90E4156EB}"/>
              </a:ext>
            </a:extLst>
          </p:cNvPr>
          <p:cNvSpPr txBox="1">
            <a:spLocks/>
          </p:cNvSpPr>
          <p:nvPr/>
        </p:nvSpPr>
        <p:spPr>
          <a:xfrm>
            <a:off x="192005" y="5358860"/>
            <a:ext cx="8871607" cy="391627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133350" indent="-133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333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3538" lvl="1" indent="-185738">
              <a:lnSpc>
                <a:spcPct val="100000"/>
              </a:lnSpc>
              <a:spcBef>
                <a:spcPts val="400"/>
              </a:spcBef>
            </a:pPr>
            <a:r>
              <a:rPr lang="en-US" sz="2200" dirty="0">
                <a:ea typeface="Segoe UI Symbol" panose="020B0502040204020203" pitchFamily="34" charset="0"/>
                <a:cs typeface="Segoe UI Historic" panose="020B0502040204020203" pitchFamily="34" charset="0"/>
              </a:rPr>
              <a:t>Sequencing errors</a:t>
            </a:r>
          </a:p>
          <a:p>
            <a:pPr marL="363538" lvl="1" indent="-185738">
              <a:lnSpc>
                <a:spcPct val="100000"/>
              </a:lnSpc>
              <a:spcBef>
                <a:spcPts val="400"/>
              </a:spcBef>
            </a:pPr>
            <a:r>
              <a:rPr lang="en-US" sz="2200" dirty="0">
                <a:ea typeface="Segoe UI Symbol" panose="020B0502040204020203" pitchFamily="34" charset="0"/>
                <a:cs typeface="Segoe UI Historic" panose="020B0502040204020203" pitchFamily="34" charset="0"/>
              </a:rPr>
              <a:t>Genetic variation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78BFA01-8C57-0242-A02C-63C8B93FE6A8}"/>
              </a:ext>
            </a:extLst>
          </p:cNvPr>
          <p:cNvSpPr/>
          <p:nvPr/>
        </p:nvSpPr>
        <p:spPr>
          <a:xfrm>
            <a:off x="2250064" y="2814992"/>
            <a:ext cx="196770" cy="94191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>
            <a:glow rad="63500">
              <a:srgbClr val="FF0000">
                <a:alpha val="37963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20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D3017B1-DF1C-C44E-B9E6-93256CBB68C4}"/>
              </a:ext>
            </a:extLst>
          </p:cNvPr>
          <p:cNvSpPr/>
          <p:nvPr/>
        </p:nvSpPr>
        <p:spPr>
          <a:xfrm>
            <a:off x="6920341" y="2820576"/>
            <a:ext cx="196770" cy="94191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>
            <a:glow rad="63500">
              <a:srgbClr val="FF0000">
                <a:alpha val="37963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2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450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</p:cTn>
                        </p:par>
                      </p:childTnLst>
                    </p:cTn>
                  </p:par>
                  <p:par>
                    <p:cTn id="5" fill="hold">
                      <p:stCondLst>
                        <p:cond delay="indefinite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18 -0.0051 L 0.03958 -0.10093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" y="-479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94 1.85185E-6 L -0.47725 -0.17315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8" y="-865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22222E-6 L 0.14149 -0.18472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66" y="-923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07407E-6 L 0.0342 -0.13657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1" y="-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  <p:bldP spid="18" grpId="0"/>
      <p:bldP spid="21" grpId="0"/>
      <p:bldP spid="20" grpId="0"/>
      <p:bldP spid="31" grpId="0" animBg="1"/>
      <p:bldP spid="33" grpId="0" animBg="1"/>
      <p:bldP spid="34" grpId="0" animBg="1"/>
      <p:bldP spid="35" grpId="0" animBg="1"/>
      <p:bldP spid="36" grpId="0"/>
      <p:bldP spid="37" grpId="0"/>
      <p:bldP spid="4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0A16E4E7-6240-3A4D-A6E2-73D5B4FA814B}"/>
              </a:ext>
            </a:extLst>
          </p:cNvPr>
          <p:cNvSpPr/>
          <p:nvPr/>
        </p:nvSpPr>
        <p:spPr>
          <a:xfrm>
            <a:off x="322865" y="2291781"/>
            <a:ext cx="2245002" cy="1458415"/>
          </a:xfrm>
          <a:prstGeom prst="roundRect">
            <a:avLst>
              <a:gd name="adj" fmla="val 7116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dirty="0">
                <a:solidFill>
                  <a:schemeClr val="tx1"/>
                </a:solidFill>
                <a:latin typeface="Corbel" panose="020B0503020204020204" pitchFamily="34" charset="0"/>
              </a:rPr>
              <a:t>Storage</a:t>
            </a:r>
          </a:p>
          <a:p>
            <a:pPr algn="ctr"/>
            <a:r>
              <a:rPr lang="en-CH" sz="2400" b="1" dirty="0">
                <a:solidFill>
                  <a:schemeClr val="tx1"/>
                </a:solidFill>
                <a:latin typeface="Corbel" panose="020B0503020204020204" pitchFamily="34" charset="0"/>
              </a:rPr>
              <a:t>System</a:t>
            </a:r>
            <a:endParaRPr lang="en-CH" sz="2400" b="1" dirty="0">
              <a:solidFill>
                <a:schemeClr val="accent5"/>
              </a:solidFill>
              <a:latin typeface="Corbel" panose="020B05030202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3829D2-A40B-314C-A479-C95DDD1C2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Key Idea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B38894D-FB68-B24E-9D5F-2AD8A3884AEB}"/>
              </a:ext>
            </a:extLst>
          </p:cNvPr>
          <p:cNvSpPr/>
          <p:nvPr/>
        </p:nvSpPr>
        <p:spPr>
          <a:xfrm>
            <a:off x="1" y="5233752"/>
            <a:ext cx="9143999" cy="9086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800" b="1" dirty="0">
                <a:solidFill>
                  <a:srgbClr val="1982C3"/>
                </a:solidFill>
                <a:latin typeface="Corbel" panose="020B0503020204020204" pitchFamily="34" charset="0"/>
              </a:rPr>
              <a:t>Non-matching</a:t>
            </a:r>
            <a:r>
              <a:rPr lang="en-GB" sz="2800" b="1" dirty="0">
                <a:solidFill>
                  <a:schemeClr val="tx1"/>
                </a:solidFill>
                <a:latin typeface="Corbel" panose="020B0503020204020204" pitchFamily="34" charset="0"/>
              </a:rPr>
              <a:t> reads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Corbel" panose="020B0503020204020204" pitchFamily="34" charset="0"/>
              </a:rPr>
              <a:t>Do not have potential matching locations and can skip alignment</a:t>
            </a:r>
          </a:p>
        </p:txBody>
      </p:sp>
      <p:pic>
        <p:nvPicPr>
          <p:cNvPr id="23" name="Graphic 22" descr="Filter">
            <a:extLst>
              <a:ext uri="{FF2B5EF4-FFF2-40B4-BE49-F238E27FC236}">
                <a16:creationId xmlns:a16="http://schemas.microsoft.com/office/drawing/2014/main" id="{E016CCEE-DD32-534E-B29D-D486E595FD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9560" y="1084746"/>
            <a:ext cx="914400" cy="914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01FA4EA-1EC5-684B-ACB6-6B618B3ACE16}"/>
              </a:ext>
            </a:extLst>
          </p:cNvPr>
          <p:cNvSpPr txBox="1"/>
          <p:nvPr/>
        </p:nvSpPr>
        <p:spPr>
          <a:xfrm>
            <a:off x="1103960" y="1191465"/>
            <a:ext cx="5578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i="1" dirty="0">
                <a:solidFill>
                  <a:srgbClr val="1982C3"/>
                </a:solidFill>
                <a:latin typeface="Corbel" panose="020B0503020204020204" pitchFamily="34" charset="0"/>
              </a:rPr>
              <a:t>Filter</a:t>
            </a:r>
            <a:r>
              <a:rPr lang="en-CH" sz="2400" b="1" dirty="0">
                <a:solidFill>
                  <a:srgbClr val="1982C3"/>
                </a:solidFill>
                <a:latin typeface="Corbel" panose="020B0503020204020204" pitchFamily="34" charset="0"/>
              </a:rPr>
              <a:t> reads that do </a:t>
            </a:r>
            <a:r>
              <a:rPr lang="en-CH" sz="2400" b="1" i="1" dirty="0">
                <a:solidFill>
                  <a:srgbClr val="1982C3"/>
                </a:solidFill>
                <a:latin typeface="Corbel" panose="020B0503020204020204" pitchFamily="34" charset="0"/>
              </a:rPr>
              <a:t>not</a:t>
            </a:r>
            <a:r>
              <a:rPr lang="en-CH" sz="2400" b="1" dirty="0">
                <a:solidFill>
                  <a:srgbClr val="1982C3"/>
                </a:solidFill>
                <a:latin typeface="Corbel" panose="020B0503020204020204" pitchFamily="34" charset="0"/>
              </a:rPr>
              <a:t> require alignment</a:t>
            </a:r>
          </a:p>
          <a:p>
            <a:r>
              <a:rPr lang="en-GB" sz="2400" b="1" i="1" dirty="0">
                <a:solidFill>
                  <a:srgbClr val="1982C3"/>
                </a:solidFill>
                <a:latin typeface="Corbel" panose="020B0503020204020204" pitchFamily="34" charset="0"/>
              </a:rPr>
              <a:t>i</a:t>
            </a:r>
            <a:r>
              <a:rPr lang="en-CH" sz="2400" b="1" i="1" dirty="0">
                <a:solidFill>
                  <a:srgbClr val="1982C3"/>
                </a:solidFill>
                <a:latin typeface="Corbel" panose="020B0503020204020204" pitchFamily="34" charset="0"/>
              </a:rPr>
              <a:t>nside the storage system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6252BD6-E81D-774E-B217-0E78268A2455}"/>
              </a:ext>
            </a:extLst>
          </p:cNvPr>
          <p:cNvSpPr/>
          <p:nvPr/>
        </p:nvSpPr>
        <p:spPr>
          <a:xfrm>
            <a:off x="393539" y="2335943"/>
            <a:ext cx="1504707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algn="ctr"/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AA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TT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D5DD12A-65AD-D047-ADD7-F69A1A2A4E95}"/>
              </a:ext>
            </a:extLst>
          </p:cNvPr>
          <p:cNvSpPr/>
          <p:nvPr/>
        </p:nvSpPr>
        <p:spPr>
          <a:xfrm>
            <a:off x="393539" y="2785215"/>
            <a:ext cx="1504707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algn="ctr"/>
            <a:r>
              <a:rPr lang="en-CH" sz="1600" b="1" dirty="0">
                <a:solidFill>
                  <a:srgbClr val="7030A0"/>
                </a:solidFill>
                <a:latin typeface="Corbel" panose="020B0503020204020204" pitchFamily="34" charset="0"/>
              </a:rPr>
              <a:t>AAAA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TT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E1A92AC-0255-0449-A490-549F83E19104}"/>
              </a:ext>
            </a:extLst>
          </p:cNvPr>
          <p:cNvSpPr/>
          <p:nvPr/>
        </p:nvSpPr>
        <p:spPr>
          <a:xfrm>
            <a:off x="393539" y="3234487"/>
            <a:ext cx="1504707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algn="ctr"/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TTTTTT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r>
              <a:rPr lang="en-CH" sz="1600" b="1" dirty="0">
                <a:solidFill>
                  <a:srgbClr val="7030A0"/>
                </a:solidFill>
                <a:latin typeface="Corbel" panose="020B0503020204020204" pitchFamily="34" charset="0"/>
              </a:rPr>
              <a:t>AAA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02C3FD7-F724-4C45-AF22-D1FE70F45D07}"/>
              </a:ext>
            </a:extLst>
          </p:cNvPr>
          <p:cNvSpPr/>
          <p:nvPr/>
        </p:nvSpPr>
        <p:spPr>
          <a:xfrm>
            <a:off x="735911" y="3475414"/>
            <a:ext cx="1514651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algn="ctr"/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TT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6028373-6D13-FE46-822D-6665058A07F2}"/>
              </a:ext>
            </a:extLst>
          </p:cNvPr>
          <p:cNvSpPr/>
          <p:nvPr/>
        </p:nvSpPr>
        <p:spPr>
          <a:xfrm>
            <a:off x="688693" y="2518619"/>
            <a:ext cx="1514651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algn="ctr"/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4D4533A-F368-B14F-9D17-73B2AC9B61F4}"/>
              </a:ext>
            </a:extLst>
          </p:cNvPr>
          <p:cNvSpPr/>
          <p:nvPr/>
        </p:nvSpPr>
        <p:spPr>
          <a:xfrm>
            <a:off x="688693" y="2993932"/>
            <a:ext cx="1514651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algn="ctr"/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GGGG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endParaRPr lang="en-CH" sz="1600" b="1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EF3DA5A-84E5-FA47-A104-F468BD1F32B1}"/>
              </a:ext>
            </a:extLst>
          </p:cNvPr>
          <p:cNvSpPr/>
          <p:nvPr/>
        </p:nvSpPr>
        <p:spPr>
          <a:xfrm>
            <a:off x="720477" y="3238345"/>
            <a:ext cx="1514651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algn="ctr"/>
            <a:r>
              <a:rPr lang="en-CH" sz="1600" b="1" dirty="0">
                <a:solidFill>
                  <a:schemeClr val="accent6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CCCC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GGGG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endParaRPr lang="en-CH" sz="1600" b="1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671E869-4C18-1F4D-BDCE-18FC3B9FE175}"/>
              </a:ext>
            </a:extLst>
          </p:cNvPr>
          <p:cNvSpPr/>
          <p:nvPr/>
        </p:nvSpPr>
        <p:spPr>
          <a:xfrm>
            <a:off x="688041" y="2755783"/>
            <a:ext cx="1514651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algn="ctr"/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</a:t>
            </a:r>
            <a:r>
              <a:rPr lang="en-CH" sz="1600" b="1" dirty="0">
                <a:solidFill>
                  <a:schemeClr val="accent6"/>
                </a:solidFill>
                <a:latin typeface="Corbel" panose="020B0503020204020204" pitchFamily="34" charset="0"/>
              </a:rPr>
              <a:t>TTT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GGG</a:t>
            </a:r>
            <a:r>
              <a:rPr lang="en-CH" sz="1600" b="1" dirty="0">
                <a:solidFill>
                  <a:schemeClr val="accent6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endParaRPr lang="en-CH" sz="1600" b="1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C5B6CF7-93A9-FB4A-AD54-41CEAA4655B2}"/>
              </a:ext>
            </a:extLst>
          </p:cNvPr>
          <p:cNvSpPr/>
          <p:nvPr/>
        </p:nvSpPr>
        <p:spPr>
          <a:xfrm>
            <a:off x="756210" y="2351701"/>
            <a:ext cx="1514651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algn="ctr"/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GT</a:t>
            </a:r>
            <a:r>
              <a:rPr lang="en-CH" sz="1600" b="1" dirty="0">
                <a:solidFill>
                  <a:schemeClr val="accent6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</a:t>
            </a:r>
            <a:r>
              <a:rPr lang="en-CH" sz="1600" b="1" dirty="0">
                <a:solidFill>
                  <a:schemeClr val="accent6"/>
                </a:solidFill>
                <a:latin typeface="Corbel" panose="020B0503020204020204" pitchFamily="34" charset="0"/>
              </a:rPr>
              <a:t>TT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endParaRPr lang="en-CH" sz="1600" b="1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1DE9BA9-8DA1-F24B-BE80-49C0F1FBB77F}"/>
              </a:ext>
            </a:extLst>
          </p:cNvPr>
          <p:cNvSpPr txBox="1"/>
          <p:nvPr/>
        </p:nvSpPr>
        <p:spPr>
          <a:xfrm>
            <a:off x="401293" y="3750196"/>
            <a:ext cx="2081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982C3"/>
                </a:solidFill>
                <a:latin typeface="Corbel" panose="020B0503020204020204" pitchFamily="34" charset="0"/>
              </a:rPr>
              <a:t>Filtered Reads</a:t>
            </a:r>
            <a:endParaRPr lang="en-CH" sz="2400" b="1" dirty="0">
              <a:solidFill>
                <a:srgbClr val="1982C3"/>
              </a:solidFill>
              <a:latin typeface="Corbel" panose="020B0503020204020204" pitchFamily="34" charset="0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50576CD0-C7EF-B54A-95C4-329CB6109292}"/>
              </a:ext>
            </a:extLst>
          </p:cNvPr>
          <p:cNvSpPr/>
          <p:nvPr/>
        </p:nvSpPr>
        <p:spPr>
          <a:xfrm>
            <a:off x="6724358" y="2291781"/>
            <a:ext cx="2048907" cy="1458415"/>
          </a:xfrm>
          <a:prstGeom prst="roundRect">
            <a:avLst>
              <a:gd name="adj" fmla="val 7116"/>
            </a:avLst>
          </a:prstGeom>
          <a:solidFill>
            <a:srgbClr val="F2E7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dirty="0">
                <a:solidFill>
                  <a:schemeClr val="tx1"/>
                </a:solidFill>
                <a:latin typeface="Corbel" panose="020B0503020204020204" pitchFamily="34" charset="0"/>
              </a:rPr>
              <a:t>Computation </a:t>
            </a:r>
          </a:p>
          <a:p>
            <a:pPr algn="ctr"/>
            <a:r>
              <a:rPr lang="en-CH" sz="2400" b="1" dirty="0">
                <a:solidFill>
                  <a:schemeClr val="tx1"/>
                </a:solidFill>
                <a:latin typeface="Corbel" panose="020B0503020204020204" pitchFamily="34" charset="0"/>
              </a:rPr>
              <a:t>Unit</a:t>
            </a:r>
          </a:p>
          <a:p>
            <a:pPr algn="ctr"/>
            <a:r>
              <a:rPr lang="en-CH" sz="2400" b="1" dirty="0">
                <a:solidFill>
                  <a:schemeClr val="accent3">
                    <a:lumMod val="75000"/>
                  </a:schemeClr>
                </a:solidFill>
                <a:latin typeface="Corbel" panose="020B0503020204020204" pitchFamily="34" charset="0"/>
              </a:rPr>
              <a:t>(CPU or Accelerator)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3DD1F9D-0083-5945-BB36-749D9762E256}"/>
              </a:ext>
            </a:extLst>
          </p:cNvPr>
          <p:cNvSpPr/>
          <p:nvPr/>
        </p:nvSpPr>
        <p:spPr>
          <a:xfrm>
            <a:off x="5842000" y="2291782"/>
            <a:ext cx="840153" cy="1458415"/>
          </a:xfrm>
          <a:prstGeom prst="roundRect">
            <a:avLst>
              <a:gd name="adj" fmla="val 7116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CH" sz="2400" b="1" dirty="0">
                <a:solidFill>
                  <a:schemeClr val="tx1"/>
                </a:solidFill>
                <a:latin typeface="Corbel" panose="020B0503020204020204" pitchFamily="34" charset="0"/>
              </a:rPr>
              <a:t>Cache</a:t>
            </a:r>
            <a:endParaRPr lang="en-CH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E84C462-985F-2640-8B0F-31B31457E0D7}"/>
              </a:ext>
            </a:extLst>
          </p:cNvPr>
          <p:cNvSpPr/>
          <p:nvPr/>
        </p:nvSpPr>
        <p:spPr>
          <a:xfrm>
            <a:off x="3898900" y="2291782"/>
            <a:ext cx="1345754" cy="1458415"/>
          </a:xfrm>
          <a:prstGeom prst="roundRect">
            <a:avLst>
              <a:gd name="adj" fmla="val 7116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dirty="0">
                <a:solidFill>
                  <a:schemeClr val="tx1"/>
                </a:solidFill>
                <a:latin typeface="Corbel" panose="020B0503020204020204" pitchFamily="34" charset="0"/>
              </a:rPr>
              <a:t>Main </a:t>
            </a:r>
          </a:p>
          <a:p>
            <a:pPr algn="ctr"/>
            <a:r>
              <a:rPr lang="en-CH" sz="2400" b="1" dirty="0">
                <a:solidFill>
                  <a:schemeClr val="tx1"/>
                </a:solidFill>
                <a:latin typeface="Corbel" panose="020B0503020204020204" pitchFamily="34" charset="0"/>
              </a:rPr>
              <a:t>Memory</a:t>
            </a:r>
            <a:endParaRPr lang="en-CH" sz="2400" b="1" dirty="0">
              <a:solidFill>
                <a:schemeClr val="accent5"/>
              </a:solidFill>
              <a:latin typeface="Corbel" panose="020B0503020204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F5D7342-430B-5542-A930-5DC036F06B4B}"/>
              </a:ext>
            </a:extLst>
          </p:cNvPr>
          <p:cNvSpPr/>
          <p:nvPr/>
        </p:nvSpPr>
        <p:spPr>
          <a:xfrm>
            <a:off x="-223" y="4267200"/>
            <a:ext cx="9143999" cy="9086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800" b="1" dirty="0">
                <a:solidFill>
                  <a:srgbClr val="1982C3"/>
                </a:solidFill>
                <a:latin typeface="Corbel" panose="020B0503020204020204" pitchFamily="34" charset="0"/>
              </a:rPr>
              <a:t>Exactly-matching</a:t>
            </a:r>
            <a:r>
              <a:rPr lang="en-GB" sz="2800" b="1" dirty="0">
                <a:solidFill>
                  <a:schemeClr val="tx1"/>
                </a:solidFill>
                <a:latin typeface="Corbel" panose="020B0503020204020204" pitchFamily="34" charset="0"/>
              </a:rPr>
              <a:t> reads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Corbel" panose="020B0503020204020204" pitchFamily="34" charset="0"/>
              </a:rPr>
              <a:t>Do not need expensive approximate string matching during alignment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503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96296E-6 L 0.69861 0.20046 " pathEditMode="relative" rAng="0" ptsTypes="AA">
                                      <p:cBhvr>
                                        <p:cTn id="48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31" y="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"/>
                            </p:stCondLst>
                            <p:childTnLst>
                              <p:par>
                                <p:cTn id="5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6 L 0.70087 0.14213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5" y="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44444E-6 L 0.71163 0.08657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73" y="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7" grpId="0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829D2-A40B-314C-A479-C95DDD1C2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Challenges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E86A3CC-72C5-294F-A8F7-440249F03B31}"/>
              </a:ext>
            </a:extLst>
          </p:cNvPr>
          <p:cNvSpPr/>
          <p:nvPr/>
        </p:nvSpPr>
        <p:spPr>
          <a:xfrm>
            <a:off x="-1" y="4332370"/>
            <a:ext cx="9143999" cy="7704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800" b="1" dirty="0">
                <a:solidFill>
                  <a:schemeClr val="tx1"/>
                </a:solidFill>
                <a:latin typeface="Corbel" panose="020B0503020204020204" pitchFamily="34" charset="0"/>
              </a:rPr>
              <a:t>Read mapping workloads can exhibit different </a:t>
            </a:r>
            <a:r>
              <a:rPr lang="en-GB" sz="2800" b="1" dirty="0" err="1">
                <a:solidFill>
                  <a:schemeClr val="tx1"/>
                </a:solidFill>
                <a:latin typeface="Corbel" panose="020B0503020204020204" pitchFamily="34" charset="0"/>
              </a:rPr>
              <a:t>behavior</a:t>
            </a:r>
            <a:endParaRPr lang="en-CH" sz="2800" b="1" dirty="0">
              <a:solidFill>
                <a:schemeClr val="accent2"/>
              </a:solidFill>
              <a:latin typeface="Corbel" panose="020B0503020204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B38894D-FB68-B24E-9D5F-2AD8A3884AEB}"/>
              </a:ext>
            </a:extLst>
          </p:cNvPr>
          <p:cNvSpPr/>
          <p:nvPr/>
        </p:nvSpPr>
        <p:spPr>
          <a:xfrm>
            <a:off x="1" y="5233752"/>
            <a:ext cx="9143999" cy="9086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800" b="1" dirty="0">
                <a:solidFill>
                  <a:schemeClr val="tx1"/>
                </a:solidFill>
                <a:latin typeface="Corbel" panose="020B0503020204020204" pitchFamily="34" charset="0"/>
              </a:rPr>
              <a:t>There are </a:t>
            </a:r>
            <a:r>
              <a:rPr lang="en-GB" sz="2800" b="1" dirty="0">
                <a:solidFill>
                  <a:srgbClr val="C00000"/>
                </a:solidFill>
                <a:latin typeface="Corbel" panose="020B0503020204020204" pitchFamily="34" charset="0"/>
              </a:rPr>
              <a:t>limited hardware resources </a:t>
            </a:r>
          </a:p>
          <a:p>
            <a:pPr algn="ctr"/>
            <a:r>
              <a:rPr lang="en-GB" sz="2800" b="1" dirty="0">
                <a:solidFill>
                  <a:schemeClr val="tx1"/>
                </a:solidFill>
                <a:latin typeface="Corbel" panose="020B0503020204020204" pitchFamily="34" charset="0"/>
              </a:rPr>
              <a:t>in the storage system</a:t>
            </a:r>
            <a:endParaRPr lang="en-CH" sz="2800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pic>
        <p:nvPicPr>
          <p:cNvPr id="23" name="Graphic 22" descr="Filter">
            <a:extLst>
              <a:ext uri="{FF2B5EF4-FFF2-40B4-BE49-F238E27FC236}">
                <a16:creationId xmlns:a16="http://schemas.microsoft.com/office/drawing/2014/main" id="{E016CCEE-DD32-534E-B29D-D486E595FD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9560" y="1084746"/>
            <a:ext cx="914400" cy="914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01FA4EA-1EC5-684B-ACB6-6B618B3ACE16}"/>
              </a:ext>
            </a:extLst>
          </p:cNvPr>
          <p:cNvSpPr txBox="1"/>
          <p:nvPr/>
        </p:nvSpPr>
        <p:spPr>
          <a:xfrm>
            <a:off x="1103960" y="1191465"/>
            <a:ext cx="5578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i="1" dirty="0">
                <a:solidFill>
                  <a:srgbClr val="1982C3"/>
                </a:solidFill>
                <a:latin typeface="Corbel" panose="020B0503020204020204" pitchFamily="34" charset="0"/>
              </a:rPr>
              <a:t>Filter</a:t>
            </a:r>
            <a:r>
              <a:rPr lang="en-CH" sz="2400" b="1" dirty="0">
                <a:solidFill>
                  <a:srgbClr val="1982C3"/>
                </a:solidFill>
                <a:latin typeface="Corbel" panose="020B0503020204020204" pitchFamily="34" charset="0"/>
              </a:rPr>
              <a:t> reads that do </a:t>
            </a:r>
            <a:r>
              <a:rPr lang="en-CH" sz="2400" b="1" i="1" dirty="0">
                <a:solidFill>
                  <a:srgbClr val="1982C3"/>
                </a:solidFill>
                <a:latin typeface="Corbel" panose="020B0503020204020204" pitchFamily="34" charset="0"/>
              </a:rPr>
              <a:t>not</a:t>
            </a:r>
            <a:r>
              <a:rPr lang="en-CH" sz="2400" b="1" dirty="0">
                <a:solidFill>
                  <a:srgbClr val="1982C3"/>
                </a:solidFill>
                <a:latin typeface="Corbel" panose="020B0503020204020204" pitchFamily="34" charset="0"/>
              </a:rPr>
              <a:t> require alignment</a:t>
            </a:r>
          </a:p>
          <a:p>
            <a:r>
              <a:rPr lang="en-GB" sz="2400" b="1" i="1" dirty="0">
                <a:solidFill>
                  <a:srgbClr val="1982C3"/>
                </a:solidFill>
                <a:latin typeface="Corbel" panose="020B0503020204020204" pitchFamily="34" charset="0"/>
              </a:rPr>
              <a:t>i</a:t>
            </a:r>
            <a:r>
              <a:rPr lang="en-CH" sz="2400" b="1" i="1" dirty="0">
                <a:solidFill>
                  <a:srgbClr val="1982C3"/>
                </a:solidFill>
                <a:latin typeface="Corbel" panose="020B0503020204020204" pitchFamily="34" charset="0"/>
              </a:rPr>
              <a:t>nside the storage system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6252BD6-E81D-774E-B217-0E78268A2455}"/>
              </a:ext>
            </a:extLst>
          </p:cNvPr>
          <p:cNvSpPr/>
          <p:nvPr/>
        </p:nvSpPr>
        <p:spPr>
          <a:xfrm>
            <a:off x="393539" y="2335943"/>
            <a:ext cx="1504707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algn="ctr"/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AA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TT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D5DD12A-65AD-D047-ADD7-F69A1A2A4E95}"/>
              </a:ext>
            </a:extLst>
          </p:cNvPr>
          <p:cNvSpPr/>
          <p:nvPr/>
        </p:nvSpPr>
        <p:spPr>
          <a:xfrm>
            <a:off x="393539" y="2785215"/>
            <a:ext cx="1504707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algn="ctr"/>
            <a:r>
              <a:rPr lang="en-CH" sz="1600" b="1" dirty="0">
                <a:solidFill>
                  <a:srgbClr val="7030A0"/>
                </a:solidFill>
                <a:latin typeface="Corbel" panose="020B0503020204020204" pitchFamily="34" charset="0"/>
              </a:rPr>
              <a:t>AAAA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TT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E1A92AC-0255-0449-A490-549F83E19104}"/>
              </a:ext>
            </a:extLst>
          </p:cNvPr>
          <p:cNvSpPr/>
          <p:nvPr/>
        </p:nvSpPr>
        <p:spPr>
          <a:xfrm>
            <a:off x="393539" y="3234487"/>
            <a:ext cx="1504707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algn="ctr"/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TTTTTT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r>
              <a:rPr lang="en-CH" sz="1600" b="1" dirty="0">
                <a:solidFill>
                  <a:srgbClr val="7030A0"/>
                </a:solidFill>
                <a:latin typeface="Corbel" panose="020B0503020204020204" pitchFamily="34" charset="0"/>
              </a:rPr>
              <a:t>AAA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02C3FD7-F724-4C45-AF22-D1FE70F45D07}"/>
              </a:ext>
            </a:extLst>
          </p:cNvPr>
          <p:cNvSpPr/>
          <p:nvPr/>
        </p:nvSpPr>
        <p:spPr>
          <a:xfrm>
            <a:off x="735911" y="3475414"/>
            <a:ext cx="1514651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algn="ctr"/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TT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6028373-6D13-FE46-822D-6665058A07F2}"/>
              </a:ext>
            </a:extLst>
          </p:cNvPr>
          <p:cNvSpPr/>
          <p:nvPr/>
        </p:nvSpPr>
        <p:spPr>
          <a:xfrm>
            <a:off x="688693" y="2518619"/>
            <a:ext cx="1514651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algn="ctr"/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4D4533A-F368-B14F-9D17-73B2AC9B61F4}"/>
              </a:ext>
            </a:extLst>
          </p:cNvPr>
          <p:cNvSpPr/>
          <p:nvPr/>
        </p:nvSpPr>
        <p:spPr>
          <a:xfrm>
            <a:off x="688693" y="2993932"/>
            <a:ext cx="1514651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algn="ctr"/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GGGG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endParaRPr lang="en-CH" sz="1600" b="1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EF3DA5A-84E5-FA47-A104-F468BD1F32B1}"/>
              </a:ext>
            </a:extLst>
          </p:cNvPr>
          <p:cNvSpPr/>
          <p:nvPr/>
        </p:nvSpPr>
        <p:spPr>
          <a:xfrm>
            <a:off x="720477" y="3238345"/>
            <a:ext cx="1514651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algn="ctr"/>
            <a:r>
              <a:rPr lang="en-CH" sz="1600" b="1" dirty="0">
                <a:solidFill>
                  <a:schemeClr val="accent6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CCCC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GGGG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endParaRPr lang="en-CH" sz="1600" b="1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671E869-4C18-1F4D-BDCE-18FC3B9FE175}"/>
              </a:ext>
            </a:extLst>
          </p:cNvPr>
          <p:cNvSpPr/>
          <p:nvPr/>
        </p:nvSpPr>
        <p:spPr>
          <a:xfrm>
            <a:off x="688041" y="2755783"/>
            <a:ext cx="1514651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algn="ctr"/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</a:t>
            </a:r>
            <a:r>
              <a:rPr lang="en-CH" sz="1600" b="1" dirty="0">
                <a:solidFill>
                  <a:schemeClr val="accent6"/>
                </a:solidFill>
                <a:latin typeface="Corbel" panose="020B0503020204020204" pitchFamily="34" charset="0"/>
              </a:rPr>
              <a:t>TTT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GGG</a:t>
            </a:r>
            <a:r>
              <a:rPr lang="en-CH" sz="1600" b="1" dirty="0">
                <a:solidFill>
                  <a:schemeClr val="accent6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endParaRPr lang="en-CH" sz="1600" b="1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C5B6CF7-93A9-FB4A-AD54-41CEAA4655B2}"/>
              </a:ext>
            </a:extLst>
          </p:cNvPr>
          <p:cNvSpPr/>
          <p:nvPr/>
        </p:nvSpPr>
        <p:spPr>
          <a:xfrm>
            <a:off x="756210" y="2351701"/>
            <a:ext cx="1514651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algn="ctr"/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GT</a:t>
            </a:r>
            <a:r>
              <a:rPr lang="en-CH" sz="1600" b="1" dirty="0">
                <a:solidFill>
                  <a:schemeClr val="accent6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</a:t>
            </a:r>
            <a:r>
              <a:rPr lang="en-CH" sz="1600" b="1" dirty="0">
                <a:solidFill>
                  <a:schemeClr val="accent6"/>
                </a:solidFill>
                <a:latin typeface="Corbel" panose="020B0503020204020204" pitchFamily="34" charset="0"/>
              </a:rPr>
              <a:t>TT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endParaRPr lang="en-CH" sz="1600" b="1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1DE9BA9-8DA1-F24B-BE80-49C0F1FBB77F}"/>
              </a:ext>
            </a:extLst>
          </p:cNvPr>
          <p:cNvSpPr txBox="1"/>
          <p:nvPr/>
        </p:nvSpPr>
        <p:spPr>
          <a:xfrm>
            <a:off x="401293" y="3750196"/>
            <a:ext cx="2081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982C3"/>
                </a:solidFill>
                <a:latin typeface="Corbel" panose="020B0503020204020204" pitchFamily="34" charset="0"/>
              </a:rPr>
              <a:t>Filtered Reads</a:t>
            </a:r>
            <a:endParaRPr lang="en-CH" sz="2400" b="1" dirty="0">
              <a:solidFill>
                <a:srgbClr val="1982C3"/>
              </a:solidFill>
              <a:latin typeface="Corbel" panose="020B0503020204020204" pitchFamily="34" charset="0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50576CD0-C7EF-B54A-95C4-329CB6109292}"/>
              </a:ext>
            </a:extLst>
          </p:cNvPr>
          <p:cNvSpPr/>
          <p:nvPr/>
        </p:nvSpPr>
        <p:spPr>
          <a:xfrm>
            <a:off x="6724358" y="2291781"/>
            <a:ext cx="2048907" cy="1458415"/>
          </a:xfrm>
          <a:prstGeom prst="roundRect">
            <a:avLst>
              <a:gd name="adj" fmla="val 7116"/>
            </a:avLst>
          </a:prstGeom>
          <a:solidFill>
            <a:srgbClr val="F2E7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dirty="0">
                <a:solidFill>
                  <a:schemeClr val="tx1"/>
                </a:solidFill>
                <a:latin typeface="Corbel" panose="020B0503020204020204" pitchFamily="34" charset="0"/>
              </a:rPr>
              <a:t>Computation </a:t>
            </a:r>
          </a:p>
          <a:p>
            <a:pPr algn="ctr"/>
            <a:r>
              <a:rPr lang="en-CH" sz="2400" b="1" dirty="0">
                <a:solidFill>
                  <a:schemeClr val="tx1"/>
                </a:solidFill>
                <a:latin typeface="Corbel" panose="020B0503020204020204" pitchFamily="34" charset="0"/>
              </a:rPr>
              <a:t>Unit</a:t>
            </a:r>
          </a:p>
          <a:p>
            <a:pPr algn="ctr"/>
            <a:r>
              <a:rPr lang="en-CH" sz="2400" b="1" dirty="0">
                <a:solidFill>
                  <a:schemeClr val="accent3">
                    <a:lumMod val="75000"/>
                  </a:schemeClr>
                </a:solidFill>
                <a:latin typeface="Corbel" panose="020B0503020204020204" pitchFamily="34" charset="0"/>
              </a:rPr>
              <a:t>(CPU or Accelerator)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3DD1F9D-0083-5945-BB36-749D9762E256}"/>
              </a:ext>
            </a:extLst>
          </p:cNvPr>
          <p:cNvSpPr/>
          <p:nvPr/>
        </p:nvSpPr>
        <p:spPr>
          <a:xfrm>
            <a:off x="5842000" y="2291782"/>
            <a:ext cx="840153" cy="1458415"/>
          </a:xfrm>
          <a:prstGeom prst="roundRect">
            <a:avLst>
              <a:gd name="adj" fmla="val 7116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CH" sz="2400" b="1" dirty="0">
                <a:solidFill>
                  <a:schemeClr val="tx1"/>
                </a:solidFill>
                <a:latin typeface="Corbel" panose="020B0503020204020204" pitchFamily="34" charset="0"/>
              </a:rPr>
              <a:t>Cache</a:t>
            </a:r>
            <a:endParaRPr lang="en-CH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E84C462-985F-2640-8B0F-31B31457E0D7}"/>
              </a:ext>
            </a:extLst>
          </p:cNvPr>
          <p:cNvSpPr/>
          <p:nvPr/>
        </p:nvSpPr>
        <p:spPr>
          <a:xfrm>
            <a:off x="3898900" y="2291782"/>
            <a:ext cx="1345754" cy="1458415"/>
          </a:xfrm>
          <a:prstGeom prst="roundRect">
            <a:avLst>
              <a:gd name="adj" fmla="val 7116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dirty="0">
                <a:solidFill>
                  <a:schemeClr val="tx1"/>
                </a:solidFill>
                <a:latin typeface="Corbel" panose="020B0503020204020204" pitchFamily="34" charset="0"/>
              </a:rPr>
              <a:t>Main </a:t>
            </a:r>
          </a:p>
          <a:p>
            <a:pPr algn="ctr"/>
            <a:r>
              <a:rPr lang="en-CH" sz="2400" b="1" dirty="0">
                <a:solidFill>
                  <a:schemeClr val="tx1"/>
                </a:solidFill>
                <a:latin typeface="Corbel" panose="020B0503020204020204" pitchFamily="34" charset="0"/>
              </a:rPr>
              <a:t>Memory</a:t>
            </a:r>
            <a:endParaRPr lang="en-CH" sz="2400" b="1" dirty="0">
              <a:solidFill>
                <a:schemeClr val="accent5"/>
              </a:solidFill>
              <a:latin typeface="Corbel" panose="020B0503020204020204" pitchFamily="34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BEAC5AFD-345B-384E-9B87-97AE4026E27D}"/>
              </a:ext>
            </a:extLst>
          </p:cNvPr>
          <p:cNvSpPr/>
          <p:nvPr/>
        </p:nvSpPr>
        <p:spPr>
          <a:xfrm>
            <a:off x="322865" y="2291781"/>
            <a:ext cx="2245002" cy="1458415"/>
          </a:xfrm>
          <a:prstGeom prst="roundRect">
            <a:avLst>
              <a:gd name="adj" fmla="val 7116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dirty="0">
                <a:solidFill>
                  <a:schemeClr val="tx1"/>
                </a:solidFill>
                <a:latin typeface="Corbel" panose="020B0503020204020204" pitchFamily="34" charset="0"/>
              </a:rPr>
              <a:t>Storage</a:t>
            </a:r>
          </a:p>
          <a:p>
            <a:pPr algn="ctr"/>
            <a:r>
              <a:rPr lang="en-CH" sz="2400" b="1" dirty="0">
                <a:solidFill>
                  <a:schemeClr val="tx1"/>
                </a:solidFill>
                <a:latin typeface="Corbel" panose="020B0503020204020204" pitchFamily="34" charset="0"/>
              </a:rPr>
              <a:t>System</a:t>
            </a:r>
            <a:endParaRPr lang="en-CH" sz="2400" b="1" dirty="0">
              <a:solidFill>
                <a:schemeClr val="accent5"/>
              </a:solidFill>
              <a:latin typeface="Corbel" panose="020B05030202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384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uiExpand="1" animBg="1"/>
      <p:bldP spid="3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829D2-A40B-314C-A479-C95DDD1C2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GenStore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70B287-BAD8-4542-8D2C-4A8E6592DB15}"/>
              </a:ext>
            </a:extLst>
          </p:cNvPr>
          <p:cNvSpPr/>
          <p:nvPr/>
        </p:nvSpPr>
        <p:spPr>
          <a:xfrm>
            <a:off x="-1" y="3816725"/>
            <a:ext cx="9144000" cy="7487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800" b="1" dirty="0">
              <a:solidFill>
                <a:srgbClr val="629B3C"/>
              </a:solidFill>
              <a:latin typeface="Corbel" panose="020B0503020204020204" pitchFamily="34" charset="0"/>
            </a:endParaRPr>
          </a:p>
          <a:p>
            <a:pPr algn="ctr"/>
            <a:r>
              <a:rPr lang="en-CH" sz="2800" b="1" dirty="0">
                <a:solidFill>
                  <a:srgbClr val="629B3C"/>
                </a:solidFill>
                <a:latin typeface="Corbel" panose="020B0503020204020204" pitchFamily="34" charset="0"/>
              </a:rPr>
              <a:t>Computation overhead</a:t>
            </a:r>
          </a:p>
          <a:p>
            <a:pPr algn="ctr"/>
            <a:r>
              <a:rPr lang="en-CH" sz="2800" b="1" dirty="0">
                <a:solidFill>
                  <a:srgbClr val="629B3C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BD1BA12-CAEE-1444-9A7D-EFF6CA2E8F96}"/>
              </a:ext>
            </a:extLst>
          </p:cNvPr>
          <p:cNvSpPr/>
          <p:nvPr/>
        </p:nvSpPr>
        <p:spPr>
          <a:xfrm>
            <a:off x="-1" y="4673964"/>
            <a:ext cx="9144000" cy="7487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629B3C"/>
                </a:solidFill>
                <a:latin typeface="Corbel" panose="020B0503020204020204" pitchFamily="34" charset="0"/>
              </a:rPr>
              <a:t>Data </a:t>
            </a:r>
            <a:r>
              <a:rPr lang="en-GB" sz="2800" b="1" dirty="0">
                <a:solidFill>
                  <a:srgbClr val="629B3C"/>
                </a:solidFill>
                <a:latin typeface="Corbel" panose="020B0503020204020204" pitchFamily="34" charset="0"/>
              </a:rPr>
              <a:t>movement overhead </a:t>
            </a:r>
            <a:r>
              <a:rPr lang="en-CH" sz="2800" b="1" dirty="0">
                <a:solidFill>
                  <a:srgbClr val="629B3C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3C8E0D-B892-A54E-B98B-2BF91DABD861}"/>
              </a:ext>
            </a:extLst>
          </p:cNvPr>
          <p:cNvSpPr/>
          <p:nvPr/>
        </p:nvSpPr>
        <p:spPr>
          <a:xfrm>
            <a:off x="-1" y="5504396"/>
            <a:ext cx="9144000" cy="9207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3538" lvl="1" indent="-185738" algn="ctr">
              <a:lnSpc>
                <a:spcPct val="90000"/>
              </a:lnSpc>
              <a:spcBef>
                <a:spcPts val="400"/>
              </a:spcBef>
            </a:pPr>
            <a:r>
              <a:rPr lang="en-US" sz="2800" b="1" dirty="0" err="1">
                <a:solidFill>
                  <a:srgbClr val="7030A0"/>
                </a:solidFill>
                <a:latin typeface="Corbel" panose="020B0503020204020204" pitchFamily="34" charset="0"/>
                <a:ea typeface="Segoe UI Symbol" panose="020B0502040204020203" pitchFamily="34" charset="0"/>
                <a:cs typeface="Segoe UI Historic" panose="020B0502040204020203" pitchFamily="34" charset="0"/>
              </a:rPr>
              <a:t>GenStore</a:t>
            </a:r>
            <a:r>
              <a:rPr lang="en-US" sz="2800" b="1" dirty="0">
                <a:solidFill>
                  <a:srgbClr val="7030A0"/>
                </a:solidFill>
                <a:latin typeface="Corbel" panose="020B0503020204020204" pitchFamily="34" charset="0"/>
                <a:ea typeface="Segoe UI Symbol" panose="020B0502040204020203" pitchFamily="34" charset="0"/>
                <a:cs typeface="Segoe UI Historic" panose="020B0502040204020203" pitchFamily="34" charset="0"/>
              </a:rPr>
              <a:t> provides significant speedup (</a:t>
            </a:r>
            <a:r>
              <a:rPr lang="en-US" sz="200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1.4x - 33.6x</a:t>
            </a:r>
            <a:r>
              <a:rPr lang="en-US" sz="2800" b="1" dirty="0">
                <a:solidFill>
                  <a:srgbClr val="7030A0"/>
                </a:solidFill>
                <a:latin typeface="Corbel" panose="020B0503020204020204" pitchFamily="34" charset="0"/>
                <a:ea typeface="Segoe UI Symbol" panose="020B0502040204020203" pitchFamily="34" charset="0"/>
                <a:cs typeface="Segoe UI Historic" panose="020B0502040204020203" pitchFamily="34" charset="0"/>
              </a:rPr>
              <a:t>) and  </a:t>
            </a:r>
          </a:p>
          <a:p>
            <a:pPr marL="363538" lvl="1" indent="-185738" algn="ctr">
              <a:lnSpc>
                <a:spcPct val="90000"/>
              </a:lnSpc>
              <a:spcBef>
                <a:spcPts val="400"/>
              </a:spcBef>
            </a:pPr>
            <a:r>
              <a:rPr lang="en-US" sz="2800" b="1" dirty="0">
                <a:solidFill>
                  <a:srgbClr val="7030A0"/>
                </a:solidFill>
                <a:latin typeface="Corbel" panose="020B0503020204020204" pitchFamily="34" charset="0"/>
                <a:ea typeface="Segoe UI Symbol" panose="020B0502040204020203" pitchFamily="34" charset="0"/>
                <a:cs typeface="Segoe UI Historic" panose="020B0502040204020203" pitchFamily="34" charset="0"/>
              </a:rPr>
              <a:t>energy reduction </a:t>
            </a:r>
            <a:r>
              <a:rPr lang="en-US" sz="200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(3.9x – 29.2x) </a:t>
            </a:r>
            <a:r>
              <a:rPr lang="en-US" sz="2800" b="1" dirty="0">
                <a:solidFill>
                  <a:srgbClr val="7030A0"/>
                </a:solidFill>
                <a:latin typeface="Corbel" panose="020B0503020204020204" pitchFamily="34" charset="0"/>
                <a:ea typeface="Segoe UI Symbol" panose="020B0502040204020203" pitchFamily="34" charset="0"/>
                <a:cs typeface="Segoe UI Historic" panose="020B0502040204020203" pitchFamily="34" charset="0"/>
              </a:rPr>
              <a:t>at low cost</a:t>
            </a:r>
          </a:p>
        </p:txBody>
      </p:sp>
      <p:pic>
        <p:nvPicPr>
          <p:cNvPr id="25" name="Graphic 24" descr="Filter">
            <a:extLst>
              <a:ext uri="{FF2B5EF4-FFF2-40B4-BE49-F238E27FC236}">
                <a16:creationId xmlns:a16="http://schemas.microsoft.com/office/drawing/2014/main" id="{8B25414C-F63C-6F43-896D-900C1C6031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9560" y="1084746"/>
            <a:ext cx="914400" cy="9144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5A1149C-150A-D144-A3DF-0426926EEAFF}"/>
              </a:ext>
            </a:extLst>
          </p:cNvPr>
          <p:cNvSpPr txBox="1"/>
          <p:nvPr/>
        </p:nvSpPr>
        <p:spPr>
          <a:xfrm>
            <a:off x="1103960" y="1191465"/>
            <a:ext cx="5578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i="1" dirty="0">
                <a:solidFill>
                  <a:srgbClr val="1982C3"/>
                </a:solidFill>
                <a:latin typeface="Corbel" panose="020B0503020204020204" pitchFamily="34" charset="0"/>
              </a:rPr>
              <a:t>Filter</a:t>
            </a:r>
            <a:r>
              <a:rPr lang="en-CH" sz="2400" b="1" dirty="0">
                <a:solidFill>
                  <a:srgbClr val="1982C3"/>
                </a:solidFill>
                <a:latin typeface="Corbel" panose="020B0503020204020204" pitchFamily="34" charset="0"/>
              </a:rPr>
              <a:t> reads that do </a:t>
            </a:r>
            <a:r>
              <a:rPr lang="en-CH" sz="2400" b="1" i="1" dirty="0">
                <a:solidFill>
                  <a:srgbClr val="1982C3"/>
                </a:solidFill>
                <a:latin typeface="Corbel" panose="020B0503020204020204" pitchFamily="34" charset="0"/>
              </a:rPr>
              <a:t>not</a:t>
            </a:r>
            <a:r>
              <a:rPr lang="en-CH" sz="2400" b="1" dirty="0">
                <a:solidFill>
                  <a:srgbClr val="1982C3"/>
                </a:solidFill>
                <a:latin typeface="Corbel" panose="020B0503020204020204" pitchFamily="34" charset="0"/>
              </a:rPr>
              <a:t> require alignment</a:t>
            </a:r>
          </a:p>
          <a:p>
            <a:r>
              <a:rPr lang="en-GB" sz="2400" b="1" i="1" dirty="0">
                <a:solidFill>
                  <a:srgbClr val="1982C3"/>
                </a:solidFill>
                <a:latin typeface="Corbel" panose="020B0503020204020204" pitchFamily="34" charset="0"/>
              </a:rPr>
              <a:t>i</a:t>
            </a:r>
            <a:r>
              <a:rPr lang="en-CH" sz="2400" b="1" i="1" dirty="0">
                <a:solidFill>
                  <a:srgbClr val="1982C3"/>
                </a:solidFill>
                <a:latin typeface="Corbel" panose="020B0503020204020204" pitchFamily="34" charset="0"/>
              </a:rPr>
              <a:t>nside the storage system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DF88CDD-0907-5444-A601-79E5591035C3}"/>
              </a:ext>
            </a:extLst>
          </p:cNvPr>
          <p:cNvSpPr/>
          <p:nvPr/>
        </p:nvSpPr>
        <p:spPr>
          <a:xfrm>
            <a:off x="6724358" y="2291781"/>
            <a:ext cx="2048907" cy="1458415"/>
          </a:xfrm>
          <a:prstGeom prst="roundRect">
            <a:avLst>
              <a:gd name="adj" fmla="val 7116"/>
            </a:avLst>
          </a:prstGeom>
          <a:solidFill>
            <a:srgbClr val="F2E7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dirty="0">
                <a:solidFill>
                  <a:schemeClr val="tx1"/>
                </a:solidFill>
                <a:latin typeface="Corbel" panose="020B0503020204020204" pitchFamily="34" charset="0"/>
              </a:rPr>
              <a:t>Computation </a:t>
            </a:r>
          </a:p>
          <a:p>
            <a:pPr algn="ctr"/>
            <a:r>
              <a:rPr lang="en-CH" sz="2400" b="1" dirty="0">
                <a:solidFill>
                  <a:schemeClr val="tx1"/>
                </a:solidFill>
                <a:latin typeface="Corbel" panose="020B0503020204020204" pitchFamily="34" charset="0"/>
              </a:rPr>
              <a:t>Unit</a:t>
            </a:r>
          </a:p>
          <a:p>
            <a:pPr algn="ctr"/>
            <a:r>
              <a:rPr lang="en-CH" sz="2400" b="1" dirty="0">
                <a:solidFill>
                  <a:schemeClr val="accent3">
                    <a:lumMod val="75000"/>
                  </a:schemeClr>
                </a:solidFill>
                <a:latin typeface="Corbel" panose="020B0503020204020204" pitchFamily="34" charset="0"/>
              </a:rPr>
              <a:t>(CPU or Accelerator)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9B73524-4D68-1F49-A997-CA80B3318EBB}"/>
              </a:ext>
            </a:extLst>
          </p:cNvPr>
          <p:cNvSpPr/>
          <p:nvPr/>
        </p:nvSpPr>
        <p:spPr>
          <a:xfrm>
            <a:off x="5842000" y="2291782"/>
            <a:ext cx="840153" cy="1458415"/>
          </a:xfrm>
          <a:prstGeom prst="roundRect">
            <a:avLst>
              <a:gd name="adj" fmla="val 7116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CH" sz="2400" b="1" dirty="0">
                <a:solidFill>
                  <a:schemeClr val="tx1"/>
                </a:solidFill>
                <a:latin typeface="Corbel" panose="020B0503020204020204" pitchFamily="34" charset="0"/>
              </a:rPr>
              <a:t>Cache</a:t>
            </a:r>
            <a:endParaRPr lang="en-CH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BCDB42AB-3D54-2344-AEEE-31EFE51B1B0E}"/>
              </a:ext>
            </a:extLst>
          </p:cNvPr>
          <p:cNvSpPr/>
          <p:nvPr/>
        </p:nvSpPr>
        <p:spPr>
          <a:xfrm>
            <a:off x="3898900" y="2291782"/>
            <a:ext cx="1345754" cy="1458415"/>
          </a:xfrm>
          <a:prstGeom prst="roundRect">
            <a:avLst>
              <a:gd name="adj" fmla="val 7116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dirty="0">
                <a:solidFill>
                  <a:schemeClr val="tx1"/>
                </a:solidFill>
                <a:latin typeface="Corbel" panose="020B0503020204020204" pitchFamily="34" charset="0"/>
              </a:rPr>
              <a:t>Main </a:t>
            </a:r>
          </a:p>
          <a:p>
            <a:pPr algn="ctr"/>
            <a:r>
              <a:rPr lang="en-CH" sz="2400" b="1" dirty="0">
                <a:solidFill>
                  <a:schemeClr val="tx1"/>
                </a:solidFill>
                <a:latin typeface="Corbel" panose="020B0503020204020204" pitchFamily="34" charset="0"/>
              </a:rPr>
              <a:t>Memory</a:t>
            </a:r>
            <a:endParaRPr lang="en-CH" sz="2400" b="1" dirty="0">
              <a:solidFill>
                <a:schemeClr val="accent5"/>
              </a:solidFill>
              <a:latin typeface="Corbel" panose="020B0503020204020204" pitchFamily="34" charset="0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B09568AC-8F7F-2B41-B1AD-ECC78E17C170}"/>
              </a:ext>
            </a:extLst>
          </p:cNvPr>
          <p:cNvSpPr/>
          <p:nvPr/>
        </p:nvSpPr>
        <p:spPr>
          <a:xfrm>
            <a:off x="322865" y="2291781"/>
            <a:ext cx="2245002" cy="1458415"/>
          </a:xfrm>
          <a:prstGeom prst="roundRect">
            <a:avLst>
              <a:gd name="adj" fmla="val 7116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CH" sz="2100" b="1" dirty="0">
                <a:solidFill>
                  <a:schemeClr val="tx1"/>
                </a:solidFill>
                <a:latin typeface="Corbel" panose="020B0503020204020204" pitchFamily="34" charset="0"/>
              </a:rPr>
              <a:t>GenStore-Enabled</a:t>
            </a:r>
          </a:p>
          <a:p>
            <a:pPr algn="ctr"/>
            <a:r>
              <a:rPr lang="en-CH" sz="2100" b="1" dirty="0">
                <a:solidFill>
                  <a:schemeClr val="tx1"/>
                </a:solidFill>
                <a:latin typeface="Corbel" panose="020B0503020204020204" pitchFamily="34" charset="0"/>
              </a:rPr>
              <a:t>Storage</a:t>
            </a:r>
          </a:p>
          <a:p>
            <a:pPr algn="ctr"/>
            <a:r>
              <a:rPr lang="en-CH" sz="2100" b="1" dirty="0">
                <a:solidFill>
                  <a:schemeClr val="tx1"/>
                </a:solidFill>
                <a:latin typeface="Corbel" panose="020B0503020204020204" pitchFamily="34" charset="0"/>
              </a:rPr>
              <a:t>System</a:t>
            </a:r>
            <a:endParaRPr lang="en-CH" sz="2100" b="1" dirty="0">
              <a:solidFill>
                <a:schemeClr val="accent5"/>
              </a:solidFill>
              <a:latin typeface="Corbel" panose="020B05030202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160C5E-41BC-2B49-BA56-FA2AE0BE124C}"/>
              </a:ext>
            </a:extLst>
          </p:cNvPr>
          <p:cNvSpPr txBox="1"/>
          <p:nvPr/>
        </p:nvSpPr>
        <p:spPr>
          <a:xfrm>
            <a:off x="646760" y="3637091"/>
            <a:ext cx="109969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6600" b="1" i="0" u="none" strike="noStrike" dirty="0">
                <a:solidFill>
                  <a:srgbClr val="629B3C"/>
                </a:solidFill>
                <a:effectLst/>
                <a:latin typeface="arial" panose="020B0604020202020204" pitchFamily="34" charset="0"/>
              </a:rPr>
              <a:t>✓</a:t>
            </a:r>
            <a:endParaRPr lang="en-CH" sz="7200" dirty="0">
              <a:solidFill>
                <a:srgbClr val="629B3C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86C003-ED69-D042-A19F-C0D5BD294DB6}"/>
              </a:ext>
            </a:extLst>
          </p:cNvPr>
          <p:cNvSpPr txBox="1"/>
          <p:nvPr/>
        </p:nvSpPr>
        <p:spPr>
          <a:xfrm>
            <a:off x="646759" y="4494329"/>
            <a:ext cx="109969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6600" b="1" i="0" u="none" strike="noStrike" dirty="0">
                <a:solidFill>
                  <a:srgbClr val="629B3C"/>
                </a:solidFill>
                <a:effectLst/>
                <a:latin typeface="arial" panose="020B0604020202020204" pitchFamily="34" charset="0"/>
              </a:rPr>
              <a:t>✓</a:t>
            </a:r>
            <a:endParaRPr lang="en-CH" sz="7200" dirty="0">
              <a:solidFill>
                <a:srgbClr val="629B3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200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7" grpId="0" uiExpand="1" bldLvl="2" animBg="1"/>
      <p:bldP spid="14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591AAD8-8B9E-F441-B3D7-A9A6729D3F61}"/>
              </a:ext>
            </a:extLst>
          </p:cNvPr>
          <p:cNvSpPr/>
          <p:nvPr/>
        </p:nvSpPr>
        <p:spPr>
          <a:xfrm>
            <a:off x="235868" y="5243582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Corbel" panose="020B0503020204020204" pitchFamily="34" charset="0"/>
              </a:rPr>
              <a:t>Conclusions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F7C2E8-FACF-A344-B41E-7283F0886952}"/>
              </a:ext>
            </a:extLst>
          </p:cNvPr>
          <p:cNvSpPr/>
          <p:nvPr/>
        </p:nvSpPr>
        <p:spPr>
          <a:xfrm>
            <a:off x="265586" y="866164"/>
            <a:ext cx="8672264" cy="876337"/>
          </a:xfrm>
          <a:prstGeom prst="rect">
            <a:avLst/>
          </a:prstGeom>
          <a:solidFill>
            <a:srgbClr val="064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rbel" panose="020B0503020204020204" pitchFamily="34" charset="0"/>
              </a:rPr>
              <a:t>Background</a:t>
            </a:r>
          </a:p>
        </p:txBody>
      </p:sp>
      <p:sp>
        <p:nvSpPr>
          <p:cNvPr id="6" name="Content Placeholder 5" hidden="1">
            <a:extLst>
              <a:ext uri="{FF2B5EF4-FFF2-40B4-BE49-F238E27FC236}">
                <a16:creationId xmlns:a16="http://schemas.microsoft.com/office/drawing/2014/main" id="{8E8EDEFF-E6DD-CC47-AE02-196B3AC15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313" y="1038366"/>
            <a:ext cx="8592679" cy="5148882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Motivation and Goal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Experimental Methodology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Temperature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Aggressor Row Active Time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Spatial Variation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Implications on Attacks and Defenses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Conclusions</a:t>
            </a:r>
          </a:p>
          <a:p>
            <a:pPr marL="0" indent="0">
              <a:lnSpc>
                <a:spcPct val="200000"/>
              </a:lnSpc>
              <a:buNone/>
            </a:pPr>
            <a:endParaRPr lang="en-US">
              <a:solidFill>
                <a:srgbClr val="BFBFBF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2F442F-3A35-1441-816F-E719C1E2BEDF}"/>
              </a:ext>
            </a:extLst>
          </p:cNvPr>
          <p:cNvSpPr/>
          <p:nvPr/>
        </p:nvSpPr>
        <p:spPr>
          <a:xfrm>
            <a:off x="265586" y="1960519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rbel" panose="020B0503020204020204" pitchFamily="34" charset="0"/>
              </a:rPr>
              <a:t>Motivation and Goal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163B4B-BB3A-4F49-B060-4F2F9E78B480}"/>
              </a:ext>
            </a:extLst>
          </p:cNvPr>
          <p:cNvSpPr/>
          <p:nvPr/>
        </p:nvSpPr>
        <p:spPr>
          <a:xfrm>
            <a:off x="235868" y="3054874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latin typeface="Corbel" panose="020B0503020204020204" pitchFamily="34" charset="0"/>
              </a:rPr>
              <a:t>GenStore</a:t>
            </a:r>
            <a:endParaRPr lang="en-US" sz="3200" dirty="0">
              <a:latin typeface="Corbel" panose="020B0503020204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C4C16E8-8CAC-EE46-8433-92ACFE20B5B5}"/>
              </a:ext>
            </a:extLst>
          </p:cNvPr>
          <p:cNvSpPr/>
          <p:nvPr/>
        </p:nvSpPr>
        <p:spPr>
          <a:xfrm>
            <a:off x="282176" y="4149229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rbel" panose="020B0503020204020204" pitchFamily="34" charset="0"/>
              </a:rPr>
              <a:t>Evaluation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213E2A9-4038-194A-AF39-FFE08078F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60" y="95697"/>
            <a:ext cx="8798061" cy="770467"/>
          </a:xfrm>
        </p:spPr>
        <p:txBody>
          <a:bodyPr/>
          <a:lstStyle/>
          <a:p>
            <a:r>
              <a:rPr lang="en-US" dirty="0">
                <a:latin typeface="Corbel" panose="020B0503020204020204" pitchFamily="34" charset="0"/>
              </a:rPr>
              <a:t>Outline</a:t>
            </a:r>
            <a:endParaRPr lang="en-US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8050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39DD96BE-0B07-BB4A-979A-88DC493DE6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2935763"/>
              </p:ext>
            </p:extLst>
          </p:nvPr>
        </p:nvGraphicFramePr>
        <p:xfrm>
          <a:off x="4183864" y="1962408"/>
          <a:ext cx="2424776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6194">
                  <a:extLst>
                    <a:ext uri="{9D8B030D-6E8A-4147-A177-3AD203B41FA5}">
                      <a16:colId xmlns:a16="http://schemas.microsoft.com/office/drawing/2014/main" val="1702563712"/>
                    </a:ext>
                  </a:extLst>
                </a:gridCol>
                <a:gridCol w="606194">
                  <a:extLst>
                    <a:ext uri="{9D8B030D-6E8A-4147-A177-3AD203B41FA5}">
                      <a16:colId xmlns:a16="http://schemas.microsoft.com/office/drawing/2014/main" val="3579326249"/>
                    </a:ext>
                  </a:extLst>
                </a:gridCol>
                <a:gridCol w="606194">
                  <a:extLst>
                    <a:ext uri="{9D8B030D-6E8A-4147-A177-3AD203B41FA5}">
                      <a16:colId xmlns:a16="http://schemas.microsoft.com/office/drawing/2014/main" val="2838019027"/>
                    </a:ext>
                  </a:extLst>
                </a:gridCol>
                <a:gridCol w="606194">
                  <a:extLst>
                    <a:ext uri="{9D8B030D-6E8A-4147-A177-3AD203B41FA5}">
                      <a16:colId xmlns:a16="http://schemas.microsoft.com/office/drawing/2014/main" val="4255235251"/>
                    </a:ext>
                  </a:extLst>
                </a:gridCol>
              </a:tblGrid>
              <a:tr h="197636">
                <a:tc>
                  <a:txBody>
                    <a:bodyPr/>
                    <a:lstStyle/>
                    <a:p>
                      <a:pPr algn="ctr"/>
                      <a:r>
                        <a:rPr lang="en-CH" sz="1600" b="1" dirty="0">
                          <a:solidFill>
                            <a:schemeClr val="accent1"/>
                          </a:solidFill>
                          <a:latin typeface="Corbel" panose="020B0503020204020204" pitchFamily="34" charset="0"/>
                        </a:rPr>
                        <a:t>G</a:t>
                      </a:r>
                      <a:r>
                        <a:rPr lang="en-CH" sz="1600" b="1" dirty="0">
                          <a:solidFill>
                            <a:schemeClr val="accent2"/>
                          </a:solidFill>
                          <a:latin typeface="Corbel" panose="020B0503020204020204" pitchFamily="34" charset="0"/>
                        </a:rPr>
                        <a:t>CC</a:t>
                      </a:r>
                      <a:endParaRPr lang="en-CH" sz="1600" dirty="0">
                        <a:latin typeface="Corbel" panose="020B0503020204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 dirty="0">
                          <a:latin typeface="Corbel" panose="020B0503020204020204" pitchFamily="34" charset="0"/>
                        </a:rPr>
                        <a:t>7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endParaRPr lang="en-CH" sz="1600" dirty="0">
                        <a:latin typeface="Corbel" panose="020B0503020204020204" pitchFamily="34" charset="0"/>
                      </a:endParaRPr>
                    </a:p>
                  </a:txBody>
                  <a:tcPr marL="0" marR="0" marT="0" marB="0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CH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998391519"/>
                  </a:ext>
                </a:extLst>
              </a:tr>
              <a:tr h="197636">
                <a:tc>
                  <a:txBody>
                    <a:bodyPr/>
                    <a:lstStyle/>
                    <a:p>
                      <a:pPr algn="ctr"/>
                      <a:r>
                        <a:rPr lang="en-CH" sz="1600" b="1" dirty="0">
                          <a:solidFill>
                            <a:schemeClr val="accent2"/>
                          </a:solidFill>
                          <a:latin typeface="Corbel" panose="020B0503020204020204" pitchFamily="34" charset="0"/>
                        </a:rPr>
                        <a:t>CCC</a:t>
                      </a:r>
                      <a:endParaRPr lang="en-CH" sz="1600" dirty="0">
                        <a:latin typeface="Corbel" panose="020B0503020204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 dirty="0">
                          <a:latin typeface="Corbel" panose="020B0503020204020204" pitchFamily="34" charset="0"/>
                        </a:rPr>
                        <a:t>8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CH"/>
                    </a:p>
                  </a:txBody>
                  <a:tcPr marL="0" marR="0" marT="0" marB="0">
                    <a:lnT w="12700" cmpd="sng">
                      <a:noFill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CH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814032990"/>
                  </a:ext>
                </a:extLst>
              </a:tr>
              <a:tr h="197636">
                <a:tc>
                  <a:txBody>
                    <a:bodyPr/>
                    <a:lstStyle/>
                    <a:p>
                      <a:pPr algn="ctr"/>
                      <a:r>
                        <a:rPr lang="en-CH" sz="1600" b="1" dirty="0">
                          <a:solidFill>
                            <a:schemeClr val="accent2"/>
                          </a:solidFill>
                          <a:latin typeface="Corbel" panose="020B0503020204020204" pitchFamily="34" charset="0"/>
                        </a:rPr>
                        <a:t>C</a:t>
                      </a:r>
                      <a:r>
                        <a:rPr lang="en-CH" sz="1600" b="1" dirty="0">
                          <a:solidFill>
                            <a:srgbClr val="863DBE"/>
                          </a:solidFill>
                          <a:latin typeface="Corbel" panose="020B0503020204020204" pitchFamily="34" charset="0"/>
                        </a:rPr>
                        <a:t>AA</a:t>
                      </a:r>
                      <a:endParaRPr lang="en-CH" sz="1600" dirty="0">
                        <a:latin typeface="Corbel" panose="020B0503020204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 dirty="0">
                          <a:latin typeface="Corbel" panose="020B0503020204020204" pitchFamily="34" charset="0"/>
                        </a:rPr>
                        <a:t>1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CH" sz="1600" dirty="0">
                        <a:latin typeface="Corbel" panose="020B0503020204020204" pitchFamily="34" charset="0"/>
                      </a:endParaRPr>
                    </a:p>
                  </a:txBody>
                  <a:tcPr marL="0" marR="0" marT="0" marB="0"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CH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578426224"/>
                  </a:ext>
                </a:extLst>
              </a:tr>
              <a:tr h="197636">
                <a:tc>
                  <a:txBody>
                    <a:bodyPr/>
                    <a:lstStyle/>
                    <a:p>
                      <a:pPr algn="ctr"/>
                      <a:r>
                        <a:rPr lang="en-CH" sz="1600" b="1" dirty="0">
                          <a:solidFill>
                            <a:srgbClr val="863DBE"/>
                          </a:solidFill>
                          <a:latin typeface="Corbel" panose="020B0503020204020204" pitchFamily="34" charset="0"/>
                        </a:rPr>
                        <a:t>AAA</a:t>
                      </a:r>
                      <a:endParaRPr lang="en-CH" sz="1600" dirty="0">
                        <a:latin typeface="Corbel" panose="020B0503020204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 dirty="0">
                          <a:latin typeface="Corbel" panose="020B0503020204020204" pitchFamily="34" charset="0"/>
                        </a:rPr>
                        <a:t>31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 dirty="0">
                          <a:latin typeface="Corbel" panose="020B0503020204020204" pitchFamily="34" charset="0"/>
                        </a:rPr>
                        <a:t>101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H" sz="1600" dirty="0">
                        <a:latin typeface="Corbel" panose="020B0503020204020204" pitchFamily="34" charset="0"/>
                      </a:endParaRPr>
                    </a:p>
                  </a:txBody>
                  <a:tcPr marL="0" marR="0" marT="0" marB="0"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836401"/>
                  </a:ext>
                </a:extLst>
              </a:tr>
              <a:tr h="1976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H" sz="1600" b="1" dirty="0">
                          <a:solidFill>
                            <a:schemeClr val="accent2"/>
                          </a:solidFill>
                          <a:latin typeface="Corbel" panose="020B0503020204020204" pitchFamily="34" charset="0"/>
                        </a:rPr>
                        <a:t>CC</a:t>
                      </a:r>
                      <a:r>
                        <a:rPr lang="en-CH" sz="1600" b="1" dirty="0">
                          <a:solidFill>
                            <a:srgbClr val="863DBE"/>
                          </a:solidFill>
                          <a:latin typeface="Corbel" panose="020B0503020204020204" pitchFamily="34" charset="0"/>
                        </a:rPr>
                        <a:t>A</a:t>
                      </a:r>
                      <a:endParaRPr lang="en-CH" sz="1600" dirty="0">
                        <a:latin typeface="Corbel" panose="020B0503020204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 dirty="0">
                          <a:latin typeface="Corbel" panose="020B0503020204020204" pitchFamily="34" charset="0"/>
                        </a:rPr>
                        <a:t>25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 dirty="0">
                          <a:latin typeface="Corbel" panose="020B0503020204020204" pitchFamily="34" charset="0"/>
                        </a:rPr>
                        <a:t>230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 dirty="0">
                          <a:latin typeface="Corbel" panose="020B0503020204020204" pitchFamily="34" charset="0"/>
                        </a:rPr>
                        <a:t>400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623914"/>
                  </a:ext>
                </a:extLst>
              </a:tr>
              <a:tr h="1976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H" sz="1600" dirty="0">
                          <a:latin typeface="Corbel" panose="020B0503020204020204" pitchFamily="34" charset="0"/>
                        </a:rPr>
                        <a:t>…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 dirty="0">
                          <a:latin typeface="Corbel" panose="020B0503020204020204" pitchFamily="34" charset="0"/>
                        </a:rPr>
                        <a:t>…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 dirty="0">
                          <a:latin typeface="Corbel" panose="020B0503020204020204" pitchFamily="34" charset="0"/>
                        </a:rPr>
                        <a:t>…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 dirty="0">
                          <a:latin typeface="Corbel" panose="020B0503020204020204" pitchFamily="34" charset="0"/>
                        </a:rPr>
                        <a:t>…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8254811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F2A7DFE-127E-8540-A655-7E27FE1CD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Read Mapping Process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CCD888-39C6-FD4F-BF2D-300957D79C86}"/>
              </a:ext>
            </a:extLst>
          </p:cNvPr>
          <p:cNvSpPr/>
          <p:nvPr/>
        </p:nvSpPr>
        <p:spPr>
          <a:xfrm>
            <a:off x="1675735" y="1075332"/>
            <a:ext cx="6277060" cy="2083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CH" sz="1600" b="1" dirty="0">
                <a:solidFill>
                  <a:schemeClr val="tx1"/>
                </a:solidFill>
                <a:latin typeface="Corbel" panose="020B0503020204020204" pitchFamily="34" charset="0"/>
              </a:rPr>
              <a:t>…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</a:t>
            </a:r>
            <a:r>
              <a:rPr lang="en-CH" sz="1600" b="1" dirty="0">
                <a:solidFill>
                  <a:srgbClr val="7030A0"/>
                </a:solidFill>
                <a:latin typeface="Corbel" panose="020B0503020204020204" pitchFamily="34" charset="0"/>
              </a:rPr>
              <a:t>AA</a:t>
            </a:r>
            <a:r>
              <a:rPr lang="en-CH" sz="1600" b="1" dirty="0">
                <a:solidFill>
                  <a:schemeClr val="accent6"/>
                </a:solidFill>
                <a:latin typeface="Corbel" panose="020B0503020204020204" pitchFamily="34" charset="0"/>
              </a:rPr>
              <a:t>TTT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TT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AA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TT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AAA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TTT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TTT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chemeClr val="tx1"/>
                </a:solidFill>
                <a:latin typeface="Corbel" panose="020B0503020204020204" pitchFamily="34" charset="0"/>
              </a:rPr>
              <a:t>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5F1F2C-44F8-A047-83C5-9F01BAE30569}"/>
              </a:ext>
            </a:extLst>
          </p:cNvPr>
          <p:cNvSpPr txBox="1"/>
          <p:nvPr/>
        </p:nvSpPr>
        <p:spPr>
          <a:xfrm>
            <a:off x="67753" y="922571"/>
            <a:ext cx="2364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>
                <a:solidFill>
                  <a:schemeClr val="accent4">
                    <a:lumMod val="50000"/>
                  </a:schemeClr>
                </a:solidFill>
                <a:latin typeface="Corbel" panose="020B0503020204020204" pitchFamily="34" charset="0"/>
              </a:rPr>
              <a:t>Reference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849A51-DE1B-434A-89C2-497599B8208D}"/>
              </a:ext>
            </a:extLst>
          </p:cNvPr>
          <p:cNvSpPr/>
          <p:nvPr/>
        </p:nvSpPr>
        <p:spPr>
          <a:xfrm>
            <a:off x="5417748" y="1892008"/>
            <a:ext cx="1331090" cy="779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C9294A-9728-8A41-880A-03EF9CB36856}"/>
              </a:ext>
            </a:extLst>
          </p:cNvPr>
          <p:cNvSpPr/>
          <p:nvPr/>
        </p:nvSpPr>
        <p:spPr>
          <a:xfrm>
            <a:off x="6021180" y="1887060"/>
            <a:ext cx="843406" cy="1037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A0E623-28E6-2148-8A8D-1E1AE6550DA5}"/>
              </a:ext>
            </a:extLst>
          </p:cNvPr>
          <p:cNvSpPr txBox="1"/>
          <p:nvPr/>
        </p:nvSpPr>
        <p:spPr>
          <a:xfrm>
            <a:off x="4875709" y="281888"/>
            <a:ext cx="3170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dirty="0">
                <a:solidFill>
                  <a:srgbClr val="C00000"/>
                </a:solidFill>
                <a:latin typeface="Corbel" panose="020B0503020204020204" pitchFamily="34" charset="0"/>
              </a:rPr>
              <a:t>&gt; 3 billion characters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B662D66-1749-0640-BF2C-B690261A3428}"/>
              </a:ext>
            </a:extLst>
          </p:cNvPr>
          <p:cNvSpPr txBox="1"/>
          <p:nvPr/>
        </p:nvSpPr>
        <p:spPr>
          <a:xfrm>
            <a:off x="4068784" y="3367934"/>
            <a:ext cx="2364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400" b="1" dirty="0">
                <a:solidFill>
                  <a:schemeClr val="accent4">
                    <a:lumMod val="50000"/>
                  </a:schemeClr>
                </a:solidFill>
                <a:latin typeface="Corbel" panose="020B0503020204020204" pitchFamily="34" charset="0"/>
              </a:rPr>
              <a:t>Index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DF776C-43D9-2545-98D5-F688DF0413A3}"/>
              </a:ext>
            </a:extLst>
          </p:cNvPr>
          <p:cNvSpPr txBox="1"/>
          <p:nvPr/>
        </p:nvSpPr>
        <p:spPr>
          <a:xfrm>
            <a:off x="3952044" y="1410278"/>
            <a:ext cx="1057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>
                <a:solidFill>
                  <a:schemeClr val="accent4">
                    <a:lumMod val="50000"/>
                  </a:schemeClr>
                </a:solidFill>
              </a:rPr>
              <a:t>K-mer</a:t>
            </a:r>
            <a:endParaRPr lang="en-CH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EC4BAF4-E589-304E-92BF-CBACDBA5C9FD}"/>
              </a:ext>
            </a:extLst>
          </p:cNvPr>
          <p:cNvSpPr txBox="1"/>
          <p:nvPr/>
        </p:nvSpPr>
        <p:spPr>
          <a:xfrm>
            <a:off x="4791945" y="1412516"/>
            <a:ext cx="1816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400" b="1" dirty="0">
                <a:solidFill>
                  <a:schemeClr val="accent4">
                    <a:lumMod val="50000"/>
                  </a:schemeClr>
                </a:solidFill>
              </a:rPr>
              <a:t>Locations</a:t>
            </a:r>
            <a:endParaRPr lang="en-CH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D613E846-C617-374C-971A-C214279B6264}"/>
              </a:ext>
            </a:extLst>
          </p:cNvPr>
          <p:cNvSpPr/>
          <p:nvPr/>
        </p:nvSpPr>
        <p:spPr>
          <a:xfrm rot="5400000">
            <a:off x="5675221" y="868727"/>
            <a:ext cx="192164" cy="1955068"/>
          </a:xfrm>
          <a:prstGeom prst="leftBrac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048CB44-3598-AD4C-B489-5DD912AFCC30}"/>
              </a:ext>
            </a:extLst>
          </p:cNvPr>
          <p:cNvSpPr/>
          <p:nvPr/>
        </p:nvSpPr>
        <p:spPr>
          <a:xfrm>
            <a:off x="1678724" y="2023347"/>
            <a:ext cx="1514650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algn="ctr"/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AAA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TT</a:t>
            </a:r>
            <a:endParaRPr lang="en-CH" sz="1600" b="1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7014F65-9580-DB4E-80CC-455B283D6696}"/>
              </a:ext>
            </a:extLst>
          </p:cNvPr>
          <p:cNvSpPr txBox="1"/>
          <p:nvPr/>
        </p:nvSpPr>
        <p:spPr>
          <a:xfrm>
            <a:off x="67753" y="1904000"/>
            <a:ext cx="891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400" b="1" dirty="0">
                <a:solidFill>
                  <a:schemeClr val="accent4">
                    <a:lumMod val="50000"/>
                  </a:schemeClr>
                </a:solidFill>
                <a:latin typeface="Corbel" panose="020B0503020204020204" pitchFamily="34" charset="0"/>
              </a:rPr>
              <a:t>Read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C3BA169-04FA-134F-AA9C-5C06ECF02A8E}"/>
              </a:ext>
            </a:extLst>
          </p:cNvPr>
          <p:cNvSpPr/>
          <p:nvPr/>
        </p:nvSpPr>
        <p:spPr>
          <a:xfrm>
            <a:off x="1672221" y="2392641"/>
            <a:ext cx="479533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algn="ctr"/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</a:t>
            </a:r>
            <a:endParaRPr lang="en-CH" sz="1600" b="1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7C5BF41-1E91-EF42-9C41-0FD261D54108}"/>
              </a:ext>
            </a:extLst>
          </p:cNvPr>
          <p:cNvSpPr/>
          <p:nvPr/>
        </p:nvSpPr>
        <p:spPr>
          <a:xfrm>
            <a:off x="1802842" y="2658858"/>
            <a:ext cx="479533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algn="ctr"/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CCC</a:t>
            </a:r>
            <a:endParaRPr lang="en-CH" sz="1600" b="1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4677794-397D-A741-BE16-45CC657602DC}"/>
              </a:ext>
            </a:extLst>
          </p:cNvPr>
          <p:cNvSpPr txBox="1"/>
          <p:nvPr/>
        </p:nvSpPr>
        <p:spPr>
          <a:xfrm>
            <a:off x="2189779" y="2744532"/>
            <a:ext cx="479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 dirty="0">
                <a:latin typeface="Corbel" panose="020B0503020204020204" pitchFamily="34" charset="0"/>
              </a:rPr>
              <a:t>…</a:t>
            </a:r>
          </a:p>
        </p:txBody>
      </p:sp>
      <p:sp>
        <p:nvSpPr>
          <p:cNvPr id="37" name="Left Brace 36">
            <a:extLst>
              <a:ext uri="{FF2B5EF4-FFF2-40B4-BE49-F238E27FC236}">
                <a16:creationId xmlns:a16="http://schemas.microsoft.com/office/drawing/2014/main" id="{A844DEFC-FCFA-444E-B545-322E79142A80}"/>
              </a:ext>
            </a:extLst>
          </p:cNvPr>
          <p:cNvSpPr/>
          <p:nvPr/>
        </p:nvSpPr>
        <p:spPr>
          <a:xfrm>
            <a:off x="1319073" y="2392641"/>
            <a:ext cx="254643" cy="721223"/>
          </a:xfrm>
          <a:prstGeom prst="leftBrac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E22F7E8-6179-404C-8718-CC895A6DBE30}"/>
              </a:ext>
            </a:extLst>
          </p:cNvPr>
          <p:cNvSpPr txBox="1"/>
          <p:nvPr/>
        </p:nvSpPr>
        <p:spPr>
          <a:xfrm>
            <a:off x="72256" y="2513699"/>
            <a:ext cx="1145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400" b="1" dirty="0">
                <a:solidFill>
                  <a:schemeClr val="accent4">
                    <a:lumMod val="50000"/>
                  </a:schemeClr>
                </a:solidFill>
                <a:latin typeface="Corbel" panose="020B0503020204020204" pitchFamily="34" charset="0"/>
              </a:rPr>
              <a:t>K-mers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1E193BA-E2ED-B841-A40D-E3CC08536D90}"/>
              </a:ext>
            </a:extLst>
          </p:cNvPr>
          <p:cNvSpPr/>
          <p:nvPr/>
        </p:nvSpPr>
        <p:spPr>
          <a:xfrm>
            <a:off x="2120542" y="3827094"/>
            <a:ext cx="7023458" cy="698905"/>
          </a:xfrm>
          <a:prstGeom prst="rect">
            <a:avLst/>
          </a:prstGeom>
          <a:solidFill>
            <a:srgbClr val="DEEBF7">
              <a:alpha val="78824"/>
            </a:srgbClr>
          </a:solidFill>
          <a:ln w="28575">
            <a:solidFill>
              <a:srgbClr val="1982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Corbel" panose="020B0503020204020204" pitchFamily="34" charset="0"/>
              </a:rPr>
              <a:t>Determine </a:t>
            </a:r>
            <a:r>
              <a:rPr lang="en-GB" sz="2400" dirty="0">
                <a:solidFill>
                  <a:srgbClr val="1982C3"/>
                </a:solidFill>
                <a:latin typeface="Corbel" panose="020B0503020204020204" pitchFamily="34" charset="0"/>
              </a:rPr>
              <a:t>potential matching locations (seeds) </a:t>
            </a:r>
            <a:r>
              <a:rPr lang="en-GB" sz="2400" dirty="0">
                <a:solidFill>
                  <a:schemeClr val="tx1"/>
                </a:solidFill>
                <a:latin typeface="Corbel" panose="020B0503020204020204" pitchFamily="34" charset="0"/>
              </a:rPr>
              <a:t>in the reference genome </a:t>
            </a:r>
            <a:endParaRPr lang="en-CH" sz="24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D00029F-B882-0048-ACDE-CBFFA87A26F7}"/>
              </a:ext>
            </a:extLst>
          </p:cNvPr>
          <p:cNvSpPr/>
          <p:nvPr/>
        </p:nvSpPr>
        <p:spPr>
          <a:xfrm>
            <a:off x="2586247" y="953101"/>
            <a:ext cx="1454387" cy="369332"/>
          </a:xfrm>
          <a:prstGeom prst="rect">
            <a:avLst/>
          </a:prstGeom>
          <a:noFill/>
          <a:ln w="3175">
            <a:solidFill>
              <a:srgbClr val="1982C3"/>
            </a:solidFill>
          </a:ln>
          <a:effectLst>
            <a:glow rad="63500">
              <a:srgbClr val="1982C3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66FCDF7-3F7A-B24E-B0E6-B15D51502C6A}"/>
              </a:ext>
            </a:extLst>
          </p:cNvPr>
          <p:cNvSpPr/>
          <p:nvPr/>
        </p:nvSpPr>
        <p:spPr>
          <a:xfrm>
            <a:off x="4764422" y="949730"/>
            <a:ext cx="413961" cy="369332"/>
          </a:xfrm>
          <a:prstGeom prst="rect">
            <a:avLst/>
          </a:prstGeom>
          <a:noFill/>
          <a:ln w="3175">
            <a:solidFill>
              <a:srgbClr val="1982C3"/>
            </a:solidFill>
          </a:ln>
          <a:effectLst>
            <a:glow rad="63500">
              <a:srgbClr val="1982C3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5D3E0F8-84FA-B744-A307-FC9F2779DF43}"/>
              </a:ext>
            </a:extLst>
          </p:cNvPr>
          <p:cNvSpPr/>
          <p:nvPr/>
        </p:nvSpPr>
        <p:spPr>
          <a:xfrm>
            <a:off x="5512709" y="949730"/>
            <a:ext cx="413961" cy="369332"/>
          </a:xfrm>
          <a:prstGeom prst="rect">
            <a:avLst/>
          </a:prstGeom>
          <a:noFill/>
          <a:ln w="3175">
            <a:solidFill>
              <a:srgbClr val="1982C3"/>
            </a:solidFill>
          </a:ln>
          <a:effectLst>
            <a:glow rad="63500">
              <a:srgbClr val="1982C3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0E556D5-F6C4-6C40-A318-29B28A3205C4}"/>
              </a:ext>
            </a:extLst>
          </p:cNvPr>
          <p:cNvSpPr/>
          <p:nvPr/>
        </p:nvSpPr>
        <p:spPr>
          <a:xfrm>
            <a:off x="1849667" y="961286"/>
            <a:ext cx="413961" cy="369332"/>
          </a:xfrm>
          <a:prstGeom prst="rect">
            <a:avLst/>
          </a:prstGeom>
          <a:noFill/>
          <a:ln w="3175">
            <a:solidFill>
              <a:srgbClr val="1982C3"/>
            </a:solidFill>
          </a:ln>
          <a:effectLst>
            <a:glow rad="63500">
              <a:srgbClr val="1982C3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16CE3D1-13FA-6242-804C-7AC83775A455}"/>
              </a:ext>
            </a:extLst>
          </p:cNvPr>
          <p:cNvSpPr/>
          <p:nvPr/>
        </p:nvSpPr>
        <p:spPr>
          <a:xfrm>
            <a:off x="2120542" y="4623086"/>
            <a:ext cx="7023458" cy="757513"/>
          </a:xfrm>
          <a:prstGeom prst="rect">
            <a:avLst/>
          </a:prstGeom>
          <a:solidFill>
            <a:srgbClr val="DEEBF7">
              <a:alpha val="78824"/>
            </a:srgbClr>
          </a:solidFill>
          <a:ln w="28575">
            <a:solidFill>
              <a:srgbClr val="1982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rgbClr val="1982C3"/>
                </a:solidFill>
                <a:latin typeface="Corbel" panose="020B0503020204020204" pitchFamily="34" charset="0"/>
              </a:rPr>
              <a:t>Prune </a:t>
            </a:r>
            <a:r>
              <a:rPr lang="en-GB" sz="2400" dirty="0">
                <a:solidFill>
                  <a:schemeClr val="tx1"/>
                </a:solidFill>
                <a:latin typeface="Corbel" panose="020B0503020204020204" pitchFamily="34" charset="0"/>
              </a:rPr>
              <a:t>some seeds in the reference genome</a:t>
            </a:r>
            <a:endParaRPr lang="en-CH" sz="2400" dirty="0">
              <a:solidFill>
                <a:srgbClr val="1982C3"/>
              </a:solidFill>
              <a:latin typeface="Corbel" panose="020B0503020204020204" pitchFamily="34" charset="0"/>
            </a:endParaRPr>
          </a:p>
        </p:txBody>
      </p:sp>
      <p:sp>
        <p:nvSpPr>
          <p:cNvPr id="51" name="Cross 50">
            <a:extLst>
              <a:ext uri="{FF2B5EF4-FFF2-40B4-BE49-F238E27FC236}">
                <a16:creationId xmlns:a16="http://schemas.microsoft.com/office/drawing/2014/main" id="{F77A09C1-E949-5C4C-AFBD-0A00BD9D9A82}"/>
              </a:ext>
            </a:extLst>
          </p:cNvPr>
          <p:cNvSpPr/>
          <p:nvPr/>
        </p:nvSpPr>
        <p:spPr>
          <a:xfrm rot="2683010">
            <a:off x="4615642" y="745639"/>
            <a:ext cx="712659" cy="725996"/>
          </a:xfrm>
          <a:prstGeom prst="plus">
            <a:avLst>
              <a:gd name="adj" fmla="val 43665"/>
            </a:avLst>
          </a:prstGeom>
          <a:solidFill>
            <a:srgbClr val="E904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rgbClr val="C00000"/>
              </a:solidFill>
            </a:endParaRPr>
          </a:p>
        </p:txBody>
      </p:sp>
      <p:sp>
        <p:nvSpPr>
          <p:cNvPr id="54" name="Cross 53">
            <a:extLst>
              <a:ext uri="{FF2B5EF4-FFF2-40B4-BE49-F238E27FC236}">
                <a16:creationId xmlns:a16="http://schemas.microsoft.com/office/drawing/2014/main" id="{8C42D252-071D-F04F-AB43-EB377CB0F03E}"/>
              </a:ext>
            </a:extLst>
          </p:cNvPr>
          <p:cNvSpPr/>
          <p:nvPr/>
        </p:nvSpPr>
        <p:spPr>
          <a:xfrm rot="2683010">
            <a:off x="5380386" y="747901"/>
            <a:ext cx="712659" cy="725996"/>
          </a:xfrm>
          <a:prstGeom prst="plus">
            <a:avLst>
              <a:gd name="adj" fmla="val 43665"/>
            </a:avLst>
          </a:prstGeom>
          <a:solidFill>
            <a:srgbClr val="E904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rgbClr val="C00000"/>
              </a:solidFill>
            </a:endParaRPr>
          </a:p>
        </p:txBody>
      </p:sp>
      <p:sp>
        <p:nvSpPr>
          <p:cNvPr id="55" name="Cross 54">
            <a:extLst>
              <a:ext uri="{FF2B5EF4-FFF2-40B4-BE49-F238E27FC236}">
                <a16:creationId xmlns:a16="http://schemas.microsoft.com/office/drawing/2014/main" id="{E5FE27F8-58EF-3F4E-A02F-AB79F6429862}"/>
              </a:ext>
            </a:extLst>
          </p:cNvPr>
          <p:cNvSpPr/>
          <p:nvPr/>
        </p:nvSpPr>
        <p:spPr>
          <a:xfrm rot="2683010">
            <a:off x="1692179" y="714253"/>
            <a:ext cx="712659" cy="725996"/>
          </a:xfrm>
          <a:prstGeom prst="plus">
            <a:avLst>
              <a:gd name="adj" fmla="val 43665"/>
            </a:avLst>
          </a:prstGeom>
          <a:solidFill>
            <a:srgbClr val="E904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rgbClr val="C00000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FE90D29-43AC-9F46-BF45-115ECE177293}"/>
              </a:ext>
            </a:extLst>
          </p:cNvPr>
          <p:cNvSpPr/>
          <p:nvPr/>
        </p:nvSpPr>
        <p:spPr>
          <a:xfrm>
            <a:off x="2120542" y="5485890"/>
            <a:ext cx="7023458" cy="757513"/>
          </a:xfrm>
          <a:prstGeom prst="rect">
            <a:avLst/>
          </a:prstGeom>
          <a:solidFill>
            <a:srgbClr val="DEEBF7">
              <a:alpha val="78824"/>
            </a:srgbClr>
          </a:solidFill>
          <a:ln w="28575">
            <a:solidFill>
              <a:srgbClr val="1982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Corbel" panose="020B0503020204020204" pitchFamily="34" charset="0"/>
              </a:rPr>
              <a:t>Determine the </a:t>
            </a:r>
            <a:r>
              <a:rPr lang="en-GB" sz="2400" dirty="0">
                <a:solidFill>
                  <a:srgbClr val="1982C3"/>
                </a:solidFill>
                <a:latin typeface="Corbel" panose="020B0503020204020204" pitchFamily="34" charset="0"/>
              </a:rPr>
              <a:t>exact differences </a:t>
            </a:r>
            <a:r>
              <a:rPr lang="en-GB" sz="2400" dirty="0">
                <a:solidFill>
                  <a:schemeClr val="tx1"/>
                </a:solidFill>
                <a:latin typeface="Corbel" panose="020B0503020204020204" pitchFamily="34" charset="0"/>
              </a:rPr>
              <a:t>between the read and the reference genome</a:t>
            </a:r>
            <a:endParaRPr lang="en-CH" sz="2400" dirty="0">
              <a:solidFill>
                <a:schemeClr val="accent6">
                  <a:lumMod val="7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8C9B647-ED06-8E49-B366-33969DCC874A}"/>
              </a:ext>
            </a:extLst>
          </p:cNvPr>
          <p:cNvSpPr/>
          <p:nvPr/>
        </p:nvSpPr>
        <p:spPr>
          <a:xfrm>
            <a:off x="0" y="3827094"/>
            <a:ext cx="2120544" cy="698905"/>
          </a:xfrm>
          <a:prstGeom prst="rect">
            <a:avLst/>
          </a:prstGeom>
          <a:solidFill>
            <a:srgbClr val="1982C3"/>
          </a:solidFill>
          <a:ln w="28575">
            <a:solidFill>
              <a:srgbClr val="1982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H" sz="2400" b="1" dirty="0">
                <a:solidFill>
                  <a:schemeClr val="bg1"/>
                </a:solidFill>
                <a:latin typeface="Corbel" panose="020B0503020204020204" pitchFamily="34" charset="0"/>
              </a:rPr>
              <a:t>Seeding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28C7649-5040-2A45-8361-F4AA83EB954C}"/>
              </a:ext>
            </a:extLst>
          </p:cNvPr>
          <p:cNvSpPr/>
          <p:nvPr/>
        </p:nvSpPr>
        <p:spPr>
          <a:xfrm>
            <a:off x="-1" y="4623087"/>
            <a:ext cx="2120544" cy="754642"/>
          </a:xfrm>
          <a:prstGeom prst="rect">
            <a:avLst/>
          </a:prstGeom>
          <a:solidFill>
            <a:srgbClr val="1982C3"/>
          </a:solidFill>
          <a:ln w="28575">
            <a:solidFill>
              <a:srgbClr val="1982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H" sz="2400" b="1" dirty="0">
                <a:solidFill>
                  <a:schemeClr val="bg1"/>
                </a:solidFill>
                <a:latin typeface="Corbel" panose="020B0503020204020204" pitchFamily="34" charset="0"/>
              </a:rPr>
              <a:t>Seed Filtering</a:t>
            </a:r>
          </a:p>
          <a:p>
            <a:r>
              <a:rPr lang="en-GB" sz="2300" b="1" dirty="0">
                <a:solidFill>
                  <a:schemeClr val="bg1"/>
                </a:solidFill>
                <a:latin typeface="Corbel" panose="020B0503020204020204" pitchFamily="34" charset="0"/>
              </a:rPr>
              <a:t>(e.g., Chaining)</a:t>
            </a:r>
            <a:endParaRPr lang="en-CH" sz="2300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CD9E493-46FB-784E-A1BE-BCC44EED962A}"/>
              </a:ext>
            </a:extLst>
          </p:cNvPr>
          <p:cNvSpPr/>
          <p:nvPr/>
        </p:nvSpPr>
        <p:spPr>
          <a:xfrm>
            <a:off x="-2" y="5485890"/>
            <a:ext cx="2120544" cy="754642"/>
          </a:xfrm>
          <a:prstGeom prst="rect">
            <a:avLst/>
          </a:prstGeom>
          <a:solidFill>
            <a:srgbClr val="1982C3"/>
          </a:solidFill>
          <a:ln w="28575">
            <a:solidFill>
              <a:srgbClr val="1982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H" sz="2400" b="1" dirty="0">
                <a:solidFill>
                  <a:schemeClr val="bg1"/>
                </a:solidFill>
                <a:latin typeface="Corbel" panose="020B0503020204020204" pitchFamily="34" charset="0"/>
              </a:rPr>
              <a:t>Alignment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C4E65266-4F83-474A-A8F1-F10F807A6670}"/>
              </a:ext>
            </a:extLst>
          </p:cNvPr>
          <p:cNvCxnSpPr>
            <a:cxnSpLocks/>
          </p:cNvCxnSpPr>
          <p:nvPr/>
        </p:nvCxnSpPr>
        <p:spPr>
          <a:xfrm flipV="1">
            <a:off x="1778000" y="1283677"/>
            <a:ext cx="891313" cy="739670"/>
          </a:xfrm>
          <a:prstGeom prst="straightConnector1">
            <a:avLst/>
          </a:prstGeom>
          <a:ln w="12700">
            <a:solidFill>
              <a:srgbClr val="22AE9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2EC14728-0600-8546-B963-9A33BED06EA4}"/>
              </a:ext>
            </a:extLst>
          </p:cNvPr>
          <p:cNvCxnSpPr>
            <a:cxnSpLocks/>
          </p:cNvCxnSpPr>
          <p:nvPr/>
        </p:nvCxnSpPr>
        <p:spPr>
          <a:xfrm flipV="1">
            <a:off x="1892770" y="1286583"/>
            <a:ext cx="891313" cy="739670"/>
          </a:xfrm>
          <a:prstGeom prst="straightConnector1">
            <a:avLst/>
          </a:prstGeom>
          <a:ln w="12700">
            <a:solidFill>
              <a:srgbClr val="22AE9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521228F6-E976-4F4D-9796-76302B6F785B}"/>
              </a:ext>
            </a:extLst>
          </p:cNvPr>
          <p:cNvCxnSpPr>
            <a:cxnSpLocks/>
          </p:cNvCxnSpPr>
          <p:nvPr/>
        </p:nvCxnSpPr>
        <p:spPr>
          <a:xfrm flipV="1">
            <a:off x="2005774" y="1287574"/>
            <a:ext cx="891313" cy="739670"/>
          </a:xfrm>
          <a:prstGeom prst="straightConnector1">
            <a:avLst/>
          </a:prstGeom>
          <a:ln w="12700">
            <a:solidFill>
              <a:srgbClr val="22AE9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70CBDD92-A6E6-4448-831D-8628D257B1EB}"/>
              </a:ext>
            </a:extLst>
          </p:cNvPr>
          <p:cNvCxnSpPr>
            <a:cxnSpLocks/>
          </p:cNvCxnSpPr>
          <p:nvPr/>
        </p:nvCxnSpPr>
        <p:spPr>
          <a:xfrm flipV="1">
            <a:off x="2120544" y="1290480"/>
            <a:ext cx="891313" cy="739670"/>
          </a:xfrm>
          <a:prstGeom prst="straightConnector1">
            <a:avLst/>
          </a:prstGeom>
          <a:ln w="12700">
            <a:solidFill>
              <a:srgbClr val="22AE9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E8596E05-19DF-AB46-AF0B-21B650EFA339}"/>
              </a:ext>
            </a:extLst>
          </p:cNvPr>
          <p:cNvCxnSpPr>
            <a:cxnSpLocks/>
          </p:cNvCxnSpPr>
          <p:nvPr/>
        </p:nvCxnSpPr>
        <p:spPr>
          <a:xfrm flipV="1">
            <a:off x="2247749" y="1273968"/>
            <a:ext cx="891313" cy="739670"/>
          </a:xfrm>
          <a:prstGeom prst="straightConnector1">
            <a:avLst/>
          </a:prstGeom>
          <a:ln w="12700">
            <a:solidFill>
              <a:srgbClr val="22AE9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E333FA82-66B8-A048-9D44-B8FD08654345}"/>
              </a:ext>
            </a:extLst>
          </p:cNvPr>
          <p:cNvCxnSpPr>
            <a:cxnSpLocks/>
          </p:cNvCxnSpPr>
          <p:nvPr/>
        </p:nvCxnSpPr>
        <p:spPr>
          <a:xfrm flipV="1">
            <a:off x="2362519" y="1276874"/>
            <a:ext cx="891313" cy="7396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02EDE266-705F-5E4A-A2F8-18536F22D0B6}"/>
              </a:ext>
            </a:extLst>
          </p:cNvPr>
          <p:cNvCxnSpPr>
            <a:cxnSpLocks/>
          </p:cNvCxnSpPr>
          <p:nvPr/>
        </p:nvCxnSpPr>
        <p:spPr>
          <a:xfrm flipV="1">
            <a:off x="2475523" y="1277865"/>
            <a:ext cx="891313" cy="739670"/>
          </a:xfrm>
          <a:prstGeom prst="straightConnector1">
            <a:avLst/>
          </a:prstGeom>
          <a:ln w="12700">
            <a:solidFill>
              <a:srgbClr val="22AE9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2B4A7872-DF0F-F147-ABF8-2F931AD9B9C4}"/>
              </a:ext>
            </a:extLst>
          </p:cNvPr>
          <p:cNvCxnSpPr>
            <a:cxnSpLocks/>
          </p:cNvCxnSpPr>
          <p:nvPr/>
        </p:nvCxnSpPr>
        <p:spPr>
          <a:xfrm flipV="1">
            <a:off x="2590293" y="1280771"/>
            <a:ext cx="891313" cy="739670"/>
          </a:xfrm>
          <a:prstGeom prst="straightConnector1">
            <a:avLst/>
          </a:prstGeom>
          <a:ln w="12700">
            <a:solidFill>
              <a:srgbClr val="22AE9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D8002641-8075-0E4E-A38F-1697EE4D937C}"/>
              </a:ext>
            </a:extLst>
          </p:cNvPr>
          <p:cNvCxnSpPr>
            <a:cxnSpLocks/>
          </p:cNvCxnSpPr>
          <p:nvPr/>
        </p:nvCxnSpPr>
        <p:spPr>
          <a:xfrm flipV="1">
            <a:off x="2751310" y="1276874"/>
            <a:ext cx="891313" cy="739670"/>
          </a:xfrm>
          <a:prstGeom prst="straightConnector1">
            <a:avLst/>
          </a:prstGeom>
          <a:ln w="12700">
            <a:solidFill>
              <a:srgbClr val="22AE9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C4F1C6F2-C82A-1746-8906-61D055E56F36}"/>
              </a:ext>
            </a:extLst>
          </p:cNvPr>
          <p:cNvCxnSpPr>
            <a:cxnSpLocks/>
          </p:cNvCxnSpPr>
          <p:nvPr/>
        </p:nvCxnSpPr>
        <p:spPr>
          <a:xfrm flipV="1">
            <a:off x="2866080" y="1279780"/>
            <a:ext cx="891313" cy="739670"/>
          </a:xfrm>
          <a:prstGeom prst="straightConnector1">
            <a:avLst/>
          </a:prstGeom>
          <a:ln w="12700">
            <a:solidFill>
              <a:srgbClr val="22AE9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799F3633-F2CF-4C42-A061-7688FEF51952}"/>
              </a:ext>
            </a:extLst>
          </p:cNvPr>
          <p:cNvCxnSpPr>
            <a:cxnSpLocks/>
          </p:cNvCxnSpPr>
          <p:nvPr/>
        </p:nvCxnSpPr>
        <p:spPr>
          <a:xfrm flipV="1">
            <a:off x="2979084" y="1280771"/>
            <a:ext cx="891313" cy="739670"/>
          </a:xfrm>
          <a:prstGeom prst="straightConnector1">
            <a:avLst/>
          </a:prstGeom>
          <a:ln w="12700">
            <a:solidFill>
              <a:srgbClr val="22AE9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53FDA9C3-BBC2-5344-A350-A1D19D62FEF3}"/>
              </a:ext>
            </a:extLst>
          </p:cNvPr>
          <p:cNvCxnSpPr>
            <a:cxnSpLocks/>
          </p:cNvCxnSpPr>
          <p:nvPr/>
        </p:nvCxnSpPr>
        <p:spPr>
          <a:xfrm flipV="1">
            <a:off x="3093854" y="1283677"/>
            <a:ext cx="891313" cy="739670"/>
          </a:xfrm>
          <a:prstGeom prst="straightConnector1">
            <a:avLst/>
          </a:prstGeom>
          <a:ln w="12700">
            <a:solidFill>
              <a:srgbClr val="22AE9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A7F1855D-0EFA-8940-9D7C-19E3D1AC059D}"/>
              </a:ext>
            </a:extLst>
          </p:cNvPr>
          <p:cNvGrpSpPr/>
          <p:nvPr/>
        </p:nvGrpSpPr>
        <p:grpSpPr>
          <a:xfrm>
            <a:off x="2005774" y="305776"/>
            <a:ext cx="6769799" cy="647325"/>
            <a:chOff x="2005774" y="305776"/>
            <a:chExt cx="6769799" cy="647325"/>
          </a:xfrm>
        </p:grpSpPr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9C4219AC-3C47-4646-9B1B-5916AE26B3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05774" y="568592"/>
              <a:ext cx="5283668" cy="353979"/>
            </a:xfrm>
            <a:prstGeom prst="line">
              <a:avLst/>
            </a:prstGeom>
            <a:ln w="19050">
              <a:solidFill>
                <a:srgbClr val="1982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B9B3113B-A7C1-F542-998C-7DBA398201D3}"/>
                </a:ext>
              </a:extLst>
            </p:cNvPr>
            <p:cNvCxnSpPr>
              <a:cxnSpLocks/>
              <a:stCxn id="44" idx="0"/>
            </p:cNvCxnSpPr>
            <p:nvPr/>
          </p:nvCxnSpPr>
          <p:spPr>
            <a:xfrm flipV="1">
              <a:off x="3313441" y="568592"/>
              <a:ext cx="3976001" cy="384509"/>
            </a:xfrm>
            <a:prstGeom prst="line">
              <a:avLst/>
            </a:prstGeom>
            <a:ln w="19050">
              <a:solidFill>
                <a:srgbClr val="1982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9BFC0E0-A6D1-C945-B173-7437A9AF95E3}"/>
                </a:ext>
              </a:extLst>
            </p:cNvPr>
            <p:cNvCxnSpPr>
              <a:cxnSpLocks/>
              <a:stCxn id="45" idx="0"/>
            </p:cNvCxnSpPr>
            <p:nvPr/>
          </p:nvCxnSpPr>
          <p:spPr>
            <a:xfrm flipV="1">
              <a:off x="4971403" y="568592"/>
              <a:ext cx="2318039" cy="381138"/>
            </a:xfrm>
            <a:prstGeom prst="line">
              <a:avLst/>
            </a:prstGeom>
            <a:ln w="19050">
              <a:solidFill>
                <a:srgbClr val="1982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F16BF416-E78A-6F43-A1A9-187AE0254C1D}"/>
                </a:ext>
              </a:extLst>
            </p:cNvPr>
            <p:cNvCxnSpPr>
              <a:cxnSpLocks/>
              <a:stCxn id="46" idx="0"/>
            </p:cNvCxnSpPr>
            <p:nvPr/>
          </p:nvCxnSpPr>
          <p:spPr>
            <a:xfrm flipV="1">
              <a:off x="5719690" y="568592"/>
              <a:ext cx="1569752" cy="381138"/>
            </a:xfrm>
            <a:prstGeom prst="line">
              <a:avLst/>
            </a:prstGeom>
            <a:ln w="19050">
              <a:solidFill>
                <a:srgbClr val="1982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21736A26-6310-4041-9834-0F35DFD07F07}"/>
                </a:ext>
              </a:extLst>
            </p:cNvPr>
            <p:cNvSpPr txBox="1"/>
            <p:nvPr/>
          </p:nvSpPr>
          <p:spPr>
            <a:xfrm>
              <a:off x="7257698" y="305776"/>
              <a:ext cx="15178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2400" b="1" dirty="0">
                  <a:solidFill>
                    <a:srgbClr val="1982C3"/>
                  </a:solidFill>
                  <a:latin typeface="Corbel" panose="020B0503020204020204" pitchFamily="34" charset="0"/>
                </a:rPr>
                <a:t>Seeds</a:t>
              </a:r>
            </a:p>
          </p:txBody>
        </p:sp>
      </p:grp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F24D2D85-9CDC-2A49-8321-1EF03CBC6D63}"/>
              </a:ext>
            </a:extLst>
          </p:cNvPr>
          <p:cNvCxnSpPr>
            <a:cxnSpLocks/>
          </p:cNvCxnSpPr>
          <p:nvPr/>
        </p:nvCxnSpPr>
        <p:spPr>
          <a:xfrm>
            <a:off x="2005774" y="1410278"/>
            <a:ext cx="3004112" cy="1190708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7870DD51-64F9-2249-AD6A-A5C87712F3F6}"/>
              </a:ext>
            </a:extLst>
          </p:cNvPr>
          <p:cNvSpPr/>
          <p:nvPr/>
        </p:nvSpPr>
        <p:spPr>
          <a:xfrm>
            <a:off x="1849469" y="949730"/>
            <a:ext cx="398280" cy="460548"/>
          </a:xfrm>
          <a:prstGeom prst="roundRect">
            <a:avLst/>
          </a:prstGeom>
          <a:noFill/>
          <a:ln w="28575">
            <a:solidFill>
              <a:schemeClr val="accent4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37A1BB6B-9ADF-0E4C-AB78-12136DAE2D77}"/>
              </a:ext>
            </a:extLst>
          </p:cNvPr>
          <p:cNvSpPr/>
          <p:nvPr/>
        </p:nvSpPr>
        <p:spPr>
          <a:xfrm>
            <a:off x="2572129" y="957380"/>
            <a:ext cx="413961" cy="460548"/>
          </a:xfrm>
          <a:prstGeom prst="roundRect">
            <a:avLst/>
          </a:prstGeom>
          <a:noFill/>
          <a:ln w="28575">
            <a:solidFill>
              <a:schemeClr val="accent4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BE748F91-7C89-4347-BAF6-07A29CD02944}"/>
              </a:ext>
            </a:extLst>
          </p:cNvPr>
          <p:cNvCxnSpPr>
            <a:cxnSpLocks/>
            <a:stCxn id="60" idx="2"/>
          </p:cNvCxnSpPr>
          <p:nvPr/>
        </p:nvCxnSpPr>
        <p:spPr>
          <a:xfrm>
            <a:off x="2779110" y="1417928"/>
            <a:ext cx="2222668" cy="721223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FE90931-72BA-454E-8E21-19710B8B9596}"/>
              </a:ext>
            </a:extLst>
          </p:cNvPr>
          <p:cNvCxnSpPr/>
          <p:nvPr/>
        </p:nvCxnSpPr>
        <p:spPr>
          <a:xfrm>
            <a:off x="7908925" y="1075332"/>
            <a:ext cx="74295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tx1"/>
                </a:gs>
                <a:gs pos="0">
                  <a:schemeClr val="tx1"/>
                </a:gs>
                <a:gs pos="0">
                  <a:schemeClr val="tx1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3172A0AB-B533-6042-A89F-F4480868B31A}"/>
              </a:ext>
            </a:extLst>
          </p:cNvPr>
          <p:cNvCxnSpPr/>
          <p:nvPr/>
        </p:nvCxnSpPr>
        <p:spPr>
          <a:xfrm>
            <a:off x="7938463" y="1282953"/>
            <a:ext cx="74295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tx1"/>
                </a:gs>
                <a:gs pos="0">
                  <a:schemeClr val="tx1"/>
                </a:gs>
                <a:gs pos="0">
                  <a:schemeClr val="tx1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1807D9CC-1656-EC49-94BD-5FD85468E1FB}"/>
              </a:ext>
            </a:extLst>
          </p:cNvPr>
          <p:cNvSpPr/>
          <p:nvPr/>
        </p:nvSpPr>
        <p:spPr>
          <a:xfrm>
            <a:off x="7762783" y="1084856"/>
            <a:ext cx="934505" cy="1924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  <a:gs pos="98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H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1FF2677B-6EAB-024E-BDAC-A54D9013A310}"/>
              </a:ext>
            </a:extLst>
          </p:cNvPr>
          <p:cNvSpPr/>
          <p:nvPr/>
        </p:nvSpPr>
        <p:spPr>
          <a:xfrm rot="5400000">
            <a:off x="5162245" y="-2751637"/>
            <a:ext cx="303299" cy="7281093"/>
          </a:xfrm>
          <a:prstGeom prst="leftBrace">
            <a:avLst>
              <a:gd name="adj1" fmla="val 80462"/>
              <a:gd name="adj2" fmla="val 50000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4484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4 -0.00324 L 0.20191 -0.06158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12" y="-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33333E-6 L 0.1875 -0.06319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75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6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9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32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35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38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41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44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4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0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3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6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9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3" grpId="0"/>
      <p:bldP spid="3" grpId="1"/>
      <p:bldP spid="30" grpId="0"/>
      <p:bldP spid="9" grpId="0"/>
      <p:bldP spid="31" grpId="0"/>
      <p:bldP spid="10" grpId="0" animBg="1"/>
      <p:bldP spid="34" grpId="0" animBg="1"/>
      <p:bldP spid="34" grpId="1" animBg="1"/>
      <p:bldP spid="35" grpId="0" animBg="1"/>
      <p:bldP spid="35" grpId="1" animBg="1"/>
      <p:bldP spid="36" grpId="0"/>
      <p:bldP spid="37" grpId="0" animBg="1"/>
      <p:bldP spid="38" grpId="0"/>
      <p:bldP spid="41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1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53" grpId="0" animBg="1"/>
      <p:bldP spid="53" grpId="1" animBg="1"/>
      <p:bldP spid="60" grpId="0" animBg="1"/>
      <p:bldP spid="60" grpId="1" animBg="1"/>
      <p:bldP spid="23" grpId="0" animBg="1"/>
      <p:bldP spid="2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6C178-7A94-624F-A7E7-05D4B05CC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B76E2-93DF-344C-A2FE-E40802A451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en-CH" sz="3200" b="1" dirty="0"/>
              <a:t>Brief Intro to (Meta)Genomics</a:t>
            </a:r>
          </a:p>
          <a:p>
            <a:pPr>
              <a:lnSpc>
                <a:spcPct val="130000"/>
              </a:lnSpc>
            </a:pPr>
            <a:endParaRPr lang="en-CH" sz="3200" b="1" dirty="0"/>
          </a:p>
          <a:p>
            <a:pPr>
              <a:lnSpc>
                <a:spcPct val="130000"/>
              </a:lnSpc>
            </a:pPr>
            <a:r>
              <a:rPr lang="en-CH" sz="3200" b="1" dirty="0"/>
              <a:t>Storage-Centric Designs for (Meta)Genomics</a:t>
            </a:r>
          </a:p>
          <a:p>
            <a:pPr lvl="1">
              <a:lnSpc>
                <a:spcPct val="130000"/>
              </a:lnSpc>
            </a:pPr>
            <a:r>
              <a:rPr lang="en-CH" sz="3200" b="1" dirty="0"/>
              <a:t>GenStore</a:t>
            </a:r>
          </a:p>
          <a:p>
            <a:pPr lvl="1">
              <a:lnSpc>
                <a:spcPct val="130000"/>
              </a:lnSpc>
            </a:pPr>
            <a:r>
              <a:rPr lang="en-CH" sz="3200" b="1" dirty="0"/>
              <a:t>MegIS</a:t>
            </a:r>
          </a:p>
          <a:p>
            <a:pPr lvl="1">
              <a:lnSpc>
                <a:spcPct val="130000"/>
              </a:lnSpc>
            </a:pPr>
            <a:endParaRPr lang="en-CH" sz="3200" b="1" dirty="0"/>
          </a:p>
          <a:p>
            <a:pPr>
              <a:lnSpc>
                <a:spcPct val="130000"/>
              </a:lnSpc>
            </a:pPr>
            <a:r>
              <a:rPr lang="en-CH" sz="3200" b="1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6897417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39DD96BE-0B07-BB4A-979A-88DC493DE65D}"/>
              </a:ext>
            </a:extLst>
          </p:cNvPr>
          <p:cNvGraphicFramePr>
            <a:graphicFrameLocks noGrp="1"/>
          </p:cNvGraphicFramePr>
          <p:nvPr/>
        </p:nvGraphicFramePr>
        <p:xfrm>
          <a:off x="4183864" y="1962408"/>
          <a:ext cx="2424776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6194">
                  <a:extLst>
                    <a:ext uri="{9D8B030D-6E8A-4147-A177-3AD203B41FA5}">
                      <a16:colId xmlns:a16="http://schemas.microsoft.com/office/drawing/2014/main" val="1702563712"/>
                    </a:ext>
                  </a:extLst>
                </a:gridCol>
                <a:gridCol w="606194">
                  <a:extLst>
                    <a:ext uri="{9D8B030D-6E8A-4147-A177-3AD203B41FA5}">
                      <a16:colId xmlns:a16="http://schemas.microsoft.com/office/drawing/2014/main" val="3579326249"/>
                    </a:ext>
                  </a:extLst>
                </a:gridCol>
                <a:gridCol w="606194">
                  <a:extLst>
                    <a:ext uri="{9D8B030D-6E8A-4147-A177-3AD203B41FA5}">
                      <a16:colId xmlns:a16="http://schemas.microsoft.com/office/drawing/2014/main" val="2838019027"/>
                    </a:ext>
                  </a:extLst>
                </a:gridCol>
                <a:gridCol w="606194">
                  <a:extLst>
                    <a:ext uri="{9D8B030D-6E8A-4147-A177-3AD203B41FA5}">
                      <a16:colId xmlns:a16="http://schemas.microsoft.com/office/drawing/2014/main" val="4255235251"/>
                    </a:ext>
                  </a:extLst>
                </a:gridCol>
              </a:tblGrid>
              <a:tr h="197636">
                <a:tc>
                  <a:txBody>
                    <a:bodyPr/>
                    <a:lstStyle/>
                    <a:p>
                      <a:pPr algn="ctr"/>
                      <a:r>
                        <a:rPr lang="en-CH" sz="1600" b="1" dirty="0">
                          <a:solidFill>
                            <a:schemeClr val="accent1"/>
                          </a:solidFill>
                          <a:latin typeface="Corbel" panose="020B0503020204020204" pitchFamily="34" charset="0"/>
                        </a:rPr>
                        <a:t>G</a:t>
                      </a:r>
                      <a:r>
                        <a:rPr lang="en-CH" sz="1600" b="1" dirty="0">
                          <a:solidFill>
                            <a:schemeClr val="accent2"/>
                          </a:solidFill>
                          <a:latin typeface="Corbel" panose="020B0503020204020204" pitchFamily="34" charset="0"/>
                        </a:rPr>
                        <a:t>CC</a:t>
                      </a:r>
                      <a:endParaRPr lang="en-CH" sz="1600" dirty="0">
                        <a:latin typeface="Corbel" panose="020B0503020204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 dirty="0">
                          <a:latin typeface="Corbel" panose="020B0503020204020204" pitchFamily="34" charset="0"/>
                        </a:rPr>
                        <a:t>7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endParaRPr lang="en-CH" sz="1600" dirty="0">
                        <a:latin typeface="Corbel" panose="020B0503020204020204" pitchFamily="34" charset="0"/>
                      </a:endParaRPr>
                    </a:p>
                  </a:txBody>
                  <a:tcPr marL="0" marR="0" marT="0" marB="0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CH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998391519"/>
                  </a:ext>
                </a:extLst>
              </a:tr>
              <a:tr h="197636">
                <a:tc>
                  <a:txBody>
                    <a:bodyPr/>
                    <a:lstStyle/>
                    <a:p>
                      <a:pPr algn="ctr"/>
                      <a:r>
                        <a:rPr lang="en-CH" sz="1600" b="1" dirty="0">
                          <a:solidFill>
                            <a:schemeClr val="accent2"/>
                          </a:solidFill>
                          <a:latin typeface="Corbel" panose="020B0503020204020204" pitchFamily="34" charset="0"/>
                        </a:rPr>
                        <a:t>CCC</a:t>
                      </a:r>
                      <a:endParaRPr lang="en-CH" sz="1600" dirty="0">
                        <a:latin typeface="Corbel" panose="020B0503020204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 dirty="0">
                          <a:latin typeface="Corbel" panose="020B0503020204020204" pitchFamily="34" charset="0"/>
                        </a:rPr>
                        <a:t>8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CH"/>
                    </a:p>
                  </a:txBody>
                  <a:tcPr marL="0" marR="0" marT="0" marB="0">
                    <a:lnT w="12700" cmpd="sng">
                      <a:noFill/>
                    </a:lnT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CH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814032990"/>
                  </a:ext>
                </a:extLst>
              </a:tr>
              <a:tr h="197636">
                <a:tc>
                  <a:txBody>
                    <a:bodyPr/>
                    <a:lstStyle/>
                    <a:p>
                      <a:pPr algn="ctr"/>
                      <a:r>
                        <a:rPr lang="en-CH" sz="1600" b="1" dirty="0">
                          <a:solidFill>
                            <a:schemeClr val="accent2"/>
                          </a:solidFill>
                          <a:latin typeface="Corbel" panose="020B0503020204020204" pitchFamily="34" charset="0"/>
                        </a:rPr>
                        <a:t>C</a:t>
                      </a:r>
                      <a:r>
                        <a:rPr lang="en-CH" sz="1600" b="1" dirty="0">
                          <a:solidFill>
                            <a:srgbClr val="863DBE"/>
                          </a:solidFill>
                          <a:latin typeface="Corbel" panose="020B0503020204020204" pitchFamily="34" charset="0"/>
                        </a:rPr>
                        <a:t>AA</a:t>
                      </a:r>
                      <a:endParaRPr lang="en-CH" sz="1600" dirty="0">
                        <a:latin typeface="Corbel" panose="020B0503020204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 dirty="0">
                          <a:latin typeface="Corbel" panose="020B0503020204020204" pitchFamily="34" charset="0"/>
                        </a:rPr>
                        <a:t>1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CH" sz="1600" dirty="0">
                        <a:latin typeface="Corbel" panose="020B0503020204020204" pitchFamily="34" charset="0"/>
                      </a:endParaRPr>
                    </a:p>
                  </a:txBody>
                  <a:tcPr marL="0" marR="0" marT="0" marB="0"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CH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578426224"/>
                  </a:ext>
                </a:extLst>
              </a:tr>
              <a:tr h="197636">
                <a:tc>
                  <a:txBody>
                    <a:bodyPr/>
                    <a:lstStyle/>
                    <a:p>
                      <a:pPr algn="ctr"/>
                      <a:r>
                        <a:rPr lang="en-CH" sz="1600" b="1" dirty="0">
                          <a:solidFill>
                            <a:srgbClr val="863DBE"/>
                          </a:solidFill>
                          <a:latin typeface="Corbel" panose="020B0503020204020204" pitchFamily="34" charset="0"/>
                        </a:rPr>
                        <a:t>AAA</a:t>
                      </a:r>
                      <a:endParaRPr lang="en-CH" sz="1600" dirty="0">
                        <a:latin typeface="Corbel" panose="020B0503020204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 dirty="0">
                          <a:latin typeface="Corbel" panose="020B0503020204020204" pitchFamily="34" charset="0"/>
                        </a:rPr>
                        <a:t>31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 dirty="0">
                          <a:latin typeface="Corbel" panose="020B0503020204020204" pitchFamily="34" charset="0"/>
                        </a:rPr>
                        <a:t>101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H" sz="1600" dirty="0">
                        <a:latin typeface="Corbel" panose="020B0503020204020204" pitchFamily="34" charset="0"/>
                      </a:endParaRPr>
                    </a:p>
                  </a:txBody>
                  <a:tcPr marL="0" marR="0" marT="0" marB="0"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836401"/>
                  </a:ext>
                </a:extLst>
              </a:tr>
              <a:tr h="1976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H" sz="1600" b="1" dirty="0">
                          <a:solidFill>
                            <a:schemeClr val="accent2"/>
                          </a:solidFill>
                          <a:latin typeface="Corbel" panose="020B0503020204020204" pitchFamily="34" charset="0"/>
                        </a:rPr>
                        <a:t>CC</a:t>
                      </a:r>
                      <a:r>
                        <a:rPr lang="en-CH" sz="1600" b="1" dirty="0">
                          <a:solidFill>
                            <a:srgbClr val="863DBE"/>
                          </a:solidFill>
                          <a:latin typeface="Corbel" panose="020B0503020204020204" pitchFamily="34" charset="0"/>
                        </a:rPr>
                        <a:t>A</a:t>
                      </a:r>
                      <a:endParaRPr lang="en-CH" sz="1600" dirty="0">
                        <a:latin typeface="Corbel" panose="020B0503020204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 dirty="0">
                          <a:latin typeface="Corbel" panose="020B0503020204020204" pitchFamily="34" charset="0"/>
                        </a:rPr>
                        <a:t>25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 dirty="0">
                          <a:latin typeface="Corbel" panose="020B0503020204020204" pitchFamily="34" charset="0"/>
                        </a:rPr>
                        <a:t>230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 dirty="0">
                          <a:latin typeface="Corbel" panose="020B0503020204020204" pitchFamily="34" charset="0"/>
                        </a:rPr>
                        <a:t>400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623914"/>
                  </a:ext>
                </a:extLst>
              </a:tr>
              <a:tr h="1976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H" sz="1600" dirty="0">
                          <a:latin typeface="Corbel" panose="020B0503020204020204" pitchFamily="34" charset="0"/>
                        </a:rPr>
                        <a:t>…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 dirty="0">
                          <a:latin typeface="Corbel" panose="020B0503020204020204" pitchFamily="34" charset="0"/>
                        </a:rPr>
                        <a:t>…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 dirty="0">
                          <a:latin typeface="Corbel" panose="020B0503020204020204" pitchFamily="34" charset="0"/>
                        </a:rPr>
                        <a:t>…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 dirty="0">
                          <a:latin typeface="Corbel" panose="020B0503020204020204" pitchFamily="34" charset="0"/>
                        </a:rPr>
                        <a:t>…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8254811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F2A7DFE-127E-8540-A655-7E27FE1CD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Read Mapping Process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CCD888-39C6-FD4F-BF2D-300957D79C86}"/>
              </a:ext>
            </a:extLst>
          </p:cNvPr>
          <p:cNvSpPr/>
          <p:nvPr/>
        </p:nvSpPr>
        <p:spPr>
          <a:xfrm>
            <a:off x="1675735" y="1075332"/>
            <a:ext cx="6277060" cy="2083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CH" sz="1600" b="1" dirty="0">
                <a:solidFill>
                  <a:schemeClr val="tx1"/>
                </a:solidFill>
                <a:latin typeface="Corbel" panose="020B0503020204020204" pitchFamily="34" charset="0"/>
              </a:rPr>
              <a:t>…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</a:t>
            </a:r>
            <a:r>
              <a:rPr lang="en-CH" sz="1600" b="1" dirty="0">
                <a:solidFill>
                  <a:srgbClr val="7030A0"/>
                </a:solidFill>
                <a:latin typeface="Corbel" panose="020B0503020204020204" pitchFamily="34" charset="0"/>
              </a:rPr>
              <a:t>AA</a:t>
            </a:r>
            <a:r>
              <a:rPr lang="en-CH" sz="1600" b="1" dirty="0">
                <a:solidFill>
                  <a:schemeClr val="accent6"/>
                </a:solidFill>
                <a:latin typeface="Corbel" panose="020B0503020204020204" pitchFamily="34" charset="0"/>
              </a:rPr>
              <a:t>TTT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TT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AA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TT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AAA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TTT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TTT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chemeClr val="tx1"/>
                </a:solidFill>
                <a:latin typeface="Corbel" panose="020B0503020204020204" pitchFamily="34" charset="0"/>
              </a:rPr>
              <a:t>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5F1F2C-44F8-A047-83C5-9F01BAE30569}"/>
              </a:ext>
            </a:extLst>
          </p:cNvPr>
          <p:cNvSpPr txBox="1"/>
          <p:nvPr/>
        </p:nvSpPr>
        <p:spPr>
          <a:xfrm>
            <a:off x="67753" y="922571"/>
            <a:ext cx="2364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>
                <a:solidFill>
                  <a:schemeClr val="accent4">
                    <a:lumMod val="50000"/>
                  </a:schemeClr>
                </a:solidFill>
                <a:latin typeface="Corbel" panose="020B0503020204020204" pitchFamily="34" charset="0"/>
              </a:rPr>
              <a:t>Reference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849A51-DE1B-434A-89C2-497599B8208D}"/>
              </a:ext>
            </a:extLst>
          </p:cNvPr>
          <p:cNvSpPr/>
          <p:nvPr/>
        </p:nvSpPr>
        <p:spPr>
          <a:xfrm>
            <a:off x="5417748" y="1892008"/>
            <a:ext cx="1331090" cy="779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C9294A-9728-8A41-880A-03EF9CB36856}"/>
              </a:ext>
            </a:extLst>
          </p:cNvPr>
          <p:cNvSpPr/>
          <p:nvPr/>
        </p:nvSpPr>
        <p:spPr>
          <a:xfrm>
            <a:off x="6021180" y="1887060"/>
            <a:ext cx="843406" cy="1037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A0E623-28E6-2148-8A8D-1E1AE6550DA5}"/>
              </a:ext>
            </a:extLst>
          </p:cNvPr>
          <p:cNvSpPr txBox="1"/>
          <p:nvPr/>
        </p:nvSpPr>
        <p:spPr>
          <a:xfrm>
            <a:off x="4875709" y="281888"/>
            <a:ext cx="3170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dirty="0">
                <a:solidFill>
                  <a:srgbClr val="C00000"/>
                </a:solidFill>
                <a:latin typeface="Corbel" panose="020B0503020204020204" pitchFamily="34" charset="0"/>
              </a:rPr>
              <a:t>&gt; 3 billion characters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B662D66-1749-0640-BF2C-B690261A3428}"/>
              </a:ext>
            </a:extLst>
          </p:cNvPr>
          <p:cNvSpPr txBox="1"/>
          <p:nvPr/>
        </p:nvSpPr>
        <p:spPr>
          <a:xfrm>
            <a:off x="4054036" y="3367934"/>
            <a:ext cx="2680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400" b="1" dirty="0">
                <a:solidFill>
                  <a:schemeClr val="accent4">
                    <a:lumMod val="50000"/>
                  </a:schemeClr>
                </a:solidFill>
                <a:latin typeface="Corbel" panose="020B0503020204020204" pitchFamily="34" charset="0"/>
              </a:rPr>
              <a:t>Reference Index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DF776C-43D9-2545-98D5-F688DF0413A3}"/>
              </a:ext>
            </a:extLst>
          </p:cNvPr>
          <p:cNvSpPr txBox="1"/>
          <p:nvPr/>
        </p:nvSpPr>
        <p:spPr>
          <a:xfrm>
            <a:off x="3952044" y="1410278"/>
            <a:ext cx="1057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>
                <a:solidFill>
                  <a:schemeClr val="accent4">
                    <a:lumMod val="50000"/>
                  </a:schemeClr>
                </a:solidFill>
              </a:rPr>
              <a:t>K-mer</a:t>
            </a:r>
            <a:endParaRPr lang="en-CH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EC4BAF4-E589-304E-92BF-CBACDBA5C9FD}"/>
              </a:ext>
            </a:extLst>
          </p:cNvPr>
          <p:cNvSpPr txBox="1"/>
          <p:nvPr/>
        </p:nvSpPr>
        <p:spPr>
          <a:xfrm>
            <a:off x="4791945" y="1412516"/>
            <a:ext cx="1816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400" b="1" dirty="0">
                <a:solidFill>
                  <a:schemeClr val="accent4">
                    <a:lumMod val="50000"/>
                  </a:schemeClr>
                </a:solidFill>
              </a:rPr>
              <a:t>Locations</a:t>
            </a:r>
            <a:endParaRPr lang="en-CH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D613E846-C617-374C-971A-C214279B6264}"/>
              </a:ext>
            </a:extLst>
          </p:cNvPr>
          <p:cNvSpPr/>
          <p:nvPr/>
        </p:nvSpPr>
        <p:spPr>
          <a:xfrm rot="5400000">
            <a:off x="5675221" y="868727"/>
            <a:ext cx="192164" cy="1955068"/>
          </a:xfrm>
          <a:prstGeom prst="leftBrac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048CB44-3598-AD4C-B489-5DD912AFCC30}"/>
              </a:ext>
            </a:extLst>
          </p:cNvPr>
          <p:cNvSpPr/>
          <p:nvPr/>
        </p:nvSpPr>
        <p:spPr>
          <a:xfrm>
            <a:off x="1678724" y="2023347"/>
            <a:ext cx="1514650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algn="ctr"/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AAA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TT</a:t>
            </a:r>
            <a:endParaRPr lang="en-CH" sz="1600" b="1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7014F65-9580-DB4E-80CC-455B283D6696}"/>
              </a:ext>
            </a:extLst>
          </p:cNvPr>
          <p:cNvSpPr txBox="1"/>
          <p:nvPr/>
        </p:nvSpPr>
        <p:spPr>
          <a:xfrm>
            <a:off x="67753" y="1904000"/>
            <a:ext cx="891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400" b="1" dirty="0">
                <a:solidFill>
                  <a:schemeClr val="accent4">
                    <a:lumMod val="50000"/>
                  </a:schemeClr>
                </a:solidFill>
                <a:latin typeface="Corbel" panose="020B0503020204020204" pitchFamily="34" charset="0"/>
              </a:rPr>
              <a:t>Read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C3BA169-04FA-134F-AA9C-5C06ECF02A8E}"/>
              </a:ext>
            </a:extLst>
          </p:cNvPr>
          <p:cNvSpPr/>
          <p:nvPr/>
        </p:nvSpPr>
        <p:spPr>
          <a:xfrm>
            <a:off x="1672221" y="2392641"/>
            <a:ext cx="479533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algn="ctr"/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</a:t>
            </a:r>
            <a:endParaRPr lang="en-CH" sz="1600" b="1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7C5BF41-1E91-EF42-9C41-0FD261D54108}"/>
              </a:ext>
            </a:extLst>
          </p:cNvPr>
          <p:cNvSpPr/>
          <p:nvPr/>
        </p:nvSpPr>
        <p:spPr>
          <a:xfrm>
            <a:off x="1802842" y="2658858"/>
            <a:ext cx="479533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algn="ctr"/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CCC</a:t>
            </a:r>
            <a:endParaRPr lang="en-CH" sz="1600" b="1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4677794-397D-A741-BE16-45CC657602DC}"/>
              </a:ext>
            </a:extLst>
          </p:cNvPr>
          <p:cNvSpPr txBox="1"/>
          <p:nvPr/>
        </p:nvSpPr>
        <p:spPr>
          <a:xfrm>
            <a:off x="2189779" y="2744532"/>
            <a:ext cx="479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 dirty="0">
                <a:latin typeface="Corbel" panose="020B0503020204020204" pitchFamily="34" charset="0"/>
              </a:rPr>
              <a:t>…</a:t>
            </a:r>
          </a:p>
        </p:txBody>
      </p:sp>
      <p:sp>
        <p:nvSpPr>
          <p:cNvPr id="37" name="Left Brace 36">
            <a:extLst>
              <a:ext uri="{FF2B5EF4-FFF2-40B4-BE49-F238E27FC236}">
                <a16:creationId xmlns:a16="http://schemas.microsoft.com/office/drawing/2014/main" id="{A844DEFC-FCFA-444E-B545-322E79142A80}"/>
              </a:ext>
            </a:extLst>
          </p:cNvPr>
          <p:cNvSpPr/>
          <p:nvPr/>
        </p:nvSpPr>
        <p:spPr>
          <a:xfrm>
            <a:off x="1319073" y="2392641"/>
            <a:ext cx="254643" cy="721223"/>
          </a:xfrm>
          <a:prstGeom prst="leftBrac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E22F7E8-6179-404C-8718-CC895A6DBE30}"/>
              </a:ext>
            </a:extLst>
          </p:cNvPr>
          <p:cNvSpPr txBox="1"/>
          <p:nvPr/>
        </p:nvSpPr>
        <p:spPr>
          <a:xfrm>
            <a:off x="72256" y="2513699"/>
            <a:ext cx="1145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400" b="1" dirty="0">
                <a:solidFill>
                  <a:schemeClr val="accent4">
                    <a:lumMod val="50000"/>
                  </a:schemeClr>
                </a:solidFill>
                <a:latin typeface="Corbel" panose="020B0503020204020204" pitchFamily="34" charset="0"/>
              </a:rPr>
              <a:t>K-mers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1E193BA-E2ED-B841-A40D-E3CC08536D90}"/>
              </a:ext>
            </a:extLst>
          </p:cNvPr>
          <p:cNvSpPr/>
          <p:nvPr/>
        </p:nvSpPr>
        <p:spPr>
          <a:xfrm>
            <a:off x="2120542" y="3827094"/>
            <a:ext cx="7023458" cy="698905"/>
          </a:xfrm>
          <a:prstGeom prst="rect">
            <a:avLst/>
          </a:prstGeom>
          <a:solidFill>
            <a:srgbClr val="DEEBF7">
              <a:alpha val="78824"/>
            </a:srgbClr>
          </a:solidFill>
          <a:ln w="28575">
            <a:solidFill>
              <a:srgbClr val="1982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Corbel" panose="020B0503020204020204" pitchFamily="34" charset="0"/>
              </a:rPr>
              <a:t>Determine </a:t>
            </a:r>
            <a:r>
              <a:rPr lang="en-GB" sz="2400" dirty="0">
                <a:solidFill>
                  <a:srgbClr val="1982C3"/>
                </a:solidFill>
                <a:latin typeface="Corbel" panose="020B0503020204020204" pitchFamily="34" charset="0"/>
              </a:rPr>
              <a:t>potential matching locations (seeds) </a:t>
            </a:r>
            <a:r>
              <a:rPr lang="en-GB" sz="2400" dirty="0">
                <a:solidFill>
                  <a:schemeClr val="tx1"/>
                </a:solidFill>
                <a:latin typeface="Corbel" panose="020B0503020204020204" pitchFamily="34" charset="0"/>
              </a:rPr>
              <a:t>in the reference genome </a:t>
            </a:r>
            <a:endParaRPr lang="en-CH" sz="24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D00029F-B882-0048-ACDE-CBFFA87A26F7}"/>
              </a:ext>
            </a:extLst>
          </p:cNvPr>
          <p:cNvSpPr/>
          <p:nvPr/>
        </p:nvSpPr>
        <p:spPr>
          <a:xfrm>
            <a:off x="2586247" y="953101"/>
            <a:ext cx="1454387" cy="369332"/>
          </a:xfrm>
          <a:prstGeom prst="rect">
            <a:avLst/>
          </a:prstGeom>
          <a:noFill/>
          <a:ln w="3175">
            <a:solidFill>
              <a:srgbClr val="1982C3"/>
            </a:solidFill>
          </a:ln>
          <a:effectLst>
            <a:glow rad="63500">
              <a:srgbClr val="1982C3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66FCDF7-3F7A-B24E-B0E6-B15D51502C6A}"/>
              </a:ext>
            </a:extLst>
          </p:cNvPr>
          <p:cNvSpPr/>
          <p:nvPr/>
        </p:nvSpPr>
        <p:spPr>
          <a:xfrm>
            <a:off x="4764422" y="949730"/>
            <a:ext cx="413961" cy="369332"/>
          </a:xfrm>
          <a:prstGeom prst="rect">
            <a:avLst/>
          </a:prstGeom>
          <a:noFill/>
          <a:ln w="3175">
            <a:solidFill>
              <a:srgbClr val="1982C3"/>
            </a:solidFill>
          </a:ln>
          <a:effectLst>
            <a:glow rad="63500">
              <a:srgbClr val="1982C3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5D3E0F8-84FA-B744-A307-FC9F2779DF43}"/>
              </a:ext>
            </a:extLst>
          </p:cNvPr>
          <p:cNvSpPr/>
          <p:nvPr/>
        </p:nvSpPr>
        <p:spPr>
          <a:xfrm>
            <a:off x="5512709" y="949730"/>
            <a:ext cx="413961" cy="369332"/>
          </a:xfrm>
          <a:prstGeom prst="rect">
            <a:avLst/>
          </a:prstGeom>
          <a:noFill/>
          <a:ln w="3175">
            <a:solidFill>
              <a:srgbClr val="1982C3"/>
            </a:solidFill>
          </a:ln>
          <a:effectLst>
            <a:glow rad="63500">
              <a:srgbClr val="1982C3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0E556D5-F6C4-6C40-A318-29B28A3205C4}"/>
              </a:ext>
            </a:extLst>
          </p:cNvPr>
          <p:cNvSpPr/>
          <p:nvPr/>
        </p:nvSpPr>
        <p:spPr>
          <a:xfrm>
            <a:off x="1849667" y="961286"/>
            <a:ext cx="413961" cy="369332"/>
          </a:xfrm>
          <a:prstGeom prst="rect">
            <a:avLst/>
          </a:prstGeom>
          <a:noFill/>
          <a:ln w="3175">
            <a:solidFill>
              <a:srgbClr val="1982C3"/>
            </a:solidFill>
          </a:ln>
          <a:effectLst>
            <a:glow rad="63500">
              <a:srgbClr val="1982C3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16CE3D1-13FA-6242-804C-7AC83775A455}"/>
              </a:ext>
            </a:extLst>
          </p:cNvPr>
          <p:cNvSpPr/>
          <p:nvPr/>
        </p:nvSpPr>
        <p:spPr>
          <a:xfrm>
            <a:off x="2120542" y="4623086"/>
            <a:ext cx="7023458" cy="757513"/>
          </a:xfrm>
          <a:prstGeom prst="rect">
            <a:avLst/>
          </a:prstGeom>
          <a:solidFill>
            <a:srgbClr val="DEEBF7">
              <a:alpha val="78824"/>
            </a:srgbClr>
          </a:solidFill>
          <a:ln w="28575">
            <a:solidFill>
              <a:srgbClr val="1982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rgbClr val="1982C3"/>
                </a:solidFill>
                <a:latin typeface="Corbel" panose="020B0503020204020204" pitchFamily="34" charset="0"/>
              </a:rPr>
              <a:t>Prune </a:t>
            </a:r>
            <a:r>
              <a:rPr lang="en-GB" sz="2400" dirty="0">
                <a:solidFill>
                  <a:schemeClr val="tx1"/>
                </a:solidFill>
                <a:latin typeface="Corbel" panose="020B0503020204020204" pitchFamily="34" charset="0"/>
              </a:rPr>
              <a:t>some seeds in the reference genome</a:t>
            </a:r>
            <a:endParaRPr lang="en-CH" sz="2400" dirty="0">
              <a:solidFill>
                <a:srgbClr val="1982C3"/>
              </a:solidFill>
              <a:latin typeface="Corbel" panose="020B050302020402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FE90D29-43AC-9F46-BF45-115ECE177293}"/>
              </a:ext>
            </a:extLst>
          </p:cNvPr>
          <p:cNvSpPr/>
          <p:nvPr/>
        </p:nvSpPr>
        <p:spPr>
          <a:xfrm>
            <a:off x="2120542" y="5485890"/>
            <a:ext cx="7023458" cy="757513"/>
          </a:xfrm>
          <a:prstGeom prst="rect">
            <a:avLst/>
          </a:prstGeom>
          <a:solidFill>
            <a:srgbClr val="DEEBF7">
              <a:alpha val="78824"/>
            </a:srgbClr>
          </a:solidFill>
          <a:ln w="28575">
            <a:solidFill>
              <a:srgbClr val="1982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Corbel" panose="020B0503020204020204" pitchFamily="34" charset="0"/>
              </a:rPr>
              <a:t>Determine the </a:t>
            </a:r>
            <a:r>
              <a:rPr lang="en-GB" sz="2400" dirty="0">
                <a:solidFill>
                  <a:srgbClr val="1982C3"/>
                </a:solidFill>
                <a:latin typeface="Corbel" panose="020B0503020204020204" pitchFamily="34" charset="0"/>
              </a:rPr>
              <a:t>exact differences </a:t>
            </a:r>
            <a:r>
              <a:rPr lang="en-GB" sz="2400" dirty="0">
                <a:solidFill>
                  <a:schemeClr val="tx1"/>
                </a:solidFill>
                <a:latin typeface="Corbel" panose="020B0503020204020204" pitchFamily="34" charset="0"/>
              </a:rPr>
              <a:t>between the read and the reference genome</a:t>
            </a:r>
            <a:endParaRPr lang="en-CH" sz="2400" dirty="0">
              <a:solidFill>
                <a:schemeClr val="accent6">
                  <a:lumMod val="7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8C9B647-ED06-8E49-B366-33969DCC874A}"/>
              </a:ext>
            </a:extLst>
          </p:cNvPr>
          <p:cNvSpPr/>
          <p:nvPr/>
        </p:nvSpPr>
        <p:spPr>
          <a:xfrm>
            <a:off x="0" y="3827094"/>
            <a:ext cx="2120544" cy="698905"/>
          </a:xfrm>
          <a:prstGeom prst="rect">
            <a:avLst/>
          </a:prstGeom>
          <a:solidFill>
            <a:srgbClr val="1982C3"/>
          </a:solidFill>
          <a:ln w="28575">
            <a:solidFill>
              <a:srgbClr val="1982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H" sz="2400" b="1" dirty="0">
                <a:solidFill>
                  <a:schemeClr val="bg1"/>
                </a:solidFill>
                <a:latin typeface="Corbel" panose="020B0503020204020204" pitchFamily="34" charset="0"/>
              </a:rPr>
              <a:t>Seeding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28C7649-5040-2A45-8361-F4AA83EB954C}"/>
              </a:ext>
            </a:extLst>
          </p:cNvPr>
          <p:cNvSpPr/>
          <p:nvPr/>
        </p:nvSpPr>
        <p:spPr>
          <a:xfrm>
            <a:off x="-1" y="4623087"/>
            <a:ext cx="2120544" cy="754642"/>
          </a:xfrm>
          <a:prstGeom prst="rect">
            <a:avLst/>
          </a:prstGeom>
          <a:solidFill>
            <a:srgbClr val="1982C3"/>
          </a:solidFill>
          <a:ln w="28575">
            <a:solidFill>
              <a:srgbClr val="1982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H" sz="2400" b="1" dirty="0">
                <a:solidFill>
                  <a:schemeClr val="bg1"/>
                </a:solidFill>
                <a:latin typeface="Corbel" panose="020B0503020204020204" pitchFamily="34" charset="0"/>
              </a:rPr>
              <a:t>Seed Filtering</a:t>
            </a:r>
          </a:p>
          <a:p>
            <a:r>
              <a:rPr lang="en-GB" sz="2300" b="1" dirty="0">
                <a:solidFill>
                  <a:schemeClr val="bg1"/>
                </a:solidFill>
                <a:latin typeface="Corbel" panose="020B0503020204020204" pitchFamily="34" charset="0"/>
              </a:rPr>
              <a:t>(e.g., Chaining)</a:t>
            </a:r>
            <a:endParaRPr lang="en-CH" sz="2300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CD9E493-46FB-784E-A1BE-BCC44EED962A}"/>
              </a:ext>
            </a:extLst>
          </p:cNvPr>
          <p:cNvSpPr/>
          <p:nvPr/>
        </p:nvSpPr>
        <p:spPr>
          <a:xfrm>
            <a:off x="-2" y="5485890"/>
            <a:ext cx="2120544" cy="754642"/>
          </a:xfrm>
          <a:prstGeom prst="rect">
            <a:avLst/>
          </a:prstGeom>
          <a:solidFill>
            <a:srgbClr val="1982C3"/>
          </a:solidFill>
          <a:ln w="28575">
            <a:solidFill>
              <a:srgbClr val="1982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H" sz="2400" b="1" dirty="0">
                <a:solidFill>
                  <a:schemeClr val="bg1"/>
                </a:solidFill>
                <a:latin typeface="Corbel" panose="020B0503020204020204" pitchFamily="34" charset="0"/>
              </a:rPr>
              <a:t>Alignment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C4E65266-4F83-474A-A8F1-F10F807A6670}"/>
              </a:ext>
            </a:extLst>
          </p:cNvPr>
          <p:cNvCxnSpPr>
            <a:cxnSpLocks/>
          </p:cNvCxnSpPr>
          <p:nvPr/>
        </p:nvCxnSpPr>
        <p:spPr>
          <a:xfrm flipV="1">
            <a:off x="1778000" y="1283677"/>
            <a:ext cx="891313" cy="739670"/>
          </a:xfrm>
          <a:prstGeom prst="straightConnector1">
            <a:avLst/>
          </a:prstGeom>
          <a:ln w="12700">
            <a:solidFill>
              <a:srgbClr val="22AE9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2EC14728-0600-8546-B963-9A33BED06EA4}"/>
              </a:ext>
            </a:extLst>
          </p:cNvPr>
          <p:cNvCxnSpPr>
            <a:cxnSpLocks/>
          </p:cNvCxnSpPr>
          <p:nvPr/>
        </p:nvCxnSpPr>
        <p:spPr>
          <a:xfrm flipV="1">
            <a:off x="1892770" y="1286583"/>
            <a:ext cx="891313" cy="739670"/>
          </a:xfrm>
          <a:prstGeom prst="straightConnector1">
            <a:avLst/>
          </a:prstGeom>
          <a:ln w="12700">
            <a:solidFill>
              <a:srgbClr val="22AE9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521228F6-E976-4F4D-9796-76302B6F785B}"/>
              </a:ext>
            </a:extLst>
          </p:cNvPr>
          <p:cNvCxnSpPr>
            <a:cxnSpLocks/>
          </p:cNvCxnSpPr>
          <p:nvPr/>
        </p:nvCxnSpPr>
        <p:spPr>
          <a:xfrm flipV="1">
            <a:off x="2005774" y="1287574"/>
            <a:ext cx="891313" cy="739670"/>
          </a:xfrm>
          <a:prstGeom prst="straightConnector1">
            <a:avLst/>
          </a:prstGeom>
          <a:ln w="12700">
            <a:solidFill>
              <a:srgbClr val="22AE9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70CBDD92-A6E6-4448-831D-8628D257B1EB}"/>
              </a:ext>
            </a:extLst>
          </p:cNvPr>
          <p:cNvCxnSpPr>
            <a:cxnSpLocks/>
          </p:cNvCxnSpPr>
          <p:nvPr/>
        </p:nvCxnSpPr>
        <p:spPr>
          <a:xfrm flipV="1">
            <a:off x="2120544" y="1290480"/>
            <a:ext cx="891313" cy="739670"/>
          </a:xfrm>
          <a:prstGeom prst="straightConnector1">
            <a:avLst/>
          </a:prstGeom>
          <a:ln w="12700">
            <a:solidFill>
              <a:srgbClr val="22AE9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E8596E05-19DF-AB46-AF0B-21B650EFA339}"/>
              </a:ext>
            </a:extLst>
          </p:cNvPr>
          <p:cNvCxnSpPr>
            <a:cxnSpLocks/>
          </p:cNvCxnSpPr>
          <p:nvPr/>
        </p:nvCxnSpPr>
        <p:spPr>
          <a:xfrm flipV="1">
            <a:off x="2247749" y="1273968"/>
            <a:ext cx="891313" cy="739670"/>
          </a:xfrm>
          <a:prstGeom prst="straightConnector1">
            <a:avLst/>
          </a:prstGeom>
          <a:ln w="12700">
            <a:solidFill>
              <a:srgbClr val="22AE9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E333FA82-66B8-A048-9D44-B8FD08654345}"/>
              </a:ext>
            </a:extLst>
          </p:cNvPr>
          <p:cNvCxnSpPr>
            <a:cxnSpLocks/>
          </p:cNvCxnSpPr>
          <p:nvPr/>
        </p:nvCxnSpPr>
        <p:spPr>
          <a:xfrm flipV="1">
            <a:off x="2362519" y="1276874"/>
            <a:ext cx="891313" cy="7396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02EDE266-705F-5E4A-A2F8-18536F22D0B6}"/>
              </a:ext>
            </a:extLst>
          </p:cNvPr>
          <p:cNvCxnSpPr>
            <a:cxnSpLocks/>
          </p:cNvCxnSpPr>
          <p:nvPr/>
        </p:nvCxnSpPr>
        <p:spPr>
          <a:xfrm flipV="1">
            <a:off x="2475523" y="1277865"/>
            <a:ext cx="891313" cy="739670"/>
          </a:xfrm>
          <a:prstGeom prst="straightConnector1">
            <a:avLst/>
          </a:prstGeom>
          <a:ln w="12700">
            <a:solidFill>
              <a:srgbClr val="22AE9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2B4A7872-DF0F-F147-ABF8-2F931AD9B9C4}"/>
              </a:ext>
            </a:extLst>
          </p:cNvPr>
          <p:cNvCxnSpPr>
            <a:cxnSpLocks/>
          </p:cNvCxnSpPr>
          <p:nvPr/>
        </p:nvCxnSpPr>
        <p:spPr>
          <a:xfrm flipV="1">
            <a:off x="2590293" y="1280771"/>
            <a:ext cx="891313" cy="739670"/>
          </a:xfrm>
          <a:prstGeom prst="straightConnector1">
            <a:avLst/>
          </a:prstGeom>
          <a:ln w="12700">
            <a:solidFill>
              <a:srgbClr val="22AE9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D8002641-8075-0E4E-A38F-1697EE4D937C}"/>
              </a:ext>
            </a:extLst>
          </p:cNvPr>
          <p:cNvCxnSpPr>
            <a:cxnSpLocks/>
          </p:cNvCxnSpPr>
          <p:nvPr/>
        </p:nvCxnSpPr>
        <p:spPr>
          <a:xfrm flipV="1">
            <a:off x="2751310" y="1276874"/>
            <a:ext cx="891313" cy="739670"/>
          </a:xfrm>
          <a:prstGeom prst="straightConnector1">
            <a:avLst/>
          </a:prstGeom>
          <a:ln w="12700">
            <a:solidFill>
              <a:srgbClr val="22AE9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C4F1C6F2-C82A-1746-8906-61D055E56F36}"/>
              </a:ext>
            </a:extLst>
          </p:cNvPr>
          <p:cNvCxnSpPr>
            <a:cxnSpLocks/>
          </p:cNvCxnSpPr>
          <p:nvPr/>
        </p:nvCxnSpPr>
        <p:spPr>
          <a:xfrm flipV="1">
            <a:off x="2866080" y="1279780"/>
            <a:ext cx="891313" cy="739670"/>
          </a:xfrm>
          <a:prstGeom prst="straightConnector1">
            <a:avLst/>
          </a:prstGeom>
          <a:ln w="12700">
            <a:solidFill>
              <a:srgbClr val="22AE9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799F3633-F2CF-4C42-A061-7688FEF51952}"/>
              </a:ext>
            </a:extLst>
          </p:cNvPr>
          <p:cNvCxnSpPr>
            <a:cxnSpLocks/>
          </p:cNvCxnSpPr>
          <p:nvPr/>
        </p:nvCxnSpPr>
        <p:spPr>
          <a:xfrm flipV="1">
            <a:off x="2979084" y="1280771"/>
            <a:ext cx="891313" cy="739670"/>
          </a:xfrm>
          <a:prstGeom prst="straightConnector1">
            <a:avLst/>
          </a:prstGeom>
          <a:ln w="12700">
            <a:solidFill>
              <a:srgbClr val="22AE9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53FDA9C3-BBC2-5344-A350-A1D19D62FEF3}"/>
              </a:ext>
            </a:extLst>
          </p:cNvPr>
          <p:cNvCxnSpPr>
            <a:cxnSpLocks/>
          </p:cNvCxnSpPr>
          <p:nvPr/>
        </p:nvCxnSpPr>
        <p:spPr>
          <a:xfrm flipV="1">
            <a:off x="3093854" y="1283677"/>
            <a:ext cx="891313" cy="739670"/>
          </a:xfrm>
          <a:prstGeom prst="straightConnector1">
            <a:avLst/>
          </a:prstGeom>
          <a:ln w="12700">
            <a:solidFill>
              <a:srgbClr val="22AE9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FE90931-72BA-454E-8E21-19710B8B9596}"/>
              </a:ext>
            </a:extLst>
          </p:cNvPr>
          <p:cNvCxnSpPr/>
          <p:nvPr/>
        </p:nvCxnSpPr>
        <p:spPr>
          <a:xfrm>
            <a:off x="7908925" y="1075332"/>
            <a:ext cx="74295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tx1"/>
                </a:gs>
                <a:gs pos="0">
                  <a:schemeClr val="tx1"/>
                </a:gs>
                <a:gs pos="0">
                  <a:schemeClr val="tx1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3172A0AB-B533-6042-A89F-F4480868B31A}"/>
              </a:ext>
            </a:extLst>
          </p:cNvPr>
          <p:cNvCxnSpPr/>
          <p:nvPr/>
        </p:nvCxnSpPr>
        <p:spPr>
          <a:xfrm>
            <a:off x="7938463" y="1282953"/>
            <a:ext cx="74295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tx1"/>
                </a:gs>
                <a:gs pos="0">
                  <a:schemeClr val="tx1"/>
                </a:gs>
                <a:gs pos="0">
                  <a:schemeClr val="tx1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1807D9CC-1656-EC49-94BD-5FD85468E1FB}"/>
              </a:ext>
            </a:extLst>
          </p:cNvPr>
          <p:cNvSpPr/>
          <p:nvPr/>
        </p:nvSpPr>
        <p:spPr>
          <a:xfrm>
            <a:off x="7762783" y="1084856"/>
            <a:ext cx="934505" cy="1924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  <a:gs pos="98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H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1FF2677B-6EAB-024E-BDAC-A54D9013A310}"/>
              </a:ext>
            </a:extLst>
          </p:cNvPr>
          <p:cNvSpPr/>
          <p:nvPr/>
        </p:nvSpPr>
        <p:spPr>
          <a:xfrm rot="5400000">
            <a:off x="5162245" y="-2751637"/>
            <a:ext cx="303299" cy="7281093"/>
          </a:xfrm>
          <a:prstGeom prst="leftBrace">
            <a:avLst>
              <a:gd name="adj1" fmla="val 80462"/>
              <a:gd name="adj2" fmla="val 50000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14480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4 -0.00324 L 0.20191 -0.06158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12" y="-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33333E-6 L 0.1875 -0.0631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75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5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8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91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94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97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0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3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6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9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2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5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8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3" grpId="0"/>
      <p:bldP spid="3" grpId="1"/>
      <p:bldP spid="30" grpId="0"/>
      <p:bldP spid="9" grpId="0"/>
      <p:bldP spid="31" grpId="0"/>
      <p:bldP spid="10" grpId="0" animBg="1"/>
      <p:bldP spid="34" grpId="0" animBg="1"/>
      <p:bldP spid="34" grpId="1" animBg="1"/>
      <p:bldP spid="35" grpId="0" animBg="1"/>
      <p:bldP spid="35" grpId="1" animBg="1"/>
      <p:bldP spid="36" grpId="0"/>
      <p:bldP spid="37" grpId="0" animBg="1"/>
      <p:bldP spid="38" grpId="0"/>
      <p:bldP spid="41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6" grpId="0" animBg="1"/>
      <p:bldP spid="57" grpId="0" animBg="1"/>
      <p:bldP spid="58" grpId="0" animBg="1"/>
      <p:bldP spid="59" grpId="0" animBg="1"/>
      <p:bldP spid="23" grpId="0" animBg="1"/>
      <p:bldP spid="23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591AAD8-8B9E-F441-B3D7-A9A6729D3F61}"/>
              </a:ext>
            </a:extLst>
          </p:cNvPr>
          <p:cNvSpPr/>
          <p:nvPr/>
        </p:nvSpPr>
        <p:spPr>
          <a:xfrm>
            <a:off x="235868" y="5243582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Corbel" panose="020B0503020204020204" pitchFamily="34" charset="0"/>
              </a:rPr>
              <a:t>Conclusions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F7C2E8-FACF-A344-B41E-7283F0886952}"/>
              </a:ext>
            </a:extLst>
          </p:cNvPr>
          <p:cNvSpPr/>
          <p:nvPr/>
        </p:nvSpPr>
        <p:spPr>
          <a:xfrm>
            <a:off x="265586" y="866164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rbel" panose="020B0503020204020204" pitchFamily="34" charset="0"/>
              </a:rPr>
              <a:t>Background</a:t>
            </a:r>
          </a:p>
        </p:txBody>
      </p:sp>
      <p:sp>
        <p:nvSpPr>
          <p:cNvPr id="6" name="Content Placeholder 5" hidden="1">
            <a:extLst>
              <a:ext uri="{FF2B5EF4-FFF2-40B4-BE49-F238E27FC236}">
                <a16:creationId xmlns:a16="http://schemas.microsoft.com/office/drawing/2014/main" id="{8E8EDEFF-E6DD-CC47-AE02-196B3AC15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313" y="1038366"/>
            <a:ext cx="8592679" cy="5148882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Motivation and Goal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Experimental Methodology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Temperature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Aggressor Row Active Time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Spatial Variation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Implications on Attacks and Defenses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Conclusions</a:t>
            </a:r>
          </a:p>
          <a:p>
            <a:pPr marL="0" indent="0">
              <a:lnSpc>
                <a:spcPct val="200000"/>
              </a:lnSpc>
              <a:buNone/>
            </a:pPr>
            <a:endParaRPr lang="en-US">
              <a:solidFill>
                <a:srgbClr val="BFBFBF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2F442F-3A35-1441-816F-E719C1E2BEDF}"/>
              </a:ext>
            </a:extLst>
          </p:cNvPr>
          <p:cNvSpPr/>
          <p:nvPr/>
        </p:nvSpPr>
        <p:spPr>
          <a:xfrm>
            <a:off x="265586" y="1960519"/>
            <a:ext cx="8672264" cy="876337"/>
          </a:xfrm>
          <a:prstGeom prst="rect">
            <a:avLst/>
          </a:prstGeom>
          <a:solidFill>
            <a:srgbClr val="064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rbel" panose="020B0503020204020204" pitchFamily="34" charset="0"/>
              </a:rPr>
              <a:t>Motivation and Goal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163B4B-BB3A-4F49-B060-4F2F9E78B480}"/>
              </a:ext>
            </a:extLst>
          </p:cNvPr>
          <p:cNvSpPr/>
          <p:nvPr/>
        </p:nvSpPr>
        <p:spPr>
          <a:xfrm>
            <a:off x="235868" y="3054874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latin typeface="Corbel" panose="020B0503020204020204" pitchFamily="34" charset="0"/>
              </a:rPr>
              <a:t>GenStore</a:t>
            </a:r>
            <a:endParaRPr lang="en-US" sz="3200" dirty="0">
              <a:latin typeface="Corbel" panose="020B0503020204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C4C16E8-8CAC-EE46-8433-92ACFE20B5B5}"/>
              </a:ext>
            </a:extLst>
          </p:cNvPr>
          <p:cNvSpPr/>
          <p:nvPr/>
        </p:nvSpPr>
        <p:spPr>
          <a:xfrm>
            <a:off x="282176" y="4149229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rbel" panose="020B0503020204020204" pitchFamily="34" charset="0"/>
              </a:rPr>
              <a:t>Evaluation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213E2A9-4038-194A-AF39-FFE08078F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60" y="95697"/>
            <a:ext cx="8798061" cy="770467"/>
          </a:xfrm>
        </p:spPr>
        <p:txBody>
          <a:bodyPr/>
          <a:lstStyle/>
          <a:p>
            <a:r>
              <a:rPr lang="en-US" dirty="0">
                <a:latin typeface="Corbel" panose="020B0503020204020204" pitchFamily="34" charset="0"/>
              </a:rPr>
              <a:t>Outline</a:t>
            </a:r>
            <a:endParaRPr lang="en-US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615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C506E-5483-E645-8E06-B3AE6F995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A7BEB-67FC-8543-AD0D-41045DBBDB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Case study on a real-world genomic read dataset </a:t>
            </a:r>
          </a:p>
          <a:p>
            <a:pPr lvl="1"/>
            <a:r>
              <a:rPr lang="en-CH" dirty="0"/>
              <a:t>Various read mapping systems</a:t>
            </a:r>
          </a:p>
          <a:p>
            <a:pPr lvl="1"/>
            <a:r>
              <a:rPr lang="en-CH" dirty="0"/>
              <a:t>Various state-of-the-art SSD configurations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E81D5D-D184-8743-A3AC-8A9DCAC04300}"/>
              </a:ext>
            </a:extLst>
          </p:cNvPr>
          <p:cNvSpPr/>
          <p:nvPr/>
        </p:nvSpPr>
        <p:spPr>
          <a:xfrm>
            <a:off x="0" y="2934929"/>
            <a:ext cx="9144000" cy="19762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The ideal in-storage filter significantly improves performance by</a:t>
            </a:r>
          </a:p>
          <a:p>
            <a:pPr marL="457200" indent="-457200" algn="ctr">
              <a:lnSpc>
                <a:spcPct val="150000"/>
              </a:lnSpc>
              <a:spcAft>
                <a:spcPts val="500"/>
              </a:spcAft>
              <a:buAutoNum type="arabicParenR"/>
            </a:pPr>
            <a:r>
              <a:rPr lang="en-GB" sz="2200" b="1" dirty="0">
                <a:solidFill>
                  <a:srgbClr val="629B3C"/>
                </a:solidFill>
                <a:latin typeface="Corbel" panose="020B0503020204020204" pitchFamily="34" charset="0"/>
              </a:rPr>
              <a:t>reducing the computation overhead</a:t>
            </a:r>
          </a:p>
          <a:p>
            <a:pPr marL="457200" indent="-457200" algn="ctr">
              <a:lnSpc>
                <a:spcPct val="150000"/>
              </a:lnSpc>
              <a:spcAft>
                <a:spcPts val="500"/>
              </a:spcAft>
              <a:buAutoNum type="arabicParenR"/>
            </a:pPr>
            <a:r>
              <a:rPr lang="en-GB" sz="2200" b="1" dirty="0">
                <a:solidFill>
                  <a:srgbClr val="629B3C"/>
                </a:solidFill>
                <a:latin typeface="Corbel" panose="020B0503020204020204" pitchFamily="34" charset="0"/>
              </a:rPr>
              <a:t>reducing the data movement overhead</a:t>
            </a:r>
            <a:endParaRPr lang="en-CH" sz="2200" b="1" dirty="0">
              <a:solidFill>
                <a:srgbClr val="629B3C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80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C506E-5483-E645-8E06-B3AE6F995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A7BEB-67FC-8543-AD0D-41045DBBDB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Case study on a real-world genomic read dataset </a:t>
            </a:r>
          </a:p>
          <a:p>
            <a:pPr lvl="1"/>
            <a:r>
              <a:rPr lang="en-CH" dirty="0"/>
              <a:t>Various read mapping systems</a:t>
            </a:r>
          </a:p>
          <a:p>
            <a:pPr lvl="1"/>
            <a:r>
              <a:rPr lang="en-CH" dirty="0"/>
              <a:t>Various state-of-the-art SSD configurations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DEE0E0-0E39-2B4A-B797-26F8EB737195}"/>
              </a:ext>
            </a:extLst>
          </p:cNvPr>
          <p:cNvSpPr/>
          <p:nvPr/>
        </p:nvSpPr>
        <p:spPr>
          <a:xfrm>
            <a:off x="0" y="2440280"/>
            <a:ext cx="9144000" cy="19774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Filtering outside SSD provides lower performance benefit since it </a:t>
            </a:r>
          </a:p>
          <a:p>
            <a:pPr marL="457200" indent="-457200" algn="ctr">
              <a:lnSpc>
                <a:spcPct val="150000"/>
              </a:lnSpc>
              <a:spcAft>
                <a:spcPts val="500"/>
              </a:spcAft>
              <a:buAutoNum type="arabicParenR"/>
            </a:pPr>
            <a:r>
              <a:rPr lang="en-GB" sz="2200" b="1" dirty="0">
                <a:solidFill>
                  <a:srgbClr val="C00000"/>
                </a:solidFill>
                <a:latin typeface="Corbel" panose="020B0503020204020204" pitchFamily="34" charset="0"/>
              </a:rPr>
              <a:t>does not reduce the data movement overhead</a:t>
            </a:r>
          </a:p>
          <a:p>
            <a:pPr algn="ctr">
              <a:lnSpc>
                <a:spcPct val="150000"/>
              </a:lnSpc>
              <a:spcAft>
                <a:spcPts val="500"/>
              </a:spcAft>
            </a:pPr>
            <a:r>
              <a:rPr lang="en-GB" sz="2200" b="1" dirty="0">
                <a:solidFill>
                  <a:srgbClr val="C00000"/>
                </a:solidFill>
                <a:latin typeface="Corbel" panose="020B0503020204020204" pitchFamily="34" charset="0"/>
              </a:rPr>
              <a:t>2) must compete with read mapping for system resources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CE3123-DBB8-D044-B8D2-0DADB91CC094}"/>
              </a:ext>
            </a:extLst>
          </p:cNvPr>
          <p:cNvSpPr/>
          <p:nvPr/>
        </p:nvSpPr>
        <p:spPr>
          <a:xfrm>
            <a:off x="0" y="4737550"/>
            <a:ext cx="9144000" cy="11422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A HW accelerator reduces the computation bottleneck,</a:t>
            </a:r>
          </a:p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en-GB" sz="2400" b="1" dirty="0">
                <a:solidFill>
                  <a:srgbClr val="C00000"/>
                </a:solidFill>
                <a:latin typeface="Corbel" panose="020B0503020204020204" pitchFamily="34" charset="0"/>
              </a:rPr>
              <a:t>which makes I/O a larger bottleneck in the system</a:t>
            </a:r>
            <a:endParaRPr lang="en-GB" sz="2200" b="1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89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6" grpId="0" uiExpand="1" bldLvl="2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7C3EE-5993-A644-AF23-74B2FA298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Our Goal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48FEE-0E94-5446-8E5D-F7DDEEAE3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0" y="2169525"/>
            <a:ext cx="8987622" cy="564618"/>
          </a:xfrm>
        </p:spPr>
        <p:txBody>
          <a:bodyPr/>
          <a:lstStyle/>
          <a:p>
            <a:pPr marL="0" indent="0">
              <a:spcAft>
                <a:spcPts val="1000"/>
              </a:spcAft>
              <a:buNone/>
            </a:pP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Design Objectives: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8A11E9-FEE2-8D47-8228-4D4CCFE34A7C}"/>
              </a:ext>
            </a:extLst>
          </p:cNvPr>
          <p:cNvSpPr txBox="1"/>
          <p:nvPr/>
        </p:nvSpPr>
        <p:spPr>
          <a:xfrm>
            <a:off x="366963" y="808196"/>
            <a:ext cx="8410073" cy="1026423"/>
          </a:xfrm>
          <a:prstGeom prst="roundRect">
            <a:avLst>
              <a:gd name="adj" fmla="val 477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GB" sz="2800" i="1" dirty="0"/>
              <a:t>Design an in-storage filter for genome sequence analysis in a cost-effective manner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rbel" panose="020B050302020402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1CBB022-B9A6-A04B-8C65-6771E22B4491}"/>
              </a:ext>
            </a:extLst>
          </p:cNvPr>
          <p:cNvGrpSpPr/>
          <p:nvPr/>
        </p:nvGrpSpPr>
        <p:grpSpPr>
          <a:xfrm>
            <a:off x="189560" y="2674473"/>
            <a:ext cx="8587476" cy="1158663"/>
            <a:chOff x="-85727" y="1376565"/>
            <a:chExt cx="7880466" cy="115866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CFC1EE5-FA8E-9341-B502-4644E06BF605}"/>
                </a:ext>
              </a:extLst>
            </p:cNvPr>
            <p:cNvSpPr/>
            <p:nvPr/>
          </p:nvSpPr>
          <p:spPr>
            <a:xfrm>
              <a:off x="85723" y="1562020"/>
              <a:ext cx="7709016" cy="97320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r>
                <a:rPr lang="en-US" sz="2400" dirty="0">
                  <a:solidFill>
                    <a:prstClr val="black"/>
                  </a:solidFill>
                  <a:latin typeface="Corbel" panose="020B0503020204020204" pitchFamily="34" charset="0"/>
                </a:rPr>
                <a:t>Provide high in-storage filtering performance to </a:t>
              </a:r>
              <a:r>
                <a:rPr lang="en-US" sz="2400" dirty="0">
                  <a:solidFill>
                    <a:srgbClr val="1982C3"/>
                  </a:solidFill>
                  <a:latin typeface="Corbel" panose="020B0503020204020204" pitchFamily="34" charset="0"/>
                </a:rPr>
                <a:t>overlap the filtering with the read mapping</a:t>
              </a:r>
              <a:r>
                <a:rPr lang="en-US" sz="2400" dirty="0">
                  <a:solidFill>
                    <a:srgbClr val="009FFF"/>
                  </a:solidFill>
                  <a:latin typeface="Corbel" panose="020B0503020204020204" pitchFamily="34" charset="0"/>
                </a:rPr>
                <a:t> </a:t>
              </a:r>
              <a:r>
                <a:rPr lang="en-US" sz="2400" dirty="0">
                  <a:solidFill>
                    <a:prstClr val="black"/>
                  </a:solidFill>
                  <a:latin typeface="Corbel" panose="020B0503020204020204" pitchFamily="34" charset="0"/>
                </a:rPr>
                <a:t>of unfiltered data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F9D59A2-40D7-C447-BC25-0A460FB0805B}"/>
                </a:ext>
              </a:extLst>
            </p:cNvPr>
            <p:cNvSpPr/>
            <p:nvPr/>
          </p:nvSpPr>
          <p:spPr>
            <a:xfrm>
              <a:off x="-85727" y="1376565"/>
              <a:ext cx="7709018" cy="42077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982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1982C3"/>
                  </a:solidFill>
                  <a:latin typeface="Corbel" panose="020B0503020204020204" pitchFamily="34" charset="0"/>
                </a:rPr>
                <a:t>Performance</a:t>
              </a:r>
              <a:endParaRPr lang="en-US" sz="2800" dirty="0">
                <a:solidFill>
                  <a:srgbClr val="1982C3"/>
                </a:solidFill>
                <a:latin typeface="Corbel" panose="020B0503020204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AFD98D0-7CD2-7D48-A3C6-C72824CF7F95}"/>
              </a:ext>
            </a:extLst>
          </p:cNvPr>
          <p:cNvGrpSpPr/>
          <p:nvPr/>
        </p:nvGrpSpPr>
        <p:grpSpPr>
          <a:xfrm>
            <a:off x="189560" y="4094359"/>
            <a:ext cx="8587476" cy="1150790"/>
            <a:chOff x="-85727" y="1312470"/>
            <a:chExt cx="7880466" cy="115079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C7DE7AB-922E-CF48-B932-40701021ED4B}"/>
                </a:ext>
              </a:extLst>
            </p:cNvPr>
            <p:cNvSpPr/>
            <p:nvPr/>
          </p:nvSpPr>
          <p:spPr>
            <a:xfrm>
              <a:off x="85723" y="1495520"/>
              <a:ext cx="7709016" cy="9677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r>
                <a:rPr lang="en-US" sz="2400" dirty="0">
                  <a:solidFill>
                    <a:prstClr val="black"/>
                  </a:solidFill>
                  <a:latin typeface="Corbel" panose="020B0503020204020204" pitchFamily="34" charset="0"/>
                </a:rPr>
                <a:t>Support reads with 1) different </a:t>
              </a:r>
              <a:r>
                <a:rPr lang="en-US" sz="2400" dirty="0">
                  <a:solidFill>
                    <a:srgbClr val="1982C3"/>
                  </a:solidFill>
                  <a:latin typeface="Corbel" panose="020B0503020204020204" pitchFamily="34" charset="0"/>
                </a:rPr>
                <a:t>properties</a:t>
              </a:r>
              <a:r>
                <a:rPr lang="en-US" sz="2400" dirty="0">
                  <a:solidFill>
                    <a:prstClr val="black"/>
                  </a:solidFill>
                  <a:latin typeface="Corbel" panose="020B0503020204020204" pitchFamily="34" charset="0"/>
                </a:rPr>
                <a:t> and 2) different degrees of </a:t>
              </a:r>
              <a:r>
                <a:rPr lang="en-US" sz="2400" dirty="0">
                  <a:solidFill>
                    <a:srgbClr val="1982C3"/>
                  </a:solidFill>
                  <a:latin typeface="Corbel" panose="020B0503020204020204" pitchFamily="34" charset="0"/>
                </a:rPr>
                <a:t>genetic variation </a:t>
              </a:r>
              <a:r>
                <a:rPr lang="en-US" sz="2400" dirty="0">
                  <a:solidFill>
                    <a:prstClr val="black"/>
                  </a:solidFill>
                  <a:latin typeface="Corbel" panose="020B0503020204020204" pitchFamily="34" charset="0"/>
                </a:rPr>
                <a:t>in the compared genomes</a:t>
              </a:r>
            </a:p>
          </p:txBody>
        </p:sp>
        <p:sp>
          <p:nvSpPr>
            <p:cNvPr id="12" name="Rectangle: Rounded Corners 8">
              <a:extLst>
                <a:ext uri="{FF2B5EF4-FFF2-40B4-BE49-F238E27FC236}">
                  <a16:creationId xmlns:a16="http://schemas.microsoft.com/office/drawing/2014/main" id="{4025E8AE-01C6-4A42-8BB8-0B6DADC43140}"/>
                </a:ext>
              </a:extLst>
            </p:cNvPr>
            <p:cNvSpPr/>
            <p:nvPr/>
          </p:nvSpPr>
          <p:spPr>
            <a:xfrm>
              <a:off x="-85727" y="1312470"/>
              <a:ext cx="7709018" cy="42077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982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1982C3"/>
                  </a:solidFill>
                  <a:latin typeface="Corbel" panose="020B0503020204020204" pitchFamily="34" charset="0"/>
                </a:rPr>
                <a:t>Applicability</a:t>
              </a:r>
              <a:endParaRPr lang="en-US" sz="2800" dirty="0">
                <a:solidFill>
                  <a:srgbClr val="1982C3"/>
                </a:solidFill>
                <a:latin typeface="Corbel" panose="020B0503020204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625437D-17DA-5B4B-AF12-6B182A97ED90}"/>
              </a:ext>
            </a:extLst>
          </p:cNvPr>
          <p:cNvGrpSpPr/>
          <p:nvPr/>
        </p:nvGrpSpPr>
        <p:grpSpPr>
          <a:xfrm>
            <a:off x="189560" y="5506372"/>
            <a:ext cx="8587476" cy="822775"/>
            <a:chOff x="-85727" y="1257621"/>
            <a:chExt cx="7880466" cy="82277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A109C0C-7DBA-7E4B-B19E-BAAFE98E52F4}"/>
                </a:ext>
              </a:extLst>
            </p:cNvPr>
            <p:cNvSpPr/>
            <p:nvPr/>
          </p:nvSpPr>
          <p:spPr>
            <a:xfrm>
              <a:off x="85723" y="1345893"/>
              <a:ext cx="7709016" cy="73450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>
                <a:spcAft>
                  <a:spcPts val="2000"/>
                </a:spcAft>
              </a:pPr>
              <a:r>
                <a:rPr lang="en-US" sz="2400" dirty="0">
                  <a:solidFill>
                    <a:prstClr val="black"/>
                  </a:solidFill>
                  <a:latin typeface="Corbel" panose="020B0503020204020204" pitchFamily="34" charset="0"/>
                </a:rPr>
                <a:t>Do not require significant hardware </a:t>
              </a:r>
              <a:r>
                <a:rPr lang="en-US" sz="2400" dirty="0">
                  <a:solidFill>
                    <a:srgbClr val="1982C3"/>
                  </a:solidFill>
                  <a:latin typeface="Corbel" panose="020B0503020204020204" pitchFamily="34" charset="0"/>
                </a:rPr>
                <a:t>overhead</a:t>
              </a:r>
            </a:p>
          </p:txBody>
        </p:sp>
        <p:sp>
          <p:nvSpPr>
            <p:cNvPr id="15" name="Rectangle: Rounded Corners 8">
              <a:extLst>
                <a:ext uri="{FF2B5EF4-FFF2-40B4-BE49-F238E27FC236}">
                  <a16:creationId xmlns:a16="http://schemas.microsoft.com/office/drawing/2014/main" id="{352F7DAE-7493-F348-86F1-DF7E07C48484}"/>
                </a:ext>
              </a:extLst>
            </p:cNvPr>
            <p:cNvSpPr/>
            <p:nvPr/>
          </p:nvSpPr>
          <p:spPr>
            <a:xfrm>
              <a:off x="-85727" y="1257621"/>
              <a:ext cx="7709018" cy="42077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982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1982C3"/>
                  </a:solidFill>
                  <a:latin typeface="Corbel" panose="020B0503020204020204" pitchFamily="34" charset="0"/>
                </a:rPr>
                <a:t>Low-cost</a:t>
              </a:r>
              <a:endParaRPr lang="en-US" sz="2800" dirty="0">
                <a:solidFill>
                  <a:srgbClr val="1982C3"/>
                </a:solidFill>
                <a:latin typeface="Corbel" panose="020B05030202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536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591AAD8-8B9E-F441-B3D7-A9A6729D3F61}"/>
              </a:ext>
            </a:extLst>
          </p:cNvPr>
          <p:cNvSpPr/>
          <p:nvPr/>
        </p:nvSpPr>
        <p:spPr>
          <a:xfrm>
            <a:off x="235868" y="5243582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Corbel" panose="020B0503020204020204" pitchFamily="34" charset="0"/>
              </a:rPr>
              <a:t>Conclusions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F7C2E8-FACF-A344-B41E-7283F0886952}"/>
              </a:ext>
            </a:extLst>
          </p:cNvPr>
          <p:cNvSpPr/>
          <p:nvPr/>
        </p:nvSpPr>
        <p:spPr>
          <a:xfrm>
            <a:off x="265586" y="866164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rbel" panose="020B0503020204020204" pitchFamily="34" charset="0"/>
              </a:rPr>
              <a:t>Background</a:t>
            </a:r>
          </a:p>
        </p:txBody>
      </p:sp>
      <p:sp>
        <p:nvSpPr>
          <p:cNvPr id="6" name="Content Placeholder 5" hidden="1">
            <a:extLst>
              <a:ext uri="{FF2B5EF4-FFF2-40B4-BE49-F238E27FC236}">
                <a16:creationId xmlns:a16="http://schemas.microsoft.com/office/drawing/2014/main" id="{8E8EDEFF-E6DD-CC47-AE02-196B3AC15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313" y="1038366"/>
            <a:ext cx="8592679" cy="5148882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Motivation and Goal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Experimental Methodology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Temperature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Aggressor Row Active Time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Spatial Variation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Implications on Attacks and Defenses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Conclusions</a:t>
            </a:r>
          </a:p>
          <a:p>
            <a:pPr marL="0" indent="0">
              <a:lnSpc>
                <a:spcPct val="200000"/>
              </a:lnSpc>
              <a:buNone/>
            </a:pPr>
            <a:endParaRPr lang="en-US">
              <a:solidFill>
                <a:srgbClr val="BFBFBF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2F442F-3A35-1441-816F-E719C1E2BEDF}"/>
              </a:ext>
            </a:extLst>
          </p:cNvPr>
          <p:cNvSpPr/>
          <p:nvPr/>
        </p:nvSpPr>
        <p:spPr>
          <a:xfrm>
            <a:off x="265586" y="1960519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rbel" panose="020B0503020204020204" pitchFamily="34" charset="0"/>
              </a:rPr>
              <a:t>Motivation and Goal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163B4B-BB3A-4F49-B060-4F2F9E78B480}"/>
              </a:ext>
            </a:extLst>
          </p:cNvPr>
          <p:cNvSpPr/>
          <p:nvPr/>
        </p:nvSpPr>
        <p:spPr>
          <a:xfrm>
            <a:off x="235868" y="3054874"/>
            <a:ext cx="8672264" cy="876337"/>
          </a:xfrm>
          <a:prstGeom prst="rect">
            <a:avLst/>
          </a:prstGeom>
          <a:solidFill>
            <a:srgbClr val="064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latin typeface="Corbel" panose="020B0503020204020204" pitchFamily="34" charset="0"/>
              </a:rPr>
              <a:t>GenStore</a:t>
            </a:r>
            <a:endParaRPr lang="en-US" sz="3200" dirty="0">
              <a:latin typeface="Corbel" panose="020B0503020204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C4C16E8-8CAC-EE46-8433-92ACFE20B5B5}"/>
              </a:ext>
            </a:extLst>
          </p:cNvPr>
          <p:cNvSpPr/>
          <p:nvPr/>
        </p:nvSpPr>
        <p:spPr>
          <a:xfrm>
            <a:off x="282176" y="4149229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rbel" panose="020B0503020204020204" pitchFamily="34" charset="0"/>
              </a:rPr>
              <a:t>Evaluation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213E2A9-4038-194A-AF39-FFE08078F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60" y="95697"/>
            <a:ext cx="8798061" cy="770467"/>
          </a:xfrm>
        </p:spPr>
        <p:txBody>
          <a:bodyPr/>
          <a:lstStyle/>
          <a:p>
            <a:r>
              <a:rPr lang="en-US" dirty="0">
                <a:latin typeface="Corbel" panose="020B0503020204020204" pitchFamily="34" charset="0"/>
              </a:rPr>
              <a:t>Outline</a:t>
            </a:r>
            <a:endParaRPr lang="en-US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2801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7A55D90-A30F-6843-AF17-DF532F64C21E}"/>
              </a:ext>
            </a:extLst>
          </p:cNvPr>
          <p:cNvSpPr/>
          <p:nvPr/>
        </p:nvSpPr>
        <p:spPr>
          <a:xfrm>
            <a:off x="4544265" y="3720326"/>
            <a:ext cx="45719" cy="60126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E98A31-6773-DA4E-BF09-CC8C70AC9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GenStore</a:t>
            </a:r>
          </a:p>
        </p:txBody>
      </p:sp>
      <p:sp>
        <p:nvSpPr>
          <p:cNvPr id="130" name="Rounded Rectangle 129">
            <a:extLst>
              <a:ext uri="{FF2B5EF4-FFF2-40B4-BE49-F238E27FC236}">
                <a16:creationId xmlns:a16="http://schemas.microsoft.com/office/drawing/2014/main" id="{BA716545-6B7B-674E-88BE-9F37A528D99A}"/>
              </a:ext>
            </a:extLst>
          </p:cNvPr>
          <p:cNvSpPr/>
          <p:nvPr/>
        </p:nvSpPr>
        <p:spPr>
          <a:xfrm>
            <a:off x="1047136" y="4291768"/>
            <a:ext cx="6916994" cy="2101506"/>
          </a:xfrm>
          <a:prstGeom prst="roundRect">
            <a:avLst>
              <a:gd name="adj" fmla="val 6954"/>
            </a:avLst>
          </a:prstGeom>
          <a:solidFill>
            <a:schemeClr val="bg1">
              <a:lumMod val="95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endParaRPr lang="en-CH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D83E48F5-E0FE-2D46-BA63-2B647FB8E7E9}"/>
              </a:ext>
            </a:extLst>
          </p:cNvPr>
          <p:cNvCxnSpPr>
            <a:cxnSpLocks/>
          </p:cNvCxnSpPr>
          <p:nvPr/>
        </p:nvCxnSpPr>
        <p:spPr>
          <a:xfrm flipH="1">
            <a:off x="5982739" y="4708624"/>
            <a:ext cx="23670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Rounded Rectangle 131">
            <a:extLst>
              <a:ext uri="{FF2B5EF4-FFF2-40B4-BE49-F238E27FC236}">
                <a16:creationId xmlns:a16="http://schemas.microsoft.com/office/drawing/2014/main" id="{3FAB5062-72EF-ED4D-B329-14B3A1057736}"/>
              </a:ext>
            </a:extLst>
          </p:cNvPr>
          <p:cNvSpPr/>
          <p:nvPr/>
        </p:nvSpPr>
        <p:spPr bwMode="auto">
          <a:xfrm>
            <a:off x="3066681" y="4375211"/>
            <a:ext cx="2932802" cy="1929574"/>
          </a:xfrm>
          <a:prstGeom prst="roundRect">
            <a:avLst>
              <a:gd name="adj" fmla="val 0"/>
            </a:avLst>
          </a:prstGeom>
          <a:solidFill>
            <a:srgbClr val="E9F9E4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36000" rIns="91440" bIns="36000" numCol="1" rtlCol="0" anchor="b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CH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anose="020B0604020202020204" pitchFamily="34" charset="0"/>
              </a:rPr>
              <a:t>SSD Controller</a:t>
            </a:r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9C22FFB0-21B2-FD4C-AA38-17DF3AF62EA2}"/>
              </a:ext>
            </a:extLst>
          </p:cNvPr>
          <p:cNvGrpSpPr/>
          <p:nvPr/>
        </p:nvGrpSpPr>
        <p:grpSpPr>
          <a:xfrm>
            <a:off x="5108013" y="4653955"/>
            <a:ext cx="757152" cy="682568"/>
            <a:chOff x="10752096" y="4076481"/>
            <a:chExt cx="757152" cy="682568"/>
          </a:xfrm>
        </p:grpSpPr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30B01296-2EE5-F34E-9054-A75C185A5219}"/>
                </a:ext>
              </a:extLst>
            </p:cNvPr>
            <p:cNvSpPr/>
            <p:nvPr/>
          </p:nvSpPr>
          <p:spPr bwMode="auto">
            <a:xfrm>
              <a:off x="10752096" y="4076481"/>
              <a:ext cx="651966" cy="55934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45720" rIns="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H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cs typeface="Arial" panose="020B0604020202020204" pitchFamily="34" charset="0"/>
                </a:rPr>
                <a:t>Core</a:t>
              </a: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9C922A28-6D6B-C744-BD7B-314054C2CA17}"/>
                </a:ext>
              </a:extLst>
            </p:cNvPr>
            <p:cNvSpPr/>
            <p:nvPr/>
          </p:nvSpPr>
          <p:spPr bwMode="auto">
            <a:xfrm>
              <a:off x="10804689" y="4138092"/>
              <a:ext cx="651966" cy="55934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45720" rIns="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H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cs typeface="Arial" panose="020B0604020202020204" pitchFamily="34" charset="0"/>
                </a:rPr>
                <a:t>Core</a:t>
              </a: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A72AD538-7314-9941-AF9B-590AFBADC79D}"/>
                </a:ext>
              </a:extLst>
            </p:cNvPr>
            <p:cNvSpPr/>
            <p:nvPr/>
          </p:nvSpPr>
          <p:spPr bwMode="auto">
            <a:xfrm>
              <a:off x="10857282" y="4199703"/>
              <a:ext cx="651966" cy="55934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45720" rIns="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H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cs typeface="Arial" panose="020B0604020202020204" pitchFamily="34" charset="0"/>
                </a:rPr>
                <a:t>Core</a:t>
              </a:r>
            </a:p>
          </p:txBody>
        </p:sp>
      </p:grpSp>
      <p:sp>
        <p:nvSpPr>
          <p:cNvPr id="139" name="Rectangle 138">
            <a:extLst>
              <a:ext uri="{FF2B5EF4-FFF2-40B4-BE49-F238E27FC236}">
                <a16:creationId xmlns:a16="http://schemas.microsoft.com/office/drawing/2014/main" id="{550CAAA1-8F7A-3C41-9680-FB7461FD7914}"/>
              </a:ext>
            </a:extLst>
          </p:cNvPr>
          <p:cNvSpPr/>
          <p:nvPr/>
        </p:nvSpPr>
        <p:spPr bwMode="auto">
          <a:xfrm>
            <a:off x="6193266" y="4388458"/>
            <a:ext cx="1374442" cy="1916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latin typeface="Cambria" panose="02040503050406030204" pitchFamily="18" charset="0"/>
                <a:cs typeface="Arial" panose="020B0604020202020204" pitchFamily="34" charset="0"/>
              </a:rPr>
              <a:t>I</a:t>
            </a:r>
            <a:r>
              <a:rPr lang="en-CH" sz="1600" b="1" dirty="0">
                <a:latin typeface="Cambria" panose="02040503050406030204" pitchFamily="18" charset="0"/>
                <a:cs typeface="Arial" panose="020B0604020202020204" pitchFamily="34" charset="0"/>
              </a:rPr>
              <a:t>n-SSD DRAM</a:t>
            </a:r>
          </a:p>
        </p:txBody>
      </p:sp>
      <p:sp>
        <p:nvSpPr>
          <p:cNvPr id="140" name="Rounded Rectangle 139">
            <a:extLst>
              <a:ext uri="{FF2B5EF4-FFF2-40B4-BE49-F238E27FC236}">
                <a16:creationId xmlns:a16="http://schemas.microsoft.com/office/drawing/2014/main" id="{6B8CE80D-C246-8E46-B35E-C62A766DE30E}"/>
              </a:ext>
            </a:extLst>
          </p:cNvPr>
          <p:cNvSpPr/>
          <p:nvPr/>
        </p:nvSpPr>
        <p:spPr>
          <a:xfrm>
            <a:off x="6248740" y="4656831"/>
            <a:ext cx="1274619" cy="638034"/>
          </a:xfrm>
          <a:prstGeom prst="roundRect">
            <a:avLst>
              <a:gd name="adj" fmla="val 9944"/>
            </a:avLst>
          </a:prstGeom>
          <a:solidFill>
            <a:schemeClr val="accent4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1600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L2P</a:t>
            </a:r>
          </a:p>
          <a:p>
            <a:pPr algn="ctr"/>
            <a:r>
              <a:rPr lang="en-CH" sz="1600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Mappings</a:t>
            </a:r>
          </a:p>
        </p:txBody>
      </p:sp>
      <p:cxnSp>
        <p:nvCxnSpPr>
          <p:cNvPr id="141" name="Elbow Connector 140">
            <a:extLst>
              <a:ext uri="{FF2B5EF4-FFF2-40B4-BE49-F238E27FC236}">
                <a16:creationId xmlns:a16="http://schemas.microsoft.com/office/drawing/2014/main" id="{07D06B4C-49E7-9A47-954A-B533AD05B48E}"/>
              </a:ext>
            </a:extLst>
          </p:cNvPr>
          <p:cNvCxnSpPr>
            <a:cxnSpLocks/>
            <a:stCxn id="161" idx="0"/>
          </p:cNvCxnSpPr>
          <p:nvPr/>
        </p:nvCxnSpPr>
        <p:spPr>
          <a:xfrm rot="5400000" flipH="1" flipV="1">
            <a:off x="2667797" y="3546156"/>
            <a:ext cx="110660" cy="2031254"/>
          </a:xfrm>
          <a:prstGeom prst="bentConnector2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Elbow Connector 141">
            <a:extLst>
              <a:ext uri="{FF2B5EF4-FFF2-40B4-BE49-F238E27FC236}">
                <a16:creationId xmlns:a16="http://schemas.microsoft.com/office/drawing/2014/main" id="{1F23783C-1E6F-2148-949B-28DCD639617A}"/>
              </a:ext>
            </a:extLst>
          </p:cNvPr>
          <p:cNvCxnSpPr>
            <a:cxnSpLocks/>
            <a:stCxn id="160" idx="0"/>
          </p:cNvCxnSpPr>
          <p:nvPr/>
        </p:nvCxnSpPr>
        <p:spPr>
          <a:xfrm rot="5400000" flipH="1" flipV="1">
            <a:off x="2841652" y="4345780"/>
            <a:ext cx="110660" cy="432006"/>
          </a:xfrm>
          <a:prstGeom prst="bentConnector2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Rectangle 142">
            <a:extLst>
              <a:ext uri="{FF2B5EF4-FFF2-40B4-BE49-F238E27FC236}">
                <a16:creationId xmlns:a16="http://schemas.microsoft.com/office/drawing/2014/main" id="{E12AEC04-78C9-424B-9A2B-51F97DF95BF6}"/>
              </a:ext>
            </a:extLst>
          </p:cNvPr>
          <p:cNvSpPr/>
          <p:nvPr/>
        </p:nvSpPr>
        <p:spPr bwMode="auto">
          <a:xfrm>
            <a:off x="3120724" y="4436527"/>
            <a:ext cx="723180" cy="54096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anose="020B0604020202020204" pitchFamily="34" charset="0"/>
              </a:rPr>
              <a:t>Flash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H" sz="1600" b="1" dirty="0">
                <a:latin typeface="Cambria" panose="02040503050406030204" pitchFamily="18" charset="0"/>
                <a:cs typeface="Arial" panose="020B0604020202020204" pitchFamily="34" charset="0"/>
              </a:rPr>
              <a:t>Ctrl.#1</a:t>
            </a:r>
            <a:endParaRPr kumimoji="0" lang="en-CH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144" name="Elbow Connector 143">
            <a:extLst>
              <a:ext uri="{FF2B5EF4-FFF2-40B4-BE49-F238E27FC236}">
                <a16:creationId xmlns:a16="http://schemas.microsoft.com/office/drawing/2014/main" id="{A080DD9F-FBE9-2842-A168-BE1F0FB731C0}"/>
              </a:ext>
            </a:extLst>
          </p:cNvPr>
          <p:cNvCxnSpPr>
            <a:cxnSpLocks/>
            <a:stCxn id="166" idx="0"/>
          </p:cNvCxnSpPr>
          <p:nvPr/>
        </p:nvCxnSpPr>
        <p:spPr>
          <a:xfrm rot="5400000" flipH="1" flipV="1">
            <a:off x="2659633" y="4535342"/>
            <a:ext cx="110660" cy="2031254"/>
          </a:xfrm>
          <a:prstGeom prst="bentConnector2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Elbow Connector 144">
            <a:extLst>
              <a:ext uri="{FF2B5EF4-FFF2-40B4-BE49-F238E27FC236}">
                <a16:creationId xmlns:a16="http://schemas.microsoft.com/office/drawing/2014/main" id="{EB641D23-33DF-DD45-98CF-4B2D7999D77D}"/>
              </a:ext>
            </a:extLst>
          </p:cNvPr>
          <p:cNvCxnSpPr>
            <a:cxnSpLocks/>
            <a:stCxn id="165" idx="0"/>
          </p:cNvCxnSpPr>
          <p:nvPr/>
        </p:nvCxnSpPr>
        <p:spPr>
          <a:xfrm rot="5400000" flipH="1" flipV="1">
            <a:off x="2841652" y="5334966"/>
            <a:ext cx="110660" cy="432006"/>
          </a:xfrm>
          <a:prstGeom prst="bentConnector2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Rectangle 145">
            <a:extLst>
              <a:ext uri="{FF2B5EF4-FFF2-40B4-BE49-F238E27FC236}">
                <a16:creationId xmlns:a16="http://schemas.microsoft.com/office/drawing/2014/main" id="{302F4DA2-BCF8-9A48-BCD9-0BA70DF15A64}"/>
              </a:ext>
            </a:extLst>
          </p:cNvPr>
          <p:cNvSpPr/>
          <p:nvPr/>
        </p:nvSpPr>
        <p:spPr bwMode="auto">
          <a:xfrm>
            <a:off x="3120724" y="5400545"/>
            <a:ext cx="723180" cy="54096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anose="020B0604020202020204" pitchFamily="34" charset="0"/>
              </a:rPr>
              <a:t>Flash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H" sz="1600" b="1" dirty="0">
                <a:latin typeface="Cambria" panose="02040503050406030204" pitchFamily="18" charset="0"/>
                <a:cs typeface="Arial" panose="020B0604020202020204" pitchFamily="34" charset="0"/>
              </a:rPr>
              <a:t>Ctrl.#N</a:t>
            </a:r>
            <a:endParaRPr kumimoji="0" lang="en-CH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48" name="직사각형 363">
            <a:extLst>
              <a:ext uri="{FF2B5EF4-FFF2-40B4-BE49-F238E27FC236}">
                <a16:creationId xmlns:a16="http://schemas.microsoft.com/office/drawing/2014/main" id="{B4BDF15D-8D25-104F-AE63-C4DBE8928063}"/>
              </a:ext>
            </a:extLst>
          </p:cNvPr>
          <p:cNvSpPr/>
          <p:nvPr/>
        </p:nvSpPr>
        <p:spPr>
          <a:xfrm rot="5400000">
            <a:off x="3252980" y="5033631"/>
            <a:ext cx="305537" cy="216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⋯</a:t>
            </a:r>
            <a:endParaRPr lang="ko-KR" alt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CE64289B-EB9B-6D47-B64C-9E0580EB2FAE}"/>
              </a:ext>
            </a:extLst>
          </p:cNvPr>
          <p:cNvSpPr/>
          <p:nvPr/>
        </p:nvSpPr>
        <p:spPr bwMode="auto">
          <a:xfrm>
            <a:off x="2347056" y="4617113"/>
            <a:ext cx="667845" cy="551841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anose="020B0604020202020204" pitchFamily="34" charset="0"/>
              </a:rPr>
              <a:t>NAND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H" sz="1600" b="1" dirty="0">
                <a:latin typeface="Cambria" panose="02040503050406030204" pitchFamily="18" charset="0"/>
                <a:cs typeface="Arial" panose="020B0604020202020204" pitchFamily="34" charset="0"/>
              </a:rPr>
              <a:t>Die#4</a:t>
            </a:r>
            <a:endParaRPr kumimoji="0" lang="en-CH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0DBB906D-E4D7-1C41-AE6B-C1481B80D262}"/>
              </a:ext>
            </a:extLst>
          </p:cNvPr>
          <p:cNvSpPr/>
          <p:nvPr/>
        </p:nvSpPr>
        <p:spPr bwMode="auto">
          <a:xfrm>
            <a:off x="1373577" y="4617113"/>
            <a:ext cx="667845" cy="551841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anose="020B0604020202020204" pitchFamily="34" charset="0"/>
              </a:rPr>
              <a:t>NAND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H" sz="1600" b="1" dirty="0">
                <a:latin typeface="Cambria" panose="02040503050406030204" pitchFamily="18" charset="0"/>
                <a:cs typeface="Arial" panose="020B0604020202020204" pitchFamily="34" charset="0"/>
              </a:rPr>
              <a:t>Die#1</a:t>
            </a:r>
            <a:endParaRPr kumimoji="0" lang="en-CH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62" name="직사각형 363">
            <a:extLst>
              <a:ext uri="{FF2B5EF4-FFF2-40B4-BE49-F238E27FC236}">
                <a16:creationId xmlns:a16="http://schemas.microsoft.com/office/drawing/2014/main" id="{308A9F7D-E526-FA48-9420-6DB86474B9A3}"/>
              </a:ext>
            </a:extLst>
          </p:cNvPr>
          <p:cNvSpPr/>
          <p:nvPr/>
        </p:nvSpPr>
        <p:spPr>
          <a:xfrm>
            <a:off x="2040997" y="4809233"/>
            <a:ext cx="305537" cy="216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⋯</a:t>
            </a:r>
            <a:endParaRPr lang="ko-KR" alt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9A6C7469-4034-2047-8AE1-A134E59CF669}"/>
              </a:ext>
            </a:extLst>
          </p:cNvPr>
          <p:cNvSpPr/>
          <p:nvPr/>
        </p:nvSpPr>
        <p:spPr bwMode="auto">
          <a:xfrm>
            <a:off x="2347056" y="5606299"/>
            <a:ext cx="667845" cy="551841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anose="020B0604020202020204" pitchFamily="34" charset="0"/>
              </a:rPr>
              <a:t>NAND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H" sz="1600" b="1" dirty="0">
                <a:latin typeface="Cambria" panose="02040503050406030204" pitchFamily="18" charset="0"/>
                <a:cs typeface="Arial" panose="020B0604020202020204" pitchFamily="34" charset="0"/>
              </a:rPr>
              <a:t>Die#4</a:t>
            </a:r>
            <a:endParaRPr kumimoji="0" lang="en-CH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372BC88E-4037-C64C-8988-CCAADD3A7F9C}"/>
              </a:ext>
            </a:extLst>
          </p:cNvPr>
          <p:cNvSpPr/>
          <p:nvPr/>
        </p:nvSpPr>
        <p:spPr bwMode="auto">
          <a:xfrm>
            <a:off x="1365413" y="5606299"/>
            <a:ext cx="667845" cy="551841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anose="020B0604020202020204" pitchFamily="34" charset="0"/>
              </a:rPr>
              <a:t>NAND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H" sz="1600" b="1" dirty="0">
                <a:latin typeface="Cambria" panose="02040503050406030204" pitchFamily="18" charset="0"/>
                <a:cs typeface="Arial" panose="020B0604020202020204" pitchFamily="34" charset="0"/>
              </a:rPr>
              <a:t>Die#1</a:t>
            </a:r>
            <a:endParaRPr kumimoji="0" lang="en-CH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67" name="직사각형 363">
            <a:extLst>
              <a:ext uri="{FF2B5EF4-FFF2-40B4-BE49-F238E27FC236}">
                <a16:creationId xmlns:a16="http://schemas.microsoft.com/office/drawing/2014/main" id="{08986F32-0494-5C4F-81F7-43D29601CACA}"/>
              </a:ext>
            </a:extLst>
          </p:cNvPr>
          <p:cNvSpPr/>
          <p:nvPr/>
        </p:nvSpPr>
        <p:spPr>
          <a:xfrm>
            <a:off x="2040997" y="5777347"/>
            <a:ext cx="305537" cy="216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⋯</a:t>
            </a:r>
            <a:endParaRPr lang="ko-KR" alt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8" name="Rounded Rectangle 177">
            <a:extLst>
              <a:ext uri="{FF2B5EF4-FFF2-40B4-BE49-F238E27FC236}">
                <a16:creationId xmlns:a16="http://schemas.microsoft.com/office/drawing/2014/main" id="{823B947D-A2DA-7E4F-A040-C4231925158A}"/>
              </a:ext>
            </a:extLst>
          </p:cNvPr>
          <p:cNvSpPr/>
          <p:nvPr/>
        </p:nvSpPr>
        <p:spPr>
          <a:xfrm>
            <a:off x="2752302" y="3418989"/>
            <a:ext cx="3534327" cy="302571"/>
          </a:xfrm>
          <a:prstGeom prst="roundRect">
            <a:avLst>
              <a:gd name="adj" fmla="val 30799"/>
            </a:avLst>
          </a:prstGeom>
          <a:solidFill>
            <a:schemeClr val="bg2">
              <a:lumMod val="9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CH" b="1" dirty="0">
                <a:solidFill>
                  <a:schemeClr val="tx1"/>
                </a:solidFill>
                <a:latin typeface="Cambria" panose="02040503050406030204" pitchFamily="18" charset="0"/>
              </a:rPr>
              <a:t>Host System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F1E5A34E-4ED5-AB4D-822F-84C411E61671}"/>
              </a:ext>
            </a:extLst>
          </p:cNvPr>
          <p:cNvSpPr/>
          <p:nvPr/>
        </p:nvSpPr>
        <p:spPr>
          <a:xfrm>
            <a:off x="4981322" y="4464238"/>
            <a:ext cx="948293" cy="453460"/>
          </a:xfrm>
          <a:prstGeom prst="roundRect">
            <a:avLst>
              <a:gd name="adj" fmla="val 9944"/>
            </a:avLst>
          </a:prstGeom>
          <a:solidFill>
            <a:schemeClr val="accent4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1600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FTL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256931D-8BFC-EC4E-8D51-8BAF0560FBA8}"/>
              </a:ext>
            </a:extLst>
          </p:cNvPr>
          <p:cNvSpPr/>
          <p:nvPr/>
        </p:nvSpPr>
        <p:spPr bwMode="auto">
          <a:xfrm>
            <a:off x="5089771" y="5400543"/>
            <a:ext cx="812503" cy="540967"/>
          </a:xfrm>
          <a:prstGeom prst="rect">
            <a:avLst/>
          </a:prstGeom>
          <a:solidFill>
            <a:srgbClr val="BAE5F5"/>
          </a:solidFill>
          <a:ln w="19050" cap="flat" cmpd="sng" algn="ctr">
            <a:solidFill>
              <a:srgbClr val="1982C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anose="020B0604020202020204" pitchFamily="34" charset="0"/>
              </a:rPr>
              <a:t>ACC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29DF49F-887A-924C-A0EF-CA98B8F10E91}"/>
              </a:ext>
            </a:extLst>
          </p:cNvPr>
          <p:cNvSpPr/>
          <p:nvPr/>
        </p:nvSpPr>
        <p:spPr bwMode="auto">
          <a:xfrm>
            <a:off x="3920709" y="4436527"/>
            <a:ext cx="752544" cy="540967"/>
          </a:xfrm>
          <a:prstGeom prst="rect">
            <a:avLst/>
          </a:prstGeom>
          <a:solidFill>
            <a:srgbClr val="BAE5F5"/>
          </a:solidFill>
          <a:ln w="19050" cap="flat" cmpd="sng" algn="ctr">
            <a:solidFill>
              <a:srgbClr val="1982C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anose="020B0604020202020204" pitchFamily="34" charset="0"/>
              </a:rPr>
              <a:t>ACC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E366EB1-3ED8-174F-9545-5F5FC586E043}"/>
              </a:ext>
            </a:extLst>
          </p:cNvPr>
          <p:cNvSpPr/>
          <p:nvPr/>
        </p:nvSpPr>
        <p:spPr bwMode="auto">
          <a:xfrm>
            <a:off x="3920709" y="5400544"/>
            <a:ext cx="752544" cy="540967"/>
          </a:xfrm>
          <a:prstGeom prst="rect">
            <a:avLst/>
          </a:prstGeom>
          <a:solidFill>
            <a:srgbClr val="BAE5F5"/>
          </a:solidFill>
          <a:ln w="19050" cap="flat" cmpd="sng" algn="ctr">
            <a:solidFill>
              <a:srgbClr val="1982C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cs typeface="Arial" panose="020B0604020202020204" pitchFamily="34" charset="0"/>
              </a:rPr>
              <a:t>ACC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7135A139-ED18-1640-A5D8-F41D6940FCC8}"/>
              </a:ext>
            </a:extLst>
          </p:cNvPr>
          <p:cNvSpPr/>
          <p:nvPr/>
        </p:nvSpPr>
        <p:spPr>
          <a:xfrm>
            <a:off x="6248740" y="5388400"/>
            <a:ext cx="1274619" cy="638034"/>
          </a:xfrm>
          <a:prstGeom prst="roundRect">
            <a:avLst>
              <a:gd name="adj" fmla="val 9944"/>
            </a:avLst>
          </a:prstGeom>
          <a:solidFill>
            <a:srgbClr val="BAE5F5"/>
          </a:solidFill>
          <a:ln w="19050">
            <a:solidFill>
              <a:srgbClr val="1982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1600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GenStore</a:t>
            </a:r>
          </a:p>
          <a:p>
            <a:pPr algn="ctr"/>
            <a:r>
              <a:rPr lang="en-CH" sz="1600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Metadata  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746E2371-B898-2D4D-B665-832A7DA710CB}"/>
              </a:ext>
            </a:extLst>
          </p:cNvPr>
          <p:cNvSpPr/>
          <p:nvPr/>
        </p:nvSpPr>
        <p:spPr>
          <a:xfrm>
            <a:off x="4960001" y="4419455"/>
            <a:ext cx="977645" cy="583858"/>
          </a:xfrm>
          <a:prstGeom prst="roundRect">
            <a:avLst>
              <a:gd name="adj" fmla="val 16632"/>
            </a:avLst>
          </a:prstGeom>
          <a:solidFill>
            <a:srgbClr val="BAE5F5"/>
          </a:solidFill>
          <a:ln w="19050">
            <a:solidFill>
              <a:srgbClr val="1982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CH" sz="1600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GenStore</a:t>
            </a:r>
          </a:p>
          <a:p>
            <a:pPr algn="ctr"/>
            <a:r>
              <a:rPr lang="en-CH" sz="1600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FTL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30D84DD8-85AF-8549-A50C-B4F3B2A078F1}"/>
              </a:ext>
            </a:extLst>
          </p:cNvPr>
          <p:cNvSpPr/>
          <p:nvPr/>
        </p:nvSpPr>
        <p:spPr>
          <a:xfrm rot="16200000">
            <a:off x="4279490" y="3776632"/>
            <a:ext cx="580099" cy="467486"/>
          </a:xfrm>
          <a:prstGeom prst="rightArrow">
            <a:avLst/>
          </a:prstGeom>
          <a:solidFill>
            <a:srgbClr val="1982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DB76091-15B2-984C-9D40-41624FFF2AD8}"/>
              </a:ext>
            </a:extLst>
          </p:cNvPr>
          <p:cNvSpPr/>
          <p:nvPr/>
        </p:nvSpPr>
        <p:spPr bwMode="auto">
          <a:xfrm>
            <a:off x="4885532" y="3802009"/>
            <a:ext cx="3078598" cy="38596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CH" sz="2000" dirty="0">
                <a:solidFill>
                  <a:srgbClr val="1982C3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Reads that need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CH" sz="2000" dirty="0">
                <a:solidFill>
                  <a:srgbClr val="1982C3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substantial processing</a:t>
            </a:r>
            <a:endParaRPr kumimoji="0" lang="en-CH" sz="2000" u="none" strike="noStrike" cap="none" normalizeH="0" baseline="0" dirty="0">
              <a:ln>
                <a:noFill/>
              </a:ln>
              <a:solidFill>
                <a:srgbClr val="1982C3"/>
              </a:solidFill>
              <a:effectLst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CF8748EF-DAA0-A047-9A60-18BE750087F3}"/>
              </a:ext>
            </a:extLst>
          </p:cNvPr>
          <p:cNvSpPr txBox="1">
            <a:spLocks/>
          </p:cNvSpPr>
          <p:nvPr/>
        </p:nvSpPr>
        <p:spPr>
          <a:xfrm>
            <a:off x="189560" y="955166"/>
            <a:ext cx="8764880" cy="2585763"/>
          </a:xfrm>
          <a:prstGeom prst="rect">
            <a:avLst/>
          </a:prstGeom>
        </p:spPr>
        <p:txBody>
          <a:bodyPr/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2000"/>
              </a:spcAft>
              <a:buClr>
                <a:schemeClr val="tx1"/>
              </a:buClr>
            </a:pPr>
            <a:r>
              <a:rPr lang="en-GB" sz="2400" b="1" dirty="0">
                <a:solidFill>
                  <a:srgbClr val="1982C3"/>
                </a:solidFill>
              </a:rPr>
              <a:t>Key idea: </a:t>
            </a:r>
            <a:r>
              <a:rPr lang="en-GB" sz="2400" dirty="0"/>
              <a:t>Filter reads that do not require alignment </a:t>
            </a:r>
            <a:r>
              <a:rPr lang="en-GB" sz="2400" dirty="0">
                <a:solidFill>
                  <a:srgbClr val="1982C3"/>
                </a:solidFill>
              </a:rPr>
              <a:t>inside the storage</a:t>
            </a:r>
            <a:r>
              <a:rPr lang="en-GB" sz="2400" dirty="0"/>
              <a:t> system</a:t>
            </a:r>
            <a:endParaRPr lang="en-GB" sz="2400" dirty="0">
              <a:solidFill>
                <a:srgbClr val="1982C3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r>
              <a:rPr lang="en-GB" sz="2400" b="1" dirty="0">
                <a:solidFill>
                  <a:srgbClr val="C00000"/>
                </a:solidFill>
              </a:rPr>
              <a:t>Challenges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r>
              <a:rPr lang="en-GB" dirty="0">
                <a:solidFill>
                  <a:srgbClr val="C00000"/>
                </a:solidFill>
              </a:rPr>
              <a:t>Different </a:t>
            </a:r>
            <a:r>
              <a:rPr lang="en-GB" dirty="0" err="1">
                <a:solidFill>
                  <a:srgbClr val="C00000"/>
                </a:solidFill>
              </a:rPr>
              <a:t>behavior</a:t>
            </a:r>
            <a:r>
              <a:rPr lang="en-GB" dirty="0">
                <a:solidFill>
                  <a:srgbClr val="C00000"/>
                </a:solidFill>
              </a:rPr>
              <a:t> </a:t>
            </a:r>
            <a:r>
              <a:rPr lang="en-GB" dirty="0"/>
              <a:t>across read mapping workloads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r>
              <a:rPr lang="en-GB" dirty="0">
                <a:solidFill>
                  <a:srgbClr val="C00000"/>
                </a:solidFill>
              </a:rPr>
              <a:t>Limited </a:t>
            </a:r>
            <a:r>
              <a:rPr lang="en-GB" dirty="0"/>
              <a:t>hardware resources in the SSD</a:t>
            </a:r>
          </a:p>
        </p:txBody>
      </p:sp>
    </p:spTree>
    <p:extLst>
      <p:ext uri="{BB962C8B-B14F-4D97-AF65-F5344CB8AC3E}">
        <p14:creationId xmlns:p14="http://schemas.microsoft.com/office/powerpoint/2010/main" val="82052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  <p:bldP spid="56" grpId="0" animBg="1"/>
      <p:bldP spid="57" grpId="0" animBg="1"/>
      <p:bldP spid="12" grpId="0" animBg="1"/>
      <p:bldP spid="61" grpId="0"/>
      <p:bldP spid="65" grpId="0" uiExpand="1" build="p" bldLvl="2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C25B7-DEF6-5F4A-B988-8E6836781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sz="3200" dirty="0"/>
              <a:t>Filtering Opportunities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B0BFFBE-1EC2-3C4A-A597-09FB446C4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78194"/>
            <a:ext cx="8874053" cy="5377521"/>
          </a:xfrm>
        </p:spPr>
        <p:txBody>
          <a:bodyPr/>
          <a:lstStyle/>
          <a:p>
            <a:pPr>
              <a:spcAft>
                <a:spcPts val="800"/>
              </a:spcAft>
            </a:pPr>
            <a:r>
              <a:rPr lang="en-GB" dirty="0"/>
              <a:t>Sequencing machines produce one of two kinds of reads </a:t>
            </a:r>
          </a:p>
          <a:p>
            <a:pPr lvl="1">
              <a:spcAft>
                <a:spcPts val="800"/>
              </a:spcAft>
            </a:pPr>
            <a:r>
              <a:rPr lang="en-GB" sz="2200" b="1" dirty="0"/>
              <a:t>Short reads: </a:t>
            </a:r>
            <a:r>
              <a:rPr lang="en-GB" sz="2200" dirty="0">
                <a:solidFill>
                  <a:srgbClr val="629B3C"/>
                </a:solidFill>
              </a:rPr>
              <a:t>highly accurate </a:t>
            </a:r>
            <a:r>
              <a:rPr lang="en-GB" sz="2200" dirty="0"/>
              <a:t>and short</a:t>
            </a:r>
          </a:p>
          <a:p>
            <a:pPr lvl="1">
              <a:spcAft>
                <a:spcPts val="800"/>
              </a:spcAft>
            </a:pPr>
            <a:r>
              <a:rPr lang="en-GB" sz="2200" b="1" dirty="0"/>
              <a:t>Long reads: </a:t>
            </a:r>
            <a:r>
              <a:rPr lang="en-GB" sz="2200" dirty="0">
                <a:solidFill>
                  <a:srgbClr val="C00000"/>
                </a:solidFill>
              </a:rPr>
              <a:t>less accurate </a:t>
            </a:r>
            <a:r>
              <a:rPr lang="en-GB" sz="2200" dirty="0"/>
              <a:t>and long</a:t>
            </a:r>
            <a:endParaRPr lang="en-GB" dirty="0"/>
          </a:p>
          <a:p>
            <a:pPr marL="0" indent="0">
              <a:buNone/>
            </a:pPr>
            <a:endParaRPr lang="en-CH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9F7777-01A8-8344-94F4-F86EC7C6EDAB}"/>
              </a:ext>
            </a:extLst>
          </p:cNvPr>
          <p:cNvSpPr/>
          <p:nvPr/>
        </p:nvSpPr>
        <p:spPr>
          <a:xfrm>
            <a:off x="481684" y="5225849"/>
            <a:ext cx="8400644" cy="973208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982C3"/>
                </a:solidFill>
                <a:latin typeface="Corbel" panose="020B0503020204020204" pitchFamily="34" charset="0"/>
              </a:rPr>
              <a:t>High</a:t>
            </a:r>
            <a:r>
              <a:rPr lang="en-US" sz="2400" dirty="0">
                <a:solidFill>
                  <a:prstClr val="black"/>
                </a:solidFill>
                <a:latin typeface="Corbel" panose="020B0503020204020204" pitchFamily="34" charset="0"/>
              </a:rPr>
              <a:t> sequencing error rates </a:t>
            </a:r>
            <a:r>
              <a:rPr lang="en-US" sz="2400" dirty="0">
                <a:solidFill>
                  <a:srgbClr val="1982C3"/>
                </a:solidFill>
                <a:latin typeface="Corbel" panose="020B0503020204020204" pitchFamily="34" charset="0"/>
              </a:rPr>
              <a:t>(long reads) </a:t>
            </a:r>
            <a:r>
              <a:rPr lang="en-US" sz="2400" dirty="0">
                <a:solidFill>
                  <a:prstClr val="black"/>
                </a:solidFill>
                <a:latin typeface="Corbel" panose="020B0503020204020204" pitchFamily="34" charset="0"/>
              </a:rPr>
              <a:t>or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982C3"/>
                </a:solidFill>
                <a:latin typeface="Corbel" panose="020B0503020204020204" pitchFamily="34" charset="0"/>
              </a:rPr>
              <a:t>High</a:t>
            </a:r>
            <a:r>
              <a:rPr lang="en-US" sz="2400" dirty="0">
                <a:solidFill>
                  <a:prstClr val="black"/>
                </a:solidFill>
                <a:latin typeface="Corbel" panose="020B0503020204020204" pitchFamily="34" charset="0"/>
              </a:rPr>
              <a:t> genetic variation </a:t>
            </a:r>
            <a:r>
              <a:rPr lang="en-US" sz="2400" dirty="0">
                <a:solidFill>
                  <a:srgbClr val="1982C3"/>
                </a:solidFill>
                <a:latin typeface="Corbel" panose="020B0503020204020204" pitchFamily="34" charset="0"/>
              </a:rPr>
              <a:t>(short or long reads)</a:t>
            </a:r>
          </a:p>
        </p:txBody>
      </p:sp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id="{5326CE5E-62C4-314D-908A-4A31F336E2CC}"/>
              </a:ext>
            </a:extLst>
          </p:cNvPr>
          <p:cNvSpPr/>
          <p:nvPr/>
        </p:nvSpPr>
        <p:spPr>
          <a:xfrm>
            <a:off x="189558" y="4634434"/>
            <a:ext cx="8505940" cy="7365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1982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1982C3"/>
                </a:solidFill>
                <a:latin typeface="Corbel" panose="020B0503020204020204" pitchFamily="34" charset="0"/>
              </a:rPr>
              <a:t>Non-matching reads</a:t>
            </a:r>
          </a:p>
          <a:p>
            <a:r>
              <a:rPr lang="en-US" sz="2200" dirty="0">
                <a:solidFill>
                  <a:srgbClr val="1982C3"/>
                </a:solidFill>
                <a:latin typeface="Corbel" panose="020B0503020204020204" pitchFamily="34" charset="0"/>
              </a:rPr>
              <a:t>Do not have potential matching locations, so they skip alignment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010D33-781C-AF49-A244-03E794B46FDE}"/>
              </a:ext>
            </a:extLst>
          </p:cNvPr>
          <p:cNvSpPr/>
          <p:nvPr/>
        </p:nvSpPr>
        <p:spPr>
          <a:xfrm>
            <a:off x="481684" y="3196627"/>
            <a:ext cx="8400644" cy="1315108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982C3"/>
                </a:solidFill>
                <a:latin typeface="Corbel" panose="020B0503020204020204" pitchFamily="34" charset="0"/>
              </a:rPr>
              <a:t>Low</a:t>
            </a:r>
            <a:r>
              <a:rPr lang="en-US" sz="2400" dirty="0">
                <a:solidFill>
                  <a:prstClr val="black"/>
                </a:solidFill>
                <a:latin typeface="Corbel" panose="020B0503020204020204" pitchFamily="34" charset="0"/>
              </a:rPr>
              <a:t> sequencing error rates </a:t>
            </a:r>
            <a:r>
              <a:rPr lang="en-US" sz="2400" dirty="0">
                <a:solidFill>
                  <a:srgbClr val="1982C3"/>
                </a:solidFill>
                <a:latin typeface="Corbel" panose="020B0503020204020204" pitchFamily="34" charset="0"/>
              </a:rPr>
              <a:t>(short reads) </a:t>
            </a:r>
            <a:r>
              <a:rPr lang="en-US" sz="2400" dirty="0">
                <a:solidFill>
                  <a:prstClr val="black"/>
                </a:solidFill>
                <a:latin typeface="Corbel" panose="020B0503020204020204" pitchFamily="34" charset="0"/>
              </a:rPr>
              <a:t>combined with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982C3"/>
                </a:solidFill>
                <a:latin typeface="Corbel" panose="020B0503020204020204" pitchFamily="34" charset="0"/>
              </a:rPr>
              <a:t>Low</a:t>
            </a:r>
            <a:r>
              <a:rPr lang="en-US" sz="2400" dirty="0">
                <a:solidFill>
                  <a:prstClr val="black"/>
                </a:solidFill>
                <a:latin typeface="Corbel" panose="020B0503020204020204" pitchFamily="34" charset="0"/>
              </a:rPr>
              <a:t> genetic variation</a:t>
            </a:r>
          </a:p>
        </p:txBody>
      </p:sp>
      <p:sp>
        <p:nvSpPr>
          <p:cNvPr id="11" name="Rectangle: Rounded Corners 8">
            <a:extLst>
              <a:ext uri="{FF2B5EF4-FFF2-40B4-BE49-F238E27FC236}">
                <a16:creationId xmlns:a16="http://schemas.microsoft.com/office/drawing/2014/main" id="{84B784F0-7BDE-204A-BF08-2F32008075E0}"/>
              </a:ext>
            </a:extLst>
          </p:cNvPr>
          <p:cNvSpPr/>
          <p:nvPr/>
        </p:nvSpPr>
        <p:spPr>
          <a:xfrm>
            <a:off x="189558" y="2921018"/>
            <a:ext cx="8505940" cy="7365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1982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1982C3"/>
                </a:solidFill>
                <a:latin typeface="Corbel" panose="020B0503020204020204" pitchFamily="34" charset="0"/>
              </a:rPr>
              <a:t>Exactly-matching reads</a:t>
            </a:r>
          </a:p>
          <a:p>
            <a:r>
              <a:rPr lang="en-US" sz="2200" dirty="0">
                <a:solidFill>
                  <a:srgbClr val="1982C3"/>
                </a:solidFill>
                <a:latin typeface="Corbel" panose="020B0503020204020204" pitchFamily="34" charset="0"/>
              </a:rPr>
              <a:t>Do not need expensive approximate string matching during alignment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37B142F-6429-E54A-8CD8-652E6474BDF5}"/>
              </a:ext>
            </a:extLst>
          </p:cNvPr>
          <p:cNvSpPr txBox="1">
            <a:spLocks/>
          </p:cNvSpPr>
          <p:nvPr/>
        </p:nvSpPr>
        <p:spPr>
          <a:xfrm>
            <a:off x="189560" y="2378349"/>
            <a:ext cx="8987622" cy="564618"/>
          </a:xfrm>
          <a:prstGeom prst="rect">
            <a:avLst/>
          </a:prstGeom>
        </p:spPr>
        <p:txBody>
          <a:bodyPr/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Reads that do not require the expensive alignment step:</a:t>
            </a:r>
          </a:p>
        </p:txBody>
      </p:sp>
    </p:spTree>
    <p:extLst>
      <p:ext uri="{BB962C8B-B14F-4D97-AF65-F5344CB8AC3E}">
        <p14:creationId xmlns:p14="http://schemas.microsoft.com/office/powerpoint/2010/main" val="144479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/>
      <p:bldP spid="7" grpId="0" build="p" animBg="1"/>
      <p:bldP spid="8" grpId="0" animBg="1"/>
      <p:bldP spid="10" grpId="0" build="p" animBg="1"/>
      <p:bldP spid="11" grpId="0" animBg="1"/>
      <p:bldP spid="12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B70EC-E641-4549-A00B-2879D9110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GenStore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A6C8E-3BC8-BB46-8783-21D3D816B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69A509-2940-AF40-9D93-40CDBCF4F9D6}"/>
              </a:ext>
            </a:extLst>
          </p:cNvPr>
          <p:cNvSpPr txBox="1"/>
          <p:nvPr/>
        </p:nvSpPr>
        <p:spPr>
          <a:xfrm>
            <a:off x="364765" y="1611241"/>
            <a:ext cx="8410073" cy="1539923"/>
          </a:xfrm>
          <a:prstGeom prst="roundRect">
            <a:avLst>
              <a:gd name="adj" fmla="val 4777"/>
            </a:avLst>
          </a:prstGeom>
          <a:solidFill>
            <a:srgbClr val="FFF2CC"/>
          </a:solidFill>
          <a:ln w="57150">
            <a:solidFill>
              <a:srgbClr val="1982C3"/>
            </a:solidFill>
          </a:ln>
        </p:spPr>
        <p:txBody>
          <a:bodyPr wrap="square" rtlCol="0" anchor="ctr" anchorCtr="0">
            <a:noAutofit/>
          </a:bodyPr>
          <a:lstStyle/>
          <a:p>
            <a:pPr lvl="0" algn="ctr" defTabSz="457200">
              <a:lnSpc>
                <a:spcPct val="110000"/>
              </a:lnSpc>
              <a:spcAft>
                <a:spcPts val="300"/>
              </a:spcAft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GenStore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-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982C3"/>
                </a:solidFill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EM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fo</a:t>
            </a:r>
            <a:r>
              <a:rPr lang="en-US" sz="2800" b="1" dirty="0">
                <a:latin typeface="Corbel" panose="020B0503020204020204" pitchFamily="34" charset="0"/>
                <a:cs typeface="Calibri" panose="020F0502020204030204" pitchFamily="34" charset="0"/>
              </a:rPr>
              <a:t>r </a:t>
            </a:r>
            <a:r>
              <a:rPr lang="en-US" sz="2800" b="1" u="sng" dirty="0">
                <a:solidFill>
                  <a:srgbClr val="1982C3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E</a:t>
            </a:r>
            <a:r>
              <a:rPr lang="en-US" sz="2800" b="1" dirty="0">
                <a:latin typeface="Corbel" panose="020B0503020204020204" pitchFamily="34" charset="0"/>
                <a:cs typeface="Calibri" panose="020F0502020204030204" pitchFamily="34" charset="0"/>
              </a:rPr>
              <a:t>xactly-</a:t>
            </a:r>
            <a:r>
              <a:rPr lang="en-US" sz="2800" b="1" u="sng" dirty="0">
                <a:solidFill>
                  <a:srgbClr val="1982C3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M</a:t>
            </a:r>
            <a:r>
              <a:rPr lang="en-US" sz="2800" b="1" dirty="0">
                <a:latin typeface="Corbel" panose="020B0503020204020204" pitchFamily="34" charset="0"/>
                <a:cs typeface="Calibri" panose="020F0502020204030204" pitchFamily="34" charset="0"/>
              </a:rPr>
              <a:t>atching Reads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rbel" panose="020B050302020402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A91EC6-06D7-EA40-9695-C5559CDEFE9C}"/>
              </a:ext>
            </a:extLst>
          </p:cNvPr>
          <p:cNvSpPr txBox="1"/>
          <p:nvPr/>
        </p:nvSpPr>
        <p:spPr>
          <a:xfrm>
            <a:off x="364764" y="3706836"/>
            <a:ext cx="8410073" cy="1539923"/>
          </a:xfrm>
          <a:prstGeom prst="roundRect">
            <a:avLst>
              <a:gd name="adj" fmla="val 4777"/>
            </a:avLst>
          </a:prstGeom>
          <a:solidFill>
            <a:srgbClr val="FFF2CC"/>
          </a:solidFill>
          <a:ln w="57150">
            <a:solidFill>
              <a:srgbClr val="1982C3"/>
            </a:solidFill>
          </a:ln>
        </p:spPr>
        <p:txBody>
          <a:bodyPr wrap="square" rtlCol="0" anchor="ctr" anchorCtr="0">
            <a:noAutofit/>
          </a:bodyPr>
          <a:lstStyle/>
          <a:p>
            <a:pPr lvl="0" algn="ctr" defTabSz="457200">
              <a:lnSpc>
                <a:spcPct val="110000"/>
              </a:lnSpc>
              <a:spcAft>
                <a:spcPts val="300"/>
              </a:spcAft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GenStore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-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982C3"/>
                </a:solidFill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NM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fo</a:t>
            </a:r>
            <a:r>
              <a:rPr lang="en-US" sz="2800" b="1" dirty="0">
                <a:latin typeface="Corbel" panose="020B0503020204020204" pitchFamily="34" charset="0"/>
                <a:cs typeface="Calibri" panose="020F0502020204030204" pitchFamily="34" charset="0"/>
              </a:rPr>
              <a:t>r </a:t>
            </a:r>
            <a:r>
              <a:rPr lang="en-US" sz="2800" b="1" u="sng" dirty="0">
                <a:solidFill>
                  <a:srgbClr val="1982C3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N</a:t>
            </a:r>
            <a:r>
              <a:rPr lang="en-US" sz="2800" b="1" dirty="0">
                <a:latin typeface="Corbel" panose="020B0503020204020204" pitchFamily="34" charset="0"/>
                <a:cs typeface="Calibri" panose="020F0502020204030204" pitchFamily="34" charset="0"/>
              </a:rPr>
              <a:t>on-</a:t>
            </a:r>
            <a:r>
              <a:rPr lang="en-US" sz="2800" b="1" u="sng" dirty="0">
                <a:solidFill>
                  <a:srgbClr val="1982C3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M</a:t>
            </a:r>
            <a:r>
              <a:rPr lang="en-US" sz="2800" b="1" dirty="0">
                <a:latin typeface="Corbel" panose="020B0503020204020204" pitchFamily="34" charset="0"/>
                <a:cs typeface="Calibri" panose="020F0502020204030204" pitchFamily="34" charset="0"/>
              </a:rPr>
              <a:t>atching Reads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rbel" panose="020B0503020204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90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B70EC-E641-4549-A00B-2879D9110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GenStore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A6C8E-3BC8-BB46-8783-21D3D816B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69A509-2940-AF40-9D93-40CDBCF4F9D6}"/>
              </a:ext>
            </a:extLst>
          </p:cNvPr>
          <p:cNvSpPr txBox="1"/>
          <p:nvPr/>
        </p:nvSpPr>
        <p:spPr>
          <a:xfrm>
            <a:off x="364765" y="1611241"/>
            <a:ext cx="8410073" cy="1539923"/>
          </a:xfrm>
          <a:prstGeom prst="roundRect">
            <a:avLst>
              <a:gd name="adj" fmla="val 4777"/>
            </a:avLst>
          </a:prstGeom>
          <a:solidFill>
            <a:srgbClr val="FFF2CC"/>
          </a:solidFill>
          <a:ln w="57150">
            <a:solidFill>
              <a:srgbClr val="1982C3"/>
            </a:solidFill>
          </a:ln>
        </p:spPr>
        <p:txBody>
          <a:bodyPr wrap="square" rtlCol="0" anchor="ctr" anchorCtr="0">
            <a:noAutofit/>
          </a:bodyPr>
          <a:lstStyle/>
          <a:p>
            <a:pPr lvl="0" algn="ctr" defTabSz="457200">
              <a:lnSpc>
                <a:spcPct val="110000"/>
              </a:lnSpc>
              <a:spcAft>
                <a:spcPts val="300"/>
              </a:spcAft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GenStore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-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982C3"/>
                </a:solidFill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EM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fo</a:t>
            </a:r>
            <a:r>
              <a:rPr lang="en-US" sz="2800" b="1" dirty="0">
                <a:latin typeface="Corbel" panose="020B0503020204020204" pitchFamily="34" charset="0"/>
                <a:cs typeface="Calibri" panose="020F0502020204030204" pitchFamily="34" charset="0"/>
              </a:rPr>
              <a:t>r </a:t>
            </a:r>
            <a:r>
              <a:rPr lang="en-US" sz="2800" b="1" u="sng" dirty="0">
                <a:solidFill>
                  <a:srgbClr val="1982C3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E</a:t>
            </a:r>
            <a:r>
              <a:rPr lang="en-US" sz="2800" b="1" dirty="0">
                <a:latin typeface="Corbel" panose="020B0503020204020204" pitchFamily="34" charset="0"/>
                <a:cs typeface="Calibri" panose="020F0502020204030204" pitchFamily="34" charset="0"/>
              </a:rPr>
              <a:t>xactly-</a:t>
            </a:r>
            <a:r>
              <a:rPr lang="en-US" sz="2800" b="1" u="sng" dirty="0">
                <a:solidFill>
                  <a:srgbClr val="1982C3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M</a:t>
            </a:r>
            <a:r>
              <a:rPr lang="en-US" sz="2800" b="1" dirty="0">
                <a:latin typeface="Corbel" panose="020B0503020204020204" pitchFamily="34" charset="0"/>
                <a:cs typeface="Calibri" panose="020F0502020204030204" pitchFamily="34" charset="0"/>
              </a:rPr>
              <a:t>atching Reads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rbel" panose="020B050302020402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A91EC6-06D7-EA40-9695-C5559CDEFE9C}"/>
              </a:ext>
            </a:extLst>
          </p:cNvPr>
          <p:cNvSpPr txBox="1"/>
          <p:nvPr/>
        </p:nvSpPr>
        <p:spPr>
          <a:xfrm>
            <a:off x="364764" y="3706836"/>
            <a:ext cx="8410073" cy="1539923"/>
          </a:xfrm>
          <a:prstGeom prst="roundRect">
            <a:avLst>
              <a:gd name="adj" fmla="val 4777"/>
            </a:avLst>
          </a:prstGeom>
          <a:solidFill>
            <a:srgbClr val="FFF2CC"/>
          </a:solidFill>
          <a:ln w="57150">
            <a:solidFill>
              <a:srgbClr val="1982C3"/>
            </a:solidFill>
          </a:ln>
        </p:spPr>
        <p:txBody>
          <a:bodyPr wrap="square" rtlCol="0" anchor="ctr" anchorCtr="0">
            <a:noAutofit/>
          </a:bodyPr>
          <a:lstStyle/>
          <a:p>
            <a:pPr lvl="0" algn="ctr" defTabSz="457200">
              <a:lnSpc>
                <a:spcPct val="110000"/>
              </a:lnSpc>
              <a:spcAft>
                <a:spcPts val="300"/>
              </a:spcAft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GenStore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-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982C3"/>
                </a:solidFill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NM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fo</a:t>
            </a:r>
            <a:r>
              <a:rPr lang="en-US" sz="2800" b="1" dirty="0">
                <a:latin typeface="Corbel" panose="020B0503020204020204" pitchFamily="34" charset="0"/>
                <a:cs typeface="Calibri" panose="020F0502020204030204" pitchFamily="34" charset="0"/>
              </a:rPr>
              <a:t>r </a:t>
            </a:r>
            <a:r>
              <a:rPr lang="en-US" sz="2800" b="1" u="sng" dirty="0">
                <a:solidFill>
                  <a:srgbClr val="1982C3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N</a:t>
            </a:r>
            <a:r>
              <a:rPr lang="en-US" sz="2800" b="1" dirty="0">
                <a:latin typeface="Corbel" panose="020B0503020204020204" pitchFamily="34" charset="0"/>
                <a:cs typeface="Calibri" panose="020F0502020204030204" pitchFamily="34" charset="0"/>
              </a:rPr>
              <a:t>on-</a:t>
            </a:r>
            <a:r>
              <a:rPr lang="en-US" sz="2800" b="1" u="sng" dirty="0">
                <a:solidFill>
                  <a:srgbClr val="1982C3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M</a:t>
            </a:r>
            <a:r>
              <a:rPr lang="en-US" sz="2800" b="1" dirty="0">
                <a:latin typeface="Corbel" panose="020B0503020204020204" pitchFamily="34" charset="0"/>
                <a:cs typeface="Calibri" panose="020F0502020204030204" pitchFamily="34" charset="0"/>
              </a:rPr>
              <a:t>atching Reads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rbel" panose="020B050302020402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A41287-7F16-9440-81D5-BD6E65D16F12}"/>
              </a:ext>
            </a:extLst>
          </p:cNvPr>
          <p:cNvSpPr txBox="1"/>
          <p:nvPr/>
        </p:nvSpPr>
        <p:spPr>
          <a:xfrm>
            <a:off x="364763" y="3706835"/>
            <a:ext cx="8410073" cy="1539923"/>
          </a:xfrm>
          <a:prstGeom prst="roundRect">
            <a:avLst>
              <a:gd name="adj" fmla="val 4777"/>
            </a:avLst>
          </a:prstGeom>
          <a:solidFill>
            <a:srgbClr val="FFFFFF">
              <a:alpha val="80392"/>
            </a:srgbClr>
          </a:solidFill>
          <a:ln w="57150">
            <a:solidFill>
              <a:srgbClr val="FFFFFF">
                <a:alpha val="76863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lvl="0" algn="ctr" defTabSz="457200">
              <a:lnSpc>
                <a:spcPct val="110000"/>
              </a:lnSpc>
              <a:spcAft>
                <a:spcPts val="300"/>
              </a:spcAft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orbel" panose="020B0503020204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777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6C178-7A94-624F-A7E7-05D4B05CC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B76E2-93DF-344C-A2FE-E40802A451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en-CH" sz="3200" b="1" i="1" dirty="0">
                <a:solidFill>
                  <a:srgbClr val="0062A0"/>
                </a:solidFill>
              </a:rPr>
              <a:t>Brief Intro to (Meta)Genomics</a:t>
            </a:r>
          </a:p>
          <a:p>
            <a:pPr>
              <a:lnSpc>
                <a:spcPct val="130000"/>
              </a:lnSpc>
            </a:pPr>
            <a:endParaRPr lang="en-CH" sz="3200" b="1" dirty="0"/>
          </a:p>
          <a:p>
            <a:pPr>
              <a:lnSpc>
                <a:spcPct val="130000"/>
              </a:lnSpc>
            </a:pPr>
            <a:r>
              <a:rPr lang="en-CH" sz="3200" b="1" dirty="0"/>
              <a:t>Storage-Centric Designs for (Meta)Genomics</a:t>
            </a:r>
          </a:p>
          <a:p>
            <a:pPr lvl="1">
              <a:lnSpc>
                <a:spcPct val="130000"/>
              </a:lnSpc>
            </a:pPr>
            <a:r>
              <a:rPr lang="en-CH" sz="3200" b="1" dirty="0"/>
              <a:t>GenStore</a:t>
            </a:r>
          </a:p>
          <a:p>
            <a:pPr lvl="1">
              <a:lnSpc>
                <a:spcPct val="130000"/>
              </a:lnSpc>
            </a:pPr>
            <a:r>
              <a:rPr lang="en-CH" sz="3200" b="1" dirty="0"/>
              <a:t>MegIS</a:t>
            </a:r>
          </a:p>
          <a:p>
            <a:pPr lvl="1">
              <a:lnSpc>
                <a:spcPct val="130000"/>
              </a:lnSpc>
            </a:pPr>
            <a:endParaRPr lang="en-CH" sz="3200" b="1" dirty="0"/>
          </a:p>
          <a:p>
            <a:pPr>
              <a:lnSpc>
                <a:spcPct val="130000"/>
              </a:lnSpc>
            </a:pPr>
            <a:r>
              <a:rPr lang="en-CH" sz="3200" b="1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7775506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E8704-6BA8-9941-A69E-BC2CFEB19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GenStore-EM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F98CF-A703-BA47-B67E-4E979A73B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000"/>
              </a:spcAft>
            </a:pPr>
            <a:r>
              <a:rPr lang="en-GB" dirty="0"/>
              <a:t>Efficient in-storage filter for reads with at least one </a:t>
            </a:r>
            <a:r>
              <a:rPr lang="en-GB" dirty="0">
                <a:solidFill>
                  <a:srgbClr val="1982C3"/>
                </a:solidFill>
              </a:rPr>
              <a:t>exact match </a:t>
            </a:r>
            <a:r>
              <a:rPr lang="en-GB" dirty="0"/>
              <a:t>in the reference genome</a:t>
            </a:r>
          </a:p>
          <a:p>
            <a:pPr>
              <a:spcAft>
                <a:spcPts val="1000"/>
              </a:spcAft>
            </a:pPr>
            <a:r>
              <a:rPr lang="en-GB" dirty="0"/>
              <a:t>Uses </a:t>
            </a:r>
            <a:r>
              <a:rPr lang="en-GB" dirty="0">
                <a:solidFill>
                  <a:srgbClr val="629B3C"/>
                </a:solidFill>
              </a:rPr>
              <a:t>simple operations</a:t>
            </a:r>
            <a:r>
              <a:rPr lang="en-GB" dirty="0"/>
              <a:t>, without requiring alignment</a:t>
            </a:r>
            <a:endParaRPr lang="en-CH" dirty="0"/>
          </a:p>
          <a:p>
            <a:pPr>
              <a:spcAft>
                <a:spcPts val="1000"/>
              </a:spcAft>
            </a:pPr>
            <a:r>
              <a:rPr lang="en-CH" b="1" dirty="0">
                <a:solidFill>
                  <a:srgbClr val="C00000"/>
                </a:solidFill>
              </a:rPr>
              <a:t>Challenge: </a:t>
            </a:r>
            <a:r>
              <a:rPr lang="en-GB" dirty="0"/>
              <a:t>large number of</a:t>
            </a:r>
            <a:r>
              <a:rPr lang="en-GB" dirty="0">
                <a:solidFill>
                  <a:schemeClr val="accent2"/>
                </a:solidFill>
              </a:rPr>
              <a:t> </a:t>
            </a:r>
            <a:r>
              <a:rPr lang="en-GB" dirty="0">
                <a:solidFill>
                  <a:srgbClr val="C00000"/>
                </a:solidFill>
              </a:rPr>
              <a:t>random accesses per read </a:t>
            </a:r>
            <a:r>
              <a:rPr lang="en-GB" dirty="0"/>
              <a:t>to the reference genome and its index</a:t>
            </a:r>
          </a:p>
          <a:p>
            <a:pPr marL="123950" lvl="1" indent="0">
              <a:spcAft>
                <a:spcPts val="1000"/>
              </a:spcAft>
              <a:buClr>
                <a:schemeClr val="tx1"/>
              </a:buClr>
              <a:buNone/>
            </a:pPr>
            <a:endParaRPr lang="en-GB" sz="2800" dirty="0"/>
          </a:p>
          <a:p>
            <a:endParaRPr lang="en-CH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CB4544-DD11-B14D-B58C-805A99D2CD56}"/>
              </a:ext>
            </a:extLst>
          </p:cNvPr>
          <p:cNvSpPr/>
          <p:nvPr/>
        </p:nvSpPr>
        <p:spPr>
          <a:xfrm>
            <a:off x="16590" y="3753573"/>
            <a:ext cx="9144000" cy="9014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800" b="1" dirty="0">
                <a:solidFill>
                  <a:srgbClr val="C00000"/>
                </a:solidFill>
                <a:latin typeface="Corbel" panose="020B0503020204020204" pitchFamily="34" charset="0"/>
              </a:rPr>
              <a:t>Expensive random accesses </a:t>
            </a:r>
            <a:r>
              <a:rPr lang="en-GB" sz="2800" b="1" dirty="0">
                <a:solidFill>
                  <a:schemeClr val="tx1"/>
                </a:solidFill>
                <a:latin typeface="Corbel" panose="020B0503020204020204" pitchFamily="34" charset="0"/>
              </a:rPr>
              <a:t>to flash chips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2011CC-2D23-264C-A778-32D14758C717}"/>
              </a:ext>
            </a:extLst>
          </p:cNvPr>
          <p:cNvSpPr/>
          <p:nvPr/>
        </p:nvSpPr>
        <p:spPr>
          <a:xfrm>
            <a:off x="0" y="4978334"/>
            <a:ext cx="9144000" cy="9014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800" b="1" dirty="0">
                <a:solidFill>
                  <a:srgbClr val="C00000"/>
                </a:solidFill>
                <a:latin typeface="Corbel" panose="020B0503020204020204" pitchFamily="34" charset="0"/>
              </a:rPr>
              <a:t>Limited DRAM capacity </a:t>
            </a:r>
            <a:r>
              <a:rPr lang="en-GB" sz="2800" b="1" dirty="0">
                <a:solidFill>
                  <a:schemeClr val="tx1"/>
                </a:solidFill>
                <a:latin typeface="Corbel" panose="020B0503020204020204" pitchFamily="34" charset="0"/>
              </a:rPr>
              <a:t>inside the SSD</a:t>
            </a:r>
          </a:p>
        </p:txBody>
      </p:sp>
    </p:spTree>
    <p:extLst>
      <p:ext uri="{BB962C8B-B14F-4D97-AF65-F5344CB8AC3E}">
        <p14:creationId xmlns:p14="http://schemas.microsoft.com/office/powerpoint/2010/main" val="69887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7" grpId="0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88557-494D-FE44-A6BE-FDDFBB412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GenStore-EM: Data Structures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6C38F5-FA18-8E4D-B9DA-02D83B42B8CB}"/>
              </a:ext>
            </a:extLst>
          </p:cNvPr>
          <p:cNvSpPr/>
          <p:nvPr/>
        </p:nvSpPr>
        <p:spPr>
          <a:xfrm>
            <a:off x="4627983" y="2177889"/>
            <a:ext cx="1514650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algn="ctr"/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CCC</a:t>
            </a:r>
            <a:r>
              <a:rPr lang="en-CH" sz="1600" b="1" dirty="0">
                <a:solidFill>
                  <a:srgbClr val="863DBE"/>
                </a:solidFill>
                <a:latin typeface="Corbel" panose="020B0503020204020204" pitchFamily="34" charset="0"/>
              </a:rPr>
              <a:t>AAA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</a:t>
            </a:r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GG</a:t>
            </a:r>
            <a:r>
              <a:rPr lang="en-CH" sz="1600" b="1" dirty="0">
                <a:solidFill>
                  <a:srgbClr val="67A042"/>
                </a:solidFill>
                <a:latin typeface="Corbel" panose="020B0503020204020204" pitchFamily="34" charset="0"/>
              </a:rPr>
              <a:t>TT</a:t>
            </a:r>
            <a:endParaRPr lang="en-CH" sz="1600" b="1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E55370-A75F-5E4F-B3B4-441291352D51}"/>
              </a:ext>
            </a:extLst>
          </p:cNvPr>
          <p:cNvSpPr txBox="1"/>
          <p:nvPr/>
        </p:nvSpPr>
        <p:spPr>
          <a:xfrm>
            <a:off x="2986071" y="2058542"/>
            <a:ext cx="891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400" b="1" dirty="0">
                <a:solidFill>
                  <a:schemeClr val="accent4">
                    <a:lumMod val="50000"/>
                  </a:schemeClr>
                </a:solidFill>
                <a:latin typeface="Corbel" panose="020B0503020204020204" pitchFamily="34" charset="0"/>
              </a:rPr>
              <a:t>Read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A477FA-BC07-8546-9AE8-55E41E6395BD}"/>
              </a:ext>
            </a:extLst>
          </p:cNvPr>
          <p:cNvSpPr/>
          <p:nvPr/>
        </p:nvSpPr>
        <p:spPr>
          <a:xfrm>
            <a:off x="4621480" y="2547183"/>
            <a:ext cx="479533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algn="ctr"/>
            <a:r>
              <a:rPr lang="en-CH" sz="1600" b="1" dirty="0">
                <a:solidFill>
                  <a:schemeClr val="accent1"/>
                </a:solidFill>
                <a:latin typeface="Corbel" panose="020B0503020204020204" pitchFamily="34" charset="0"/>
              </a:rPr>
              <a:t>G</a:t>
            </a:r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</a:t>
            </a:r>
            <a:endParaRPr lang="en-CH" sz="1600" b="1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7AFEF-05B7-2849-AFD2-5D7ECB7BF4FD}"/>
              </a:ext>
            </a:extLst>
          </p:cNvPr>
          <p:cNvSpPr/>
          <p:nvPr/>
        </p:nvSpPr>
        <p:spPr>
          <a:xfrm>
            <a:off x="4752101" y="2813400"/>
            <a:ext cx="479533" cy="208345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algn="ctr"/>
            <a:r>
              <a:rPr lang="en-CH" sz="1600" b="1" dirty="0">
                <a:solidFill>
                  <a:schemeClr val="accent2"/>
                </a:solidFill>
                <a:latin typeface="Corbel" panose="020B0503020204020204" pitchFamily="34" charset="0"/>
              </a:rPr>
              <a:t>CCC</a:t>
            </a:r>
            <a:endParaRPr lang="en-CH" sz="1600" b="1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3DD6FC-4472-314E-BBAB-666CB0DA22F0}"/>
              </a:ext>
            </a:extLst>
          </p:cNvPr>
          <p:cNvSpPr txBox="1"/>
          <p:nvPr/>
        </p:nvSpPr>
        <p:spPr>
          <a:xfrm>
            <a:off x="5139038" y="2899074"/>
            <a:ext cx="479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 dirty="0">
                <a:latin typeface="Corbel" panose="020B0503020204020204" pitchFamily="34" charset="0"/>
              </a:rPr>
              <a:t>…</a:t>
            </a: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79C2AEA5-EFF5-1B44-8150-837DC179978E}"/>
              </a:ext>
            </a:extLst>
          </p:cNvPr>
          <p:cNvSpPr/>
          <p:nvPr/>
        </p:nvSpPr>
        <p:spPr>
          <a:xfrm>
            <a:off x="4268332" y="2547183"/>
            <a:ext cx="254643" cy="721223"/>
          </a:xfrm>
          <a:prstGeom prst="leftBrac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E723F6-771F-A940-A336-2D6E3B6781D1}"/>
              </a:ext>
            </a:extLst>
          </p:cNvPr>
          <p:cNvSpPr txBox="1"/>
          <p:nvPr/>
        </p:nvSpPr>
        <p:spPr>
          <a:xfrm>
            <a:off x="2990574" y="2668241"/>
            <a:ext cx="1145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400" b="1" dirty="0">
                <a:solidFill>
                  <a:schemeClr val="accent4">
                    <a:lumMod val="50000"/>
                  </a:schemeClr>
                </a:solidFill>
                <a:latin typeface="Corbel" panose="020B0503020204020204" pitchFamily="34" charset="0"/>
              </a:rPr>
              <a:t>K-mers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915396-D738-1E4B-B13D-88995F53492A}"/>
              </a:ext>
            </a:extLst>
          </p:cNvPr>
          <p:cNvSpPr txBox="1"/>
          <p:nvPr/>
        </p:nvSpPr>
        <p:spPr>
          <a:xfrm>
            <a:off x="2596536" y="2045902"/>
            <a:ext cx="1817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400" b="1" dirty="0">
                <a:solidFill>
                  <a:schemeClr val="accent4">
                    <a:lumMod val="50000"/>
                  </a:schemeClr>
                </a:solidFill>
                <a:latin typeface="Corbel" panose="020B0503020204020204" pitchFamily="34" charset="0"/>
              </a:rPr>
              <a:t>K-mer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E61BB75-A4B4-E54D-B3C5-F36C1948A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78194"/>
            <a:ext cx="8874053" cy="1054613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GB" b="1" dirty="0">
                <a:solidFill>
                  <a:srgbClr val="1982C3"/>
                </a:solidFill>
              </a:rPr>
              <a:t>Read-sized k-</a:t>
            </a:r>
            <a:r>
              <a:rPr lang="en-GB" b="1" dirty="0" err="1">
                <a:solidFill>
                  <a:srgbClr val="1982C3"/>
                </a:solidFill>
              </a:rPr>
              <a:t>mers</a:t>
            </a:r>
            <a:r>
              <a:rPr lang="en-GB" b="1" dirty="0">
                <a:solidFill>
                  <a:srgbClr val="1982C3"/>
                </a:solidFill>
              </a:rPr>
              <a:t>: </a:t>
            </a:r>
            <a:r>
              <a:rPr lang="en-GB" dirty="0"/>
              <a:t>to reduce the </a:t>
            </a:r>
            <a:r>
              <a:rPr lang="en-GB" dirty="0">
                <a:solidFill>
                  <a:srgbClr val="1982C3"/>
                </a:solidFill>
              </a:rPr>
              <a:t>number of accesses </a:t>
            </a:r>
            <a:r>
              <a:rPr lang="en-GB" dirty="0"/>
              <a:t>per each read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72FAB1A-45CC-F246-B128-EAACA4C086CE}"/>
              </a:ext>
            </a:extLst>
          </p:cNvPr>
          <p:cNvSpPr/>
          <p:nvPr/>
        </p:nvSpPr>
        <p:spPr>
          <a:xfrm>
            <a:off x="1265529" y="2926168"/>
            <a:ext cx="50032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H" sz="2800" b="1" dirty="0">
                <a:solidFill>
                  <a:srgbClr val="629B3C"/>
                </a:solidFill>
                <a:latin typeface="Corbel" panose="020B0503020204020204" pitchFamily="34" charset="0"/>
              </a:rPr>
              <a:t>Only one index lookup per read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036073E-5B57-3B46-80FF-919823985E98}"/>
              </a:ext>
            </a:extLst>
          </p:cNvPr>
          <p:cNvSpPr txBox="1">
            <a:spLocks/>
          </p:cNvSpPr>
          <p:nvPr/>
        </p:nvSpPr>
        <p:spPr>
          <a:xfrm>
            <a:off x="190956" y="3849821"/>
            <a:ext cx="8874053" cy="1054613"/>
          </a:xfrm>
          <a:prstGeom prst="rect">
            <a:avLst/>
          </a:prstGeom>
        </p:spPr>
        <p:txBody>
          <a:bodyPr/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GB" b="1" dirty="0">
                <a:solidFill>
                  <a:srgbClr val="1982C3"/>
                </a:solidFill>
              </a:rPr>
              <a:t>Sorted read-sized k-</a:t>
            </a:r>
            <a:r>
              <a:rPr lang="en-GB" b="1" dirty="0" err="1">
                <a:solidFill>
                  <a:srgbClr val="1982C3"/>
                </a:solidFill>
              </a:rPr>
              <a:t>mers</a:t>
            </a:r>
            <a:r>
              <a:rPr lang="en-GB" b="1" dirty="0">
                <a:solidFill>
                  <a:srgbClr val="1982C3"/>
                </a:solidFill>
              </a:rPr>
              <a:t>: </a:t>
            </a:r>
            <a:r>
              <a:rPr lang="en-GB" dirty="0"/>
              <a:t>to avoid </a:t>
            </a:r>
            <a:r>
              <a:rPr lang="en-GB" dirty="0">
                <a:solidFill>
                  <a:srgbClr val="1982C3"/>
                </a:solidFill>
              </a:rPr>
              <a:t>random accesses </a:t>
            </a:r>
            <a:r>
              <a:rPr lang="en-GB" dirty="0"/>
              <a:t>to the index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D2C5AE9-BCB1-E048-8C60-6DE66E59F929}"/>
              </a:ext>
            </a:extLst>
          </p:cNvPr>
          <p:cNvSpPr/>
          <p:nvPr/>
        </p:nvSpPr>
        <p:spPr>
          <a:xfrm>
            <a:off x="1265529" y="5377785"/>
            <a:ext cx="71080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H" sz="2800" b="1" dirty="0">
                <a:solidFill>
                  <a:srgbClr val="629B3C"/>
                </a:solidFill>
                <a:latin typeface="Corbel" panose="020B0503020204020204" pitchFamily="34" charset="0"/>
              </a:rPr>
              <a:t>Sequential scan of the read set and the index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AACC39-319E-844D-A243-B35250324946}"/>
              </a:ext>
            </a:extLst>
          </p:cNvPr>
          <p:cNvSpPr txBox="1"/>
          <p:nvPr/>
        </p:nvSpPr>
        <p:spPr>
          <a:xfrm>
            <a:off x="352478" y="5085397"/>
            <a:ext cx="109969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6600" b="1" i="0" u="none" strike="noStrike" dirty="0">
                <a:solidFill>
                  <a:srgbClr val="629B3C"/>
                </a:solidFill>
                <a:effectLst/>
                <a:latin typeface="arial" panose="020B0604020202020204" pitchFamily="34" charset="0"/>
              </a:rPr>
              <a:t>✓</a:t>
            </a:r>
            <a:endParaRPr lang="en-CH" sz="7200" dirty="0">
              <a:solidFill>
                <a:srgbClr val="629B3C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D1D791-8180-1B44-8BE2-7BFB5F7E6AE7}"/>
              </a:ext>
            </a:extLst>
          </p:cNvPr>
          <p:cNvSpPr txBox="1"/>
          <p:nvPr/>
        </p:nvSpPr>
        <p:spPr>
          <a:xfrm>
            <a:off x="352477" y="2591152"/>
            <a:ext cx="109969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6600" b="1" i="0" u="none" strike="noStrike" dirty="0">
                <a:solidFill>
                  <a:srgbClr val="629B3C"/>
                </a:solidFill>
                <a:effectLst/>
                <a:latin typeface="arial" panose="020B0604020202020204" pitchFamily="34" charset="0"/>
              </a:rPr>
              <a:t>✓</a:t>
            </a:r>
            <a:endParaRPr lang="en-CH" sz="7200" dirty="0">
              <a:solidFill>
                <a:srgbClr val="629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80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6" grpId="0"/>
      <p:bldP spid="18" grpId="0"/>
      <p:bldP spid="21" grpId="0"/>
      <p:bldP spid="22" grpId="0" build="p" bldLvl="2"/>
      <p:bldP spid="24" grpId="0"/>
      <p:bldP spid="17" grpId="0"/>
      <p:bldP spid="2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BE57C-B0E2-6249-8C9B-39D13685B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GenStore-EM: Data Structures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E5F15C6-A6F3-A049-B3FF-78ADAF6330AE}"/>
              </a:ext>
            </a:extLst>
          </p:cNvPr>
          <p:cNvGrpSpPr/>
          <p:nvPr/>
        </p:nvGrpSpPr>
        <p:grpSpPr>
          <a:xfrm>
            <a:off x="3810249" y="3677889"/>
            <a:ext cx="1068562" cy="267072"/>
            <a:chOff x="4756740" y="5147198"/>
            <a:chExt cx="613621" cy="227256"/>
          </a:xfrm>
          <a:noFill/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B65EF6D-8C17-6C40-B4C0-76FDC0C30EA1}"/>
                </a:ext>
              </a:extLst>
            </p:cNvPr>
            <p:cNvSpPr/>
            <p:nvPr/>
          </p:nvSpPr>
          <p:spPr>
            <a:xfrm>
              <a:off x="4756740" y="5147198"/>
              <a:ext cx="256694" cy="2272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86F5F2A-DA85-724E-BEB2-6E0CE1073059}"/>
                </a:ext>
              </a:extLst>
            </p:cNvPr>
            <p:cNvSpPr/>
            <p:nvPr/>
          </p:nvSpPr>
          <p:spPr>
            <a:xfrm>
              <a:off x="5113667" y="5147198"/>
              <a:ext cx="256694" cy="2272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/>
            </a:p>
          </p:txBody>
        </p:sp>
      </p:grpSp>
      <p:graphicFrame>
        <p:nvGraphicFramePr>
          <p:cNvPr id="37" name="Table 4">
            <a:extLst>
              <a:ext uri="{FF2B5EF4-FFF2-40B4-BE49-F238E27FC236}">
                <a16:creationId xmlns:a16="http://schemas.microsoft.com/office/drawing/2014/main" id="{4933D8C8-E13E-B845-941C-7F40C46101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1360072"/>
              </p:ext>
            </p:extLst>
          </p:nvPr>
        </p:nvGraphicFramePr>
        <p:xfrm>
          <a:off x="5156525" y="1922428"/>
          <a:ext cx="3206204" cy="213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97312">
                  <a:extLst>
                    <a:ext uri="{9D8B030D-6E8A-4147-A177-3AD203B41FA5}">
                      <a16:colId xmlns:a16="http://schemas.microsoft.com/office/drawing/2014/main" val="2329783177"/>
                    </a:ext>
                  </a:extLst>
                </a:gridCol>
                <a:gridCol w="1008892">
                  <a:extLst>
                    <a:ext uri="{9D8B030D-6E8A-4147-A177-3AD203B41FA5}">
                      <a16:colId xmlns:a16="http://schemas.microsoft.com/office/drawing/2014/main" val="231892753"/>
                    </a:ext>
                  </a:extLst>
                </a:gridCol>
              </a:tblGrid>
              <a:tr h="334655">
                <a:tc>
                  <a:txBody>
                    <a:bodyPr/>
                    <a:lstStyle/>
                    <a:p>
                      <a:pPr algn="ctr"/>
                      <a:r>
                        <a:rPr lang="en-CH" sz="2800" b="1" dirty="0">
                          <a:latin typeface="Corbel" panose="020B0503020204020204" pitchFamily="34" charset="0"/>
                        </a:rPr>
                        <a:t>K-mer</a:t>
                      </a:r>
                    </a:p>
                  </a:txBody>
                  <a:tcPr marL="0" marR="0" marT="0" marB="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1" dirty="0">
                          <a:latin typeface="Corbel" panose="020B0503020204020204" pitchFamily="34" charset="0"/>
                        </a:rPr>
                        <a:t>Loc.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198407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AAAAAAAAAA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1, 8, 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467351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</a:t>
                      </a:r>
                      <a:r>
                        <a:rPr lang="en-CH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AAC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</a:rPr>
                        <a:t>51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522337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</a:t>
                      </a:r>
                      <a:r>
                        <a:rPr lang="en-CH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AAT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</a:rPr>
                        <a:t>23, 37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684629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528398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6ADC4CFB-29B8-2F4A-84C6-D1FE214F4789}"/>
              </a:ext>
            </a:extLst>
          </p:cNvPr>
          <p:cNvSpPr txBox="1"/>
          <p:nvPr/>
        </p:nvSpPr>
        <p:spPr>
          <a:xfrm>
            <a:off x="578263" y="1187721"/>
            <a:ext cx="3134245" cy="50359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CH" sz="2800" b="1" dirty="0">
                <a:latin typeface="Corbel" panose="020B0503020204020204" pitchFamily="34" charset="0"/>
              </a:rPr>
              <a:t>Sorted Read Table</a:t>
            </a:r>
          </a:p>
        </p:txBody>
      </p:sp>
      <p:graphicFrame>
        <p:nvGraphicFramePr>
          <p:cNvPr id="42" name="Table 4">
            <a:extLst>
              <a:ext uri="{FF2B5EF4-FFF2-40B4-BE49-F238E27FC236}">
                <a16:creationId xmlns:a16="http://schemas.microsoft.com/office/drawing/2014/main" id="{92E130B7-C4AE-2B4F-B4A8-195F5D268C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8935058"/>
              </p:ext>
            </p:extLst>
          </p:nvPr>
        </p:nvGraphicFramePr>
        <p:xfrm>
          <a:off x="688033" y="1922428"/>
          <a:ext cx="3134246" cy="213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7432">
                  <a:extLst>
                    <a:ext uri="{9D8B030D-6E8A-4147-A177-3AD203B41FA5}">
                      <a16:colId xmlns:a16="http://schemas.microsoft.com/office/drawing/2014/main" val="2329783177"/>
                    </a:ext>
                  </a:extLst>
                </a:gridCol>
                <a:gridCol w="2276814">
                  <a:extLst>
                    <a:ext uri="{9D8B030D-6E8A-4147-A177-3AD203B41FA5}">
                      <a16:colId xmlns:a16="http://schemas.microsoft.com/office/drawing/2014/main" val="231892753"/>
                    </a:ext>
                  </a:extLst>
                </a:gridCol>
              </a:tblGrid>
              <a:tr h="334655">
                <a:tc>
                  <a:txBody>
                    <a:bodyPr/>
                    <a:lstStyle/>
                    <a:p>
                      <a:pPr algn="ctr"/>
                      <a:r>
                        <a:rPr lang="en-CH" sz="2800" b="1" dirty="0">
                          <a:latin typeface="Corbel" panose="020B0503020204020204" pitchFamily="34" charset="0"/>
                        </a:rPr>
                        <a:t>ID</a:t>
                      </a:r>
                    </a:p>
                  </a:txBody>
                  <a:tcPr marL="0" marR="0" marT="0" marB="0" anchor="ctr">
                    <a:solidFill>
                      <a:srgbClr val="F4DD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1" dirty="0">
                          <a:latin typeface="Corbel" panose="020B0503020204020204" pitchFamily="34" charset="0"/>
                        </a:rPr>
                        <a:t>Read</a:t>
                      </a:r>
                    </a:p>
                  </a:txBody>
                  <a:tcPr marL="0" marR="0" marT="0" marB="0" anchor="ctr">
                    <a:solidFill>
                      <a:srgbClr val="F4DD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198407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Courier New" panose="02070309020205020404" pitchFamily="49" charset="0"/>
                        </a:rPr>
                        <a:t>873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AAAAAAAAAA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467351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  <a:cs typeface="Courier New" panose="02070309020205020404" pitchFamily="49" charset="0"/>
                        </a:rPr>
                        <a:t>232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</a:t>
                      </a:r>
                      <a:r>
                        <a:rPr lang="en-CH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AAG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522337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  <a:cs typeface="Courier New" panose="02070309020205020404" pitchFamily="49" charset="0"/>
                        </a:rPr>
                        <a:t>17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</a:t>
                      </a:r>
                      <a:r>
                        <a:rPr lang="en-CH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ACT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684629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  <a:cs typeface="Courier New" panose="02070309020205020404" pitchFamily="49" charset="0"/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8646466"/>
                  </a:ext>
                </a:extLst>
              </a:tr>
            </a:tbl>
          </a:graphicData>
        </a:graphic>
      </p:graphicFrame>
      <p:sp>
        <p:nvSpPr>
          <p:cNvPr id="43" name="Rectangle 42">
            <a:extLst>
              <a:ext uri="{FF2B5EF4-FFF2-40B4-BE49-F238E27FC236}">
                <a16:creationId xmlns:a16="http://schemas.microsoft.com/office/drawing/2014/main" id="{F9101679-879D-104A-B0EC-B513AB42B0FD}"/>
              </a:ext>
            </a:extLst>
          </p:cNvPr>
          <p:cNvSpPr/>
          <p:nvPr/>
        </p:nvSpPr>
        <p:spPr>
          <a:xfrm>
            <a:off x="3364762" y="2234725"/>
            <a:ext cx="447010" cy="267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0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ACBF877-75EF-9043-A5EC-D2FB62D32C98}"/>
              </a:ext>
            </a:extLst>
          </p:cNvPr>
          <p:cNvSpPr txBox="1"/>
          <p:nvPr/>
        </p:nvSpPr>
        <p:spPr>
          <a:xfrm>
            <a:off x="5163361" y="1188648"/>
            <a:ext cx="3268821" cy="50359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CH" sz="2800" b="1" dirty="0">
                <a:latin typeface="Corbel" panose="020B0503020204020204" pitchFamily="34" charset="0"/>
              </a:rPr>
              <a:t>Sorted K-mer Index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CBCC492-E761-944A-B12F-2F97B50D224E}"/>
              </a:ext>
            </a:extLst>
          </p:cNvPr>
          <p:cNvSpPr/>
          <p:nvPr/>
        </p:nvSpPr>
        <p:spPr>
          <a:xfrm>
            <a:off x="4709515" y="2252245"/>
            <a:ext cx="447010" cy="267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000"/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0B7A4AF0-327B-E548-8F6C-18CF9D9F1092}"/>
              </a:ext>
            </a:extLst>
          </p:cNvPr>
          <p:cNvSpPr/>
          <p:nvPr/>
        </p:nvSpPr>
        <p:spPr>
          <a:xfrm>
            <a:off x="3929560" y="1938557"/>
            <a:ext cx="1088108" cy="2117471"/>
          </a:xfrm>
          <a:prstGeom prst="down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CH" sz="2800" b="1" dirty="0">
                <a:latin typeface="Corbel" panose="020B0503020204020204" pitchFamily="34" charset="0"/>
              </a:rPr>
              <a:t>Sorted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ABBDAC-2F2A-B14D-A9A2-DAFBFCF99C4A}"/>
              </a:ext>
            </a:extLst>
          </p:cNvPr>
          <p:cNvSpPr/>
          <p:nvPr/>
        </p:nvSpPr>
        <p:spPr>
          <a:xfrm>
            <a:off x="761356" y="1978419"/>
            <a:ext cx="669157" cy="365569"/>
          </a:xfrm>
          <a:prstGeom prst="rect">
            <a:avLst/>
          </a:prstGeom>
          <a:solidFill>
            <a:srgbClr val="F4D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361E73-0DC6-B842-81AF-EFBD5D2A835B}"/>
              </a:ext>
            </a:extLst>
          </p:cNvPr>
          <p:cNvSpPr/>
          <p:nvPr/>
        </p:nvSpPr>
        <p:spPr>
          <a:xfrm>
            <a:off x="732336" y="2382951"/>
            <a:ext cx="669157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7D1C4C1-E092-4040-9BC2-725404A293FA}"/>
              </a:ext>
            </a:extLst>
          </p:cNvPr>
          <p:cNvSpPr/>
          <p:nvPr/>
        </p:nvSpPr>
        <p:spPr>
          <a:xfrm>
            <a:off x="732336" y="2819814"/>
            <a:ext cx="669157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54A42A5-792F-6140-8122-5E638DC6C589}"/>
              </a:ext>
            </a:extLst>
          </p:cNvPr>
          <p:cNvSpPr/>
          <p:nvPr/>
        </p:nvSpPr>
        <p:spPr>
          <a:xfrm>
            <a:off x="781271" y="3220344"/>
            <a:ext cx="669157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993F3E-1730-C541-B3B5-0CDDAFDF4B65}"/>
              </a:ext>
            </a:extLst>
          </p:cNvPr>
          <p:cNvSpPr/>
          <p:nvPr/>
        </p:nvSpPr>
        <p:spPr>
          <a:xfrm>
            <a:off x="732336" y="3661209"/>
            <a:ext cx="669157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9541576-B30D-6E4F-BEE7-9A22146C21E8}"/>
              </a:ext>
            </a:extLst>
          </p:cNvPr>
          <p:cNvSpPr/>
          <p:nvPr/>
        </p:nvSpPr>
        <p:spPr>
          <a:xfrm>
            <a:off x="7380878" y="1964266"/>
            <a:ext cx="945936" cy="365569"/>
          </a:xfrm>
          <a:prstGeom prst="rect">
            <a:avLst/>
          </a:prstGeom>
          <a:solidFill>
            <a:srgbClr val="FBE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2B2BE08-B407-794D-8A53-F2818C8223EB}"/>
              </a:ext>
            </a:extLst>
          </p:cNvPr>
          <p:cNvSpPr/>
          <p:nvPr/>
        </p:nvSpPr>
        <p:spPr>
          <a:xfrm>
            <a:off x="7367639" y="2382951"/>
            <a:ext cx="955926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42B0DB2-D015-564D-ADCF-26B7DD28E8AB}"/>
              </a:ext>
            </a:extLst>
          </p:cNvPr>
          <p:cNvSpPr/>
          <p:nvPr/>
        </p:nvSpPr>
        <p:spPr>
          <a:xfrm>
            <a:off x="7380878" y="2806443"/>
            <a:ext cx="945936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3E7C68-C02E-E342-B4B2-D2CD29BAE42C}"/>
              </a:ext>
            </a:extLst>
          </p:cNvPr>
          <p:cNvSpPr/>
          <p:nvPr/>
        </p:nvSpPr>
        <p:spPr>
          <a:xfrm>
            <a:off x="7377629" y="3247524"/>
            <a:ext cx="945936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3F9A134-4C5D-A84C-807F-39303D398448}"/>
              </a:ext>
            </a:extLst>
          </p:cNvPr>
          <p:cNvSpPr/>
          <p:nvPr/>
        </p:nvSpPr>
        <p:spPr>
          <a:xfrm>
            <a:off x="7377629" y="3651725"/>
            <a:ext cx="945936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6FED0CB-E2B4-784D-9FC5-DD169C7CED1A}"/>
              </a:ext>
            </a:extLst>
          </p:cNvPr>
          <p:cNvSpPr/>
          <p:nvPr/>
        </p:nvSpPr>
        <p:spPr>
          <a:xfrm>
            <a:off x="5163361" y="4131540"/>
            <a:ext cx="2214268" cy="90416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800" b="1" dirty="0">
                <a:latin typeface="Corbel" panose="020B0503020204020204" pitchFamily="34" charset="0"/>
              </a:rPr>
              <a:t>Read-sized</a:t>
            </a:r>
          </a:p>
          <a:p>
            <a:pPr algn="ctr"/>
            <a:r>
              <a:rPr lang="en-CH" sz="2800" b="1" dirty="0">
                <a:latin typeface="Corbel" panose="020B0503020204020204" pitchFamily="34" charset="0"/>
              </a:rPr>
              <a:t> K-mers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3DD33D-51BD-B943-AF24-BFB038279798}"/>
              </a:ext>
            </a:extLst>
          </p:cNvPr>
          <p:cNvSpPr txBox="1"/>
          <p:nvPr/>
        </p:nvSpPr>
        <p:spPr>
          <a:xfrm>
            <a:off x="1584101" y="1887041"/>
            <a:ext cx="2200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800" b="1" dirty="0">
                <a:latin typeface="Corbel" panose="020B0503020204020204" pitchFamily="34" charset="0"/>
              </a:rPr>
              <a:t>Read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2F957BE-AEFC-944B-85E6-6B589E6AB5D9}"/>
              </a:ext>
            </a:extLst>
          </p:cNvPr>
          <p:cNvSpPr txBox="1"/>
          <p:nvPr/>
        </p:nvSpPr>
        <p:spPr>
          <a:xfrm>
            <a:off x="1520489" y="2301332"/>
            <a:ext cx="2327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AAAAAAAAAA</a:t>
            </a:r>
          </a:p>
        </p:txBody>
      </p:sp>
    </p:spTree>
    <p:extLst>
      <p:ext uri="{BB962C8B-B14F-4D97-AF65-F5344CB8AC3E}">
        <p14:creationId xmlns:p14="http://schemas.microsoft.com/office/powerpoint/2010/main" val="128671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44" grpId="0"/>
      <p:bldP spid="4" grpId="0" animBg="1"/>
      <p:bldP spid="6" grpId="0" animBg="1"/>
      <p:bldP spid="6" grpId="1" animBg="1"/>
      <p:bldP spid="17" grpId="0" animBg="1"/>
      <p:bldP spid="18" grpId="0" animBg="1"/>
      <p:bldP spid="19" grpId="0" animBg="1"/>
      <p:bldP spid="20" grpId="0" animBg="1"/>
      <p:bldP spid="21" grpId="0" animBg="1"/>
      <p:bldP spid="21" grpId="1" animBg="1"/>
      <p:bldP spid="22" grpId="0" animBg="1"/>
      <p:bldP spid="23" grpId="0" animBg="1"/>
      <p:bldP spid="24" grpId="0" animBg="1"/>
      <p:bldP spid="25" grpId="0" animBg="1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BE57C-B0E2-6249-8C9B-39D13685B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GenStore-EM: Finding a Match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E5F15C6-A6F3-A049-B3FF-78ADAF6330AE}"/>
              </a:ext>
            </a:extLst>
          </p:cNvPr>
          <p:cNvGrpSpPr/>
          <p:nvPr/>
        </p:nvGrpSpPr>
        <p:grpSpPr>
          <a:xfrm>
            <a:off x="3810249" y="3677889"/>
            <a:ext cx="1068562" cy="267072"/>
            <a:chOff x="4756740" y="5147198"/>
            <a:chExt cx="613621" cy="227256"/>
          </a:xfrm>
          <a:noFill/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B65EF6D-8C17-6C40-B4C0-76FDC0C30EA1}"/>
                </a:ext>
              </a:extLst>
            </p:cNvPr>
            <p:cNvSpPr/>
            <p:nvPr/>
          </p:nvSpPr>
          <p:spPr>
            <a:xfrm>
              <a:off x="4756740" y="5147198"/>
              <a:ext cx="256694" cy="2272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86F5F2A-DA85-724E-BEB2-6E0CE1073059}"/>
                </a:ext>
              </a:extLst>
            </p:cNvPr>
            <p:cNvSpPr/>
            <p:nvPr/>
          </p:nvSpPr>
          <p:spPr>
            <a:xfrm>
              <a:off x="5113667" y="5147198"/>
              <a:ext cx="256694" cy="2272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/>
            </a:p>
          </p:txBody>
        </p:sp>
      </p:grpSp>
      <p:graphicFrame>
        <p:nvGraphicFramePr>
          <p:cNvPr id="37" name="Table 4">
            <a:extLst>
              <a:ext uri="{FF2B5EF4-FFF2-40B4-BE49-F238E27FC236}">
                <a16:creationId xmlns:a16="http://schemas.microsoft.com/office/drawing/2014/main" id="{4933D8C8-E13E-B845-941C-7F40C46101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9265815"/>
              </p:ext>
            </p:extLst>
          </p:nvPr>
        </p:nvGraphicFramePr>
        <p:xfrm>
          <a:off x="5156525" y="1922428"/>
          <a:ext cx="3206204" cy="213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97312">
                  <a:extLst>
                    <a:ext uri="{9D8B030D-6E8A-4147-A177-3AD203B41FA5}">
                      <a16:colId xmlns:a16="http://schemas.microsoft.com/office/drawing/2014/main" val="2329783177"/>
                    </a:ext>
                  </a:extLst>
                </a:gridCol>
                <a:gridCol w="1008892">
                  <a:extLst>
                    <a:ext uri="{9D8B030D-6E8A-4147-A177-3AD203B41FA5}">
                      <a16:colId xmlns:a16="http://schemas.microsoft.com/office/drawing/2014/main" val="231892753"/>
                    </a:ext>
                  </a:extLst>
                </a:gridCol>
              </a:tblGrid>
              <a:tr h="334655">
                <a:tc>
                  <a:txBody>
                    <a:bodyPr/>
                    <a:lstStyle/>
                    <a:p>
                      <a:pPr algn="ctr"/>
                      <a:r>
                        <a:rPr lang="en-CH" sz="2800" b="1" dirty="0">
                          <a:latin typeface="Corbel" panose="020B0503020204020204" pitchFamily="34" charset="0"/>
                        </a:rPr>
                        <a:t>K-mer</a:t>
                      </a:r>
                    </a:p>
                  </a:txBody>
                  <a:tcPr marL="0" marR="0" marT="0" marB="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1" dirty="0">
                          <a:latin typeface="Corbel" panose="020B0503020204020204" pitchFamily="34" charset="0"/>
                        </a:rPr>
                        <a:t>Loc.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198407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rgbClr val="1982C3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AAAAAAAAAA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1, 8, 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467351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</a:t>
                      </a:r>
                      <a:r>
                        <a:rPr lang="en-CH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AAC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</a:rPr>
                        <a:t>51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522337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</a:t>
                      </a:r>
                      <a:r>
                        <a:rPr lang="en-CH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AAT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</a:rPr>
                        <a:t>23, 37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684629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528398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6ADC4CFB-29B8-2F4A-84C6-D1FE214F4789}"/>
              </a:ext>
            </a:extLst>
          </p:cNvPr>
          <p:cNvSpPr txBox="1"/>
          <p:nvPr/>
        </p:nvSpPr>
        <p:spPr>
          <a:xfrm>
            <a:off x="578263" y="1187721"/>
            <a:ext cx="3134245" cy="50359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CH" sz="2800" b="1" dirty="0">
                <a:latin typeface="Corbel" panose="020B0503020204020204" pitchFamily="34" charset="0"/>
              </a:rPr>
              <a:t>Sorted Read Table</a:t>
            </a:r>
          </a:p>
        </p:txBody>
      </p:sp>
      <p:graphicFrame>
        <p:nvGraphicFramePr>
          <p:cNvPr id="42" name="Table 4">
            <a:extLst>
              <a:ext uri="{FF2B5EF4-FFF2-40B4-BE49-F238E27FC236}">
                <a16:creationId xmlns:a16="http://schemas.microsoft.com/office/drawing/2014/main" id="{92E130B7-C4AE-2B4F-B4A8-195F5D268C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9432515"/>
              </p:ext>
            </p:extLst>
          </p:nvPr>
        </p:nvGraphicFramePr>
        <p:xfrm>
          <a:off x="688033" y="1922428"/>
          <a:ext cx="3134246" cy="213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7432">
                  <a:extLst>
                    <a:ext uri="{9D8B030D-6E8A-4147-A177-3AD203B41FA5}">
                      <a16:colId xmlns:a16="http://schemas.microsoft.com/office/drawing/2014/main" val="2329783177"/>
                    </a:ext>
                  </a:extLst>
                </a:gridCol>
                <a:gridCol w="2276814">
                  <a:extLst>
                    <a:ext uri="{9D8B030D-6E8A-4147-A177-3AD203B41FA5}">
                      <a16:colId xmlns:a16="http://schemas.microsoft.com/office/drawing/2014/main" val="231892753"/>
                    </a:ext>
                  </a:extLst>
                </a:gridCol>
              </a:tblGrid>
              <a:tr h="334655">
                <a:tc>
                  <a:txBody>
                    <a:bodyPr/>
                    <a:lstStyle/>
                    <a:p>
                      <a:pPr algn="ctr"/>
                      <a:r>
                        <a:rPr lang="en-CH" sz="2800" b="1" dirty="0">
                          <a:latin typeface="Corbel" panose="020B0503020204020204" pitchFamily="34" charset="0"/>
                        </a:rPr>
                        <a:t>ID</a:t>
                      </a:r>
                    </a:p>
                  </a:txBody>
                  <a:tcPr marL="0" marR="0" marT="0" marB="0" anchor="ctr">
                    <a:solidFill>
                      <a:srgbClr val="F4DD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1" dirty="0">
                          <a:latin typeface="Corbel" panose="020B0503020204020204" pitchFamily="34" charset="0"/>
                        </a:rPr>
                        <a:t>Read</a:t>
                      </a:r>
                    </a:p>
                  </a:txBody>
                  <a:tcPr marL="0" marR="0" marT="0" marB="0" anchor="ctr">
                    <a:solidFill>
                      <a:srgbClr val="F4DD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198407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Courier New" panose="02070309020205020404" pitchFamily="49" charset="0"/>
                        </a:rPr>
                        <a:t>873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rgbClr val="1982C3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AAAAAAAAAA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467351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  <a:cs typeface="Courier New" panose="02070309020205020404" pitchFamily="49" charset="0"/>
                        </a:rPr>
                        <a:t>232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</a:t>
                      </a:r>
                      <a:r>
                        <a:rPr lang="en-CH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AAG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522337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  <a:cs typeface="Courier New" panose="02070309020205020404" pitchFamily="49" charset="0"/>
                        </a:rPr>
                        <a:t>17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</a:t>
                      </a:r>
                      <a:r>
                        <a:rPr lang="en-CH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ACT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684629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  <a:cs typeface="Courier New" panose="02070309020205020404" pitchFamily="49" charset="0"/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8646466"/>
                  </a:ext>
                </a:extLst>
              </a:tr>
            </a:tbl>
          </a:graphicData>
        </a:graphic>
      </p:graphicFrame>
      <p:sp>
        <p:nvSpPr>
          <p:cNvPr id="43" name="Rectangle 42">
            <a:extLst>
              <a:ext uri="{FF2B5EF4-FFF2-40B4-BE49-F238E27FC236}">
                <a16:creationId xmlns:a16="http://schemas.microsoft.com/office/drawing/2014/main" id="{F9101679-879D-104A-B0EC-B513AB42B0FD}"/>
              </a:ext>
            </a:extLst>
          </p:cNvPr>
          <p:cNvSpPr/>
          <p:nvPr/>
        </p:nvSpPr>
        <p:spPr>
          <a:xfrm>
            <a:off x="3364762" y="2234725"/>
            <a:ext cx="447010" cy="267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0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ACBF877-75EF-9043-A5EC-D2FB62D32C98}"/>
              </a:ext>
            </a:extLst>
          </p:cNvPr>
          <p:cNvSpPr txBox="1"/>
          <p:nvPr/>
        </p:nvSpPr>
        <p:spPr>
          <a:xfrm>
            <a:off x="5163361" y="1188648"/>
            <a:ext cx="3268821" cy="50359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CH" sz="2800" b="1" dirty="0">
                <a:latin typeface="Corbel" panose="020B0503020204020204" pitchFamily="34" charset="0"/>
              </a:rPr>
              <a:t>Sorted K-mer Index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CBCC492-E761-944A-B12F-2F97B50D224E}"/>
              </a:ext>
            </a:extLst>
          </p:cNvPr>
          <p:cNvSpPr/>
          <p:nvPr/>
        </p:nvSpPr>
        <p:spPr>
          <a:xfrm>
            <a:off x="4709515" y="2252245"/>
            <a:ext cx="447010" cy="267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0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ABBDAC-2F2A-B14D-A9A2-DAFBFCF99C4A}"/>
              </a:ext>
            </a:extLst>
          </p:cNvPr>
          <p:cNvSpPr/>
          <p:nvPr/>
        </p:nvSpPr>
        <p:spPr>
          <a:xfrm>
            <a:off x="761356" y="1978419"/>
            <a:ext cx="669157" cy="365569"/>
          </a:xfrm>
          <a:prstGeom prst="rect">
            <a:avLst/>
          </a:prstGeom>
          <a:solidFill>
            <a:srgbClr val="F4D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361E73-0DC6-B842-81AF-EFBD5D2A835B}"/>
              </a:ext>
            </a:extLst>
          </p:cNvPr>
          <p:cNvSpPr/>
          <p:nvPr/>
        </p:nvSpPr>
        <p:spPr>
          <a:xfrm>
            <a:off x="732336" y="2382951"/>
            <a:ext cx="669157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7D1C4C1-E092-4040-9BC2-725404A293FA}"/>
              </a:ext>
            </a:extLst>
          </p:cNvPr>
          <p:cNvSpPr/>
          <p:nvPr/>
        </p:nvSpPr>
        <p:spPr>
          <a:xfrm>
            <a:off x="732336" y="2819814"/>
            <a:ext cx="669157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54A42A5-792F-6140-8122-5E638DC6C589}"/>
              </a:ext>
            </a:extLst>
          </p:cNvPr>
          <p:cNvSpPr/>
          <p:nvPr/>
        </p:nvSpPr>
        <p:spPr>
          <a:xfrm>
            <a:off x="781271" y="3220344"/>
            <a:ext cx="669157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993F3E-1730-C541-B3B5-0CDDAFDF4B65}"/>
              </a:ext>
            </a:extLst>
          </p:cNvPr>
          <p:cNvSpPr/>
          <p:nvPr/>
        </p:nvSpPr>
        <p:spPr>
          <a:xfrm>
            <a:off x="732336" y="3661209"/>
            <a:ext cx="669157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9541576-B30D-6E4F-BEE7-9A22146C21E8}"/>
              </a:ext>
            </a:extLst>
          </p:cNvPr>
          <p:cNvSpPr/>
          <p:nvPr/>
        </p:nvSpPr>
        <p:spPr>
          <a:xfrm>
            <a:off x="7380878" y="1964266"/>
            <a:ext cx="945936" cy="365569"/>
          </a:xfrm>
          <a:prstGeom prst="rect">
            <a:avLst/>
          </a:prstGeom>
          <a:solidFill>
            <a:srgbClr val="FBE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2B2BE08-B407-794D-8A53-F2818C8223EB}"/>
              </a:ext>
            </a:extLst>
          </p:cNvPr>
          <p:cNvSpPr/>
          <p:nvPr/>
        </p:nvSpPr>
        <p:spPr>
          <a:xfrm>
            <a:off x="7367639" y="2382951"/>
            <a:ext cx="955926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42B0DB2-D015-564D-ADCF-26B7DD28E8AB}"/>
              </a:ext>
            </a:extLst>
          </p:cNvPr>
          <p:cNvSpPr/>
          <p:nvPr/>
        </p:nvSpPr>
        <p:spPr>
          <a:xfrm>
            <a:off x="7380878" y="2806443"/>
            <a:ext cx="945936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3E7C68-C02E-E342-B4B2-D2CD29BAE42C}"/>
              </a:ext>
            </a:extLst>
          </p:cNvPr>
          <p:cNvSpPr/>
          <p:nvPr/>
        </p:nvSpPr>
        <p:spPr>
          <a:xfrm>
            <a:off x="7377629" y="3247524"/>
            <a:ext cx="945936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3F9A134-4C5D-A84C-807F-39303D398448}"/>
              </a:ext>
            </a:extLst>
          </p:cNvPr>
          <p:cNvSpPr/>
          <p:nvPr/>
        </p:nvSpPr>
        <p:spPr>
          <a:xfrm>
            <a:off x="7377629" y="3651725"/>
            <a:ext cx="945936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0C41422C-4B48-BD44-B8C0-09CA1D6D7093}"/>
              </a:ext>
            </a:extLst>
          </p:cNvPr>
          <p:cNvSpPr/>
          <p:nvPr/>
        </p:nvSpPr>
        <p:spPr>
          <a:xfrm>
            <a:off x="3443934" y="4369402"/>
            <a:ext cx="2200677" cy="380170"/>
          </a:xfrm>
          <a:prstGeom prst="roundRect">
            <a:avLst>
              <a:gd name="adj" fmla="val 0"/>
            </a:avLst>
          </a:prstGeom>
          <a:solidFill>
            <a:schemeClr val="accent6">
              <a:lumMod val="40000"/>
              <a:lumOff val="6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CH" sz="2800" b="1" dirty="0">
                <a:solidFill>
                  <a:schemeClr val="tx1"/>
                </a:solidFill>
                <a:latin typeface="Corbel" panose="020B0503020204020204" pitchFamily="34" charset="0"/>
              </a:rPr>
              <a:t>Comparator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D64B45-C741-4242-BA91-9B2D5E81E502}"/>
              </a:ext>
            </a:extLst>
          </p:cNvPr>
          <p:cNvSpPr txBox="1"/>
          <p:nvPr/>
        </p:nvSpPr>
        <p:spPr>
          <a:xfrm>
            <a:off x="3301460" y="5153576"/>
            <a:ext cx="2485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800" b="1" dirty="0">
                <a:latin typeface="Corbel" panose="020B0503020204020204" pitchFamily="34" charset="0"/>
              </a:rPr>
              <a:t>Read = K-mer</a:t>
            </a:r>
          </a:p>
        </p:txBody>
      </p: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A6DCCF86-52BD-B54A-8694-9AD26D02AB39}"/>
              </a:ext>
            </a:extLst>
          </p:cNvPr>
          <p:cNvCxnSpPr>
            <a:cxnSpLocks/>
          </p:cNvCxnSpPr>
          <p:nvPr/>
        </p:nvCxnSpPr>
        <p:spPr>
          <a:xfrm rot="16200000" flipH="1">
            <a:off x="3182924" y="3219129"/>
            <a:ext cx="1803207" cy="503525"/>
          </a:xfrm>
          <a:prstGeom prst="bentConnector3">
            <a:avLst>
              <a:gd name="adj1" fmla="val 1631"/>
            </a:avLst>
          </a:prstGeom>
          <a:ln w="28575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C5A5FACB-00F1-C54C-B647-F5E265E86AF4}"/>
              </a:ext>
            </a:extLst>
          </p:cNvPr>
          <p:cNvCxnSpPr>
            <a:cxnSpLocks/>
          </p:cNvCxnSpPr>
          <p:nvPr/>
        </p:nvCxnSpPr>
        <p:spPr>
          <a:xfrm rot="5400000">
            <a:off x="3995638" y="3202926"/>
            <a:ext cx="1792678" cy="528493"/>
          </a:xfrm>
          <a:prstGeom prst="bentConnector3">
            <a:avLst>
              <a:gd name="adj1" fmla="val 1347"/>
            </a:avLst>
          </a:prstGeom>
          <a:ln w="28575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E92DD2F-CAAB-6040-84E3-49C6F1C60C09}"/>
              </a:ext>
            </a:extLst>
          </p:cNvPr>
          <p:cNvCxnSpPr>
            <a:cxnSpLocks/>
            <a:stCxn id="27" idx="2"/>
            <a:endCxn id="28" idx="0"/>
          </p:cNvCxnSpPr>
          <p:nvPr/>
        </p:nvCxnSpPr>
        <p:spPr>
          <a:xfrm flipH="1">
            <a:off x="4544272" y="4749572"/>
            <a:ext cx="1" cy="404004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75AB42C8-42F5-C241-88C6-3D2475BC831D}"/>
              </a:ext>
            </a:extLst>
          </p:cNvPr>
          <p:cNvSpPr/>
          <p:nvPr/>
        </p:nvSpPr>
        <p:spPr>
          <a:xfrm>
            <a:off x="6405188" y="4101905"/>
            <a:ext cx="9541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H" sz="2800" b="1" dirty="0">
                <a:solidFill>
                  <a:srgbClr val="FE6200"/>
                </a:solidFill>
                <a:latin typeface="Corbel" panose="020B0503020204020204" pitchFamily="34" charset="0"/>
              </a:rPr>
              <a:t>Next</a:t>
            </a:r>
          </a:p>
        </p:txBody>
      </p:sp>
      <p:cxnSp>
        <p:nvCxnSpPr>
          <p:cNvPr id="38" name="Elbow Connector 37">
            <a:extLst>
              <a:ext uri="{FF2B5EF4-FFF2-40B4-BE49-F238E27FC236}">
                <a16:creationId xmlns:a16="http://schemas.microsoft.com/office/drawing/2014/main" id="{9022D3D9-A2AA-244E-9A1F-EA7BCBD02DB2}"/>
              </a:ext>
            </a:extLst>
          </p:cNvPr>
          <p:cNvCxnSpPr>
            <a:cxnSpLocks/>
          </p:cNvCxnSpPr>
          <p:nvPr/>
        </p:nvCxnSpPr>
        <p:spPr>
          <a:xfrm rot="10800000">
            <a:off x="2798725" y="4107546"/>
            <a:ext cx="653180" cy="572950"/>
          </a:xfrm>
          <a:prstGeom prst="bentConnector2">
            <a:avLst/>
          </a:prstGeom>
          <a:ln w="28575">
            <a:solidFill>
              <a:srgbClr val="FE62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>
            <a:extLst>
              <a:ext uri="{FF2B5EF4-FFF2-40B4-BE49-F238E27FC236}">
                <a16:creationId xmlns:a16="http://schemas.microsoft.com/office/drawing/2014/main" id="{CED4ED1E-CE79-9E4D-B362-7D4EA15C2E54}"/>
              </a:ext>
            </a:extLst>
          </p:cNvPr>
          <p:cNvCxnSpPr>
            <a:cxnSpLocks/>
          </p:cNvCxnSpPr>
          <p:nvPr/>
        </p:nvCxnSpPr>
        <p:spPr>
          <a:xfrm flipV="1">
            <a:off x="5631675" y="4107546"/>
            <a:ext cx="654220" cy="572950"/>
          </a:xfrm>
          <a:prstGeom prst="bentConnector2">
            <a:avLst/>
          </a:prstGeom>
          <a:ln w="28575">
            <a:solidFill>
              <a:srgbClr val="FE62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0AADF98C-3216-024F-A632-A4C0249241A6}"/>
              </a:ext>
            </a:extLst>
          </p:cNvPr>
          <p:cNvSpPr/>
          <p:nvPr/>
        </p:nvSpPr>
        <p:spPr>
          <a:xfrm>
            <a:off x="2083497" y="5767111"/>
            <a:ext cx="50884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H" sz="2800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Exact match </a:t>
            </a:r>
            <a:r>
              <a:rPr lang="en-CH" sz="2800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  <a:sym typeface="Wingdings" pitchFamily="2" charset="2"/>
              </a:rPr>
              <a:t> </a:t>
            </a:r>
            <a:r>
              <a:rPr lang="en-CH" sz="2800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Filter the read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D76517E-F57A-C94D-AC25-379D872F3D99}"/>
              </a:ext>
            </a:extLst>
          </p:cNvPr>
          <p:cNvSpPr/>
          <p:nvPr/>
        </p:nvSpPr>
        <p:spPr>
          <a:xfrm>
            <a:off x="1764687" y="4101901"/>
            <a:ext cx="9541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H" sz="2800" b="1" dirty="0">
                <a:solidFill>
                  <a:srgbClr val="FE6200"/>
                </a:solidFill>
                <a:latin typeface="Corbel" panose="020B0503020204020204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77870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32" grpId="0"/>
      <p:bldP spid="40" grpId="0"/>
      <p:bldP spid="4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BE57C-B0E2-6249-8C9B-39D13685B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GenStore-EM: Not Finding a Match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E5F15C6-A6F3-A049-B3FF-78ADAF6330AE}"/>
              </a:ext>
            </a:extLst>
          </p:cNvPr>
          <p:cNvGrpSpPr/>
          <p:nvPr/>
        </p:nvGrpSpPr>
        <p:grpSpPr>
          <a:xfrm>
            <a:off x="3810249" y="3677889"/>
            <a:ext cx="1068562" cy="267072"/>
            <a:chOff x="4756740" y="5147198"/>
            <a:chExt cx="613621" cy="227256"/>
          </a:xfrm>
          <a:noFill/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B65EF6D-8C17-6C40-B4C0-76FDC0C30EA1}"/>
                </a:ext>
              </a:extLst>
            </p:cNvPr>
            <p:cNvSpPr/>
            <p:nvPr/>
          </p:nvSpPr>
          <p:spPr>
            <a:xfrm>
              <a:off x="4756740" y="5147198"/>
              <a:ext cx="256694" cy="2272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86F5F2A-DA85-724E-BEB2-6E0CE1073059}"/>
                </a:ext>
              </a:extLst>
            </p:cNvPr>
            <p:cNvSpPr/>
            <p:nvPr/>
          </p:nvSpPr>
          <p:spPr>
            <a:xfrm>
              <a:off x="5113667" y="5147198"/>
              <a:ext cx="256694" cy="2272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/>
            </a:p>
          </p:txBody>
        </p:sp>
      </p:grpSp>
      <p:graphicFrame>
        <p:nvGraphicFramePr>
          <p:cNvPr id="37" name="Table 4">
            <a:extLst>
              <a:ext uri="{FF2B5EF4-FFF2-40B4-BE49-F238E27FC236}">
                <a16:creationId xmlns:a16="http://schemas.microsoft.com/office/drawing/2014/main" id="{4933D8C8-E13E-B845-941C-7F40C46101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5315557"/>
              </p:ext>
            </p:extLst>
          </p:nvPr>
        </p:nvGraphicFramePr>
        <p:xfrm>
          <a:off x="5156525" y="1922428"/>
          <a:ext cx="3206204" cy="213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97312">
                  <a:extLst>
                    <a:ext uri="{9D8B030D-6E8A-4147-A177-3AD203B41FA5}">
                      <a16:colId xmlns:a16="http://schemas.microsoft.com/office/drawing/2014/main" val="2329783177"/>
                    </a:ext>
                  </a:extLst>
                </a:gridCol>
                <a:gridCol w="1008892">
                  <a:extLst>
                    <a:ext uri="{9D8B030D-6E8A-4147-A177-3AD203B41FA5}">
                      <a16:colId xmlns:a16="http://schemas.microsoft.com/office/drawing/2014/main" val="231892753"/>
                    </a:ext>
                  </a:extLst>
                </a:gridCol>
              </a:tblGrid>
              <a:tr h="334655">
                <a:tc>
                  <a:txBody>
                    <a:bodyPr/>
                    <a:lstStyle/>
                    <a:p>
                      <a:pPr algn="ctr"/>
                      <a:r>
                        <a:rPr lang="en-CH" sz="2800" b="1" dirty="0">
                          <a:latin typeface="Corbel" panose="020B0503020204020204" pitchFamily="34" charset="0"/>
                        </a:rPr>
                        <a:t>K-mer</a:t>
                      </a:r>
                    </a:p>
                  </a:txBody>
                  <a:tcPr marL="0" marR="0" marT="0" marB="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1" dirty="0">
                          <a:latin typeface="Corbel" panose="020B0503020204020204" pitchFamily="34" charset="0"/>
                        </a:rPr>
                        <a:t>Loc.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198407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AAAAAAAAAA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1, 8, 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467351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rgbClr val="1982C3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</a:t>
                      </a:r>
                      <a:r>
                        <a:rPr lang="en-CH" sz="2800" dirty="0">
                          <a:solidFill>
                            <a:srgbClr val="1982C3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AAC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</a:rPr>
                        <a:t>51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522337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</a:t>
                      </a:r>
                      <a:r>
                        <a:rPr lang="en-CH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AAT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</a:rPr>
                        <a:t>23, 37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684629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528398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6ADC4CFB-29B8-2F4A-84C6-D1FE214F4789}"/>
              </a:ext>
            </a:extLst>
          </p:cNvPr>
          <p:cNvSpPr txBox="1"/>
          <p:nvPr/>
        </p:nvSpPr>
        <p:spPr>
          <a:xfrm>
            <a:off x="578263" y="1187721"/>
            <a:ext cx="3134245" cy="50359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CH" sz="2800" b="1" dirty="0">
                <a:latin typeface="Corbel" panose="020B0503020204020204" pitchFamily="34" charset="0"/>
              </a:rPr>
              <a:t>Sorted Read Table</a:t>
            </a:r>
          </a:p>
        </p:txBody>
      </p:sp>
      <p:graphicFrame>
        <p:nvGraphicFramePr>
          <p:cNvPr id="42" name="Table 4">
            <a:extLst>
              <a:ext uri="{FF2B5EF4-FFF2-40B4-BE49-F238E27FC236}">
                <a16:creationId xmlns:a16="http://schemas.microsoft.com/office/drawing/2014/main" id="{92E130B7-C4AE-2B4F-B4A8-195F5D268C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2434965"/>
              </p:ext>
            </p:extLst>
          </p:nvPr>
        </p:nvGraphicFramePr>
        <p:xfrm>
          <a:off x="688033" y="1922428"/>
          <a:ext cx="3134246" cy="213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7432">
                  <a:extLst>
                    <a:ext uri="{9D8B030D-6E8A-4147-A177-3AD203B41FA5}">
                      <a16:colId xmlns:a16="http://schemas.microsoft.com/office/drawing/2014/main" val="2329783177"/>
                    </a:ext>
                  </a:extLst>
                </a:gridCol>
                <a:gridCol w="2276814">
                  <a:extLst>
                    <a:ext uri="{9D8B030D-6E8A-4147-A177-3AD203B41FA5}">
                      <a16:colId xmlns:a16="http://schemas.microsoft.com/office/drawing/2014/main" val="231892753"/>
                    </a:ext>
                  </a:extLst>
                </a:gridCol>
              </a:tblGrid>
              <a:tr h="334655">
                <a:tc>
                  <a:txBody>
                    <a:bodyPr/>
                    <a:lstStyle/>
                    <a:p>
                      <a:pPr algn="ctr"/>
                      <a:r>
                        <a:rPr lang="en-CH" sz="2800" b="1" dirty="0">
                          <a:latin typeface="Corbel" panose="020B0503020204020204" pitchFamily="34" charset="0"/>
                        </a:rPr>
                        <a:t>ID</a:t>
                      </a:r>
                    </a:p>
                  </a:txBody>
                  <a:tcPr marL="0" marR="0" marT="0" marB="0" anchor="ctr">
                    <a:solidFill>
                      <a:srgbClr val="F4DD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1" dirty="0">
                          <a:latin typeface="Corbel" panose="020B0503020204020204" pitchFamily="34" charset="0"/>
                        </a:rPr>
                        <a:t>Read</a:t>
                      </a:r>
                    </a:p>
                  </a:txBody>
                  <a:tcPr marL="0" marR="0" marT="0" marB="0" anchor="ctr">
                    <a:solidFill>
                      <a:srgbClr val="F4DD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198407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Courier New" panose="02070309020205020404" pitchFamily="49" charset="0"/>
                        </a:rPr>
                        <a:t>873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AAAAAAAAAA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467351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  <a:cs typeface="Courier New" panose="02070309020205020404" pitchFamily="49" charset="0"/>
                        </a:rPr>
                        <a:t>232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rgbClr val="1982C3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</a:t>
                      </a:r>
                      <a:r>
                        <a:rPr lang="en-CH" sz="2800" dirty="0">
                          <a:solidFill>
                            <a:srgbClr val="1982C3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AAG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522337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  <a:cs typeface="Courier New" panose="02070309020205020404" pitchFamily="49" charset="0"/>
                        </a:rPr>
                        <a:t>17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</a:t>
                      </a:r>
                      <a:r>
                        <a:rPr lang="en-CH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ACT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684629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  <a:cs typeface="Courier New" panose="02070309020205020404" pitchFamily="49" charset="0"/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8646466"/>
                  </a:ext>
                </a:extLst>
              </a:tr>
            </a:tbl>
          </a:graphicData>
        </a:graphic>
      </p:graphicFrame>
      <p:sp>
        <p:nvSpPr>
          <p:cNvPr id="43" name="Rectangle 42">
            <a:extLst>
              <a:ext uri="{FF2B5EF4-FFF2-40B4-BE49-F238E27FC236}">
                <a16:creationId xmlns:a16="http://schemas.microsoft.com/office/drawing/2014/main" id="{F9101679-879D-104A-B0EC-B513AB42B0FD}"/>
              </a:ext>
            </a:extLst>
          </p:cNvPr>
          <p:cNvSpPr/>
          <p:nvPr/>
        </p:nvSpPr>
        <p:spPr>
          <a:xfrm>
            <a:off x="3364762" y="2234725"/>
            <a:ext cx="447010" cy="267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0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ACBF877-75EF-9043-A5EC-D2FB62D32C98}"/>
              </a:ext>
            </a:extLst>
          </p:cNvPr>
          <p:cNvSpPr txBox="1"/>
          <p:nvPr/>
        </p:nvSpPr>
        <p:spPr>
          <a:xfrm>
            <a:off x="5163361" y="1188648"/>
            <a:ext cx="3268821" cy="50359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CH" sz="2800" b="1" dirty="0">
                <a:latin typeface="Corbel" panose="020B0503020204020204" pitchFamily="34" charset="0"/>
              </a:rPr>
              <a:t>Sorted K-mer Index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CBCC492-E761-944A-B12F-2F97B50D224E}"/>
              </a:ext>
            </a:extLst>
          </p:cNvPr>
          <p:cNvSpPr/>
          <p:nvPr/>
        </p:nvSpPr>
        <p:spPr>
          <a:xfrm>
            <a:off x="4709515" y="2252245"/>
            <a:ext cx="447010" cy="267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0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ABBDAC-2F2A-B14D-A9A2-DAFBFCF99C4A}"/>
              </a:ext>
            </a:extLst>
          </p:cNvPr>
          <p:cNvSpPr/>
          <p:nvPr/>
        </p:nvSpPr>
        <p:spPr>
          <a:xfrm>
            <a:off x="761356" y="1978419"/>
            <a:ext cx="669157" cy="365569"/>
          </a:xfrm>
          <a:prstGeom prst="rect">
            <a:avLst/>
          </a:prstGeom>
          <a:solidFill>
            <a:srgbClr val="F4D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361E73-0DC6-B842-81AF-EFBD5D2A835B}"/>
              </a:ext>
            </a:extLst>
          </p:cNvPr>
          <p:cNvSpPr/>
          <p:nvPr/>
        </p:nvSpPr>
        <p:spPr>
          <a:xfrm>
            <a:off x="732336" y="2382951"/>
            <a:ext cx="669157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7D1C4C1-E092-4040-9BC2-725404A293FA}"/>
              </a:ext>
            </a:extLst>
          </p:cNvPr>
          <p:cNvSpPr/>
          <p:nvPr/>
        </p:nvSpPr>
        <p:spPr>
          <a:xfrm>
            <a:off x="732336" y="2819814"/>
            <a:ext cx="669157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54A42A5-792F-6140-8122-5E638DC6C589}"/>
              </a:ext>
            </a:extLst>
          </p:cNvPr>
          <p:cNvSpPr/>
          <p:nvPr/>
        </p:nvSpPr>
        <p:spPr>
          <a:xfrm>
            <a:off x="781271" y="3220344"/>
            <a:ext cx="669157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993F3E-1730-C541-B3B5-0CDDAFDF4B65}"/>
              </a:ext>
            </a:extLst>
          </p:cNvPr>
          <p:cNvSpPr/>
          <p:nvPr/>
        </p:nvSpPr>
        <p:spPr>
          <a:xfrm>
            <a:off x="732336" y="3661209"/>
            <a:ext cx="669157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9541576-B30D-6E4F-BEE7-9A22146C21E8}"/>
              </a:ext>
            </a:extLst>
          </p:cNvPr>
          <p:cNvSpPr/>
          <p:nvPr/>
        </p:nvSpPr>
        <p:spPr>
          <a:xfrm>
            <a:off x="7380878" y="1964266"/>
            <a:ext cx="945936" cy="365569"/>
          </a:xfrm>
          <a:prstGeom prst="rect">
            <a:avLst/>
          </a:prstGeom>
          <a:solidFill>
            <a:srgbClr val="FBE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2B2BE08-B407-794D-8A53-F2818C8223EB}"/>
              </a:ext>
            </a:extLst>
          </p:cNvPr>
          <p:cNvSpPr/>
          <p:nvPr/>
        </p:nvSpPr>
        <p:spPr>
          <a:xfrm>
            <a:off x="7367639" y="2382951"/>
            <a:ext cx="955926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42B0DB2-D015-564D-ADCF-26B7DD28E8AB}"/>
              </a:ext>
            </a:extLst>
          </p:cNvPr>
          <p:cNvSpPr/>
          <p:nvPr/>
        </p:nvSpPr>
        <p:spPr>
          <a:xfrm>
            <a:off x="7380878" y="2806443"/>
            <a:ext cx="945936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3E7C68-C02E-E342-B4B2-D2CD29BAE42C}"/>
              </a:ext>
            </a:extLst>
          </p:cNvPr>
          <p:cNvSpPr/>
          <p:nvPr/>
        </p:nvSpPr>
        <p:spPr>
          <a:xfrm>
            <a:off x="7377629" y="3247524"/>
            <a:ext cx="945936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3F9A134-4C5D-A84C-807F-39303D398448}"/>
              </a:ext>
            </a:extLst>
          </p:cNvPr>
          <p:cNvSpPr/>
          <p:nvPr/>
        </p:nvSpPr>
        <p:spPr>
          <a:xfrm>
            <a:off x="7377629" y="3651725"/>
            <a:ext cx="945936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DA8AAD95-586C-354A-A972-6AAD55CF945E}"/>
              </a:ext>
            </a:extLst>
          </p:cNvPr>
          <p:cNvCxnSpPr>
            <a:cxnSpLocks/>
          </p:cNvCxnSpPr>
          <p:nvPr/>
        </p:nvCxnSpPr>
        <p:spPr>
          <a:xfrm>
            <a:off x="3822278" y="3027868"/>
            <a:ext cx="514012" cy="1331749"/>
          </a:xfrm>
          <a:prstGeom prst="bentConnector2">
            <a:avLst/>
          </a:prstGeom>
          <a:ln w="28575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06E9B6BC-460B-5241-BA24-76FCB07CAF89}"/>
              </a:ext>
            </a:extLst>
          </p:cNvPr>
          <p:cNvCxnSpPr>
            <a:cxnSpLocks/>
          </p:cNvCxnSpPr>
          <p:nvPr/>
        </p:nvCxnSpPr>
        <p:spPr>
          <a:xfrm rot="10800000" flipV="1">
            <a:off x="4627731" y="3027868"/>
            <a:ext cx="528794" cy="1322766"/>
          </a:xfrm>
          <a:prstGeom prst="bentConnector2">
            <a:avLst/>
          </a:prstGeom>
          <a:ln w="28575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068E716F-2CB0-EF42-B4FE-FA2F7FFC745B}"/>
              </a:ext>
            </a:extLst>
          </p:cNvPr>
          <p:cNvSpPr/>
          <p:nvPr/>
        </p:nvSpPr>
        <p:spPr>
          <a:xfrm>
            <a:off x="6405188" y="4089027"/>
            <a:ext cx="9541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H" sz="2800" b="1" dirty="0">
                <a:solidFill>
                  <a:srgbClr val="FE6200"/>
                </a:solidFill>
                <a:latin typeface="Corbel" panose="020B0503020204020204" pitchFamily="34" charset="0"/>
              </a:rPr>
              <a:t>Next</a:t>
            </a:r>
          </a:p>
        </p:txBody>
      </p:sp>
      <p:cxnSp>
        <p:nvCxnSpPr>
          <p:cNvPr id="52" name="Elbow Connector 51">
            <a:extLst>
              <a:ext uri="{FF2B5EF4-FFF2-40B4-BE49-F238E27FC236}">
                <a16:creationId xmlns:a16="http://schemas.microsoft.com/office/drawing/2014/main" id="{86AF067A-1936-954A-9007-6E67EB5B00E6}"/>
              </a:ext>
            </a:extLst>
          </p:cNvPr>
          <p:cNvCxnSpPr>
            <a:cxnSpLocks/>
          </p:cNvCxnSpPr>
          <p:nvPr/>
        </p:nvCxnSpPr>
        <p:spPr>
          <a:xfrm flipV="1">
            <a:off x="5631675" y="4094668"/>
            <a:ext cx="654220" cy="572950"/>
          </a:xfrm>
          <a:prstGeom prst="bentConnector2">
            <a:avLst/>
          </a:prstGeom>
          <a:ln w="28575">
            <a:solidFill>
              <a:srgbClr val="FE62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CCF5CB75-2211-0F47-B259-5953B989247B}"/>
              </a:ext>
            </a:extLst>
          </p:cNvPr>
          <p:cNvSpPr/>
          <p:nvPr/>
        </p:nvSpPr>
        <p:spPr>
          <a:xfrm>
            <a:off x="3443934" y="4369402"/>
            <a:ext cx="2200677" cy="380170"/>
          </a:xfrm>
          <a:prstGeom prst="roundRect">
            <a:avLst>
              <a:gd name="adj" fmla="val 0"/>
            </a:avLst>
          </a:prstGeom>
          <a:solidFill>
            <a:schemeClr val="accent6">
              <a:lumMod val="40000"/>
              <a:lumOff val="6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CH" sz="2800" b="1" dirty="0">
                <a:solidFill>
                  <a:schemeClr val="tx1"/>
                </a:solidFill>
                <a:latin typeface="Corbel" panose="020B0503020204020204" pitchFamily="34" charset="0"/>
              </a:rPr>
              <a:t>Comparator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6B114A5-B1A3-D345-ACAE-5E4729F81C6E}"/>
              </a:ext>
            </a:extLst>
          </p:cNvPr>
          <p:cNvSpPr txBox="1"/>
          <p:nvPr/>
        </p:nvSpPr>
        <p:spPr>
          <a:xfrm>
            <a:off x="3301460" y="5153576"/>
            <a:ext cx="2485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800" b="1" dirty="0">
                <a:latin typeface="Corbel" panose="020B0503020204020204" pitchFamily="34" charset="0"/>
              </a:rPr>
              <a:t>Read &gt; K-mer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F0AF3C8-9E8C-384F-816D-4149732CA742}"/>
              </a:ext>
            </a:extLst>
          </p:cNvPr>
          <p:cNvCxnSpPr>
            <a:cxnSpLocks/>
            <a:stCxn id="54" idx="2"/>
            <a:endCxn id="55" idx="0"/>
          </p:cNvCxnSpPr>
          <p:nvPr/>
        </p:nvCxnSpPr>
        <p:spPr>
          <a:xfrm flipH="1">
            <a:off x="4544272" y="4749572"/>
            <a:ext cx="1" cy="404004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492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Elbow Connector 39">
            <a:extLst>
              <a:ext uri="{FF2B5EF4-FFF2-40B4-BE49-F238E27FC236}">
                <a16:creationId xmlns:a16="http://schemas.microsoft.com/office/drawing/2014/main" id="{9DB1EE00-48AC-E54E-8FFD-8A31568DA5B8}"/>
              </a:ext>
            </a:extLst>
          </p:cNvPr>
          <p:cNvCxnSpPr>
            <a:cxnSpLocks/>
          </p:cNvCxnSpPr>
          <p:nvPr/>
        </p:nvCxnSpPr>
        <p:spPr>
          <a:xfrm rot="10800000">
            <a:off x="2798725" y="4107546"/>
            <a:ext cx="653180" cy="572950"/>
          </a:xfrm>
          <a:prstGeom prst="bentConnector2">
            <a:avLst/>
          </a:prstGeom>
          <a:ln w="28575">
            <a:solidFill>
              <a:srgbClr val="FE62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B4D05ADE-712F-504B-889A-7F8A0B92BF06}"/>
              </a:ext>
            </a:extLst>
          </p:cNvPr>
          <p:cNvSpPr/>
          <p:nvPr/>
        </p:nvSpPr>
        <p:spPr>
          <a:xfrm>
            <a:off x="1764687" y="4101901"/>
            <a:ext cx="9541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H" sz="2800" b="1" dirty="0">
                <a:solidFill>
                  <a:srgbClr val="FE6200"/>
                </a:solidFill>
                <a:latin typeface="Corbel" panose="020B0503020204020204" pitchFamily="34" charset="0"/>
              </a:rPr>
              <a:t>Next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3BE57C-B0E2-6249-8C9B-39D13685B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GenStore-EM: Not Finding a Match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E5F15C6-A6F3-A049-B3FF-78ADAF6330AE}"/>
              </a:ext>
            </a:extLst>
          </p:cNvPr>
          <p:cNvGrpSpPr/>
          <p:nvPr/>
        </p:nvGrpSpPr>
        <p:grpSpPr>
          <a:xfrm>
            <a:off x="3810249" y="3677889"/>
            <a:ext cx="1068562" cy="267072"/>
            <a:chOff x="4756740" y="5147198"/>
            <a:chExt cx="613621" cy="227256"/>
          </a:xfrm>
          <a:noFill/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B65EF6D-8C17-6C40-B4C0-76FDC0C30EA1}"/>
                </a:ext>
              </a:extLst>
            </p:cNvPr>
            <p:cNvSpPr/>
            <p:nvPr/>
          </p:nvSpPr>
          <p:spPr>
            <a:xfrm>
              <a:off x="4756740" y="5147198"/>
              <a:ext cx="256694" cy="2272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86F5F2A-DA85-724E-BEB2-6E0CE1073059}"/>
                </a:ext>
              </a:extLst>
            </p:cNvPr>
            <p:cNvSpPr/>
            <p:nvPr/>
          </p:nvSpPr>
          <p:spPr>
            <a:xfrm>
              <a:off x="5113667" y="5147198"/>
              <a:ext cx="256694" cy="2272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/>
            </a:p>
          </p:txBody>
        </p:sp>
      </p:grpSp>
      <p:graphicFrame>
        <p:nvGraphicFramePr>
          <p:cNvPr id="37" name="Table 4">
            <a:extLst>
              <a:ext uri="{FF2B5EF4-FFF2-40B4-BE49-F238E27FC236}">
                <a16:creationId xmlns:a16="http://schemas.microsoft.com/office/drawing/2014/main" id="{4933D8C8-E13E-B845-941C-7F40C46101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6387627"/>
              </p:ext>
            </p:extLst>
          </p:nvPr>
        </p:nvGraphicFramePr>
        <p:xfrm>
          <a:off x="5156525" y="1922428"/>
          <a:ext cx="3206204" cy="213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97312">
                  <a:extLst>
                    <a:ext uri="{9D8B030D-6E8A-4147-A177-3AD203B41FA5}">
                      <a16:colId xmlns:a16="http://schemas.microsoft.com/office/drawing/2014/main" val="2329783177"/>
                    </a:ext>
                  </a:extLst>
                </a:gridCol>
                <a:gridCol w="1008892">
                  <a:extLst>
                    <a:ext uri="{9D8B030D-6E8A-4147-A177-3AD203B41FA5}">
                      <a16:colId xmlns:a16="http://schemas.microsoft.com/office/drawing/2014/main" val="231892753"/>
                    </a:ext>
                  </a:extLst>
                </a:gridCol>
              </a:tblGrid>
              <a:tr h="334655">
                <a:tc>
                  <a:txBody>
                    <a:bodyPr/>
                    <a:lstStyle/>
                    <a:p>
                      <a:pPr algn="ctr"/>
                      <a:r>
                        <a:rPr lang="en-CH" sz="2800" b="1" dirty="0">
                          <a:latin typeface="Corbel" panose="020B0503020204020204" pitchFamily="34" charset="0"/>
                        </a:rPr>
                        <a:t>K-mer</a:t>
                      </a:r>
                    </a:p>
                  </a:txBody>
                  <a:tcPr marL="0" marR="0" marT="0" marB="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1" dirty="0">
                          <a:latin typeface="Corbel" panose="020B0503020204020204" pitchFamily="34" charset="0"/>
                        </a:rPr>
                        <a:t>Loc.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198407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AAAAAAAAAA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1, 8, 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467351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</a:t>
                      </a:r>
                      <a:r>
                        <a:rPr lang="en-CH" sz="28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AAC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</a:rPr>
                        <a:t>51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522337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rgbClr val="1982C3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</a:t>
                      </a:r>
                      <a:r>
                        <a:rPr lang="en-CH" sz="2800" dirty="0">
                          <a:solidFill>
                            <a:srgbClr val="1982C3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AAT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</a:rPr>
                        <a:t>23, 37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684629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528398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6ADC4CFB-29B8-2F4A-84C6-D1FE214F4789}"/>
              </a:ext>
            </a:extLst>
          </p:cNvPr>
          <p:cNvSpPr txBox="1"/>
          <p:nvPr/>
        </p:nvSpPr>
        <p:spPr>
          <a:xfrm>
            <a:off x="578263" y="1187721"/>
            <a:ext cx="3134245" cy="50359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CH" sz="2800" b="1" dirty="0">
                <a:latin typeface="Corbel" panose="020B0503020204020204" pitchFamily="34" charset="0"/>
              </a:rPr>
              <a:t>Sorted Read Table</a:t>
            </a:r>
          </a:p>
        </p:txBody>
      </p:sp>
      <p:graphicFrame>
        <p:nvGraphicFramePr>
          <p:cNvPr id="42" name="Table 4">
            <a:extLst>
              <a:ext uri="{FF2B5EF4-FFF2-40B4-BE49-F238E27FC236}">
                <a16:creationId xmlns:a16="http://schemas.microsoft.com/office/drawing/2014/main" id="{92E130B7-C4AE-2B4F-B4A8-195F5D268C50}"/>
              </a:ext>
            </a:extLst>
          </p:cNvPr>
          <p:cNvGraphicFramePr>
            <a:graphicFrameLocks noGrp="1"/>
          </p:cNvGraphicFramePr>
          <p:nvPr/>
        </p:nvGraphicFramePr>
        <p:xfrm>
          <a:off x="688033" y="1922428"/>
          <a:ext cx="3134246" cy="213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7432">
                  <a:extLst>
                    <a:ext uri="{9D8B030D-6E8A-4147-A177-3AD203B41FA5}">
                      <a16:colId xmlns:a16="http://schemas.microsoft.com/office/drawing/2014/main" val="2329783177"/>
                    </a:ext>
                  </a:extLst>
                </a:gridCol>
                <a:gridCol w="2276814">
                  <a:extLst>
                    <a:ext uri="{9D8B030D-6E8A-4147-A177-3AD203B41FA5}">
                      <a16:colId xmlns:a16="http://schemas.microsoft.com/office/drawing/2014/main" val="231892753"/>
                    </a:ext>
                  </a:extLst>
                </a:gridCol>
              </a:tblGrid>
              <a:tr h="334655">
                <a:tc>
                  <a:txBody>
                    <a:bodyPr/>
                    <a:lstStyle/>
                    <a:p>
                      <a:pPr algn="ctr"/>
                      <a:r>
                        <a:rPr lang="en-CH" sz="2800" b="1" dirty="0">
                          <a:latin typeface="Corbel" panose="020B0503020204020204" pitchFamily="34" charset="0"/>
                        </a:rPr>
                        <a:t>ID</a:t>
                      </a:r>
                    </a:p>
                  </a:txBody>
                  <a:tcPr marL="0" marR="0" marT="0" marB="0" anchor="ctr">
                    <a:solidFill>
                      <a:srgbClr val="F4DD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1" dirty="0">
                          <a:latin typeface="Corbel" panose="020B0503020204020204" pitchFamily="34" charset="0"/>
                        </a:rPr>
                        <a:t>Read</a:t>
                      </a:r>
                    </a:p>
                  </a:txBody>
                  <a:tcPr marL="0" marR="0" marT="0" marB="0" anchor="ctr">
                    <a:solidFill>
                      <a:srgbClr val="F4DD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198407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Courier New" panose="02070309020205020404" pitchFamily="49" charset="0"/>
                        </a:rPr>
                        <a:t>873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AAAAAAAAAA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467351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  <a:cs typeface="Courier New" panose="02070309020205020404" pitchFamily="49" charset="0"/>
                        </a:rPr>
                        <a:t>232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rgbClr val="1982C3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</a:t>
                      </a:r>
                      <a:r>
                        <a:rPr lang="en-CH" sz="2800" dirty="0">
                          <a:solidFill>
                            <a:srgbClr val="1982C3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AAG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522337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  <a:cs typeface="Courier New" panose="02070309020205020404" pitchFamily="49" charset="0"/>
                        </a:rPr>
                        <a:t>17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</a:t>
                      </a:r>
                      <a:r>
                        <a:rPr lang="en-CH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ACT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684629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  <a:cs typeface="Courier New" panose="02070309020205020404" pitchFamily="49" charset="0"/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8646466"/>
                  </a:ext>
                </a:extLst>
              </a:tr>
            </a:tbl>
          </a:graphicData>
        </a:graphic>
      </p:graphicFrame>
      <p:sp>
        <p:nvSpPr>
          <p:cNvPr id="43" name="Rectangle 42">
            <a:extLst>
              <a:ext uri="{FF2B5EF4-FFF2-40B4-BE49-F238E27FC236}">
                <a16:creationId xmlns:a16="http://schemas.microsoft.com/office/drawing/2014/main" id="{F9101679-879D-104A-B0EC-B513AB42B0FD}"/>
              </a:ext>
            </a:extLst>
          </p:cNvPr>
          <p:cNvSpPr/>
          <p:nvPr/>
        </p:nvSpPr>
        <p:spPr>
          <a:xfrm>
            <a:off x="3364762" y="2234725"/>
            <a:ext cx="447010" cy="267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0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ACBF877-75EF-9043-A5EC-D2FB62D32C98}"/>
              </a:ext>
            </a:extLst>
          </p:cNvPr>
          <p:cNvSpPr txBox="1"/>
          <p:nvPr/>
        </p:nvSpPr>
        <p:spPr>
          <a:xfrm>
            <a:off x="5163361" y="1188648"/>
            <a:ext cx="3268821" cy="50359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CH" sz="2800" b="1" dirty="0">
                <a:latin typeface="Corbel" panose="020B0503020204020204" pitchFamily="34" charset="0"/>
              </a:rPr>
              <a:t>Sorted K-mer Index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CBCC492-E761-944A-B12F-2F97B50D224E}"/>
              </a:ext>
            </a:extLst>
          </p:cNvPr>
          <p:cNvSpPr/>
          <p:nvPr/>
        </p:nvSpPr>
        <p:spPr>
          <a:xfrm>
            <a:off x="4709515" y="2252245"/>
            <a:ext cx="447010" cy="267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0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ABBDAC-2F2A-B14D-A9A2-DAFBFCF99C4A}"/>
              </a:ext>
            </a:extLst>
          </p:cNvPr>
          <p:cNvSpPr/>
          <p:nvPr/>
        </p:nvSpPr>
        <p:spPr>
          <a:xfrm>
            <a:off x="761356" y="1978419"/>
            <a:ext cx="669157" cy="365569"/>
          </a:xfrm>
          <a:prstGeom prst="rect">
            <a:avLst/>
          </a:prstGeom>
          <a:solidFill>
            <a:srgbClr val="F4D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361E73-0DC6-B842-81AF-EFBD5D2A835B}"/>
              </a:ext>
            </a:extLst>
          </p:cNvPr>
          <p:cNvSpPr/>
          <p:nvPr/>
        </p:nvSpPr>
        <p:spPr>
          <a:xfrm>
            <a:off x="732336" y="2382951"/>
            <a:ext cx="669157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7D1C4C1-E092-4040-9BC2-725404A293FA}"/>
              </a:ext>
            </a:extLst>
          </p:cNvPr>
          <p:cNvSpPr/>
          <p:nvPr/>
        </p:nvSpPr>
        <p:spPr>
          <a:xfrm>
            <a:off x="732336" y="2819814"/>
            <a:ext cx="669157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54A42A5-792F-6140-8122-5E638DC6C589}"/>
              </a:ext>
            </a:extLst>
          </p:cNvPr>
          <p:cNvSpPr/>
          <p:nvPr/>
        </p:nvSpPr>
        <p:spPr>
          <a:xfrm>
            <a:off x="781271" y="3220344"/>
            <a:ext cx="669157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993F3E-1730-C541-B3B5-0CDDAFDF4B65}"/>
              </a:ext>
            </a:extLst>
          </p:cNvPr>
          <p:cNvSpPr/>
          <p:nvPr/>
        </p:nvSpPr>
        <p:spPr>
          <a:xfrm>
            <a:off x="732336" y="3661209"/>
            <a:ext cx="669157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9541576-B30D-6E4F-BEE7-9A22146C21E8}"/>
              </a:ext>
            </a:extLst>
          </p:cNvPr>
          <p:cNvSpPr/>
          <p:nvPr/>
        </p:nvSpPr>
        <p:spPr>
          <a:xfrm>
            <a:off x="7380878" y="1964266"/>
            <a:ext cx="945936" cy="365569"/>
          </a:xfrm>
          <a:prstGeom prst="rect">
            <a:avLst/>
          </a:prstGeom>
          <a:solidFill>
            <a:srgbClr val="FBE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2B2BE08-B407-794D-8A53-F2818C8223EB}"/>
              </a:ext>
            </a:extLst>
          </p:cNvPr>
          <p:cNvSpPr/>
          <p:nvPr/>
        </p:nvSpPr>
        <p:spPr>
          <a:xfrm>
            <a:off x="7367639" y="2382951"/>
            <a:ext cx="955926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42B0DB2-D015-564D-ADCF-26B7DD28E8AB}"/>
              </a:ext>
            </a:extLst>
          </p:cNvPr>
          <p:cNvSpPr/>
          <p:nvPr/>
        </p:nvSpPr>
        <p:spPr>
          <a:xfrm>
            <a:off x="7380878" y="2806443"/>
            <a:ext cx="945936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3E7C68-C02E-E342-B4B2-D2CD29BAE42C}"/>
              </a:ext>
            </a:extLst>
          </p:cNvPr>
          <p:cNvSpPr/>
          <p:nvPr/>
        </p:nvSpPr>
        <p:spPr>
          <a:xfrm>
            <a:off x="7377629" y="3247524"/>
            <a:ext cx="945936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3F9A134-4C5D-A84C-807F-39303D398448}"/>
              </a:ext>
            </a:extLst>
          </p:cNvPr>
          <p:cNvSpPr/>
          <p:nvPr/>
        </p:nvSpPr>
        <p:spPr>
          <a:xfrm>
            <a:off x="7377629" y="3651725"/>
            <a:ext cx="945936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DA8AAD95-586C-354A-A972-6AAD55CF945E}"/>
              </a:ext>
            </a:extLst>
          </p:cNvPr>
          <p:cNvCxnSpPr>
            <a:cxnSpLocks/>
          </p:cNvCxnSpPr>
          <p:nvPr/>
        </p:nvCxnSpPr>
        <p:spPr>
          <a:xfrm>
            <a:off x="3822278" y="3027868"/>
            <a:ext cx="514012" cy="1331749"/>
          </a:xfrm>
          <a:prstGeom prst="bentConnector2">
            <a:avLst/>
          </a:prstGeom>
          <a:ln w="28575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06E9B6BC-460B-5241-BA24-76FCB07CAF89}"/>
              </a:ext>
            </a:extLst>
          </p:cNvPr>
          <p:cNvCxnSpPr>
            <a:cxnSpLocks/>
          </p:cNvCxnSpPr>
          <p:nvPr/>
        </p:nvCxnSpPr>
        <p:spPr>
          <a:xfrm rot="5400000">
            <a:off x="4431311" y="3625420"/>
            <a:ext cx="921634" cy="528794"/>
          </a:xfrm>
          <a:prstGeom prst="bentConnector3">
            <a:avLst>
              <a:gd name="adj1" fmla="val 1091"/>
            </a:avLst>
          </a:prstGeom>
          <a:ln w="28575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CCF5CB75-2211-0F47-B259-5953B989247B}"/>
              </a:ext>
            </a:extLst>
          </p:cNvPr>
          <p:cNvSpPr/>
          <p:nvPr/>
        </p:nvSpPr>
        <p:spPr>
          <a:xfrm>
            <a:off x="3443934" y="4369402"/>
            <a:ext cx="2200677" cy="380170"/>
          </a:xfrm>
          <a:prstGeom prst="roundRect">
            <a:avLst>
              <a:gd name="adj" fmla="val 0"/>
            </a:avLst>
          </a:prstGeom>
          <a:solidFill>
            <a:schemeClr val="accent6">
              <a:lumMod val="40000"/>
              <a:lumOff val="6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CH" sz="2800" b="1" dirty="0">
                <a:solidFill>
                  <a:schemeClr val="tx1"/>
                </a:solidFill>
                <a:latin typeface="Corbel" panose="020B0503020204020204" pitchFamily="34" charset="0"/>
              </a:rPr>
              <a:t>Comparator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6B114A5-B1A3-D345-ACAE-5E4729F81C6E}"/>
              </a:ext>
            </a:extLst>
          </p:cNvPr>
          <p:cNvSpPr txBox="1"/>
          <p:nvPr/>
        </p:nvSpPr>
        <p:spPr>
          <a:xfrm>
            <a:off x="3301460" y="5153576"/>
            <a:ext cx="2485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800" b="1" dirty="0">
                <a:latin typeface="Corbel" panose="020B0503020204020204" pitchFamily="34" charset="0"/>
              </a:rPr>
              <a:t>Read &lt; K-mer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F0AF3C8-9E8C-384F-816D-4149732CA742}"/>
              </a:ext>
            </a:extLst>
          </p:cNvPr>
          <p:cNvCxnSpPr>
            <a:cxnSpLocks/>
            <a:stCxn id="54" idx="2"/>
            <a:endCxn id="55" idx="0"/>
          </p:cNvCxnSpPr>
          <p:nvPr/>
        </p:nvCxnSpPr>
        <p:spPr>
          <a:xfrm flipH="1">
            <a:off x="4544272" y="4749572"/>
            <a:ext cx="1" cy="404004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978942A1-E84E-CD4C-8C5A-F2BCCF008578}"/>
              </a:ext>
            </a:extLst>
          </p:cNvPr>
          <p:cNvSpPr/>
          <p:nvPr/>
        </p:nvSpPr>
        <p:spPr>
          <a:xfrm>
            <a:off x="1080799" y="5764003"/>
            <a:ext cx="69824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H" sz="2800" b="1" dirty="0">
                <a:solidFill>
                  <a:srgbClr val="C00000"/>
                </a:solidFill>
                <a:latin typeface="Corbel" panose="020B0503020204020204" pitchFamily="34" charset="0"/>
              </a:rPr>
              <a:t>Not an exact match </a:t>
            </a:r>
            <a:r>
              <a:rPr lang="en-CH" sz="2800" b="1" dirty="0">
                <a:solidFill>
                  <a:srgbClr val="C00000"/>
                </a:solidFill>
                <a:latin typeface="Corbel" panose="020B0503020204020204" pitchFamily="34" charset="0"/>
                <a:sym typeface="Wingdings" pitchFamily="2" charset="2"/>
              </a:rPr>
              <a:t> </a:t>
            </a:r>
            <a:r>
              <a:rPr lang="en-CH" sz="2800" b="1" dirty="0">
                <a:solidFill>
                  <a:srgbClr val="C00000"/>
                </a:solidFill>
                <a:latin typeface="Corbel" panose="020B0503020204020204" pitchFamily="34" charset="0"/>
              </a:rPr>
              <a:t>Send to read mapper</a:t>
            </a:r>
          </a:p>
        </p:txBody>
      </p:sp>
    </p:spTree>
    <p:extLst>
      <p:ext uri="{BB962C8B-B14F-4D97-AF65-F5344CB8AC3E}">
        <p14:creationId xmlns:p14="http://schemas.microsoft.com/office/powerpoint/2010/main" val="66719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5" grpId="0"/>
      <p:bldP spid="3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Elbow Connector 39">
            <a:extLst>
              <a:ext uri="{FF2B5EF4-FFF2-40B4-BE49-F238E27FC236}">
                <a16:creationId xmlns:a16="http://schemas.microsoft.com/office/drawing/2014/main" id="{9DB1EE00-48AC-E54E-8FFD-8A31568DA5B8}"/>
              </a:ext>
            </a:extLst>
          </p:cNvPr>
          <p:cNvCxnSpPr>
            <a:cxnSpLocks/>
          </p:cNvCxnSpPr>
          <p:nvPr/>
        </p:nvCxnSpPr>
        <p:spPr>
          <a:xfrm rot="10800000">
            <a:off x="2798725" y="4107546"/>
            <a:ext cx="653180" cy="572950"/>
          </a:xfrm>
          <a:prstGeom prst="bentConnector2">
            <a:avLst/>
          </a:prstGeom>
          <a:ln w="28575">
            <a:solidFill>
              <a:srgbClr val="FE62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B4D05ADE-712F-504B-889A-7F8A0B92BF06}"/>
              </a:ext>
            </a:extLst>
          </p:cNvPr>
          <p:cNvSpPr/>
          <p:nvPr/>
        </p:nvSpPr>
        <p:spPr>
          <a:xfrm>
            <a:off x="1764687" y="4101901"/>
            <a:ext cx="9541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H" sz="2800" b="1" dirty="0">
                <a:solidFill>
                  <a:srgbClr val="FE6200"/>
                </a:solidFill>
                <a:latin typeface="Corbel" panose="020B0503020204020204" pitchFamily="34" charset="0"/>
              </a:rPr>
              <a:t>Next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3BE57C-B0E2-6249-8C9B-39D13685B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GenStore-EM: Not Finding a Match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E5F15C6-A6F3-A049-B3FF-78ADAF6330AE}"/>
              </a:ext>
            </a:extLst>
          </p:cNvPr>
          <p:cNvGrpSpPr/>
          <p:nvPr/>
        </p:nvGrpSpPr>
        <p:grpSpPr>
          <a:xfrm>
            <a:off x="3810249" y="3677889"/>
            <a:ext cx="1068562" cy="267072"/>
            <a:chOff x="4756740" y="5147198"/>
            <a:chExt cx="613621" cy="227256"/>
          </a:xfrm>
          <a:noFill/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B65EF6D-8C17-6C40-B4C0-76FDC0C30EA1}"/>
                </a:ext>
              </a:extLst>
            </p:cNvPr>
            <p:cNvSpPr/>
            <p:nvPr/>
          </p:nvSpPr>
          <p:spPr>
            <a:xfrm>
              <a:off x="4756740" y="5147198"/>
              <a:ext cx="256694" cy="2272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86F5F2A-DA85-724E-BEB2-6E0CE1073059}"/>
                </a:ext>
              </a:extLst>
            </p:cNvPr>
            <p:cNvSpPr/>
            <p:nvPr/>
          </p:nvSpPr>
          <p:spPr>
            <a:xfrm>
              <a:off x="5113667" y="5147198"/>
              <a:ext cx="256694" cy="2272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/>
            </a:p>
          </p:txBody>
        </p:sp>
      </p:grpSp>
      <p:graphicFrame>
        <p:nvGraphicFramePr>
          <p:cNvPr id="37" name="Table 4">
            <a:extLst>
              <a:ext uri="{FF2B5EF4-FFF2-40B4-BE49-F238E27FC236}">
                <a16:creationId xmlns:a16="http://schemas.microsoft.com/office/drawing/2014/main" id="{4933D8C8-E13E-B845-941C-7F40C461017D}"/>
              </a:ext>
            </a:extLst>
          </p:cNvPr>
          <p:cNvGraphicFramePr>
            <a:graphicFrameLocks noGrp="1"/>
          </p:cNvGraphicFramePr>
          <p:nvPr/>
        </p:nvGraphicFramePr>
        <p:xfrm>
          <a:off x="5156525" y="1922428"/>
          <a:ext cx="3206204" cy="213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97312">
                  <a:extLst>
                    <a:ext uri="{9D8B030D-6E8A-4147-A177-3AD203B41FA5}">
                      <a16:colId xmlns:a16="http://schemas.microsoft.com/office/drawing/2014/main" val="2329783177"/>
                    </a:ext>
                  </a:extLst>
                </a:gridCol>
                <a:gridCol w="1008892">
                  <a:extLst>
                    <a:ext uri="{9D8B030D-6E8A-4147-A177-3AD203B41FA5}">
                      <a16:colId xmlns:a16="http://schemas.microsoft.com/office/drawing/2014/main" val="231892753"/>
                    </a:ext>
                  </a:extLst>
                </a:gridCol>
              </a:tblGrid>
              <a:tr h="334655">
                <a:tc>
                  <a:txBody>
                    <a:bodyPr/>
                    <a:lstStyle/>
                    <a:p>
                      <a:pPr algn="ctr"/>
                      <a:r>
                        <a:rPr lang="en-CH" sz="2800" b="1" dirty="0">
                          <a:latin typeface="Corbel" panose="020B0503020204020204" pitchFamily="34" charset="0"/>
                        </a:rPr>
                        <a:t>K-mer</a:t>
                      </a:r>
                    </a:p>
                  </a:txBody>
                  <a:tcPr marL="0" marR="0" marT="0" marB="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1" dirty="0">
                          <a:latin typeface="Corbel" panose="020B0503020204020204" pitchFamily="34" charset="0"/>
                        </a:rPr>
                        <a:t>Loc.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198407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AAAAAAAAAA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1, 8, 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467351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</a:t>
                      </a:r>
                      <a:r>
                        <a:rPr lang="en-CH" sz="28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AAC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</a:rPr>
                        <a:t>51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522337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rgbClr val="1982C3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</a:t>
                      </a:r>
                      <a:r>
                        <a:rPr lang="en-CH" sz="2800" dirty="0">
                          <a:solidFill>
                            <a:srgbClr val="1982C3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AAT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</a:rPr>
                        <a:t>23, 37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684629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528398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6ADC4CFB-29B8-2F4A-84C6-D1FE214F4789}"/>
              </a:ext>
            </a:extLst>
          </p:cNvPr>
          <p:cNvSpPr txBox="1"/>
          <p:nvPr/>
        </p:nvSpPr>
        <p:spPr>
          <a:xfrm>
            <a:off x="578263" y="1187721"/>
            <a:ext cx="3134245" cy="50359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CH" sz="2800" b="1" dirty="0">
                <a:latin typeface="Corbel" panose="020B0503020204020204" pitchFamily="34" charset="0"/>
              </a:rPr>
              <a:t>Sorted Read Table</a:t>
            </a:r>
          </a:p>
        </p:txBody>
      </p:sp>
      <p:graphicFrame>
        <p:nvGraphicFramePr>
          <p:cNvPr id="42" name="Table 4">
            <a:extLst>
              <a:ext uri="{FF2B5EF4-FFF2-40B4-BE49-F238E27FC236}">
                <a16:creationId xmlns:a16="http://schemas.microsoft.com/office/drawing/2014/main" id="{92E130B7-C4AE-2B4F-B4A8-195F5D268C50}"/>
              </a:ext>
            </a:extLst>
          </p:cNvPr>
          <p:cNvGraphicFramePr>
            <a:graphicFrameLocks noGrp="1"/>
          </p:cNvGraphicFramePr>
          <p:nvPr/>
        </p:nvGraphicFramePr>
        <p:xfrm>
          <a:off x="688033" y="1922428"/>
          <a:ext cx="3134246" cy="213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7432">
                  <a:extLst>
                    <a:ext uri="{9D8B030D-6E8A-4147-A177-3AD203B41FA5}">
                      <a16:colId xmlns:a16="http://schemas.microsoft.com/office/drawing/2014/main" val="2329783177"/>
                    </a:ext>
                  </a:extLst>
                </a:gridCol>
                <a:gridCol w="2276814">
                  <a:extLst>
                    <a:ext uri="{9D8B030D-6E8A-4147-A177-3AD203B41FA5}">
                      <a16:colId xmlns:a16="http://schemas.microsoft.com/office/drawing/2014/main" val="231892753"/>
                    </a:ext>
                  </a:extLst>
                </a:gridCol>
              </a:tblGrid>
              <a:tr h="334655">
                <a:tc>
                  <a:txBody>
                    <a:bodyPr/>
                    <a:lstStyle/>
                    <a:p>
                      <a:pPr algn="ctr"/>
                      <a:r>
                        <a:rPr lang="en-CH" sz="2800" b="1" dirty="0">
                          <a:latin typeface="Corbel" panose="020B0503020204020204" pitchFamily="34" charset="0"/>
                        </a:rPr>
                        <a:t>ID</a:t>
                      </a:r>
                    </a:p>
                  </a:txBody>
                  <a:tcPr marL="0" marR="0" marT="0" marB="0" anchor="ctr">
                    <a:solidFill>
                      <a:srgbClr val="F4DD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1" dirty="0">
                          <a:latin typeface="Corbel" panose="020B0503020204020204" pitchFamily="34" charset="0"/>
                        </a:rPr>
                        <a:t>Read</a:t>
                      </a:r>
                    </a:p>
                  </a:txBody>
                  <a:tcPr marL="0" marR="0" marT="0" marB="0" anchor="ctr">
                    <a:solidFill>
                      <a:srgbClr val="F4DD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198407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Courier New" panose="02070309020205020404" pitchFamily="49" charset="0"/>
                        </a:rPr>
                        <a:t>873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AAAAAAAAAA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467351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  <a:cs typeface="Courier New" panose="02070309020205020404" pitchFamily="49" charset="0"/>
                        </a:rPr>
                        <a:t>232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rgbClr val="1982C3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</a:t>
                      </a:r>
                      <a:r>
                        <a:rPr lang="en-CH" sz="2800" dirty="0">
                          <a:solidFill>
                            <a:srgbClr val="1982C3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AAG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522337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  <a:cs typeface="Courier New" panose="02070309020205020404" pitchFamily="49" charset="0"/>
                        </a:rPr>
                        <a:t>17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</a:t>
                      </a:r>
                      <a:r>
                        <a:rPr lang="en-CH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ACT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684629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  <a:cs typeface="Courier New" panose="02070309020205020404" pitchFamily="49" charset="0"/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8646466"/>
                  </a:ext>
                </a:extLst>
              </a:tr>
            </a:tbl>
          </a:graphicData>
        </a:graphic>
      </p:graphicFrame>
      <p:sp>
        <p:nvSpPr>
          <p:cNvPr id="43" name="Rectangle 42">
            <a:extLst>
              <a:ext uri="{FF2B5EF4-FFF2-40B4-BE49-F238E27FC236}">
                <a16:creationId xmlns:a16="http://schemas.microsoft.com/office/drawing/2014/main" id="{F9101679-879D-104A-B0EC-B513AB42B0FD}"/>
              </a:ext>
            </a:extLst>
          </p:cNvPr>
          <p:cNvSpPr/>
          <p:nvPr/>
        </p:nvSpPr>
        <p:spPr>
          <a:xfrm>
            <a:off x="3364762" y="2234725"/>
            <a:ext cx="447010" cy="267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0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ACBF877-75EF-9043-A5EC-D2FB62D32C98}"/>
              </a:ext>
            </a:extLst>
          </p:cNvPr>
          <p:cNvSpPr txBox="1"/>
          <p:nvPr/>
        </p:nvSpPr>
        <p:spPr>
          <a:xfrm>
            <a:off x="5163361" y="1188648"/>
            <a:ext cx="3268821" cy="50359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CH" sz="2800" b="1" dirty="0">
                <a:latin typeface="Corbel" panose="020B0503020204020204" pitchFamily="34" charset="0"/>
              </a:rPr>
              <a:t>Sorted K-mer Index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CBCC492-E761-944A-B12F-2F97B50D224E}"/>
              </a:ext>
            </a:extLst>
          </p:cNvPr>
          <p:cNvSpPr/>
          <p:nvPr/>
        </p:nvSpPr>
        <p:spPr>
          <a:xfrm>
            <a:off x="4709515" y="2252245"/>
            <a:ext cx="447010" cy="267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0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ABBDAC-2F2A-B14D-A9A2-DAFBFCF99C4A}"/>
              </a:ext>
            </a:extLst>
          </p:cNvPr>
          <p:cNvSpPr/>
          <p:nvPr/>
        </p:nvSpPr>
        <p:spPr>
          <a:xfrm>
            <a:off x="761356" y="1978419"/>
            <a:ext cx="669157" cy="365569"/>
          </a:xfrm>
          <a:prstGeom prst="rect">
            <a:avLst/>
          </a:prstGeom>
          <a:solidFill>
            <a:srgbClr val="F4D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361E73-0DC6-B842-81AF-EFBD5D2A835B}"/>
              </a:ext>
            </a:extLst>
          </p:cNvPr>
          <p:cNvSpPr/>
          <p:nvPr/>
        </p:nvSpPr>
        <p:spPr>
          <a:xfrm>
            <a:off x="732336" y="2382951"/>
            <a:ext cx="669157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7D1C4C1-E092-4040-9BC2-725404A293FA}"/>
              </a:ext>
            </a:extLst>
          </p:cNvPr>
          <p:cNvSpPr/>
          <p:nvPr/>
        </p:nvSpPr>
        <p:spPr>
          <a:xfrm>
            <a:off x="732336" y="2819814"/>
            <a:ext cx="669157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54A42A5-792F-6140-8122-5E638DC6C589}"/>
              </a:ext>
            </a:extLst>
          </p:cNvPr>
          <p:cNvSpPr/>
          <p:nvPr/>
        </p:nvSpPr>
        <p:spPr>
          <a:xfrm>
            <a:off x="781271" y="3220344"/>
            <a:ext cx="669157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993F3E-1730-C541-B3B5-0CDDAFDF4B65}"/>
              </a:ext>
            </a:extLst>
          </p:cNvPr>
          <p:cNvSpPr/>
          <p:nvPr/>
        </p:nvSpPr>
        <p:spPr>
          <a:xfrm>
            <a:off x="732336" y="3661209"/>
            <a:ext cx="669157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9541576-B30D-6E4F-BEE7-9A22146C21E8}"/>
              </a:ext>
            </a:extLst>
          </p:cNvPr>
          <p:cNvSpPr/>
          <p:nvPr/>
        </p:nvSpPr>
        <p:spPr>
          <a:xfrm>
            <a:off x="7380878" y="1964266"/>
            <a:ext cx="945936" cy="365569"/>
          </a:xfrm>
          <a:prstGeom prst="rect">
            <a:avLst/>
          </a:prstGeom>
          <a:solidFill>
            <a:srgbClr val="FBE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2B2BE08-B407-794D-8A53-F2818C8223EB}"/>
              </a:ext>
            </a:extLst>
          </p:cNvPr>
          <p:cNvSpPr/>
          <p:nvPr/>
        </p:nvSpPr>
        <p:spPr>
          <a:xfrm>
            <a:off x="7367639" y="2382951"/>
            <a:ext cx="955926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42B0DB2-D015-564D-ADCF-26B7DD28E8AB}"/>
              </a:ext>
            </a:extLst>
          </p:cNvPr>
          <p:cNvSpPr/>
          <p:nvPr/>
        </p:nvSpPr>
        <p:spPr>
          <a:xfrm>
            <a:off x="7380878" y="2806443"/>
            <a:ext cx="945936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3E7C68-C02E-E342-B4B2-D2CD29BAE42C}"/>
              </a:ext>
            </a:extLst>
          </p:cNvPr>
          <p:cNvSpPr/>
          <p:nvPr/>
        </p:nvSpPr>
        <p:spPr>
          <a:xfrm>
            <a:off x="7377629" y="3247524"/>
            <a:ext cx="945936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3F9A134-4C5D-A84C-807F-39303D398448}"/>
              </a:ext>
            </a:extLst>
          </p:cNvPr>
          <p:cNvSpPr/>
          <p:nvPr/>
        </p:nvSpPr>
        <p:spPr>
          <a:xfrm>
            <a:off x="7377629" y="3651725"/>
            <a:ext cx="945936" cy="3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DA8AAD95-586C-354A-A972-6AAD55CF945E}"/>
              </a:ext>
            </a:extLst>
          </p:cNvPr>
          <p:cNvCxnSpPr>
            <a:cxnSpLocks/>
          </p:cNvCxnSpPr>
          <p:nvPr/>
        </p:nvCxnSpPr>
        <p:spPr>
          <a:xfrm>
            <a:off x="3822278" y="3027868"/>
            <a:ext cx="514012" cy="1331749"/>
          </a:xfrm>
          <a:prstGeom prst="bentConnector2">
            <a:avLst/>
          </a:prstGeom>
          <a:ln w="28575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06E9B6BC-460B-5241-BA24-76FCB07CAF89}"/>
              </a:ext>
            </a:extLst>
          </p:cNvPr>
          <p:cNvCxnSpPr>
            <a:cxnSpLocks/>
          </p:cNvCxnSpPr>
          <p:nvPr/>
        </p:nvCxnSpPr>
        <p:spPr>
          <a:xfrm rot="5400000">
            <a:off x="4431311" y="3625420"/>
            <a:ext cx="921634" cy="528794"/>
          </a:xfrm>
          <a:prstGeom prst="bentConnector3">
            <a:avLst>
              <a:gd name="adj1" fmla="val 1091"/>
            </a:avLst>
          </a:prstGeom>
          <a:ln w="28575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CCF5CB75-2211-0F47-B259-5953B989247B}"/>
              </a:ext>
            </a:extLst>
          </p:cNvPr>
          <p:cNvSpPr/>
          <p:nvPr/>
        </p:nvSpPr>
        <p:spPr>
          <a:xfrm>
            <a:off x="3443934" y="4369402"/>
            <a:ext cx="2200677" cy="380170"/>
          </a:xfrm>
          <a:prstGeom prst="roundRect">
            <a:avLst>
              <a:gd name="adj" fmla="val 0"/>
            </a:avLst>
          </a:prstGeom>
          <a:solidFill>
            <a:schemeClr val="accent6">
              <a:lumMod val="40000"/>
              <a:lumOff val="6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CH" sz="2800" b="1" dirty="0">
                <a:solidFill>
                  <a:schemeClr val="tx1"/>
                </a:solidFill>
                <a:latin typeface="Corbel" panose="020B0503020204020204" pitchFamily="34" charset="0"/>
              </a:rPr>
              <a:t>Comparator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6B114A5-B1A3-D345-ACAE-5E4729F81C6E}"/>
              </a:ext>
            </a:extLst>
          </p:cNvPr>
          <p:cNvSpPr txBox="1"/>
          <p:nvPr/>
        </p:nvSpPr>
        <p:spPr>
          <a:xfrm>
            <a:off x="3301460" y="5153576"/>
            <a:ext cx="2485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800" b="1" dirty="0">
                <a:latin typeface="Corbel" panose="020B0503020204020204" pitchFamily="34" charset="0"/>
              </a:rPr>
              <a:t>Read &lt; K-mer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F0AF3C8-9E8C-384F-816D-4149732CA742}"/>
              </a:ext>
            </a:extLst>
          </p:cNvPr>
          <p:cNvCxnSpPr>
            <a:cxnSpLocks/>
            <a:stCxn id="54" idx="2"/>
            <a:endCxn id="55" idx="0"/>
          </p:cNvCxnSpPr>
          <p:nvPr/>
        </p:nvCxnSpPr>
        <p:spPr>
          <a:xfrm flipH="1">
            <a:off x="4544272" y="4749572"/>
            <a:ext cx="1" cy="404004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978942A1-E84E-CD4C-8C5A-F2BCCF008578}"/>
              </a:ext>
            </a:extLst>
          </p:cNvPr>
          <p:cNvSpPr/>
          <p:nvPr/>
        </p:nvSpPr>
        <p:spPr>
          <a:xfrm>
            <a:off x="1080799" y="5764003"/>
            <a:ext cx="69824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H" sz="2800" b="1" dirty="0">
                <a:solidFill>
                  <a:srgbClr val="C00000"/>
                </a:solidFill>
                <a:latin typeface="Corbel" panose="020B0503020204020204" pitchFamily="34" charset="0"/>
              </a:rPr>
              <a:t>Not an exact match </a:t>
            </a:r>
            <a:r>
              <a:rPr lang="en-CH" sz="2800" b="1" dirty="0">
                <a:solidFill>
                  <a:srgbClr val="C00000"/>
                </a:solidFill>
                <a:latin typeface="Corbel" panose="020B0503020204020204" pitchFamily="34" charset="0"/>
                <a:sym typeface="Wingdings" pitchFamily="2" charset="2"/>
              </a:rPr>
              <a:t> </a:t>
            </a:r>
            <a:r>
              <a:rPr lang="en-CH" sz="2800" b="1" dirty="0">
                <a:solidFill>
                  <a:srgbClr val="C00000"/>
                </a:solidFill>
                <a:latin typeface="Corbel" panose="020B0503020204020204" pitchFamily="34" charset="0"/>
              </a:rPr>
              <a:t>Send to read mapper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C4526E9-7395-1A41-86B6-87798895ECE7}"/>
              </a:ext>
            </a:extLst>
          </p:cNvPr>
          <p:cNvSpPr/>
          <p:nvPr/>
        </p:nvSpPr>
        <p:spPr>
          <a:xfrm>
            <a:off x="7727" y="913673"/>
            <a:ext cx="9143999" cy="5373550"/>
          </a:xfrm>
          <a:prstGeom prst="rect">
            <a:avLst/>
          </a:prstGeom>
          <a:solidFill>
            <a:srgbClr val="FFFFFF">
              <a:alpha val="9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29CA2E5-50B9-B143-B553-7457373E8A7C}"/>
              </a:ext>
            </a:extLst>
          </p:cNvPr>
          <p:cNvSpPr/>
          <p:nvPr/>
        </p:nvSpPr>
        <p:spPr>
          <a:xfrm>
            <a:off x="3182" y="2823311"/>
            <a:ext cx="9144000" cy="16765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algn="ctr">
              <a:lnSpc>
                <a:spcPct val="150000"/>
              </a:lnSpc>
            </a:pPr>
            <a:r>
              <a:rPr lang="en-GB" sz="3200" b="1" dirty="0">
                <a:solidFill>
                  <a:srgbClr val="629B3C"/>
                </a:solidFill>
                <a:latin typeface="Corbel" panose="020B0503020204020204" pitchFamily="34" charset="0"/>
              </a:rPr>
              <a:t>Avoids random accesses</a:t>
            </a:r>
          </a:p>
          <a:p>
            <a:pPr algn="ctr">
              <a:lnSpc>
                <a:spcPct val="150000"/>
              </a:lnSpc>
              <a:spcAft>
                <a:spcPts val="2000"/>
              </a:spcAft>
            </a:pPr>
            <a:r>
              <a:rPr lang="en-GB" sz="3200" b="1" dirty="0">
                <a:solidFill>
                  <a:srgbClr val="629B3C"/>
                </a:solidFill>
                <a:latin typeface="Corbel" panose="020B0503020204020204" pitchFamily="34" charset="0"/>
              </a:rPr>
              <a:t>Simple low-cost logic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332AB68-F5FC-A84B-97FA-5123383BC345}"/>
              </a:ext>
            </a:extLst>
          </p:cNvPr>
          <p:cNvSpPr txBox="1"/>
          <p:nvPr/>
        </p:nvSpPr>
        <p:spPr>
          <a:xfrm>
            <a:off x="1631877" y="3422712"/>
            <a:ext cx="109969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6600" b="1" i="0" u="none" strike="noStrike" dirty="0">
                <a:solidFill>
                  <a:srgbClr val="629B3C"/>
                </a:solidFill>
                <a:effectLst/>
                <a:latin typeface="arial" panose="020B0604020202020204" pitchFamily="34" charset="0"/>
              </a:rPr>
              <a:t>✓</a:t>
            </a:r>
            <a:endParaRPr lang="en-CH" sz="7200" dirty="0">
              <a:solidFill>
                <a:srgbClr val="629B3C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4F029B8-C460-4A44-A51D-408E07BBB077}"/>
              </a:ext>
            </a:extLst>
          </p:cNvPr>
          <p:cNvSpPr txBox="1"/>
          <p:nvPr/>
        </p:nvSpPr>
        <p:spPr>
          <a:xfrm>
            <a:off x="1560239" y="2647153"/>
            <a:ext cx="109969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6600" b="1" i="0" u="none" strike="noStrike" dirty="0">
                <a:solidFill>
                  <a:srgbClr val="629B3C"/>
                </a:solidFill>
                <a:effectLst/>
                <a:latin typeface="arial" panose="020B0604020202020204" pitchFamily="34" charset="0"/>
              </a:rPr>
              <a:t>✓</a:t>
            </a:r>
            <a:endParaRPr lang="en-CH" sz="7200" dirty="0">
              <a:solidFill>
                <a:srgbClr val="629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6455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2D692-3F05-2147-8CFA-88B36F7D0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GenStore-EM: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6795E-10A8-4049-91E0-4F2A3E8FB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700"/>
              </a:spcAft>
            </a:pPr>
            <a:r>
              <a:rPr lang="en-CH" dirty="0"/>
              <a:t>Read-sized k-mer index takes up a </a:t>
            </a:r>
            <a:r>
              <a:rPr lang="en-CH" dirty="0">
                <a:solidFill>
                  <a:srgbClr val="C00000"/>
                </a:solidFill>
              </a:rPr>
              <a:t>large amount of space </a:t>
            </a:r>
            <a:r>
              <a:rPr lang="en-CH" dirty="0"/>
              <a:t>(126 GB for human index) due to the larger number of unique k-mers</a:t>
            </a:r>
          </a:p>
          <a:p>
            <a:pPr marL="0" indent="0">
              <a:buNone/>
            </a:pPr>
            <a:endParaRPr lang="en-CH" dirty="0"/>
          </a:p>
          <a:p>
            <a:pPr marL="123950" lvl="1" indent="0">
              <a:buNone/>
            </a:pPr>
            <a:endParaRPr lang="en-CH" dirty="0"/>
          </a:p>
          <a:p>
            <a:pPr lvl="1"/>
            <a:endParaRPr lang="en-CH" dirty="0"/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922A083C-26D4-4C48-8717-E3899603BB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154045"/>
              </p:ext>
            </p:extLst>
          </p:nvPr>
        </p:nvGraphicFramePr>
        <p:xfrm>
          <a:off x="2773934" y="2710737"/>
          <a:ext cx="3206204" cy="213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97312">
                  <a:extLst>
                    <a:ext uri="{9D8B030D-6E8A-4147-A177-3AD203B41FA5}">
                      <a16:colId xmlns:a16="http://schemas.microsoft.com/office/drawing/2014/main" val="2329783177"/>
                    </a:ext>
                  </a:extLst>
                </a:gridCol>
                <a:gridCol w="1008892">
                  <a:extLst>
                    <a:ext uri="{9D8B030D-6E8A-4147-A177-3AD203B41FA5}">
                      <a16:colId xmlns:a16="http://schemas.microsoft.com/office/drawing/2014/main" val="231892753"/>
                    </a:ext>
                  </a:extLst>
                </a:gridCol>
              </a:tblGrid>
              <a:tr h="334655">
                <a:tc>
                  <a:txBody>
                    <a:bodyPr/>
                    <a:lstStyle/>
                    <a:p>
                      <a:pPr algn="ctr"/>
                      <a:r>
                        <a:rPr lang="en-CH" sz="2800" b="1" dirty="0">
                          <a:latin typeface="Corbel" panose="020B0503020204020204" pitchFamily="34" charset="0"/>
                        </a:rPr>
                        <a:t>K-mer</a:t>
                      </a:r>
                    </a:p>
                  </a:txBody>
                  <a:tcPr marL="0" marR="0" marT="0" marB="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1" dirty="0">
                          <a:latin typeface="Corbel" panose="020B0503020204020204" pitchFamily="34" charset="0"/>
                        </a:rPr>
                        <a:t>Loc.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198407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AAAAAAAAAA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1, 8, 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467351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</a:t>
                      </a:r>
                      <a:r>
                        <a:rPr lang="en-CH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AAC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</a:rPr>
                        <a:t>51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522337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AAAAAAA</a:t>
                      </a:r>
                      <a:r>
                        <a:rPr lang="en-CH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AAT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</a:rPr>
                        <a:t>23, 37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684629"/>
                  </a:ext>
                </a:extLst>
              </a:tr>
              <a:tr h="340291"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2800" dirty="0">
                          <a:latin typeface="Cambria" panose="02040503050406030204" pitchFamily="18" charset="0"/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52839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29EF7F1-D1FB-3A49-B7E6-1E961AF40AE6}"/>
              </a:ext>
            </a:extLst>
          </p:cNvPr>
          <p:cNvSpPr txBox="1"/>
          <p:nvPr/>
        </p:nvSpPr>
        <p:spPr>
          <a:xfrm>
            <a:off x="2742625" y="2001572"/>
            <a:ext cx="3268821" cy="50359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CH" sz="2800" b="1" dirty="0">
                <a:latin typeface="Corbel" panose="020B0503020204020204" pitchFamily="34" charset="0"/>
              </a:rPr>
              <a:t>Sorted K-mer Index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8FE3C01-E5A2-CC47-A049-13C0B74136EB}"/>
              </a:ext>
            </a:extLst>
          </p:cNvPr>
          <p:cNvGrpSpPr/>
          <p:nvPr/>
        </p:nvGrpSpPr>
        <p:grpSpPr>
          <a:xfrm>
            <a:off x="2780770" y="2757149"/>
            <a:ext cx="2175448" cy="2050328"/>
            <a:chOff x="2780770" y="2757149"/>
            <a:chExt cx="2175448" cy="205032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3BA6948-D07C-504A-B07F-FE155D927D0C}"/>
                </a:ext>
              </a:extLst>
            </p:cNvPr>
            <p:cNvSpPr/>
            <p:nvPr/>
          </p:nvSpPr>
          <p:spPr>
            <a:xfrm>
              <a:off x="2780770" y="2757149"/>
              <a:ext cx="2164717" cy="365569"/>
            </a:xfrm>
            <a:prstGeom prst="rect">
              <a:avLst/>
            </a:prstGeom>
            <a:solidFill>
              <a:srgbClr val="FB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CH" sz="2000" b="1" dirty="0">
                  <a:solidFill>
                    <a:srgbClr val="1982C3"/>
                  </a:solidFill>
                  <a:latin typeface="Corbel" panose="020B0503020204020204" pitchFamily="34" charset="0"/>
                </a:rPr>
                <a:t>Strong Hash Value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6AAD22C-9038-3346-AF7D-ECAFCFDBC363}"/>
                </a:ext>
              </a:extLst>
            </p:cNvPr>
            <p:cNvSpPr/>
            <p:nvPr/>
          </p:nvSpPr>
          <p:spPr>
            <a:xfrm>
              <a:off x="2780770" y="3169130"/>
              <a:ext cx="2164717" cy="3655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CH" sz="2600" b="1" dirty="0">
                  <a:solidFill>
                    <a:srgbClr val="1982C3"/>
                  </a:solidFill>
                  <a:latin typeface="Corbel" panose="020B0503020204020204" pitchFamily="34" charset="0"/>
                </a:rPr>
                <a:t>1</a:t>
              </a:r>
              <a:endParaRPr lang="en-CH" sz="2600" b="1" dirty="0">
                <a:solidFill>
                  <a:srgbClr val="1982C3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822DB7B-97F5-5048-B10C-8B6AB2BDBB85}"/>
                </a:ext>
              </a:extLst>
            </p:cNvPr>
            <p:cNvSpPr/>
            <p:nvPr/>
          </p:nvSpPr>
          <p:spPr>
            <a:xfrm>
              <a:off x="2791501" y="3591989"/>
              <a:ext cx="2164717" cy="3655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CH" sz="2600" b="1" dirty="0">
                  <a:solidFill>
                    <a:srgbClr val="1982C3"/>
                  </a:solidFill>
                  <a:latin typeface="Corbel" panose="020B0503020204020204" pitchFamily="34" charset="0"/>
                </a:rPr>
                <a:t>4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26BE170-626C-AB4B-B721-20BB67631DA7}"/>
                </a:ext>
              </a:extLst>
            </p:cNvPr>
            <p:cNvSpPr/>
            <p:nvPr/>
          </p:nvSpPr>
          <p:spPr>
            <a:xfrm>
              <a:off x="2791501" y="4030305"/>
              <a:ext cx="2164717" cy="3655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CH" sz="2600" b="1" dirty="0">
                  <a:solidFill>
                    <a:srgbClr val="1982C3"/>
                  </a:solidFill>
                  <a:latin typeface="Corbel" panose="020B0503020204020204" pitchFamily="34" charset="0"/>
                </a:rPr>
                <a:t>7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C5F84F9-E072-2A48-B1B7-6BEF55941127}"/>
                </a:ext>
              </a:extLst>
            </p:cNvPr>
            <p:cNvSpPr/>
            <p:nvPr/>
          </p:nvSpPr>
          <p:spPr>
            <a:xfrm>
              <a:off x="2780770" y="4441908"/>
              <a:ext cx="2164717" cy="3655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CH" sz="2600" b="1" dirty="0">
                  <a:solidFill>
                    <a:srgbClr val="1982C3"/>
                  </a:solidFill>
                  <a:latin typeface="Corbel" panose="020B0503020204020204" pitchFamily="34" charset="0"/>
                </a:rPr>
                <a:t>16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CEFD49F6-420F-BE4B-B2A4-067EABD8D216}"/>
              </a:ext>
            </a:extLst>
          </p:cNvPr>
          <p:cNvSpPr/>
          <p:nvPr/>
        </p:nvSpPr>
        <p:spPr>
          <a:xfrm>
            <a:off x="-2198" y="5118601"/>
            <a:ext cx="9144000" cy="10632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800" b="1" dirty="0">
                <a:solidFill>
                  <a:schemeClr val="tx1"/>
                </a:solidFill>
                <a:latin typeface="Corbel" panose="020B0503020204020204" pitchFamily="34" charset="0"/>
              </a:rPr>
              <a:t>Using strong hash values instead of read-sized k-</a:t>
            </a:r>
            <a:r>
              <a:rPr lang="en-GB" sz="2800" b="1" dirty="0" err="1">
                <a:solidFill>
                  <a:schemeClr val="tx1"/>
                </a:solidFill>
                <a:latin typeface="Corbel" panose="020B0503020204020204" pitchFamily="34" charset="0"/>
              </a:rPr>
              <a:t>mers</a:t>
            </a:r>
            <a:r>
              <a:rPr lang="en-GB" sz="2800" b="1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  <a:p>
            <a:pPr algn="ctr"/>
            <a:r>
              <a:rPr lang="en-GB" sz="2800" b="1" dirty="0">
                <a:solidFill>
                  <a:srgbClr val="629B3C"/>
                </a:solidFill>
                <a:latin typeface="Corbel" panose="020B0503020204020204" pitchFamily="34" charset="0"/>
              </a:rPr>
              <a:t>reduces the size of the index by 3.9x </a:t>
            </a:r>
          </a:p>
        </p:txBody>
      </p:sp>
    </p:spTree>
    <p:extLst>
      <p:ext uri="{BB962C8B-B14F-4D97-AF65-F5344CB8AC3E}">
        <p14:creationId xmlns:p14="http://schemas.microsoft.com/office/powerpoint/2010/main" val="316085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CD570-DD52-1C42-AE36-D4EAF8A68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GenStore-EM: Design</a:t>
            </a: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8CC950F5-D378-9E49-BA9A-DCAF3CA3AF96}"/>
              </a:ext>
            </a:extLst>
          </p:cNvPr>
          <p:cNvSpPr/>
          <p:nvPr/>
        </p:nvSpPr>
        <p:spPr>
          <a:xfrm>
            <a:off x="783927" y="1999730"/>
            <a:ext cx="7576145" cy="1554147"/>
          </a:xfrm>
          <a:prstGeom prst="roundRect">
            <a:avLst>
              <a:gd name="adj" fmla="val 6954"/>
            </a:avLst>
          </a:prstGeom>
          <a:solidFill>
            <a:srgbClr val="009FFF">
              <a:alpha val="9804"/>
            </a:srgb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en-CH" b="1" dirty="0">
                <a:solidFill>
                  <a:srgbClr val="0062A0"/>
                </a:solidFill>
                <a:latin typeface="Corbel" panose="020B0503020204020204" pitchFamily="34" charset="0"/>
              </a:rPr>
              <a:t>GenStore-Enabled SSD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CFD8603-DB18-6C4E-8F5E-2DCB4CBB81CE}"/>
              </a:ext>
            </a:extLst>
          </p:cNvPr>
          <p:cNvCxnSpPr>
            <a:cxnSpLocks/>
          </p:cNvCxnSpPr>
          <p:nvPr/>
        </p:nvCxnSpPr>
        <p:spPr>
          <a:xfrm>
            <a:off x="2867842" y="2879951"/>
            <a:ext cx="496514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60">
            <a:extLst>
              <a:ext uri="{FF2B5EF4-FFF2-40B4-BE49-F238E27FC236}">
                <a16:creationId xmlns:a16="http://schemas.microsoft.com/office/drawing/2014/main" id="{B51B3BE6-A2E7-1349-9C33-AD8A6BF3FF7C}"/>
              </a:ext>
            </a:extLst>
          </p:cNvPr>
          <p:cNvSpPr/>
          <p:nvPr/>
        </p:nvSpPr>
        <p:spPr>
          <a:xfrm>
            <a:off x="2804836" y="1369324"/>
            <a:ext cx="3534327" cy="392316"/>
          </a:xfrm>
          <a:prstGeom prst="roundRect">
            <a:avLst>
              <a:gd name="adj" fmla="val 30799"/>
            </a:avLst>
          </a:prstGeom>
          <a:solidFill>
            <a:schemeClr val="bg2">
              <a:lumMod val="9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CH" b="1" dirty="0">
                <a:solidFill>
                  <a:schemeClr val="tx1"/>
                </a:solidFill>
                <a:latin typeface="Corbel" panose="020B0503020204020204" pitchFamily="34" charset="0"/>
              </a:rPr>
              <a:t>Host System</a:t>
            </a:r>
          </a:p>
        </p:txBody>
      </p:sp>
      <p:sp>
        <p:nvSpPr>
          <p:cNvPr id="7" name="Rounded Rectangle 151">
            <a:extLst>
              <a:ext uri="{FF2B5EF4-FFF2-40B4-BE49-F238E27FC236}">
                <a16:creationId xmlns:a16="http://schemas.microsoft.com/office/drawing/2014/main" id="{31E1395A-E51E-4243-8341-47BE8DE64388}"/>
              </a:ext>
            </a:extLst>
          </p:cNvPr>
          <p:cNvSpPr/>
          <p:nvPr/>
        </p:nvSpPr>
        <p:spPr>
          <a:xfrm>
            <a:off x="903990" y="3965548"/>
            <a:ext cx="7336019" cy="1785799"/>
          </a:xfrm>
          <a:prstGeom prst="roundRect">
            <a:avLst>
              <a:gd name="adj" fmla="val 0"/>
            </a:avLst>
          </a:prstGeom>
          <a:solidFill>
            <a:schemeClr val="bg2">
              <a:alpha val="63706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latin typeface="Corbel" panose="020B0503020204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8387074-80C6-9445-82D0-7A20A373505B}"/>
              </a:ext>
            </a:extLst>
          </p:cNvPr>
          <p:cNvGrpSpPr/>
          <p:nvPr/>
        </p:nvGrpSpPr>
        <p:grpSpPr>
          <a:xfrm>
            <a:off x="978511" y="4343441"/>
            <a:ext cx="2820230" cy="1314934"/>
            <a:chOff x="2686050" y="4148829"/>
            <a:chExt cx="2820230" cy="1314934"/>
          </a:xfrm>
        </p:grpSpPr>
        <p:sp>
          <p:nvSpPr>
            <p:cNvPr id="9" name="직사각형 78">
              <a:extLst>
                <a:ext uri="{FF2B5EF4-FFF2-40B4-BE49-F238E27FC236}">
                  <a16:creationId xmlns:a16="http://schemas.microsoft.com/office/drawing/2014/main" id="{AC221B24-D04B-6747-957E-06680D69305D}"/>
                </a:ext>
              </a:extLst>
            </p:cNvPr>
            <p:cNvSpPr/>
            <p:nvPr/>
          </p:nvSpPr>
          <p:spPr>
            <a:xfrm>
              <a:off x="2686050" y="4148829"/>
              <a:ext cx="1696057" cy="131493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0" rtlCol="0" anchor="b"/>
            <a:lstStyle/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Die#1</a:t>
              </a:r>
              <a:endParaRPr lang="ko-KR" altLang="en-US" sz="1600" b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직사각형 79">
              <a:extLst>
                <a:ext uri="{FF2B5EF4-FFF2-40B4-BE49-F238E27FC236}">
                  <a16:creationId xmlns:a16="http://schemas.microsoft.com/office/drawing/2014/main" id="{8061B1E2-6570-F048-BAED-B62A2466FF79}"/>
                </a:ext>
              </a:extLst>
            </p:cNvPr>
            <p:cNvSpPr/>
            <p:nvPr/>
          </p:nvSpPr>
          <p:spPr>
            <a:xfrm>
              <a:off x="2720180" y="4195807"/>
              <a:ext cx="788096" cy="98776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algn="ctr"/>
              <a:r>
                <a:rPr lang="en-US" altLang="ko-KR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Plane#1</a:t>
              </a:r>
              <a:endParaRPr lang="ko-KR" altLang="en-US" sz="1400" b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직사각형 352">
              <a:extLst>
                <a:ext uri="{FF2B5EF4-FFF2-40B4-BE49-F238E27FC236}">
                  <a16:creationId xmlns:a16="http://schemas.microsoft.com/office/drawing/2014/main" id="{D01E6D29-6F82-CC4A-94FD-1F9748B1F7D5}"/>
                </a:ext>
              </a:extLst>
            </p:cNvPr>
            <p:cNvSpPr/>
            <p:nvPr/>
          </p:nvSpPr>
          <p:spPr>
            <a:xfrm>
              <a:off x="2761664" y="4298013"/>
              <a:ext cx="705130" cy="206971"/>
            </a:xfrm>
            <a:prstGeom prst="rect">
              <a:avLst/>
            </a:prstGeom>
            <a:solidFill>
              <a:srgbClr val="F3DDE9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ko-KR" altLang="en-US" sz="1400" b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직사각형 79">
              <a:extLst>
                <a:ext uri="{FF2B5EF4-FFF2-40B4-BE49-F238E27FC236}">
                  <a16:creationId xmlns:a16="http://schemas.microsoft.com/office/drawing/2014/main" id="{DA1DD13C-95C6-D44C-8E7E-50615B537B32}"/>
                </a:ext>
              </a:extLst>
            </p:cNvPr>
            <p:cNvSpPr/>
            <p:nvPr/>
          </p:nvSpPr>
          <p:spPr>
            <a:xfrm>
              <a:off x="3551634" y="4195807"/>
              <a:ext cx="788096" cy="98776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algn="ctr"/>
              <a:r>
                <a:rPr lang="en-US" altLang="ko-KR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Plane#2</a:t>
              </a:r>
              <a:endParaRPr lang="ko-KR" altLang="en-US" sz="1400" b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직사각형 352">
              <a:extLst>
                <a:ext uri="{FF2B5EF4-FFF2-40B4-BE49-F238E27FC236}">
                  <a16:creationId xmlns:a16="http://schemas.microsoft.com/office/drawing/2014/main" id="{BFC0E4F4-3760-6647-9FCB-F2E58DBDFC48}"/>
                </a:ext>
              </a:extLst>
            </p:cNvPr>
            <p:cNvSpPr/>
            <p:nvPr/>
          </p:nvSpPr>
          <p:spPr>
            <a:xfrm>
              <a:off x="3593117" y="4298013"/>
              <a:ext cx="705130" cy="206971"/>
            </a:xfrm>
            <a:prstGeom prst="rect">
              <a:avLst/>
            </a:prstGeom>
            <a:solidFill>
              <a:srgbClr val="F3DDE9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ko-KR" altLang="en-US" sz="1600" b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직사각형 352">
              <a:extLst>
                <a:ext uri="{FF2B5EF4-FFF2-40B4-BE49-F238E27FC236}">
                  <a16:creationId xmlns:a16="http://schemas.microsoft.com/office/drawing/2014/main" id="{92EA377F-8AA3-7244-AFE6-95131032BE94}"/>
                </a:ext>
              </a:extLst>
            </p:cNvPr>
            <p:cNvSpPr/>
            <p:nvPr/>
          </p:nvSpPr>
          <p:spPr>
            <a:xfrm>
              <a:off x="3593117" y="4692527"/>
              <a:ext cx="705130" cy="20697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ko-KR" altLang="en-US" sz="1600" b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D047CA6-F8BF-054E-87AA-0BC15CAB9A70}"/>
                </a:ext>
              </a:extLst>
            </p:cNvPr>
            <p:cNvGrpSpPr/>
            <p:nvPr/>
          </p:nvGrpSpPr>
          <p:grpSpPr>
            <a:xfrm>
              <a:off x="4654000" y="4148829"/>
              <a:ext cx="852280" cy="1314934"/>
              <a:chOff x="4783207" y="4148829"/>
              <a:chExt cx="1696057" cy="1314934"/>
            </a:xfrm>
          </p:grpSpPr>
          <p:sp>
            <p:nvSpPr>
              <p:cNvPr id="17" name="직사각형 78">
                <a:extLst>
                  <a:ext uri="{FF2B5EF4-FFF2-40B4-BE49-F238E27FC236}">
                    <a16:creationId xmlns:a16="http://schemas.microsoft.com/office/drawing/2014/main" id="{976DD7D5-0FED-6944-AEA8-995EB2052DEA}"/>
                  </a:ext>
                </a:extLst>
              </p:cNvPr>
              <p:cNvSpPr/>
              <p:nvPr/>
            </p:nvSpPr>
            <p:spPr>
              <a:xfrm>
                <a:off x="4783207" y="4148829"/>
                <a:ext cx="1696057" cy="131493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36000" bIns="0" rtlCol="0" anchor="b"/>
              <a:lstStyle/>
              <a:p>
                <a:pPr algn="ctr"/>
                <a:r>
                  <a:rPr lang="en-US" altLang="ko-KR" sz="1600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Die#4</a:t>
                </a:r>
                <a:endParaRPr lang="ko-KR" altLang="en-US" sz="16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직사각형 79">
                <a:extLst>
                  <a:ext uri="{FF2B5EF4-FFF2-40B4-BE49-F238E27FC236}">
                    <a16:creationId xmlns:a16="http://schemas.microsoft.com/office/drawing/2014/main" id="{5907D46E-ADE2-8C45-99EF-766E96B681C8}"/>
                  </a:ext>
                </a:extLst>
              </p:cNvPr>
              <p:cNvSpPr/>
              <p:nvPr/>
            </p:nvSpPr>
            <p:spPr>
              <a:xfrm>
                <a:off x="4853160" y="4195807"/>
                <a:ext cx="716452" cy="98776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P#1</a:t>
                </a:r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직사각형 352">
                <a:extLst>
                  <a:ext uri="{FF2B5EF4-FFF2-40B4-BE49-F238E27FC236}">
                    <a16:creationId xmlns:a16="http://schemas.microsoft.com/office/drawing/2014/main" id="{25793CB1-7077-E840-A34C-D90D3216E4DE}"/>
                  </a:ext>
                </a:extLst>
              </p:cNvPr>
              <p:cNvSpPr/>
              <p:nvPr/>
            </p:nvSpPr>
            <p:spPr>
              <a:xfrm>
                <a:off x="4946500" y="4298013"/>
                <a:ext cx="529774" cy="206971"/>
              </a:xfrm>
              <a:prstGeom prst="rect">
                <a:avLst/>
              </a:prstGeom>
              <a:solidFill>
                <a:srgbClr val="F3DDE9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직사각형 79">
                <a:extLst>
                  <a:ext uri="{FF2B5EF4-FFF2-40B4-BE49-F238E27FC236}">
                    <a16:creationId xmlns:a16="http://schemas.microsoft.com/office/drawing/2014/main" id="{D2348870-135F-B647-A177-357B15D0BF0F}"/>
                  </a:ext>
                </a:extLst>
              </p:cNvPr>
              <p:cNvSpPr/>
              <p:nvPr/>
            </p:nvSpPr>
            <p:spPr>
              <a:xfrm>
                <a:off x="5684614" y="4195807"/>
                <a:ext cx="716452" cy="98776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P#2</a:t>
                </a:r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직사각형 352">
                <a:extLst>
                  <a:ext uri="{FF2B5EF4-FFF2-40B4-BE49-F238E27FC236}">
                    <a16:creationId xmlns:a16="http://schemas.microsoft.com/office/drawing/2014/main" id="{9942E8B2-781A-9C4F-94B1-67AF2B06089F}"/>
                  </a:ext>
                </a:extLst>
              </p:cNvPr>
              <p:cNvSpPr/>
              <p:nvPr/>
            </p:nvSpPr>
            <p:spPr>
              <a:xfrm>
                <a:off x="5777952" y="4298013"/>
                <a:ext cx="529774" cy="206971"/>
              </a:xfrm>
              <a:prstGeom prst="rect">
                <a:avLst/>
              </a:prstGeom>
              <a:solidFill>
                <a:srgbClr val="F3DDE9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ko-KR" altLang="en-US" sz="16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직사각형 352">
                <a:extLst>
                  <a:ext uri="{FF2B5EF4-FFF2-40B4-BE49-F238E27FC236}">
                    <a16:creationId xmlns:a16="http://schemas.microsoft.com/office/drawing/2014/main" id="{BC5907A3-A808-CD42-9413-71F12F9126D7}"/>
                  </a:ext>
                </a:extLst>
              </p:cNvPr>
              <p:cNvSpPr/>
              <p:nvPr/>
            </p:nvSpPr>
            <p:spPr>
              <a:xfrm>
                <a:off x="4946500" y="4692527"/>
                <a:ext cx="529774" cy="206971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직사각형 352">
                <a:extLst>
                  <a:ext uri="{FF2B5EF4-FFF2-40B4-BE49-F238E27FC236}">
                    <a16:creationId xmlns:a16="http://schemas.microsoft.com/office/drawing/2014/main" id="{CD256BDB-9209-1443-9B49-ED7B52623889}"/>
                  </a:ext>
                </a:extLst>
              </p:cNvPr>
              <p:cNvSpPr/>
              <p:nvPr/>
            </p:nvSpPr>
            <p:spPr>
              <a:xfrm>
                <a:off x="5777952" y="4692527"/>
                <a:ext cx="529774" cy="206971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ko-KR" altLang="en-US" sz="16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직사각형 363">
              <a:extLst>
                <a:ext uri="{FF2B5EF4-FFF2-40B4-BE49-F238E27FC236}">
                  <a16:creationId xmlns:a16="http://schemas.microsoft.com/office/drawing/2014/main" id="{66BF03D5-706D-4246-A420-F8C5E98E9AC0}"/>
                </a:ext>
              </a:extLst>
            </p:cNvPr>
            <p:cNvSpPr/>
            <p:nvPr/>
          </p:nvSpPr>
          <p:spPr>
            <a:xfrm>
              <a:off x="4371559" y="4589036"/>
              <a:ext cx="305537" cy="2169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⋯</a:t>
              </a:r>
              <a:endParaRPr lang="ko-KR" altLang="en-US" sz="1600" b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5B1A5E0-D5B0-FB4E-AEB7-E32F48E49934}"/>
              </a:ext>
            </a:extLst>
          </p:cNvPr>
          <p:cNvGrpSpPr/>
          <p:nvPr/>
        </p:nvGrpSpPr>
        <p:grpSpPr>
          <a:xfrm>
            <a:off x="3965790" y="4343441"/>
            <a:ext cx="1945584" cy="1314933"/>
            <a:chOff x="5669860" y="4148829"/>
            <a:chExt cx="1945584" cy="1314933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983B6D2-F405-6245-9435-2CFE53DAAB14}"/>
                </a:ext>
              </a:extLst>
            </p:cNvPr>
            <p:cNvGrpSpPr/>
            <p:nvPr/>
          </p:nvGrpSpPr>
          <p:grpSpPr>
            <a:xfrm>
              <a:off x="5669860" y="4148829"/>
              <a:ext cx="852280" cy="1314933"/>
              <a:chOff x="4783207" y="4148829"/>
              <a:chExt cx="1696057" cy="1314933"/>
            </a:xfrm>
          </p:grpSpPr>
          <p:sp>
            <p:nvSpPr>
              <p:cNvPr id="35" name="직사각형 78">
                <a:extLst>
                  <a:ext uri="{FF2B5EF4-FFF2-40B4-BE49-F238E27FC236}">
                    <a16:creationId xmlns:a16="http://schemas.microsoft.com/office/drawing/2014/main" id="{19FF2990-D891-584D-8D11-72075741CB73}"/>
                  </a:ext>
                </a:extLst>
              </p:cNvPr>
              <p:cNvSpPr/>
              <p:nvPr/>
            </p:nvSpPr>
            <p:spPr>
              <a:xfrm>
                <a:off x="4783207" y="4148829"/>
                <a:ext cx="1696057" cy="13149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36000" bIns="0" rtlCol="0" anchor="b"/>
              <a:lstStyle/>
              <a:p>
                <a:pPr algn="ctr"/>
                <a:r>
                  <a:rPr lang="en-US" altLang="ko-KR" sz="1600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Die#1</a:t>
                </a:r>
                <a:endParaRPr lang="ko-KR" altLang="en-US" sz="16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직사각형 79">
                <a:extLst>
                  <a:ext uri="{FF2B5EF4-FFF2-40B4-BE49-F238E27FC236}">
                    <a16:creationId xmlns:a16="http://schemas.microsoft.com/office/drawing/2014/main" id="{712E57B8-695A-7847-A201-0562D30C03A2}"/>
                  </a:ext>
                </a:extLst>
              </p:cNvPr>
              <p:cNvSpPr/>
              <p:nvPr/>
            </p:nvSpPr>
            <p:spPr>
              <a:xfrm>
                <a:off x="4853160" y="4195806"/>
                <a:ext cx="716452" cy="99772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P#1</a:t>
                </a:r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직사각형 352">
                <a:extLst>
                  <a:ext uri="{FF2B5EF4-FFF2-40B4-BE49-F238E27FC236}">
                    <a16:creationId xmlns:a16="http://schemas.microsoft.com/office/drawing/2014/main" id="{622BAE22-A81D-7F49-9ACD-3DA0F3163CC1}"/>
                  </a:ext>
                </a:extLst>
              </p:cNvPr>
              <p:cNvSpPr/>
              <p:nvPr/>
            </p:nvSpPr>
            <p:spPr>
              <a:xfrm>
                <a:off x="4946500" y="4298013"/>
                <a:ext cx="529774" cy="206971"/>
              </a:xfrm>
              <a:prstGeom prst="rect">
                <a:avLst/>
              </a:prstGeom>
              <a:solidFill>
                <a:srgbClr val="F3DDE9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직사각형 79">
                <a:extLst>
                  <a:ext uri="{FF2B5EF4-FFF2-40B4-BE49-F238E27FC236}">
                    <a16:creationId xmlns:a16="http://schemas.microsoft.com/office/drawing/2014/main" id="{500BCE64-423A-A740-BE41-7777E8EE4087}"/>
                  </a:ext>
                </a:extLst>
              </p:cNvPr>
              <p:cNvSpPr/>
              <p:nvPr/>
            </p:nvSpPr>
            <p:spPr>
              <a:xfrm>
                <a:off x="5684614" y="4195806"/>
                <a:ext cx="716452" cy="99772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P#2</a:t>
                </a:r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직사각형 352">
                <a:extLst>
                  <a:ext uri="{FF2B5EF4-FFF2-40B4-BE49-F238E27FC236}">
                    <a16:creationId xmlns:a16="http://schemas.microsoft.com/office/drawing/2014/main" id="{B64075F5-367A-284F-8E36-5669D08F99F6}"/>
                  </a:ext>
                </a:extLst>
              </p:cNvPr>
              <p:cNvSpPr/>
              <p:nvPr/>
            </p:nvSpPr>
            <p:spPr>
              <a:xfrm>
                <a:off x="5777952" y="4298013"/>
                <a:ext cx="529774" cy="206971"/>
              </a:xfrm>
              <a:prstGeom prst="rect">
                <a:avLst/>
              </a:prstGeom>
              <a:solidFill>
                <a:srgbClr val="F3DDE9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ko-KR" altLang="en-US" sz="16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직사각형 352">
                <a:extLst>
                  <a:ext uri="{FF2B5EF4-FFF2-40B4-BE49-F238E27FC236}">
                    <a16:creationId xmlns:a16="http://schemas.microsoft.com/office/drawing/2014/main" id="{DF76ADA3-A244-A341-AD8A-3D00B2A8BC70}"/>
                  </a:ext>
                </a:extLst>
              </p:cNvPr>
              <p:cNvSpPr/>
              <p:nvPr/>
            </p:nvSpPr>
            <p:spPr>
              <a:xfrm>
                <a:off x="4946500" y="4692527"/>
                <a:ext cx="529774" cy="206971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직사각형 352">
                <a:extLst>
                  <a:ext uri="{FF2B5EF4-FFF2-40B4-BE49-F238E27FC236}">
                    <a16:creationId xmlns:a16="http://schemas.microsoft.com/office/drawing/2014/main" id="{ABCF0395-730F-484E-9BBB-8E17B9ACDD37}"/>
                  </a:ext>
                </a:extLst>
              </p:cNvPr>
              <p:cNvSpPr/>
              <p:nvPr/>
            </p:nvSpPr>
            <p:spPr>
              <a:xfrm>
                <a:off x="5777952" y="4692527"/>
                <a:ext cx="529774" cy="206971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ko-KR" altLang="en-US" sz="16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AC5E41F-50C9-F745-84DA-AD4BB9364853}"/>
                </a:ext>
              </a:extLst>
            </p:cNvPr>
            <p:cNvGrpSpPr/>
            <p:nvPr/>
          </p:nvGrpSpPr>
          <p:grpSpPr>
            <a:xfrm>
              <a:off x="6763164" y="4148829"/>
              <a:ext cx="852280" cy="1314933"/>
              <a:chOff x="4783207" y="4148829"/>
              <a:chExt cx="1696057" cy="1314933"/>
            </a:xfrm>
          </p:grpSpPr>
          <p:sp>
            <p:nvSpPr>
              <p:cNvPr id="28" name="직사각형 78">
                <a:extLst>
                  <a:ext uri="{FF2B5EF4-FFF2-40B4-BE49-F238E27FC236}">
                    <a16:creationId xmlns:a16="http://schemas.microsoft.com/office/drawing/2014/main" id="{72E5F8C8-177C-C944-BB93-9EEFB5942EB9}"/>
                  </a:ext>
                </a:extLst>
              </p:cNvPr>
              <p:cNvSpPr/>
              <p:nvPr/>
            </p:nvSpPr>
            <p:spPr>
              <a:xfrm>
                <a:off x="4783207" y="4148829"/>
                <a:ext cx="1696057" cy="13149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36000" bIns="0" rtlCol="0" anchor="b"/>
              <a:lstStyle/>
              <a:p>
                <a:pPr algn="ctr"/>
                <a:r>
                  <a:rPr lang="en-US" altLang="ko-KR" sz="1600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Die#4</a:t>
                </a:r>
                <a:endParaRPr lang="ko-KR" altLang="en-US" sz="16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직사각형 79">
                <a:extLst>
                  <a:ext uri="{FF2B5EF4-FFF2-40B4-BE49-F238E27FC236}">
                    <a16:creationId xmlns:a16="http://schemas.microsoft.com/office/drawing/2014/main" id="{6C30A438-E90B-7E4F-A087-1F15EC5ADDC2}"/>
                  </a:ext>
                </a:extLst>
              </p:cNvPr>
              <p:cNvSpPr/>
              <p:nvPr/>
            </p:nvSpPr>
            <p:spPr>
              <a:xfrm>
                <a:off x="4853160" y="4195806"/>
                <a:ext cx="716452" cy="99772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P#1</a:t>
                </a:r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직사각형 352">
                <a:extLst>
                  <a:ext uri="{FF2B5EF4-FFF2-40B4-BE49-F238E27FC236}">
                    <a16:creationId xmlns:a16="http://schemas.microsoft.com/office/drawing/2014/main" id="{FDAC43F3-14C4-134D-9F47-89F8B07332B1}"/>
                  </a:ext>
                </a:extLst>
              </p:cNvPr>
              <p:cNvSpPr/>
              <p:nvPr/>
            </p:nvSpPr>
            <p:spPr>
              <a:xfrm>
                <a:off x="4946500" y="4298013"/>
                <a:ext cx="529774" cy="206971"/>
              </a:xfrm>
              <a:prstGeom prst="rect">
                <a:avLst/>
              </a:prstGeom>
              <a:solidFill>
                <a:srgbClr val="F3DDE9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직사각형 79">
                <a:extLst>
                  <a:ext uri="{FF2B5EF4-FFF2-40B4-BE49-F238E27FC236}">
                    <a16:creationId xmlns:a16="http://schemas.microsoft.com/office/drawing/2014/main" id="{8126472F-71F8-3045-A372-74A6B5B6F779}"/>
                  </a:ext>
                </a:extLst>
              </p:cNvPr>
              <p:cNvSpPr/>
              <p:nvPr/>
            </p:nvSpPr>
            <p:spPr>
              <a:xfrm>
                <a:off x="5684614" y="4195806"/>
                <a:ext cx="716452" cy="99772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P#2</a:t>
                </a:r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직사각형 352">
                <a:extLst>
                  <a:ext uri="{FF2B5EF4-FFF2-40B4-BE49-F238E27FC236}">
                    <a16:creationId xmlns:a16="http://schemas.microsoft.com/office/drawing/2014/main" id="{60B9029A-2CF1-1A44-A3E8-A9D80B53A111}"/>
                  </a:ext>
                </a:extLst>
              </p:cNvPr>
              <p:cNvSpPr/>
              <p:nvPr/>
            </p:nvSpPr>
            <p:spPr>
              <a:xfrm>
                <a:off x="5777952" y="4298013"/>
                <a:ext cx="529774" cy="206971"/>
              </a:xfrm>
              <a:prstGeom prst="rect">
                <a:avLst/>
              </a:prstGeom>
              <a:solidFill>
                <a:srgbClr val="F3DDE9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ko-KR" altLang="en-US" sz="16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직사각형 352">
                <a:extLst>
                  <a:ext uri="{FF2B5EF4-FFF2-40B4-BE49-F238E27FC236}">
                    <a16:creationId xmlns:a16="http://schemas.microsoft.com/office/drawing/2014/main" id="{4C965230-CDFE-4F4D-AB39-78843A8D031E}"/>
                  </a:ext>
                </a:extLst>
              </p:cNvPr>
              <p:cNvSpPr/>
              <p:nvPr/>
            </p:nvSpPr>
            <p:spPr>
              <a:xfrm>
                <a:off x="4946500" y="4692527"/>
                <a:ext cx="529774" cy="206971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직사각형 352">
                <a:extLst>
                  <a:ext uri="{FF2B5EF4-FFF2-40B4-BE49-F238E27FC236}">
                    <a16:creationId xmlns:a16="http://schemas.microsoft.com/office/drawing/2014/main" id="{5366B777-3513-284F-B0CD-F532B4690BA2}"/>
                  </a:ext>
                </a:extLst>
              </p:cNvPr>
              <p:cNvSpPr/>
              <p:nvPr/>
            </p:nvSpPr>
            <p:spPr>
              <a:xfrm>
                <a:off x="5777952" y="4692527"/>
                <a:ext cx="529774" cy="206971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ko-KR" altLang="en-US" sz="16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7" name="직사각형 363">
              <a:extLst>
                <a:ext uri="{FF2B5EF4-FFF2-40B4-BE49-F238E27FC236}">
                  <a16:creationId xmlns:a16="http://schemas.microsoft.com/office/drawing/2014/main" id="{632A40CD-940C-B442-A563-7501E0AF49D6}"/>
                </a:ext>
              </a:extLst>
            </p:cNvPr>
            <p:cNvSpPr/>
            <p:nvPr/>
          </p:nvSpPr>
          <p:spPr>
            <a:xfrm>
              <a:off x="6490971" y="4589036"/>
              <a:ext cx="305537" cy="2169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⋯</a:t>
              </a:r>
              <a:endParaRPr lang="ko-KR" altLang="en-US" sz="1600" b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ABC1164-C652-F946-905C-6DC753482C43}"/>
              </a:ext>
            </a:extLst>
          </p:cNvPr>
          <p:cNvGrpSpPr/>
          <p:nvPr/>
        </p:nvGrpSpPr>
        <p:grpSpPr>
          <a:xfrm>
            <a:off x="5913430" y="4343442"/>
            <a:ext cx="2236946" cy="1314932"/>
            <a:chOff x="5378498" y="4148830"/>
            <a:chExt cx="2236946" cy="131493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2F459E8-DFEC-8549-AD47-45CE0A0233B8}"/>
                </a:ext>
              </a:extLst>
            </p:cNvPr>
            <p:cNvGrpSpPr/>
            <p:nvPr/>
          </p:nvGrpSpPr>
          <p:grpSpPr>
            <a:xfrm>
              <a:off x="5669860" y="4148830"/>
              <a:ext cx="852280" cy="1314932"/>
              <a:chOff x="4783207" y="4148830"/>
              <a:chExt cx="1696057" cy="1314932"/>
            </a:xfrm>
          </p:grpSpPr>
          <p:sp>
            <p:nvSpPr>
              <p:cNvPr id="54" name="직사각형 78">
                <a:extLst>
                  <a:ext uri="{FF2B5EF4-FFF2-40B4-BE49-F238E27FC236}">
                    <a16:creationId xmlns:a16="http://schemas.microsoft.com/office/drawing/2014/main" id="{5BBDEF9A-AF51-3A48-A4F2-C6554598F2D6}"/>
                  </a:ext>
                </a:extLst>
              </p:cNvPr>
              <p:cNvSpPr/>
              <p:nvPr/>
            </p:nvSpPr>
            <p:spPr>
              <a:xfrm>
                <a:off x="4783207" y="4148830"/>
                <a:ext cx="1696057" cy="131493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36000" bIns="0" rtlCol="0" anchor="b"/>
              <a:lstStyle/>
              <a:p>
                <a:pPr algn="ctr"/>
                <a:r>
                  <a:rPr lang="en-US" altLang="ko-KR" sz="1600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Die#1</a:t>
                </a:r>
                <a:endParaRPr lang="ko-KR" altLang="en-US" sz="16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직사각형 79">
                <a:extLst>
                  <a:ext uri="{FF2B5EF4-FFF2-40B4-BE49-F238E27FC236}">
                    <a16:creationId xmlns:a16="http://schemas.microsoft.com/office/drawing/2014/main" id="{E402CA87-F41C-914C-A8B9-9E6B8C23665A}"/>
                  </a:ext>
                </a:extLst>
              </p:cNvPr>
              <p:cNvSpPr/>
              <p:nvPr/>
            </p:nvSpPr>
            <p:spPr>
              <a:xfrm>
                <a:off x="4853160" y="4195807"/>
                <a:ext cx="716452" cy="99772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P#1</a:t>
                </a:r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직사각형 352">
                <a:extLst>
                  <a:ext uri="{FF2B5EF4-FFF2-40B4-BE49-F238E27FC236}">
                    <a16:creationId xmlns:a16="http://schemas.microsoft.com/office/drawing/2014/main" id="{90675E61-7FD3-3C43-9808-C2BB57F9BFA3}"/>
                  </a:ext>
                </a:extLst>
              </p:cNvPr>
              <p:cNvSpPr/>
              <p:nvPr/>
            </p:nvSpPr>
            <p:spPr>
              <a:xfrm>
                <a:off x="4946500" y="4298013"/>
                <a:ext cx="529774" cy="206971"/>
              </a:xfrm>
              <a:prstGeom prst="rect">
                <a:avLst/>
              </a:prstGeom>
              <a:solidFill>
                <a:srgbClr val="F3DDE9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직사각형 79">
                <a:extLst>
                  <a:ext uri="{FF2B5EF4-FFF2-40B4-BE49-F238E27FC236}">
                    <a16:creationId xmlns:a16="http://schemas.microsoft.com/office/drawing/2014/main" id="{04C8362B-4195-FB47-841B-27CD90C458D1}"/>
                  </a:ext>
                </a:extLst>
              </p:cNvPr>
              <p:cNvSpPr/>
              <p:nvPr/>
            </p:nvSpPr>
            <p:spPr>
              <a:xfrm>
                <a:off x="5684614" y="4195807"/>
                <a:ext cx="716452" cy="99772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P#2</a:t>
                </a:r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직사각형 352">
                <a:extLst>
                  <a:ext uri="{FF2B5EF4-FFF2-40B4-BE49-F238E27FC236}">
                    <a16:creationId xmlns:a16="http://schemas.microsoft.com/office/drawing/2014/main" id="{36580822-5167-DB47-9978-6538C09CBA62}"/>
                  </a:ext>
                </a:extLst>
              </p:cNvPr>
              <p:cNvSpPr/>
              <p:nvPr/>
            </p:nvSpPr>
            <p:spPr>
              <a:xfrm>
                <a:off x="5777952" y="4298013"/>
                <a:ext cx="529774" cy="206971"/>
              </a:xfrm>
              <a:prstGeom prst="rect">
                <a:avLst/>
              </a:prstGeom>
              <a:solidFill>
                <a:srgbClr val="F3DDE9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ko-KR" altLang="en-US" sz="16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직사각형 352">
                <a:extLst>
                  <a:ext uri="{FF2B5EF4-FFF2-40B4-BE49-F238E27FC236}">
                    <a16:creationId xmlns:a16="http://schemas.microsoft.com/office/drawing/2014/main" id="{F2FDA18C-647C-7245-B13A-4DE630B1DF3E}"/>
                  </a:ext>
                </a:extLst>
              </p:cNvPr>
              <p:cNvSpPr/>
              <p:nvPr/>
            </p:nvSpPr>
            <p:spPr>
              <a:xfrm>
                <a:off x="4946500" y="4692527"/>
                <a:ext cx="529774" cy="206971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직사각형 352">
                <a:extLst>
                  <a:ext uri="{FF2B5EF4-FFF2-40B4-BE49-F238E27FC236}">
                    <a16:creationId xmlns:a16="http://schemas.microsoft.com/office/drawing/2014/main" id="{80EAE09F-C5C1-8E42-908A-CE53F295A4E1}"/>
                  </a:ext>
                </a:extLst>
              </p:cNvPr>
              <p:cNvSpPr/>
              <p:nvPr/>
            </p:nvSpPr>
            <p:spPr>
              <a:xfrm>
                <a:off x="5777952" y="4692527"/>
                <a:ext cx="529774" cy="206971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ko-KR" altLang="en-US" sz="16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BF912D3-1847-404C-B1D2-2A738340DA1F}"/>
                </a:ext>
              </a:extLst>
            </p:cNvPr>
            <p:cNvGrpSpPr/>
            <p:nvPr/>
          </p:nvGrpSpPr>
          <p:grpSpPr>
            <a:xfrm>
              <a:off x="6763164" y="4148830"/>
              <a:ext cx="852280" cy="1314932"/>
              <a:chOff x="4783207" y="4148830"/>
              <a:chExt cx="1696057" cy="1314932"/>
            </a:xfrm>
          </p:grpSpPr>
          <p:sp>
            <p:nvSpPr>
              <p:cNvPr id="47" name="직사각형 78">
                <a:extLst>
                  <a:ext uri="{FF2B5EF4-FFF2-40B4-BE49-F238E27FC236}">
                    <a16:creationId xmlns:a16="http://schemas.microsoft.com/office/drawing/2014/main" id="{B1C1A794-F90C-E44D-95A9-DD61CB4067D2}"/>
                  </a:ext>
                </a:extLst>
              </p:cNvPr>
              <p:cNvSpPr/>
              <p:nvPr/>
            </p:nvSpPr>
            <p:spPr>
              <a:xfrm>
                <a:off x="4783207" y="4148830"/>
                <a:ext cx="1696057" cy="131493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36000" bIns="0" rtlCol="0" anchor="b"/>
              <a:lstStyle/>
              <a:p>
                <a:pPr algn="ctr"/>
                <a:r>
                  <a:rPr lang="en-US" altLang="ko-KR" sz="1600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Die#4</a:t>
                </a:r>
                <a:endParaRPr lang="ko-KR" altLang="en-US" sz="16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직사각형 79">
                <a:extLst>
                  <a:ext uri="{FF2B5EF4-FFF2-40B4-BE49-F238E27FC236}">
                    <a16:creationId xmlns:a16="http://schemas.microsoft.com/office/drawing/2014/main" id="{65B7FDB9-67D9-F241-8715-A232FCBAE6E2}"/>
                  </a:ext>
                </a:extLst>
              </p:cNvPr>
              <p:cNvSpPr/>
              <p:nvPr/>
            </p:nvSpPr>
            <p:spPr>
              <a:xfrm>
                <a:off x="4853160" y="4195807"/>
                <a:ext cx="716452" cy="99772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P#1</a:t>
                </a:r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직사각형 352">
                <a:extLst>
                  <a:ext uri="{FF2B5EF4-FFF2-40B4-BE49-F238E27FC236}">
                    <a16:creationId xmlns:a16="http://schemas.microsoft.com/office/drawing/2014/main" id="{89BD43F3-3A84-124E-87B8-4C7F342C8FC3}"/>
                  </a:ext>
                </a:extLst>
              </p:cNvPr>
              <p:cNvSpPr/>
              <p:nvPr/>
            </p:nvSpPr>
            <p:spPr>
              <a:xfrm>
                <a:off x="4946500" y="4298013"/>
                <a:ext cx="529774" cy="206971"/>
              </a:xfrm>
              <a:prstGeom prst="rect">
                <a:avLst/>
              </a:prstGeom>
              <a:solidFill>
                <a:srgbClr val="F3DDE9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직사각형 79">
                <a:extLst>
                  <a:ext uri="{FF2B5EF4-FFF2-40B4-BE49-F238E27FC236}">
                    <a16:creationId xmlns:a16="http://schemas.microsoft.com/office/drawing/2014/main" id="{7DEA8A1F-B5E5-934B-9782-0623E2344A5E}"/>
                  </a:ext>
                </a:extLst>
              </p:cNvPr>
              <p:cNvSpPr/>
              <p:nvPr/>
            </p:nvSpPr>
            <p:spPr>
              <a:xfrm>
                <a:off x="5684614" y="4195807"/>
                <a:ext cx="716452" cy="99772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P#2</a:t>
                </a:r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직사각형 352">
                <a:extLst>
                  <a:ext uri="{FF2B5EF4-FFF2-40B4-BE49-F238E27FC236}">
                    <a16:creationId xmlns:a16="http://schemas.microsoft.com/office/drawing/2014/main" id="{F208B52F-4432-1847-B277-80D1B2CE166A}"/>
                  </a:ext>
                </a:extLst>
              </p:cNvPr>
              <p:cNvSpPr/>
              <p:nvPr/>
            </p:nvSpPr>
            <p:spPr>
              <a:xfrm>
                <a:off x="5777952" y="4298013"/>
                <a:ext cx="529774" cy="206971"/>
              </a:xfrm>
              <a:prstGeom prst="rect">
                <a:avLst/>
              </a:prstGeom>
              <a:solidFill>
                <a:srgbClr val="F3DDE9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ko-KR" altLang="en-US" sz="16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직사각형 352">
                <a:extLst>
                  <a:ext uri="{FF2B5EF4-FFF2-40B4-BE49-F238E27FC236}">
                    <a16:creationId xmlns:a16="http://schemas.microsoft.com/office/drawing/2014/main" id="{2E2B416D-2894-B149-B702-AAC5D8F0B25F}"/>
                  </a:ext>
                </a:extLst>
              </p:cNvPr>
              <p:cNvSpPr/>
              <p:nvPr/>
            </p:nvSpPr>
            <p:spPr>
              <a:xfrm>
                <a:off x="4946500" y="4692527"/>
                <a:ext cx="529774" cy="206971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직사각형 352">
                <a:extLst>
                  <a:ext uri="{FF2B5EF4-FFF2-40B4-BE49-F238E27FC236}">
                    <a16:creationId xmlns:a16="http://schemas.microsoft.com/office/drawing/2014/main" id="{AF59DAFE-C219-104C-9522-D758B28957D6}"/>
                  </a:ext>
                </a:extLst>
              </p:cNvPr>
              <p:cNvSpPr/>
              <p:nvPr/>
            </p:nvSpPr>
            <p:spPr>
              <a:xfrm>
                <a:off x="5777952" y="4692527"/>
                <a:ext cx="529774" cy="206971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ko-KR" altLang="en-US" sz="16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5" name="직사각형 363">
              <a:extLst>
                <a:ext uri="{FF2B5EF4-FFF2-40B4-BE49-F238E27FC236}">
                  <a16:creationId xmlns:a16="http://schemas.microsoft.com/office/drawing/2014/main" id="{F392B0BF-A3E4-F146-A3F0-D8FEAE0368C2}"/>
                </a:ext>
              </a:extLst>
            </p:cNvPr>
            <p:cNvSpPr/>
            <p:nvPr/>
          </p:nvSpPr>
          <p:spPr>
            <a:xfrm>
              <a:off x="6490971" y="4589036"/>
              <a:ext cx="305537" cy="2169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⋯</a:t>
              </a:r>
              <a:endParaRPr lang="ko-KR" altLang="en-US" sz="1600" b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직사각형 363">
              <a:extLst>
                <a:ext uri="{FF2B5EF4-FFF2-40B4-BE49-F238E27FC236}">
                  <a16:creationId xmlns:a16="http://schemas.microsoft.com/office/drawing/2014/main" id="{97952502-17F1-7843-AC90-DF6B0405CE8B}"/>
                </a:ext>
              </a:extLst>
            </p:cNvPr>
            <p:cNvSpPr/>
            <p:nvPr/>
          </p:nvSpPr>
          <p:spPr>
            <a:xfrm>
              <a:off x="5378498" y="4589036"/>
              <a:ext cx="305537" cy="2169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⋯</a:t>
              </a:r>
              <a:endParaRPr lang="ko-KR" altLang="en-US" sz="1600" b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65" name="Elbow Connector 223">
            <a:extLst>
              <a:ext uri="{FF2B5EF4-FFF2-40B4-BE49-F238E27FC236}">
                <a16:creationId xmlns:a16="http://schemas.microsoft.com/office/drawing/2014/main" id="{26170AC3-0D41-244B-B09B-00252BADD399}"/>
              </a:ext>
            </a:extLst>
          </p:cNvPr>
          <p:cNvCxnSpPr>
            <a:cxnSpLocks/>
            <a:stCxn id="69" idx="2"/>
            <a:endCxn id="9" idx="0"/>
          </p:cNvCxnSpPr>
          <p:nvPr/>
        </p:nvCxnSpPr>
        <p:spPr>
          <a:xfrm rot="5400000">
            <a:off x="2544605" y="3515070"/>
            <a:ext cx="110306" cy="1546436"/>
          </a:xfrm>
          <a:prstGeom prst="bentConnector3">
            <a:avLst>
              <a:gd name="adj1" fmla="val 50000"/>
            </a:avLst>
          </a:prstGeom>
          <a:ln w="508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Elbow Connector 227">
            <a:extLst>
              <a:ext uri="{FF2B5EF4-FFF2-40B4-BE49-F238E27FC236}">
                <a16:creationId xmlns:a16="http://schemas.microsoft.com/office/drawing/2014/main" id="{BF15F591-1422-C645-91AC-4281A54C029F}"/>
              </a:ext>
            </a:extLst>
          </p:cNvPr>
          <p:cNvCxnSpPr>
            <a:cxnSpLocks/>
            <a:stCxn id="70" idx="2"/>
            <a:endCxn id="35" idx="0"/>
          </p:cNvCxnSpPr>
          <p:nvPr/>
        </p:nvCxnSpPr>
        <p:spPr>
          <a:xfrm rot="5400000">
            <a:off x="4609421" y="4015646"/>
            <a:ext cx="110305" cy="545285"/>
          </a:xfrm>
          <a:prstGeom prst="bentConnector3">
            <a:avLst>
              <a:gd name="adj1" fmla="val 50000"/>
            </a:avLst>
          </a:prstGeom>
          <a:ln w="508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Elbow Connector 228">
            <a:extLst>
              <a:ext uri="{FF2B5EF4-FFF2-40B4-BE49-F238E27FC236}">
                <a16:creationId xmlns:a16="http://schemas.microsoft.com/office/drawing/2014/main" id="{21957593-7089-254F-90BA-E85111D16E42}"/>
              </a:ext>
            </a:extLst>
          </p:cNvPr>
          <p:cNvCxnSpPr>
            <a:cxnSpLocks/>
            <a:stCxn id="70" idx="2"/>
            <a:endCxn id="28" idx="0"/>
          </p:cNvCxnSpPr>
          <p:nvPr/>
        </p:nvCxnSpPr>
        <p:spPr>
          <a:xfrm rot="16200000" flipH="1">
            <a:off x="5156072" y="4014278"/>
            <a:ext cx="110305" cy="548019"/>
          </a:xfrm>
          <a:prstGeom prst="bentConnector3">
            <a:avLst>
              <a:gd name="adj1" fmla="val 50000"/>
            </a:avLst>
          </a:prstGeom>
          <a:ln w="508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Elbow Connector 229">
            <a:extLst>
              <a:ext uri="{FF2B5EF4-FFF2-40B4-BE49-F238E27FC236}">
                <a16:creationId xmlns:a16="http://schemas.microsoft.com/office/drawing/2014/main" id="{74D19955-07DD-FB4B-A774-05DB26C2AE72}"/>
              </a:ext>
            </a:extLst>
          </p:cNvPr>
          <p:cNvCxnSpPr>
            <a:cxnSpLocks/>
            <a:endCxn id="47" idx="0"/>
          </p:cNvCxnSpPr>
          <p:nvPr/>
        </p:nvCxnSpPr>
        <p:spPr>
          <a:xfrm>
            <a:off x="6624619" y="4259788"/>
            <a:ext cx="1099617" cy="83654"/>
          </a:xfrm>
          <a:prstGeom prst="bentConnector2">
            <a:avLst/>
          </a:prstGeom>
          <a:ln w="508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D05185D3-60FF-8541-90E6-3853558E06B2}"/>
              </a:ext>
            </a:extLst>
          </p:cNvPr>
          <p:cNvSpPr txBox="1"/>
          <p:nvPr/>
        </p:nvSpPr>
        <p:spPr>
          <a:xfrm>
            <a:off x="2891273" y="3986914"/>
            <a:ext cx="963405" cy="246221"/>
          </a:xfrm>
          <a:prstGeom prst="rect">
            <a:avLst/>
          </a:prstGeom>
          <a:solidFill>
            <a:srgbClr val="E7E7E7"/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CH" sz="1600" b="1" dirty="0">
                <a:latin typeface="Corbel" panose="020B0503020204020204" pitchFamily="34" charset="0"/>
              </a:rPr>
              <a:t>Channel#1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5985E2D-DD06-E74B-ABDA-BF6E336E0FA7}"/>
              </a:ext>
            </a:extLst>
          </p:cNvPr>
          <p:cNvSpPr txBox="1"/>
          <p:nvPr/>
        </p:nvSpPr>
        <p:spPr>
          <a:xfrm>
            <a:off x="4454711" y="3986915"/>
            <a:ext cx="965008" cy="246221"/>
          </a:xfrm>
          <a:prstGeom prst="rect">
            <a:avLst/>
          </a:prstGeom>
          <a:solidFill>
            <a:srgbClr val="E7E7E7"/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CH" sz="1600" b="1" dirty="0">
                <a:latin typeface="Corbel" panose="020B0503020204020204" pitchFamily="34" charset="0"/>
              </a:rPr>
              <a:t>Channel#2</a:t>
            </a:r>
          </a:p>
        </p:txBody>
      </p:sp>
      <p:cxnSp>
        <p:nvCxnSpPr>
          <p:cNvPr id="71" name="직선 연결선 337">
            <a:extLst>
              <a:ext uri="{FF2B5EF4-FFF2-40B4-BE49-F238E27FC236}">
                <a16:creationId xmlns:a16="http://schemas.microsoft.com/office/drawing/2014/main" id="{3D666AD9-95EF-8346-9D21-9803B867E41B}"/>
              </a:ext>
            </a:extLst>
          </p:cNvPr>
          <p:cNvCxnSpPr>
            <a:cxnSpLocks/>
          </p:cNvCxnSpPr>
          <p:nvPr/>
        </p:nvCxnSpPr>
        <p:spPr>
          <a:xfrm flipV="1">
            <a:off x="914516" y="3476120"/>
            <a:ext cx="73152" cy="489428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직선 연결선 337">
            <a:extLst>
              <a:ext uri="{FF2B5EF4-FFF2-40B4-BE49-F238E27FC236}">
                <a16:creationId xmlns:a16="http://schemas.microsoft.com/office/drawing/2014/main" id="{3707EBF3-AC2D-2245-B522-80B95A2F76FF}"/>
              </a:ext>
            </a:extLst>
          </p:cNvPr>
          <p:cNvCxnSpPr>
            <a:cxnSpLocks/>
          </p:cNvCxnSpPr>
          <p:nvPr/>
        </p:nvCxnSpPr>
        <p:spPr>
          <a:xfrm flipH="1" flipV="1">
            <a:off x="2864823" y="3474594"/>
            <a:ext cx="5347066" cy="48830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CE7152F-FC0E-7641-9D35-48124FBC347D}"/>
              </a:ext>
            </a:extLst>
          </p:cNvPr>
          <p:cNvCxnSpPr>
            <a:cxnSpLocks/>
          </p:cNvCxnSpPr>
          <p:nvPr/>
        </p:nvCxnSpPr>
        <p:spPr>
          <a:xfrm rot="5400000">
            <a:off x="6453380" y="4175932"/>
            <a:ext cx="342477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ECEA4B1D-7A04-0747-9322-705E2DB21200}"/>
              </a:ext>
            </a:extLst>
          </p:cNvPr>
          <p:cNvSpPr txBox="1"/>
          <p:nvPr/>
        </p:nvSpPr>
        <p:spPr>
          <a:xfrm>
            <a:off x="5727143" y="3986916"/>
            <a:ext cx="1005082" cy="246221"/>
          </a:xfrm>
          <a:prstGeom prst="rect">
            <a:avLst/>
          </a:prstGeom>
          <a:solidFill>
            <a:srgbClr val="E7E7E7"/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CH" sz="1600" b="1" dirty="0">
                <a:latin typeface="Corbel" panose="020B0503020204020204" pitchFamily="34" charset="0"/>
              </a:rPr>
              <a:t>Channel#</a:t>
            </a:r>
            <a:r>
              <a:rPr lang="en-CH" sz="1600" b="1" i="1" dirty="0">
                <a:latin typeface="Corbel" panose="020B0503020204020204" pitchFamily="34" charset="0"/>
              </a:rPr>
              <a:t>N</a:t>
            </a:r>
            <a:endParaRPr lang="en-CH" sz="1600" b="1" dirty="0">
              <a:latin typeface="Corbel" panose="020B0503020204020204" pitchFamily="34" charset="0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50341DC9-2F3C-374D-A455-6C58367F1A91}"/>
              </a:ext>
            </a:extLst>
          </p:cNvPr>
          <p:cNvCxnSpPr>
            <a:cxnSpLocks/>
          </p:cNvCxnSpPr>
          <p:nvPr/>
        </p:nvCxnSpPr>
        <p:spPr>
          <a:xfrm>
            <a:off x="5213589" y="2879951"/>
            <a:ext cx="496514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직사각형 352">
            <a:extLst>
              <a:ext uri="{FF2B5EF4-FFF2-40B4-BE49-F238E27FC236}">
                <a16:creationId xmlns:a16="http://schemas.microsoft.com/office/drawing/2014/main" id="{7847095F-CFD1-7D45-B125-09BDBC13E014}"/>
              </a:ext>
            </a:extLst>
          </p:cNvPr>
          <p:cNvSpPr/>
          <p:nvPr/>
        </p:nvSpPr>
        <p:spPr>
          <a:xfrm>
            <a:off x="1053236" y="4884791"/>
            <a:ext cx="705130" cy="20697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ko-KR" altLang="en-US" sz="1600" b="1" dirty="0">
              <a:solidFill>
                <a:schemeClr val="tx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FFA3A73-1AC6-F14E-848B-25E567253C38}"/>
              </a:ext>
            </a:extLst>
          </p:cNvPr>
          <p:cNvSpPr/>
          <p:nvPr/>
        </p:nvSpPr>
        <p:spPr>
          <a:xfrm>
            <a:off x="4840946" y="1973453"/>
            <a:ext cx="22919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H" dirty="0">
                <a:solidFill>
                  <a:schemeClr val="accent5"/>
                </a:solidFill>
                <a:latin typeface="Corbel" panose="020B0503020204020204" pitchFamily="34" charset="0"/>
              </a:rPr>
              <a:t>❷</a:t>
            </a:r>
            <a:r>
              <a:rPr lang="en-US" sz="1600" dirty="0">
                <a:solidFill>
                  <a:schemeClr val="accent5"/>
                </a:solidFill>
                <a:latin typeface="Corbel" panose="020B0503020204020204" pitchFamily="34" charset="0"/>
              </a:rPr>
              <a:t> </a:t>
            </a:r>
            <a:r>
              <a:rPr lang="en-US" altLang="ko-KR" sz="1600" b="1" i="1" dirty="0">
                <a:solidFill>
                  <a:schemeClr val="accent5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Exact-match filtering</a:t>
            </a:r>
            <a:endParaRPr lang="ko-KR" altLang="en-US" sz="1600" dirty="0">
              <a:solidFill>
                <a:schemeClr val="accent5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FA4C22FF-4EBB-AD4E-B459-4B340A7DC320}"/>
              </a:ext>
            </a:extLst>
          </p:cNvPr>
          <p:cNvCxnSpPr>
            <a:cxnSpLocks/>
            <a:stCxn id="69" idx="2"/>
            <a:endCxn id="17" idx="0"/>
          </p:cNvCxnSpPr>
          <p:nvPr/>
        </p:nvCxnSpPr>
        <p:spPr>
          <a:xfrm flipH="1">
            <a:off x="3372601" y="4233135"/>
            <a:ext cx="375" cy="110306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직사각형 78">
            <a:extLst>
              <a:ext uri="{FF2B5EF4-FFF2-40B4-BE49-F238E27FC236}">
                <a16:creationId xmlns:a16="http://schemas.microsoft.com/office/drawing/2014/main" id="{F9AC4F1B-8865-E442-A84A-614552B719C2}"/>
              </a:ext>
            </a:extLst>
          </p:cNvPr>
          <p:cNvSpPr/>
          <p:nvPr/>
        </p:nvSpPr>
        <p:spPr>
          <a:xfrm>
            <a:off x="3344065" y="2334583"/>
            <a:ext cx="1869524" cy="1141536"/>
          </a:xfrm>
          <a:prstGeom prst="rect">
            <a:avLst/>
          </a:prstGeom>
          <a:solidFill>
            <a:srgbClr val="E2F0D9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0" rtlCol="0" anchor="b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SSD Controller</a:t>
            </a:r>
            <a:endParaRPr lang="ko-KR" altLang="en-US" sz="1600" b="1" dirty="0">
              <a:solidFill>
                <a:schemeClr val="tx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직사각형 78">
            <a:extLst>
              <a:ext uri="{FF2B5EF4-FFF2-40B4-BE49-F238E27FC236}">
                <a16:creationId xmlns:a16="http://schemas.microsoft.com/office/drawing/2014/main" id="{4A53DFC9-DDD6-1F48-94C9-A9C597FAE1E4}"/>
              </a:ext>
            </a:extLst>
          </p:cNvPr>
          <p:cNvSpPr/>
          <p:nvPr/>
        </p:nvSpPr>
        <p:spPr>
          <a:xfrm>
            <a:off x="998318" y="2334583"/>
            <a:ext cx="1869524" cy="1141536"/>
          </a:xfrm>
          <a:prstGeom prst="rect">
            <a:avLst/>
          </a:prstGeom>
          <a:solidFill>
            <a:schemeClr val="bg2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b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NAND Flash Array</a:t>
            </a:r>
            <a:endParaRPr lang="ko-KR" altLang="en-US" sz="1600" b="1" dirty="0">
              <a:solidFill>
                <a:schemeClr val="tx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직사각형 352">
            <a:extLst>
              <a:ext uri="{FF2B5EF4-FFF2-40B4-BE49-F238E27FC236}">
                <a16:creationId xmlns:a16="http://schemas.microsoft.com/office/drawing/2014/main" id="{D1DCAB81-8ED5-5D40-A9B4-6E4021BD839A}"/>
              </a:ext>
            </a:extLst>
          </p:cNvPr>
          <p:cNvSpPr/>
          <p:nvPr/>
        </p:nvSpPr>
        <p:spPr>
          <a:xfrm>
            <a:off x="1049448" y="2398154"/>
            <a:ext cx="1757434" cy="361250"/>
          </a:xfrm>
          <a:prstGeom prst="rect">
            <a:avLst/>
          </a:prstGeom>
          <a:solidFill>
            <a:srgbClr val="F3DDE9"/>
          </a:solidFill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1600" b="1" dirty="0" err="1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SRTable</a:t>
            </a:r>
            <a:endParaRPr lang="ko-KR" altLang="en-US" sz="1600" b="1" dirty="0">
              <a:solidFill>
                <a:schemeClr val="tx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직사각형 352">
            <a:extLst>
              <a:ext uri="{FF2B5EF4-FFF2-40B4-BE49-F238E27FC236}">
                <a16:creationId xmlns:a16="http://schemas.microsoft.com/office/drawing/2014/main" id="{B1075D44-DC29-6A48-9C60-4D0D463863C1}"/>
              </a:ext>
            </a:extLst>
          </p:cNvPr>
          <p:cNvSpPr/>
          <p:nvPr/>
        </p:nvSpPr>
        <p:spPr>
          <a:xfrm>
            <a:off x="1049448" y="2811047"/>
            <a:ext cx="1757434" cy="3612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1600" b="1" dirty="0" err="1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SKIndex</a:t>
            </a:r>
            <a:endParaRPr lang="ko-KR" altLang="en-US" sz="1600" b="1" dirty="0">
              <a:solidFill>
                <a:schemeClr val="tx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Right Arrow 270">
            <a:extLst>
              <a:ext uri="{FF2B5EF4-FFF2-40B4-BE49-F238E27FC236}">
                <a16:creationId xmlns:a16="http://schemas.microsoft.com/office/drawing/2014/main" id="{BC088011-8970-8C44-8B7C-9EAB2A342D54}"/>
              </a:ext>
            </a:extLst>
          </p:cNvPr>
          <p:cNvSpPr/>
          <p:nvPr/>
        </p:nvSpPr>
        <p:spPr>
          <a:xfrm>
            <a:off x="2867842" y="2863469"/>
            <a:ext cx="2842261" cy="191095"/>
          </a:xfrm>
          <a:prstGeom prst="rightArrow">
            <a:avLst>
              <a:gd name="adj1" fmla="val 23159"/>
              <a:gd name="adj2" fmla="val 101427"/>
            </a:avLst>
          </a:prstGeom>
          <a:solidFill>
            <a:schemeClr val="accent5"/>
          </a:solidFill>
          <a:ln>
            <a:solidFill>
              <a:srgbClr val="2038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latin typeface="Corbel" panose="020B0503020204020204" pitchFamily="34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90DDFBD9-F9D9-3F48-8321-7C9CC1D850B4}"/>
              </a:ext>
            </a:extLst>
          </p:cNvPr>
          <p:cNvSpPr/>
          <p:nvPr/>
        </p:nvSpPr>
        <p:spPr>
          <a:xfrm>
            <a:off x="3260138" y="2945866"/>
            <a:ext cx="1949573" cy="369332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lang="en-CH" dirty="0">
                <a:solidFill>
                  <a:schemeClr val="accent5"/>
                </a:solidFill>
                <a:latin typeface="Corbel" panose="020B0503020204020204" pitchFamily="34" charset="0"/>
              </a:rPr>
              <a:t>❶</a:t>
            </a:r>
            <a:r>
              <a:rPr lang="en-US" sz="1600" dirty="0">
                <a:solidFill>
                  <a:schemeClr val="accent5"/>
                </a:solidFill>
                <a:latin typeface="Corbel" panose="020B0503020204020204" pitchFamily="34" charset="0"/>
              </a:rPr>
              <a:t> </a:t>
            </a:r>
            <a:r>
              <a:rPr lang="en-US" altLang="ko-KR" sz="1600" b="1" i="1" dirty="0">
                <a:solidFill>
                  <a:schemeClr val="accent5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Sequential Reads</a:t>
            </a:r>
            <a:endParaRPr lang="ko-KR" altLang="en-US" sz="1600" dirty="0">
              <a:solidFill>
                <a:schemeClr val="accent5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Bent Arrow 255">
            <a:extLst>
              <a:ext uri="{FF2B5EF4-FFF2-40B4-BE49-F238E27FC236}">
                <a16:creationId xmlns:a16="http://schemas.microsoft.com/office/drawing/2014/main" id="{B7509111-8422-B04C-81D7-333DDC34B228}"/>
              </a:ext>
            </a:extLst>
          </p:cNvPr>
          <p:cNvSpPr/>
          <p:nvPr/>
        </p:nvSpPr>
        <p:spPr>
          <a:xfrm rot="16200000">
            <a:off x="4806131" y="1715648"/>
            <a:ext cx="1070885" cy="1162867"/>
          </a:xfrm>
          <a:prstGeom prst="bentArrow">
            <a:avLst>
              <a:gd name="adj1" fmla="val 4184"/>
              <a:gd name="adj2" fmla="val 9056"/>
              <a:gd name="adj3" fmla="val 17743"/>
              <a:gd name="adj4" fmla="val 10426"/>
            </a:avLst>
          </a:prstGeom>
          <a:solidFill>
            <a:schemeClr val="accent5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88" name="직사각형 78">
            <a:extLst>
              <a:ext uri="{FF2B5EF4-FFF2-40B4-BE49-F238E27FC236}">
                <a16:creationId xmlns:a16="http://schemas.microsoft.com/office/drawing/2014/main" id="{21F01A9F-9F92-B540-A4E0-91B5C492F4B1}"/>
              </a:ext>
            </a:extLst>
          </p:cNvPr>
          <p:cNvSpPr/>
          <p:nvPr/>
        </p:nvSpPr>
        <p:spPr>
          <a:xfrm>
            <a:off x="5710103" y="2334583"/>
            <a:ext cx="2435577" cy="11415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0" rtlCol="0" anchor="b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DRAM</a:t>
            </a:r>
            <a:endParaRPr lang="ko-KR" altLang="en-US" sz="1600" b="1" dirty="0">
              <a:solidFill>
                <a:schemeClr val="tx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4CA32661-128F-B945-8584-056A17246543}"/>
              </a:ext>
            </a:extLst>
          </p:cNvPr>
          <p:cNvGrpSpPr/>
          <p:nvPr/>
        </p:nvGrpSpPr>
        <p:grpSpPr>
          <a:xfrm>
            <a:off x="5767210" y="2395176"/>
            <a:ext cx="845100" cy="394248"/>
            <a:chOff x="3278132" y="2354111"/>
            <a:chExt cx="1757434" cy="711290"/>
          </a:xfrm>
        </p:grpSpPr>
        <p:sp>
          <p:nvSpPr>
            <p:cNvPr id="90" name="직사각형 352">
              <a:extLst>
                <a:ext uri="{FF2B5EF4-FFF2-40B4-BE49-F238E27FC236}">
                  <a16:creationId xmlns:a16="http://schemas.microsoft.com/office/drawing/2014/main" id="{D13E2E68-3CD3-8146-B741-9A574B4504CD}"/>
                </a:ext>
              </a:extLst>
            </p:cNvPr>
            <p:cNvSpPr/>
            <p:nvPr/>
          </p:nvSpPr>
          <p:spPr>
            <a:xfrm>
              <a:off x="3278132" y="2354111"/>
              <a:ext cx="1757434" cy="361250"/>
            </a:xfrm>
            <a:prstGeom prst="rect">
              <a:avLst/>
            </a:prstGeom>
            <a:solidFill>
              <a:srgbClr val="F3DDE9"/>
            </a:solidFill>
            <a:ln w="158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ko-KR" sz="11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Batch#</a:t>
              </a:r>
              <a:r>
                <a:rPr lang="en-US" altLang="ko-KR" sz="1100" b="1" i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i-1</a:t>
              </a:r>
              <a:endParaRPr lang="ko-KR" altLang="en-US" sz="1100" b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직사각형 352">
              <a:extLst>
                <a:ext uri="{FF2B5EF4-FFF2-40B4-BE49-F238E27FC236}">
                  <a16:creationId xmlns:a16="http://schemas.microsoft.com/office/drawing/2014/main" id="{002680BA-1256-824C-A528-E1FADF2CF4C1}"/>
                </a:ext>
              </a:extLst>
            </p:cNvPr>
            <p:cNvSpPr/>
            <p:nvPr/>
          </p:nvSpPr>
          <p:spPr>
            <a:xfrm>
              <a:off x="3278132" y="2704150"/>
              <a:ext cx="1757434" cy="361251"/>
            </a:xfrm>
            <a:prstGeom prst="rect">
              <a:avLst/>
            </a:prstGeom>
            <a:solidFill>
              <a:srgbClr val="F3DDE9"/>
            </a:solidFill>
            <a:ln w="158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ko-KR" sz="1100" b="1" dirty="0" err="1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Batch#</a:t>
              </a:r>
              <a:r>
                <a:rPr lang="en-US" altLang="ko-KR" sz="1100" b="1" i="1" dirty="0" err="1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i</a:t>
              </a:r>
              <a:endParaRPr lang="ko-KR" altLang="en-US" sz="1100" b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36F8C288-46A9-264F-8901-422AF5BD5494}"/>
              </a:ext>
            </a:extLst>
          </p:cNvPr>
          <p:cNvGrpSpPr/>
          <p:nvPr/>
        </p:nvGrpSpPr>
        <p:grpSpPr>
          <a:xfrm>
            <a:off x="5767210" y="2839460"/>
            <a:ext cx="845100" cy="394248"/>
            <a:chOff x="3278132" y="2354111"/>
            <a:chExt cx="1757434" cy="71129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93" name="직사각형 352">
              <a:extLst>
                <a:ext uri="{FF2B5EF4-FFF2-40B4-BE49-F238E27FC236}">
                  <a16:creationId xmlns:a16="http://schemas.microsoft.com/office/drawing/2014/main" id="{E235BBC0-6D44-C148-AB3B-829BDD535411}"/>
                </a:ext>
              </a:extLst>
            </p:cNvPr>
            <p:cNvSpPr/>
            <p:nvPr/>
          </p:nvSpPr>
          <p:spPr>
            <a:xfrm>
              <a:off x="3278132" y="2354111"/>
              <a:ext cx="1757434" cy="361250"/>
            </a:xfrm>
            <a:prstGeom prst="rect">
              <a:avLst/>
            </a:prstGeom>
            <a:grpFill/>
            <a:ln w="158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ko-KR" sz="11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Batch</a:t>
              </a:r>
              <a:r>
                <a:rPr lang="en-US" altLang="ko-KR" sz="1100" b="1" i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#j-1</a:t>
              </a:r>
              <a:endParaRPr lang="ko-KR" altLang="en-US" sz="1100" b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직사각형 352">
              <a:extLst>
                <a:ext uri="{FF2B5EF4-FFF2-40B4-BE49-F238E27FC236}">
                  <a16:creationId xmlns:a16="http://schemas.microsoft.com/office/drawing/2014/main" id="{54891FFA-A2F3-2945-B2CF-466024FBF6DA}"/>
                </a:ext>
              </a:extLst>
            </p:cNvPr>
            <p:cNvSpPr/>
            <p:nvPr/>
          </p:nvSpPr>
          <p:spPr>
            <a:xfrm>
              <a:off x="3278132" y="2704150"/>
              <a:ext cx="1757434" cy="361251"/>
            </a:xfrm>
            <a:prstGeom prst="rect">
              <a:avLst/>
            </a:prstGeom>
            <a:grpFill/>
            <a:ln w="158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ko-KR" sz="1100" b="1" dirty="0" err="1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Batch#</a:t>
              </a:r>
              <a:r>
                <a:rPr lang="en-US" altLang="ko-KR" sz="1100" b="1" i="1" dirty="0" err="1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j</a:t>
              </a:r>
              <a:endParaRPr lang="ko-KR" altLang="en-US" sz="1100" b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5" name="직사각형 352">
            <a:extLst>
              <a:ext uri="{FF2B5EF4-FFF2-40B4-BE49-F238E27FC236}">
                <a16:creationId xmlns:a16="http://schemas.microsoft.com/office/drawing/2014/main" id="{DCCA9431-8A02-BC40-984D-C4E1F782D637}"/>
              </a:ext>
            </a:extLst>
          </p:cNvPr>
          <p:cNvSpPr/>
          <p:nvPr/>
        </p:nvSpPr>
        <p:spPr>
          <a:xfrm>
            <a:off x="3564817" y="2387597"/>
            <a:ext cx="1452425" cy="3612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Comparator</a:t>
            </a:r>
            <a:endParaRPr lang="ko-KR" altLang="en-US" sz="1600" b="1" dirty="0">
              <a:solidFill>
                <a:schemeClr val="tx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Right Brace 95">
            <a:extLst>
              <a:ext uri="{FF2B5EF4-FFF2-40B4-BE49-F238E27FC236}">
                <a16:creationId xmlns:a16="http://schemas.microsoft.com/office/drawing/2014/main" id="{8FE3CB1C-C225-6847-8004-E1E2E3013717}"/>
              </a:ext>
            </a:extLst>
          </p:cNvPr>
          <p:cNvSpPr/>
          <p:nvPr/>
        </p:nvSpPr>
        <p:spPr>
          <a:xfrm>
            <a:off x="6637780" y="2407634"/>
            <a:ext cx="103824" cy="369332"/>
          </a:xfrm>
          <a:prstGeom prst="rightBrace">
            <a:avLst>
              <a:gd name="adj1" fmla="val 39705"/>
              <a:gd name="adj2" fmla="val 50000"/>
            </a:avLst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>
              <a:latin typeface="Corbel" panose="020B050302020402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8326B701-96A4-AD4C-BB47-3BE57825166C}"/>
              </a:ext>
            </a:extLst>
          </p:cNvPr>
          <p:cNvSpPr txBox="1"/>
          <p:nvPr/>
        </p:nvSpPr>
        <p:spPr>
          <a:xfrm>
            <a:off x="6854042" y="2438412"/>
            <a:ext cx="1153842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lIns="0" rIns="0" rtlCol="0" anchor="ctr">
            <a:spAutoFit/>
          </a:bodyPr>
          <a:lstStyle/>
          <a:p>
            <a:pPr algn="ctr"/>
            <a:r>
              <a:rPr lang="en-CH" sz="1400" b="1" dirty="0">
                <a:latin typeface="Corbel" panose="020B0503020204020204" pitchFamily="34" charset="0"/>
              </a:rPr>
              <a:t>SRTable Buffer</a:t>
            </a:r>
          </a:p>
        </p:txBody>
      </p:sp>
      <p:sp>
        <p:nvSpPr>
          <p:cNvPr id="98" name="Right Brace 97">
            <a:extLst>
              <a:ext uri="{FF2B5EF4-FFF2-40B4-BE49-F238E27FC236}">
                <a16:creationId xmlns:a16="http://schemas.microsoft.com/office/drawing/2014/main" id="{53BBD79F-5908-0542-9D99-FA78CBD4634E}"/>
              </a:ext>
            </a:extLst>
          </p:cNvPr>
          <p:cNvSpPr/>
          <p:nvPr/>
        </p:nvSpPr>
        <p:spPr>
          <a:xfrm>
            <a:off x="6637780" y="2855025"/>
            <a:ext cx="103824" cy="369332"/>
          </a:xfrm>
          <a:prstGeom prst="rightBrace">
            <a:avLst>
              <a:gd name="adj1" fmla="val 39705"/>
              <a:gd name="adj2" fmla="val 50000"/>
            </a:avLst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>
              <a:latin typeface="Corbel" panose="020B050302020402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3AFB8572-1769-2049-AA7B-29960E0B976E}"/>
              </a:ext>
            </a:extLst>
          </p:cNvPr>
          <p:cNvSpPr txBox="1"/>
          <p:nvPr/>
        </p:nvSpPr>
        <p:spPr>
          <a:xfrm>
            <a:off x="6856413" y="2887284"/>
            <a:ext cx="1170192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lIns="0" rIns="0" rtlCol="0" anchor="ctr">
            <a:spAutoFit/>
          </a:bodyPr>
          <a:lstStyle/>
          <a:p>
            <a:pPr algn="ctr"/>
            <a:r>
              <a:rPr lang="en-CH" sz="1400" b="1" dirty="0">
                <a:latin typeface="Corbel" panose="020B0503020204020204" pitchFamily="34" charset="0"/>
              </a:rPr>
              <a:t>SKIndex Buffer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1298EBDC-5AA9-B24C-B178-1AFA6EC23053}"/>
              </a:ext>
            </a:extLst>
          </p:cNvPr>
          <p:cNvSpPr/>
          <p:nvPr/>
        </p:nvSpPr>
        <p:spPr>
          <a:xfrm>
            <a:off x="-2733" y="5193429"/>
            <a:ext cx="9144000" cy="10632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Data is evenly distributed between channels, dies, and planes </a:t>
            </a:r>
          </a:p>
          <a:p>
            <a:pPr algn="ctr"/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to 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leverage the full internal bandwidth</a:t>
            </a: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 of the SSD</a:t>
            </a:r>
            <a:endParaRPr lang="en-GB" sz="2400" b="1" dirty="0">
              <a:solidFill>
                <a:srgbClr val="629B3C"/>
              </a:solidFill>
              <a:latin typeface="Corbel" panose="020B0503020204020204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7BCF19C-7D6C-3846-A552-F4F32ED3B5E8}"/>
              </a:ext>
            </a:extLst>
          </p:cNvPr>
          <p:cNvSpPr/>
          <p:nvPr/>
        </p:nvSpPr>
        <p:spPr>
          <a:xfrm>
            <a:off x="0" y="3602249"/>
            <a:ext cx="9170763" cy="159117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030F0DC4-6A34-094B-9AB1-95F539D9AACF}"/>
              </a:ext>
            </a:extLst>
          </p:cNvPr>
          <p:cNvSpPr/>
          <p:nvPr/>
        </p:nvSpPr>
        <p:spPr>
          <a:xfrm>
            <a:off x="0" y="3915378"/>
            <a:ext cx="9144000" cy="11634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Steps 1 and 2 are 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pipelined</a:t>
            </a: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. </a:t>
            </a:r>
          </a:p>
          <a:p>
            <a:pPr algn="ctr"/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During filtering, </a:t>
            </a:r>
            <a:r>
              <a:rPr lang="en-GB" sz="2400" b="1" dirty="0" err="1">
                <a:solidFill>
                  <a:schemeClr val="tx1"/>
                </a:solidFill>
                <a:latin typeface="Corbel" panose="020B0503020204020204" pitchFamily="34" charset="0"/>
              </a:rPr>
              <a:t>GenStore</a:t>
            </a: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-EM sends the unfiltered reads </a:t>
            </a:r>
          </a:p>
          <a:p>
            <a:pPr algn="ctr"/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to the host system.</a:t>
            </a:r>
            <a:endParaRPr lang="en-GB" sz="2400" b="1" dirty="0">
              <a:solidFill>
                <a:srgbClr val="629B3C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43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9" grpId="0" animBg="1"/>
      <p:bldP spid="70" grpId="0" animBg="1"/>
      <p:bldP spid="74" grpId="0" animBg="1"/>
      <p:bldP spid="76" grpId="0" animBg="1"/>
      <p:bldP spid="79" grpId="0"/>
      <p:bldP spid="83" grpId="0" animBg="1"/>
      <p:bldP spid="84" grpId="0" animBg="1"/>
      <p:bldP spid="85" grpId="0" animBg="1"/>
      <p:bldP spid="86" grpId="0"/>
      <p:bldP spid="87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1" grpId="0" animBg="1"/>
      <p:bldP spid="63" grpId="0" animBg="1"/>
      <p:bldP spid="10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B70EC-E641-4549-A00B-2879D9110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GenStore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A6C8E-3BC8-BB46-8783-21D3D816B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69A509-2940-AF40-9D93-40CDBCF4F9D6}"/>
              </a:ext>
            </a:extLst>
          </p:cNvPr>
          <p:cNvSpPr txBox="1"/>
          <p:nvPr/>
        </p:nvSpPr>
        <p:spPr>
          <a:xfrm>
            <a:off x="364765" y="1611241"/>
            <a:ext cx="8410073" cy="1539923"/>
          </a:xfrm>
          <a:prstGeom prst="roundRect">
            <a:avLst>
              <a:gd name="adj" fmla="val 4777"/>
            </a:avLst>
          </a:prstGeom>
          <a:solidFill>
            <a:srgbClr val="FFF2CC"/>
          </a:solidFill>
          <a:ln w="57150">
            <a:solidFill>
              <a:srgbClr val="1982C3"/>
            </a:solidFill>
          </a:ln>
        </p:spPr>
        <p:txBody>
          <a:bodyPr wrap="square" rtlCol="0" anchor="ctr" anchorCtr="0">
            <a:noAutofit/>
          </a:bodyPr>
          <a:lstStyle/>
          <a:p>
            <a:pPr lvl="0" algn="ctr" defTabSz="457200">
              <a:lnSpc>
                <a:spcPct val="110000"/>
              </a:lnSpc>
              <a:spcAft>
                <a:spcPts val="300"/>
              </a:spcAft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GenStore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-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982C3"/>
                </a:solidFill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EM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fo</a:t>
            </a:r>
            <a:r>
              <a:rPr lang="en-US" sz="2800" b="1" dirty="0">
                <a:latin typeface="Corbel" panose="020B0503020204020204" pitchFamily="34" charset="0"/>
                <a:cs typeface="Calibri" panose="020F0502020204030204" pitchFamily="34" charset="0"/>
              </a:rPr>
              <a:t>r </a:t>
            </a:r>
            <a:r>
              <a:rPr lang="en-US" sz="2800" b="1" u="sng" dirty="0">
                <a:solidFill>
                  <a:srgbClr val="1982C3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E</a:t>
            </a:r>
            <a:r>
              <a:rPr lang="en-US" sz="2800" b="1" dirty="0">
                <a:latin typeface="Corbel" panose="020B0503020204020204" pitchFamily="34" charset="0"/>
                <a:cs typeface="Calibri" panose="020F0502020204030204" pitchFamily="34" charset="0"/>
              </a:rPr>
              <a:t>xactly-</a:t>
            </a:r>
            <a:r>
              <a:rPr lang="en-US" sz="2800" b="1" u="sng" dirty="0">
                <a:solidFill>
                  <a:srgbClr val="1982C3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M</a:t>
            </a:r>
            <a:r>
              <a:rPr lang="en-US" sz="2800" b="1" dirty="0">
                <a:latin typeface="Corbel" panose="020B0503020204020204" pitchFamily="34" charset="0"/>
                <a:cs typeface="Calibri" panose="020F0502020204030204" pitchFamily="34" charset="0"/>
              </a:rPr>
              <a:t>atching Reads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rbel" panose="020B050302020402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A91EC6-06D7-EA40-9695-C5559CDEFE9C}"/>
              </a:ext>
            </a:extLst>
          </p:cNvPr>
          <p:cNvSpPr txBox="1"/>
          <p:nvPr/>
        </p:nvSpPr>
        <p:spPr>
          <a:xfrm>
            <a:off x="364764" y="3706836"/>
            <a:ext cx="8410073" cy="1539923"/>
          </a:xfrm>
          <a:prstGeom prst="roundRect">
            <a:avLst>
              <a:gd name="adj" fmla="val 4777"/>
            </a:avLst>
          </a:prstGeom>
          <a:solidFill>
            <a:srgbClr val="FFF2CC"/>
          </a:solidFill>
          <a:ln w="57150">
            <a:solidFill>
              <a:srgbClr val="1982C3"/>
            </a:solidFill>
          </a:ln>
        </p:spPr>
        <p:txBody>
          <a:bodyPr wrap="square" rtlCol="0" anchor="ctr" anchorCtr="0">
            <a:noAutofit/>
          </a:bodyPr>
          <a:lstStyle/>
          <a:p>
            <a:pPr lvl="0" algn="ctr" defTabSz="457200">
              <a:lnSpc>
                <a:spcPct val="110000"/>
              </a:lnSpc>
              <a:spcAft>
                <a:spcPts val="300"/>
              </a:spcAft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GenStore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-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982C3"/>
                </a:solidFill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NM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fo</a:t>
            </a:r>
            <a:r>
              <a:rPr lang="en-US" sz="2800" b="1" dirty="0">
                <a:latin typeface="Corbel" panose="020B0503020204020204" pitchFamily="34" charset="0"/>
                <a:cs typeface="Calibri" panose="020F0502020204030204" pitchFamily="34" charset="0"/>
              </a:rPr>
              <a:t>r </a:t>
            </a:r>
            <a:r>
              <a:rPr lang="en-US" sz="2800" b="1" u="sng" dirty="0">
                <a:solidFill>
                  <a:srgbClr val="1982C3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N</a:t>
            </a:r>
            <a:r>
              <a:rPr lang="en-US" sz="2800" b="1" dirty="0">
                <a:latin typeface="Corbel" panose="020B0503020204020204" pitchFamily="34" charset="0"/>
                <a:cs typeface="Calibri" panose="020F0502020204030204" pitchFamily="34" charset="0"/>
              </a:rPr>
              <a:t>on-</a:t>
            </a:r>
            <a:r>
              <a:rPr lang="en-US" sz="2800" b="1" u="sng" dirty="0">
                <a:solidFill>
                  <a:srgbClr val="1982C3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M</a:t>
            </a:r>
            <a:r>
              <a:rPr lang="en-US" sz="2800" b="1" dirty="0">
                <a:latin typeface="Corbel" panose="020B0503020204020204" pitchFamily="34" charset="0"/>
                <a:cs typeface="Calibri" panose="020F0502020204030204" pitchFamily="34" charset="0"/>
              </a:rPr>
              <a:t>atching Reads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rbel" panose="020B050302020402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A41287-7F16-9440-81D5-BD6E65D16F12}"/>
              </a:ext>
            </a:extLst>
          </p:cNvPr>
          <p:cNvSpPr txBox="1"/>
          <p:nvPr/>
        </p:nvSpPr>
        <p:spPr>
          <a:xfrm>
            <a:off x="364763" y="1611240"/>
            <a:ext cx="8410073" cy="1539923"/>
          </a:xfrm>
          <a:prstGeom prst="roundRect">
            <a:avLst>
              <a:gd name="adj" fmla="val 4777"/>
            </a:avLst>
          </a:prstGeom>
          <a:solidFill>
            <a:srgbClr val="FFFFFF">
              <a:alpha val="80392"/>
            </a:srgbClr>
          </a:solidFill>
          <a:ln w="57150">
            <a:solidFill>
              <a:srgbClr val="FFFFFF">
                <a:alpha val="76863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lvl="0" algn="ctr" defTabSz="457200">
              <a:lnSpc>
                <a:spcPct val="110000"/>
              </a:lnSpc>
              <a:spcAft>
                <a:spcPts val="300"/>
              </a:spcAft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orbel" panose="020B050302020402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E7E265-5F8C-048E-112C-83B1FDDEF7F3}"/>
              </a:ext>
            </a:extLst>
          </p:cNvPr>
          <p:cNvSpPr/>
          <p:nvPr/>
        </p:nvSpPr>
        <p:spPr>
          <a:xfrm>
            <a:off x="2302" y="5484006"/>
            <a:ext cx="9144000" cy="944573"/>
          </a:xfrm>
          <a:prstGeom prst="rect">
            <a:avLst/>
          </a:prstGeom>
          <a:solidFill>
            <a:srgbClr val="C3BF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50000"/>
              </a:lnSpc>
            </a:pP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Details on </a:t>
            </a:r>
            <a:r>
              <a:rPr lang="en-GB" sz="2400" b="1" dirty="0" err="1">
                <a:solidFill>
                  <a:schemeClr val="tx1"/>
                </a:solidFill>
                <a:latin typeface="Corbel" panose="020B0503020204020204" pitchFamily="34" charset="0"/>
              </a:rPr>
              <a:t>GenStore</a:t>
            </a: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-NM’s design are in the paper</a:t>
            </a:r>
            <a:endParaRPr lang="en-GB" sz="2400" b="1" dirty="0">
              <a:solidFill>
                <a:srgbClr val="22AE9B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543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5AAE-0D08-A847-B5E5-7A64B2807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Genomics and Metagenomics are Critical for Many Applications</a:t>
            </a:r>
            <a:endParaRPr lang="en-CH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77FFF2-CBB2-5744-AD64-E5422A4199C3}"/>
              </a:ext>
            </a:extLst>
          </p:cNvPr>
          <p:cNvSpPr/>
          <p:nvPr/>
        </p:nvSpPr>
        <p:spPr>
          <a:xfrm>
            <a:off x="156379" y="2955627"/>
            <a:ext cx="4031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Developing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personalized medicine</a:t>
            </a:r>
          </a:p>
        </p:txBody>
      </p:sp>
      <p:pic>
        <p:nvPicPr>
          <p:cNvPr id="5" name="Picture 20" descr="Related image">
            <a:extLst>
              <a:ext uri="{FF2B5EF4-FFF2-40B4-BE49-F238E27FC236}">
                <a16:creationId xmlns:a16="http://schemas.microsoft.com/office/drawing/2014/main" id="{ABD92993-C3D7-F648-A7D8-29B4FD3E34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2" t="50853" r="8530" b="12146"/>
          <a:stretch/>
        </p:blipFill>
        <p:spPr bwMode="auto">
          <a:xfrm>
            <a:off x="1075710" y="1889882"/>
            <a:ext cx="625218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Related image">
            <a:extLst>
              <a:ext uri="{FF2B5EF4-FFF2-40B4-BE49-F238E27FC236}">
                <a16:creationId xmlns:a16="http://schemas.microsoft.com/office/drawing/2014/main" id="{E0AA2AAD-117F-314B-BC87-37869751A1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5" t="50853" r="50206" b="12146"/>
          <a:stretch/>
        </p:blipFill>
        <p:spPr bwMode="auto">
          <a:xfrm>
            <a:off x="1172280" y="947190"/>
            <a:ext cx="707212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 descr="Related image">
            <a:extLst>
              <a:ext uri="{FF2B5EF4-FFF2-40B4-BE49-F238E27FC236}">
                <a16:creationId xmlns:a16="http://schemas.microsoft.com/office/drawing/2014/main" id="{3882CFBD-92E4-0346-B83C-692DCE6F7F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0" t="50853" r="71287" b="12146"/>
          <a:stretch/>
        </p:blipFill>
        <p:spPr bwMode="auto">
          <a:xfrm>
            <a:off x="787017" y="866164"/>
            <a:ext cx="673957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6" descr="Image result for medication icon">
            <a:extLst>
              <a:ext uri="{FF2B5EF4-FFF2-40B4-BE49-F238E27FC236}">
                <a16:creationId xmlns:a16="http://schemas.microsoft.com/office/drawing/2014/main" id="{5F987A85-5474-2446-8A57-3558C70124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6" t="2057" r="6476" b="59543"/>
          <a:stretch/>
        </p:blipFill>
        <p:spPr bwMode="auto">
          <a:xfrm>
            <a:off x="2598699" y="2083698"/>
            <a:ext cx="653528" cy="67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6" descr="Image result for medication icon">
            <a:extLst>
              <a:ext uri="{FF2B5EF4-FFF2-40B4-BE49-F238E27FC236}">
                <a16:creationId xmlns:a16="http://schemas.microsoft.com/office/drawing/2014/main" id="{CA2D0C4F-D975-0F47-8D4D-CA00CBB1E9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3" t="2087" r="55824" b="60400"/>
          <a:stretch/>
        </p:blipFill>
        <p:spPr bwMode="auto">
          <a:xfrm>
            <a:off x="2453740" y="1186472"/>
            <a:ext cx="615574" cy="61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25DF25E5-3219-AC4C-ACA1-A946EBE22711}"/>
              </a:ext>
            </a:extLst>
          </p:cNvPr>
          <p:cNvSpPr/>
          <p:nvPr/>
        </p:nvSpPr>
        <p:spPr>
          <a:xfrm flipH="1">
            <a:off x="1958281" y="1380514"/>
            <a:ext cx="375525" cy="221975"/>
          </a:xfrm>
          <a:prstGeom prst="rightArrow">
            <a:avLst>
              <a:gd name="adj1" fmla="val 50000"/>
              <a:gd name="adj2" fmla="val 81840"/>
            </a:avLst>
          </a:prstGeom>
          <a:solidFill>
            <a:schemeClr val="bg1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europa"/>
              <a:ea typeface="+mn-ea"/>
              <a:cs typeface="+mn-cs"/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97AEBE14-D882-D844-A27E-F9639BC5F583}"/>
              </a:ext>
            </a:extLst>
          </p:cNvPr>
          <p:cNvSpPr/>
          <p:nvPr/>
        </p:nvSpPr>
        <p:spPr>
          <a:xfrm flipH="1">
            <a:off x="1962051" y="2309849"/>
            <a:ext cx="375525" cy="221975"/>
          </a:xfrm>
          <a:prstGeom prst="rightArrow">
            <a:avLst>
              <a:gd name="adj1" fmla="val 50000"/>
              <a:gd name="adj2" fmla="val 81840"/>
            </a:avLst>
          </a:prstGeom>
          <a:solidFill>
            <a:schemeClr val="bg1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europa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13A4F19-A63F-3243-AF36-65FC08B00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710140" y="736210"/>
            <a:ext cx="2156459" cy="213167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6EAF2F8-DC43-334C-8610-12F13ADD6925}"/>
              </a:ext>
            </a:extLst>
          </p:cNvPr>
          <p:cNvSpPr/>
          <p:nvPr/>
        </p:nvSpPr>
        <p:spPr>
          <a:xfrm>
            <a:off x="4955671" y="2835029"/>
            <a:ext cx="41038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Predicting the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relative abundance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microbes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a sample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50106F-9C56-7649-8DDF-08436C815BFF}"/>
              </a:ext>
            </a:extLst>
          </p:cNvPr>
          <p:cNvSpPr/>
          <p:nvPr/>
        </p:nvSpPr>
        <p:spPr>
          <a:xfrm>
            <a:off x="144016" y="594432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Rapid surveillance of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disease outbreaks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4E3B706-86F5-8C41-89CC-E7B65085F0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528" y="3914154"/>
            <a:ext cx="3476384" cy="1955466"/>
          </a:xfrm>
          <a:prstGeom prst="rect">
            <a:avLst/>
          </a:prstGeom>
        </p:spPr>
      </p:pic>
      <p:pic>
        <p:nvPicPr>
          <p:cNvPr id="16" name="Content Placeholder 5">
            <a:extLst>
              <a:ext uri="{FF2B5EF4-FFF2-40B4-BE49-F238E27FC236}">
                <a16:creationId xmlns:a16="http://schemas.microsoft.com/office/drawing/2014/main" id="{40743933-094C-4748-8F8E-E2B7D720906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7" r="23484" b="7611"/>
          <a:stretch/>
        </p:blipFill>
        <p:spPr>
          <a:xfrm>
            <a:off x="5167249" y="3781388"/>
            <a:ext cx="3423714" cy="208823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6823B11-D77E-AA4C-BB9D-8F02BF454F87}"/>
              </a:ext>
            </a:extLst>
          </p:cNvPr>
          <p:cNvSpPr/>
          <p:nvPr/>
        </p:nvSpPr>
        <p:spPr>
          <a:xfrm>
            <a:off x="4965603" y="5888439"/>
            <a:ext cx="3923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Understanding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genetic variations, species, evolution, …</a:t>
            </a:r>
          </a:p>
        </p:txBody>
      </p:sp>
    </p:spTree>
    <p:extLst>
      <p:ext uri="{BB962C8B-B14F-4D97-AF65-F5344CB8AC3E}">
        <p14:creationId xmlns:p14="http://schemas.microsoft.com/office/powerpoint/2010/main" val="92119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1" grpId="0" animBg="1"/>
      <p:bldP spid="13" grpId="0"/>
      <p:bldP spid="14" grpId="0"/>
      <p:bldP spid="1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1C79F-9098-C44A-81AB-A7B977F6F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GenStore-NM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51641-D079-AF4F-980D-45DF89540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78195"/>
            <a:ext cx="8874053" cy="865554"/>
          </a:xfrm>
        </p:spPr>
        <p:txBody>
          <a:bodyPr/>
          <a:lstStyle/>
          <a:p>
            <a:pPr>
              <a:spcAft>
                <a:spcPts val="2000"/>
              </a:spcAft>
            </a:pPr>
            <a:r>
              <a:rPr lang="en-GB" sz="2400" dirty="0"/>
              <a:t>Efficient </a:t>
            </a:r>
            <a:r>
              <a:rPr lang="en-GB" sz="2400" dirty="0">
                <a:solidFill>
                  <a:srgbClr val="1982C3"/>
                </a:solidFill>
              </a:rPr>
              <a:t>chaining-based</a:t>
            </a:r>
            <a:r>
              <a:rPr lang="en-GB" sz="2400" dirty="0"/>
              <a:t> in-storage filter to prune most of the </a:t>
            </a:r>
            <a:r>
              <a:rPr lang="en-GB" sz="2400" dirty="0">
                <a:solidFill>
                  <a:srgbClr val="1982C3"/>
                </a:solidFill>
              </a:rPr>
              <a:t>non-matching</a:t>
            </a:r>
            <a:r>
              <a:rPr lang="en-GB" sz="2400" dirty="0"/>
              <a:t> reads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CBB534BB-F826-1849-B239-08D087CD8B2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9559" y="4365347"/>
                <a:ext cx="8798062" cy="1990368"/>
              </a:xfrm>
              <a:prstGeom prst="rect">
                <a:avLst/>
              </a:prstGeom>
            </p:spPr>
            <p:txBody>
              <a:bodyPr/>
              <a:lstStyle>
                <a:lvl1pPr marL="187200" indent="-1872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tabLst/>
                  <a:defRPr sz="2800" kern="120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lvl1pPr>
                <a:lvl2pPr marL="311150" indent="-1872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Cambria" panose="02040503050406030204" pitchFamily="18" charset="0"/>
                  <a:buChar char="-"/>
                  <a:tabLst/>
                  <a:defRPr sz="2400" kern="120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lvl2pPr>
                <a:lvl3pPr marL="533400" indent="-1872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tabLst/>
                  <a:defRPr sz="2400" kern="120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lvl3pPr>
                <a:lvl4pPr marL="1600200" indent="-1872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lvl4pPr>
                <a:lvl5pPr marL="2057400" indent="-1872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Aft>
                    <a:spcPts val="1000"/>
                  </a:spcAft>
                </a:pPr>
                <a:r>
                  <a:rPr lang="en-CH" sz="2400" b="1" dirty="0">
                    <a:solidFill>
                      <a:srgbClr val="C00000"/>
                    </a:solidFill>
                  </a:rPr>
                  <a:t>Challenge: </a:t>
                </a:r>
                <a:r>
                  <a:rPr lang="en-CH" sz="2400" dirty="0"/>
                  <a:t>how</a:t>
                </a:r>
                <a:r>
                  <a:rPr lang="en-CH" sz="2400" b="1" dirty="0">
                    <a:solidFill>
                      <a:srgbClr val="C00000"/>
                    </a:solidFill>
                  </a:rPr>
                  <a:t> </a:t>
                </a:r>
                <a:r>
                  <a:rPr lang="en-GB" sz="2400" dirty="0"/>
                  <a:t>to perform chaining inside the SSD</a:t>
                </a:r>
              </a:p>
              <a:p>
                <a:pPr lvl="1"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GB" sz="1900" dirty="0"/>
                  <a:t>For a read with </a:t>
                </a:r>
                <a:r>
                  <a:rPr lang="en-GB" sz="1900" dirty="0">
                    <a:solidFill>
                      <a:schemeClr val="accent2"/>
                    </a:solidFill>
                  </a:rPr>
                  <a:t>Seeds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9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9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1900" dirty="0">
                    <a:solidFill>
                      <a:schemeClr val="accent2"/>
                    </a:solidFill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9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9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GB" sz="1900" dirty="0"/>
                  <a:t>, the </a:t>
                </a:r>
                <a:r>
                  <a:rPr lang="en-GB" sz="1900" dirty="0">
                    <a:solidFill>
                      <a:schemeClr val="accent2"/>
                    </a:solidFill>
                  </a:rPr>
                  <a:t>chaining score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9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9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19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… </m:t>
                        </m:r>
                        <m:r>
                          <a:rPr lang="en-US" sz="19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9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sz="1900" dirty="0"/>
                  <a:t> can be calculated as</a:t>
                </a:r>
              </a:p>
              <a:p>
                <a:pPr marL="0" indent="0">
                  <a:spcAft>
                    <a:spcPts val="2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b="1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1800" b="1" i="0" smtClean="0">
                              <a:latin typeface="Cambria Math" panose="02040503050406030204" pitchFamily="18" charset="0"/>
                            </a:rPr>
                            <m:t>𝐦𝐚𝐱</m:t>
                          </m:r>
                        </m:fName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{</m:t>
                          </m:r>
                          <m:func>
                            <m:funcPr>
                              <m:ctrlPr>
                                <a:rPr lang="en-US" sz="1800" b="1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1800" b="1" i="0" smtClean="0">
                                  <a:latin typeface="Cambria Math" panose="02040503050406030204" pitchFamily="18" charset="0"/>
                                </a:rPr>
                                <m:t>𝐦𝐚𝐱</m:t>
                              </m:r>
                            </m:fName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sz="1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1" i="1" smtClean="0">
                                      <a:latin typeface="Cambria Math" panose="02040503050406030204" pitchFamily="18" charset="0"/>
                                    </a:rPr>
                                    <m:t>𝑺𝒄𝒐𝒓𝒆</m:t>
                                  </m:r>
                                  <m:r>
                                    <a:rPr lang="en-US" sz="1800" b="1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sz="1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8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b="1" i="1" smtClean="0">
                                              <a:latin typeface="Cambria Math" panose="02040503050406030204" pitchFamily="18" charset="0"/>
                                            </a:rPr>
                                            <m:t>𝑺</m:t>
                                          </m:r>
                                        </m:e>
                                        <m:sub>
                                          <m:r>
                                            <a:rPr lang="en-US" sz="1800" b="1" i="1" smtClean="0">
                                              <a:latin typeface="Cambria Math" panose="02040503050406030204" pitchFamily="18" charset="0"/>
                                            </a:rPr>
                                            <m:t>𝒋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sz="1800" b="1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1800" b="1" i="1" smtClean="0">
                                      <a:latin typeface="Cambria Math" panose="02040503050406030204" pitchFamily="18" charset="0"/>
                                    </a:rPr>
                                    <m:t>𝑴𝒂𝒕𝒄𝒉</m:t>
                                  </m:r>
                                  <m:r>
                                    <a:rPr lang="en-US" sz="1800" b="1" i="1" smtClean="0">
                                      <a:latin typeface="Cambria Math" panose="02040503050406030204" pitchFamily="18" charset="0"/>
                                    </a:rPr>
                                    <m:t>_</m:t>
                                  </m:r>
                                  <m:r>
                                    <a:rPr lang="en-US" sz="1800" b="1" i="1" smtClean="0">
                                      <a:latin typeface="Cambria Math" panose="02040503050406030204" pitchFamily="18" charset="0"/>
                                    </a:rPr>
                                    <m:t>𝑺𝒄𝒐𝒓𝒆</m:t>
                                  </m:r>
                                  <m:d>
                                    <m:dPr>
                                      <m:ctrlPr>
                                        <a:rPr lang="en-US" sz="1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8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b="1" i="1" smtClean="0">
                                              <a:latin typeface="Cambria Math" panose="02040503050406030204" pitchFamily="18" charset="0"/>
                                            </a:rPr>
                                            <m:t>𝑺</m:t>
                                          </m:r>
                                        </m:e>
                                        <m:sub>
                                          <m:r>
                                            <a:rPr lang="en-US" sz="1800" b="1" i="1" smtClean="0"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  <m:r>
                                        <a:rPr lang="en-US" sz="1800" b="1" i="1" smtClean="0">
                                          <a:latin typeface="Cambria Math" panose="02040503050406030204" pitchFamily="18" charset="0"/>
                                        </a:rPr>
                                        <m:t> , </m:t>
                                      </m:r>
                                      <m:sSub>
                                        <m:sSubPr>
                                          <m:ctrlPr>
                                            <a:rPr lang="en-US" sz="18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b="1" i="1" smtClean="0">
                                              <a:latin typeface="Cambria Math" panose="02040503050406030204" pitchFamily="18" charset="0"/>
                                            </a:rPr>
                                            <m:t>𝑺</m:t>
                                          </m:r>
                                        </m:e>
                                        <m:sub>
                                          <m:r>
                                            <a:rPr lang="en-US" sz="1800" b="1" i="1" smtClean="0">
                                              <a:latin typeface="Cambria Math" panose="02040503050406030204" pitchFamily="18" charset="0"/>
                                            </a:rPr>
                                            <m:t>𝒋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sz="1800" b="1" i="1" smtClean="0">
                                      <a:latin typeface="Cambria Math" panose="02040503050406030204" pitchFamily="18" charset="0"/>
                                    </a:rPr>
                                    <m:t>− </m:t>
                                  </m:r>
                                  <m:r>
                                    <a:rPr lang="en-US" sz="1800" b="1" i="1" smtClean="0">
                                      <a:latin typeface="Cambria Math" panose="02040503050406030204" pitchFamily="18" charset="0"/>
                                    </a:rPr>
                                    <m:t>𝑮𝒂𝒑</m:t>
                                  </m:r>
                                  <m:r>
                                    <a:rPr lang="en-US" sz="1800" b="1" i="1" smtClean="0">
                                      <a:latin typeface="Cambria Math" panose="02040503050406030204" pitchFamily="18" charset="0"/>
                                    </a:rPr>
                                    <m:t>_</m:t>
                                  </m:r>
                                  <m:r>
                                    <a:rPr lang="en-US" sz="1800" b="1" i="1" smtClean="0">
                                      <a:latin typeface="Cambria Math" panose="02040503050406030204" pitchFamily="18" charset="0"/>
                                    </a:rPr>
                                    <m:t>𝑷𝒆𝒏𝒂𝒍𝒕𝒚</m:t>
                                  </m:r>
                                  <m:r>
                                    <a:rPr lang="en-US" sz="1800" b="1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sz="18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1" i="1">
                                          <a:latin typeface="Cambria Math" panose="02040503050406030204" pitchFamily="18" charset="0"/>
                                        </a:rPr>
                                        <m:t>𝑺</m:t>
                                      </m:r>
                                    </m:e>
                                    <m:sub>
                                      <m:r>
                                        <a:rPr lang="en-US" sz="1800" b="1" i="1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r>
                                    <a:rPr lang="en-US" sz="1800" b="1" i="1">
                                      <a:latin typeface="Cambria Math" panose="02040503050406030204" pitchFamily="18" charset="0"/>
                                    </a:rPr>
                                    <m:t> , </m:t>
                                  </m:r>
                                  <m:sSub>
                                    <m:sSubPr>
                                      <m:ctrlPr>
                                        <a:rPr lang="en-US" sz="18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1" i="1">
                                          <a:latin typeface="Cambria Math" panose="02040503050406030204" pitchFamily="18" charset="0"/>
                                        </a:rPr>
                                        <m:t>𝑺</m:t>
                                      </m:r>
                                    </m:e>
                                    <m:sub>
                                      <m:r>
                                        <a:rPr lang="en-US" sz="1800" b="1" i="1">
                                          <a:latin typeface="Cambria Math" panose="02040503050406030204" pitchFamily="18" charset="0"/>
                                        </a:rPr>
                                        <m:t>𝒋</m:t>
                                      </m:r>
                                    </m:sub>
                                  </m:sSub>
                                  <m:r>
                                    <a:rPr lang="en-US" sz="1800" b="1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</m:func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}</m:t>
                          </m:r>
                        </m:e>
                      </m:func>
                    </m:oMath>
                  </m:oMathPara>
                </a14:m>
                <a:endParaRPr lang="en-GB" sz="2400" b="1" dirty="0"/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CBB534BB-F826-1849-B239-08D087CD8B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559" y="4365347"/>
                <a:ext cx="8798062" cy="1990368"/>
              </a:xfrm>
              <a:prstGeom prst="rect">
                <a:avLst/>
              </a:prstGeom>
              <a:blipFill>
                <a:blip r:embed="rId3"/>
                <a:stretch>
                  <a:fillRect l="-865" t="-3797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FC3726F7-1140-524F-B1BD-802D07B0E73A}"/>
              </a:ext>
            </a:extLst>
          </p:cNvPr>
          <p:cNvSpPr txBox="1"/>
          <p:nvPr/>
        </p:nvSpPr>
        <p:spPr>
          <a:xfrm>
            <a:off x="773515" y="5502852"/>
            <a:ext cx="14939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 j &gt; 1</a:t>
            </a:r>
            <a:endParaRPr lang="en-CH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0734E91-2850-E74C-947A-A0A5CA53FA4E}"/>
              </a:ext>
            </a:extLst>
          </p:cNvPr>
          <p:cNvSpPr/>
          <p:nvPr/>
        </p:nvSpPr>
        <p:spPr>
          <a:xfrm>
            <a:off x="837518" y="5568551"/>
            <a:ext cx="1493949" cy="26987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C1BFA6-1621-8D44-BE5E-7DDF7425E59C}"/>
              </a:ext>
            </a:extLst>
          </p:cNvPr>
          <p:cNvSpPr/>
          <p:nvPr/>
        </p:nvSpPr>
        <p:spPr>
          <a:xfrm>
            <a:off x="0" y="4898085"/>
            <a:ext cx="9144000" cy="13409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spcAft>
                <a:spcPts val="1000"/>
              </a:spcAft>
            </a:pPr>
            <a:r>
              <a:rPr lang="en-GB" sz="2400" b="1" dirty="0">
                <a:solidFill>
                  <a:srgbClr val="C00000"/>
                </a:solidFill>
                <a:latin typeface="Corbel" panose="020B0503020204020204" pitchFamily="34" charset="0"/>
              </a:rPr>
              <a:t>Costly dynamic programming </a:t>
            </a: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on many seeds in each read</a:t>
            </a:r>
          </a:p>
          <a:p>
            <a:pPr algn="ctr"/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Particularly </a:t>
            </a:r>
            <a:r>
              <a:rPr lang="en-GB" sz="2400" b="1" dirty="0">
                <a:solidFill>
                  <a:srgbClr val="C00000"/>
                </a:solidFill>
                <a:latin typeface="Corbel" panose="020B0503020204020204" pitchFamily="34" charset="0"/>
              </a:rPr>
              <a:t>challenging for long reads </a:t>
            </a: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with many seeds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76021B9-47CF-AC45-A350-CB80C0611D11}"/>
              </a:ext>
            </a:extLst>
          </p:cNvPr>
          <p:cNvGrpSpPr/>
          <p:nvPr/>
        </p:nvGrpSpPr>
        <p:grpSpPr>
          <a:xfrm>
            <a:off x="0" y="1766640"/>
            <a:ext cx="9144002" cy="2416309"/>
            <a:chOff x="0" y="1766640"/>
            <a:chExt cx="9144002" cy="241630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A84958C-D52C-6444-AD8C-4659C5AF2E16}"/>
                </a:ext>
              </a:extLst>
            </p:cNvPr>
            <p:cNvSpPr/>
            <p:nvPr/>
          </p:nvSpPr>
          <p:spPr>
            <a:xfrm>
              <a:off x="2120544" y="1766640"/>
              <a:ext cx="7023458" cy="698905"/>
            </a:xfrm>
            <a:prstGeom prst="rect">
              <a:avLst/>
            </a:prstGeom>
            <a:solidFill>
              <a:srgbClr val="DEEBF7">
                <a:alpha val="78824"/>
              </a:srgbClr>
            </a:solidFill>
            <a:ln w="28575">
              <a:solidFill>
                <a:srgbClr val="1982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400" dirty="0">
                  <a:solidFill>
                    <a:schemeClr val="tx1"/>
                  </a:solidFill>
                  <a:latin typeface="Corbel" panose="020B0503020204020204" pitchFamily="34" charset="0"/>
                </a:rPr>
                <a:t>Determine </a:t>
              </a:r>
              <a:r>
                <a:rPr lang="en-GB" sz="2400" dirty="0">
                  <a:solidFill>
                    <a:srgbClr val="1982C3"/>
                  </a:solidFill>
                  <a:latin typeface="Corbel" panose="020B0503020204020204" pitchFamily="34" charset="0"/>
                </a:rPr>
                <a:t>potential matching locations (seeds) </a:t>
              </a:r>
              <a:r>
                <a:rPr lang="en-GB" sz="2400" dirty="0">
                  <a:solidFill>
                    <a:schemeClr val="tx1"/>
                  </a:solidFill>
                  <a:latin typeface="Corbel" panose="020B0503020204020204" pitchFamily="34" charset="0"/>
                </a:rPr>
                <a:t>in the reference genome </a:t>
              </a:r>
              <a:endParaRPr lang="en-CH" sz="2400" dirty="0">
                <a:solidFill>
                  <a:schemeClr val="tx1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C77711B-1646-6145-B5E2-2C6EDA378A9E}"/>
                </a:ext>
              </a:extLst>
            </p:cNvPr>
            <p:cNvSpPr/>
            <p:nvPr/>
          </p:nvSpPr>
          <p:spPr>
            <a:xfrm>
              <a:off x="2120544" y="2562632"/>
              <a:ext cx="7023458" cy="757513"/>
            </a:xfrm>
            <a:prstGeom prst="rect">
              <a:avLst/>
            </a:prstGeom>
            <a:solidFill>
              <a:srgbClr val="DEEBF7">
                <a:alpha val="78824"/>
              </a:srgbClr>
            </a:solidFill>
            <a:ln w="28575">
              <a:solidFill>
                <a:srgbClr val="1982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400" dirty="0">
                  <a:solidFill>
                    <a:srgbClr val="1982C3"/>
                  </a:solidFill>
                  <a:latin typeface="Corbel" panose="020B0503020204020204" pitchFamily="34" charset="0"/>
                </a:rPr>
                <a:t>Prune </a:t>
              </a:r>
              <a:r>
                <a:rPr lang="en-GB" sz="2400" dirty="0">
                  <a:solidFill>
                    <a:schemeClr val="tx1"/>
                  </a:solidFill>
                  <a:latin typeface="Corbel" panose="020B0503020204020204" pitchFamily="34" charset="0"/>
                </a:rPr>
                <a:t>some seeds in the reference genome</a:t>
              </a:r>
              <a:endParaRPr lang="en-CH" sz="2400" dirty="0">
                <a:solidFill>
                  <a:srgbClr val="1982C3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266EFC8-5BE5-4246-8977-1A65DAE42CCC}"/>
                </a:ext>
              </a:extLst>
            </p:cNvPr>
            <p:cNvSpPr/>
            <p:nvPr/>
          </p:nvSpPr>
          <p:spPr>
            <a:xfrm>
              <a:off x="2120544" y="3425436"/>
              <a:ext cx="7023458" cy="757513"/>
            </a:xfrm>
            <a:prstGeom prst="rect">
              <a:avLst/>
            </a:prstGeom>
            <a:solidFill>
              <a:srgbClr val="DEEBF7">
                <a:alpha val="78824"/>
              </a:srgbClr>
            </a:solidFill>
            <a:ln w="28575">
              <a:solidFill>
                <a:srgbClr val="1982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400" dirty="0">
                  <a:solidFill>
                    <a:schemeClr val="tx1"/>
                  </a:solidFill>
                  <a:latin typeface="Corbel" panose="020B0503020204020204" pitchFamily="34" charset="0"/>
                </a:rPr>
                <a:t>Determine the </a:t>
              </a:r>
              <a:r>
                <a:rPr lang="en-GB" sz="2400" dirty="0">
                  <a:solidFill>
                    <a:srgbClr val="1982C3"/>
                  </a:solidFill>
                  <a:latin typeface="Corbel" panose="020B0503020204020204" pitchFamily="34" charset="0"/>
                </a:rPr>
                <a:t>exact differences </a:t>
              </a:r>
              <a:r>
                <a:rPr lang="en-GB" sz="2400" dirty="0">
                  <a:solidFill>
                    <a:schemeClr val="tx1"/>
                  </a:solidFill>
                  <a:latin typeface="Corbel" panose="020B0503020204020204" pitchFamily="34" charset="0"/>
                </a:rPr>
                <a:t>between the read and the reference genome</a:t>
              </a:r>
              <a:endParaRPr lang="en-CH" sz="2400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C3E5181-8D2A-7944-AB0D-F17925AB8609}"/>
                </a:ext>
              </a:extLst>
            </p:cNvPr>
            <p:cNvSpPr/>
            <p:nvPr/>
          </p:nvSpPr>
          <p:spPr>
            <a:xfrm>
              <a:off x="2" y="1766640"/>
              <a:ext cx="2120544" cy="698905"/>
            </a:xfrm>
            <a:prstGeom prst="rect">
              <a:avLst/>
            </a:prstGeom>
            <a:solidFill>
              <a:srgbClr val="1982C3"/>
            </a:solidFill>
            <a:ln w="28575">
              <a:solidFill>
                <a:srgbClr val="1982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CH" sz="2400" b="1" dirty="0">
                  <a:solidFill>
                    <a:schemeClr val="bg1"/>
                  </a:solidFill>
                  <a:latin typeface="Corbel" panose="020B0503020204020204" pitchFamily="34" charset="0"/>
                </a:rPr>
                <a:t>Seeding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7F6AC08-AD34-5145-A699-5ACDF22F73B0}"/>
                </a:ext>
              </a:extLst>
            </p:cNvPr>
            <p:cNvSpPr/>
            <p:nvPr/>
          </p:nvSpPr>
          <p:spPr>
            <a:xfrm>
              <a:off x="1" y="2562633"/>
              <a:ext cx="2120544" cy="754642"/>
            </a:xfrm>
            <a:prstGeom prst="rect">
              <a:avLst/>
            </a:prstGeom>
            <a:solidFill>
              <a:srgbClr val="1982C3"/>
            </a:solidFill>
            <a:ln w="28575">
              <a:solidFill>
                <a:srgbClr val="1982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CH" sz="2400" b="1" dirty="0">
                  <a:solidFill>
                    <a:schemeClr val="bg1"/>
                  </a:solidFill>
                  <a:latin typeface="Corbel" panose="020B0503020204020204" pitchFamily="34" charset="0"/>
                </a:rPr>
                <a:t>Seed Filtering</a:t>
              </a:r>
            </a:p>
            <a:p>
              <a:r>
                <a:rPr lang="en-CH" sz="2300" b="1" dirty="0">
                  <a:solidFill>
                    <a:schemeClr val="bg1"/>
                  </a:solidFill>
                  <a:latin typeface="Corbel" panose="020B0503020204020204" pitchFamily="34" charset="0"/>
                </a:rPr>
                <a:t>(e.g., Chaining)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CCD5D9E-846E-F64F-B100-9663363C687B}"/>
                </a:ext>
              </a:extLst>
            </p:cNvPr>
            <p:cNvSpPr/>
            <p:nvPr/>
          </p:nvSpPr>
          <p:spPr>
            <a:xfrm>
              <a:off x="0" y="3425436"/>
              <a:ext cx="2120544" cy="754642"/>
            </a:xfrm>
            <a:prstGeom prst="rect">
              <a:avLst/>
            </a:prstGeom>
            <a:solidFill>
              <a:srgbClr val="1982C3"/>
            </a:solidFill>
            <a:ln w="28575">
              <a:solidFill>
                <a:srgbClr val="1982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CH" sz="2400" b="1" dirty="0">
                  <a:solidFill>
                    <a:schemeClr val="bg1"/>
                  </a:solidFill>
                  <a:latin typeface="Corbel" panose="020B0503020204020204" pitchFamily="34" charset="0"/>
                </a:rPr>
                <a:t>Alignment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CD70AA3-3BC8-6048-943E-198BB4972E0B}"/>
              </a:ext>
            </a:extLst>
          </p:cNvPr>
          <p:cNvSpPr/>
          <p:nvPr/>
        </p:nvSpPr>
        <p:spPr>
          <a:xfrm>
            <a:off x="-221226" y="1724574"/>
            <a:ext cx="9483213" cy="770467"/>
          </a:xfrm>
          <a:prstGeom prst="rect">
            <a:avLst/>
          </a:prstGeom>
          <a:solidFill>
            <a:srgbClr val="FFFFFF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9D69C19-23CE-7445-AF20-B9C28B4FBDF6}"/>
              </a:ext>
            </a:extLst>
          </p:cNvPr>
          <p:cNvSpPr/>
          <p:nvPr/>
        </p:nvSpPr>
        <p:spPr>
          <a:xfrm>
            <a:off x="-115022" y="3381554"/>
            <a:ext cx="9483213" cy="837602"/>
          </a:xfrm>
          <a:prstGeom prst="rect">
            <a:avLst/>
          </a:prstGeom>
          <a:solidFill>
            <a:srgbClr val="FFFFFF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7412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bldLvl="2"/>
      <p:bldP spid="17" grpId="0"/>
      <p:bldP spid="18" grpId="0" animBg="1"/>
      <p:bldP spid="1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47A7E-2EAE-5A4A-8B5A-A4ECBC841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GenStore-NM: Mechanism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8BA66-15CA-114A-9E07-5AF0D58CA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2828" y="5609147"/>
            <a:ext cx="7301829" cy="640513"/>
          </a:xfrm>
        </p:spPr>
        <p:txBody>
          <a:bodyPr/>
          <a:lstStyle/>
          <a:p>
            <a:pPr marL="123950" lvl="1" indent="0">
              <a:spcAft>
                <a:spcPts val="1000"/>
              </a:spcAft>
              <a:buNone/>
            </a:pPr>
            <a:r>
              <a:rPr lang="en-GB" sz="2800" b="1" dirty="0">
                <a:solidFill>
                  <a:srgbClr val="629B3C"/>
                </a:solidFill>
              </a:rPr>
              <a:t>Filters many non-aligning reads without costly hardware resources in the SSD</a:t>
            </a:r>
          </a:p>
          <a:p>
            <a:endParaRPr lang="en-CH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7B1D6F-EB24-2041-AAEB-A465310DCB2C}"/>
              </a:ext>
            </a:extLst>
          </p:cNvPr>
          <p:cNvSpPr txBox="1"/>
          <p:nvPr/>
        </p:nvSpPr>
        <p:spPr>
          <a:xfrm rot="16200000">
            <a:off x="1369872" y="3094242"/>
            <a:ext cx="1448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600" b="1" dirty="0">
                <a:latin typeface="Cambria" panose="02040503050406030204" pitchFamily="18" charset="0"/>
              </a:rPr>
              <a:t>Probability</a:t>
            </a:r>
            <a:endParaRPr lang="en-CH" sz="1400" b="1" dirty="0">
              <a:latin typeface="Cambria" panose="02040503050406030204" pitchFamily="18" charset="0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3870147C-1772-C54C-8CFA-E179F6FFDE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9640625"/>
              </p:ext>
            </p:extLst>
          </p:nvPr>
        </p:nvGraphicFramePr>
        <p:xfrm>
          <a:off x="2170228" y="2327428"/>
          <a:ext cx="6404863" cy="1927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EFAA57E9-F521-0D49-A10C-2F02D1086BB8}"/>
              </a:ext>
            </a:extLst>
          </p:cNvPr>
          <p:cNvSpPr txBox="1"/>
          <p:nvPr/>
        </p:nvSpPr>
        <p:spPr>
          <a:xfrm>
            <a:off x="3209371" y="4139107"/>
            <a:ext cx="310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600" b="1" dirty="0">
                <a:latin typeface="Cambria" panose="02040503050406030204" pitchFamily="18" charset="0"/>
              </a:rPr>
              <a:t>Number of seeds per read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655441-7531-8842-B03F-490488168DFE}"/>
              </a:ext>
            </a:extLst>
          </p:cNvPr>
          <p:cNvSpPr/>
          <p:nvPr/>
        </p:nvSpPr>
        <p:spPr>
          <a:xfrm>
            <a:off x="4452880" y="2736942"/>
            <a:ext cx="2315095" cy="1033337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160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9FFB149-0327-AE48-B4DA-E8F252A832E7}"/>
              </a:ext>
            </a:extLst>
          </p:cNvPr>
          <p:cNvCxnSpPr>
            <a:cxnSpLocks/>
          </p:cNvCxnSpPr>
          <p:nvPr/>
        </p:nvCxnSpPr>
        <p:spPr>
          <a:xfrm flipV="1">
            <a:off x="4452878" y="2736942"/>
            <a:ext cx="0" cy="1033337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  <a:prstDash val="sysDash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51F076E-6D77-834F-89E8-24D9776CF5F1}"/>
              </a:ext>
            </a:extLst>
          </p:cNvPr>
          <p:cNvCxnSpPr>
            <a:cxnSpLocks/>
          </p:cNvCxnSpPr>
          <p:nvPr/>
        </p:nvCxnSpPr>
        <p:spPr>
          <a:xfrm>
            <a:off x="4464783" y="3266177"/>
            <a:ext cx="300019" cy="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F12D6CA-D35C-3645-ACA7-EDCE9C209EC9}"/>
              </a:ext>
            </a:extLst>
          </p:cNvPr>
          <p:cNvSpPr txBox="1"/>
          <p:nvPr/>
        </p:nvSpPr>
        <p:spPr>
          <a:xfrm>
            <a:off x="4679538" y="2940349"/>
            <a:ext cx="2333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6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High Alignment</a:t>
            </a:r>
            <a:br>
              <a:rPr lang="en-CH" sz="16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</a:br>
            <a:r>
              <a:rPr lang="en-CH" sz="16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Probability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57EB10-E55D-004C-9FC7-8F62EB616492}"/>
              </a:ext>
            </a:extLst>
          </p:cNvPr>
          <p:cNvSpPr txBox="1"/>
          <p:nvPr/>
        </p:nvSpPr>
        <p:spPr>
          <a:xfrm rot="16200000">
            <a:off x="1104632" y="3094242"/>
            <a:ext cx="1448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600" b="1" dirty="0">
                <a:latin typeface="Cambria" panose="02040503050406030204" pitchFamily="18" charset="0"/>
              </a:rPr>
              <a:t>Alignment</a:t>
            </a:r>
            <a:endParaRPr lang="en-CH" sz="1400" b="1" dirty="0">
              <a:latin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FDDDCB-D26E-2547-B48F-77B92D78DC89}"/>
              </a:ext>
            </a:extLst>
          </p:cNvPr>
          <p:cNvSpPr/>
          <p:nvPr/>
        </p:nvSpPr>
        <p:spPr>
          <a:xfrm>
            <a:off x="0" y="4507775"/>
            <a:ext cx="9144000" cy="9786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20000"/>
              </a:lnSpc>
            </a:pP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Reads with a sufficiently large number of seeds</a:t>
            </a:r>
            <a:r>
              <a:rPr lang="en-GB" sz="2400" b="1" dirty="0">
                <a:solidFill>
                  <a:srgbClr val="22AE9B"/>
                </a:solidFill>
                <a:latin typeface="Corbel" panose="020B0503020204020204" pitchFamily="34" charset="0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are very </a:t>
            </a:r>
            <a:r>
              <a:rPr lang="en-GB" sz="2400" b="1" dirty="0">
                <a:solidFill>
                  <a:srgbClr val="629B3C"/>
                </a:solidFill>
                <a:latin typeface="Corbel" panose="020B0503020204020204" pitchFamily="34" charset="0"/>
              </a:rPr>
              <a:t>likely to align </a:t>
            </a: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to the reference genome</a:t>
            </a:r>
            <a:endParaRPr lang="en-GB" sz="2400" b="1" dirty="0">
              <a:solidFill>
                <a:srgbClr val="22AE9B"/>
              </a:solidFill>
              <a:latin typeface="Corbel" panose="020B0503020204020204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5ED481A-6146-5942-B083-BD1729EF8F57}"/>
              </a:ext>
            </a:extLst>
          </p:cNvPr>
          <p:cNvSpPr txBox="1">
            <a:spLocks/>
          </p:cNvSpPr>
          <p:nvPr/>
        </p:nvSpPr>
        <p:spPr>
          <a:xfrm>
            <a:off x="189559" y="1040656"/>
            <a:ext cx="8892841" cy="2266274"/>
          </a:xfrm>
          <a:prstGeom prst="rect">
            <a:avLst/>
          </a:prstGeom>
        </p:spPr>
        <p:txBody>
          <a:bodyPr/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en-CH" sz="2400" dirty="0"/>
              <a:t>GenStore-NM uses a </a:t>
            </a:r>
            <a:r>
              <a:rPr lang="en-CH" sz="2400" dirty="0">
                <a:solidFill>
                  <a:srgbClr val="1982C3"/>
                </a:solidFill>
              </a:rPr>
              <a:t>light-weight chaining </a:t>
            </a:r>
            <a:r>
              <a:rPr lang="en-CH" sz="2400" dirty="0"/>
              <a:t>filter</a:t>
            </a:r>
          </a:p>
          <a:p>
            <a:pPr lvl="1">
              <a:spcAft>
                <a:spcPts val="1000"/>
              </a:spcAft>
              <a:buClr>
                <a:schemeClr val="tx1"/>
              </a:buClr>
            </a:pPr>
            <a:r>
              <a:rPr lang="en-GB" sz="2100" dirty="0">
                <a:solidFill>
                  <a:srgbClr val="1982C3"/>
                </a:solidFill>
              </a:rPr>
              <a:t>Selectively</a:t>
            </a:r>
            <a:r>
              <a:rPr lang="en-GB" sz="2100" dirty="0"/>
              <a:t> performs chaining only on reads with a </a:t>
            </a:r>
            <a:r>
              <a:rPr lang="en-GB" sz="2100" dirty="0">
                <a:solidFill>
                  <a:srgbClr val="1982C3"/>
                </a:solidFill>
              </a:rPr>
              <a:t>small number of seeds</a:t>
            </a:r>
          </a:p>
          <a:p>
            <a:pPr lvl="1">
              <a:spcAft>
                <a:spcPts val="1000"/>
              </a:spcAft>
            </a:pPr>
            <a:r>
              <a:rPr lang="en-GB" sz="2100" dirty="0"/>
              <a:t>Directly sends reads that require more </a:t>
            </a:r>
            <a:r>
              <a:rPr lang="en-GB" sz="2100" dirty="0">
                <a:solidFill>
                  <a:srgbClr val="1982C3"/>
                </a:solidFill>
              </a:rPr>
              <a:t>complex chaining to the host </a:t>
            </a:r>
            <a:r>
              <a:rPr lang="en-GB" sz="2100" dirty="0"/>
              <a:t>system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DA9090F-D33A-1741-93AC-5B6E596E33AE}"/>
              </a:ext>
            </a:extLst>
          </p:cNvPr>
          <p:cNvSpPr txBox="1"/>
          <p:nvPr/>
        </p:nvSpPr>
        <p:spPr>
          <a:xfrm>
            <a:off x="308232" y="5375405"/>
            <a:ext cx="109969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6600" b="1" i="0" u="none" strike="noStrike" dirty="0">
                <a:solidFill>
                  <a:srgbClr val="629B3C"/>
                </a:solidFill>
                <a:effectLst/>
                <a:latin typeface="arial" panose="020B0604020202020204" pitchFamily="34" charset="0"/>
              </a:rPr>
              <a:t>✓</a:t>
            </a:r>
            <a:endParaRPr lang="en-CH" sz="7200" dirty="0">
              <a:solidFill>
                <a:srgbClr val="629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10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  <p:bldGraphic spid="12" grpId="0">
        <p:bldAsOne/>
      </p:bldGraphic>
      <p:bldP spid="13" grpId="0"/>
      <p:bldP spid="14" grpId="0" animBg="1"/>
      <p:bldP spid="17" grpId="0"/>
      <p:bldP spid="18" grpId="0"/>
      <p:bldP spid="20" grpId="0" animBg="1"/>
      <p:bldP spid="19" grpId="0" uiExpand="1" build="p" bldLvl="2"/>
      <p:bldP spid="2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47A7E-2EAE-5A4A-8B5A-A4ECBC841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GenStore-NM: Mechanism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8BA66-15CA-114A-9E07-5AF0D58CA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2828" y="5609147"/>
            <a:ext cx="7301829" cy="640513"/>
          </a:xfrm>
        </p:spPr>
        <p:txBody>
          <a:bodyPr/>
          <a:lstStyle/>
          <a:p>
            <a:pPr marL="123950" lvl="1" indent="0">
              <a:spcAft>
                <a:spcPts val="1000"/>
              </a:spcAft>
              <a:buNone/>
            </a:pPr>
            <a:r>
              <a:rPr lang="en-GB" sz="2800" b="1" dirty="0">
                <a:solidFill>
                  <a:srgbClr val="629B3C"/>
                </a:solidFill>
              </a:rPr>
              <a:t>Can filter many non-aligning reads without costly hardware resources in the SSD</a:t>
            </a:r>
          </a:p>
          <a:p>
            <a:endParaRPr lang="en-CH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7B1D6F-EB24-2041-AAEB-A465310DCB2C}"/>
              </a:ext>
            </a:extLst>
          </p:cNvPr>
          <p:cNvSpPr txBox="1"/>
          <p:nvPr/>
        </p:nvSpPr>
        <p:spPr>
          <a:xfrm rot="16200000">
            <a:off x="1369872" y="3094242"/>
            <a:ext cx="1448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600" b="1" dirty="0">
                <a:latin typeface="Cambria" panose="02040503050406030204" pitchFamily="18" charset="0"/>
              </a:rPr>
              <a:t>Probability</a:t>
            </a:r>
            <a:endParaRPr lang="en-CH" sz="1400" b="1" dirty="0">
              <a:latin typeface="Cambria" panose="02040503050406030204" pitchFamily="18" charset="0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3870147C-1772-C54C-8CFA-E179F6FFDE70}"/>
              </a:ext>
            </a:extLst>
          </p:cNvPr>
          <p:cNvGraphicFramePr>
            <a:graphicFrameLocks/>
          </p:cNvGraphicFramePr>
          <p:nvPr/>
        </p:nvGraphicFramePr>
        <p:xfrm>
          <a:off x="2170228" y="2327428"/>
          <a:ext cx="6404863" cy="1927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EFAA57E9-F521-0D49-A10C-2F02D1086BB8}"/>
              </a:ext>
            </a:extLst>
          </p:cNvPr>
          <p:cNvSpPr txBox="1"/>
          <p:nvPr/>
        </p:nvSpPr>
        <p:spPr>
          <a:xfrm>
            <a:off x="3209371" y="4139107"/>
            <a:ext cx="310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600" b="1" dirty="0">
                <a:latin typeface="Cambria" panose="02040503050406030204" pitchFamily="18" charset="0"/>
              </a:rPr>
              <a:t>Number of seeds per read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655441-7531-8842-B03F-490488168DFE}"/>
              </a:ext>
            </a:extLst>
          </p:cNvPr>
          <p:cNvSpPr/>
          <p:nvPr/>
        </p:nvSpPr>
        <p:spPr>
          <a:xfrm>
            <a:off x="4452880" y="2736942"/>
            <a:ext cx="2315095" cy="1033337"/>
          </a:xfrm>
          <a:prstGeom prst="rect">
            <a:avLst/>
          </a:prstGeom>
          <a:solidFill>
            <a:schemeClr val="accent6">
              <a:lumMod val="7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160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9FFB149-0327-AE48-B4DA-E8F252A832E7}"/>
              </a:ext>
            </a:extLst>
          </p:cNvPr>
          <p:cNvCxnSpPr>
            <a:cxnSpLocks/>
          </p:cNvCxnSpPr>
          <p:nvPr/>
        </p:nvCxnSpPr>
        <p:spPr>
          <a:xfrm flipV="1">
            <a:off x="4452878" y="2736942"/>
            <a:ext cx="0" cy="1033337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  <a:prstDash val="sysDash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51F076E-6D77-834F-89E8-24D9776CF5F1}"/>
              </a:ext>
            </a:extLst>
          </p:cNvPr>
          <p:cNvCxnSpPr>
            <a:cxnSpLocks/>
          </p:cNvCxnSpPr>
          <p:nvPr/>
        </p:nvCxnSpPr>
        <p:spPr>
          <a:xfrm>
            <a:off x="4464783" y="3266177"/>
            <a:ext cx="300019" cy="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F12D6CA-D35C-3645-ACA7-EDCE9C209EC9}"/>
              </a:ext>
            </a:extLst>
          </p:cNvPr>
          <p:cNvSpPr txBox="1"/>
          <p:nvPr/>
        </p:nvSpPr>
        <p:spPr>
          <a:xfrm>
            <a:off x="4679538" y="2940349"/>
            <a:ext cx="2333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6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High Alignment</a:t>
            </a:r>
            <a:br>
              <a:rPr lang="en-CH" sz="16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</a:br>
            <a:r>
              <a:rPr lang="en-CH" sz="16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Probability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57EB10-E55D-004C-9FC7-8F62EB616492}"/>
              </a:ext>
            </a:extLst>
          </p:cNvPr>
          <p:cNvSpPr txBox="1"/>
          <p:nvPr/>
        </p:nvSpPr>
        <p:spPr>
          <a:xfrm rot="16200000">
            <a:off x="1104632" y="3094242"/>
            <a:ext cx="1448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600" b="1" dirty="0">
                <a:latin typeface="Cambria" panose="02040503050406030204" pitchFamily="18" charset="0"/>
              </a:rPr>
              <a:t>Alignment</a:t>
            </a:r>
            <a:endParaRPr lang="en-CH" sz="1400" b="1" dirty="0">
              <a:latin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FDDDCB-D26E-2547-B48F-77B92D78DC89}"/>
              </a:ext>
            </a:extLst>
          </p:cNvPr>
          <p:cNvSpPr/>
          <p:nvPr/>
        </p:nvSpPr>
        <p:spPr>
          <a:xfrm>
            <a:off x="0" y="4507775"/>
            <a:ext cx="9144000" cy="9786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20000"/>
              </a:lnSpc>
            </a:pP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Reads with a sufficiently large number of seeds</a:t>
            </a:r>
            <a:r>
              <a:rPr lang="en-GB" sz="2400" b="1" dirty="0">
                <a:solidFill>
                  <a:srgbClr val="22AE9B"/>
                </a:solidFill>
                <a:latin typeface="Corbel" panose="020B0503020204020204" pitchFamily="34" charset="0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are very </a:t>
            </a:r>
            <a:r>
              <a:rPr lang="en-GB" sz="2400" b="1" dirty="0">
                <a:solidFill>
                  <a:srgbClr val="629B3C"/>
                </a:solidFill>
                <a:latin typeface="Corbel" panose="020B0503020204020204" pitchFamily="34" charset="0"/>
              </a:rPr>
              <a:t>likely to align </a:t>
            </a: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to the reference genome</a:t>
            </a:r>
            <a:endParaRPr lang="en-GB" sz="2400" b="1" dirty="0">
              <a:solidFill>
                <a:srgbClr val="22AE9B"/>
              </a:solidFill>
              <a:latin typeface="Corbel" panose="020B0503020204020204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5ED481A-6146-5942-B083-BD1729EF8F57}"/>
              </a:ext>
            </a:extLst>
          </p:cNvPr>
          <p:cNvSpPr txBox="1">
            <a:spLocks/>
          </p:cNvSpPr>
          <p:nvPr/>
        </p:nvSpPr>
        <p:spPr>
          <a:xfrm>
            <a:off x="189559" y="1040656"/>
            <a:ext cx="8892841" cy="2266274"/>
          </a:xfrm>
          <a:prstGeom prst="rect">
            <a:avLst/>
          </a:prstGeom>
        </p:spPr>
        <p:txBody>
          <a:bodyPr/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en-CH" sz="2400" dirty="0"/>
              <a:t>GenStore-NM uses a </a:t>
            </a:r>
            <a:r>
              <a:rPr lang="en-CH" sz="2400" dirty="0">
                <a:solidFill>
                  <a:srgbClr val="1982C3"/>
                </a:solidFill>
              </a:rPr>
              <a:t>light-weight chaining </a:t>
            </a:r>
            <a:r>
              <a:rPr lang="en-CH" sz="2400" dirty="0"/>
              <a:t>filter</a:t>
            </a:r>
          </a:p>
          <a:p>
            <a:pPr lvl="1">
              <a:spcAft>
                <a:spcPts val="1000"/>
              </a:spcAft>
              <a:buClr>
                <a:schemeClr val="tx1"/>
              </a:buClr>
            </a:pPr>
            <a:r>
              <a:rPr lang="en-GB" sz="2100" dirty="0">
                <a:solidFill>
                  <a:srgbClr val="1982C3"/>
                </a:solidFill>
              </a:rPr>
              <a:t>Selectively</a:t>
            </a:r>
            <a:r>
              <a:rPr lang="en-GB" sz="2100" dirty="0"/>
              <a:t> performs chaining only on reads with a </a:t>
            </a:r>
            <a:r>
              <a:rPr lang="en-GB" sz="2100" dirty="0">
                <a:solidFill>
                  <a:srgbClr val="1982C3"/>
                </a:solidFill>
              </a:rPr>
              <a:t>small number of seeds</a:t>
            </a:r>
          </a:p>
          <a:p>
            <a:pPr lvl="1">
              <a:spcAft>
                <a:spcPts val="1000"/>
              </a:spcAft>
            </a:pPr>
            <a:r>
              <a:rPr lang="en-GB" sz="2100" dirty="0"/>
              <a:t>Directly sends reads that require more </a:t>
            </a:r>
            <a:r>
              <a:rPr lang="en-GB" sz="2100" dirty="0">
                <a:solidFill>
                  <a:srgbClr val="1982C3"/>
                </a:solidFill>
              </a:rPr>
              <a:t>complex chaining to the host </a:t>
            </a:r>
            <a:r>
              <a:rPr lang="en-GB" sz="2100" dirty="0"/>
              <a:t>system</a:t>
            </a:r>
          </a:p>
        </p:txBody>
      </p:sp>
      <p:pic>
        <p:nvPicPr>
          <p:cNvPr id="21" name="Graphic 20" descr="Tick">
            <a:extLst>
              <a:ext uri="{FF2B5EF4-FFF2-40B4-BE49-F238E27FC236}">
                <a16:creationId xmlns:a16="http://schemas.microsoft.com/office/drawing/2014/main" id="{506C5C21-F438-FB45-8008-6EC8FBB30B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7127" y="5584716"/>
            <a:ext cx="752783" cy="75278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4FBA26A-6B5A-7142-A899-BD9706ED5272}"/>
              </a:ext>
            </a:extLst>
          </p:cNvPr>
          <p:cNvSpPr/>
          <p:nvPr/>
        </p:nvSpPr>
        <p:spPr>
          <a:xfrm>
            <a:off x="2302" y="5484006"/>
            <a:ext cx="9144000" cy="944573"/>
          </a:xfrm>
          <a:prstGeom prst="rect">
            <a:avLst/>
          </a:prstGeom>
          <a:solidFill>
            <a:srgbClr val="C3BF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50000"/>
              </a:lnSpc>
            </a:pP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Details on </a:t>
            </a:r>
            <a:r>
              <a:rPr lang="en-GB" sz="2400" b="1" dirty="0" err="1">
                <a:solidFill>
                  <a:schemeClr val="tx1"/>
                </a:solidFill>
                <a:latin typeface="Corbel" panose="020B0503020204020204" pitchFamily="34" charset="0"/>
              </a:rPr>
              <a:t>GenStore</a:t>
            </a: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-NM’s design are in the paper</a:t>
            </a:r>
            <a:endParaRPr lang="en-GB" sz="2400" b="1" dirty="0">
              <a:solidFill>
                <a:srgbClr val="22AE9B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8328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591AAD8-8B9E-F441-B3D7-A9A6729D3F61}"/>
              </a:ext>
            </a:extLst>
          </p:cNvPr>
          <p:cNvSpPr/>
          <p:nvPr/>
        </p:nvSpPr>
        <p:spPr>
          <a:xfrm>
            <a:off x="235868" y="5243582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Corbel" panose="020B0503020204020204" pitchFamily="34" charset="0"/>
              </a:rPr>
              <a:t>Conclusions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F7C2E8-FACF-A344-B41E-7283F0886952}"/>
              </a:ext>
            </a:extLst>
          </p:cNvPr>
          <p:cNvSpPr/>
          <p:nvPr/>
        </p:nvSpPr>
        <p:spPr>
          <a:xfrm>
            <a:off x="265586" y="866164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rbel" panose="020B0503020204020204" pitchFamily="34" charset="0"/>
              </a:rPr>
              <a:t>Background</a:t>
            </a:r>
          </a:p>
        </p:txBody>
      </p:sp>
      <p:sp>
        <p:nvSpPr>
          <p:cNvPr id="6" name="Content Placeholder 5" hidden="1">
            <a:extLst>
              <a:ext uri="{FF2B5EF4-FFF2-40B4-BE49-F238E27FC236}">
                <a16:creationId xmlns:a16="http://schemas.microsoft.com/office/drawing/2014/main" id="{8E8EDEFF-E6DD-CC47-AE02-196B3AC15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313" y="1038366"/>
            <a:ext cx="8592679" cy="5148882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Motivation and Goal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Experimental Methodology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Temperature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Aggressor Row Active Time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Spatial Variation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Implications on Attacks and Defenses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Conclusions</a:t>
            </a:r>
          </a:p>
          <a:p>
            <a:pPr marL="0" indent="0">
              <a:lnSpc>
                <a:spcPct val="200000"/>
              </a:lnSpc>
              <a:buNone/>
            </a:pPr>
            <a:endParaRPr lang="en-US">
              <a:solidFill>
                <a:srgbClr val="BFBFBF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2F442F-3A35-1441-816F-E719C1E2BEDF}"/>
              </a:ext>
            </a:extLst>
          </p:cNvPr>
          <p:cNvSpPr/>
          <p:nvPr/>
        </p:nvSpPr>
        <p:spPr>
          <a:xfrm>
            <a:off x="265586" y="1960519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rbel" panose="020B0503020204020204" pitchFamily="34" charset="0"/>
              </a:rPr>
              <a:t>Motivation and Goal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163B4B-BB3A-4F49-B060-4F2F9E78B480}"/>
              </a:ext>
            </a:extLst>
          </p:cNvPr>
          <p:cNvSpPr/>
          <p:nvPr/>
        </p:nvSpPr>
        <p:spPr>
          <a:xfrm>
            <a:off x="235868" y="3054874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latin typeface="Corbel" panose="020B0503020204020204" pitchFamily="34" charset="0"/>
              </a:rPr>
              <a:t>GenStore</a:t>
            </a:r>
            <a:endParaRPr lang="en-US" sz="3200" dirty="0">
              <a:latin typeface="Corbel" panose="020B0503020204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C4C16E8-8CAC-EE46-8433-92ACFE20B5B5}"/>
              </a:ext>
            </a:extLst>
          </p:cNvPr>
          <p:cNvSpPr/>
          <p:nvPr/>
        </p:nvSpPr>
        <p:spPr>
          <a:xfrm>
            <a:off x="282176" y="4149229"/>
            <a:ext cx="8672264" cy="876337"/>
          </a:xfrm>
          <a:prstGeom prst="rect">
            <a:avLst/>
          </a:prstGeom>
          <a:solidFill>
            <a:srgbClr val="064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rbel" panose="020B0503020204020204" pitchFamily="34" charset="0"/>
              </a:rPr>
              <a:t>Evaluation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213E2A9-4038-194A-AF39-FFE08078F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60" y="95697"/>
            <a:ext cx="8798061" cy="770467"/>
          </a:xfrm>
        </p:spPr>
        <p:txBody>
          <a:bodyPr/>
          <a:lstStyle/>
          <a:p>
            <a:r>
              <a:rPr lang="en-US" dirty="0">
                <a:latin typeface="Corbel" panose="020B0503020204020204" pitchFamily="34" charset="0"/>
              </a:rPr>
              <a:t>Outline</a:t>
            </a:r>
            <a:endParaRPr lang="en-US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2684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56272-7027-4443-8E0A-FEF83B355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Evaluation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FE194-297D-F64B-87C3-5D0EC9401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>
                <a:solidFill>
                  <a:schemeClr val="accent2"/>
                </a:solidFill>
              </a:rPr>
              <a:t>Read Mappers</a:t>
            </a:r>
          </a:p>
          <a:p>
            <a:pPr>
              <a:spcAft>
                <a:spcPts val="500"/>
              </a:spcAft>
            </a:pPr>
            <a:r>
              <a:rPr lang="en-GB" sz="2200" b="1" dirty="0">
                <a:solidFill>
                  <a:schemeClr val="accent2"/>
                </a:solidFill>
              </a:rPr>
              <a:t>Base: </a:t>
            </a:r>
            <a:r>
              <a:rPr lang="en-GB" sz="2200" dirty="0"/>
              <a:t>state-of-the-art software or hardware read mappers</a:t>
            </a:r>
          </a:p>
          <a:p>
            <a:pPr lvl="1">
              <a:spcAft>
                <a:spcPts val="500"/>
              </a:spcAft>
            </a:pPr>
            <a:r>
              <a:rPr lang="en-GB" sz="2000" dirty="0">
                <a:solidFill>
                  <a:schemeClr val="accent2"/>
                </a:solidFill>
              </a:rPr>
              <a:t>Minimap2 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</a:rPr>
              <a:t>[Bioinformatics’18]: </a:t>
            </a:r>
            <a:r>
              <a:rPr lang="en-GB" sz="2000" dirty="0"/>
              <a:t>software mapper for </a:t>
            </a:r>
            <a:r>
              <a:rPr lang="en-GB" sz="2000" dirty="0">
                <a:solidFill>
                  <a:schemeClr val="accent2"/>
                </a:solidFill>
              </a:rPr>
              <a:t>short and long reads</a:t>
            </a:r>
          </a:p>
          <a:p>
            <a:pPr lvl="1">
              <a:spcAft>
                <a:spcPts val="500"/>
              </a:spcAft>
            </a:pPr>
            <a:r>
              <a:rPr lang="en-GB" sz="2000" dirty="0" err="1">
                <a:solidFill>
                  <a:schemeClr val="accent2"/>
                </a:solidFill>
              </a:rPr>
              <a:t>GenCache</a:t>
            </a:r>
            <a:r>
              <a:rPr lang="en-GB" sz="2000" dirty="0">
                <a:solidFill>
                  <a:schemeClr val="accent2"/>
                </a:solidFill>
              </a:rPr>
              <a:t> 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</a:rPr>
              <a:t>[MICRO’19]: </a:t>
            </a:r>
            <a:r>
              <a:rPr lang="en-GB" sz="2000" dirty="0"/>
              <a:t>hardware mapper for </a:t>
            </a:r>
            <a:r>
              <a:rPr lang="en-GB" sz="2000" dirty="0">
                <a:solidFill>
                  <a:schemeClr val="accent2"/>
                </a:solidFill>
              </a:rPr>
              <a:t>short reads</a:t>
            </a:r>
          </a:p>
          <a:p>
            <a:pPr lvl="1">
              <a:spcAft>
                <a:spcPts val="1000"/>
              </a:spcAft>
            </a:pPr>
            <a:r>
              <a:rPr lang="en-GB" sz="2000" dirty="0">
                <a:solidFill>
                  <a:schemeClr val="accent2"/>
                </a:solidFill>
              </a:rPr>
              <a:t>Darwin 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</a:rPr>
              <a:t>[ASPLOS’18]: </a:t>
            </a:r>
            <a:r>
              <a:rPr lang="en-GB" sz="2000" dirty="0"/>
              <a:t>hardware mapper for </a:t>
            </a:r>
            <a:r>
              <a:rPr lang="en-GB" sz="2000" dirty="0">
                <a:solidFill>
                  <a:schemeClr val="accent2"/>
                </a:solidFill>
              </a:rPr>
              <a:t>long reads</a:t>
            </a:r>
          </a:p>
          <a:p>
            <a:pPr>
              <a:spcAft>
                <a:spcPts val="3000"/>
              </a:spcAft>
            </a:pPr>
            <a:r>
              <a:rPr lang="en-GB" sz="2200" b="1" dirty="0">
                <a:solidFill>
                  <a:schemeClr val="accent2"/>
                </a:solidFill>
              </a:rPr>
              <a:t>GS: </a:t>
            </a:r>
            <a:r>
              <a:rPr lang="en-GB" sz="2200" dirty="0"/>
              <a:t>Base integrated with </a:t>
            </a:r>
            <a:r>
              <a:rPr lang="en-GB" sz="2200" dirty="0" err="1"/>
              <a:t>GenStore</a:t>
            </a:r>
            <a:endParaRPr lang="en-GB" sz="2200" dirty="0"/>
          </a:p>
          <a:p>
            <a:pPr marL="0" indent="0">
              <a:buNone/>
            </a:pPr>
            <a:r>
              <a:rPr lang="en-GB" b="1" dirty="0">
                <a:solidFill>
                  <a:srgbClr val="7030A0"/>
                </a:solidFill>
              </a:rPr>
              <a:t>SSD Configurations</a:t>
            </a:r>
          </a:p>
          <a:p>
            <a:pPr>
              <a:spcAft>
                <a:spcPts val="1000"/>
              </a:spcAft>
            </a:pPr>
            <a:r>
              <a:rPr lang="en-GB" sz="2200" b="1" dirty="0">
                <a:solidFill>
                  <a:srgbClr val="7030A0"/>
                </a:solidFill>
              </a:rPr>
              <a:t>SSD-L: </a:t>
            </a:r>
            <a:r>
              <a:rPr lang="en-GB" sz="2200" dirty="0"/>
              <a:t>with </a:t>
            </a:r>
            <a:r>
              <a:rPr lang="en-GB" sz="2200" dirty="0">
                <a:solidFill>
                  <a:srgbClr val="7030A0"/>
                </a:solidFill>
              </a:rPr>
              <a:t>SATA3</a:t>
            </a:r>
            <a:r>
              <a:rPr lang="en-GB" sz="2200" dirty="0"/>
              <a:t> interface (</a:t>
            </a:r>
            <a:r>
              <a:rPr lang="en-GB" sz="2200" dirty="0">
                <a:solidFill>
                  <a:srgbClr val="7030A0"/>
                </a:solidFill>
              </a:rPr>
              <a:t>0.5 GB/s </a:t>
            </a:r>
            <a:r>
              <a:rPr lang="en-GB" sz="2200" dirty="0"/>
              <a:t>sequential read bandwidth)</a:t>
            </a:r>
          </a:p>
          <a:p>
            <a:pPr>
              <a:spcAft>
                <a:spcPts val="1000"/>
              </a:spcAft>
            </a:pPr>
            <a:r>
              <a:rPr lang="en-GB" sz="2200" b="1" dirty="0">
                <a:solidFill>
                  <a:srgbClr val="7030A0"/>
                </a:solidFill>
              </a:rPr>
              <a:t>SSD-M: </a:t>
            </a:r>
            <a:r>
              <a:rPr lang="en-GB" sz="2200" dirty="0"/>
              <a:t>with </a:t>
            </a:r>
            <a:r>
              <a:rPr lang="en-GB" sz="2200" dirty="0">
                <a:solidFill>
                  <a:srgbClr val="7030A0"/>
                </a:solidFill>
              </a:rPr>
              <a:t>PCIe Gen3 </a:t>
            </a:r>
            <a:r>
              <a:rPr lang="en-GB" sz="2200" dirty="0"/>
              <a:t>interface (</a:t>
            </a:r>
            <a:r>
              <a:rPr lang="en-GB" sz="2200" dirty="0">
                <a:solidFill>
                  <a:srgbClr val="7030A0"/>
                </a:solidFill>
              </a:rPr>
              <a:t>3.5 GB/s </a:t>
            </a:r>
            <a:r>
              <a:rPr lang="en-GB" sz="2200" dirty="0"/>
              <a:t>sequential read bandwidth)</a:t>
            </a:r>
          </a:p>
          <a:p>
            <a:pPr>
              <a:spcAft>
                <a:spcPts val="1000"/>
              </a:spcAft>
            </a:pPr>
            <a:r>
              <a:rPr lang="en-GB" sz="2200" b="1" dirty="0">
                <a:solidFill>
                  <a:srgbClr val="7030A0"/>
                </a:solidFill>
              </a:rPr>
              <a:t>SSD-H: </a:t>
            </a:r>
            <a:r>
              <a:rPr lang="en-GB" sz="2200" dirty="0"/>
              <a:t>with </a:t>
            </a:r>
            <a:r>
              <a:rPr lang="en-GB" sz="2200" dirty="0">
                <a:solidFill>
                  <a:srgbClr val="7030A0"/>
                </a:solidFill>
              </a:rPr>
              <a:t>PCIe Gen4 </a:t>
            </a:r>
            <a:r>
              <a:rPr lang="en-GB" sz="2200" dirty="0"/>
              <a:t>interface (</a:t>
            </a:r>
            <a:r>
              <a:rPr lang="en-GB" sz="2200" dirty="0">
                <a:solidFill>
                  <a:srgbClr val="7030A0"/>
                </a:solidFill>
              </a:rPr>
              <a:t>7 GB/s </a:t>
            </a:r>
            <a:r>
              <a:rPr lang="en-GB" sz="2200" dirty="0"/>
              <a:t>sequential read bandwidth)</a:t>
            </a:r>
          </a:p>
          <a:p>
            <a:pPr>
              <a:spcAft>
                <a:spcPts val="1000"/>
              </a:spcAft>
            </a:pPr>
            <a:endParaRPr lang="en-GB" sz="2200" dirty="0"/>
          </a:p>
          <a:p>
            <a:pPr>
              <a:spcAft>
                <a:spcPts val="1000"/>
              </a:spcAft>
            </a:pPr>
            <a:endParaRPr lang="en-GB" sz="2200" dirty="0"/>
          </a:p>
          <a:p>
            <a:pPr>
              <a:spcAft>
                <a:spcPts val="1000"/>
              </a:spcAft>
            </a:pPr>
            <a:endParaRPr lang="en-GB" sz="2200" dirty="0"/>
          </a:p>
          <a:p>
            <a:pPr>
              <a:spcAft>
                <a:spcPts val="1000"/>
              </a:spcAft>
            </a:pPr>
            <a:endParaRPr lang="en-CH" sz="2200" dirty="0"/>
          </a:p>
        </p:txBody>
      </p:sp>
    </p:spTree>
    <p:extLst>
      <p:ext uri="{BB962C8B-B14F-4D97-AF65-F5344CB8AC3E}">
        <p14:creationId xmlns:p14="http://schemas.microsoft.com/office/powerpoint/2010/main" val="100613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0B136610-765A-3B49-B2B1-9D7AD87E8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78194"/>
            <a:ext cx="8874053" cy="5377521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/>
              <a:t>For a read set with </a:t>
            </a:r>
            <a:r>
              <a:rPr lang="en-GB" sz="2400" dirty="0">
                <a:solidFill>
                  <a:srgbClr val="1982C3"/>
                </a:solidFill>
                <a:latin typeface="+mn-lt"/>
              </a:rPr>
              <a:t>80</a:t>
            </a:r>
            <a:r>
              <a:rPr lang="en-GB" sz="2400" dirty="0">
                <a:solidFill>
                  <a:srgbClr val="1982C3"/>
                </a:solidFill>
              </a:rPr>
              <a:t>% exactly-matching reads</a:t>
            </a:r>
            <a:endParaRPr lang="en-CH" sz="2000" dirty="0">
              <a:solidFill>
                <a:srgbClr val="1982C3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73608-0446-FE48-A11D-2BE1133A8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Performance – GenStore-EM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2657A27-A4FF-9C4C-B9DC-5508DB5B016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1923584"/>
              </p:ext>
            </p:extLst>
          </p:nvPr>
        </p:nvGraphicFramePr>
        <p:xfrm>
          <a:off x="578259" y="1587929"/>
          <a:ext cx="4010235" cy="30978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06729C1-5B9C-F745-BFB7-CD2FCEEFCB86}"/>
              </a:ext>
            </a:extLst>
          </p:cNvPr>
          <p:cNvSpPr txBox="1"/>
          <p:nvPr/>
        </p:nvSpPr>
        <p:spPr>
          <a:xfrm rot="16200000">
            <a:off x="-665910" y="2487748"/>
            <a:ext cx="2016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 dirty="0">
                <a:latin typeface="Corbel" panose="020B0503020204020204" pitchFamily="34" charset="0"/>
              </a:rPr>
              <a:t>Exec. time [sec]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A582C14-4165-E243-9C2D-63E6D3737F3A}"/>
              </a:ext>
            </a:extLst>
          </p:cNvPr>
          <p:cNvCxnSpPr>
            <a:cxnSpLocks/>
          </p:cNvCxnSpPr>
          <p:nvPr/>
        </p:nvCxnSpPr>
        <p:spPr>
          <a:xfrm>
            <a:off x="3405325" y="1950104"/>
            <a:ext cx="0" cy="110505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A33ED0-1D4A-124A-BC4C-9635639D52F4}"/>
              </a:ext>
            </a:extLst>
          </p:cNvPr>
          <p:cNvCxnSpPr>
            <a:cxnSpLocks/>
          </p:cNvCxnSpPr>
          <p:nvPr/>
        </p:nvCxnSpPr>
        <p:spPr>
          <a:xfrm>
            <a:off x="2283988" y="1950103"/>
            <a:ext cx="0" cy="110505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4" name="Chart 43">
            <a:extLst>
              <a:ext uri="{FF2B5EF4-FFF2-40B4-BE49-F238E27FC236}">
                <a16:creationId xmlns:a16="http://schemas.microsoft.com/office/drawing/2014/main" id="{74BA6ACB-CCC4-494A-B6D3-5E8FE5AF18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167451"/>
              </p:ext>
            </p:extLst>
          </p:nvPr>
        </p:nvGraphicFramePr>
        <p:xfrm>
          <a:off x="4741757" y="1748063"/>
          <a:ext cx="4572000" cy="2273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id="{0456F795-D524-E441-B913-39E834D03CB9}"/>
              </a:ext>
            </a:extLst>
          </p:cNvPr>
          <p:cNvSpPr txBox="1"/>
          <p:nvPr/>
        </p:nvSpPr>
        <p:spPr>
          <a:xfrm>
            <a:off x="1524000" y="1369987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>
                <a:solidFill>
                  <a:schemeClr val="accent2"/>
                </a:solidFill>
                <a:latin typeface="Corbel" panose="020B0503020204020204" pitchFamily="34" charset="0"/>
              </a:rPr>
              <a:t>With the Software Mapper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5006202-EA00-D041-AA3F-13A3B818011A}"/>
              </a:ext>
            </a:extLst>
          </p:cNvPr>
          <p:cNvSpPr txBox="1"/>
          <p:nvPr/>
        </p:nvSpPr>
        <p:spPr>
          <a:xfrm>
            <a:off x="5534235" y="13713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>
                <a:solidFill>
                  <a:srgbClr val="7030A0"/>
                </a:solidFill>
                <a:latin typeface="Corbel" panose="020B0503020204020204" pitchFamily="34" charset="0"/>
              </a:rPr>
              <a:t>With the Hardware Mapper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862E5FE-6613-F749-8EF4-FFE16E44EA5B}"/>
              </a:ext>
            </a:extLst>
          </p:cNvPr>
          <p:cNvSpPr/>
          <p:nvPr/>
        </p:nvSpPr>
        <p:spPr>
          <a:xfrm>
            <a:off x="0" y="4114571"/>
            <a:ext cx="9144000" cy="6043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50000"/>
              </a:lnSpc>
            </a:pPr>
            <a:r>
              <a:rPr lang="en-GB" sz="2400" b="1" dirty="0">
                <a:solidFill>
                  <a:srgbClr val="629B3C"/>
                </a:solidFill>
              </a:rPr>
              <a:t>2.1× - 2.5× </a:t>
            </a:r>
            <a:r>
              <a:rPr lang="en-GB" sz="2400" b="1" dirty="0">
                <a:solidFill>
                  <a:srgbClr val="629B3C"/>
                </a:solidFill>
                <a:latin typeface="Corbel" panose="020B0503020204020204" pitchFamily="34" charset="0"/>
              </a:rPr>
              <a:t>speedup </a:t>
            </a: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compared to the software Base 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E96A8CC-8862-7243-999B-0C70774F9588}"/>
              </a:ext>
            </a:extLst>
          </p:cNvPr>
          <p:cNvSpPr/>
          <p:nvPr/>
        </p:nvSpPr>
        <p:spPr>
          <a:xfrm>
            <a:off x="3615" y="4974704"/>
            <a:ext cx="9144000" cy="604341"/>
          </a:xfrm>
          <a:prstGeom prst="rect">
            <a:avLst/>
          </a:prstGeom>
          <a:solidFill>
            <a:srgbClr val="E4D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50000"/>
              </a:lnSpc>
            </a:pPr>
            <a:r>
              <a:rPr lang="en-GB" sz="2400" b="1" dirty="0">
                <a:solidFill>
                  <a:srgbClr val="629B3C"/>
                </a:solidFill>
              </a:rPr>
              <a:t>1.5× – 3.3× </a:t>
            </a:r>
            <a:r>
              <a:rPr lang="en-GB" sz="2400" b="1" dirty="0">
                <a:solidFill>
                  <a:srgbClr val="629B3C"/>
                </a:solidFill>
                <a:latin typeface="Corbel" panose="020B0503020204020204" pitchFamily="34" charset="0"/>
              </a:rPr>
              <a:t>speedup </a:t>
            </a: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compared to the hardware Base 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070DFF6-345A-DA4D-8DE8-A16AD6CE0ABA}"/>
              </a:ext>
            </a:extLst>
          </p:cNvPr>
          <p:cNvSpPr/>
          <p:nvPr/>
        </p:nvSpPr>
        <p:spPr>
          <a:xfrm>
            <a:off x="0" y="5822217"/>
            <a:ext cx="9144000" cy="6043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50000"/>
              </a:lnSpc>
            </a:pP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On </a:t>
            </a:r>
            <a:r>
              <a:rPr lang="en-GB" sz="2400" b="1" dirty="0">
                <a:solidFill>
                  <a:schemeClr val="tx1"/>
                </a:solidFill>
              </a:rPr>
              <a:t>average </a:t>
            </a:r>
            <a:r>
              <a:rPr lang="en-GB" sz="2400" b="1" dirty="0">
                <a:solidFill>
                  <a:srgbClr val="629B3C"/>
                </a:solidFill>
              </a:rPr>
              <a:t>3.92× energy reduction</a:t>
            </a:r>
            <a:endParaRPr lang="en-GB" sz="2400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277AE8F3-7341-054F-888C-1C41A41498A9}"/>
              </a:ext>
            </a:extLst>
          </p:cNvPr>
          <p:cNvCxnSpPr/>
          <p:nvPr/>
        </p:nvCxnSpPr>
        <p:spPr>
          <a:xfrm flipV="1">
            <a:off x="5534235" y="1950103"/>
            <a:ext cx="0" cy="26506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A745F0C2-0D38-8642-B229-3DDC53924940}"/>
              </a:ext>
            </a:extLst>
          </p:cNvPr>
          <p:cNvSpPr txBox="1"/>
          <p:nvPr/>
        </p:nvSpPr>
        <p:spPr>
          <a:xfrm rot="16200000">
            <a:off x="5118496" y="2013196"/>
            <a:ext cx="850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600" dirty="0">
                <a:solidFill>
                  <a:schemeClr val="bg1"/>
                </a:solidFill>
              </a:rPr>
              <a:t>29</a:t>
            </a:r>
            <a:endParaRPr lang="en-CH" dirty="0">
              <a:solidFill>
                <a:schemeClr val="bg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BA1B48E-4C07-5248-81E9-45D570F1D2D1}"/>
              </a:ext>
            </a:extLst>
          </p:cNvPr>
          <p:cNvCxnSpPr>
            <a:cxnSpLocks/>
          </p:cNvCxnSpPr>
          <p:nvPr/>
        </p:nvCxnSpPr>
        <p:spPr>
          <a:xfrm>
            <a:off x="7540763" y="1950103"/>
            <a:ext cx="0" cy="110505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21FB98C-152E-1744-BD95-C44F4324FE4D}"/>
              </a:ext>
            </a:extLst>
          </p:cNvPr>
          <p:cNvCxnSpPr>
            <a:cxnSpLocks/>
          </p:cNvCxnSpPr>
          <p:nvPr/>
        </p:nvCxnSpPr>
        <p:spPr>
          <a:xfrm>
            <a:off x="6405138" y="1950102"/>
            <a:ext cx="0" cy="110505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C9C88C9-7438-8F40-95FA-3B77738270BD}"/>
              </a:ext>
            </a:extLst>
          </p:cNvPr>
          <p:cNvCxnSpPr>
            <a:cxnSpLocks/>
          </p:cNvCxnSpPr>
          <p:nvPr/>
        </p:nvCxnSpPr>
        <p:spPr>
          <a:xfrm flipV="1">
            <a:off x="1887797" y="2109021"/>
            <a:ext cx="0" cy="548454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B5D63E2-2322-0B4F-BFC0-3DA8BC74B461}"/>
              </a:ext>
            </a:extLst>
          </p:cNvPr>
          <p:cNvCxnSpPr>
            <a:cxnSpLocks/>
          </p:cNvCxnSpPr>
          <p:nvPr/>
        </p:nvCxnSpPr>
        <p:spPr>
          <a:xfrm flipV="1">
            <a:off x="3013590" y="2190750"/>
            <a:ext cx="0" cy="43930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C115193-3ACB-0A45-870C-1A44C4A9EA60}"/>
              </a:ext>
            </a:extLst>
          </p:cNvPr>
          <p:cNvCxnSpPr>
            <a:cxnSpLocks/>
          </p:cNvCxnSpPr>
          <p:nvPr/>
        </p:nvCxnSpPr>
        <p:spPr>
          <a:xfrm flipV="1">
            <a:off x="4139385" y="2190750"/>
            <a:ext cx="0" cy="43930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B2B9347-DB41-F44E-85B5-733F9ECACD70}"/>
              </a:ext>
            </a:extLst>
          </p:cNvPr>
          <p:cNvCxnSpPr>
            <a:cxnSpLocks/>
          </p:cNvCxnSpPr>
          <p:nvPr/>
        </p:nvCxnSpPr>
        <p:spPr>
          <a:xfrm flipV="1">
            <a:off x="6031888" y="1825625"/>
            <a:ext cx="0" cy="269929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CF6DBAE-33AC-D642-9DCE-C3EA94B57E1A}"/>
              </a:ext>
            </a:extLst>
          </p:cNvPr>
          <p:cNvCxnSpPr>
            <a:cxnSpLocks/>
          </p:cNvCxnSpPr>
          <p:nvPr/>
        </p:nvCxnSpPr>
        <p:spPr>
          <a:xfrm flipV="1">
            <a:off x="7178682" y="2352675"/>
            <a:ext cx="0" cy="392476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107A0A6-C00A-2E46-A8E0-D03CD6106185}"/>
              </a:ext>
            </a:extLst>
          </p:cNvPr>
          <p:cNvCxnSpPr>
            <a:cxnSpLocks/>
          </p:cNvCxnSpPr>
          <p:nvPr/>
        </p:nvCxnSpPr>
        <p:spPr>
          <a:xfrm flipV="1">
            <a:off x="8305807" y="2546350"/>
            <a:ext cx="0" cy="208326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F3BE044-20B6-EC42-A30F-A2A30CB75E99}"/>
              </a:ext>
            </a:extLst>
          </p:cNvPr>
          <p:cNvGrpSpPr/>
          <p:nvPr/>
        </p:nvGrpSpPr>
        <p:grpSpPr>
          <a:xfrm>
            <a:off x="1931575" y="1948234"/>
            <a:ext cx="2607664" cy="806760"/>
            <a:chOff x="1931575" y="1948234"/>
            <a:chExt cx="2607664" cy="80676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9EB790D-0B50-4841-9DF2-58A75256B6C8}"/>
                </a:ext>
              </a:extLst>
            </p:cNvPr>
            <p:cNvSpPr txBox="1"/>
            <p:nvPr/>
          </p:nvSpPr>
          <p:spPr>
            <a:xfrm rot="16200000">
              <a:off x="1740859" y="2164169"/>
              <a:ext cx="7815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2000" b="1" dirty="0">
                  <a:solidFill>
                    <a:schemeClr val="accent6">
                      <a:lumMod val="75000"/>
                    </a:schemeClr>
                  </a:solidFill>
                </a:rPr>
                <a:t>2.5x</a:t>
              </a:r>
              <a:endParaRPr lang="en-CH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85826FD-81C9-0C44-93AD-11C6CF0C0F54}"/>
                </a:ext>
              </a:extLst>
            </p:cNvPr>
            <p:cNvSpPr txBox="1"/>
            <p:nvPr/>
          </p:nvSpPr>
          <p:spPr>
            <a:xfrm rot="16200000">
              <a:off x="2866917" y="2140818"/>
              <a:ext cx="7815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2000" b="1" dirty="0">
                  <a:solidFill>
                    <a:schemeClr val="accent6">
                      <a:lumMod val="75000"/>
                    </a:schemeClr>
                  </a:solidFill>
                </a:rPr>
                <a:t>2.1x</a:t>
              </a:r>
              <a:endParaRPr lang="en-CH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94E25C6-5B7E-F14B-8A2F-F3BF20E72E47}"/>
                </a:ext>
              </a:extLst>
            </p:cNvPr>
            <p:cNvSpPr txBox="1"/>
            <p:nvPr/>
          </p:nvSpPr>
          <p:spPr>
            <a:xfrm rot="16200000">
              <a:off x="3948413" y="2138950"/>
              <a:ext cx="7815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2000" b="1" dirty="0">
                  <a:solidFill>
                    <a:schemeClr val="accent6">
                      <a:lumMod val="75000"/>
                    </a:schemeClr>
                  </a:solidFill>
                </a:rPr>
                <a:t>2.1x</a:t>
              </a:r>
              <a:endParaRPr lang="en-CH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017BD68A-79A6-1E45-8B2F-9622611D21F5}"/>
              </a:ext>
            </a:extLst>
          </p:cNvPr>
          <p:cNvSpPr txBox="1"/>
          <p:nvPr/>
        </p:nvSpPr>
        <p:spPr>
          <a:xfrm rot="16200000">
            <a:off x="6003093" y="1745027"/>
            <a:ext cx="781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000" b="1" dirty="0">
                <a:solidFill>
                  <a:schemeClr val="accent6">
                    <a:lumMod val="75000"/>
                  </a:schemeClr>
                </a:solidFill>
                <a:highlight>
                  <a:srgbClr val="FFFFFF"/>
                </a:highlight>
              </a:rPr>
              <a:t>3.3x</a:t>
            </a:r>
            <a:endParaRPr lang="en-CH" b="1" dirty="0">
              <a:solidFill>
                <a:schemeClr val="accent6">
                  <a:lumMod val="75000"/>
                </a:schemeClr>
              </a:solidFill>
              <a:highlight>
                <a:srgbClr val="FFFFFF"/>
              </a:highlight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67F2DB3-E8C5-0147-A64A-9FE9F1F0CDE6}"/>
              </a:ext>
            </a:extLst>
          </p:cNvPr>
          <p:cNvSpPr txBox="1"/>
          <p:nvPr/>
        </p:nvSpPr>
        <p:spPr>
          <a:xfrm rot="16200000">
            <a:off x="8123765" y="2274673"/>
            <a:ext cx="781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000" b="1" dirty="0">
                <a:solidFill>
                  <a:schemeClr val="accent6">
                    <a:lumMod val="75000"/>
                  </a:schemeClr>
                </a:solidFill>
              </a:rPr>
              <a:t>1.5x</a:t>
            </a:r>
            <a:endParaRPr lang="en-CH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2750DF2-9795-554F-9DCB-51834C2B1EB6}"/>
              </a:ext>
            </a:extLst>
          </p:cNvPr>
          <p:cNvSpPr txBox="1"/>
          <p:nvPr/>
        </p:nvSpPr>
        <p:spPr>
          <a:xfrm rot="16200000">
            <a:off x="6979466" y="2293921"/>
            <a:ext cx="781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000" b="1" dirty="0">
                <a:solidFill>
                  <a:schemeClr val="accent6">
                    <a:lumMod val="75000"/>
                  </a:schemeClr>
                </a:solidFill>
              </a:rPr>
              <a:t>2.5x</a:t>
            </a:r>
            <a:endParaRPr lang="en-CH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54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0" grpId="0" animBg="1"/>
      <p:bldP spid="51" grpId="0" animBg="1"/>
      <p:bldP spid="41" grpId="0"/>
      <p:bldP spid="42" grpId="0"/>
      <p:bldP spid="4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DE17AFA3-0FB1-B241-84E8-31ADBBF1B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78194"/>
            <a:ext cx="8874053" cy="5377521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/>
              <a:t>For a read set with </a:t>
            </a:r>
            <a:r>
              <a:rPr lang="en-GB" sz="2400" dirty="0">
                <a:solidFill>
                  <a:srgbClr val="1982C3"/>
                </a:solidFill>
                <a:latin typeface="+mn-lt"/>
              </a:rPr>
              <a:t>99.7</a:t>
            </a:r>
            <a:r>
              <a:rPr lang="en-GB" sz="2400" dirty="0">
                <a:solidFill>
                  <a:srgbClr val="1982C3"/>
                </a:solidFill>
              </a:rPr>
              <a:t>% non-matching reads</a:t>
            </a:r>
            <a:endParaRPr lang="en-CH" sz="2000" dirty="0">
              <a:solidFill>
                <a:srgbClr val="1982C3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52928A-7153-BA4F-A458-A62E08807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Performance – GenStore-NM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D70526E-0797-AD4E-9076-378394D5BA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5982216"/>
              </p:ext>
            </p:extLst>
          </p:nvPr>
        </p:nvGraphicFramePr>
        <p:xfrm>
          <a:off x="4396769" y="1734161"/>
          <a:ext cx="4237188" cy="2408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35AA762-08E4-2746-B564-7BE2AB4B69D6}"/>
              </a:ext>
            </a:extLst>
          </p:cNvPr>
          <p:cNvSpPr txBox="1"/>
          <p:nvPr/>
        </p:nvSpPr>
        <p:spPr>
          <a:xfrm rot="16200000">
            <a:off x="-296416" y="2158823"/>
            <a:ext cx="1865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 dirty="0">
                <a:latin typeface="Corbel" panose="020B0503020204020204" pitchFamily="34" charset="0"/>
              </a:rPr>
              <a:t>Exec. time [sec]</a:t>
            </a:r>
          </a:p>
          <a:p>
            <a:pPr algn="ctr"/>
            <a:r>
              <a:rPr lang="en-CH" b="1" dirty="0">
                <a:latin typeface="Corbel" panose="020B0503020204020204" pitchFamily="34" charset="0"/>
              </a:rPr>
              <a:t>Log scale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59C3FE-AC4E-2943-9BC5-0891440EE7F5}"/>
              </a:ext>
            </a:extLst>
          </p:cNvPr>
          <p:cNvSpPr txBox="1"/>
          <p:nvPr/>
        </p:nvSpPr>
        <p:spPr>
          <a:xfrm>
            <a:off x="1475693" y="1360674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>
                <a:solidFill>
                  <a:schemeClr val="accent2"/>
                </a:solidFill>
                <a:latin typeface="Corbel" panose="020B0503020204020204" pitchFamily="34" charset="0"/>
              </a:rPr>
              <a:t>With the Software Mapper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A63E24-5939-C843-8C85-4B0D6C4C23D3}"/>
              </a:ext>
            </a:extLst>
          </p:cNvPr>
          <p:cNvSpPr txBox="1"/>
          <p:nvPr/>
        </p:nvSpPr>
        <p:spPr>
          <a:xfrm>
            <a:off x="5267445" y="1354596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>
                <a:solidFill>
                  <a:srgbClr val="7030A0"/>
                </a:solidFill>
                <a:latin typeface="Corbel" panose="020B0503020204020204" pitchFamily="34" charset="0"/>
              </a:rPr>
              <a:t>With the Hardware Mapper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CD1D509-EA15-7647-8A85-BA4AAC406309}"/>
              </a:ext>
            </a:extLst>
          </p:cNvPr>
          <p:cNvSpPr/>
          <p:nvPr/>
        </p:nvSpPr>
        <p:spPr>
          <a:xfrm>
            <a:off x="0" y="3985781"/>
            <a:ext cx="9144000" cy="6043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50000"/>
              </a:lnSpc>
            </a:pPr>
            <a:r>
              <a:rPr lang="en-GB" sz="2400" b="1" dirty="0">
                <a:solidFill>
                  <a:srgbClr val="629B3C"/>
                </a:solidFill>
              </a:rPr>
              <a:t>22.4× – 27.9× </a:t>
            </a:r>
            <a:r>
              <a:rPr lang="en-GB" sz="2400" b="1" dirty="0">
                <a:solidFill>
                  <a:srgbClr val="629B3C"/>
                </a:solidFill>
                <a:latin typeface="Corbel" panose="020B0503020204020204" pitchFamily="34" charset="0"/>
              </a:rPr>
              <a:t>speedup </a:t>
            </a: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compared to the software Base 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B638873-45C1-E949-92B6-0AB9E40979AE}"/>
              </a:ext>
            </a:extLst>
          </p:cNvPr>
          <p:cNvSpPr/>
          <p:nvPr/>
        </p:nvSpPr>
        <p:spPr>
          <a:xfrm>
            <a:off x="16494" y="4845914"/>
            <a:ext cx="9144000" cy="604341"/>
          </a:xfrm>
          <a:prstGeom prst="rect">
            <a:avLst/>
          </a:prstGeom>
          <a:solidFill>
            <a:srgbClr val="E4D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50000"/>
              </a:lnSpc>
            </a:pPr>
            <a:r>
              <a:rPr lang="en-GB" sz="2400" b="1" dirty="0">
                <a:solidFill>
                  <a:srgbClr val="629B3C"/>
                </a:solidFill>
              </a:rPr>
              <a:t>6.8× – 19.2× </a:t>
            </a:r>
            <a:r>
              <a:rPr lang="en-GB" sz="2400" b="1" dirty="0">
                <a:solidFill>
                  <a:srgbClr val="629B3C"/>
                </a:solidFill>
                <a:latin typeface="Corbel" panose="020B0503020204020204" pitchFamily="34" charset="0"/>
              </a:rPr>
              <a:t>speedup </a:t>
            </a: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compared to the hardware Base 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3A0AAE-23B9-754F-BA62-EC4F7CD8182A}"/>
              </a:ext>
            </a:extLst>
          </p:cNvPr>
          <p:cNvSpPr/>
          <p:nvPr/>
        </p:nvSpPr>
        <p:spPr>
          <a:xfrm>
            <a:off x="0" y="5693427"/>
            <a:ext cx="9144000" cy="6043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50000"/>
              </a:lnSpc>
            </a:pPr>
            <a:r>
              <a:rPr lang="en-GB" sz="2400" b="1" dirty="0">
                <a:solidFill>
                  <a:schemeClr val="tx1"/>
                </a:solidFill>
              </a:rPr>
              <a:t>On average </a:t>
            </a:r>
            <a:r>
              <a:rPr lang="en-GB" sz="2400" b="1" dirty="0">
                <a:solidFill>
                  <a:srgbClr val="629B3C"/>
                </a:solidFill>
              </a:rPr>
              <a:t>27.2× energy reduction</a:t>
            </a:r>
            <a:endParaRPr lang="en-GB" sz="2400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233827A-A5F3-B044-9350-C726B3D4A807}"/>
              </a:ext>
            </a:extLst>
          </p:cNvPr>
          <p:cNvCxnSpPr>
            <a:cxnSpLocks/>
          </p:cNvCxnSpPr>
          <p:nvPr/>
        </p:nvCxnSpPr>
        <p:spPr>
          <a:xfrm>
            <a:off x="6166682" y="1900817"/>
            <a:ext cx="0" cy="111148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D7351DD-1105-C746-B6F9-82550025FE6E}"/>
              </a:ext>
            </a:extLst>
          </p:cNvPr>
          <p:cNvCxnSpPr>
            <a:cxnSpLocks/>
          </p:cNvCxnSpPr>
          <p:nvPr/>
        </p:nvCxnSpPr>
        <p:spPr>
          <a:xfrm>
            <a:off x="7302104" y="1899408"/>
            <a:ext cx="0" cy="111148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21155979-0230-1747-8F72-F8F0D9A3C3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637389"/>
              </p:ext>
            </p:extLst>
          </p:nvPr>
        </p:nvGraphicFramePr>
        <p:xfrm>
          <a:off x="782336" y="1777594"/>
          <a:ext cx="4166597" cy="2408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060CF64-32C2-2040-B6EA-86BEF8386FB9}"/>
              </a:ext>
            </a:extLst>
          </p:cNvPr>
          <p:cNvCxnSpPr>
            <a:cxnSpLocks/>
          </p:cNvCxnSpPr>
          <p:nvPr/>
        </p:nvCxnSpPr>
        <p:spPr>
          <a:xfrm>
            <a:off x="2450188" y="1903635"/>
            <a:ext cx="0" cy="111148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708B0B2-4B9A-AB42-83D1-798FBED4D426}"/>
              </a:ext>
            </a:extLst>
          </p:cNvPr>
          <p:cNvCxnSpPr>
            <a:cxnSpLocks/>
          </p:cNvCxnSpPr>
          <p:nvPr/>
        </p:nvCxnSpPr>
        <p:spPr>
          <a:xfrm>
            <a:off x="3579438" y="1916514"/>
            <a:ext cx="0" cy="111148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8158D3B-48AD-0F49-BC95-994CE6735304}"/>
              </a:ext>
            </a:extLst>
          </p:cNvPr>
          <p:cNvCxnSpPr>
            <a:cxnSpLocks/>
          </p:cNvCxnSpPr>
          <p:nvPr/>
        </p:nvCxnSpPr>
        <p:spPr>
          <a:xfrm flipV="1">
            <a:off x="2041630" y="2070100"/>
            <a:ext cx="0" cy="515706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4507DFA-AD06-F240-AB3F-9A61D2A2025B}"/>
              </a:ext>
            </a:extLst>
          </p:cNvPr>
          <p:cNvCxnSpPr>
            <a:cxnSpLocks/>
          </p:cNvCxnSpPr>
          <p:nvPr/>
        </p:nvCxnSpPr>
        <p:spPr>
          <a:xfrm flipV="1">
            <a:off x="3166502" y="2171700"/>
            <a:ext cx="0" cy="544281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C4EA059-6AF4-654E-BE61-FD690C4394FD}"/>
              </a:ext>
            </a:extLst>
          </p:cNvPr>
          <p:cNvCxnSpPr>
            <a:cxnSpLocks/>
          </p:cNvCxnSpPr>
          <p:nvPr/>
        </p:nvCxnSpPr>
        <p:spPr>
          <a:xfrm flipV="1">
            <a:off x="4304791" y="2171700"/>
            <a:ext cx="0" cy="544281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3E4B95A-6631-0E42-972D-E99017B8C944}"/>
              </a:ext>
            </a:extLst>
          </p:cNvPr>
          <p:cNvCxnSpPr>
            <a:cxnSpLocks/>
          </p:cNvCxnSpPr>
          <p:nvPr/>
        </p:nvCxnSpPr>
        <p:spPr>
          <a:xfrm flipV="1">
            <a:off x="5751873" y="2095500"/>
            <a:ext cx="0" cy="490306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90A8FF0-034D-BA4F-B2D0-F0A97472B405}"/>
              </a:ext>
            </a:extLst>
          </p:cNvPr>
          <p:cNvCxnSpPr>
            <a:cxnSpLocks/>
          </p:cNvCxnSpPr>
          <p:nvPr/>
        </p:nvCxnSpPr>
        <p:spPr>
          <a:xfrm flipV="1">
            <a:off x="6911670" y="2393950"/>
            <a:ext cx="0" cy="322031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29B08D9-C7B5-9B4E-BDFB-4D41C5BF43E3}"/>
              </a:ext>
            </a:extLst>
          </p:cNvPr>
          <p:cNvCxnSpPr>
            <a:cxnSpLocks/>
          </p:cNvCxnSpPr>
          <p:nvPr/>
        </p:nvCxnSpPr>
        <p:spPr>
          <a:xfrm flipV="1">
            <a:off x="8046784" y="2393950"/>
            <a:ext cx="0" cy="322031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0F77EE4-C306-444C-895F-A928975144BF}"/>
              </a:ext>
            </a:extLst>
          </p:cNvPr>
          <p:cNvGrpSpPr/>
          <p:nvPr/>
        </p:nvGrpSpPr>
        <p:grpSpPr>
          <a:xfrm>
            <a:off x="2064307" y="1958705"/>
            <a:ext cx="2623900" cy="847064"/>
            <a:chOff x="1931575" y="1973453"/>
            <a:chExt cx="2623900" cy="84706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E7DC84B-C0B5-1344-8525-068F5678191F}"/>
                </a:ext>
              </a:extLst>
            </p:cNvPr>
            <p:cNvSpPr txBox="1"/>
            <p:nvPr/>
          </p:nvSpPr>
          <p:spPr>
            <a:xfrm rot="16200000">
              <a:off x="1740859" y="2164169"/>
              <a:ext cx="7815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2000" b="1" dirty="0">
                  <a:solidFill>
                    <a:schemeClr val="accent6">
                      <a:lumMod val="75000"/>
                    </a:schemeClr>
                  </a:solidFill>
                </a:rPr>
                <a:t>22.4</a:t>
              </a:r>
              <a:endParaRPr lang="en-CH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43B4FEC-7FDB-C047-96FA-2C8F34AC5DD2}"/>
                </a:ext>
              </a:extLst>
            </p:cNvPr>
            <p:cNvSpPr txBox="1"/>
            <p:nvPr/>
          </p:nvSpPr>
          <p:spPr>
            <a:xfrm rot="16200000">
              <a:off x="2943653" y="2249789"/>
              <a:ext cx="6467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2000" b="1" dirty="0">
                  <a:solidFill>
                    <a:schemeClr val="accent6">
                      <a:lumMod val="75000"/>
                    </a:schemeClr>
                  </a:solidFill>
                </a:rPr>
                <a:t>29x</a:t>
              </a:r>
              <a:endParaRPr lang="en-CH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3A05CB4-85D0-E140-A41F-53F86345A865}"/>
                </a:ext>
              </a:extLst>
            </p:cNvPr>
            <p:cNvSpPr txBox="1"/>
            <p:nvPr/>
          </p:nvSpPr>
          <p:spPr>
            <a:xfrm rot="16200000">
              <a:off x="3964649" y="2229692"/>
              <a:ext cx="7815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2000" b="1" dirty="0">
                  <a:solidFill>
                    <a:schemeClr val="accent6">
                      <a:lumMod val="75000"/>
                    </a:schemeClr>
                  </a:solidFill>
                </a:rPr>
                <a:t>27.9x</a:t>
              </a:r>
              <a:endParaRPr lang="en-CH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07D8457-952B-F044-B36B-26B17B7F5180}"/>
              </a:ext>
            </a:extLst>
          </p:cNvPr>
          <p:cNvGrpSpPr/>
          <p:nvPr/>
        </p:nvGrpSpPr>
        <p:grpSpPr>
          <a:xfrm>
            <a:off x="5766264" y="1899407"/>
            <a:ext cx="2681182" cy="946513"/>
            <a:chOff x="1946429" y="1928903"/>
            <a:chExt cx="2681182" cy="946513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2BBD4A4-83B1-A645-B66D-E84213986655}"/>
                </a:ext>
              </a:extLst>
            </p:cNvPr>
            <p:cNvSpPr txBox="1"/>
            <p:nvPr/>
          </p:nvSpPr>
          <p:spPr>
            <a:xfrm rot="16200000">
              <a:off x="1755713" y="2119619"/>
              <a:ext cx="7815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2000" b="1" dirty="0">
                  <a:solidFill>
                    <a:schemeClr val="accent6">
                      <a:lumMod val="75000"/>
                    </a:schemeClr>
                  </a:solidFill>
                </a:rPr>
                <a:t>19.2x</a:t>
              </a:r>
              <a:endParaRPr lang="en-CH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31713A5-3839-9A4D-9705-518D741B1E62}"/>
                </a:ext>
              </a:extLst>
            </p:cNvPr>
            <p:cNvSpPr txBox="1"/>
            <p:nvPr/>
          </p:nvSpPr>
          <p:spPr>
            <a:xfrm rot="16200000">
              <a:off x="2918529" y="2273280"/>
              <a:ext cx="7815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2000" b="1" dirty="0">
                  <a:solidFill>
                    <a:schemeClr val="accent6">
                      <a:lumMod val="75000"/>
                    </a:schemeClr>
                  </a:solidFill>
                </a:rPr>
                <a:t>6.8x</a:t>
              </a:r>
              <a:endParaRPr lang="en-CH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ED08672-BFCD-2541-A4DB-69572870CA63}"/>
                </a:ext>
              </a:extLst>
            </p:cNvPr>
            <p:cNvSpPr txBox="1"/>
            <p:nvPr/>
          </p:nvSpPr>
          <p:spPr>
            <a:xfrm rot="16200000">
              <a:off x="4036785" y="2284591"/>
              <a:ext cx="7815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2000" b="1" dirty="0">
                  <a:solidFill>
                    <a:schemeClr val="accent6">
                      <a:lumMod val="75000"/>
                    </a:schemeClr>
                  </a:solidFill>
                </a:rPr>
                <a:t>6.8x</a:t>
              </a:r>
              <a:endParaRPr lang="en-CH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177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06EE0-2BC6-D741-9315-7EE3AF8DB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Area and Power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58F59-6BA8-4B42-8BF0-FC3E9FFC67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2000"/>
              </a:spcAft>
            </a:pPr>
            <a:r>
              <a:rPr lang="en-GB" sz="2400" dirty="0"/>
              <a:t>Based on </a:t>
            </a:r>
            <a:r>
              <a:rPr lang="en-GB" sz="2400" b="1" dirty="0">
                <a:solidFill>
                  <a:srgbClr val="1982C3"/>
                </a:solidFill>
              </a:rPr>
              <a:t>Synthesis</a:t>
            </a:r>
            <a:r>
              <a:rPr lang="en-GB" sz="2400" dirty="0"/>
              <a:t> of </a:t>
            </a:r>
            <a:r>
              <a:rPr lang="en-GB" sz="2400" b="1" dirty="0" err="1">
                <a:solidFill>
                  <a:srgbClr val="1982C3"/>
                </a:solidFill>
              </a:rPr>
              <a:t>GenStore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r>
              <a:rPr lang="en-GB" sz="2400" dirty="0"/>
              <a:t>accelerators using the Synopsys Design Compiler @ 65nm technology node</a:t>
            </a:r>
          </a:p>
          <a:p>
            <a:pPr marL="0" indent="0">
              <a:spcAft>
                <a:spcPts val="2000"/>
              </a:spcAft>
              <a:buNone/>
            </a:pPr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3F6F1A7-5FED-B44B-9259-3774C96EE5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4484241"/>
              </p:ext>
            </p:extLst>
          </p:nvPr>
        </p:nvGraphicFramePr>
        <p:xfrm>
          <a:off x="487199" y="1795305"/>
          <a:ext cx="8165206" cy="32274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59110">
                  <a:extLst>
                    <a:ext uri="{9D8B030D-6E8A-4147-A177-3AD203B41FA5}">
                      <a16:colId xmlns:a16="http://schemas.microsoft.com/office/drawing/2014/main" val="123597305"/>
                    </a:ext>
                  </a:extLst>
                </a:gridCol>
                <a:gridCol w="2009104">
                  <a:extLst>
                    <a:ext uri="{9D8B030D-6E8A-4147-A177-3AD203B41FA5}">
                      <a16:colId xmlns:a16="http://schemas.microsoft.com/office/drawing/2014/main" val="3494495105"/>
                    </a:ext>
                  </a:extLst>
                </a:gridCol>
                <a:gridCol w="1777285">
                  <a:extLst>
                    <a:ext uri="{9D8B030D-6E8A-4147-A177-3AD203B41FA5}">
                      <a16:colId xmlns:a16="http://schemas.microsoft.com/office/drawing/2014/main" val="2405678777"/>
                    </a:ext>
                  </a:extLst>
                </a:gridCol>
                <a:gridCol w="1519707">
                  <a:extLst>
                    <a:ext uri="{9D8B030D-6E8A-4147-A177-3AD203B41FA5}">
                      <a16:colId xmlns:a16="http://schemas.microsoft.com/office/drawing/2014/main" val="4092833312"/>
                    </a:ext>
                  </a:extLst>
                </a:gridCol>
              </a:tblGrid>
              <a:tr h="484256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Logic unit</a:t>
                      </a:r>
                      <a:endParaRPr lang="en-GB" sz="2000" b="1" i="0" u="none" strike="noStrike" dirty="0">
                        <a:solidFill>
                          <a:schemeClr val="bg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# of instances</a:t>
                      </a:r>
                      <a:endParaRPr lang="en-GB" sz="2000" b="1" i="0" u="none" strike="noStrike" dirty="0">
                        <a:solidFill>
                          <a:schemeClr val="bg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Area [mm</a:t>
                      </a:r>
                      <a:r>
                        <a:rPr lang="en-GB" sz="2000" b="1" u="none" strike="noStrike" baseline="30000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2</a:t>
                      </a:r>
                      <a:r>
                        <a:rPr lang="en-GB" sz="2000" b="1" u="none" strike="noStrike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]</a:t>
                      </a:r>
                      <a:endParaRPr lang="en-GB" sz="2000" b="1" i="0" u="none" strike="noStrike" dirty="0">
                        <a:solidFill>
                          <a:schemeClr val="bg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Power [</a:t>
                      </a:r>
                      <a:r>
                        <a:rPr lang="en-GB" sz="2000" b="1" u="none" strike="noStrike" dirty="0" err="1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mW</a:t>
                      </a:r>
                      <a:r>
                        <a:rPr lang="en-GB" sz="2000" b="1" u="none" strike="noStrike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]</a:t>
                      </a:r>
                      <a:endParaRPr lang="en-GB" sz="2000" b="1" i="0" u="none" strike="noStrike" dirty="0">
                        <a:solidFill>
                          <a:schemeClr val="bg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479441"/>
                  </a:ext>
                </a:extLst>
              </a:tr>
              <a:tr h="32243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Corbel" panose="020B0503020204020204" pitchFamily="34" charset="0"/>
                        </a:rPr>
                        <a:t>Comparator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B192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Corbel" panose="020B0503020204020204" pitchFamily="34" charset="0"/>
                        </a:rPr>
                        <a:t>1 per SSD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B192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H" sz="1600" u="none" strike="noStrike" dirty="0">
                          <a:effectLst/>
                          <a:latin typeface="Corbel" panose="020B0503020204020204" pitchFamily="34" charset="0"/>
                        </a:rPr>
                        <a:t>0.0007</a:t>
                      </a:r>
                      <a:endParaRPr lang="en-CH" sz="16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B192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H" sz="1600" u="none" strike="noStrike" dirty="0">
                          <a:effectLst/>
                          <a:latin typeface="Corbel" panose="020B0503020204020204" pitchFamily="34" charset="0"/>
                        </a:rPr>
                        <a:t>0.14</a:t>
                      </a:r>
                      <a:endParaRPr lang="en-CH" sz="16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B192">
                        <a:alpha val="2117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5883855"/>
                  </a:ext>
                </a:extLst>
              </a:tr>
              <a:tr h="32243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Corbel" panose="020B0503020204020204" pitchFamily="34" charset="0"/>
                        </a:rPr>
                        <a:t>K -</a:t>
                      </a:r>
                      <a:r>
                        <a:rPr lang="en-GB" sz="1600" u="none" strike="noStrike" dirty="0" err="1">
                          <a:effectLst/>
                          <a:latin typeface="Corbel" panose="020B0503020204020204" pitchFamily="34" charset="0"/>
                        </a:rPr>
                        <a:t>mer</a:t>
                      </a:r>
                      <a:r>
                        <a:rPr lang="en-GB" sz="1600" u="none" strike="noStrike" dirty="0">
                          <a:effectLst/>
                          <a:latin typeface="Corbel" panose="020B0503020204020204" pitchFamily="34" charset="0"/>
                        </a:rPr>
                        <a:t> Window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B192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Corbel" panose="020B0503020204020204" pitchFamily="34" charset="0"/>
                        </a:rPr>
                        <a:t>2 per channel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B192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H" sz="1600" u="none" strike="noStrike" dirty="0">
                          <a:effectLst/>
                          <a:latin typeface="Corbel" panose="020B0503020204020204" pitchFamily="34" charset="0"/>
                        </a:rPr>
                        <a:t>0.0018</a:t>
                      </a:r>
                      <a:endParaRPr lang="en-CH" sz="16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B192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H" sz="1600" u="none" strike="noStrike" dirty="0">
                          <a:effectLst/>
                          <a:latin typeface="Corbel" panose="020B0503020204020204" pitchFamily="34" charset="0"/>
                        </a:rPr>
                        <a:t>0.27</a:t>
                      </a:r>
                      <a:endParaRPr lang="en-CH" sz="16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B192">
                        <a:alpha val="2117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792525"/>
                  </a:ext>
                </a:extLst>
              </a:tr>
              <a:tr h="32243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Corbel" panose="020B0503020204020204" pitchFamily="34" charset="0"/>
                        </a:rPr>
                        <a:t>Hash Accelerator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B192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Corbel" panose="020B0503020204020204" pitchFamily="34" charset="0"/>
                        </a:rPr>
                        <a:t>2 per SSD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B192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H" sz="1600" u="none" strike="noStrike" dirty="0">
                          <a:effectLst/>
                          <a:latin typeface="Corbel" panose="020B0503020204020204" pitchFamily="34" charset="0"/>
                        </a:rPr>
                        <a:t>0.008</a:t>
                      </a:r>
                      <a:endParaRPr lang="en-CH" sz="16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B192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H" sz="1600" u="none" strike="noStrike">
                          <a:effectLst/>
                          <a:latin typeface="Corbel" panose="020B0503020204020204" pitchFamily="34" charset="0"/>
                        </a:rPr>
                        <a:t>1.8</a:t>
                      </a:r>
                      <a:endParaRPr lang="en-CH" sz="16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B192">
                        <a:alpha val="2117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199651"/>
                  </a:ext>
                </a:extLst>
              </a:tr>
              <a:tr h="32243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Corbel" panose="020B0503020204020204" pitchFamily="34" charset="0"/>
                        </a:rPr>
                        <a:t>Location Buffer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B192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Corbel" panose="020B0503020204020204" pitchFamily="34" charset="0"/>
                        </a:rPr>
                        <a:t>1 per channel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B192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H" sz="1600" u="none" strike="noStrike" dirty="0">
                          <a:effectLst/>
                          <a:latin typeface="Corbel" panose="020B0503020204020204" pitchFamily="34" charset="0"/>
                        </a:rPr>
                        <a:t>0.00725</a:t>
                      </a:r>
                      <a:endParaRPr lang="en-CH" sz="16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B192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H" sz="1600" u="none" strike="noStrike">
                          <a:effectLst/>
                          <a:latin typeface="Corbel" panose="020B0503020204020204" pitchFamily="34" charset="0"/>
                        </a:rPr>
                        <a:t>0.37375</a:t>
                      </a:r>
                      <a:endParaRPr lang="en-CH" sz="16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B192">
                        <a:alpha val="2117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1369179"/>
                  </a:ext>
                </a:extLst>
              </a:tr>
              <a:tr h="32243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Corbel" panose="020B0503020204020204" pitchFamily="34" charset="0"/>
                        </a:rPr>
                        <a:t>Chaining Buffer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B192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Corbel" panose="020B0503020204020204" pitchFamily="34" charset="0"/>
                        </a:rPr>
                        <a:t>1 per channel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B192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H" sz="1600" u="none" strike="noStrike" dirty="0">
                          <a:effectLst/>
                          <a:latin typeface="Corbel" panose="020B0503020204020204" pitchFamily="34" charset="0"/>
                        </a:rPr>
                        <a:t>0.008</a:t>
                      </a:r>
                      <a:endParaRPr lang="en-CH" sz="16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B192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H" sz="1600" u="none" strike="noStrike">
                          <a:effectLst/>
                          <a:latin typeface="Corbel" panose="020B0503020204020204" pitchFamily="34" charset="0"/>
                        </a:rPr>
                        <a:t>0.95</a:t>
                      </a:r>
                      <a:endParaRPr lang="en-CH" sz="16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B192">
                        <a:alpha val="2117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6311056"/>
                  </a:ext>
                </a:extLst>
              </a:tr>
              <a:tr h="32243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Corbel" panose="020B0503020204020204" pitchFamily="34" charset="0"/>
                        </a:rPr>
                        <a:t>Chaining PE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B192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Corbel" panose="020B0503020204020204" pitchFamily="34" charset="0"/>
                        </a:rPr>
                        <a:t>1 per channel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B192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H" sz="1600" u="none" strike="noStrike" dirty="0">
                          <a:effectLst/>
                          <a:latin typeface="Corbel" panose="020B0503020204020204" pitchFamily="34" charset="0"/>
                        </a:rPr>
                        <a:t>0.004</a:t>
                      </a:r>
                      <a:endParaRPr lang="en-CH" sz="16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B192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H" sz="1600" u="none" strike="noStrike" dirty="0">
                          <a:effectLst/>
                          <a:latin typeface="Corbel" panose="020B0503020204020204" pitchFamily="34" charset="0"/>
                        </a:rPr>
                        <a:t>0.98</a:t>
                      </a:r>
                      <a:endParaRPr lang="en-CH" sz="16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B192">
                        <a:alpha val="2117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113054"/>
                  </a:ext>
                </a:extLst>
              </a:tr>
              <a:tr h="32243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Corbel" panose="020B0503020204020204" pitchFamily="34" charset="0"/>
                        </a:rPr>
                        <a:t>Control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B192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Corbel" panose="020B0503020204020204" pitchFamily="34" charset="0"/>
                        </a:rPr>
                        <a:t>1 per SSD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B192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H" sz="1600" u="none" strike="noStrike" dirty="0">
                          <a:effectLst/>
                          <a:latin typeface="Corbel" panose="020B0503020204020204" pitchFamily="34" charset="0"/>
                        </a:rPr>
                        <a:t>0.0002</a:t>
                      </a:r>
                      <a:endParaRPr lang="en-CH" sz="16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B192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H" sz="1600" u="none" strike="noStrike" dirty="0">
                          <a:effectLst/>
                          <a:latin typeface="Corbel" panose="020B0503020204020204" pitchFamily="34" charset="0"/>
                        </a:rPr>
                        <a:t>0.11</a:t>
                      </a:r>
                      <a:endParaRPr lang="en-CH" sz="16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B192">
                        <a:alpha val="2117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9071789"/>
                  </a:ext>
                </a:extLst>
              </a:tr>
              <a:tr h="486141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i="1" u="none" strike="noStrike" dirty="0">
                          <a:effectLst/>
                          <a:latin typeface="Corbel" panose="020B0503020204020204" pitchFamily="34" charset="0"/>
                        </a:rPr>
                        <a:t>Total for an 8-channel SSD</a:t>
                      </a:r>
                      <a:endParaRPr lang="en-GB" sz="2000" b="0" i="1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19050" marB="1905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B192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H" sz="2000" u="none" strike="noStrike" dirty="0">
                          <a:effectLst/>
                          <a:latin typeface="Corbel" panose="020B0503020204020204" pitchFamily="34" charset="0"/>
                        </a:rPr>
                        <a:t>-</a:t>
                      </a:r>
                      <a:endParaRPr lang="en-CH" sz="20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19050" marB="1905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B192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H" sz="2000" u="none" strike="noStrike" dirty="0">
                          <a:effectLst/>
                          <a:latin typeface="Corbel" panose="020B0503020204020204" pitchFamily="34" charset="0"/>
                        </a:rPr>
                        <a:t>0.2</a:t>
                      </a:r>
                      <a:endParaRPr lang="en-CH" sz="20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B192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H" sz="2000" u="none" strike="noStrike" dirty="0">
                          <a:effectLst/>
                          <a:latin typeface="Corbel" panose="020B0503020204020204" pitchFamily="34" charset="0"/>
                        </a:rPr>
                        <a:t>26.6</a:t>
                      </a:r>
                      <a:endParaRPr lang="en-CH" sz="20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B192">
                        <a:alpha val="2117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767596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C25D65EA-FAF3-5241-9CA8-1A716E33DEE9}"/>
              </a:ext>
            </a:extLst>
          </p:cNvPr>
          <p:cNvSpPr/>
          <p:nvPr/>
        </p:nvSpPr>
        <p:spPr>
          <a:xfrm>
            <a:off x="0" y="5161588"/>
            <a:ext cx="9144000" cy="12389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20000"/>
              </a:lnSpc>
            </a:pP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Only </a:t>
            </a:r>
            <a:r>
              <a:rPr lang="en-GB" sz="2400" b="1" dirty="0">
                <a:solidFill>
                  <a:srgbClr val="629B3C"/>
                </a:solidFill>
                <a:latin typeface="Corbel" panose="020B0503020204020204" pitchFamily="34" charset="0"/>
              </a:rPr>
              <a:t>0.006% of a 14nm Intel Processor</a:t>
            </a: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, less than </a:t>
            </a:r>
            <a:r>
              <a:rPr lang="en-GB" sz="2400" b="1" dirty="0">
                <a:solidFill>
                  <a:srgbClr val="629B3C"/>
                </a:solidFill>
                <a:latin typeface="Corbel" panose="020B0503020204020204" pitchFamily="34" charset="0"/>
              </a:rPr>
              <a:t>9.5% of the three ARM processors </a:t>
            </a: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in a SATA SSD controller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E48CABB-A7C8-A243-A28F-58BDBAC90941}"/>
              </a:ext>
            </a:extLst>
          </p:cNvPr>
          <p:cNvSpPr/>
          <p:nvPr/>
        </p:nvSpPr>
        <p:spPr>
          <a:xfrm flipV="1">
            <a:off x="295115" y="4520484"/>
            <a:ext cx="8549374" cy="50227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26917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79F4A-7BCD-E441-BA12-1FDE12DC9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More in the Paper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58C58-646E-814E-B99E-38BD311BBC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500"/>
              </a:spcBef>
              <a:spcAft>
                <a:spcPts val="1000"/>
              </a:spcAft>
            </a:pPr>
            <a:r>
              <a:rPr lang="en-CH" dirty="0"/>
              <a:t>Effect of </a:t>
            </a:r>
            <a:r>
              <a:rPr lang="en-CH" dirty="0">
                <a:solidFill>
                  <a:srgbClr val="1982C3"/>
                </a:solidFill>
              </a:rPr>
              <a:t>read set features </a:t>
            </a:r>
            <a:r>
              <a:rPr lang="en-CH" dirty="0"/>
              <a:t>on performance</a:t>
            </a:r>
          </a:p>
          <a:p>
            <a:pPr lvl="1">
              <a:spcAft>
                <a:spcPts val="1000"/>
              </a:spcAft>
              <a:buClr>
                <a:schemeClr val="tx1"/>
              </a:buClr>
            </a:pPr>
            <a:r>
              <a:rPr lang="en-CH" dirty="0">
                <a:solidFill>
                  <a:srgbClr val="1982C3"/>
                </a:solidFill>
              </a:rPr>
              <a:t>Data size </a:t>
            </a:r>
            <a:r>
              <a:rPr lang="en-CH" dirty="0"/>
              <a:t>(up to 440 GB)</a:t>
            </a:r>
          </a:p>
          <a:p>
            <a:pPr lvl="1">
              <a:spcAft>
                <a:spcPts val="3000"/>
              </a:spcAft>
              <a:buClr>
                <a:schemeClr val="tx1"/>
              </a:buClr>
            </a:pPr>
            <a:r>
              <a:rPr lang="en-CH" dirty="0">
                <a:solidFill>
                  <a:srgbClr val="1982C3"/>
                </a:solidFill>
              </a:rPr>
              <a:t>Filter ratio</a:t>
            </a:r>
          </a:p>
          <a:p>
            <a:pPr>
              <a:spcBef>
                <a:spcPts val="500"/>
              </a:spcBef>
              <a:spcAft>
                <a:spcPts val="1000"/>
              </a:spcAft>
            </a:pPr>
            <a:r>
              <a:rPr lang="en-CH" dirty="0"/>
              <a:t>Performance benefit of an implementation of GenStore </a:t>
            </a:r>
            <a:r>
              <a:rPr lang="en-CH" dirty="0">
                <a:solidFill>
                  <a:schemeClr val="accent2"/>
                </a:solidFill>
              </a:rPr>
              <a:t>outside the SSD</a:t>
            </a:r>
          </a:p>
          <a:p>
            <a:pPr lvl="1">
              <a:spcAft>
                <a:spcPts val="1000"/>
              </a:spcAft>
            </a:pPr>
            <a:r>
              <a:rPr lang="en-CH" dirty="0"/>
              <a:t>In some cases, it provides performance benefits due more efficient </a:t>
            </a:r>
            <a:r>
              <a:rPr lang="en-CH" dirty="0">
                <a:solidFill>
                  <a:schemeClr val="accent2"/>
                </a:solidFill>
              </a:rPr>
              <a:t>streaming accesses </a:t>
            </a:r>
          </a:p>
          <a:p>
            <a:pPr lvl="1">
              <a:spcAft>
                <a:spcPts val="3000"/>
              </a:spcAft>
            </a:pPr>
            <a:r>
              <a:rPr lang="en-CH" dirty="0"/>
              <a:t>Provides </a:t>
            </a:r>
            <a:r>
              <a:rPr lang="en-CH" dirty="0">
                <a:solidFill>
                  <a:schemeClr val="accent2"/>
                </a:solidFill>
              </a:rPr>
              <a:t>significantly lower benefit </a:t>
            </a:r>
            <a:r>
              <a:rPr lang="en-CH" dirty="0"/>
              <a:t>compared to GenStore</a:t>
            </a:r>
          </a:p>
          <a:p>
            <a:pPr>
              <a:spcBef>
                <a:spcPts val="500"/>
              </a:spcBef>
              <a:spcAft>
                <a:spcPts val="1000"/>
              </a:spcAft>
            </a:pPr>
            <a:r>
              <a:rPr lang="en-CH" dirty="0"/>
              <a:t>More detailed characterization of non-matching reads across different </a:t>
            </a:r>
            <a:r>
              <a:rPr lang="en-CH" dirty="0">
                <a:solidFill>
                  <a:srgbClr val="8237B9"/>
                </a:solidFill>
              </a:rPr>
              <a:t>read mapping use cases and species</a:t>
            </a:r>
          </a:p>
        </p:txBody>
      </p:sp>
    </p:spTree>
    <p:extLst>
      <p:ext uri="{BB962C8B-B14F-4D97-AF65-F5344CB8AC3E}">
        <p14:creationId xmlns:p14="http://schemas.microsoft.com/office/powerpoint/2010/main" val="34732597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 txBox="1">
            <a:spLocks/>
          </p:cNvSpPr>
          <p:nvPr/>
        </p:nvSpPr>
        <p:spPr>
          <a:xfrm>
            <a:off x="0" y="927"/>
            <a:ext cx="9144000" cy="3169459"/>
          </a:xfrm>
          <a:prstGeom prst="rect">
            <a:avLst/>
          </a:prstGeom>
          <a:solidFill>
            <a:srgbClr val="06436E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600" b="1">
              <a:solidFill>
                <a:srgbClr val="70AD47"/>
              </a:solidFill>
            </a:endParaRPr>
          </a:p>
        </p:txBody>
      </p:sp>
      <p:sp>
        <p:nvSpPr>
          <p:cNvPr id="102" name="Title 1"/>
          <p:cNvSpPr>
            <a:spLocks noGrp="1"/>
          </p:cNvSpPr>
          <p:nvPr>
            <p:ph type="ctrTitle" idx="4294967295"/>
          </p:nvPr>
        </p:nvSpPr>
        <p:spPr>
          <a:xfrm>
            <a:off x="0" y="518658"/>
            <a:ext cx="9144000" cy="2151395"/>
          </a:xfrm>
          <a:prstGeom prst="rect">
            <a:avLst/>
          </a:prstGeom>
          <a:solidFill>
            <a:srgbClr val="06436E"/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spcAft>
                <a:spcPts val="400"/>
              </a:spcAft>
            </a:pPr>
            <a:r>
              <a:rPr lang="en-US" sz="5400" b="1" dirty="0" err="1">
                <a:solidFill>
                  <a:srgbClr val="F5D8B0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GenStore</a:t>
            </a:r>
            <a:br>
              <a:rPr lang="en-US" sz="3100" b="1" dirty="0">
                <a:solidFill>
                  <a:srgbClr val="FFFFFF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100" b="1" dirty="0">
                <a:solidFill>
                  <a:srgbClr val="FFFFFF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High-Performance In-Storage Processing System</a:t>
            </a:r>
            <a:br>
              <a:rPr lang="en-US" sz="3100" b="1" dirty="0">
                <a:solidFill>
                  <a:srgbClr val="FFFFFF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100" b="1" dirty="0">
                <a:solidFill>
                  <a:srgbClr val="FFFFFF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Genome Sequence Analysis</a:t>
            </a:r>
            <a:endParaRPr lang="en-US" sz="3100" dirty="0">
              <a:solidFill>
                <a:schemeClr val="accent4">
                  <a:lumMod val="20000"/>
                  <a:lumOff val="80000"/>
                </a:schemeClr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3" name="Subtitle 2"/>
          <p:cNvSpPr>
            <a:spLocks noGrp="1"/>
          </p:cNvSpPr>
          <p:nvPr>
            <p:ph type="subTitle" idx="4294967295"/>
          </p:nvPr>
        </p:nvSpPr>
        <p:spPr>
          <a:xfrm>
            <a:off x="0" y="3170386"/>
            <a:ext cx="9144000" cy="170587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500"/>
              </a:spcBef>
              <a:buNone/>
            </a:pPr>
            <a:r>
              <a:rPr lang="en-GB" sz="2000" b="1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Nika Mansouri </a:t>
            </a:r>
            <a:r>
              <a:rPr lang="en-GB" sz="2000" b="1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Ghiasi</a:t>
            </a:r>
            <a:r>
              <a:rPr lang="en-GB" sz="2000" b="1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Jisung</a:t>
            </a:r>
            <a:r>
              <a:rPr lang="en-GB" sz="20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Park, Harun Mustafa, </a:t>
            </a: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Jeremie</a:t>
            </a:r>
            <a:r>
              <a:rPr lang="en-GB" sz="20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Kim, </a:t>
            </a: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Ataberk</a:t>
            </a:r>
            <a:r>
              <a:rPr lang="en-GB" sz="20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Olgun</a:t>
            </a:r>
            <a:r>
              <a:rPr lang="en-GB" sz="20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</a:p>
          <a:p>
            <a:pPr marL="0" indent="0" algn="ctr">
              <a:lnSpc>
                <a:spcPct val="100000"/>
              </a:lnSpc>
              <a:spcBef>
                <a:spcPts val="500"/>
              </a:spcBef>
              <a:buNone/>
            </a:pP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Arvid</a:t>
            </a:r>
            <a:r>
              <a:rPr lang="en-GB" sz="20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Gollwitzer, </a:t>
            </a: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Damla</a:t>
            </a:r>
            <a:r>
              <a:rPr lang="en-GB" sz="20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Senol</a:t>
            </a:r>
            <a:r>
              <a:rPr lang="en-GB" sz="20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Cali, Can </a:t>
            </a: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Firtina</a:t>
            </a:r>
            <a:r>
              <a:rPr lang="en-GB" sz="20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Haiyu</a:t>
            </a:r>
            <a:r>
              <a:rPr lang="en-GB" sz="20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Mao, Nour </a:t>
            </a: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Almadhoun</a:t>
            </a:r>
            <a:r>
              <a:rPr lang="en-GB" sz="20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Alserr</a:t>
            </a:r>
            <a:r>
              <a:rPr lang="en-GB" sz="20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</a:p>
          <a:p>
            <a:pPr marL="0" indent="0" algn="ctr">
              <a:lnSpc>
                <a:spcPct val="100000"/>
              </a:lnSpc>
              <a:spcBef>
                <a:spcPts val="500"/>
              </a:spcBef>
              <a:buNone/>
            </a:pP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Rachata</a:t>
            </a:r>
            <a:r>
              <a:rPr lang="en-GB" sz="20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Ausavarungnirun</a:t>
            </a:r>
            <a:r>
              <a:rPr lang="en-GB" sz="20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Nandita Vijaykumar, Mohammed </a:t>
            </a: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Alser</a:t>
            </a:r>
            <a:r>
              <a:rPr lang="en-GB" sz="20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and </a:t>
            </a: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Onur</a:t>
            </a:r>
            <a:r>
              <a:rPr lang="en-GB" sz="20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0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Mutlu</a:t>
            </a:r>
            <a:endParaRPr lang="en-US" sz="2000" dirty="0"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7C26073-8D20-48E5-9751-3761552F8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34853" y="5127220"/>
            <a:ext cx="1901305" cy="3657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493808-1C51-9F45-A6ED-874599368E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1820" t="33599" r="12247" b="30996"/>
          <a:stretch/>
        </p:blipFill>
        <p:spPr>
          <a:xfrm>
            <a:off x="228600" y="5963832"/>
            <a:ext cx="2350827" cy="4044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BBFCF3-2247-D74B-9369-235951C491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83" y="5963832"/>
            <a:ext cx="2001528" cy="5801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3C9907-610A-3A45-9508-0B963A79C0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267" y="5761453"/>
            <a:ext cx="937146" cy="9371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EEC7B1-8381-EF40-8DC2-D84639E89C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569" y="5759178"/>
            <a:ext cx="2292824" cy="93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849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9608F-F0AC-A948-B171-F1FCCE1CA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DNA Under Electron Microscope</a:t>
            </a:r>
          </a:p>
        </p:txBody>
      </p:sp>
      <p:pic>
        <p:nvPicPr>
          <p:cNvPr id="4" name="Picture 4" descr="Image result for human dna under a microscope">
            <a:extLst>
              <a:ext uri="{FF2B5EF4-FFF2-40B4-BE49-F238E27FC236}">
                <a16:creationId xmlns:a16="http://schemas.microsoft.com/office/drawing/2014/main" id="{677FC845-4C83-6542-9DD5-941A5F9C3F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5"/>
          <a:stretch/>
        </p:blipFill>
        <p:spPr bwMode="auto">
          <a:xfrm>
            <a:off x="2488490" y="957129"/>
            <a:ext cx="6350710" cy="352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Image result for human dna under a microscope">
            <a:extLst>
              <a:ext uri="{FF2B5EF4-FFF2-40B4-BE49-F238E27FC236}">
                <a16:creationId xmlns:a16="http://schemas.microsoft.com/office/drawing/2014/main" id="{824327C2-0BD1-3E4F-A961-5CC5B342D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41718"/>
            <a:ext cx="5738608" cy="250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4AE2EEE-003F-A847-A046-D8F3B5822005}"/>
              </a:ext>
            </a:extLst>
          </p:cNvPr>
          <p:cNvSpPr/>
          <p:nvPr/>
        </p:nvSpPr>
        <p:spPr>
          <a:xfrm>
            <a:off x="5751320" y="5535752"/>
            <a:ext cx="308788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/>
              <a:t>human chromosome #12</a:t>
            </a:r>
          </a:p>
          <a:p>
            <a:r>
              <a:rPr lang="en-US" sz="2000" dirty="0"/>
              <a:t>from HeLa’s cell</a:t>
            </a:r>
          </a:p>
        </p:txBody>
      </p:sp>
    </p:spTree>
    <p:extLst>
      <p:ext uri="{BB962C8B-B14F-4D97-AF65-F5344CB8AC3E}">
        <p14:creationId xmlns:p14="http://schemas.microsoft.com/office/powerpoint/2010/main" val="39242786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6C178-7A94-624F-A7E7-05D4B05CC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B76E2-93DF-344C-A2FE-E40802A451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en-CH" sz="3200" b="1" dirty="0"/>
              <a:t>Brief Intro to (Meta)Genomics</a:t>
            </a:r>
          </a:p>
          <a:p>
            <a:pPr>
              <a:lnSpc>
                <a:spcPct val="130000"/>
              </a:lnSpc>
            </a:pPr>
            <a:endParaRPr lang="en-CH" sz="3200" b="1" dirty="0"/>
          </a:p>
          <a:p>
            <a:pPr>
              <a:lnSpc>
                <a:spcPct val="130000"/>
              </a:lnSpc>
            </a:pPr>
            <a:r>
              <a:rPr lang="en-CH" sz="3200" b="1" i="1" dirty="0">
                <a:solidFill>
                  <a:srgbClr val="0062A0"/>
                </a:solidFill>
              </a:rPr>
              <a:t>Storage-Centric Designs for (Meta)Genomics</a:t>
            </a:r>
          </a:p>
          <a:p>
            <a:pPr lvl="1">
              <a:lnSpc>
                <a:spcPct val="130000"/>
              </a:lnSpc>
            </a:pPr>
            <a:r>
              <a:rPr lang="en-CH" sz="3200" b="1" dirty="0"/>
              <a:t>GenStore</a:t>
            </a:r>
          </a:p>
          <a:p>
            <a:pPr lvl="1">
              <a:lnSpc>
                <a:spcPct val="130000"/>
              </a:lnSpc>
            </a:pPr>
            <a:r>
              <a:rPr lang="en-CH" sz="3200" b="1" i="1" dirty="0">
                <a:solidFill>
                  <a:srgbClr val="0062A0"/>
                </a:solidFill>
              </a:rPr>
              <a:t>MegIS</a:t>
            </a:r>
          </a:p>
          <a:p>
            <a:pPr lvl="1">
              <a:lnSpc>
                <a:spcPct val="130000"/>
              </a:lnSpc>
            </a:pPr>
            <a:endParaRPr lang="en-CH" sz="3200" b="1" dirty="0"/>
          </a:p>
          <a:p>
            <a:pPr>
              <a:lnSpc>
                <a:spcPct val="130000"/>
              </a:lnSpc>
            </a:pPr>
            <a:r>
              <a:rPr lang="en-CH" sz="3200" b="1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5511496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E02F5-A700-D040-994F-691F1E0BC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60" y="95697"/>
            <a:ext cx="8798061" cy="770467"/>
          </a:xfrm>
        </p:spPr>
        <p:txBody>
          <a:bodyPr/>
          <a:lstStyle/>
          <a:p>
            <a:r>
              <a:rPr lang="en-CH" dirty="0"/>
              <a:t>MegIS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E5D0C2-A56B-C84C-9E77-1E7F211274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4"/>
          <a:stretch/>
        </p:blipFill>
        <p:spPr>
          <a:xfrm>
            <a:off x="173036" y="985851"/>
            <a:ext cx="8797925" cy="2283081"/>
          </a:xfrm>
          <a:prstGeom prst="rect">
            <a:avLst/>
          </a:prstGeom>
          <a:ln w="28575">
            <a:solidFill>
              <a:srgbClr val="06436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9A8B7A-F56E-E54F-9851-24F87EB832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909" y="3424873"/>
            <a:ext cx="2490178" cy="24901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049128-6FFE-564B-9B89-505263F2599F}"/>
              </a:ext>
            </a:extLst>
          </p:cNvPr>
          <p:cNvSpPr txBox="1"/>
          <p:nvPr/>
        </p:nvSpPr>
        <p:spPr>
          <a:xfrm>
            <a:off x="1605405" y="250098"/>
            <a:ext cx="20287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CH" sz="24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ISCA</a:t>
            </a:r>
            <a:r>
              <a:rPr lang="en-CH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’24]</a:t>
            </a:r>
          </a:p>
        </p:txBody>
      </p:sp>
    </p:spTree>
    <p:extLst>
      <p:ext uri="{BB962C8B-B14F-4D97-AF65-F5344CB8AC3E}">
        <p14:creationId xmlns:p14="http://schemas.microsoft.com/office/powerpoint/2010/main" val="449911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 txBox="1">
            <a:spLocks/>
          </p:cNvSpPr>
          <p:nvPr/>
        </p:nvSpPr>
        <p:spPr>
          <a:xfrm>
            <a:off x="0" y="927"/>
            <a:ext cx="9144000" cy="3361627"/>
          </a:xfrm>
          <a:prstGeom prst="rect">
            <a:avLst/>
          </a:prstGeom>
          <a:solidFill>
            <a:srgbClr val="06436E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02" name="Title 1"/>
          <p:cNvSpPr>
            <a:spLocks noGrp="1"/>
          </p:cNvSpPr>
          <p:nvPr>
            <p:ph type="ctrTitle" idx="4294967295"/>
          </p:nvPr>
        </p:nvSpPr>
        <p:spPr>
          <a:xfrm>
            <a:off x="0" y="186531"/>
            <a:ext cx="9144000" cy="2901446"/>
          </a:xfrm>
          <a:prstGeom prst="rect">
            <a:avLst/>
          </a:prstGeom>
          <a:solidFill>
            <a:srgbClr val="06436E"/>
          </a:solidFill>
        </p:spPr>
        <p:txBody>
          <a:bodyPr anchor="ctr">
            <a:noAutofit/>
          </a:bodyPr>
          <a:lstStyle/>
          <a:p>
            <a:pPr algn="ctr">
              <a:lnSpc>
                <a:spcPct val="130000"/>
              </a:lnSpc>
              <a:spcAft>
                <a:spcPts val="400"/>
              </a:spcAft>
            </a:pPr>
            <a:r>
              <a:rPr lang="en-US" sz="5400" b="1" dirty="0">
                <a:solidFill>
                  <a:srgbClr val="F5D8B0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MegIS</a:t>
            </a:r>
            <a:r>
              <a:rPr lang="en-US" b="1" dirty="0">
                <a:solidFill>
                  <a:srgbClr val="FFFFFF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US" sz="3600" b="1" dirty="0">
                <a:solidFill>
                  <a:srgbClr val="FFFFFF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100" b="1" dirty="0">
                <a:solidFill>
                  <a:srgbClr val="FFFFFF"/>
                </a:solidFill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High-Performance, Energy-Efficient, and Low-Cost Metagenomic Analysis with In-Storage Processing</a:t>
            </a:r>
            <a:endParaRPr lang="en-US" sz="3100" b="1" dirty="0">
              <a:solidFill>
                <a:schemeClr val="accent4">
                  <a:lumMod val="20000"/>
                  <a:lumOff val="80000"/>
                </a:schemeClr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7C26073-8D20-48E5-9751-3761552F8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37348" y="5517381"/>
            <a:ext cx="2469303" cy="4750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493808-1C51-9F45-A6ED-874599368E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1820" t="33599" r="12247" b="30996"/>
          <a:stretch/>
        </p:blipFill>
        <p:spPr>
          <a:xfrm>
            <a:off x="480984" y="6221939"/>
            <a:ext cx="2126749" cy="3658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731CF4-74AF-B540-A733-A0C381043E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877" y="6292113"/>
            <a:ext cx="2673139" cy="225546"/>
          </a:xfrm>
          <a:prstGeom prst="rect">
            <a:avLst/>
          </a:prstGeom>
        </p:spPr>
      </p:pic>
      <p:sp>
        <p:nvSpPr>
          <p:cNvPr id="9" name="Google Shape;44;p1">
            <a:extLst>
              <a:ext uri="{FF2B5EF4-FFF2-40B4-BE49-F238E27FC236}">
                <a16:creationId xmlns:a16="http://schemas.microsoft.com/office/drawing/2014/main" id="{44A5A138-A403-CC4B-84E3-EF3FDDE6BF88}"/>
              </a:ext>
            </a:extLst>
          </p:cNvPr>
          <p:cNvSpPr txBox="1"/>
          <p:nvPr/>
        </p:nvSpPr>
        <p:spPr>
          <a:xfrm>
            <a:off x="-22032" y="3496708"/>
            <a:ext cx="9144000" cy="415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orbel" panose="020B0503020204020204" pitchFamily="34" charset="0"/>
                <a:ea typeface="Quattrocento Sans"/>
                <a:cs typeface="Quattrocento Sans"/>
                <a:sym typeface="Quattrocento Sans"/>
              </a:rPr>
              <a:t>Nika Mansouri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Corbel" panose="020B0503020204020204" pitchFamily="34" charset="0"/>
                <a:ea typeface="Quattrocento Sans"/>
                <a:cs typeface="Quattrocento Sans"/>
                <a:sym typeface="Quattrocento Sans"/>
              </a:rPr>
              <a:t>Ghiasi</a:t>
            </a:r>
            <a:endParaRPr dirty="0">
              <a:latin typeface="Corbel" panose="020B0503020204020204" pitchFamily="34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6781D97-4472-ED41-8522-20C2649D89AC}"/>
              </a:ext>
            </a:extLst>
          </p:cNvPr>
          <p:cNvSpPr txBox="1">
            <a:spLocks/>
          </p:cNvSpPr>
          <p:nvPr/>
        </p:nvSpPr>
        <p:spPr>
          <a:xfrm>
            <a:off x="-1499" y="4895190"/>
            <a:ext cx="9144000" cy="4159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2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Mohammed </a:t>
            </a:r>
            <a:r>
              <a:rPr lang="en-GB" sz="22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Alser</a:t>
            </a:r>
            <a:r>
              <a:rPr lang="en-GB" sz="22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</a:t>
            </a:r>
            <a:r>
              <a:rPr lang="en-GB" sz="22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Jisung</a:t>
            </a:r>
            <a:r>
              <a:rPr lang="en-GB" sz="22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Park    </a:t>
            </a:r>
            <a:r>
              <a:rPr lang="en-GB" sz="22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Onur</a:t>
            </a:r>
            <a:r>
              <a:rPr lang="en-GB" sz="22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2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Mutlu</a:t>
            </a:r>
            <a:endParaRPr lang="en-US" sz="2200" dirty="0">
              <a:latin typeface="Corbel" panose="020B0503020204020204" pitchFamily="34" charset="0"/>
              <a:cs typeface="Cambria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CD7E2FE-EE8D-054F-91DA-15638DC6EEC8}"/>
              </a:ext>
            </a:extLst>
          </p:cNvPr>
          <p:cNvSpPr txBox="1">
            <a:spLocks/>
          </p:cNvSpPr>
          <p:nvPr/>
        </p:nvSpPr>
        <p:spPr>
          <a:xfrm>
            <a:off x="-6724" y="3902379"/>
            <a:ext cx="9144000" cy="434201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dirty="0">
                <a:latin typeface="Corbel" panose="020B0503020204020204" pitchFamily="34" charset="0"/>
                <a:cs typeface="Cambria"/>
              </a:rPr>
              <a:t>Mohammad </a:t>
            </a:r>
            <a:r>
              <a:rPr lang="en-US" sz="2200" dirty="0" err="1">
                <a:latin typeface="Corbel" panose="020B0503020204020204" pitchFamily="34" charset="0"/>
                <a:cs typeface="Cambria"/>
              </a:rPr>
              <a:t>Sadrosadati</a:t>
            </a:r>
            <a:r>
              <a:rPr lang="en-US" sz="2200" dirty="0">
                <a:latin typeface="Corbel" panose="020B0503020204020204" pitchFamily="34" charset="0"/>
                <a:cs typeface="Cambria"/>
              </a:rPr>
              <a:t>    Harun Mustafa    </a:t>
            </a:r>
            <a:r>
              <a:rPr lang="en-GB" sz="22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Arvid</a:t>
            </a:r>
            <a:r>
              <a:rPr lang="en-GB" sz="22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Gollwitzer    Can </a:t>
            </a:r>
            <a:r>
              <a:rPr lang="en-GB" sz="22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Firtina</a:t>
            </a:r>
            <a:r>
              <a:rPr lang="en-GB" sz="22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2200" dirty="0">
              <a:latin typeface="Corbel" panose="020B0503020204020204" pitchFamily="34" charset="0"/>
              <a:cs typeface="Cambria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CC79E248-CACB-5445-B39F-BAAF0B01EA84}"/>
              </a:ext>
            </a:extLst>
          </p:cNvPr>
          <p:cNvSpPr txBox="1">
            <a:spLocks/>
          </p:cNvSpPr>
          <p:nvPr/>
        </p:nvSpPr>
        <p:spPr>
          <a:xfrm>
            <a:off x="0" y="4398785"/>
            <a:ext cx="9144000" cy="4342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2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Julien </a:t>
            </a:r>
            <a:r>
              <a:rPr lang="en-GB" sz="22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Eudine</a:t>
            </a:r>
            <a:r>
              <a:rPr lang="en-GB" sz="22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  <a:r>
              <a:rPr lang="en-GB" sz="22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Haiyu</a:t>
            </a:r>
            <a:r>
              <a:rPr lang="en-GB" sz="22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Mao    Joël </a:t>
            </a:r>
            <a:r>
              <a:rPr lang="en-GB" sz="22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Lindegger</a:t>
            </a:r>
            <a:r>
              <a:rPr lang="en-GB" sz="22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</a:t>
            </a:r>
            <a:r>
              <a:rPr lang="en-GB" sz="22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Meryem</a:t>
            </a:r>
            <a:r>
              <a:rPr lang="en-GB" sz="22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Banu </a:t>
            </a:r>
            <a:r>
              <a:rPr lang="en-GB" sz="2200" dirty="0" err="1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Cavlak</a:t>
            </a:r>
            <a:r>
              <a:rPr lang="en-GB" sz="2200" dirty="0">
                <a:latin typeface="Corbel" panose="020B0503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22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4499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C9E7-3EDB-134F-91E4-1B158D8D1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Outline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BDA1B8-DB18-F347-A711-52ECB8296632}"/>
              </a:ext>
            </a:extLst>
          </p:cNvPr>
          <p:cNvSpPr/>
          <p:nvPr/>
        </p:nvSpPr>
        <p:spPr>
          <a:xfrm>
            <a:off x="259022" y="5446779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rbel" panose="020B0503020204020204" pitchFamily="34" charset="0"/>
              </a:rPr>
              <a:t>Conclusion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F04CFA-6017-8148-AF5C-88BA5A81EF96}"/>
              </a:ext>
            </a:extLst>
          </p:cNvPr>
          <p:cNvSpPr/>
          <p:nvPr/>
        </p:nvSpPr>
        <p:spPr>
          <a:xfrm>
            <a:off x="259022" y="1069361"/>
            <a:ext cx="8672264" cy="876337"/>
          </a:xfrm>
          <a:prstGeom prst="rect">
            <a:avLst/>
          </a:prstGeom>
          <a:solidFill>
            <a:srgbClr val="064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rbel" panose="020B0503020204020204" pitchFamily="34" charset="0"/>
              </a:rPr>
              <a:t>Background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833B53-20BA-2F49-8150-8A4307160C96}"/>
              </a:ext>
            </a:extLst>
          </p:cNvPr>
          <p:cNvSpPr/>
          <p:nvPr/>
        </p:nvSpPr>
        <p:spPr>
          <a:xfrm>
            <a:off x="259022" y="2163716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rbel" panose="020B0503020204020204" pitchFamily="34" charset="0"/>
              </a:rPr>
              <a:t>Motivation and Goal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A44881-06D2-2047-A23F-E55626F01184}"/>
              </a:ext>
            </a:extLst>
          </p:cNvPr>
          <p:cNvSpPr/>
          <p:nvPr/>
        </p:nvSpPr>
        <p:spPr>
          <a:xfrm>
            <a:off x="259022" y="3258071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latin typeface="Corbel" panose="020B0503020204020204" pitchFamily="34" charset="0"/>
              </a:rPr>
              <a:t>MegIS</a:t>
            </a:r>
            <a:endParaRPr lang="en-US" sz="3200" dirty="0">
              <a:latin typeface="Corbel" panose="020B05030202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9598DC-8651-B84E-AA25-498AE4B00592}"/>
              </a:ext>
            </a:extLst>
          </p:cNvPr>
          <p:cNvSpPr/>
          <p:nvPr/>
        </p:nvSpPr>
        <p:spPr>
          <a:xfrm>
            <a:off x="259022" y="4352426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rbel" panose="020B0503020204020204" pitchFamily="34" charset="0"/>
              </a:rPr>
              <a:t>Evaluation</a:t>
            </a:r>
          </a:p>
        </p:txBody>
      </p:sp>
    </p:spTree>
    <p:extLst>
      <p:ext uri="{BB962C8B-B14F-4D97-AF65-F5344CB8AC3E}">
        <p14:creationId xmlns:p14="http://schemas.microsoft.com/office/powerpoint/2010/main" val="1799087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ectangle 107">
            <a:extLst>
              <a:ext uri="{FF2B5EF4-FFF2-40B4-BE49-F238E27FC236}">
                <a16:creationId xmlns:a16="http://schemas.microsoft.com/office/drawing/2014/main" id="{B5FC74F1-D7D6-004C-9A0D-339AD5F6B1BA}"/>
              </a:ext>
            </a:extLst>
          </p:cNvPr>
          <p:cNvSpPr/>
          <p:nvPr/>
        </p:nvSpPr>
        <p:spPr>
          <a:xfrm>
            <a:off x="3183315" y="902919"/>
            <a:ext cx="3986566" cy="14324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676DA14E-A896-534D-8084-B859E5C22444}"/>
              </a:ext>
            </a:extLst>
          </p:cNvPr>
          <p:cNvSpPr/>
          <p:nvPr/>
        </p:nvSpPr>
        <p:spPr>
          <a:xfrm>
            <a:off x="3811343" y="2559091"/>
            <a:ext cx="4578895" cy="1959589"/>
          </a:xfrm>
          <a:prstGeom prst="rect">
            <a:avLst/>
          </a:prstGeom>
          <a:solidFill>
            <a:srgbClr val="FAE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7A96DD3A-84C2-D242-B89B-E3DA7E4DB7BA}"/>
              </a:ext>
            </a:extLst>
          </p:cNvPr>
          <p:cNvSpPr/>
          <p:nvPr/>
        </p:nvSpPr>
        <p:spPr>
          <a:xfrm>
            <a:off x="4510507" y="4742378"/>
            <a:ext cx="4411386" cy="16418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2050F4-51BF-6C40-B637-D29E40E43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Metagenomic Analysis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307C66-9A4F-824A-AE13-9C5471EC48EA}"/>
              </a:ext>
            </a:extLst>
          </p:cNvPr>
          <p:cNvGrpSpPr/>
          <p:nvPr/>
        </p:nvGrpSpPr>
        <p:grpSpPr>
          <a:xfrm>
            <a:off x="-768361" y="3414655"/>
            <a:ext cx="4775363" cy="2952954"/>
            <a:chOff x="-768361" y="3343657"/>
            <a:chExt cx="4775363" cy="2952954"/>
          </a:xfrm>
        </p:grpSpPr>
        <p:pic>
          <p:nvPicPr>
            <p:cNvPr id="5" name="Graphic 4" descr="Database">
              <a:extLst>
                <a:ext uri="{FF2B5EF4-FFF2-40B4-BE49-F238E27FC236}">
                  <a16:creationId xmlns:a16="http://schemas.microsoft.com/office/drawing/2014/main" id="{7E944E08-167C-994A-B94F-D42F0FC37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768361" y="3343657"/>
              <a:ext cx="4775363" cy="226107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6030596-3995-834A-BEC4-513F0A4060F8}"/>
                </a:ext>
              </a:extLst>
            </p:cNvPr>
            <p:cNvSpPr txBox="1"/>
            <p:nvPr/>
          </p:nvSpPr>
          <p:spPr>
            <a:xfrm>
              <a:off x="42967" y="5419448"/>
              <a:ext cx="3152705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2000" dirty="0">
                  <a:solidFill>
                    <a:srgbClr val="009193"/>
                  </a:solidFill>
                  <a:latin typeface="Corbel" panose="020B0503020204020204" pitchFamily="34" charset="0"/>
                </a:rPr>
                <a:t>A large database </a:t>
              </a:r>
            </a:p>
            <a:p>
              <a:pPr algn="ctr">
                <a:lnSpc>
                  <a:spcPct val="85000"/>
                </a:lnSpc>
              </a:pPr>
              <a:r>
                <a:rPr lang="en-US" sz="2000" dirty="0">
                  <a:solidFill>
                    <a:srgbClr val="009193"/>
                  </a:solidFill>
                  <a:latin typeface="Corbel" panose="020B0503020204020204" pitchFamily="34" charset="0"/>
                </a:rPr>
                <a:t>containing information</a:t>
              </a:r>
            </a:p>
            <a:p>
              <a:pPr algn="ctr">
                <a:lnSpc>
                  <a:spcPct val="85000"/>
                </a:lnSpc>
              </a:pPr>
              <a:r>
                <a:rPr lang="en-US" sz="2000" dirty="0">
                  <a:solidFill>
                    <a:srgbClr val="009193"/>
                  </a:solidFill>
                  <a:latin typeface="Corbel" panose="020B0503020204020204" pitchFamily="34" charset="0"/>
                </a:rPr>
                <a:t>on </a:t>
              </a:r>
              <a:r>
                <a:rPr lang="en-US" sz="2000" b="1" dirty="0">
                  <a:solidFill>
                    <a:srgbClr val="C00000"/>
                  </a:solidFill>
                  <a:latin typeface="Corbel" panose="020B0503020204020204" pitchFamily="34" charset="0"/>
                </a:rPr>
                <a:t>many species 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319C630-E5D0-A04C-8A59-D198B8C727CE}"/>
              </a:ext>
            </a:extLst>
          </p:cNvPr>
          <p:cNvSpPr txBox="1"/>
          <p:nvPr/>
        </p:nvSpPr>
        <p:spPr>
          <a:xfrm>
            <a:off x="42966" y="2699186"/>
            <a:ext cx="3152705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Metagenomic sample</a:t>
            </a:r>
          </a:p>
          <a:p>
            <a:pPr algn="ctr">
              <a:lnSpc>
                <a:spcPct val="85000"/>
              </a:lnSpc>
            </a:pP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with species that </a:t>
            </a:r>
          </a:p>
          <a:p>
            <a:pPr algn="ctr">
              <a:lnSpc>
                <a:spcPct val="85000"/>
              </a:lnSpc>
            </a:pP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are 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not known </a:t>
            </a: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in advance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6F1C8BF-7829-5F4A-A1D2-74522292BE84}"/>
              </a:ext>
            </a:extLst>
          </p:cNvPr>
          <p:cNvSpPr/>
          <p:nvPr/>
        </p:nvSpPr>
        <p:spPr>
          <a:xfrm>
            <a:off x="293531" y="875832"/>
            <a:ext cx="2553629" cy="185166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latin typeface="Corbel" panose="020B0503020204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48F8832-0334-F644-AA46-EC5FB616DBAF}"/>
              </a:ext>
            </a:extLst>
          </p:cNvPr>
          <p:cNvGrpSpPr/>
          <p:nvPr/>
        </p:nvGrpSpPr>
        <p:grpSpPr>
          <a:xfrm>
            <a:off x="515161" y="1084866"/>
            <a:ext cx="2114002" cy="1626586"/>
            <a:chOff x="515161" y="1260606"/>
            <a:chExt cx="2114002" cy="162658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E8787A9-BFF9-DD49-A03D-7E62F33F2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15161" y="1285062"/>
              <a:ext cx="1093541" cy="109354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83DC9B8-0FC7-1F43-8C89-137A6DB1D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150194" y="1907775"/>
              <a:ext cx="979417" cy="97941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8E7866F-5FAE-9441-A758-DFFABDEF9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486711" y="1260606"/>
              <a:ext cx="1142452" cy="1142452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896A9E-5E1F-994A-86A1-82A2F6E3E44C}"/>
              </a:ext>
            </a:extLst>
          </p:cNvPr>
          <p:cNvGrpSpPr/>
          <p:nvPr/>
        </p:nvGrpSpPr>
        <p:grpSpPr>
          <a:xfrm>
            <a:off x="222107" y="3763014"/>
            <a:ext cx="2745780" cy="1614374"/>
            <a:chOff x="222107" y="3837156"/>
            <a:chExt cx="2745780" cy="161437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9D86756-3484-8646-952F-88E7275F0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532" y="3890499"/>
              <a:ext cx="843350" cy="84335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2DB8AFB-9129-FE4B-A747-C95AF9547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5647" y="3837156"/>
              <a:ext cx="617134" cy="617134"/>
            </a:xfrm>
            <a:prstGeom prst="rect">
              <a:avLst/>
            </a:prstGeom>
            <a:effectLst/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F4547B2-683B-CE45-B31A-582F7ACD8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2107" y="4315519"/>
              <a:ext cx="476492" cy="476492"/>
            </a:xfrm>
            <a:prstGeom prst="rect">
              <a:avLst/>
            </a:prstGeom>
            <a:effectLst/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8DF51D4-4868-5848-8052-1315F64D0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rgbClr val="1982C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23150" y="4639800"/>
              <a:ext cx="644737" cy="644737"/>
            </a:xfrm>
            <a:prstGeom prst="rect">
              <a:avLst/>
            </a:prstGeom>
            <a:effectLst/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D913261-2108-5443-9885-981797184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6328" y="3858921"/>
              <a:ext cx="967673" cy="96767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17B3C0D-B7D0-6D49-9000-E38A95172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80" y="4716682"/>
              <a:ext cx="651126" cy="65112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74C2EFE-E542-5A45-91F5-F8BB4CE6E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1692" y="4519424"/>
              <a:ext cx="596538" cy="59653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7DA6C79-80CD-474C-95C1-0FCB27A79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8685" y="4830355"/>
              <a:ext cx="621175" cy="621175"/>
            </a:xfrm>
            <a:prstGeom prst="rect">
              <a:avLst/>
            </a:prstGeom>
          </p:spPr>
        </p:pic>
      </p:grp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0E83524F-D1AE-5146-B046-26D6C429D551}"/>
              </a:ext>
            </a:extLst>
          </p:cNvPr>
          <p:cNvSpPr/>
          <p:nvPr/>
        </p:nvSpPr>
        <p:spPr>
          <a:xfrm>
            <a:off x="3305590" y="1250157"/>
            <a:ext cx="1948977" cy="737999"/>
          </a:xfrm>
          <a:prstGeom prst="roundRect">
            <a:avLst>
              <a:gd name="adj" fmla="val 8025"/>
            </a:avLst>
          </a:prstGeom>
          <a:solidFill>
            <a:srgbClr val="1982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CH" sz="2000" b="1" dirty="0">
                <a:latin typeface="Corbel" panose="020B0503020204020204" pitchFamily="34" charset="0"/>
              </a:rPr>
              <a:t>Preparation </a:t>
            </a:r>
          </a:p>
          <a:p>
            <a:pPr algn="ctr"/>
            <a:r>
              <a:rPr lang="en-GB" sz="2000" b="1" dirty="0">
                <a:latin typeface="Corbel" panose="020B0503020204020204" pitchFamily="34" charset="0"/>
              </a:rPr>
              <a:t>of </a:t>
            </a:r>
            <a:r>
              <a:rPr lang="en-CH" sz="2000" b="1" dirty="0">
                <a:latin typeface="Corbel" panose="020B0503020204020204" pitchFamily="34" charset="0"/>
              </a:rPr>
              <a:t>Input Queries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39A4030-3A03-2A47-8B25-A7885D416F2B}"/>
              </a:ext>
            </a:extLst>
          </p:cNvPr>
          <p:cNvCxnSpPr>
            <a:cxnSpLocks/>
            <a:endCxn id="33" idx="1"/>
          </p:cNvCxnSpPr>
          <p:nvPr/>
        </p:nvCxnSpPr>
        <p:spPr>
          <a:xfrm>
            <a:off x="2834235" y="1619156"/>
            <a:ext cx="471355" cy="1"/>
          </a:xfrm>
          <a:prstGeom prst="straightConnector1">
            <a:avLst/>
          </a:prstGeom>
          <a:ln w="38100">
            <a:solidFill>
              <a:srgbClr val="1982C3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257DF42-242B-494C-A19C-DD02A2CE9086}"/>
              </a:ext>
            </a:extLst>
          </p:cNvPr>
          <p:cNvGrpSpPr/>
          <p:nvPr/>
        </p:nvGrpSpPr>
        <p:grpSpPr>
          <a:xfrm>
            <a:off x="5449487" y="888858"/>
            <a:ext cx="1566110" cy="1417511"/>
            <a:chOff x="3141770" y="1630562"/>
            <a:chExt cx="1566110" cy="1417511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7B554566-2B3B-664E-9EF8-BCC331174B96}"/>
                </a:ext>
              </a:extLst>
            </p:cNvPr>
            <p:cNvGrpSpPr/>
            <p:nvPr/>
          </p:nvGrpSpPr>
          <p:grpSpPr>
            <a:xfrm>
              <a:off x="3141770" y="1630562"/>
              <a:ext cx="1501047" cy="1417511"/>
              <a:chOff x="3294003" y="1331203"/>
              <a:chExt cx="1501047" cy="1417511"/>
            </a:xfrm>
          </p:grpSpPr>
          <p:sp>
            <p:nvSpPr>
              <p:cNvPr id="42" name="Left Brace 41">
                <a:extLst>
                  <a:ext uri="{FF2B5EF4-FFF2-40B4-BE49-F238E27FC236}">
                    <a16:creationId xmlns:a16="http://schemas.microsoft.com/office/drawing/2014/main" id="{34F39EAB-9D04-E24D-A5BA-7FE029F24424}"/>
                  </a:ext>
                </a:extLst>
              </p:cNvPr>
              <p:cNvSpPr/>
              <p:nvPr/>
            </p:nvSpPr>
            <p:spPr>
              <a:xfrm>
                <a:off x="3834658" y="1371902"/>
                <a:ext cx="142004" cy="1376812"/>
              </a:xfrm>
              <a:prstGeom prst="leftBrac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H">
                  <a:latin typeface="Corbel" panose="020B0503020204020204" pitchFamily="34" charset="0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D4B06CC-8B52-D040-A34E-1E24E09E70C4}"/>
                  </a:ext>
                </a:extLst>
              </p:cNvPr>
              <p:cNvSpPr txBox="1"/>
              <p:nvPr/>
            </p:nvSpPr>
            <p:spPr>
              <a:xfrm rot="16200000">
                <a:off x="2923737" y="1701469"/>
                <a:ext cx="1331463" cy="590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CH" dirty="0">
                    <a:latin typeface="Corbel" panose="020B0503020204020204" pitchFamily="34" charset="0"/>
                  </a:rPr>
                  <a:t>Query 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CH" dirty="0">
                    <a:latin typeface="Corbel" panose="020B0503020204020204" pitchFamily="34" charset="0"/>
                  </a:rPr>
                  <a:t>K-mer</a:t>
                </a:r>
                <a:r>
                  <a:rPr lang="en-US" dirty="0">
                    <a:latin typeface="Corbel" panose="020B0503020204020204" pitchFamily="34" charset="0"/>
                  </a:rPr>
                  <a:t>s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AE8CD6A-FE89-804E-9106-9C0E4EB2DF1F}"/>
                  </a:ext>
                </a:extLst>
              </p:cNvPr>
              <p:cNvSpPr txBox="1"/>
              <p:nvPr/>
            </p:nvSpPr>
            <p:spPr>
              <a:xfrm>
                <a:off x="4550435" y="2348604"/>
                <a:ext cx="24461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Corbel" panose="020B0503020204020204" pitchFamily="34" charset="0"/>
                  </a:rPr>
                  <a:t>…</a:t>
                </a:r>
                <a:endParaRPr lang="en-CH" sz="200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0B2752C-9359-DA49-AE26-6C3D46C13A6D}"/>
                </a:ext>
              </a:extLst>
            </p:cNvPr>
            <p:cNvGrpSpPr/>
            <p:nvPr/>
          </p:nvGrpSpPr>
          <p:grpSpPr>
            <a:xfrm>
              <a:off x="3821530" y="1735182"/>
              <a:ext cx="886350" cy="978451"/>
              <a:chOff x="1678724" y="2023347"/>
              <a:chExt cx="1007267" cy="978451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60DC3EA-5B9A-E747-8E69-18C10647080F}"/>
                  </a:ext>
                </a:extLst>
              </p:cNvPr>
              <p:cNvSpPr/>
              <p:nvPr/>
            </p:nvSpPr>
            <p:spPr>
              <a:xfrm>
                <a:off x="1678724" y="2023347"/>
                <a:ext cx="705661" cy="208345"/>
              </a:xfrm>
              <a:prstGeom prst="rect">
                <a:avLst/>
              </a:prstGeom>
              <a:solidFill>
                <a:srgbClr val="F8F3E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b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</a:rPr>
                  <a:t>G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orbel" panose="020B0503020204020204" pitchFamily="34" charset="0"/>
                  </a:rPr>
                  <a:t>C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Corbel" panose="020B0503020204020204" pitchFamily="34" charset="0"/>
                  </a:rPr>
                  <a:t>T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orbel" panose="020B0503020204020204" pitchFamily="34" charset="0"/>
                  </a:rPr>
                  <a:t>C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63DBE"/>
                    </a:solidFill>
                    <a:effectLst/>
                    <a:uLnTx/>
                    <a:uFillTx/>
                    <a:latin typeface="Corbel" panose="020B0503020204020204" pitchFamily="34" charset="0"/>
                  </a:rPr>
                  <a:t>A</a:t>
                </a:r>
                <a:endParaRPr kumimoji="0" lang="en-CH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57D6DDF-B576-E640-BA02-CCDDCDEE4683}"/>
                  </a:ext>
                </a:extLst>
              </p:cNvPr>
              <p:cNvSpPr/>
              <p:nvPr/>
            </p:nvSpPr>
            <p:spPr>
              <a:xfrm>
                <a:off x="1853406" y="2415581"/>
                <a:ext cx="705661" cy="208345"/>
              </a:xfrm>
              <a:prstGeom prst="rect">
                <a:avLst/>
              </a:prstGeom>
              <a:solidFill>
                <a:srgbClr val="F8F3E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b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orbel" panose="020B0503020204020204" pitchFamily="34" charset="0"/>
                  </a:rPr>
                  <a:t>C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Corbel" panose="020B0503020204020204" pitchFamily="34" charset="0"/>
                  </a:rPr>
                  <a:t>T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orbel" panose="020B0503020204020204" pitchFamily="34" charset="0"/>
                  </a:rPr>
                  <a:t>C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63DBE"/>
                    </a:solidFill>
                    <a:effectLst/>
                    <a:uLnTx/>
                    <a:uFillTx/>
                    <a:latin typeface="Corbel" panose="020B0503020204020204" pitchFamily="34" charset="0"/>
                  </a:rPr>
                  <a:t>A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Corbel" panose="020B0503020204020204" pitchFamily="34" charset="0"/>
                  </a:rPr>
                  <a:t>T</a:t>
                </a:r>
                <a:endParaRPr kumimoji="0" lang="en-CH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0CE7C62-6FCE-FF40-AD6D-69C30A519E29}"/>
                  </a:ext>
                </a:extLst>
              </p:cNvPr>
              <p:cNvSpPr/>
              <p:nvPr/>
            </p:nvSpPr>
            <p:spPr>
              <a:xfrm>
                <a:off x="1980330" y="2793453"/>
                <a:ext cx="705661" cy="208345"/>
              </a:xfrm>
              <a:prstGeom prst="rect">
                <a:avLst/>
              </a:prstGeom>
              <a:solidFill>
                <a:srgbClr val="F8F3E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b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Corbel" panose="020B0503020204020204" pitchFamily="34" charset="0"/>
                  </a:rPr>
                  <a:t>T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orbel" panose="020B0503020204020204" pitchFamily="34" charset="0"/>
                  </a:rPr>
                  <a:t>C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63DBE"/>
                    </a:solidFill>
                    <a:effectLst/>
                    <a:uLnTx/>
                    <a:uFillTx/>
                    <a:latin typeface="Corbel" panose="020B0503020204020204" pitchFamily="34" charset="0"/>
                  </a:rPr>
                  <a:t>A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Corbel" panose="020B0503020204020204" pitchFamily="34" charset="0"/>
                  </a:rPr>
                  <a:t>T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</a:rPr>
                  <a:t>G</a:t>
                </a:r>
              </a:p>
            </p:txBody>
          </p:sp>
        </p:grpSp>
      </p:grp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EA047C92-00C3-B249-B8A9-DA556AB1591B}"/>
              </a:ext>
            </a:extLst>
          </p:cNvPr>
          <p:cNvSpPr/>
          <p:nvPr/>
        </p:nvSpPr>
        <p:spPr>
          <a:xfrm>
            <a:off x="3934912" y="3169886"/>
            <a:ext cx="2065855" cy="737999"/>
          </a:xfrm>
          <a:prstGeom prst="roundRect">
            <a:avLst>
              <a:gd name="adj" fmla="val 8025"/>
            </a:avLst>
          </a:prstGeom>
          <a:solidFill>
            <a:srgbClr val="C81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latin typeface="Corbel" panose="020B0503020204020204" pitchFamily="34" charset="0"/>
              </a:rPr>
              <a:t>Presence/Absence Identification</a:t>
            </a:r>
            <a:endParaRPr lang="en-CH" sz="2000" b="1" dirty="0">
              <a:latin typeface="Corbel" panose="020B0503020204020204" pitchFamily="34" charset="0"/>
            </a:endParaRP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F1906667-7480-0C41-9E21-A0E049CD49CF}"/>
              </a:ext>
            </a:extLst>
          </p:cNvPr>
          <p:cNvSpPr/>
          <p:nvPr/>
        </p:nvSpPr>
        <p:spPr>
          <a:xfrm>
            <a:off x="4636306" y="5194307"/>
            <a:ext cx="2065855" cy="737999"/>
          </a:xfrm>
          <a:prstGeom prst="roundRect">
            <a:avLst>
              <a:gd name="adj" fmla="val 802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latin typeface="Corbel" panose="020B0503020204020204" pitchFamily="34" charset="0"/>
              </a:rPr>
              <a:t>Abundance</a:t>
            </a:r>
          </a:p>
          <a:p>
            <a:pPr algn="ctr"/>
            <a:r>
              <a:rPr lang="en-US" sz="2000" b="1" dirty="0">
                <a:latin typeface="Corbel" panose="020B0503020204020204" pitchFamily="34" charset="0"/>
              </a:rPr>
              <a:t>Estimation</a:t>
            </a:r>
            <a:endParaRPr lang="en-CH" sz="2000" b="1" dirty="0">
              <a:latin typeface="Corbel" panose="020B0503020204020204" pitchFamily="34" charset="0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C7AE664-EB47-6F4E-987C-0C561866EB95}"/>
              </a:ext>
            </a:extLst>
          </p:cNvPr>
          <p:cNvGrpSpPr/>
          <p:nvPr/>
        </p:nvGrpSpPr>
        <p:grpSpPr>
          <a:xfrm>
            <a:off x="6372024" y="2630608"/>
            <a:ext cx="2267268" cy="1882173"/>
            <a:chOff x="5032700" y="1554591"/>
            <a:chExt cx="2267268" cy="1882173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C5C344D7-A8FE-844D-8309-E25D27455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32701" y="1554591"/>
              <a:ext cx="617134" cy="617134"/>
            </a:xfrm>
            <a:prstGeom prst="rect">
              <a:avLst/>
            </a:prstGeom>
            <a:effectLst>
              <a:glow rad="25400">
                <a:schemeClr val="bg1">
                  <a:alpha val="88250"/>
                </a:schemeClr>
              </a:glow>
            </a:effectLst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25435414-8AC3-F74B-888D-9FD16C63C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032700" y="2210884"/>
              <a:ext cx="552729" cy="552729"/>
            </a:xfrm>
            <a:prstGeom prst="rect">
              <a:avLst/>
            </a:prstGeom>
            <a:effectLst>
              <a:glow rad="25400">
                <a:schemeClr val="bg1">
                  <a:alpha val="88250"/>
                </a:schemeClr>
              </a:glow>
            </a:effectLst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D6399998-2DEC-CC46-8FB0-923398807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rgbClr val="1982C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32701" y="2792027"/>
              <a:ext cx="644737" cy="644737"/>
            </a:xfrm>
            <a:prstGeom prst="rect">
              <a:avLst/>
            </a:prstGeom>
            <a:effectLst>
              <a:glow rad="25400">
                <a:schemeClr val="bg1">
                  <a:alpha val="88250"/>
                </a:schemeClr>
              </a:glow>
            </a:effectLst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95132CE-9F5D-3444-B0EC-27339CB8C19E}"/>
                </a:ext>
              </a:extLst>
            </p:cNvPr>
            <p:cNvSpPr txBox="1"/>
            <p:nvPr/>
          </p:nvSpPr>
          <p:spPr>
            <a:xfrm>
              <a:off x="5567969" y="1676971"/>
              <a:ext cx="1695465" cy="3194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dirty="0">
                  <a:solidFill>
                    <a:srgbClr val="548235"/>
                  </a:solidFill>
                  <a:latin typeface="Corbel" panose="020B0503020204020204" pitchFamily="34" charset="0"/>
                </a:rPr>
                <a:t>V. cholerae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0D4FCA09-E660-F14A-974A-6D849D721B8B}"/>
                </a:ext>
              </a:extLst>
            </p:cNvPr>
            <p:cNvSpPr txBox="1"/>
            <p:nvPr/>
          </p:nvSpPr>
          <p:spPr>
            <a:xfrm>
              <a:off x="5604503" y="2936064"/>
              <a:ext cx="1695465" cy="3194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dirty="0">
                  <a:solidFill>
                    <a:srgbClr val="6A9AC2"/>
                  </a:solidFill>
                  <a:latin typeface="Corbel" panose="020B0503020204020204" pitchFamily="34" charset="0"/>
                </a:rPr>
                <a:t>E. coli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67FAF4B2-8CBC-074D-9ED2-0061A15663E8}"/>
                </a:ext>
              </a:extLst>
            </p:cNvPr>
            <p:cNvSpPr txBox="1"/>
            <p:nvPr/>
          </p:nvSpPr>
          <p:spPr>
            <a:xfrm>
              <a:off x="5586604" y="2310900"/>
              <a:ext cx="1695465" cy="3194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dirty="0">
                  <a:solidFill>
                    <a:srgbClr val="E06161"/>
                  </a:solidFill>
                  <a:latin typeface="Corbel" panose="020B0503020204020204" pitchFamily="34" charset="0"/>
                </a:rPr>
                <a:t>SARS-CoV-2</a:t>
              </a:r>
            </a:p>
          </p:txBody>
        </p:sp>
      </p:grp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34CCC2E9-16E2-7A44-AB37-4B273934DA95}"/>
              </a:ext>
            </a:extLst>
          </p:cNvPr>
          <p:cNvCxnSpPr>
            <a:cxnSpLocks/>
          </p:cNvCxnSpPr>
          <p:nvPr/>
        </p:nvCxnSpPr>
        <p:spPr>
          <a:xfrm>
            <a:off x="5246916" y="1611771"/>
            <a:ext cx="251999" cy="0"/>
          </a:xfrm>
          <a:prstGeom prst="straightConnector1">
            <a:avLst/>
          </a:prstGeom>
          <a:ln w="38100">
            <a:solidFill>
              <a:srgbClr val="1982C3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urved Connector 84">
            <a:extLst>
              <a:ext uri="{FF2B5EF4-FFF2-40B4-BE49-F238E27FC236}">
                <a16:creationId xmlns:a16="http://schemas.microsoft.com/office/drawing/2014/main" id="{50A30975-2F3C-5C4F-B40B-A83F363D7E29}"/>
              </a:ext>
            </a:extLst>
          </p:cNvPr>
          <p:cNvCxnSpPr>
            <a:cxnSpLocks/>
            <a:endCxn id="49" idx="1"/>
          </p:cNvCxnSpPr>
          <p:nvPr/>
        </p:nvCxnSpPr>
        <p:spPr>
          <a:xfrm flipV="1">
            <a:off x="3023141" y="3538886"/>
            <a:ext cx="911771" cy="581203"/>
          </a:xfrm>
          <a:prstGeom prst="curvedConnector3">
            <a:avLst>
              <a:gd name="adj1" fmla="val 50000"/>
            </a:avLst>
          </a:prstGeom>
          <a:ln w="38100">
            <a:solidFill>
              <a:srgbClr val="C813BD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2C4E4EB7-05D8-5D49-A1D6-EA5979E4291E}"/>
              </a:ext>
            </a:extLst>
          </p:cNvPr>
          <p:cNvCxnSpPr>
            <a:cxnSpLocks/>
          </p:cNvCxnSpPr>
          <p:nvPr/>
        </p:nvCxnSpPr>
        <p:spPr>
          <a:xfrm>
            <a:off x="5990142" y="3527668"/>
            <a:ext cx="251999" cy="0"/>
          </a:xfrm>
          <a:prstGeom prst="straightConnector1">
            <a:avLst/>
          </a:prstGeom>
          <a:ln w="38100">
            <a:solidFill>
              <a:srgbClr val="C813BD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96D51578-F8E1-2049-B1DF-A012B54DFA47}"/>
              </a:ext>
            </a:extLst>
          </p:cNvPr>
          <p:cNvCxnSpPr>
            <a:cxnSpLocks/>
          </p:cNvCxnSpPr>
          <p:nvPr/>
        </p:nvCxnSpPr>
        <p:spPr>
          <a:xfrm flipV="1">
            <a:off x="6690875" y="5561906"/>
            <a:ext cx="381221" cy="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E0AB4C92-018F-2648-8749-AF739551022C}"/>
              </a:ext>
            </a:extLst>
          </p:cNvPr>
          <p:cNvCxnSpPr>
            <a:cxnSpLocks/>
          </p:cNvCxnSpPr>
          <p:nvPr/>
        </p:nvCxnSpPr>
        <p:spPr>
          <a:xfrm>
            <a:off x="6478178" y="4519424"/>
            <a:ext cx="0" cy="680126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7C05C9CB-B6C0-E748-868C-46A85A436503}"/>
              </a:ext>
            </a:extLst>
          </p:cNvPr>
          <p:cNvCxnSpPr>
            <a:cxnSpLocks/>
          </p:cNvCxnSpPr>
          <p:nvPr/>
        </p:nvCxnSpPr>
        <p:spPr>
          <a:xfrm>
            <a:off x="5781064" y="2332956"/>
            <a:ext cx="0" cy="800999"/>
          </a:xfrm>
          <a:prstGeom prst="straightConnector1">
            <a:avLst/>
          </a:prstGeom>
          <a:ln w="38100">
            <a:solidFill>
              <a:srgbClr val="C813BD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A3919DFC-37D8-4D47-8087-3EC11BFD0DFE}"/>
              </a:ext>
            </a:extLst>
          </p:cNvPr>
          <p:cNvGrpSpPr/>
          <p:nvPr/>
        </p:nvGrpSpPr>
        <p:grpSpPr>
          <a:xfrm>
            <a:off x="7027791" y="3433043"/>
            <a:ext cx="1926212" cy="2917722"/>
            <a:chOff x="7022802" y="1248355"/>
            <a:chExt cx="1926212" cy="2917722"/>
          </a:xfrm>
        </p:grpSpPr>
        <p:graphicFrame>
          <p:nvGraphicFramePr>
            <p:cNvPr id="112" name="Chart 111">
              <a:extLst>
                <a:ext uri="{FF2B5EF4-FFF2-40B4-BE49-F238E27FC236}">
                  <a16:creationId xmlns:a16="http://schemas.microsoft.com/office/drawing/2014/main" id="{AC1508E3-6526-CA4B-AD26-41FF28AA37A2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7022802" y="1248355"/>
            <a:ext cx="1926212" cy="29177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8"/>
            </a:graphicData>
          </a:graphic>
        </p:graphicFrame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FBDD4D10-245F-B54E-A114-C1DFA6DAD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rgbClr val="1982C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32827" y="3285346"/>
              <a:ext cx="597134" cy="597134"/>
            </a:xfrm>
            <a:prstGeom prst="rect">
              <a:avLst/>
            </a:prstGeom>
            <a:effectLst>
              <a:glow rad="12700">
                <a:schemeClr val="bg1">
                  <a:alpha val="58833"/>
                </a:schemeClr>
              </a:glow>
            </a:effectLst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C8BA7EA6-E789-E641-8AA6-B75EC4B96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57349" y="2712587"/>
              <a:ext cx="391305" cy="391305"/>
            </a:xfrm>
            <a:prstGeom prst="rect">
              <a:avLst/>
            </a:prstGeom>
            <a:effectLst>
              <a:glow rad="12700">
                <a:schemeClr val="bg1">
                  <a:alpha val="55000"/>
                </a:schemeClr>
              </a:glow>
            </a:effectLst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1693E67D-6316-5A49-9363-0896E4FAD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32868" y="3216184"/>
              <a:ext cx="473603" cy="473603"/>
            </a:xfrm>
            <a:prstGeom prst="rect">
              <a:avLst/>
            </a:prstGeom>
            <a:effectLst>
              <a:glow rad="12700">
                <a:schemeClr val="bg1">
                  <a:alpha val="58833"/>
                </a:schemeClr>
              </a:glow>
            </a:effectLst>
          </p:spPr>
        </p:pic>
      </p:grpSp>
      <p:sp>
        <p:nvSpPr>
          <p:cNvPr id="130" name="TextBox 129">
            <a:extLst>
              <a:ext uri="{FF2B5EF4-FFF2-40B4-BE49-F238E27FC236}">
                <a16:creationId xmlns:a16="http://schemas.microsoft.com/office/drawing/2014/main" id="{19AE8C93-8B47-074F-B395-E1FFF53F4691}"/>
              </a:ext>
            </a:extLst>
          </p:cNvPr>
          <p:cNvSpPr txBox="1"/>
          <p:nvPr/>
        </p:nvSpPr>
        <p:spPr>
          <a:xfrm>
            <a:off x="1214779" y="6355193"/>
            <a:ext cx="4775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i="1" dirty="0">
                <a:solidFill>
                  <a:srgbClr val="C00000"/>
                </a:solidFill>
                <a:latin typeface="Corbel" panose="020B0503020204020204" pitchFamily="34" charset="0"/>
              </a:rPr>
              <a:t>(e.g., &gt; </a:t>
            </a:r>
            <a:r>
              <a:rPr lang="en-GB" sz="2000" b="1" i="1" dirty="0">
                <a:solidFill>
                  <a:srgbClr val="C00000"/>
                </a:solidFill>
              </a:rPr>
              <a:t>100 </a:t>
            </a:r>
            <a:r>
              <a:rPr lang="en-GB" sz="2000" b="1" i="1" dirty="0">
                <a:solidFill>
                  <a:srgbClr val="C00000"/>
                </a:solidFill>
                <a:latin typeface="Corbel" panose="020B0503020204020204" pitchFamily="34" charset="0"/>
              </a:rPr>
              <a:t>TBs in emerging databases)</a:t>
            </a: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A3918F31-F2DF-2540-BDD1-FEC78BCE1163}"/>
              </a:ext>
            </a:extLst>
          </p:cNvPr>
          <p:cNvGrpSpPr/>
          <p:nvPr/>
        </p:nvGrpSpPr>
        <p:grpSpPr>
          <a:xfrm>
            <a:off x="650171" y="982703"/>
            <a:ext cx="1767859" cy="1705053"/>
            <a:chOff x="650171" y="1056845"/>
            <a:chExt cx="1767859" cy="1705053"/>
          </a:xfrm>
        </p:grpSpPr>
        <p:pic>
          <p:nvPicPr>
            <p:cNvPr id="132" name="Content Placeholder 4">
              <a:extLst>
                <a:ext uri="{FF2B5EF4-FFF2-40B4-BE49-F238E27FC236}">
                  <a16:creationId xmlns:a16="http://schemas.microsoft.com/office/drawing/2014/main" id="{92084503-1217-FB4F-B84C-A73E6DCC8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31324">
              <a:off x="650171" y="1056845"/>
              <a:ext cx="605582" cy="1434219"/>
            </a:xfrm>
            <a:prstGeom prst="rect">
              <a:avLst/>
            </a:prstGeom>
          </p:spPr>
        </p:pic>
        <p:pic>
          <p:nvPicPr>
            <p:cNvPr id="133" name="Content Placeholder 4">
              <a:extLst>
                <a:ext uri="{FF2B5EF4-FFF2-40B4-BE49-F238E27FC236}">
                  <a16:creationId xmlns:a16="http://schemas.microsoft.com/office/drawing/2014/main" id="{7C158569-6A10-B542-9ACA-6DDABF2D2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6726">
              <a:off x="1204635" y="1210068"/>
              <a:ext cx="605582" cy="1434219"/>
            </a:xfrm>
            <a:prstGeom prst="rect">
              <a:avLst/>
            </a:prstGeom>
          </p:spPr>
        </p:pic>
        <p:pic>
          <p:nvPicPr>
            <p:cNvPr id="134" name="Content Placeholder 4">
              <a:extLst>
                <a:ext uri="{FF2B5EF4-FFF2-40B4-BE49-F238E27FC236}">
                  <a16:creationId xmlns:a16="http://schemas.microsoft.com/office/drawing/2014/main" id="{F7DE48F8-EA58-D548-8BDC-5481A6995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42505">
              <a:off x="1812448" y="1327679"/>
              <a:ext cx="605582" cy="1434219"/>
            </a:xfrm>
            <a:prstGeom prst="rect">
              <a:avLst/>
            </a:prstGeom>
          </p:spPr>
        </p:pic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F80CF0D-46BA-7943-9439-F0F888241DE0}"/>
              </a:ext>
            </a:extLst>
          </p:cNvPr>
          <p:cNvGrpSpPr/>
          <p:nvPr/>
        </p:nvGrpSpPr>
        <p:grpSpPr>
          <a:xfrm>
            <a:off x="-794302" y="3460482"/>
            <a:ext cx="4775363" cy="2261076"/>
            <a:chOff x="-794302" y="3568490"/>
            <a:chExt cx="4775363" cy="2261076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5DF7AFB5-F0D1-194C-9921-4745E437DE20}"/>
                </a:ext>
              </a:extLst>
            </p:cNvPr>
            <p:cNvSpPr/>
            <p:nvPr/>
          </p:nvSpPr>
          <p:spPr>
            <a:xfrm>
              <a:off x="189560" y="3953962"/>
              <a:ext cx="2807640" cy="1490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>
                <a:latin typeface="Corbel" panose="020B0503020204020204" pitchFamily="34" charset="0"/>
              </a:endParaRPr>
            </a:p>
          </p:txBody>
        </p:sp>
        <p:pic>
          <p:nvPicPr>
            <p:cNvPr id="138" name="Graphic 137" descr="Database">
              <a:extLst>
                <a:ext uri="{FF2B5EF4-FFF2-40B4-BE49-F238E27FC236}">
                  <a16:creationId xmlns:a16="http://schemas.microsoft.com/office/drawing/2014/main" id="{374D2D7D-E9C5-534A-9EC8-C578A794E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-794302" y="3568490"/>
              <a:ext cx="4775363" cy="22610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146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09" grpId="0" animBg="1"/>
      <p:bldP spid="110" grpId="0" animBg="1"/>
      <p:bldP spid="33" grpId="0" animBg="1"/>
      <p:bldP spid="49" grpId="0" animBg="1"/>
      <p:bldP spid="63" grpId="0" animBg="1"/>
      <p:bldP spid="130" grpId="0"/>
      <p:bldP spid="130" grpId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C9E7-3EDB-134F-91E4-1B158D8D1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Outline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BDA1B8-DB18-F347-A711-52ECB8296632}"/>
              </a:ext>
            </a:extLst>
          </p:cNvPr>
          <p:cNvSpPr/>
          <p:nvPr/>
        </p:nvSpPr>
        <p:spPr>
          <a:xfrm>
            <a:off x="259022" y="5446779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rbel" panose="020B0503020204020204" pitchFamily="34" charset="0"/>
              </a:rPr>
              <a:t>Conclusion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F04CFA-6017-8148-AF5C-88BA5A81EF96}"/>
              </a:ext>
            </a:extLst>
          </p:cNvPr>
          <p:cNvSpPr/>
          <p:nvPr/>
        </p:nvSpPr>
        <p:spPr>
          <a:xfrm>
            <a:off x="259022" y="1069361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rbel" panose="020B0503020204020204" pitchFamily="34" charset="0"/>
              </a:rPr>
              <a:t>Background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833B53-20BA-2F49-8150-8A4307160C96}"/>
              </a:ext>
            </a:extLst>
          </p:cNvPr>
          <p:cNvSpPr/>
          <p:nvPr/>
        </p:nvSpPr>
        <p:spPr>
          <a:xfrm>
            <a:off x="259022" y="2163716"/>
            <a:ext cx="8672264" cy="876337"/>
          </a:xfrm>
          <a:prstGeom prst="rect">
            <a:avLst/>
          </a:prstGeom>
          <a:solidFill>
            <a:srgbClr val="064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rbel" panose="020B0503020204020204" pitchFamily="34" charset="0"/>
              </a:rPr>
              <a:t>Motivation and Goal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A44881-06D2-2047-A23F-E55626F01184}"/>
              </a:ext>
            </a:extLst>
          </p:cNvPr>
          <p:cNvSpPr/>
          <p:nvPr/>
        </p:nvSpPr>
        <p:spPr>
          <a:xfrm>
            <a:off x="259022" y="3258071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latin typeface="Corbel" panose="020B0503020204020204" pitchFamily="34" charset="0"/>
              </a:rPr>
              <a:t>MegIS</a:t>
            </a:r>
            <a:endParaRPr lang="en-US" sz="3200" dirty="0">
              <a:latin typeface="Corbel" panose="020B05030202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9598DC-8651-B84E-AA25-498AE4B00592}"/>
              </a:ext>
            </a:extLst>
          </p:cNvPr>
          <p:cNvSpPr/>
          <p:nvPr/>
        </p:nvSpPr>
        <p:spPr>
          <a:xfrm>
            <a:off x="259022" y="4352426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rbel" panose="020B0503020204020204" pitchFamily="34" charset="0"/>
              </a:rPr>
              <a:t>Evaluation</a:t>
            </a:r>
          </a:p>
        </p:txBody>
      </p:sp>
    </p:spTree>
    <p:extLst>
      <p:ext uri="{BB962C8B-B14F-4D97-AF65-F5344CB8AC3E}">
        <p14:creationId xmlns:p14="http://schemas.microsoft.com/office/powerpoint/2010/main" val="26318609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98EC9-976B-A74D-A28A-EC1C12E05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Motivation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32580EB-4986-2342-B775-9EC075E8B7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0" y="850636"/>
            <a:ext cx="8798061" cy="5377521"/>
          </a:xfrm>
        </p:spPr>
        <p:txBody>
          <a:bodyPr/>
          <a:lstStyle/>
          <a:p>
            <a:r>
              <a:rPr lang="en-GB" sz="2400" dirty="0"/>
              <a:t>Case study of the performance of </a:t>
            </a:r>
            <a:r>
              <a:rPr lang="en-CH" sz="2400" dirty="0"/>
              <a:t>metagenomic analysis tools</a:t>
            </a:r>
          </a:p>
          <a:p>
            <a:r>
              <a:rPr lang="en-CH" sz="2400" dirty="0"/>
              <a:t>With various state-of-the-art SSD configurations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EE1762-7752-5B48-8FA7-F94A2D0F2381}"/>
              </a:ext>
            </a:extLst>
          </p:cNvPr>
          <p:cNvSpPr txBox="1"/>
          <p:nvPr/>
        </p:nvSpPr>
        <p:spPr>
          <a:xfrm rot="16200000">
            <a:off x="-461512" y="3153178"/>
            <a:ext cx="2917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 dirty="0">
                <a:latin typeface="Corbel" panose="020B0503020204020204" pitchFamily="34" charset="0"/>
              </a:rPr>
              <a:t>Normalized Throughput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C5876F-E1AD-0E48-8634-45B7E0EA6DF3}"/>
              </a:ext>
            </a:extLst>
          </p:cNvPr>
          <p:cNvSpPr txBox="1"/>
          <p:nvPr/>
        </p:nvSpPr>
        <p:spPr>
          <a:xfrm>
            <a:off x="3247010" y="4923843"/>
            <a:ext cx="3720921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CH" b="1" dirty="0">
                <a:latin typeface="Corbel" panose="020B0503020204020204" pitchFamily="34" charset="0"/>
              </a:rPr>
              <a:t>Database Size (Terabyte)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805DD5-E61A-114E-8638-48D3E9FFAC67}"/>
              </a:ext>
            </a:extLst>
          </p:cNvPr>
          <p:cNvSpPr/>
          <p:nvPr/>
        </p:nvSpPr>
        <p:spPr>
          <a:xfrm>
            <a:off x="0" y="5512568"/>
            <a:ext cx="9144000" cy="7704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82800" rtlCol="0" anchor="ctr"/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CH" sz="2400" b="1" dirty="0">
                <a:solidFill>
                  <a:srgbClr val="C00000"/>
                </a:solidFill>
                <a:latin typeface="Corbel" panose="020B0503020204020204" pitchFamily="34" charset="0"/>
              </a:rPr>
              <a:t>I/O data movement causes significant performance overhead</a:t>
            </a: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F2BF8902-B5AB-9248-8CD3-CD69697938AA}"/>
              </a:ext>
            </a:extLst>
          </p:cNvPr>
          <p:cNvGraphicFramePr>
            <a:graphicFrameLocks/>
          </p:cNvGraphicFramePr>
          <p:nvPr/>
        </p:nvGraphicFramePr>
        <p:xfrm>
          <a:off x="1182030" y="1890587"/>
          <a:ext cx="7245278" cy="3215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7DA80D3-86C7-3344-BDA9-3FA783AAA131}"/>
              </a:ext>
            </a:extLst>
          </p:cNvPr>
          <p:cNvCxnSpPr>
            <a:cxnSpLocks/>
          </p:cNvCxnSpPr>
          <p:nvPr/>
        </p:nvCxnSpPr>
        <p:spPr>
          <a:xfrm>
            <a:off x="3402394" y="2481936"/>
            <a:ext cx="0" cy="1437559"/>
          </a:xfrm>
          <a:prstGeom prst="straightConnector1">
            <a:avLst/>
          </a:prstGeom>
          <a:ln w="22225">
            <a:solidFill>
              <a:srgbClr val="C00000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E4803CD-553A-4045-9997-B274FC1A31E1}"/>
              </a:ext>
            </a:extLst>
          </p:cNvPr>
          <p:cNvSpPr txBox="1"/>
          <p:nvPr/>
        </p:nvSpPr>
        <p:spPr>
          <a:xfrm rot="16200000">
            <a:off x="3171176" y="2847698"/>
            <a:ext cx="428667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b="1" dirty="0">
                <a:solidFill>
                  <a:srgbClr val="C00000"/>
                </a:solidFill>
              </a:rPr>
              <a:t>3.2</a:t>
            </a:r>
            <a:r>
              <a:rPr lang="en-GB" b="1" dirty="0">
                <a:solidFill>
                  <a:srgbClr val="C00000"/>
                </a:solidFill>
              </a:rPr>
              <a:t>x</a:t>
            </a:r>
            <a:endParaRPr lang="en-CH" b="1" dirty="0">
              <a:solidFill>
                <a:srgbClr val="C00000"/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C8C222D-8749-6648-9A8F-EE65C38D2993}"/>
              </a:ext>
            </a:extLst>
          </p:cNvPr>
          <p:cNvCxnSpPr>
            <a:cxnSpLocks/>
          </p:cNvCxnSpPr>
          <p:nvPr/>
        </p:nvCxnSpPr>
        <p:spPr>
          <a:xfrm>
            <a:off x="6686972" y="2468238"/>
            <a:ext cx="0" cy="1588027"/>
          </a:xfrm>
          <a:prstGeom prst="straightConnector1">
            <a:avLst/>
          </a:prstGeom>
          <a:ln w="22225">
            <a:solidFill>
              <a:srgbClr val="C00000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A9FF14F-53DD-B543-BCB7-FC707DF67CC6}"/>
              </a:ext>
            </a:extLst>
          </p:cNvPr>
          <p:cNvSpPr txBox="1"/>
          <p:nvPr/>
        </p:nvSpPr>
        <p:spPr>
          <a:xfrm rot="16200000">
            <a:off x="6473416" y="2834000"/>
            <a:ext cx="428667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b="1" dirty="0">
                <a:solidFill>
                  <a:srgbClr val="C00000"/>
                </a:solidFill>
              </a:rPr>
              <a:t>4.1</a:t>
            </a:r>
            <a:r>
              <a:rPr lang="en-GB" b="1" dirty="0">
                <a:solidFill>
                  <a:srgbClr val="C00000"/>
                </a:solidFill>
              </a:rPr>
              <a:t>x</a:t>
            </a:r>
            <a:endParaRPr lang="en-CH" b="1" dirty="0">
              <a:solidFill>
                <a:srgbClr val="C00000"/>
              </a:solidFill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68E4198-DDA5-4042-A4B9-A3EC70961D51}"/>
              </a:ext>
            </a:extLst>
          </p:cNvPr>
          <p:cNvCxnSpPr>
            <a:cxnSpLocks/>
          </p:cNvCxnSpPr>
          <p:nvPr/>
        </p:nvCxnSpPr>
        <p:spPr>
          <a:xfrm>
            <a:off x="4219261" y="2444184"/>
            <a:ext cx="0" cy="2030513"/>
          </a:xfrm>
          <a:prstGeom prst="straightConnector1">
            <a:avLst/>
          </a:prstGeom>
          <a:ln w="22225">
            <a:solidFill>
              <a:srgbClr val="C00000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C9D4BAD-7EAD-7249-BD80-180FEA00722A}"/>
              </a:ext>
            </a:extLst>
          </p:cNvPr>
          <p:cNvCxnSpPr>
            <a:cxnSpLocks/>
          </p:cNvCxnSpPr>
          <p:nvPr/>
        </p:nvCxnSpPr>
        <p:spPr>
          <a:xfrm>
            <a:off x="7506210" y="2444184"/>
            <a:ext cx="0" cy="2055896"/>
          </a:xfrm>
          <a:prstGeom prst="straightConnector1">
            <a:avLst/>
          </a:prstGeom>
          <a:ln w="22225">
            <a:solidFill>
              <a:srgbClr val="C00000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6F67BE1-C1B0-4E47-889C-CB9E291BE04F}"/>
              </a:ext>
            </a:extLst>
          </p:cNvPr>
          <p:cNvSpPr txBox="1"/>
          <p:nvPr/>
        </p:nvSpPr>
        <p:spPr>
          <a:xfrm rot="16200000">
            <a:off x="3877030" y="2894133"/>
            <a:ext cx="597039" cy="27699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b="1" dirty="0">
                <a:solidFill>
                  <a:srgbClr val="C00000"/>
                </a:solidFill>
              </a:rPr>
              <a:t>27.6</a:t>
            </a:r>
            <a:r>
              <a:rPr lang="en-GB" b="1" dirty="0">
                <a:solidFill>
                  <a:srgbClr val="C00000"/>
                </a:solidFill>
              </a:rPr>
              <a:t>x</a:t>
            </a:r>
            <a:endParaRPr lang="en-CH" b="1" dirty="0">
              <a:solidFill>
                <a:srgbClr val="C0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CEDDC96-2BC3-F74D-94ED-AB4416519AE1}"/>
              </a:ext>
            </a:extLst>
          </p:cNvPr>
          <p:cNvSpPr txBox="1"/>
          <p:nvPr/>
        </p:nvSpPr>
        <p:spPr>
          <a:xfrm rot="16200000">
            <a:off x="7194167" y="2894133"/>
            <a:ext cx="597039" cy="27699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b="1" dirty="0">
                <a:solidFill>
                  <a:srgbClr val="C00000"/>
                </a:solidFill>
              </a:rPr>
              <a:t>39.2</a:t>
            </a:r>
            <a:r>
              <a:rPr lang="en-GB" b="1" dirty="0">
                <a:solidFill>
                  <a:srgbClr val="C00000"/>
                </a:solidFill>
              </a:rPr>
              <a:t>x</a:t>
            </a:r>
            <a:endParaRPr lang="en-CH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23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Graphic spid="18" grpId="0" uiExpand="1">
        <p:bldSub>
          <a:bldChart bld="series"/>
        </p:bldSub>
      </p:bldGraphic>
      <p:bldP spid="20" grpId="0" animBg="1"/>
      <p:bldP spid="22" grpId="0" animBg="1"/>
      <p:bldP spid="29" grpId="0" animBg="1"/>
      <p:bldP spid="3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AC71D-25C9-3F42-ADCA-27DC2ACB2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BD1D9-DDC4-754D-94B5-B4F21B3EE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0" y="850636"/>
            <a:ext cx="8798061" cy="5377521"/>
          </a:xfrm>
        </p:spPr>
        <p:txBody>
          <a:bodyPr/>
          <a:lstStyle/>
          <a:p>
            <a:r>
              <a:rPr lang="en-CH" sz="2400" dirty="0"/>
              <a:t>Case study on the throughput of metagenomic analysis tools</a:t>
            </a:r>
          </a:p>
          <a:p>
            <a:r>
              <a:rPr lang="en-CH" sz="2400" dirty="0"/>
              <a:t>With Various state-of-the-art SSD configurations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0B6F7D-D13B-564E-B87F-02F0BA4C095B}"/>
              </a:ext>
            </a:extLst>
          </p:cNvPr>
          <p:cNvSpPr txBox="1"/>
          <p:nvPr/>
        </p:nvSpPr>
        <p:spPr>
          <a:xfrm rot="16200000">
            <a:off x="-461512" y="3381350"/>
            <a:ext cx="2917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 dirty="0">
                <a:latin typeface="Corbel" panose="020B0503020204020204" pitchFamily="34" charset="0"/>
              </a:rPr>
              <a:t>Normalized Throughput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7E6A1F-E963-5E43-9C0C-3473161B156E}"/>
              </a:ext>
            </a:extLst>
          </p:cNvPr>
          <p:cNvSpPr txBox="1"/>
          <p:nvPr/>
        </p:nvSpPr>
        <p:spPr>
          <a:xfrm>
            <a:off x="3055900" y="5013537"/>
            <a:ext cx="3720921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CH" b="1" dirty="0">
                <a:latin typeface="Corbel" panose="020B0503020204020204" pitchFamily="34" charset="0"/>
              </a:rPr>
              <a:t>Database Size (Terabyte)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EEDB6B5D-6EEA-674C-A4EC-8A8CC7791A2F}"/>
              </a:ext>
            </a:extLst>
          </p:cNvPr>
          <p:cNvGraphicFramePr>
            <a:graphicFrameLocks/>
          </p:cNvGraphicFramePr>
          <p:nvPr/>
        </p:nvGraphicFramePr>
        <p:xfrm>
          <a:off x="1236380" y="2342191"/>
          <a:ext cx="6987708" cy="2785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A334B86E-F740-024B-B34D-754A98583723}"/>
              </a:ext>
            </a:extLst>
          </p:cNvPr>
          <p:cNvSpPr/>
          <p:nvPr/>
        </p:nvSpPr>
        <p:spPr>
          <a:xfrm>
            <a:off x="0" y="5512568"/>
            <a:ext cx="9144000" cy="7704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82800" rtlCol="0" anchor="ctr"/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CH" sz="2200" b="1" dirty="0">
                <a:solidFill>
                  <a:srgbClr val="C00000"/>
                </a:solidFill>
                <a:latin typeface="Corbel" panose="020B0503020204020204" pitchFamily="34" charset="0"/>
              </a:rPr>
              <a:t>I/O data movement causes significant performance overhead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8717F1A-7ADA-7D47-8E3D-4046C594E1DE}"/>
              </a:ext>
            </a:extLst>
          </p:cNvPr>
          <p:cNvGrpSpPr/>
          <p:nvPr/>
        </p:nvGrpSpPr>
        <p:grpSpPr>
          <a:xfrm>
            <a:off x="1806831" y="2020010"/>
            <a:ext cx="1975585" cy="369332"/>
            <a:chOff x="7132320" y="2421225"/>
            <a:chExt cx="1975585" cy="36933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5655EA8-CAC6-F247-B355-E1CE58CF2AFF}"/>
                </a:ext>
              </a:extLst>
            </p:cNvPr>
            <p:cNvSpPr/>
            <p:nvPr/>
          </p:nvSpPr>
          <p:spPr>
            <a:xfrm>
              <a:off x="7132320" y="2508355"/>
              <a:ext cx="195072" cy="195072"/>
            </a:xfrm>
            <a:prstGeom prst="rect">
              <a:avLst/>
            </a:prstGeom>
            <a:solidFill>
              <a:srgbClr val="7030A0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60A65C0-D633-9F49-B532-67DF0E74952E}"/>
                </a:ext>
              </a:extLst>
            </p:cNvPr>
            <p:cNvSpPr txBox="1"/>
            <p:nvPr/>
          </p:nvSpPr>
          <p:spPr>
            <a:xfrm>
              <a:off x="7324749" y="2421225"/>
              <a:ext cx="17831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b="1" dirty="0">
                  <a:latin typeface="Corbel" panose="020B0503020204020204" pitchFamily="34" charset="0"/>
                </a:rPr>
                <a:t>Cost-Optimized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8A9D316-C35C-694D-8071-FDE7D40B2518}"/>
              </a:ext>
            </a:extLst>
          </p:cNvPr>
          <p:cNvGrpSpPr/>
          <p:nvPr/>
        </p:nvGrpSpPr>
        <p:grpSpPr>
          <a:xfrm>
            <a:off x="4065375" y="2020010"/>
            <a:ext cx="2773991" cy="369332"/>
            <a:chOff x="7122125" y="2918602"/>
            <a:chExt cx="2773991" cy="36933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7A818D8-AA71-3942-8278-3351705CDF08}"/>
                </a:ext>
              </a:extLst>
            </p:cNvPr>
            <p:cNvSpPr/>
            <p:nvPr/>
          </p:nvSpPr>
          <p:spPr>
            <a:xfrm>
              <a:off x="7122125" y="3005732"/>
              <a:ext cx="195072" cy="195072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32F14C-F92B-5343-A7B6-13C8CD2C4B9C}"/>
                </a:ext>
              </a:extLst>
            </p:cNvPr>
            <p:cNvSpPr txBox="1"/>
            <p:nvPr/>
          </p:nvSpPr>
          <p:spPr>
            <a:xfrm>
              <a:off x="7317198" y="2918602"/>
              <a:ext cx="25789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b="1" dirty="0">
                  <a:latin typeface="Corbel" panose="020B0503020204020204" pitchFamily="34" charset="0"/>
                </a:rPr>
                <a:t>Performance-Optimized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27A56D2-7002-564B-9B04-3E9846490AC9}"/>
              </a:ext>
            </a:extLst>
          </p:cNvPr>
          <p:cNvGrpSpPr/>
          <p:nvPr/>
        </p:nvGrpSpPr>
        <p:grpSpPr>
          <a:xfrm>
            <a:off x="7122325" y="2020010"/>
            <a:ext cx="1066236" cy="369332"/>
            <a:chOff x="7129677" y="3338082"/>
            <a:chExt cx="1066236" cy="36933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4085DCA-4022-114E-9398-0374BD9F33DD}"/>
                </a:ext>
              </a:extLst>
            </p:cNvPr>
            <p:cNvSpPr/>
            <p:nvPr/>
          </p:nvSpPr>
          <p:spPr>
            <a:xfrm>
              <a:off x="7129677" y="3425212"/>
              <a:ext cx="195072" cy="19507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14C7C78-B9C5-574F-A8BE-A91C001B15C8}"/>
                </a:ext>
              </a:extLst>
            </p:cNvPr>
            <p:cNvSpPr txBox="1"/>
            <p:nvPr/>
          </p:nvSpPr>
          <p:spPr>
            <a:xfrm>
              <a:off x="7324748" y="3338082"/>
              <a:ext cx="8711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b="1" dirty="0">
                  <a:latin typeface="Corbel" panose="020B0503020204020204" pitchFamily="34" charset="0"/>
                </a:rPr>
                <a:t>No I/O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C0812B08-D72F-FC40-BED9-A65837063CF0}"/>
              </a:ext>
            </a:extLst>
          </p:cNvPr>
          <p:cNvSpPr/>
          <p:nvPr/>
        </p:nvSpPr>
        <p:spPr>
          <a:xfrm>
            <a:off x="1752473" y="2020010"/>
            <a:ext cx="6327776" cy="369332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28A9CF7-8ED9-E847-88F4-84431371F5D3}"/>
              </a:ext>
            </a:extLst>
          </p:cNvPr>
          <p:cNvCxnSpPr>
            <a:cxnSpLocks/>
          </p:cNvCxnSpPr>
          <p:nvPr/>
        </p:nvCxnSpPr>
        <p:spPr>
          <a:xfrm>
            <a:off x="3328416" y="2520696"/>
            <a:ext cx="0" cy="1389888"/>
          </a:xfrm>
          <a:prstGeom prst="straightConnector1">
            <a:avLst/>
          </a:prstGeom>
          <a:ln w="22225">
            <a:solidFill>
              <a:srgbClr val="C0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184A20D-D80A-B144-B79D-E67F17974C98}"/>
              </a:ext>
            </a:extLst>
          </p:cNvPr>
          <p:cNvCxnSpPr>
            <a:cxnSpLocks/>
          </p:cNvCxnSpPr>
          <p:nvPr/>
        </p:nvCxnSpPr>
        <p:spPr>
          <a:xfrm>
            <a:off x="2615184" y="2520696"/>
            <a:ext cx="0" cy="2023872"/>
          </a:xfrm>
          <a:prstGeom prst="straightConnector1">
            <a:avLst/>
          </a:prstGeom>
          <a:ln w="22225">
            <a:solidFill>
              <a:srgbClr val="C0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358AC92-1F8B-9042-9033-0D252A70BF7B}"/>
              </a:ext>
            </a:extLst>
          </p:cNvPr>
          <p:cNvCxnSpPr>
            <a:cxnSpLocks/>
          </p:cNvCxnSpPr>
          <p:nvPr/>
        </p:nvCxnSpPr>
        <p:spPr>
          <a:xfrm>
            <a:off x="6492240" y="2531364"/>
            <a:ext cx="0" cy="1575816"/>
          </a:xfrm>
          <a:prstGeom prst="straightConnector1">
            <a:avLst/>
          </a:prstGeom>
          <a:ln w="22225">
            <a:solidFill>
              <a:srgbClr val="C0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0117C55-442A-0849-86A7-E1D61E813BF7}"/>
              </a:ext>
            </a:extLst>
          </p:cNvPr>
          <p:cNvCxnSpPr>
            <a:cxnSpLocks/>
          </p:cNvCxnSpPr>
          <p:nvPr/>
        </p:nvCxnSpPr>
        <p:spPr>
          <a:xfrm>
            <a:off x="5803392" y="2520696"/>
            <a:ext cx="0" cy="2023872"/>
          </a:xfrm>
          <a:prstGeom prst="straightConnector1">
            <a:avLst/>
          </a:prstGeom>
          <a:ln w="22225">
            <a:solidFill>
              <a:srgbClr val="C0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CA2B274-64C2-4E42-A0F1-3F42AD887F3E}"/>
              </a:ext>
            </a:extLst>
          </p:cNvPr>
          <p:cNvCxnSpPr>
            <a:cxnSpLocks/>
          </p:cNvCxnSpPr>
          <p:nvPr/>
        </p:nvCxnSpPr>
        <p:spPr>
          <a:xfrm flipH="1" flipV="1">
            <a:off x="2615184" y="2520696"/>
            <a:ext cx="1773937" cy="10668"/>
          </a:xfrm>
          <a:prstGeom prst="line">
            <a:avLst/>
          </a:prstGeom>
          <a:ln w="31750">
            <a:solidFill>
              <a:srgbClr val="C00000"/>
            </a:solidFill>
            <a:prstDash val="sysDash"/>
          </a:ln>
          <a:effectLst>
            <a:glow rad="50800">
              <a:schemeClr val="bg1">
                <a:alpha val="33013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6F78E90-3F2B-6843-9381-0669A4F0F21B}"/>
              </a:ext>
            </a:extLst>
          </p:cNvPr>
          <p:cNvCxnSpPr>
            <a:cxnSpLocks/>
          </p:cNvCxnSpPr>
          <p:nvPr/>
        </p:nvCxnSpPr>
        <p:spPr>
          <a:xfrm flipH="1">
            <a:off x="5803392" y="2520696"/>
            <a:ext cx="1746158" cy="0"/>
          </a:xfrm>
          <a:prstGeom prst="line">
            <a:avLst/>
          </a:prstGeom>
          <a:ln w="31750">
            <a:solidFill>
              <a:srgbClr val="C00000"/>
            </a:solidFill>
            <a:prstDash val="sysDash"/>
          </a:ln>
          <a:effectLst>
            <a:glow rad="50800">
              <a:schemeClr val="bg1">
                <a:alpha val="33013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3B9C213D-C63D-5145-89B6-F808FFF8EE40}"/>
              </a:ext>
            </a:extLst>
          </p:cNvPr>
          <p:cNvSpPr/>
          <p:nvPr/>
        </p:nvSpPr>
        <p:spPr>
          <a:xfrm>
            <a:off x="2304288" y="3279648"/>
            <a:ext cx="560832" cy="31699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BFC3F62-F089-5646-808F-A3323F82E1B6}"/>
              </a:ext>
            </a:extLst>
          </p:cNvPr>
          <p:cNvSpPr/>
          <p:nvPr/>
        </p:nvSpPr>
        <p:spPr>
          <a:xfrm>
            <a:off x="0" y="918321"/>
            <a:ext cx="9113423" cy="5377521"/>
          </a:xfrm>
          <a:prstGeom prst="rect">
            <a:avLst/>
          </a:prstGeom>
          <a:solidFill>
            <a:srgbClr val="FFFFFF">
              <a:alpha val="9137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AEBB13B-9A23-6B4B-8F15-9CAE9A86BE51}"/>
              </a:ext>
            </a:extLst>
          </p:cNvPr>
          <p:cNvSpPr/>
          <p:nvPr/>
        </p:nvSpPr>
        <p:spPr>
          <a:xfrm>
            <a:off x="0" y="2787124"/>
            <a:ext cx="9144000" cy="16320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82800" rtlCol="0" anchor="ctr"/>
          <a:lstStyle/>
          <a:p>
            <a:pPr algn="ctr">
              <a:spcAft>
                <a:spcPts val="1000"/>
              </a:spcAft>
            </a:pPr>
            <a:r>
              <a:rPr lang="en-GB" sz="2800" b="1" dirty="0">
                <a:solidFill>
                  <a:srgbClr val="C00000"/>
                </a:solidFill>
                <a:latin typeface="Corbel" panose="020B0503020204020204" pitchFamily="34" charset="0"/>
              </a:rPr>
              <a:t>I/O becomes an even larger overhead (by </a:t>
            </a:r>
            <a:r>
              <a:rPr lang="en-GB" sz="2800" b="1" dirty="0">
                <a:solidFill>
                  <a:srgbClr val="C00000"/>
                </a:solidFill>
              </a:rPr>
              <a:t>2.7x</a:t>
            </a:r>
            <a:r>
              <a:rPr lang="en-GB" sz="2800" b="1" dirty="0">
                <a:solidFill>
                  <a:srgbClr val="C00000"/>
                </a:solidFill>
                <a:latin typeface="Corbel" panose="020B0503020204020204" pitchFamily="34" charset="0"/>
              </a:rPr>
              <a:t>)</a:t>
            </a:r>
          </a:p>
          <a:p>
            <a:pPr algn="ctr">
              <a:spcAft>
                <a:spcPts val="1000"/>
              </a:spcAft>
            </a:pPr>
            <a:r>
              <a:rPr lang="en-GB" sz="2800" b="1" dirty="0">
                <a:solidFill>
                  <a:srgbClr val="C00000"/>
                </a:solidFill>
                <a:latin typeface="Corbel" panose="020B0503020204020204" pitchFamily="34" charset="0"/>
              </a:rPr>
              <a:t>in systems where other bottlenecks are alleviated</a:t>
            </a:r>
            <a:endParaRPr lang="en-CH" sz="2800" b="1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16692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D0661-9958-0244-9C89-226083395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I/O Overhead is Hard to Avoid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BD187-8818-9D49-81CC-5D0817275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6345"/>
            <a:ext cx="9144000" cy="770468"/>
          </a:xfrm>
        </p:spPr>
        <p:txBody>
          <a:bodyPr/>
          <a:lstStyle/>
          <a:p>
            <a:pPr marL="0" indent="0" algn="ctr">
              <a:buNone/>
            </a:pPr>
            <a:r>
              <a:rPr lang="en-GB" sz="2400" dirty="0"/>
              <a:t>I/O overhead due to accessing </a:t>
            </a:r>
            <a:r>
              <a:rPr lang="en-GB" sz="2400" b="1" dirty="0"/>
              <a:t>large</a:t>
            </a:r>
            <a:r>
              <a:rPr lang="en-GB" sz="2400" dirty="0"/>
              <a:t>, </a:t>
            </a:r>
            <a:r>
              <a:rPr lang="en-GB" sz="2400" b="1" dirty="0"/>
              <a:t>low-reuse</a:t>
            </a:r>
            <a:r>
              <a:rPr lang="en-GB" sz="2400" dirty="0"/>
              <a:t> data is hard to avoid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0FFB693-0B04-1244-9821-4AD9CB3EE558}"/>
              </a:ext>
            </a:extLst>
          </p:cNvPr>
          <p:cNvSpPr/>
          <p:nvPr/>
        </p:nvSpPr>
        <p:spPr>
          <a:xfrm>
            <a:off x="172970" y="1616994"/>
            <a:ext cx="8798061" cy="1069200"/>
          </a:xfrm>
          <a:prstGeom prst="roundRect">
            <a:avLst>
              <a:gd name="adj" fmla="val 3239"/>
            </a:avLst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E061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E06161"/>
                </a:solidFill>
                <a:latin typeface="Corbel" panose="020B0503020204020204" pitchFamily="34" charset="0"/>
              </a:rPr>
              <a:t>Sampling techniques to shrink database sizes</a:t>
            </a:r>
          </a:p>
          <a:p>
            <a:pPr algn="ctr">
              <a:spcAft>
                <a:spcPts val="4000"/>
              </a:spcAft>
            </a:pPr>
            <a:endParaRPr lang="en-CH" sz="2000" b="1" dirty="0">
              <a:solidFill>
                <a:srgbClr val="E06161"/>
              </a:solidFill>
              <a:latin typeface="Corbel" panose="020B0503020204020204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7469E3B-308C-7741-ADCE-C536B39EA1FB}"/>
              </a:ext>
            </a:extLst>
          </p:cNvPr>
          <p:cNvSpPr/>
          <p:nvPr/>
        </p:nvSpPr>
        <p:spPr>
          <a:xfrm>
            <a:off x="172970" y="3722669"/>
            <a:ext cx="8798061" cy="1069200"/>
          </a:xfrm>
          <a:prstGeom prst="roundRect">
            <a:avLst>
              <a:gd name="adj" fmla="val 1386"/>
            </a:avLst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E061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E06161"/>
                </a:solidFill>
                <a:latin typeface="Corbel" panose="020B0503020204020204" pitchFamily="34" charset="0"/>
              </a:rPr>
              <a:t>Keeping all data required by metagenomic analysis </a:t>
            </a:r>
          </a:p>
          <a:p>
            <a:pPr algn="ctr"/>
            <a:r>
              <a:rPr lang="en-GB" sz="2400" b="1" dirty="0">
                <a:solidFill>
                  <a:srgbClr val="E06161"/>
                </a:solidFill>
                <a:latin typeface="Corbel" panose="020B0503020204020204" pitchFamily="34" charset="0"/>
              </a:rPr>
              <a:t>completely and always resident in main memory</a:t>
            </a:r>
            <a:endParaRPr lang="en-CH" sz="2400" b="1" dirty="0">
              <a:solidFill>
                <a:srgbClr val="E06161"/>
              </a:solidFill>
              <a:latin typeface="Corbel" panose="020B0503020204020204" pitchFamily="34" charset="0"/>
            </a:endParaRPr>
          </a:p>
        </p:txBody>
      </p:sp>
      <p:pic>
        <p:nvPicPr>
          <p:cNvPr id="7" name="Graphic 6" descr="Close">
            <a:extLst>
              <a:ext uri="{FF2B5EF4-FFF2-40B4-BE49-F238E27FC236}">
                <a16:creationId xmlns:a16="http://schemas.microsoft.com/office/drawing/2014/main" id="{4B2CFFF0-38C7-7C47-BA6D-18EE2573E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5608" y="2806265"/>
            <a:ext cx="527234" cy="5272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DACC7C-F0F1-C34A-B41E-1EAE2DD1D268}"/>
              </a:ext>
            </a:extLst>
          </p:cNvPr>
          <p:cNvSpPr txBox="1"/>
          <p:nvPr/>
        </p:nvSpPr>
        <p:spPr>
          <a:xfrm>
            <a:off x="682751" y="2839050"/>
            <a:ext cx="80617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i="1" dirty="0">
                <a:solidFill>
                  <a:srgbClr val="C00000"/>
                </a:solidFill>
                <a:latin typeface="Corbel" panose="020B0503020204020204" pitchFamily="34" charset="0"/>
              </a:rPr>
              <a:t>Reduce accuracy to levels unacceptable for many use cases</a:t>
            </a:r>
            <a:endParaRPr lang="en-CH" sz="2400" i="1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pic>
        <p:nvPicPr>
          <p:cNvPr id="10" name="Graphic 9" descr="Close">
            <a:extLst>
              <a:ext uri="{FF2B5EF4-FFF2-40B4-BE49-F238E27FC236}">
                <a16:creationId xmlns:a16="http://schemas.microsoft.com/office/drawing/2014/main" id="{12CB0583-B08E-B549-84D2-692478CBB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5608" y="4904728"/>
            <a:ext cx="527234" cy="5272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7C9B58-C080-BC49-9C05-62E69E97D9A5}"/>
              </a:ext>
            </a:extLst>
          </p:cNvPr>
          <p:cNvSpPr txBox="1"/>
          <p:nvPr/>
        </p:nvSpPr>
        <p:spPr>
          <a:xfrm>
            <a:off x="452822" y="4937513"/>
            <a:ext cx="87980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GB" sz="2400" i="1" dirty="0">
                <a:solidFill>
                  <a:srgbClr val="C00000"/>
                </a:solidFill>
                <a:latin typeface="Corbel" panose="020B0503020204020204" pitchFamily="34" charset="0"/>
              </a:rPr>
              <a:t>     Energy inefficient, costly, unscalable, and unsustainable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7E3A2E-7CE2-8A45-AAD9-35BAD1803085}"/>
              </a:ext>
            </a:extLst>
          </p:cNvPr>
          <p:cNvSpPr txBox="1"/>
          <p:nvPr/>
        </p:nvSpPr>
        <p:spPr>
          <a:xfrm>
            <a:off x="742511" y="5462328"/>
            <a:ext cx="8298303" cy="836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orbel" panose="020B0503020204020204" pitchFamily="34" charset="0"/>
              </a:rPr>
              <a:t>Database sizes </a:t>
            </a:r>
            <a:r>
              <a:rPr lang="en-GB" sz="2000" b="1" dirty="0">
                <a:solidFill>
                  <a:srgbClr val="C00000"/>
                </a:solidFill>
                <a:latin typeface="Corbel" panose="020B0503020204020204" pitchFamily="34" charset="0"/>
              </a:rPr>
              <a:t>increase</a:t>
            </a:r>
            <a:r>
              <a:rPr lang="en-GB" sz="2000" dirty="0">
                <a:latin typeface="Corbel" panose="020B0503020204020204" pitchFamily="34" charset="0"/>
              </a:rPr>
              <a:t> </a:t>
            </a:r>
            <a:r>
              <a:rPr lang="en-GB" sz="2000" b="1" dirty="0">
                <a:solidFill>
                  <a:srgbClr val="C00000"/>
                </a:solidFill>
                <a:latin typeface="Corbel" panose="020B0503020204020204" pitchFamily="34" charset="0"/>
              </a:rPr>
              <a:t>rapidly </a:t>
            </a:r>
            <a:r>
              <a:rPr lang="en-GB" sz="2000" dirty="0">
                <a:latin typeface="Corbel" panose="020B0503020204020204" pitchFamily="34" charset="0"/>
              </a:rPr>
              <a:t>(doubling every few months)</a:t>
            </a:r>
          </a:p>
          <a:p>
            <a:pPr marL="342900" indent="-342900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orbel" panose="020B0503020204020204" pitchFamily="34" charset="0"/>
              </a:rPr>
              <a:t>Different analyses need </a:t>
            </a:r>
            <a:r>
              <a:rPr lang="en-GB" sz="2000" b="1" dirty="0">
                <a:solidFill>
                  <a:srgbClr val="C00000"/>
                </a:solidFill>
                <a:latin typeface="Corbel" panose="020B0503020204020204" pitchFamily="34" charset="0"/>
              </a:rPr>
              <a:t>different databases</a:t>
            </a:r>
            <a:endParaRPr lang="en-GB" sz="2000" dirty="0">
              <a:latin typeface="Corbel" panose="020B05030202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C37C5B-6F3E-DC46-8E77-5C7B2D5FA412}"/>
              </a:ext>
            </a:extLst>
          </p:cNvPr>
          <p:cNvSpPr txBox="1"/>
          <p:nvPr/>
        </p:nvSpPr>
        <p:spPr>
          <a:xfrm>
            <a:off x="172969" y="2264515"/>
            <a:ext cx="8798061" cy="345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600" i="1" dirty="0">
                <a:solidFill>
                  <a:schemeClr val="bg1">
                    <a:lumMod val="50000"/>
                  </a:schemeClr>
                </a:solidFill>
              </a:rPr>
              <a:t>[Wood+, Genome Biology’19], [Ounit+, BMC Genomics’15], </a:t>
            </a:r>
            <a:r>
              <a:rPr lang="en-GB" sz="1600" i="1" dirty="0">
                <a:solidFill>
                  <a:schemeClr val="bg1">
                    <a:lumMod val="50000"/>
                  </a:schemeClr>
                </a:solidFill>
              </a:rPr>
              <a:t>[Kim+, Genome Research’16], …</a:t>
            </a:r>
          </a:p>
        </p:txBody>
      </p:sp>
    </p:spTree>
    <p:extLst>
      <p:ext uri="{BB962C8B-B14F-4D97-AF65-F5344CB8AC3E}">
        <p14:creationId xmlns:p14="http://schemas.microsoft.com/office/powerpoint/2010/main" val="174453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/>
      <p:bldP spid="11" grpId="0" uiExpand="1" build="p"/>
      <p:bldP spid="12" grpId="0" build="p" bldLvl="2"/>
      <p:bldP spid="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D00D9-7EC0-0146-957B-BF1821D07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Our Goal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C0D91D7-72C8-9640-AB52-3794FAAB0ABD}"/>
              </a:ext>
            </a:extLst>
          </p:cNvPr>
          <p:cNvSpPr txBox="1">
            <a:spLocks/>
          </p:cNvSpPr>
          <p:nvPr/>
        </p:nvSpPr>
        <p:spPr>
          <a:xfrm>
            <a:off x="189560" y="782567"/>
            <a:ext cx="8798061" cy="5377521"/>
          </a:xfrm>
          <a:prstGeom prst="rect">
            <a:avLst/>
          </a:prstGeom>
        </p:spPr>
        <p:txBody>
          <a:bodyPr/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9EA40B-8751-ED4F-A5A3-5A71E6F58F9E}"/>
              </a:ext>
            </a:extLst>
          </p:cNvPr>
          <p:cNvSpPr txBox="1"/>
          <p:nvPr/>
        </p:nvSpPr>
        <p:spPr>
          <a:xfrm>
            <a:off x="383553" y="2286199"/>
            <a:ext cx="8410073" cy="2370640"/>
          </a:xfrm>
          <a:prstGeom prst="roundRect">
            <a:avLst>
              <a:gd name="adj" fmla="val 477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lvl="0" algn="ctr" defTabSz="457200">
              <a:spcAft>
                <a:spcPts val="300"/>
              </a:spcAft>
              <a:defRPr/>
            </a:pPr>
            <a:r>
              <a:rPr lang="en-GB" sz="2800" i="1" dirty="0">
                <a:latin typeface="Corbel" panose="020B0503020204020204" pitchFamily="34" charset="0"/>
              </a:rPr>
              <a:t>Improve metagenomic analysis </a:t>
            </a:r>
            <a:r>
              <a:rPr lang="en-GB" sz="2800" b="1" i="1" dirty="0">
                <a:solidFill>
                  <a:srgbClr val="1982C3"/>
                </a:solidFill>
                <a:latin typeface="Corbel" panose="020B0503020204020204" pitchFamily="34" charset="0"/>
              </a:rPr>
              <a:t>performance</a:t>
            </a:r>
            <a:r>
              <a:rPr lang="en-GB" sz="2800" i="1" dirty="0">
                <a:latin typeface="Corbel" panose="020B0503020204020204" pitchFamily="34" charset="0"/>
              </a:rPr>
              <a:t> </a:t>
            </a:r>
          </a:p>
          <a:p>
            <a:pPr lvl="0" algn="ctr" defTabSz="457200">
              <a:spcAft>
                <a:spcPts val="300"/>
              </a:spcAft>
              <a:defRPr/>
            </a:pPr>
            <a:r>
              <a:rPr lang="en-GB" sz="2800" i="1" dirty="0">
                <a:latin typeface="Corbel" panose="020B0503020204020204" pitchFamily="34" charset="0"/>
              </a:rPr>
              <a:t>by reducing large </a:t>
            </a:r>
            <a:r>
              <a:rPr lang="en-GB" sz="2800" b="1" i="1" dirty="0">
                <a:solidFill>
                  <a:srgbClr val="F15148"/>
                </a:solidFill>
                <a:latin typeface="Corbel" panose="020B0503020204020204" pitchFamily="34" charset="0"/>
              </a:rPr>
              <a:t>data movement overhead</a:t>
            </a:r>
          </a:p>
          <a:p>
            <a:pPr lvl="0" algn="ctr" defTabSz="457200">
              <a:spcAft>
                <a:spcPts val="300"/>
              </a:spcAft>
              <a:defRPr/>
            </a:pPr>
            <a:r>
              <a:rPr lang="en-GB" sz="2800" i="1" dirty="0">
                <a:latin typeface="Corbel" panose="020B0503020204020204" pitchFamily="34" charset="0"/>
              </a:rPr>
              <a:t>from the storage system </a:t>
            </a:r>
          </a:p>
          <a:p>
            <a:pPr lvl="0" algn="ctr" defTabSz="457200">
              <a:spcAft>
                <a:spcPts val="300"/>
              </a:spcAft>
              <a:defRPr/>
            </a:pPr>
            <a:r>
              <a:rPr lang="en-GB" sz="2800" i="1" dirty="0">
                <a:latin typeface="Corbel" panose="020B0503020204020204" pitchFamily="34" charset="0"/>
              </a:rPr>
              <a:t>in a </a:t>
            </a:r>
            <a:r>
              <a:rPr lang="en-GB" sz="2800" b="1" i="1" dirty="0">
                <a:solidFill>
                  <a:srgbClr val="1982C3"/>
                </a:solidFill>
                <a:latin typeface="Corbel" panose="020B0503020204020204" pitchFamily="34" charset="0"/>
              </a:rPr>
              <a:t>cost-effective</a:t>
            </a:r>
            <a:r>
              <a:rPr lang="en-GB" sz="2800" i="1" dirty="0">
                <a:latin typeface="Corbel" panose="020B0503020204020204" pitchFamily="34" charset="0"/>
              </a:rPr>
              <a:t> manner and with </a:t>
            </a:r>
            <a:r>
              <a:rPr lang="en-GB" sz="2800" b="1" i="1" dirty="0">
                <a:solidFill>
                  <a:srgbClr val="1A82C4"/>
                </a:solidFill>
                <a:latin typeface="Corbel" panose="020B0503020204020204" pitchFamily="34" charset="0"/>
              </a:rPr>
              <a:t>high accuracy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1A82C4"/>
              </a:solidFill>
              <a:effectLst/>
              <a:uLnTx/>
              <a:uFillTx/>
              <a:latin typeface="Corbel" panose="020B0503020204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174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3A186F-D6BE-304D-A68C-49A62CAD26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86574E-FA2E-425B-A84C-39F9592E9ECB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674814-707A-5C48-96A6-1F9F2C707A89}"/>
              </a:ext>
            </a:extLst>
          </p:cNvPr>
          <p:cNvSpPr/>
          <p:nvPr/>
        </p:nvSpPr>
        <p:spPr>
          <a:xfrm>
            <a:off x="0" y="0"/>
            <a:ext cx="9144000" cy="69865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CCTCCTCAGTGCCACCCAGCCCACTGGCAGCTCCCAAACAGGCTCTTATTAAAACACCCTGTTCCCTGCCCCTTGGAGTGAGGTGTCAAGGACCTAAACTAAAAAAAAAAAAAGAAAAAGAAAAGAAAAAGAATTTAAAATTTAAGTAATTCTTTGAAAAAAACTAATTTCTAAGCTTCTTCATGTCAAGGACCTAATGTGCTAAACAGCACTTTT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TTGACCATTAT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TTTGGATCTGAAAGAAATCAAGAATAAATGAAGGACTTGATACATTGGAAGAGGAGAGTCAAGGACCTACAGAAAAAAAAAAAAAAGAAAAAGAAAAGAAAAAGA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TTTAAAATTTAAGTAATTCTTTGAAAAAAACTAATTTCTAAGCTTCTT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ATGTCAAGGACCTAATGTCTGTGTTGCAGGTCTTCTTGCATTTCCCTGTCAAAAGAAAAAGAATTTAAAATTTAAGTAATTCTTTGAAAAAAACTAATTTCTAAGCTTCTTCATGTCAAGGACCTAATGTCAGGCC</a:t>
            </a:r>
            <a:endParaRPr kumimoji="0" lang="ar-SA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GGCTCTTATTAAAACACCCTGTTCCCTGCCCCTTGGAGTG</a:t>
            </a:r>
          </a:p>
        </p:txBody>
      </p:sp>
    </p:spTree>
    <p:extLst>
      <p:ext uri="{BB962C8B-B14F-4D97-AF65-F5344CB8AC3E}">
        <p14:creationId xmlns:p14="http://schemas.microsoft.com/office/powerpoint/2010/main" val="3752436981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8EA52-7FF9-1043-8645-A37A2D393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Challenges of In-Storage Processing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C1A5484-DFD6-E64E-9D34-5C77B24DD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969" y="899761"/>
            <a:ext cx="8971031" cy="2168794"/>
          </a:xfrm>
        </p:spPr>
        <p:txBody>
          <a:bodyPr/>
          <a:lstStyle/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en-GB" sz="2350" b="1" dirty="0"/>
              <a:t>No metagenomic analysis tools can run in-storage due to SSD limits</a:t>
            </a:r>
          </a:p>
          <a:p>
            <a:pPr lvl="1">
              <a:lnSpc>
                <a:spcPct val="120000"/>
              </a:lnSpc>
              <a:spcAft>
                <a:spcPts val="500"/>
              </a:spcAft>
            </a:pPr>
            <a:r>
              <a:rPr lang="en-GB" sz="2350" dirty="0"/>
              <a:t>Long</a:t>
            </a:r>
            <a:r>
              <a:rPr lang="en-GB" sz="2350" dirty="0">
                <a:solidFill>
                  <a:srgbClr val="C00000"/>
                </a:solidFill>
              </a:rPr>
              <a:t> </a:t>
            </a:r>
            <a:r>
              <a:rPr lang="en-GB" sz="2350" b="1" dirty="0">
                <a:solidFill>
                  <a:srgbClr val="C00000"/>
                </a:solidFill>
              </a:rPr>
              <a:t>latency of NAND flash </a:t>
            </a:r>
            <a:r>
              <a:rPr lang="en-GB" sz="2350" dirty="0"/>
              <a:t>chips</a:t>
            </a:r>
          </a:p>
          <a:p>
            <a:pPr lvl="1">
              <a:lnSpc>
                <a:spcPct val="120000"/>
              </a:lnSpc>
              <a:spcAft>
                <a:spcPts val="500"/>
              </a:spcAft>
            </a:pPr>
            <a:r>
              <a:rPr lang="en-GB" sz="2350" dirty="0"/>
              <a:t>Limited </a:t>
            </a:r>
            <a:r>
              <a:rPr lang="en-GB" sz="2350" b="1" dirty="0">
                <a:solidFill>
                  <a:srgbClr val="C00000"/>
                </a:solidFill>
              </a:rPr>
              <a:t>DRAM capacity</a:t>
            </a:r>
            <a:r>
              <a:rPr lang="en-GB" sz="2350" dirty="0">
                <a:solidFill>
                  <a:srgbClr val="C00000"/>
                </a:solidFill>
              </a:rPr>
              <a:t> </a:t>
            </a:r>
            <a:r>
              <a:rPr lang="en-GB" sz="2350" dirty="0"/>
              <a:t>inside the SSD</a:t>
            </a:r>
          </a:p>
          <a:p>
            <a:pPr lvl="1">
              <a:lnSpc>
                <a:spcPct val="120000"/>
              </a:lnSpc>
              <a:spcAft>
                <a:spcPts val="500"/>
              </a:spcAft>
            </a:pPr>
            <a:r>
              <a:rPr lang="en-GB" sz="2350" dirty="0"/>
              <a:t>Limited </a:t>
            </a:r>
            <a:r>
              <a:rPr lang="en-GB" sz="2350" b="1" dirty="0">
                <a:solidFill>
                  <a:srgbClr val="C00000"/>
                </a:solidFill>
              </a:rPr>
              <a:t>DRAM bandwidth </a:t>
            </a:r>
            <a:r>
              <a:rPr lang="en-GB" sz="2350" dirty="0"/>
              <a:t>inside the SSD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A62FD40-37F2-A54D-B93B-2092995693C6}"/>
              </a:ext>
            </a:extLst>
          </p:cNvPr>
          <p:cNvGrpSpPr/>
          <p:nvPr/>
        </p:nvGrpSpPr>
        <p:grpSpPr>
          <a:xfrm>
            <a:off x="1835659" y="3552668"/>
            <a:ext cx="5771256" cy="2549219"/>
            <a:chOff x="2666932" y="3806497"/>
            <a:chExt cx="5771256" cy="2549219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83F86C9C-D90F-2E48-84D9-8BB22DDB359F}"/>
                </a:ext>
              </a:extLst>
            </p:cNvPr>
            <p:cNvSpPr/>
            <p:nvPr/>
          </p:nvSpPr>
          <p:spPr>
            <a:xfrm>
              <a:off x="2666932" y="3806497"/>
              <a:ext cx="5771256" cy="2526522"/>
            </a:xfrm>
            <a:prstGeom prst="roundRect">
              <a:avLst>
                <a:gd name="adj" fmla="val 6954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endParaRPr lang="en-CH" sz="1400" b="1" dirty="0">
                <a:solidFill>
                  <a:schemeClr val="tx1"/>
                </a:solidFill>
                <a:latin typeface="Corbel" panose="020B0503020204020204" pitchFamily="34" charset="0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0B0692B-972A-5A46-8C47-F6402099AAF6}"/>
                </a:ext>
              </a:extLst>
            </p:cNvPr>
            <p:cNvCxnSpPr>
              <a:cxnSpLocks/>
            </p:cNvCxnSpPr>
            <p:nvPr/>
          </p:nvCxnSpPr>
          <p:spPr>
            <a:xfrm>
              <a:off x="6407109" y="4836459"/>
              <a:ext cx="71624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AFB859D-A779-B344-9A8C-7722FC030A42}"/>
                </a:ext>
              </a:extLst>
            </p:cNvPr>
            <p:cNvSpPr/>
            <p:nvPr/>
          </p:nvSpPr>
          <p:spPr bwMode="auto">
            <a:xfrm>
              <a:off x="6905902" y="4055477"/>
              <a:ext cx="1369789" cy="2109881"/>
            </a:xfrm>
            <a:prstGeom prst="rect">
              <a:avLst/>
            </a:prstGeom>
            <a:solidFill>
              <a:schemeClr val="bg2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SSD DRAM</a:t>
              </a:r>
              <a:endParaRPr lang="en-CH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D0F9D10-E285-0D47-BD7B-1087560E6CC8}"/>
                </a:ext>
              </a:extLst>
            </p:cNvPr>
            <p:cNvSpPr/>
            <p:nvPr/>
          </p:nvSpPr>
          <p:spPr bwMode="auto">
            <a:xfrm>
              <a:off x="3161985" y="4055477"/>
              <a:ext cx="3581420" cy="1579207"/>
            </a:xfrm>
            <a:prstGeom prst="rect">
              <a:avLst/>
            </a:prstGeom>
            <a:solidFill>
              <a:schemeClr val="bg2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CH" sz="1400" b="1" dirty="0"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직사각형 363">
              <a:extLst>
                <a:ext uri="{FF2B5EF4-FFF2-40B4-BE49-F238E27FC236}">
                  <a16:creationId xmlns:a16="http://schemas.microsoft.com/office/drawing/2014/main" id="{56E35E67-E3EE-E440-8C52-675E7C8A7AB8}"/>
                </a:ext>
              </a:extLst>
            </p:cNvPr>
            <p:cNvSpPr/>
            <p:nvPr/>
          </p:nvSpPr>
          <p:spPr>
            <a:xfrm>
              <a:off x="4649734" y="5644607"/>
              <a:ext cx="378249" cy="3232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⋯</a:t>
              </a:r>
              <a:endParaRPr lang="ko-KR" altLang="en-US" sz="1400" b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직사각형 78">
              <a:extLst>
                <a:ext uri="{FF2B5EF4-FFF2-40B4-BE49-F238E27FC236}">
                  <a16:creationId xmlns:a16="http://schemas.microsoft.com/office/drawing/2014/main" id="{F4826447-5336-EB46-905C-95387B7FD43F}"/>
                </a:ext>
              </a:extLst>
            </p:cNvPr>
            <p:cNvSpPr/>
            <p:nvPr/>
          </p:nvSpPr>
          <p:spPr>
            <a:xfrm>
              <a:off x="3659817" y="4169247"/>
              <a:ext cx="1519718" cy="23194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algn="ctr"/>
              <a:endParaRPr lang="ko-KR" altLang="en-US" sz="1400" b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CDC6520-ECD4-754A-9703-DB8063C9043A}"/>
                </a:ext>
              </a:extLst>
            </p:cNvPr>
            <p:cNvSpPr txBox="1"/>
            <p:nvPr/>
          </p:nvSpPr>
          <p:spPr>
            <a:xfrm>
              <a:off x="5367788" y="4065864"/>
              <a:ext cx="15351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rbel" panose="020B0503020204020204" pitchFamily="34" charset="0"/>
                </a:rPr>
                <a:t>SSD </a:t>
              </a:r>
            </a:p>
            <a:p>
              <a:pPr algn="ctr"/>
              <a:r>
                <a:rPr lang="en-CH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rbel" panose="020B0503020204020204" pitchFamily="34" charset="0"/>
                </a:rPr>
                <a:t>Controller</a:t>
              </a:r>
            </a:p>
          </p:txBody>
        </p:sp>
        <p:sp>
          <p:nvSpPr>
            <p:cNvPr id="19" name="직사각형 78">
              <a:extLst>
                <a:ext uri="{FF2B5EF4-FFF2-40B4-BE49-F238E27FC236}">
                  <a16:creationId xmlns:a16="http://schemas.microsoft.com/office/drawing/2014/main" id="{23E3699B-655C-8B4F-8413-AC3E9331FE6D}"/>
                </a:ext>
              </a:extLst>
            </p:cNvPr>
            <p:cNvSpPr/>
            <p:nvPr/>
          </p:nvSpPr>
          <p:spPr>
            <a:xfrm>
              <a:off x="3825174" y="4250901"/>
              <a:ext cx="1519718" cy="23194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algn="ctr"/>
              <a:endParaRPr lang="ko-KR" altLang="en-US" sz="1400" b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직사각형 78">
              <a:extLst>
                <a:ext uri="{FF2B5EF4-FFF2-40B4-BE49-F238E27FC236}">
                  <a16:creationId xmlns:a16="http://schemas.microsoft.com/office/drawing/2014/main" id="{AFEAD942-1977-624D-8BA1-29990742536B}"/>
                </a:ext>
              </a:extLst>
            </p:cNvPr>
            <p:cNvSpPr/>
            <p:nvPr/>
          </p:nvSpPr>
          <p:spPr>
            <a:xfrm>
              <a:off x="3927234" y="4349398"/>
              <a:ext cx="1519718" cy="23194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Cores</a:t>
              </a:r>
              <a:endParaRPr lang="ko-KR" altLang="en-US" b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F81C0D36-C832-534C-B9EF-AEC07B9C58F8}"/>
                </a:ext>
              </a:extLst>
            </p:cNvPr>
            <p:cNvSpPr/>
            <p:nvPr/>
          </p:nvSpPr>
          <p:spPr>
            <a:xfrm>
              <a:off x="3220770" y="4115339"/>
              <a:ext cx="797104" cy="553024"/>
            </a:xfrm>
            <a:prstGeom prst="roundRect">
              <a:avLst>
                <a:gd name="adj" fmla="val 16632"/>
              </a:avLst>
            </a:prstGeom>
            <a:solidFill>
              <a:schemeClr val="bg2">
                <a:lumMod val="9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CH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FTL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E64BF06-8713-434F-8F0E-30805E92C471}"/>
                </a:ext>
              </a:extLst>
            </p:cNvPr>
            <p:cNvCxnSpPr>
              <a:cxnSpLocks/>
            </p:cNvCxnSpPr>
            <p:nvPr/>
          </p:nvCxnSpPr>
          <p:spPr>
            <a:xfrm>
              <a:off x="3408034" y="5369668"/>
              <a:ext cx="0" cy="674429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F170FE4-FB83-5047-885F-F7F3EE6AF75F}"/>
                </a:ext>
              </a:extLst>
            </p:cNvPr>
            <p:cNvCxnSpPr>
              <a:cxnSpLocks/>
            </p:cNvCxnSpPr>
            <p:nvPr/>
          </p:nvCxnSpPr>
          <p:spPr>
            <a:xfrm>
              <a:off x="6513867" y="5360221"/>
              <a:ext cx="0" cy="674429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직사각형 363">
              <a:extLst>
                <a:ext uri="{FF2B5EF4-FFF2-40B4-BE49-F238E27FC236}">
                  <a16:creationId xmlns:a16="http://schemas.microsoft.com/office/drawing/2014/main" id="{BFEFE081-B9D7-754C-8CBF-E065BB7187D4}"/>
                </a:ext>
              </a:extLst>
            </p:cNvPr>
            <p:cNvSpPr/>
            <p:nvPr/>
          </p:nvSpPr>
          <p:spPr>
            <a:xfrm>
              <a:off x="4649734" y="5644607"/>
              <a:ext cx="378249" cy="3232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⋯</a:t>
              </a:r>
              <a:endParaRPr lang="ko-KR" altLang="en-US" sz="1400" b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581F4F0-D0B0-6345-85C6-9FDB061A236C}"/>
                </a:ext>
              </a:extLst>
            </p:cNvPr>
            <p:cNvSpPr txBox="1"/>
            <p:nvPr/>
          </p:nvSpPr>
          <p:spPr>
            <a:xfrm rot="16200000">
              <a:off x="1782434" y="4768104"/>
              <a:ext cx="2549218" cy="626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CH" sz="2400" b="1" dirty="0">
                  <a:solidFill>
                    <a:srgbClr val="00B050"/>
                  </a:solidFill>
                  <a:latin typeface="Corbel" panose="020B0503020204020204" pitchFamily="34" charset="0"/>
                </a:rPr>
                <a:t>SSD </a:t>
              </a:r>
            </a:p>
            <a:p>
              <a:pPr algn="ctr">
                <a:lnSpc>
                  <a:spcPct val="70000"/>
                </a:lnSpc>
              </a:pPr>
              <a:endParaRPr lang="en-CH" sz="2400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endParaRPr>
            </a:p>
          </p:txBody>
        </p:sp>
      </p:grpSp>
      <p:pic>
        <p:nvPicPr>
          <p:cNvPr id="37" name="Graphic 36" descr="Gears">
            <a:extLst>
              <a:ext uri="{FF2B5EF4-FFF2-40B4-BE49-F238E27FC236}">
                <a16:creationId xmlns:a16="http://schemas.microsoft.com/office/drawing/2014/main" id="{AC5CA856-6FD4-0143-BFDC-EE1A79FC9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87148" y="4310684"/>
            <a:ext cx="1093754" cy="1093754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59364EE1-F59A-9541-B2EC-40D4897EFD2E}"/>
              </a:ext>
            </a:extLst>
          </p:cNvPr>
          <p:cNvGrpSpPr/>
          <p:nvPr/>
        </p:nvGrpSpPr>
        <p:grpSpPr>
          <a:xfrm>
            <a:off x="2341338" y="4854600"/>
            <a:ext cx="3569766" cy="1067027"/>
            <a:chOff x="3172611" y="5108429"/>
            <a:chExt cx="3569766" cy="1067027"/>
          </a:xfrm>
        </p:grpSpPr>
        <p:sp>
          <p:nvSpPr>
            <p:cNvPr id="40" name="직사각형 78">
              <a:extLst>
                <a:ext uri="{FF2B5EF4-FFF2-40B4-BE49-F238E27FC236}">
                  <a16:creationId xmlns:a16="http://schemas.microsoft.com/office/drawing/2014/main" id="{F4216F6A-A957-9D4E-888A-07DE0ED35D4D}"/>
                </a:ext>
              </a:extLst>
            </p:cNvPr>
            <p:cNvSpPr/>
            <p:nvPr/>
          </p:nvSpPr>
          <p:spPr>
            <a:xfrm>
              <a:off x="5937624" y="5108429"/>
              <a:ext cx="765776" cy="24118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algn="ctr"/>
              <a:r>
                <a:rPr lang="en-US" altLang="ko-KR" b="1" dirty="0" err="1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Cntrl</a:t>
              </a:r>
              <a:endParaRPr lang="ko-KR" altLang="en-US" b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직사각형 78">
              <a:extLst>
                <a:ext uri="{FF2B5EF4-FFF2-40B4-BE49-F238E27FC236}">
                  <a16:creationId xmlns:a16="http://schemas.microsoft.com/office/drawing/2014/main" id="{A4FD0A58-107C-914A-918A-1EB519B30454}"/>
                </a:ext>
              </a:extLst>
            </p:cNvPr>
            <p:cNvSpPr/>
            <p:nvPr/>
          </p:nvSpPr>
          <p:spPr>
            <a:xfrm>
              <a:off x="3201622" y="5128487"/>
              <a:ext cx="765776" cy="24118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algn="ctr"/>
              <a:r>
                <a:rPr lang="en-US" altLang="ko-KR" b="1" dirty="0" err="1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Cntrl</a:t>
              </a:r>
              <a:endParaRPr lang="ko-KR" altLang="en-US" b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직사각형 78">
              <a:extLst>
                <a:ext uri="{FF2B5EF4-FFF2-40B4-BE49-F238E27FC236}">
                  <a16:creationId xmlns:a16="http://schemas.microsoft.com/office/drawing/2014/main" id="{F0731E6E-DA00-C04B-B2B3-8915FCBF6DCA}"/>
                </a:ext>
              </a:extLst>
            </p:cNvPr>
            <p:cNvSpPr/>
            <p:nvPr/>
          </p:nvSpPr>
          <p:spPr>
            <a:xfrm>
              <a:off x="5300226" y="5759584"/>
              <a:ext cx="1442151" cy="4057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r>
                <a:rPr lang="en-US" altLang="ko-KR" b="1" dirty="0" err="1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Channel#N</a:t>
              </a:r>
              <a:endParaRPr lang="ko-KR" altLang="en-US" b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직사각형 78">
              <a:extLst>
                <a:ext uri="{FF2B5EF4-FFF2-40B4-BE49-F238E27FC236}">
                  <a16:creationId xmlns:a16="http://schemas.microsoft.com/office/drawing/2014/main" id="{08BAF43F-0784-4E4C-A1BD-F2D2FF122247}"/>
                </a:ext>
              </a:extLst>
            </p:cNvPr>
            <p:cNvSpPr/>
            <p:nvPr/>
          </p:nvSpPr>
          <p:spPr>
            <a:xfrm>
              <a:off x="3172611" y="5769681"/>
              <a:ext cx="1380142" cy="4057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Channel#1</a:t>
              </a:r>
              <a:endParaRPr lang="ko-KR" altLang="en-US" b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42347B5A-6C93-1648-81A1-02247EA19C8A}"/>
              </a:ext>
            </a:extLst>
          </p:cNvPr>
          <p:cNvSpPr/>
          <p:nvPr/>
        </p:nvSpPr>
        <p:spPr>
          <a:xfrm>
            <a:off x="2249520" y="5393678"/>
            <a:ext cx="3755687" cy="626137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latin typeface="Corbel" panose="020B0503020204020204" pitchFamily="34" charset="0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159833BF-994F-2E48-B656-C12906BAF81E}"/>
              </a:ext>
            </a:extLst>
          </p:cNvPr>
          <p:cNvSpPr/>
          <p:nvPr/>
        </p:nvSpPr>
        <p:spPr>
          <a:xfrm>
            <a:off x="6071665" y="3778952"/>
            <a:ext cx="1369790" cy="2142675"/>
          </a:xfrm>
          <a:prstGeom prst="roundRect">
            <a:avLst>
              <a:gd name="adj" fmla="val 7131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latin typeface="Corbel" panose="020B0503020204020204" pitchFamily="34" charset="0"/>
            </a:endParaRPr>
          </a:p>
        </p:txBody>
      </p:sp>
      <p:pic>
        <p:nvPicPr>
          <p:cNvPr id="48" name="Graphic 47" descr="Lightning bolt">
            <a:extLst>
              <a:ext uri="{FF2B5EF4-FFF2-40B4-BE49-F238E27FC236}">
                <a16:creationId xmlns:a16="http://schemas.microsoft.com/office/drawing/2014/main" id="{B88EA85A-B16A-DB45-B432-BA4DC97E0C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42322" y="4041331"/>
            <a:ext cx="765776" cy="1463820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03275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2"/>
      <p:bldP spid="46" grpId="0" animBg="1"/>
      <p:bldP spid="46" grpId="1" animBg="1"/>
      <p:bldP spid="47" grpId="0" animBg="1"/>
      <p:bldP spid="47" grpId="1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C9E7-3EDB-134F-91E4-1B158D8D1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Outline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BDA1B8-DB18-F347-A711-52ECB8296632}"/>
              </a:ext>
            </a:extLst>
          </p:cNvPr>
          <p:cNvSpPr/>
          <p:nvPr/>
        </p:nvSpPr>
        <p:spPr>
          <a:xfrm>
            <a:off x="259022" y="5446779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rbel" panose="020B0503020204020204" pitchFamily="34" charset="0"/>
              </a:rPr>
              <a:t>Conclusion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F04CFA-6017-8148-AF5C-88BA5A81EF96}"/>
              </a:ext>
            </a:extLst>
          </p:cNvPr>
          <p:cNvSpPr/>
          <p:nvPr/>
        </p:nvSpPr>
        <p:spPr>
          <a:xfrm>
            <a:off x="259022" y="1069361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rbel" panose="020B0503020204020204" pitchFamily="34" charset="0"/>
              </a:rPr>
              <a:t>Background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833B53-20BA-2F49-8150-8A4307160C96}"/>
              </a:ext>
            </a:extLst>
          </p:cNvPr>
          <p:cNvSpPr/>
          <p:nvPr/>
        </p:nvSpPr>
        <p:spPr>
          <a:xfrm>
            <a:off x="259022" y="2163716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rbel" panose="020B0503020204020204" pitchFamily="34" charset="0"/>
              </a:rPr>
              <a:t>Motivation and Goal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A44881-06D2-2047-A23F-E55626F01184}"/>
              </a:ext>
            </a:extLst>
          </p:cNvPr>
          <p:cNvSpPr/>
          <p:nvPr/>
        </p:nvSpPr>
        <p:spPr>
          <a:xfrm>
            <a:off x="259022" y="3258071"/>
            <a:ext cx="8672264" cy="876337"/>
          </a:xfrm>
          <a:prstGeom prst="rect">
            <a:avLst/>
          </a:prstGeom>
          <a:solidFill>
            <a:srgbClr val="064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latin typeface="Corbel" panose="020B0503020204020204" pitchFamily="34" charset="0"/>
              </a:rPr>
              <a:t>MegIS</a:t>
            </a:r>
            <a:endParaRPr lang="en-US" sz="3200" dirty="0">
              <a:latin typeface="Corbel" panose="020B05030202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9598DC-8651-B84E-AA25-498AE4B00592}"/>
              </a:ext>
            </a:extLst>
          </p:cNvPr>
          <p:cNvSpPr/>
          <p:nvPr/>
        </p:nvSpPr>
        <p:spPr>
          <a:xfrm>
            <a:off x="259022" y="4352426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rbel" panose="020B0503020204020204" pitchFamily="34" charset="0"/>
              </a:rPr>
              <a:t>Evaluation</a:t>
            </a:r>
          </a:p>
        </p:txBody>
      </p:sp>
    </p:spTree>
    <p:extLst>
      <p:ext uri="{BB962C8B-B14F-4D97-AF65-F5344CB8AC3E}">
        <p14:creationId xmlns:p14="http://schemas.microsoft.com/office/powerpoint/2010/main" val="282606562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4E9AD-1AFA-C14D-92B2-38216609F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MegIS: Metagenomics In-Storage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D571C-7F1B-DA49-A585-AADD1EF84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0" y="882130"/>
            <a:ext cx="8798061" cy="238988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CH" sz="2400" dirty="0"/>
              <a:t>First in-storage </a:t>
            </a:r>
            <a:r>
              <a:rPr lang="en-GB" sz="2400" dirty="0"/>
              <a:t>system for </a:t>
            </a:r>
            <a:r>
              <a:rPr lang="en-GB" sz="2400" i="1" dirty="0"/>
              <a:t>end-to-end</a:t>
            </a:r>
            <a:r>
              <a:rPr lang="en-GB" sz="2400" dirty="0"/>
              <a:t> metagenomic analysis</a:t>
            </a:r>
            <a:endParaRPr lang="en-CH" sz="2400" b="1" u="sng" dirty="0">
              <a:solidFill>
                <a:srgbClr val="1982C3"/>
              </a:solidFill>
            </a:endParaRPr>
          </a:p>
          <a:p>
            <a:pPr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CH" sz="2400" b="1" dirty="0">
                <a:solidFill>
                  <a:srgbClr val="1982C3"/>
                </a:solidFill>
              </a:rPr>
              <a:t>Idea: </a:t>
            </a:r>
            <a:r>
              <a:rPr lang="en-CH" sz="2400" dirty="0">
                <a:solidFill>
                  <a:srgbClr val="1982C3"/>
                </a:solidFill>
              </a:rPr>
              <a:t>Cooperative in-storage processing for metagenomic analysis</a:t>
            </a:r>
          </a:p>
          <a:p>
            <a:pPr lvl="1">
              <a:lnSpc>
                <a:spcPct val="100000"/>
              </a:lnSpc>
              <a:spcAft>
                <a:spcPts val="1000"/>
              </a:spcAft>
            </a:pPr>
            <a:r>
              <a:rPr lang="en-GB" sz="2000" dirty="0"/>
              <a:t>Hardware/software co-design between the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storage system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000" dirty="0"/>
              <a:t>and </a:t>
            </a:r>
            <a:r>
              <a:rPr lang="en-GB" sz="2000" b="1" dirty="0">
                <a:solidFill>
                  <a:schemeClr val="accent2"/>
                </a:solidFill>
              </a:rPr>
              <a:t>host system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B2F72DB-BA33-AD4A-845C-0862E8D50054}"/>
              </a:ext>
            </a:extLst>
          </p:cNvPr>
          <p:cNvGrpSpPr/>
          <p:nvPr/>
        </p:nvGrpSpPr>
        <p:grpSpPr>
          <a:xfrm>
            <a:off x="705812" y="3349728"/>
            <a:ext cx="1112788" cy="2580206"/>
            <a:chOff x="705812" y="3752813"/>
            <a:chExt cx="1112788" cy="2580206"/>
          </a:xfrm>
        </p:grpSpPr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id="{39F73F0A-BBF0-AB43-AE37-CA6EDBD4C79D}"/>
                </a:ext>
              </a:extLst>
            </p:cNvPr>
            <p:cNvSpPr/>
            <p:nvPr/>
          </p:nvSpPr>
          <p:spPr>
            <a:xfrm rot="16200000">
              <a:off x="7778" y="4509537"/>
              <a:ext cx="2567546" cy="1054098"/>
            </a:xfrm>
            <a:prstGeom prst="roundRect">
              <a:avLst>
                <a:gd name="adj" fmla="val 6954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endParaRPr lang="en-CH" sz="1400" b="1" dirty="0">
                <a:solidFill>
                  <a:schemeClr val="tx1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3D30CBAC-E4B4-5E45-A7E1-989B18F3E366}"/>
                </a:ext>
              </a:extLst>
            </p:cNvPr>
            <p:cNvSpPr txBox="1"/>
            <p:nvPr/>
          </p:nvSpPr>
          <p:spPr>
            <a:xfrm rot="16200000">
              <a:off x="-384236" y="4842861"/>
              <a:ext cx="25802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2000" b="1" dirty="0">
                  <a:solidFill>
                    <a:schemeClr val="accent2"/>
                  </a:solidFill>
                  <a:latin typeface="Corbel" panose="020B0503020204020204" pitchFamily="34" charset="0"/>
                </a:rPr>
                <a:t>Host System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DEDB59F-6F83-E24F-BE7A-70E8371CE730}"/>
              </a:ext>
            </a:extLst>
          </p:cNvPr>
          <p:cNvGrpSpPr/>
          <p:nvPr/>
        </p:nvGrpSpPr>
        <p:grpSpPr>
          <a:xfrm>
            <a:off x="2666932" y="3403412"/>
            <a:ext cx="5771256" cy="2549218"/>
            <a:chOff x="2666932" y="2519021"/>
            <a:chExt cx="5771256" cy="254921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32764CC-5D10-A248-A393-8558418F6787}"/>
                </a:ext>
              </a:extLst>
            </p:cNvPr>
            <p:cNvGrpSpPr/>
            <p:nvPr/>
          </p:nvGrpSpPr>
          <p:grpSpPr>
            <a:xfrm>
              <a:off x="2666932" y="2519021"/>
              <a:ext cx="5771256" cy="2549218"/>
              <a:chOff x="2666932" y="3806497"/>
              <a:chExt cx="5771256" cy="2549218"/>
            </a:xfrm>
          </p:grpSpPr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E27FD226-8B2E-8A44-A9AD-F6E1501D1528}"/>
                  </a:ext>
                </a:extLst>
              </p:cNvPr>
              <p:cNvSpPr/>
              <p:nvPr/>
            </p:nvSpPr>
            <p:spPr>
              <a:xfrm>
                <a:off x="2666932" y="3806497"/>
                <a:ext cx="5771256" cy="2526522"/>
              </a:xfrm>
              <a:prstGeom prst="roundRect">
                <a:avLst>
                  <a:gd name="adj" fmla="val 6954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endParaRPr lang="en-CH" sz="1400" b="1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2C5004B6-8162-1A4D-8C51-92E7F24DF9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7109" y="4836459"/>
                <a:ext cx="71624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4BF880A-7CB8-614C-8D12-584D9AD42B32}"/>
                  </a:ext>
                </a:extLst>
              </p:cNvPr>
              <p:cNvSpPr/>
              <p:nvPr/>
            </p:nvSpPr>
            <p:spPr bwMode="auto">
              <a:xfrm>
                <a:off x="6905902" y="4055477"/>
                <a:ext cx="1369789" cy="2109881"/>
              </a:xfrm>
              <a:prstGeom prst="rect">
                <a:avLst/>
              </a:prstGeom>
              <a:solidFill>
                <a:schemeClr val="bg2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SSD DRAM</a:t>
                </a:r>
                <a:endParaRPr lang="en-CH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CA0B680-1145-7043-BDB2-65B21E68E2A2}"/>
                  </a:ext>
                </a:extLst>
              </p:cNvPr>
              <p:cNvSpPr/>
              <p:nvPr/>
            </p:nvSpPr>
            <p:spPr bwMode="auto">
              <a:xfrm>
                <a:off x="3161985" y="4055477"/>
                <a:ext cx="3581420" cy="1579207"/>
              </a:xfrm>
              <a:prstGeom prst="rect">
                <a:avLst/>
              </a:prstGeom>
              <a:solidFill>
                <a:schemeClr val="bg2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1400" b="1" dirty="0"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FCF6758D-F462-244D-B295-2E2ACDE1E915}"/>
                  </a:ext>
                </a:extLst>
              </p:cNvPr>
              <p:cNvSpPr/>
              <p:nvPr/>
            </p:nvSpPr>
            <p:spPr>
              <a:xfrm>
                <a:off x="6968653" y="4442877"/>
                <a:ext cx="1229298" cy="57836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CH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Standard</a:t>
                </a:r>
              </a:p>
              <a:p>
                <a:pPr algn="ctr"/>
                <a:r>
                  <a:rPr lang="en-CH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Metadata</a:t>
                </a:r>
              </a:p>
            </p:txBody>
          </p:sp>
          <p:sp>
            <p:nvSpPr>
              <p:cNvPr id="58" name="직사각형 363">
                <a:extLst>
                  <a:ext uri="{FF2B5EF4-FFF2-40B4-BE49-F238E27FC236}">
                    <a16:creationId xmlns:a16="http://schemas.microsoft.com/office/drawing/2014/main" id="{94CADD4B-65A9-2A42-B3AA-95E58FB9D21D}"/>
                  </a:ext>
                </a:extLst>
              </p:cNvPr>
              <p:cNvSpPr/>
              <p:nvPr/>
            </p:nvSpPr>
            <p:spPr>
              <a:xfrm>
                <a:off x="4649734" y="5644607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400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⋯</a:t>
                </a:r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직사각형 78">
                <a:extLst>
                  <a:ext uri="{FF2B5EF4-FFF2-40B4-BE49-F238E27FC236}">
                    <a16:creationId xmlns:a16="http://schemas.microsoft.com/office/drawing/2014/main" id="{1F9B973B-6048-4448-99CD-BF655DBF73D1}"/>
                  </a:ext>
                </a:extLst>
              </p:cNvPr>
              <p:cNvSpPr/>
              <p:nvPr/>
            </p:nvSpPr>
            <p:spPr>
              <a:xfrm>
                <a:off x="3659817" y="4169247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39FD3E6-57A1-8449-BDFD-E51BA278F651}"/>
                  </a:ext>
                </a:extLst>
              </p:cNvPr>
              <p:cNvSpPr txBox="1"/>
              <p:nvPr/>
            </p:nvSpPr>
            <p:spPr>
              <a:xfrm>
                <a:off x="5367788" y="4065864"/>
                <a:ext cx="15351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H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orbel" panose="020B0503020204020204" pitchFamily="34" charset="0"/>
                  </a:rPr>
                  <a:t>SSD </a:t>
                </a:r>
              </a:p>
              <a:p>
                <a:pPr algn="ctr"/>
                <a:r>
                  <a:rPr lang="en-CH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orbel" panose="020B0503020204020204" pitchFamily="34" charset="0"/>
                  </a:rPr>
                  <a:t>Controller</a:t>
                </a:r>
              </a:p>
            </p:txBody>
          </p:sp>
          <p:sp>
            <p:nvSpPr>
              <p:cNvPr id="68" name="직사각형 78">
                <a:extLst>
                  <a:ext uri="{FF2B5EF4-FFF2-40B4-BE49-F238E27FC236}">
                    <a16:creationId xmlns:a16="http://schemas.microsoft.com/office/drawing/2014/main" id="{66D1BBDE-9FEB-F646-8BD9-D0AF0957DF0D}"/>
                  </a:ext>
                </a:extLst>
              </p:cNvPr>
              <p:cNvSpPr/>
              <p:nvPr/>
            </p:nvSpPr>
            <p:spPr>
              <a:xfrm>
                <a:off x="3825174" y="4250901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직사각형 78">
                <a:extLst>
                  <a:ext uri="{FF2B5EF4-FFF2-40B4-BE49-F238E27FC236}">
                    <a16:creationId xmlns:a16="http://schemas.microsoft.com/office/drawing/2014/main" id="{5FB8EDFB-2CD5-6547-A029-B7296B860EFD}"/>
                  </a:ext>
                </a:extLst>
              </p:cNvPr>
              <p:cNvSpPr/>
              <p:nvPr/>
            </p:nvSpPr>
            <p:spPr>
              <a:xfrm>
                <a:off x="3927234" y="4349398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Cores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Rounded Rectangle 69">
                <a:extLst>
                  <a:ext uri="{FF2B5EF4-FFF2-40B4-BE49-F238E27FC236}">
                    <a16:creationId xmlns:a16="http://schemas.microsoft.com/office/drawing/2014/main" id="{1AD7E18E-1B6F-BD45-B2F8-5F1B7CB4393E}"/>
                  </a:ext>
                </a:extLst>
              </p:cNvPr>
              <p:cNvSpPr/>
              <p:nvPr/>
            </p:nvSpPr>
            <p:spPr>
              <a:xfrm>
                <a:off x="3220770" y="4115339"/>
                <a:ext cx="797104" cy="553024"/>
              </a:xfrm>
              <a:prstGeom prst="roundRect">
                <a:avLst>
                  <a:gd name="adj" fmla="val 16632"/>
                </a:avLst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CH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FTL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560429B-FBAB-354F-9630-523F14590F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8034" y="5369668"/>
                <a:ext cx="0" cy="674429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62F1C936-8C50-284D-8E0A-E3B0D14721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13867" y="5360221"/>
                <a:ext cx="0" cy="674429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직사각형 363">
                <a:extLst>
                  <a:ext uri="{FF2B5EF4-FFF2-40B4-BE49-F238E27FC236}">
                    <a16:creationId xmlns:a16="http://schemas.microsoft.com/office/drawing/2014/main" id="{A3BDFBAB-9A76-3A4F-A18D-4194E5507D24}"/>
                  </a:ext>
                </a:extLst>
              </p:cNvPr>
              <p:cNvSpPr/>
              <p:nvPr/>
            </p:nvSpPr>
            <p:spPr>
              <a:xfrm>
                <a:off x="4649734" y="5644607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400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⋯</a:t>
                </a:r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3A08F2FF-FDA3-6944-B8B0-3AFAD89EDDC0}"/>
                  </a:ext>
                </a:extLst>
              </p:cNvPr>
              <p:cNvSpPr txBox="1"/>
              <p:nvPr/>
            </p:nvSpPr>
            <p:spPr>
              <a:xfrm rot="16200000">
                <a:off x="1734934" y="4812571"/>
                <a:ext cx="2549218" cy="537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en-CH" sz="2000" b="1" dirty="0">
                    <a:solidFill>
                      <a:schemeClr val="accent6">
                        <a:lumMod val="75000"/>
                      </a:schemeClr>
                    </a:solidFill>
                    <a:latin typeface="Corbel" panose="020B0503020204020204" pitchFamily="34" charset="0"/>
                  </a:rPr>
                  <a:t>MegIS-Enabled SSD </a:t>
                </a:r>
              </a:p>
              <a:p>
                <a:pPr algn="ctr">
                  <a:lnSpc>
                    <a:spcPct val="70000"/>
                  </a:lnSpc>
                </a:pPr>
                <a:endParaRPr lang="en-CH" sz="2000" b="1" dirty="0">
                  <a:solidFill>
                    <a:schemeClr val="accent6">
                      <a:lumMod val="75000"/>
                    </a:schemeClr>
                  </a:solidFill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C48594D-229F-2E4F-AB9E-0142CC57C9CA}"/>
                </a:ext>
              </a:extLst>
            </p:cNvPr>
            <p:cNvGrpSpPr/>
            <p:nvPr/>
          </p:nvGrpSpPr>
          <p:grpSpPr>
            <a:xfrm>
              <a:off x="3172611" y="3820953"/>
              <a:ext cx="3569766" cy="1067027"/>
              <a:chOff x="3172611" y="5108429"/>
              <a:chExt cx="3569766" cy="1067027"/>
            </a:xfrm>
          </p:grpSpPr>
          <p:sp>
            <p:nvSpPr>
              <p:cNvPr id="71" name="직사각형 78">
                <a:extLst>
                  <a:ext uri="{FF2B5EF4-FFF2-40B4-BE49-F238E27FC236}">
                    <a16:creationId xmlns:a16="http://schemas.microsoft.com/office/drawing/2014/main" id="{87667484-CE28-424C-BE57-A7B1AC72EAB0}"/>
                  </a:ext>
                </a:extLst>
              </p:cNvPr>
              <p:cNvSpPr/>
              <p:nvPr/>
            </p:nvSpPr>
            <p:spPr>
              <a:xfrm>
                <a:off x="5937624" y="5108429"/>
                <a:ext cx="765776" cy="24118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b="1" dirty="0" err="1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Cntrl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직사각형 78">
                <a:extLst>
                  <a:ext uri="{FF2B5EF4-FFF2-40B4-BE49-F238E27FC236}">
                    <a16:creationId xmlns:a16="http://schemas.microsoft.com/office/drawing/2014/main" id="{58A4D594-9A99-FB41-AAB9-2E6E90677C66}"/>
                  </a:ext>
                </a:extLst>
              </p:cNvPr>
              <p:cNvSpPr/>
              <p:nvPr/>
            </p:nvSpPr>
            <p:spPr>
              <a:xfrm>
                <a:off x="3201622" y="5128487"/>
                <a:ext cx="765776" cy="24118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b="1" dirty="0" err="1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Cntrl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직사각형 78">
                <a:extLst>
                  <a:ext uri="{FF2B5EF4-FFF2-40B4-BE49-F238E27FC236}">
                    <a16:creationId xmlns:a16="http://schemas.microsoft.com/office/drawing/2014/main" id="{30F9A6F3-8BF3-EC46-A597-1D085672FBC9}"/>
                  </a:ext>
                </a:extLst>
              </p:cNvPr>
              <p:cNvSpPr/>
              <p:nvPr/>
            </p:nvSpPr>
            <p:spPr>
              <a:xfrm>
                <a:off x="5300226" y="5759584"/>
                <a:ext cx="1442151" cy="40577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pPr algn="ctr"/>
                <a:r>
                  <a:rPr lang="en-US" altLang="ko-KR" b="1" dirty="0" err="1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Channel#N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직사각형 78">
                <a:extLst>
                  <a:ext uri="{FF2B5EF4-FFF2-40B4-BE49-F238E27FC236}">
                    <a16:creationId xmlns:a16="http://schemas.microsoft.com/office/drawing/2014/main" id="{B35589E9-CE31-C640-B7E1-384D589239B6}"/>
                  </a:ext>
                </a:extLst>
              </p:cNvPr>
              <p:cNvSpPr/>
              <p:nvPr/>
            </p:nvSpPr>
            <p:spPr>
              <a:xfrm>
                <a:off x="3172611" y="5769681"/>
                <a:ext cx="1380142" cy="40577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pPr algn="ctr"/>
                <a:r>
                  <a:rPr lang="en-US" altLang="ko-KR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Channel#1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DD5C3FA2-A0FC-FE4E-BE85-F2B9BA3A3DB3}"/>
              </a:ext>
            </a:extLst>
          </p:cNvPr>
          <p:cNvSpPr/>
          <p:nvPr/>
        </p:nvSpPr>
        <p:spPr>
          <a:xfrm>
            <a:off x="4720181" y="1982707"/>
            <a:ext cx="2099628" cy="36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D7EE58E-34CA-734B-AFA0-E50BB9C3121E}"/>
              </a:ext>
            </a:extLst>
          </p:cNvPr>
          <p:cNvSpPr/>
          <p:nvPr/>
        </p:nvSpPr>
        <p:spPr>
          <a:xfrm>
            <a:off x="6854812" y="1993080"/>
            <a:ext cx="2099628" cy="36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541DDBA-2274-3644-B6FD-C69DF7C5E257}"/>
              </a:ext>
            </a:extLst>
          </p:cNvPr>
          <p:cNvSpPr/>
          <p:nvPr/>
        </p:nvSpPr>
        <p:spPr>
          <a:xfrm>
            <a:off x="518985" y="2371034"/>
            <a:ext cx="1631091" cy="3672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34" name="Graphic 33" descr="Gears">
            <a:extLst>
              <a:ext uri="{FF2B5EF4-FFF2-40B4-BE49-F238E27FC236}">
                <a16:creationId xmlns:a16="http://schemas.microsoft.com/office/drawing/2014/main" id="{831A2A72-74C4-E949-8023-19D16F08D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41562" y="4130806"/>
            <a:ext cx="1005390" cy="1005390"/>
          </a:xfrm>
          <a:prstGeom prst="rect">
            <a:avLst/>
          </a:prstGeom>
        </p:spPr>
      </p:pic>
      <p:pic>
        <p:nvPicPr>
          <p:cNvPr id="35" name="Graphic 34" descr="Gears">
            <a:extLst>
              <a:ext uri="{FF2B5EF4-FFF2-40B4-BE49-F238E27FC236}">
                <a16:creationId xmlns:a16="http://schemas.microsoft.com/office/drawing/2014/main" id="{7D7A506D-825F-5444-B607-951193CBCF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9868" y="4130806"/>
            <a:ext cx="1005390" cy="100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8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4" grpId="0" animBg="1"/>
      <p:bldP spid="32" grpId="0" animBg="1"/>
      <p:bldP spid="3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050F4-51BF-6C40-B637-D29E40E43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MegIS’s Steps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307C66-9A4F-824A-AE13-9C5471EC48EA}"/>
              </a:ext>
            </a:extLst>
          </p:cNvPr>
          <p:cNvGrpSpPr/>
          <p:nvPr/>
        </p:nvGrpSpPr>
        <p:grpSpPr>
          <a:xfrm>
            <a:off x="-768361" y="3414655"/>
            <a:ext cx="4775363" cy="2952954"/>
            <a:chOff x="-768361" y="3343657"/>
            <a:chExt cx="4775363" cy="2952954"/>
          </a:xfrm>
        </p:grpSpPr>
        <p:pic>
          <p:nvPicPr>
            <p:cNvPr id="5" name="Graphic 4" descr="Database">
              <a:extLst>
                <a:ext uri="{FF2B5EF4-FFF2-40B4-BE49-F238E27FC236}">
                  <a16:creationId xmlns:a16="http://schemas.microsoft.com/office/drawing/2014/main" id="{7E944E08-167C-994A-B94F-D42F0FC37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768361" y="3343657"/>
              <a:ext cx="4775363" cy="226107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6030596-3995-834A-BEC4-513F0A4060F8}"/>
                </a:ext>
              </a:extLst>
            </p:cNvPr>
            <p:cNvSpPr txBox="1"/>
            <p:nvPr/>
          </p:nvSpPr>
          <p:spPr>
            <a:xfrm>
              <a:off x="42967" y="5419448"/>
              <a:ext cx="3152705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2000" dirty="0">
                  <a:solidFill>
                    <a:srgbClr val="009193"/>
                  </a:solidFill>
                  <a:latin typeface="Corbel" panose="020B0503020204020204" pitchFamily="34" charset="0"/>
                </a:rPr>
                <a:t>A large database </a:t>
              </a:r>
            </a:p>
            <a:p>
              <a:pPr algn="ctr">
                <a:lnSpc>
                  <a:spcPct val="85000"/>
                </a:lnSpc>
              </a:pPr>
              <a:r>
                <a:rPr lang="en-US" sz="2000" dirty="0">
                  <a:solidFill>
                    <a:srgbClr val="009193"/>
                  </a:solidFill>
                  <a:latin typeface="Corbel" panose="020B0503020204020204" pitchFamily="34" charset="0"/>
                </a:rPr>
                <a:t>containing information</a:t>
              </a:r>
            </a:p>
            <a:p>
              <a:pPr algn="ctr">
                <a:lnSpc>
                  <a:spcPct val="85000"/>
                </a:lnSpc>
              </a:pPr>
              <a:r>
                <a:rPr lang="en-US" sz="2000" dirty="0">
                  <a:solidFill>
                    <a:srgbClr val="009193"/>
                  </a:solidFill>
                  <a:latin typeface="Corbel" panose="020B0503020204020204" pitchFamily="34" charset="0"/>
                </a:rPr>
                <a:t>on </a:t>
              </a:r>
              <a:r>
                <a:rPr lang="en-US" sz="2000" b="1" dirty="0">
                  <a:solidFill>
                    <a:srgbClr val="C00000"/>
                  </a:solidFill>
                  <a:latin typeface="Corbel" panose="020B0503020204020204" pitchFamily="34" charset="0"/>
                </a:rPr>
                <a:t>many species 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319C630-E5D0-A04C-8A59-D198B8C727CE}"/>
              </a:ext>
            </a:extLst>
          </p:cNvPr>
          <p:cNvSpPr txBox="1"/>
          <p:nvPr/>
        </p:nvSpPr>
        <p:spPr>
          <a:xfrm>
            <a:off x="42966" y="2699186"/>
            <a:ext cx="3152705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Metagenomic sample</a:t>
            </a:r>
          </a:p>
          <a:p>
            <a:pPr algn="ctr">
              <a:lnSpc>
                <a:spcPct val="85000"/>
              </a:lnSpc>
            </a:pP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with species that </a:t>
            </a:r>
          </a:p>
          <a:p>
            <a:pPr algn="ctr">
              <a:lnSpc>
                <a:spcPct val="85000"/>
              </a:lnSpc>
            </a:pP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are 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not known </a:t>
            </a: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in advance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6F1C8BF-7829-5F4A-A1D2-74522292BE84}"/>
              </a:ext>
            </a:extLst>
          </p:cNvPr>
          <p:cNvSpPr/>
          <p:nvPr/>
        </p:nvSpPr>
        <p:spPr>
          <a:xfrm>
            <a:off x="293531" y="875832"/>
            <a:ext cx="2553629" cy="185166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latin typeface="Corbel" panose="020B0503020204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896A9E-5E1F-994A-86A1-82A2F6E3E44C}"/>
              </a:ext>
            </a:extLst>
          </p:cNvPr>
          <p:cNvGrpSpPr/>
          <p:nvPr/>
        </p:nvGrpSpPr>
        <p:grpSpPr>
          <a:xfrm>
            <a:off x="222107" y="3763014"/>
            <a:ext cx="2745780" cy="1614374"/>
            <a:chOff x="222107" y="3837156"/>
            <a:chExt cx="2745780" cy="161437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9D86756-3484-8646-952F-88E7275F0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532" y="3890499"/>
              <a:ext cx="843350" cy="84335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2DB8AFB-9129-FE4B-A747-C95AF9547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5647" y="3837156"/>
              <a:ext cx="617134" cy="617134"/>
            </a:xfrm>
            <a:prstGeom prst="rect">
              <a:avLst/>
            </a:prstGeom>
            <a:effectLst/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F4547B2-683B-CE45-B31A-582F7ACD8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2107" y="4315519"/>
              <a:ext cx="476492" cy="476492"/>
            </a:xfrm>
            <a:prstGeom prst="rect">
              <a:avLst/>
            </a:prstGeom>
            <a:effectLst/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8DF51D4-4868-5848-8052-1315F64D0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rgbClr val="1982C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23150" y="4639800"/>
              <a:ext cx="644737" cy="644737"/>
            </a:xfrm>
            <a:prstGeom prst="rect">
              <a:avLst/>
            </a:prstGeom>
            <a:effectLst/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D913261-2108-5443-9885-981797184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6328" y="3858921"/>
              <a:ext cx="967673" cy="96767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17B3C0D-B7D0-6D49-9000-E38A95172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80" y="4716682"/>
              <a:ext cx="651126" cy="65112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74C2EFE-E542-5A45-91F5-F8BB4CE6E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1692" y="4519424"/>
              <a:ext cx="596538" cy="59653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7DA6C79-80CD-474C-95C1-0FCB27A79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8685" y="4830355"/>
              <a:ext cx="621175" cy="621175"/>
            </a:xfrm>
            <a:prstGeom prst="rect">
              <a:avLst/>
            </a:prstGeom>
          </p:spPr>
        </p:pic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F80CF0D-46BA-7943-9439-F0F888241DE0}"/>
              </a:ext>
            </a:extLst>
          </p:cNvPr>
          <p:cNvGrpSpPr/>
          <p:nvPr/>
        </p:nvGrpSpPr>
        <p:grpSpPr>
          <a:xfrm>
            <a:off x="-794302" y="3460482"/>
            <a:ext cx="4775363" cy="2261076"/>
            <a:chOff x="-794302" y="3568490"/>
            <a:chExt cx="4775363" cy="2261076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5DF7AFB5-F0D1-194C-9921-4745E437DE20}"/>
                </a:ext>
              </a:extLst>
            </p:cNvPr>
            <p:cNvSpPr/>
            <p:nvPr/>
          </p:nvSpPr>
          <p:spPr>
            <a:xfrm>
              <a:off x="189560" y="3953962"/>
              <a:ext cx="2807640" cy="1490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>
                <a:latin typeface="Corbel" panose="020B0503020204020204" pitchFamily="34" charset="0"/>
              </a:endParaRPr>
            </a:p>
          </p:txBody>
        </p:sp>
        <p:pic>
          <p:nvPicPr>
            <p:cNvPr id="138" name="Graphic 137" descr="Database">
              <a:extLst>
                <a:ext uri="{FF2B5EF4-FFF2-40B4-BE49-F238E27FC236}">
                  <a16:creationId xmlns:a16="http://schemas.microsoft.com/office/drawing/2014/main" id="{374D2D7D-E9C5-534A-9EC8-C578A794E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-794302" y="3568490"/>
              <a:ext cx="4775363" cy="2261076"/>
            </a:xfrm>
            <a:prstGeom prst="rect">
              <a:avLst/>
            </a:prstGeom>
          </p:spPr>
        </p:pic>
      </p:grpSp>
      <p:sp>
        <p:nvSpPr>
          <p:cNvPr id="108" name="Rectangle 107">
            <a:extLst>
              <a:ext uri="{FF2B5EF4-FFF2-40B4-BE49-F238E27FC236}">
                <a16:creationId xmlns:a16="http://schemas.microsoft.com/office/drawing/2014/main" id="{B5FC74F1-D7D6-004C-9A0D-339AD5F6B1BA}"/>
              </a:ext>
            </a:extLst>
          </p:cNvPr>
          <p:cNvSpPr/>
          <p:nvPr/>
        </p:nvSpPr>
        <p:spPr>
          <a:xfrm>
            <a:off x="3183315" y="902919"/>
            <a:ext cx="3986566" cy="14324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0E83524F-D1AE-5146-B046-26D6C429D551}"/>
              </a:ext>
            </a:extLst>
          </p:cNvPr>
          <p:cNvSpPr/>
          <p:nvPr/>
        </p:nvSpPr>
        <p:spPr>
          <a:xfrm>
            <a:off x="3305590" y="1306940"/>
            <a:ext cx="1948977" cy="669551"/>
          </a:xfrm>
          <a:prstGeom prst="roundRect">
            <a:avLst>
              <a:gd name="adj" fmla="val 8025"/>
            </a:avLst>
          </a:prstGeom>
          <a:solidFill>
            <a:srgbClr val="1982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CH" sz="2000" b="1" dirty="0">
                <a:latin typeface="Corbel" panose="020B0503020204020204" pitchFamily="34" charset="0"/>
              </a:rPr>
              <a:t>Preparation </a:t>
            </a:r>
          </a:p>
          <a:p>
            <a:pPr algn="ctr"/>
            <a:r>
              <a:rPr lang="en-GB" sz="2000" b="1" dirty="0">
                <a:latin typeface="Corbel" panose="020B0503020204020204" pitchFamily="34" charset="0"/>
              </a:rPr>
              <a:t>of </a:t>
            </a:r>
            <a:r>
              <a:rPr lang="en-CH" sz="2000" b="1" dirty="0">
                <a:latin typeface="Corbel" panose="020B0503020204020204" pitchFamily="34" charset="0"/>
              </a:rPr>
              <a:t>Input Queries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257DF42-242B-494C-A19C-DD02A2CE9086}"/>
              </a:ext>
            </a:extLst>
          </p:cNvPr>
          <p:cNvGrpSpPr/>
          <p:nvPr/>
        </p:nvGrpSpPr>
        <p:grpSpPr>
          <a:xfrm>
            <a:off x="5449487" y="888858"/>
            <a:ext cx="1566110" cy="1417511"/>
            <a:chOff x="3141770" y="1630562"/>
            <a:chExt cx="1566110" cy="1417511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7B554566-2B3B-664E-9EF8-BCC331174B96}"/>
                </a:ext>
              </a:extLst>
            </p:cNvPr>
            <p:cNvGrpSpPr/>
            <p:nvPr/>
          </p:nvGrpSpPr>
          <p:grpSpPr>
            <a:xfrm>
              <a:off x="3141770" y="1630562"/>
              <a:ext cx="1501047" cy="1417511"/>
              <a:chOff x="3294003" y="1331203"/>
              <a:chExt cx="1501047" cy="1417511"/>
            </a:xfrm>
          </p:grpSpPr>
          <p:sp>
            <p:nvSpPr>
              <p:cNvPr id="42" name="Left Brace 41">
                <a:extLst>
                  <a:ext uri="{FF2B5EF4-FFF2-40B4-BE49-F238E27FC236}">
                    <a16:creationId xmlns:a16="http://schemas.microsoft.com/office/drawing/2014/main" id="{34F39EAB-9D04-E24D-A5BA-7FE029F24424}"/>
                  </a:ext>
                </a:extLst>
              </p:cNvPr>
              <p:cNvSpPr/>
              <p:nvPr/>
            </p:nvSpPr>
            <p:spPr>
              <a:xfrm>
                <a:off x="3819479" y="1396616"/>
                <a:ext cx="157183" cy="1273306"/>
              </a:xfrm>
              <a:prstGeom prst="leftBrac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H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D4B06CC-8B52-D040-A34E-1E24E09E70C4}"/>
                  </a:ext>
                </a:extLst>
              </p:cNvPr>
              <p:cNvSpPr txBox="1"/>
              <p:nvPr/>
            </p:nvSpPr>
            <p:spPr>
              <a:xfrm rot="16200000">
                <a:off x="2923737" y="1701469"/>
                <a:ext cx="1331463" cy="590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CH" dirty="0">
                    <a:latin typeface="Corbel" panose="020B0503020204020204" pitchFamily="34" charset="0"/>
                  </a:rPr>
                  <a:t>Query 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CH" dirty="0">
                    <a:latin typeface="Corbel" panose="020B0503020204020204" pitchFamily="34" charset="0"/>
                  </a:rPr>
                  <a:t>K-mer</a:t>
                </a:r>
                <a:r>
                  <a:rPr lang="en-US" dirty="0">
                    <a:latin typeface="Corbel" panose="020B0503020204020204" pitchFamily="34" charset="0"/>
                  </a:rPr>
                  <a:t>s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AE8CD6A-FE89-804E-9106-9C0E4EB2DF1F}"/>
                  </a:ext>
                </a:extLst>
              </p:cNvPr>
              <p:cNvSpPr txBox="1"/>
              <p:nvPr/>
            </p:nvSpPr>
            <p:spPr>
              <a:xfrm>
                <a:off x="4550435" y="2348604"/>
                <a:ext cx="24461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Corbel" panose="020B0503020204020204" pitchFamily="34" charset="0"/>
                  </a:rPr>
                  <a:t>…</a:t>
                </a:r>
                <a:endParaRPr lang="en-CH" sz="200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0B2752C-9359-DA49-AE26-6C3D46C13A6D}"/>
                </a:ext>
              </a:extLst>
            </p:cNvPr>
            <p:cNvGrpSpPr/>
            <p:nvPr/>
          </p:nvGrpSpPr>
          <p:grpSpPr>
            <a:xfrm>
              <a:off x="3821530" y="1735182"/>
              <a:ext cx="886350" cy="978451"/>
              <a:chOff x="1678724" y="2023347"/>
              <a:chExt cx="1007267" cy="978451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60DC3EA-5B9A-E747-8E69-18C10647080F}"/>
                  </a:ext>
                </a:extLst>
              </p:cNvPr>
              <p:cNvSpPr/>
              <p:nvPr/>
            </p:nvSpPr>
            <p:spPr>
              <a:xfrm>
                <a:off x="1678724" y="2023347"/>
                <a:ext cx="705661" cy="208345"/>
              </a:xfrm>
              <a:prstGeom prst="rect">
                <a:avLst/>
              </a:prstGeom>
              <a:solidFill>
                <a:srgbClr val="F8F3E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b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</a:rPr>
                  <a:t>G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orbel" panose="020B0503020204020204" pitchFamily="34" charset="0"/>
                  </a:rPr>
                  <a:t>C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Corbel" panose="020B0503020204020204" pitchFamily="34" charset="0"/>
                  </a:rPr>
                  <a:t>T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orbel" panose="020B0503020204020204" pitchFamily="34" charset="0"/>
                  </a:rPr>
                  <a:t>C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63DBE"/>
                    </a:solidFill>
                    <a:effectLst/>
                    <a:uLnTx/>
                    <a:uFillTx/>
                    <a:latin typeface="Corbel" panose="020B0503020204020204" pitchFamily="34" charset="0"/>
                  </a:rPr>
                  <a:t>A</a:t>
                </a:r>
                <a:endParaRPr kumimoji="0" lang="en-CH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57D6DDF-B576-E640-BA02-CCDDCDEE4683}"/>
                  </a:ext>
                </a:extLst>
              </p:cNvPr>
              <p:cNvSpPr/>
              <p:nvPr/>
            </p:nvSpPr>
            <p:spPr>
              <a:xfrm>
                <a:off x="1853406" y="2415581"/>
                <a:ext cx="705661" cy="208345"/>
              </a:xfrm>
              <a:prstGeom prst="rect">
                <a:avLst/>
              </a:prstGeom>
              <a:solidFill>
                <a:srgbClr val="F8F3E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b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orbel" panose="020B0503020204020204" pitchFamily="34" charset="0"/>
                  </a:rPr>
                  <a:t>C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Corbel" panose="020B0503020204020204" pitchFamily="34" charset="0"/>
                  </a:rPr>
                  <a:t>T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orbel" panose="020B0503020204020204" pitchFamily="34" charset="0"/>
                  </a:rPr>
                  <a:t>C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63DBE"/>
                    </a:solidFill>
                    <a:effectLst/>
                    <a:uLnTx/>
                    <a:uFillTx/>
                    <a:latin typeface="Corbel" panose="020B0503020204020204" pitchFamily="34" charset="0"/>
                  </a:rPr>
                  <a:t>A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Corbel" panose="020B0503020204020204" pitchFamily="34" charset="0"/>
                  </a:rPr>
                  <a:t>T</a:t>
                </a:r>
                <a:endParaRPr kumimoji="0" lang="en-CH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0CE7C62-6FCE-FF40-AD6D-69C30A519E29}"/>
                  </a:ext>
                </a:extLst>
              </p:cNvPr>
              <p:cNvSpPr/>
              <p:nvPr/>
            </p:nvSpPr>
            <p:spPr>
              <a:xfrm>
                <a:off x="1980330" y="2793453"/>
                <a:ext cx="705661" cy="208345"/>
              </a:xfrm>
              <a:prstGeom prst="rect">
                <a:avLst/>
              </a:prstGeom>
              <a:solidFill>
                <a:srgbClr val="F8F3E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b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Corbel" panose="020B0503020204020204" pitchFamily="34" charset="0"/>
                  </a:rPr>
                  <a:t>T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orbel" panose="020B0503020204020204" pitchFamily="34" charset="0"/>
                  </a:rPr>
                  <a:t>C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63DBE"/>
                    </a:solidFill>
                    <a:effectLst/>
                    <a:uLnTx/>
                    <a:uFillTx/>
                    <a:latin typeface="Corbel" panose="020B0503020204020204" pitchFamily="34" charset="0"/>
                  </a:rPr>
                  <a:t>A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Corbel" panose="020B0503020204020204" pitchFamily="34" charset="0"/>
                  </a:rPr>
                  <a:t>T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</a:rPr>
                  <a:t>G</a:t>
                </a:r>
              </a:p>
            </p:txBody>
          </p:sp>
        </p:grpSp>
      </p:grp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34CCC2E9-16E2-7A44-AB37-4B273934DA95}"/>
              </a:ext>
            </a:extLst>
          </p:cNvPr>
          <p:cNvCxnSpPr>
            <a:cxnSpLocks/>
          </p:cNvCxnSpPr>
          <p:nvPr/>
        </p:nvCxnSpPr>
        <p:spPr>
          <a:xfrm>
            <a:off x="5246916" y="1636485"/>
            <a:ext cx="251999" cy="0"/>
          </a:xfrm>
          <a:prstGeom prst="straightConnector1">
            <a:avLst/>
          </a:prstGeom>
          <a:ln w="38100">
            <a:solidFill>
              <a:srgbClr val="1982C3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5AC4E35-E94C-C141-A92A-FF44708D3071}"/>
              </a:ext>
            </a:extLst>
          </p:cNvPr>
          <p:cNvSpPr/>
          <p:nvPr/>
        </p:nvSpPr>
        <p:spPr>
          <a:xfrm>
            <a:off x="3183315" y="902919"/>
            <a:ext cx="3986566" cy="1403450"/>
          </a:xfrm>
          <a:prstGeom prst="roundRect">
            <a:avLst>
              <a:gd name="adj" fmla="val 4402"/>
            </a:avLst>
          </a:prstGeom>
          <a:noFill/>
          <a:ln w="57150"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676DA14E-A896-534D-8084-B859E5C22444}"/>
              </a:ext>
            </a:extLst>
          </p:cNvPr>
          <p:cNvSpPr/>
          <p:nvPr/>
        </p:nvSpPr>
        <p:spPr>
          <a:xfrm>
            <a:off x="3811343" y="2534582"/>
            <a:ext cx="4578895" cy="1959589"/>
          </a:xfrm>
          <a:prstGeom prst="rect">
            <a:avLst/>
          </a:prstGeom>
          <a:solidFill>
            <a:srgbClr val="FAE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EA047C92-00C3-B249-B8A9-DA556AB1591B}"/>
              </a:ext>
            </a:extLst>
          </p:cNvPr>
          <p:cNvSpPr/>
          <p:nvPr/>
        </p:nvSpPr>
        <p:spPr>
          <a:xfrm>
            <a:off x="3934912" y="3145377"/>
            <a:ext cx="2065855" cy="737999"/>
          </a:xfrm>
          <a:prstGeom prst="roundRect">
            <a:avLst>
              <a:gd name="adj" fmla="val 8025"/>
            </a:avLst>
          </a:prstGeom>
          <a:solidFill>
            <a:srgbClr val="C81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latin typeface="Corbel" panose="020B0503020204020204" pitchFamily="34" charset="0"/>
              </a:rPr>
              <a:t>Presence/Absence Identification</a:t>
            </a:r>
            <a:endParaRPr lang="en-CH" sz="2000" b="1" dirty="0">
              <a:latin typeface="Corbel" panose="020B0503020204020204" pitchFamily="34" charset="0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C7AE664-EB47-6F4E-987C-0C561866EB95}"/>
              </a:ext>
            </a:extLst>
          </p:cNvPr>
          <p:cNvGrpSpPr/>
          <p:nvPr/>
        </p:nvGrpSpPr>
        <p:grpSpPr>
          <a:xfrm>
            <a:off x="6372024" y="2606099"/>
            <a:ext cx="2267268" cy="1882173"/>
            <a:chOff x="5032700" y="1554591"/>
            <a:chExt cx="2267268" cy="1882173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C5C344D7-A8FE-844D-8309-E25D27455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32701" y="1554591"/>
              <a:ext cx="617134" cy="617134"/>
            </a:xfrm>
            <a:prstGeom prst="rect">
              <a:avLst/>
            </a:prstGeom>
            <a:effectLst>
              <a:glow rad="25400">
                <a:schemeClr val="bg1">
                  <a:alpha val="88250"/>
                </a:schemeClr>
              </a:glow>
            </a:effectLst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25435414-8AC3-F74B-888D-9FD16C63C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32700" y="2210884"/>
              <a:ext cx="552729" cy="552729"/>
            </a:xfrm>
            <a:prstGeom prst="rect">
              <a:avLst/>
            </a:prstGeom>
            <a:effectLst>
              <a:glow rad="25400">
                <a:schemeClr val="bg1">
                  <a:alpha val="88250"/>
                </a:schemeClr>
              </a:glow>
            </a:effectLst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D6399998-2DEC-CC46-8FB0-923398807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rgbClr val="1982C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32701" y="2792027"/>
              <a:ext cx="644737" cy="644737"/>
            </a:xfrm>
            <a:prstGeom prst="rect">
              <a:avLst/>
            </a:prstGeom>
            <a:effectLst>
              <a:glow rad="25400">
                <a:schemeClr val="bg1">
                  <a:alpha val="88250"/>
                </a:schemeClr>
              </a:glow>
            </a:effectLst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95132CE-9F5D-3444-B0EC-27339CB8C19E}"/>
                </a:ext>
              </a:extLst>
            </p:cNvPr>
            <p:cNvSpPr txBox="1"/>
            <p:nvPr/>
          </p:nvSpPr>
          <p:spPr>
            <a:xfrm>
              <a:off x="5567969" y="1676971"/>
              <a:ext cx="1695465" cy="3194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dirty="0">
                  <a:solidFill>
                    <a:srgbClr val="548235"/>
                  </a:solidFill>
                  <a:latin typeface="Corbel" panose="020B0503020204020204" pitchFamily="34" charset="0"/>
                </a:rPr>
                <a:t>V. cholerae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0D4FCA09-E660-F14A-974A-6D849D721B8B}"/>
                </a:ext>
              </a:extLst>
            </p:cNvPr>
            <p:cNvSpPr txBox="1"/>
            <p:nvPr/>
          </p:nvSpPr>
          <p:spPr>
            <a:xfrm>
              <a:off x="5604503" y="2936064"/>
              <a:ext cx="1695465" cy="3194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dirty="0">
                  <a:solidFill>
                    <a:srgbClr val="6A9AC2"/>
                  </a:solidFill>
                  <a:latin typeface="Corbel" panose="020B0503020204020204" pitchFamily="34" charset="0"/>
                </a:rPr>
                <a:t>E. coli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67FAF4B2-8CBC-074D-9ED2-0061A15663E8}"/>
                </a:ext>
              </a:extLst>
            </p:cNvPr>
            <p:cNvSpPr txBox="1"/>
            <p:nvPr/>
          </p:nvSpPr>
          <p:spPr>
            <a:xfrm>
              <a:off x="5586604" y="2310900"/>
              <a:ext cx="1695465" cy="3194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dirty="0">
                  <a:solidFill>
                    <a:srgbClr val="E06161"/>
                  </a:solidFill>
                  <a:latin typeface="Corbel" panose="020B0503020204020204" pitchFamily="34" charset="0"/>
                </a:rPr>
                <a:t>SARS-CoV-2</a:t>
              </a:r>
            </a:p>
          </p:txBody>
        </p:sp>
      </p:grp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2C4E4EB7-05D8-5D49-A1D6-EA5979E4291E}"/>
              </a:ext>
            </a:extLst>
          </p:cNvPr>
          <p:cNvCxnSpPr>
            <a:cxnSpLocks/>
          </p:cNvCxnSpPr>
          <p:nvPr/>
        </p:nvCxnSpPr>
        <p:spPr>
          <a:xfrm>
            <a:off x="5990142" y="3503159"/>
            <a:ext cx="251999" cy="0"/>
          </a:xfrm>
          <a:prstGeom prst="straightConnector1">
            <a:avLst/>
          </a:prstGeom>
          <a:ln w="38100">
            <a:solidFill>
              <a:srgbClr val="C813BD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1A33AD54-B1E5-FE4A-BFF7-80AABBA4554E}"/>
              </a:ext>
            </a:extLst>
          </p:cNvPr>
          <p:cNvSpPr/>
          <p:nvPr/>
        </p:nvSpPr>
        <p:spPr>
          <a:xfrm>
            <a:off x="3821380" y="2550652"/>
            <a:ext cx="4568857" cy="1968028"/>
          </a:xfrm>
          <a:prstGeom prst="roundRect">
            <a:avLst>
              <a:gd name="adj" fmla="val 4402"/>
            </a:avLst>
          </a:prstGeom>
          <a:noFill/>
          <a:ln w="57150"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70" name="Curved Connector 69">
            <a:extLst>
              <a:ext uri="{FF2B5EF4-FFF2-40B4-BE49-F238E27FC236}">
                <a16:creationId xmlns:a16="http://schemas.microsoft.com/office/drawing/2014/main" id="{0486B36E-F3A5-5648-BE55-42FA957396D3}"/>
              </a:ext>
            </a:extLst>
          </p:cNvPr>
          <p:cNvCxnSpPr>
            <a:cxnSpLocks/>
          </p:cNvCxnSpPr>
          <p:nvPr/>
        </p:nvCxnSpPr>
        <p:spPr>
          <a:xfrm flipV="1">
            <a:off x="3023141" y="3538886"/>
            <a:ext cx="911771" cy="581203"/>
          </a:xfrm>
          <a:prstGeom prst="curvedConnector3">
            <a:avLst>
              <a:gd name="adj1" fmla="val 50000"/>
            </a:avLst>
          </a:prstGeom>
          <a:ln w="38100">
            <a:solidFill>
              <a:srgbClr val="C813BD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tangle 109">
            <a:extLst>
              <a:ext uri="{FF2B5EF4-FFF2-40B4-BE49-F238E27FC236}">
                <a16:creationId xmlns:a16="http://schemas.microsoft.com/office/drawing/2014/main" id="{7A96DD3A-84C2-D242-B89B-E3DA7E4DB7BA}"/>
              </a:ext>
            </a:extLst>
          </p:cNvPr>
          <p:cNvSpPr/>
          <p:nvPr/>
        </p:nvSpPr>
        <p:spPr>
          <a:xfrm>
            <a:off x="4510507" y="4742378"/>
            <a:ext cx="4411386" cy="16418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F1906667-7480-0C41-9E21-A0E049CD49CF}"/>
              </a:ext>
            </a:extLst>
          </p:cNvPr>
          <p:cNvSpPr/>
          <p:nvPr/>
        </p:nvSpPr>
        <p:spPr>
          <a:xfrm>
            <a:off x="4636306" y="5194307"/>
            <a:ext cx="2065855" cy="737999"/>
          </a:xfrm>
          <a:prstGeom prst="roundRect">
            <a:avLst>
              <a:gd name="adj" fmla="val 802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latin typeface="Corbel" panose="020B0503020204020204" pitchFamily="34" charset="0"/>
              </a:rPr>
              <a:t>Abundance</a:t>
            </a:r>
          </a:p>
          <a:p>
            <a:pPr algn="ctr"/>
            <a:r>
              <a:rPr lang="en-US" sz="2000" b="1" dirty="0">
                <a:latin typeface="Corbel" panose="020B0503020204020204" pitchFamily="34" charset="0"/>
              </a:rPr>
              <a:t>Estimation</a:t>
            </a:r>
            <a:endParaRPr lang="en-CH" sz="2000" b="1" dirty="0">
              <a:latin typeface="Corbel" panose="020B0503020204020204" pitchFamily="34" charset="0"/>
            </a:endParaRP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96D51578-F8E1-2049-B1DF-A012B54DFA47}"/>
              </a:ext>
            </a:extLst>
          </p:cNvPr>
          <p:cNvCxnSpPr>
            <a:cxnSpLocks/>
          </p:cNvCxnSpPr>
          <p:nvPr/>
        </p:nvCxnSpPr>
        <p:spPr>
          <a:xfrm flipV="1">
            <a:off x="6690875" y="5561906"/>
            <a:ext cx="381221" cy="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4259C6EC-FBC7-F940-AE9D-DEEE3170479E}"/>
              </a:ext>
            </a:extLst>
          </p:cNvPr>
          <p:cNvSpPr/>
          <p:nvPr/>
        </p:nvSpPr>
        <p:spPr>
          <a:xfrm>
            <a:off x="4491772" y="4740519"/>
            <a:ext cx="4462231" cy="1634755"/>
          </a:xfrm>
          <a:prstGeom prst="roundRect">
            <a:avLst>
              <a:gd name="adj" fmla="val 4402"/>
            </a:avLst>
          </a:prstGeom>
          <a:noFill/>
          <a:ln w="57150"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B07CB7F0-BF36-C14B-8D79-D7B2F42F53FF}"/>
              </a:ext>
            </a:extLst>
          </p:cNvPr>
          <p:cNvCxnSpPr>
            <a:cxnSpLocks/>
          </p:cNvCxnSpPr>
          <p:nvPr/>
        </p:nvCxnSpPr>
        <p:spPr>
          <a:xfrm>
            <a:off x="6478178" y="4519424"/>
            <a:ext cx="0" cy="680126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75208F13-904C-2D46-94E6-44C653F1A981}"/>
              </a:ext>
            </a:extLst>
          </p:cNvPr>
          <p:cNvCxnSpPr>
            <a:cxnSpLocks/>
          </p:cNvCxnSpPr>
          <p:nvPr/>
        </p:nvCxnSpPr>
        <p:spPr>
          <a:xfrm>
            <a:off x="5781064" y="2332956"/>
            <a:ext cx="0" cy="800999"/>
          </a:xfrm>
          <a:prstGeom prst="straightConnector1">
            <a:avLst/>
          </a:prstGeom>
          <a:ln w="38100">
            <a:solidFill>
              <a:srgbClr val="C813BD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514A0039-5C7F-4F4D-AEE7-297542D59ACF}"/>
              </a:ext>
            </a:extLst>
          </p:cNvPr>
          <p:cNvCxnSpPr>
            <a:cxnSpLocks/>
          </p:cNvCxnSpPr>
          <p:nvPr/>
        </p:nvCxnSpPr>
        <p:spPr>
          <a:xfrm>
            <a:off x="2834235" y="1643870"/>
            <a:ext cx="471355" cy="1"/>
          </a:xfrm>
          <a:prstGeom prst="straightConnector1">
            <a:avLst/>
          </a:prstGeom>
          <a:ln w="38100">
            <a:solidFill>
              <a:srgbClr val="1982C3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Group 83">
            <a:extLst>
              <a:ext uri="{FF2B5EF4-FFF2-40B4-BE49-F238E27FC236}">
                <a16:creationId xmlns:a16="http://schemas.microsoft.com/office/drawing/2014/main" id="{B170220D-5C1C-564E-83E5-2DC750C93B8C}"/>
              </a:ext>
            </a:extLst>
          </p:cNvPr>
          <p:cNvGrpSpPr/>
          <p:nvPr/>
        </p:nvGrpSpPr>
        <p:grpSpPr>
          <a:xfrm>
            <a:off x="7027791" y="3433043"/>
            <a:ext cx="1926212" cy="2917722"/>
            <a:chOff x="7022802" y="1248355"/>
            <a:chExt cx="1926212" cy="2917722"/>
          </a:xfrm>
        </p:grpSpPr>
        <p:graphicFrame>
          <p:nvGraphicFramePr>
            <p:cNvPr id="86" name="Chart 85">
              <a:extLst>
                <a:ext uri="{FF2B5EF4-FFF2-40B4-BE49-F238E27FC236}">
                  <a16:creationId xmlns:a16="http://schemas.microsoft.com/office/drawing/2014/main" id="{3F0DC2F3-64C6-D34E-A894-60193FF44A73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7022802" y="1248355"/>
            <a:ext cx="1926212" cy="29177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7"/>
            </a:graphicData>
          </a:graphic>
        </p:graphicFrame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3F175264-F4C1-114C-BF76-0BAC895B9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rgbClr val="1982C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32827" y="3285346"/>
              <a:ext cx="597134" cy="597134"/>
            </a:xfrm>
            <a:prstGeom prst="rect">
              <a:avLst/>
            </a:prstGeom>
            <a:effectLst>
              <a:glow rad="12700">
                <a:schemeClr val="bg1">
                  <a:alpha val="58833"/>
                </a:schemeClr>
              </a:glow>
            </a:effectLst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EE23FD3A-14E5-F149-9AE1-7F2A42163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57349" y="2712587"/>
              <a:ext cx="391305" cy="391305"/>
            </a:xfrm>
            <a:prstGeom prst="rect">
              <a:avLst/>
            </a:prstGeom>
            <a:effectLst>
              <a:glow rad="12700">
                <a:schemeClr val="bg1">
                  <a:alpha val="55000"/>
                </a:schemeClr>
              </a:glow>
            </a:effectLst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B32C96E9-E2AF-CD43-80A4-CFBAC975B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32868" y="3216184"/>
              <a:ext cx="473603" cy="473603"/>
            </a:xfrm>
            <a:prstGeom prst="rect">
              <a:avLst/>
            </a:prstGeom>
            <a:effectLst>
              <a:glow rad="12700">
                <a:schemeClr val="bg1">
                  <a:alpha val="58833"/>
                </a:schemeClr>
              </a:glow>
            </a:effectLst>
          </p:spPr>
        </p:pic>
      </p:grpSp>
      <p:sp>
        <p:nvSpPr>
          <p:cNvPr id="91" name="Rounded Rectangle 90">
            <a:extLst>
              <a:ext uri="{FF2B5EF4-FFF2-40B4-BE49-F238E27FC236}">
                <a16:creationId xmlns:a16="http://schemas.microsoft.com/office/drawing/2014/main" id="{CF9045C0-A825-324B-9DB2-FBDE0FDFBD5C}"/>
              </a:ext>
            </a:extLst>
          </p:cNvPr>
          <p:cNvSpPr/>
          <p:nvPr/>
        </p:nvSpPr>
        <p:spPr>
          <a:xfrm>
            <a:off x="2785555" y="837834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i="1" dirty="0">
                <a:solidFill>
                  <a:schemeClr val="bg1"/>
                </a:solidFill>
                <a:latin typeface="Corbel" panose="020B0503020204020204" pitchFamily="34" charset="0"/>
              </a:rPr>
              <a:t>Step </a:t>
            </a:r>
            <a:r>
              <a:rPr lang="en-CH" sz="2400" b="1" i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92" name="Rounded Rectangle 91">
            <a:extLst>
              <a:ext uri="{FF2B5EF4-FFF2-40B4-BE49-F238E27FC236}">
                <a16:creationId xmlns:a16="http://schemas.microsoft.com/office/drawing/2014/main" id="{8872217B-7440-A042-8907-FFBB92E623AD}"/>
              </a:ext>
            </a:extLst>
          </p:cNvPr>
          <p:cNvSpPr/>
          <p:nvPr/>
        </p:nvSpPr>
        <p:spPr>
          <a:xfrm>
            <a:off x="3396476" y="2480301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i="1" dirty="0">
                <a:solidFill>
                  <a:schemeClr val="bg1"/>
                </a:solidFill>
                <a:latin typeface="Corbel" panose="020B0503020204020204" pitchFamily="34" charset="0"/>
              </a:rPr>
              <a:t>Step </a:t>
            </a:r>
            <a:r>
              <a:rPr lang="en-CH" sz="2400" b="1" i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54C1E589-8B7D-654E-847C-A314A6EA4511}"/>
              </a:ext>
            </a:extLst>
          </p:cNvPr>
          <p:cNvSpPr/>
          <p:nvPr/>
        </p:nvSpPr>
        <p:spPr>
          <a:xfrm>
            <a:off x="4079097" y="4672965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i="1" dirty="0">
                <a:solidFill>
                  <a:schemeClr val="bg1"/>
                </a:solidFill>
                <a:latin typeface="Corbel" panose="020B0503020204020204" pitchFamily="34" charset="0"/>
              </a:rPr>
              <a:t>Step </a:t>
            </a:r>
            <a:r>
              <a:rPr lang="en-CH" sz="2400" b="1" i="1" dirty="0">
                <a:solidFill>
                  <a:schemeClr val="bg1"/>
                </a:solidFill>
              </a:rPr>
              <a:t>3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50DD894-C05C-8F47-BD6E-92913601A08E}"/>
              </a:ext>
            </a:extLst>
          </p:cNvPr>
          <p:cNvGrpSpPr/>
          <p:nvPr/>
        </p:nvGrpSpPr>
        <p:grpSpPr>
          <a:xfrm>
            <a:off x="650171" y="982703"/>
            <a:ext cx="1767859" cy="1705053"/>
            <a:chOff x="650171" y="1056845"/>
            <a:chExt cx="1767859" cy="1705053"/>
          </a:xfrm>
        </p:grpSpPr>
        <p:pic>
          <p:nvPicPr>
            <p:cNvPr id="78" name="Content Placeholder 4">
              <a:extLst>
                <a:ext uri="{FF2B5EF4-FFF2-40B4-BE49-F238E27FC236}">
                  <a16:creationId xmlns:a16="http://schemas.microsoft.com/office/drawing/2014/main" id="{A5A5F0E0-B507-514D-84C8-37782FE8C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31324">
              <a:off x="650171" y="1056845"/>
              <a:ext cx="605582" cy="1434219"/>
            </a:xfrm>
            <a:prstGeom prst="rect">
              <a:avLst/>
            </a:prstGeom>
          </p:spPr>
        </p:pic>
        <p:pic>
          <p:nvPicPr>
            <p:cNvPr id="85" name="Content Placeholder 4">
              <a:extLst>
                <a:ext uri="{FF2B5EF4-FFF2-40B4-BE49-F238E27FC236}">
                  <a16:creationId xmlns:a16="http://schemas.microsoft.com/office/drawing/2014/main" id="{2086F982-86AE-9843-957C-792C4B961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6726">
              <a:off x="1204635" y="1210068"/>
              <a:ext cx="605582" cy="1434219"/>
            </a:xfrm>
            <a:prstGeom prst="rect">
              <a:avLst/>
            </a:prstGeom>
          </p:spPr>
        </p:pic>
        <p:pic>
          <p:nvPicPr>
            <p:cNvPr id="95" name="Content Placeholder 4">
              <a:extLst>
                <a:ext uri="{FF2B5EF4-FFF2-40B4-BE49-F238E27FC236}">
                  <a16:creationId xmlns:a16="http://schemas.microsoft.com/office/drawing/2014/main" id="{19164211-9EC3-844C-8A8E-742A81469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42505">
              <a:off x="1812448" y="1327679"/>
              <a:ext cx="605582" cy="14342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917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8" grpId="0" animBg="1"/>
      <p:bldP spid="79" grpId="0" animBg="1"/>
      <p:bldP spid="91" grpId="0" animBg="1"/>
      <p:bldP spid="92" grpId="0" animBg="1"/>
      <p:bldP spid="93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4E9AD-1AFA-C14D-92B2-38216609F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MegIS Hardware-Software Co-Design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77E662-BF15-0A4D-B2F2-3E0AB950D688}"/>
              </a:ext>
            </a:extLst>
          </p:cNvPr>
          <p:cNvGrpSpPr/>
          <p:nvPr/>
        </p:nvGrpSpPr>
        <p:grpSpPr>
          <a:xfrm>
            <a:off x="705812" y="1953273"/>
            <a:ext cx="7732376" cy="2602902"/>
            <a:chOff x="681428" y="2426782"/>
            <a:chExt cx="7732376" cy="260290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B2F72DB-BA33-AD4A-845C-0862E8D50054}"/>
                </a:ext>
              </a:extLst>
            </p:cNvPr>
            <p:cNvGrpSpPr/>
            <p:nvPr/>
          </p:nvGrpSpPr>
          <p:grpSpPr>
            <a:xfrm>
              <a:off x="681428" y="2426782"/>
              <a:ext cx="1112788" cy="2580206"/>
              <a:chOff x="705812" y="3752813"/>
              <a:chExt cx="1112788" cy="2580206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39F73F0A-BBF0-AB43-AE37-CA6EDBD4C79D}"/>
                  </a:ext>
                </a:extLst>
              </p:cNvPr>
              <p:cNvSpPr/>
              <p:nvPr/>
            </p:nvSpPr>
            <p:spPr>
              <a:xfrm rot="16200000">
                <a:off x="7778" y="4509537"/>
                <a:ext cx="2567546" cy="1054098"/>
              </a:xfrm>
              <a:prstGeom prst="roundRect">
                <a:avLst>
                  <a:gd name="adj" fmla="val 6954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endParaRPr lang="en-CH" sz="1400" b="1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3D30CBAC-E4B4-5E45-A7E1-989B18F3E366}"/>
                  </a:ext>
                </a:extLst>
              </p:cNvPr>
              <p:cNvSpPr txBox="1"/>
              <p:nvPr/>
            </p:nvSpPr>
            <p:spPr>
              <a:xfrm rot="16200000">
                <a:off x="-384236" y="4842861"/>
                <a:ext cx="258020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H" sz="2000" b="1" dirty="0">
                    <a:solidFill>
                      <a:schemeClr val="accent2"/>
                    </a:solidFill>
                    <a:latin typeface="Corbel" panose="020B0503020204020204" pitchFamily="34" charset="0"/>
                  </a:rPr>
                  <a:t>Host System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32764CC-5D10-A248-A393-8558418F6787}"/>
                </a:ext>
              </a:extLst>
            </p:cNvPr>
            <p:cNvGrpSpPr/>
            <p:nvPr/>
          </p:nvGrpSpPr>
          <p:grpSpPr>
            <a:xfrm>
              <a:off x="2642548" y="2480466"/>
              <a:ext cx="5771256" cy="2549218"/>
              <a:chOff x="2666932" y="3806497"/>
              <a:chExt cx="5771256" cy="2549218"/>
            </a:xfrm>
          </p:grpSpPr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E27FD226-8B2E-8A44-A9AD-F6E1501D1528}"/>
                  </a:ext>
                </a:extLst>
              </p:cNvPr>
              <p:cNvSpPr/>
              <p:nvPr/>
            </p:nvSpPr>
            <p:spPr>
              <a:xfrm>
                <a:off x="2666932" y="3806497"/>
                <a:ext cx="5771256" cy="2526522"/>
              </a:xfrm>
              <a:prstGeom prst="roundRect">
                <a:avLst>
                  <a:gd name="adj" fmla="val 6954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endParaRPr lang="en-CH" sz="1400" b="1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2C5004B6-8162-1A4D-8C51-92E7F24DF9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7109" y="4836459"/>
                <a:ext cx="71624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4BF880A-7CB8-614C-8D12-584D9AD42B32}"/>
                  </a:ext>
                </a:extLst>
              </p:cNvPr>
              <p:cNvSpPr/>
              <p:nvPr/>
            </p:nvSpPr>
            <p:spPr bwMode="auto">
              <a:xfrm>
                <a:off x="6905902" y="4055477"/>
                <a:ext cx="1369789" cy="2109881"/>
              </a:xfrm>
              <a:prstGeom prst="rect">
                <a:avLst/>
              </a:prstGeom>
              <a:solidFill>
                <a:schemeClr val="bg2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SSD DRAM</a:t>
                </a:r>
                <a:endParaRPr lang="en-CH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CA0B680-1145-7043-BDB2-65B21E68E2A2}"/>
                  </a:ext>
                </a:extLst>
              </p:cNvPr>
              <p:cNvSpPr/>
              <p:nvPr/>
            </p:nvSpPr>
            <p:spPr bwMode="auto">
              <a:xfrm>
                <a:off x="3161985" y="4055477"/>
                <a:ext cx="3581420" cy="1579207"/>
              </a:xfrm>
              <a:prstGeom prst="rect">
                <a:avLst/>
              </a:prstGeom>
              <a:solidFill>
                <a:schemeClr val="bg2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1400" b="1" dirty="0"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FCF6758D-F462-244D-B295-2E2ACDE1E915}"/>
                  </a:ext>
                </a:extLst>
              </p:cNvPr>
              <p:cNvSpPr/>
              <p:nvPr/>
            </p:nvSpPr>
            <p:spPr>
              <a:xfrm>
                <a:off x="6968653" y="4442877"/>
                <a:ext cx="1229298" cy="57836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CH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Standard</a:t>
                </a:r>
              </a:p>
              <a:p>
                <a:pPr algn="ctr"/>
                <a:r>
                  <a:rPr lang="en-CH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Metadata</a:t>
                </a:r>
              </a:p>
            </p:txBody>
          </p:sp>
          <p:sp>
            <p:nvSpPr>
              <p:cNvPr id="58" name="직사각형 363">
                <a:extLst>
                  <a:ext uri="{FF2B5EF4-FFF2-40B4-BE49-F238E27FC236}">
                    <a16:creationId xmlns:a16="http://schemas.microsoft.com/office/drawing/2014/main" id="{94CADD4B-65A9-2A42-B3AA-95E58FB9D21D}"/>
                  </a:ext>
                </a:extLst>
              </p:cNvPr>
              <p:cNvSpPr/>
              <p:nvPr/>
            </p:nvSpPr>
            <p:spPr>
              <a:xfrm>
                <a:off x="4649734" y="5644607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400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⋯</a:t>
                </a:r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직사각형 78">
                <a:extLst>
                  <a:ext uri="{FF2B5EF4-FFF2-40B4-BE49-F238E27FC236}">
                    <a16:creationId xmlns:a16="http://schemas.microsoft.com/office/drawing/2014/main" id="{1F9B973B-6048-4448-99CD-BF655DBF73D1}"/>
                  </a:ext>
                </a:extLst>
              </p:cNvPr>
              <p:cNvSpPr/>
              <p:nvPr/>
            </p:nvSpPr>
            <p:spPr>
              <a:xfrm>
                <a:off x="3659817" y="4169247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39FD3E6-57A1-8449-BDFD-E51BA278F651}"/>
                  </a:ext>
                </a:extLst>
              </p:cNvPr>
              <p:cNvSpPr txBox="1"/>
              <p:nvPr/>
            </p:nvSpPr>
            <p:spPr>
              <a:xfrm>
                <a:off x="5367788" y="4065864"/>
                <a:ext cx="15351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H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orbel" panose="020B0503020204020204" pitchFamily="34" charset="0"/>
                  </a:rPr>
                  <a:t>SSD </a:t>
                </a:r>
              </a:p>
              <a:p>
                <a:pPr algn="ctr"/>
                <a:r>
                  <a:rPr lang="en-CH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orbel" panose="020B0503020204020204" pitchFamily="34" charset="0"/>
                  </a:rPr>
                  <a:t>Controller</a:t>
                </a:r>
              </a:p>
            </p:txBody>
          </p:sp>
          <p:sp>
            <p:nvSpPr>
              <p:cNvPr id="68" name="직사각형 78">
                <a:extLst>
                  <a:ext uri="{FF2B5EF4-FFF2-40B4-BE49-F238E27FC236}">
                    <a16:creationId xmlns:a16="http://schemas.microsoft.com/office/drawing/2014/main" id="{66D1BBDE-9FEB-F646-8BD9-D0AF0957DF0D}"/>
                  </a:ext>
                </a:extLst>
              </p:cNvPr>
              <p:cNvSpPr/>
              <p:nvPr/>
            </p:nvSpPr>
            <p:spPr>
              <a:xfrm>
                <a:off x="3825174" y="4250901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직사각형 78">
                <a:extLst>
                  <a:ext uri="{FF2B5EF4-FFF2-40B4-BE49-F238E27FC236}">
                    <a16:creationId xmlns:a16="http://schemas.microsoft.com/office/drawing/2014/main" id="{5FB8EDFB-2CD5-6547-A029-B7296B860EFD}"/>
                  </a:ext>
                </a:extLst>
              </p:cNvPr>
              <p:cNvSpPr/>
              <p:nvPr/>
            </p:nvSpPr>
            <p:spPr>
              <a:xfrm>
                <a:off x="3927234" y="4349398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Cores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Rounded Rectangle 69">
                <a:extLst>
                  <a:ext uri="{FF2B5EF4-FFF2-40B4-BE49-F238E27FC236}">
                    <a16:creationId xmlns:a16="http://schemas.microsoft.com/office/drawing/2014/main" id="{1AD7E18E-1B6F-BD45-B2F8-5F1B7CB4393E}"/>
                  </a:ext>
                </a:extLst>
              </p:cNvPr>
              <p:cNvSpPr/>
              <p:nvPr/>
            </p:nvSpPr>
            <p:spPr>
              <a:xfrm>
                <a:off x="3220770" y="4115339"/>
                <a:ext cx="797104" cy="553024"/>
              </a:xfrm>
              <a:prstGeom prst="roundRect">
                <a:avLst>
                  <a:gd name="adj" fmla="val 16632"/>
                </a:avLst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CH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FTL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560429B-FBAB-354F-9630-523F14590F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8034" y="5369668"/>
                <a:ext cx="0" cy="674429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62F1C936-8C50-284D-8E0A-E3B0D14721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13867" y="5360221"/>
                <a:ext cx="0" cy="674429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직사각형 363">
                <a:extLst>
                  <a:ext uri="{FF2B5EF4-FFF2-40B4-BE49-F238E27FC236}">
                    <a16:creationId xmlns:a16="http://schemas.microsoft.com/office/drawing/2014/main" id="{A3BDFBAB-9A76-3A4F-A18D-4194E5507D24}"/>
                  </a:ext>
                </a:extLst>
              </p:cNvPr>
              <p:cNvSpPr/>
              <p:nvPr/>
            </p:nvSpPr>
            <p:spPr>
              <a:xfrm>
                <a:off x="4649734" y="5644607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400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⋯</a:t>
                </a:r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3A08F2FF-FDA3-6944-B8B0-3AFAD89EDDC0}"/>
                  </a:ext>
                </a:extLst>
              </p:cNvPr>
              <p:cNvSpPr txBox="1"/>
              <p:nvPr/>
            </p:nvSpPr>
            <p:spPr>
              <a:xfrm rot="16200000">
                <a:off x="1734934" y="4812571"/>
                <a:ext cx="2549218" cy="537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en-CH" sz="2000" b="1" dirty="0">
                    <a:solidFill>
                      <a:schemeClr val="accent6">
                        <a:lumMod val="75000"/>
                      </a:schemeClr>
                    </a:solidFill>
                    <a:latin typeface="Corbel" panose="020B0503020204020204" pitchFamily="34" charset="0"/>
                  </a:rPr>
                  <a:t>MegIS-Enabled SSD </a:t>
                </a:r>
              </a:p>
              <a:p>
                <a:pPr algn="ctr">
                  <a:lnSpc>
                    <a:spcPct val="70000"/>
                  </a:lnSpc>
                </a:pPr>
                <a:endParaRPr lang="en-CH" sz="2000" b="1" dirty="0">
                  <a:solidFill>
                    <a:schemeClr val="accent6">
                      <a:lumMod val="75000"/>
                    </a:schemeClr>
                  </a:solidFill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C48594D-229F-2E4F-AB9E-0142CC57C9CA}"/>
                </a:ext>
              </a:extLst>
            </p:cNvPr>
            <p:cNvGrpSpPr/>
            <p:nvPr/>
          </p:nvGrpSpPr>
          <p:grpSpPr>
            <a:xfrm>
              <a:off x="3148227" y="3782398"/>
              <a:ext cx="3569766" cy="1067027"/>
              <a:chOff x="3172611" y="5108429"/>
              <a:chExt cx="3569766" cy="1067027"/>
            </a:xfrm>
          </p:grpSpPr>
          <p:sp>
            <p:nvSpPr>
              <p:cNvPr id="71" name="직사각형 78">
                <a:extLst>
                  <a:ext uri="{FF2B5EF4-FFF2-40B4-BE49-F238E27FC236}">
                    <a16:creationId xmlns:a16="http://schemas.microsoft.com/office/drawing/2014/main" id="{87667484-CE28-424C-BE57-A7B1AC72EAB0}"/>
                  </a:ext>
                </a:extLst>
              </p:cNvPr>
              <p:cNvSpPr/>
              <p:nvPr/>
            </p:nvSpPr>
            <p:spPr>
              <a:xfrm>
                <a:off x="5937624" y="5108429"/>
                <a:ext cx="765776" cy="24118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b="1" dirty="0" err="1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Cntrl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직사각형 78">
                <a:extLst>
                  <a:ext uri="{FF2B5EF4-FFF2-40B4-BE49-F238E27FC236}">
                    <a16:creationId xmlns:a16="http://schemas.microsoft.com/office/drawing/2014/main" id="{58A4D594-9A99-FB41-AAB9-2E6E90677C66}"/>
                  </a:ext>
                </a:extLst>
              </p:cNvPr>
              <p:cNvSpPr/>
              <p:nvPr/>
            </p:nvSpPr>
            <p:spPr>
              <a:xfrm>
                <a:off x="3201622" y="5128487"/>
                <a:ext cx="765776" cy="24118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b="1" dirty="0" err="1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Cntrl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직사각형 78">
                <a:extLst>
                  <a:ext uri="{FF2B5EF4-FFF2-40B4-BE49-F238E27FC236}">
                    <a16:creationId xmlns:a16="http://schemas.microsoft.com/office/drawing/2014/main" id="{30F9A6F3-8BF3-EC46-A597-1D085672FBC9}"/>
                  </a:ext>
                </a:extLst>
              </p:cNvPr>
              <p:cNvSpPr/>
              <p:nvPr/>
            </p:nvSpPr>
            <p:spPr>
              <a:xfrm>
                <a:off x="5300226" y="5759584"/>
                <a:ext cx="1442151" cy="40577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pPr algn="ctr"/>
                <a:r>
                  <a:rPr lang="en-US" altLang="ko-KR" b="1" dirty="0" err="1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Channel#N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직사각형 78">
                <a:extLst>
                  <a:ext uri="{FF2B5EF4-FFF2-40B4-BE49-F238E27FC236}">
                    <a16:creationId xmlns:a16="http://schemas.microsoft.com/office/drawing/2014/main" id="{B35589E9-CE31-C640-B7E1-384D589239B6}"/>
                  </a:ext>
                </a:extLst>
              </p:cNvPr>
              <p:cNvSpPr/>
              <p:nvPr/>
            </p:nvSpPr>
            <p:spPr>
              <a:xfrm>
                <a:off x="3172611" y="5769681"/>
                <a:ext cx="1380142" cy="40577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pPr algn="ctr"/>
                <a:r>
                  <a:rPr lang="en-US" altLang="ko-KR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Channel#1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421244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4E9AD-1AFA-C14D-92B2-38216609F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MegIS Hardware-Software Co-Design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77E662-BF15-0A4D-B2F2-3E0AB950D688}"/>
              </a:ext>
            </a:extLst>
          </p:cNvPr>
          <p:cNvGrpSpPr/>
          <p:nvPr/>
        </p:nvGrpSpPr>
        <p:grpSpPr>
          <a:xfrm>
            <a:off x="705812" y="1953273"/>
            <a:ext cx="7732376" cy="2602902"/>
            <a:chOff x="681428" y="2426782"/>
            <a:chExt cx="7732376" cy="260290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B2F72DB-BA33-AD4A-845C-0862E8D50054}"/>
                </a:ext>
              </a:extLst>
            </p:cNvPr>
            <p:cNvGrpSpPr/>
            <p:nvPr/>
          </p:nvGrpSpPr>
          <p:grpSpPr>
            <a:xfrm>
              <a:off x="681428" y="2426782"/>
              <a:ext cx="1112788" cy="2580206"/>
              <a:chOff x="705812" y="3752813"/>
              <a:chExt cx="1112788" cy="2580206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39F73F0A-BBF0-AB43-AE37-CA6EDBD4C79D}"/>
                  </a:ext>
                </a:extLst>
              </p:cNvPr>
              <p:cNvSpPr/>
              <p:nvPr/>
            </p:nvSpPr>
            <p:spPr>
              <a:xfrm rot="16200000">
                <a:off x="7778" y="4509537"/>
                <a:ext cx="2567546" cy="1054098"/>
              </a:xfrm>
              <a:prstGeom prst="roundRect">
                <a:avLst>
                  <a:gd name="adj" fmla="val 6954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endParaRPr lang="en-CH" sz="1400" b="1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3D30CBAC-E4B4-5E45-A7E1-989B18F3E366}"/>
                  </a:ext>
                </a:extLst>
              </p:cNvPr>
              <p:cNvSpPr txBox="1"/>
              <p:nvPr/>
            </p:nvSpPr>
            <p:spPr>
              <a:xfrm rot="16200000">
                <a:off x="-384236" y="4842861"/>
                <a:ext cx="258020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H" sz="2000" b="1" dirty="0">
                    <a:solidFill>
                      <a:schemeClr val="accent2"/>
                    </a:solidFill>
                    <a:latin typeface="Corbel" panose="020B0503020204020204" pitchFamily="34" charset="0"/>
                  </a:rPr>
                  <a:t>Host System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32764CC-5D10-A248-A393-8558418F6787}"/>
                </a:ext>
              </a:extLst>
            </p:cNvPr>
            <p:cNvGrpSpPr/>
            <p:nvPr/>
          </p:nvGrpSpPr>
          <p:grpSpPr>
            <a:xfrm>
              <a:off x="2642548" y="2480466"/>
              <a:ext cx="5771256" cy="2549218"/>
              <a:chOff x="2666932" y="3806497"/>
              <a:chExt cx="5771256" cy="2549218"/>
            </a:xfrm>
          </p:grpSpPr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E27FD226-8B2E-8A44-A9AD-F6E1501D1528}"/>
                  </a:ext>
                </a:extLst>
              </p:cNvPr>
              <p:cNvSpPr/>
              <p:nvPr/>
            </p:nvSpPr>
            <p:spPr>
              <a:xfrm>
                <a:off x="2666932" y="3806497"/>
                <a:ext cx="5771256" cy="2526522"/>
              </a:xfrm>
              <a:prstGeom prst="roundRect">
                <a:avLst>
                  <a:gd name="adj" fmla="val 6954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endParaRPr lang="en-CH" sz="1400" b="1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2C5004B6-8162-1A4D-8C51-92E7F24DF9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7109" y="4836459"/>
                <a:ext cx="71624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4BF880A-7CB8-614C-8D12-584D9AD42B32}"/>
                  </a:ext>
                </a:extLst>
              </p:cNvPr>
              <p:cNvSpPr/>
              <p:nvPr/>
            </p:nvSpPr>
            <p:spPr bwMode="auto">
              <a:xfrm>
                <a:off x="6905902" y="4055477"/>
                <a:ext cx="1369789" cy="2109881"/>
              </a:xfrm>
              <a:prstGeom prst="rect">
                <a:avLst/>
              </a:prstGeom>
              <a:solidFill>
                <a:schemeClr val="bg2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SSD DRAM</a:t>
                </a:r>
                <a:endParaRPr lang="en-CH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CA0B680-1145-7043-BDB2-65B21E68E2A2}"/>
                  </a:ext>
                </a:extLst>
              </p:cNvPr>
              <p:cNvSpPr/>
              <p:nvPr/>
            </p:nvSpPr>
            <p:spPr bwMode="auto">
              <a:xfrm>
                <a:off x="3161985" y="4055477"/>
                <a:ext cx="3581420" cy="1579207"/>
              </a:xfrm>
              <a:prstGeom prst="rect">
                <a:avLst/>
              </a:prstGeom>
              <a:solidFill>
                <a:schemeClr val="bg2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1400" b="1" dirty="0"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FCF6758D-F462-244D-B295-2E2ACDE1E915}"/>
                  </a:ext>
                </a:extLst>
              </p:cNvPr>
              <p:cNvSpPr/>
              <p:nvPr/>
            </p:nvSpPr>
            <p:spPr>
              <a:xfrm>
                <a:off x="6968653" y="4442877"/>
                <a:ext cx="1229298" cy="57836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CH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Standard</a:t>
                </a:r>
              </a:p>
              <a:p>
                <a:pPr algn="ctr"/>
                <a:r>
                  <a:rPr lang="en-CH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Metadata</a:t>
                </a:r>
              </a:p>
            </p:txBody>
          </p:sp>
          <p:sp>
            <p:nvSpPr>
              <p:cNvPr id="58" name="직사각형 363">
                <a:extLst>
                  <a:ext uri="{FF2B5EF4-FFF2-40B4-BE49-F238E27FC236}">
                    <a16:creationId xmlns:a16="http://schemas.microsoft.com/office/drawing/2014/main" id="{94CADD4B-65A9-2A42-B3AA-95E58FB9D21D}"/>
                  </a:ext>
                </a:extLst>
              </p:cNvPr>
              <p:cNvSpPr/>
              <p:nvPr/>
            </p:nvSpPr>
            <p:spPr>
              <a:xfrm>
                <a:off x="4649734" y="5644607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400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⋯</a:t>
                </a:r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직사각형 78">
                <a:extLst>
                  <a:ext uri="{FF2B5EF4-FFF2-40B4-BE49-F238E27FC236}">
                    <a16:creationId xmlns:a16="http://schemas.microsoft.com/office/drawing/2014/main" id="{1F9B973B-6048-4448-99CD-BF655DBF73D1}"/>
                  </a:ext>
                </a:extLst>
              </p:cNvPr>
              <p:cNvSpPr/>
              <p:nvPr/>
            </p:nvSpPr>
            <p:spPr>
              <a:xfrm>
                <a:off x="3659817" y="4169247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39FD3E6-57A1-8449-BDFD-E51BA278F651}"/>
                  </a:ext>
                </a:extLst>
              </p:cNvPr>
              <p:cNvSpPr txBox="1"/>
              <p:nvPr/>
            </p:nvSpPr>
            <p:spPr>
              <a:xfrm>
                <a:off x="5367788" y="4065864"/>
                <a:ext cx="15351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H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orbel" panose="020B0503020204020204" pitchFamily="34" charset="0"/>
                  </a:rPr>
                  <a:t>SSD </a:t>
                </a:r>
              </a:p>
              <a:p>
                <a:pPr algn="ctr"/>
                <a:r>
                  <a:rPr lang="en-CH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orbel" panose="020B0503020204020204" pitchFamily="34" charset="0"/>
                  </a:rPr>
                  <a:t>Controller</a:t>
                </a:r>
              </a:p>
            </p:txBody>
          </p:sp>
          <p:sp>
            <p:nvSpPr>
              <p:cNvPr id="68" name="직사각형 78">
                <a:extLst>
                  <a:ext uri="{FF2B5EF4-FFF2-40B4-BE49-F238E27FC236}">
                    <a16:creationId xmlns:a16="http://schemas.microsoft.com/office/drawing/2014/main" id="{66D1BBDE-9FEB-F646-8BD9-D0AF0957DF0D}"/>
                  </a:ext>
                </a:extLst>
              </p:cNvPr>
              <p:cNvSpPr/>
              <p:nvPr/>
            </p:nvSpPr>
            <p:spPr>
              <a:xfrm>
                <a:off x="3825174" y="4250901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직사각형 78">
                <a:extLst>
                  <a:ext uri="{FF2B5EF4-FFF2-40B4-BE49-F238E27FC236}">
                    <a16:creationId xmlns:a16="http://schemas.microsoft.com/office/drawing/2014/main" id="{5FB8EDFB-2CD5-6547-A029-B7296B860EFD}"/>
                  </a:ext>
                </a:extLst>
              </p:cNvPr>
              <p:cNvSpPr/>
              <p:nvPr/>
            </p:nvSpPr>
            <p:spPr>
              <a:xfrm>
                <a:off x="3927234" y="4349398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Cores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Rounded Rectangle 69">
                <a:extLst>
                  <a:ext uri="{FF2B5EF4-FFF2-40B4-BE49-F238E27FC236}">
                    <a16:creationId xmlns:a16="http://schemas.microsoft.com/office/drawing/2014/main" id="{1AD7E18E-1B6F-BD45-B2F8-5F1B7CB4393E}"/>
                  </a:ext>
                </a:extLst>
              </p:cNvPr>
              <p:cNvSpPr/>
              <p:nvPr/>
            </p:nvSpPr>
            <p:spPr>
              <a:xfrm>
                <a:off x="3220770" y="4115339"/>
                <a:ext cx="797104" cy="553024"/>
              </a:xfrm>
              <a:prstGeom prst="roundRect">
                <a:avLst>
                  <a:gd name="adj" fmla="val 16632"/>
                </a:avLst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CH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FTL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560429B-FBAB-354F-9630-523F14590F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8034" y="5369668"/>
                <a:ext cx="0" cy="674429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62F1C936-8C50-284D-8E0A-E3B0D14721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13867" y="5360221"/>
                <a:ext cx="0" cy="674429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직사각형 363">
                <a:extLst>
                  <a:ext uri="{FF2B5EF4-FFF2-40B4-BE49-F238E27FC236}">
                    <a16:creationId xmlns:a16="http://schemas.microsoft.com/office/drawing/2014/main" id="{A3BDFBAB-9A76-3A4F-A18D-4194E5507D24}"/>
                  </a:ext>
                </a:extLst>
              </p:cNvPr>
              <p:cNvSpPr/>
              <p:nvPr/>
            </p:nvSpPr>
            <p:spPr>
              <a:xfrm>
                <a:off x="4649734" y="5644607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400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⋯</a:t>
                </a:r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3A08F2FF-FDA3-6944-B8B0-3AFAD89EDDC0}"/>
                  </a:ext>
                </a:extLst>
              </p:cNvPr>
              <p:cNvSpPr txBox="1"/>
              <p:nvPr/>
            </p:nvSpPr>
            <p:spPr>
              <a:xfrm rot="16200000">
                <a:off x="1734934" y="4812571"/>
                <a:ext cx="2549218" cy="537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en-CH" sz="2000" b="1" dirty="0">
                    <a:solidFill>
                      <a:schemeClr val="accent6">
                        <a:lumMod val="75000"/>
                      </a:schemeClr>
                    </a:solidFill>
                    <a:latin typeface="Corbel" panose="020B0503020204020204" pitchFamily="34" charset="0"/>
                  </a:rPr>
                  <a:t>MegIS-Enabled SSD </a:t>
                </a:r>
              </a:p>
              <a:p>
                <a:pPr algn="ctr">
                  <a:lnSpc>
                    <a:spcPct val="70000"/>
                  </a:lnSpc>
                </a:pPr>
                <a:endParaRPr lang="en-CH" sz="2000" b="1" dirty="0">
                  <a:solidFill>
                    <a:schemeClr val="accent6">
                      <a:lumMod val="75000"/>
                    </a:schemeClr>
                  </a:solidFill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EA6C05E-6712-C045-A834-4B46040447A5}"/>
                </a:ext>
              </a:extLst>
            </p:cNvPr>
            <p:cNvGrpSpPr/>
            <p:nvPr/>
          </p:nvGrpSpPr>
          <p:grpSpPr>
            <a:xfrm>
              <a:off x="946631" y="3247639"/>
              <a:ext cx="4372074" cy="972021"/>
              <a:chOff x="971015" y="4573670"/>
              <a:chExt cx="4372074" cy="972021"/>
            </a:xfrm>
          </p:grpSpPr>
          <p:pic>
            <p:nvPicPr>
              <p:cNvPr id="64" name="Graphic 63" descr="Gears">
                <a:extLst>
                  <a:ext uri="{FF2B5EF4-FFF2-40B4-BE49-F238E27FC236}">
                    <a16:creationId xmlns:a16="http://schemas.microsoft.com/office/drawing/2014/main" id="{1EA12A80-2966-9143-93DA-62D37E7BF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428689" y="4631291"/>
                <a:ext cx="914400" cy="914400"/>
              </a:xfrm>
              <a:prstGeom prst="rect">
                <a:avLst/>
              </a:prstGeom>
              <a:effectLst>
                <a:glow rad="63500">
                  <a:schemeClr val="bg1">
                    <a:alpha val="40000"/>
                  </a:schemeClr>
                </a:glow>
              </a:effectLst>
            </p:spPr>
          </p:pic>
          <p:pic>
            <p:nvPicPr>
              <p:cNvPr id="65" name="Graphic 64" descr="Gears">
                <a:extLst>
                  <a:ext uri="{FF2B5EF4-FFF2-40B4-BE49-F238E27FC236}">
                    <a16:creationId xmlns:a16="http://schemas.microsoft.com/office/drawing/2014/main" id="{B95595D7-3CE1-2244-B3A1-B189597EDD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71015" y="4573670"/>
                <a:ext cx="914400" cy="914400"/>
              </a:xfrm>
              <a:prstGeom prst="rect">
                <a:avLst/>
              </a:prstGeom>
              <a:effectLst>
                <a:glow rad="63500">
                  <a:schemeClr val="bg1">
                    <a:alpha val="40000"/>
                  </a:schemeClr>
                </a:glow>
              </a:effectLst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C48594D-229F-2E4F-AB9E-0142CC57C9CA}"/>
                </a:ext>
              </a:extLst>
            </p:cNvPr>
            <p:cNvGrpSpPr/>
            <p:nvPr/>
          </p:nvGrpSpPr>
          <p:grpSpPr>
            <a:xfrm>
              <a:off x="3148227" y="3782398"/>
              <a:ext cx="3569766" cy="1067027"/>
              <a:chOff x="3172611" y="5108429"/>
              <a:chExt cx="3569766" cy="1067027"/>
            </a:xfrm>
          </p:grpSpPr>
          <p:sp>
            <p:nvSpPr>
              <p:cNvPr id="71" name="직사각형 78">
                <a:extLst>
                  <a:ext uri="{FF2B5EF4-FFF2-40B4-BE49-F238E27FC236}">
                    <a16:creationId xmlns:a16="http://schemas.microsoft.com/office/drawing/2014/main" id="{87667484-CE28-424C-BE57-A7B1AC72EAB0}"/>
                  </a:ext>
                </a:extLst>
              </p:cNvPr>
              <p:cNvSpPr/>
              <p:nvPr/>
            </p:nvSpPr>
            <p:spPr>
              <a:xfrm>
                <a:off x="5937624" y="5108429"/>
                <a:ext cx="765776" cy="24118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b="1" dirty="0" err="1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Cntrl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직사각형 78">
                <a:extLst>
                  <a:ext uri="{FF2B5EF4-FFF2-40B4-BE49-F238E27FC236}">
                    <a16:creationId xmlns:a16="http://schemas.microsoft.com/office/drawing/2014/main" id="{58A4D594-9A99-FB41-AAB9-2E6E90677C66}"/>
                  </a:ext>
                </a:extLst>
              </p:cNvPr>
              <p:cNvSpPr/>
              <p:nvPr/>
            </p:nvSpPr>
            <p:spPr>
              <a:xfrm>
                <a:off x="3201622" y="5128487"/>
                <a:ext cx="765776" cy="24118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b="1" dirty="0" err="1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Cntrl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직사각형 78">
                <a:extLst>
                  <a:ext uri="{FF2B5EF4-FFF2-40B4-BE49-F238E27FC236}">
                    <a16:creationId xmlns:a16="http://schemas.microsoft.com/office/drawing/2014/main" id="{30F9A6F3-8BF3-EC46-A597-1D085672FBC9}"/>
                  </a:ext>
                </a:extLst>
              </p:cNvPr>
              <p:cNvSpPr/>
              <p:nvPr/>
            </p:nvSpPr>
            <p:spPr>
              <a:xfrm>
                <a:off x="5300226" y="5759584"/>
                <a:ext cx="1442151" cy="40577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pPr algn="ctr"/>
                <a:r>
                  <a:rPr lang="en-US" altLang="ko-KR" b="1" dirty="0" err="1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Channel#N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직사각형 78">
                <a:extLst>
                  <a:ext uri="{FF2B5EF4-FFF2-40B4-BE49-F238E27FC236}">
                    <a16:creationId xmlns:a16="http://schemas.microsoft.com/office/drawing/2014/main" id="{B35589E9-CE31-C640-B7E1-384D589239B6}"/>
                  </a:ext>
                </a:extLst>
              </p:cNvPr>
              <p:cNvSpPr/>
              <p:nvPr/>
            </p:nvSpPr>
            <p:spPr>
              <a:xfrm>
                <a:off x="3172611" y="5769681"/>
                <a:ext cx="1380142" cy="40577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pPr algn="ctr"/>
                <a:r>
                  <a:rPr lang="en-US" altLang="ko-KR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Channel#1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79DF4AA4-CC38-594B-84CE-E9809A1C84CD}"/>
              </a:ext>
            </a:extLst>
          </p:cNvPr>
          <p:cNvSpPr/>
          <p:nvPr/>
        </p:nvSpPr>
        <p:spPr>
          <a:xfrm>
            <a:off x="710471" y="1800983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i="1" dirty="0">
                <a:solidFill>
                  <a:schemeClr val="bg1"/>
                </a:solidFill>
                <a:latin typeface="Corbel" panose="020B0503020204020204" pitchFamily="34" charset="0"/>
              </a:rPr>
              <a:t>Step 1</a:t>
            </a:r>
            <a:endParaRPr lang="en-CH" sz="2400" b="1" i="1" dirty="0">
              <a:solidFill>
                <a:schemeClr val="bg1"/>
              </a:solidFill>
            </a:endParaRPr>
          </a:p>
        </p:txBody>
      </p: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28A3730E-727B-9C4B-860C-874E267F7663}"/>
              </a:ext>
            </a:extLst>
          </p:cNvPr>
          <p:cNvSpPr/>
          <p:nvPr/>
        </p:nvSpPr>
        <p:spPr>
          <a:xfrm>
            <a:off x="79799" y="860728"/>
            <a:ext cx="3611231" cy="853442"/>
          </a:xfrm>
          <a:prstGeom prst="roundRect">
            <a:avLst>
              <a:gd name="adj" fmla="val 7782"/>
            </a:avLst>
          </a:prstGeom>
          <a:solidFill>
            <a:srgbClr val="F5DCF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CH" sz="2000" b="1" dirty="0">
                <a:solidFill>
                  <a:srgbClr val="C813BD"/>
                </a:solidFill>
                <a:latin typeface="Corbel" panose="020B0503020204020204" pitchFamily="34" charset="0"/>
              </a:rPr>
              <a:t>Task partitioning and mapping</a:t>
            </a:r>
          </a:p>
          <a:p>
            <a:pPr marL="342900" indent="-1800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CH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 Each step executes </a:t>
            </a:r>
          </a:p>
          <a:p>
            <a:pPr algn="ctr">
              <a:lnSpc>
                <a:spcPct val="90000"/>
              </a:lnSpc>
            </a:pPr>
            <a:r>
              <a:rPr lang="en-CH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in its most suitable system 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8EF945EE-722D-724C-AA0D-8DB1A664D308}"/>
              </a:ext>
            </a:extLst>
          </p:cNvPr>
          <p:cNvSpPr/>
          <p:nvPr/>
        </p:nvSpPr>
        <p:spPr>
          <a:xfrm>
            <a:off x="3796055" y="1800983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i="1" dirty="0">
                <a:solidFill>
                  <a:schemeClr val="bg1"/>
                </a:solidFill>
                <a:latin typeface="Corbel" panose="020B0503020204020204" pitchFamily="34" charset="0"/>
              </a:rPr>
              <a:t>Step 2</a:t>
            </a:r>
            <a:endParaRPr lang="en-CH" sz="2400" b="1" i="1" dirty="0">
              <a:solidFill>
                <a:schemeClr val="bg1"/>
              </a:solidFill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9CF05649-0E70-F94C-9B5B-CBD12DA950AA}"/>
              </a:ext>
            </a:extLst>
          </p:cNvPr>
          <p:cNvSpPr/>
          <p:nvPr/>
        </p:nvSpPr>
        <p:spPr>
          <a:xfrm>
            <a:off x="6160165" y="1800983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i="1" dirty="0">
                <a:solidFill>
                  <a:schemeClr val="bg1"/>
                </a:solidFill>
                <a:latin typeface="Corbel" panose="020B0503020204020204" pitchFamily="34" charset="0"/>
              </a:rPr>
              <a:t>Step 3</a:t>
            </a:r>
            <a:endParaRPr lang="en-CH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92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35" grpId="0" animBg="1"/>
      <p:bldP spid="36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4E9AD-1AFA-C14D-92B2-38216609F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MegIS Hardware-Software Co-Design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77E662-BF15-0A4D-B2F2-3E0AB950D688}"/>
              </a:ext>
            </a:extLst>
          </p:cNvPr>
          <p:cNvGrpSpPr/>
          <p:nvPr/>
        </p:nvGrpSpPr>
        <p:grpSpPr>
          <a:xfrm>
            <a:off x="705812" y="1953273"/>
            <a:ext cx="7732376" cy="2602902"/>
            <a:chOff x="681428" y="2426782"/>
            <a:chExt cx="7732376" cy="260290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B2F72DB-BA33-AD4A-845C-0862E8D50054}"/>
                </a:ext>
              </a:extLst>
            </p:cNvPr>
            <p:cNvGrpSpPr/>
            <p:nvPr/>
          </p:nvGrpSpPr>
          <p:grpSpPr>
            <a:xfrm>
              <a:off x="681428" y="2426782"/>
              <a:ext cx="1112788" cy="2580206"/>
              <a:chOff x="705812" y="3752813"/>
              <a:chExt cx="1112788" cy="2580206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39F73F0A-BBF0-AB43-AE37-CA6EDBD4C79D}"/>
                  </a:ext>
                </a:extLst>
              </p:cNvPr>
              <p:cNvSpPr/>
              <p:nvPr/>
            </p:nvSpPr>
            <p:spPr>
              <a:xfrm rot="16200000">
                <a:off x="7778" y="4509537"/>
                <a:ext cx="2567546" cy="1054098"/>
              </a:xfrm>
              <a:prstGeom prst="roundRect">
                <a:avLst>
                  <a:gd name="adj" fmla="val 6954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endParaRPr lang="en-CH" sz="1400" b="1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3D30CBAC-E4B4-5E45-A7E1-989B18F3E366}"/>
                  </a:ext>
                </a:extLst>
              </p:cNvPr>
              <p:cNvSpPr txBox="1"/>
              <p:nvPr/>
            </p:nvSpPr>
            <p:spPr>
              <a:xfrm rot="16200000">
                <a:off x="-384236" y="4842861"/>
                <a:ext cx="258020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H" sz="2000" b="1" dirty="0">
                    <a:solidFill>
                      <a:schemeClr val="accent2"/>
                    </a:solidFill>
                    <a:latin typeface="Corbel" panose="020B0503020204020204" pitchFamily="34" charset="0"/>
                  </a:rPr>
                  <a:t>Host System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32764CC-5D10-A248-A393-8558418F6787}"/>
                </a:ext>
              </a:extLst>
            </p:cNvPr>
            <p:cNvGrpSpPr/>
            <p:nvPr/>
          </p:nvGrpSpPr>
          <p:grpSpPr>
            <a:xfrm>
              <a:off x="2642548" y="2480466"/>
              <a:ext cx="5771256" cy="2549218"/>
              <a:chOff x="2666932" y="3806497"/>
              <a:chExt cx="5771256" cy="2549218"/>
            </a:xfrm>
          </p:grpSpPr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E27FD226-8B2E-8A44-A9AD-F6E1501D1528}"/>
                  </a:ext>
                </a:extLst>
              </p:cNvPr>
              <p:cNvSpPr/>
              <p:nvPr/>
            </p:nvSpPr>
            <p:spPr>
              <a:xfrm>
                <a:off x="2666932" y="3806497"/>
                <a:ext cx="5771256" cy="2526522"/>
              </a:xfrm>
              <a:prstGeom prst="roundRect">
                <a:avLst>
                  <a:gd name="adj" fmla="val 6954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endParaRPr lang="en-CH" sz="1400" b="1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2C5004B6-8162-1A4D-8C51-92E7F24DF9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7109" y="4836459"/>
                <a:ext cx="71624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4BF880A-7CB8-614C-8D12-584D9AD42B32}"/>
                  </a:ext>
                </a:extLst>
              </p:cNvPr>
              <p:cNvSpPr/>
              <p:nvPr/>
            </p:nvSpPr>
            <p:spPr bwMode="auto">
              <a:xfrm>
                <a:off x="6905902" y="4055477"/>
                <a:ext cx="1369789" cy="2109881"/>
              </a:xfrm>
              <a:prstGeom prst="rect">
                <a:avLst/>
              </a:prstGeom>
              <a:solidFill>
                <a:schemeClr val="bg2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SSD DRAM</a:t>
                </a:r>
                <a:endParaRPr lang="en-CH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CA0B680-1145-7043-BDB2-65B21E68E2A2}"/>
                  </a:ext>
                </a:extLst>
              </p:cNvPr>
              <p:cNvSpPr/>
              <p:nvPr/>
            </p:nvSpPr>
            <p:spPr bwMode="auto">
              <a:xfrm>
                <a:off x="3161985" y="4055477"/>
                <a:ext cx="3581420" cy="1579207"/>
              </a:xfrm>
              <a:prstGeom prst="rect">
                <a:avLst/>
              </a:prstGeom>
              <a:solidFill>
                <a:schemeClr val="bg2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1400" b="1" dirty="0"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FCF6758D-F462-244D-B295-2E2ACDE1E915}"/>
                  </a:ext>
                </a:extLst>
              </p:cNvPr>
              <p:cNvSpPr/>
              <p:nvPr/>
            </p:nvSpPr>
            <p:spPr>
              <a:xfrm>
                <a:off x="6968653" y="4442877"/>
                <a:ext cx="1229298" cy="57836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CH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Standard</a:t>
                </a:r>
              </a:p>
              <a:p>
                <a:pPr algn="ctr"/>
                <a:r>
                  <a:rPr lang="en-CH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Metadata</a:t>
                </a:r>
              </a:p>
            </p:txBody>
          </p:sp>
          <p:sp>
            <p:nvSpPr>
              <p:cNvPr id="58" name="직사각형 363">
                <a:extLst>
                  <a:ext uri="{FF2B5EF4-FFF2-40B4-BE49-F238E27FC236}">
                    <a16:creationId xmlns:a16="http://schemas.microsoft.com/office/drawing/2014/main" id="{94CADD4B-65A9-2A42-B3AA-95E58FB9D21D}"/>
                  </a:ext>
                </a:extLst>
              </p:cNvPr>
              <p:cNvSpPr/>
              <p:nvPr/>
            </p:nvSpPr>
            <p:spPr>
              <a:xfrm>
                <a:off x="4649734" y="5644607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400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⋯</a:t>
                </a:r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직사각형 78">
                <a:extLst>
                  <a:ext uri="{FF2B5EF4-FFF2-40B4-BE49-F238E27FC236}">
                    <a16:creationId xmlns:a16="http://schemas.microsoft.com/office/drawing/2014/main" id="{1F9B973B-6048-4448-99CD-BF655DBF73D1}"/>
                  </a:ext>
                </a:extLst>
              </p:cNvPr>
              <p:cNvSpPr/>
              <p:nvPr/>
            </p:nvSpPr>
            <p:spPr>
              <a:xfrm>
                <a:off x="3659817" y="4169247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39FD3E6-57A1-8449-BDFD-E51BA278F651}"/>
                  </a:ext>
                </a:extLst>
              </p:cNvPr>
              <p:cNvSpPr txBox="1"/>
              <p:nvPr/>
            </p:nvSpPr>
            <p:spPr>
              <a:xfrm>
                <a:off x="5367788" y="4065864"/>
                <a:ext cx="15351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H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orbel" panose="020B0503020204020204" pitchFamily="34" charset="0"/>
                  </a:rPr>
                  <a:t>SSD </a:t>
                </a:r>
              </a:p>
              <a:p>
                <a:pPr algn="ctr"/>
                <a:r>
                  <a:rPr lang="en-CH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orbel" panose="020B0503020204020204" pitchFamily="34" charset="0"/>
                  </a:rPr>
                  <a:t>Controller</a:t>
                </a:r>
              </a:p>
            </p:txBody>
          </p:sp>
          <p:sp>
            <p:nvSpPr>
              <p:cNvPr id="68" name="직사각형 78">
                <a:extLst>
                  <a:ext uri="{FF2B5EF4-FFF2-40B4-BE49-F238E27FC236}">
                    <a16:creationId xmlns:a16="http://schemas.microsoft.com/office/drawing/2014/main" id="{66D1BBDE-9FEB-F646-8BD9-D0AF0957DF0D}"/>
                  </a:ext>
                </a:extLst>
              </p:cNvPr>
              <p:cNvSpPr/>
              <p:nvPr/>
            </p:nvSpPr>
            <p:spPr>
              <a:xfrm>
                <a:off x="3825174" y="4250901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직사각형 78">
                <a:extLst>
                  <a:ext uri="{FF2B5EF4-FFF2-40B4-BE49-F238E27FC236}">
                    <a16:creationId xmlns:a16="http://schemas.microsoft.com/office/drawing/2014/main" id="{5FB8EDFB-2CD5-6547-A029-B7296B860EFD}"/>
                  </a:ext>
                </a:extLst>
              </p:cNvPr>
              <p:cNvSpPr/>
              <p:nvPr/>
            </p:nvSpPr>
            <p:spPr>
              <a:xfrm>
                <a:off x="3927234" y="4349398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Cores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Rounded Rectangle 69">
                <a:extLst>
                  <a:ext uri="{FF2B5EF4-FFF2-40B4-BE49-F238E27FC236}">
                    <a16:creationId xmlns:a16="http://schemas.microsoft.com/office/drawing/2014/main" id="{1AD7E18E-1B6F-BD45-B2F8-5F1B7CB4393E}"/>
                  </a:ext>
                </a:extLst>
              </p:cNvPr>
              <p:cNvSpPr/>
              <p:nvPr/>
            </p:nvSpPr>
            <p:spPr>
              <a:xfrm>
                <a:off x="3220770" y="4115339"/>
                <a:ext cx="797104" cy="553024"/>
              </a:xfrm>
              <a:prstGeom prst="roundRect">
                <a:avLst>
                  <a:gd name="adj" fmla="val 16632"/>
                </a:avLst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CH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FTL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560429B-FBAB-354F-9630-523F14590F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8034" y="5369668"/>
                <a:ext cx="0" cy="674429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62F1C936-8C50-284D-8E0A-E3B0D14721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13867" y="5360221"/>
                <a:ext cx="0" cy="674429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직사각형 363">
                <a:extLst>
                  <a:ext uri="{FF2B5EF4-FFF2-40B4-BE49-F238E27FC236}">
                    <a16:creationId xmlns:a16="http://schemas.microsoft.com/office/drawing/2014/main" id="{A3BDFBAB-9A76-3A4F-A18D-4194E5507D24}"/>
                  </a:ext>
                </a:extLst>
              </p:cNvPr>
              <p:cNvSpPr/>
              <p:nvPr/>
            </p:nvSpPr>
            <p:spPr>
              <a:xfrm>
                <a:off x="4649734" y="5644607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400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⋯</a:t>
                </a:r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3A08F2FF-FDA3-6944-B8B0-3AFAD89EDDC0}"/>
                  </a:ext>
                </a:extLst>
              </p:cNvPr>
              <p:cNvSpPr txBox="1"/>
              <p:nvPr/>
            </p:nvSpPr>
            <p:spPr>
              <a:xfrm rot="16200000">
                <a:off x="1734934" y="4812571"/>
                <a:ext cx="2549218" cy="537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en-CH" sz="2000" b="1" dirty="0">
                    <a:solidFill>
                      <a:schemeClr val="accent6">
                        <a:lumMod val="75000"/>
                      </a:schemeClr>
                    </a:solidFill>
                    <a:latin typeface="Corbel" panose="020B0503020204020204" pitchFamily="34" charset="0"/>
                  </a:rPr>
                  <a:t>MegIS-Enabled SSD </a:t>
                </a:r>
              </a:p>
              <a:p>
                <a:pPr algn="ctr">
                  <a:lnSpc>
                    <a:spcPct val="70000"/>
                  </a:lnSpc>
                </a:pPr>
                <a:endParaRPr lang="en-CH" sz="2000" b="1" dirty="0">
                  <a:solidFill>
                    <a:schemeClr val="accent6">
                      <a:lumMod val="75000"/>
                    </a:schemeClr>
                  </a:solidFill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EA6C05E-6712-C045-A834-4B46040447A5}"/>
                </a:ext>
              </a:extLst>
            </p:cNvPr>
            <p:cNvGrpSpPr/>
            <p:nvPr/>
          </p:nvGrpSpPr>
          <p:grpSpPr>
            <a:xfrm>
              <a:off x="946631" y="3236214"/>
              <a:ext cx="4372074" cy="983446"/>
              <a:chOff x="971015" y="4562245"/>
              <a:chExt cx="4372074" cy="983446"/>
            </a:xfrm>
          </p:grpSpPr>
          <p:sp>
            <p:nvSpPr>
              <p:cNvPr id="60" name="Right Arrow 59">
                <a:extLst>
                  <a:ext uri="{FF2B5EF4-FFF2-40B4-BE49-F238E27FC236}">
                    <a16:creationId xmlns:a16="http://schemas.microsoft.com/office/drawing/2014/main" id="{188D29B9-4804-4543-A70F-1F69FCE7B03B}"/>
                  </a:ext>
                </a:extLst>
              </p:cNvPr>
              <p:cNvSpPr/>
              <p:nvPr/>
            </p:nvSpPr>
            <p:spPr>
              <a:xfrm>
                <a:off x="1827862" y="4562245"/>
                <a:ext cx="824667" cy="274214"/>
              </a:xfrm>
              <a:prstGeom prst="rightArrow">
                <a:avLst/>
              </a:prstGeom>
              <a:solidFill>
                <a:srgbClr val="7030A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i="1" dirty="0">
                  <a:solidFill>
                    <a:srgbClr val="7030A0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62" name="Right Arrow 61">
                <a:extLst>
                  <a:ext uri="{FF2B5EF4-FFF2-40B4-BE49-F238E27FC236}">
                    <a16:creationId xmlns:a16="http://schemas.microsoft.com/office/drawing/2014/main" id="{D912E586-2373-A948-97F9-A1DF6071F9AB}"/>
                  </a:ext>
                </a:extLst>
              </p:cNvPr>
              <p:cNvSpPr/>
              <p:nvPr/>
            </p:nvSpPr>
            <p:spPr>
              <a:xfrm rot="10800000">
                <a:off x="1819369" y="5234944"/>
                <a:ext cx="824667" cy="274214"/>
              </a:xfrm>
              <a:prstGeom prst="rightArrow">
                <a:avLst/>
              </a:prstGeom>
              <a:solidFill>
                <a:srgbClr val="7030A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i="1">
                  <a:solidFill>
                    <a:srgbClr val="7030A0"/>
                  </a:solidFill>
                  <a:latin typeface="Corbel" panose="020B0503020204020204" pitchFamily="34" charset="0"/>
                </a:endParaRPr>
              </a:p>
            </p:txBody>
          </p:sp>
          <p:pic>
            <p:nvPicPr>
              <p:cNvPr id="64" name="Graphic 63" descr="Gears">
                <a:extLst>
                  <a:ext uri="{FF2B5EF4-FFF2-40B4-BE49-F238E27FC236}">
                    <a16:creationId xmlns:a16="http://schemas.microsoft.com/office/drawing/2014/main" id="{1EA12A80-2966-9143-93DA-62D37E7BF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428689" y="4631291"/>
                <a:ext cx="914400" cy="914400"/>
              </a:xfrm>
              <a:prstGeom prst="rect">
                <a:avLst/>
              </a:prstGeom>
              <a:effectLst>
                <a:glow rad="63500">
                  <a:schemeClr val="bg1">
                    <a:alpha val="40000"/>
                  </a:schemeClr>
                </a:glow>
              </a:effectLst>
            </p:spPr>
          </p:pic>
          <p:pic>
            <p:nvPicPr>
              <p:cNvPr id="65" name="Graphic 64" descr="Gears">
                <a:extLst>
                  <a:ext uri="{FF2B5EF4-FFF2-40B4-BE49-F238E27FC236}">
                    <a16:creationId xmlns:a16="http://schemas.microsoft.com/office/drawing/2014/main" id="{B95595D7-3CE1-2244-B3A1-B189597EDD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71015" y="4573670"/>
                <a:ext cx="914400" cy="914400"/>
              </a:xfrm>
              <a:prstGeom prst="rect">
                <a:avLst/>
              </a:prstGeom>
              <a:effectLst>
                <a:glow rad="63500">
                  <a:schemeClr val="bg1">
                    <a:alpha val="40000"/>
                  </a:schemeClr>
                </a:glow>
              </a:effectLst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C48594D-229F-2E4F-AB9E-0142CC57C9CA}"/>
                </a:ext>
              </a:extLst>
            </p:cNvPr>
            <p:cNvGrpSpPr/>
            <p:nvPr/>
          </p:nvGrpSpPr>
          <p:grpSpPr>
            <a:xfrm>
              <a:off x="3148227" y="3782398"/>
              <a:ext cx="3569766" cy="1067027"/>
              <a:chOff x="3172611" y="5108429"/>
              <a:chExt cx="3569766" cy="1067027"/>
            </a:xfrm>
          </p:grpSpPr>
          <p:sp>
            <p:nvSpPr>
              <p:cNvPr id="71" name="직사각형 78">
                <a:extLst>
                  <a:ext uri="{FF2B5EF4-FFF2-40B4-BE49-F238E27FC236}">
                    <a16:creationId xmlns:a16="http://schemas.microsoft.com/office/drawing/2014/main" id="{87667484-CE28-424C-BE57-A7B1AC72EAB0}"/>
                  </a:ext>
                </a:extLst>
              </p:cNvPr>
              <p:cNvSpPr/>
              <p:nvPr/>
            </p:nvSpPr>
            <p:spPr>
              <a:xfrm>
                <a:off x="5937624" y="5108429"/>
                <a:ext cx="765776" cy="24118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b="1" dirty="0" err="1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Cntrl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직사각형 78">
                <a:extLst>
                  <a:ext uri="{FF2B5EF4-FFF2-40B4-BE49-F238E27FC236}">
                    <a16:creationId xmlns:a16="http://schemas.microsoft.com/office/drawing/2014/main" id="{58A4D594-9A99-FB41-AAB9-2E6E90677C66}"/>
                  </a:ext>
                </a:extLst>
              </p:cNvPr>
              <p:cNvSpPr/>
              <p:nvPr/>
            </p:nvSpPr>
            <p:spPr>
              <a:xfrm>
                <a:off x="3201622" y="5128487"/>
                <a:ext cx="765776" cy="24118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b="1" dirty="0" err="1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Cntrl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직사각형 78">
                <a:extLst>
                  <a:ext uri="{FF2B5EF4-FFF2-40B4-BE49-F238E27FC236}">
                    <a16:creationId xmlns:a16="http://schemas.microsoft.com/office/drawing/2014/main" id="{30F9A6F3-8BF3-EC46-A597-1D085672FBC9}"/>
                  </a:ext>
                </a:extLst>
              </p:cNvPr>
              <p:cNvSpPr/>
              <p:nvPr/>
            </p:nvSpPr>
            <p:spPr>
              <a:xfrm>
                <a:off x="5300226" y="5759584"/>
                <a:ext cx="1442151" cy="40577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pPr algn="ctr"/>
                <a:r>
                  <a:rPr lang="en-US" altLang="ko-KR" b="1" dirty="0" err="1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Channel#N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직사각형 78">
                <a:extLst>
                  <a:ext uri="{FF2B5EF4-FFF2-40B4-BE49-F238E27FC236}">
                    <a16:creationId xmlns:a16="http://schemas.microsoft.com/office/drawing/2014/main" id="{B35589E9-CE31-C640-B7E1-384D589239B6}"/>
                  </a:ext>
                </a:extLst>
              </p:cNvPr>
              <p:cNvSpPr/>
              <p:nvPr/>
            </p:nvSpPr>
            <p:spPr>
              <a:xfrm>
                <a:off x="3172611" y="5769681"/>
                <a:ext cx="1380142" cy="40577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pPr algn="ctr"/>
                <a:r>
                  <a:rPr lang="en-US" altLang="ko-KR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Channel#1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78" name="Rounded Rectangle 77">
            <a:extLst>
              <a:ext uri="{FF2B5EF4-FFF2-40B4-BE49-F238E27FC236}">
                <a16:creationId xmlns:a16="http://schemas.microsoft.com/office/drawing/2014/main" id="{3012E98E-C4C2-A74A-B545-930BC0D5FF20}"/>
              </a:ext>
            </a:extLst>
          </p:cNvPr>
          <p:cNvSpPr/>
          <p:nvPr/>
        </p:nvSpPr>
        <p:spPr>
          <a:xfrm>
            <a:off x="4790578" y="863827"/>
            <a:ext cx="4251960" cy="853441"/>
          </a:xfrm>
          <a:prstGeom prst="roundRect">
            <a:avLst>
              <a:gd name="adj" fmla="val 7193"/>
            </a:avLst>
          </a:prstGeom>
          <a:solidFill>
            <a:srgbClr val="D7C9F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GB" sz="2000" b="1" dirty="0">
                <a:solidFill>
                  <a:srgbClr val="7030A0"/>
                </a:solidFill>
                <a:latin typeface="Corbel" panose="020B0503020204020204" pitchFamily="34" charset="0"/>
              </a:rPr>
              <a:t>Data/computation flow coordination</a:t>
            </a:r>
          </a:p>
          <a:p>
            <a:pPr marL="180000" indent="-1800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Reduce communication overhead</a:t>
            </a:r>
          </a:p>
          <a:p>
            <a:pPr marL="342900" indent="-1800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Reduce #writes to flash chips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AA584AB9-28C6-2249-871F-65D4DF326D9E}"/>
              </a:ext>
            </a:extLst>
          </p:cNvPr>
          <p:cNvSpPr/>
          <p:nvPr/>
        </p:nvSpPr>
        <p:spPr>
          <a:xfrm>
            <a:off x="710471" y="1800983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i="1" dirty="0">
                <a:solidFill>
                  <a:schemeClr val="bg1"/>
                </a:solidFill>
                <a:latin typeface="Corbel" panose="020B0503020204020204" pitchFamily="34" charset="0"/>
              </a:rPr>
              <a:t>Step </a:t>
            </a:r>
            <a:r>
              <a:rPr lang="en-CH" sz="2400" b="1" i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59F46437-D39B-2F46-AC74-5C0A2A5F698F}"/>
              </a:ext>
            </a:extLst>
          </p:cNvPr>
          <p:cNvSpPr/>
          <p:nvPr/>
        </p:nvSpPr>
        <p:spPr>
          <a:xfrm>
            <a:off x="3796055" y="1800983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i="1" dirty="0">
                <a:solidFill>
                  <a:schemeClr val="bg1"/>
                </a:solidFill>
                <a:latin typeface="Corbel" panose="020B0503020204020204" pitchFamily="34" charset="0"/>
              </a:rPr>
              <a:t>Step 2</a:t>
            </a:r>
            <a:endParaRPr lang="en-CH" sz="2400" b="1" i="1" dirty="0">
              <a:solidFill>
                <a:schemeClr val="bg1"/>
              </a:solidFill>
            </a:endParaRP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F8A03049-0196-184D-83F7-27354D953CA7}"/>
              </a:ext>
            </a:extLst>
          </p:cNvPr>
          <p:cNvSpPr/>
          <p:nvPr/>
        </p:nvSpPr>
        <p:spPr>
          <a:xfrm>
            <a:off x="6160165" y="1800983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i="1" dirty="0">
                <a:solidFill>
                  <a:schemeClr val="bg1"/>
                </a:solidFill>
                <a:latin typeface="Corbel" panose="020B0503020204020204" pitchFamily="34" charset="0"/>
              </a:rPr>
              <a:t>Step 3</a:t>
            </a:r>
            <a:endParaRPr lang="en-CH" sz="2400" b="1" i="1" dirty="0">
              <a:solidFill>
                <a:schemeClr val="bg1"/>
              </a:solidFill>
            </a:endParaRP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3BF9CA09-F642-3544-9CFF-77BE4047A350}"/>
              </a:ext>
            </a:extLst>
          </p:cNvPr>
          <p:cNvSpPr/>
          <p:nvPr/>
        </p:nvSpPr>
        <p:spPr>
          <a:xfrm>
            <a:off x="79799" y="860728"/>
            <a:ext cx="3611231" cy="853442"/>
          </a:xfrm>
          <a:prstGeom prst="roundRect">
            <a:avLst>
              <a:gd name="adj" fmla="val 7782"/>
            </a:avLst>
          </a:prstGeom>
          <a:solidFill>
            <a:srgbClr val="F5DCF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CH" sz="2000" b="1" dirty="0">
                <a:solidFill>
                  <a:srgbClr val="C813BD"/>
                </a:solidFill>
                <a:latin typeface="Corbel" panose="020B0503020204020204" pitchFamily="34" charset="0"/>
              </a:rPr>
              <a:t>Task partitioning and mapping</a:t>
            </a:r>
          </a:p>
          <a:p>
            <a:pPr marL="342900" indent="-1800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CH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 Each step executes </a:t>
            </a:r>
          </a:p>
          <a:p>
            <a:pPr algn="ctr">
              <a:lnSpc>
                <a:spcPct val="90000"/>
              </a:lnSpc>
            </a:pPr>
            <a:r>
              <a:rPr lang="en-CH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in its most suitable system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A2BEE3B-C54C-5749-A2D3-4B8BF4152815}"/>
              </a:ext>
            </a:extLst>
          </p:cNvPr>
          <p:cNvSpPr/>
          <p:nvPr/>
        </p:nvSpPr>
        <p:spPr>
          <a:xfrm>
            <a:off x="79799" y="797901"/>
            <a:ext cx="3825174" cy="964969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4314435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4E9AD-1AFA-C14D-92B2-38216609F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MegIS Hardware-Software Co-Design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77E662-BF15-0A4D-B2F2-3E0AB950D688}"/>
              </a:ext>
            </a:extLst>
          </p:cNvPr>
          <p:cNvGrpSpPr/>
          <p:nvPr/>
        </p:nvGrpSpPr>
        <p:grpSpPr>
          <a:xfrm>
            <a:off x="705812" y="1953273"/>
            <a:ext cx="7732376" cy="2602902"/>
            <a:chOff x="681428" y="2426782"/>
            <a:chExt cx="7732376" cy="260290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B2F72DB-BA33-AD4A-845C-0862E8D50054}"/>
                </a:ext>
              </a:extLst>
            </p:cNvPr>
            <p:cNvGrpSpPr/>
            <p:nvPr/>
          </p:nvGrpSpPr>
          <p:grpSpPr>
            <a:xfrm>
              <a:off x="681428" y="2426782"/>
              <a:ext cx="1112788" cy="2580206"/>
              <a:chOff x="705812" y="3752813"/>
              <a:chExt cx="1112788" cy="2580206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39F73F0A-BBF0-AB43-AE37-CA6EDBD4C79D}"/>
                  </a:ext>
                </a:extLst>
              </p:cNvPr>
              <p:cNvSpPr/>
              <p:nvPr/>
            </p:nvSpPr>
            <p:spPr>
              <a:xfrm rot="16200000">
                <a:off x="7778" y="4509537"/>
                <a:ext cx="2567546" cy="1054098"/>
              </a:xfrm>
              <a:prstGeom prst="roundRect">
                <a:avLst>
                  <a:gd name="adj" fmla="val 6954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endParaRPr lang="en-CH" sz="1400" b="1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3D30CBAC-E4B4-5E45-A7E1-989B18F3E366}"/>
                  </a:ext>
                </a:extLst>
              </p:cNvPr>
              <p:cNvSpPr txBox="1"/>
              <p:nvPr/>
            </p:nvSpPr>
            <p:spPr>
              <a:xfrm rot="16200000">
                <a:off x="-384236" y="4842861"/>
                <a:ext cx="258020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H" sz="2000" b="1" dirty="0">
                    <a:solidFill>
                      <a:schemeClr val="accent2"/>
                    </a:solidFill>
                    <a:latin typeface="Corbel" panose="020B0503020204020204" pitchFamily="34" charset="0"/>
                  </a:rPr>
                  <a:t>Host System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32764CC-5D10-A248-A393-8558418F6787}"/>
                </a:ext>
              </a:extLst>
            </p:cNvPr>
            <p:cNvGrpSpPr/>
            <p:nvPr/>
          </p:nvGrpSpPr>
          <p:grpSpPr>
            <a:xfrm>
              <a:off x="2642548" y="2480466"/>
              <a:ext cx="5771256" cy="2549218"/>
              <a:chOff x="2666932" y="3806497"/>
              <a:chExt cx="5771256" cy="2549218"/>
            </a:xfrm>
          </p:grpSpPr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E27FD226-8B2E-8A44-A9AD-F6E1501D1528}"/>
                  </a:ext>
                </a:extLst>
              </p:cNvPr>
              <p:cNvSpPr/>
              <p:nvPr/>
            </p:nvSpPr>
            <p:spPr>
              <a:xfrm>
                <a:off x="2666932" y="3806497"/>
                <a:ext cx="5771256" cy="2526522"/>
              </a:xfrm>
              <a:prstGeom prst="roundRect">
                <a:avLst>
                  <a:gd name="adj" fmla="val 6954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endParaRPr lang="en-CH" sz="1400" b="1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2C5004B6-8162-1A4D-8C51-92E7F24DF9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7109" y="4836459"/>
                <a:ext cx="71624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4BF880A-7CB8-614C-8D12-584D9AD42B32}"/>
                  </a:ext>
                </a:extLst>
              </p:cNvPr>
              <p:cNvSpPr/>
              <p:nvPr/>
            </p:nvSpPr>
            <p:spPr bwMode="auto">
              <a:xfrm>
                <a:off x="6905902" y="4055477"/>
                <a:ext cx="1369789" cy="2109881"/>
              </a:xfrm>
              <a:prstGeom prst="rect">
                <a:avLst/>
              </a:prstGeom>
              <a:solidFill>
                <a:schemeClr val="bg2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SSD DRAM</a:t>
                </a:r>
                <a:endParaRPr lang="en-CH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CA0B680-1145-7043-BDB2-65B21E68E2A2}"/>
                  </a:ext>
                </a:extLst>
              </p:cNvPr>
              <p:cNvSpPr/>
              <p:nvPr/>
            </p:nvSpPr>
            <p:spPr bwMode="auto">
              <a:xfrm>
                <a:off x="3161985" y="4055477"/>
                <a:ext cx="3581420" cy="1579207"/>
              </a:xfrm>
              <a:prstGeom prst="rect">
                <a:avLst/>
              </a:prstGeom>
              <a:solidFill>
                <a:schemeClr val="bg2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1400" b="1" dirty="0"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FCF6758D-F462-244D-B295-2E2ACDE1E915}"/>
                  </a:ext>
                </a:extLst>
              </p:cNvPr>
              <p:cNvSpPr/>
              <p:nvPr/>
            </p:nvSpPr>
            <p:spPr>
              <a:xfrm>
                <a:off x="6968653" y="4442877"/>
                <a:ext cx="1229298" cy="57836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CH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Standard</a:t>
                </a:r>
              </a:p>
              <a:p>
                <a:pPr algn="ctr"/>
                <a:r>
                  <a:rPr lang="en-CH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Metadata</a:t>
                </a:r>
              </a:p>
            </p:txBody>
          </p:sp>
          <p:sp>
            <p:nvSpPr>
              <p:cNvPr id="58" name="직사각형 363">
                <a:extLst>
                  <a:ext uri="{FF2B5EF4-FFF2-40B4-BE49-F238E27FC236}">
                    <a16:creationId xmlns:a16="http://schemas.microsoft.com/office/drawing/2014/main" id="{94CADD4B-65A9-2A42-B3AA-95E58FB9D21D}"/>
                  </a:ext>
                </a:extLst>
              </p:cNvPr>
              <p:cNvSpPr/>
              <p:nvPr/>
            </p:nvSpPr>
            <p:spPr>
              <a:xfrm>
                <a:off x="4649734" y="5644607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400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⋯</a:t>
                </a:r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직사각형 78">
                <a:extLst>
                  <a:ext uri="{FF2B5EF4-FFF2-40B4-BE49-F238E27FC236}">
                    <a16:creationId xmlns:a16="http://schemas.microsoft.com/office/drawing/2014/main" id="{1F9B973B-6048-4448-99CD-BF655DBF73D1}"/>
                  </a:ext>
                </a:extLst>
              </p:cNvPr>
              <p:cNvSpPr/>
              <p:nvPr/>
            </p:nvSpPr>
            <p:spPr>
              <a:xfrm>
                <a:off x="3659817" y="4169247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39FD3E6-57A1-8449-BDFD-E51BA278F651}"/>
                  </a:ext>
                </a:extLst>
              </p:cNvPr>
              <p:cNvSpPr txBox="1"/>
              <p:nvPr/>
            </p:nvSpPr>
            <p:spPr>
              <a:xfrm>
                <a:off x="5367788" y="4065864"/>
                <a:ext cx="15351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H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orbel" panose="020B0503020204020204" pitchFamily="34" charset="0"/>
                  </a:rPr>
                  <a:t>SSD </a:t>
                </a:r>
              </a:p>
              <a:p>
                <a:pPr algn="ctr"/>
                <a:r>
                  <a:rPr lang="en-CH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orbel" panose="020B0503020204020204" pitchFamily="34" charset="0"/>
                  </a:rPr>
                  <a:t>Controller</a:t>
                </a:r>
              </a:p>
            </p:txBody>
          </p:sp>
          <p:sp>
            <p:nvSpPr>
              <p:cNvPr id="68" name="직사각형 78">
                <a:extLst>
                  <a:ext uri="{FF2B5EF4-FFF2-40B4-BE49-F238E27FC236}">
                    <a16:creationId xmlns:a16="http://schemas.microsoft.com/office/drawing/2014/main" id="{66D1BBDE-9FEB-F646-8BD9-D0AF0957DF0D}"/>
                  </a:ext>
                </a:extLst>
              </p:cNvPr>
              <p:cNvSpPr/>
              <p:nvPr/>
            </p:nvSpPr>
            <p:spPr>
              <a:xfrm>
                <a:off x="3825174" y="4250901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직사각형 78">
                <a:extLst>
                  <a:ext uri="{FF2B5EF4-FFF2-40B4-BE49-F238E27FC236}">
                    <a16:creationId xmlns:a16="http://schemas.microsoft.com/office/drawing/2014/main" id="{5FB8EDFB-2CD5-6547-A029-B7296B860EFD}"/>
                  </a:ext>
                </a:extLst>
              </p:cNvPr>
              <p:cNvSpPr/>
              <p:nvPr/>
            </p:nvSpPr>
            <p:spPr>
              <a:xfrm>
                <a:off x="3927234" y="4349398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Cores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Rounded Rectangle 69">
                <a:extLst>
                  <a:ext uri="{FF2B5EF4-FFF2-40B4-BE49-F238E27FC236}">
                    <a16:creationId xmlns:a16="http://schemas.microsoft.com/office/drawing/2014/main" id="{1AD7E18E-1B6F-BD45-B2F8-5F1B7CB4393E}"/>
                  </a:ext>
                </a:extLst>
              </p:cNvPr>
              <p:cNvSpPr/>
              <p:nvPr/>
            </p:nvSpPr>
            <p:spPr>
              <a:xfrm>
                <a:off x="3220770" y="4115339"/>
                <a:ext cx="797104" cy="553024"/>
              </a:xfrm>
              <a:prstGeom prst="roundRect">
                <a:avLst>
                  <a:gd name="adj" fmla="val 16632"/>
                </a:avLst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CH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FTL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560429B-FBAB-354F-9630-523F14590F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8034" y="5369668"/>
                <a:ext cx="0" cy="674429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62F1C936-8C50-284D-8E0A-E3B0D14721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13867" y="5360221"/>
                <a:ext cx="0" cy="674429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직사각형 363">
                <a:extLst>
                  <a:ext uri="{FF2B5EF4-FFF2-40B4-BE49-F238E27FC236}">
                    <a16:creationId xmlns:a16="http://schemas.microsoft.com/office/drawing/2014/main" id="{A3BDFBAB-9A76-3A4F-A18D-4194E5507D24}"/>
                  </a:ext>
                </a:extLst>
              </p:cNvPr>
              <p:cNvSpPr/>
              <p:nvPr/>
            </p:nvSpPr>
            <p:spPr>
              <a:xfrm>
                <a:off x="4649734" y="5644607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400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⋯</a:t>
                </a:r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3A08F2FF-FDA3-6944-B8B0-3AFAD89EDDC0}"/>
                  </a:ext>
                </a:extLst>
              </p:cNvPr>
              <p:cNvSpPr txBox="1"/>
              <p:nvPr/>
            </p:nvSpPr>
            <p:spPr>
              <a:xfrm rot="16200000">
                <a:off x="1734934" y="4812571"/>
                <a:ext cx="2549218" cy="537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en-CH" sz="2000" b="1" dirty="0">
                    <a:solidFill>
                      <a:schemeClr val="accent6">
                        <a:lumMod val="75000"/>
                      </a:schemeClr>
                    </a:solidFill>
                    <a:latin typeface="Corbel" panose="020B0503020204020204" pitchFamily="34" charset="0"/>
                  </a:rPr>
                  <a:t>MegIS-Enabled SSD </a:t>
                </a:r>
              </a:p>
              <a:p>
                <a:pPr algn="ctr">
                  <a:lnSpc>
                    <a:spcPct val="70000"/>
                  </a:lnSpc>
                </a:pPr>
                <a:endParaRPr lang="en-CH" sz="2000" b="1" dirty="0">
                  <a:solidFill>
                    <a:schemeClr val="accent6">
                      <a:lumMod val="75000"/>
                    </a:schemeClr>
                  </a:solidFill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EA6C05E-6712-C045-A834-4B46040447A5}"/>
                </a:ext>
              </a:extLst>
            </p:cNvPr>
            <p:cNvGrpSpPr/>
            <p:nvPr/>
          </p:nvGrpSpPr>
          <p:grpSpPr>
            <a:xfrm>
              <a:off x="946631" y="3236214"/>
              <a:ext cx="4372074" cy="983446"/>
              <a:chOff x="971015" y="4562245"/>
              <a:chExt cx="4372074" cy="983446"/>
            </a:xfrm>
          </p:grpSpPr>
          <p:sp>
            <p:nvSpPr>
              <p:cNvPr id="60" name="Right Arrow 59">
                <a:extLst>
                  <a:ext uri="{FF2B5EF4-FFF2-40B4-BE49-F238E27FC236}">
                    <a16:creationId xmlns:a16="http://schemas.microsoft.com/office/drawing/2014/main" id="{188D29B9-4804-4543-A70F-1F69FCE7B03B}"/>
                  </a:ext>
                </a:extLst>
              </p:cNvPr>
              <p:cNvSpPr/>
              <p:nvPr/>
            </p:nvSpPr>
            <p:spPr>
              <a:xfrm>
                <a:off x="1827862" y="4562245"/>
                <a:ext cx="824667" cy="274214"/>
              </a:xfrm>
              <a:prstGeom prst="rightArrow">
                <a:avLst/>
              </a:prstGeom>
              <a:solidFill>
                <a:srgbClr val="7030A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i="1" dirty="0">
                  <a:solidFill>
                    <a:srgbClr val="7030A0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62" name="Right Arrow 61">
                <a:extLst>
                  <a:ext uri="{FF2B5EF4-FFF2-40B4-BE49-F238E27FC236}">
                    <a16:creationId xmlns:a16="http://schemas.microsoft.com/office/drawing/2014/main" id="{D912E586-2373-A948-97F9-A1DF6071F9AB}"/>
                  </a:ext>
                </a:extLst>
              </p:cNvPr>
              <p:cNvSpPr/>
              <p:nvPr/>
            </p:nvSpPr>
            <p:spPr>
              <a:xfrm rot="10800000">
                <a:off x="1819369" y="5234944"/>
                <a:ext cx="824667" cy="274214"/>
              </a:xfrm>
              <a:prstGeom prst="rightArrow">
                <a:avLst/>
              </a:prstGeom>
              <a:solidFill>
                <a:srgbClr val="7030A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i="1">
                  <a:solidFill>
                    <a:srgbClr val="7030A0"/>
                  </a:solidFill>
                  <a:latin typeface="Corbel" panose="020B0503020204020204" pitchFamily="34" charset="0"/>
                </a:endParaRPr>
              </a:p>
            </p:txBody>
          </p:sp>
          <p:pic>
            <p:nvPicPr>
              <p:cNvPr id="64" name="Graphic 63" descr="Gears">
                <a:extLst>
                  <a:ext uri="{FF2B5EF4-FFF2-40B4-BE49-F238E27FC236}">
                    <a16:creationId xmlns:a16="http://schemas.microsoft.com/office/drawing/2014/main" id="{1EA12A80-2966-9143-93DA-62D37E7BF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428689" y="4631291"/>
                <a:ext cx="914400" cy="914400"/>
              </a:xfrm>
              <a:prstGeom prst="rect">
                <a:avLst/>
              </a:prstGeom>
              <a:effectLst>
                <a:glow rad="63500">
                  <a:schemeClr val="bg1">
                    <a:alpha val="40000"/>
                  </a:schemeClr>
                </a:glow>
              </a:effectLst>
            </p:spPr>
          </p:pic>
          <p:pic>
            <p:nvPicPr>
              <p:cNvPr id="65" name="Graphic 64" descr="Gears">
                <a:extLst>
                  <a:ext uri="{FF2B5EF4-FFF2-40B4-BE49-F238E27FC236}">
                    <a16:creationId xmlns:a16="http://schemas.microsoft.com/office/drawing/2014/main" id="{B95595D7-3CE1-2244-B3A1-B189597EDD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71015" y="4573670"/>
                <a:ext cx="914400" cy="914400"/>
              </a:xfrm>
              <a:prstGeom prst="rect">
                <a:avLst/>
              </a:prstGeom>
              <a:effectLst>
                <a:glow rad="63500">
                  <a:schemeClr val="bg1">
                    <a:alpha val="40000"/>
                  </a:schemeClr>
                </a:glow>
              </a:effectLst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C48594D-229F-2E4F-AB9E-0142CC57C9CA}"/>
                </a:ext>
              </a:extLst>
            </p:cNvPr>
            <p:cNvGrpSpPr/>
            <p:nvPr/>
          </p:nvGrpSpPr>
          <p:grpSpPr>
            <a:xfrm>
              <a:off x="3148227" y="3782398"/>
              <a:ext cx="3569766" cy="1067027"/>
              <a:chOff x="3172611" y="5108429"/>
              <a:chExt cx="3569766" cy="1067027"/>
            </a:xfrm>
          </p:grpSpPr>
          <p:sp>
            <p:nvSpPr>
              <p:cNvPr id="71" name="직사각형 78">
                <a:extLst>
                  <a:ext uri="{FF2B5EF4-FFF2-40B4-BE49-F238E27FC236}">
                    <a16:creationId xmlns:a16="http://schemas.microsoft.com/office/drawing/2014/main" id="{87667484-CE28-424C-BE57-A7B1AC72EAB0}"/>
                  </a:ext>
                </a:extLst>
              </p:cNvPr>
              <p:cNvSpPr/>
              <p:nvPr/>
            </p:nvSpPr>
            <p:spPr>
              <a:xfrm>
                <a:off x="5937624" y="5108429"/>
                <a:ext cx="765776" cy="24118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b="1" dirty="0" err="1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Cntrl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직사각형 78">
                <a:extLst>
                  <a:ext uri="{FF2B5EF4-FFF2-40B4-BE49-F238E27FC236}">
                    <a16:creationId xmlns:a16="http://schemas.microsoft.com/office/drawing/2014/main" id="{58A4D594-9A99-FB41-AAB9-2E6E90677C66}"/>
                  </a:ext>
                </a:extLst>
              </p:cNvPr>
              <p:cNvSpPr/>
              <p:nvPr/>
            </p:nvSpPr>
            <p:spPr>
              <a:xfrm>
                <a:off x="3201622" y="5128487"/>
                <a:ext cx="765776" cy="24118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b="1" dirty="0" err="1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Cntrl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직사각형 78">
                <a:extLst>
                  <a:ext uri="{FF2B5EF4-FFF2-40B4-BE49-F238E27FC236}">
                    <a16:creationId xmlns:a16="http://schemas.microsoft.com/office/drawing/2014/main" id="{30F9A6F3-8BF3-EC46-A597-1D085672FBC9}"/>
                  </a:ext>
                </a:extLst>
              </p:cNvPr>
              <p:cNvSpPr/>
              <p:nvPr/>
            </p:nvSpPr>
            <p:spPr>
              <a:xfrm>
                <a:off x="5300226" y="5759584"/>
                <a:ext cx="1442151" cy="40577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pPr algn="ctr"/>
                <a:r>
                  <a:rPr lang="en-US" altLang="ko-KR" b="1" dirty="0" err="1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Channel#N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직사각형 78">
                <a:extLst>
                  <a:ext uri="{FF2B5EF4-FFF2-40B4-BE49-F238E27FC236}">
                    <a16:creationId xmlns:a16="http://schemas.microsoft.com/office/drawing/2014/main" id="{B35589E9-CE31-C640-B7E1-384D589239B6}"/>
                  </a:ext>
                </a:extLst>
              </p:cNvPr>
              <p:cNvSpPr/>
              <p:nvPr/>
            </p:nvSpPr>
            <p:spPr>
              <a:xfrm>
                <a:off x="3172611" y="5769681"/>
                <a:ext cx="1380142" cy="40577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pPr algn="ctr"/>
                <a:r>
                  <a:rPr lang="en-US" altLang="ko-KR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Channel#1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E650AEE3-1136-E14F-89F4-CC529241222C}"/>
              </a:ext>
            </a:extLst>
          </p:cNvPr>
          <p:cNvSpPr/>
          <p:nvPr/>
        </p:nvSpPr>
        <p:spPr>
          <a:xfrm>
            <a:off x="79799" y="4618755"/>
            <a:ext cx="3194091" cy="825630"/>
          </a:xfrm>
          <a:prstGeom prst="roundRect">
            <a:avLst>
              <a:gd name="adj" fmla="val 8192"/>
            </a:avLst>
          </a:prstGeom>
          <a:solidFill>
            <a:srgbClr val="BCEAD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GB" sz="2000" b="1" dirty="0">
                <a:solidFill>
                  <a:srgbClr val="009F96"/>
                </a:solidFill>
                <a:latin typeface="Corbel" panose="020B0503020204020204" pitchFamily="34" charset="0"/>
              </a:rPr>
              <a:t>Storage-aware algorithms</a:t>
            </a:r>
          </a:p>
          <a:p>
            <a:pPr marL="342900" indent="-1800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Enable efficient </a:t>
            </a:r>
          </a:p>
          <a:p>
            <a:pPr algn="ctr">
              <a:lnSpc>
                <a:spcPct val="90000"/>
              </a:lnSpc>
            </a:pPr>
            <a:r>
              <a:rPr lang="en-GB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access patterns to the SSD 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42F83A90-DD4C-5D44-9509-F1DA2DA7CCD1}"/>
              </a:ext>
            </a:extLst>
          </p:cNvPr>
          <p:cNvSpPr/>
          <p:nvPr/>
        </p:nvSpPr>
        <p:spPr>
          <a:xfrm>
            <a:off x="710471" y="1800983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i="1" dirty="0">
                <a:solidFill>
                  <a:schemeClr val="bg1"/>
                </a:solidFill>
                <a:latin typeface="Corbel" panose="020B0503020204020204" pitchFamily="34" charset="0"/>
              </a:rPr>
              <a:t>Step </a:t>
            </a:r>
            <a:r>
              <a:rPr lang="en-CH" sz="2400" b="1" i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CC1B7797-62A8-0045-A3DF-9AAF0546D7A0}"/>
              </a:ext>
            </a:extLst>
          </p:cNvPr>
          <p:cNvSpPr/>
          <p:nvPr/>
        </p:nvSpPr>
        <p:spPr>
          <a:xfrm>
            <a:off x="3796055" y="1800983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i="1" dirty="0">
                <a:solidFill>
                  <a:schemeClr val="bg1"/>
                </a:solidFill>
                <a:latin typeface="Corbel" panose="020B0503020204020204" pitchFamily="34" charset="0"/>
              </a:rPr>
              <a:t>Step 2</a:t>
            </a:r>
            <a:endParaRPr lang="en-CH" sz="2400" b="1" i="1" dirty="0">
              <a:solidFill>
                <a:schemeClr val="bg1"/>
              </a:solidFill>
            </a:endParaRP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B88A8235-F586-E041-A6AC-4D8FC9B0CDDB}"/>
              </a:ext>
            </a:extLst>
          </p:cNvPr>
          <p:cNvSpPr/>
          <p:nvPr/>
        </p:nvSpPr>
        <p:spPr>
          <a:xfrm>
            <a:off x="6160165" y="1800983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i="1" dirty="0">
                <a:solidFill>
                  <a:schemeClr val="bg1"/>
                </a:solidFill>
                <a:latin typeface="Corbel" panose="020B0503020204020204" pitchFamily="34" charset="0"/>
              </a:rPr>
              <a:t>Step 3</a:t>
            </a:r>
            <a:endParaRPr lang="en-CH" sz="2400" b="1" i="1" dirty="0">
              <a:solidFill>
                <a:schemeClr val="bg1"/>
              </a:solidFill>
            </a:endParaRP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5EC32507-A443-5A4C-A95C-9AA56C0C2E71}"/>
              </a:ext>
            </a:extLst>
          </p:cNvPr>
          <p:cNvSpPr/>
          <p:nvPr/>
        </p:nvSpPr>
        <p:spPr>
          <a:xfrm>
            <a:off x="4790578" y="863827"/>
            <a:ext cx="4251960" cy="853441"/>
          </a:xfrm>
          <a:prstGeom prst="roundRect">
            <a:avLst>
              <a:gd name="adj" fmla="val 7193"/>
            </a:avLst>
          </a:prstGeom>
          <a:solidFill>
            <a:srgbClr val="D7C9F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GB" sz="2000" b="1" dirty="0">
                <a:solidFill>
                  <a:srgbClr val="7030A0"/>
                </a:solidFill>
                <a:latin typeface="Corbel" panose="020B0503020204020204" pitchFamily="34" charset="0"/>
              </a:rPr>
              <a:t>Data/computation flow coordination</a:t>
            </a:r>
          </a:p>
          <a:p>
            <a:pPr marL="180000" indent="-1800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Reduce communication overhead</a:t>
            </a:r>
          </a:p>
          <a:p>
            <a:pPr marL="342900" indent="-1800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Reduce #writes to flash chips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5ED0D847-FD88-A24E-9B42-175B6DDCAE24}"/>
              </a:ext>
            </a:extLst>
          </p:cNvPr>
          <p:cNvSpPr/>
          <p:nvPr/>
        </p:nvSpPr>
        <p:spPr>
          <a:xfrm>
            <a:off x="79799" y="860728"/>
            <a:ext cx="3611231" cy="853442"/>
          </a:xfrm>
          <a:prstGeom prst="roundRect">
            <a:avLst>
              <a:gd name="adj" fmla="val 7782"/>
            </a:avLst>
          </a:prstGeom>
          <a:solidFill>
            <a:srgbClr val="F5DCF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CH" sz="2000" b="1" dirty="0">
                <a:solidFill>
                  <a:srgbClr val="C813BD"/>
                </a:solidFill>
                <a:latin typeface="Corbel" panose="020B0503020204020204" pitchFamily="34" charset="0"/>
              </a:rPr>
              <a:t>Task partitioning and mapping</a:t>
            </a:r>
          </a:p>
          <a:p>
            <a:pPr marL="342900" indent="-1800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CH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 Each step executes </a:t>
            </a:r>
          </a:p>
          <a:p>
            <a:pPr algn="ctr">
              <a:lnSpc>
                <a:spcPct val="90000"/>
              </a:lnSpc>
            </a:pPr>
            <a:r>
              <a:rPr lang="en-CH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in its most suitable system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EFDD6D5-ED65-E845-AC4A-7DB9C4F0CFB7}"/>
              </a:ext>
            </a:extLst>
          </p:cNvPr>
          <p:cNvSpPr/>
          <p:nvPr/>
        </p:nvSpPr>
        <p:spPr>
          <a:xfrm>
            <a:off x="79799" y="830142"/>
            <a:ext cx="8984402" cy="964969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81476611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4E9AD-1AFA-C14D-92B2-38216609F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MegIS Hardware-Software Co-Design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77E662-BF15-0A4D-B2F2-3E0AB950D688}"/>
              </a:ext>
            </a:extLst>
          </p:cNvPr>
          <p:cNvGrpSpPr/>
          <p:nvPr/>
        </p:nvGrpSpPr>
        <p:grpSpPr>
          <a:xfrm>
            <a:off x="705812" y="1953273"/>
            <a:ext cx="7732376" cy="2602902"/>
            <a:chOff x="681428" y="2426782"/>
            <a:chExt cx="7732376" cy="260290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B2F72DB-BA33-AD4A-845C-0862E8D50054}"/>
                </a:ext>
              </a:extLst>
            </p:cNvPr>
            <p:cNvGrpSpPr/>
            <p:nvPr/>
          </p:nvGrpSpPr>
          <p:grpSpPr>
            <a:xfrm>
              <a:off x="681428" y="2426782"/>
              <a:ext cx="1112788" cy="2580206"/>
              <a:chOff x="705812" y="3752813"/>
              <a:chExt cx="1112788" cy="2580206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39F73F0A-BBF0-AB43-AE37-CA6EDBD4C79D}"/>
                  </a:ext>
                </a:extLst>
              </p:cNvPr>
              <p:cNvSpPr/>
              <p:nvPr/>
            </p:nvSpPr>
            <p:spPr>
              <a:xfrm rot="16200000">
                <a:off x="7778" y="4509537"/>
                <a:ext cx="2567546" cy="1054098"/>
              </a:xfrm>
              <a:prstGeom prst="roundRect">
                <a:avLst>
                  <a:gd name="adj" fmla="val 6954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endParaRPr lang="en-CH" sz="1400" b="1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3D30CBAC-E4B4-5E45-A7E1-989B18F3E366}"/>
                  </a:ext>
                </a:extLst>
              </p:cNvPr>
              <p:cNvSpPr txBox="1"/>
              <p:nvPr/>
            </p:nvSpPr>
            <p:spPr>
              <a:xfrm rot="16200000">
                <a:off x="-384236" y="4842861"/>
                <a:ext cx="258020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H" sz="2000" b="1" dirty="0">
                    <a:solidFill>
                      <a:schemeClr val="accent2"/>
                    </a:solidFill>
                    <a:latin typeface="Corbel" panose="020B0503020204020204" pitchFamily="34" charset="0"/>
                  </a:rPr>
                  <a:t>Host System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32764CC-5D10-A248-A393-8558418F6787}"/>
                </a:ext>
              </a:extLst>
            </p:cNvPr>
            <p:cNvGrpSpPr/>
            <p:nvPr/>
          </p:nvGrpSpPr>
          <p:grpSpPr>
            <a:xfrm>
              <a:off x="2642548" y="2480466"/>
              <a:ext cx="5771256" cy="2549218"/>
              <a:chOff x="2666932" y="3806497"/>
              <a:chExt cx="5771256" cy="2549218"/>
            </a:xfrm>
          </p:grpSpPr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E27FD226-8B2E-8A44-A9AD-F6E1501D1528}"/>
                  </a:ext>
                </a:extLst>
              </p:cNvPr>
              <p:cNvSpPr/>
              <p:nvPr/>
            </p:nvSpPr>
            <p:spPr>
              <a:xfrm>
                <a:off x="2666932" y="3806497"/>
                <a:ext cx="5771256" cy="2526522"/>
              </a:xfrm>
              <a:prstGeom prst="roundRect">
                <a:avLst>
                  <a:gd name="adj" fmla="val 6954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endParaRPr lang="en-CH" sz="1400" b="1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2C5004B6-8162-1A4D-8C51-92E7F24DF9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7109" y="4836459"/>
                <a:ext cx="71624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4BF880A-7CB8-614C-8D12-584D9AD42B32}"/>
                  </a:ext>
                </a:extLst>
              </p:cNvPr>
              <p:cNvSpPr/>
              <p:nvPr/>
            </p:nvSpPr>
            <p:spPr bwMode="auto">
              <a:xfrm>
                <a:off x="6905902" y="4055477"/>
                <a:ext cx="1369789" cy="2109881"/>
              </a:xfrm>
              <a:prstGeom prst="rect">
                <a:avLst/>
              </a:prstGeom>
              <a:solidFill>
                <a:schemeClr val="bg2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SSD DRAM</a:t>
                </a:r>
                <a:endParaRPr lang="en-CH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CA0B680-1145-7043-BDB2-65B21E68E2A2}"/>
                  </a:ext>
                </a:extLst>
              </p:cNvPr>
              <p:cNvSpPr/>
              <p:nvPr/>
            </p:nvSpPr>
            <p:spPr bwMode="auto">
              <a:xfrm>
                <a:off x="3161985" y="4055477"/>
                <a:ext cx="3581420" cy="1579207"/>
              </a:xfrm>
              <a:prstGeom prst="rect">
                <a:avLst/>
              </a:prstGeom>
              <a:solidFill>
                <a:schemeClr val="bg2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1400" b="1" dirty="0"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FCF6758D-F462-244D-B295-2E2ACDE1E915}"/>
                  </a:ext>
                </a:extLst>
              </p:cNvPr>
              <p:cNvSpPr/>
              <p:nvPr/>
            </p:nvSpPr>
            <p:spPr>
              <a:xfrm>
                <a:off x="6968653" y="4442877"/>
                <a:ext cx="1229298" cy="57836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CH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Standard</a:t>
                </a:r>
              </a:p>
              <a:p>
                <a:pPr algn="ctr"/>
                <a:r>
                  <a:rPr lang="en-CH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Metadata</a:t>
                </a:r>
              </a:p>
            </p:txBody>
          </p:sp>
          <p:sp>
            <p:nvSpPr>
              <p:cNvPr id="58" name="직사각형 363">
                <a:extLst>
                  <a:ext uri="{FF2B5EF4-FFF2-40B4-BE49-F238E27FC236}">
                    <a16:creationId xmlns:a16="http://schemas.microsoft.com/office/drawing/2014/main" id="{94CADD4B-65A9-2A42-B3AA-95E58FB9D21D}"/>
                  </a:ext>
                </a:extLst>
              </p:cNvPr>
              <p:cNvSpPr/>
              <p:nvPr/>
            </p:nvSpPr>
            <p:spPr>
              <a:xfrm>
                <a:off x="4649734" y="5644607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400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⋯</a:t>
                </a:r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직사각형 78">
                <a:extLst>
                  <a:ext uri="{FF2B5EF4-FFF2-40B4-BE49-F238E27FC236}">
                    <a16:creationId xmlns:a16="http://schemas.microsoft.com/office/drawing/2014/main" id="{1F9B973B-6048-4448-99CD-BF655DBF73D1}"/>
                  </a:ext>
                </a:extLst>
              </p:cNvPr>
              <p:cNvSpPr/>
              <p:nvPr/>
            </p:nvSpPr>
            <p:spPr>
              <a:xfrm>
                <a:off x="3659817" y="4169247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39FD3E6-57A1-8449-BDFD-E51BA278F651}"/>
                  </a:ext>
                </a:extLst>
              </p:cNvPr>
              <p:cNvSpPr txBox="1"/>
              <p:nvPr/>
            </p:nvSpPr>
            <p:spPr>
              <a:xfrm>
                <a:off x="5367788" y="4065864"/>
                <a:ext cx="15351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H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orbel" panose="020B0503020204020204" pitchFamily="34" charset="0"/>
                  </a:rPr>
                  <a:t>SSD </a:t>
                </a:r>
              </a:p>
              <a:p>
                <a:pPr algn="ctr"/>
                <a:r>
                  <a:rPr lang="en-CH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orbel" panose="020B0503020204020204" pitchFamily="34" charset="0"/>
                  </a:rPr>
                  <a:t>Controller</a:t>
                </a:r>
              </a:p>
            </p:txBody>
          </p:sp>
          <p:sp>
            <p:nvSpPr>
              <p:cNvPr id="68" name="직사각형 78">
                <a:extLst>
                  <a:ext uri="{FF2B5EF4-FFF2-40B4-BE49-F238E27FC236}">
                    <a16:creationId xmlns:a16="http://schemas.microsoft.com/office/drawing/2014/main" id="{66D1BBDE-9FEB-F646-8BD9-D0AF0957DF0D}"/>
                  </a:ext>
                </a:extLst>
              </p:cNvPr>
              <p:cNvSpPr/>
              <p:nvPr/>
            </p:nvSpPr>
            <p:spPr>
              <a:xfrm>
                <a:off x="3825174" y="4250901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직사각형 78">
                <a:extLst>
                  <a:ext uri="{FF2B5EF4-FFF2-40B4-BE49-F238E27FC236}">
                    <a16:creationId xmlns:a16="http://schemas.microsoft.com/office/drawing/2014/main" id="{5FB8EDFB-2CD5-6547-A029-B7296B860EFD}"/>
                  </a:ext>
                </a:extLst>
              </p:cNvPr>
              <p:cNvSpPr/>
              <p:nvPr/>
            </p:nvSpPr>
            <p:spPr>
              <a:xfrm>
                <a:off x="3927234" y="4349398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Cores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Rounded Rectangle 69">
                <a:extLst>
                  <a:ext uri="{FF2B5EF4-FFF2-40B4-BE49-F238E27FC236}">
                    <a16:creationId xmlns:a16="http://schemas.microsoft.com/office/drawing/2014/main" id="{1AD7E18E-1B6F-BD45-B2F8-5F1B7CB4393E}"/>
                  </a:ext>
                </a:extLst>
              </p:cNvPr>
              <p:cNvSpPr/>
              <p:nvPr/>
            </p:nvSpPr>
            <p:spPr>
              <a:xfrm>
                <a:off x="3220770" y="4115339"/>
                <a:ext cx="797104" cy="553024"/>
              </a:xfrm>
              <a:prstGeom prst="roundRect">
                <a:avLst>
                  <a:gd name="adj" fmla="val 16632"/>
                </a:avLst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CH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FTL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560429B-FBAB-354F-9630-523F14590F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8034" y="5369668"/>
                <a:ext cx="0" cy="674429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62F1C936-8C50-284D-8E0A-E3B0D14721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13867" y="5360221"/>
                <a:ext cx="0" cy="674429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직사각형 363">
                <a:extLst>
                  <a:ext uri="{FF2B5EF4-FFF2-40B4-BE49-F238E27FC236}">
                    <a16:creationId xmlns:a16="http://schemas.microsoft.com/office/drawing/2014/main" id="{A3BDFBAB-9A76-3A4F-A18D-4194E5507D24}"/>
                  </a:ext>
                </a:extLst>
              </p:cNvPr>
              <p:cNvSpPr/>
              <p:nvPr/>
            </p:nvSpPr>
            <p:spPr>
              <a:xfrm>
                <a:off x="4649734" y="5644607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400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⋯</a:t>
                </a:r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3A08F2FF-FDA3-6944-B8B0-3AFAD89EDDC0}"/>
                  </a:ext>
                </a:extLst>
              </p:cNvPr>
              <p:cNvSpPr txBox="1"/>
              <p:nvPr/>
            </p:nvSpPr>
            <p:spPr>
              <a:xfrm rot="16200000">
                <a:off x="1734934" y="4812571"/>
                <a:ext cx="2549218" cy="537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en-CH" sz="2000" b="1" dirty="0">
                    <a:solidFill>
                      <a:schemeClr val="accent6">
                        <a:lumMod val="75000"/>
                      </a:schemeClr>
                    </a:solidFill>
                    <a:latin typeface="Corbel" panose="020B0503020204020204" pitchFamily="34" charset="0"/>
                  </a:rPr>
                  <a:t>MegIS-Enabled SSD </a:t>
                </a:r>
              </a:p>
              <a:p>
                <a:pPr algn="ctr">
                  <a:lnSpc>
                    <a:spcPct val="70000"/>
                  </a:lnSpc>
                </a:pPr>
                <a:endParaRPr lang="en-CH" sz="2000" b="1" dirty="0">
                  <a:solidFill>
                    <a:schemeClr val="accent6">
                      <a:lumMod val="75000"/>
                    </a:schemeClr>
                  </a:solidFill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EA6C05E-6712-C045-A834-4B46040447A5}"/>
                </a:ext>
              </a:extLst>
            </p:cNvPr>
            <p:cNvGrpSpPr/>
            <p:nvPr/>
          </p:nvGrpSpPr>
          <p:grpSpPr>
            <a:xfrm>
              <a:off x="946631" y="3236214"/>
              <a:ext cx="5729638" cy="1361512"/>
              <a:chOff x="971015" y="4562245"/>
              <a:chExt cx="5729638" cy="1361512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0BF7D8A7-588E-CE41-9127-2BBECD1C1F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14748" y="4861435"/>
                <a:ext cx="0" cy="1026087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425DE917-2937-2146-95FD-AA551242F0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8034" y="4792939"/>
                <a:ext cx="0" cy="1130818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Right Arrow 270">
                <a:extLst>
                  <a:ext uri="{FF2B5EF4-FFF2-40B4-BE49-F238E27FC236}">
                    <a16:creationId xmlns:a16="http://schemas.microsoft.com/office/drawing/2014/main" id="{B6D8188A-86DA-B040-9FFF-26FCB6F5794B}"/>
                  </a:ext>
                </a:extLst>
              </p:cNvPr>
              <p:cNvSpPr/>
              <p:nvPr/>
            </p:nvSpPr>
            <p:spPr>
              <a:xfrm rot="16200000">
                <a:off x="6170604" y="5447968"/>
                <a:ext cx="391926" cy="192341"/>
              </a:xfrm>
              <a:prstGeom prst="rightArrow">
                <a:avLst>
                  <a:gd name="adj1" fmla="val 23159"/>
                  <a:gd name="adj2" fmla="val 101427"/>
                </a:avLst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sz="1400" i="1">
                  <a:latin typeface="Corbel" panose="020B0503020204020204" pitchFamily="34" charset="0"/>
                </a:endParaRPr>
              </a:p>
            </p:txBody>
          </p:sp>
          <p:sp>
            <p:nvSpPr>
              <p:cNvPr id="57" name="직사각형 78">
                <a:extLst>
                  <a:ext uri="{FF2B5EF4-FFF2-40B4-BE49-F238E27FC236}">
                    <a16:creationId xmlns:a16="http://schemas.microsoft.com/office/drawing/2014/main" id="{0A890FAD-3B97-AD48-800F-45C77AD71D20}"/>
                  </a:ext>
                </a:extLst>
              </p:cNvPr>
              <p:cNvSpPr/>
              <p:nvPr/>
            </p:nvSpPr>
            <p:spPr>
              <a:xfrm>
                <a:off x="5934877" y="4778997"/>
                <a:ext cx="765776" cy="241181"/>
              </a:xfrm>
              <a:prstGeom prst="rect">
                <a:avLst/>
              </a:prstGeom>
              <a:solidFill>
                <a:srgbClr val="FFE799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b="1" i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ACC</a:t>
                </a:r>
                <a:endParaRPr lang="ko-KR" altLang="en-US" b="1" i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Right Arrow 270">
                <a:extLst>
                  <a:ext uri="{FF2B5EF4-FFF2-40B4-BE49-F238E27FC236}">
                    <a16:creationId xmlns:a16="http://schemas.microsoft.com/office/drawing/2014/main" id="{7C04FF88-32A2-A24D-8D51-99CA4646DCF3}"/>
                  </a:ext>
                </a:extLst>
              </p:cNvPr>
              <p:cNvSpPr/>
              <p:nvPr/>
            </p:nvSpPr>
            <p:spPr>
              <a:xfrm rot="16200000">
                <a:off x="3372394" y="5449137"/>
                <a:ext cx="391926" cy="192341"/>
              </a:xfrm>
              <a:prstGeom prst="rightArrow">
                <a:avLst>
                  <a:gd name="adj1" fmla="val 23159"/>
                  <a:gd name="adj2" fmla="val 101427"/>
                </a:avLst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sz="1400" i="1">
                  <a:latin typeface="Corbel" panose="020B0503020204020204" pitchFamily="34" charset="0"/>
                </a:endParaRPr>
              </a:p>
            </p:txBody>
          </p:sp>
          <p:sp>
            <p:nvSpPr>
              <p:cNvPr id="60" name="Right Arrow 59">
                <a:extLst>
                  <a:ext uri="{FF2B5EF4-FFF2-40B4-BE49-F238E27FC236}">
                    <a16:creationId xmlns:a16="http://schemas.microsoft.com/office/drawing/2014/main" id="{188D29B9-4804-4543-A70F-1F69FCE7B03B}"/>
                  </a:ext>
                </a:extLst>
              </p:cNvPr>
              <p:cNvSpPr/>
              <p:nvPr/>
            </p:nvSpPr>
            <p:spPr>
              <a:xfrm>
                <a:off x="1827862" y="4562245"/>
                <a:ext cx="824667" cy="274214"/>
              </a:xfrm>
              <a:prstGeom prst="rightArrow">
                <a:avLst/>
              </a:prstGeom>
              <a:solidFill>
                <a:srgbClr val="7030A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i="1" dirty="0">
                  <a:solidFill>
                    <a:srgbClr val="7030A0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62" name="Right Arrow 61">
                <a:extLst>
                  <a:ext uri="{FF2B5EF4-FFF2-40B4-BE49-F238E27FC236}">
                    <a16:creationId xmlns:a16="http://schemas.microsoft.com/office/drawing/2014/main" id="{D912E586-2373-A948-97F9-A1DF6071F9AB}"/>
                  </a:ext>
                </a:extLst>
              </p:cNvPr>
              <p:cNvSpPr/>
              <p:nvPr/>
            </p:nvSpPr>
            <p:spPr>
              <a:xfrm rot="10800000">
                <a:off x="1819369" y="5234944"/>
                <a:ext cx="824667" cy="274214"/>
              </a:xfrm>
              <a:prstGeom prst="rightArrow">
                <a:avLst/>
              </a:prstGeom>
              <a:solidFill>
                <a:srgbClr val="7030A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i="1">
                  <a:solidFill>
                    <a:srgbClr val="7030A0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63" name="직사각형 78">
                <a:extLst>
                  <a:ext uri="{FF2B5EF4-FFF2-40B4-BE49-F238E27FC236}">
                    <a16:creationId xmlns:a16="http://schemas.microsoft.com/office/drawing/2014/main" id="{5785C21E-C67C-E043-8489-65393A3BD31B}"/>
                  </a:ext>
                </a:extLst>
              </p:cNvPr>
              <p:cNvSpPr/>
              <p:nvPr/>
            </p:nvSpPr>
            <p:spPr>
              <a:xfrm>
                <a:off x="3202311" y="4799667"/>
                <a:ext cx="765776" cy="241181"/>
              </a:xfrm>
              <a:prstGeom prst="rect">
                <a:avLst/>
              </a:prstGeom>
              <a:solidFill>
                <a:srgbClr val="FFE799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b="1" i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ACC</a:t>
                </a:r>
                <a:endParaRPr lang="ko-KR" altLang="en-US" b="1" i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4" name="Graphic 63" descr="Gears">
                <a:extLst>
                  <a:ext uri="{FF2B5EF4-FFF2-40B4-BE49-F238E27FC236}">
                    <a16:creationId xmlns:a16="http://schemas.microsoft.com/office/drawing/2014/main" id="{1EA12A80-2966-9143-93DA-62D37E7BF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428689" y="4631291"/>
                <a:ext cx="914400" cy="914400"/>
              </a:xfrm>
              <a:prstGeom prst="rect">
                <a:avLst/>
              </a:prstGeom>
              <a:effectLst>
                <a:glow rad="63500">
                  <a:schemeClr val="bg1">
                    <a:alpha val="40000"/>
                  </a:schemeClr>
                </a:glow>
              </a:effectLst>
            </p:spPr>
          </p:pic>
          <p:pic>
            <p:nvPicPr>
              <p:cNvPr id="65" name="Graphic 64" descr="Gears">
                <a:extLst>
                  <a:ext uri="{FF2B5EF4-FFF2-40B4-BE49-F238E27FC236}">
                    <a16:creationId xmlns:a16="http://schemas.microsoft.com/office/drawing/2014/main" id="{B95595D7-3CE1-2244-B3A1-B189597EDD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71015" y="4573670"/>
                <a:ext cx="914400" cy="914400"/>
              </a:xfrm>
              <a:prstGeom prst="rect">
                <a:avLst/>
              </a:prstGeom>
              <a:effectLst>
                <a:glow rad="63500">
                  <a:schemeClr val="bg1">
                    <a:alpha val="40000"/>
                  </a:schemeClr>
                </a:glow>
              </a:effectLst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C48594D-229F-2E4F-AB9E-0142CC57C9CA}"/>
                </a:ext>
              </a:extLst>
            </p:cNvPr>
            <p:cNvGrpSpPr/>
            <p:nvPr/>
          </p:nvGrpSpPr>
          <p:grpSpPr>
            <a:xfrm>
              <a:off x="3148227" y="3782398"/>
              <a:ext cx="3569766" cy="1067027"/>
              <a:chOff x="3172611" y="5108429"/>
              <a:chExt cx="3569766" cy="1067027"/>
            </a:xfrm>
          </p:grpSpPr>
          <p:sp>
            <p:nvSpPr>
              <p:cNvPr id="71" name="직사각형 78">
                <a:extLst>
                  <a:ext uri="{FF2B5EF4-FFF2-40B4-BE49-F238E27FC236}">
                    <a16:creationId xmlns:a16="http://schemas.microsoft.com/office/drawing/2014/main" id="{87667484-CE28-424C-BE57-A7B1AC72EAB0}"/>
                  </a:ext>
                </a:extLst>
              </p:cNvPr>
              <p:cNvSpPr/>
              <p:nvPr/>
            </p:nvSpPr>
            <p:spPr>
              <a:xfrm>
                <a:off x="5937624" y="5108429"/>
                <a:ext cx="765776" cy="24118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b="1" dirty="0" err="1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Cntrl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직사각형 78">
                <a:extLst>
                  <a:ext uri="{FF2B5EF4-FFF2-40B4-BE49-F238E27FC236}">
                    <a16:creationId xmlns:a16="http://schemas.microsoft.com/office/drawing/2014/main" id="{58A4D594-9A99-FB41-AAB9-2E6E90677C66}"/>
                  </a:ext>
                </a:extLst>
              </p:cNvPr>
              <p:cNvSpPr/>
              <p:nvPr/>
            </p:nvSpPr>
            <p:spPr>
              <a:xfrm>
                <a:off x="3201622" y="5128487"/>
                <a:ext cx="765776" cy="24118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b="1" dirty="0" err="1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Cntrl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직사각형 78">
                <a:extLst>
                  <a:ext uri="{FF2B5EF4-FFF2-40B4-BE49-F238E27FC236}">
                    <a16:creationId xmlns:a16="http://schemas.microsoft.com/office/drawing/2014/main" id="{30F9A6F3-8BF3-EC46-A597-1D085672FBC9}"/>
                  </a:ext>
                </a:extLst>
              </p:cNvPr>
              <p:cNvSpPr/>
              <p:nvPr/>
            </p:nvSpPr>
            <p:spPr>
              <a:xfrm>
                <a:off x="5300226" y="5759584"/>
                <a:ext cx="1442151" cy="40577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pPr algn="ctr"/>
                <a:r>
                  <a:rPr lang="en-US" altLang="ko-KR" b="1" dirty="0" err="1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Channel#N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직사각형 78">
                <a:extLst>
                  <a:ext uri="{FF2B5EF4-FFF2-40B4-BE49-F238E27FC236}">
                    <a16:creationId xmlns:a16="http://schemas.microsoft.com/office/drawing/2014/main" id="{B35589E9-CE31-C640-B7E1-384D589239B6}"/>
                  </a:ext>
                </a:extLst>
              </p:cNvPr>
              <p:cNvSpPr/>
              <p:nvPr/>
            </p:nvSpPr>
            <p:spPr>
              <a:xfrm>
                <a:off x="3172611" y="5769681"/>
                <a:ext cx="1380142" cy="40577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pPr algn="ctr"/>
                <a:r>
                  <a:rPr lang="en-US" altLang="ko-KR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Channel#1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66C401CC-C87D-7049-9839-81ACDCE1FBC6}"/>
              </a:ext>
            </a:extLst>
          </p:cNvPr>
          <p:cNvSpPr/>
          <p:nvPr/>
        </p:nvSpPr>
        <p:spPr>
          <a:xfrm>
            <a:off x="4649734" y="4622866"/>
            <a:ext cx="4392804" cy="825630"/>
          </a:xfrm>
          <a:prstGeom prst="roundRect">
            <a:avLst>
              <a:gd name="adj" fmla="val 7782"/>
            </a:avLst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GB" sz="2000" b="1" dirty="0">
                <a:solidFill>
                  <a:srgbClr val="BF9001"/>
                </a:solidFill>
                <a:latin typeface="Corbel" panose="020B0503020204020204" pitchFamily="34" charset="0"/>
              </a:rPr>
              <a:t>Lightweight in-storage accelerators </a:t>
            </a:r>
          </a:p>
          <a:p>
            <a:pPr marL="342900" indent="-1800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Minimize SRAM/DRAM buffer spaces needed inside the SSD</a:t>
            </a:r>
            <a:endParaRPr lang="en-CH" sz="2000" i="1" dirty="0">
              <a:solidFill>
                <a:schemeClr val="bg1">
                  <a:lumMod val="50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726B9EB5-EF70-7D40-B6FA-6C416442F4E6}"/>
              </a:ext>
            </a:extLst>
          </p:cNvPr>
          <p:cNvSpPr/>
          <p:nvPr/>
        </p:nvSpPr>
        <p:spPr>
          <a:xfrm>
            <a:off x="710471" y="1800983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i="1" dirty="0">
                <a:solidFill>
                  <a:schemeClr val="bg1"/>
                </a:solidFill>
                <a:latin typeface="Corbel" panose="020B0503020204020204" pitchFamily="34" charset="0"/>
              </a:rPr>
              <a:t>Step </a:t>
            </a:r>
            <a:r>
              <a:rPr lang="en-CH" sz="2400" b="1" i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672F70BE-E34F-514E-8596-9C65E2A45B3A}"/>
              </a:ext>
            </a:extLst>
          </p:cNvPr>
          <p:cNvSpPr/>
          <p:nvPr/>
        </p:nvSpPr>
        <p:spPr>
          <a:xfrm>
            <a:off x="3796055" y="1800983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i="1" dirty="0">
                <a:solidFill>
                  <a:schemeClr val="bg1"/>
                </a:solidFill>
                <a:latin typeface="Corbel" panose="020B0503020204020204" pitchFamily="34" charset="0"/>
              </a:rPr>
              <a:t>Step 2</a:t>
            </a:r>
            <a:endParaRPr lang="en-CH" sz="2400" b="1" i="1" dirty="0">
              <a:solidFill>
                <a:schemeClr val="bg1"/>
              </a:solidFill>
            </a:endParaRPr>
          </a:p>
        </p:txBody>
      </p:sp>
      <p:sp>
        <p:nvSpPr>
          <p:cNvPr id="87" name="Rounded Rectangle 86">
            <a:extLst>
              <a:ext uri="{FF2B5EF4-FFF2-40B4-BE49-F238E27FC236}">
                <a16:creationId xmlns:a16="http://schemas.microsoft.com/office/drawing/2014/main" id="{C42C5C90-298F-3A4E-A6AF-51303D48EBCF}"/>
              </a:ext>
            </a:extLst>
          </p:cNvPr>
          <p:cNvSpPr/>
          <p:nvPr/>
        </p:nvSpPr>
        <p:spPr>
          <a:xfrm>
            <a:off x="6160165" y="1800983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i="1" dirty="0">
                <a:solidFill>
                  <a:schemeClr val="bg1"/>
                </a:solidFill>
                <a:latin typeface="Corbel" panose="020B0503020204020204" pitchFamily="34" charset="0"/>
              </a:rPr>
              <a:t>Step 3</a:t>
            </a:r>
            <a:endParaRPr lang="en-CH" sz="2400" b="1" i="1" dirty="0">
              <a:solidFill>
                <a:schemeClr val="bg1"/>
              </a:solidFill>
            </a:endParaRPr>
          </a:p>
        </p:txBody>
      </p:sp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36DD4D81-DEAF-6748-BE65-AB956B3F1E31}"/>
              </a:ext>
            </a:extLst>
          </p:cNvPr>
          <p:cNvSpPr/>
          <p:nvPr/>
        </p:nvSpPr>
        <p:spPr>
          <a:xfrm>
            <a:off x="79799" y="4618755"/>
            <a:ext cx="3194091" cy="825630"/>
          </a:xfrm>
          <a:prstGeom prst="roundRect">
            <a:avLst>
              <a:gd name="adj" fmla="val 8192"/>
            </a:avLst>
          </a:prstGeom>
          <a:solidFill>
            <a:srgbClr val="BCEAD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GB" sz="2000" b="1" dirty="0">
                <a:solidFill>
                  <a:srgbClr val="009F96"/>
                </a:solidFill>
                <a:latin typeface="Corbel" panose="020B0503020204020204" pitchFamily="34" charset="0"/>
              </a:rPr>
              <a:t>Storage-aware algorithms</a:t>
            </a:r>
          </a:p>
          <a:p>
            <a:pPr marL="342900" indent="-1800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Enable efficient </a:t>
            </a:r>
          </a:p>
          <a:p>
            <a:pPr algn="ctr">
              <a:lnSpc>
                <a:spcPct val="90000"/>
              </a:lnSpc>
            </a:pPr>
            <a:r>
              <a:rPr lang="en-GB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access patterns to the SSD 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796645DA-20F3-4B41-A12C-B6B15D9A7B3A}"/>
              </a:ext>
            </a:extLst>
          </p:cNvPr>
          <p:cNvSpPr/>
          <p:nvPr/>
        </p:nvSpPr>
        <p:spPr>
          <a:xfrm>
            <a:off x="0" y="4580889"/>
            <a:ext cx="3825174" cy="964969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7D4A8FC6-A479-EA4A-BB98-F880F3FF3C45}"/>
              </a:ext>
            </a:extLst>
          </p:cNvPr>
          <p:cNvSpPr/>
          <p:nvPr/>
        </p:nvSpPr>
        <p:spPr>
          <a:xfrm>
            <a:off x="4790578" y="863827"/>
            <a:ext cx="4251960" cy="853441"/>
          </a:xfrm>
          <a:prstGeom prst="roundRect">
            <a:avLst>
              <a:gd name="adj" fmla="val 7193"/>
            </a:avLst>
          </a:prstGeom>
          <a:solidFill>
            <a:srgbClr val="D7C9F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GB" sz="2000" b="1" dirty="0">
                <a:solidFill>
                  <a:srgbClr val="7030A0"/>
                </a:solidFill>
                <a:latin typeface="Corbel" panose="020B0503020204020204" pitchFamily="34" charset="0"/>
              </a:rPr>
              <a:t>Data/computation flow coordination</a:t>
            </a:r>
          </a:p>
          <a:p>
            <a:pPr marL="180000" indent="-1800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Reduce communication overhead</a:t>
            </a:r>
          </a:p>
          <a:p>
            <a:pPr marL="342900" indent="-1800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Reduce #writes to flash chips</a:t>
            </a:r>
          </a:p>
        </p:txBody>
      </p: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C401066B-7687-C041-BB61-3525B972271E}"/>
              </a:ext>
            </a:extLst>
          </p:cNvPr>
          <p:cNvSpPr/>
          <p:nvPr/>
        </p:nvSpPr>
        <p:spPr>
          <a:xfrm>
            <a:off x="79799" y="860728"/>
            <a:ext cx="3611231" cy="853442"/>
          </a:xfrm>
          <a:prstGeom prst="roundRect">
            <a:avLst>
              <a:gd name="adj" fmla="val 7782"/>
            </a:avLst>
          </a:prstGeom>
          <a:solidFill>
            <a:srgbClr val="F5DCF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CH" sz="2000" b="1" dirty="0">
                <a:solidFill>
                  <a:srgbClr val="C813BD"/>
                </a:solidFill>
                <a:latin typeface="Corbel" panose="020B0503020204020204" pitchFamily="34" charset="0"/>
              </a:rPr>
              <a:t>Task partitioning and mapping</a:t>
            </a:r>
          </a:p>
          <a:p>
            <a:pPr marL="342900" indent="-1800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CH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 Each step executes </a:t>
            </a:r>
          </a:p>
          <a:p>
            <a:pPr algn="ctr">
              <a:lnSpc>
                <a:spcPct val="90000"/>
              </a:lnSpc>
            </a:pPr>
            <a:r>
              <a:rPr lang="en-CH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in its most suitable system 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2537FA2E-949B-574C-B1F5-A11D5F83FD82}"/>
              </a:ext>
            </a:extLst>
          </p:cNvPr>
          <p:cNvSpPr/>
          <p:nvPr/>
        </p:nvSpPr>
        <p:spPr>
          <a:xfrm>
            <a:off x="79799" y="829985"/>
            <a:ext cx="8984402" cy="964969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61762695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4E9AD-1AFA-C14D-92B2-38216609F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MegIS Hardware-Software Co-Design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77E662-BF15-0A4D-B2F2-3E0AB950D688}"/>
              </a:ext>
            </a:extLst>
          </p:cNvPr>
          <p:cNvGrpSpPr/>
          <p:nvPr/>
        </p:nvGrpSpPr>
        <p:grpSpPr>
          <a:xfrm>
            <a:off x="705812" y="1953273"/>
            <a:ext cx="7732376" cy="2602902"/>
            <a:chOff x="681428" y="2426782"/>
            <a:chExt cx="7732376" cy="260290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B2F72DB-BA33-AD4A-845C-0862E8D50054}"/>
                </a:ext>
              </a:extLst>
            </p:cNvPr>
            <p:cNvGrpSpPr/>
            <p:nvPr/>
          </p:nvGrpSpPr>
          <p:grpSpPr>
            <a:xfrm>
              <a:off x="681428" y="2426782"/>
              <a:ext cx="1112788" cy="2580206"/>
              <a:chOff x="705812" y="3752813"/>
              <a:chExt cx="1112788" cy="2580206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39F73F0A-BBF0-AB43-AE37-CA6EDBD4C79D}"/>
                  </a:ext>
                </a:extLst>
              </p:cNvPr>
              <p:cNvSpPr/>
              <p:nvPr/>
            </p:nvSpPr>
            <p:spPr>
              <a:xfrm rot="16200000">
                <a:off x="7778" y="4509537"/>
                <a:ext cx="2567546" cy="1054098"/>
              </a:xfrm>
              <a:prstGeom prst="roundRect">
                <a:avLst>
                  <a:gd name="adj" fmla="val 6954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endParaRPr lang="en-CH" sz="1400" b="1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3D30CBAC-E4B4-5E45-A7E1-989B18F3E366}"/>
                  </a:ext>
                </a:extLst>
              </p:cNvPr>
              <p:cNvSpPr txBox="1"/>
              <p:nvPr/>
            </p:nvSpPr>
            <p:spPr>
              <a:xfrm rot="16200000">
                <a:off x="-384236" y="4842861"/>
                <a:ext cx="258020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H" sz="2000" b="1" dirty="0">
                    <a:solidFill>
                      <a:schemeClr val="accent2"/>
                    </a:solidFill>
                    <a:latin typeface="Corbel" panose="020B0503020204020204" pitchFamily="34" charset="0"/>
                  </a:rPr>
                  <a:t>Host System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32764CC-5D10-A248-A393-8558418F6787}"/>
                </a:ext>
              </a:extLst>
            </p:cNvPr>
            <p:cNvGrpSpPr/>
            <p:nvPr/>
          </p:nvGrpSpPr>
          <p:grpSpPr>
            <a:xfrm>
              <a:off x="2642548" y="2480466"/>
              <a:ext cx="5771256" cy="2549218"/>
              <a:chOff x="2666932" y="3806497"/>
              <a:chExt cx="5771256" cy="2549218"/>
            </a:xfrm>
          </p:grpSpPr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E27FD226-8B2E-8A44-A9AD-F6E1501D1528}"/>
                  </a:ext>
                </a:extLst>
              </p:cNvPr>
              <p:cNvSpPr/>
              <p:nvPr/>
            </p:nvSpPr>
            <p:spPr>
              <a:xfrm>
                <a:off x="2666932" y="3806497"/>
                <a:ext cx="5771256" cy="2526522"/>
              </a:xfrm>
              <a:prstGeom prst="roundRect">
                <a:avLst>
                  <a:gd name="adj" fmla="val 6954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endParaRPr lang="en-CH" sz="1400" b="1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2C5004B6-8162-1A4D-8C51-92E7F24DF9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7109" y="4836459"/>
                <a:ext cx="71624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4BF880A-7CB8-614C-8D12-584D9AD42B32}"/>
                  </a:ext>
                </a:extLst>
              </p:cNvPr>
              <p:cNvSpPr/>
              <p:nvPr/>
            </p:nvSpPr>
            <p:spPr bwMode="auto">
              <a:xfrm>
                <a:off x="6905902" y="4055477"/>
                <a:ext cx="1369789" cy="2109881"/>
              </a:xfrm>
              <a:prstGeom prst="rect">
                <a:avLst/>
              </a:prstGeom>
              <a:solidFill>
                <a:schemeClr val="bg2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SSD DRAM</a:t>
                </a:r>
                <a:endParaRPr lang="en-CH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CA0B680-1145-7043-BDB2-65B21E68E2A2}"/>
                  </a:ext>
                </a:extLst>
              </p:cNvPr>
              <p:cNvSpPr/>
              <p:nvPr/>
            </p:nvSpPr>
            <p:spPr bwMode="auto">
              <a:xfrm>
                <a:off x="3161985" y="4055477"/>
                <a:ext cx="3581420" cy="1579207"/>
              </a:xfrm>
              <a:prstGeom prst="rect">
                <a:avLst/>
              </a:prstGeom>
              <a:solidFill>
                <a:schemeClr val="bg2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1400" b="1" dirty="0"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FCF6758D-F462-244D-B295-2E2ACDE1E915}"/>
                  </a:ext>
                </a:extLst>
              </p:cNvPr>
              <p:cNvSpPr/>
              <p:nvPr/>
            </p:nvSpPr>
            <p:spPr>
              <a:xfrm>
                <a:off x="6968653" y="4442877"/>
                <a:ext cx="1229298" cy="57836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CH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Standard</a:t>
                </a:r>
              </a:p>
              <a:p>
                <a:pPr algn="ctr"/>
                <a:r>
                  <a:rPr lang="en-CH" b="1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Metadata</a:t>
                </a:r>
              </a:p>
            </p:txBody>
          </p:sp>
          <p:sp>
            <p:nvSpPr>
              <p:cNvPr id="58" name="직사각형 363">
                <a:extLst>
                  <a:ext uri="{FF2B5EF4-FFF2-40B4-BE49-F238E27FC236}">
                    <a16:creationId xmlns:a16="http://schemas.microsoft.com/office/drawing/2014/main" id="{94CADD4B-65A9-2A42-B3AA-95E58FB9D21D}"/>
                  </a:ext>
                </a:extLst>
              </p:cNvPr>
              <p:cNvSpPr/>
              <p:nvPr/>
            </p:nvSpPr>
            <p:spPr>
              <a:xfrm>
                <a:off x="4649734" y="5644607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400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⋯</a:t>
                </a:r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직사각형 78">
                <a:extLst>
                  <a:ext uri="{FF2B5EF4-FFF2-40B4-BE49-F238E27FC236}">
                    <a16:creationId xmlns:a16="http://schemas.microsoft.com/office/drawing/2014/main" id="{1F9B973B-6048-4448-99CD-BF655DBF73D1}"/>
                  </a:ext>
                </a:extLst>
              </p:cNvPr>
              <p:cNvSpPr/>
              <p:nvPr/>
            </p:nvSpPr>
            <p:spPr>
              <a:xfrm>
                <a:off x="3659817" y="4169247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39FD3E6-57A1-8449-BDFD-E51BA278F651}"/>
                  </a:ext>
                </a:extLst>
              </p:cNvPr>
              <p:cNvSpPr txBox="1"/>
              <p:nvPr/>
            </p:nvSpPr>
            <p:spPr>
              <a:xfrm>
                <a:off x="5367788" y="4065864"/>
                <a:ext cx="15351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H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orbel" panose="020B0503020204020204" pitchFamily="34" charset="0"/>
                  </a:rPr>
                  <a:t>SSD </a:t>
                </a:r>
              </a:p>
              <a:p>
                <a:pPr algn="ctr"/>
                <a:r>
                  <a:rPr lang="en-CH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orbel" panose="020B0503020204020204" pitchFamily="34" charset="0"/>
                  </a:rPr>
                  <a:t>Controller</a:t>
                </a:r>
              </a:p>
            </p:txBody>
          </p:sp>
          <p:sp>
            <p:nvSpPr>
              <p:cNvPr id="68" name="직사각형 78">
                <a:extLst>
                  <a:ext uri="{FF2B5EF4-FFF2-40B4-BE49-F238E27FC236}">
                    <a16:creationId xmlns:a16="http://schemas.microsoft.com/office/drawing/2014/main" id="{66D1BBDE-9FEB-F646-8BD9-D0AF0957DF0D}"/>
                  </a:ext>
                </a:extLst>
              </p:cNvPr>
              <p:cNvSpPr/>
              <p:nvPr/>
            </p:nvSpPr>
            <p:spPr>
              <a:xfrm>
                <a:off x="3825174" y="4250901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직사각형 78">
                <a:extLst>
                  <a:ext uri="{FF2B5EF4-FFF2-40B4-BE49-F238E27FC236}">
                    <a16:creationId xmlns:a16="http://schemas.microsoft.com/office/drawing/2014/main" id="{5FB8EDFB-2CD5-6547-A029-B7296B860EFD}"/>
                  </a:ext>
                </a:extLst>
              </p:cNvPr>
              <p:cNvSpPr/>
              <p:nvPr/>
            </p:nvSpPr>
            <p:spPr>
              <a:xfrm>
                <a:off x="3927234" y="4349398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Cores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Rounded Rectangle 69">
                <a:extLst>
                  <a:ext uri="{FF2B5EF4-FFF2-40B4-BE49-F238E27FC236}">
                    <a16:creationId xmlns:a16="http://schemas.microsoft.com/office/drawing/2014/main" id="{1AD7E18E-1B6F-BD45-B2F8-5F1B7CB4393E}"/>
                  </a:ext>
                </a:extLst>
              </p:cNvPr>
              <p:cNvSpPr/>
              <p:nvPr/>
            </p:nvSpPr>
            <p:spPr>
              <a:xfrm>
                <a:off x="3220770" y="4115339"/>
                <a:ext cx="797104" cy="553024"/>
              </a:xfrm>
              <a:prstGeom prst="roundRect">
                <a:avLst>
                  <a:gd name="adj" fmla="val 16632"/>
                </a:avLst>
              </a:prstGeom>
              <a:solidFill>
                <a:schemeClr val="bg2">
                  <a:lumMod val="90000"/>
                </a:schemeClr>
              </a:solidFill>
              <a:ln w="158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CH" sz="1400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FTL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560429B-FBAB-354F-9630-523F14590F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8034" y="5369668"/>
                <a:ext cx="0" cy="674429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62F1C936-8C50-284D-8E0A-E3B0D14721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13867" y="5360221"/>
                <a:ext cx="0" cy="674429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직사각형 363">
                <a:extLst>
                  <a:ext uri="{FF2B5EF4-FFF2-40B4-BE49-F238E27FC236}">
                    <a16:creationId xmlns:a16="http://schemas.microsoft.com/office/drawing/2014/main" id="{A3BDFBAB-9A76-3A4F-A18D-4194E5507D24}"/>
                  </a:ext>
                </a:extLst>
              </p:cNvPr>
              <p:cNvSpPr/>
              <p:nvPr/>
            </p:nvSpPr>
            <p:spPr>
              <a:xfrm>
                <a:off x="4649734" y="5644607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400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⋯</a:t>
                </a:r>
                <a:endParaRPr lang="ko-KR" altLang="en-US" sz="1400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3A08F2FF-FDA3-6944-B8B0-3AFAD89EDDC0}"/>
                  </a:ext>
                </a:extLst>
              </p:cNvPr>
              <p:cNvSpPr txBox="1"/>
              <p:nvPr/>
            </p:nvSpPr>
            <p:spPr>
              <a:xfrm rot="16200000">
                <a:off x="1734934" y="4812571"/>
                <a:ext cx="2549218" cy="537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en-CH" sz="2000" b="1" dirty="0">
                    <a:solidFill>
                      <a:schemeClr val="accent6">
                        <a:lumMod val="75000"/>
                      </a:schemeClr>
                    </a:solidFill>
                    <a:latin typeface="Corbel" panose="020B0503020204020204" pitchFamily="34" charset="0"/>
                  </a:rPr>
                  <a:t>MegIS-Enabled SSD </a:t>
                </a:r>
              </a:p>
              <a:p>
                <a:pPr algn="ctr">
                  <a:lnSpc>
                    <a:spcPct val="70000"/>
                  </a:lnSpc>
                </a:pPr>
                <a:endParaRPr lang="en-CH" sz="2000" b="1" dirty="0">
                  <a:solidFill>
                    <a:schemeClr val="accent6">
                      <a:lumMod val="75000"/>
                    </a:schemeClr>
                  </a:solidFill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EA6C05E-6712-C045-A834-4B46040447A5}"/>
                </a:ext>
              </a:extLst>
            </p:cNvPr>
            <p:cNvGrpSpPr/>
            <p:nvPr/>
          </p:nvGrpSpPr>
          <p:grpSpPr>
            <a:xfrm>
              <a:off x="946631" y="2788971"/>
              <a:ext cx="7226937" cy="1808755"/>
              <a:chOff x="971015" y="4115002"/>
              <a:chExt cx="7226937" cy="1808755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0BF7D8A7-588E-CE41-9127-2BBECD1C1F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14748" y="4861435"/>
                <a:ext cx="0" cy="1026087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8A20B564-6FD3-5B43-ADCC-7C363CBDA8F1}"/>
                  </a:ext>
                </a:extLst>
              </p:cNvPr>
              <p:cNvSpPr/>
              <p:nvPr/>
            </p:nvSpPr>
            <p:spPr>
              <a:xfrm>
                <a:off x="3218889" y="4115002"/>
                <a:ext cx="797104" cy="553024"/>
              </a:xfrm>
              <a:prstGeom prst="roundRect">
                <a:avLst>
                  <a:gd name="adj" fmla="val 16632"/>
                </a:avLst>
              </a:prstGeom>
              <a:solidFill>
                <a:schemeClr val="accent5"/>
              </a:solidFill>
              <a:ln w="158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CH" b="1" i="1" dirty="0">
                    <a:solidFill>
                      <a:schemeClr val="bg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MegIS</a:t>
                </a:r>
              </a:p>
              <a:p>
                <a:pPr algn="ctr"/>
                <a:r>
                  <a:rPr lang="en-CH" b="1" i="1" dirty="0">
                    <a:solidFill>
                      <a:schemeClr val="bg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FTL</a:t>
                </a: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C2F54877-8BC9-0D4E-BE68-0BEA8434F060}"/>
                  </a:ext>
                </a:extLst>
              </p:cNvPr>
              <p:cNvSpPr/>
              <p:nvPr/>
            </p:nvSpPr>
            <p:spPr>
              <a:xfrm>
                <a:off x="6968654" y="5344530"/>
                <a:ext cx="1229298" cy="578367"/>
              </a:xfrm>
              <a:prstGeom prst="rect">
                <a:avLst/>
              </a:prstGeom>
              <a:solidFill>
                <a:schemeClr val="accent5"/>
              </a:solidFill>
              <a:ln w="158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CH" b="1" i="1" dirty="0">
                    <a:solidFill>
                      <a:schemeClr val="bg1"/>
                    </a:solidFill>
                    <a:latin typeface="Corbel" panose="020B0503020204020204" pitchFamily="34" charset="0"/>
                  </a:rPr>
                  <a:t>MegIS</a:t>
                </a:r>
              </a:p>
              <a:p>
                <a:pPr algn="ctr"/>
                <a:r>
                  <a:rPr lang="en-CH" b="1" i="1" dirty="0">
                    <a:solidFill>
                      <a:schemeClr val="bg1"/>
                    </a:solidFill>
                    <a:latin typeface="Corbel" panose="020B0503020204020204" pitchFamily="34" charset="0"/>
                  </a:rPr>
                  <a:t>Metadata</a:t>
                </a:r>
              </a:p>
            </p:txBody>
          </p: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425DE917-2937-2146-95FD-AA551242F0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8034" y="4792939"/>
                <a:ext cx="0" cy="1130818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Right Arrow 270">
                <a:extLst>
                  <a:ext uri="{FF2B5EF4-FFF2-40B4-BE49-F238E27FC236}">
                    <a16:creationId xmlns:a16="http://schemas.microsoft.com/office/drawing/2014/main" id="{B6D8188A-86DA-B040-9FFF-26FCB6F5794B}"/>
                  </a:ext>
                </a:extLst>
              </p:cNvPr>
              <p:cNvSpPr/>
              <p:nvPr/>
            </p:nvSpPr>
            <p:spPr>
              <a:xfrm rot="16200000">
                <a:off x="6170604" y="5447968"/>
                <a:ext cx="391926" cy="192341"/>
              </a:xfrm>
              <a:prstGeom prst="rightArrow">
                <a:avLst>
                  <a:gd name="adj1" fmla="val 23159"/>
                  <a:gd name="adj2" fmla="val 101427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sz="1400" i="1">
                  <a:latin typeface="Corbel" panose="020B0503020204020204" pitchFamily="34" charset="0"/>
                </a:endParaRPr>
              </a:p>
            </p:txBody>
          </p:sp>
          <p:sp>
            <p:nvSpPr>
              <p:cNvPr id="59" name="Right Arrow 270">
                <a:extLst>
                  <a:ext uri="{FF2B5EF4-FFF2-40B4-BE49-F238E27FC236}">
                    <a16:creationId xmlns:a16="http://schemas.microsoft.com/office/drawing/2014/main" id="{7C04FF88-32A2-A24D-8D51-99CA4646DCF3}"/>
                  </a:ext>
                </a:extLst>
              </p:cNvPr>
              <p:cNvSpPr/>
              <p:nvPr/>
            </p:nvSpPr>
            <p:spPr>
              <a:xfrm rot="16200000">
                <a:off x="3372394" y="5449137"/>
                <a:ext cx="391926" cy="192341"/>
              </a:xfrm>
              <a:prstGeom prst="rightArrow">
                <a:avLst>
                  <a:gd name="adj1" fmla="val 23159"/>
                  <a:gd name="adj2" fmla="val 101427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sz="1400" i="1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0" name="Right Arrow 59">
                <a:extLst>
                  <a:ext uri="{FF2B5EF4-FFF2-40B4-BE49-F238E27FC236}">
                    <a16:creationId xmlns:a16="http://schemas.microsoft.com/office/drawing/2014/main" id="{188D29B9-4804-4543-A70F-1F69FCE7B03B}"/>
                  </a:ext>
                </a:extLst>
              </p:cNvPr>
              <p:cNvSpPr/>
              <p:nvPr/>
            </p:nvSpPr>
            <p:spPr>
              <a:xfrm>
                <a:off x="1827862" y="4562245"/>
                <a:ext cx="824667" cy="274214"/>
              </a:xfrm>
              <a:prstGeom prst="rightArrow">
                <a:avLst/>
              </a:prstGeom>
              <a:solidFill>
                <a:srgbClr val="7030A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i="1" dirty="0">
                  <a:solidFill>
                    <a:srgbClr val="7030A0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62" name="Right Arrow 61">
                <a:extLst>
                  <a:ext uri="{FF2B5EF4-FFF2-40B4-BE49-F238E27FC236}">
                    <a16:creationId xmlns:a16="http://schemas.microsoft.com/office/drawing/2014/main" id="{D912E586-2373-A948-97F9-A1DF6071F9AB}"/>
                  </a:ext>
                </a:extLst>
              </p:cNvPr>
              <p:cNvSpPr/>
              <p:nvPr/>
            </p:nvSpPr>
            <p:spPr>
              <a:xfrm rot="10800000">
                <a:off x="1819369" y="5234944"/>
                <a:ext cx="824667" cy="274214"/>
              </a:xfrm>
              <a:prstGeom prst="rightArrow">
                <a:avLst/>
              </a:prstGeom>
              <a:solidFill>
                <a:srgbClr val="7030A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i="1">
                  <a:solidFill>
                    <a:srgbClr val="7030A0"/>
                  </a:solidFill>
                  <a:latin typeface="Corbel" panose="020B0503020204020204" pitchFamily="34" charset="0"/>
                </a:endParaRPr>
              </a:p>
            </p:txBody>
          </p:sp>
          <p:pic>
            <p:nvPicPr>
              <p:cNvPr id="64" name="Graphic 63" descr="Gears">
                <a:extLst>
                  <a:ext uri="{FF2B5EF4-FFF2-40B4-BE49-F238E27FC236}">
                    <a16:creationId xmlns:a16="http://schemas.microsoft.com/office/drawing/2014/main" id="{1EA12A80-2966-9143-93DA-62D37E7BF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428689" y="4631291"/>
                <a:ext cx="914400" cy="914400"/>
              </a:xfrm>
              <a:prstGeom prst="rect">
                <a:avLst/>
              </a:prstGeom>
              <a:effectLst>
                <a:glow rad="63500">
                  <a:schemeClr val="bg1">
                    <a:alpha val="40000"/>
                  </a:schemeClr>
                </a:glow>
              </a:effectLst>
            </p:spPr>
          </p:pic>
          <p:pic>
            <p:nvPicPr>
              <p:cNvPr id="65" name="Graphic 64" descr="Gears">
                <a:extLst>
                  <a:ext uri="{FF2B5EF4-FFF2-40B4-BE49-F238E27FC236}">
                    <a16:creationId xmlns:a16="http://schemas.microsoft.com/office/drawing/2014/main" id="{B95595D7-3CE1-2244-B3A1-B189597EDD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71015" y="4573670"/>
                <a:ext cx="914400" cy="914400"/>
              </a:xfrm>
              <a:prstGeom prst="rect">
                <a:avLst/>
              </a:prstGeom>
              <a:effectLst>
                <a:glow rad="63500">
                  <a:schemeClr val="bg1">
                    <a:alpha val="40000"/>
                  </a:schemeClr>
                </a:glow>
              </a:effectLst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C48594D-229F-2E4F-AB9E-0142CC57C9CA}"/>
                </a:ext>
              </a:extLst>
            </p:cNvPr>
            <p:cNvGrpSpPr/>
            <p:nvPr/>
          </p:nvGrpSpPr>
          <p:grpSpPr>
            <a:xfrm>
              <a:off x="3148227" y="3782398"/>
              <a:ext cx="3569766" cy="1067027"/>
              <a:chOff x="3172611" y="5108429"/>
              <a:chExt cx="3569766" cy="1067027"/>
            </a:xfrm>
          </p:grpSpPr>
          <p:sp>
            <p:nvSpPr>
              <p:cNvPr id="71" name="직사각형 78">
                <a:extLst>
                  <a:ext uri="{FF2B5EF4-FFF2-40B4-BE49-F238E27FC236}">
                    <a16:creationId xmlns:a16="http://schemas.microsoft.com/office/drawing/2014/main" id="{87667484-CE28-424C-BE57-A7B1AC72EAB0}"/>
                  </a:ext>
                </a:extLst>
              </p:cNvPr>
              <p:cNvSpPr/>
              <p:nvPr/>
            </p:nvSpPr>
            <p:spPr>
              <a:xfrm>
                <a:off x="5937624" y="5108429"/>
                <a:ext cx="765776" cy="24118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b="1" dirty="0" err="1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Cntrl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직사각형 78">
                <a:extLst>
                  <a:ext uri="{FF2B5EF4-FFF2-40B4-BE49-F238E27FC236}">
                    <a16:creationId xmlns:a16="http://schemas.microsoft.com/office/drawing/2014/main" id="{58A4D594-9A99-FB41-AAB9-2E6E90677C66}"/>
                  </a:ext>
                </a:extLst>
              </p:cNvPr>
              <p:cNvSpPr/>
              <p:nvPr/>
            </p:nvSpPr>
            <p:spPr>
              <a:xfrm>
                <a:off x="3201622" y="5128487"/>
                <a:ext cx="765776" cy="24118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b="1" dirty="0" err="1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Cntrl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직사각형 78">
                <a:extLst>
                  <a:ext uri="{FF2B5EF4-FFF2-40B4-BE49-F238E27FC236}">
                    <a16:creationId xmlns:a16="http://schemas.microsoft.com/office/drawing/2014/main" id="{30F9A6F3-8BF3-EC46-A597-1D085672FBC9}"/>
                  </a:ext>
                </a:extLst>
              </p:cNvPr>
              <p:cNvSpPr/>
              <p:nvPr/>
            </p:nvSpPr>
            <p:spPr>
              <a:xfrm>
                <a:off x="5300226" y="5759584"/>
                <a:ext cx="1442151" cy="40577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pPr algn="ctr"/>
                <a:r>
                  <a:rPr lang="en-US" altLang="ko-KR" b="1" dirty="0" err="1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Channel#N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직사각형 78">
                <a:extLst>
                  <a:ext uri="{FF2B5EF4-FFF2-40B4-BE49-F238E27FC236}">
                    <a16:creationId xmlns:a16="http://schemas.microsoft.com/office/drawing/2014/main" id="{B35589E9-CE31-C640-B7E1-384D589239B6}"/>
                  </a:ext>
                </a:extLst>
              </p:cNvPr>
              <p:cNvSpPr/>
              <p:nvPr/>
            </p:nvSpPr>
            <p:spPr>
              <a:xfrm>
                <a:off x="3172611" y="5769681"/>
                <a:ext cx="1380142" cy="40577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pPr algn="ctr"/>
                <a:r>
                  <a:rPr lang="en-US" altLang="ko-KR" b="1" dirty="0">
                    <a:solidFill>
                      <a:schemeClr val="tx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Channel#1</a:t>
                </a:r>
                <a:endParaRPr lang="ko-KR" altLang="en-US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7842FB48-1197-5D43-BC5B-3BD922FE9DF3}"/>
              </a:ext>
            </a:extLst>
          </p:cNvPr>
          <p:cNvSpPr/>
          <p:nvPr/>
        </p:nvSpPr>
        <p:spPr>
          <a:xfrm>
            <a:off x="79798" y="5504411"/>
            <a:ext cx="8962739" cy="853441"/>
          </a:xfrm>
          <a:prstGeom prst="roundRect">
            <a:avLst>
              <a:gd name="adj" fmla="val 10953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GB" sz="2000" b="1" dirty="0">
                <a:solidFill>
                  <a:schemeClr val="accent5"/>
                </a:solidFill>
                <a:latin typeface="Corbel" panose="020B0503020204020204" pitchFamily="34" charset="0"/>
              </a:rPr>
              <a:t>Data mapping scheme and Flash Translation Layer (FTL) </a:t>
            </a:r>
          </a:p>
          <a:p>
            <a:pPr marL="342900" indent="-1800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Specialize to the characteristics of metagenomic analysis</a:t>
            </a:r>
          </a:p>
          <a:p>
            <a:pPr marL="342900" indent="-1800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Leverage the SSD’s full internal bandwidth</a:t>
            </a:r>
            <a:endParaRPr lang="en-CH" sz="2000" i="1" dirty="0">
              <a:solidFill>
                <a:schemeClr val="bg1">
                  <a:lumMod val="50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87" name="Rounded Rectangle 86">
            <a:extLst>
              <a:ext uri="{FF2B5EF4-FFF2-40B4-BE49-F238E27FC236}">
                <a16:creationId xmlns:a16="http://schemas.microsoft.com/office/drawing/2014/main" id="{9B2D97E1-91C0-A649-B057-F8EFFE7C9184}"/>
              </a:ext>
            </a:extLst>
          </p:cNvPr>
          <p:cNvSpPr/>
          <p:nvPr/>
        </p:nvSpPr>
        <p:spPr>
          <a:xfrm>
            <a:off x="710471" y="1800983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i="1" dirty="0">
                <a:solidFill>
                  <a:schemeClr val="bg1"/>
                </a:solidFill>
                <a:latin typeface="Corbel" panose="020B0503020204020204" pitchFamily="34" charset="0"/>
              </a:rPr>
              <a:t>Step </a:t>
            </a:r>
            <a:r>
              <a:rPr lang="en-CH" sz="2400" b="1" i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8" name="Rounded Rectangle 87">
            <a:extLst>
              <a:ext uri="{FF2B5EF4-FFF2-40B4-BE49-F238E27FC236}">
                <a16:creationId xmlns:a16="http://schemas.microsoft.com/office/drawing/2014/main" id="{E0BD05C0-4CB5-2145-9EA6-E22E1A02087D}"/>
              </a:ext>
            </a:extLst>
          </p:cNvPr>
          <p:cNvSpPr/>
          <p:nvPr/>
        </p:nvSpPr>
        <p:spPr>
          <a:xfrm>
            <a:off x="3796055" y="1800983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i="1" dirty="0">
                <a:solidFill>
                  <a:schemeClr val="bg1"/>
                </a:solidFill>
                <a:latin typeface="Corbel" panose="020B0503020204020204" pitchFamily="34" charset="0"/>
              </a:rPr>
              <a:t>Step 2</a:t>
            </a:r>
            <a:endParaRPr lang="en-CH" sz="2400" b="1" i="1" dirty="0">
              <a:solidFill>
                <a:schemeClr val="bg1"/>
              </a:solidFill>
            </a:endParaRPr>
          </a:p>
        </p:txBody>
      </p:sp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3E332501-AC70-B14B-904F-57945CAD325E}"/>
              </a:ext>
            </a:extLst>
          </p:cNvPr>
          <p:cNvSpPr/>
          <p:nvPr/>
        </p:nvSpPr>
        <p:spPr>
          <a:xfrm>
            <a:off x="6160165" y="1800983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i="1" dirty="0">
                <a:solidFill>
                  <a:schemeClr val="bg1"/>
                </a:solidFill>
                <a:latin typeface="Corbel" panose="020B0503020204020204" pitchFamily="34" charset="0"/>
              </a:rPr>
              <a:t>Step 3</a:t>
            </a:r>
            <a:endParaRPr lang="en-CH" sz="2400" b="1" i="1" dirty="0">
              <a:solidFill>
                <a:schemeClr val="bg1"/>
              </a:solidFill>
            </a:endParaRPr>
          </a:p>
        </p:txBody>
      </p: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EEC46954-54C7-C24D-89D1-623EC43F8C5C}"/>
              </a:ext>
            </a:extLst>
          </p:cNvPr>
          <p:cNvSpPr/>
          <p:nvPr/>
        </p:nvSpPr>
        <p:spPr>
          <a:xfrm>
            <a:off x="79799" y="4618755"/>
            <a:ext cx="3194091" cy="825630"/>
          </a:xfrm>
          <a:prstGeom prst="roundRect">
            <a:avLst>
              <a:gd name="adj" fmla="val 8192"/>
            </a:avLst>
          </a:prstGeom>
          <a:solidFill>
            <a:srgbClr val="BCEAD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GB" sz="2000" b="1" dirty="0">
                <a:solidFill>
                  <a:srgbClr val="009F96"/>
                </a:solidFill>
                <a:latin typeface="Corbel" panose="020B0503020204020204" pitchFamily="34" charset="0"/>
              </a:rPr>
              <a:t>Storage-aware algorithms</a:t>
            </a:r>
          </a:p>
          <a:p>
            <a:pPr marL="342900" indent="-1800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Enable efficient </a:t>
            </a:r>
          </a:p>
          <a:p>
            <a:pPr algn="ctr">
              <a:lnSpc>
                <a:spcPct val="90000"/>
              </a:lnSpc>
            </a:pPr>
            <a:r>
              <a:rPr lang="en-GB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access patterns to the SSD </a:t>
            </a: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399BFE44-0408-1C4F-BE6E-21139D117DEB}"/>
              </a:ext>
            </a:extLst>
          </p:cNvPr>
          <p:cNvSpPr/>
          <p:nvPr/>
        </p:nvSpPr>
        <p:spPr>
          <a:xfrm>
            <a:off x="4649734" y="4622866"/>
            <a:ext cx="4392804" cy="825630"/>
          </a:xfrm>
          <a:prstGeom prst="roundRect">
            <a:avLst>
              <a:gd name="adj" fmla="val 7782"/>
            </a:avLst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GB" sz="2000" b="1" dirty="0">
                <a:solidFill>
                  <a:srgbClr val="B28506"/>
                </a:solidFill>
                <a:latin typeface="Corbel" panose="020B0503020204020204" pitchFamily="34" charset="0"/>
              </a:rPr>
              <a:t>Lightweight in-storage accelerators </a:t>
            </a:r>
          </a:p>
          <a:p>
            <a:pPr marL="342900" indent="-1800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Minimize SRAM/DRAM buffer spaces needed inside the SSD</a:t>
            </a:r>
            <a:endParaRPr lang="en-CH" sz="2000" i="1" dirty="0">
              <a:solidFill>
                <a:schemeClr val="bg1">
                  <a:lumMod val="50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36AC8AB3-DD91-5A43-84DA-3F09AE325F24}"/>
              </a:ext>
            </a:extLst>
          </p:cNvPr>
          <p:cNvSpPr/>
          <p:nvPr/>
        </p:nvSpPr>
        <p:spPr>
          <a:xfrm>
            <a:off x="-28764" y="4566703"/>
            <a:ext cx="9143999" cy="888166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9E9028A9-839E-8F43-B5FC-23C302E73769}"/>
              </a:ext>
            </a:extLst>
          </p:cNvPr>
          <p:cNvSpPr/>
          <p:nvPr/>
        </p:nvSpPr>
        <p:spPr>
          <a:xfrm>
            <a:off x="4790578" y="863827"/>
            <a:ext cx="4251960" cy="853441"/>
          </a:xfrm>
          <a:prstGeom prst="roundRect">
            <a:avLst>
              <a:gd name="adj" fmla="val 7193"/>
            </a:avLst>
          </a:prstGeom>
          <a:solidFill>
            <a:srgbClr val="D7C9F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GB" sz="2000" b="1" dirty="0">
                <a:solidFill>
                  <a:srgbClr val="7030A0"/>
                </a:solidFill>
                <a:latin typeface="Corbel" panose="020B0503020204020204" pitchFamily="34" charset="0"/>
              </a:rPr>
              <a:t>Data/computation flow coordination</a:t>
            </a:r>
          </a:p>
          <a:p>
            <a:pPr marL="180000" indent="-1800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Reduce communication overhead</a:t>
            </a:r>
          </a:p>
          <a:p>
            <a:pPr marL="342900" indent="-1800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Reduce #writes to flash chips</a:t>
            </a:r>
          </a:p>
        </p:txBody>
      </p: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C9FB57D0-4689-5344-9D4B-7959BBC061C6}"/>
              </a:ext>
            </a:extLst>
          </p:cNvPr>
          <p:cNvSpPr/>
          <p:nvPr/>
        </p:nvSpPr>
        <p:spPr>
          <a:xfrm>
            <a:off x="79799" y="860728"/>
            <a:ext cx="3611231" cy="853442"/>
          </a:xfrm>
          <a:prstGeom prst="roundRect">
            <a:avLst>
              <a:gd name="adj" fmla="val 7782"/>
            </a:avLst>
          </a:prstGeom>
          <a:solidFill>
            <a:srgbClr val="F5DCF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CH" sz="2000" b="1" dirty="0">
                <a:solidFill>
                  <a:srgbClr val="C813BD"/>
                </a:solidFill>
                <a:latin typeface="Corbel" panose="020B0503020204020204" pitchFamily="34" charset="0"/>
              </a:rPr>
              <a:t>Task partitioning and mapping</a:t>
            </a:r>
          </a:p>
          <a:p>
            <a:pPr marL="342900" indent="-1800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CH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 Each step executes </a:t>
            </a:r>
          </a:p>
          <a:p>
            <a:pPr algn="ctr">
              <a:lnSpc>
                <a:spcPct val="90000"/>
              </a:lnSpc>
            </a:pPr>
            <a:r>
              <a:rPr lang="en-CH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in its most suitable system 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F0BE1CF2-37DC-274E-8B22-B10C1BD001AF}"/>
              </a:ext>
            </a:extLst>
          </p:cNvPr>
          <p:cNvSpPr/>
          <p:nvPr/>
        </p:nvSpPr>
        <p:spPr>
          <a:xfrm>
            <a:off x="79799" y="829985"/>
            <a:ext cx="8984402" cy="964969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85" name="직사각형 78">
            <a:extLst>
              <a:ext uri="{FF2B5EF4-FFF2-40B4-BE49-F238E27FC236}">
                <a16:creationId xmlns:a16="http://schemas.microsoft.com/office/drawing/2014/main" id="{B4333B67-197B-EA44-BA13-C61FA34AF5AB}"/>
              </a:ext>
            </a:extLst>
          </p:cNvPr>
          <p:cNvSpPr/>
          <p:nvPr/>
        </p:nvSpPr>
        <p:spPr>
          <a:xfrm>
            <a:off x="5934877" y="2979457"/>
            <a:ext cx="765776" cy="241181"/>
          </a:xfrm>
          <a:prstGeom prst="rect">
            <a:avLst/>
          </a:prstGeom>
          <a:solidFill>
            <a:srgbClr val="FFE799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b="1" i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ACC</a:t>
            </a:r>
            <a:endParaRPr lang="ko-KR" altLang="en-US" b="1" i="1" dirty="0">
              <a:solidFill>
                <a:schemeClr val="tx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직사각형 78">
            <a:extLst>
              <a:ext uri="{FF2B5EF4-FFF2-40B4-BE49-F238E27FC236}">
                <a16:creationId xmlns:a16="http://schemas.microsoft.com/office/drawing/2014/main" id="{14D37576-0270-C547-AA3D-0EF2A00F6DCD}"/>
              </a:ext>
            </a:extLst>
          </p:cNvPr>
          <p:cNvSpPr/>
          <p:nvPr/>
        </p:nvSpPr>
        <p:spPr>
          <a:xfrm>
            <a:off x="3202311" y="3000127"/>
            <a:ext cx="765776" cy="241181"/>
          </a:xfrm>
          <a:prstGeom prst="rect">
            <a:avLst/>
          </a:prstGeom>
          <a:solidFill>
            <a:srgbClr val="FFE799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b="1" i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ACC</a:t>
            </a:r>
            <a:endParaRPr lang="ko-KR" altLang="en-US" b="1" i="1" dirty="0">
              <a:solidFill>
                <a:schemeClr val="tx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060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813C4-8097-3243-BB46-024EAB9F8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Genome Sequencers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7BD21FD-7CC8-CD40-9344-CB514446A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481" y="829527"/>
            <a:ext cx="1562400" cy="152512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590777FB-5893-EC4F-A77D-98774A7CC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20" y="2737728"/>
            <a:ext cx="2404800" cy="1908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B36708DC-33BC-4F48-AB70-9EAAF97A0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8880" y="829528"/>
            <a:ext cx="2737440" cy="174258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6EB206D7-4269-A34D-9F1B-9F04A5D19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2240" y="4977162"/>
            <a:ext cx="1791360" cy="141278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E87C2561-6330-724B-BC1F-1D7B10747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8320" y="4977163"/>
            <a:ext cx="2322720" cy="1575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191BBCA7-ECA1-E345-BA7D-092BA17D8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44320" y="362918"/>
            <a:ext cx="1658880" cy="19082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E39B2D44-5A30-C543-B757-9D4E5336B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36481" y="2239436"/>
            <a:ext cx="2080800" cy="15236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1D4E12C9-17E6-0A4F-B722-75B67D7AD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 l="50665"/>
          <a:stretch>
            <a:fillRect/>
          </a:stretch>
        </p:blipFill>
        <p:spPr bwMode="auto">
          <a:xfrm>
            <a:off x="5209920" y="4369436"/>
            <a:ext cx="2774830" cy="138756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E3A79B43-80D8-9740-90DD-39E13801C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56801" y="2969592"/>
            <a:ext cx="2237760" cy="16763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34D3D9A4-FD5A-6E4A-BD8E-EC23A4326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 l="24799" r="24799"/>
          <a:stretch>
            <a:fillRect/>
          </a:stretch>
        </p:blipFill>
        <p:spPr bwMode="auto">
          <a:xfrm>
            <a:off x="7290720" y="110181"/>
            <a:ext cx="1569600" cy="165905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" name="Text Box 12">
            <a:extLst>
              <a:ext uri="{FF2B5EF4-FFF2-40B4-BE49-F238E27FC236}">
                <a16:creationId xmlns:a16="http://schemas.microsoft.com/office/drawing/2014/main" id="{2AC13D8F-83BA-6542-9324-87A7A0B85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080" y="6309320"/>
            <a:ext cx="3732480" cy="6639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0820" rIns="81639" bIns="4082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… and more! All produce data with different properties.</a:t>
            </a:r>
          </a:p>
        </p:txBody>
      </p:sp>
      <p:sp>
        <p:nvSpPr>
          <p:cNvPr id="15" name="Text Box 13">
            <a:extLst>
              <a:ext uri="{FF2B5EF4-FFF2-40B4-BE49-F238E27FC236}">
                <a16:creationId xmlns:a16="http://schemas.microsoft.com/office/drawing/2014/main" id="{87C3AA61-249E-3541-BCE7-FA7876E1A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120" y="2354648"/>
            <a:ext cx="1163520" cy="312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Roche/454</a:t>
            </a:r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id="{3029B56F-9CA7-0F45-8ACD-5B390A6E5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20" y="4562399"/>
            <a:ext cx="1955520" cy="312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Illumina HiSeq2000</a:t>
            </a:r>
          </a:p>
        </p:txBody>
      </p:sp>
      <p:sp>
        <p:nvSpPr>
          <p:cNvPr id="17" name="Text Box 15">
            <a:extLst>
              <a:ext uri="{FF2B5EF4-FFF2-40B4-BE49-F238E27FC236}">
                <a16:creationId xmlns:a16="http://schemas.microsoft.com/office/drawing/2014/main" id="{746A12C5-3BB6-B643-9B71-66F8EBDE7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6381328"/>
            <a:ext cx="1707840" cy="312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Ion Torrent PGM</a:t>
            </a:r>
          </a:p>
        </p:txBody>
      </p:sp>
      <p:sp>
        <p:nvSpPr>
          <p:cNvPr id="18" name="Text Box 16">
            <a:extLst>
              <a:ext uri="{FF2B5EF4-FFF2-40B4-BE49-F238E27FC236}">
                <a16:creationId xmlns:a16="http://schemas.microsoft.com/office/drawing/2014/main" id="{C629047F-BDA3-474A-9899-A51CE1E46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8320" y="6545488"/>
            <a:ext cx="1844640" cy="312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Ion Torrent Proton</a:t>
            </a:r>
          </a:p>
        </p:txBody>
      </p:sp>
      <p:sp>
        <p:nvSpPr>
          <p:cNvPr id="19" name="Text Box 17">
            <a:extLst>
              <a:ext uri="{FF2B5EF4-FFF2-40B4-BE49-F238E27FC236}">
                <a16:creationId xmlns:a16="http://schemas.microsoft.com/office/drawing/2014/main" id="{B120EDC1-7A0E-DA4A-8845-6C6E48457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7200" y="2341686"/>
            <a:ext cx="1107360" cy="312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AB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SOLiD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0" name="Text Box 18">
            <a:extLst>
              <a:ext uri="{FF2B5EF4-FFF2-40B4-BE49-F238E27FC236}">
                <a16:creationId xmlns:a16="http://schemas.microsoft.com/office/drawing/2014/main" id="{373104AB-3280-A94C-840A-FAA6A3EA4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080" y="5817917"/>
            <a:ext cx="2568960" cy="312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Oxford Nanopore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GridION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1" name="Text Box 19">
            <a:extLst>
              <a:ext uri="{FF2B5EF4-FFF2-40B4-BE49-F238E27FC236}">
                <a16:creationId xmlns:a16="http://schemas.microsoft.com/office/drawing/2014/main" id="{A8095F7F-7033-9445-975D-2A02BDF5B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5760" y="3763116"/>
            <a:ext cx="2511360" cy="312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Oxford Nanopore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MinION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2" name="Text Box 20">
            <a:extLst>
              <a:ext uri="{FF2B5EF4-FFF2-40B4-BE49-F238E27FC236}">
                <a16:creationId xmlns:a16="http://schemas.microsoft.com/office/drawing/2014/main" id="{18314E4A-7F32-4E4F-B61C-D0350E4C9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4767" y="1772816"/>
            <a:ext cx="1095840" cy="54437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Complete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Genomics</a:t>
            </a:r>
          </a:p>
        </p:txBody>
      </p:sp>
      <p:sp>
        <p:nvSpPr>
          <p:cNvPr id="23" name="Text Box 21">
            <a:extLst>
              <a:ext uri="{FF2B5EF4-FFF2-40B4-BE49-F238E27FC236}">
                <a16:creationId xmlns:a16="http://schemas.microsoft.com/office/drawing/2014/main" id="{925B5D36-92E2-2649-BE03-CD8931A4D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9600" y="1792989"/>
            <a:ext cx="1520640" cy="312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Illumina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MiSeq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4" name="Text Box 22">
            <a:extLst>
              <a:ext uri="{FF2B5EF4-FFF2-40B4-BE49-F238E27FC236}">
                <a16:creationId xmlns:a16="http://schemas.microsoft.com/office/drawing/2014/main" id="{E76F7585-041E-0241-B037-D9A25E135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6240" y="4645928"/>
            <a:ext cx="2280960" cy="312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Pacific Biosciences RS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CA4CEB9-9F94-064B-A110-E76BDD7AFE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07854" y="2420888"/>
            <a:ext cx="1066800" cy="1993900"/>
          </a:xfrm>
          <a:prstGeom prst="rect">
            <a:avLst/>
          </a:prstGeom>
        </p:spPr>
      </p:pic>
      <p:sp>
        <p:nvSpPr>
          <p:cNvPr id="26" name="Text Box 14">
            <a:extLst>
              <a:ext uri="{FF2B5EF4-FFF2-40B4-BE49-F238E27FC236}">
                <a16:creationId xmlns:a16="http://schemas.microsoft.com/office/drawing/2014/main" id="{581440D9-2109-9E48-85CB-9F6FF170D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0881" y="4379366"/>
            <a:ext cx="1955520" cy="312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Illumina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NovaSeq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6000</a:t>
            </a:r>
          </a:p>
        </p:txBody>
      </p:sp>
    </p:spTree>
    <p:extLst>
      <p:ext uri="{BB962C8B-B14F-4D97-AF65-F5344CB8AC3E}">
        <p14:creationId xmlns:p14="http://schemas.microsoft.com/office/powerpoint/2010/main" val="263382683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050F4-51BF-6C40-B637-D29E40E43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Step </a:t>
            </a:r>
            <a:r>
              <a:rPr lang="en-CH" dirty="0">
                <a:latin typeface="+mn-lt"/>
              </a:rPr>
              <a:t>1</a:t>
            </a:r>
            <a:r>
              <a:rPr lang="en-CH" dirty="0"/>
              <a:t> Overview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307C66-9A4F-824A-AE13-9C5471EC48EA}"/>
              </a:ext>
            </a:extLst>
          </p:cNvPr>
          <p:cNvGrpSpPr/>
          <p:nvPr/>
        </p:nvGrpSpPr>
        <p:grpSpPr>
          <a:xfrm>
            <a:off x="-768361" y="3414655"/>
            <a:ext cx="4775363" cy="2952954"/>
            <a:chOff x="-768361" y="3343657"/>
            <a:chExt cx="4775363" cy="2952954"/>
          </a:xfrm>
        </p:grpSpPr>
        <p:pic>
          <p:nvPicPr>
            <p:cNvPr id="5" name="Graphic 4" descr="Database">
              <a:extLst>
                <a:ext uri="{FF2B5EF4-FFF2-40B4-BE49-F238E27FC236}">
                  <a16:creationId xmlns:a16="http://schemas.microsoft.com/office/drawing/2014/main" id="{7E944E08-167C-994A-B94F-D42F0FC37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768361" y="3343657"/>
              <a:ext cx="4775363" cy="226107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6030596-3995-834A-BEC4-513F0A4060F8}"/>
                </a:ext>
              </a:extLst>
            </p:cNvPr>
            <p:cNvSpPr txBox="1"/>
            <p:nvPr/>
          </p:nvSpPr>
          <p:spPr>
            <a:xfrm>
              <a:off x="42967" y="5419448"/>
              <a:ext cx="3152705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2000" dirty="0">
                  <a:solidFill>
                    <a:srgbClr val="009193"/>
                  </a:solidFill>
                  <a:latin typeface="Corbel" panose="020B0503020204020204" pitchFamily="34" charset="0"/>
                </a:rPr>
                <a:t>A large database </a:t>
              </a:r>
            </a:p>
            <a:p>
              <a:pPr algn="ctr">
                <a:lnSpc>
                  <a:spcPct val="85000"/>
                </a:lnSpc>
              </a:pPr>
              <a:r>
                <a:rPr lang="en-US" sz="2000" dirty="0">
                  <a:solidFill>
                    <a:srgbClr val="009193"/>
                  </a:solidFill>
                  <a:latin typeface="Corbel" panose="020B0503020204020204" pitchFamily="34" charset="0"/>
                </a:rPr>
                <a:t>containing information</a:t>
              </a:r>
            </a:p>
            <a:p>
              <a:pPr algn="ctr">
                <a:lnSpc>
                  <a:spcPct val="85000"/>
                </a:lnSpc>
              </a:pPr>
              <a:r>
                <a:rPr lang="en-US" sz="2000" dirty="0">
                  <a:solidFill>
                    <a:srgbClr val="009193"/>
                  </a:solidFill>
                  <a:latin typeface="Corbel" panose="020B0503020204020204" pitchFamily="34" charset="0"/>
                </a:rPr>
                <a:t>on </a:t>
              </a:r>
              <a:r>
                <a:rPr lang="en-US" sz="2000" b="1" dirty="0">
                  <a:solidFill>
                    <a:srgbClr val="C00000"/>
                  </a:solidFill>
                  <a:latin typeface="Corbel" panose="020B0503020204020204" pitchFamily="34" charset="0"/>
                </a:rPr>
                <a:t>many species 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319C630-E5D0-A04C-8A59-D198B8C727CE}"/>
              </a:ext>
            </a:extLst>
          </p:cNvPr>
          <p:cNvSpPr txBox="1"/>
          <p:nvPr/>
        </p:nvSpPr>
        <p:spPr>
          <a:xfrm>
            <a:off x="42966" y="2699186"/>
            <a:ext cx="3152705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Metagenomic sample</a:t>
            </a:r>
          </a:p>
          <a:p>
            <a:pPr algn="ctr">
              <a:lnSpc>
                <a:spcPct val="85000"/>
              </a:lnSpc>
            </a:pP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with species that </a:t>
            </a:r>
          </a:p>
          <a:p>
            <a:pPr algn="ctr">
              <a:lnSpc>
                <a:spcPct val="85000"/>
              </a:lnSpc>
            </a:pP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are 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not known </a:t>
            </a: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in advance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6F1C8BF-7829-5F4A-A1D2-74522292BE84}"/>
              </a:ext>
            </a:extLst>
          </p:cNvPr>
          <p:cNvSpPr/>
          <p:nvPr/>
        </p:nvSpPr>
        <p:spPr>
          <a:xfrm>
            <a:off x="293531" y="875832"/>
            <a:ext cx="2553629" cy="185166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latin typeface="Corbel" panose="020B0503020204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896A9E-5E1F-994A-86A1-82A2F6E3E44C}"/>
              </a:ext>
            </a:extLst>
          </p:cNvPr>
          <p:cNvGrpSpPr/>
          <p:nvPr/>
        </p:nvGrpSpPr>
        <p:grpSpPr>
          <a:xfrm>
            <a:off x="222107" y="3763014"/>
            <a:ext cx="2745780" cy="1614374"/>
            <a:chOff x="222107" y="3837156"/>
            <a:chExt cx="2745780" cy="161437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9D86756-3484-8646-952F-88E7275F0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532" y="3890499"/>
              <a:ext cx="843350" cy="84335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2DB8AFB-9129-FE4B-A747-C95AF9547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5647" y="3837156"/>
              <a:ext cx="617134" cy="617134"/>
            </a:xfrm>
            <a:prstGeom prst="rect">
              <a:avLst/>
            </a:prstGeom>
            <a:effectLst/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F4547B2-683B-CE45-B31A-582F7ACD8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2107" y="4315519"/>
              <a:ext cx="476492" cy="476492"/>
            </a:xfrm>
            <a:prstGeom prst="rect">
              <a:avLst/>
            </a:prstGeom>
            <a:effectLst/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8DF51D4-4868-5848-8052-1315F64D0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rgbClr val="1982C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23150" y="4639800"/>
              <a:ext cx="644737" cy="644737"/>
            </a:xfrm>
            <a:prstGeom prst="rect">
              <a:avLst/>
            </a:prstGeom>
            <a:effectLst/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D913261-2108-5443-9885-981797184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6328" y="3858921"/>
              <a:ext cx="967673" cy="96767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17B3C0D-B7D0-6D49-9000-E38A95172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80" y="4716682"/>
              <a:ext cx="651126" cy="65112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74C2EFE-E542-5A45-91F5-F8BB4CE6E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1692" y="4519424"/>
              <a:ext cx="596538" cy="59653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7DA6C79-80CD-474C-95C1-0FCB27A79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8685" y="4830355"/>
              <a:ext cx="621175" cy="621175"/>
            </a:xfrm>
            <a:prstGeom prst="rect">
              <a:avLst/>
            </a:prstGeom>
          </p:spPr>
        </p:pic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F80CF0D-46BA-7943-9439-F0F888241DE0}"/>
              </a:ext>
            </a:extLst>
          </p:cNvPr>
          <p:cNvGrpSpPr/>
          <p:nvPr/>
        </p:nvGrpSpPr>
        <p:grpSpPr>
          <a:xfrm>
            <a:off x="-794302" y="3460482"/>
            <a:ext cx="4775363" cy="2261076"/>
            <a:chOff x="-794302" y="3568490"/>
            <a:chExt cx="4775363" cy="2261076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5DF7AFB5-F0D1-194C-9921-4745E437DE20}"/>
                </a:ext>
              </a:extLst>
            </p:cNvPr>
            <p:cNvSpPr/>
            <p:nvPr/>
          </p:nvSpPr>
          <p:spPr>
            <a:xfrm>
              <a:off x="189560" y="3953962"/>
              <a:ext cx="2807640" cy="1490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>
                <a:latin typeface="Corbel" panose="020B0503020204020204" pitchFamily="34" charset="0"/>
              </a:endParaRPr>
            </a:p>
          </p:txBody>
        </p:sp>
        <p:pic>
          <p:nvPicPr>
            <p:cNvPr id="138" name="Graphic 137" descr="Database">
              <a:extLst>
                <a:ext uri="{FF2B5EF4-FFF2-40B4-BE49-F238E27FC236}">
                  <a16:creationId xmlns:a16="http://schemas.microsoft.com/office/drawing/2014/main" id="{374D2D7D-E9C5-534A-9EC8-C578A794E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-794302" y="3568490"/>
              <a:ext cx="4775363" cy="2261076"/>
            </a:xfrm>
            <a:prstGeom prst="rect">
              <a:avLst/>
            </a:prstGeom>
          </p:spPr>
        </p:pic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676DA14E-A896-534D-8084-B859E5C22444}"/>
              </a:ext>
            </a:extLst>
          </p:cNvPr>
          <p:cNvSpPr/>
          <p:nvPr/>
        </p:nvSpPr>
        <p:spPr>
          <a:xfrm>
            <a:off x="3811343" y="2534582"/>
            <a:ext cx="4578895" cy="1959589"/>
          </a:xfrm>
          <a:prstGeom prst="rect">
            <a:avLst/>
          </a:prstGeom>
          <a:solidFill>
            <a:srgbClr val="FAE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EA047C92-00C3-B249-B8A9-DA556AB1591B}"/>
              </a:ext>
            </a:extLst>
          </p:cNvPr>
          <p:cNvSpPr/>
          <p:nvPr/>
        </p:nvSpPr>
        <p:spPr>
          <a:xfrm>
            <a:off x="3934912" y="3145377"/>
            <a:ext cx="2065855" cy="737999"/>
          </a:xfrm>
          <a:prstGeom prst="roundRect">
            <a:avLst>
              <a:gd name="adj" fmla="val 8025"/>
            </a:avLst>
          </a:prstGeom>
          <a:solidFill>
            <a:srgbClr val="C81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latin typeface="Corbel" panose="020B0503020204020204" pitchFamily="34" charset="0"/>
              </a:rPr>
              <a:t>Presence/Absence Identification</a:t>
            </a:r>
            <a:endParaRPr lang="en-CH" sz="2000" b="1" dirty="0">
              <a:latin typeface="Corbel" panose="020B0503020204020204" pitchFamily="34" charset="0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C7AE664-EB47-6F4E-987C-0C561866EB95}"/>
              </a:ext>
            </a:extLst>
          </p:cNvPr>
          <p:cNvGrpSpPr/>
          <p:nvPr/>
        </p:nvGrpSpPr>
        <p:grpSpPr>
          <a:xfrm>
            <a:off x="6372024" y="2606099"/>
            <a:ext cx="2267268" cy="1882173"/>
            <a:chOff x="5032700" y="1554591"/>
            <a:chExt cx="2267268" cy="1882173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C5C344D7-A8FE-844D-8309-E25D27455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32701" y="1554591"/>
              <a:ext cx="617134" cy="617134"/>
            </a:xfrm>
            <a:prstGeom prst="rect">
              <a:avLst/>
            </a:prstGeom>
            <a:effectLst>
              <a:glow rad="25400">
                <a:schemeClr val="bg1">
                  <a:alpha val="88250"/>
                </a:schemeClr>
              </a:glow>
            </a:effectLst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25435414-8AC3-F74B-888D-9FD16C63C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32700" y="2210884"/>
              <a:ext cx="552729" cy="552729"/>
            </a:xfrm>
            <a:prstGeom prst="rect">
              <a:avLst/>
            </a:prstGeom>
            <a:effectLst>
              <a:glow rad="25400">
                <a:schemeClr val="bg1">
                  <a:alpha val="88250"/>
                </a:schemeClr>
              </a:glow>
            </a:effectLst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D6399998-2DEC-CC46-8FB0-923398807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rgbClr val="1982C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32701" y="2792027"/>
              <a:ext cx="644737" cy="644737"/>
            </a:xfrm>
            <a:prstGeom prst="rect">
              <a:avLst/>
            </a:prstGeom>
            <a:effectLst>
              <a:glow rad="25400">
                <a:schemeClr val="bg1">
                  <a:alpha val="88250"/>
                </a:schemeClr>
              </a:glow>
            </a:effectLst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95132CE-9F5D-3444-B0EC-27339CB8C19E}"/>
                </a:ext>
              </a:extLst>
            </p:cNvPr>
            <p:cNvSpPr txBox="1"/>
            <p:nvPr/>
          </p:nvSpPr>
          <p:spPr>
            <a:xfrm>
              <a:off x="5567969" y="1676971"/>
              <a:ext cx="1695465" cy="3194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dirty="0">
                  <a:solidFill>
                    <a:srgbClr val="548235"/>
                  </a:solidFill>
                  <a:latin typeface="Corbel" panose="020B0503020204020204" pitchFamily="34" charset="0"/>
                </a:rPr>
                <a:t>V. cholerae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0D4FCA09-E660-F14A-974A-6D849D721B8B}"/>
                </a:ext>
              </a:extLst>
            </p:cNvPr>
            <p:cNvSpPr txBox="1"/>
            <p:nvPr/>
          </p:nvSpPr>
          <p:spPr>
            <a:xfrm>
              <a:off x="5604503" y="2936064"/>
              <a:ext cx="1695465" cy="3194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dirty="0">
                  <a:solidFill>
                    <a:srgbClr val="6A9AC2"/>
                  </a:solidFill>
                  <a:latin typeface="Corbel" panose="020B0503020204020204" pitchFamily="34" charset="0"/>
                </a:rPr>
                <a:t>E. coli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67FAF4B2-8CBC-074D-9ED2-0061A15663E8}"/>
                </a:ext>
              </a:extLst>
            </p:cNvPr>
            <p:cNvSpPr txBox="1"/>
            <p:nvPr/>
          </p:nvSpPr>
          <p:spPr>
            <a:xfrm>
              <a:off x="5586604" y="2310900"/>
              <a:ext cx="1695465" cy="3194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dirty="0">
                  <a:solidFill>
                    <a:srgbClr val="E06161"/>
                  </a:solidFill>
                  <a:latin typeface="Corbel" panose="020B0503020204020204" pitchFamily="34" charset="0"/>
                </a:rPr>
                <a:t>SARS-CoV-2</a:t>
              </a:r>
            </a:p>
          </p:txBody>
        </p:sp>
      </p:grp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2C4E4EB7-05D8-5D49-A1D6-EA5979E4291E}"/>
              </a:ext>
            </a:extLst>
          </p:cNvPr>
          <p:cNvCxnSpPr>
            <a:cxnSpLocks/>
          </p:cNvCxnSpPr>
          <p:nvPr/>
        </p:nvCxnSpPr>
        <p:spPr>
          <a:xfrm>
            <a:off x="5990142" y="3503159"/>
            <a:ext cx="251999" cy="0"/>
          </a:xfrm>
          <a:prstGeom prst="straightConnector1">
            <a:avLst/>
          </a:prstGeom>
          <a:ln w="38100">
            <a:solidFill>
              <a:srgbClr val="C813BD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1A33AD54-B1E5-FE4A-BFF7-80AABBA4554E}"/>
              </a:ext>
            </a:extLst>
          </p:cNvPr>
          <p:cNvSpPr/>
          <p:nvPr/>
        </p:nvSpPr>
        <p:spPr>
          <a:xfrm>
            <a:off x="3821380" y="2550652"/>
            <a:ext cx="4568857" cy="1968028"/>
          </a:xfrm>
          <a:prstGeom prst="roundRect">
            <a:avLst>
              <a:gd name="adj" fmla="val 4402"/>
            </a:avLst>
          </a:prstGeom>
          <a:noFill/>
          <a:ln w="57150"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70" name="Curved Connector 69">
            <a:extLst>
              <a:ext uri="{FF2B5EF4-FFF2-40B4-BE49-F238E27FC236}">
                <a16:creationId xmlns:a16="http://schemas.microsoft.com/office/drawing/2014/main" id="{0486B36E-F3A5-5648-BE55-42FA957396D3}"/>
              </a:ext>
            </a:extLst>
          </p:cNvPr>
          <p:cNvCxnSpPr>
            <a:cxnSpLocks/>
          </p:cNvCxnSpPr>
          <p:nvPr/>
        </p:nvCxnSpPr>
        <p:spPr>
          <a:xfrm flipV="1">
            <a:off x="3023141" y="3538886"/>
            <a:ext cx="911771" cy="581203"/>
          </a:xfrm>
          <a:prstGeom prst="curvedConnector3">
            <a:avLst>
              <a:gd name="adj1" fmla="val 50000"/>
            </a:avLst>
          </a:prstGeom>
          <a:ln w="38100">
            <a:solidFill>
              <a:srgbClr val="C813BD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tangle 109">
            <a:extLst>
              <a:ext uri="{FF2B5EF4-FFF2-40B4-BE49-F238E27FC236}">
                <a16:creationId xmlns:a16="http://schemas.microsoft.com/office/drawing/2014/main" id="{7A96DD3A-84C2-D242-B89B-E3DA7E4DB7BA}"/>
              </a:ext>
            </a:extLst>
          </p:cNvPr>
          <p:cNvSpPr/>
          <p:nvPr/>
        </p:nvSpPr>
        <p:spPr>
          <a:xfrm>
            <a:off x="4510507" y="4742378"/>
            <a:ext cx="4411386" cy="16418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F1906667-7480-0C41-9E21-A0E049CD49CF}"/>
              </a:ext>
            </a:extLst>
          </p:cNvPr>
          <p:cNvSpPr/>
          <p:nvPr/>
        </p:nvSpPr>
        <p:spPr>
          <a:xfrm>
            <a:off x="4636306" y="5194307"/>
            <a:ext cx="2065855" cy="737999"/>
          </a:xfrm>
          <a:prstGeom prst="roundRect">
            <a:avLst>
              <a:gd name="adj" fmla="val 802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latin typeface="Corbel" panose="020B0503020204020204" pitchFamily="34" charset="0"/>
              </a:rPr>
              <a:t>Abundance</a:t>
            </a:r>
          </a:p>
          <a:p>
            <a:pPr algn="ctr"/>
            <a:r>
              <a:rPr lang="en-US" sz="2000" b="1" dirty="0">
                <a:latin typeface="Corbel" panose="020B0503020204020204" pitchFamily="34" charset="0"/>
              </a:rPr>
              <a:t>Estimation</a:t>
            </a:r>
            <a:endParaRPr lang="en-CH" sz="2000" b="1" dirty="0">
              <a:latin typeface="Corbel" panose="020B0503020204020204" pitchFamily="34" charset="0"/>
            </a:endParaRP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96D51578-F8E1-2049-B1DF-A012B54DFA47}"/>
              </a:ext>
            </a:extLst>
          </p:cNvPr>
          <p:cNvCxnSpPr>
            <a:cxnSpLocks/>
          </p:cNvCxnSpPr>
          <p:nvPr/>
        </p:nvCxnSpPr>
        <p:spPr>
          <a:xfrm flipV="1">
            <a:off x="6690875" y="5561906"/>
            <a:ext cx="381221" cy="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4259C6EC-FBC7-F940-AE9D-DEEE3170479E}"/>
              </a:ext>
            </a:extLst>
          </p:cNvPr>
          <p:cNvSpPr/>
          <p:nvPr/>
        </p:nvSpPr>
        <p:spPr>
          <a:xfrm>
            <a:off x="4491772" y="4740519"/>
            <a:ext cx="4462231" cy="1634755"/>
          </a:xfrm>
          <a:prstGeom prst="roundRect">
            <a:avLst>
              <a:gd name="adj" fmla="val 4402"/>
            </a:avLst>
          </a:prstGeom>
          <a:noFill/>
          <a:ln w="57150"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B07CB7F0-BF36-C14B-8D79-D7B2F42F53FF}"/>
              </a:ext>
            </a:extLst>
          </p:cNvPr>
          <p:cNvCxnSpPr>
            <a:cxnSpLocks/>
          </p:cNvCxnSpPr>
          <p:nvPr/>
        </p:nvCxnSpPr>
        <p:spPr>
          <a:xfrm>
            <a:off x="6478178" y="4519424"/>
            <a:ext cx="0" cy="680126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75208F13-904C-2D46-94E6-44C653F1A981}"/>
              </a:ext>
            </a:extLst>
          </p:cNvPr>
          <p:cNvCxnSpPr>
            <a:cxnSpLocks/>
          </p:cNvCxnSpPr>
          <p:nvPr/>
        </p:nvCxnSpPr>
        <p:spPr>
          <a:xfrm>
            <a:off x="5781064" y="2332956"/>
            <a:ext cx="0" cy="800999"/>
          </a:xfrm>
          <a:prstGeom prst="straightConnector1">
            <a:avLst/>
          </a:prstGeom>
          <a:ln w="38100">
            <a:solidFill>
              <a:srgbClr val="C813BD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Group 83">
            <a:extLst>
              <a:ext uri="{FF2B5EF4-FFF2-40B4-BE49-F238E27FC236}">
                <a16:creationId xmlns:a16="http://schemas.microsoft.com/office/drawing/2014/main" id="{B170220D-5C1C-564E-83E5-2DC750C93B8C}"/>
              </a:ext>
            </a:extLst>
          </p:cNvPr>
          <p:cNvGrpSpPr/>
          <p:nvPr/>
        </p:nvGrpSpPr>
        <p:grpSpPr>
          <a:xfrm>
            <a:off x="7027791" y="3433043"/>
            <a:ext cx="1926212" cy="2917722"/>
            <a:chOff x="7022802" y="1248355"/>
            <a:chExt cx="1926212" cy="2917722"/>
          </a:xfrm>
        </p:grpSpPr>
        <p:graphicFrame>
          <p:nvGraphicFramePr>
            <p:cNvPr id="86" name="Chart 85">
              <a:extLst>
                <a:ext uri="{FF2B5EF4-FFF2-40B4-BE49-F238E27FC236}">
                  <a16:creationId xmlns:a16="http://schemas.microsoft.com/office/drawing/2014/main" id="{3F0DC2F3-64C6-D34E-A894-60193FF44A73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7022802" y="1248355"/>
            <a:ext cx="1926212" cy="29177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7"/>
            </a:graphicData>
          </a:graphic>
        </p:graphicFrame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3F175264-F4C1-114C-BF76-0BAC895B9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rgbClr val="1982C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32827" y="3285346"/>
              <a:ext cx="597134" cy="597134"/>
            </a:xfrm>
            <a:prstGeom prst="rect">
              <a:avLst/>
            </a:prstGeom>
            <a:effectLst>
              <a:glow rad="12700">
                <a:schemeClr val="bg1">
                  <a:alpha val="58833"/>
                </a:schemeClr>
              </a:glow>
            </a:effectLst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EE23FD3A-14E5-F149-9AE1-7F2A42163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57349" y="2712587"/>
              <a:ext cx="391305" cy="391305"/>
            </a:xfrm>
            <a:prstGeom prst="rect">
              <a:avLst/>
            </a:prstGeom>
            <a:effectLst>
              <a:glow rad="12700">
                <a:schemeClr val="bg1">
                  <a:alpha val="55000"/>
                </a:schemeClr>
              </a:glow>
            </a:effectLst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B32C96E9-E2AF-CD43-80A4-CFBAC975B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32868" y="3216184"/>
              <a:ext cx="473603" cy="473603"/>
            </a:xfrm>
            <a:prstGeom prst="rect">
              <a:avLst/>
            </a:prstGeom>
            <a:effectLst>
              <a:glow rad="12700">
                <a:schemeClr val="bg1">
                  <a:alpha val="58833"/>
                </a:schemeClr>
              </a:glow>
            </a:effec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9470621-849D-494C-A0FE-F70C6A9F3221}"/>
              </a:ext>
            </a:extLst>
          </p:cNvPr>
          <p:cNvGrpSpPr/>
          <p:nvPr/>
        </p:nvGrpSpPr>
        <p:grpSpPr>
          <a:xfrm>
            <a:off x="2785555" y="837834"/>
            <a:ext cx="4384326" cy="1497560"/>
            <a:chOff x="2785555" y="837834"/>
            <a:chExt cx="4384326" cy="1497560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B5FC74F1-D7D6-004C-9A0D-339AD5F6B1BA}"/>
                </a:ext>
              </a:extLst>
            </p:cNvPr>
            <p:cNvSpPr/>
            <p:nvPr/>
          </p:nvSpPr>
          <p:spPr>
            <a:xfrm>
              <a:off x="3183315" y="902919"/>
              <a:ext cx="3986566" cy="143247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0E83524F-D1AE-5146-B046-26D6C429D551}"/>
                </a:ext>
              </a:extLst>
            </p:cNvPr>
            <p:cNvSpPr/>
            <p:nvPr/>
          </p:nvSpPr>
          <p:spPr>
            <a:xfrm>
              <a:off x="3305590" y="1306940"/>
              <a:ext cx="1948977" cy="669551"/>
            </a:xfrm>
            <a:prstGeom prst="roundRect">
              <a:avLst>
                <a:gd name="adj" fmla="val 8025"/>
              </a:avLst>
            </a:prstGeom>
            <a:solidFill>
              <a:srgbClr val="1982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CH" sz="2000" b="1" dirty="0">
                  <a:latin typeface="Corbel" panose="020B0503020204020204" pitchFamily="34" charset="0"/>
                </a:rPr>
                <a:t>Preparation </a:t>
              </a:r>
            </a:p>
            <a:p>
              <a:pPr algn="ctr"/>
              <a:r>
                <a:rPr lang="en-GB" sz="2000" b="1" dirty="0">
                  <a:latin typeface="Corbel" panose="020B0503020204020204" pitchFamily="34" charset="0"/>
                </a:rPr>
                <a:t>of </a:t>
              </a:r>
              <a:r>
                <a:rPr lang="en-CH" sz="2000" b="1" dirty="0">
                  <a:latin typeface="Corbel" panose="020B0503020204020204" pitchFamily="34" charset="0"/>
                </a:rPr>
                <a:t>Input Queries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257DF42-242B-494C-A19C-DD02A2CE9086}"/>
                </a:ext>
              </a:extLst>
            </p:cNvPr>
            <p:cNvGrpSpPr/>
            <p:nvPr/>
          </p:nvGrpSpPr>
          <p:grpSpPr>
            <a:xfrm>
              <a:off x="5449487" y="888858"/>
              <a:ext cx="1566110" cy="1417511"/>
              <a:chOff x="3141770" y="1630562"/>
              <a:chExt cx="1566110" cy="1417511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7B554566-2B3B-664E-9EF8-BCC331174B96}"/>
                  </a:ext>
                </a:extLst>
              </p:cNvPr>
              <p:cNvGrpSpPr/>
              <p:nvPr/>
            </p:nvGrpSpPr>
            <p:grpSpPr>
              <a:xfrm>
                <a:off x="3141770" y="1630562"/>
                <a:ext cx="1501047" cy="1417511"/>
                <a:chOff x="3294003" y="1331203"/>
                <a:chExt cx="1501047" cy="1417511"/>
              </a:xfrm>
            </p:grpSpPr>
            <p:sp>
              <p:nvSpPr>
                <p:cNvPr id="42" name="Left Brace 41">
                  <a:extLst>
                    <a:ext uri="{FF2B5EF4-FFF2-40B4-BE49-F238E27FC236}">
                      <a16:creationId xmlns:a16="http://schemas.microsoft.com/office/drawing/2014/main" id="{34F39EAB-9D04-E24D-A5BA-7FE029F24424}"/>
                    </a:ext>
                  </a:extLst>
                </p:cNvPr>
                <p:cNvSpPr/>
                <p:nvPr/>
              </p:nvSpPr>
              <p:spPr>
                <a:xfrm>
                  <a:off x="3819479" y="1396616"/>
                  <a:ext cx="157183" cy="1273306"/>
                </a:xfrm>
                <a:prstGeom prst="leftBrace">
                  <a:avLst/>
                </a:prstGeom>
                <a:ln w="15875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6D4B06CC-8B52-D040-A34E-1E24E09E70C4}"/>
                    </a:ext>
                  </a:extLst>
                </p:cNvPr>
                <p:cNvSpPr txBox="1"/>
                <p:nvPr/>
              </p:nvSpPr>
              <p:spPr>
                <a:xfrm rot="16200000">
                  <a:off x="2923737" y="1701469"/>
                  <a:ext cx="1331463" cy="5909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CH" dirty="0">
                      <a:latin typeface="Corbel" panose="020B0503020204020204" pitchFamily="34" charset="0"/>
                    </a:rPr>
                    <a:t>Query </a:t>
                  </a:r>
                </a:p>
                <a:p>
                  <a:pPr algn="ctr">
                    <a:lnSpc>
                      <a:spcPct val="90000"/>
                    </a:lnSpc>
                  </a:pPr>
                  <a:r>
                    <a:rPr lang="en-CH" dirty="0">
                      <a:latin typeface="Corbel" panose="020B0503020204020204" pitchFamily="34" charset="0"/>
                    </a:rPr>
                    <a:t>K-mer</a:t>
                  </a:r>
                  <a:r>
                    <a:rPr lang="en-US" dirty="0">
                      <a:latin typeface="Corbel" panose="020B0503020204020204" pitchFamily="34" charset="0"/>
                    </a:rPr>
                    <a:t>s</a:t>
                  </a: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8AE8CD6A-FE89-804E-9106-9C0E4EB2DF1F}"/>
                    </a:ext>
                  </a:extLst>
                </p:cNvPr>
                <p:cNvSpPr txBox="1"/>
                <p:nvPr/>
              </p:nvSpPr>
              <p:spPr>
                <a:xfrm>
                  <a:off x="4550435" y="2348604"/>
                  <a:ext cx="24461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>
                      <a:latin typeface="Corbel" panose="020B0503020204020204" pitchFamily="34" charset="0"/>
                    </a:rPr>
                    <a:t>…</a:t>
                  </a:r>
                  <a:endParaRPr lang="en-CH" sz="2000" dirty="0">
                    <a:latin typeface="Corbel" panose="020B0503020204020204" pitchFamily="34" charset="0"/>
                  </a:endParaRPr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10B2752C-9359-DA49-AE26-6C3D46C13A6D}"/>
                  </a:ext>
                </a:extLst>
              </p:cNvPr>
              <p:cNvGrpSpPr/>
              <p:nvPr/>
            </p:nvGrpSpPr>
            <p:grpSpPr>
              <a:xfrm>
                <a:off x="3821530" y="1735182"/>
                <a:ext cx="886350" cy="978451"/>
                <a:chOff x="1678724" y="2023347"/>
                <a:chExt cx="1007267" cy="978451"/>
              </a:xfrm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A60DC3EA-5B9A-E747-8E69-18C10647080F}"/>
                    </a:ext>
                  </a:extLst>
                </p:cNvPr>
                <p:cNvSpPr/>
                <p:nvPr/>
              </p:nvSpPr>
              <p:spPr>
                <a:xfrm>
                  <a:off x="1678724" y="2023347"/>
                  <a:ext cx="705661" cy="208345"/>
                </a:xfrm>
                <a:prstGeom prst="rect">
                  <a:avLst/>
                </a:prstGeom>
                <a:solidFill>
                  <a:srgbClr val="F8F3E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bIns="46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G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63DBE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A</a:t>
                  </a:r>
                  <a:endPara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E57D6DDF-B576-E640-BA02-CCDDCDEE4683}"/>
                    </a:ext>
                  </a:extLst>
                </p:cNvPr>
                <p:cNvSpPr/>
                <p:nvPr/>
              </p:nvSpPr>
              <p:spPr>
                <a:xfrm>
                  <a:off x="1853406" y="2415581"/>
                  <a:ext cx="705661" cy="208345"/>
                </a:xfrm>
                <a:prstGeom prst="rect">
                  <a:avLst/>
                </a:prstGeom>
                <a:solidFill>
                  <a:srgbClr val="F8F3E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bIns="46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63DBE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A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endPara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E0CE7C62-6FCE-FF40-AD6D-69C30A519E29}"/>
                    </a:ext>
                  </a:extLst>
                </p:cNvPr>
                <p:cNvSpPr/>
                <p:nvPr/>
              </p:nvSpPr>
              <p:spPr>
                <a:xfrm>
                  <a:off x="1980330" y="2793453"/>
                  <a:ext cx="705661" cy="208345"/>
                </a:xfrm>
                <a:prstGeom prst="rect">
                  <a:avLst/>
                </a:prstGeom>
                <a:solidFill>
                  <a:srgbClr val="F8F3E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bIns="46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63DBE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A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G</a:t>
                  </a:r>
                </a:p>
              </p:txBody>
            </p:sp>
          </p:grpSp>
        </p:grp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34CCC2E9-16E2-7A44-AB37-4B273934DA95}"/>
                </a:ext>
              </a:extLst>
            </p:cNvPr>
            <p:cNvCxnSpPr>
              <a:cxnSpLocks/>
            </p:cNvCxnSpPr>
            <p:nvPr/>
          </p:nvCxnSpPr>
          <p:spPr>
            <a:xfrm>
              <a:off x="5246916" y="1636485"/>
              <a:ext cx="251999" cy="0"/>
            </a:xfrm>
            <a:prstGeom prst="straightConnector1">
              <a:avLst/>
            </a:prstGeom>
            <a:ln w="38100">
              <a:solidFill>
                <a:srgbClr val="1982C3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95AC4E35-E94C-C141-A92A-FF44708D3071}"/>
                </a:ext>
              </a:extLst>
            </p:cNvPr>
            <p:cNvSpPr/>
            <p:nvPr/>
          </p:nvSpPr>
          <p:spPr>
            <a:xfrm>
              <a:off x="3183315" y="902919"/>
              <a:ext cx="3986566" cy="1403450"/>
            </a:xfrm>
            <a:prstGeom prst="roundRect">
              <a:avLst>
                <a:gd name="adj" fmla="val 4402"/>
              </a:avLst>
            </a:prstGeom>
            <a:noFill/>
            <a:ln w="57150"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CF9045C0-A825-324B-9DB2-FBDE0FDFBD5C}"/>
                </a:ext>
              </a:extLst>
            </p:cNvPr>
            <p:cNvSpPr/>
            <p:nvPr/>
          </p:nvSpPr>
          <p:spPr>
            <a:xfrm>
              <a:off x="2785555" y="837834"/>
              <a:ext cx="1160946" cy="386703"/>
            </a:xfrm>
            <a:prstGeom prst="roundRect">
              <a:avLst>
                <a:gd name="adj" fmla="val 34566"/>
              </a:avLst>
            </a:prstGeom>
            <a:solidFill>
              <a:srgbClr val="06436E"/>
            </a:solidFill>
            <a:ln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2400" b="1" i="1" dirty="0">
                  <a:solidFill>
                    <a:schemeClr val="bg1"/>
                  </a:solidFill>
                  <a:latin typeface="Corbel" panose="020B0503020204020204" pitchFamily="34" charset="0"/>
                </a:rPr>
                <a:t>Step </a:t>
              </a:r>
              <a:r>
                <a:rPr lang="en-CH" sz="2400" b="1" i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92" name="Rounded Rectangle 91">
            <a:extLst>
              <a:ext uri="{FF2B5EF4-FFF2-40B4-BE49-F238E27FC236}">
                <a16:creationId xmlns:a16="http://schemas.microsoft.com/office/drawing/2014/main" id="{8872217B-7440-A042-8907-FFBB92E623AD}"/>
              </a:ext>
            </a:extLst>
          </p:cNvPr>
          <p:cNvSpPr/>
          <p:nvPr/>
        </p:nvSpPr>
        <p:spPr>
          <a:xfrm>
            <a:off x="3396476" y="2480301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i="1" dirty="0">
                <a:solidFill>
                  <a:schemeClr val="bg1"/>
                </a:solidFill>
                <a:latin typeface="Corbel" panose="020B0503020204020204" pitchFamily="34" charset="0"/>
              </a:rPr>
              <a:t>Step </a:t>
            </a:r>
            <a:r>
              <a:rPr lang="en-CH" sz="2400" b="1" i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54C1E589-8B7D-654E-847C-A314A6EA4511}"/>
              </a:ext>
            </a:extLst>
          </p:cNvPr>
          <p:cNvSpPr/>
          <p:nvPr/>
        </p:nvSpPr>
        <p:spPr>
          <a:xfrm>
            <a:off x="4079097" y="4672965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i="1" dirty="0">
                <a:solidFill>
                  <a:schemeClr val="bg1"/>
                </a:solidFill>
                <a:latin typeface="Corbel" panose="020B0503020204020204" pitchFamily="34" charset="0"/>
              </a:rPr>
              <a:t>Step </a:t>
            </a:r>
            <a:r>
              <a:rPr lang="en-CH" sz="2400" b="1" i="1" dirty="0">
                <a:solidFill>
                  <a:schemeClr val="bg1"/>
                </a:solidFill>
              </a:rPr>
              <a:t>3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6752030-7E33-4E44-AB7E-9249AA0EEDC0}"/>
              </a:ext>
            </a:extLst>
          </p:cNvPr>
          <p:cNvGrpSpPr/>
          <p:nvPr/>
        </p:nvGrpSpPr>
        <p:grpSpPr>
          <a:xfrm>
            <a:off x="650171" y="982703"/>
            <a:ext cx="1767859" cy="1705053"/>
            <a:chOff x="650171" y="1056845"/>
            <a:chExt cx="1767859" cy="1705053"/>
          </a:xfrm>
        </p:grpSpPr>
        <p:pic>
          <p:nvPicPr>
            <p:cNvPr id="78" name="Content Placeholder 4">
              <a:extLst>
                <a:ext uri="{FF2B5EF4-FFF2-40B4-BE49-F238E27FC236}">
                  <a16:creationId xmlns:a16="http://schemas.microsoft.com/office/drawing/2014/main" id="{131FB624-B09B-904C-AD92-73D887CAC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31324">
              <a:off x="650171" y="1056845"/>
              <a:ext cx="605582" cy="1434219"/>
            </a:xfrm>
            <a:prstGeom prst="rect">
              <a:avLst/>
            </a:prstGeom>
          </p:spPr>
        </p:pic>
        <p:pic>
          <p:nvPicPr>
            <p:cNvPr id="85" name="Content Placeholder 4">
              <a:extLst>
                <a:ext uri="{FF2B5EF4-FFF2-40B4-BE49-F238E27FC236}">
                  <a16:creationId xmlns:a16="http://schemas.microsoft.com/office/drawing/2014/main" id="{36DF3EE4-8CAC-EB45-B2B6-0FEC6BDAA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6726">
              <a:off x="1204635" y="1210068"/>
              <a:ext cx="605582" cy="1434219"/>
            </a:xfrm>
            <a:prstGeom prst="rect">
              <a:avLst/>
            </a:prstGeom>
          </p:spPr>
        </p:pic>
        <p:pic>
          <p:nvPicPr>
            <p:cNvPr id="95" name="Content Placeholder 4">
              <a:extLst>
                <a:ext uri="{FF2B5EF4-FFF2-40B4-BE49-F238E27FC236}">
                  <a16:creationId xmlns:a16="http://schemas.microsoft.com/office/drawing/2014/main" id="{CC347942-2C86-BB40-94F1-B5020A21A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42505">
              <a:off x="1812448" y="1327679"/>
              <a:ext cx="605582" cy="1434219"/>
            </a:xfrm>
            <a:prstGeom prst="rect">
              <a:avLst/>
            </a:prstGeom>
          </p:spPr>
        </p:pic>
      </p:grp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1DC475B1-AC0A-594D-B533-4833003C22AB}"/>
              </a:ext>
            </a:extLst>
          </p:cNvPr>
          <p:cNvCxnSpPr>
            <a:cxnSpLocks/>
          </p:cNvCxnSpPr>
          <p:nvPr/>
        </p:nvCxnSpPr>
        <p:spPr>
          <a:xfrm>
            <a:off x="2834235" y="1643870"/>
            <a:ext cx="471355" cy="1"/>
          </a:xfrm>
          <a:prstGeom prst="straightConnector1">
            <a:avLst/>
          </a:prstGeom>
          <a:ln w="38100">
            <a:solidFill>
              <a:srgbClr val="1982C3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428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9" grpId="0" animBg="1"/>
      <p:bldP spid="49" grpId="0" animBg="1"/>
      <p:bldP spid="68" grpId="0" animBg="1"/>
      <p:bldP spid="110" grpId="0" animBg="1"/>
      <p:bldP spid="63" grpId="0" animBg="1"/>
      <p:bldP spid="79" grpId="0" animBg="1"/>
      <p:bldP spid="92" grpId="0" animBg="1"/>
      <p:bldP spid="93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F7CB4DD-70C8-CE40-9C57-058CC6D7A573}"/>
              </a:ext>
            </a:extLst>
          </p:cNvPr>
          <p:cNvSpPr/>
          <p:nvPr/>
        </p:nvSpPr>
        <p:spPr>
          <a:xfrm>
            <a:off x="140589" y="2720389"/>
            <a:ext cx="8825751" cy="1690973"/>
          </a:xfrm>
          <a:prstGeom prst="roundRect">
            <a:avLst>
              <a:gd name="adj" fmla="val 826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308DFA26-B15A-5D4B-BC13-393BCB1F05E2}"/>
              </a:ext>
            </a:extLst>
          </p:cNvPr>
          <p:cNvSpPr/>
          <p:nvPr/>
        </p:nvSpPr>
        <p:spPr>
          <a:xfrm>
            <a:off x="177660" y="4732373"/>
            <a:ext cx="8788680" cy="1609589"/>
          </a:xfrm>
          <a:prstGeom prst="roundRect">
            <a:avLst>
              <a:gd name="adj" fmla="val 8260"/>
            </a:avLst>
          </a:prstGeom>
          <a:solidFill>
            <a:srgbClr val="E6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319991-BCE4-A040-B5E3-34A133E7B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Step </a:t>
            </a:r>
            <a:r>
              <a:rPr lang="en-CH" dirty="0">
                <a:latin typeface="+mn-lt"/>
              </a:rPr>
              <a:t>1</a:t>
            </a:r>
            <a:r>
              <a:rPr lang="en-CH" dirty="0"/>
              <a:t>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0EA64-34F9-DC41-822D-7724EAC97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8743" y="851817"/>
            <a:ext cx="5164859" cy="1446537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GB" sz="2000" i="1" dirty="0">
                <a:solidFill>
                  <a:srgbClr val="136CA4"/>
                </a:solidFill>
                <a:latin typeface="Corbel" panose="020B0503020204020204" pitchFamily="34" charset="0"/>
              </a:rPr>
              <a:t>   MegIS </a:t>
            </a:r>
            <a:r>
              <a:rPr lang="en-GB" sz="2000" i="1" dirty="0">
                <a:solidFill>
                  <a:srgbClr val="136CA4"/>
                </a:solidFill>
              </a:rPr>
              <a:t>employs</a:t>
            </a:r>
            <a:r>
              <a:rPr lang="en-GB" sz="2000" i="1" dirty="0">
                <a:solidFill>
                  <a:srgbClr val="136CA4"/>
                </a:solidFill>
                <a:latin typeface="Corbel" panose="020B0503020204020204" pitchFamily="34" charset="0"/>
              </a:rPr>
              <a:t> </a:t>
            </a:r>
            <a:r>
              <a:rPr lang="en-GB" sz="2000" b="1" i="1" dirty="0">
                <a:solidFill>
                  <a:srgbClr val="136CA4"/>
                </a:solidFill>
                <a:latin typeface="Corbel" panose="020B0503020204020204" pitchFamily="34" charset="0"/>
              </a:rPr>
              <a:t>sorted data structures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None/>
            </a:pPr>
            <a:r>
              <a:rPr lang="en-GB" sz="2000" i="1" dirty="0">
                <a:solidFill>
                  <a:srgbClr val="136CA4"/>
                </a:solidFill>
                <a:latin typeface="Corbel" panose="020B0503020204020204" pitchFamily="34" charset="0"/>
              </a:rPr>
              <a:t>   to avoid expensive random accesses to the SSD</a:t>
            </a:r>
            <a:endParaRPr lang="en-CH" sz="2000" i="1" dirty="0">
              <a:solidFill>
                <a:srgbClr val="136CA4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</a:pPr>
            <a:r>
              <a:rPr lang="en-CH" sz="2000" b="1" dirty="0">
                <a:solidFill>
                  <a:srgbClr val="1A82C4"/>
                </a:solidFill>
                <a:latin typeface="Corbel" panose="020B0503020204020204" pitchFamily="34" charset="0"/>
              </a:rPr>
              <a:t>Extract k-mers </a:t>
            </a:r>
            <a:r>
              <a:rPr lang="en-CH" sz="2000" dirty="0">
                <a:latin typeface="Corbel" panose="020B0503020204020204" pitchFamily="34" charset="0"/>
              </a:rPr>
              <a:t>from the sample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</a:pPr>
            <a:r>
              <a:rPr lang="en-CH" sz="2000" b="1" dirty="0">
                <a:solidFill>
                  <a:srgbClr val="1A82C4"/>
                </a:solidFill>
                <a:latin typeface="Corbel" panose="020B0503020204020204" pitchFamily="34" charset="0"/>
              </a:rPr>
              <a:t>Sort</a:t>
            </a:r>
            <a:r>
              <a:rPr lang="en-CH" sz="2000" b="1" dirty="0">
                <a:solidFill>
                  <a:srgbClr val="8A65D6"/>
                </a:solidFill>
                <a:latin typeface="Corbel" panose="020B0503020204020204" pitchFamily="34" charset="0"/>
              </a:rPr>
              <a:t> </a:t>
            </a:r>
            <a:r>
              <a:rPr lang="en-CH" sz="2000" dirty="0">
                <a:latin typeface="Corbel" panose="020B0503020204020204" pitchFamily="34" charset="0"/>
              </a:rPr>
              <a:t>the k-mers (database is sorted offline)</a:t>
            </a:r>
            <a:r>
              <a:rPr lang="en-CH" sz="2000" dirty="0"/>
              <a:t>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1959D7-3016-234D-8D3A-2B690F9439E6}"/>
              </a:ext>
            </a:extLst>
          </p:cNvPr>
          <p:cNvGrpSpPr/>
          <p:nvPr/>
        </p:nvGrpSpPr>
        <p:grpSpPr>
          <a:xfrm>
            <a:off x="140589" y="938317"/>
            <a:ext cx="3986566" cy="1446536"/>
            <a:chOff x="3183315" y="888858"/>
            <a:chExt cx="3986566" cy="144653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4917C7A-D526-2647-9770-DFFA1A04A823}"/>
                </a:ext>
              </a:extLst>
            </p:cNvPr>
            <p:cNvSpPr/>
            <p:nvPr/>
          </p:nvSpPr>
          <p:spPr>
            <a:xfrm>
              <a:off x="3183315" y="902919"/>
              <a:ext cx="3986566" cy="143247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9FFF9D8E-A192-1143-B382-B1E3D5DA3675}"/>
                </a:ext>
              </a:extLst>
            </p:cNvPr>
            <p:cNvSpPr/>
            <p:nvPr/>
          </p:nvSpPr>
          <p:spPr>
            <a:xfrm>
              <a:off x="3305590" y="1306940"/>
              <a:ext cx="1948977" cy="669551"/>
            </a:xfrm>
            <a:prstGeom prst="roundRect">
              <a:avLst>
                <a:gd name="adj" fmla="val 8025"/>
              </a:avLst>
            </a:prstGeom>
            <a:solidFill>
              <a:srgbClr val="1982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CH" sz="2000" b="1" dirty="0">
                  <a:latin typeface="Corbel" panose="020B0503020204020204" pitchFamily="34" charset="0"/>
                </a:rPr>
                <a:t>Preparation </a:t>
              </a:r>
            </a:p>
            <a:p>
              <a:pPr algn="ctr"/>
              <a:r>
                <a:rPr lang="en-GB" sz="2000" b="1" dirty="0">
                  <a:latin typeface="Corbel" panose="020B0503020204020204" pitchFamily="34" charset="0"/>
                </a:rPr>
                <a:t>of </a:t>
              </a:r>
              <a:r>
                <a:rPr lang="en-CH" sz="2000" b="1" dirty="0">
                  <a:latin typeface="Corbel" panose="020B0503020204020204" pitchFamily="34" charset="0"/>
                </a:rPr>
                <a:t>Input Queries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128F0DB-8F33-5B4B-B0C3-33BA4595C469}"/>
                </a:ext>
              </a:extLst>
            </p:cNvPr>
            <p:cNvGrpSpPr/>
            <p:nvPr/>
          </p:nvGrpSpPr>
          <p:grpSpPr>
            <a:xfrm>
              <a:off x="5449487" y="888858"/>
              <a:ext cx="1566110" cy="1417511"/>
              <a:chOff x="3141770" y="1630562"/>
              <a:chExt cx="1566110" cy="1417511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906DB005-5A23-3447-AA65-C069031B9D3E}"/>
                  </a:ext>
                </a:extLst>
              </p:cNvPr>
              <p:cNvGrpSpPr/>
              <p:nvPr/>
            </p:nvGrpSpPr>
            <p:grpSpPr>
              <a:xfrm>
                <a:off x="3141770" y="1630562"/>
                <a:ext cx="1501047" cy="1417511"/>
                <a:chOff x="3294003" y="1331203"/>
                <a:chExt cx="1501047" cy="1417511"/>
              </a:xfrm>
            </p:grpSpPr>
            <p:sp>
              <p:nvSpPr>
                <p:cNvPr id="16" name="Left Brace 15">
                  <a:extLst>
                    <a:ext uri="{FF2B5EF4-FFF2-40B4-BE49-F238E27FC236}">
                      <a16:creationId xmlns:a16="http://schemas.microsoft.com/office/drawing/2014/main" id="{239A100D-F4CB-ED40-B449-4A5AD6628436}"/>
                    </a:ext>
                  </a:extLst>
                </p:cNvPr>
                <p:cNvSpPr/>
                <p:nvPr/>
              </p:nvSpPr>
              <p:spPr>
                <a:xfrm>
                  <a:off x="3819479" y="1396616"/>
                  <a:ext cx="157183" cy="1273306"/>
                </a:xfrm>
                <a:prstGeom prst="leftBrace">
                  <a:avLst/>
                </a:prstGeom>
                <a:ln w="15875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6689484-A340-6348-A370-8F1F9548B87F}"/>
                    </a:ext>
                  </a:extLst>
                </p:cNvPr>
                <p:cNvSpPr txBox="1"/>
                <p:nvPr/>
              </p:nvSpPr>
              <p:spPr>
                <a:xfrm rot="16200000">
                  <a:off x="2923737" y="1701469"/>
                  <a:ext cx="1331463" cy="5909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CH" dirty="0">
                      <a:latin typeface="Corbel" panose="020B0503020204020204" pitchFamily="34" charset="0"/>
                    </a:rPr>
                    <a:t>Query </a:t>
                  </a:r>
                </a:p>
                <a:p>
                  <a:pPr algn="ctr">
                    <a:lnSpc>
                      <a:spcPct val="90000"/>
                    </a:lnSpc>
                  </a:pPr>
                  <a:r>
                    <a:rPr lang="en-CH" dirty="0">
                      <a:latin typeface="Corbel" panose="020B0503020204020204" pitchFamily="34" charset="0"/>
                    </a:rPr>
                    <a:t>K-mer</a:t>
                  </a:r>
                  <a:r>
                    <a:rPr lang="en-US" dirty="0">
                      <a:latin typeface="Corbel" panose="020B0503020204020204" pitchFamily="34" charset="0"/>
                    </a:rPr>
                    <a:t>s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2779EFD0-0F3F-2245-9FB3-02EEA199029B}"/>
                    </a:ext>
                  </a:extLst>
                </p:cNvPr>
                <p:cNvSpPr txBox="1"/>
                <p:nvPr/>
              </p:nvSpPr>
              <p:spPr>
                <a:xfrm>
                  <a:off x="4550435" y="2348604"/>
                  <a:ext cx="24461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>
                      <a:latin typeface="Corbel" panose="020B0503020204020204" pitchFamily="34" charset="0"/>
                    </a:rPr>
                    <a:t>…</a:t>
                  </a:r>
                  <a:endParaRPr lang="en-CH" sz="2000" dirty="0">
                    <a:latin typeface="Corbel" panose="020B0503020204020204" pitchFamily="34" charset="0"/>
                  </a:endParaRP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38DFD2D1-8E4C-6540-A2A3-D1D731E102CD}"/>
                  </a:ext>
                </a:extLst>
              </p:cNvPr>
              <p:cNvGrpSpPr/>
              <p:nvPr/>
            </p:nvGrpSpPr>
            <p:grpSpPr>
              <a:xfrm>
                <a:off x="3821530" y="1735182"/>
                <a:ext cx="886350" cy="978451"/>
                <a:chOff x="1678724" y="2023347"/>
                <a:chExt cx="1007267" cy="978451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79D4B92D-9B32-384E-AC38-2EEB6C0B840B}"/>
                    </a:ext>
                  </a:extLst>
                </p:cNvPr>
                <p:cNvSpPr/>
                <p:nvPr/>
              </p:nvSpPr>
              <p:spPr>
                <a:xfrm>
                  <a:off x="1678724" y="2023347"/>
                  <a:ext cx="705661" cy="208345"/>
                </a:xfrm>
                <a:prstGeom prst="rect">
                  <a:avLst/>
                </a:prstGeom>
                <a:solidFill>
                  <a:srgbClr val="F8F3E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bIns="46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G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63DBE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A</a:t>
                  </a:r>
                  <a:endPara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00487E42-0D8D-4F48-8865-2C07E0C28176}"/>
                    </a:ext>
                  </a:extLst>
                </p:cNvPr>
                <p:cNvSpPr/>
                <p:nvPr/>
              </p:nvSpPr>
              <p:spPr>
                <a:xfrm>
                  <a:off x="1853406" y="2415581"/>
                  <a:ext cx="705661" cy="208345"/>
                </a:xfrm>
                <a:prstGeom prst="rect">
                  <a:avLst/>
                </a:prstGeom>
                <a:solidFill>
                  <a:srgbClr val="F8F3E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bIns="46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63DBE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A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endPara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2BC402AE-0246-7C47-BB30-9126779BAE9E}"/>
                    </a:ext>
                  </a:extLst>
                </p:cNvPr>
                <p:cNvSpPr/>
                <p:nvPr/>
              </p:nvSpPr>
              <p:spPr>
                <a:xfrm>
                  <a:off x="1980330" y="2793453"/>
                  <a:ext cx="705661" cy="208345"/>
                </a:xfrm>
                <a:prstGeom prst="rect">
                  <a:avLst/>
                </a:prstGeom>
                <a:solidFill>
                  <a:srgbClr val="F8F3E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bIns="46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63DBE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A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G</a:t>
                  </a:r>
                </a:p>
              </p:txBody>
            </p:sp>
          </p:grpSp>
        </p:grp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481C14F5-BD85-6141-8DF6-9D6EEA627019}"/>
                </a:ext>
              </a:extLst>
            </p:cNvPr>
            <p:cNvCxnSpPr>
              <a:cxnSpLocks/>
            </p:cNvCxnSpPr>
            <p:nvPr/>
          </p:nvCxnSpPr>
          <p:spPr>
            <a:xfrm>
              <a:off x="5246916" y="1636485"/>
              <a:ext cx="251999" cy="0"/>
            </a:xfrm>
            <a:prstGeom prst="straightConnector1">
              <a:avLst/>
            </a:prstGeom>
            <a:ln w="38100">
              <a:solidFill>
                <a:srgbClr val="1982C3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685B5810-415A-D94C-A28B-63F5A6387FD7}"/>
                </a:ext>
              </a:extLst>
            </p:cNvPr>
            <p:cNvSpPr/>
            <p:nvPr/>
          </p:nvSpPr>
          <p:spPr>
            <a:xfrm>
              <a:off x="3183315" y="902919"/>
              <a:ext cx="3986566" cy="1403450"/>
            </a:xfrm>
            <a:prstGeom prst="roundRect">
              <a:avLst>
                <a:gd name="adj" fmla="val 4402"/>
              </a:avLst>
            </a:prstGeom>
            <a:noFill/>
            <a:ln w="57150"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6EDEAC1-AAB5-3E43-B7E1-143CB84105E9}"/>
              </a:ext>
            </a:extLst>
          </p:cNvPr>
          <p:cNvSpPr txBox="1">
            <a:spLocks/>
          </p:cNvSpPr>
          <p:nvPr/>
        </p:nvSpPr>
        <p:spPr>
          <a:xfrm>
            <a:off x="177660" y="2720390"/>
            <a:ext cx="8798060" cy="1432476"/>
          </a:xfrm>
          <a:prstGeom prst="rect">
            <a:avLst/>
          </a:prstGeom>
        </p:spPr>
        <p:txBody>
          <a:bodyPr/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2200" b="1" i="1" dirty="0">
                <a:solidFill>
                  <a:srgbClr val="548235"/>
                </a:solidFill>
              </a:rPr>
              <a:t>          MegIS executes Step 1 in the host system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</a:pPr>
            <a:r>
              <a:rPr lang="en-GB" sz="2000" dirty="0"/>
              <a:t>Benefits from </a:t>
            </a:r>
            <a:r>
              <a:rPr lang="en-GB" sz="2000" b="1" dirty="0">
                <a:solidFill>
                  <a:srgbClr val="548235"/>
                </a:solidFill>
              </a:rPr>
              <a:t>larger DRAM </a:t>
            </a:r>
            <a:r>
              <a:rPr lang="en-GB" sz="2000" dirty="0"/>
              <a:t>and </a:t>
            </a:r>
            <a:r>
              <a:rPr lang="en-GB" sz="2000" b="1" dirty="0">
                <a:solidFill>
                  <a:srgbClr val="548235"/>
                </a:solidFill>
              </a:rPr>
              <a:t>more powerful computation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tx1"/>
              </a:buClr>
            </a:pPr>
            <a:r>
              <a:rPr lang="en-GB" sz="2000" dirty="0"/>
              <a:t>Incurs</a:t>
            </a:r>
            <a:r>
              <a:rPr lang="en-GB" sz="2000" b="1" dirty="0">
                <a:solidFill>
                  <a:srgbClr val="629B3C"/>
                </a:solidFill>
              </a:rPr>
              <a:t> </a:t>
            </a:r>
            <a:r>
              <a:rPr lang="en-GB" sz="2000" b="1" dirty="0">
                <a:solidFill>
                  <a:srgbClr val="548235"/>
                </a:solidFill>
              </a:rPr>
              <a:t>fewer writes</a:t>
            </a:r>
            <a:r>
              <a:rPr lang="en-GB" sz="2000" b="1" dirty="0">
                <a:solidFill>
                  <a:srgbClr val="629B3C"/>
                </a:solidFill>
              </a:rPr>
              <a:t> </a:t>
            </a:r>
            <a:r>
              <a:rPr lang="en-GB" sz="2000" dirty="0"/>
              <a:t>to NAND flash chips (than processing this step in the SSD)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r>
              <a:rPr lang="en-GB" sz="2000" dirty="0"/>
              <a:t>Enables </a:t>
            </a:r>
            <a:r>
              <a:rPr lang="en-GB" sz="2000" b="1" dirty="0">
                <a:solidFill>
                  <a:srgbClr val="548235"/>
                </a:solidFill>
              </a:rPr>
              <a:t>overlapping</a:t>
            </a:r>
            <a:r>
              <a:rPr lang="en-GB" sz="2000" dirty="0"/>
              <a:t> Step 1 with Step 2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9128A8DB-0E35-A446-A0BF-D7EEE4B3035E}"/>
              </a:ext>
            </a:extLst>
          </p:cNvPr>
          <p:cNvSpPr txBox="1">
            <a:spLocks/>
          </p:cNvSpPr>
          <p:nvPr/>
        </p:nvSpPr>
        <p:spPr>
          <a:xfrm>
            <a:off x="177660" y="4732374"/>
            <a:ext cx="8953986" cy="1432476"/>
          </a:xfrm>
          <a:prstGeom prst="rect">
            <a:avLst/>
          </a:prstGeom>
        </p:spPr>
        <p:txBody>
          <a:bodyPr/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2200" b="1" i="1" dirty="0">
                <a:solidFill>
                  <a:srgbClr val="8A64D6"/>
                </a:solidFill>
              </a:rPr>
              <a:t>To execute Step 1 efficiently in the host system, MegIS needs to: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</a:pPr>
            <a:r>
              <a:rPr lang="en-GB" sz="2000" dirty="0"/>
              <a:t>Avoid significant overhead due to </a:t>
            </a:r>
            <a:r>
              <a:rPr lang="en-GB" sz="2000" b="1" dirty="0">
                <a:solidFill>
                  <a:srgbClr val="8A64D6"/>
                </a:solidFill>
              </a:rPr>
              <a:t>data transfer time </a:t>
            </a:r>
            <a:r>
              <a:rPr lang="en-GB" sz="2000" dirty="0"/>
              <a:t>between the steps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r>
              <a:rPr lang="en-GB" sz="2000" dirty="0"/>
              <a:t>Minimize </a:t>
            </a:r>
            <a:r>
              <a:rPr lang="en-GB" sz="2000" b="1" dirty="0">
                <a:solidFill>
                  <a:srgbClr val="8A64D6"/>
                </a:solidFill>
              </a:rPr>
              <a:t>performance</a:t>
            </a:r>
            <a:r>
              <a:rPr lang="en-GB" sz="2000" dirty="0"/>
              <a:t> and </a:t>
            </a:r>
            <a:r>
              <a:rPr lang="en-GB" sz="2000" b="1" dirty="0">
                <a:solidFill>
                  <a:srgbClr val="8A64D6"/>
                </a:solidFill>
              </a:rPr>
              <a:t>lifetime</a:t>
            </a:r>
            <a:r>
              <a:rPr lang="en-GB" sz="2000" dirty="0"/>
              <a:t> overheads </a:t>
            </a:r>
            <a:r>
              <a:rPr lang="en-GB" sz="2000" i="1" dirty="0"/>
              <a:t>even</a:t>
            </a:r>
            <a:r>
              <a:rPr lang="en-GB" sz="2000" dirty="0"/>
              <a:t> when host DRAM cannot hold all query k-mers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D35798-8F5A-1947-917C-72CB54C7D4F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230959" y="2745656"/>
            <a:ext cx="504565" cy="50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4989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" grpId="0" uiExpand="1" build="p" bldLvl="2"/>
      <p:bldP spid="21" grpId="0" uiExpand="1" build="p" bldLvl="2"/>
      <p:bldP spid="22" grpId="0" uiExpand="1" build="p" bldLvl="2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1E98D-4D13-C24A-9A17-99B2C2C1B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Step </a:t>
            </a:r>
            <a:r>
              <a:rPr lang="en-CH" dirty="0">
                <a:latin typeface="+mn-lt"/>
              </a:rPr>
              <a:t>1</a:t>
            </a:r>
            <a:r>
              <a:rPr lang="en-CH" dirty="0"/>
              <a:t>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C1900-2232-DB4B-A64C-A4338A574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34" y="807986"/>
            <a:ext cx="9303575" cy="1320883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dirty="0"/>
              <a:t>Divide k-mers into </a:t>
            </a:r>
            <a:r>
              <a:rPr lang="en-US" sz="2400" b="1" dirty="0">
                <a:solidFill>
                  <a:srgbClr val="8A65D6"/>
                </a:solidFill>
              </a:rPr>
              <a:t>independent partitions </a:t>
            </a:r>
            <a:r>
              <a:rPr lang="en-US" sz="2400" dirty="0"/>
              <a:t>by their alphabetical range</a:t>
            </a:r>
          </a:p>
          <a:p>
            <a:pPr marL="123950" lvl="1" indent="0">
              <a:lnSpc>
                <a:spcPct val="150000"/>
              </a:lnSpc>
              <a:spcAft>
                <a:spcPts val="1500"/>
              </a:spcAft>
              <a:buNone/>
            </a:pPr>
            <a:r>
              <a:rPr lang="en-US" b="1" dirty="0">
                <a:solidFill>
                  <a:srgbClr val="629B3C"/>
                </a:solidFill>
              </a:rPr>
              <a:t>        Can overlap operations on different partitions</a:t>
            </a:r>
          </a:p>
          <a:p>
            <a:pPr lvl="1">
              <a:lnSpc>
                <a:spcPct val="150000"/>
              </a:lnSpc>
            </a:pPr>
            <a:endParaRPr lang="en-CH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94D5F95-737C-C542-B615-10D63FD1E724}"/>
              </a:ext>
            </a:extLst>
          </p:cNvPr>
          <p:cNvSpPr/>
          <p:nvPr/>
        </p:nvSpPr>
        <p:spPr bwMode="auto">
          <a:xfrm>
            <a:off x="3440094" y="2508588"/>
            <a:ext cx="5405601" cy="20998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3600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CH" sz="1600" b="1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D45C33D-8F15-CB4A-BCA7-FFC8DE5BEE36}"/>
              </a:ext>
            </a:extLst>
          </p:cNvPr>
          <p:cNvSpPr/>
          <p:nvPr/>
        </p:nvSpPr>
        <p:spPr bwMode="auto">
          <a:xfrm>
            <a:off x="355812" y="2526592"/>
            <a:ext cx="2685347" cy="20648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3600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CH" sz="1600" b="1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9D1C618-A685-2241-A8AE-26B8D1CBC640}"/>
              </a:ext>
            </a:extLst>
          </p:cNvPr>
          <p:cNvSpPr txBox="1"/>
          <p:nvPr/>
        </p:nvSpPr>
        <p:spPr>
          <a:xfrm>
            <a:off x="7302843" y="2511132"/>
            <a:ext cx="1574532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H" sz="2000" b="1" dirty="0">
                <a:latin typeface="Corbel" panose="020B0503020204020204" pitchFamily="34" charset="0"/>
              </a:rPr>
              <a:t>Host DRAM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B2FD5A6-BC17-174E-9A50-7AE583586D9B}"/>
              </a:ext>
            </a:extLst>
          </p:cNvPr>
          <p:cNvSpPr txBox="1"/>
          <p:nvPr/>
        </p:nvSpPr>
        <p:spPr>
          <a:xfrm>
            <a:off x="355811" y="2508588"/>
            <a:ext cx="268534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CH" sz="2000" b="1" dirty="0">
                <a:latin typeface="Corbel" panose="020B0503020204020204" pitchFamily="34" charset="0"/>
              </a:rPr>
              <a:t>Host CPU</a:t>
            </a:r>
          </a:p>
        </p:txBody>
      </p:sp>
      <p:sp>
        <p:nvSpPr>
          <p:cNvPr id="56" name="Right Arrow 270">
            <a:extLst>
              <a:ext uri="{FF2B5EF4-FFF2-40B4-BE49-F238E27FC236}">
                <a16:creationId xmlns:a16="http://schemas.microsoft.com/office/drawing/2014/main" id="{00A17284-9AB1-8F4F-8F6B-F4B0926A7944}"/>
              </a:ext>
            </a:extLst>
          </p:cNvPr>
          <p:cNvSpPr/>
          <p:nvPr/>
        </p:nvSpPr>
        <p:spPr>
          <a:xfrm rot="16200000">
            <a:off x="331913" y="4932688"/>
            <a:ext cx="821904" cy="159612"/>
          </a:xfrm>
          <a:prstGeom prst="rightArrow">
            <a:avLst>
              <a:gd name="adj1" fmla="val 23159"/>
              <a:gd name="adj2" fmla="val 101427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A6C42DD-621E-6D48-A90D-17F2947FAC1D}"/>
              </a:ext>
            </a:extLst>
          </p:cNvPr>
          <p:cNvSpPr/>
          <p:nvPr/>
        </p:nvSpPr>
        <p:spPr>
          <a:xfrm>
            <a:off x="607181" y="4666456"/>
            <a:ext cx="2222203" cy="5909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CH" sz="2000" b="1" i="1" dirty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rPr>
              <a:t>Read</a:t>
            </a:r>
          </a:p>
          <a:p>
            <a:pPr algn="ctr">
              <a:lnSpc>
                <a:spcPct val="80000"/>
              </a:lnSpc>
            </a:pPr>
            <a:r>
              <a:rPr lang="en-CH" altLang="ko-KR" sz="2000" b="1" i="1" dirty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  <a:cs typeface="Arial" panose="020B0604020202020204" pitchFamily="34" charset="0"/>
              </a:rPr>
              <a:t>Input Queries</a:t>
            </a:r>
            <a:endParaRPr lang="ko-KR" altLang="en-US" sz="2000" b="1" i="1" dirty="0">
              <a:solidFill>
                <a:schemeClr val="accent5">
                  <a:lumMod val="75000"/>
                </a:schemeClr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2426F81-DB63-D94F-B728-1621486CE2A2}"/>
              </a:ext>
            </a:extLst>
          </p:cNvPr>
          <p:cNvGrpSpPr/>
          <p:nvPr/>
        </p:nvGrpSpPr>
        <p:grpSpPr>
          <a:xfrm>
            <a:off x="317455" y="2930597"/>
            <a:ext cx="2643669" cy="1697780"/>
            <a:chOff x="226015" y="3329602"/>
            <a:chExt cx="2643669" cy="169778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643E6CD-5073-8647-AE62-5825DD614BE6}"/>
                </a:ext>
              </a:extLst>
            </p:cNvPr>
            <p:cNvSpPr/>
            <p:nvPr/>
          </p:nvSpPr>
          <p:spPr bwMode="auto">
            <a:xfrm>
              <a:off x="1060184" y="3329602"/>
              <a:ext cx="1809500" cy="26884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36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H" sz="2000" dirty="0">
                  <a:solidFill>
                    <a:schemeClr val="tx2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ACGTTACGATT…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D24ACAF-BE06-9D45-B904-DCBC667DC4D2}"/>
                </a:ext>
              </a:extLst>
            </p:cNvPr>
            <p:cNvSpPr/>
            <p:nvPr/>
          </p:nvSpPr>
          <p:spPr bwMode="auto">
            <a:xfrm>
              <a:off x="1060198" y="3797070"/>
              <a:ext cx="771632" cy="26884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36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H" sz="2000" dirty="0">
                  <a:solidFill>
                    <a:schemeClr val="tx2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ACGTT</a:t>
              </a:r>
            </a:p>
          </p:txBody>
        </p:sp>
        <p:sp>
          <p:nvSpPr>
            <p:cNvPr id="53" name="직사각형 363">
              <a:extLst>
                <a:ext uri="{FF2B5EF4-FFF2-40B4-BE49-F238E27FC236}">
                  <a16:creationId xmlns:a16="http://schemas.microsoft.com/office/drawing/2014/main" id="{33FC3E5E-A179-5B4A-8B20-E9A2DC74BECB}"/>
                </a:ext>
              </a:extLst>
            </p:cNvPr>
            <p:cNvSpPr/>
            <p:nvPr/>
          </p:nvSpPr>
          <p:spPr>
            <a:xfrm>
              <a:off x="2338817" y="4704122"/>
              <a:ext cx="378249" cy="3232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⋯</a:t>
              </a:r>
              <a:endParaRPr lang="ko-KR" altLang="en-US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66" name="Left Brace 65">
              <a:extLst>
                <a:ext uri="{FF2B5EF4-FFF2-40B4-BE49-F238E27FC236}">
                  <a16:creationId xmlns:a16="http://schemas.microsoft.com/office/drawing/2014/main" id="{B2012C3B-024D-4D4C-9513-AAE4A83EDAAD}"/>
                </a:ext>
              </a:extLst>
            </p:cNvPr>
            <p:cNvSpPr/>
            <p:nvPr/>
          </p:nvSpPr>
          <p:spPr>
            <a:xfrm>
              <a:off x="854466" y="3797070"/>
              <a:ext cx="144614" cy="1120877"/>
            </a:xfrm>
            <a:prstGeom prst="leftBrace">
              <a:avLst/>
            </a:prstGeom>
            <a:ln w="190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2F08EAE-9F1F-8447-946A-93DE8A9ED7AA}"/>
                </a:ext>
              </a:extLst>
            </p:cNvPr>
            <p:cNvSpPr txBox="1"/>
            <p:nvPr/>
          </p:nvSpPr>
          <p:spPr>
            <a:xfrm rot="16200000">
              <a:off x="31113" y="3962964"/>
              <a:ext cx="109769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H" sz="2000" dirty="0">
                  <a:latin typeface="Corbel" panose="020B0503020204020204" pitchFamily="34" charset="0"/>
                </a:rPr>
                <a:t>Query</a:t>
              </a:r>
            </a:p>
            <a:p>
              <a:pPr algn="ctr"/>
              <a:r>
                <a:rPr lang="en-CH" sz="2000" dirty="0">
                  <a:latin typeface="Corbel" panose="020B0503020204020204" pitchFamily="34" charset="0"/>
                </a:rPr>
                <a:t>K-mers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1A04A85C-8797-1C42-B7ED-589D06863058}"/>
                </a:ext>
              </a:extLst>
            </p:cNvPr>
            <p:cNvSpPr/>
            <p:nvPr/>
          </p:nvSpPr>
          <p:spPr bwMode="auto">
            <a:xfrm>
              <a:off x="1241555" y="4168479"/>
              <a:ext cx="771632" cy="26884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36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H" sz="2000" dirty="0">
                  <a:solidFill>
                    <a:schemeClr val="tx2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CGTTA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923E2EB-A04B-4F44-8256-80A67A862579}"/>
                </a:ext>
              </a:extLst>
            </p:cNvPr>
            <p:cNvSpPr/>
            <p:nvPr/>
          </p:nvSpPr>
          <p:spPr bwMode="auto">
            <a:xfrm>
              <a:off x="1437026" y="4536339"/>
              <a:ext cx="771632" cy="26884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36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H" sz="2000" dirty="0">
                  <a:solidFill>
                    <a:schemeClr val="tx2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GTTAC</a:t>
              </a:r>
            </a:p>
          </p:txBody>
        </p:sp>
      </p:grpSp>
      <p:sp>
        <p:nvSpPr>
          <p:cNvPr id="88" name="Rounded Rectangle 87">
            <a:extLst>
              <a:ext uri="{FF2B5EF4-FFF2-40B4-BE49-F238E27FC236}">
                <a16:creationId xmlns:a16="http://schemas.microsoft.com/office/drawing/2014/main" id="{4C84768D-D640-574A-B616-C2C92321441E}"/>
              </a:ext>
            </a:extLst>
          </p:cNvPr>
          <p:cNvSpPr/>
          <p:nvPr/>
        </p:nvSpPr>
        <p:spPr>
          <a:xfrm>
            <a:off x="355812" y="5310590"/>
            <a:ext cx="8489884" cy="620147"/>
          </a:xfrm>
          <a:prstGeom prst="roundRect">
            <a:avLst>
              <a:gd name="adj" fmla="val 6954"/>
            </a:avLst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rIns="0" bIns="0" rtlCol="0" anchor="ctr"/>
          <a:lstStyle/>
          <a:p>
            <a:r>
              <a:rPr lang="en-CH" sz="2000" b="1" dirty="0">
                <a:solidFill>
                  <a:schemeClr val="tx1"/>
                </a:solidFill>
                <a:latin typeface="Corbel" panose="020B0503020204020204" pitchFamily="34" charset="0"/>
              </a:rPr>
              <a:t>MegIS-Enabled SSD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C4FA9B7-2724-B544-84AF-024817C8F545}"/>
              </a:ext>
            </a:extLst>
          </p:cNvPr>
          <p:cNvGrpSpPr/>
          <p:nvPr/>
        </p:nvGrpSpPr>
        <p:grpSpPr>
          <a:xfrm>
            <a:off x="3054332" y="2528301"/>
            <a:ext cx="5180653" cy="2080115"/>
            <a:chOff x="2962892" y="3072446"/>
            <a:chExt cx="5180653" cy="2080115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24491086-CB6E-FE4E-B684-702FB96DDF0D}"/>
                </a:ext>
              </a:extLst>
            </p:cNvPr>
            <p:cNvSpPr/>
            <p:nvPr/>
          </p:nvSpPr>
          <p:spPr>
            <a:xfrm>
              <a:off x="3380334" y="3072446"/>
              <a:ext cx="2610652" cy="34471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CH" sz="2000" b="1" i="1" dirty="0">
                  <a:solidFill>
                    <a:srgbClr val="8A65D6"/>
                  </a:solidFill>
                  <a:latin typeface="Corbel" panose="020B0503020204020204" pitchFamily="34" charset="0"/>
                </a:rPr>
                <a:t>Partition</a:t>
              </a:r>
            </a:p>
          </p:txBody>
        </p:sp>
        <p:sp>
          <p:nvSpPr>
            <p:cNvPr id="60" name="Right Arrow 270">
              <a:extLst>
                <a:ext uri="{FF2B5EF4-FFF2-40B4-BE49-F238E27FC236}">
                  <a16:creationId xmlns:a16="http://schemas.microsoft.com/office/drawing/2014/main" id="{E41255A0-F291-544A-8D97-9BF1A63E30AA}"/>
                </a:ext>
              </a:extLst>
            </p:cNvPr>
            <p:cNvSpPr/>
            <p:nvPr/>
          </p:nvSpPr>
          <p:spPr>
            <a:xfrm>
              <a:off x="2962892" y="3155025"/>
              <a:ext cx="434014" cy="202203"/>
            </a:xfrm>
            <a:prstGeom prst="rightArrow">
              <a:avLst>
                <a:gd name="adj1" fmla="val 23159"/>
                <a:gd name="adj2" fmla="val 101427"/>
              </a:avLst>
            </a:prstGeom>
            <a:solidFill>
              <a:srgbClr val="8A6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>
                <a:solidFill>
                  <a:srgbClr val="8A65D6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4421E16-22B1-764D-9C11-4679291ECD78}"/>
                </a:ext>
              </a:extLst>
            </p:cNvPr>
            <p:cNvGrpSpPr/>
            <p:nvPr/>
          </p:nvGrpSpPr>
          <p:grpSpPr>
            <a:xfrm>
              <a:off x="3491261" y="3462381"/>
              <a:ext cx="1236749" cy="1690180"/>
              <a:chOff x="3157134" y="3462381"/>
              <a:chExt cx="1236749" cy="1690180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BF26D757-469E-1642-B8BB-D41D6A3DD981}"/>
                  </a:ext>
                </a:extLst>
              </p:cNvPr>
              <p:cNvSpPr/>
              <p:nvPr/>
            </p:nvSpPr>
            <p:spPr bwMode="auto">
              <a:xfrm rot="16200000">
                <a:off x="3072367" y="3612955"/>
                <a:ext cx="1315597" cy="1014450"/>
              </a:xfrm>
              <a:prstGeom prst="rect">
                <a:avLst/>
              </a:prstGeom>
              <a:solidFill>
                <a:srgbClr val="E3D9FE"/>
              </a:solidFill>
              <a:ln w="15875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1600" dirty="0">
                  <a:latin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2ABE2440-0764-F243-9563-5849F7B3FA92}"/>
                  </a:ext>
                </a:extLst>
              </p:cNvPr>
              <p:cNvSpPr txBox="1"/>
              <p:nvPr/>
            </p:nvSpPr>
            <p:spPr>
              <a:xfrm>
                <a:off x="3157134" y="4690896"/>
                <a:ext cx="1236749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CH" sz="2400" b="1" dirty="0">
                    <a:solidFill>
                      <a:srgbClr val="8A65D6"/>
                    </a:solidFill>
                    <a:latin typeface="Cambria" panose="02040503050406030204" pitchFamily="18" charset="0"/>
                  </a:rPr>
                  <a:t>A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4EE782BA-CF4B-D647-B622-C45CE3B940B7}"/>
                  </a:ext>
                </a:extLst>
              </p:cNvPr>
              <p:cNvSpPr/>
              <p:nvPr/>
            </p:nvSpPr>
            <p:spPr bwMode="auto">
              <a:xfrm>
                <a:off x="3306498" y="3538110"/>
                <a:ext cx="858322" cy="27019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CH" sz="2000" dirty="0">
                    <a:solidFill>
                      <a:schemeClr val="tx2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ACGTC</a:t>
                </a: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2AA3DD3B-0411-5C46-9D72-959512272B35}"/>
                  </a:ext>
                </a:extLst>
              </p:cNvPr>
              <p:cNvSpPr/>
              <p:nvPr/>
            </p:nvSpPr>
            <p:spPr bwMode="auto">
              <a:xfrm>
                <a:off x="3312945" y="3889798"/>
                <a:ext cx="858322" cy="27019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CH" sz="2000" dirty="0">
                    <a:solidFill>
                      <a:schemeClr val="tx2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ACTTT</a:t>
                </a:r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7C964A8C-25AD-274D-A749-EA4F83F05E82}"/>
                  </a:ext>
                </a:extLst>
              </p:cNvPr>
              <p:cNvSpPr/>
              <p:nvPr/>
            </p:nvSpPr>
            <p:spPr bwMode="auto">
              <a:xfrm>
                <a:off x="3312945" y="4241487"/>
                <a:ext cx="858322" cy="27019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CH" sz="2000" dirty="0">
                    <a:solidFill>
                      <a:schemeClr val="tx2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ATGAT</a:t>
                </a:r>
              </a:p>
            </p:txBody>
          </p:sp>
          <p:sp>
            <p:nvSpPr>
              <p:cNvPr id="100" name="직사각형 363">
                <a:extLst>
                  <a:ext uri="{FF2B5EF4-FFF2-40B4-BE49-F238E27FC236}">
                    <a16:creationId xmlns:a16="http://schemas.microsoft.com/office/drawing/2014/main" id="{3B714E87-4020-1C44-A6E7-CED720DA9E6A}"/>
                  </a:ext>
                </a:extLst>
              </p:cNvPr>
              <p:cNvSpPr/>
              <p:nvPr/>
            </p:nvSpPr>
            <p:spPr>
              <a:xfrm>
                <a:off x="3541041" y="4479872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b="1" dirty="0">
                    <a:solidFill>
                      <a:schemeClr val="tx1"/>
                    </a:solidFill>
                    <a:latin typeface="+mj-lt"/>
                    <a:cs typeface="Arial" panose="020B0604020202020204" pitchFamily="34" charset="0"/>
                  </a:rPr>
                  <a:t>⋯</a:t>
                </a:r>
                <a:endParaRPr lang="ko-KR" altLang="en-US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FDB3000-9802-2148-919A-CB13F4E2E29D}"/>
                </a:ext>
              </a:extLst>
            </p:cNvPr>
            <p:cNvGrpSpPr/>
            <p:nvPr/>
          </p:nvGrpSpPr>
          <p:grpSpPr>
            <a:xfrm>
              <a:off x="5199029" y="3462381"/>
              <a:ext cx="1236749" cy="1690180"/>
              <a:chOff x="4334763" y="3462381"/>
              <a:chExt cx="1236749" cy="1690180"/>
            </a:xfrm>
          </p:grpSpPr>
          <p:sp>
            <p:nvSpPr>
              <p:cNvPr id="55" name="직사각형 363">
                <a:extLst>
                  <a:ext uri="{FF2B5EF4-FFF2-40B4-BE49-F238E27FC236}">
                    <a16:creationId xmlns:a16="http://schemas.microsoft.com/office/drawing/2014/main" id="{AA5D544A-7F76-1D4A-9B65-EAAD8112C303}"/>
                  </a:ext>
                </a:extLst>
              </p:cNvPr>
              <p:cNvSpPr/>
              <p:nvPr/>
            </p:nvSpPr>
            <p:spPr>
              <a:xfrm rot="16200000">
                <a:off x="4854052" y="3884236"/>
                <a:ext cx="263214" cy="46453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400" b="1" dirty="0">
                    <a:solidFill>
                      <a:schemeClr val="tx1"/>
                    </a:solidFill>
                    <a:latin typeface="+mj-lt"/>
                    <a:cs typeface="Arial" panose="020B0604020202020204" pitchFamily="34" charset="0"/>
                  </a:rPr>
                  <a:t>⋯</a:t>
                </a:r>
                <a:endParaRPr lang="ko-KR" altLang="en-US" sz="1400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28ECB073-B078-1144-B6B1-08E3918EBDFF}"/>
                  </a:ext>
                </a:extLst>
              </p:cNvPr>
              <p:cNvSpPr txBox="1"/>
              <p:nvPr/>
            </p:nvSpPr>
            <p:spPr>
              <a:xfrm>
                <a:off x="4334763" y="4690896"/>
                <a:ext cx="1236749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CH" sz="2400" b="1" dirty="0">
                    <a:solidFill>
                      <a:srgbClr val="8A65D6"/>
                    </a:solidFill>
                    <a:latin typeface="Cambria" panose="02040503050406030204" pitchFamily="18" charset="0"/>
                  </a:rPr>
                  <a:t>C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173B438F-6CA7-8D43-9413-4DBA45C723CF}"/>
                  </a:ext>
                </a:extLst>
              </p:cNvPr>
              <p:cNvSpPr/>
              <p:nvPr/>
            </p:nvSpPr>
            <p:spPr bwMode="auto">
              <a:xfrm rot="16200000">
                <a:off x="4258637" y="3612955"/>
                <a:ext cx="1315597" cy="1014450"/>
              </a:xfrm>
              <a:prstGeom prst="rect">
                <a:avLst/>
              </a:prstGeom>
              <a:solidFill>
                <a:srgbClr val="E3D9FE"/>
              </a:solidFill>
              <a:ln w="15875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1600" dirty="0">
                  <a:latin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E1288CC8-2156-FC4B-AD89-E101735ADF2E}"/>
                  </a:ext>
                </a:extLst>
              </p:cNvPr>
              <p:cNvSpPr/>
              <p:nvPr/>
            </p:nvSpPr>
            <p:spPr bwMode="auto">
              <a:xfrm>
                <a:off x="4492768" y="3538110"/>
                <a:ext cx="858322" cy="27019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CH" sz="2000" dirty="0">
                    <a:solidFill>
                      <a:schemeClr val="tx2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CATTA</a:t>
                </a: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1966AA1A-7166-5042-8ED5-85A0055FF61E}"/>
                  </a:ext>
                </a:extLst>
              </p:cNvPr>
              <p:cNvSpPr/>
              <p:nvPr/>
            </p:nvSpPr>
            <p:spPr bwMode="auto">
              <a:xfrm>
                <a:off x="4499215" y="3889798"/>
                <a:ext cx="858322" cy="27019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CH" sz="2000" dirty="0">
                    <a:solidFill>
                      <a:schemeClr val="tx2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CTATG</a:t>
                </a: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4B33D813-CB17-7B42-BA36-CA6F3586C8F2}"/>
                  </a:ext>
                </a:extLst>
              </p:cNvPr>
              <p:cNvSpPr/>
              <p:nvPr/>
            </p:nvSpPr>
            <p:spPr bwMode="auto">
              <a:xfrm>
                <a:off x="4499215" y="4241487"/>
                <a:ext cx="858322" cy="27019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CH" sz="2000" dirty="0">
                    <a:solidFill>
                      <a:schemeClr val="tx2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CCGCA</a:t>
                </a:r>
              </a:p>
            </p:txBody>
          </p:sp>
          <p:sp>
            <p:nvSpPr>
              <p:cNvPr id="101" name="직사각형 363">
                <a:extLst>
                  <a:ext uri="{FF2B5EF4-FFF2-40B4-BE49-F238E27FC236}">
                    <a16:creationId xmlns:a16="http://schemas.microsoft.com/office/drawing/2014/main" id="{EE36A611-6551-074E-8204-0CEBCCD7154E}"/>
                  </a:ext>
                </a:extLst>
              </p:cNvPr>
              <p:cNvSpPr/>
              <p:nvPr/>
            </p:nvSpPr>
            <p:spPr>
              <a:xfrm>
                <a:off x="4727311" y="4479872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b="1" dirty="0">
                    <a:solidFill>
                      <a:schemeClr val="tx1"/>
                    </a:solidFill>
                    <a:latin typeface="+mj-lt"/>
                    <a:cs typeface="Arial" panose="020B0604020202020204" pitchFamily="34" charset="0"/>
                  </a:rPr>
                  <a:t>⋯</a:t>
                </a:r>
                <a:endParaRPr lang="ko-KR" altLang="en-US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3C581BC-9B34-D942-9385-5471F7620E75}"/>
                </a:ext>
              </a:extLst>
            </p:cNvPr>
            <p:cNvGrpSpPr/>
            <p:nvPr/>
          </p:nvGrpSpPr>
          <p:grpSpPr>
            <a:xfrm>
              <a:off x="6906796" y="3462381"/>
              <a:ext cx="1236749" cy="1690180"/>
              <a:chOff x="5543904" y="3462381"/>
              <a:chExt cx="1236749" cy="1690180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91004D36-FA8A-5E4D-B177-A2A6482811D0}"/>
                  </a:ext>
                </a:extLst>
              </p:cNvPr>
              <p:cNvSpPr txBox="1"/>
              <p:nvPr/>
            </p:nvSpPr>
            <p:spPr>
              <a:xfrm>
                <a:off x="5543904" y="4690896"/>
                <a:ext cx="1236749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CH" sz="2400" b="1" dirty="0">
                    <a:solidFill>
                      <a:srgbClr val="8A65D6"/>
                    </a:solidFill>
                    <a:latin typeface="Cambria" panose="02040503050406030204" pitchFamily="18" charset="0"/>
                  </a:rPr>
                  <a:t>G</a:t>
                </a: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6137F880-DA3B-974E-BBC8-7FA4FF5C1B9F}"/>
                  </a:ext>
                </a:extLst>
              </p:cNvPr>
              <p:cNvSpPr/>
              <p:nvPr/>
            </p:nvSpPr>
            <p:spPr bwMode="auto">
              <a:xfrm rot="16200000">
                <a:off x="5495580" y="3612955"/>
                <a:ext cx="1315597" cy="1014450"/>
              </a:xfrm>
              <a:prstGeom prst="rect">
                <a:avLst/>
              </a:prstGeom>
              <a:solidFill>
                <a:srgbClr val="E3D9FE"/>
              </a:solidFill>
              <a:ln w="15875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1600" dirty="0">
                  <a:latin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3345E7B5-E155-2942-AC8F-14F4DAA525D2}"/>
                  </a:ext>
                </a:extLst>
              </p:cNvPr>
              <p:cNvSpPr/>
              <p:nvPr/>
            </p:nvSpPr>
            <p:spPr bwMode="auto">
              <a:xfrm>
                <a:off x="5729711" y="3538110"/>
                <a:ext cx="858322" cy="27019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CH" sz="2000" dirty="0">
                    <a:solidFill>
                      <a:schemeClr val="tx2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GTTAC</a:t>
                </a: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8BC96F2A-B661-144D-8B43-654DED4153AE}"/>
                  </a:ext>
                </a:extLst>
              </p:cNvPr>
              <p:cNvSpPr/>
              <p:nvPr/>
            </p:nvSpPr>
            <p:spPr bwMode="auto">
              <a:xfrm>
                <a:off x="5736158" y="3889798"/>
                <a:ext cx="858322" cy="27019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CH" sz="2000" dirty="0">
                    <a:solidFill>
                      <a:schemeClr val="tx2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GGTCC</a:t>
                </a:r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D0E18061-29AB-264F-AAD8-54EC150D9A66}"/>
                  </a:ext>
                </a:extLst>
              </p:cNvPr>
              <p:cNvSpPr/>
              <p:nvPr/>
            </p:nvSpPr>
            <p:spPr bwMode="auto">
              <a:xfrm>
                <a:off x="5736158" y="4241487"/>
                <a:ext cx="858322" cy="27019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CH" sz="2000" dirty="0">
                    <a:solidFill>
                      <a:schemeClr val="tx2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GACAG</a:t>
                </a:r>
              </a:p>
            </p:txBody>
          </p:sp>
          <p:sp>
            <p:nvSpPr>
              <p:cNvPr id="102" name="직사각형 363">
                <a:extLst>
                  <a:ext uri="{FF2B5EF4-FFF2-40B4-BE49-F238E27FC236}">
                    <a16:creationId xmlns:a16="http://schemas.microsoft.com/office/drawing/2014/main" id="{7C487286-6A00-6C49-81A4-7FBCB2ACE181}"/>
                  </a:ext>
                </a:extLst>
              </p:cNvPr>
              <p:cNvSpPr/>
              <p:nvPr/>
            </p:nvSpPr>
            <p:spPr>
              <a:xfrm>
                <a:off x="5964254" y="4507603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b="1" dirty="0">
                    <a:solidFill>
                      <a:schemeClr val="tx1"/>
                    </a:solidFill>
                    <a:latin typeface="+mj-lt"/>
                    <a:cs typeface="Arial" panose="020B0604020202020204" pitchFamily="34" charset="0"/>
                  </a:rPr>
                  <a:t>⋯</a:t>
                </a:r>
                <a:endParaRPr lang="ko-KR" altLang="en-US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03" name="직사각형 363">
            <a:extLst>
              <a:ext uri="{FF2B5EF4-FFF2-40B4-BE49-F238E27FC236}">
                <a16:creationId xmlns:a16="http://schemas.microsoft.com/office/drawing/2014/main" id="{86BB1077-83D5-874B-B13F-99B4C4E014EE}"/>
              </a:ext>
            </a:extLst>
          </p:cNvPr>
          <p:cNvSpPr/>
          <p:nvPr/>
        </p:nvSpPr>
        <p:spPr>
          <a:xfrm>
            <a:off x="8227624" y="3411981"/>
            <a:ext cx="378249" cy="3232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⋯</a:t>
            </a:r>
            <a:endParaRPr lang="ko-KR" altLang="en-US" b="1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F07CCA0D-A2F4-8C4D-B017-77166362E44A}"/>
              </a:ext>
            </a:extLst>
          </p:cNvPr>
          <p:cNvSpPr/>
          <p:nvPr/>
        </p:nvSpPr>
        <p:spPr bwMode="auto">
          <a:xfrm rot="16200000">
            <a:off x="3381565" y="3087992"/>
            <a:ext cx="1649157" cy="12367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CH" sz="1600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CD2FEB2E-1BD3-8E43-9F68-DEDA81303823}"/>
              </a:ext>
            </a:extLst>
          </p:cNvPr>
          <p:cNvGrpSpPr/>
          <p:nvPr/>
        </p:nvGrpSpPr>
        <p:grpSpPr>
          <a:xfrm>
            <a:off x="3582843" y="2920110"/>
            <a:ext cx="1236749" cy="1692337"/>
            <a:chOff x="7450465" y="1093401"/>
            <a:chExt cx="1236749" cy="1692337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76AABA31-6D56-C543-925B-B6A8E68C206E}"/>
                </a:ext>
              </a:extLst>
            </p:cNvPr>
            <p:cNvSpPr/>
            <p:nvPr/>
          </p:nvSpPr>
          <p:spPr bwMode="auto">
            <a:xfrm rot="16200000">
              <a:off x="7365698" y="1243975"/>
              <a:ext cx="1315597" cy="1014450"/>
            </a:xfrm>
            <a:prstGeom prst="rect">
              <a:avLst/>
            </a:prstGeom>
            <a:solidFill>
              <a:srgbClr val="E3D9FE"/>
            </a:solidFill>
            <a:ln w="158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CH" sz="1600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84CA9CE7-AA48-2A45-9459-34ACFCA29163}"/>
                </a:ext>
              </a:extLst>
            </p:cNvPr>
            <p:cNvSpPr txBox="1"/>
            <p:nvPr/>
          </p:nvSpPr>
          <p:spPr>
            <a:xfrm>
              <a:off x="7450465" y="2324073"/>
              <a:ext cx="1236749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H" sz="2400" b="1" dirty="0">
                  <a:solidFill>
                    <a:srgbClr val="8A65D6"/>
                  </a:solidFill>
                  <a:latin typeface="Cambria" panose="02040503050406030204" pitchFamily="18" charset="0"/>
                </a:rPr>
                <a:t>A</a:t>
              </a: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C8656D6C-5CA0-5B42-9B30-33F460B81058}"/>
                </a:ext>
              </a:extLst>
            </p:cNvPr>
            <p:cNvSpPr/>
            <p:nvPr/>
          </p:nvSpPr>
          <p:spPr bwMode="auto">
            <a:xfrm>
              <a:off x="7599829" y="1169130"/>
              <a:ext cx="858322" cy="27019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36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H" sz="2000" dirty="0">
                  <a:solidFill>
                    <a:schemeClr val="tx2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ACGTC</a:t>
              </a: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303698AB-B654-5341-B20D-8E4AFB47688E}"/>
                </a:ext>
              </a:extLst>
            </p:cNvPr>
            <p:cNvSpPr/>
            <p:nvPr/>
          </p:nvSpPr>
          <p:spPr bwMode="auto">
            <a:xfrm>
              <a:off x="7606276" y="1520818"/>
              <a:ext cx="858322" cy="27019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36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H" sz="2000" dirty="0">
                  <a:solidFill>
                    <a:schemeClr val="tx2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ACTTT</a:t>
              </a: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54D278DF-F6A0-194A-9F1C-B7628BFA1877}"/>
                </a:ext>
              </a:extLst>
            </p:cNvPr>
            <p:cNvSpPr/>
            <p:nvPr/>
          </p:nvSpPr>
          <p:spPr bwMode="auto">
            <a:xfrm>
              <a:off x="7606276" y="1872507"/>
              <a:ext cx="858322" cy="27019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36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H" sz="2000" dirty="0">
                  <a:solidFill>
                    <a:schemeClr val="tx2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ATGAT</a:t>
              </a:r>
            </a:p>
          </p:txBody>
        </p:sp>
        <p:sp>
          <p:nvSpPr>
            <p:cNvPr id="141" name="직사각형 363">
              <a:extLst>
                <a:ext uri="{FF2B5EF4-FFF2-40B4-BE49-F238E27FC236}">
                  <a16:creationId xmlns:a16="http://schemas.microsoft.com/office/drawing/2014/main" id="{D1B7F6EE-D624-4F4D-A80B-F7CE5BCE8BD2}"/>
                </a:ext>
              </a:extLst>
            </p:cNvPr>
            <p:cNvSpPr/>
            <p:nvPr/>
          </p:nvSpPr>
          <p:spPr>
            <a:xfrm>
              <a:off x="7834372" y="2110892"/>
              <a:ext cx="378249" cy="3232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⋯</a:t>
              </a:r>
              <a:endParaRPr lang="ko-KR" altLang="en-US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pic>
        <p:nvPicPr>
          <p:cNvPr id="142" name="Graphic 141" descr="Gears">
            <a:extLst>
              <a:ext uri="{FF2B5EF4-FFF2-40B4-BE49-F238E27FC236}">
                <a16:creationId xmlns:a16="http://schemas.microsoft.com/office/drawing/2014/main" id="{C0F8B435-6492-8544-B8E3-C39ECC5016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07666" y="4880672"/>
            <a:ext cx="1150571" cy="1150571"/>
          </a:xfrm>
          <a:prstGeom prst="rect">
            <a:avLst/>
          </a:prstGeom>
          <a:effectLst>
            <a:glow rad="127890">
              <a:schemeClr val="bg1">
                <a:alpha val="84000"/>
              </a:schemeClr>
            </a:glow>
          </a:effectLst>
        </p:spPr>
      </p:pic>
      <p:pic>
        <p:nvPicPr>
          <p:cNvPr id="144" name="Graphic 143" descr="Tick">
            <a:extLst>
              <a:ext uri="{FF2B5EF4-FFF2-40B4-BE49-F238E27FC236}">
                <a16:creationId xmlns:a16="http://schemas.microsoft.com/office/drawing/2014/main" id="{E9A3BB42-AECD-E74C-8777-3633582ABA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6489" y="1488379"/>
            <a:ext cx="534987" cy="534987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1659C4A0-8C1E-B24A-A045-ACBC8F86FD7F}"/>
              </a:ext>
            </a:extLst>
          </p:cNvPr>
          <p:cNvSpPr/>
          <p:nvPr/>
        </p:nvSpPr>
        <p:spPr bwMode="auto">
          <a:xfrm rot="16200000">
            <a:off x="5217844" y="3068810"/>
            <a:ext cx="1315597" cy="1014450"/>
          </a:xfrm>
          <a:prstGeom prst="rect">
            <a:avLst/>
          </a:prstGeom>
          <a:solidFill>
            <a:srgbClr val="E3D9FE"/>
          </a:solidFill>
          <a:ln w="158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CH" sz="1600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7BF06B9D-332A-3D46-AFF5-F4CB868CAB7F}"/>
              </a:ext>
            </a:extLst>
          </p:cNvPr>
          <p:cNvSpPr/>
          <p:nvPr/>
        </p:nvSpPr>
        <p:spPr bwMode="auto">
          <a:xfrm>
            <a:off x="5451975" y="2993965"/>
            <a:ext cx="858322" cy="2701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3600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CH" sz="2000" dirty="0">
                <a:solidFill>
                  <a:schemeClr val="tx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CATTA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0CE1CAC-D058-8044-BCA7-BB86D16EC1DC}"/>
              </a:ext>
            </a:extLst>
          </p:cNvPr>
          <p:cNvSpPr/>
          <p:nvPr/>
        </p:nvSpPr>
        <p:spPr bwMode="auto">
          <a:xfrm>
            <a:off x="5458422" y="3345653"/>
            <a:ext cx="858322" cy="2701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3600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CH" sz="2000" dirty="0">
                <a:solidFill>
                  <a:schemeClr val="tx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CTATG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00EEB6E-6DF5-A74E-92C7-586B4B8FF468}"/>
              </a:ext>
            </a:extLst>
          </p:cNvPr>
          <p:cNvSpPr/>
          <p:nvPr/>
        </p:nvSpPr>
        <p:spPr bwMode="auto">
          <a:xfrm>
            <a:off x="5458422" y="3697342"/>
            <a:ext cx="858322" cy="2701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3600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CH" sz="2000" dirty="0">
                <a:solidFill>
                  <a:schemeClr val="tx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CCGCA</a:t>
            </a:r>
          </a:p>
        </p:txBody>
      </p:sp>
      <p:sp>
        <p:nvSpPr>
          <p:cNvPr id="71" name="직사각형 363">
            <a:extLst>
              <a:ext uri="{FF2B5EF4-FFF2-40B4-BE49-F238E27FC236}">
                <a16:creationId xmlns:a16="http://schemas.microsoft.com/office/drawing/2014/main" id="{5F1EE788-BB05-E64E-93A8-0790564CDCA6}"/>
              </a:ext>
            </a:extLst>
          </p:cNvPr>
          <p:cNvSpPr/>
          <p:nvPr/>
        </p:nvSpPr>
        <p:spPr>
          <a:xfrm>
            <a:off x="5686518" y="3935727"/>
            <a:ext cx="378249" cy="3232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⋯</a:t>
            </a:r>
            <a:endParaRPr lang="ko-KR" altLang="en-US" b="1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9829FF4-D0F4-F44D-97D6-04D8F397CE2B}"/>
              </a:ext>
            </a:extLst>
          </p:cNvPr>
          <p:cNvSpPr txBox="1"/>
          <p:nvPr/>
        </p:nvSpPr>
        <p:spPr>
          <a:xfrm>
            <a:off x="4662958" y="4501711"/>
            <a:ext cx="4146334" cy="126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CH" sz="2000" i="1" dirty="0">
                <a:solidFill>
                  <a:srgbClr val="8A64D6"/>
                </a:solidFill>
                <a:latin typeface="Corbel" panose="020B0503020204020204" pitchFamily="34" charset="0"/>
              </a:rPr>
              <a:t>Overlap Step </a:t>
            </a:r>
            <a:r>
              <a:rPr lang="en-CH" sz="2000" i="1" dirty="0">
                <a:solidFill>
                  <a:srgbClr val="8A64D6"/>
                </a:solidFill>
              </a:rPr>
              <a:t>1</a:t>
            </a:r>
            <a:r>
              <a:rPr lang="en-CH" sz="2000" i="1" dirty="0">
                <a:solidFill>
                  <a:srgbClr val="8A64D6"/>
                </a:solidFill>
                <a:latin typeface="Corbel" panose="020B0503020204020204" pitchFamily="34" charset="0"/>
              </a:rPr>
              <a:t>’s sorting </a:t>
            </a:r>
          </a:p>
          <a:p>
            <a:pPr algn="ctr">
              <a:lnSpc>
                <a:spcPct val="130000"/>
              </a:lnSpc>
            </a:pPr>
            <a:r>
              <a:rPr lang="en-CH" sz="2000" i="1" dirty="0">
                <a:solidFill>
                  <a:srgbClr val="C815BD"/>
                </a:solidFill>
                <a:latin typeface="Corbel" panose="020B0503020204020204" pitchFamily="34" charset="0"/>
              </a:rPr>
              <a:t>with Data transfer </a:t>
            </a:r>
          </a:p>
          <a:p>
            <a:pPr algn="ctr">
              <a:lnSpc>
                <a:spcPct val="130000"/>
              </a:lnSpc>
            </a:pPr>
            <a:r>
              <a:rPr lang="en-CH" sz="2000" i="1" dirty="0">
                <a:solidFill>
                  <a:srgbClr val="C815BD"/>
                </a:solidFill>
                <a:latin typeface="Corbel" panose="020B0503020204020204" pitchFamily="34" charset="0"/>
              </a:rPr>
              <a:t>and Step </a:t>
            </a:r>
            <a:r>
              <a:rPr lang="en-CH" sz="2000" i="1" dirty="0">
                <a:solidFill>
                  <a:srgbClr val="C815BD"/>
                </a:solidFill>
              </a:rPr>
              <a:t>2</a:t>
            </a:r>
            <a:r>
              <a:rPr lang="en-CH" sz="2000" i="1" dirty="0">
                <a:solidFill>
                  <a:srgbClr val="C815BD"/>
                </a:solidFill>
                <a:latin typeface="Corbel" panose="020B0503020204020204" pitchFamily="34" charset="0"/>
              </a:rPr>
              <a:t>’s In-</a:t>
            </a:r>
            <a:r>
              <a:rPr lang="en-GB" sz="2000" i="1" dirty="0">
                <a:solidFill>
                  <a:srgbClr val="C815BD"/>
                </a:solidFill>
                <a:latin typeface="Corbel" panose="020B0503020204020204" pitchFamily="34" charset="0"/>
              </a:rPr>
              <a:t>s</a:t>
            </a:r>
            <a:r>
              <a:rPr lang="en-CH" sz="2000" i="1" dirty="0">
                <a:solidFill>
                  <a:srgbClr val="C815BD"/>
                </a:solidFill>
                <a:latin typeface="Corbel" panose="020B0503020204020204" pitchFamily="34" charset="0"/>
              </a:rPr>
              <a:t>torage operations</a:t>
            </a:r>
            <a:endParaRPr lang="en-CH" sz="2000" i="1" dirty="0">
              <a:solidFill>
                <a:srgbClr val="C815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0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59259E-6 L 1.11022E-16 0.05092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4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6 L 1.11022E-16 -0.05024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2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7 0.06389 L -0.01476 0.25718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965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56" grpId="0" animBg="1"/>
      <p:bldP spid="57" grpId="0"/>
      <p:bldP spid="113" grpId="0" animBg="1"/>
      <p:bldP spid="58" grpId="0" animBg="1"/>
      <p:bldP spid="63" grpId="0" animBg="1"/>
      <p:bldP spid="64" grpId="0" animBg="1"/>
      <p:bldP spid="64" grpId="1" animBg="1"/>
      <p:bldP spid="65" grpId="0" animBg="1"/>
      <p:bldP spid="65" grpId="1" animBg="1"/>
      <p:bldP spid="71" grpId="0"/>
      <p:bldP spid="72" grpId="0" uiExpand="1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050F4-51BF-6C40-B637-D29E40E43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Step </a:t>
            </a:r>
            <a:r>
              <a:rPr lang="en-CH" dirty="0">
                <a:latin typeface="+mn-lt"/>
              </a:rPr>
              <a:t>2</a:t>
            </a:r>
            <a:r>
              <a:rPr lang="en-CH" dirty="0"/>
              <a:t> Overview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307C66-9A4F-824A-AE13-9C5471EC48EA}"/>
              </a:ext>
            </a:extLst>
          </p:cNvPr>
          <p:cNvGrpSpPr/>
          <p:nvPr/>
        </p:nvGrpSpPr>
        <p:grpSpPr>
          <a:xfrm>
            <a:off x="-768361" y="3414655"/>
            <a:ext cx="4775363" cy="2952954"/>
            <a:chOff x="-768361" y="3343657"/>
            <a:chExt cx="4775363" cy="2952954"/>
          </a:xfrm>
        </p:grpSpPr>
        <p:pic>
          <p:nvPicPr>
            <p:cNvPr id="5" name="Graphic 4" descr="Database">
              <a:extLst>
                <a:ext uri="{FF2B5EF4-FFF2-40B4-BE49-F238E27FC236}">
                  <a16:creationId xmlns:a16="http://schemas.microsoft.com/office/drawing/2014/main" id="{7E944E08-167C-994A-B94F-D42F0FC37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768361" y="3343657"/>
              <a:ext cx="4775363" cy="226107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6030596-3995-834A-BEC4-513F0A4060F8}"/>
                </a:ext>
              </a:extLst>
            </p:cNvPr>
            <p:cNvSpPr txBox="1"/>
            <p:nvPr/>
          </p:nvSpPr>
          <p:spPr>
            <a:xfrm>
              <a:off x="42967" y="5419448"/>
              <a:ext cx="3152705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2000" dirty="0">
                  <a:solidFill>
                    <a:srgbClr val="009193"/>
                  </a:solidFill>
                  <a:latin typeface="Corbel" panose="020B0503020204020204" pitchFamily="34" charset="0"/>
                </a:rPr>
                <a:t>A large database </a:t>
              </a:r>
            </a:p>
            <a:p>
              <a:pPr algn="ctr">
                <a:lnSpc>
                  <a:spcPct val="85000"/>
                </a:lnSpc>
              </a:pPr>
              <a:r>
                <a:rPr lang="en-US" sz="2000" dirty="0">
                  <a:solidFill>
                    <a:srgbClr val="009193"/>
                  </a:solidFill>
                  <a:latin typeface="Corbel" panose="020B0503020204020204" pitchFamily="34" charset="0"/>
                </a:rPr>
                <a:t>containing information</a:t>
              </a:r>
            </a:p>
            <a:p>
              <a:pPr algn="ctr">
                <a:lnSpc>
                  <a:spcPct val="85000"/>
                </a:lnSpc>
              </a:pPr>
              <a:r>
                <a:rPr lang="en-US" sz="2000" dirty="0">
                  <a:solidFill>
                    <a:srgbClr val="009193"/>
                  </a:solidFill>
                  <a:latin typeface="Corbel" panose="020B0503020204020204" pitchFamily="34" charset="0"/>
                </a:rPr>
                <a:t>on </a:t>
              </a:r>
              <a:r>
                <a:rPr lang="en-US" sz="2000" b="1" dirty="0">
                  <a:solidFill>
                    <a:srgbClr val="C00000"/>
                  </a:solidFill>
                  <a:latin typeface="Corbel" panose="020B0503020204020204" pitchFamily="34" charset="0"/>
                </a:rPr>
                <a:t>many species 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319C630-E5D0-A04C-8A59-D198B8C727CE}"/>
              </a:ext>
            </a:extLst>
          </p:cNvPr>
          <p:cNvSpPr txBox="1"/>
          <p:nvPr/>
        </p:nvSpPr>
        <p:spPr>
          <a:xfrm>
            <a:off x="42966" y="2699186"/>
            <a:ext cx="3152705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Metagenomic sample</a:t>
            </a:r>
          </a:p>
          <a:p>
            <a:pPr algn="ctr">
              <a:lnSpc>
                <a:spcPct val="85000"/>
              </a:lnSpc>
            </a:pP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with species that </a:t>
            </a:r>
          </a:p>
          <a:p>
            <a:pPr algn="ctr">
              <a:lnSpc>
                <a:spcPct val="85000"/>
              </a:lnSpc>
            </a:pP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are 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not known </a:t>
            </a: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in advance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6F1C8BF-7829-5F4A-A1D2-74522292BE84}"/>
              </a:ext>
            </a:extLst>
          </p:cNvPr>
          <p:cNvSpPr/>
          <p:nvPr/>
        </p:nvSpPr>
        <p:spPr>
          <a:xfrm>
            <a:off x="293531" y="875832"/>
            <a:ext cx="2553629" cy="185166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latin typeface="Corbel" panose="020B0503020204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896A9E-5E1F-994A-86A1-82A2F6E3E44C}"/>
              </a:ext>
            </a:extLst>
          </p:cNvPr>
          <p:cNvGrpSpPr/>
          <p:nvPr/>
        </p:nvGrpSpPr>
        <p:grpSpPr>
          <a:xfrm>
            <a:off x="222107" y="3763014"/>
            <a:ext cx="2745780" cy="1614374"/>
            <a:chOff x="222107" y="3837156"/>
            <a:chExt cx="2745780" cy="161437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9D86756-3484-8646-952F-88E7275F0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532" y="3890499"/>
              <a:ext cx="843350" cy="84335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2DB8AFB-9129-FE4B-A747-C95AF9547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5647" y="3837156"/>
              <a:ext cx="617134" cy="617134"/>
            </a:xfrm>
            <a:prstGeom prst="rect">
              <a:avLst/>
            </a:prstGeom>
            <a:effectLst/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F4547B2-683B-CE45-B31A-582F7ACD8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2107" y="4315519"/>
              <a:ext cx="476492" cy="476492"/>
            </a:xfrm>
            <a:prstGeom prst="rect">
              <a:avLst/>
            </a:prstGeom>
            <a:effectLst/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8DF51D4-4868-5848-8052-1315F64D0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rgbClr val="1982C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23150" y="4639800"/>
              <a:ext cx="644737" cy="644737"/>
            </a:xfrm>
            <a:prstGeom prst="rect">
              <a:avLst/>
            </a:prstGeom>
            <a:effectLst/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D913261-2108-5443-9885-981797184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6328" y="3858921"/>
              <a:ext cx="967673" cy="96767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17B3C0D-B7D0-6D49-9000-E38A95172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80" y="4716682"/>
              <a:ext cx="651126" cy="65112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74C2EFE-E542-5A45-91F5-F8BB4CE6E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1692" y="4519424"/>
              <a:ext cx="596538" cy="59653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7DA6C79-80CD-474C-95C1-0FCB27A79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8685" y="4830355"/>
              <a:ext cx="621175" cy="621175"/>
            </a:xfrm>
            <a:prstGeom prst="rect">
              <a:avLst/>
            </a:prstGeom>
          </p:spPr>
        </p:pic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F80CF0D-46BA-7943-9439-F0F888241DE0}"/>
              </a:ext>
            </a:extLst>
          </p:cNvPr>
          <p:cNvGrpSpPr/>
          <p:nvPr/>
        </p:nvGrpSpPr>
        <p:grpSpPr>
          <a:xfrm>
            <a:off x="-794302" y="3460482"/>
            <a:ext cx="4775363" cy="2261076"/>
            <a:chOff x="-794302" y="3568490"/>
            <a:chExt cx="4775363" cy="2261076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5DF7AFB5-F0D1-194C-9921-4745E437DE20}"/>
                </a:ext>
              </a:extLst>
            </p:cNvPr>
            <p:cNvSpPr/>
            <p:nvPr/>
          </p:nvSpPr>
          <p:spPr>
            <a:xfrm>
              <a:off x="189560" y="3953962"/>
              <a:ext cx="2807640" cy="1490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>
                <a:latin typeface="Corbel" panose="020B0503020204020204" pitchFamily="34" charset="0"/>
              </a:endParaRPr>
            </a:p>
          </p:txBody>
        </p:sp>
        <p:pic>
          <p:nvPicPr>
            <p:cNvPr id="138" name="Graphic 137" descr="Database">
              <a:extLst>
                <a:ext uri="{FF2B5EF4-FFF2-40B4-BE49-F238E27FC236}">
                  <a16:creationId xmlns:a16="http://schemas.microsoft.com/office/drawing/2014/main" id="{374D2D7D-E9C5-534A-9EC8-C578A794E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-794302" y="3568490"/>
              <a:ext cx="4775363" cy="2261076"/>
            </a:xfrm>
            <a:prstGeom prst="rect">
              <a:avLst/>
            </a:prstGeom>
          </p:spPr>
        </p:pic>
      </p:grpSp>
      <p:cxnSp>
        <p:nvCxnSpPr>
          <p:cNvPr id="70" name="Curved Connector 69">
            <a:extLst>
              <a:ext uri="{FF2B5EF4-FFF2-40B4-BE49-F238E27FC236}">
                <a16:creationId xmlns:a16="http://schemas.microsoft.com/office/drawing/2014/main" id="{0486B36E-F3A5-5648-BE55-42FA957396D3}"/>
              </a:ext>
            </a:extLst>
          </p:cNvPr>
          <p:cNvCxnSpPr>
            <a:cxnSpLocks/>
          </p:cNvCxnSpPr>
          <p:nvPr/>
        </p:nvCxnSpPr>
        <p:spPr>
          <a:xfrm flipV="1">
            <a:off x="3023141" y="3538886"/>
            <a:ext cx="911771" cy="581203"/>
          </a:xfrm>
          <a:prstGeom prst="curvedConnector3">
            <a:avLst>
              <a:gd name="adj1" fmla="val 50000"/>
            </a:avLst>
          </a:prstGeom>
          <a:ln w="38100">
            <a:solidFill>
              <a:srgbClr val="C813BD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tangle 109">
            <a:extLst>
              <a:ext uri="{FF2B5EF4-FFF2-40B4-BE49-F238E27FC236}">
                <a16:creationId xmlns:a16="http://schemas.microsoft.com/office/drawing/2014/main" id="{7A96DD3A-84C2-D242-B89B-E3DA7E4DB7BA}"/>
              </a:ext>
            </a:extLst>
          </p:cNvPr>
          <p:cNvSpPr/>
          <p:nvPr/>
        </p:nvSpPr>
        <p:spPr>
          <a:xfrm>
            <a:off x="4510507" y="4742378"/>
            <a:ext cx="4411386" cy="16418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F1906667-7480-0C41-9E21-A0E049CD49CF}"/>
              </a:ext>
            </a:extLst>
          </p:cNvPr>
          <p:cNvSpPr/>
          <p:nvPr/>
        </p:nvSpPr>
        <p:spPr>
          <a:xfrm>
            <a:off x="4636306" y="5194307"/>
            <a:ext cx="2065855" cy="737999"/>
          </a:xfrm>
          <a:prstGeom prst="roundRect">
            <a:avLst>
              <a:gd name="adj" fmla="val 802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latin typeface="Corbel" panose="020B0503020204020204" pitchFamily="34" charset="0"/>
              </a:rPr>
              <a:t>Abundance</a:t>
            </a:r>
          </a:p>
          <a:p>
            <a:pPr algn="ctr"/>
            <a:r>
              <a:rPr lang="en-US" sz="2000" b="1" dirty="0">
                <a:latin typeface="Corbel" panose="020B0503020204020204" pitchFamily="34" charset="0"/>
              </a:rPr>
              <a:t>Estimation</a:t>
            </a:r>
            <a:endParaRPr lang="en-CH" sz="2000" b="1" dirty="0">
              <a:latin typeface="Corbel" panose="020B0503020204020204" pitchFamily="34" charset="0"/>
            </a:endParaRP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96D51578-F8E1-2049-B1DF-A012B54DFA47}"/>
              </a:ext>
            </a:extLst>
          </p:cNvPr>
          <p:cNvCxnSpPr>
            <a:cxnSpLocks/>
          </p:cNvCxnSpPr>
          <p:nvPr/>
        </p:nvCxnSpPr>
        <p:spPr>
          <a:xfrm flipV="1">
            <a:off x="6690875" y="5561906"/>
            <a:ext cx="381221" cy="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4259C6EC-FBC7-F940-AE9D-DEEE3170479E}"/>
              </a:ext>
            </a:extLst>
          </p:cNvPr>
          <p:cNvSpPr/>
          <p:nvPr/>
        </p:nvSpPr>
        <p:spPr>
          <a:xfrm>
            <a:off x="4491772" y="4740519"/>
            <a:ext cx="4462231" cy="1634755"/>
          </a:xfrm>
          <a:prstGeom prst="roundRect">
            <a:avLst>
              <a:gd name="adj" fmla="val 4402"/>
            </a:avLst>
          </a:prstGeom>
          <a:noFill/>
          <a:ln w="57150"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B07CB7F0-BF36-C14B-8D79-D7B2F42F53FF}"/>
              </a:ext>
            </a:extLst>
          </p:cNvPr>
          <p:cNvCxnSpPr>
            <a:cxnSpLocks/>
          </p:cNvCxnSpPr>
          <p:nvPr/>
        </p:nvCxnSpPr>
        <p:spPr>
          <a:xfrm>
            <a:off x="6478178" y="4519424"/>
            <a:ext cx="0" cy="680126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Group 83">
            <a:extLst>
              <a:ext uri="{FF2B5EF4-FFF2-40B4-BE49-F238E27FC236}">
                <a16:creationId xmlns:a16="http://schemas.microsoft.com/office/drawing/2014/main" id="{B170220D-5C1C-564E-83E5-2DC750C93B8C}"/>
              </a:ext>
            </a:extLst>
          </p:cNvPr>
          <p:cNvGrpSpPr/>
          <p:nvPr/>
        </p:nvGrpSpPr>
        <p:grpSpPr>
          <a:xfrm>
            <a:off x="7027791" y="3433043"/>
            <a:ext cx="1926212" cy="2917722"/>
            <a:chOff x="7022802" y="1248355"/>
            <a:chExt cx="1926212" cy="2917722"/>
          </a:xfrm>
        </p:grpSpPr>
        <p:graphicFrame>
          <p:nvGraphicFramePr>
            <p:cNvPr id="86" name="Chart 85">
              <a:extLst>
                <a:ext uri="{FF2B5EF4-FFF2-40B4-BE49-F238E27FC236}">
                  <a16:creationId xmlns:a16="http://schemas.microsoft.com/office/drawing/2014/main" id="{3F0DC2F3-64C6-D34E-A894-60193FF44A73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7022802" y="1248355"/>
            <a:ext cx="1926212" cy="29177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7"/>
            </a:graphicData>
          </a:graphic>
        </p:graphicFrame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3F175264-F4C1-114C-BF76-0BAC895B9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rgbClr val="1982C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32827" y="3285346"/>
              <a:ext cx="597134" cy="597134"/>
            </a:xfrm>
            <a:prstGeom prst="rect">
              <a:avLst/>
            </a:prstGeom>
            <a:effectLst>
              <a:glow rad="12700">
                <a:schemeClr val="bg1">
                  <a:alpha val="58833"/>
                </a:schemeClr>
              </a:glow>
            </a:effectLst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EE23FD3A-14E5-F149-9AE1-7F2A42163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57349" y="2712587"/>
              <a:ext cx="391305" cy="391305"/>
            </a:xfrm>
            <a:prstGeom prst="rect">
              <a:avLst/>
            </a:prstGeom>
            <a:effectLst>
              <a:glow rad="12700">
                <a:schemeClr val="bg1">
                  <a:alpha val="55000"/>
                </a:schemeClr>
              </a:glow>
            </a:effectLst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B32C96E9-E2AF-CD43-80A4-CFBAC975B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32868" y="3216184"/>
              <a:ext cx="473603" cy="473603"/>
            </a:xfrm>
            <a:prstGeom prst="rect">
              <a:avLst/>
            </a:prstGeom>
            <a:effectLst>
              <a:glow rad="12700">
                <a:schemeClr val="bg1">
                  <a:alpha val="58833"/>
                </a:schemeClr>
              </a:glow>
            </a:effec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9470621-849D-494C-A0FE-F70C6A9F3221}"/>
              </a:ext>
            </a:extLst>
          </p:cNvPr>
          <p:cNvGrpSpPr/>
          <p:nvPr/>
        </p:nvGrpSpPr>
        <p:grpSpPr>
          <a:xfrm>
            <a:off x="2785555" y="837834"/>
            <a:ext cx="4384326" cy="1497560"/>
            <a:chOff x="2785555" y="837834"/>
            <a:chExt cx="4384326" cy="1497560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B5FC74F1-D7D6-004C-9A0D-339AD5F6B1BA}"/>
                </a:ext>
              </a:extLst>
            </p:cNvPr>
            <p:cNvSpPr/>
            <p:nvPr/>
          </p:nvSpPr>
          <p:spPr>
            <a:xfrm>
              <a:off x="3183315" y="902919"/>
              <a:ext cx="3986566" cy="143247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0E83524F-D1AE-5146-B046-26D6C429D551}"/>
                </a:ext>
              </a:extLst>
            </p:cNvPr>
            <p:cNvSpPr/>
            <p:nvPr/>
          </p:nvSpPr>
          <p:spPr>
            <a:xfrm>
              <a:off x="3305590" y="1306940"/>
              <a:ext cx="1948977" cy="669551"/>
            </a:xfrm>
            <a:prstGeom prst="roundRect">
              <a:avLst>
                <a:gd name="adj" fmla="val 8025"/>
              </a:avLst>
            </a:prstGeom>
            <a:solidFill>
              <a:srgbClr val="1982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CH" sz="2000" b="1" dirty="0">
                  <a:latin typeface="Corbel" panose="020B0503020204020204" pitchFamily="34" charset="0"/>
                </a:rPr>
                <a:t>Preparation </a:t>
              </a:r>
            </a:p>
            <a:p>
              <a:pPr algn="ctr"/>
              <a:r>
                <a:rPr lang="en-GB" sz="2000" b="1" dirty="0">
                  <a:latin typeface="Corbel" panose="020B0503020204020204" pitchFamily="34" charset="0"/>
                </a:rPr>
                <a:t>of </a:t>
              </a:r>
              <a:r>
                <a:rPr lang="en-CH" sz="2000" b="1" dirty="0">
                  <a:latin typeface="Corbel" panose="020B0503020204020204" pitchFamily="34" charset="0"/>
                </a:rPr>
                <a:t>Input Queries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257DF42-242B-494C-A19C-DD02A2CE9086}"/>
                </a:ext>
              </a:extLst>
            </p:cNvPr>
            <p:cNvGrpSpPr/>
            <p:nvPr/>
          </p:nvGrpSpPr>
          <p:grpSpPr>
            <a:xfrm>
              <a:off x="5449487" y="888858"/>
              <a:ext cx="1566110" cy="1417511"/>
              <a:chOff x="3141770" y="1630562"/>
              <a:chExt cx="1566110" cy="1417511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7B554566-2B3B-664E-9EF8-BCC331174B96}"/>
                  </a:ext>
                </a:extLst>
              </p:cNvPr>
              <p:cNvGrpSpPr/>
              <p:nvPr/>
            </p:nvGrpSpPr>
            <p:grpSpPr>
              <a:xfrm>
                <a:off x="3141770" y="1630562"/>
                <a:ext cx="1501047" cy="1417511"/>
                <a:chOff x="3294003" y="1331203"/>
                <a:chExt cx="1501047" cy="1417511"/>
              </a:xfrm>
            </p:grpSpPr>
            <p:sp>
              <p:nvSpPr>
                <p:cNvPr id="42" name="Left Brace 41">
                  <a:extLst>
                    <a:ext uri="{FF2B5EF4-FFF2-40B4-BE49-F238E27FC236}">
                      <a16:creationId xmlns:a16="http://schemas.microsoft.com/office/drawing/2014/main" id="{34F39EAB-9D04-E24D-A5BA-7FE029F24424}"/>
                    </a:ext>
                  </a:extLst>
                </p:cNvPr>
                <p:cNvSpPr/>
                <p:nvPr/>
              </p:nvSpPr>
              <p:spPr>
                <a:xfrm>
                  <a:off x="3819479" y="1396616"/>
                  <a:ext cx="157183" cy="1273306"/>
                </a:xfrm>
                <a:prstGeom prst="leftBrace">
                  <a:avLst/>
                </a:prstGeom>
                <a:ln w="15875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6D4B06CC-8B52-D040-A34E-1E24E09E70C4}"/>
                    </a:ext>
                  </a:extLst>
                </p:cNvPr>
                <p:cNvSpPr txBox="1"/>
                <p:nvPr/>
              </p:nvSpPr>
              <p:spPr>
                <a:xfrm rot="16200000">
                  <a:off x="2923737" y="1701469"/>
                  <a:ext cx="1331463" cy="5909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CH" dirty="0">
                      <a:latin typeface="Corbel" panose="020B0503020204020204" pitchFamily="34" charset="0"/>
                    </a:rPr>
                    <a:t>Query </a:t>
                  </a:r>
                </a:p>
                <a:p>
                  <a:pPr algn="ctr">
                    <a:lnSpc>
                      <a:spcPct val="90000"/>
                    </a:lnSpc>
                  </a:pPr>
                  <a:r>
                    <a:rPr lang="en-CH" dirty="0">
                      <a:latin typeface="Corbel" panose="020B0503020204020204" pitchFamily="34" charset="0"/>
                    </a:rPr>
                    <a:t>K-mer</a:t>
                  </a:r>
                  <a:r>
                    <a:rPr lang="en-US" dirty="0">
                      <a:latin typeface="Corbel" panose="020B0503020204020204" pitchFamily="34" charset="0"/>
                    </a:rPr>
                    <a:t>s</a:t>
                  </a: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8AE8CD6A-FE89-804E-9106-9C0E4EB2DF1F}"/>
                    </a:ext>
                  </a:extLst>
                </p:cNvPr>
                <p:cNvSpPr txBox="1"/>
                <p:nvPr/>
              </p:nvSpPr>
              <p:spPr>
                <a:xfrm>
                  <a:off x="4550435" y="2348604"/>
                  <a:ext cx="24461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>
                      <a:latin typeface="Corbel" panose="020B0503020204020204" pitchFamily="34" charset="0"/>
                    </a:rPr>
                    <a:t>…</a:t>
                  </a:r>
                  <a:endParaRPr lang="en-CH" sz="2000" dirty="0">
                    <a:latin typeface="Corbel" panose="020B0503020204020204" pitchFamily="34" charset="0"/>
                  </a:endParaRPr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10B2752C-9359-DA49-AE26-6C3D46C13A6D}"/>
                  </a:ext>
                </a:extLst>
              </p:cNvPr>
              <p:cNvGrpSpPr/>
              <p:nvPr/>
            </p:nvGrpSpPr>
            <p:grpSpPr>
              <a:xfrm>
                <a:off x="3821530" y="1735182"/>
                <a:ext cx="886350" cy="978451"/>
                <a:chOff x="1678724" y="2023347"/>
                <a:chExt cx="1007267" cy="978451"/>
              </a:xfrm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A60DC3EA-5B9A-E747-8E69-18C10647080F}"/>
                    </a:ext>
                  </a:extLst>
                </p:cNvPr>
                <p:cNvSpPr/>
                <p:nvPr/>
              </p:nvSpPr>
              <p:spPr>
                <a:xfrm>
                  <a:off x="1678724" y="2023347"/>
                  <a:ext cx="705661" cy="208345"/>
                </a:xfrm>
                <a:prstGeom prst="rect">
                  <a:avLst/>
                </a:prstGeom>
                <a:solidFill>
                  <a:srgbClr val="F8F3E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bIns="46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G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63DBE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A</a:t>
                  </a:r>
                  <a:endPara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E57D6DDF-B576-E640-BA02-CCDDCDEE4683}"/>
                    </a:ext>
                  </a:extLst>
                </p:cNvPr>
                <p:cNvSpPr/>
                <p:nvPr/>
              </p:nvSpPr>
              <p:spPr>
                <a:xfrm>
                  <a:off x="1853406" y="2415581"/>
                  <a:ext cx="705661" cy="208345"/>
                </a:xfrm>
                <a:prstGeom prst="rect">
                  <a:avLst/>
                </a:prstGeom>
                <a:solidFill>
                  <a:srgbClr val="F8F3E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bIns="46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63DBE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A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endPara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E0CE7C62-6FCE-FF40-AD6D-69C30A519E29}"/>
                    </a:ext>
                  </a:extLst>
                </p:cNvPr>
                <p:cNvSpPr/>
                <p:nvPr/>
              </p:nvSpPr>
              <p:spPr>
                <a:xfrm>
                  <a:off x="1980330" y="2793453"/>
                  <a:ext cx="705661" cy="208345"/>
                </a:xfrm>
                <a:prstGeom prst="rect">
                  <a:avLst/>
                </a:prstGeom>
                <a:solidFill>
                  <a:srgbClr val="F8F3E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bIns="46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63DBE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A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G</a:t>
                  </a:r>
                </a:p>
              </p:txBody>
            </p:sp>
          </p:grpSp>
        </p:grp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34CCC2E9-16E2-7A44-AB37-4B273934DA95}"/>
                </a:ext>
              </a:extLst>
            </p:cNvPr>
            <p:cNvCxnSpPr>
              <a:cxnSpLocks/>
            </p:cNvCxnSpPr>
            <p:nvPr/>
          </p:nvCxnSpPr>
          <p:spPr>
            <a:xfrm>
              <a:off x="5246916" y="1636485"/>
              <a:ext cx="251999" cy="0"/>
            </a:xfrm>
            <a:prstGeom prst="straightConnector1">
              <a:avLst/>
            </a:prstGeom>
            <a:ln w="38100">
              <a:solidFill>
                <a:srgbClr val="1982C3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95AC4E35-E94C-C141-A92A-FF44708D3071}"/>
                </a:ext>
              </a:extLst>
            </p:cNvPr>
            <p:cNvSpPr/>
            <p:nvPr/>
          </p:nvSpPr>
          <p:spPr>
            <a:xfrm>
              <a:off x="3183315" y="902919"/>
              <a:ext cx="3986566" cy="1403450"/>
            </a:xfrm>
            <a:prstGeom prst="roundRect">
              <a:avLst>
                <a:gd name="adj" fmla="val 4402"/>
              </a:avLst>
            </a:prstGeom>
            <a:noFill/>
            <a:ln w="57150"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CF9045C0-A825-324B-9DB2-FBDE0FDFBD5C}"/>
                </a:ext>
              </a:extLst>
            </p:cNvPr>
            <p:cNvSpPr/>
            <p:nvPr/>
          </p:nvSpPr>
          <p:spPr>
            <a:xfrm>
              <a:off x="2785555" y="837834"/>
              <a:ext cx="1160946" cy="386703"/>
            </a:xfrm>
            <a:prstGeom prst="roundRect">
              <a:avLst>
                <a:gd name="adj" fmla="val 34566"/>
              </a:avLst>
            </a:prstGeom>
            <a:solidFill>
              <a:srgbClr val="06436E"/>
            </a:solidFill>
            <a:ln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2400" b="1" i="1" dirty="0">
                  <a:solidFill>
                    <a:schemeClr val="bg1"/>
                  </a:solidFill>
                  <a:latin typeface="Corbel" panose="020B0503020204020204" pitchFamily="34" charset="0"/>
                </a:rPr>
                <a:t>Step </a:t>
              </a:r>
              <a:r>
                <a:rPr lang="en-CH" sz="2400" b="1" i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21CADA0-D6FE-6944-BCD2-7CB5A1C8CF00}"/>
              </a:ext>
            </a:extLst>
          </p:cNvPr>
          <p:cNvGrpSpPr/>
          <p:nvPr/>
        </p:nvGrpSpPr>
        <p:grpSpPr>
          <a:xfrm>
            <a:off x="3396476" y="2480301"/>
            <a:ext cx="5242816" cy="2038379"/>
            <a:chOff x="3396476" y="2480301"/>
            <a:chExt cx="5242816" cy="2038379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676DA14E-A896-534D-8084-B859E5C22444}"/>
                </a:ext>
              </a:extLst>
            </p:cNvPr>
            <p:cNvSpPr/>
            <p:nvPr/>
          </p:nvSpPr>
          <p:spPr>
            <a:xfrm>
              <a:off x="3811343" y="2534582"/>
              <a:ext cx="4578895" cy="1959589"/>
            </a:xfrm>
            <a:prstGeom prst="rect">
              <a:avLst/>
            </a:prstGeom>
            <a:solidFill>
              <a:srgbClr val="FAE3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EA047C92-00C3-B249-B8A9-DA556AB1591B}"/>
                </a:ext>
              </a:extLst>
            </p:cNvPr>
            <p:cNvSpPr/>
            <p:nvPr/>
          </p:nvSpPr>
          <p:spPr>
            <a:xfrm>
              <a:off x="3934912" y="3145377"/>
              <a:ext cx="2065855" cy="737999"/>
            </a:xfrm>
            <a:prstGeom prst="roundRect">
              <a:avLst>
                <a:gd name="adj" fmla="val 8025"/>
              </a:avLst>
            </a:prstGeom>
            <a:solidFill>
              <a:srgbClr val="C81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b="1" dirty="0">
                  <a:latin typeface="Corbel" panose="020B0503020204020204" pitchFamily="34" charset="0"/>
                </a:rPr>
                <a:t>Presence/Absence Identification</a:t>
              </a:r>
              <a:endParaRPr lang="en-CH" sz="2000" b="1" dirty="0">
                <a:latin typeface="Corbel" panose="020B0503020204020204" pitchFamily="34" charset="0"/>
              </a:endParaRP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9C7AE664-EB47-6F4E-987C-0C561866EB95}"/>
                </a:ext>
              </a:extLst>
            </p:cNvPr>
            <p:cNvGrpSpPr/>
            <p:nvPr/>
          </p:nvGrpSpPr>
          <p:grpSpPr>
            <a:xfrm>
              <a:off x="6372024" y="2606099"/>
              <a:ext cx="2267268" cy="1882173"/>
              <a:chOff x="5032700" y="1554591"/>
              <a:chExt cx="2267268" cy="1882173"/>
            </a:xfrm>
          </p:grpSpPr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C5C344D7-A8FE-844D-8309-E25D27455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032701" y="1554591"/>
                <a:ext cx="617134" cy="617134"/>
              </a:xfrm>
              <a:prstGeom prst="rect">
                <a:avLst/>
              </a:prstGeom>
              <a:effectLst>
                <a:glow rad="25400">
                  <a:schemeClr val="bg1">
                    <a:alpha val="88250"/>
                  </a:schemeClr>
                </a:glow>
              </a:effectLst>
            </p:spPr>
          </p:pic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25435414-8AC3-F74B-888D-9FD16C63CE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32700" y="2210884"/>
                <a:ext cx="552729" cy="552729"/>
              </a:xfrm>
              <a:prstGeom prst="rect">
                <a:avLst/>
              </a:prstGeom>
              <a:effectLst>
                <a:glow rad="25400">
                  <a:schemeClr val="bg1">
                    <a:alpha val="88250"/>
                  </a:schemeClr>
                </a:glow>
              </a:effectLst>
            </p:spPr>
          </p:pic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D6399998-2DEC-CC46-8FB0-923398807C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duotone>
                  <a:prstClr val="black"/>
                  <a:srgbClr val="1982C3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032701" y="2792027"/>
                <a:ext cx="644737" cy="644737"/>
              </a:xfrm>
              <a:prstGeom prst="rect">
                <a:avLst/>
              </a:prstGeom>
              <a:effectLst>
                <a:glow rad="25400">
                  <a:schemeClr val="bg1">
                    <a:alpha val="88250"/>
                  </a:schemeClr>
                </a:glow>
              </a:effectLst>
            </p:spPr>
          </p:pic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495132CE-9F5D-3444-B0EC-27339CB8C19E}"/>
                  </a:ext>
                </a:extLst>
              </p:cNvPr>
              <p:cNvSpPr txBox="1"/>
              <p:nvPr/>
            </p:nvSpPr>
            <p:spPr>
              <a:xfrm>
                <a:off x="5567969" y="1676971"/>
                <a:ext cx="1695465" cy="319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dirty="0">
                    <a:solidFill>
                      <a:srgbClr val="548235"/>
                    </a:solidFill>
                    <a:latin typeface="Corbel" panose="020B0503020204020204" pitchFamily="34" charset="0"/>
                  </a:rPr>
                  <a:t>V. cholerae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0D4FCA09-E660-F14A-974A-6D849D721B8B}"/>
                  </a:ext>
                </a:extLst>
              </p:cNvPr>
              <p:cNvSpPr txBox="1"/>
              <p:nvPr/>
            </p:nvSpPr>
            <p:spPr>
              <a:xfrm>
                <a:off x="5604503" y="2936064"/>
                <a:ext cx="1695465" cy="319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dirty="0">
                    <a:solidFill>
                      <a:srgbClr val="6A9AC2"/>
                    </a:solidFill>
                    <a:latin typeface="Corbel" panose="020B0503020204020204" pitchFamily="34" charset="0"/>
                  </a:rPr>
                  <a:t>E. coli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67FAF4B2-8CBC-074D-9ED2-0061A15663E8}"/>
                  </a:ext>
                </a:extLst>
              </p:cNvPr>
              <p:cNvSpPr txBox="1"/>
              <p:nvPr/>
            </p:nvSpPr>
            <p:spPr>
              <a:xfrm>
                <a:off x="5586604" y="2310900"/>
                <a:ext cx="1695465" cy="319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dirty="0">
                    <a:solidFill>
                      <a:srgbClr val="E06161"/>
                    </a:solidFill>
                    <a:latin typeface="Corbel" panose="020B0503020204020204" pitchFamily="34" charset="0"/>
                  </a:rPr>
                  <a:t>SARS-CoV-2</a:t>
                </a:r>
              </a:p>
            </p:txBody>
          </p:sp>
        </p:grp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2C4E4EB7-05D8-5D49-A1D6-EA5979E4291E}"/>
                </a:ext>
              </a:extLst>
            </p:cNvPr>
            <p:cNvCxnSpPr>
              <a:cxnSpLocks/>
            </p:cNvCxnSpPr>
            <p:nvPr/>
          </p:nvCxnSpPr>
          <p:spPr>
            <a:xfrm>
              <a:off x="5990142" y="3503159"/>
              <a:ext cx="251999" cy="0"/>
            </a:xfrm>
            <a:prstGeom prst="straightConnector1">
              <a:avLst/>
            </a:prstGeom>
            <a:ln w="38100">
              <a:solidFill>
                <a:srgbClr val="C813BD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1A33AD54-B1E5-FE4A-BFF7-80AABBA4554E}"/>
                </a:ext>
              </a:extLst>
            </p:cNvPr>
            <p:cNvSpPr/>
            <p:nvPr/>
          </p:nvSpPr>
          <p:spPr>
            <a:xfrm>
              <a:off x="3821380" y="2550652"/>
              <a:ext cx="4568857" cy="1968028"/>
            </a:xfrm>
            <a:prstGeom prst="roundRect">
              <a:avLst>
                <a:gd name="adj" fmla="val 4402"/>
              </a:avLst>
            </a:prstGeom>
            <a:noFill/>
            <a:ln w="57150"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8872217B-7440-A042-8907-FFBB92E623AD}"/>
                </a:ext>
              </a:extLst>
            </p:cNvPr>
            <p:cNvSpPr/>
            <p:nvPr/>
          </p:nvSpPr>
          <p:spPr>
            <a:xfrm>
              <a:off x="3396476" y="2480301"/>
              <a:ext cx="1160946" cy="386703"/>
            </a:xfrm>
            <a:prstGeom prst="roundRect">
              <a:avLst>
                <a:gd name="adj" fmla="val 34566"/>
              </a:avLst>
            </a:prstGeom>
            <a:solidFill>
              <a:srgbClr val="06436E"/>
            </a:solidFill>
            <a:ln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2400" b="1" i="1" dirty="0">
                  <a:solidFill>
                    <a:schemeClr val="bg1"/>
                  </a:solidFill>
                  <a:latin typeface="Corbel" panose="020B0503020204020204" pitchFamily="34" charset="0"/>
                </a:rPr>
                <a:t>Step </a:t>
              </a:r>
              <a:r>
                <a:rPr lang="en-CH" sz="2400" b="1" i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54C1E589-8B7D-654E-847C-A314A6EA4511}"/>
              </a:ext>
            </a:extLst>
          </p:cNvPr>
          <p:cNvSpPr/>
          <p:nvPr/>
        </p:nvSpPr>
        <p:spPr>
          <a:xfrm>
            <a:off x="4079097" y="4672965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b="1" i="1" dirty="0">
                <a:solidFill>
                  <a:schemeClr val="bg1"/>
                </a:solidFill>
                <a:latin typeface="Corbel" panose="020B0503020204020204" pitchFamily="34" charset="0"/>
              </a:rPr>
              <a:t>Step </a:t>
            </a:r>
            <a:r>
              <a:rPr lang="en-CH" sz="2400" b="1" i="1" dirty="0">
                <a:solidFill>
                  <a:schemeClr val="bg1"/>
                </a:solidFill>
              </a:rPr>
              <a:t>3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B68067A-CB39-3048-B0C7-4736072D7168}"/>
              </a:ext>
            </a:extLst>
          </p:cNvPr>
          <p:cNvGrpSpPr/>
          <p:nvPr/>
        </p:nvGrpSpPr>
        <p:grpSpPr>
          <a:xfrm>
            <a:off x="650171" y="982703"/>
            <a:ext cx="1767859" cy="1705053"/>
            <a:chOff x="650171" y="1056845"/>
            <a:chExt cx="1767859" cy="1705053"/>
          </a:xfrm>
        </p:grpSpPr>
        <p:pic>
          <p:nvPicPr>
            <p:cNvPr id="85" name="Content Placeholder 4">
              <a:extLst>
                <a:ext uri="{FF2B5EF4-FFF2-40B4-BE49-F238E27FC236}">
                  <a16:creationId xmlns:a16="http://schemas.microsoft.com/office/drawing/2014/main" id="{1F1A9786-98B9-7E42-B9DC-F999323D6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31324">
              <a:off x="650171" y="1056845"/>
              <a:ext cx="605582" cy="1434219"/>
            </a:xfrm>
            <a:prstGeom prst="rect">
              <a:avLst/>
            </a:prstGeom>
          </p:spPr>
        </p:pic>
        <p:pic>
          <p:nvPicPr>
            <p:cNvPr id="95" name="Content Placeholder 4">
              <a:extLst>
                <a:ext uri="{FF2B5EF4-FFF2-40B4-BE49-F238E27FC236}">
                  <a16:creationId xmlns:a16="http://schemas.microsoft.com/office/drawing/2014/main" id="{0DCFD3E8-F6F7-2848-AFE7-4FCD9238F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6726">
              <a:off x="1204635" y="1210068"/>
              <a:ext cx="605582" cy="1434219"/>
            </a:xfrm>
            <a:prstGeom prst="rect">
              <a:avLst/>
            </a:prstGeom>
          </p:spPr>
        </p:pic>
        <p:pic>
          <p:nvPicPr>
            <p:cNvPr id="96" name="Content Placeholder 4">
              <a:extLst>
                <a:ext uri="{FF2B5EF4-FFF2-40B4-BE49-F238E27FC236}">
                  <a16:creationId xmlns:a16="http://schemas.microsoft.com/office/drawing/2014/main" id="{02DF2928-C896-C440-B3F8-A2294F337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42505">
              <a:off x="1812448" y="1327679"/>
              <a:ext cx="605582" cy="1434219"/>
            </a:xfrm>
            <a:prstGeom prst="rect">
              <a:avLst/>
            </a:prstGeom>
          </p:spPr>
        </p:pic>
      </p:grp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E4392EDD-1E30-BC46-BCCA-BA2930984545}"/>
              </a:ext>
            </a:extLst>
          </p:cNvPr>
          <p:cNvCxnSpPr>
            <a:cxnSpLocks/>
          </p:cNvCxnSpPr>
          <p:nvPr/>
        </p:nvCxnSpPr>
        <p:spPr>
          <a:xfrm>
            <a:off x="5781064" y="2332956"/>
            <a:ext cx="0" cy="800999"/>
          </a:xfrm>
          <a:prstGeom prst="straightConnector1">
            <a:avLst/>
          </a:prstGeom>
          <a:ln w="38100">
            <a:solidFill>
              <a:srgbClr val="C813BD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F7B8743B-6C00-4349-BB68-523DCF2ED7F1}"/>
              </a:ext>
            </a:extLst>
          </p:cNvPr>
          <p:cNvCxnSpPr>
            <a:cxnSpLocks/>
          </p:cNvCxnSpPr>
          <p:nvPr/>
        </p:nvCxnSpPr>
        <p:spPr>
          <a:xfrm>
            <a:off x="2834235" y="1643870"/>
            <a:ext cx="471355" cy="1"/>
          </a:xfrm>
          <a:prstGeom prst="straightConnector1">
            <a:avLst/>
          </a:prstGeom>
          <a:ln w="38100">
            <a:solidFill>
              <a:srgbClr val="1982C3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442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10" grpId="0" animBg="1"/>
      <p:bldP spid="63" grpId="0" animBg="1"/>
      <p:bldP spid="79" grpId="0" animBg="1"/>
      <p:bldP spid="93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19991-BCE4-A040-B5E3-34A133E7B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Step </a:t>
            </a:r>
            <a:r>
              <a:rPr lang="en-CH" dirty="0">
                <a:latin typeface="+mn-lt"/>
              </a:rPr>
              <a:t>2</a:t>
            </a:r>
            <a:r>
              <a:rPr lang="en-CH" dirty="0"/>
              <a:t>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0EA64-34F9-DC41-822D-7724EAC97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7878" y="924377"/>
            <a:ext cx="3983066" cy="1985679"/>
          </a:xfrm>
        </p:spPr>
        <p:txBody>
          <a:bodyPr/>
          <a:lstStyle/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</a:pPr>
            <a:r>
              <a:rPr lang="en-GB" sz="2000" b="1" dirty="0">
                <a:solidFill>
                  <a:srgbClr val="C815BD"/>
                </a:solidFill>
              </a:rPr>
              <a:t>Identify the common k-mers </a:t>
            </a:r>
            <a:r>
              <a:rPr lang="en-GB" sz="2000" dirty="0"/>
              <a:t>between the </a:t>
            </a:r>
            <a:r>
              <a:rPr lang="en-GB" sz="2000" u="sng" dirty="0"/>
              <a:t>query k-mers</a:t>
            </a:r>
            <a:r>
              <a:rPr lang="en-GB" sz="2000" dirty="0"/>
              <a:t> </a:t>
            </a:r>
          </a:p>
          <a:p>
            <a:pPr marL="123950" lvl="1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None/>
            </a:pPr>
            <a:r>
              <a:rPr lang="en-GB" sz="2000" dirty="0"/>
              <a:t>    and the </a:t>
            </a:r>
            <a:r>
              <a:rPr lang="en-GB" sz="2000" u="sng" dirty="0"/>
              <a:t>database k-mers</a:t>
            </a:r>
          </a:p>
          <a:p>
            <a:pPr marL="123950" lvl="1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None/>
            </a:pPr>
            <a:endParaRPr lang="en-GB" sz="2000" u="sng" dirty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</a:pPr>
            <a:r>
              <a:rPr lang="en-GB" sz="2000" b="1" dirty="0">
                <a:solidFill>
                  <a:srgbClr val="C815BD"/>
                </a:solidFill>
              </a:rPr>
              <a:t>Retrieve the</a:t>
            </a:r>
            <a:r>
              <a:rPr lang="en-GB" sz="2000" dirty="0"/>
              <a:t> </a:t>
            </a:r>
            <a:r>
              <a:rPr lang="en-GB" sz="2000" b="1" dirty="0">
                <a:solidFill>
                  <a:srgbClr val="C815BD"/>
                </a:solidFill>
              </a:rPr>
              <a:t>species IDs </a:t>
            </a:r>
          </a:p>
          <a:p>
            <a:pPr marL="123950" lvl="1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None/>
            </a:pPr>
            <a:r>
              <a:rPr lang="en-GB" sz="2000" b="1" dirty="0">
                <a:solidFill>
                  <a:srgbClr val="C815BD"/>
                </a:solidFill>
              </a:rPr>
              <a:t>    </a:t>
            </a:r>
            <a:r>
              <a:rPr lang="en-GB" sz="2000" dirty="0"/>
              <a:t>of the common k-mers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F7CB4DD-70C8-CE40-9C57-058CC6D7A573}"/>
              </a:ext>
            </a:extLst>
          </p:cNvPr>
          <p:cNvSpPr/>
          <p:nvPr/>
        </p:nvSpPr>
        <p:spPr>
          <a:xfrm>
            <a:off x="168279" y="3156131"/>
            <a:ext cx="8788681" cy="1271645"/>
          </a:xfrm>
          <a:prstGeom prst="roundRect">
            <a:avLst>
              <a:gd name="adj" fmla="val 826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6EDEAC1-AAB5-3E43-B7E1-143CB84105E9}"/>
              </a:ext>
            </a:extLst>
          </p:cNvPr>
          <p:cNvSpPr txBox="1">
            <a:spLocks/>
          </p:cNvSpPr>
          <p:nvPr/>
        </p:nvSpPr>
        <p:spPr>
          <a:xfrm>
            <a:off x="168280" y="3156131"/>
            <a:ext cx="8394952" cy="1271645"/>
          </a:xfrm>
          <a:prstGeom prst="rect">
            <a:avLst/>
          </a:prstGeom>
        </p:spPr>
        <p:txBody>
          <a:bodyPr/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2200" b="1" i="1" dirty="0">
                <a:solidFill>
                  <a:srgbClr val="548235"/>
                </a:solidFill>
              </a:rPr>
              <a:t>           MegIS executes Step 2 in the SSD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</a:pPr>
            <a:r>
              <a:rPr lang="en-GB" sz="2000" dirty="0"/>
              <a:t>Accesses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large data </a:t>
            </a:r>
            <a:r>
              <a:rPr lang="en-GB" sz="2000" dirty="0"/>
              <a:t>with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low reuse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</a:pPr>
            <a:r>
              <a:rPr lang="en-GB" sz="2000" dirty="0"/>
              <a:t>Involves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lightweight computation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308DFA26-B15A-5D4B-BC13-393BCB1F05E2}"/>
              </a:ext>
            </a:extLst>
          </p:cNvPr>
          <p:cNvSpPr/>
          <p:nvPr/>
        </p:nvSpPr>
        <p:spPr>
          <a:xfrm>
            <a:off x="168279" y="4673852"/>
            <a:ext cx="8788681" cy="1622697"/>
          </a:xfrm>
          <a:prstGeom prst="roundRect">
            <a:avLst>
              <a:gd name="adj" fmla="val 8260"/>
            </a:avLst>
          </a:prstGeom>
          <a:solidFill>
            <a:srgbClr val="E6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9128A8DB-0E35-A446-A0BF-D7EEE4B3035E}"/>
              </a:ext>
            </a:extLst>
          </p:cNvPr>
          <p:cNvSpPr txBox="1">
            <a:spLocks/>
          </p:cNvSpPr>
          <p:nvPr/>
        </p:nvSpPr>
        <p:spPr>
          <a:xfrm>
            <a:off x="168280" y="4673853"/>
            <a:ext cx="8953986" cy="1622696"/>
          </a:xfrm>
          <a:prstGeom prst="rect">
            <a:avLst/>
          </a:prstGeom>
        </p:spPr>
        <p:txBody>
          <a:bodyPr/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2200" b="1" i="1" dirty="0">
                <a:solidFill>
                  <a:srgbClr val="8A64D6"/>
                </a:solidFill>
              </a:rPr>
              <a:t>To execute Step 2 efficiently in the SSD, MegIS needs to: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</a:pPr>
            <a:r>
              <a:rPr lang="en-GB" sz="2000" dirty="0"/>
              <a:t>Leverage </a:t>
            </a:r>
            <a:r>
              <a:rPr lang="en-GB" sz="2000" b="1" dirty="0">
                <a:solidFill>
                  <a:srgbClr val="8A64D6"/>
                </a:solidFill>
              </a:rPr>
              <a:t>internal bandwidth </a:t>
            </a:r>
            <a:r>
              <a:rPr lang="en-GB" sz="2000" dirty="0"/>
              <a:t>efficiently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GB" sz="2000" dirty="0"/>
              <a:t>Not require </a:t>
            </a:r>
            <a:r>
              <a:rPr lang="en-GB" sz="2000" b="1" dirty="0">
                <a:solidFill>
                  <a:srgbClr val="8A64D6"/>
                </a:solidFill>
              </a:rPr>
              <a:t>expensive hardware inside the SSD</a:t>
            </a:r>
          </a:p>
          <a:p>
            <a:pPr marL="123950" lvl="1" indent="0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en-GB" sz="2000" dirty="0"/>
              <a:t>    (e.g., large DRAM bandwidth/capacity and costly logic units)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779612F-0ECD-8043-BB5D-67760A70B996}"/>
              </a:ext>
            </a:extLst>
          </p:cNvPr>
          <p:cNvGrpSpPr/>
          <p:nvPr/>
        </p:nvGrpSpPr>
        <p:grpSpPr>
          <a:xfrm>
            <a:off x="168279" y="938316"/>
            <a:ext cx="4827949" cy="1984098"/>
            <a:chOff x="3811343" y="2534582"/>
            <a:chExt cx="4827949" cy="198409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4DE93D5-14BA-A344-9A4D-07727FB24D55}"/>
                </a:ext>
              </a:extLst>
            </p:cNvPr>
            <p:cNvSpPr/>
            <p:nvPr/>
          </p:nvSpPr>
          <p:spPr>
            <a:xfrm>
              <a:off x="3811343" y="2534582"/>
              <a:ext cx="4578895" cy="1959589"/>
            </a:xfrm>
            <a:prstGeom prst="rect">
              <a:avLst/>
            </a:prstGeom>
            <a:solidFill>
              <a:srgbClr val="FAE3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40BD739C-CA8D-6C4C-8710-4DE73EB7AF5F}"/>
                </a:ext>
              </a:extLst>
            </p:cNvPr>
            <p:cNvSpPr/>
            <p:nvPr/>
          </p:nvSpPr>
          <p:spPr>
            <a:xfrm>
              <a:off x="3934912" y="3145377"/>
              <a:ext cx="2065855" cy="737999"/>
            </a:xfrm>
            <a:prstGeom prst="roundRect">
              <a:avLst>
                <a:gd name="adj" fmla="val 8025"/>
              </a:avLst>
            </a:prstGeom>
            <a:solidFill>
              <a:srgbClr val="C81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b="1" dirty="0">
                  <a:latin typeface="Corbel" panose="020B0503020204020204" pitchFamily="34" charset="0"/>
                </a:rPr>
                <a:t>Presence/Absence Identification</a:t>
              </a:r>
              <a:endParaRPr lang="en-CH" sz="2000" b="1" dirty="0">
                <a:latin typeface="Corbel" panose="020B0503020204020204" pitchFamily="34" charset="0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7CFDEC9-6C06-C14C-932F-A45C7967F881}"/>
                </a:ext>
              </a:extLst>
            </p:cNvPr>
            <p:cNvGrpSpPr/>
            <p:nvPr/>
          </p:nvGrpSpPr>
          <p:grpSpPr>
            <a:xfrm>
              <a:off x="6372024" y="2606099"/>
              <a:ext cx="2267268" cy="1882173"/>
              <a:chOff x="5032700" y="1554591"/>
              <a:chExt cx="2267268" cy="1882173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D8BF9EC5-EAB6-8B44-AE31-3AAEC1E7DC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032701" y="1554591"/>
                <a:ext cx="617134" cy="617134"/>
              </a:xfrm>
              <a:prstGeom prst="rect">
                <a:avLst/>
              </a:prstGeom>
              <a:effectLst>
                <a:glow rad="25400">
                  <a:schemeClr val="bg1">
                    <a:alpha val="88250"/>
                  </a:schemeClr>
                </a:glow>
              </a:effectLst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9D74E86-CE23-F04D-A407-492E315AF1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32700" y="2210884"/>
                <a:ext cx="552729" cy="552729"/>
              </a:xfrm>
              <a:prstGeom prst="rect">
                <a:avLst/>
              </a:prstGeom>
              <a:effectLst>
                <a:glow rad="25400">
                  <a:schemeClr val="bg1">
                    <a:alpha val="88250"/>
                  </a:schemeClr>
                </a:glow>
              </a:effectLst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1A901D50-1C90-D84E-8836-CB20FAD2E9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rgbClr val="1982C3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032701" y="2792027"/>
                <a:ext cx="644737" cy="644737"/>
              </a:xfrm>
              <a:prstGeom prst="rect">
                <a:avLst/>
              </a:prstGeom>
              <a:effectLst>
                <a:glow rad="25400">
                  <a:schemeClr val="bg1">
                    <a:alpha val="88250"/>
                  </a:schemeClr>
                </a:glow>
              </a:effectLst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9CAF35A-034F-9549-83D7-E837A7229711}"/>
                  </a:ext>
                </a:extLst>
              </p:cNvPr>
              <p:cNvSpPr txBox="1"/>
              <p:nvPr/>
            </p:nvSpPr>
            <p:spPr>
              <a:xfrm>
                <a:off x="5567969" y="1676971"/>
                <a:ext cx="1695465" cy="319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dirty="0">
                    <a:solidFill>
                      <a:srgbClr val="548235"/>
                    </a:solidFill>
                    <a:latin typeface="Corbel" panose="020B0503020204020204" pitchFamily="34" charset="0"/>
                  </a:rPr>
                  <a:t>V. cholerae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D890A30-D880-0642-A988-5C351E6AE969}"/>
                  </a:ext>
                </a:extLst>
              </p:cNvPr>
              <p:cNvSpPr txBox="1"/>
              <p:nvPr/>
            </p:nvSpPr>
            <p:spPr>
              <a:xfrm>
                <a:off x="5604503" y="2936064"/>
                <a:ext cx="1695465" cy="319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dirty="0">
                    <a:solidFill>
                      <a:srgbClr val="6A9AC2"/>
                    </a:solidFill>
                    <a:latin typeface="Corbel" panose="020B0503020204020204" pitchFamily="34" charset="0"/>
                  </a:rPr>
                  <a:t>E. coli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61C5A24-EC4A-3C44-B46C-03D9833A49FC}"/>
                  </a:ext>
                </a:extLst>
              </p:cNvPr>
              <p:cNvSpPr txBox="1"/>
              <p:nvPr/>
            </p:nvSpPr>
            <p:spPr>
              <a:xfrm>
                <a:off x="5586604" y="2310900"/>
                <a:ext cx="1695465" cy="319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dirty="0">
                    <a:solidFill>
                      <a:srgbClr val="E06161"/>
                    </a:solidFill>
                    <a:latin typeface="Corbel" panose="020B0503020204020204" pitchFamily="34" charset="0"/>
                  </a:rPr>
                  <a:t>SARS-CoV-2</a:t>
                </a:r>
              </a:p>
            </p:txBody>
          </p:sp>
        </p:grp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9CC12ED0-2042-A841-8ADE-38F9FC9EA554}"/>
                </a:ext>
              </a:extLst>
            </p:cNvPr>
            <p:cNvCxnSpPr>
              <a:cxnSpLocks/>
            </p:cNvCxnSpPr>
            <p:nvPr/>
          </p:nvCxnSpPr>
          <p:spPr>
            <a:xfrm>
              <a:off x="5990142" y="3503159"/>
              <a:ext cx="251999" cy="0"/>
            </a:xfrm>
            <a:prstGeom prst="straightConnector1">
              <a:avLst/>
            </a:prstGeom>
            <a:ln w="38100">
              <a:solidFill>
                <a:srgbClr val="C813BD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6278D6F3-CF42-5244-B9E6-4C1E3F848CCF}"/>
                </a:ext>
              </a:extLst>
            </p:cNvPr>
            <p:cNvSpPr/>
            <p:nvPr/>
          </p:nvSpPr>
          <p:spPr>
            <a:xfrm>
              <a:off x="3821380" y="2550652"/>
              <a:ext cx="4568857" cy="1968028"/>
            </a:xfrm>
            <a:prstGeom prst="roundRect">
              <a:avLst>
                <a:gd name="adj" fmla="val 4402"/>
              </a:avLst>
            </a:prstGeom>
            <a:noFill/>
            <a:ln w="57150"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C15EF86-DE50-164E-8910-645BB3B8A4F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87040" y="3081453"/>
            <a:ext cx="675366" cy="67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0599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26" grpId="0" animBg="1"/>
      <p:bldP spid="21" grpId="0" uiExpand="1" build="p" bldLvl="2"/>
      <p:bldP spid="27" grpId="0" animBg="1"/>
      <p:bldP spid="22" grpId="0" uiExpand="1" build="p" bldLvl="2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00E06-EEE1-5748-80CA-62D73D95C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>
                <a:solidFill>
                  <a:srgbClr val="0C4771"/>
                </a:solidFill>
              </a:rPr>
              <a:t>Step 2 Design: Identifying the Common </a:t>
            </a:r>
            <a:r>
              <a:rPr lang="en-GB" sz="3200" dirty="0">
                <a:solidFill>
                  <a:srgbClr val="0C4771"/>
                </a:solidFill>
              </a:rPr>
              <a:t>K</a:t>
            </a:r>
            <a:r>
              <a:rPr lang="en-GB" sz="3200" b="1" dirty="0">
                <a:solidFill>
                  <a:srgbClr val="0C4771"/>
                </a:solidFill>
              </a:rPr>
              <a:t>-mers</a:t>
            </a:r>
            <a:endParaRPr lang="en-CH" sz="3200" dirty="0">
              <a:solidFill>
                <a:srgbClr val="0C477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8A773-A895-2E48-99E0-79B681EC3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0" y="909902"/>
            <a:ext cx="8798061" cy="5377521"/>
          </a:xfrm>
        </p:spPr>
        <p:txBody>
          <a:bodyPr/>
          <a:lstStyle/>
          <a:p>
            <a:r>
              <a:rPr lang="en-GB" sz="2400" b="1" u="sng" dirty="0">
                <a:solidFill>
                  <a:srgbClr val="C00000"/>
                </a:solidFill>
              </a:rPr>
              <a:t>Challenge</a:t>
            </a:r>
            <a:r>
              <a:rPr lang="en-GB" sz="2400" b="1" dirty="0">
                <a:solidFill>
                  <a:srgbClr val="C00000"/>
                </a:solidFill>
              </a:rPr>
              <a:t>:</a:t>
            </a:r>
            <a:r>
              <a:rPr lang="en-GB" sz="2400" dirty="0">
                <a:solidFill>
                  <a:srgbClr val="C00000"/>
                </a:solidFill>
              </a:rPr>
              <a:t> Limited internal DRAM bandwidth</a:t>
            </a:r>
          </a:p>
          <a:p>
            <a:endParaRPr lang="en-GB" sz="2400" dirty="0"/>
          </a:p>
          <a:p>
            <a:endParaRPr lang="en-CH" sz="2400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8F5BFE6-A97C-BD48-BB64-92653E47D894}"/>
              </a:ext>
            </a:extLst>
          </p:cNvPr>
          <p:cNvSpPr/>
          <p:nvPr/>
        </p:nvSpPr>
        <p:spPr>
          <a:xfrm>
            <a:off x="620613" y="2452931"/>
            <a:ext cx="7902774" cy="3904379"/>
          </a:xfrm>
          <a:prstGeom prst="roundRect">
            <a:avLst>
              <a:gd name="adj" fmla="val 6954"/>
            </a:avLst>
          </a:prstGeom>
          <a:solidFill>
            <a:schemeClr val="accent6">
              <a:lumMod val="20000"/>
              <a:lumOff val="8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endParaRPr lang="en-CH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19A10B-0D05-334D-91C6-02E190C25F08}"/>
              </a:ext>
            </a:extLst>
          </p:cNvPr>
          <p:cNvSpPr/>
          <p:nvPr/>
        </p:nvSpPr>
        <p:spPr bwMode="auto">
          <a:xfrm>
            <a:off x="6732047" y="2600885"/>
            <a:ext cx="1564575" cy="24100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CH" b="1" dirty="0">
                <a:latin typeface="Corbel" panose="020B0503020204020204" pitchFamily="34" charset="0"/>
                <a:cs typeface="Arial" panose="020B0604020202020204" pitchFamily="34" charset="0"/>
              </a:rPr>
              <a:t>SSD DRAM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12D937A-B5F9-6C4E-BAC9-E4B914E15864}"/>
              </a:ext>
            </a:extLst>
          </p:cNvPr>
          <p:cNvCxnSpPr>
            <a:cxnSpLocks/>
          </p:cNvCxnSpPr>
          <p:nvPr/>
        </p:nvCxnSpPr>
        <p:spPr>
          <a:xfrm>
            <a:off x="2022364" y="5023250"/>
            <a:ext cx="2412748" cy="0"/>
          </a:xfrm>
          <a:prstGeom prst="straightConnector1">
            <a:avLst/>
          </a:prstGeom>
          <a:ln w="15875">
            <a:solidFill>
              <a:srgbClr val="8C67E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01E390F0-5E47-5948-92D8-F2449EC3AAD8}"/>
              </a:ext>
            </a:extLst>
          </p:cNvPr>
          <p:cNvSpPr/>
          <p:nvPr/>
        </p:nvSpPr>
        <p:spPr bwMode="auto">
          <a:xfrm>
            <a:off x="848423" y="2600884"/>
            <a:ext cx="5016363" cy="22219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Corbel" panose="020B0503020204020204" pitchFamily="34" charset="0"/>
                <a:cs typeface="Arial" panose="020B0604020202020204" pitchFamily="34" charset="0"/>
              </a:rPr>
              <a:t>SSD Controller</a:t>
            </a:r>
            <a:endParaRPr lang="en-CH" b="1" dirty="0"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AF610C-602C-9848-97FF-B3433902F952}"/>
              </a:ext>
            </a:extLst>
          </p:cNvPr>
          <p:cNvCxnSpPr>
            <a:cxnSpLocks/>
          </p:cNvCxnSpPr>
          <p:nvPr/>
        </p:nvCxnSpPr>
        <p:spPr>
          <a:xfrm>
            <a:off x="5106047" y="5193426"/>
            <a:ext cx="0" cy="9336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44CCBB6-4282-6F41-A09C-7EE5FA66F6E6}"/>
              </a:ext>
            </a:extLst>
          </p:cNvPr>
          <p:cNvSpPr txBox="1"/>
          <p:nvPr/>
        </p:nvSpPr>
        <p:spPr>
          <a:xfrm>
            <a:off x="5955756" y="5385837"/>
            <a:ext cx="2779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MegIS-Enabled </a:t>
            </a:r>
          </a:p>
          <a:p>
            <a:pPr algn="ctr"/>
            <a:r>
              <a:rPr lang="en-CH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SSD</a:t>
            </a:r>
          </a:p>
        </p:txBody>
      </p:sp>
      <p:sp>
        <p:nvSpPr>
          <p:cNvPr id="25" name="직사각형 79">
            <a:extLst>
              <a:ext uri="{FF2B5EF4-FFF2-40B4-BE49-F238E27FC236}">
                <a16:creationId xmlns:a16="http://schemas.microsoft.com/office/drawing/2014/main" id="{6FB31139-896D-7246-AA2F-D286888B7E6F}"/>
              </a:ext>
            </a:extLst>
          </p:cNvPr>
          <p:cNvSpPr/>
          <p:nvPr/>
        </p:nvSpPr>
        <p:spPr>
          <a:xfrm>
            <a:off x="1002606" y="4941815"/>
            <a:ext cx="2045979" cy="1147904"/>
          </a:xfrm>
          <a:prstGeom prst="rect">
            <a:avLst/>
          </a:prstGeom>
          <a:solidFill>
            <a:srgbClr val="D7DAFF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endParaRPr lang="ko-KR" altLang="en-US" sz="1400" b="1" dirty="0">
              <a:solidFill>
                <a:schemeClr val="tx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72B8D51-BD7A-3D47-B7AA-42A1CD596932}"/>
              </a:ext>
            </a:extLst>
          </p:cNvPr>
          <p:cNvSpPr/>
          <p:nvPr/>
        </p:nvSpPr>
        <p:spPr>
          <a:xfrm rot="16200000">
            <a:off x="518173" y="5367459"/>
            <a:ext cx="1213921" cy="274618"/>
          </a:xfrm>
          <a:prstGeom prst="rect">
            <a:avLst/>
          </a:prstGeom>
          <a:noFill/>
        </p:spPr>
        <p:txBody>
          <a:bodyPr wrap="square" lIns="0" tIns="36000" rIns="0" bIns="360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CH" sz="1600" b="1" dirty="0">
                <a:latin typeface="Corbel" panose="020B0503020204020204" pitchFamily="34" charset="0"/>
              </a:rPr>
              <a:t>Channel#1</a:t>
            </a:r>
            <a:endParaRPr lang="ko-KR" altLang="en-US" sz="1400" b="1" dirty="0"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직사각형 79">
            <a:extLst>
              <a:ext uri="{FF2B5EF4-FFF2-40B4-BE49-F238E27FC236}">
                <a16:creationId xmlns:a16="http://schemas.microsoft.com/office/drawing/2014/main" id="{35F134A3-9905-EC48-ADD5-67989A09D270}"/>
              </a:ext>
            </a:extLst>
          </p:cNvPr>
          <p:cNvSpPr/>
          <p:nvPr/>
        </p:nvSpPr>
        <p:spPr>
          <a:xfrm>
            <a:off x="3729357" y="4934444"/>
            <a:ext cx="2045979" cy="1164805"/>
          </a:xfrm>
          <a:prstGeom prst="rect">
            <a:avLst/>
          </a:prstGeom>
          <a:solidFill>
            <a:srgbClr val="D7DAFF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endParaRPr lang="ko-KR" altLang="en-US" sz="1400" b="1" dirty="0">
              <a:solidFill>
                <a:schemeClr val="tx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966A01A-DCC8-C34C-AEC4-26FD284F7EDC}"/>
              </a:ext>
            </a:extLst>
          </p:cNvPr>
          <p:cNvSpPr/>
          <p:nvPr/>
        </p:nvSpPr>
        <p:spPr>
          <a:xfrm rot="16200000">
            <a:off x="5057783" y="5367459"/>
            <a:ext cx="1213921" cy="274618"/>
          </a:xfrm>
          <a:prstGeom prst="rect">
            <a:avLst/>
          </a:prstGeom>
          <a:noFill/>
        </p:spPr>
        <p:txBody>
          <a:bodyPr wrap="square" lIns="0" tIns="36000" rIns="0" bIns="360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CH" sz="1600" b="1" dirty="0">
                <a:latin typeface="Corbel" panose="020B0503020204020204" pitchFamily="34" charset="0"/>
              </a:rPr>
              <a:t>Channel#N</a:t>
            </a:r>
            <a:endParaRPr lang="ko-KR" altLang="en-US" sz="1400" b="1" dirty="0"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11D6513-7D8C-214B-90CE-15BFBFFE5E4D}"/>
              </a:ext>
            </a:extLst>
          </p:cNvPr>
          <p:cNvGrpSpPr/>
          <p:nvPr/>
        </p:nvGrpSpPr>
        <p:grpSpPr>
          <a:xfrm>
            <a:off x="1534540" y="4986784"/>
            <a:ext cx="3639065" cy="1415497"/>
            <a:chOff x="1825369" y="4767389"/>
            <a:chExt cx="3639065" cy="1415497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063BFDF-C2FF-264A-BDCC-177BAC10B1FB}"/>
                </a:ext>
              </a:extLst>
            </p:cNvPr>
            <p:cNvGrpSpPr/>
            <p:nvPr/>
          </p:nvGrpSpPr>
          <p:grpSpPr>
            <a:xfrm>
              <a:off x="1825369" y="4767389"/>
              <a:ext cx="3639065" cy="907501"/>
              <a:chOff x="1825369" y="4767389"/>
              <a:chExt cx="3639065" cy="907501"/>
            </a:xfrm>
          </p:grpSpPr>
          <p:sp>
            <p:nvSpPr>
              <p:cNvPr id="44" name="직사각형 79">
                <a:extLst>
                  <a:ext uri="{FF2B5EF4-FFF2-40B4-BE49-F238E27FC236}">
                    <a16:creationId xmlns:a16="http://schemas.microsoft.com/office/drawing/2014/main" id="{ABB739C2-8747-C949-8A28-7C120EB38B10}"/>
                  </a:ext>
                </a:extLst>
              </p:cNvPr>
              <p:cNvSpPr/>
              <p:nvPr/>
            </p:nvSpPr>
            <p:spPr>
              <a:xfrm>
                <a:off x="1825369" y="4848825"/>
                <a:ext cx="975648" cy="201750"/>
              </a:xfrm>
              <a:prstGeom prst="rect">
                <a:avLst/>
              </a:prstGeom>
              <a:solidFill>
                <a:srgbClr val="CBB9E3"/>
              </a:solidFill>
              <a:ln w="158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dirty="0">
                    <a:solidFill>
                      <a:srgbClr val="7030A0"/>
                    </a:solidFill>
                    <a:latin typeface="Courier" pitchFamily="2" charset="0"/>
                    <a:cs typeface="Consolas" panose="020B0609020204030204" pitchFamily="49" charset="0"/>
                  </a:rPr>
                  <a:t>AAAAA</a:t>
                </a:r>
                <a:endParaRPr lang="ko-KR" altLang="en-US" sz="1400" dirty="0">
                  <a:solidFill>
                    <a:srgbClr val="7030A0"/>
                  </a:solidFill>
                  <a:latin typeface="Courier" pitchFamily="2" charset="0"/>
                  <a:cs typeface="Consolas" panose="020B0609020204030204" pitchFamily="49" charset="0"/>
                </a:endParaRPr>
              </a:p>
            </p:txBody>
          </p:sp>
          <p:sp>
            <p:nvSpPr>
              <p:cNvPr id="45" name="직사각형 79">
                <a:extLst>
                  <a:ext uri="{FF2B5EF4-FFF2-40B4-BE49-F238E27FC236}">
                    <a16:creationId xmlns:a16="http://schemas.microsoft.com/office/drawing/2014/main" id="{7E0F1761-4EEE-4A42-9E59-6726653FAD22}"/>
                  </a:ext>
                </a:extLst>
              </p:cNvPr>
              <p:cNvSpPr/>
              <p:nvPr/>
            </p:nvSpPr>
            <p:spPr>
              <a:xfrm>
                <a:off x="1825369" y="5473140"/>
                <a:ext cx="975648" cy="201750"/>
              </a:xfrm>
              <a:prstGeom prst="rect">
                <a:avLst/>
              </a:prstGeom>
              <a:solidFill>
                <a:srgbClr val="CBB9E3"/>
              </a:solidFill>
              <a:ln w="158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dirty="0">
                    <a:solidFill>
                      <a:srgbClr val="7030A0"/>
                    </a:solidFill>
                    <a:latin typeface="Courier" pitchFamily="2" charset="0"/>
                    <a:cs typeface="Consolas" panose="020B0609020204030204" pitchFamily="49" charset="0"/>
                  </a:rPr>
                  <a:t>TAACC</a:t>
                </a:r>
                <a:endParaRPr lang="ko-KR" altLang="en-US" sz="1400" dirty="0">
                  <a:solidFill>
                    <a:srgbClr val="7030A0"/>
                  </a:solidFill>
                  <a:latin typeface="Courier" pitchFamily="2" charset="0"/>
                  <a:cs typeface="Consolas" panose="020B0609020204030204" pitchFamily="49" charset="0"/>
                </a:endParaRPr>
              </a:p>
            </p:txBody>
          </p:sp>
          <p:sp>
            <p:nvSpPr>
              <p:cNvPr id="46" name="직사각형 79">
                <a:extLst>
                  <a:ext uri="{FF2B5EF4-FFF2-40B4-BE49-F238E27FC236}">
                    <a16:creationId xmlns:a16="http://schemas.microsoft.com/office/drawing/2014/main" id="{44B2774E-1AB4-DD4B-A9F3-2EBAC5D437D8}"/>
                  </a:ext>
                </a:extLst>
              </p:cNvPr>
              <p:cNvSpPr/>
              <p:nvPr/>
            </p:nvSpPr>
            <p:spPr>
              <a:xfrm>
                <a:off x="1825369" y="5050575"/>
                <a:ext cx="975648" cy="201750"/>
              </a:xfrm>
              <a:prstGeom prst="rect">
                <a:avLst/>
              </a:prstGeom>
              <a:solidFill>
                <a:srgbClr val="CBB9E3"/>
              </a:solidFill>
              <a:ln w="158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dirty="0">
                    <a:solidFill>
                      <a:srgbClr val="7030A0"/>
                    </a:solidFill>
                    <a:latin typeface="Courier" pitchFamily="2" charset="0"/>
                    <a:cs typeface="Consolas" panose="020B0609020204030204" pitchFamily="49" charset="0"/>
                  </a:rPr>
                  <a:t>CAAAA</a:t>
                </a:r>
                <a:endParaRPr lang="ko-KR" altLang="en-US" sz="1400" dirty="0">
                  <a:solidFill>
                    <a:srgbClr val="7030A0"/>
                  </a:solidFill>
                  <a:latin typeface="Courier" pitchFamily="2" charset="0"/>
                  <a:cs typeface="Consolas" panose="020B0609020204030204" pitchFamily="49" charset="0"/>
                </a:endParaRPr>
              </a:p>
            </p:txBody>
          </p:sp>
          <p:sp>
            <p:nvSpPr>
              <p:cNvPr id="47" name="직사각형 79">
                <a:extLst>
                  <a:ext uri="{FF2B5EF4-FFF2-40B4-BE49-F238E27FC236}">
                    <a16:creationId xmlns:a16="http://schemas.microsoft.com/office/drawing/2014/main" id="{2B726D12-2C51-654C-B701-7976C6067E7B}"/>
                  </a:ext>
                </a:extLst>
              </p:cNvPr>
              <p:cNvSpPr/>
              <p:nvPr/>
            </p:nvSpPr>
            <p:spPr>
              <a:xfrm>
                <a:off x="4488786" y="4848825"/>
                <a:ext cx="975648" cy="201750"/>
              </a:xfrm>
              <a:prstGeom prst="rect">
                <a:avLst/>
              </a:prstGeom>
              <a:solidFill>
                <a:srgbClr val="CBB9E3"/>
              </a:solidFill>
              <a:ln w="158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dirty="0">
                    <a:solidFill>
                      <a:srgbClr val="7030A0"/>
                    </a:solidFill>
                    <a:latin typeface="Courier" pitchFamily="2" charset="0"/>
                    <a:cs typeface="Consolas" panose="020B0609020204030204" pitchFamily="49" charset="0"/>
                  </a:rPr>
                  <a:t>AGTTT</a:t>
                </a:r>
                <a:endParaRPr lang="ko-KR" altLang="en-US" sz="1400" dirty="0">
                  <a:solidFill>
                    <a:srgbClr val="7030A0"/>
                  </a:solidFill>
                  <a:latin typeface="Courier" pitchFamily="2" charset="0"/>
                  <a:cs typeface="Consolas" panose="020B0609020204030204" pitchFamily="49" charset="0"/>
                </a:endParaRPr>
              </a:p>
            </p:txBody>
          </p:sp>
          <p:sp>
            <p:nvSpPr>
              <p:cNvPr id="48" name="직사각형 79">
                <a:extLst>
                  <a:ext uri="{FF2B5EF4-FFF2-40B4-BE49-F238E27FC236}">
                    <a16:creationId xmlns:a16="http://schemas.microsoft.com/office/drawing/2014/main" id="{08388D7C-AA51-484B-BE74-71269D18EC8D}"/>
                  </a:ext>
                </a:extLst>
              </p:cNvPr>
              <p:cNvSpPr/>
              <p:nvPr/>
            </p:nvSpPr>
            <p:spPr>
              <a:xfrm>
                <a:off x="4488786" y="5473140"/>
                <a:ext cx="975648" cy="201750"/>
              </a:xfrm>
              <a:prstGeom prst="rect">
                <a:avLst/>
              </a:prstGeom>
              <a:solidFill>
                <a:srgbClr val="CBB9E3"/>
              </a:solidFill>
              <a:ln w="158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dirty="0">
                    <a:solidFill>
                      <a:srgbClr val="7030A0"/>
                    </a:solidFill>
                    <a:latin typeface="Courier" pitchFamily="2" charset="0"/>
                    <a:cs typeface="Consolas" panose="020B0609020204030204" pitchFamily="49" charset="0"/>
                  </a:rPr>
                  <a:t>TTGGT</a:t>
                </a:r>
                <a:endParaRPr lang="ko-KR" altLang="en-US" sz="1400" dirty="0">
                  <a:solidFill>
                    <a:srgbClr val="7030A0"/>
                  </a:solidFill>
                  <a:latin typeface="Courier" pitchFamily="2" charset="0"/>
                  <a:cs typeface="Consolas" panose="020B0609020204030204" pitchFamily="49" charset="0"/>
                </a:endParaRPr>
              </a:p>
            </p:txBody>
          </p:sp>
          <p:sp>
            <p:nvSpPr>
              <p:cNvPr id="49" name="직사각형 79">
                <a:extLst>
                  <a:ext uri="{FF2B5EF4-FFF2-40B4-BE49-F238E27FC236}">
                    <a16:creationId xmlns:a16="http://schemas.microsoft.com/office/drawing/2014/main" id="{569518F2-B966-854B-8DC8-1C43B982E2E5}"/>
                  </a:ext>
                </a:extLst>
              </p:cNvPr>
              <p:cNvSpPr/>
              <p:nvPr/>
            </p:nvSpPr>
            <p:spPr>
              <a:xfrm>
                <a:off x="4488786" y="5050575"/>
                <a:ext cx="975648" cy="201750"/>
              </a:xfrm>
              <a:prstGeom prst="rect">
                <a:avLst/>
              </a:prstGeom>
              <a:solidFill>
                <a:srgbClr val="CBB9E3"/>
              </a:solidFill>
              <a:ln w="158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dirty="0">
                    <a:solidFill>
                      <a:srgbClr val="7030A0"/>
                    </a:solidFill>
                    <a:latin typeface="Courier" pitchFamily="2" charset="0"/>
                    <a:cs typeface="Consolas" panose="020B0609020204030204" pitchFamily="49" charset="0"/>
                  </a:rPr>
                  <a:t>CCGTG</a:t>
                </a:r>
                <a:endParaRPr lang="ko-KR" altLang="en-US" sz="1400" dirty="0">
                  <a:solidFill>
                    <a:srgbClr val="7030A0"/>
                  </a:solidFill>
                  <a:latin typeface="Courier" pitchFamily="2" charset="0"/>
                  <a:cs typeface="Consolas" panose="020B0609020204030204" pitchFamily="49" charset="0"/>
                </a:endParaRPr>
              </a:p>
            </p:txBody>
          </p: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E5139A0D-15C9-4C4E-953A-A15AF246FA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16424" y="5050575"/>
                <a:ext cx="2409517" cy="0"/>
              </a:xfrm>
              <a:prstGeom prst="straightConnector1">
                <a:avLst/>
              </a:prstGeom>
              <a:ln w="15875">
                <a:solidFill>
                  <a:srgbClr val="8C67E2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C299B3AF-38EA-2643-9511-F239D98702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16424" y="5473140"/>
                <a:ext cx="2409517" cy="0"/>
              </a:xfrm>
              <a:prstGeom prst="straightConnector1">
                <a:avLst/>
              </a:prstGeom>
              <a:ln w="15875">
                <a:solidFill>
                  <a:srgbClr val="8C67E2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48D57306-7A70-9F42-AFBC-4C35CE798A0C}"/>
                  </a:ext>
                </a:extLst>
              </p:cNvPr>
              <p:cNvSpPr/>
              <p:nvPr/>
            </p:nvSpPr>
            <p:spPr>
              <a:xfrm>
                <a:off x="3527549" y="4767389"/>
                <a:ext cx="307181" cy="81556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>
                  <a:solidFill>
                    <a:srgbClr val="8C67E2"/>
                  </a:solidFill>
                </a:endParaRPr>
              </a:p>
            </p:txBody>
          </p:sp>
          <p:sp>
            <p:nvSpPr>
              <p:cNvPr id="53" name="직사각형 363">
                <a:extLst>
                  <a:ext uri="{FF2B5EF4-FFF2-40B4-BE49-F238E27FC236}">
                    <a16:creationId xmlns:a16="http://schemas.microsoft.com/office/drawing/2014/main" id="{B4768095-C2CA-844D-A32C-8E6836287280}"/>
                  </a:ext>
                </a:extLst>
              </p:cNvPr>
              <p:cNvSpPr/>
              <p:nvPr/>
            </p:nvSpPr>
            <p:spPr>
              <a:xfrm>
                <a:off x="3492015" y="4899132"/>
                <a:ext cx="378249" cy="28386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b="1" dirty="0">
                    <a:solidFill>
                      <a:srgbClr val="8C67E2"/>
                    </a:solidFill>
                    <a:latin typeface="+mj-lt"/>
                    <a:cs typeface="Arial" panose="020B0604020202020204" pitchFamily="34" charset="0"/>
                  </a:rPr>
                  <a:t>⋯</a:t>
                </a:r>
                <a:endParaRPr lang="ko-KR" altLang="en-US" b="1" dirty="0">
                  <a:solidFill>
                    <a:srgbClr val="8C67E2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54" name="직사각형 363">
                <a:extLst>
                  <a:ext uri="{FF2B5EF4-FFF2-40B4-BE49-F238E27FC236}">
                    <a16:creationId xmlns:a16="http://schemas.microsoft.com/office/drawing/2014/main" id="{43B38842-7338-DC42-BE0B-AA4820F2F14F}"/>
                  </a:ext>
                </a:extLst>
              </p:cNvPr>
              <p:cNvSpPr/>
              <p:nvPr/>
            </p:nvSpPr>
            <p:spPr>
              <a:xfrm>
                <a:off x="3492015" y="5324779"/>
                <a:ext cx="378249" cy="28386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b="1" dirty="0">
                    <a:solidFill>
                      <a:srgbClr val="8C67E2"/>
                    </a:solidFill>
                    <a:latin typeface="+mj-lt"/>
                    <a:cs typeface="Arial" panose="020B0604020202020204" pitchFamily="34" charset="0"/>
                  </a:rPr>
                  <a:t>⋯</a:t>
                </a:r>
                <a:endParaRPr lang="ko-KR" altLang="en-US" b="1" dirty="0">
                  <a:solidFill>
                    <a:srgbClr val="8C67E2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55" name="직사각형 363">
                <a:extLst>
                  <a:ext uri="{FF2B5EF4-FFF2-40B4-BE49-F238E27FC236}">
                    <a16:creationId xmlns:a16="http://schemas.microsoft.com/office/drawing/2014/main" id="{E9E0ACF2-29B6-9A49-BB35-7632C5F223BF}"/>
                  </a:ext>
                </a:extLst>
              </p:cNvPr>
              <p:cNvSpPr/>
              <p:nvPr/>
            </p:nvSpPr>
            <p:spPr>
              <a:xfrm rot="5400000">
                <a:off x="2111605" y="5230190"/>
                <a:ext cx="378249" cy="28386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600" b="1" dirty="0">
                    <a:solidFill>
                      <a:srgbClr val="8C67E2"/>
                    </a:solidFill>
                    <a:latin typeface="+mj-lt"/>
                    <a:cs typeface="Arial" panose="020B0604020202020204" pitchFamily="34" charset="0"/>
                  </a:rPr>
                  <a:t>⋯</a:t>
                </a:r>
                <a:endParaRPr lang="ko-KR" altLang="en-US" sz="1600" b="1" dirty="0">
                  <a:solidFill>
                    <a:srgbClr val="8C67E2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56" name="직사각형 363">
                <a:extLst>
                  <a:ext uri="{FF2B5EF4-FFF2-40B4-BE49-F238E27FC236}">
                    <a16:creationId xmlns:a16="http://schemas.microsoft.com/office/drawing/2014/main" id="{40D6487B-281B-3643-9636-F50DAA8F5101}"/>
                  </a:ext>
                </a:extLst>
              </p:cNvPr>
              <p:cNvSpPr/>
              <p:nvPr/>
            </p:nvSpPr>
            <p:spPr>
              <a:xfrm rot="5400000">
                <a:off x="4797214" y="5235758"/>
                <a:ext cx="378249" cy="28386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600" b="1" dirty="0">
                    <a:solidFill>
                      <a:srgbClr val="8C67E2"/>
                    </a:solidFill>
                    <a:latin typeface="+mj-lt"/>
                    <a:cs typeface="Arial" panose="020B0604020202020204" pitchFamily="34" charset="0"/>
                  </a:rPr>
                  <a:t>⋯</a:t>
                </a:r>
                <a:endParaRPr lang="ko-KR" altLang="en-US" sz="1600" b="1" dirty="0">
                  <a:solidFill>
                    <a:srgbClr val="8C67E2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4C59FD5-30FD-B54E-8F39-56A09EBD74FF}"/>
                </a:ext>
              </a:extLst>
            </p:cNvPr>
            <p:cNvSpPr/>
            <p:nvPr/>
          </p:nvSpPr>
          <p:spPr>
            <a:xfrm>
              <a:off x="2077703" y="5888584"/>
              <a:ext cx="3204194" cy="294302"/>
            </a:xfrm>
            <a:prstGeom prst="rect">
              <a:avLst/>
            </a:prstGeom>
            <a:noFill/>
          </p:spPr>
          <p:txBody>
            <a:bodyPr wrap="square" lIns="0" tIns="36000" rIns="0" bIns="36000" anchor="ctr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CH" b="1" i="1" dirty="0">
                  <a:solidFill>
                    <a:srgbClr val="8A65D6"/>
                  </a:solidFill>
                  <a:latin typeface="Cambria" panose="02040503050406030204" pitchFamily="18" charset="0"/>
                </a:rPr>
                <a:t>Database K-mers</a:t>
              </a:r>
              <a:endParaRPr lang="ko-KR" altLang="en-US" sz="1600" b="1" i="1" dirty="0">
                <a:solidFill>
                  <a:srgbClr val="8A65D6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D36A2E8-303E-0742-846A-AE25F5B48CC7}"/>
              </a:ext>
            </a:extLst>
          </p:cNvPr>
          <p:cNvCxnSpPr>
            <a:cxnSpLocks/>
          </p:cNvCxnSpPr>
          <p:nvPr/>
        </p:nvCxnSpPr>
        <p:spPr>
          <a:xfrm flipH="1">
            <a:off x="2025596" y="4701582"/>
            <a:ext cx="3548" cy="225243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7F9CBE7-CB41-F14F-B866-974B793CA697}"/>
              </a:ext>
            </a:extLst>
          </p:cNvPr>
          <p:cNvCxnSpPr>
            <a:cxnSpLocks/>
          </p:cNvCxnSpPr>
          <p:nvPr/>
        </p:nvCxnSpPr>
        <p:spPr>
          <a:xfrm>
            <a:off x="5109596" y="4703443"/>
            <a:ext cx="0" cy="21984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oup 84">
            <a:extLst>
              <a:ext uri="{FF2B5EF4-FFF2-40B4-BE49-F238E27FC236}">
                <a16:creationId xmlns:a16="http://schemas.microsoft.com/office/drawing/2014/main" id="{5523E1CD-FB53-0A4B-A9D9-FB92786D2D3B}"/>
              </a:ext>
            </a:extLst>
          </p:cNvPr>
          <p:cNvGrpSpPr/>
          <p:nvPr/>
        </p:nvGrpSpPr>
        <p:grpSpPr>
          <a:xfrm>
            <a:off x="2510188" y="2399992"/>
            <a:ext cx="5700926" cy="1234946"/>
            <a:chOff x="2510188" y="2399992"/>
            <a:chExt cx="5700926" cy="1234946"/>
          </a:xfrm>
        </p:grpSpPr>
        <p:cxnSp>
          <p:nvCxnSpPr>
            <p:cNvPr id="31" name="Elbow Connector 30">
              <a:extLst>
                <a:ext uri="{FF2B5EF4-FFF2-40B4-BE49-F238E27FC236}">
                  <a16:creationId xmlns:a16="http://schemas.microsoft.com/office/drawing/2014/main" id="{76C94553-0F28-CC43-A388-D120E6A55034}"/>
                </a:ext>
              </a:extLst>
            </p:cNvPr>
            <p:cNvCxnSpPr>
              <a:cxnSpLocks/>
            </p:cNvCxnSpPr>
            <p:nvPr/>
          </p:nvCxnSpPr>
          <p:spPr>
            <a:xfrm>
              <a:off x="2510188" y="2399992"/>
              <a:ext cx="4241678" cy="789230"/>
            </a:xfrm>
            <a:prstGeom prst="bentConnector3">
              <a:avLst>
                <a:gd name="adj1" fmla="val 524"/>
              </a:avLst>
            </a:prstGeom>
            <a:ln w="44450">
              <a:solidFill>
                <a:srgbClr val="C65FDF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D8F0446-44E5-F143-A4D0-2FF19A85186E}"/>
                </a:ext>
              </a:extLst>
            </p:cNvPr>
            <p:cNvSpPr/>
            <p:nvPr/>
          </p:nvSpPr>
          <p:spPr>
            <a:xfrm>
              <a:off x="2640715" y="2568211"/>
              <a:ext cx="3204194" cy="626701"/>
            </a:xfrm>
            <a:prstGeom prst="rect">
              <a:avLst/>
            </a:prstGeom>
            <a:noFill/>
          </p:spPr>
          <p:txBody>
            <a:bodyPr wrap="square" lIns="0" tIns="36000" rIns="0" bIns="3600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CH" sz="2000" b="1" i="1" dirty="0">
                  <a:solidFill>
                    <a:srgbClr val="C65FDF"/>
                  </a:solidFill>
                  <a:latin typeface="Corbel" panose="020B0503020204020204" pitchFamily="34" charset="0"/>
                </a:rPr>
                <a:t>Query K-mers </a:t>
              </a:r>
            </a:p>
            <a:p>
              <a:pPr algn="ctr">
                <a:lnSpc>
                  <a:spcPct val="90000"/>
                </a:lnSpc>
              </a:pPr>
              <a:r>
                <a:rPr lang="en-CH" sz="2000" b="1" i="1" dirty="0">
                  <a:solidFill>
                    <a:srgbClr val="C65FDF"/>
                  </a:solidFill>
                  <a:latin typeface="Corbel" panose="020B0503020204020204" pitchFamily="34" charset="0"/>
                </a:rPr>
                <a:t>from the Host </a:t>
              </a:r>
              <a:endParaRPr lang="ko-KR" altLang="en-US" b="1" i="1" dirty="0">
                <a:solidFill>
                  <a:srgbClr val="C65FDF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직사각형 352">
              <a:extLst>
                <a:ext uri="{FF2B5EF4-FFF2-40B4-BE49-F238E27FC236}">
                  <a16:creationId xmlns:a16="http://schemas.microsoft.com/office/drawing/2014/main" id="{994E8D5F-C065-554B-901E-DF3E216AD5A6}"/>
                </a:ext>
              </a:extLst>
            </p:cNvPr>
            <p:cNvSpPr/>
            <p:nvPr/>
          </p:nvSpPr>
          <p:spPr>
            <a:xfrm>
              <a:off x="6821599" y="2966708"/>
              <a:ext cx="1389515" cy="611081"/>
            </a:xfrm>
            <a:prstGeom prst="rect">
              <a:avLst/>
            </a:prstGeom>
            <a:solidFill>
              <a:srgbClr val="F5D8FA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ko-KR" altLang="en-US" sz="14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2" name="직사각형 79">
              <a:extLst>
                <a:ext uri="{FF2B5EF4-FFF2-40B4-BE49-F238E27FC236}">
                  <a16:creationId xmlns:a16="http://schemas.microsoft.com/office/drawing/2014/main" id="{9871CCE1-C05E-D842-BAB1-8932ED10D601}"/>
                </a:ext>
              </a:extLst>
            </p:cNvPr>
            <p:cNvSpPr/>
            <p:nvPr/>
          </p:nvSpPr>
          <p:spPr>
            <a:xfrm>
              <a:off x="6937523" y="3017507"/>
              <a:ext cx="1184418" cy="302160"/>
            </a:xfrm>
            <a:prstGeom prst="rect">
              <a:avLst/>
            </a:prstGeom>
            <a:solidFill>
              <a:srgbClr val="EAB4E3"/>
            </a:solidFill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algn="ctr"/>
              <a:r>
                <a:rPr lang="en-US" altLang="ko-KR" sz="2000" dirty="0">
                  <a:solidFill>
                    <a:schemeClr val="tx2"/>
                  </a:solidFill>
                  <a:latin typeface="Courier" pitchFamily="2" charset="0"/>
                  <a:cs typeface="Consolas" panose="020B0609020204030204" pitchFamily="49" charset="0"/>
                </a:rPr>
                <a:t>CGTCA</a:t>
              </a:r>
              <a:endParaRPr lang="ko-KR" altLang="en-US" sz="2000" dirty="0">
                <a:solidFill>
                  <a:schemeClr val="tx2"/>
                </a:solidFill>
                <a:latin typeface="Courier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63" name="직사각형 363">
              <a:extLst>
                <a:ext uri="{FF2B5EF4-FFF2-40B4-BE49-F238E27FC236}">
                  <a16:creationId xmlns:a16="http://schemas.microsoft.com/office/drawing/2014/main" id="{52C9FC7E-DE67-BF47-9A2B-F58732D58D7C}"/>
                </a:ext>
              </a:extLst>
            </p:cNvPr>
            <p:cNvSpPr/>
            <p:nvPr/>
          </p:nvSpPr>
          <p:spPr>
            <a:xfrm rot="5400000">
              <a:off x="7360069" y="3303881"/>
              <a:ext cx="378249" cy="2838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600" b="1" dirty="0">
                  <a:solidFill>
                    <a:schemeClr val="tx2"/>
                  </a:solidFill>
                  <a:latin typeface="+mj-lt"/>
                  <a:cs typeface="Arial" panose="020B0604020202020204" pitchFamily="34" charset="0"/>
                </a:rPr>
                <a:t>⋯</a:t>
              </a:r>
              <a:endParaRPr lang="ko-KR" altLang="en-US" sz="160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9BC8E828-5E7F-5B43-A701-75A137FF845E}"/>
              </a:ext>
            </a:extLst>
          </p:cNvPr>
          <p:cNvGrpSpPr/>
          <p:nvPr/>
        </p:nvGrpSpPr>
        <p:grpSpPr>
          <a:xfrm>
            <a:off x="6072259" y="4438915"/>
            <a:ext cx="2138855" cy="517244"/>
            <a:chOff x="6072259" y="4438915"/>
            <a:chExt cx="2138855" cy="517244"/>
          </a:xfrm>
        </p:grpSpPr>
        <p:sp>
          <p:nvSpPr>
            <p:cNvPr id="77" name="직사각형 352">
              <a:extLst>
                <a:ext uri="{FF2B5EF4-FFF2-40B4-BE49-F238E27FC236}">
                  <a16:creationId xmlns:a16="http://schemas.microsoft.com/office/drawing/2014/main" id="{DC41192B-2B6F-CD41-B7FA-E93BEC652B2C}"/>
                </a:ext>
              </a:extLst>
            </p:cNvPr>
            <p:cNvSpPr/>
            <p:nvPr/>
          </p:nvSpPr>
          <p:spPr>
            <a:xfrm>
              <a:off x="6811475" y="4438915"/>
              <a:ext cx="1399639" cy="51724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80000"/>
                </a:lnSpc>
              </a:pPr>
              <a:r>
                <a:rPr lang="en-US" altLang="ko-KR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Common</a:t>
              </a:r>
            </a:p>
            <a:p>
              <a:pPr algn="ctr">
                <a:lnSpc>
                  <a:spcPct val="80000"/>
                </a:lnSpc>
              </a:pPr>
              <a:r>
                <a:rPr lang="en-US" altLang="ko-KR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K-mers</a:t>
              </a:r>
              <a:endParaRPr lang="ko-KR" altLang="en-US" b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D9507AC2-FDEB-6747-9B77-8E8DD3D190FC}"/>
                </a:ext>
              </a:extLst>
            </p:cNvPr>
            <p:cNvCxnSpPr>
              <a:cxnSpLocks/>
            </p:cNvCxnSpPr>
            <p:nvPr/>
          </p:nvCxnSpPr>
          <p:spPr>
            <a:xfrm>
              <a:off x="6072259" y="4720638"/>
              <a:ext cx="647742" cy="0"/>
            </a:xfrm>
            <a:prstGeom prst="straightConnector1">
              <a:avLst/>
            </a:prstGeom>
            <a:ln w="44450">
              <a:solidFill>
                <a:schemeClr val="accent5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3503D65-2742-0949-A7FD-EFE318E56A56}"/>
              </a:ext>
            </a:extLst>
          </p:cNvPr>
          <p:cNvGrpSpPr/>
          <p:nvPr/>
        </p:nvGrpSpPr>
        <p:grpSpPr>
          <a:xfrm>
            <a:off x="1930472" y="3679879"/>
            <a:ext cx="6280642" cy="1040759"/>
            <a:chOff x="1930472" y="3679879"/>
            <a:chExt cx="6280642" cy="1040759"/>
          </a:xfrm>
        </p:grpSpPr>
        <p:sp>
          <p:nvSpPr>
            <p:cNvPr id="64" name="직사각형 352">
              <a:extLst>
                <a:ext uri="{FF2B5EF4-FFF2-40B4-BE49-F238E27FC236}">
                  <a16:creationId xmlns:a16="http://schemas.microsoft.com/office/drawing/2014/main" id="{BDB47F71-48AA-B742-ABC0-02099FB0E87E}"/>
                </a:ext>
              </a:extLst>
            </p:cNvPr>
            <p:cNvSpPr/>
            <p:nvPr/>
          </p:nvSpPr>
          <p:spPr>
            <a:xfrm>
              <a:off x="6821599" y="3679879"/>
              <a:ext cx="1389515" cy="611081"/>
            </a:xfrm>
            <a:prstGeom prst="rect">
              <a:avLst/>
            </a:prstGeom>
            <a:solidFill>
              <a:srgbClr val="D7DAFF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ko-KR" altLang="en-US" sz="14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5" name="직사각형 363">
              <a:extLst>
                <a:ext uri="{FF2B5EF4-FFF2-40B4-BE49-F238E27FC236}">
                  <a16:creationId xmlns:a16="http://schemas.microsoft.com/office/drawing/2014/main" id="{D50F7CD9-298C-714B-AD3D-ADD7D8CEB9D5}"/>
                </a:ext>
              </a:extLst>
            </p:cNvPr>
            <p:cNvSpPr/>
            <p:nvPr/>
          </p:nvSpPr>
          <p:spPr>
            <a:xfrm rot="5400000">
              <a:off x="7360069" y="4017052"/>
              <a:ext cx="378249" cy="2838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600" b="1" dirty="0">
                  <a:solidFill>
                    <a:schemeClr val="tx2"/>
                  </a:solidFill>
                  <a:latin typeface="+mj-lt"/>
                  <a:cs typeface="Arial" panose="020B0604020202020204" pitchFamily="34" charset="0"/>
                </a:rPr>
                <a:t>⋯</a:t>
              </a:r>
              <a:endParaRPr lang="ko-KR" altLang="en-US" sz="160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66" name="직사각형 79">
              <a:extLst>
                <a:ext uri="{FF2B5EF4-FFF2-40B4-BE49-F238E27FC236}">
                  <a16:creationId xmlns:a16="http://schemas.microsoft.com/office/drawing/2014/main" id="{1E7CB6C1-1354-E04C-9716-8A222D772346}"/>
                </a:ext>
              </a:extLst>
            </p:cNvPr>
            <p:cNvSpPr/>
            <p:nvPr/>
          </p:nvSpPr>
          <p:spPr>
            <a:xfrm>
              <a:off x="6937337" y="3747133"/>
              <a:ext cx="1184418" cy="302160"/>
            </a:xfrm>
            <a:prstGeom prst="rect">
              <a:avLst/>
            </a:prstGeom>
            <a:solidFill>
              <a:srgbClr val="CBB9E3"/>
            </a:solidFill>
            <a:ln w="158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algn="ctr"/>
              <a:r>
                <a:rPr lang="en-US" altLang="ko-KR" sz="2000" dirty="0">
                  <a:solidFill>
                    <a:srgbClr val="7030A0"/>
                  </a:solidFill>
                  <a:latin typeface="Courier" pitchFamily="2" charset="0"/>
                  <a:cs typeface="Consolas" panose="020B0609020204030204" pitchFamily="49" charset="0"/>
                </a:rPr>
                <a:t>AGTTT</a:t>
              </a:r>
              <a:endParaRPr lang="ko-KR" altLang="en-US" sz="2000" dirty="0">
                <a:solidFill>
                  <a:srgbClr val="7030A0"/>
                </a:solidFill>
                <a:latin typeface="Courier" pitchFamily="2" charset="0"/>
                <a:cs typeface="Consolas" panose="020B0609020204030204" pitchFamily="49" charset="0"/>
              </a:endParaRPr>
            </a:p>
          </p:txBody>
        </p:sp>
        <p:cxnSp>
          <p:nvCxnSpPr>
            <p:cNvPr id="67" name="Elbow Connector 66">
              <a:extLst>
                <a:ext uri="{FF2B5EF4-FFF2-40B4-BE49-F238E27FC236}">
                  <a16:creationId xmlns:a16="http://schemas.microsoft.com/office/drawing/2014/main" id="{FADD5C21-74FB-3D47-B4FA-861B8FEEEC84}"/>
                </a:ext>
              </a:extLst>
            </p:cNvPr>
            <p:cNvCxnSpPr>
              <a:cxnSpLocks/>
              <a:endCxn id="5" idx="1"/>
            </p:cNvCxnSpPr>
            <p:nvPr/>
          </p:nvCxnSpPr>
          <p:spPr>
            <a:xfrm flipV="1">
              <a:off x="5106047" y="3805934"/>
              <a:ext cx="1626000" cy="905837"/>
            </a:xfrm>
            <a:prstGeom prst="bentConnector3">
              <a:avLst>
                <a:gd name="adj1" fmla="val 12"/>
              </a:avLst>
            </a:prstGeom>
            <a:ln w="44450">
              <a:solidFill>
                <a:srgbClr val="8A65D6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Elbow Connector 70">
              <a:extLst>
                <a:ext uri="{FF2B5EF4-FFF2-40B4-BE49-F238E27FC236}">
                  <a16:creationId xmlns:a16="http://schemas.microsoft.com/office/drawing/2014/main" id="{AD0383FB-11AE-D34E-91D3-DA1893562183}"/>
                </a:ext>
              </a:extLst>
            </p:cNvPr>
            <p:cNvCxnSpPr>
              <a:cxnSpLocks/>
              <a:endCxn id="5" idx="1"/>
            </p:cNvCxnSpPr>
            <p:nvPr/>
          </p:nvCxnSpPr>
          <p:spPr>
            <a:xfrm flipV="1">
              <a:off x="2009900" y="3805934"/>
              <a:ext cx="4722147" cy="914704"/>
            </a:xfrm>
            <a:prstGeom prst="bentConnector3">
              <a:avLst>
                <a:gd name="adj1" fmla="val 514"/>
              </a:avLst>
            </a:prstGeom>
            <a:ln w="44450">
              <a:solidFill>
                <a:srgbClr val="8A65D6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523D3246-87B8-BF42-A20A-358619E526DC}"/>
                </a:ext>
              </a:extLst>
            </p:cNvPr>
            <p:cNvSpPr/>
            <p:nvPr/>
          </p:nvSpPr>
          <p:spPr>
            <a:xfrm>
              <a:off x="1930472" y="3837640"/>
              <a:ext cx="3204194" cy="626701"/>
            </a:xfrm>
            <a:prstGeom prst="rect">
              <a:avLst/>
            </a:prstGeom>
            <a:noFill/>
          </p:spPr>
          <p:txBody>
            <a:bodyPr wrap="square" lIns="0" tIns="36000" rIns="0" bIns="3600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CH" sz="2000" b="1" i="1" dirty="0">
                  <a:solidFill>
                    <a:srgbClr val="8A65D6"/>
                  </a:solidFill>
                  <a:latin typeface="Corbel" panose="020B0503020204020204" pitchFamily="34" charset="0"/>
                </a:rPr>
                <a:t>Database K-mers </a:t>
              </a:r>
            </a:p>
            <a:p>
              <a:pPr algn="ctr">
                <a:lnSpc>
                  <a:spcPct val="90000"/>
                </a:lnSpc>
              </a:pPr>
              <a:r>
                <a:rPr lang="en-GB" sz="2000" b="1" i="1" dirty="0">
                  <a:solidFill>
                    <a:srgbClr val="8A65D6"/>
                  </a:solidFill>
                  <a:latin typeface="Corbel" panose="020B0503020204020204" pitchFamily="34" charset="0"/>
                </a:rPr>
                <a:t>f</a:t>
              </a:r>
              <a:r>
                <a:rPr lang="en-CH" sz="2000" b="1" i="1" dirty="0">
                  <a:solidFill>
                    <a:srgbClr val="8A65D6"/>
                  </a:solidFill>
                  <a:latin typeface="Corbel" panose="020B0503020204020204" pitchFamily="34" charset="0"/>
                </a:rPr>
                <a:t>rom Flash Chips</a:t>
              </a:r>
              <a:endParaRPr lang="ko-KR" altLang="en-US" b="1" i="1" dirty="0">
                <a:solidFill>
                  <a:srgbClr val="8A65D6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C60E91E4-A988-284F-BBAE-5EC0FF8D395D}"/>
              </a:ext>
            </a:extLst>
          </p:cNvPr>
          <p:cNvCxnSpPr>
            <a:cxnSpLocks/>
          </p:cNvCxnSpPr>
          <p:nvPr/>
        </p:nvCxnSpPr>
        <p:spPr>
          <a:xfrm flipH="1">
            <a:off x="5428305" y="3356914"/>
            <a:ext cx="1291696" cy="0"/>
          </a:xfrm>
          <a:prstGeom prst="straightConnector1">
            <a:avLst/>
          </a:prstGeom>
          <a:ln w="44450">
            <a:solidFill>
              <a:srgbClr val="C65FDF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6F510481-4FF6-9043-871C-A03F250612A9}"/>
              </a:ext>
            </a:extLst>
          </p:cNvPr>
          <p:cNvCxnSpPr>
            <a:cxnSpLocks/>
          </p:cNvCxnSpPr>
          <p:nvPr/>
        </p:nvCxnSpPr>
        <p:spPr>
          <a:xfrm flipH="1">
            <a:off x="5440351" y="3981560"/>
            <a:ext cx="1291696" cy="0"/>
          </a:xfrm>
          <a:prstGeom prst="straightConnector1">
            <a:avLst/>
          </a:prstGeom>
          <a:ln w="44450">
            <a:solidFill>
              <a:srgbClr val="8A65D6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Graphic 56" descr="Lightning bolt">
            <a:extLst>
              <a:ext uri="{FF2B5EF4-FFF2-40B4-BE49-F238E27FC236}">
                <a16:creationId xmlns:a16="http://schemas.microsoft.com/office/drawing/2014/main" id="{3FC5A835-C8CF-B44C-A03B-3E7626CCE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42697" y="2974168"/>
            <a:ext cx="745387" cy="193617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114077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00E06-EEE1-5748-80CA-62D73D95C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>
                <a:solidFill>
                  <a:srgbClr val="0C4771"/>
                </a:solidFill>
              </a:rPr>
              <a:t>Step 2 Design: Identifying the Common </a:t>
            </a:r>
            <a:r>
              <a:rPr lang="en-GB" sz="3200" dirty="0">
                <a:solidFill>
                  <a:srgbClr val="0C4771"/>
                </a:solidFill>
              </a:rPr>
              <a:t>K</a:t>
            </a:r>
            <a:r>
              <a:rPr lang="en-GB" sz="3200" b="1" dirty="0">
                <a:solidFill>
                  <a:srgbClr val="0C4771"/>
                </a:solidFill>
              </a:rPr>
              <a:t>-mers</a:t>
            </a:r>
            <a:endParaRPr lang="en-CH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8A773-A895-2E48-99E0-79B681EC3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0" y="909902"/>
            <a:ext cx="8798061" cy="5377521"/>
          </a:xfrm>
        </p:spPr>
        <p:txBody>
          <a:bodyPr/>
          <a:lstStyle/>
          <a:p>
            <a:r>
              <a:rPr lang="en-GB" sz="2400" b="1" u="sng" dirty="0">
                <a:solidFill>
                  <a:srgbClr val="C00000"/>
                </a:solidFill>
              </a:rPr>
              <a:t>Challenge</a:t>
            </a:r>
            <a:r>
              <a:rPr lang="en-GB" sz="2400" b="1" dirty="0">
                <a:solidFill>
                  <a:srgbClr val="C00000"/>
                </a:solidFill>
              </a:rPr>
              <a:t>:</a:t>
            </a:r>
            <a:r>
              <a:rPr lang="en-GB" sz="2400" dirty="0">
                <a:solidFill>
                  <a:srgbClr val="C00000"/>
                </a:solidFill>
              </a:rPr>
              <a:t> Limited internal DRAM bandwidth</a:t>
            </a:r>
          </a:p>
          <a:p>
            <a:endParaRPr lang="en-GB" sz="2400" dirty="0"/>
          </a:p>
          <a:p>
            <a:endParaRPr lang="en-CH" sz="2400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8F5BFE6-A97C-BD48-BB64-92653E47D894}"/>
              </a:ext>
            </a:extLst>
          </p:cNvPr>
          <p:cNvSpPr/>
          <p:nvPr/>
        </p:nvSpPr>
        <p:spPr>
          <a:xfrm>
            <a:off x="620613" y="2452931"/>
            <a:ext cx="7902774" cy="3904379"/>
          </a:xfrm>
          <a:prstGeom prst="roundRect">
            <a:avLst>
              <a:gd name="adj" fmla="val 6954"/>
            </a:avLst>
          </a:prstGeom>
          <a:solidFill>
            <a:schemeClr val="accent6">
              <a:lumMod val="20000"/>
              <a:lumOff val="8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endParaRPr lang="en-CH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19A10B-0D05-334D-91C6-02E190C25F08}"/>
              </a:ext>
            </a:extLst>
          </p:cNvPr>
          <p:cNvSpPr/>
          <p:nvPr/>
        </p:nvSpPr>
        <p:spPr bwMode="auto">
          <a:xfrm>
            <a:off x="6732047" y="2600885"/>
            <a:ext cx="1564575" cy="24100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CH" b="1" dirty="0">
                <a:latin typeface="Corbel" panose="020B0503020204020204" pitchFamily="34" charset="0"/>
                <a:cs typeface="Arial" panose="020B0604020202020204" pitchFamily="34" charset="0"/>
              </a:rPr>
              <a:t>SSD DRAM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12D937A-B5F9-6C4E-BAC9-E4B914E15864}"/>
              </a:ext>
            </a:extLst>
          </p:cNvPr>
          <p:cNvCxnSpPr>
            <a:cxnSpLocks/>
          </p:cNvCxnSpPr>
          <p:nvPr/>
        </p:nvCxnSpPr>
        <p:spPr>
          <a:xfrm>
            <a:off x="2022364" y="5023250"/>
            <a:ext cx="2412748" cy="0"/>
          </a:xfrm>
          <a:prstGeom prst="straightConnector1">
            <a:avLst/>
          </a:prstGeom>
          <a:ln w="15875">
            <a:solidFill>
              <a:srgbClr val="8C67E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01E390F0-5E47-5948-92D8-F2449EC3AAD8}"/>
              </a:ext>
            </a:extLst>
          </p:cNvPr>
          <p:cNvSpPr/>
          <p:nvPr/>
        </p:nvSpPr>
        <p:spPr bwMode="auto">
          <a:xfrm>
            <a:off x="848423" y="2600884"/>
            <a:ext cx="5016363" cy="22219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Corbel" panose="020B0503020204020204" pitchFamily="34" charset="0"/>
                <a:cs typeface="Arial" panose="020B0604020202020204" pitchFamily="34" charset="0"/>
              </a:rPr>
              <a:t>SSD Controller</a:t>
            </a:r>
            <a:endParaRPr lang="en-CH" b="1" dirty="0"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AF610C-602C-9848-97FF-B3433902F952}"/>
              </a:ext>
            </a:extLst>
          </p:cNvPr>
          <p:cNvCxnSpPr>
            <a:cxnSpLocks/>
          </p:cNvCxnSpPr>
          <p:nvPr/>
        </p:nvCxnSpPr>
        <p:spPr>
          <a:xfrm>
            <a:off x="5106047" y="5193426"/>
            <a:ext cx="0" cy="9336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44CCBB6-4282-6F41-A09C-7EE5FA66F6E6}"/>
              </a:ext>
            </a:extLst>
          </p:cNvPr>
          <p:cNvSpPr txBox="1"/>
          <p:nvPr/>
        </p:nvSpPr>
        <p:spPr>
          <a:xfrm>
            <a:off x="5955756" y="5385837"/>
            <a:ext cx="2779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 dirty="0">
                <a:solidFill>
                  <a:srgbClr val="548235"/>
                </a:solidFill>
                <a:latin typeface="Corbel" panose="020B0503020204020204" pitchFamily="34" charset="0"/>
              </a:rPr>
              <a:t>MegIS-Enabled</a:t>
            </a:r>
            <a:r>
              <a:rPr lang="en-CH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 </a:t>
            </a:r>
          </a:p>
          <a:p>
            <a:pPr algn="ctr"/>
            <a:r>
              <a:rPr lang="en-CH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SSD</a:t>
            </a:r>
          </a:p>
        </p:txBody>
      </p:sp>
      <p:sp>
        <p:nvSpPr>
          <p:cNvPr id="25" name="직사각형 79">
            <a:extLst>
              <a:ext uri="{FF2B5EF4-FFF2-40B4-BE49-F238E27FC236}">
                <a16:creationId xmlns:a16="http://schemas.microsoft.com/office/drawing/2014/main" id="{6FB31139-896D-7246-AA2F-D286888B7E6F}"/>
              </a:ext>
            </a:extLst>
          </p:cNvPr>
          <p:cNvSpPr/>
          <p:nvPr/>
        </p:nvSpPr>
        <p:spPr>
          <a:xfrm>
            <a:off x="1002606" y="4941815"/>
            <a:ext cx="2045979" cy="1147904"/>
          </a:xfrm>
          <a:prstGeom prst="rect">
            <a:avLst/>
          </a:prstGeom>
          <a:solidFill>
            <a:srgbClr val="D7DAFF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endParaRPr lang="ko-KR" altLang="en-US" sz="1400" b="1" dirty="0">
              <a:solidFill>
                <a:schemeClr val="tx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72B8D51-BD7A-3D47-B7AA-42A1CD596932}"/>
              </a:ext>
            </a:extLst>
          </p:cNvPr>
          <p:cNvSpPr/>
          <p:nvPr/>
        </p:nvSpPr>
        <p:spPr>
          <a:xfrm rot="16200000">
            <a:off x="518173" y="5367459"/>
            <a:ext cx="1213921" cy="274618"/>
          </a:xfrm>
          <a:prstGeom prst="rect">
            <a:avLst/>
          </a:prstGeom>
          <a:noFill/>
        </p:spPr>
        <p:txBody>
          <a:bodyPr wrap="square" lIns="0" tIns="36000" rIns="0" bIns="360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CH" sz="1600" b="1" dirty="0">
                <a:latin typeface="Corbel" panose="020B0503020204020204" pitchFamily="34" charset="0"/>
              </a:rPr>
              <a:t>Channel#1</a:t>
            </a:r>
            <a:endParaRPr lang="ko-KR" altLang="en-US" sz="1400" b="1" dirty="0"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직사각형 79">
            <a:extLst>
              <a:ext uri="{FF2B5EF4-FFF2-40B4-BE49-F238E27FC236}">
                <a16:creationId xmlns:a16="http://schemas.microsoft.com/office/drawing/2014/main" id="{35F134A3-9905-EC48-ADD5-67989A09D270}"/>
              </a:ext>
            </a:extLst>
          </p:cNvPr>
          <p:cNvSpPr/>
          <p:nvPr/>
        </p:nvSpPr>
        <p:spPr>
          <a:xfrm>
            <a:off x="3729357" y="4934444"/>
            <a:ext cx="2045979" cy="1164805"/>
          </a:xfrm>
          <a:prstGeom prst="rect">
            <a:avLst/>
          </a:prstGeom>
          <a:solidFill>
            <a:srgbClr val="D7DAFF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endParaRPr lang="ko-KR" altLang="en-US" sz="1400" b="1" dirty="0">
              <a:solidFill>
                <a:schemeClr val="tx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966A01A-DCC8-C34C-AEC4-26FD284F7EDC}"/>
              </a:ext>
            </a:extLst>
          </p:cNvPr>
          <p:cNvSpPr/>
          <p:nvPr/>
        </p:nvSpPr>
        <p:spPr>
          <a:xfrm rot="16200000">
            <a:off x="5057783" y="5367459"/>
            <a:ext cx="1213921" cy="274618"/>
          </a:xfrm>
          <a:prstGeom prst="rect">
            <a:avLst/>
          </a:prstGeom>
          <a:noFill/>
        </p:spPr>
        <p:txBody>
          <a:bodyPr wrap="square" lIns="0" tIns="36000" rIns="0" bIns="360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CH" sz="1600" b="1" dirty="0">
                <a:latin typeface="Corbel" panose="020B0503020204020204" pitchFamily="34" charset="0"/>
              </a:rPr>
              <a:t>Channel#N</a:t>
            </a:r>
            <a:endParaRPr lang="ko-KR" altLang="en-US" sz="1400" b="1" dirty="0"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11D6513-7D8C-214B-90CE-15BFBFFE5E4D}"/>
              </a:ext>
            </a:extLst>
          </p:cNvPr>
          <p:cNvGrpSpPr/>
          <p:nvPr/>
        </p:nvGrpSpPr>
        <p:grpSpPr>
          <a:xfrm>
            <a:off x="1534540" y="4986784"/>
            <a:ext cx="3639065" cy="1415497"/>
            <a:chOff x="1825369" y="4767389"/>
            <a:chExt cx="3639065" cy="1415497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063BFDF-C2FF-264A-BDCC-177BAC10B1FB}"/>
                </a:ext>
              </a:extLst>
            </p:cNvPr>
            <p:cNvGrpSpPr/>
            <p:nvPr/>
          </p:nvGrpSpPr>
          <p:grpSpPr>
            <a:xfrm>
              <a:off x="1825369" y="4767389"/>
              <a:ext cx="3639065" cy="907501"/>
              <a:chOff x="1825369" y="4767389"/>
              <a:chExt cx="3639065" cy="907501"/>
            </a:xfrm>
          </p:grpSpPr>
          <p:sp>
            <p:nvSpPr>
              <p:cNvPr id="44" name="직사각형 79">
                <a:extLst>
                  <a:ext uri="{FF2B5EF4-FFF2-40B4-BE49-F238E27FC236}">
                    <a16:creationId xmlns:a16="http://schemas.microsoft.com/office/drawing/2014/main" id="{ABB739C2-8747-C949-8A28-7C120EB38B10}"/>
                  </a:ext>
                </a:extLst>
              </p:cNvPr>
              <p:cNvSpPr/>
              <p:nvPr/>
            </p:nvSpPr>
            <p:spPr>
              <a:xfrm>
                <a:off x="1825369" y="4848825"/>
                <a:ext cx="975648" cy="201750"/>
              </a:xfrm>
              <a:prstGeom prst="rect">
                <a:avLst/>
              </a:prstGeom>
              <a:solidFill>
                <a:srgbClr val="CBB9E3"/>
              </a:solidFill>
              <a:ln w="158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dirty="0">
                    <a:solidFill>
                      <a:srgbClr val="7030A0"/>
                    </a:solidFill>
                    <a:latin typeface="Courier" pitchFamily="2" charset="0"/>
                    <a:cs typeface="Consolas" panose="020B0609020204030204" pitchFamily="49" charset="0"/>
                  </a:rPr>
                  <a:t>AAAAA</a:t>
                </a:r>
                <a:endParaRPr lang="ko-KR" altLang="en-US" sz="1400" dirty="0">
                  <a:solidFill>
                    <a:srgbClr val="7030A0"/>
                  </a:solidFill>
                  <a:latin typeface="Courier" pitchFamily="2" charset="0"/>
                  <a:cs typeface="Consolas" panose="020B0609020204030204" pitchFamily="49" charset="0"/>
                </a:endParaRPr>
              </a:p>
            </p:txBody>
          </p:sp>
          <p:sp>
            <p:nvSpPr>
              <p:cNvPr id="45" name="직사각형 79">
                <a:extLst>
                  <a:ext uri="{FF2B5EF4-FFF2-40B4-BE49-F238E27FC236}">
                    <a16:creationId xmlns:a16="http://schemas.microsoft.com/office/drawing/2014/main" id="{7E0F1761-4EEE-4A42-9E59-6726653FAD22}"/>
                  </a:ext>
                </a:extLst>
              </p:cNvPr>
              <p:cNvSpPr/>
              <p:nvPr/>
            </p:nvSpPr>
            <p:spPr>
              <a:xfrm>
                <a:off x="1825369" y="5473140"/>
                <a:ext cx="975648" cy="201750"/>
              </a:xfrm>
              <a:prstGeom prst="rect">
                <a:avLst/>
              </a:prstGeom>
              <a:solidFill>
                <a:srgbClr val="CBB9E3"/>
              </a:solidFill>
              <a:ln w="158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dirty="0">
                    <a:solidFill>
                      <a:srgbClr val="7030A0"/>
                    </a:solidFill>
                    <a:latin typeface="Courier" pitchFamily="2" charset="0"/>
                    <a:cs typeface="Consolas" panose="020B0609020204030204" pitchFamily="49" charset="0"/>
                  </a:rPr>
                  <a:t>TAACC</a:t>
                </a:r>
                <a:endParaRPr lang="ko-KR" altLang="en-US" sz="1400" dirty="0">
                  <a:solidFill>
                    <a:srgbClr val="7030A0"/>
                  </a:solidFill>
                  <a:latin typeface="Courier" pitchFamily="2" charset="0"/>
                  <a:cs typeface="Consolas" panose="020B0609020204030204" pitchFamily="49" charset="0"/>
                </a:endParaRPr>
              </a:p>
            </p:txBody>
          </p:sp>
          <p:sp>
            <p:nvSpPr>
              <p:cNvPr id="46" name="직사각형 79">
                <a:extLst>
                  <a:ext uri="{FF2B5EF4-FFF2-40B4-BE49-F238E27FC236}">
                    <a16:creationId xmlns:a16="http://schemas.microsoft.com/office/drawing/2014/main" id="{44B2774E-1AB4-DD4B-A9F3-2EBAC5D437D8}"/>
                  </a:ext>
                </a:extLst>
              </p:cNvPr>
              <p:cNvSpPr/>
              <p:nvPr/>
            </p:nvSpPr>
            <p:spPr>
              <a:xfrm>
                <a:off x="1825369" y="5050575"/>
                <a:ext cx="975648" cy="201750"/>
              </a:xfrm>
              <a:prstGeom prst="rect">
                <a:avLst/>
              </a:prstGeom>
              <a:solidFill>
                <a:srgbClr val="CBB9E3"/>
              </a:solidFill>
              <a:ln w="158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dirty="0">
                    <a:solidFill>
                      <a:srgbClr val="7030A0"/>
                    </a:solidFill>
                    <a:latin typeface="Courier" pitchFamily="2" charset="0"/>
                    <a:cs typeface="Consolas" panose="020B0609020204030204" pitchFamily="49" charset="0"/>
                  </a:rPr>
                  <a:t>CAAAA</a:t>
                </a:r>
                <a:endParaRPr lang="ko-KR" altLang="en-US" sz="1400" dirty="0">
                  <a:solidFill>
                    <a:srgbClr val="7030A0"/>
                  </a:solidFill>
                  <a:latin typeface="Courier" pitchFamily="2" charset="0"/>
                  <a:cs typeface="Consolas" panose="020B0609020204030204" pitchFamily="49" charset="0"/>
                </a:endParaRPr>
              </a:p>
            </p:txBody>
          </p:sp>
          <p:sp>
            <p:nvSpPr>
              <p:cNvPr id="47" name="직사각형 79">
                <a:extLst>
                  <a:ext uri="{FF2B5EF4-FFF2-40B4-BE49-F238E27FC236}">
                    <a16:creationId xmlns:a16="http://schemas.microsoft.com/office/drawing/2014/main" id="{2B726D12-2C51-654C-B701-7976C6067E7B}"/>
                  </a:ext>
                </a:extLst>
              </p:cNvPr>
              <p:cNvSpPr/>
              <p:nvPr/>
            </p:nvSpPr>
            <p:spPr>
              <a:xfrm>
                <a:off x="4488786" y="4848825"/>
                <a:ext cx="975648" cy="201750"/>
              </a:xfrm>
              <a:prstGeom prst="rect">
                <a:avLst/>
              </a:prstGeom>
              <a:solidFill>
                <a:srgbClr val="CBB9E3"/>
              </a:solidFill>
              <a:ln w="158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dirty="0">
                    <a:solidFill>
                      <a:srgbClr val="7030A0"/>
                    </a:solidFill>
                    <a:latin typeface="Courier" pitchFamily="2" charset="0"/>
                    <a:cs typeface="Consolas" panose="020B0609020204030204" pitchFamily="49" charset="0"/>
                  </a:rPr>
                  <a:t>AGTTT</a:t>
                </a:r>
                <a:endParaRPr lang="ko-KR" altLang="en-US" sz="1400" dirty="0">
                  <a:solidFill>
                    <a:srgbClr val="7030A0"/>
                  </a:solidFill>
                  <a:latin typeface="Courier" pitchFamily="2" charset="0"/>
                  <a:cs typeface="Consolas" panose="020B0609020204030204" pitchFamily="49" charset="0"/>
                </a:endParaRPr>
              </a:p>
            </p:txBody>
          </p:sp>
          <p:sp>
            <p:nvSpPr>
              <p:cNvPr id="48" name="직사각형 79">
                <a:extLst>
                  <a:ext uri="{FF2B5EF4-FFF2-40B4-BE49-F238E27FC236}">
                    <a16:creationId xmlns:a16="http://schemas.microsoft.com/office/drawing/2014/main" id="{08388D7C-AA51-484B-BE74-71269D18EC8D}"/>
                  </a:ext>
                </a:extLst>
              </p:cNvPr>
              <p:cNvSpPr/>
              <p:nvPr/>
            </p:nvSpPr>
            <p:spPr>
              <a:xfrm>
                <a:off x="4488786" y="5473140"/>
                <a:ext cx="975648" cy="201750"/>
              </a:xfrm>
              <a:prstGeom prst="rect">
                <a:avLst/>
              </a:prstGeom>
              <a:solidFill>
                <a:srgbClr val="CBB9E3"/>
              </a:solidFill>
              <a:ln w="158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dirty="0">
                    <a:solidFill>
                      <a:srgbClr val="7030A0"/>
                    </a:solidFill>
                    <a:latin typeface="Courier" pitchFamily="2" charset="0"/>
                    <a:cs typeface="Consolas" panose="020B0609020204030204" pitchFamily="49" charset="0"/>
                  </a:rPr>
                  <a:t>TTGGT</a:t>
                </a:r>
                <a:endParaRPr lang="ko-KR" altLang="en-US" sz="1400" dirty="0">
                  <a:solidFill>
                    <a:srgbClr val="7030A0"/>
                  </a:solidFill>
                  <a:latin typeface="Courier" pitchFamily="2" charset="0"/>
                  <a:cs typeface="Consolas" panose="020B0609020204030204" pitchFamily="49" charset="0"/>
                </a:endParaRPr>
              </a:p>
            </p:txBody>
          </p:sp>
          <p:sp>
            <p:nvSpPr>
              <p:cNvPr id="49" name="직사각형 79">
                <a:extLst>
                  <a:ext uri="{FF2B5EF4-FFF2-40B4-BE49-F238E27FC236}">
                    <a16:creationId xmlns:a16="http://schemas.microsoft.com/office/drawing/2014/main" id="{569518F2-B966-854B-8DC8-1C43B982E2E5}"/>
                  </a:ext>
                </a:extLst>
              </p:cNvPr>
              <p:cNvSpPr/>
              <p:nvPr/>
            </p:nvSpPr>
            <p:spPr>
              <a:xfrm>
                <a:off x="4488786" y="5050575"/>
                <a:ext cx="975648" cy="201750"/>
              </a:xfrm>
              <a:prstGeom prst="rect">
                <a:avLst/>
              </a:prstGeom>
              <a:solidFill>
                <a:srgbClr val="CBB9E3"/>
              </a:solidFill>
              <a:ln w="158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ctr"/>
                <a:r>
                  <a:rPr lang="en-US" altLang="ko-KR" sz="1400" dirty="0">
                    <a:solidFill>
                      <a:srgbClr val="7030A0"/>
                    </a:solidFill>
                    <a:latin typeface="Courier" pitchFamily="2" charset="0"/>
                    <a:cs typeface="Consolas" panose="020B0609020204030204" pitchFamily="49" charset="0"/>
                  </a:rPr>
                  <a:t>CCGTG</a:t>
                </a:r>
                <a:endParaRPr lang="ko-KR" altLang="en-US" sz="1400" dirty="0">
                  <a:solidFill>
                    <a:srgbClr val="7030A0"/>
                  </a:solidFill>
                  <a:latin typeface="Courier" pitchFamily="2" charset="0"/>
                  <a:cs typeface="Consolas" panose="020B0609020204030204" pitchFamily="49" charset="0"/>
                </a:endParaRPr>
              </a:p>
            </p:txBody>
          </p: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E5139A0D-15C9-4C4E-953A-A15AF246FA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16424" y="5050575"/>
                <a:ext cx="2409517" cy="0"/>
              </a:xfrm>
              <a:prstGeom prst="straightConnector1">
                <a:avLst/>
              </a:prstGeom>
              <a:ln w="15875">
                <a:solidFill>
                  <a:srgbClr val="8C67E2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C299B3AF-38EA-2643-9511-F239D98702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16424" y="5473140"/>
                <a:ext cx="2409517" cy="0"/>
              </a:xfrm>
              <a:prstGeom prst="straightConnector1">
                <a:avLst/>
              </a:prstGeom>
              <a:ln w="15875">
                <a:solidFill>
                  <a:srgbClr val="8C67E2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48D57306-7A70-9F42-AFBC-4C35CE798A0C}"/>
                  </a:ext>
                </a:extLst>
              </p:cNvPr>
              <p:cNvSpPr/>
              <p:nvPr/>
            </p:nvSpPr>
            <p:spPr>
              <a:xfrm>
                <a:off x="3527549" y="4767389"/>
                <a:ext cx="307181" cy="81556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>
                  <a:solidFill>
                    <a:srgbClr val="8C67E2"/>
                  </a:solidFill>
                </a:endParaRPr>
              </a:p>
            </p:txBody>
          </p:sp>
          <p:sp>
            <p:nvSpPr>
              <p:cNvPr id="53" name="직사각형 363">
                <a:extLst>
                  <a:ext uri="{FF2B5EF4-FFF2-40B4-BE49-F238E27FC236}">
                    <a16:creationId xmlns:a16="http://schemas.microsoft.com/office/drawing/2014/main" id="{B4768095-C2CA-844D-A32C-8E6836287280}"/>
                  </a:ext>
                </a:extLst>
              </p:cNvPr>
              <p:cNvSpPr/>
              <p:nvPr/>
            </p:nvSpPr>
            <p:spPr>
              <a:xfrm>
                <a:off x="3492015" y="4899132"/>
                <a:ext cx="378249" cy="28386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b="1" dirty="0">
                    <a:solidFill>
                      <a:srgbClr val="8C67E2"/>
                    </a:solidFill>
                    <a:latin typeface="+mj-lt"/>
                    <a:cs typeface="Arial" panose="020B0604020202020204" pitchFamily="34" charset="0"/>
                  </a:rPr>
                  <a:t>⋯</a:t>
                </a:r>
                <a:endParaRPr lang="ko-KR" altLang="en-US" b="1" dirty="0">
                  <a:solidFill>
                    <a:srgbClr val="8C67E2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54" name="직사각형 363">
                <a:extLst>
                  <a:ext uri="{FF2B5EF4-FFF2-40B4-BE49-F238E27FC236}">
                    <a16:creationId xmlns:a16="http://schemas.microsoft.com/office/drawing/2014/main" id="{43B38842-7338-DC42-BE0B-AA4820F2F14F}"/>
                  </a:ext>
                </a:extLst>
              </p:cNvPr>
              <p:cNvSpPr/>
              <p:nvPr/>
            </p:nvSpPr>
            <p:spPr>
              <a:xfrm>
                <a:off x="3492015" y="5324779"/>
                <a:ext cx="378249" cy="28386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b="1" dirty="0">
                    <a:solidFill>
                      <a:srgbClr val="8C67E2"/>
                    </a:solidFill>
                    <a:latin typeface="+mj-lt"/>
                    <a:cs typeface="Arial" panose="020B0604020202020204" pitchFamily="34" charset="0"/>
                  </a:rPr>
                  <a:t>⋯</a:t>
                </a:r>
                <a:endParaRPr lang="ko-KR" altLang="en-US" b="1" dirty="0">
                  <a:solidFill>
                    <a:srgbClr val="8C67E2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55" name="직사각형 363">
                <a:extLst>
                  <a:ext uri="{FF2B5EF4-FFF2-40B4-BE49-F238E27FC236}">
                    <a16:creationId xmlns:a16="http://schemas.microsoft.com/office/drawing/2014/main" id="{E9E0ACF2-29B6-9A49-BB35-7632C5F223BF}"/>
                  </a:ext>
                </a:extLst>
              </p:cNvPr>
              <p:cNvSpPr/>
              <p:nvPr/>
            </p:nvSpPr>
            <p:spPr>
              <a:xfrm rot="5400000">
                <a:off x="2111605" y="5230190"/>
                <a:ext cx="378249" cy="28386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600" b="1" dirty="0">
                    <a:solidFill>
                      <a:srgbClr val="8C67E2"/>
                    </a:solidFill>
                    <a:latin typeface="+mj-lt"/>
                    <a:cs typeface="Arial" panose="020B0604020202020204" pitchFamily="34" charset="0"/>
                  </a:rPr>
                  <a:t>⋯</a:t>
                </a:r>
                <a:endParaRPr lang="ko-KR" altLang="en-US" sz="1600" b="1" dirty="0">
                  <a:solidFill>
                    <a:srgbClr val="8C67E2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56" name="직사각형 363">
                <a:extLst>
                  <a:ext uri="{FF2B5EF4-FFF2-40B4-BE49-F238E27FC236}">
                    <a16:creationId xmlns:a16="http://schemas.microsoft.com/office/drawing/2014/main" id="{40D6487B-281B-3643-9636-F50DAA8F5101}"/>
                  </a:ext>
                </a:extLst>
              </p:cNvPr>
              <p:cNvSpPr/>
              <p:nvPr/>
            </p:nvSpPr>
            <p:spPr>
              <a:xfrm rot="5400000">
                <a:off x="4797214" y="5235758"/>
                <a:ext cx="378249" cy="28386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600" b="1" dirty="0">
                    <a:solidFill>
                      <a:srgbClr val="8C67E2"/>
                    </a:solidFill>
                    <a:latin typeface="+mj-lt"/>
                    <a:cs typeface="Arial" panose="020B0604020202020204" pitchFamily="34" charset="0"/>
                  </a:rPr>
                  <a:t>⋯</a:t>
                </a:r>
                <a:endParaRPr lang="ko-KR" altLang="en-US" sz="1600" b="1" dirty="0">
                  <a:solidFill>
                    <a:srgbClr val="8C67E2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4C59FD5-30FD-B54E-8F39-56A09EBD74FF}"/>
                </a:ext>
              </a:extLst>
            </p:cNvPr>
            <p:cNvSpPr/>
            <p:nvPr/>
          </p:nvSpPr>
          <p:spPr>
            <a:xfrm>
              <a:off x="2077703" y="5888584"/>
              <a:ext cx="3204194" cy="294302"/>
            </a:xfrm>
            <a:prstGeom prst="rect">
              <a:avLst/>
            </a:prstGeom>
            <a:noFill/>
          </p:spPr>
          <p:txBody>
            <a:bodyPr wrap="square" lIns="0" tIns="36000" rIns="0" bIns="36000" anchor="ctr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CH" b="1" i="1" dirty="0">
                  <a:solidFill>
                    <a:srgbClr val="8A65D6"/>
                  </a:solidFill>
                  <a:latin typeface="Cambria" panose="02040503050406030204" pitchFamily="18" charset="0"/>
                </a:rPr>
                <a:t>Database K-mers</a:t>
              </a:r>
              <a:endParaRPr lang="ko-KR" altLang="en-US" sz="1600" b="1" i="1" dirty="0">
                <a:solidFill>
                  <a:srgbClr val="8A65D6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D36A2E8-303E-0742-846A-AE25F5B48CC7}"/>
              </a:ext>
            </a:extLst>
          </p:cNvPr>
          <p:cNvCxnSpPr>
            <a:cxnSpLocks/>
          </p:cNvCxnSpPr>
          <p:nvPr/>
        </p:nvCxnSpPr>
        <p:spPr>
          <a:xfrm flipH="1">
            <a:off x="2025596" y="4701582"/>
            <a:ext cx="3548" cy="225243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7F9CBE7-CB41-F14F-B866-974B793CA697}"/>
              </a:ext>
            </a:extLst>
          </p:cNvPr>
          <p:cNvCxnSpPr>
            <a:cxnSpLocks/>
          </p:cNvCxnSpPr>
          <p:nvPr/>
        </p:nvCxnSpPr>
        <p:spPr>
          <a:xfrm>
            <a:off x="5109596" y="4703443"/>
            <a:ext cx="0" cy="21984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oup 84">
            <a:extLst>
              <a:ext uri="{FF2B5EF4-FFF2-40B4-BE49-F238E27FC236}">
                <a16:creationId xmlns:a16="http://schemas.microsoft.com/office/drawing/2014/main" id="{5523E1CD-FB53-0A4B-A9D9-FB92786D2D3B}"/>
              </a:ext>
            </a:extLst>
          </p:cNvPr>
          <p:cNvGrpSpPr/>
          <p:nvPr/>
        </p:nvGrpSpPr>
        <p:grpSpPr>
          <a:xfrm>
            <a:off x="2510188" y="2399992"/>
            <a:ext cx="5700926" cy="1234946"/>
            <a:chOff x="2510188" y="2399992"/>
            <a:chExt cx="5700926" cy="1234946"/>
          </a:xfrm>
        </p:grpSpPr>
        <p:cxnSp>
          <p:nvCxnSpPr>
            <p:cNvPr id="31" name="Elbow Connector 30">
              <a:extLst>
                <a:ext uri="{FF2B5EF4-FFF2-40B4-BE49-F238E27FC236}">
                  <a16:creationId xmlns:a16="http://schemas.microsoft.com/office/drawing/2014/main" id="{76C94553-0F28-CC43-A388-D120E6A55034}"/>
                </a:ext>
              </a:extLst>
            </p:cNvPr>
            <p:cNvCxnSpPr>
              <a:cxnSpLocks/>
            </p:cNvCxnSpPr>
            <p:nvPr/>
          </p:nvCxnSpPr>
          <p:spPr>
            <a:xfrm>
              <a:off x="2510188" y="2399992"/>
              <a:ext cx="4241678" cy="789230"/>
            </a:xfrm>
            <a:prstGeom prst="bentConnector3">
              <a:avLst>
                <a:gd name="adj1" fmla="val 524"/>
              </a:avLst>
            </a:prstGeom>
            <a:ln w="44450">
              <a:solidFill>
                <a:srgbClr val="C65FDF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D8F0446-44E5-F143-A4D0-2FF19A85186E}"/>
                </a:ext>
              </a:extLst>
            </p:cNvPr>
            <p:cNvSpPr/>
            <p:nvPr/>
          </p:nvSpPr>
          <p:spPr>
            <a:xfrm>
              <a:off x="2640715" y="2568211"/>
              <a:ext cx="3204194" cy="626701"/>
            </a:xfrm>
            <a:prstGeom prst="rect">
              <a:avLst/>
            </a:prstGeom>
            <a:noFill/>
          </p:spPr>
          <p:txBody>
            <a:bodyPr wrap="square" lIns="0" tIns="36000" rIns="0" bIns="3600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CH" sz="2000" b="1" i="1" dirty="0">
                  <a:solidFill>
                    <a:srgbClr val="C65FDF"/>
                  </a:solidFill>
                  <a:latin typeface="Corbel" panose="020B0503020204020204" pitchFamily="34" charset="0"/>
                </a:rPr>
                <a:t>Query K-mers </a:t>
              </a:r>
            </a:p>
            <a:p>
              <a:pPr algn="ctr">
                <a:lnSpc>
                  <a:spcPct val="90000"/>
                </a:lnSpc>
              </a:pPr>
              <a:r>
                <a:rPr lang="en-CH" sz="2000" b="1" i="1" dirty="0">
                  <a:solidFill>
                    <a:srgbClr val="C65FDF"/>
                  </a:solidFill>
                  <a:latin typeface="Corbel" panose="020B0503020204020204" pitchFamily="34" charset="0"/>
                </a:rPr>
                <a:t>from the Host </a:t>
              </a:r>
              <a:endParaRPr lang="ko-KR" altLang="en-US" b="1" i="1" dirty="0">
                <a:solidFill>
                  <a:srgbClr val="C65FDF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직사각형 352">
              <a:extLst>
                <a:ext uri="{FF2B5EF4-FFF2-40B4-BE49-F238E27FC236}">
                  <a16:creationId xmlns:a16="http://schemas.microsoft.com/office/drawing/2014/main" id="{994E8D5F-C065-554B-901E-DF3E216AD5A6}"/>
                </a:ext>
              </a:extLst>
            </p:cNvPr>
            <p:cNvSpPr/>
            <p:nvPr/>
          </p:nvSpPr>
          <p:spPr>
            <a:xfrm>
              <a:off x="6821599" y="2966708"/>
              <a:ext cx="1389515" cy="611081"/>
            </a:xfrm>
            <a:prstGeom prst="rect">
              <a:avLst/>
            </a:prstGeom>
            <a:solidFill>
              <a:srgbClr val="F5D8FA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ko-KR" altLang="en-US" sz="14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2" name="직사각형 79">
              <a:extLst>
                <a:ext uri="{FF2B5EF4-FFF2-40B4-BE49-F238E27FC236}">
                  <a16:creationId xmlns:a16="http://schemas.microsoft.com/office/drawing/2014/main" id="{9871CCE1-C05E-D842-BAB1-8932ED10D601}"/>
                </a:ext>
              </a:extLst>
            </p:cNvPr>
            <p:cNvSpPr/>
            <p:nvPr/>
          </p:nvSpPr>
          <p:spPr>
            <a:xfrm>
              <a:off x="6937523" y="3017507"/>
              <a:ext cx="1184418" cy="302160"/>
            </a:xfrm>
            <a:prstGeom prst="rect">
              <a:avLst/>
            </a:prstGeom>
            <a:solidFill>
              <a:srgbClr val="EAB4E3"/>
            </a:solidFill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algn="ctr"/>
              <a:r>
                <a:rPr lang="en-US" altLang="ko-KR" sz="2000" dirty="0">
                  <a:solidFill>
                    <a:schemeClr val="tx2"/>
                  </a:solidFill>
                  <a:latin typeface="Courier" pitchFamily="2" charset="0"/>
                  <a:cs typeface="Consolas" panose="020B0609020204030204" pitchFamily="49" charset="0"/>
                </a:rPr>
                <a:t>CGTCA</a:t>
              </a:r>
              <a:endParaRPr lang="ko-KR" altLang="en-US" sz="2000" dirty="0">
                <a:solidFill>
                  <a:schemeClr val="tx2"/>
                </a:solidFill>
                <a:latin typeface="Courier" pitchFamily="2" charset="0"/>
                <a:cs typeface="Consolas" panose="020B0609020204030204" pitchFamily="49" charset="0"/>
              </a:endParaRPr>
            </a:p>
          </p:txBody>
        </p:sp>
        <p:sp>
          <p:nvSpPr>
            <p:cNvPr id="63" name="직사각형 363">
              <a:extLst>
                <a:ext uri="{FF2B5EF4-FFF2-40B4-BE49-F238E27FC236}">
                  <a16:creationId xmlns:a16="http://schemas.microsoft.com/office/drawing/2014/main" id="{52C9FC7E-DE67-BF47-9A2B-F58732D58D7C}"/>
                </a:ext>
              </a:extLst>
            </p:cNvPr>
            <p:cNvSpPr/>
            <p:nvPr/>
          </p:nvSpPr>
          <p:spPr>
            <a:xfrm rot="5400000">
              <a:off x="7360069" y="3303881"/>
              <a:ext cx="378249" cy="2838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600" b="1" dirty="0">
                  <a:solidFill>
                    <a:schemeClr val="tx2"/>
                  </a:solidFill>
                  <a:latin typeface="+mj-lt"/>
                  <a:cs typeface="Arial" panose="020B0604020202020204" pitchFamily="34" charset="0"/>
                </a:rPr>
                <a:t>⋯</a:t>
              </a:r>
              <a:endParaRPr lang="ko-KR" altLang="en-US" sz="160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33703C2-46D2-8842-BF9D-0E4046507483}"/>
              </a:ext>
            </a:extLst>
          </p:cNvPr>
          <p:cNvGrpSpPr/>
          <p:nvPr/>
        </p:nvGrpSpPr>
        <p:grpSpPr>
          <a:xfrm>
            <a:off x="1009378" y="3594934"/>
            <a:ext cx="4775889" cy="1123786"/>
            <a:chOff x="1009378" y="3594934"/>
            <a:chExt cx="4775889" cy="1123786"/>
          </a:xfrm>
        </p:grpSpPr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4CBB4867-7D13-544A-B378-0003372AA0FB}"/>
                </a:ext>
              </a:extLst>
            </p:cNvPr>
            <p:cNvSpPr/>
            <p:nvPr/>
          </p:nvSpPr>
          <p:spPr>
            <a:xfrm>
              <a:off x="4488109" y="3594934"/>
              <a:ext cx="1235875" cy="326158"/>
            </a:xfrm>
            <a:prstGeom prst="roundRect">
              <a:avLst>
                <a:gd name="adj" fmla="val 6954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en-CH" b="1" dirty="0">
                  <a:solidFill>
                    <a:schemeClr val="tx1"/>
                  </a:solidFill>
                  <a:latin typeface="Corbel" panose="020B0503020204020204" pitchFamily="34" charset="0"/>
                </a:rPr>
                <a:t>Intersect</a:t>
              </a:r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86C842BB-7C73-F444-B0F6-4FAD6F4632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0622" y="3927943"/>
              <a:ext cx="6449" cy="269599"/>
            </a:xfrm>
            <a:prstGeom prst="straightConnector1">
              <a:avLst/>
            </a:prstGeom>
            <a:ln w="444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F91FA40F-2164-614A-A71A-49613E08D90A}"/>
                </a:ext>
              </a:extLst>
            </p:cNvPr>
            <p:cNvCxnSpPr>
              <a:cxnSpLocks/>
              <a:endCxn id="57" idx="2"/>
            </p:cNvCxnSpPr>
            <p:nvPr/>
          </p:nvCxnSpPr>
          <p:spPr>
            <a:xfrm flipV="1">
              <a:off x="5106047" y="3921092"/>
              <a:ext cx="0" cy="276452"/>
            </a:xfrm>
            <a:prstGeom prst="straightConnector1">
              <a:avLst/>
            </a:prstGeom>
            <a:ln w="444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id="{4679321E-0B5D-5441-B1B3-65477814D763}"/>
                </a:ext>
              </a:extLst>
            </p:cNvPr>
            <p:cNvSpPr/>
            <p:nvPr/>
          </p:nvSpPr>
          <p:spPr>
            <a:xfrm>
              <a:off x="1009378" y="3601785"/>
              <a:ext cx="1235875" cy="326158"/>
            </a:xfrm>
            <a:prstGeom prst="roundRect">
              <a:avLst>
                <a:gd name="adj" fmla="val 6954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en-CH" b="1" dirty="0">
                  <a:solidFill>
                    <a:schemeClr val="tx1"/>
                  </a:solidFill>
                  <a:latin typeface="Corbel" panose="020B0503020204020204" pitchFamily="34" charset="0"/>
                </a:rPr>
                <a:t>Intersect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DB932930-311C-ED48-B59E-124305BCCA1F}"/>
                </a:ext>
              </a:extLst>
            </p:cNvPr>
            <p:cNvSpPr/>
            <p:nvPr/>
          </p:nvSpPr>
          <p:spPr>
            <a:xfrm>
              <a:off x="1009378" y="4195738"/>
              <a:ext cx="2078665" cy="52245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1600" b="1" dirty="0">
                  <a:solidFill>
                    <a:schemeClr val="tx1"/>
                  </a:solidFill>
                  <a:latin typeface="Corbel" panose="020B0503020204020204" pitchFamily="34" charset="0"/>
                </a:rPr>
                <a:t>Buffer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73E3267-4261-C342-934B-480897DC7033}"/>
                </a:ext>
              </a:extLst>
            </p:cNvPr>
            <p:cNvSpPr/>
            <p:nvPr/>
          </p:nvSpPr>
          <p:spPr>
            <a:xfrm>
              <a:off x="3706602" y="4196261"/>
              <a:ext cx="2078665" cy="52245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1600" b="1" dirty="0">
                  <a:solidFill>
                    <a:schemeClr val="tx1"/>
                  </a:solidFill>
                  <a:latin typeface="Corbel" panose="020B0503020204020204" pitchFamily="34" charset="0"/>
                </a:rPr>
                <a:t>Buffer</a:t>
              </a:r>
            </a:p>
          </p:txBody>
        </p:sp>
      </p:grpSp>
      <p:cxnSp>
        <p:nvCxnSpPr>
          <p:cNvPr id="73" name="Elbow Connector 72">
            <a:extLst>
              <a:ext uri="{FF2B5EF4-FFF2-40B4-BE49-F238E27FC236}">
                <a16:creationId xmlns:a16="http://schemas.microsoft.com/office/drawing/2014/main" id="{A3362ED4-5A06-E347-AAA5-E90936EA5CF1}"/>
              </a:ext>
            </a:extLst>
          </p:cNvPr>
          <p:cNvCxnSpPr>
            <a:cxnSpLocks/>
            <a:endCxn id="57" idx="0"/>
          </p:cNvCxnSpPr>
          <p:nvPr/>
        </p:nvCxnSpPr>
        <p:spPr>
          <a:xfrm rot="10800000" flipV="1">
            <a:off x="5106048" y="3350088"/>
            <a:ext cx="1645821" cy="244846"/>
          </a:xfrm>
          <a:prstGeom prst="bentConnector2">
            <a:avLst/>
          </a:prstGeom>
          <a:ln w="44450">
            <a:solidFill>
              <a:srgbClr val="C65FDF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Elbow Connector 73">
            <a:extLst>
              <a:ext uri="{FF2B5EF4-FFF2-40B4-BE49-F238E27FC236}">
                <a16:creationId xmlns:a16="http://schemas.microsoft.com/office/drawing/2014/main" id="{D77397CA-1B04-B641-964B-850D9B0D9C31}"/>
              </a:ext>
            </a:extLst>
          </p:cNvPr>
          <p:cNvCxnSpPr>
            <a:cxnSpLocks/>
          </p:cNvCxnSpPr>
          <p:nvPr/>
        </p:nvCxnSpPr>
        <p:spPr>
          <a:xfrm rot="10800000" flipV="1">
            <a:off x="1627316" y="3349869"/>
            <a:ext cx="3488920" cy="239216"/>
          </a:xfrm>
          <a:prstGeom prst="bentConnector2">
            <a:avLst/>
          </a:prstGeom>
          <a:ln w="44450">
            <a:solidFill>
              <a:srgbClr val="C65FDF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F75F98A0-E16E-6D41-87FE-4F24BB9D8F0E}"/>
              </a:ext>
            </a:extLst>
          </p:cNvPr>
          <p:cNvSpPr txBox="1"/>
          <p:nvPr/>
        </p:nvSpPr>
        <p:spPr>
          <a:xfrm>
            <a:off x="1052170" y="1382658"/>
            <a:ext cx="63550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629B3C"/>
                </a:solidFill>
                <a:latin typeface="Corbel" panose="020B0503020204020204" pitchFamily="34" charset="0"/>
              </a:rPr>
              <a:t>Compute directly on the flash data streams</a:t>
            </a:r>
            <a:endParaRPr lang="en-CH" sz="2400" b="1" i="1" dirty="0">
              <a:solidFill>
                <a:srgbClr val="629B3C"/>
              </a:solidFill>
              <a:latin typeface="Corbel" panose="020B0503020204020204" pitchFamily="34" charset="0"/>
            </a:endParaRPr>
          </a:p>
        </p:txBody>
      </p:sp>
      <p:pic>
        <p:nvPicPr>
          <p:cNvPr id="76" name="Graphic 75" descr="Tick">
            <a:extLst>
              <a:ext uri="{FF2B5EF4-FFF2-40B4-BE49-F238E27FC236}">
                <a16:creationId xmlns:a16="http://schemas.microsoft.com/office/drawing/2014/main" id="{ABEB4963-A029-8640-BFC7-68D46BFC6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6570" y="1280690"/>
            <a:ext cx="578450" cy="578450"/>
          </a:xfrm>
          <a:prstGeom prst="rect">
            <a:avLst/>
          </a:prstGeom>
        </p:spPr>
      </p:pic>
      <p:pic>
        <p:nvPicPr>
          <p:cNvPr id="78" name="Graphic 77" descr="Tick">
            <a:extLst>
              <a:ext uri="{FF2B5EF4-FFF2-40B4-BE49-F238E27FC236}">
                <a16:creationId xmlns:a16="http://schemas.microsoft.com/office/drawing/2014/main" id="{A44C6DE4-E201-034F-9A46-CCB1A33CE3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6569" y="1738628"/>
            <a:ext cx="578450" cy="578450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74C87F0A-D1D5-0D41-A03A-69E9623AF167}"/>
              </a:ext>
            </a:extLst>
          </p:cNvPr>
          <p:cNvSpPr txBox="1"/>
          <p:nvPr/>
        </p:nvSpPr>
        <p:spPr>
          <a:xfrm>
            <a:off x="1020412" y="1855412"/>
            <a:ext cx="71907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629B3C"/>
                </a:solidFill>
                <a:latin typeface="Corbel" panose="020B0503020204020204" pitchFamily="34" charset="0"/>
              </a:rPr>
              <a:t>Reduce buffer size based on application features</a:t>
            </a:r>
            <a:endParaRPr lang="en-CH" sz="2400" b="1" i="1" dirty="0">
              <a:solidFill>
                <a:srgbClr val="629B3C"/>
              </a:solidFill>
              <a:latin typeface="Corbel" panose="020B0503020204020204" pitchFamily="34" charset="0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026B822B-6169-3447-B0DA-068D5C97667F}"/>
              </a:ext>
            </a:extLst>
          </p:cNvPr>
          <p:cNvGrpSpPr/>
          <p:nvPr/>
        </p:nvGrpSpPr>
        <p:grpSpPr>
          <a:xfrm>
            <a:off x="932886" y="4179785"/>
            <a:ext cx="4878189" cy="549696"/>
            <a:chOff x="932886" y="4179785"/>
            <a:chExt cx="4878189" cy="549696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DD0E79F2-80F0-6741-BC2F-2DBFEEF21767}"/>
                </a:ext>
              </a:extLst>
            </p:cNvPr>
            <p:cNvSpPr/>
            <p:nvPr/>
          </p:nvSpPr>
          <p:spPr>
            <a:xfrm>
              <a:off x="932886" y="4180749"/>
              <a:ext cx="4878189" cy="5487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>
                <a:latin typeface="Corbel" panose="020B0503020204020204" pitchFamily="34" charset="0"/>
              </a:endParaRPr>
            </a:p>
          </p:txBody>
        </p: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790CD462-D35C-1441-A554-371589827DAF}"/>
                </a:ext>
              </a:extLst>
            </p:cNvPr>
            <p:cNvGrpSpPr/>
            <p:nvPr/>
          </p:nvGrpSpPr>
          <p:grpSpPr>
            <a:xfrm>
              <a:off x="990293" y="4179785"/>
              <a:ext cx="4772730" cy="513054"/>
              <a:chOff x="1293435" y="4126103"/>
              <a:chExt cx="4772730" cy="513054"/>
            </a:xfrm>
          </p:grpSpPr>
          <p:sp>
            <p:nvSpPr>
              <p:cNvPr id="99" name="직사각형 352">
                <a:extLst>
                  <a:ext uri="{FF2B5EF4-FFF2-40B4-BE49-F238E27FC236}">
                    <a16:creationId xmlns:a16="http://schemas.microsoft.com/office/drawing/2014/main" id="{D520EAD4-7678-7349-88A2-AE20C4C3552E}"/>
                  </a:ext>
                </a:extLst>
              </p:cNvPr>
              <p:cNvSpPr/>
              <p:nvPr/>
            </p:nvSpPr>
            <p:spPr>
              <a:xfrm>
                <a:off x="1293435" y="4126103"/>
                <a:ext cx="2045980" cy="220429"/>
              </a:xfrm>
              <a:prstGeom prst="rect">
                <a:avLst/>
              </a:prstGeom>
              <a:solidFill>
                <a:srgbClr val="629B3C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altLang="ko-KR" b="1" dirty="0">
                    <a:solidFill>
                      <a:schemeClr val="bg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K-mer Register</a:t>
                </a:r>
                <a:endParaRPr lang="ko-KR" altLang="en-US" b="1" dirty="0">
                  <a:solidFill>
                    <a:schemeClr val="bg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직사각형 352">
                <a:extLst>
                  <a:ext uri="{FF2B5EF4-FFF2-40B4-BE49-F238E27FC236}">
                    <a16:creationId xmlns:a16="http://schemas.microsoft.com/office/drawing/2014/main" id="{F431BDAE-9671-9D46-896F-69FFCE037B4A}"/>
                  </a:ext>
                </a:extLst>
              </p:cNvPr>
              <p:cNvSpPr/>
              <p:nvPr/>
            </p:nvSpPr>
            <p:spPr>
              <a:xfrm>
                <a:off x="1293435" y="4417080"/>
                <a:ext cx="2045980" cy="220429"/>
              </a:xfrm>
              <a:prstGeom prst="rect">
                <a:avLst/>
              </a:prstGeom>
              <a:solidFill>
                <a:srgbClr val="629B3C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altLang="ko-KR" b="1" dirty="0">
                    <a:solidFill>
                      <a:schemeClr val="bg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K-mer Register</a:t>
                </a:r>
                <a:endParaRPr lang="ko-KR" altLang="en-US" b="1" dirty="0">
                  <a:solidFill>
                    <a:schemeClr val="bg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직사각형 352">
                <a:extLst>
                  <a:ext uri="{FF2B5EF4-FFF2-40B4-BE49-F238E27FC236}">
                    <a16:creationId xmlns:a16="http://schemas.microsoft.com/office/drawing/2014/main" id="{E9ACB2A4-3F26-D849-964B-355D711A5220}"/>
                  </a:ext>
                </a:extLst>
              </p:cNvPr>
              <p:cNvSpPr/>
              <p:nvPr/>
            </p:nvSpPr>
            <p:spPr>
              <a:xfrm>
                <a:off x="4020185" y="4127751"/>
                <a:ext cx="2045980" cy="220429"/>
              </a:xfrm>
              <a:prstGeom prst="rect">
                <a:avLst/>
              </a:prstGeom>
              <a:solidFill>
                <a:srgbClr val="629B3C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altLang="ko-KR" b="1" dirty="0">
                    <a:solidFill>
                      <a:schemeClr val="bg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K-mer Register</a:t>
                </a:r>
                <a:endParaRPr lang="ko-KR" altLang="en-US" b="1" dirty="0">
                  <a:solidFill>
                    <a:schemeClr val="bg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직사각형 352">
                <a:extLst>
                  <a:ext uri="{FF2B5EF4-FFF2-40B4-BE49-F238E27FC236}">
                    <a16:creationId xmlns:a16="http://schemas.microsoft.com/office/drawing/2014/main" id="{3506C086-0AE1-CF4B-8A13-CF7625507B48}"/>
                  </a:ext>
                </a:extLst>
              </p:cNvPr>
              <p:cNvSpPr/>
              <p:nvPr/>
            </p:nvSpPr>
            <p:spPr>
              <a:xfrm>
                <a:off x="4020185" y="4418728"/>
                <a:ext cx="2045980" cy="220429"/>
              </a:xfrm>
              <a:prstGeom prst="rect">
                <a:avLst/>
              </a:prstGeom>
              <a:solidFill>
                <a:srgbClr val="629B3C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altLang="ko-KR" b="1" dirty="0">
                    <a:solidFill>
                      <a:schemeClr val="bg1"/>
                    </a:solidFill>
                    <a:latin typeface="Corbel" panose="020B0503020204020204" pitchFamily="34" charset="0"/>
                    <a:cs typeface="Arial" panose="020B0604020202020204" pitchFamily="34" charset="0"/>
                  </a:rPr>
                  <a:t>K-mer Register</a:t>
                </a:r>
                <a:endParaRPr lang="ko-KR" altLang="en-US" b="1" dirty="0">
                  <a:solidFill>
                    <a:schemeClr val="bg1"/>
                  </a:solidFill>
                  <a:latin typeface="Corbel" panose="020B0503020204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AE41EB6-2AEC-EA4A-9244-A50F44387095}"/>
              </a:ext>
            </a:extLst>
          </p:cNvPr>
          <p:cNvGrpSpPr/>
          <p:nvPr/>
        </p:nvGrpSpPr>
        <p:grpSpPr>
          <a:xfrm>
            <a:off x="2245253" y="3601179"/>
            <a:ext cx="5965861" cy="1255364"/>
            <a:chOff x="2245253" y="3601179"/>
            <a:chExt cx="5965861" cy="1255364"/>
          </a:xfrm>
        </p:grpSpPr>
        <p:cxnSp>
          <p:nvCxnSpPr>
            <p:cNvPr id="103" name="Elbow Connector 102">
              <a:extLst>
                <a:ext uri="{FF2B5EF4-FFF2-40B4-BE49-F238E27FC236}">
                  <a16:creationId xmlns:a16="http://schemas.microsoft.com/office/drawing/2014/main" id="{DD254D3C-67FC-E04D-831A-25768599226D}"/>
                </a:ext>
              </a:extLst>
            </p:cNvPr>
            <p:cNvCxnSpPr>
              <a:cxnSpLocks/>
              <a:endCxn id="106" idx="1"/>
            </p:cNvCxnSpPr>
            <p:nvPr/>
          </p:nvCxnSpPr>
          <p:spPr>
            <a:xfrm>
              <a:off x="5723984" y="3758013"/>
              <a:ext cx="1087491" cy="837991"/>
            </a:xfrm>
            <a:prstGeom prst="bentConnector3">
              <a:avLst>
                <a:gd name="adj1" fmla="val 50000"/>
              </a:avLst>
            </a:prstGeom>
            <a:ln w="444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A50E9B21-8B20-AD47-81E0-32FDD6B0C2A5}"/>
                </a:ext>
              </a:extLst>
            </p:cNvPr>
            <p:cNvSpPr/>
            <p:nvPr/>
          </p:nvSpPr>
          <p:spPr>
            <a:xfrm>
              <a:off x="2552370" y="3601179"/>
              <a:ext cx="1673238" cy="299817"/>
            </a:xfrm>
            <a:prstGeom prst="rect">
              <a:avLst/>
            </a:prstGeom>
            <a:noFill/>
          </p:spPr>
          <p:txBody>
            <a:bodyPr wrap="square" lIns="0" tIns="36000" rIns="0" bIns="36000" anchor="ctr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CH" b="1" i="1" dirty="0">
                  <a:solidFill>
                    <a:schemeClr val="accent1">
                      <a:lumMod val="75000"/>
                    </a:schemeClr>
                  </a:solidFill>
                  <a:latin typeface="Corbel" panose="020B0503020204020204" pitchFamily="34" charset="0"/>
                </a:rPr>
                <a:t> Write to DRAM</a:t>
              </a:r>
              <a:endParaRPr lang="ko-KR" altLang="en-US" sz="1600" b="1" i="1" dirty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36BAF356-6B50-3340-913C-78B29826166B}"/>
                </a:ext>
              </a:extLst>
            </p:cNvPr>
            <p:cNvCxnSpPr>
              <a:cxnSpLocks/>
              <a:endCxn id="104" idx="1"/>
            </p:cNvCxnSpPr>
            <p:nvPr/>
          </p:nvCxnSpPr>
          <p:spPr>
            <a:xfrm>
              <a:off x="2245253" y="3751087"/>
              <a:ext cx="307117" cy="1"/>
            </a:xfrm>
            <a:prstGeom prst="straightConnector1">
              <a:avLst/>
            </a:prstGeom>
            <a:ln w="444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직사각형 352">
              <a:extLst>
                <a:ext uri="{FF2B5EF4-FFF2-40B4-BE49-F238E27FC236}">
                  <a16:creationId xmlns:a16="http://schemas.microsoft.com/office/drawing/2014/main" id="{9F123B70-BD71-1A42-B639-9C647661957B}"/>
                </a:ext>
              </a:extLst>
            </p:cNvPr>
            <p:cNvSpPr/>
            <p:nvPr/>
          </p:nvSpPr>
          <p:spPr>
            <a:xfrm>
              <a:off x="6811475" y="4335465"/>
              <a:ext cx="1399639" cy="52107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Common</a:t>
              </a:r>
              <a:br>
                <a:rPr lang="en-US" altLang="ko-KR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</a:br>
              <a:r>
                <a:rPr lang="en-US" altLang="ko-KR" b="1" dirty="0">
                  <a:solidFill>
                    <a:schemeClr val="tx1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K-mers</a:t>
              </a:r>
              <a:endParaRPr lang="ko-KR" altLang="en-US" b="1" dirty="0">
                <a:solidFill>
                  <a:schemeClr val="tx1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97B81D5-2F49-A644-8D43-070607B86F06}"/>
              </a:ext>
            </a:extLst>
          </p:cNvPr>
          <p:cNvSpPr txBox="1"/>
          <p:nvPr/>
        </p:nvSpPr>
        <p:spPr>
          <a:xfrm>
            <a:off x="6732047" y="1433214"/>
            <a:ext cx="2322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[Zou+, MICRO’</a:t>
            </a:r>
            <a:r>
              <a:rPr lang="en-CH" sz="2000" i="1" dirty="0">
                <a:solidFill>
                  <a:schemeClr val="bg1">
                    <a:lumMod val="50000"/>
                  </a:schemeClr>
                </a:solidFill>
              </a:rPr>
              <a:t>22</a:t>
            </a:r>
            <a:r>
              <a:rPr lang="en-CH" sz="2000" i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01863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80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679ABBC-8B38-3E45-A04A-1778DDA1DBE4}"/>
              </a:ext>
            </a:extLst>
          </p:cNvPr>
          <p:cNvSpPr/>
          <p:nvPr/>
        </p:nvSpPr>
        <p:spPr>
          <a:xfrm>
            <a:off x="369930" y="3473553"/>
            <a:ext cx="2534400" cy="336211"/>
          </a:xfrm>
          <a:prstGeom prst="roundRect">
            <a:avLst>
              <a:gd name="adj" fmla="val 693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CH" sz="2400" b="1" dirty="0">
                <a:solidFill>
                  <a:schemeClr val="bg1"/>
                </a:solidFill>
                <a:latin typeface="Corbel" panose="020B0503020204020204" pitchFamily="34" charset="0"/>
              </a:rPr>
              <a:t>Space-Inefficient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946951-C603-8344-8F41-8478023A4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>
                <a:solidFill>
                  <a:srgbClr val="0C4771"/>
                </a:solidFill>
              </a:rPr>
              <a:t>Step 2 Design: Retrieving the</a:t>
            </a:r>
            <a:r>
              <a:rPr lang="en-GB" sz="3200" dirty="0">
                <a:solidFill>
                  <a:srgbClr val="0C4771"/>
                </a:solidFill>
              </a:rPr>
              <a:t> S</a:t>
            </a:r>
            <a:r>
              <a:rPr lang="en-GB" sz="3200" b="1" dirty="0">
                <a:solidFill>
                  <a:srgbClr val="0C4771"/>
                </a:solidFill>
              </a:rPr>
              <a:t>pecies ID</a:t>
            </a:r>
            <a:endParaRPr lang="en-CH" sz="32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5191530-7CAF-F946-87C8-2C0443326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0" y="909903"/>
            <a:ext cx="8798061" cy="880239"/>
          </a:xfrm>
        </p:spPr>
        <p:txBody>
          <a:bodyPr/>
          <a:lstStyle/>
          <a:p>
            <a:pPr>
              <a:spcAft>
                <a:spcPts val="500"/>
              </a:spcAft>
            </a:pPr>
            <a:r>
              <a:rPr lang="en-GB" sz="2400" dirty="0"/>
              <a:t>MegIS retrieves the species IDs of the 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common k-mers </a:t>
            </a:r>
            <a:r>
              <a:rPr lang="en-GB" sz="2400" dirty="0"/>
              <a:t>by looking up a 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sketch database</a:t>
            </a:r>
          </a:p>
          <a:p>
            <a:pPr>
              <a:spcAft>
                <a:spcPts val="1500"/>
              </a:spcAft>
            </a:pPr>
            <a:endParaRPr lang="en-GB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F501952-2198-1E40-B1C1-96DD6EB8986E}"/>
              </a:ext>
            </a:extLst>
          </p:cNvPr>
          <p:cNvGraphicFramePr>
            <a:graphicFrameLocks noGrp="1"/>
          </p:cNvGraphicFramePr>
          <p:nvPr/>
        </p:nvGraphicFramePr>
        <p:xfrm>
          <a:off x="834851" y="1886394"/>
          <a:ext cx="1550869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21427">
                  <a:extLst>
                    <a:ext uri="{9D8B030D-6E8A-4147-A177-3AD203B41FA5}">
                      <a16:colId xmlns:a16="http://schemas.microsoft.com/office/drawing/2014/main" val="2202466981"/>
                    </a:ext>
                  </a:extLst>
                </a:gridCol>
                <a:gridCol w="529442">
                  <a:extLst>
                    <a:ext uri="{9D8B030D-6E8A-4147-A177-3AD203B41FA5}">
                      <a16:colId xmlns:a16="http://schemas.microsoft.com/office/drawing/2014/main" val="1793191674"/>
                    </a:ext>
                  </a:extLst>
                </a:gridCol>
              </a:tblGrid>
              <a:tr h="188561">
                <a:tc>
                  <a:txBody>
                    <a:bodyPr/>
                    <a:lstStyle/>
                    <a:p>
                      <a:pPr algn="ctr"/>
                      <a:r>
                        <a:rPr lang="en-CH" sz="1800" b="1" dirty="0">
                          <a:latin typeface="Cambria" panose="02040503050406030204" pitchFamily="18" charset="0"/>
                        </a:rPr>
                        <a:t>K-mer</a:t>
                      </a:r>
                    </a:p>
                  </a:txBody>
                  <a:tcPr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800" b="1" dirty="0">
                          <a:latin typeface="Cambria" panose="02040503050406030204" pitchFamily="18" charset="0"/>
                        </a:rPr>
                        <a:t>ID</a:t>
                      </a:r>
                    </a:p>
                  </a:txBody>
                  <a:tcPr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7482197"/>
                  </a:ext>
                </a:extLst>
              </a:tr>
              <a:tr h="188561">
                <a:tc>
                  <a:txBody>
                    <a:bodyPr/>
                    <a:lstStyle/>
                    <a:p>
                      <a:pPr algn="ctr"/>
                      <a:r>
                        <a:rPr lang="en-CH" sz="1800" b="0" dirty="0">
                          <a:latin typeface="Cambria" panose="02040503050406030204" pitchFamily="18" charset="0"/>
                        </a:rPr>
                        <a:t>AAAAA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75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1,5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544357"/>
                  </a:ext>
                </a:extLst>
              </a:tr>
              <a:tr h="188561">
                <a:tc>
                  <a:txBody>
                    <a:bodyPr/>
                    <a:lstStyle/>
                    <a:p>
                      <a:pPr algn="ctr"/>
                      <a:r>
                        <a:rPr lang="en-CH" sz="1800" b="0" dirty="0">
                          <a:latin typeface="Cambria" panose="02040503050406030204" pitchFamily="18" charset="0"/>
                        </a:rPr>
                        <a:t>AAAAC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75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6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58546"/>
                  </a:ext>
                </a:extLst>
              </a:tr>
              <a:tr h="188561">
                <a:tc>
                  <a:txBody>
                    <a:bodyPr/>
                    <a:lstStyle/>
                    <a:p>
                      <a:pPr algn="ctr"/>
                      <a:r>
                        <a:rPr lang="en-CH" sz="1800" b="0" dirty="0">
                          <a:latin typeface="Cambria" panose="02040503050406030204" pitchFamily="18" charset="0"/>
                        </a:rPr>
                        <a:t>AATCC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75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2, 9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285619"/>
                  </a:ext>
                </a:extLst>
              </a:tr>
              <a:tr h="188561">
                <a:tc>
                  <a:txBody>
                    <a:bodyPr/>
                    <a:lstStyle/>
                    <a:p>
                      <a:pPr algn="ctr"/>
                      <a:r>
                        <a:rPr lang="en-CH" sz="1800" b="0" dirty="0">
                          <a:latin typeface="Cambria" panose="02040503050406030204" pitchFamily="18" charset="0"/>
                        </a:rPr>
                        <a:t>…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75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…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887763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EE8903D6-FCEE-FA4E-890F-6549DF3E6614}"/>
              </a:ext>
            </a:extLst>
          </p:cNvPr>
          <p:cNvGrpSpPr/>
          <p:nvPr/>
        </p:nvGrpSpPr>
        <p:grpSpPr>
          <a:xfrm>
            <a:off x="1944531" y="1908914"/>
            <a:ext cx="366711" cy="1312891"/>
            <a:chOff x="2886772" y="1979628"/>
            <a:chExt cx="366711" cy="121438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A455D50-2707-DE46-B81A-2B7BA7CC3BAE}"/>
                </a:ext>
              </a:extLst>
            </p:cNvPr>
            <p:cNvSpPr/>
            <p:nvPr/>
          </p:nvSpPr>
          <p:spPr>
            <a:xfrm>
              <a:off x="2909592" y="1979628"/>
              <a:ext cx="316208" cy="18726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3E9E347-4DAD-5349-96F3-0DCC8F4CA3D6}"/>
                </a:ext>
              </a:extLst>
            </p:cNvPr>
            <p:cNvSpPr/>
            <p:nvPr/>
          </p:nvSpPr>
          <p:spPr>
            <a:xfrm>
              <a:off x="2937275" y="2246363"/>
              <a:ext cx="316208" cy="1994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F2BF779-71A1-8E43-A503-01C8E82F8D91}"/>
                </a:ext>
              </a:extLst>
            </p:cNvPr>
            <p:cNvSpPr/>
            <p:nvPr/>
          </p:nvSpPr>
          <p:spPr>
            <a:xfrm>
              <a:off x="2937275" y="2506493"/>
              <a:ext cx="316208" cy="1872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51EC078-CC77-DB42-94C8-685B5C4AC4ED}"/>
                </a:ext>
              </a:extLst>
            </p:cNvPr>
            <p:cNvSpPr/>
            <p:nvPr/>
          </p:nvSpPr>
          <p:spPr>
            <a:xfrm>
              <a:off x="2886772" y="2742977"/>
              <a:ext cx="356293" cy="2075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DCDBE22-2D21-874C-B831-926EF04D7DE2}"/>
                </a:ext>
              </a:extLst>
            </p:cNvPr>
            <p:cNvSpPr/>
            <p:nvPr/>
          </p:nvSpPr>
          <p:spPr>
            <a:xfrm>
              <a:off x="2916191" y="3006749"/>
              <a:ext cx="316208" cy="1872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9EACD353-C541-7F46-B585-E54385025015}"/>
              </a:ext>
            </a:extLst>
          </p:cNvPr>
          <p:cNvSpPr/>
          <p:nvPr/>
        </p:nvSpPr>
        <p:spPr>
          <a:xfrm>
            <a:off x="6239670" y="3473553"/>
            <a:ext cx="2534400" cy="354686"/>
          </a:xfrm>
          <a:prstGeom prst="roundRect">
            <a:avLst>
              <a:gd name="adj" fmla="val 6932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CH" sz="2400" b="1" dirty="0">
                <a:latin typeface="Corbel" panose="020B0503020204020204" pitchFamily="34" charset="0"/>
              </a:rPr>
              <a:t>Space-Efficient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A07A3403-E79A-9942-9A79-C1C5EF0A5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305" y="1859336"/>
            <a:ext cx="2530426" cy="1311155"/>
          </a:xfrm>
          <a:prstGeom prst="rect">
            <a:avLst/>
          </a:prstGeom>
        </p:spPr>
      </p:pic>
      <p:pic>
        <p:nvPicPr>
          <p:cNvPr id="56" name="Graphic 55" descr="Close">
            <a:extLst>
              <a:ext uri="{FF2B5EF4-FFF2-40B4-BE49-F238E27FC236}">
                <a16:creationId xmlns:a16="http://schemas.microsoft.com/office/drawing/2014/main" id="{4AC082D6-EF30-9C43-928D-823B1F0B85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73508" y="3983420"/>
            <a:ext cx="449537" cy="461665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C953263E-5E48-9C4F-8105-884635B17C7C}"/>
              </a:ext>
            </a:extLst>
          </p:cNvPr>
          <p:cNvSpPr txBox="1"/>
          <p:nvPr/>
        </p:nvSpPr>
        <p:spPr>
          <a:xfrm>
            <a:off x="5866086" y="3978081"/>
            <a:ext cx="3414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400" b="1" i="1" dirty="0">
                <a:solidFill>
                  <a:srgbClr val="C00000"/>
                </a:solidFill>
                <a:latin typeface="Corbel" panose="020B0503020204020204" pitchFamily="34" charset="0"/>
              </a:rPr>
              <a:t>Slow inside the SSD </a:t>
            </a:r>
          </a:p>
          <a:p>
            <a:pPr algn="ctr"/>
            <a:r>
              <a:rPr lang="en-CH" sz="2400" b="1" i="1" dirty="0">
                <a:solidFill>
                  <a:srgbClr val="C00000"/>
                </a:solidFill>
                <a:latin typeface="Corbel" panose="020B0503020204020204" pitchFamily="34" charset="0"/>
              </a:rPr>
              <a:t>due to long </a:t>
            </a:r>
          </a:p>
          <a:p>
            <a:pPr algn="ctr"/>
            <a:r>
              <a:rPr lang="en-CH" sz="2400" b="1" i="1" dirty="0">
                <a:solidFill>
                  <a:srgbClr val="C00000"/>
                </a:solidFill>
                <a:latin typeface="Corbel" panose="020B0503020204020204" pitchFamily="34" charset="0"/>
              </a:rPr>
              <a:t>NAND flash latency </a:t>
            </a:r>
          </a:p>
        </p:txBody>
      </p:sp>
    </p:spTree>
    <p:extLst>
      <p:ext uri="{BB962C8B-B14F-4D97-AF65-F5344CB8AC3E}">
        <p14:creationId xmlns:p14="http://schemas.microsoft.com/office/powerpoint/2010/main" val="351507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build="p"/>
      <p:bldP spid="54" grpId="0" animBg="1"/>
      <p:bldP spid="57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Left-right Arrow 15">
            <a:extLst>
              <a:ext uri="{FF2B5EF4-FFF2-40B4-BE49-F238E27FC236}">
                <a16:creationId xmlns:a16="http://schemas.microsoft.com/office/drawing/2014/main" id="{C47A4113-59F4-5248-B34D-F62D3E58E676}"/>
              </a:ext>
            </a:extLst>
          </p:cNvPr>
          <p:cNvSpPr/>
          <p:nvPr/>
        </p:nvSpPr>
        <p:spPr>
          <a:xfrm>
            <a:off x="172800" y="3234904"/>
            <a:ext cx="8798400" cy="815610"/>
          </a:xfrm>
          <a:prstGeom prst="leftRightArrow">
            <a:avLst/>
          </a:prstGeom>
          <a:gradFill>
            <a:gsLst>
              <a:gs pos="68000">
                <a:schemeClr val="accent2"/>
              </a:gs>
              <a:gs pos="32000">
                <a:schemeClr val="accent5"/>
              </a:gs>
              <a:gs pos="0">
                <a:schemeClr val="accent5"/>
              </a:gs>
              <a:gs pos="100000">
                <a:schemeClr val="accent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679ABBC-8B38-3E45-A04A-1778DDA1DBE4}"/>
              </a:ext>
            </a:extLst>
          </p:cNvPr>
          <p:cNvSpPr/>
          <p:nvPr/>
        </p:nvSpPr>
        <p:spPr>
          <a:xfrm>
            <a:off x="369930" y="3473553"/>
            <a:ext cx="2534400" cy="336211"/>
          </a:xfrm>
          <a:prstGeom prst="roundRect">
            <a:avLst>
              <a:gd name="adj" fmla="val 693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CH" sz="2400" b="1" dirty="0">
                <a:solidFill>
                  <a:schemeClr val="bg1"/>
                </a:solidFill>
                <a:latin typeface="Corbel" panose="020B0503020204020204" pitchFamily="34" charset="0"/>
              </a:rPr>
              <a:t>Space-Inefficient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946951-C603-8344-8F41-8478023A4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>
                <a:solidFill>
                  <a:srgbClr val="0C4771"/>
                </a:solidFill>
              </a:rPr>
              <a:t>Step 2 Design: Retrieving the</a:t>
            </a:r>
            <a:r>
              <a:rPr lang="en-GB" sz="3200" dirty="0">
                <a:solidFill>
                  <a:srgbClr val="0C4771"/>
                </a:solidFill>
              </a:rPr>
              <a:t> S</a:t>
            </a:r>
            <a:r>
              <a:rPr lang="en-GB" sz="3200" b="1" dirty="0">
                <a:solidFill>
                  <a:srgbClr val="0C4771"/>
                </a:solidFill>
              </a:rPr>
              <a:t>pecies ID</a:t>
            </a:r>
            <a:endParaRPr lang="en-CH" sz="32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5191530-7CAF-F946-87C8-2C0443326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0" y="909903"/>
            <a:ext cx="8798061" cy="880239"/>
          </a:xfrm>
        </p:spPr>
        <p:txBody>
          <a:bodyPr/>
          <a:lstStyle/>
          <a:p>
            <a:pPr>
              <a:spcAft>
                <a:spcPts val="500"/>
              </a:spcAft>
            </a:pPr>
            <a:r>
              <a:rPr lang="en-GB" sz="2400" dirty="0"/>
              <a:t>MegIS retrieves the species IDs of the 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common k-mers </a:t>
            </a:r>
            <a:r>
              <a:rPr lang="en-GB" sz="2400" dirty="0"/>
              <a:t>by looking up a 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sketch database</a:t>
            </a:r>
          </a:p>
          <a:p>
            <a:pPr>
              <a:spcAft>
                <a:spcPts val="1500"/>
              </a:spcAft>
            </a:pPr>
            <a:endParaRPr lang="en-GB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F501952-2198-1E40-B1C1-96DD6EB8986E}"/>
              </a:ext>
            </a:extLst>
          </p:cNvPr>
          <p:cNvGraphicFramePr>
            <a:graphicFrameLocks noGrp="1"/>
          </p:cNvGraphicFramePr>
          <p:nvPr/>
        </p:nvGraphicFramePr>
        <p:xfrm>
          <a:off x="834851" y="1886394"/>
          <a:ext cx="1550869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21427">
                  <a:extLst>
                    <a:ext uri="{9D8B030D-6E8A-4147-A177-3AD203B41FA5}">
                      <a16:colId xmlns:a16="http://schemas.microsoft.com/office/drawing/2014/main" val="2202466981"/>
                    </a:ext>
                  </a:extLst>
                </a:gridCol>
                <a:gridCol w="529442">
                  <a:extLst>
                    <a:ext uri="{9D8B030D-6E8A-4147-A177-3AD203B41FA5}">
                      <a16:colId xmlns:a16="http://schemas.microsoft.com/office/drawing/2014/main" val="1793191674"/>
                    </a:ext>
                  </a:extLst>
                </a:gridCol>
              </a:tblGrid>
              <a:tr h="188561">
                <a:tc>
                  <a:txBody>
                    <a:bodyPr/>
                    <a:lstStyle/>
                    <a:p>
                      <a:pPr algn="ctr"/>
                      <a:r>
                        <a:rPr lang="en-CH" sz="1800" b="1" dirty="0">
                          <a:latin typeface="Cambria" panose="02040503050406030204" pitchFamily="18" charset="0"/>
                        </a:rPr>
                        <a:t>K-mer</a:t>
                      </a:r>
                    </a:p>
                  </a:txBody>
                  <a:tcPr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800" b="1" dirty="0">
                          <a:latin typeface="Cambria" panose="02040503050406030204" pitchFamily="18" charset="0"/>
                        </a:rPr>
                        <a:t>ID</a:t>
                      </a:r>
                    </a:p>
                  </a:txBody>
                  <a:tcPr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7482197"/>
                  </a:ext>
                </a:extLst>
              </a:tr>
              <a:tr h="188561">
                <a:tc>
                  <a:txBody>
                    <a:bodyPr/>
                    <a:lstStyle/>
                    <a:p>
                      <a:pPr algn="ctr"/>
                      <a:r>
                        <a:rPr lang="en-CH" sz="1800" b="0" dirty="0">
                          <a:latin typeface="Cambria" panose="02040503050406030204" pitchFamily="18" charset="0"/>
                        </a:rPr>
                        <a:t>AAAAA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75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1,5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544357"/>
                  </a:ext>
                </a:extLst>
              </a:tr>
              <a:tr h="188561">
                <a:tc>
                  <a:txBody>
                    <a:bodyPr/>
                    <a:lstStyle/>
                    <a:p>
                      <a:pPr algn="ctr"/>
                      <a:r>
                        <a:rPr lang="en-CH" sz="1800" b="0" dirty="0">
                          <a:latin typeface="Cambria" panose="02040503050406030204" pitchFamily="18" charset="0"/>
                        </a:rPr>
                        <a:t>AAAAC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75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6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58546"/>
                  </a:ext>
                </a:extLst>
              </a:tr>
              <a:tr h="188561">
                <a:tc>
                  <a:txBody>
                    <a:bodyPr/>
                    <a:lstStyle/>
                    <a:p>
                      <a:pPr algn="ctr"/>
                      <a:r>
                        <a:rPr lang="en-CH" sz="1800" b="0" dirty="0">
                          <a:latin typeface="Cambria" panose="02040503050406030204" pitchFamily="18" charset="0"/>
                        </a:rPr>
                        <a:t>AATCC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75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2, 9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285619"/>
                  </a:ext>
                </a:extLst>
              </a:tr>
              <a:tr h="188561">
                <a:tc>
                  <a:txBody>
                    <a:bodyPr/>
                    <a:lstStyle/>
                    <a:p>
                      <a:pPr algn="ctr"/>
                      <a:r>
                        <a:rPr lang="en-CH" sz="1800" b="0" dirty="0">
                          <a:latin typeface="Cambria" panose="02040503050406030204" pitchFamily="18" charset="0"/>
                        </a:rPr>
                        <a:t>…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75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…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887763"/>
                  </a:ext>
                </a:extLst>
              </a:tr>
            </a:tbl>
          </a:graphicData>
        </a:graphic>
      </p:graphicFrame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9EACD353-C541-7F46-B585-E54385025015}"/>
              </a:ext>
            </a:extLst>
          </p:cNvPr>
          <p:cNvSpPr/>
          <p:nvPr/>
        </p:nvSpPr>
        <p:spPr>
          <a:xfrm>
            <a:off x="6239670" y="3473553"/>
            <a:ext cx="2534400" cy="354686"/>
          </a:xfrm>
          <a:prstGeom prst="roundRect">
            <a:avLst>
              <a:gd name="adj" fmla="val 6932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CH" sz="2400" b="1" dirty="0">
                <a:latin typeface="Corbel" panose="020B0503020204020204" pitchFamily="34" charset="0"/>
              </a:rPr>
              <a:t>Space-Efficient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A07A3403-E79A-9942-9A79-C1C5EF0A5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305" y="1859336"/>
            <a:ext cx="2530426" cy="131115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8B02771-93B9-F848-8686-AB390565A93C}"/>
              </a:ext>
            </a:extLst>
          </p:cNvPr>
          <p:cNvSpPr txBox="1"/>
          <p:nvPr/>
        </p:nvSpPr>
        <p:spPr>
          <a:xfrm>
            <a:off x="109876" y="4186827"/>
            <a:ext cx="18160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H" sz="2400" b="1" dirty="0">
                <a:solidFill>
                  <a:schemeClr val="accent2"/>
                </a:solidFill>
              </a:rPr>
              <a:t>7.5x</a:t>
            </a:r>
            <a:r>
              <a:rPr lang="en-CH" sz="2400" b="1" dirty="0">
                <a:solidFill>
                  <a:schemeClr val="accent2"/>
                </a:solidFill>
                <a:latin typeface="Corbel" panose="020B0503020204020204" pitchFamily="34" charset="0"/>
              </a:rPr>
              <a:t> Smaller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0E3648-AE34-164C-83A4-550FC5F64C7E}"/>
              </a:ext>
            </a:extLst>
          </p:cNvPr>
          <p:cNvSpPr txBox="1"/>
          <p:nvPr/>
        </p:nvSpPr>
        <p:spPr>
          <a:xfrm>
            <a:off x="7260106" y="4204400"/>
            <a:ext cx="18160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H" sz="2400" b="1" dirty="0">
                <a:solidFill>
                  <a:schemeClr val="accent5"/>
                </a:solidFill>
              </a:rPr>
              <a:t>2.1× </a:t>
            </a:r>
            <a:r>
              <a:rPr lang="en-CH" sz="2400" b="1" dirty="0">
                <a:solidFill>
                  <a:schemeClr val="accent5"/>
                </a:solidFill>
                <a:latin typeface="Corbel" panose="020B0503020204020204" pitchFamily="34" charset="0"/>
              </a:rPr>
              <a:t>Larger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BADA3C-C784-3042-B50F-5E54FBB68866}"/>
              </a:ext>
            </a:extLst>
          </p:cNvPr>
          <p:cNvSpPr txBox="1"/>
          <p:nvPr/>
        </p:nvSpPr>
        <p:spPr>
          <a:xfrm>
            <a:off x="4457450" y="4623484"/>
            <a:ext cx="3282172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CH" sz="2400" b="1" dirty="0">
                <a:solidFill>
                  <a:srgbClr val="629C3B"/>
                </a:solidFill>
                <a:latin typeface="Corbel" panose="020B0503020204020204" pitchFamily="34" charset="0"/>
              </a:rPr>
              <a:t>K-mer Sketch Streaming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E2F267-709A-0540-B863-265370D4B41E}"/>
              </a:ext>
            </a:extLst>
          </p:cNvPr>
          <p:cNvSpPr/>
          <p:nvPr/>
        </p:nvSpPr>
        <p:spPr>
          <a:xfrm>
            <a:off x="-23885" y="5239035"/>
            <a:ext cx="9160590" cy="1102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300" b="1" i="1" dirty="0">
                <a:solidFill>
                  <a:srgbClr val="629B3C"/>
                </a:solidFill>
                <a:latin typeface="Corbel" panose="020B0503020204020204" pitchFamily="34" charset="0"/>
              </a:rPr>
              <a:t>K-mer Sketch Streaming is m</a:t>
            </a:r>
            <a:r>
              <a:rPr lang="en-GB" sz="2300" b="1" i="1" dirty="0">
                <a:solidFill>
                  <a:srgbClr val="629B3C"/>
                </a:solidFill>
                <a:effectLst/>
                <a:latin typeface="Corbel" panose="020B0503020204020204" pitchFamily="34" charset="0"/>
              </a:rPr>
              <a:t>uch more suitable for in-storage processing</a:t>
            </a:r>
          </a:p>
          <a:p>
            <a:pPr algn="ctr"/>
            <a:r>
              <a:rPr lang="en-GB" sz="2300" b="1" i="1" dirty="0">
                <a:solidFill>
                  <a:srgbClr val="629B3C"/>
                </a:solidFill>
                <a:effectLst/>
                <a:latin typeface="Corbel" panose="020B0503020204020204" pitchFamily="34" charset="0"/>
              </a:rPr>
              <a:t> due to its streaming accesses</a:t>
            </a:r>
            <a:endParaRPr lang="en-GB" sz="2300" b="1" i="1" dirty="0">
              <a:solidFill>
                <a:srgbClr val="629B3C"/>
              </a:solidFill>
              <a:latin typeface="Corbel" panose="020B0503020204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B6830EC-52BC-E149-A7DE-9E1E2FC120C7}"/>
              </a:ext>
            </a:extLst>
          </p:cNvPr>
          <p:cNvCxnSpPr>
            <a:cxnSpLocks/>
          </p:cNvCxnSpPr>
          <p:nvPr/>
        </p:nvCxnSpPr>
        <p:spPr>
          <a:xfrm>
            <a:off x="6065286" y="3578015"/>
            <a:ext cx="0" cy="1045469"/>
          </a:xfrm>
          <a:prstGeom prst="line">
            <a:avLst/>
          </a:prstGeom>
          <a:ln w="38100">
            <a:solidFill>
              <a:schemeClr val="accent6"/>
            </a:solidFill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018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  <p:bldP spid="19" grpId="0" animBg="1"/>
      <p:bldP spid="20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Left-right Arrow 15">
            <a:extLst>
              <a:ext uri="{FF2B5EF4-FFF2-40B4-BE49-F238E27FC236}">
                <a16:creationId xmlns:a16="http://schemas.microsoft.com/office/drawing/2014/main" id="{C47A4113-59F4-5248-B34D-F62D3E58E676}"/>
              </a:ext>
            </a:extLst>
          </p:cNvPr>
          <p:cNvSpPr/>
          <p:nvPr/>
        </p:nvSpPr>
        <p:spPr>
          <a:xfrm>
            <a:off x="172800" y="3234904"/>
            <a:ext cx="8798400" cy="815610"/>
          </a:xfrm>
          <a:prstGeom prst="leftRightArrow">
            <a:avLst/>
          </a:prstGeom>
          <a:gradFill>
            <a:gsLst>
              <a:gs pos="68000">
                <a:schemeClr val="accent2"/>
              </a:gs>
              <a:gs pos="32000">
                <a:schemeClr val="accent5"/>
              </a:gs>
              <a:gs pos="0">
                <a:schemeClr val="accent5"/>
              </a:gs>
              <a:gs pos="100000">
                <a:schemeClr val="accent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679ABBC-8B38-3E45-A04A-1778DDA1DBE4}"/>
              </a:ext>
            </a:extLst>
          </p:cNvPr>
          <p:cNvSpPr/>
          <p:nvPr/>
        </p:nvSpPr>
        <p:spPr>
          <a:xfrm>
            <a:off x="369930" y="3473553"/>
            <a:ext cx="2534400" cy="336211"/>
          </a:xfrm>
          <a:prstGeom prst="roundRect">
            <a:avLst>
              <a:gd name="adj" fmla="val 693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CH" sz="2400" b="1" dirty="0">
                <a:solidFill>
                  <a:schemeClr val="bg1"/>
                </a:solidFill>
                <a:latin typeface="Corbel" panose="020B0503020204020204" pitchFamily="34" charset="0"/>
              </a:rPr>
              <a:t>Space-Inefficient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946951-C603-8344-8F41-8478023A4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>
                <a:solidFill>
                  <a:srgbClr val="0C4771"/>
                </a:solidFill>
              </a:rPr>
              <a:t>Step 2 Design: Retrieving the</a:t>
            </a:r>
            <a:r>
              <a:rPr lang="en-GB" sz="3200" dirty="0">
                <a:solidFill>
                  <a:srgbClr val="0C4771"/>
                </a:solidFill>
              </a:rPr>
              <a:t> S</a:t>
            </a:r>
            <a:r>
              <a:rPr lang="en-GB" sz="3200" b="1" dirty="0">
                <a:solidFill>
                  <a:srgbClr val="0C4771"/>
                </a:solidFill>
              </a:rPr>
              <a:t>pecies ID</a:t>
            </a:r>
            <a:endParaRPr lang="en-CH" sz="32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5191530-7CAF-F946-87C8-2C0443326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0" y="909903"/>
            <a:ext cx="8798061" cy="880239"/>
          </a:xfrm>
        </p:spPr>
        <p:txBody>
          <a:bodyPr/>
          <a:lstStyle/>
          <a:p>
            <a:pPr>
              <a:spcAft>
                <a:spcPts val="500"/>
              </a:spcAft>
            </a:pPr>
            <a:r>
              <a:rPr lang="en-GB" sz="2400" dirty="0"/>
              <a:t>MegIS retrieves the species IDs of the 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common k-mers </a:t>
            </a:r>
            <a:r>
              <a:rPr lang="en-GB" sz="2400" dirty="0"/>
              <a:t>by looking up a 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sketch database</a:t>
            </a:r>
          </a:p>
          <a:p>
            <a:pPr>
              <a:spcAft>
                <a:spcPts val="1500"/>
              </a:spcAft>
            </a:pPr>
            <a:endParaRPr lang="en-GB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F501952-2198-1E40-B1C1-96DD6EB8986E}"/>
              </a:ext>
            </a:extLst>
          </p:cNvPr>
          <p:cNvGraphicFramePr>
            <a:graphicFrameLocks noGrp="1"/>
          </p:cNvGraphicFramePr>
          <p:nvPr/>
        </p:nvGraphicFramePr>
        <p:xfrm>
          <a:off x="834851" y="1886394"/>
          <a:ext cx="1550869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21427">
                  <a:extLst>
                    <a:ext uri="{9D8B030D-6E8A-4147-A177-3AD203B41FA5}">
                      <a16:colId xmlns:a16="http://schemas.microsoft.com/office/drawing/2014/main" val="2202466981"/>
                    </a:ext>
                  </a:extLst>
                </a:gridCol>
                <a:gridCol w="529442">
                  <a:extLst>
                    <a:ext uri="{9D8B030D-6E8A-4147-A177-3AD203B41FA5}">
                      <a16:colId xmlns:a16="http://schemas.microsoft.com/office/drawing/2014/main" val="1793191674"/>
                    </a:ext>
                  </a:extLst>
                </a:gridCol>
              </a:tblGrid>
              <a:tr h="188561">
                <a:tc>
                  <a:txBody>
                    <a:bodyPr/>
                    <a:lstStyle/>
                    <a:p>
                      <a:pPr algn="ctr"/>
                      <a:r>
                        <a:rPr lang="en-CH" sz="1800" b="1" dirty="0">
                          <a:latin typeface="Cambria" panose="02040503050406030204" pitchFamily="18" charset="0"/>
                        </a:rPr>
                        <a:t>K-mer</a:t>
                      </a:r>
                    </a:p>
                  </a:txBody>
                  <a:tcPr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800" b="1" dirty="0">
                          <a:latin typeface="Cambria" panose="02040503050406030204" pitchFamily="18" charset="0"/>
                        </a:rPr>
                        <a:t>ID</a:t>
                      </a:r>
                    </a:p>
                  </a:txBody>
                  <a:tcPr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7482197"/>
                  </a:ext>
                </a:extLst>
              </a:tr>
              <a:tr h="188561">
                <a:tc>
                  <a:txBody>
                    <a:bodyPr/>
                    <a:lstStyle/>
                    <a:p>
                      <a:pPr algn="ctr"/>
                      <a:r>
                        <a:rPr lang="en-CH" sz="1800" b="0" dirty="0">
                          <a:latin typeface="Cambria" panose="02040503050406030204" pitchFamily="18" charset="0"/>
                        </a:rPr>
                        <a:t>AAAAA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75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1,5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544357"/>
                  </a:ext>
                </a:extLst>
              </a:tr>
              <a:tr h="188561">
                <a:tc>
                  <a:txBody>
                    <a:bodyPr/>
                    <a:lstStyle/>
                    <a:p>
                      <a:pPr algn="ctr"/>
                      <a:r>
                        <a:rPr lang="en-CH" sz="1800" b="0" dirty="0">
                          <a:latin typeface="Cambria" panose="02040503050406030204" pitchFamily="18" charset="0"/>
                        </a:rPr>
                        <a:t>AAAAC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75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6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58546"/>
                  </a:ext>
                </a:extLst>
              </a:tr>
              <a:tr h="188561">
                <a:tc>
                  <a:txBody>
                    <a:bodyPr/>
                    <a:lstStyle/>
                    <a:p>
                      <a:pPr algn="ctr"/>
                      <a:r>
                        <a:rPr lang="en-CH" sz="1800" b="0" dirty="0">
                          <a:latin typeface="Cambria" panose="02040503050406030204" pitchFamily="18" charset="0"/>
                        </a:rPr>
                        <a:t>AATCC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75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2, 9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285619"/>
                  </a:ext>
                </a:extLst>
              </a:tr>
              <a:tr h="188561">
                <a:tc>
                  <a:txBody>
                    <a:bodyPr/>
                    <a:lstStyle/>
                    <a:p>
                      <a:pPr algn="ctr"/>
                      <a:r>
                        <a:rPr lang="en-CH" sz="1800" b="0" dirty="0">
                          <a:latin typeface="Cambria" panose="02040503050406030204" pitchFamily="18" charset="0"/>
                        </a:rPr>
                        <a:t>…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75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…</a:t>
                      </a:r>
                    </a:p>
                  </a:txBody>
                  <a:tcPr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887763"/>
                  </a:ext>
                </a:extLst>
              </a:tr>
            </a:tbl>
          </a:graphicData>
        </a:graphic>
      </p:graphicFrame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9EACD353-C541-7F46-B585-E54385025015}"/>
              </a:ext>
            </a:extLst>
          </p:cNvPr>
          <p:cNvSpPr/>
          <p:nvPr/>
        </p:nvSpPr>
        <p:spPr>
          <a:xfrm>
            <a:off x="6239670" y="3473553"/>
            <a:ext cx="2534400" cy="354686"/>
          </a:xfrm>
          <a:prstGeom prst="roundRect">
            <a:avLst>
              <a:gd name="adj" fmla="val 6932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CH" sz="2400" b="1" dirty="0">
                <a:latin typeface="Corbel" panose="020B0503020204020204" pitchFamily="34" charset="0"/>
              </a:rPr>
              <a:t>Space-Efficient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A07A3403-E79A-9942-9A79-C1C5EF0A5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305" y="1859336"/>
            <a:ext cx="2530426" cy="131115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8B02771-93B9-F848-8686-AB390565A93C}"/>
              </a:ext>
            </a:extLst>
          </p:cNvPr>
          <p:cNvSpPr txBox="1"/>
          <p:nvPr/>
        </p:nvSpPr>
        <p:spPr>
          <a:xfrm>
            <a:off x="109876" y="4186827"/>
            <a:ext cx="18160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H" sz="2400" b="1" dirty="0">
                <a:solidFill>
                  <a:schemeClr val="accent2"/>
                </a:solidFill>
              </a:rPr>
              <a:t>7.5x</a:t>
            </a:r>
            <a:r>
              <a:rPr lang="en-CH" sz="2400" b="1" dirty="0">
                <a:solidFill>
                  <a:schemeClr val="accent2"/>
                </a:solidFill>
                <a:latin typeface="Corbel" panose="020B0503020204020204" pitchFamily="34" charset="0"/>
              </a:rPr>
              <a:t> Smaller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0E3648-AE34-164C-83A4-550FC5F64C7E}"/>
              </a:ext>
            </a:extLst>
          </p:cNvPr>
          <p:cNvSpPr txBox="1"/>
          <p:nvPr/>
        </p:nvSpPr>
        <p:spPr>
          <a:xfrm>
            <a:off x="7260106" y="4204400"/>
            <a:ext cx="18160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H" sz="2400" b="1" dirty="0">
                <a:solidFill>
                  <a:schemeClr val="accent5"/>
                </a:solidFill>
              </a:rPr>
              <a:t>2.1× </a:t>
            </a:r>
            <a:r>
              <a:rPr lang="en-CH" sz="2400" b="1" dirty="0">
                <a:solidFill>
                  <a:schemeClr val="accent5"/>
                </a:solidFill>
                <a:latin typeface="Corbel" panose="020B0503020204020204" pitchFamily="34" charset="0"/>
              </a:rPr>
              <a:t>Larger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BADA3C-C784-3042-B50F-5E54FBB68866}"/>
              </a:ext>
            </a:extLst>
          </p:cNvPr>
          <p:cNvSpPr txBox="1"/>
          <p:nvPr/>
        </p:nvSpPr>
        <p:spPr>
          <a:xfrm>
            <a:off x="4457450" y="4623484"/>
            <a:ext cx="3282172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CH" sz="2400" b="1" dirty="0">
                <a:solidFill>
                  <a:srgbClr val="629C3B"/>
                </a:solidFill>
                <a:latin typeface="Corbel" panose="020B0503020204020204" pitchFamily="34" charset="0"/>
              </a:rPr>
              <a:t>K-mer Sketch Streaming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E2F267-709A-0540-B863-265370D4B41E}"/>
              </a:ext>
            </a:extLst>
          </p:cNvPr>
          <p:cNvSpPr/>
          <p:nvPr/>
        </p:nvSpPr>
        <p:spPr>
          <a:xfrm>
            <a:off x="-23885" y="5239035"/>
            <a:ext cx="9160590" cy="1102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300" b="1" i="1" dirty="0">
                <a:solidFill>
                  <a:srgbClr val="629B3C"/>
                </a:solidFill>
                <a:latin typeface="Corbel" panose="020B0503020204020204" pitchFamily="34" charset="0"/>
              </a:rPr>
              <a:t>K-mer Sketch Streaming is m</a:t>
            </a:r>
            <a:r>
              <a:rPr lang="en-GB" sz="2300" b="1" i="1" dirty="0">
                <a:solidFill>
                  <a:srgbClr val="629B3C"/>
                </a:solidFill>
                <a:effectLst/>
                <a:latin typeface="Corbel" panose="020B0503020204020204" pitchFamily="34" charset="0"/>
              </a:rPr>
              <a:t>uch more suitable for in-storage processing</a:t>
            </a:r>
          </a:p>
          <a:p>
            <a:pPr algn="ctr"/>
            <a:r>
              <a:rPr lang="en-GB" sz="2300" b="1" i="1" dirty="0">
                <a:solidFill>
                  <a:srgbClr val="629B3C"/>
                </a:solidFill>
                <a:effectLst/>
                <a:latin typeface="Corbel" panose="020B0503020204020204" pitchFamily="34" charset="0"/>
              </a:rPr>
              <a:t> due to its streaming accesses</a:t>
            </a:r>
            <a:endParaRPr lang="en-GB" sz="2300" b="1" i="1" dirty="0">
              <a:solidFill>
                <a:srgbClr val="629B3C"/>
              </a:solidFill>
              <a:latin typeface="Corbel" panose="020B0503020204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B6830EC-52BC-E149-A7DE-9E1E2FC120C7}"/>
              </a:ext>
            </a:extLst>
          </p:cNvPr>
          <p:cNvCxnSpPr>
            <a:cxnSpLocks/>
          </p:cNvCxnSpPr>
          <p:nvPr/>
        </p:nvCxnSpPr>
        <p:spPr>
          <a:xfrm>
            <a:off x="6065286" y="3578015"/>
            <a:ext cx="0" cy="1045469"/>
          </a:xfrm>
          <a:prstGeom prst="line">
            <a:avLst/>
          </a:prstGeom>
          <a:ln w="38100">
            <a:solidFill>
              <a:schemeClr val="accent6"/>
            </a:solidFill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D6D64370-6418-644C-866C-0F25C9EC1CF6}"/>
              </a:ext>
            </a:extLst>
          </p:cNvPr>
          <p:cNvSpPr/>
          <p:nvPr/>
        </p:nvSpPr>
        <p:spPr>
          <a:xfrm>
            <a:off x="0" y="948603"/>
            <a:ext cx="9144000" cy="4136545"/>
          </a:xfrm>
          <a:prstGeom prst="rect">
            <a:avLst/>
          </a:prstGeom>
          <a:solidFill>
            <a:srgbClr val="FFFFFF">
              <a:alpha val="9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CD397-3FB7-3749-B51F-017900C83507}"/>
              </a:ext>
            </a:extLst>
          </p:cNvPr>
          <p:cNvSpPr/>
          <p:nvPr/>
        </p:nvSpPr>
        <p:spPr>
          <a:xfrm>
            <a:off x="0" y="2342192"/>
            <a:ext cx="9144000" cy="1256288"/>
          </a:xfrm>
          <a:prstGeom prst="rect">
            <a:avLst/>
          </a:prstGeom>
          <a:solidFill>
            <a:srgbClr val="C3BF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50000"/>
              </a:lnSpc>
            </a:pP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Design details are in the paper</a:t>
            </a:r>
            <a:endParaRPr lang="en-GB" sz="2400" b="1" dirty="0">
              <a:solidFill>
                <a:srgbClr val="22AE9B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048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A7618-CE1F-B34C-B41B-12BE5DF53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High-Throughput Sequencers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4C0C17A3-150C-5A45-A861-620CA36BDF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41074" y="2835506"/>
            <a:ext cx="2264883" cy="131507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Text Box 12">
            <a:extLst>
              <a:ext uri="{FF2B5EF4-FFF2-40B4-BE49-F238E27FC236}">
                <a16:creationId xmlns:a16="http://schemas.microsoft.com/office/drawing/2014/main" id="{0B392DBB-F284-CA41-88C9-91B15F4B2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7966" y="6018342"/>
            <a:ext cx="7383042" cy="42050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0820" rIns="81639" bIns="4082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… and more! All produce data with different properties.</a:t>
            </a:r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37E4B14D-7B32-4B49-BDA3-D33580728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389" y="2492896"/>
            <a:ext cx="1955520" cy="312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Illumina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MiSeq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7" name="Text Box 19">
            <a:extLst>
              <a:ext uri="{FF2B5EF4-FFF2-40B4-BE49-F238E27FC236}">
                <a16:creationId xmlns:a16="http://schemas.microsoft.com/office/drawing/2014/main" id="{F7AF0B48-B7DA-1C47-B235-0B44DC405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9862" y="4140682"/>
            <a:ext cx="2511360" cy="312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Oxford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Nanopore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MinION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 Box 22">
            <a:extLst>
              <a:ext uri="{FF2B5EF4-FFF2-40B4-BE49-F238E27FC236}">
                <a16:creationId xmlns:a16="http://schemas.microsoft.com/office/drawing/2014/main" id="{24D0C308-9210-2D4E-934D-1B7C23DD5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5084" y="5796865"/>
            <a:ext cx="2280960" cy="312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Pacific Biosciences RS II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AB5EAB-E6AF-6249-8B70-562972A125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48" t="4106"/>
          <a:stretch/>
        </p:blipFill>
        <p:spPr>
          <a:xfrm>
            <a:off x="659168" y="2865864"/>
            <a:ext cx="1522463" cy="2990331"/>
          </a:xfrm>
          <a:prstGeom prst="rect">
            <a:avLst/>
          </a:prstGeom>
        </p:spPr>
      </p:pic>
      <p:sp>
        <p:nvSpPr>
          <p:cNvPr id="10" name="Text Box 14">
            <a:extLst>
              <a:ext uri="{FF2B5EF4-FFF2-40B4-BE49-F238E27FC236}">
                <a16:creationId xmlns:a16="http://schemas.microsoft.com/office/drawing/2014/main" id="{77510252-2314-FD4B-9E6A-1D4D7EB32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637" y="5698152"/>
            <a:ext cx="2226045" cy="45448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Illumina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NovaSeq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6000</a:t>
            </a:r>
          </a:p>
        </p:txBody>
      </p:sp>
      <p:pic>
        <p:nvPicPr>
          <p:cNvPr id="11" name="Picture 6" descr="SmidgION-2018.png">
            <a:extLst>
              <a:ext uri="{FF2B5EF4-FFF2-40B4-BE49-F238E27FC236}">
                <a16:creationId xmlns:a16="http://schemas.microsoft.com/office/drawing/2014/main" id="{BEEE064F-E89F-D54B-AA4F-9029905E1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19971">
            <a:off x="5904311" y="4637310"/>
            <a:ext cx="2378084" cy="135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E511601-E58E-5443-931E-397D618FBFCA}"/>
              </a:ext>
            </a:extLst>
          </p:cNvPr>
          <p:cNvSpPr/>
          <p:nvPr/>
        </p:nvSpPr>
        <p:spPr>
          <a:xfrm>
            <a:off x="7361099" y="4941168"/>
            <a:ext cx="13873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Oxford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Nanopore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SmidgION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18298C-AD1F-8748-B92D-4E439C752C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3213" y="3655082"/>
            <a:ext cx="2826635" cy="21984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F54D92-588A-0B4E-AE4F-2E86BAB979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3433" y="869263"/>
            <a:ext cx="1854591" cy="293585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BA27421-FA89-4D4E-BB13-F8E5F906414A}"/>
              </a:ext>
            </a:extLst>
          </p:cNvPr>
          <p:cNvSpPr/>
          <p:nvPr/>
        </p:nvSpPr>
        <p:spPr>
          <a:xfrm>
            <a:off x="4728805" y="2090916"/>
            <a:ext cx="13179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Pacific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Biosciences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Sequel II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B25559F-9079-C046-A1B6-379DB7000D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5961" y="1108776"/>
            <a:ext cx="2559162" cy="179646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81A1CF6-F161-1A46-8C49-6C6AD0354F1A}"/>
              </a:ext>
            </a:extLst>
          </p:cNvPr>
          <p:cNvSpPr/>
          <p:nvPr/>
        </p:nvSpPr>
        <p:spPr>
          <a:xfrm>
            <a:off x="5931345" y="944360"/>
            <a:ext cx="135793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Oxford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Nanopore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PromethION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C0B3364-1C69-1549-8357-EA03ACDB608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637" y="836712"/>
            <a:ext cx="2601870" cy="173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25772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050F4-51BF-6C40-B637-D29E40E43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Step </a:t>
            </a:r>
            <a:r>
              <a:rPr lang="en-CH" dirty="0">
                <a:latin typeface="+mn-lt"/>
              </a:rPr>
              <a:t>3</a:t>
            </a:r>
            <a:endParaRPr lang="en-CH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307C66-9A4F-824A-AE13-9C5471EC48EA}"/>
              </a:ext>
            </a:extLst>
          </p:cNvPr>
          <p:cNvGrpSpPr/>
          <p:nvPr/>
        </p:nvGrpSpPr>
        <p:grpSpPr>
          <a:xfrm>
            <a:off x="-768361" y="3414655"/>
            <a:ext cx="4775363" cy="2952954"/>
            <a:chOff x="-768361" y="3343657"/>
            <a:chExt cx="4775363" cy="2952954"/>
          </a:xfrm>
        </p:grpSpPr>
        <p:pic>
          <p:nvPicPr>
            <p:cNvPr id="5" name="Graphic 4" descr="Database">
              <a:extLst>
                <a:ext uri="{FF2B5EF4-FFF2-40B4-BE49-F238E27FC236}">
                  <a16:creationId xmlns:a16="http://schemas.microsoft.com/office/drawing/2014/main" id="{7E944E08-167C-994A-B94F-D42F0FC37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768361" y="3343657"/>
              <a:ext cx="4775363" cy="226107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6030596-3995-834A-BEC4-513F0A4060F8}"/>
                </a:ext>
              </a:extLst>
            </p:cNvPr>
            <p:cNvSpPr txBox="1"/>
            <p:nvPr/>
          </p:nvSpPr>
          <p:spPr>
            <a:xfrm>
              <a:off x="42967" y="5419448"/>
              <a:ext cx="3152705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2000" dirty="0">
                  <a:solidFill>
                    <a:srgbClr val="009193"/>
                  </a:solidFill>
                  <a:latin typeface="Corbel" panose="020B0503020204020204" pitchFamily="34" charset="0"/>
                </a:rPr>
                <a:t>A large database </a:t>
              </a:r>
            </a:p>
            <a:p>
              <a:pPr algn="ctr">
                <a:lnSpc>
                  <a:spcPct val="85000"/>
                </a:lnSpc>
              </a:pPr>
              <a:r>
                <a:rPr lang="en-US" sz="2000" dirty="0">
                  <a:solidFill>
                    <a:srgbClr val="009193"/>
                  </a:solidFill>
                  <a:latin typeface="Corbel" panose="020B0503020204020204" pitchFamily="34" charset="0"/>
                </a:rPr>
                <a:t>containing information</a:t>
              </a:r>
            </a:p>
            <a:p>
              <a:pPr algn="ctr">
                <a:lnSpc>
                  <a:spcPct val="85000"/>
                </a:lnSpc>
              </a:pPr>
              <a:r>
                <a:rPr lang="en-US" sz="2000" dirty="0">
                  <a:solidFill>
                    <a:srgbClr val="009193"/>
                  </a:solidFill>
                  <a:latin typeface="Corbel" panose="020B0503020204020204" pitchFamily="34" charset="0"/>
                </a:rPr>
                <a:t>on </a:t>
              </a:r>
              <a:r>
                <a:rPr lang="en-US" sz="2000" b="1" dirty="0">
                  <a:solidFill>
                    <a:srgbClr val="C00000"/>
                  </a:solidFill>
                  <a:latin typeface="Corbel" panose="020B0503020204020204" pitchFamily="34" charset="0"/>
                </a:rPr>
                <a:t>many species 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319C630-E5D0-A04C-8A59-D198B8C727CE}"/>
              </a:ext>
            </a:extLst>
          </p:cNvPr>
          <p:cNvSpPr txBox="1"/>
          <p:nvPr/>
        </p:nvSpPr>
        <p:spPr>
          <a:xfrm>
            <a:off x="42966" y="2699186"/>
            <a:ext cx="3152705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Metagenomic sample</a:t>
            </a:r>
          </a:p>
          <a:p>
            <a:pPr algn="ctr">
              <a:lnSpc>
                <a:spcPct val="85000"/>
              </a:lnSpc>
            </a:pP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with species that </a:t>
            </a:r>
          </a:p>
          <a:p>
            <a:pPr algn="ctr">
              <a:lnSpc>
                <a:spcPct val="85000"/>
              </a:lnSpc>
            </a:pP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are 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not known </a:t>
            </a:r>
            <a:r>
              <a:rPr lang="en-US" sz="2000" dirty="0">
                <a:solidFill>
                  <a:srgbClr val="AE8207"/>
                </a:solidFill>
                <a:latin typeface="Corbel" panose="020B0503020204020204" pitchFamily="34" charset="0"/>
              </a:rPr>
              <a:t>in advance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6F1C8BF-7829-5F4A-A1D2-74522292BE84}"/>
              </a:ext>
            </a:extLst>
          </p:cNvPr>
          <p:cNvSpPr/>
          <p:nvPr/>
        </p:nvSpPr>
        <p:spPr>
          <a:xfrm>
            <a:off x="293531" y="875832"/>
            <a:ext cx="2553629" cy="185166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latin typeface="Corbel" panose="020B0503020204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896A9E-5E1F-994A-86A1-82A2F6E3E44C}"/>
              </a:ext>
            </a:extLst>
          </p:cNvPr>
          <p:cNvGrpSpPr/>
          <p:nvPr/>
        </p:nvGrpSpPr>
        <p:grpSpPr>
          <a:xfrm>
            <a:off x="222107" y="3763014"/>
            <a:ext cx="2745780" cy="1614374"/>
            <a:chOff x="222107" y="3837156"/>
            <a:chExt cx="2745780" cy="161437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9D86756-3484-8646-952F-88E7275F0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532" y="3890499"/>
              <a:ext cx="843350" cy="84335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2DB8AFB-9129-FE4B-A747-C95AF9547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5647" y="3837156"/>
              <a:ext cx="617134" cy="617134"/>
            </a:xfrm>
            <a:prstGeom prst="rect">
              <a:avLst/>
            </a:prstGeom>
            <a:effectLst/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F4547B2-683B-CE45-B31A-582F7ACD8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2107" y="4315519"/>
              <a:ext cx="476492" cy="476492"/>
            </a:xfrm>
            <a:prstGeom prst="rect">
              <a:avLst/>
            </a:prstGeom>
            <a:effectLst/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8DF51D4-4868-5848-8052-1315F64D0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rgbClr val="1982C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23150" y="4639800"/>
              <a:ext cx="644737" cy="644737"/>
            </a:xfrm>
            <a:prstGeom prst="rect">
              <a:avLst/>
            </a:prstGeom>
            <a:effectLst/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D913261-2108-5443-9885-981797184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6328" y="3858921"/>
              <a:ext cx="967673" cy="96767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17B3C0D-B7D0-6D49-9000-E38A95172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80" y="4716682"/>
              <a:ext cx="651126" cy="65112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74C2EFE-E542-5A45-91F5-F8BB4CE6E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1692" y="4519424"/>
              <a:ext cx="596538" cy="59653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7DA6C79-80CD-474C-95C1-0FCB27A79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8685" y="4830355"/>
              <a:ext cx="621175" cy="621175"/>
            </a:xfrm>
            <a:prstGeom prst="rect">
              <a:avLst/>
            </a:prstGeom>
          </p:spPr>
        </p:pic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F80CF0D-46BA-7943-9439-F0F888241DE0}"/>
              </a:ext>
            </a:extLst>
          </p:cNvPr>
          <p:cNvGrpSpPr/>
          <p:nvPr/>
        </p:nvGrpSpPr>
        <p:grpSpPr>
          <a:xfrm>
            <a:off x="-794302" y="3460482"/>
            <a:ext cx="4775363" cy="2261076"/>
            <a:chOff x="-794302" y="3568490"/>
            <a:chExt cx="4775363" cy="2261076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5DF7AFB5-F0D1-194C-9921-4745E437DE20}"/>
                </a:ext>
              </a:extLst>
            </p:cNvPr>
            <p:cNvSpPr/>
            <p:nvPr/>
          </p:nvSpPr>
          <p:spPr>
            <a:xfrm>
              <a:off x="189560" y="3953962"/>
              <a:ext cx="2807640" cy="1490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>
                <a:latin typeface="Corbel" panose="020B0503020204020204" pitchFamily="34" charset="0"/>
              </a:endParaRPr>
            </a:p>
          </p:txBody>
        </p:sp>
        <p:pic>
          <p:nvPicPr>
            <p:cNvPr id="138" name="Graphic 137" descr="Database">
              <a:extLst>
                <a:ext uri="{FF2B5EF4-FFF2-40B4-BE49-F238E27FC236}">
                  <a16:creationId xmlns:a16="http://schemas.microsoft.com/office/drawing/2014/main" id="{374D2D7D-E9C5-534A-9EC8-C578A794E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-794302" y="3568490"/>
              <a:ext cx="4775363" cy="2261076"/>
            </a:xfrm>
            <a:prstGeom prst="rect">
              <a:avLst/>
            </a:prstGeom>
          </p:spPr>
        </p:pic>
      </p:grpSp>
      <p:cxnSp>
        <p:nvCxnSpPr>
          <p:cNvPr id="70" name="Curved Connector 69">
            <a:extLst>
              <a:ext uri="{FF2B5EF4-FFF2-40B4-BE49-F238E27FC236}">
                <a16:creationId xmlns:a16="http://schemas.microsoft.com/office/drawing/2014/main" id="{0486B36E-F3A5-5648-BE55-42FA957396D3}"/>
              </a:ext>
            </a:extLst>
          </p:cNvPr>
          <p:cNvCxnSpPr>
            <a:cxnSpLocks/>
          </p:cNvCxnSpPr>
          <p:nvPr/>
        </p:nvCxnSpPr>
        <p:spPr>
          <a:xfrm flipV="1">
            <a:off x="3023141" y="3538886"/>
            <a:ext cx="911771" cy="581203"/>
          </a:xfrm>
          <a:prstGeom prst="curvedConnector3">
            <a:avLst>
              <a:gd name="adj1" fmla="val 50000"/>
            </a:avLst>
          </a:prstGeom>
          <a:ln w="38100">
            <a:solidFill>
              <a:srgbClr val="C813BD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9470621-849D-494C-A0FE-F70C6A9F3221}"/>
              </a:ext>
            </a:extLst>
          </p:cNvPr>
          <p:cNvGrpSpPr/>
          <p:nvPr/>
        </p:nvGrpSpPr>
        <p:grpSpPr>
          <a:xfrm>
            <a:off x="2785555" y="837834"/>
            <a:ext cx="4384326" cy="1497560"/>
            <a:chOff x="2785555" y="837834"/>
            <a:chExt cx="4384326" cy="1497560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B5FC74F1-D7D6-004C-9A0D-339AD5F6B1BA}"/>
                </a:ext>
              </a:extLst>
            </p:cNvPr>
            <p:cNvSpPr/>
            <p:nvPr/>
          </p:nvSpPr>
          <p:spPr>
            <a:xfrm>
              <a:off x="3183315" y="902919"/>
              <a:ext cx="3986566" cy="143247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0E83524F-D1AE-5146-B046-26D6C429D551}"/>
                </a:ext>
              </a:extLst>
            </p:cNvPr>
            <p:cNvSpPr/>
            <p:nvPr/>
          </p:nvSpPr>
          <p:spPr>
            <a:xfrm>
              <a:off x="3305590" y="1306940"/>
              <a:ext cx="1948977" cy="669551"/>
            </a:xfrm>
            <a:prstGeom prst="roundRect">
              <a:avLst>
                <a:gd name="adj" fmla="val 8025"/>
              </a:avLst>
            </a:prstGeom>
            <a:solidFill>
              <a:srgbClr val="1982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CH" sz="2000" b="1" dirty="0">
                  <a:latin typeface="Corbel" panose="020B0503020204020204" pitchFamily="34" charset="0"/>
                </a:rPr>
                <a:t>Preparation </a:t>
              </a:r>
            </a:p>
            <a:p>
              <a:pPr algn="ctr"/>
              <a:r>
                <a:rPr lang="en-GB" sz="2000" b="1" dirty="0">
                  <a:latin typeface="Corbel" panose="020B0503020204020204" pitchFamily="34" charset="0"/>
                </a:rPr>
                <a:t>of </a:t>
              </a:r>
              <a:r>
                <a:rPr lang="en-CH" sz="2000" b="1" dirty="0">
                  <a:latin typeface="Corbel" panose="020B0503020204020204" pitchFamily="34" charset="0"/>
                </a:rPr>
                <a:t>Input Queries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257DF42-242B-494C-A19C-DD02A2CE9086}"/>
                </a:ext>
              </a:extLst>
            </p:cNvPr>
            <p:cNvGrpSpPr/>
            <p:nvPr/>
          </p:nvGrpSpPr>
          <p:grpSpPr>
            <a:xfrm>
              <a:off x="5449487" y="888858"/>
              <a:ext cx="1566110" cy="1417511"/>
              <a:chOff x="3141770" y="1630562"/>
              <a:chExt cx="1566110" cy="1417511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7B554566-2B3B-664E-9EF8-BCC331174B96}"/>
                  </a:ext>
                </a:extLst>
              </p:cNvPr>
              <p:cNvGrpSpPr/>
              <p:nvPr/>
            </p:nvGrpSpPr>
            <p:grpSpPr>
              <a:xfrm>
                <a:off x="3141770" y="1630562"/>
                <a:ext cx="1501047" cy="1417511"/>
                <a:chOff x="3294003" y="1331203"/>
                <a:chExt cx="1501047" cy="1417511"/>
              </a:xfrm>
            </p:grpSpPr>
            <p:sp>
              <p:nvSpPr>
                <p:cNvPr id="42" name="Left Brace 41">
                  <a:extLst>
                    <a:ext uri="{FF2B5EF4-FFF2-40B4-BE49-F238E27FC236}">
                      <a16:creationId xmlns:a16="http://schemas.microsoft.com/office/drawing/2014/main" id="{34F39EAB-9D04-E24D-A5BA-7FE029F24424}"/>
                    </a:ext>
                  </a:extLst>
                </p:cNvPr>
                <p:cNvSpPr/>
                <p:nvPr/>
              </p:nvSpPr>
              <p:spPr>
                <a:xfrm>
                  <a:off x="3819479" y="1396616"/>
                  <a:ext cx="157183" cy="1273306"/>
                </a:xfrm>
                <a:prstGeom prst="leftBrace">
                  <a:avLst/>
                </a:prstGeom>
                <a:ln w="15875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6D4B06CC-8B52-D040-A34E-1E24E09E70C4}"/>
                    </a:ext>
                  </a:extLst>
                </p:cNvPr>
                <p:cNvSpPr txBox="1"/>
                <p:nvPr/>
              </p:nvSpPr>
              <p:spPr>
                <a:xfrm rot="16200000">
                  <a:off x="2923737" y="1701469"/>
                  <a:ext cx="1331463" cy="5909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CH" dirty="0">
                      <a:latin typeface="Corbel" panose="020B0503020204020204" pitchFamily="34" charset="0"/>
                    </a:rPr>
                    <a:t>Query </a:t>
                  </a:r>
                </a:p>
                <a:p>
                  <a:pPr algn="ctr">
                    <a:lnSpc>
                      <a:spcPct val="90000"/>
                    </a:lnSpc>
                  </a:pPr>
                  <a:r>
                    <a:rPr lang="en-CH" dirty="0">
                      <a:latin typeface="Corbel" panose="020B0503020204020204" pitchFamily="34" charset="0"/>
                    </a:rPr>
                    <a:t>K-mer</a:t>
                  </a:r>
                  <a:r>
                    <a:rPr lang="en-US" dirty="0">
                      <a:latin typeface="Corbel" panose="020B0503020204020204" pitchFamily="34" charset="0"/>
                    </a:rPr>
                    <a:t>s</a:t>
                  </a: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8AE8CD6A-FE89-804E-9106-9C0E4EB2DF1F}"/>
                    </a:ext>
                  </a:extLst>
                </p:cNvPr>
                <p:cNvSpPr txBox="1"/>
                <p:nvPr/>
              </p:nvSpPr>
              <p:spPr>
                <a:xfrm>
                  <a:off x="4550435" y="2348604"/>
                  <a:ext cx="24461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>
                      <a:latin typeface="Corbel" panose="020B0503020204020204" pitchFamily="34" charset="0"/>
                    </a:rPr>
                    <a:t>…</a:t>
                  </a:r>
                  <a:endParaRPr lang="en-CH" sz="2000" dirty="0">
                    <a:latin typeface="Corbel" panose="020B0503020204020204" pitchFamily="34" charset="0"/>
                  </a:endParaRPr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10B2752C-9359-DA49-AE26-6C3D46C13A6D}"/>
                  </a:ext>
                </a:extLst>
              </p:cNvPr>
              <p:cNvGrpSpPr/>
              <p:nvPr/>
            </p:nvGrpSpPr>
            <p:grpSpPr>
              <a:xfrm>
                <a:off x="3821530" y="1735182"/>
                <a:ext cx="886350" cy="978451"/>
                <a:chOff x="1678724" y="2023347"/>
                <a:chExt cx="1007267" cy="978451"/>
              </a:xfrm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A60DC3EA-5B9A-E747-8E69-18C10647080F}"/>
                    </a:ext>
                  </a:extLst>
                </p:cNvPr>
                <p:cNvSpPr/>
                <p:nvPr/>
              </p:nvSpPr>
              <p:spPr>
                <a:xfrm>
                  <a:off x="1678724" y="2023347"/>
                  <a:ext cx="705661" cy="208345"/>
                </a:xfrm>
                <a:prstGeom prst="rect">
                  <a:avLst/>
                </a:prstGeom>
                <a:solidFill>
                  <a:srgbClr val="F8F3E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bIns="46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G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63DBE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A</a:t>
                  </a:r>
                  <a:endPara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E57D6DDF-B576-E640-BA02-CCDDCDEE4683}"/>
                    </a:ext>
                  </a:extLst>
                </p:cNvPr>
                <p:cNvSpPr/>
                <p:nvPr/>
              </p:nvSpPr>
              <p:spPr>
                <a:xfrm>
                  <a:off x="1853406" y="2415581"/>
                  <a:ext cx="705661" cy="208345"/>
                </a:xfrm>
                <a:prstGeom prst="rect">
                  <a:avLst/>
                </a:prstGeom>
                <a:solidFill>
                  <a:srgbClr val="F8F3E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bIns="46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63DBE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A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endPara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E0CE7C62-6FCE-FF40-AD6D-69C30A519E29}"/>
                    </a:ext>
                  </a:extLst>
                </p:cNvPr>
                <p:cNvSpPr/>
                <p:nvPr/>
              </p:nvSpPr>
              <p:spPr>
                <a:xfrm>
                  <a:off x="1980330" y="2793453"/>
                  <a:ext cx="705661" cy="208345"/>
                </a:xfrm>
                <a:prstGeom prst="rect">
                  <a:avLst/>
                </a:prstGeom>
                <a:solidFill>
                  <a:srgbClr val="F8F3E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bIns="46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C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63DBE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A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T</a:t>
                  </a:r>
                  <a:r>
                    <a:rPr kumimoji="0" lang="en-C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Corbel" panose="020B0503020204020204" pitchFamily="34" charset="0"/>
                    </a:rPr>
                    <a:t>G</a:t>
                  </a:r>
                </a:p>
              </p:txBody>
            </p:sp>
          </p:grpSp>
        </p:grp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34CCC2E9-16E2-7A44-AB37-4B273934DA95}"/>
                </a:ext>
              </a:extLst>
            </p:cNvPr>
            <p:cNvCxnSpPr>
              <a:cxnSpLocks/>
            </p:cNvCxnSpPr>
            <p:nvPr/>
          </p:nvCxnSpPr>
          <p:spPr>
            <a:xfrm>
              <a:off x="5246916" y="1636485"/>
              <a:ext cx="251999" cy="0"/>
            </a:xfrm>
            <a:prstGeom prst="straightConnector1">
              <a:avLst/>
            </a:prstGeom>
            <a:ln w="38100">
              <a:solidFill>
                <a:srgbClr val="1982C3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95AC4E35-E94C-C141-A92A-FF44708D3071}"/>
                </a:ext>
              </a:extLst>
            </p:cNvPr>
            <p:cNvSpPr/>
            <p:nvPr/>
          </p:nvSpPr>
          <p:spPr>
            <a:xfrm>
              <a:off x="3183315" y="902919"/>
              <a:ext cx="3986566" cy="1403450"/>
            </a:xfrm>
            <a:prstGeom prst="roundRect">
              <a:avLst>
                <a:gd name="adj" fmla="val 4402"/>
              </a:avLst>
            </a:prstGeom>
            <a:noFill/>
            <a:ln w="57150"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CF9045C0-A825-324B-9DB2-FBDE0FDFBD5C}"/>
                </a:ext>
              </a:extLst>
            </p:cNvPr>
            <p:cNvSpPr/>
            <p:nvPr/>
          </p:nvSpPr>
          <p:spPr>
            <a:xfrm>
              <a:off x="2785555" y="837834"/>
              <a:ext cx="1160946" cy="386703"/>
            </a:xfrm>
            <a:prstGeom prst="roundRect">
              <a:avLst>
                <a:gd name="adj" fmla="val 34566"/>
              </a:avLst>
            </a:prstGeom>
            <a:solidFill>
              <a:srgbClr val="06436E"/>
            </a:solidFill>
            <a:ln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2400" b="1" i="1" dirty="0">
                  <a:solidFill>
                    <a:schemeClr val="bg1"/>
                  </a:solidFill>
                  <a:latin typeface="Corbel" panose="020B0503020204020204" pitchFamily="34" charset="0"/>
                </a:rPr>
                <a:t>Step </a:t>
              </a:r>
              <a:r>
                <a:rPr lang="en-CH" sz="2400" b="1" i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21CADA0-D6FE-6944-BCD2-7CB5A1C8CF00}"/>
              </a:ext>
            </a:extLst>
          </p:cNvPr>
          <p:cNvGrpSpPr/>
          <p:nvPr/>
        </p:nvGrpSpPr>
        <p:grpSpPr>
          <a:xfrm>
            <a:off x="3396476" y="2480301"/>
            <a:ext cx="5242816" cy="2038379"/>
            <a:chOff x="3396476" y="2480301"/>
            <a:chExt cx="5242816" cy="2038379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676DA14E-A896-534D-8084-B859E5C22444}"/>
                </a:ext>
              </a:extLst>
            </p:cNvPr>
            <p:cNvSpPr/>
            <p:nvPr/>
          </p:nvSpPr>
          <p:spPr>
            <a:xfrm>
              <a:off x="3811343" y="2534582"/>
              <a:ext cx="4578895" cy="1959589"/>
            </a:xfrm>
            <a:prstGeom prst="rect">
              <a:avLst/>
            </a:prstGeom>
            <a:solidFill>
              <a:srgbClr val="FAE3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EA047C92-00C3-B249-B8A9-DA556AB1591B}"/>
                </a:ext>
              </a:extLst>
            </p:cNvPr>
            <p:cNvSpPr/>
            <p:nvPr/>
          </p:nvSpPr>
          <p:spPr>
            <a:xfrm>
              <a:off x="3934912" y="3145377"/>
              <a:ext cx="2065855" cy="737999"/>
            </a:xfrm>
            <a:prstGeom prst="roundRect">
              <a:avLst>
                <a:gd name="adj" fmla="val 8025"/>
              </a:avLst>
            </a:prstGeom>
            <a:solidFill>
              <a:srgbClr val="C81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b="1" dirty="0">
                  <a:latin typeface="Corbel" panose="020B0503020204020204" pitchFamily="34" charset="0"/>
                </a:rPr>
                <a:t>Presence/Absence Identification</a:t>
              </a:r>
              <a:endParaRPr lang="en-CH" sz="2000" b="1" dirty="0">
                <a:latin typeface="Corbel" panose="020B0503020204020204" pitchFamily="34" charset="0"/>
              </a:endParaRP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9C7AE664-EB47-6F4E-987C-0C561866EB95}"/>
                </a:ext>
              </a:extLst>
            </p:cNvPr>
            <p:cNvGrpSpPr/>
            <p:nvPr/>
          </p:nvGrpSpPr>
          <p:grpSpPr>
            <a:xfrm>
              <a:off x="6372024" y="2606099"/>
              <a:ext cx="2267268" cy="1882173"/>
              <a:chOff x="5032700" y="1554591"/>
              <a:chExt cx="2267268" cy="1882173"/>
            </a:xfrm>
          </p:grpSpPr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C5C344D7-A8FE-844D-8309-E25D27455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032701" y="1554591"/>
                <a:ext cx="617134" cy="617134"/>
              </a:xfrm>
              <a:prstGeom prst="rect">
                <a:avLst/>
              </a:prstGeom>
              <a:effectLst>
                <a:glow rad="25400">
                  <a:schemeClr val="bg1">
                    <a:alpha val="88250"/>
                  </a:schemeClr>
                </a:glow>
              </a:effectLst>
            </p:spPr>
          </p:pic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25435414-8AC3-F74B-888D-9FD16C63CE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32700" y="2210884"/>
                <a:ext cx="552729" cy="552729"/>
              </a:xfrm>
              <a:prstGeom prst="rect">
                <a:avLst/>
              </a:prstGeom>
              <a:effectLst>
                <a:glow rad="25400">
                  <a:schemeClr val="bg1">
                    <a:alpha val="88250"/>
                  </a:schemeClr>
                </a:glow>
              </a:effectLst>
            </p:spPr>
          </p:pic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D6399998-2DEC-CC46-8FB0-923398807C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duotone>
                  <a:prstClr val="black"/>
                  <a:srgbClr val="1982C3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032701" y="2792027"/>
                <a:ext cx="644737" cy="644737"/>
              </a:xfrm>
              <a:prstGeom prst="rect">
                <a:avLst/>
              </a:prstGeom>
              <a:effectLst>
                <a:glow rad="25400">
                  <a:schemeClr val="bg1">
                    <a:alpha val="88250"/>
                  </a:schemeClr>
                </a:glow>
              </a:effectLst>
            </p:spPr>
          </p:pic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495132CE-9F5D-3444-B0EC-27339CB8C19E}"/>
                  </a:ext>
                </a:extLst>
              </p:cNvPr>
              <p:cNvSpPr txBox="1"/>
              <p:nvPr/>
            </p:nvSpPr>
            <p:spPr>
              <a:xfrm>
                <a:off x="5567969" y="1676971"/>
                <a:ext cx="1695465" cy="319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dirty="0">
                    <a:solidFill>
                      <a:srgbClr val="548235"/>
                    </a:solidFill>
                    <a:latin typeface="Corbel" panose="020B0503020204020204" pitchFamily="34" charset="0"/>
                  </a:rPr>
                  <a:t>V. cholerae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0D4FCA09-E660-F14A-974A-6D849D721B8B}"/>
                  </a:ext>
                </a:extLst>
              </p:cNvPr>
              <p:cNvSpPr txBox="1"/>
              <p:nvPr/>
            </p:nvSpPr>
            <p:spPr>
              <a:xfrm>
                <a:off x="5604503" y="2936064"/>
                <a:ext cx="1695465" cy="319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dirty="0">
                    <a:solidFill>
                      <a:srgbClr val="6A9AC2"/>
                    </a:solidFill>
                    <a:latin typeface="Corbel" panose="020B0503020204020204" pitchFamily="34" charset="0"/>
                  </a:rPr>
                  <a:t>E. coli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67FAF4B2-8CBC-074D-9ED2-0061A15663E8}"/>
                  </a:ext>
                </a:extLst>
              </p:cNvPr>
              <p:cNvSpPr txBox="1"/>
              <p:nvPr/>
            </p:nvSpPr>
            <p:spPr>
              <a:xfrm>
                <a:off x="5586604" y="2310900"/>
                <a:ext cx="1695465" cy="319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dirty="0">
                    <a:solidFill>
                      <a:srgbClr val="E06161"/>
                    </a:solidFill>
                    <a:latin typeface="Corbel" panose="020B0503020204020204" pitchFamily="34" charset="0"/>
                  </a:rPr>
                  <a:t>SARS-CoV-2</a:t>
                </a:r>
              </a:p>
            </p:txBody>
          </p:sp>
        </p:grp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2C4E4EB7-05D8-5D49-A1D6-EA5979E4291E}"/>
                </a:ext>
              </a:extLst>
            </p:cNvPr>
            <p:cNvCxnSpPr>
              <a:cxnSpLocks/>
            </p:cNvCxnSpPr>
            <p:nvPr/>
          </p:nvCxnSpPr>
          <p:spPr>
            <a:xfrm>
              <a:off x="5990142" y="3503159"/>
              <a:ext cx="251999" cy="0"/>
            </a:xfrm>
            <a:prstGeom prst="straightConnector1">
              <a:avLst/>
            </a:prstGeom>
            <a:ln w="38100">
              <a:solidFill>
                <a:srgbClr val="C813BD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1A33AD54-B1E5-FE4A-BFF7-80AABBA4554E}"/>
                </a:ext>
              </a:extLst>
            </p:cNvPr>
            <p:cNvSpPr/>
            <p:nvPr/>
          </p:nvSpPr>
          <p:spPr>
            <a:xfrm>
              <a:off x="3821380" y="2550652"/>
              <a:ext cx="4568857" cy="1968028"/>
            </a:xfrm>
            <a:prstGeom prst="roundRect">
              <a:avLst>
                <a:gd name="adj" fmla="val 4402"/>
              </a:avLst>
            </a:prstGeom>
            <a:noFill/>
            <a:ln w="57150"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8872217B-7440-A042-8907-FFBB92E623AD}"/>
                </a:ext>
              </a:extLst>
            </p:cNvPr>
            <p:cNvSpPr/>
            <p:nvPr/>
          </p:nvSpPr>
          <p:spPr>
            <a:xfrm>
              <a:off x="3396476" y="2480301"/>
              <a:ext cx="1160946" cy="386703"/>
            </a:xfrm>
            <a:prstGeom prst="roundRect">
              <a:avLst>
                <a:gd name="adj" fmla="val 34566"/>
              </a:avLst>
            </a:prstGeom>
            <a:solidFill>
              <a:srgbClr val="06436E"/>
            </a:solidFill>
            <a:ln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2400" b="1" i="1" dirty="0">
                  <a:solidFill>
                    <a:schemeClr val="bg1"/>
                  </a:solidFill>
                  <a:latin typeface="Corbel" panose="020B0503020204020204" pitchFamily="34" charset="0"/>
                </a:rPr>
                <a:t>Step </a:t>
              </a:r>
              <a:r>
                <a:rPr lang="en-CH" sz="2400" b="1" i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C3100FD-2867-8744-B89B-BE6AD87BCD3D}"/>
              </a:ext>
            </a:extLst>
          </p:cNvPr>
          <p:cNvGrpSpPr/>
          <p:nvPr/>
        </p:nvGrpSpPr>
        <p:grpSpPr>
          <a:xfrm>
            <a:off x="4079097" y="3433043"/>
            <a:ext cx="4874906" cy="2951192"/>
            <a:chOff x="4079097" y="3433043"/>
            <a:chExt cx="4874906" cy="2951192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7A96DD3A-84C2-D242-B89B-E3DA7E4DB7BA}"/>
                </a:ext>
              </a:extLst>
            </p:cNvPr>
            <p:cNvSpPr/>
            <p:nvPr/>
          </p:nvSpPr>
          <p:spPr>
            <a:xfrm>
              <a:off x="4510507" y="4742378"/>
              <a:ext cx="4411386" cy="164185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F1906667-7480-0C41-9E21-A0E049CD49CF}"/>
                </a:ext>
              </a:extLst>
            </p:cNvPr>
            <p:cNvSpPr/>
            <p:nvPr/>
          </p:nvSpPr>
          <p:spPr>
            <a:xfrm>
              <a:off x="4636306" y="5194307"/>
              <a:ext cx="2065855" cy="737999"/>
            </a:xfrm>
            <a:prstGeom prst="roundRect">
              <a:avLst>
                <a:gd name="adj" fmla="val 8025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b="1" dirty="0">
                  <a:latin typeface="Corbel" panose="020B0503020204020204" pitchFamily="34" charset="0"/>
                </a:rPr>
                <a:t>Abundance</a:t>
              </a:r>
            </a:p>
            <a:p>
              <a:pPr algn="ctr"/>
              <a:r>
                <a:rPr lang="en-US" sz="2000" b="1" dirty="0">
                  <a:latin typeface="Corbel" panose="020B0503020204020204" pitchFamily="34" charset="0"/>
                </a:rPr>
                <a:t>Estimation</a:t>
              </a:r>
              <a:endParaRPr lang="en-CH" sz="2000" b="1" dirty="0">
                <a:latin typeface="Corbel" panose="020B0503020204020204" pitchFamily="34" charset="0"/>
              </a:endParaRPr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96D51578-F8E1-2049-B1DF-A012B54DFA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90875" y="5561906"/>
              <a:ext cx="381221" cy="1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4259C6EC-FBC7-F940-AE9D-DEEE3170479E}"/>
                </a:ext>
              </a:extLst>
            </p:cNvPr>
            <p:cNvSpPr/>
            <p:nvPr/>
          </p:nvSpPr>
          <p:spPr>
            <a:xfrm>
              <a:off x="4491772" y="4740519"/>
              <a:ext cx="4462231" cy="1634755"/>
            </a:xfrm>
            <a:prstGeom prst="roundRect">
              <a:avLst>
                <a:gd name="adj" fmla="val 4402"/>
              </a:avLst>
            </a:prstGeom>
            <a:noFill/>
            <a:ln w="57150"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B170220D-5C1C-564E-83E5-2DC750C93B8C}"/>
                </a:ext>
              </a:extLst>
            </p:cNvPr>
            <p:cNvGrpSpPr/>
            <p:nvPr/>
          </p:nvGrpSpPr>
          <p:grpSpPr>
            <a:xfrm>
              <a:off x="7027791" y="3433043"/>
              <a:ext cx="1926212" cy="2917722"/>
              <a:chOff x="7022802" y="1248355"/>
              <a:chExt cx="1926212" cy="2917722"/>
            </a:xfrm>
          </p:grpSpPr>
          <p:graphicFrame>
            <p:nvGraphicFramePr>
              <p:cNvPr id="86" name="Chart 85">
                <a:extLst>
                  <a:ext uri="{FF2B5EF4-FFF2-40B4-BE49-F238E27FC236}">
                    <a16:creationId xmlns:a16="http://schemas.microsoft.com/office/drawing/2014/main" id="{3F0DC2F3-64C6-D34E-A894-60193FF44A73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7022802" y="1248355"/>
              <a:ext cx="1926212" cy="291772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7"/>
              </a:graphicData>
            </a:graphic>
          </p:graphicFrame>
          <p:pic>
            <p:nvPicPr>
              <p:cNvPr id="87" name="Picture 86">
                <a:extLst>
                  <a:ext uri="{FF2B5EF4-FFF2-40B4-BE49-F238E27FC236}">
                    <a16:creationId xmlns:a16="http://schemas.microsoft.com/office/drawing/2014/main" id="{3F175264-F4C1-114C-BF76-0BAC895B9D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duotone>
                  <a:prstClr val="black"/>
                  <a:srgbClr val="1982C3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032827" y="3285346"/>
                <a:ext cx="597134" cy="597134"/>
              </a:xfrm>
              <a:prstGeom prst="rect">
                <a:avLst/>
              </a:prstGeom>
              <a:effectLst>
                <a:glow rad="12700">
                  <a:schemeClr val="bg1">
                    <a:alpha val="58833"/>
                  </a:schemeClr>
                </a:glow>
              </a:effectLst>
            </p:spPr>
          </p:pic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EE23FD3A-14E5-F149-9AE1-7F2A421630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557349" y="2712587"/>
                <a:ext cx="391305" cy="391305"/>
              </a:xfrm>
              <a:prstGeom prst="rect">
                <a:avLst/>
              </a:prstGeom>
              <a:effectLst>
                <a:glow rad="12700">
                  <a:schemeClr val="bg1">
                    <a:alpha val="55000"/>
                  </a:schemeClr>
                </a:glow>
              </a:effectLst>
            </p:spPr>
          </p:pic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B32C96E9-E2AF-CD43-80A4-CFBAC975B8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332868" y="3216184"/>
                <a:ext cx="473603" cy="473603"/>
              </a:xfrm>
              <a:prstGeom prst="rect">
                <a:avLst/>
              </a:prstGeom>
              <a:effectLst>
                <a:glow rad="12700">
                  <a:schemeClr val="bg1">
                    <a:alpha val="58833"/>
                  </a:schemeClr>
                </a:glow>
              </a:effectLst>
            </p:spPr>
          </p:pic>
        </p:grpSp>
        <p:sp>
          <p:nvSpPr>
            <p:cNvPr id="93" name="Rounded Rectangle 92">
              <a:extLst>
                <a:ext uri="{FF2B5EF4-FFF2-40B4-BE49-F238E27FC236}">
                  <a16:creationId xmlns:a16="http://schemas.microsoft.com/office/drawing/2014/main" id="{54C1E589-8B7D-654E-847C-A314A6EA4511}"/>
                </a:ext>
              </a:extLst>
            </p:cNvPr>
            <p:cNvSpPr/>
            <p:nvPr/>
          </p:nvSpPr>
          <p:spPr>
            <a:xfrm>
              <a:off x="4079097" y="4672965"/>
              <a:ext cx="1160946" cy="386703"/>
            </a:xfrm>
            <a:prstGeom prst="roundRect">
              <a:avLst>
                <a:gd name="adj" fmla="val 34566"/>
              </a:avLst>
            </a:prstGeom>
            <a:solidFill>
              <a:srgbClr val="06436E"/>
            </a:solidFill>
            <a:ln>
              <a:solidFill>
                <a:srgbClr val="0643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2400" b="1" i="1" dirty="0">
                  <a:solidFill>
                    <a:schemeClr val="bg1"/>
                  </a:solidFill>
                  <a:latin typeface="Corbel" panose="020B0503020204020204" pitchFamily="34" charset="0"/>
                </a:rPr>
                <a:t>Step </a:t>
              </a:r>
              <a:r>
                <a:rPr lang="en-CH" sz="2400" b="1" i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B68067A-CB39-3048-B0C7-4736072D7168}"/>
              </a:ext>
            </a:extLst>
          </p:cNvPr>
          <p:cNvGrpSpPr/>
          <p:nvPr/>
        </p:nvGrpSpPr>
        <p:grpSpPr>
          <a:xfrm>
            <a:off x="650171" y="982703"/>
            <a:ext cx="1767859" cy="1705053"/>
            <a:chOff x="650171" y="1056845"/>
            <a:chExt cx="1767859" cy="1705053"/>
          </a:xfrm>
        </p:grpSpPr>
        <p:pic>
          <p:nvPicPr>
            <p:cNvPr id="85" name="Content Placeholder 4">
              <a:extLst>
                <a:ext uri="{FF2B5EF4-FFF2-40B4-BE49-F238E27FC236}">
                  <a16:creationId xmlns:a16="http://schemas.microsoft.com/office/drawing/2014/main" id="{1F1A9786-98B9-7E42-B9DC-F999323D6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31324">
              <a:off x="650171" y="1056845"/>
              <a:ext cx="605582" cy="1434219"/>
            </a:xfrm>
            <a:prstGeom prst="rect">
              <a:avLst/>
            </a:prstGeom>
          </p:spPr>
        </p:pic>
        <p:pic>
          <p:nvPicPr>
            <p:cNvPr id="95" name="Content Placeholder 4">
              <a:extLst>
                <a:ext uri="{FF2B5EF4-FFF2-40B4-BE49-F238E27FC236}">
                  <a16:creationId xmlns:a16="http://schemas.microsoft.com/office/drawing/2014/main" id="{0DCFD3E8-F6F7-2848-AFE7-4FCD9238F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6726">
              <a:off x="1204635" y="1210068"/>
              <a:ext cx="605582" cy="1434219"/>
            </a:xfrm>
            <a:prstGeom prst="rect">
              <a:avLst/>
            </a:prstGeom>
          </p:spPr>
        </p:pic>
        <p:pic>
          <p:nvPicPr>
            <p:cNvPr id="96" name="Content Placeholder 4">
              <a:extLst>
                <a:ext uri="{FF2B5EF4-FFF2-40B4-BE49-F238E27FC236}">
                  <a16:creationId xmlns:a16="http://schemas.microsoft.com/office/drawing/2014/main" id="{02DF2928-C896-C440-B3F8-A2294F337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42505">
              <a:off x="1812448" y="1327679"/>
              <a:ext cx="605582" cy="1434219"/>
            </a:xfrm>
            <a:prstGeom prst="rect">
              <a:avLst/>
            </a:prstGeom>
          </p:spPr>
        </p:pic>
      </p:grp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E4392EDD-1E30-BC46-BCCA-BA2930984545}"/>
              </a:ext>
            </a:extLst>
          </p:cNvPr>
          <p:cNvCxnSpPr>
            <a:cxnSpLocks/>
          </p:cNvCxnSpPr>
          <p:nvPr/>
        </p:nvCxnSpPr>
        <p:spPr>
          <a:xfrm>
            <a:off x="5781064" y="2332956"/>
            <a:ext cx="0" cy="800999"/>
          </a:xfrm>
          <a:prstGeom prst="straightConnector1">
            <a:avLst/>
          </a:prstGeom>
          <a:ln w="38100">
            <a:solidFill>
              <a:srgbClr val="C813BD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F7B8743B-6C00-4349-BB68-523DCF2ED7F1}"/>
              </a:ext>
            </a:extLst>
          </p:cNvPr>
          <p:cNvCxnSpPr>
            <a:cxnSpLocks/>
          </p:cNvCxnSpPr>
          <p:nvPr/>
        </p:nvCxnSpPr>
        <p:spPr>
          <a:xfrm>
            <a:off x="2834235" y="1643870"/>
            <a:ext cx="471355" cy="1"/>
          </a:xfrm>
          <a:prstGeom prst="straightConnector1">
            <a:avLst/>
          </a:prstGeom>
          <a:ln w="38100">
            <a:solidFill>
              <a:srgbClr val="1982C3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123CEFAE-95BA-A545-98D3-9ADD849CD6D3}"/>
              </a:ext>
            </a:extLst>
          </p:cNvPr>
          <p:cNvCxnSpPr>
            <a:cxnSpLocks/>
          </p:cNvCxnSpPr>
          <p:nvPr/>
        </p:nvCxnSpPr>
        <p:spPr>
          <a:xfrm>
            <a:off x="6478178" y="4519424"/>
            <a:ext cx="0" cy="680126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349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BA88E-3F65-CF45-90B3-7AC0B5956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Step </a:t>
            </a:r>
            <a:r>
              <a:rPr lang="en-CH" dirty="0">
                <a:latin typeface="+mn-lt"/>
              </a:rPr>
              <a:t>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BB427-6430-3544-8223-45079FAAC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2715" y="1067989"/>
            <a:ext cx="4914836" cy="1326649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2300" dirty="0"/>
              <a:t>MegIS performs additional analysis on species identified in the sample to estimate their abundance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9B71EE-9724-BC4A-856D-DEE43FEE139A}"/>
              </a:ext>
            </a:extLst>
          </p:cNvPr>
          <p:cNvSpPr txBox="1"/>
          <p:nvPr/>
        </p:nvSpPr>
        <p:spPr>
          <a:xfrm>
            <a:off x="92143" y="2627918"/>
            <a:ext cx="8885602" cy="1512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90000"/>
              </a:lnSpc>
              <a:spcAft>
                <a:spcPts val="1000"/>
              </a:spcAft>
              <a:buNone/>
            </a:pPr>
            <a:r>
              <a:rPr lang="en-GB" sz="2400" b="1" i="1" dirty="0">
                <a:solidFill>
                  <a:schemeClr val="accent2"/>
                </a:solidFill>
                <a:latin typeface="Corbel" panose="020B0503020204020204" pitchFamily="34" charset="0"/>
              </a:rPr>
              <a:t>MegIS can flexibly integrate with different approaches</a:t>
            </a:r>
          </a:p>
          <a:p>
            <a:pPr marL="457200" indent="-457200">
              <a:lnSpc>
                <a:spcPct val="9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GB" sz="2000" b="1" dirty="0">
                <a:latin typeface="Corbel" panose="020B0503020204020204" pitchFamily="34" charset="0"/>
              </a:rPr>
              <a:t>Lightweight statistical approaches</a:t>
            </a:r>
            <a:r>
              <a:rPr lang="en-GB" sz="2000" dirty="0">
                <a:solidFill>
                  <a:srgbClr val="939000"/>
                </a:solidFill>
                <a:latin typeface="Corbel" panose="020B0503020204020204" pitchFamily="34" charset="0"/>
              </a:rPr>
              <a:t>: </a:t>
            </a:r>
            <a:r>
              <a:rPr lang="en-GB" sz="2000" dirty="0">
                <a:latin typeface="Corbel" panose="020B0503020204020204" pitchFamily="34" charset="0"/>
              </a:rPr>
              <a:t>Directly uses the output of Step 2 </a:t>
            </a:r>
          </a:p>
          <a:p>
            <a:pPr marL="457200" indent="-457200">
              <a:lnSpc>
                <a:spcPct val="9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GB" sz="2000" b="1" dirty="0">
                <a:latin typeface="Corbel" panose="020B0503020204020204" pitchFamily="34" charset="0"/>
              </a:rPr>
              <a:t>More accurate and costly read mapping: </a:t>
            </a:r>
            <a:r>
              <a:rPr lang="en-GB" sz="2000" dirty="0">
                <a:latin typeface="Corbel" panose="020B0503020204020204" pitchFamily="34" charset="0"/>
              </a:rPr>
              <a:t>MegIS facilitates integration by preparing mapping indexes in the SSD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92B8530-BA77-CE4D-959D-A5AF4CC909B2}"/>
              </a:ext>
            </a:extLst>
          </p:cNvPr>
          <p:cNvSpPr/>
          <p:nvPr/>
        </p:nvSpPr>
        <p:spPr>
          <a:xfrm>
            <a:off x="92143" y="918463"/>
            <a:ext cx="4114098" cy="16418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4676574-7E91-8C4D-B383-5CA1BF1C175C}"/>
              </a:ext>
            </a:extLst>
          </p:cNvPr>
          <p:cNvSpPr/>
          <p:nvPr/>
        </p:nvSpPr>
        <p:spPr>
          <a:xfrm>
            <a:off x="185721" y="1370392"/>
            <a:ext cx="2022719" cy="737999"/>
          </a:xfrm>
          <a:prstGeom prst="roundRect">
            <a:avLst>
              <a:gd name="adj" fmla="val 802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latin typeface="Corbel" panose="020B0503020204020204" pitchFamily="34" charset="0"/>
              </a:rPr>
              <a:t>Abundance</a:t>
            </a:r>
          </a:p>
          <a:p>
            <a:pPr algn="ctr"/>
            <a:r>
              <a:rPr lang="en-US" sz="2000" b="1" dirty="0">
                <a:latin typeface="Corbel" panose="020B0503020204020204" pitchFamily="34" charset="0"/>
              </a:rPr>
              <a:t>Estimation</a:t>
            </a:r>
            <a:endParaRPr lang="en-CH" sz="2000" b="1" dirty="0">
              <a:latin typeface="Corbel" panose="020B050302020402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A91155C-7073-744A-82E2-E22C1F509EF7}"/>
              </a:ext>
            </a:extLst>
          </p:cNvPr>
          <p:cNvCxnSpPr>
            <a:cxnSpLocks/>
          </p:cNvCxnSpPr>
          <p:nvPr/>
        </p:nvCxnSpPr>
        <p:spPr>
          <a:xfrm flipV="1">
            <a:off x="2140728" y="1737990"/>
            <a:ext cx="373261" cy="3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35B073D-6547-294F-A069-9D777E62B15A}"/>
              </a:ext>
            </a:extLst>
          </p:cNvPr>
          <p:cNvSpPr/>
          <p:nvPr/>
        </p:nvSpPr>
        <p:spPr>
          <a:xfrm>
            <a:off x="73255" y="916604"/>
            <a:ext cx="4132985" cy="1634755"/>
          </a:xfrm>
          <a:prstGeom prst="roundRect">
            <a:avLst>
              <a:gd name="adj" fmla="val 4402"/>
            </a:avLst>
          </a:prstGeom>
          <a:noFill/>
          <a:ln w="57150"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BB516AE-3D53-5641-90E0-B0B473B3DEE1}"/>
              </a:ext>
            </a:extLst>
          </p:cNvPr>
          <p:cNvGrpSpPr/>
          <p:nvPr/>
        </p:nvGrpSpPr>
        <p:grpSpPr>
          <a:xfrm>
            <a:off x="2397274" y="-390872"/>
            <a:ext cx="1941974" cy="2917722"/>
            <a:chOff x="6791940" y="1248355"/>
            <a:chExt cx="1926212" cy="2917722"/>
          </a:xfrm>
        </p:grpSpPr>
        <p:graphicFrame>
          <p:nvGraphicFramePr>
            <p:cNvPr id="24" name="Chart 23">
              <a:extLst>
                <a:ext uri="{FF2B5EF4-FFF2-40B4-BE49-F238E27FC236}">
                  <a16:creationId xmlns:a16="http://schemas.microsoft.com/office/drawing/2014/main" id="{B1916E08-C415-8046-BB68-8CA8F8948530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6791940" y="1248355"/>
            <a:ext cx="1926212" cy="29177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445E1A8-45E6-064A-9675-A9F218581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1982C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68987" y="3285346"/>
              <a:ext cx="597134" cy="597134"/>
            </a:xfrm>
            <a:prstGeom prst="rect">
              <a:avLst/>
            </a:prstGeom>
            <a:effectLst>
              <a:glow rad="12700">
                <a:schemeClr val="bg1">
                  <a:alpha val="58833"/>
                </a:schemeClr>
              </a:glow>
            </a:effec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843E126-C111-3C49-A7EC-7810B5FE6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3509" y="2712587"/>
              <a:ext cx="391305" cy="391305"/>
            </a:xfrm>
            <a:prstGeom prst="rect">
              <a:avLst/>
            </a:prstGeom>
            <a:effectLst>
              <a:glow rad="12700">
                <a:schemeClr val="bg1">
                  <a:alpha val="55000"/>
                </a:schemeClr>
              </a:glow>
            </a:effectLst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C9204B4-2835-C346-96BC-C2054C4C6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69028" y="3216184"/>
              <a:ext cx="473603" cy="473603"/>
            </a:xfrm>
            <a:prstGeom prst="rect">
              <a:avLst/>
            </a:prstGeom>
            <a:effectLst>
              <a:glow rad="12700">
                <a:schemeClr val="bg1">
                  <a:alpha val="58833"/>
                </a:schemeClr>
              </a:glow>
            </a:effectLst>
          </p:spPr>
        </p:pic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1B08493-0DB4-4240-8D27-A1769BDAAD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186" y="4056297"/>
            <a:ext cx="5475628" cy="157871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8A44B05B-00D3-AE41-9BC4-AD577D274041}"/>
              </a:ext>
            </a:extLst>
          </p:cNvPr>
          <p:cNvSpPr/>
          <p:nvPr/>
        </p:nvSpPr>
        <p:spPr>
          <a:xfrm>
            <a:off x="0" y="5568506"/>
            <a:ext cx="9144000" cy="832071"/>
          </a:xfrm>
          <a:prstGeom prst="rect">
            <a:avLst/>
          </a:prstGeom>
          <a:solidFill>
            <a:srgbClr val="C3BF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50000"/>
              </a:lnSpc>
            </a:pP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Step </a:t>
            </a:r>
            <a:r>
              <a:rPr lang="en-GB" sz="2400" b="1" dirty="0">
                <a:solidFill>
                  <a:schemeClr val="tx1"/>
                </a:solidFill>
              </a:rPr>
              <a:t>3</a:t>
            </a: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 and MegIS FTL are in the paper</a:t>
            </a:r>
            <a:endParaRPr lang="en-GB" sz="2400" b="1" dirty="0">
              <a:solidFill>
                <a:srgbClr val="22AE9B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05109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C9E7-3EDB-134F-91E4-1B158D8D1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Outline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BDA1B8-DB18-F347-A711-52ECB8296632}"/>
              </a:ext>
            </a:extLst>
          </p:cNvPr>
          <p:cNvSpPr/>
          <p:nvPr/>
        </p:nvSpPr>
        <p:spPr>
          <a:xfrm>
            <a:off x="259022" y="5446779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rbel" panose="020B0503020204020204" pitchFamily="34" charset="0"/>
              </a:rPr>
              <a:t>Conclusion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F04CFA-6017-8148-AF5C-88BA5A81EF96}"/>
              </a:ext>
            </a:extLst>
          </p:cNvPr>
          <p:cNvSpPr/>
          <p:nvPr/>
        </p:nvSpPr>
        <p:spPr>
          <a:xfrm>
            <a:off x="259022" y="1069361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rbel" panose="020B0503020204020204" pitchFamily="34" charset="0"/>
              </a:rPr>
              <a:t>Background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833B53-20BA-2F49-8150-8A4307160C96}"/>
              </a:ext>
            </a:extLst>
          </p:cNvPr>
          <p:cNvSpPr/>
          <p:nvPr/>
        </p:nvSpPr>
        <p:spPr>
          <a:xfrm>
            <a:off x="259022" y="2163716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rbel" panose="020B0503020204020204" pitchFamily="34" charset="0"/>
              </a:rPr>
              <a:t>Motivation and Goal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A44881-06D2-2047-A23F-E55626F01184}"/>
              </a:ext>
            </a:extLst>
          </p:cNvPr>
          <p:cNvSpPr/>
          <p:nvPr/>
        </p:nvSpPr>
        <p:spPr>
          <a:xfrm>
            <a:off x="259022" y="3258071"/>
            <a:ext cx="8672264" cy="8763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latin typeface="Corbel" panose="020B0503020204020204" pitchFamily="34" charset="0"/>
              </a:rPr>
              <a:t>MegIS</a:t>
            </a:r>
            <a:endParaRPr lang="en-US" sz="3200" dirty="0">
              <a:latin typeface="Corbel" panose="020B05030202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9598DC-8651-B84E-AA25-498AE4B00592}"/>
              </a:ext>
            </a:extLst>
          </p:cNvPr>
          <p:cNvSpPr/>
          <p:nvPr/>
        </p:nvSpPr>
        <p:spPr>
          <a:xfrm>
            <a:off x="259022" y="4352426"/>
            <a:ext cx="8672264" cy="876337"/>
          </a:xfrm>
          <a:prstGeom prst="rect">
            <a:avLst/>
          </a:prstGeom>
          <a:solidFill>
            <a:srgbClr val="064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rbel" panose="020B0503020204020204" pitchFamily="34" charset="0"/>
              </a:rPr>
              <a:t>Evaluation</a:t>
            </a:r>
          </a:p>
        </p:txBody>
      </p:sp>
    </p:spTree>
    <p:extLst>
      <p:ext uri="{BB962C8B-B14F-4D97-AF65-F5344CB8AC3E}">
        <p14:creationId xmlns:p14="http://schemas.microsoft.com/office/powerpoint/2010/main" val="188305236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67408-D0C7-D44C-8CA9-2CF126EB2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Evaluation Methodology Overview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EE9A6-1332-FE46-8BA5-7AF826E62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922" y="782953"/>
            <a:ext cx="8867700" cy="618626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2400" b="1" dirty="0">
                <a:solidFill>
                  <a:schemeClr val="accent5"/>
                </a:solidFill>
              </a:rPr>
              <a:t>Performance, Energy, and Power Analysis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800" b="1" dirty="0">
              <a:solidFill>
                <a:srgbClr val="1982C3"/>
              </a:solidFill>
            </a:endParaRPr>
          </a:p>
          <a:p>
            <a:pPr>
              <a:lnSpc>
                <a:spcPct val="100000"/>
              </a:lnSpc>
            </a:pPr>
            <a:endParaRPr lang="en-CH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3B13176-62EF-0444-8525-9B46C38F6FA9}"/>
              </a:ext>
            </a:extLst>
          </p:cNvPr>
          <p:cNvSpPr txBox="1">
            <a:spLocks/>
          </p:cNvSpPr>
          <p:nvPr/>
        </p:nvSpPr>
        <p:spPr>
          <a:xfrm>
            <a:off x="138150" y="3269789"/>
            <a:ext cx="8867700" cy="1612976"/>
          </a:xfrm>
          <a:prstGeom prst="rect">
            <a:avLst/>
          </a:prstGeom>
        </p:spPr>
        <p:txBody>
          <a:bodyPr/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GB" sz="2400" b="1" dirty="0">
                <a:solidFill>
                  <a:srgbClr val="B38606"/>
                </a:solidFill>
              </a:rPr>
              <a:t>Baseline Comparison Points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r>
              <a:rPr lang="en-GB" sz="2000" b="1" dirty="0">
                <a:solidFill>
                  <a:srgbClr val="D6A206"/>
                </a:solidFill>
              </a:rPr>
              <a:t>Performance-optimized software</a:t>
            </a:r>
            <a:r>
              <a:rPr lang="en-GB" sz="2000" dirty="0"/>
              <a:t>, Kraken2 </a:t>
            </a:r>
            <a:r>
              <a:rPr lang="en-GB" sz="2000" i="1" dirty="0">
                <a:solidFill>
                  <a:schemeClr val="accent3">
                    <a:lumMod val="75000"/>
                  </a:schemeClr>
                </a:solidFill>
              </a:rPr>
              <a:t>[Genome Biology’19]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r>
              <a:rPr lang="en-GB" sz="2000" b="1" dirty="0">
                <a:solidFill>
                  <a:srgbClr val="D6A206"/>
                </a:solidFill>
              </a:rPr>
              <a:t>Accuracy-optimized software</a:t>
            </a:r>
            <a:r>
              <a:rPr lang="en-GB" sz="2000" dirty="0"/>
              <a:t>, </a:t>
            </a:r>
            <a:r>
              <a:rPr lang="en-GB" sz="2000" dirty="0" err="1"/>
              <a:t>Metalign</a:t>
            </a:r>
            <a:r>
              <a:rPr lang="en-GB" sz="2000" dirty="0"/>
              <a:t> </a:t>
            </a:r>
            <a:r>
              <a:rPr lang="en-GB" sz="2000" i="1" dirty="0">
                <a:solidFill>
                  <a:schemeClr val="accent3">
                    <a:lumMod val="75000"/>
                  </a:schemeClr>
                </a:solidFill>
              </a:rPr>
              <a:t>[Genome Biology’20]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r>
              <a:rPr lang="en-GB" sz="2000" b="1" dirty="0">
                <a:solidFill>
                  <a:srgbClr val="D6A206"/>
                </a:solidFill>
              </a:rPr>
              <a:t>PIM hardware-accelerated tool </a:t>
            </a:r>
            <a:r>
              <a:rPr lang="en-GB" sz="2000" dirty="0"/>
              <a:t>(using processing-in-memory), Sieve </a:t>
            </a:r>
            <a:r>
              <a:rPr lang="en-GB" sz="2000" i="1" dirty="0">
                <a:solidFill>
                  <a:schemeClr val="accent3">
                    <a:lumMod val="75000"/>
                  </a:schemeClr>
                </a:solidFill>
              </a:rPr>
              <a:t>[ISCA’21]</a:t>
            </a:r>
            <a:endParaRPr lang="en-GB" sz="18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41D9B45-2A07-5C4B-8DA9-83FC78275922}"/>
              </a:ext>
            </a:extLst>
          </p:cNvPr>
          <p:cNvSpPr txBox="1">
            <a:spLocks/>
          </p:cNvSpPr>
          <p:nvPr/>
        </p:nvSpPr>
        <p:spPr>
          <a:xfrm>
            <a:off x="138150" y="5053806"/>
            <a:ext cx="8867700" cy="1612976"/>
          </a:xfrm>
          <a:prstGeom prst="rect">
            <a:avLst/>
          </a:prstGeom>
        </p:spPr>
        <p:txBody>
          <a:bodyPr/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Aft>
                <a:spcPts val="500"/>
              </a:spcAft>
              <a:buNone/>
            </a:pPr>
            <a:r>
              <a:rPr lang="en-GB" sz="2400" b="1" dirty="0">
                <a:solidFill>
                  <a:srgbClr val="C812BD"/>
                </a:solidFill>
              </a:rPr>
              <a:t>SSD Configurations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r>
              <a:rPr lang="en-GB" sz="2000" b="1" dirty="0">
                <a:solidFill>
                  <a:srgbClr val="C174E7"/>
                </a:solidFill>
              </a:rPr>
              <a:t>SSD-C: </a:t>
            </a:r>
            <a:r>
              <a:rPr lang="en-GB" sz="2000" dirty="0"/>
              <a:t>with </a:t>
            </a:r>
            <a:r>
              <a:rPr lang="en-GB" sz="2000" dirty="0">
                <a:solidFill>
                  <a:srgbClr val="C174E7"/>
                </a:solidFill>
              </a:rPr>
              <a:t>SATA</a:t>
            </a:r>
            <a:r>
              <a:rPr lang="en-GB" sz="2000" dirty="0">
                <a:solidFill>
                  <a:srgbClr val="C174E7"/>
                </a:solidFill>
                <a:latin typeface="+mn-lt"/>
              </a:rPr>
              <a:t>3</a:t>
            </a:r>
            <a:r>
              <a:rPr lang="en-GB" sz="2000" dirty="0">
                <a:solidFill>
                  <a:srgbClr val="C174E7"/>
                </a:solidFill>
              </a:rPr>
              <a:t> </a:t>
            </a:r>
            <a:r>
              <a:rPr lang="en-GB" sz="2000" dirty="0"/>
              <a:t>interface (</a:t>
            </a:r>
            <a:r>
              <a:rPr lang="en-GB" sz="2000" dirty="0">
                <a:solidFill>
                  <a:srgbClr val="CC7BF3"/>
                </a:solidFill>
                <a:latin typeface="+mn-lt"/>
              </a:rPr>
              <a:t>0.5</a:t>
            </a:r>
            <a:r>
              <a:rPr lang="en-GB" sz="2000" dirty="0">
                <a:solidFill>
                  <a:srgbClr val="CC7BF3"/>
                </a:solidFill>
              </a:rPr>
              <a:t> GB/s</a:t>
            </a:r>
            <a:r>
              <a:rPr lang="en-GB" sz="2000" dirty="0">
                <a:solidFill>
                  <a:srgbClr val="D883FF"/>
                </a:solidFill>
              </a:rPr>
              <a:t> </a:t>
            </a:r>
            <a:r>
              <a:rPr lang="en-GB" sz="2000" dirty="0"/>
              <a:t>sequential read bandwidth)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r>
              <a:rPr lang="en-GB" sz="2000" b="1" dirty="0">
                <a:solidFill>
                  <a:srgbClr val="C174E7"/>
                </a:solidFill>
              </a:rPr>
              <a:t>SSD-P: </a:t>
            </a:r>
            <a:r>
              <a:rPr lang="en-GB" sz="2000" dirty="0"/>
              <a:t>with </a:t>
            </a:r>
            <a:r>
              <a:rPr lang="en-GB" sz="2000" dirty="0">
                <a:solidFill>
                  <a:srgbClr val="C174E7"/>
                </a:solidFill>
              </a:rPr>
              <a:t>PCIe Gen</a:t>
            </a:r>
            <a:r>
              <a:rPr lang="en-GB" sz="2000" dirty="0">
                <a:solidFill>
                  <a:srgbClr val="C174E7"/>
                </a:solidFill>
                <a:latin typeface="+mn-lt"/>
              </a:rPr>
              <a:t>4</a:t>
            </a:r>
            <a:r>
              <a:rPr lang="en-GB" sz="2000" dirty="0">
                <a:solidFill>
                  <a:srgbClr val="C174E7"/>
                </a:solidFill>
              </a:rPr>
              <a:t> </a:t>
            </a:r>
            <a:r>
              <a:rPr lang="en-GB" sz="2000" dirty="0"/>
              <a:t>interface (</a:t>
            </a:r>
            <a:r>
              <a:rPr lang="en-GB" sz="2000" dirty="0">
                <a:solidFill>
                  <a:srgbClr val="CC7BF3"/>
                </a:solidFill>
                <a:latin typeface="+mn-lt"/>
              </a:rPr>
              <a:t>7</a:t>
            </a:r>
            <a:r>
              <a:rPr lang="en-GB" sz="2000" dirty="0">
                <a:solidFill>
                  <a:srgbClr val="CC7BF3"/>
                </a:solidFill>
              </a:rPr>
              <a:t> GB/s </a:t>
            </a:r>
            <a:r>
              <a:rPr lang="en-GB" sz="2000" dirty="0"/>
              <a:t>sequential read bandwidth)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29C1676-E33D-4E41-9F5A-1DCA6742E159}"/>
              </a:ext>
            </a:extLst>
          </p:cNvPr>
          <p:cNvSpPr/>
          <p:nvPr/>
        </p:nvSpPr>
        <p:spPr>
          <a:xfrm>
            <a:off x="216338" y="1331251"/>
            <a:ext cx="5719767" cy="1612976"/>
          </a:xfrm>
          <a:prstGeom prst="roundRect">
            <a:avLst>
              <a:gd name="adj" fmla="val 5305"/>
            </a:avLst>
          </a:prstGeom>
          <a:solidFill>
            <a:schemeClr val="accent5">
              <a:lumMod val="20000"/>
              <a:lumOff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1500"/>
              </a:spcAft>
            </a:pPr>
            <a:r>
              <a:rPr lang="en-GB" sz="2000" b="1" dirty="0">
                <a:solidFill>
                  <a:srgbClr val="7F93E4"/>
                </a:solidFill>
                <a:latin typeface="Corbel" panose="020B0503020204020204" pitchFamily="34" charset="0"/>
              </a:rPr>
              <a:t>Hardware Components</a:t>
            </a:r>
          </a:p>
          <a:p>
            <a:pPr marL="180000" indent="-180000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Corbel" panose="020B0503020204020204" pitchFamily="34" charset="0"/>
              </a:rPr>
              <a:t>Synthesized Verilog model for the in-storage accelerators</a:t>
            </a:r>
          </a:p>
          <a:p>
            <a:pPr marL="180000" indent="-180000">
              <a:lnSpc>
                <a:spcPct val="8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tx1"/>
                </a:solidFill>
                <a:latin typeface="Corbel" panose="020B0503020204020204" pitchFamily="34" charset="0"/>
              </a:rPr>
              <a:t>MQSim</a:t>
            </a:r>
            <a:r>
              <a:rPr lang="en-GB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GB" i="1" dirty="0">
                <a:solidFill>
                  <a:schemeClr val="accent3">
                    <a:lumMod val="75000"/>
                  </a:schemeClr>
                </a:solidFill>
                <a:latin typeface="Corbel" panose="020B0503020204020204" pitchFamily="34" charset="0"/>
              </a:rPr>
              <a:t>[</a:t>
            </a:r>
            <a:r>
              <a:rPr lang="en-GB" i="1" dirty="0" err="1">
                <a:solidFill>
                  <a:schemeClr val="accent3">
                    <a:lumMod val="75000"/>
                  </a:schemeClr>
                </a:solidFill>
                <a:latin typeface="Corbel" panose="020B0503020204020204" pitchFamily="34" charset="0"/>
              </a:rPr>
              <a:t>Tavakkol</a:t>
            </a:r>
            <a:r>
              <a:rPr lang="en-GB" i="1" dirty="0">
                <a:solidFill>
                  <a:schemeClr val="accent3">
                    <a:lumMod val="75000"/>
                  </a:schemeClr>
                </a:solidFill>
                <a:latin typeface="Corbel" panose="020B0503020204020204" pitchFamily="34" charset="0"/>
              </a:rPr>
              <a:t>+, FAST’18] </a:t>
            </a:r>
            <a:r>
              <a:rPr lang="en-GB" dirty="0">
                <a:solidFill>
                  <a:schemeClr val="tx1"/>
                </a:solidFill>
                <a:latin typeface="Corbel" panose="020B0503020204020204" pitchFamily="34" charset="0"/>
              </a:rPr>
              <a:t>for SSD’s internal operations</a:t>
            </a:r>
          </a:p>
          <a:p>
            <a:pPr marL="180000" indent="-180000">
              <a:lnSpc>
                <a:spcPct val="8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tx1"/>
                </a:solidFill>
                <a:latin typeface="Corbel" panose="020B0503020204020204" pitchFamily="34" charset="0"/>
              </a:rPr>
              <a:t>Ramulator</a:t>
            </a:r>
            <a:r>
              <a:rPr lang="en-GB" dirty="0">
                <a:latin typeface="Corbel" panose="020B0503020204020204" pitchFamily="34" charset="0"/>
              </a:rPr>
              <a:t> </a:t>
            </a:r>
            <a:r>
              <a:rPr lang="en-GB" i="1" dirty="0">
                <a:solidFill>
                  <a:schemeClr val="accent3">
                    <a:lumMod val="75000"/>
                  </a:schemeClr>
                </a:solidFill>
                <a:latin typeface="Corbel" panose="020B0503020204020204" pitchFamily="34" charset="0"/>
              </a:rPr>
              <a:t>[Kim+, CAL’15] </a:t>
            </a:r>
            <a:r>
              <a:rPr lang="en-GB" dirty="0">
                <a:solidFill>
                  <a:schemeClr val="tx1"/>
                </a:solidFill>
                <a:latin typeface="Corbel" panose="020B0503020204020204" pitchFamily="34" charset="0"/>
              </a:rPr>
              <a:t>for SSD’s internal DRAM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F108E62-380A-8147-BE56-BCB5E800B902}"/>
              </a:ext>
            </a:extLst>
          </p:cNvPr>
          <p:cNvSpPr/>
          <p:nvPr/>
        </p:nvSpPr>
        <p:spPr>
          <a:xfrm>
            <a:off x="6056027" y="1331250"/>
            <a:ext cx="2871636" cy="1612977"/>
          </a:xfrm>
          <a:prstGeom prst="roundRect">
            <a:avLst>
              <a:gd name="adj" fmla="val 7738"/>
            </a:avLst>
          </a:prstGeom>
          <a:solidFill>
            <a:schemeClr val="accent5">
              <a:lumMod val="20000"/>
              <a:lumOff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0" rIns="0" rtlCol="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1500"/>
              </a:spcAft>
            </a:pPr>
            <a:r>
              <a:rPr lang="en-GB" sz="2000" b="1" dirty="0">
                <a:solidFill>
                  <a:srgbClr val="7F93E4"/>
                </a:solidFill>
                <a:latin typeface="Corbel" panose="020B0503020204020204" pitchFamily="34" charset="0"/>
              </a:rPr>
              <a:t>Software Components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</a:pPr>
            <a:r>
              <a:rPr lang="en-GB" dirty="0">
                <a:solidFill>
                  <a:schemeClr val="tx1"/>
                </a:solidFill>
                <a:latin typeface="Corbel" panose="020B0503020204020204" pitchFamily="34" charset="0"/>
              </a:rPr>
              <a:t>Measure on a real system: </a:t>
            </a:r>
          </a:p>
          <a:p>
            <a:pPr marL="180000" indent="-180000">
              <a:lnSpc>
                <a:spcPct val="8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Corbel" panose="020B0503020204020204" pitchFamily="34" charset="0"/>
              </a:rPr>
              <a:t>AMD® EPYC® CPU with </a:t>
            </a:r>
            <a:r>
              <a:rPr lang="en-GB" dirty="0">
                <a:solidFill>
                  <a:schemeClr val="tx1"/>
                </a:solidFill>
              </a:rPr>
              <a:t>128</a:t>
            </a:r>
            <a:r>
              <a:rPr lang="en-GB" dirty="0">
                <a:solidFill>
                  <a:schemeClr val="tx1"/>
                </a:solidFill>
                <a:latin typeface="Corbel" panose="020B0503020204020204" pitchFamily="34" charset="0"/>
              </a:rPr>
              <a:t> physical cores</a:t>
            </a:r>
          </a:p>
          <a:p>
            <a:pPr marL="180000" indent="-180000">
              <a:lnSpc>
                <a:spcPct val="8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1</a:t>
            </a:r>
            <a:r>
              <a:rPr lang="en-GB" dirty="0">
                <a:solidFill>
                  <a:schemeClr val="tx1"/>
                </a:solidFill>
                <a:latin typeface="Corbel" panose="020B0503020204020204" pitchFamily="34" charset="0"/>
              </a:rPr>
              <a:t>-TB DRAM </a:t>
            </a:r>
          </a:p>
        </p:txBody>
      </p:sp>
    </p:spTree>
    <p:extLst>
      <p:ext uri="{BB962C8B-B14F-4D97-AF65-F5344CB8AC3E}">
        <p14:creationId xmlns:p14="http://schemas.microsoft.com/office/powerpoint/2010/main" val="127062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A27A0-D029-5B41-8CAB-F26E6D7D2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Evaluation Methodology Overview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0DD82-1961-0B48-B2C4-AC25FA8FD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10000"/>
              </a:lnSpc>
              <a:buNone/>
            </a:pPr>
            <a:r>
              <a:rPr lang="en-CH" b="1" dirty="0">
                <a:solidFill>
                  <a:schemeClr val="accent2"/>
                </a:solidFill>
              </a:rPr>
              <a:t>Metagenomic Analysis Task</a:t>
            </a:r>
          </a:p>
          <a:p>
            <a:pPr>
              <a:lnSpc>
                <a:spcPct val="110000"/>
              </a:lnSpc>
            </a:pPr>
            <a:r>
              <a:rPr lang="en-CH" dirty="0"/>
              <a:t>Finding species present in the sample</a:t>
            </a:r>
          </a:p>
          <a:p>
            <a:pPr>
              <a:lnSpc>
                <a:spcPct val="110000"/>
              </a:lnSpc>
            </a:pPr>
            <a:r>
              <a:rPr lang="en-CH" dirty="0">
                <a:solidFill>
                  <a:schemeClr val="bg1">
                    <a:lumMod val="50000"/>
                  </a:schemeClr>
                </a:solidFill>
              </a:rPr>
              <a:t>Analysis of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the </a:t>
            </a:r>
            <a:r>
              <a:rPr lang="en-CH" dirty="0">
                <a:solidFill>
                  <a:schemeClr val="bg1">
                    <a:lumMod val="50000"/>
                  </a:schemeClr>
                </a:solidFill>
              </a:rPr>
              <a:t>abundance estimation task is in the paper</a:t>
            </a:r>
          </a:p>
          <a:p>
            <a:pPr lvl="1">
              <a:lnSpc>
                <a:spcPct val="110000"/>
              </a:lnSpc>
            </a:pPr>
            <a:endParaRPr lang="en-CH" dirty="0"/>
          </a:p>
          <a:p>
            <a:pPr marL="0" indent="0">
              <a:lnSpc>
                <a:spcPct val="110000"/>
              </a:lnSpc>
              <a:buNone/>
            </a:pPr>
            <a:r>
              <a:rPr lang="en-CH" b="1" dirty="0">
                <a:solidFill>
                  <a:srgbClr val="7030A0"/>
                </a:solidFill>
              </a:rPr>
              <a:t>Metagenomic Samples</a:t>
            </a:r>
          </a:p>
          <a:p>
            <a:pPr>
              <a:lnSpc>
                <a:spcPct val="110000"/>
              </a:lnSpc>
            </a:pPr>
            <a:r>
              <a:rPr lang="en-CH" dirty="0"/>
              <a:t>With varying degrees of genetic diversity</a:t>
            </a:r>
          </a:p>
          <a:p>
            <a:pPr lvl="1">
              <a:lnSpc>
                <a:spcPct val="110000"/>
              </a:lnSpc>
            </a:pPr>
            <a:r>
              <a:rPr lang="en-CH" dirty="0"/>
              <a:t>Low</a:t>
            </a:r>
          </a:p>
          <a:p>
            <a:pPr lvl="1">
              <a:lnSpc>
                <a:spcPct val="110000"/>
              </a:lnSpc>
            </a:pPr>
            <a:r>
              <a:rPr lang="en-CH" dirty="0"/>
              <a:t>Medium</a:t>
            </a:r>
          </a:p>
          <a:p>
            <a:pPr lvl="1">
              <a:lnSpc>
                <a:spcPct val="110000"/>
              </a:lnSpc>
            </a:pPr>
            <a:r>
              <a:rPr lang="en-CH" dirty="0"/>
              <a:t>High</a:t>
            </a:r>
          </a:p>
        </p:txBody>
      </p:sp>
    </p:spTree>
    <p:extLst>
      <p:ext uri="{BB962C8B-B14F-4D97-AF65-F5344CB8AC3E}">
        <p14:creationId xmlns:p14="http://schemas.microsoft.com/office/powerpoint/2010/main" val="86914078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621F8-8752-A641-A7F8-4AC7491BC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CH" sz="3200" dirty="0"/>
              <a:t>Speedup over Software </a:t>
            </a:r>
            <a:r>
              <a:rPr lang="en-CH" sz="2400" dirty="0"/>
              <a:t>(with Cost-Optimized SSD)</a:t>
            </a:r>
            <a:endParaRPr lang="en-CH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AC7ABE4-B9F1-254C-BF48-795B353FA153}"/>
              </a:ext>
            </a:extLst>
          </p:cNvPr>
          <p:cNvSpPr/>
          <p:nvPr/>
        </p:nvSpPr>
        <p:spPr>
          <a:xfrm>
            <a:off x="-8356" y="4096291"/>
            <a:ext cx="9144000" cy="11563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82800" rtlCol="0" anchor="ctr"/>
          <a:lstStyle/>
          <a:p>
            <a:pPr algn="ctr">
              <a:spcAft>
                <a:spcPts val="1000"/>
              </a:spcAft>
            </a:pP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MegIS provides significant speedup over both </a:t>
            </a:r>
          </a:p>
          <a:p>
            <a:pPr algn="ctr">
              <a:spcAft>
                <a:spcPts val="1000"/>
              </a:spcAft>
            </a:pPr>
            <a:r>
              <a:rPr lang="en-GB" sz="2400" b="1" dirty="0">
                <a:solidFill>
                  <a:srgbClr val="C812BD"/>
                </a:solidFill>
                <a:latin typeface="Corbel" panose="020B0503020204020204" pitchFamily="34" charset="0"/>
              </a:rPr>
              <a:t>Performance-Optimized</a:t>
            </a: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 and </a:t>
            </a:r>
            <a:r>
              <a:rPr lang="en-GB" sz="2400" b="1" dirty="0">
                <a:solidFill>
                  <a:schemeClr val="accent2"/>
                </a:solidFill>
                <a:latin typeface="Corbel" panose="020B0503020204020204" pitchFamily="34" charset="0"/>
              </a:rPr>
              <a:t>Accuracy-Optimized</a:t>
            </a: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 baselines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48A143-5254-9C4F-AE26-8CEFE17BCE9F}"/>
              </a:ext>
            </a:extLst>
          </p:cNvPr>
          <p:cNvSpPr txBox="1"/>
          <p:nvPr/>
        </p:nvSpPr>
        <p:spPr>
          <a:xfrm rot="16200000">
            <a:off x="-623154" y="2134549"/>
            <a:ext cx="2266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 dirty="0">
                <a:latin typeface="Corbel" panose="020B0503020204020204" pitchFamily="34" charset="0"/>
              </a:rPr>
              <a:t>Speedup</a:t>
            </a:r>
            <a:endParaRPr lang="en-CH" sz="1600" b="1" dirty="0">
              <a:latin typeface="Corbel" panose="020B05030202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A72401-994A-C44D-A7DD-74472E286C14}"/>
              </a:ext>
            </a:extLst>
          </p:cNvPr>
          <p:cNvSpPr txBox="1"/>
          <p:nvPr/>
        </p:nvSpPr>
        <p:spPr>
          <a:xfrm>
            <a:off x="1165316" y="1015656"/>
            <a:ext cx="7454075" cy="256556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endParaRPr lang="ko-KR" altLang="en-US" sz="1100" dirty="0">
              <a:latin typeface="Cambria" panose="020405030504060302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D6A914E-AE04-074A-A397-1F166ED9C905}"/>
              </a:ext>
            </a:extLst>
          </p:cNvPr>
          <p:cNvGrpSpPr/>
          <p:nvPr/>
        </p:nvGrpSpPr>
        <p:grpSpPr>
          <a:xfrm>
            <a:off x="1165316" y="950291"/>
            <a:ext cx="2771145" cy="369332"/>
            <a:chOff x="1188762" y="1618004"/>
            <a:chExt cx="2771145" cy="36933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FC6F1E6-7E33-1243-883A-704042B20439}"/>
                </a:ext>
              </a:extLst>
            </p:cNvPr>
            <p:cNvSpPr txBox="1"/>
            <p:nvPr/>
          </p:nvSpPr>
          <p:spPr>
            <a:xfrm>
              <a:off x="3783388" y="1752602"/>
              <a:ext cx="176519" cy="12314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algn="ctr"/>
              <a:endParaRPr lang="ko-KR" altLang="en-US" dirty="0">
                <a:latin typeface="Cambria" panose="0204050305040603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165BE12-DD0C-6C4C-8A7D-141149512D3F}"/>
                </a:ext>
              </a:extLst>
            </p:cNvPr>
            <p:cNvSpPr txBox="1"/>
            <p:nvPr/>
          </p:nvSpPr>
          <p:spPr>
            <a:xfrm>
              <a:off x="1188762" y="1618004"/>
              <a:ext cx="2651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latin typeface="Corbel" panose="020B0503020204020204" pitchFamily="34" charset="0"/>
                </a:rPr>
                <a:t>Performance-Optimized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776EA77-FFD8-8B4E-AFD7-E9419A1EF299}"/>
              </a:ext>
            </a:extLst>
          </p:cNvPr>
          <p:cNvGrpSpPr/>
          <p:nvPr/>
        </p:nvGrpSpPr>
        <p:grpSpPr>
          <a:xfrm>
            <a:off x="7100709" y="963738"/>
            <a:ext cx="1530987" cy="369332"/>
            <a:chOff x="6705055" y="1631451"/>
            <a:chExt cx="1530987" cy="36933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DB628E3-E354-8944-BDAD-2C01E8F7399F}"/>
                </a:ext>
              </a:extLst>
            </p:cNvPr>
            <p:cNvSpPr txBox="1"/>
            <p:nvPr/>
          </p:nvSpPr>
          <p:spPr>
            <a:xfrm>
              <a:off x="7847541" y="1752602"/>
              <a:ext cx="176519" cy="12314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algn="ctr"/>
              <a:endParaRPr lang="ko-KR" altLang="en-US" dirty="0"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32BE726-9D0A-AF42-A56B-A498668B9522}"/>
                </a:ext>
              </a:extLst>
            </p:cNvPr>
            <p:cNvSpPr txBox="1"/>
            <p:nvPr/>
          </p:nvSpPr>
          <p:spPr>
            <a:xfrm>
              <a:off x="6705055" y="1631451"/>
              <a:ext cx="15309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latin typeface="Corbel" panose="020B0503020204020204" pitchFamily="34" charset="0"/>
                </a:rPr>
                <a:t>MegIS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EF2B31-F4E6-4448-9BE2-B66E5C8A62D0}"/>
              </a:ext>
            </a:extLst>
          </p:cNvPr>
          <p:cNvGrpSpPr/>
          <p:nvPr/>
        </p:nvGrpSpPr>
        <p:grpSpPr>
          <a:xfrm>
            <a:off x="4192683" y="950291"/>
            <a:ext cx="2651804" cy="369332"/>
            <a:chOff x="1188762" y="1618004"/>
            <a:chExt cx="2651804" cy="36933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675EE31-94A5-0E42-A20B-0B359916C873}"/>
                </a:ext>
              </a:extLst>
            </p:cNvPr>
            <p:cNvSpPr txBox="1"/>
            <p:nvPr/>
          </p:nvSpPr>
          <p:spPr>
            <a:xfrm>
              <a:off x="3587730" y="1752602"/>
              <a:ext cx="176519" cy="123147"/>
            </a:xfrm>
            <a:prstGeom prst="rect">
              <a:avLst/>
            </a:prstGeom>
            <a:solidFill>
              <a:srgbClr val="AFABAB"/>
            </a:solidFill>
            <a:ln w="15875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algn="ctr"/>
              <a:endParaRPr lang="ko-KR" altLang="en-US" dirty="0">
                <a:latin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EAA268C-7BBF-484D-9C7E-A4DC2B4AB433}"/>
                </a:ext>
              </a:extLst>
            </p:cNvPr>
            <p:cNvSpPr txBox="1"/>
            <p:nvPr/>
          </p:nvSpPr>
          <p:spPr>
            <a:xfrm>
              <a:off x="1188762" y="1618004"/>
              <a:ext cx="2651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latin typeface="Corbel" panose="020B0503020204020204" pitchFamily="34" charset="0"/>
                </a:rPr>
                <a:t>Accuracy-Optimized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70E94CA-121B-A641-A120-8EDBA3BD0514}"/>
              </a:ext>
            </a:extLst>
          </p:cNvPr>
          <p:cNvGrpSpPr/>
          <p:nvPr/>
        </p:nvGrpSpPr>
        <p:grpSpPr>
          <a:xfrm>
            <a:off x="742489" y="1157249"/>
            <a:ext cx="4124195" cy="2902216"/>
            <a:chOff x="742489" y="1345434"/>
            <a:chExt cx="4124195" cy="2902216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CB3C64E-32A6-BB4D-805B-A3DF5D9D03DB}"/>
                </a:ext>
              </a:extLst>
            </p:cNvPr>
            <p:cNvSpPr txBox="1"/>
            <p:nvPr/>
          </p:nvSpPr>
          <p:spPr>
            <a:xfrm>
              <a:off x="1572317" y="3878318"/>
              <a:ext cx="2731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latin typeface="Corbel" panose="020B0503020204020204" pitchFamily="34" charset="0"/>
                </a:rPr>
                <a:t>Sample Genetic Diversity</a:t>
              </a:r>
              <a:endParaRPr lang="en-CH" sz="1600" b="1" dirty="0">
                <a:latin typeface="Corbel" panose="020B0503020204020204" pitchFamily="34" charset="0"/>
              </a:endParaRP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52F2044B-3BD1-5A40-A75D-5C20FFA27692}"/>
                </a:ext>
              </a:extLst>
            </p:cNvPr>
            <p:cNvGrpSpPr/>
            <p:nvPr/>
          </p:nvGrpSpPr>
          <p:grpSpPr>
            <a:xfrm>
              <a:off x="742489" y="1345434"/>
              <a:ext cx="4124195" cy="2508544"/>
              <a:chOff x="742489" y="1345434"/>
              <a:chExt cx="4124195" cy="2508544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86AE386A-C9A9-5740-AC5A-70B5E57B4E29}"/>
                  </a:ext>
                </a:extLst>
              </p:cNvPr>
              <p:cNvSpPr/>
              <p:nvPr/>
            </p:nvSpPr>
            <p:spPr>
              <a:xfrm>
                <a:off x="3820105" y="1621089"/>
                <a:ext cx="887661" cy="179994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graphicFrame>
            <p:nvGraphicFramePr>
              <p:cNvPr id="60" name="Chart 59">
                <a:extLst>
                  <a:ext uri="{FF2B5EF4-FFF2-40B4-BE49-F238E27FC236}">
                    <a16:creationId xmlns:a16="http://schemas.microsoft.com/office/drawing/2014/main" id="{82C52D0A-6721-6949-9487-5C857DE49D40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742489" y="1345434"/>
              <a:ext cx="4124195" cy="250854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7A451487-EB6A-094A-AF12-EADE9AADBA7D}"/>
                  </a:ext>
                </a:extLst>
              </p:cNvPr>
              <p:cNvSpPr txBox="1"/>
              <p:nvPr/>
            </p:nvSpPr>
            <p:spPr>
              <a:xfrm>
                <a:off x="1172263" y="1569086"/>
                <a:ext cx="115179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H" sz="2000" b="1" i="1" dirty="0">
                    <a:solidFill>
                      <a:schemeClr val="accent1">
                        <a:lumMod val="75000"/>
                      </a:schemeClr>
                    </a:solidFill>
                    <a:latin typeface="Corbel" panose="020B0503020204020204" pitchFamily="34" charset="0"/>
                  </a:rPr>
                  <a:t>SSD-C</a:t>
                </a:r>
              </a:p>
            </p:txBody>
          </p: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AABC933A-F666-5E4D-9551-465071CF24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34254" y="1909995"/>
                <a:ext cx="0" cy="1227399"/>
              </a:xfrm>
              <a:prstGeom prst="straightConnector1">
                <a:avLst/>
              </a:prstGeom>
              <a:ln w="15875">
                <a:solidFill>
                  <a:srgbClr val="C813BD"/>
                </a:solidFill>
                <a:headEnd type="triangle" w="lg" len="med"/>
                <a:tailEnd type="triangle" w="lg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3DFFB455-423E-9949-9C48-50EF91969F5E}"/>
                  </a:ext>
                </a:extLst>
              </p:cNvPr>
              <p:cNvSpPr txBox="1"/>
              <p:nvPr/>
            </p:nvSpPr>
            <p:spPr>
              <a:xfrm rot="16200000">
                <a:off x="3804071" y="2284604"/>
                <a:ext cx="435135" cy="246221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813B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5.8x</a:t>
                </a:r>
                <a:endParaRPr kumimoji="0" lang="en-CH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813B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F25B911D-8820-DB4B-A370-BBDAA8309C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39446" y="1909995"/>
                <a:ext cx="436729" cy="0"/>
              </a:xfrm>
              <a:prstGeom prst="line">
                <a:avLst/>
              </a:prstGeom>
              <a:ln w="15875">
                <a:solidFill>
                  <a:schemeClr val="bg2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B9556FC6-E668-FA42-8B8D-CF209A0A65C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60039" y="1934293"/>
                <a:ext cx="0" cy="1368794"/>
              </a:xfrm>
              <a:prstGeom prst="straightConnector1">
                <a:avLst/>
              </a:prstGeom>
              <a:ln w="15875">
                <a:solidFill>
                  <a:srgbClr val="DB742F"/>
                </a:solidFill>
                <a:headEnd type="triangle" w="lg" len="med"/>
                <a:tailEnd type="triangle" w="lg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30A641F7-E931-3440-8A90-9B9CA3181AE8}"/>
                  </a:ext>
                </a:extLst>
              </p:cNvPr>
              <p:cNvSpPr txBox="1"/>
              <p:nvPr/>
            </p:nvSpPr>
            <p:spPr>
              <a:xfrm rot="16200000">
                <a:off x="3947075" y="2587064"/>
                <a:ext cx="562431" cy="246221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B742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14.9x</a:t>
                </a:r>
                <a:endParaRPr kumimoji="0" lang="en-CH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DB742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7C9BF254-4D50-9A45-AEEB-86D359F76FF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20105" y="1598961"/>
                <a:ext cx="0" cy="1799945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D245BE89-C33C-E24B-8830-731F147C8940}"/>
              </a:ext>
            </a:extLst>
          </p:cNvPr>
          <p:cNvSpPr/>
          <p:nvPr/>
        </p:nvSpPr>
        <p:spPr>
          <a:xfrm>
            <a:off x="742489" y="1319623"/>
            <a:ext cx="4544619" cy="2739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A3B769C-583A-814B-8C10-C157D1F2AD78}"/>
              </a:ext>
            </a:extLst>
          </p:cNvPr>
          <p:cNvSpPr/>
          <p:nvPr/>
        </p:nvSpPr>
        <p:spPr>
          <a:xfrm>
            <a:off x="6772152" y="1416637"/>
            <a:ext cx="1839764" cy="179994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AACD3F7C-9123-E04C-83B3-761BA236799F}"/>
              </a:ext>
            </a:extLst>
          </p:cNvPr>
          <p:cNvGraphicFramePr>
            <a:graphicFrameLocks/>
          </p:cNvGraphicFramePr>
          <p:nvPr/>
        </p:nvGraphicFramePr>
        <p:xfrm>
          <a:off x="248501" y="1159379"/>
          <a:ext cx="8717335" cy="2508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DABE9E3F-836A-034D-BBE3-6B70DA378548}"/>
              </a:ext>
            </a:extLst>
          </p:cNvPr>
          <p:cNvSpPr txBox="1"/>
          <p:nvPr/>
        </p:nvSpPr>
        <p:spPr>
          <a:xfrm>
            <a:off x="1170636" y="1379464"/>
            <a:ext cx="1151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000" b="1" i="1" dirty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SSD-C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1C89E6D-57B3-6C49-B044-C1F8049B09A8}"/>
              </a:ext>
            </a:extLst>
          </p:cNvPr>
          <p:cNvCxnSpPr>
            <a:cxnSpLocks/>
          </p:cNvCxnSpPr>
          <p:nvPr/>
        </p:nvCxnSpPr>
        <p:spPr>
          <a:xfrm flipV="1">
            <a:off x="7228776" y="1703410"/>
            <a:ext cx="0" cy="1227399"/>
          </a:xfrm>
          <a:prstGeom prst="straightConnector1">
            <a:avLst/>
          </a:prstGeom>
          <a:ln w="15875">
            <a:solidFill>
              <a:srgbClr val="C813BD"/>
            </a:solidFill>
            <a:headEnd type="triangl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9CD6609-5A0B-6D43-AB99-DA2487D3F50E}"/>
              </a:ext>
            </a:extLst>
          </p:cNvPr>
          <p:cNvSpPr txBox="1"/>
          <p:nvPr/>
        </p:nvSpPr>
        <p:spPr>
          <a:xfrm rot="16200000">
            <a:off x="7011972" y="2018190"/>
            <a:ext cx="435135" cy="246221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C813B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5.8x</a:t>
            </a:r>
            <a:endParaRPr kumimoji="0" lang="en-CH" sz="1400" b="1" i="0" u="none" strike="noStrike" kern="1200" cap="none" spc="0" normalizeH="0" baseline="0" noProof="0" dirty="0">
              <a:ln>
                <a:noFill/>
              </a:ln>
              <a:solidFill>
                <a:srgbClr val="C813B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8013078-2399-4A4A-B014-909A840602A4}"/>
              </a:ext>
            </a:extLst>
          </p:cNvPr>
          <p:cNvSpPr txBox="1"/>
          <p:nvPr/>
        </p:nvSpPr>
        <p:spPr>
          <a:xfrm>
            <a:off x="3526727" y="3689758"/>
            <a:ext cx="2731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 dirty="0">
                <a:latin typeface="Corbel" panose="020B0503020204020204" pitchFamily="34" charset="0"/>
              </a:rPr>
              <a:t>Sample Genetic Diversity</a:t>
            </a:r>
            <a:endParaRPr lang="en-CH" sz="1600" b="1" dirty="0">
              <a:latin typeface="Corbel" panose="020B0503020204020204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F7D8BF2-18BF-004B-8E3D-D8696AFDD895}"/>
              </a:ext>
            </a:extLst>
          </p:cNvPr>
          <p:cNvCxnSpPr>
            <a:cxnSpLocks/>
          </p:cNvCxnSpPr>
          <p:nvPr/>
        </p:nvCxnSpPr>
        <p:spPr>
          <a:xfrm>
            <a:off x="7104830" y="1715133"/>
            <a:ext cx="841005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0DDC96C-B7E3-3042-A661-E1D5A7B5D47A}"/>
              </a:ext>
            </a:extLst>
          </p:cNvPr>
          <p:cNvCxnSpPr>
            <a:cxnSpLocks/>
          </p:cNvCxnSpPr>
          <p:nvPr/>
        </p:nvCxnSpPr>
        <p:spPr>
          <a:xfrm flipV="1">
            <a:off x="7687459" y="1705409"/>
            <a:ext cx="0" cy="1368794"/>
          </a:xfrm>
          <a:prstGeom prst="straightConnector1">
            <a:avLst/>
          </a:prstGeom>
          <a:ln w="15875">
            <a:solidFill>
              <a:schemeClr val="accent2"/>
            </a:solidFill>
            <a:headEnd type="triangl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EC42210-F527-7E4A-ADE5-9EF4DFCE468D}"/>
              </a:ext>
            </a:extLst>
          </p:cNvPr>
          <p:cNvSpPr txBox="1"/>
          <p:nvPr/>
        </p:nvSpPr>
        <p:spPr>
          <a:xfrm rot="16200000">
            <a:off x="7431400" y="2083587"/>
            <a:ext cx="562431" cy="246221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14.9x</a:t>
            </a:r>
            <a:endParaRPr kumimoji="0" lang="en-CH" sz="14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6FCD3F2-D5CF-5F47-AB95-951E0EED3AC1}"/>
              </a:ext>
            </a:extLst>
          </p:cNvPr>
          <p:cNvCxnSpPr>
            <a:cxnSpLocks/>
          </p:cNvCxnSpPr>
          <p:nvPr/>
        </p:nvCxnSpPr>
        <p:spPr>
          <a:xfrm flipV="1">
            <a:off x="6765801" y="1416635"/>
            <a:ext cx="0" cy="1799945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280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Graphic spid="23" grpId="0" uiExpand="1">
        <p:bldSub>
          <a:bldChart bld="series"/>
        </p:bldSub>
      </p:bldGraphic>
      <p:bldP spid="37" grpId="0" animBg="1"/>
      <p:bldP spid="46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5AC7ABE4-B9F1-254C-BF48-795B353FA153}"/>
              </a:ext>
            </a:extLst>
          </p:cNvPr>
          <p:cNvSpPr/>
          <p:nvPr/>
        </p:nvSpPr>
        <p:spPr>
          <a:xfrm>
            <a:off x="-8356" y="4096291"/>
            <a:ext cx="9144000" cy="11563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82800" rtlCol="0" anchor="ctr"/>
          <a:lstStyle/>
          <a:p>
            <a:pPr algn="ctr">
              <a:spcAft>
                <a:spcPts val="1000"/>
              </a:spcAft>
            </a:pP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MegIS provides significant speedup over both </a:t>
            </a:r>
          </a:p>
          <a:p>
            <a:pPr algn="ctr">
              <a:spcAft>
                <a:spcPts val="1000"/>
              </a:spcAft>
            </a:pPr>
            <a:r>
              <a:rPr lang="en-GB" sz="2400" b="1" dirty="0">
                <a:solidFill>
                  <a:srgbClr val="C812BD"/>
                </a:solidFill>
                <a:latin typeface="Corbel" panose="020B0503020204020204" pitchFamily="34" charset="0"/>
              </a:rPr>
              <a:t>Performance-Optimized</a:t>
            </a: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 and </a:t>
            </a:r>
            <a:r>
              <a:rPr lang="en-GB" sz="2400" b="1" dirty="0">
                <a:solidFill>
                  <a:schemeClr val="accent2"/>
                </a:solidFill>
                <a:latin typeface="Corbel" panose="020B0503020204020204" pitchFamily="34" charset="0"/>
              </a:rPr>
              <a:t>Accuracy-Optimized</a:t>
            </a:r>
            <a:r>
              <a:rPr lang="en-GB" sz="2400" b="1" dirty="0">
                <a:solidFill>
                  <a:schemeClr val="tx1"/>
                </a:solidFill>
                <a:latin typeface="Corbel" panose="020B0503020204020204" pitchFamily="34" charset="0"/>
              </a:rPr>
              <a:t> baselines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48A143-5254-9C4F-AE26-8CEFE17BCE9F}"/>
              </a:ext>
            </a:extLst>
          </p:cNvPr>
          <p:cNvSpPr txBox="1"/>
          <p:nvPr/>
        </p:nvSpPr>
        <p:spPr>
          <a:xfrm rot="16200000">
            <a:off x="-623154" y="2134549"/>
            <a:ext cx="2266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 dirty="0">
                <a:latin typeface="Corbel" panose="020B0503020204020204" pitchFamily="34" charset="0"/>
              </a:rPr>
              <a:t>Speedup</a:t>
            </a:r>
            <a:endParaRPr lang="en-CH" sz="1600" b="1" dirty="0">
              <a:latin typeface="Corbel" panose="020B05030202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A72401-994A-C44D-A7DD-74472E286C14}"/>
              </a:ext>
            </a:extLst>
          </p:cNvPr>
          <p:cNvSpPr txBox="1"/>
          <p:nvPr/>
        </p:nvSpPr>
        <p:spPr>
          <a:xfrm>
            <a:off x="1165316" y="1015656"/>
            <a:ext cx="7454075" cy="256556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endParaRPr lang="ko-KR" altLang="en-US" sz="1100" dirty="0">
              <a:latin typeface="Cambria" panose="020405030504060302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D6A914E-AE04-074A-A397-1F166ED9C905}"/>
              </a:ext>
            </a:extLst>
          </p:cNvPr>
          <p:cNvGrpSpPr/>
          <p:nvPr/>
        </p:nvGrpSpPr>
        <p:grpSpPr>
          <a:xfrm>
            <a:off x="1165316" y="950291"/>
            <a:ext cx="2771145" cy="369332"/>
            <a:chOff x="1188762" y="1618004"/>
            <a:chExt cx="2771145" cy="36933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FC6F1E6-7E33-1243-883A-704042B20439}"/>
                </a:ext>
              </a:extLst>
            </p:cNvPr>
            <p:cNvSpPr txBox="1"/>
            <p:nvPr/>
          </p:nvSpPr>
          <p:spPr>
            <a:xfrm>
              <a:off x="3783388" y="1752602"/>
              <a:ext cx="176519" cy="12314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algn="ctr"/>
              <a:endParaRPr lang="ko-KR" altLang="en-US" dirty="0">
                <a:latin typeface="Cambria" panose="0204050305040603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165BE12-DD0C-6C4C-8A7D-141149512D3F}"/>
                </a:ext>
              </a:extLst>
            </p:cNvPr>
            <p:cNvSpPr txBox="1"/>
            <p:nvPr/>
          </p:nvSpPr>
          <p:spPr>
            <a:xfrm>
              <a:off x="1188762" y="1618004"/>
              <a:ext cx="2651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latin typeface="Corbel" panose="020B0503020204020204" pitchFamily="34" charset="0"/>
                </a:rPr>
                <a:t>Performance-Optimized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776EA77-FFD8-8B4E-AFD7-E9419A1EF299}"/>
              </a:ext>
            </a:extLst>
          </p:cNvPr>
          <p:cNvGrpSpPr/>
          <p:nvPr/>
        </p:nvGrpSpPr>
        <p:grpSpPr>
          <a:xfrm>
            <a:off x="7100709" y="963738"/>
            <a:ext cx="1530987" cy="369332"/>
            <a:chOff x="6705055" y="1631451"/>
            <a:chExt cx="1530987" cy="36933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DB628E3-E354-8944-BDAD-2C01E8F7399F}"/>
                </a:ext>
              </a:extLst>
            </p:cNvPr>
            <p:cNvSpPr txBox="1"/>
            <p:nvPr/>
          </p:nvSpPr>
          <p:spPr>
            <a:xfrm>
              <a:off x="7847541" y="1752602"/>
              <a:ext cx="176519" cy="12314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algn="ctr"/>
              <a:endParaRPr lang="ko-KR" altLang="en-US" dirty="0"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32BE726-9D0A-AF42-A56B-A498668B9522}"/>
                </a:ext>
              </a:extLst>
            </p:cNvPr>
            <p:cNvSpPr txBox="1"/>
            <p:nvPr/>
          </p:nvSpPr>
          <p:spPr>
            <a:xfrm>
              <a:off x="6705055" y="1631451"/>
              <a:ext cx="15309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latin typeface="Corbel" panose="020B0503020204020204" pitchFamily="34" charset="0"/>
                </a:rPr>
                <a:t>MegIS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EF2B31-F4E6-4448-9BE2-B66E5C8A62D0}"/>
              </a:ext>
            </a:extLst>
          </p:cNvPr>
          <p:cNvGrpSpPr/>
          <p:nvPr/>
        </p:nvGrpSpPr>
        <p:grpSpPr>
          <a:xfrm>
            <a:off x="4192683" y="950291"/>
            <a:ext cx="2651804" cy="369332"/>
            <a:chOff x="1188762" y="1618004"/>
            <a:chExt cx="2651804" cy="36933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675EE31-94A5-0E42-A20B-0B359916C873}"/>
                </a:ext>
              </a:extLst>
            </p:cNvPr>
            <p:cNvSpPr txBox="1"/>
            <p:nvPr/>
          </p:nvSpPr>
          <p:spPr>
            <a:xfrm>
              <a:off x="3587730" y="1752602"/>
              <a:ext cx="176519" cy="123147"/>
            </a:xfrm>
            <a:prstGeom prst="rect">
              <a:avLst/>
            </a:prstGeom>
            <a:solidFill>
              <a:srgbClr val="AFABAB"/>
            </a:solidFill>
            <a:ln w="15875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algn="ctr"/>
              <a:endParaRPr lang="ko-KR" altLang="en-US" dirty="0">
                <a:latin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EAA268C-7BBF-484D-9C7E-A4DC2B4AB433}"/>
                </a:ext>
              </a:extLst>
            </p:cNvPr>
            <p:cNvSpPr txBox="1"/>
            <p:nvPr/>
          </p:nvSpPr>
          <p:spPr>
            <a:xfrm>
              <a:off x="1188762" y="1618004"/>
              <a:ext cx="2651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latin typeface="Corbel" panose="020B0503020204020204" pitchFamily="34" charset="0"/>
                </a:rPr>
                <a:t>Accuracy-Optimized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F8013078-2399-4A4A-B014-909A840602A4}"/>
              </a:ext>
            </a:extLst>
          </p:cNvPr>
          <p:cNvSpPr txBox="1"/>
          <p:nvPr/>
        </p:nvSpPr>
        <p:spPr>
          <a:xfrm>
            <a:off x="3526727" y="3689758"/>
            <a:ext cx="2731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 dirty="0">
                <a:latin typeface="Corbel" panose="020B0503020204020204" pitchFamily="34" charset="0"/>
              </a:rPr>
              <a:t>Sample Genetic Diversity</a:t>
            </a:r>
            <a:endParaRPr lang="en-CH" sz="1600" b="1" dirty="0">
              <a:latin typeface="Corbel" panose="020B0503020204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B735555-25D2-AC4F-8A97-3E548F78B832}"/>
              </a:ext>
            </a:extLst>
          </p:cNvPr>
          <p:cNvSpPr/>
          <p:nvPr/>
        </p:nvSpPr>
        <p:spPr>
          <a:xfrm>
            <a:off x="6758338" y="1417695"/>
            <a:ext cx="1856752" cy="179994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4ADBEF5-BCAE-5F4B-A3EB-1C89D996B5C4}"/>
              </a:ext>
            </a:extLst>
          </p:cNvPr>
          <p:cNvCxnSpPr>
            <a:cxnSpLocks/>
          </p:cNvCxnSpPr>
          <p:nvPr/>
        </p:nvCxnSpPr>
        <p:spPr>
          <a:xfrm flipV="1">
            <a:off x="6771373" y="1403627"/>
            <a:ext cx="0" cy="1799945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8" name="Chart 57">
            <a:extLst>
              <a:ext uri="{FF2B5EF4-FFF2-40B4-BE49-F238E27FC236}">
                <a16:creationId xmlns:a16="http://schemas.microsoft.com/office/drawing/2014/main" id="{41925798-8C48-114C-BB3F-D6C813142D9E}"/>
              </a:ext>
            </a:extLst>
          </p:cNvPr>
          <p:cNvGraphicFramePr>
            <a:graphicFrameLocks/>
          </p:cNvGraphicFramePr>
          <p:nvPr/>
        </p:nvGraphicFramePr>
        <p:xfrm>
          <a:off x="838973" y="1121964"/>
          <a:ext cx="8090592" cy="2508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8" name="TextBox 67">
            <a:extLst>
              <a:ext uri="{FF2B5EF4-FFF2-40B4-BE49-F238E27FC236}">
                <a16:creationId xmlns:a16="http://schemas.microsoft.com/office/drawing/2014/main" id="{CB340014-3ACE-A94B-A358-156EE2874D83}"/>
              </a:ext>
            </a:extLst>
          </p:cNvPr>
          <p:cNvSpPr txBox="1"/>
          <p:nvPr/>
        </p:nvSpPr>
        <p:spPr>
          <a:xfrm>
            <a:off x="1170636" y="1379464"/>
            <a:ext cx="1151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000" b="1" i="1" dirty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SSD-P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3702733E-4E88-B149-8BA0-ECACCF5ED903}"/>
              </a:ext>
            </a:extLst>
          </p:cNvPr>
          <p:cNvCxnSpPr>
            <a:cxnSpLocks/>
          </p:cNvCxnSpPr>
          <p:nvPr/>
        </p:nvCxnSpPr>
        <p:spPr>
          <a:xfrm flipV="1">
            <a:off x="7222955" y="2187891"/>
            <a:ext cx="0" cy="755190"/>
          </a:xfrm>
          <a:prstGeom prst="straightConnector1">
            <a:avLst/>
          </a:prstGeom>
          <a:ln w="15875">
            <a:solidFill>
              <a:srgbClr val="C813BD"/>
            </a:solidFill>
            <a:headEnd type="triangl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14024B69-4A3E-424B-87C3-8C8EA00555B8}"/>
              </a:ext>
            </a:extLst>
          </p:cNvPr>
          <p:cNvSpPr txBox="1"/>
          <p:nvPr/>
        </p:nvSpPr>
        <p:spPr>
          <a:xfrm rot="16200000">
            <a:off x="7030648" y="2400742"/>
            <a:ext cx="373896" cy="246221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sz="1600" b="1" dirty="0">
                <a:solidFill>
                  <a:srgbClr val="C813BD"/>
                </a:solidFill>
                <a:latin typeface="Calibri" panose="020F0502020204030204"/>
              </a:rPr>
              <a:t>4.0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C813B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endParaRPr kumimoji="0" lang="en-CH" sz="1400" b="1" i="0" u="none" strike="noStrike" kern="1200" cap="none" spc="0" normalizeH="0" baseline="0" noProof="0" dirty="0">
              <a:ln>
                <a:noFill/>
              </a:ln>
              <a:solidFill>
                <a:srgbClr val="C813B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0C4F67CE-E6F4-B849-8B2B-FAAD7DBDD50E}"/>
              </a:ext>
            </a:extLst>
          </p:cNvPr>
          <p:cNvCxnSpPr>
            <a:cxnSpLocks/>
          </p:cNvCxnSpPr>
          <p:nvPr/>
        </p:nvCxnSpPr>
        <p:spPr>
          <a:xfrm>
            <a:off x="7100709" y="2172725"/>
            <a:ext cx="866957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282AD82C-8561-E540-A48F-7B2179C9EC76}"/>
              </a:ext>
            </a:extLst>
          </p:cNvPr>
          <p:cNvCxnSpPr>
            <a:cxnSpLocks/>
          </p:cNvCxnSpPr>
          <p:nvPr/>
        </p:nvCxnSpPr>
        <p:spPr>
          <a:xfrm flipV="1">
            <a:off x="7697287" y="2150843"/>
            <a:ext cx="0" cy="946149"/>
          </a:xfrm>
          <a:prstGeom prst="straightConnector1">
            <a:avLst/>
          </a:prstGeom>
          <a:ln w="15875">
            <a:solidFill>
              <a:schemeClr val="accent2"/>
            </a:solidFill>
            <a:headEnd type="triangl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98B1CAD4-81EB-D846-AFFB-3F258050B3E6}"/>
              </a:ext>
            </a:extLst>
          </p:cNvPr>
          <p:cNvSpPr txBox="1"/>
          <p:nvPr/>
        </p:nvSpPr>
        <p:spPr>
          <a:xfrm rot="16200000">
            <a:off x="7432924" y="2459192"/>
            <a:ext cx="490796" cy="246221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12.1x</a:t>
            </a:r>
            <a:endParaRPr kumimoji="0" lang="en-CH" sz="14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FB4302A2-D3DC-0F49-A900-57384555A9B4}"/>
              </a:ext>
            </a:extLst>
          </p:cNvPr>
          <p:cNvSpPr/>
          <p:nvPr/>
        </p:nvSpPr>
        <p:spPr>
          <a:xfrm>
            <a:off x="0" y="5216027"/>
            <a:ext cx="9144000" cy="11563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82800" rtlCol="0" anchor="ctr"/>
          <a:lstStyle/>
          <a:p>
            <a:pPr algn="ctr">
              <a:spcAft>
                <a:spcPts val="1000"/>
              </a:spcAft>
            </a:pPr>
            <a:r>
              <a:rPr lang="en-GB" sz="2400" b="1" dirty="0">
                <a:solidFill>
                  <a:srgbClr val="2D75B5"/>
                </a:solidFill>
                <a:latin typeface="Corbel" panose="020B0503020204020204" pitchFamily="34" charset="0"/>
              </a:rPr>
              <a:t>MegIS improves performance on both </a:t>
            </a:r>
          </a:p>
          <a:p>
            <a:pPr algn="ctr">
              <a:spcAft>
                <a:spcPts val="1000"/>
              </a:spcAft>
            </a:pPr>
            <a:r>
              <a:rPr lang="en-GB" sz="2400" b="1" dirty="0">
                <a:solidFill>
                  <a:srgbClr val="2D75B5"/>
                </a:solidFill>
                <a:latin typeface="Corbel" panose="020B0503020204020204" pitchFamily="34" charset="0"/>
              </a:rPr>
              <a:t>cost-optimized and performance-optimized SSDs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AED235DF-0923-3F4A-A5B2-C216D8FD6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829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CH" sz="3200" dirty="0"/>
              <a:t>Speedup over Software </a:t>
            </a:r>
            <a:r>
              <a:rPr lang="en-CH" sz="2400" dirty="0"/>
              <a:t>(with Performance-Optimized SSD)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23226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0D976D2-2EDE-C442-8A2D-BDF924CCDF1D}"/>
              </a:ext>
            </a:extLst>
          </p:cNvPr>
          <p:cNvSpPr/>
          <p:nvPr/>
        </p:nvSpPr>
        <p:spPr>
          <a:xfrm>
            <a:off x="7728167" y="1681316"/>
            <a:ext cx="781651" cy="16973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B5A243D-3C64-314C-BB95-94CE65398D23}"/>
              </a:ext>
            </a:extLst>
          </p:cNvPr>
          <p:cNvSpPr/>
          <p:nvPr/>
        </p:nvSpPr>
        <p:spPr>
          <a:xfrm>
            <a:off x="3533508" y="1687913"/>
            <a:ext cx="781651" cy="16973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C4056B9-C5A4-4642-8B19-60C5BA863B82}"/>
              </a:ext>
            </a:extLst>
          </p:cNvPr>
          <p:cNvCxnSpPr>
            <a:cxnSpLocks/>
          </p:cNvCxnSpPr>
          <p:nvPr/>
        </p:nvCxnSpPr>
        <p:spPr>
          <a:xfrm flipV="1">
            <a:off x="3785700" y="1951881"/>
            <a:ext cx="0" cy="1155868"/>
          </a:xfrm>
          <a:prstGeom prst="straightConnector1">
            <a:avLst/>
          </a:prstGeom>
          <a:ln w="15875">
            <a:solidFill>
              <a:srgbClr val="7030A0"/>
            </a:solidFill>
            <a:headEnd type="triangl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456F9C1-9450-014F-ACE8-FA5375B22789}"/>
              </a:ext>
            </a:extLst>
          </p:cNvPr>
          <p:cNvSpPr txBox="1"/>
          <p:nvPr/>
        </p:nvSpPr>
        <p:spPr>
          <a:xfrm rot="16200000">
            <a:off x="3414958" y="2434526"/>
            <a:ext cx="49079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b="1" dirty="0">
                <a:solidFill>
                  <a:srgbClr val="7030A0"/>
                </a:solidFill>
                <a:latin typeface="Calibri" panose="020F0502020204030204"/>
              </a:rPr>
              <a:t>4.9</a:t>
            </a:r>
            <a:r>
              <a:rPr kumimoji="0" lang="en-CH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x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82E2A88-BBFB-8845-AE79-B4A95FAC4335}"/>
              </a:ext>
            </a:extLst>
          </p:cNvPr>
          <p:cNvGraphicFramePr>
            <a:graphicFrameLocks/>
          </p:cNvGraphicFramePr>
          <p:nvPr/>
        </p:nvGraphicFramePr>
        <p:xfrm>
          <a:off x="737076" y="1472036"/>
          <a:ext cx="3733011" cy="2421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FC348AE-9BE2-2A4B-8E09-097659438226}"/>
              </a:ext>
            </a:extLst>
          </p:cNvPr>
          <p:cNvGraphicFramePr>
            <a:graphicFrameLocks/>
          </p:cNvGraphicFramePr>
          <p:nvPr/>
        </p:nvGraphicFramePr>
        <p:xfrm>
          <a:off x="4922210" y="1467411"/>
          <a:ext cx="3733011" cy="2421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2DE9DA3-471A-174B-BB7E-5E5A8292A4D6}"/>
              </a:ext>
            </a:extLst>
          </p:cNvPr>
          <p:cNvSpPr txBox="1"/>
          <p:nvPr/>
        </p:nvSpPr>
        <p:spPr>
          <a:xfrm rot="16200000">
            <a:off x="-814605" y="2394129"/>
            <a:ext cx="2771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 dirty="0">
                <a:latin typeface="Corbel" panose="020B0503020204020204" pitchFamily="34" charset="0"/>
              </a:rPr>
              <a:t>Speedup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569339-7856-0A4A-9462-195656FD4C75}"/>
              </a:ext>
            </a:extLst>
          </p:cNvPr>
          <p:cNvSpPr txBox="1"/>
          <p:nvPr/>
        </p:nvSpPr>
        <p:spPr>
          <a:xfrm>
            <a:off x="1143779" y="1637078"/>
            <a:ext cx="1096792" cy="45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 i="1" dirty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SSD-C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53CE357-EACE-8448-8749-9EF89EC635D5}"/>
              </a:ext>
            </a:extLst>
          </p:cNvPr>
          <p:cNvCxnSpPr>
            <a:cxnSpLocks/>
          </p:cNvCxnSpPr>
          <p:nvPr/>
        </p:nvCxnSpPr>
        <p:spPr>
          <a:xfrm flipH="1">
            <a:off x="7718642" y="1684491"/>
            <a:ext cx="4462" cy="1624319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650C006-E3F8-4B47-B3DE-03EB2640C090}"/>
              </a:ext>
            </a:extLst>
          </p:cNvPr>
          <p:cNvCxnSpPr>
            <a:cxnSpLocks/>
          </p:cNvCxnSpPr>
          <p:nvPr/>
        </p:nvCxnSpPr>
        <p:spPr>
          <a:xfrm flipH="1">
            <a:off x="3523983" y="1678562"/>
            <a:ext cx="4462" cy="1624319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734C8D8-6A86-FC49-A730-3E3E547B0B84}"/>
              </a:ext>
            </a:extLst>
          </p:cNvPr>
          <p:cNvGrpSpPr/>
          <p:nvPr/>
        </p:nvGrpSpPr>
        <p:grpSpPr>
          <a:xfrm>
            <a:off x="1135129" y="1168680"/>
            <a:ext cx="3180029" cy="369332"/>
            <a:chOff x="1135129" y="1421165"/>
            <a:chExt cx="3180029" cy="36933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943AD82-F051-5448-9C9F-37D4E55965C8}"/>
                </a:ext>
              </a:extLst>
            </p:cNvPr>
            <p:cNvSpPr txBox="1"/>
            <p:nvPr/>
          </p:nvSpPr>
          <p:spPr>
            <a:xfrm>
              <a:off x="1135129" y="1436554"/>
              <a:ext cx="3180029" cy="338554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algn="ctr"/>
              <a:endParaRPr lang="ko-KR" altLang="en-US" sz="1600" dirty="0">
                <a:latin typeface="Corbel" panose="020B0503020204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7B186E-686A-A748-8537-6AA2B95FDD0D}"/>
                </a:ext>
              </a:extLst>
            </p:cNvPr>
            <p:cNvSpPr txBox="1"/>
            <p:nvPr/>
          </p:nvSpPr>
          <p:spPr>
            <a:xfrm>
              <a:off x="1168621" y="1421165"/>
              <a:ext cx="8489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latin typeface="Corbel" panose="020B0503020204020204" pitchFamily="34" charset="0"/>
                </a:rPr>
                <a:t>PIM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CEA7E51-7014-9240-861C-D200BF2647D2}"/>
                </a:ext>
              </a:extLst>
            </p:cNvPr>
            <p:cNvSpPr txBox="1"/>
            <p:nvPr/>
          </p:nvSpPr>
          <p:spPr>
            <a:xfrm>
              <a:off x="2991102" y="1421165"/>
              <a:ext cx="8489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latin typeface="Corbel" panose="020B0503020204020204" pitchFamily="34" charset="0"/>
                </a:rPr>
                <a:t>MegIS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2D2A688-4534-8C4C-8352-7C14C1F88251}"/>
                </a:ext>
              </a:extLst>
            </p:cNvPr>
            <p:cNvSpPr/>
            <p:nvPr/>
          </p:nvSpPr>
          <p:spPr>
            <a:xfrm>
              <a:off x="1947387" y="1533849"/>
              <a:ext cx="144000" cy="144000"/>
            </a:xfrm>
            <a:prstGeom prst="rect">
              <a:avLst/>
            </a:prstGeom>
            <a:solidFill>
              <a:srgbClr val="B5ABCC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6852337-879C-FF4B-9EFE-0C57DD643390}"/>
                </a:ext>
              </a:extLst>
            </p:cNvPr>
            <p:cNvSpPr/>
            <p:nvPr/>
          </p:nvSpPr>
          <p:spPr>
            <a:xfrm>
              <a:off x="3880902" y="1533849"/>
              <a:ext cx="144000" cy="14400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702D251-6EB3-E841-B696-272B85E6B378}"/>
              </a:ext>
            </a:extLst>
          </p:cNvPr>
          <p:cNvCxnSpPr>
            <a:cxnSpLocks/>
          </p:cNvCxnSpPr>
          <p:nvPr/>
        </p:nvCxnSpPr>
        <p:spPr>
          <a:xfrm flipV="1">
            <a:off x="7978552" y="2273288"/>
            <a:ext cx="0" cy="514273"/>
          </a:xfrm>
          <a:prstGeom prst="straightConnector1">
            <a:avLst/>
          </a:prstGeom>
          <a:ln w="15875">
            <a:solidFill>
              <a:srgbClr val="7030A0"/>
            </a:solidFill>
            <a:headEnd type="triangl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9A49EEA-4306-1C4A-8194-3D121DEAE8C6}"/>
              </a:ext>
            </a:extLst>
          </p:cNvPr>
          <p:cNvSpPr txBox="1"/>
          <p:nvPr/>
        </p:nvSpPr>
        <p:spPr>
          <a:xfrm rot="16200000">
            <a:off x="7339224" y="2403433"/>
            <a:ext cx="96877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b="1" dirty="0">
                <a:solidFill>
                  <a:srgbClr val="7030A0"/>
                </a:solidFill>
                <a:latin typeface="Calibri" panose="020F0502020204030204"/>
              </a:rPr>
              <a:t>1.9</a:t>
            </a:r>
            <a:r>
              <a:rPr kumimoji="0" lang="en-CH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x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D3DC33-A41B-B046-8A9A-AD812F8807D0}"/>
              </a:ext>
            </a:extLst>
          </p:cNvPr>
          <p:cNvSpPr txBox="1"/>
          <p:nvPr/>
        </p:nvSpPr>
        <p:spPr>
          <a:xfrm>
            <a:off x="5333766" y="1637078"/>
            <a:ext cx="1096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 i="1" dirty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SSD-P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D57D037-BA05-0649-BB7E-00D81A0AE0AA}"/>
              </a:ext>
            </a:extLst>
          </p:cNvPr>
          <p:cNvSpPr txBox="1"/>
          <p:nvPr/>
        </p:nvSpPr>
        <p:spPr>
          <a:xfrm>
            <a:off x="1382061" y="3923731"/>
            <a:ext cx="2731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 dirty="0">
                <a:latin typeface="Corbel" panose="020B0503020204020204" pitchFamily="34" charset="0"/>
              </a:rPr>
              <a:t>Sample Genetic Diversity</a:t>
            </a:r>
            <a:endParaRPr lang="en-CH" sz="1600" b="1" dirty="0">
              <a:latin typeface="Corbel" panose="020B0503020204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AA64E6F-E310-AE47-9501-B56EFE138873}"/>
              </a:ext>
            </a:extLst>
          </p:cNvPr>
          <p:cNvSpPr txBox="1"/>
          <p:nvPr/>
        </p:nvSpPr>
        <p:spPr>
          <a:xfrm>
            <a:off x="5545289" y="3923731"/>
            <a:ext cx="2731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 dirty="0">
                <a:latin typeface="Corbel" panose="020B0503020204020204" pitchFamily="34" charset="0"/>
              </a:rPr>
              <a:t>Sample Genetic Diversity</a:t>
            </a:r>
            <a:endParaRPr lang="en-CH" sz="1600" b="1" dirty="0">
              <a:latin typeface="Corbel" panose="020B050302020402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3FEB392-F5CD-BF47-8326-685FFE14F3E3}"/>
              </a:ext>
            </a:extLst>
          </p:cNvPr>
          <p:cNvGrpSpPr/>
          <p:nvPr/>
        </p:nvGrpSpPr>
        <p:grpSpPr>
          <a:xfrm>
            <a:off x="5333766" y="1168680"/>
            <a:ext cx="3180029" cy="369332"/>
            <a:chOff x="1135129" y="1421165"/>
            <a:chExt cx="3180029" cy="369332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8F355D3-0F3D-8947-B942-7A57E6B130BD}"/>
                </a:ext>
              </a:extLst>
            </p:cNvPr>
            <p:cNvSpPr txBox="1"/>
            <p:nvPr/>
          </p:nvSpPr>
          <p:spPr>
            <a:xfrm>
              <a:off x="1135129" y="1436554"/>
              <a:ext cx="3180029" cy="338554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algn="ctr"/>
              <a:endParaRPr lang="ko-KR" altLang="en-US" sz="1600" dirty="0">
                <a:latin typeface="Corbel" panose="020B050302020402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F4512D5-86CA-8646-98B8-D76CB79BFE53}"/>
                </a:ext>
              </a:extLst>
            </p:cNvPr>
            <p:cNvSpPr txBox="1"/>
            <p:nvPr/>
          </p:nvSpPr>
          <p:spPr>
            <a:xfrm>
              <a:off x="1168621" y="1421165"/>
              <a:ext cx="8489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latin typeface="Corbel" panose="020B0503020204020204" pitchFamily="34" charset="0"/>
                </a:rPr>
                <a:t>PIM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9BBBF39-E4CA-EE4E-B0B9-B5A62AD67140}"/>
                </a:ext>
              </a:extLst>
            </p:cNvPr>
            <p:cNvSpPr txBox="1"/>
            <p:nvPr/>
          </p:nvSpPr>
          <p:spPr>
            <a:xfrm>
              <a:off x="2991102" y="1421165"/>
              <a:ext cx="8489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 dirty="0">
                  <a:latin typeface="Corbel" panose="020B0503020204020204" pitchFamily="34" charset="0"/>
                </a:rPr>
                <a:t>MegIS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22253F7-DBB2-E14F-9235-4BF0B05AC323}"/>
                </a:ext>
              </a:extLst>
            </p:cNvPr>
            <p:cNvSpPr/>
            <p:nvPr/>
          </p:nvSpPr>
          <p:spPr>
            <a:xfrm>
              <a:off x="1947387" y="1533849"/>
              <a:ext cx="144000" cy="144000"/>
            </a:xfrm>
            <a:prstGeom prst="rect">
              <a:avLst/>
            </a:prstGeom>
            <a:solidFill>
              <a:srgbClr val="B5ABCC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76D1E46-0846-D143-9C9C-667835C4FBB0}"/>
                </a:ext>
              </a:extLst>
            </p:cNvPr>
            <p:cNvSpPr/>
            <p:nvPr/>
          </p:nvSpPr>
          <p:spPr>
            <a:xfrm>
              <a:off x="3880902" y="1533849"/>
              <a:ext cx="144000" cy="14400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2949E2D6-74FE-E343-B9EC-D9C3FFC82441}"/>
              </a:ext>
            </a:extLst>
          </p:cNvPr>
          <p:cNvSpPr/>
          <p:nvPr/>
        </p:nvSpPr>
        <p:spPr>
          <a:xfrm>
            <a:off x="0" y="4785879"/>
            <a:ext cx="9144000" cy="1155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82800" rtlCol="0" anchor="ctr"/>
          <a:lstStyle/>
          <a:p>
            <a:pPr algn="ctr">
              <a:spcAft>
                <a:spcPts val="1000"/>
              </a:spcAft>
            </a:pPr>
            <a:r>
              <a:rPr lang="en-GB" sz="2800" b="1" dirty="0">
                <a:solidFill>
                  <a:schemeClr val="tx1"/>
                </a:solidFill>
                <a:latin typeface="Corbel" panose="020B0503020204020204" pitchFamily="34" charset="0"/>
              </a:rPr>
              <a:t>MegIS provides significant speedup over the </a:t>
            </a:r>
            <a:r>
              <a:rPr lang="en-GB" sz="2800" b="1" dirty="0">
                <a:solidFill>
                  <a:srgbClr val="7030A0"/>
                </a:solidFill>
                <a:latin typeface="Corbel" panose="020B0503020204020204" pitchFamily="34" charset="0"/>
              </a:rPr>
              <a:t>PIM</a:t>
            </a:r>
            <a:r>
              <a:rPr lang="en-GB" sz="2800" b="1" dirty="0">
                <a:solidFill>
                  <a:schemeClr val="tx1"/>
                </a:solidFill>
                <a:latin typeface="Corbel" panose="020B0503020204020204" pitchFamily="34" charset="0"/>
              </a:rPr>
              <a:t> baseline</a:t>
            </a: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E48871AB-A931-094C-80D6-574E4A09E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829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kumimoji="0" lang="en-CH" sz="3000" b="1" i="0" u="none" strike="noStrike" kern="1200" cap="none" spc="0" normalizeH="0" baseline="0" noProof="0" dirty="0">
                <a:ln>
                  <a:noFill/>
                </a:ln>
                <a:solidFill>
                  <a:srgbClr val="06436E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  <a:t>Speedup over the PIM Hardware Baseline</a:t>
            </a:r>
            <a:endParaRPr lang="en-CH" sz="3000" dirty="0"/>
          </a:p>
        </p:txBody>
      </p:sp>
    </p:spTree>
    <p:extLst>
      <p:ext uri="{BB962C8B-B14F-4D97-AF65-F5344CB8AC3E}">
        <p14:creationId xmlns:p14="http://schemas.microsoft.com/office/powerpoint/2010/main" val="12262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5" grpId="0" animBg="1"/>
      <p:bldP spid="23" grpId="0"/>
      <p:bldGraphic spid="4" grpId="0">
        <p:bldAsOne/>
      </p:bldGraphic>
      <p:bldGraphic spid="5" grpId="0">
        <p:bldAsOne/>
      </p:bldGraphic>
      <p:bldP spid="6" grpId="0"/>
      <p:bldP spid="15" grpId="0"/>
      <p:bldP spid="47" grpId="0"/>
      <p:bldP spid="29" grpId="0"/>
      <p:bldP spid="41" grpId="0"/>
      <p:bldP spid="42" grpId="0"/>
      <p:bldP spid="58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E15C9-A6DD-614C-91E9-CB17C96CA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0" y="909684"/>
            <a:ext cx="8798061" cy="601390"/>
          </a:xfrm>
        </p:spPr>
        <p:txBody>
          <a:bodyPr/>
          <a:lstStyle/>
          <a:p>
            <a:r>
              <a:rPr lang="en-CH" sz="2400" dirty="0"/>
              <a:t>On average across different input sets and SSDs</a:t>
            </a:r>
          </a:p>
          <a:p>
            <a:endParaRPr lang="en-CH" sz="24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38F475A-5E16-4946-AC40-A1BB808A4B03}"/>
              </a:ext>
            </a:extLst>
          </p:cNvPr>
          <p:cNvGraphicFramePr>
            <a:graphicFrameLocks/>
          </p:cNvGraphicFramePr>
          <p:nvPr/>
        </p:nvGraphicFramePr>
        <p:xfrm>
          <a:off x="1324224" y="1511074"/>
          <a:ext cx="7014576" cy="3003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4B7952F-4C1F-0E41-8095-74D13B2FC2FE}"/>
              </a:ext>
            </a:extLst>
          </p:cNvPr>
          <p:cNvSpPr txBox="1"/>
          <p:nvPr/>
        </p:nvSpPr>
        <p:spPr>
          <a:xfrm rot="16200000">
            <a:off x="-480696" y="2578298"/>
            <a:ext cx="2780777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CH" b="1" dirty="0">
                <a:latin typeface="Corbel" panose="020B0503020204020204" pitchFamily="34" charset="0"/>
              </a:rPr>
              <a:t>GeoMean Energy Reduction</a:t>
            </a:r>
          </a:p>
          <a:p>
            <a:pPr algn="ctr"/>
            <a:r>
              <a:rPr lang="en-CH" b="1" dirty="0">
                <a:latin typeface="Corbel" panose="020B0503020204020204" pitchFamily="34" charset="0"/>
              </a:rPr>
              <a:t>(Higher is Better)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D4C737-6FEA-2246-8D04-9675BCD2241A}"/>
              </a:ext>
            </a:extLst>
          </p:cNvPr>
          <p:cNvSpPr/>
          <p:nvPr/>
        </p:nvSpPr>
        <p:spPr>
          <a:xfrm>
            <a:off x="0" y="4747923"/>
            <a:ext cx="9144000" cy="1155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0" rIns="54000" bIns="82800" rtlCol="0" anchor="ctr"/>
          <a:lstStyle/>
          <a:p>
            <a:pPr algn="ctr">
              <a:spcAft>
                <a:spcPts val="1000"/>
              </a:spcAft>
            </a:pPr>
            <a:r>
              <a:rPr lang="en-GB" sz="2350" b="1" dirty="0">
                <a:solidFill>
                  <a:schemeClr val="tx1"/>
                </a:solidFill>
                <a:latin typeface="Corbel" panose="020B0503020204020204" pitchFamily="34" charset="0"/>
              </a:rPr>
              <a:t>MegIS provides significant energy reduction over </a:t>
            </a:r>
          </a:p>
          <a:p>
            <a:pPr algn="ctr">
              <a:spcAft>
                <a:spcPts val="1000"/>
              </a:spcAft>
            </a:pPr>
            <a:r>
              <a:rPr lang="en-GB" sz="2350" b="1" dirty="0">
                <a:solidFill>
                  <a:schemeClr val="tx1"/>
                </a:solidFill>
                <a:latin typeface="Corbel" panose="020B0503020204020204" pitchFamily="34" charset="0"/>
              </a:rPr>
              <a:t>the </a:t>
            </a:r>
            <a:r>
              <a:rPr lang="en-GB" sz="2350" b="1" dirty="0">
                <a:solidFill>
                  <a:srgbClr val="C813BD"/>
                </a:solidFill>
                <a:latin typeface="Corbel" panose="020B0503020204020204" pitchFamily="34" charset="0"/>
              </a:rPr>
              <a:t>Performance-Optimized</a:t>
            </a:r>
            <a:r>
              <a:rPr lang="en-CH" sz="2350" b="1" dirty="0">
                <a:solidFill>
                  <a:schemeClr val="tx1"/>
                </a:solidFill>
                <a:latin typeface="Corbel" panose="020B0503020204020204" pitchFamily="34" charset="0"/>
              </a:rPr>
              <a:t>,</a:t>
            </a:r>
            <a:r>
              <a:rPr lang="en-CH" sz="2350" b="1" dirty="0">
                <a:solidFill>
                  <a:srgbClr val="C813BD"/>
                </a:solidFill>
                <a:latin typeface="Corbel" panose="020B0503020204020204" pitchFamily="34" charset="0"/>
              </a:rPr>
              <a:t> </a:t>
            </a:r>
            <a:r>
              <a:rPr lang="en-GB" sz="2350" b="1" dirty="0">
                <a:solidFill>
                  <a:srgbClr val="DB742F"/>
                </a:solidFill>
                <a:latin typeface="Corbel" panose="020B0503020204020204" pitchFamily="34" charset="0"/>
              </a:rPr>
              <a:t>Accuracy-Optimized</a:t>
            </a:r>
            <a:r>
              <a:rPr lang="en-GB" sz="2350" b="1" dirty="0">
                <a:solidFill>
                  <a:schemeClr val="tx1"/>
                </a:solidFill>
                <a:latin typeface="Corbel" panose="020B0503020204020204" pitchFamily="34" charset="0"/>
              </a:rPr>
              <a:t>, and </a:t>
            </a:r>
            <a:r>
              <a:rPr lang="en-GB" sz="2350" b="1" dirty="0">
                <a:solidFill>
                  <a:srgbClr val="7030A0"/>
                </a:solidFill>
                <a:latin typeface="Corbel" panose="020B0503020204020204" pitchFamily="34" charset="0"/>
              </a:rPr>
              <a:t>PIM</a:t>
            </a:r>
            <a:r>
              <a:rPr lang="en-GB" sz="2350" b="1" dirty="0">
                <a:solidFill>
                  <a:schemeClr val="accent5"/>
                </a:solidFill>
                <a:latin typeface="Corbel" panose="020B0503020204020204" pitchFamily="34" charset="0"/>
              </a:rPr>
              <a:t> </a:t>
            </a:r>
            <a:r>
              <a:rPr lang="en-GB" sz="2350" b="1" dirty="0">
                <a:solidFill>
                  <a:schemeClr val="tx1"/>
                </a:solidFill>
                <a:latin typeface="Corbel" panose="020B0503020204020204" pitchFamily="34" charset="0"/>
              </a:rPr>
              <a:t>baselines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EE46513-A638-C740-B242-5F6A7C513128}"/>
              </a:ext>
            </a:extLst>
          </p:cNvPr>
          <p:cNvCxnSpPr>
            <a:cxnSpLocks/>
          </p:cNvCxnSpPr>
          <p:nvPr/>
        </p:nvCxnSpPr>
        <p:spPr>
          <a:xfrm flipV="1">
            <a:off x="2536132" y="1950787"/>
            <a:ext cx="0" cy="1658031"/>
          </a:xfrm>
          <a:prstGeom prst="straightConnector1">
            <a:avLst/>
          </a:prstGeom>
          <a:ln w="15875">
            <a:solidFill>
              <a:srgbClr val="C813BD"/>
            </a:solidFill>
            <a:headEnd type="triangl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AC154CB-9114-3544-9CEC-75361288F786}"/>
              </a:ext>
            </a:extLst>
          </p:cNvPr>
          <p:cNvSpPr txBox="1"/>
          <p:nvPr/>
        </p:nvSpPr>
        <p:spPr>
          <a:xfrm rot="16200000">
            <a:off x="2308736" y="2235101"/>
            <a:ext cx="44545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b="1" noProof="0" dirty="0">
                <a:solidFill>
                  <a:srgbClr val="C813BD"/>
                </a:solidFill>
                <a:latin typeface="Calibri" panose="020F0502020204030204"/>
              </a:rPr>
              <a:t>5.4</a:t>
            </a:r>
            <a:r>
              <a:rPr kumimoji="0" lang="en-CH" b="1" i="0" u="none" strike="noStrike" kern="1200" cap="none" spc="0" normalizeH="0" baseline="0" noProof="0" dirty="0">
                <a:ln>
                  <a:noFill/>
                </a:ln>
                <a:solidFill>
                  <a:srgbClr val="C813BD"/>
                </a:solidFill>
                <a:effectLst/>
                <a:uLnTx/>
                <a:uFillTx/>
                <a:latin typeface="Calibri" panose="020F0502020204030204"/>
              </a:rPr>
              <a:t>x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srgbClr val="C813B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9ED5D0C-E127-AA45-85BB-5D0CB7293B6F}"/>
              </a:ext>
            </a:extLst>
          </p:cNvPr>
          <p:cNvCxnSpPr>
            <a:cxnSpLocks/>
          </p:cNvCxnSpPr>
          <p:nvPr/>
        </p:nvCxnSpPr>
        <p:spPr>
          <a:xfrm>
            <a:off x="2163468" y="1950787"/>
            <a:ext cx="4980561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872BED7-0A92-2645-A423-633BFD3B22F7}"/>
              </a:ext>
            </a:extLst>
          </p:cNvPr>
          <p:cNvCxnSpPr>
            <a:cxnSpLocks/>
          </p:cNvCxnSpPr>
          <p:nvPr/>
        </p:nvCxnSpPr>
        <p:spPr>
          <a:xfrm flipV="1">
            <a:off x="4151870" y="1967145"/>
            <a:ext cx="0" cy="1882361"/>
          </a:xfrm>
          <a:prstGeom prst="straightConnector1">
            <a:avLst/>
          </a:prstGeom>
          <a:ln w="15875">
            <a:solidFill>
              <a:srgbClr val="DB742F"/>
            </a:solidFill>
            <a:headEnd type="triangl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F6B11B6-4049-B842-845B-BF613047B3B3}"/>
              </a:ext>
            </a:extLst>
          </p:cNvPr>
          <p:cNvSpPr txBox="1"/>
          <p:nvPr/>
        </p:nvSpPr>
        <p:spPr>
          <a:xfrm rot="16200000">
            <a:off x="3832152" y="2306140"/>
            <a:ext cx="584727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b="1" dirty="0">
                <a:solidFill>
                  <a:srgbClr val="DB742F"/>
                </a:solidFill>
                <a:latin typeface="Calibri" panose="020F0502020204030204"/>
              </a:rPr>
              <a:t>15.2</a:t>
            </a:r>
            <a:r>
              <a:rPr kumimoji="0" lang="en-CH" b="1" i="0" u="none" strike="noStrike" kern="1200" cap="none" spc="0" normalizeH="0" baseline="0" noProof="0" dirty="0">
                <a:ln>
                  <a:noFill/>
                </a:ln>
                <a:solidFill>
                  <a:srgbClr val="DB742F"/>
                </a:solidFill>
                <a:effectLst/>
                <a:uLnTx/>
                <a:uFillTx/>
                <a:latin typeface="Calibri" panose="020F0502020204030204"/>
              </a:rPr>
              <a:t>x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srgbClr val="DB742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7648080-A72B-CE45-9DEC-DAC2BC1670B1}"/>
              </a:ext>
            </a:extLst>
          </p:cNvPr>
          <p:cNvCxnSpPr>
            <a:cxnSpLocks/>
          </p:cNvCxnSpPr>
          <p:nvPr/>
        </p:nvCxnSpPr>
        <p:spPr>
          <a:xfrm flipV="1">
            <a:off x="5769935" y="1950787"/>
            <a:ext cx="0" cy="958662"/>
          </a:xfrm>
          <a:prstGeom prst="straightConnector1">
            <a:avLst/>
          </a:prstGeom>
          <a:ln w="15875">
            <a:solidFill>
              <a:srgbClr val="7030A0"/>
            </a:solidFill>
            <a:headEnd type="triangl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E1419C1-DA6A-8F47-8864-B7672570EC50}"/>
              </a:ext>
            </a:extLst>
          </p:cNvPr>
          <p:cNvSpPr txBox="1"/>
          <p:nvPr/>
        </p:nvSpPr>
        <p:spPr>
          <a:xfrm rot="16200000">
            <a:off x="5547208" y="2235102"/>
            <a:ext cx="44545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b="1" noProof="0" dirty="0">
                <a:solidFill>
                  <a:srgbClr val="7030A0"/>
                </a:solidFill>
                <a:latin typeface="Calibri" panose="020F0502020204030204"/>
              </a:rPr>
              <a:t>1.9</a:t>
            </a:r>
            <a:r>
              <a:rPr kumimoji="0" lang="en-CH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x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01E3EC5-2D00-D84B-BC50-6509DDF63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829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kumimoji="0" lang="en-CH" sz="3200" b="1" i="0" u="none" strike="noStrike" kern="1200" cap="none" spc="0" normalizeH="0" baseline="0" noProof="0" dirty="0">
                <a:ln>
                  <a:noFill/>
                </a:ln>
                <a:solidFill>
                  <a:srgbClr val="06436E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  <a:t>Reduction in Energy Consumption</a:t>
            </a:r>
            <a:endParaRPr lang="en-CH" dirty="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187E99F-3D4B-D044-A03E-A2BBADF33857}"/>
              </a:ext>
            </a:extLst>
          </p:cNvPr>
          <p:cNvSpPr/>
          <p:nvPr/>
        </p:nvSpPr>
        <p:spPr>
          <a:xfrm>
            <a:off x="3644243" y="1511074"/>
            <a:ext cx="1017581" cy="3003114"/>
          </a:xfrm>
          <a:prstGeom prst="roundRect">
            <a:avLst/>
          </a:prstGeom>
          <a:noFill/>
          <a:ln w="38100">
            <a:solidFill>
              <a:srgbClr val="0432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A05963-E0CB-4D48-8B31-1D3BEB052E0B}"/>
              </a:ext>
            </a:extLst>
          </p:cNvPr>
          <p:cNvSpPr txBox="1"/>
          <p:nvPr/>
        </p:nvSpPr>
        <p:spPr>
          <a:xfrm>
            <a:off x="7723077" y="818155"/>
            <a:ext cx="1348617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CH" sz="2400" b="1" i="1" dirty="0">
                <a:solidFill>
                  <a:srgbClr val="0432FF"/>
                </a:solidFill>
                <a:latin typeface="Corbel" panose="020B0503020204020204" pitchFamily="34" charset="0"/>
              </a:rPr>
              <a:t>Same </a:t>
            </a:r>
          </a:p>
          <a:p>
            <a:pPr algn="ctr"/>
            <a:r>
              <a:rPr lang="en-CH" sz="2400" b="1" i="1" dirty="0">
                <a:solidFill>
                  <a:srgbClr val="0432FF"/>
                </a:solidFill>
                <a:latin typeface="Corbel" panose="020B0503020204020204" pitchFamily="34" charset="0"/>
              </a:rPr>
              <a:t>accuracy</a:t>
            </a:r>
          </a:p>
        </p:txBody>
      </p: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17E30C8D-DB76-A44A-BB78-A8B943DA1DF2}"/>
              </a:ext>
            </a:extLst>
          </p:cNvPr>
          <p:cNvCxnSpPr>
            <a:cxnSpLocks/>
          </p:cNvCxnSpPr>
          <p:nvPr/>
        </p:nvCxnSpPr>
        <p:spPr>
          <a:xfrm flipV="1">
            <a:off x="4713382" y="1047762"/>
            <a:ext cx="3009694" cy="601391"/>
          </a:xfrm>
          <a:prstGeom prst="curvedConnector3">
            <a:avLst>
              <a:gd name="adj1" fmla="val 62153"/>
            </a:avLst>
          </a:prstGeom>
          <a:ln w="15875">
            <a:solidFill>
              <a:srgbClr val="0432FF"/>
            </a:solidFill>
            <a:headEnd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urved Connector 32">
            <a:extLst>
              <a:ext uri="{FF2B5EF4-FFF2-40B4-BE49-F238E27FC236}">
                <a16:creationId xmlns:a16="http://schemas.microsoft.com/office/drawing/2014/main" id="{466230F0-F2AE-724D-B455-1B062E46C3C3}"/>
              </a:ext>
            </a:extLst>
          </p:cNvPr>
          <p:cNvCxnSpPr>
            <a:cxnSpLocks/>
            <a:endCxn id="22" idx="1"/>
          </p:cNvCxnSpPr>
          <p:nvPr/>
        </p:nvCxnSpPr>
        <p:spPr>
          <a:xfrm rot="5400000" flipH="1" flipV="1">
            <a:off x="7193825" y="1421535"/>
            <a:ext cx="717133" cy="341372"/>
          </a:xfrm>
          <a:prstGeom prst="curvedConnector2">
            <a:avLst/>
          </a:prstGeom>
          <a:ln w="15875">
            <a:solidFill>
              <a:srgbClr val="0432FF"/>
            </a:solidFill>
            <a:headEnd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721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2" grpId="0" animBg="1"/>
      <p:bldP spid="18" grpId="0" animBg="1"/>
      <p:bldP spid="15" grpId="0" animBg="1"/>
      <p:bldP spid="2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92F0B-17AA-4B4A-B19A-F926192A5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Accuracy, Area, and Power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8DB41-A619-A04A-A04A-0D5A45CB2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85" y="813432"/>
            <a:ext cx="9261231" cy="2405725"/>
          </a:xfrm>
        </p:spPr>
        <p:txBody>
          <a:bodyPr/>
          <a:lstStyle/>
          <a:p>
            <a:pPr marL="0" indent="0">
              <a:buNone/>
            </a:pPr>
            <a:r>
              <a:rPr lang="en-CH" b="1" u="sng" dirty="0">
                <a:solidFill>
                  <a:srgbClr val="0432FF"/>
                </a:solidFill>
              </a:rPr>
              <a:t>Accuracy</a:t>
            </a:r>
            <a:endParaRPr lang="en-CH" sz="3200" b="1" u="sng" dirty="0">
              <a:solidFill>
                <a:srgbClr val="0432FF"/>
              </a:solidFill>
            </a:endParaRPr>
          </a:p>
          <a:p>
            <a:r>
              <a:rPr lang="en-CH" sz="2400" b="1" dirty="0">
                <a:solidFill>
                  <a:srgbClr val="629B3C"/>
                </a:solidFill>
              </a:rPr>
              <a:t>Same accuracy </a:t>
            </a:r>
            <a:r>
              <a:rPr lang="en-CH" sz="2400" dirty="0"/>
              <a:t>as the </a:t>
            </a:r>
            <a:r>
              <a:rPr lang="en-CH" sz="2400" b="1" dirty="0">
                <a:solidFill>
                  <a:schemeClr val="accent2"/>
                </a:solidFill>
              </a:rPr>
              <a:t>accuracy-optimized</a:t>
            </a:r>
            <a:r>
              <a:rPr lang="en-CH" sz="2400" dirty="0"/>
              <a:t> baseline</a:t>
            </a:r>
          </a:p>
          <a:p>
            <a:r>
              <a:rPr lang="en-CH" sz="2400" b="1" dirty="0">
                <a:solidFill>
                  <a:srgbClr val="629B3C"/>
                </a:solidFill>
              </a:rPr>
              <a:t>Significantly higher accuracy </a:t>
            </a:r>
            <a:r>
              <a:rPr lang="en-CH" sz="2400" dirty="0"/>
              <a:t>than the </a:t>
            </a:r>
            <a:r>
              <a:rPr lang="en-CH" sz="2400" b="1" dirty="0">
                <a:solidFill>
                  <a:srgbClr val="C812BD"/>
                </a:solidFill>
              </a:rPr>
              <a:t>performance-optimized</a:t>
            </a:r>
            <a:r>
              <a:rPr lang="en-CH" sz="2400" b="1" dirty="0">
                <a:solidFill>
                  <a:schemeClr val="accent2"/>
                </a:solidFill>
              </a:rPr>
              <a:t> </a:t>
            </a:r>
            <a:r>
              <a:rPr lang="en-CH" sz="2400" dirty="0"/>
              <a:t>and </a:t>
            </a:r>
            <a:r>
              <a:rPr lang="en-CH" sz="2400" b="1" dirty="0">
                <a:solidFill>
                  <a:srgbClr val="7030A0"/>
                </a:solidFill>
              </a:rPr>
              <a:t>PIM</a:t>
            </a:r>
            <a:r>
              <a:rPr lang="en-CH" sz="2400" dirty="0"/>
              <a:t> baselines</a:t>
            </a:r>
          </a:p>
          <a:p>
            <a:pPr lvl="1"/>
            <a:r>
              <a:rPr lang="en-GB" dirty="0">
                <a:latin typeface="+mn-lt"/>
              </a:rPr>
              <a:t>4.6 – 5.2× </a:t>
            </a:r>
            <a:r>
              <a:rPr lang="en-GB" dirty="0"/>
              <a:t>higher F</a:t>
            </a:r>
            <a:r>
              <a:rPr lang="en-GB" dirty="0">
                <a:latin typeface="+mn-lt"/>
              </a:rPr>
              <a:t>1</a:t>
            </a:r>
            <a:r>
              <a:rPr lang="en-GB" dirty="0"/>
              <a:t> score</a:t>
            </a:r>
          </a:p>
          <a:p>
            <a:pPr lvl="1"/>
            <a:r>
              <a:rPr lang="en-GB" dirty="0">
                <a:latin typeface="+mn-lt"/>
              </a:rPr>
              <a:t>3 – 24% </a:t>
            </a:r>
            <a:r>
              <a:rPr lang="en-GB" dirty="0"/>
              <a:t>lower L</a:t>
            </a:r>
            <a:r>
              <a:rPr lang="en-GB" dirty="0">
                <a:latin typeface="+mn-lt"/>
              </a:rPr>
              <a:t>1</a:t>
            </a:r>
            <a:r>
              <a:rPr lang="en-GB" dirty="0"/>
              <a:t> norm error</a:t>
            </a:r>
            <a:endParaRPr lang="en-CH" sz="28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65DBDC-10A7-E946-AF64-F5682E6E7917}"/>
              </a:ext>
            </a:extLst>
          </p:cNvPr>
          <p:cNvSpPr txBox="1">
            <a:spLocks/>
          </p:cNvSpPr>
          <p:nvPr/>
        </p:nvSpPr>
        <p:spPr>
          <a:xfrm>
            <a:off x="93785" y="3648351"/>
            <a:ext cx="9261231" cy="2218155"/>
          </a:xfrm>
          <a:prstGeom prst="rect">
            <a:avLst/>
          </a:prstGeom>
        </p:spPr>
        <p:txBody>
          <a:bodyPr/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CH" b="1" u="sng" dirty="0">
                <a:solidFill>
                  <a:srgbClr val="0432FF"/>
                </a:solidFill>
              </a:rPr>
              <a:t>Area and Power</a:t>
            </a:r>
          </a:p>
          <a:p>
            <a:pPr marL="0" indent="0">
              <a:buNone/>
            </a:pPr>
            <a:r>
              <a:rPr lang="en-GB" sz="2400" dirty="0"/>
              <a:t>Total for an 8-channel SSD:</a:t>
            </a:r>
          </a:p>
          <a:p>
            <a:r>
              <a:rPr lang="en-GB" sz="2400" b="1" dirty="0">
                <a:solidFill>
                  <a:srgbClr val="629B3C"/>
                </a:solidFill>
              </a:rPr>
              <a:t>Area:</a:t>
            </a:r>
            <a:r>
              <a:rPr lang="en-GB" sz="2400" dirty="0">
                <a:solidFill>
                  <a:srgbClr val="629B3C"/>
                </a:solidFill>
              </a:rPr>
              <a:t> </a:t>
            </a:r>
            <a:r>
              <a:rPr lang="en-GB" sz="2400" dirty="0">
                <a:latin typeface="+mn-lt"/>
              </a:rPr>
              <a:t>0.04</a:t>
            </a:r>
            <a:r>
              <a:rPr lang="en-GB" sz="2400" dirty="0"/>
              <a:t> mm</a:t>
            </a:r>
            <a:r>
              <a:rPr lang="en-GB" sz="2400" baseline="30000" dirty="0"/>
              <a:t>2 </a:t>
            </a:r>
            <a:r>
              <a:rPr lang="en-GB" sz="2400" dirty="0"/>
              <a:t> </a:t>
            </a:r>
          </a:p>
          <a:p>
            <a:r>
              <a:rPr lang="en-GB" sz="2400" b="1" dirty="0">
                <a:solidFill>
                  <a:srgbClr val="629B3C"/>
                </a:solidFill>
              </a:rPr>
              <a:t>Power:</a:t>
            </a:r>
            <a:r>
              <a:rPr lang="en-GB" sz="2400" dirty="0">
                <a:solidFill>
                  <a:srgbClr val="629B3C"/>
                </a:solidFill>
                <a:latin typeface="+mn-lt"/>
              </a:rPr>
              <a:t> </a:t>
            </a:r>
            <a:r>
              <a:rPr lang="en-GB" sz="2400" dirty="0">
                <a:latin typeface="+mn-lt"/>
              </a:rPr>
              <a:t>7.658</a:t>
            </a:r>
            <a:r>
              <a:rPr lang="en-GB" sz="2400" dirty="0"/>
              <a:t> </a:t>
            </a:r>
            <a:r>
              <a:rPr lang="en-GB" sz="2400" dirty="0" err="1"/>
              <a:t>mW</a:t>
            </a:r>
            <a:endParaRPr lang="en-GB" sz="2400" dirty="0"/>
          </a:p>
          <a:p>
            <a:pPr marL="0" indent="0">
              <a:buNone/>
            </a:pPr>
            <a:r>
              <a:rPr lang="en-GB" sz="2400" i="1" dirty="0"/>
              <a:t>(Only </a:t>
            </a:r>
            <a:r>
              <a:rPr lang="en-GB" sz="2400" b="1" i="1" dirty="0">
                <a:solidFill>
                  <a:srgbClr val="629B3C"/>
                </a:solidFill>
                <a:latin typeface="+mn-lt"/>
              </a:rPr>
              <a:t>1.7%</a:t>
            </a:r>
            <a:r>
              <a:rPr lang="en-GB" sz="2400" i="1" dirty="0">
                <a:latin typeface="+mn-lt"/>
              </a:rPr>
              <a:t> </a:t>
            </a:r>
            <a:r>
              <a:rPr lang="en-GB" sz="2400" i="1" dirty="0"/>
              <a:t>of the area and </a:t>
            </a:r>
            <a:r>
              <a:rPr lang="en-GB" sz="2400" b="1" i="1" dirty="0">
                <a:solidFill>
                  <a:srgbClr val="629C3B"/>
                </a:solidFill>
                <a:latin typeface="+mn-lt"/>
              </a:rPr>
              <a:t>4.6%</a:t>
            </a:r>
            <a:r>
              <a:rPr lang="en-GB" sz="2400" i="1" dirty="0"/>
              <a:t> of the power consumption </a:t>
            </a:r>
          </a:p>
          <a:p>
            <a:pPr marL="0" indent="0">
              <a:buNone/>
            </a:pPr>
            <a:r>
              <a:rPr lang="en-GB" sz="2400" i="1" dirty="0"/>
              <a:t>of three ARM Cortex R4 cores in an SSD controller)</a:t>
            </a:r>
            <a:endParaRPr lang="en-GB" sz="2400" i="1" baseline="30000" dirty="0"/>
          </a:p>
          <a:p>
            <a:endParaRPr lang="en-GB" sz="2400" dirty="0"/>
          </a:p>
          <a:p>
            <a:pPr lvl="1">
              <a:buClr>
                <a:schemeClr val="tx1"/>
              </a:buClr>
            </a:pPr>
            <a:endParaRPr lang="en-GB" baseline="30000" dirty="0"/>
          </a:p>
          <a:p>
            <a:pPr lvl="1">
              <a:buClr>
                <a:schemeClr val="tx1"/>
              </a:buClr>
            </a:pPr>
            <a:endParaRPr lang="en-GB" baseline="30000" dirty="0"/>
          </a:p>
        </p:txBody>
      </p:sp>
    </p:spTree>
    <p:extLst>
      <p:ext uri="{BB962C8B-B14F-4D97-AF65-F5344CB8AC3E}">
        <p14:creationId xmlns:p14="http://schemas.microsoft.com/office/powerpoint/2010/main" val="266955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uiExpan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5.2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7|1|6.4|2.9|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7|1|6.4|2.9|2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4.6|8.2|3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4.6|8.2|3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1.4|3.1|5.3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Edge">
  <a:themeElements>
    <a:clrScheme name="Custom 4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0432FF"/>
      </a:hlink>
      <a:folHlink>
        <a:srgbClr val="0432FF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E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Quire Sans">
      <a:majorFont>
        <a:latin typeface="Quire Sans"/>
        <a:ea typeface=""/>
        <a:cs typeface=""/>
      </a:majorFont>
      <a:minorFont>
        <a:latin typeface="Quir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lumMod val="20000"/>
            <a:lumOff val="80000"/>
          </a:schemeClr>
        </a:solidFill>
        <a:ln w="38100">
          <a:solidFill>
            <a:schemeClr val="accent1">
              <a:lumMod val="75000"/>
            </a:schemeClr>
          </a:solidFill>
        </a:ln>
      </a:spPr>
      <a:bodyPr rtlCol="0" anchor="ctr"/>
      <a:lstStyle>
        <a:defPPr algn="ctr">
          <a:defRPr dirty="0" smtClean="0">
            <a:solidFill>
              <a:schemeClr val="tx1"/>
            </a:solidFill>
            <a:latin typeface="Quire Sans" panose="020B0502040400020003" pitchFamily="34" charset="0"/>
            <a:cs typeface="Quire Sans" panose="020B0502040400020003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eer" id="{8BF39661-A2EB-4A57-959D-1412D4B6AA4D}" vid="{29ACB7AB-B96D-4826-A0CC-9CFCC9A4501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28501</TotalTime>
  <Words>14181</Words>
  <Application>Microsoft Macintosh PowerPoint</Application>
  <PresentationFormat>On-screen Show (4:3)</PresentationFormat>
  <Paragraphs>2950</Paragraphs>
  <Slides>165</Slides>
  <Notes>109</Notes>
  <HiddenSlides>24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165</vt:i4>
      </vt:variant>
    </vt:vector>
  </HeadingPairs>
  <TitlesOfParts>
    <vt:vector size="187" baseType="lpstr">
      <vt:lpstr>arial</vt:lpstr>
      <vt:lpstr>arial</vt:lpstr>
      <vt:lpstr>Calibri</vt:lpstr>
      <vt:lpstr>Calibri Light</vt:lpstr>
      <vt:lpstr>Cambria</vt:lpstr>
      <vt:lpstr>Cambria Math</vt:lpstr>
      <vt:lpstr>Comic Sans MS</vt:lpstr>
      <vt:lpstr>Consolas</vt:lpstr>
      <vt:lpstr>Corbel</vt:lpstr>
      <vt:lpstr>Courier</vt:lpstr>
      <vt:lpstr>Courier New</vt:lpstr>
      <vt:lpstr>europa</vt:lpstr>
      <vt:lpstr>Garamond</vt:lpstr>
      <vt:lpstr>Quire Sans</vt:lpstr>
      <vt:lpstr>Tahoma</vt:lpstr>
      <vt:lpstr>Times New Roman</vt:lpstr>
      <vt:lpstr>Verdana</vt:lpstr>
      <vt:lpstr>Wingdings</vt:lpstr>
      <vt:lpstr>Office Theme</vt:lpstr>
      <vt:lpstr>Edge</vt:lpstr>
      <vt:lpstr>2_Edge</vt:lpstr>
      <vt:lpstr>BEER</vt:lpstr>
      <vt:lpstr>PowerPoint Presentation</vt:lpstr>
      <vt:lpstr>Brief Self Introduction</vt:lpstr>
      <vt:lpstr>Outline</vt:lpstr>
      <vt:lpstr>Outline</vt:lpstr>
      <vt:lpstr>Genomics and Metagenomics are Critical for Many Applications</vt:lpstr>
      <vt:lpstr>DNA Under Electron Microscope</vt:lpstr>
      <vt:lpstr>PowerPoint Presentation</vt:lpstr>
      <vt:lpstr>Genome Sequencers</vt:lpstr>
      <vt:lpstr>High-Throughput Sequencers</vt:lpstr>
      <vt:lpstr> Problems with (Meta)Genome Analysis Today</vt:lpstr>
      <vt:lpstr>Genome Sequence Analysis</vt:lpstr>
      <vt:lpstr>Accelerating Genome Analysis</vt:lpstr>
      <vt:lpstr>Illumina DRAGEN Bio-IT Platform (2018)</vt:lpstr>
      <vt:lpstr>NVIDIA Clara Parabricks (2020)</vt:lpstr>
      <vt:lpstr>NVIDIA Hopper DPX Instructions (2022)</vt:lpstr>
      <vt:lpstr>Bionano &amp; NVIDIA:  Accelerating Analysis for Fast Time to Results</vt:lpstr>
      <vt:lpstr>Accelerating Genome Sequence Analysis</vt:lpstr>
      <vt:lpstr>What is Metagenomics?</vt:lpstr>
      <vt:lpstr>What is Metagenomics?</vt:lpstr>
      <vt:lpstr>Outline</vt:lpstr>
      <vt:lpstr>GenStore</vt:lpstr>
      <vt:lpstr>GenStore A High-Performance In-Storage Processing System for Genome Sequence Analysis</vt:lpstr>
      <vt:lpstr>Genome Sequence Analysis</vt:lpstr>
      <vt:lpstr>Genome Sequence Analysis</vt:lpstr>
      <vt:lpstr>Key Idea</vt:lpstr>
      <vt:lpstr>Challenges</vt:lpstr>
      <vt:lpstr>GenStore</vt:lpstr>
      <vt:lpstr>Outline</vt:lpstr>
      <vt:lpstr>Read Mapping Process</vt:lpstr>
      <vt:lpstr>Read Mapping Process</vt:lpstr>
      <vt:lpstr>Outline</vt:lpstr>
      <vt:lpstr>Motivation</vt:lpstr>
      <vt:lpstr>Motivation</vt:lpstr>
      <vt:lpstr>Our Goal</vt:lpstr>
      <vt:lpstr>Outline</vt:lpstr>
      <vt:lpstr>GenStore</vt:lpstr>
      <vt:lpstr>Filtering Opportunities</vt:lpstr>
      <vt:lpstr>GenStore</vt:lpstr>
      <vt:lpstr>GenStore</vt:lpstr>
      <vt:lpstr>GenStore-EM </vt:lpstr>
      <vt:lpstr>GenStore-EM: Data Structures</vt:lpstr>
      <vt:lpstr>GenStore-EM: Data Structures</vt:lpstr>
      <vt:lpstr>GenStore-EM: Finding a Match</vt:lpstr>
      <vt:lpstr>GenStore-EM: Not Finding a Match</vt:lpstr>
      <vt:lpstr>GenStore-EM: Not Finding a Match</vt:lpstr>
      <vt:lpstr>GenStore-EM: Not Finding a Match</vt:lpstr>
      <vt:lpstr>GenStore-EM: Optimization</vt:lpstr>
      <vt:lpstr>GenStore-EM: Design</vt:lpstr>
      <vt:lpstr>GenStore</vt:lpstr>
      <vt:lpstr>GenStore-NM</vt:lpstr>
      <vt:lpstr>GenStore-NM: Mechanism</vt:lpstr>
      <vt:lpstr>GenStore-NM: Mechanism</vt:lpstr>
      <vt:lpstr>Outline</vt:lpstr>
      <vt:lpstr>Evaluation Methodology</vt:lpstr>
      <vt:lpstr>Performance – GenStore-EM</vt:lpstr>
      <vt:lpstr>Performance – GenStore-NM</vt:lpstr>
      <vt:lpstr>Area and Power</vt:lpstr>
      <vt:lpstr>More in the Paper</vt:lpstr>
      <vt:lpstr>GenStore A High-Performance In-Storage Processing System for Genome Sequence Analysis</vt:lpstr>
      <vt:lpstr>Outline</vt:lpstr>
      <vt:lpstr>MegIS</vt:lpstr>
      <vt:lpstr>MegIS  High-Performance, Energy-Efficient, and Low-Cost Metagenomic Analysis with In-Storage Processing</vt:lpstr>
      <vt:lpstr>Outline</vt:lpstr>
      <vt:lpstr>Metagenomic Analysis</vt:lpstr>
      <vt:lpstr>Outline</vt:lpstr>
      <vt:lpstr>Motivation</vt:lpstr>
      <vt:lpstr>Motivation</vt:lpstr>
      <vt:lpstr>I/O Overhead is Hard to Avoid</vt:lpstr>
      <vt:lpstr>Our Goal</vt:lpstr>
      <vt:lpstr>Challenges of In-Storage Processing</vt:lpstr>
      <vt:lpstr>Outline</vt:lpstr>
      <vt:lpstr>MegIS: Metagenomics In-Storage</vt:lpstr>
      <vt:lpstr>MegIS’s Steps</vt:lpstr>
      <vt:lpstr>MegIS Hardware-Software Co-Design</vt:lpstr>
      <vt:lpstr>MegIS Hardware-Software Co-Design</vt:lpstr>
      <vt:lpstr>MegIS Hardware-Software Co-Design</vt:lpstr>
      <vt:lpstr>MegIS Hardware-Software Co-Design</vt:lpstr>
      <vt:lpstr>MegIS Hardware-Software Co-Design</vt:lpstr>
      <vt:lpstr>MegIS Hardware-Software Co-Design</vt:lpstr>
      <vt:lpstr>Step 1 Overview</vt:lpstr>
      <vt:lpstr>Step 1 Overview</vt:lpstr>
      <vt:lpstr>Step 1 Design</vt:lpstr>
      <vt:lpstr>Step 2 Overview</vt:lpstr>
      <vt:lpstr>Step 2 Overview</vt:lpstr>
      <vt:lpstr>Step 2 Design: Identifying the Common K-mers</vt:lpstr>
      <vt:lpstr>Step 2 Design: Identifying the Common K-mers</vt:lpstr>
      <vt:lpstr>Step 2 Design: Retrieving the Species ID</vt:lpstr>
      <vt:lpstr>Step 2 Design: Retrieving the Species ID</vt:lpstr>
      <vt:lpstr>Step 2 Design: Retrieving the Species ID</vt:lpstr>
      <vt:lpstr>Step 3</vt:lpstr>
      <vt:lpstr>Step 3</vt:lpstr>
      <vt:lpstr>Outline</vt:lpstr>
      <vt:lpstr>Evaluation Methodology Overview (I)</vt:lpstr>
      <vt:lpstr>Evaluation Methodology Overview (II)</vt:lpstr>
      <vt:lpstr>Speedup over Software (with Cost-Optimized SSD)</vt:lpstr>
      <vt:lpstr>Speedup over Software (with Performance-Optimized SSD)</vt:lpstr>
      <vt:lpstr>Speedup over the PIM Hardware Baseline</vt:lpstr>
      <vt:lpstr>Reduction in Energy Consumption</vt:lpstr>
      <vt:lpstr>Accuracy, Area, and Power</vt:lpstr>
      <vt:lpstr>System Cost-Efficiency</vt:lpstr>
      <vt:lpstr>More in the Paper</vt:lpstr>
      <vt:lpstr>MegIS  High-Performance, Energy-Efficient, and Low-Cost Metagenomic Analysis with In-Storage Processing</vt:lpstr>
      <vt:lpstr>Outline</vt:lpstr>
      <vt:lpstr>Specializing the Storage System  for Genomics &amp; Metagenomics  Can Provide Large Benefits</vt:lpstr>
      <vt:lpstr>Specializing the Storage System  for Genomics &amp; Metagenomics  Can Provide Large Benefits</vt:lpstr>
      <vt:lpstr>(Co-)Optimizing  Algorithm-Architecture-Device  is Critical</vt:lpstr>
      <vt:lpstr>Computer Architecture (Expanded View)</vt:lpstr>
      <vt:lpstr>More About My Research</vt:lpstr>
      <vt:lpstr>PowerPoint Presentation</vt:lpstr>
      <vt:lpstr>Backup Slides</vt:lpstr>
      <vt:lpstr>End-to-End Workflow of Genome Sequence Analysis</vt:lpstr>
      <vt:lpstr>Motivation</vt:lpstr>
      <vt:lpstr>Motivation</vt:lpstr>
      <vt:lpstr>Motivation</vt:lpstr>
      <vt:lpstr>Benefits of Ideal In-Storage Filter</vt:lpstr>
      <vt:lpstr>Overheads of Software Mappers</vt:lpstr>
      <vt:lpstr>Overheads of Software Mappers</vt:lpstr>
      <vt:lpstr>Overheads of Hardware Mappers</vt:lpstr>
      <vt:lpstr>Ideal-OSF</vt:lpstr>
      <vt:lpstr>Comparison to PIM</vt:lpstr>
      <vt:lpstr>Long Read Use Cases</vt:lpstr>
      <vt:lpstr>FTL</vt:lpstr>
      <vt:lpstr>FTL: Metadata</vt:lpstr>
      <vt:lpstr>FTL: Data Placement</vt:lpstr>
      <vt:lpstr>FTL: SSD Management Tasks</vt:lpstr>
      <vt:lpstr>Data Sizes</vt:lpstr>
      <vt:lpstr>SSD Specs</vt:lpstr>
      <vt:lpstr>Evaluation Methodology</vt:lpstr>
      <vt:lpstr>GenStore-NM</vt:lpstr>
      <vt:lpstr>Chaining Processing Element</vt:lpstr>
      <vt:lpstr>GenStore-EM</vt:lpstr>
      <vt:lpstr>GenStore-NM</vt:lpstr>
      <vt:lpstr>Effect of Inputs on GenStore-EM </vt:lpstr>
      <vt:lpstr>Effect of Inputs on GenStore-NM </vt:lpstr>
      <vt:lpstr>PowerPoint Presentation</vt:lpstr>
      <vt:lpstr>Motivational Analysis</vt:lpstr>
      <vt:lpstr>Overview of MegIS’s Steps</vt:lpstr>
      <vt:lpstr>More Details on Step 1</vt:lpstr>
      <vt:lpstr>K-mer Sketch Data Structures</vt:lpstr>
      <vt:lpstr>K-mer Sketch Streaming Hardware Design</vt:lpstr>
      <vt:lpstr>Index Generation in Step 3</vt:lpstr>
      <vt:lpstr>MegIS FTL</vt:lpstr>
      <vt:lpstr>Multi-Sample Analysis</vt:lpstr>
      <vt:lpstr>SSD Configurations</vt:lpstr>
      <vt:lpstr>Impact of Different Optimizations</vt:lpstr>
      <vt:lpstr>Impact of Different Optimizations</vt:lpstr>
      <vt:lpstr>Speedup with Different Database Sizes</vt:lpstr>
      <vt:lpstr>Speedup with Different #SSDs</vt:lpstr>
      <vt:lpstr>Speedup with Different Main Memory Capacities</vt:lpstr>
      <vt:lpstr>Speedup with Varying SSD Internal Bandwidth</vt:lpstr>
      <vt:lpstr>Speedup of Abundance Estimation</vt:lpstr>
      <vt:lpstr>Multi-Sample Use Case</vt:lpstr>
      <vt:lpstr>Area and Power</vt:lpstr>
      <vt:lpstr>Step 1 Overview</vt:lpstr>
      <vt:lpstr>Step 1 Overview</vt:lpstr>
      <vt:lpstr>Step 1 Design</vt:lpstr>
      <vt:lpstr>Step 2 Overview</vt:lpstr>
      <vt:lpstr>Step 2 Overview</vt:lpstr>
      <vt:lpstr>Step 2 Design: Identifying the Common K-mers</vt:lpstr>
      <vt:lpstr>Step 2 Design: Identifying the Common K-mers</vt:lpstr>
      <vt:lpstr>Step 2 Design: Retrieving the Species ID</vt:lpstr>
      <vt:lpstr>Step 2 Design: Retrieving the Species ID</vt:lpstr>
      <vt:lpstr>Step 2 Design: Retrieving the Species ID</vt:lpstr>
      <vt:lpstr>Step 3</vt:lpstr>
      <vt:lpstr>Step 3</vt:lpstr>
    </vt:vector>
  </TitlesOfParts>
  <Manager/>
  <Company>Razer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Minesh Patel</dc:creator>
  <cp:keywords/>
  <dc:description/>
  <cp:lastModifiedBy>Microsoft Office User</cp:lastModifiedBy>
  <cp:revision>284</cp:revision>
  <cp:lastPrinted>2019-02-23T04:26:38Z</cp:lastPrinted>
  <dcterms:created xsi:type="dcterms:W3CDTF">2017-06-05T15:22:10Z</dcterms:created>
  <dcterms:modified xsi:type="dcterms:W3CDTF">2024-11-02T20:56:02Z</dcterms:modified>
  <cp:category/>
</cp:coreProperties>
</file>