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7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3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5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6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7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8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30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31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32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33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34.xml" ContentType="application/vnd.openxmlformats-officedocument.theme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35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3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theme/theme37.xml" ContentType="application/vnd.openxmlformats-officedocument.theme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theme/theme38.xml" ContentType="application/vnd.openxmlformats-officedocument.theme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39.xml" ContentType="application/vnd.openxmlformats-officedocument.theme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theme/theme40.xml" ContentType="application/vnd.openxmlformats-officedocument.theme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41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theme/theme42.xml" ContentType="application/vnd.openxmlformats-officedocument.theme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theme/theme43.xml" ContentType="application/vnd.openxmlformats-officedocument.theme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theme/theme44.xml" ContentType="application/vnd.openxmlformats-officedocument.theme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theme/theme45.xml" ContentType="application/vnd.openxmlformats-officedocument.theme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theme/theme46.xml" ContentType="application/vnd.openxmlformats-officedocument.theme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theme/theme47.xml" ContentType="application/vnd.openxmlformats-officedocument.theme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theme/theme48.xml" ContentType="application/vnd.openxmlformats-officedocument.theme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theme/theme49.xml" ContentType="application/vnd.openxmlformats-officedocument.theme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theme/theme50.xml" ContentType="application/vnd.openxmlformats-officedocument.theme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theme/theme51.xml" ContentType="application/vnd.openxmlformats-officedocument.theme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theme/theme52.xml" ContentType="application/vnd.openxmlformats-officedocument.theme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theme/theme53.xml" ContentType="application/vnd.openxmlformats-officedocument.theme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theme/theme54.xml" ContentType="application/vnd.openxmlformats-officedocument.theme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theme/theme55.xml" ContentType="application/vnd.openxmlformats-officedocument.theme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theme/theme56.xml" ContentType="application/vnd.openxmlformats-officedocument.theme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theme/theme57.xml" ContentType="application/vnd.openxmlformats-officedocument.theme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theme/theme58.xml" ContentType="application/vnd.openxmlformats-officedocument.theme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theme/theme59.xml" ContentType="application/vnd.openxmlformats-officedocument.theme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theme/theme60.xml" ContentType="application/vnd.openxmlformats-officedocument.theme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theme/theme61.xml" ContentType="application/vnd.openxmlformats-officedocument.theme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theme/theme62.xml" ContentType="application/vnd.openxmlformats-officedocument.theme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theme/theme63.xml" ContentType="application/vnd.openxmlformats-officedocument.theme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theme/theme64.xml" ContentType="application/vnd.openxmlformats-officedocument.theme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theme/theme65.xml" ContentType="application/vnd.openxmlformats-officedocument.theme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theme/theme66.xml" ContentType="application/vnd.openxmlformats-officedocument.theme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theme/theme67.xml" ContentType="application/vnd.openxmlformats-officedocument.theme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theme/theme68.xml" ContentType="application/vnd.openxmlformats-officedocument.theme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theme/theme69.xml" ContentType="application/vnd.openxmlformats-officedocument.theme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theme/theme70.xml" ContentType="application/vnd.openxmlformats-officedocument.theme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theme/theme71.xml" ContentType="application/vnd.openxmlformats-officedocument.theme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theme/theme72.xml" ContentType="application/vnd.openxmlformats-officedocument.theme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theme/theme73.xml" ContentType="application/vnd.openxmlformats-officedocument.theme+xml"/>
  <Override PartName="/ppt/theme/theme74.xml" ContentType="application/vnd.openxmlformats-officedocument.theme+xml"/>
  <Override PartName="/ppt/theme/theme7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48" r:id="rId5"/>
    <p:sldMasterId id="2147483872" r:id="rId6"/>
    <p:sldMasterId id="2147483909" r:id="rId7"/>
    <p:sldMasterId id="2147483936" r:id="rId8"/>
    <p:sldMasterId id="2147484087" r:id="rId9"/>
    <p:sldMasterId id="2147484099" r:id="rId10"/>
    <p:sldMasterId id="2147484281" r:id="rId11"/>
    <p:sldMasterId id="2147484522" r:id="rId12"/>
    <p:sldMasterId id="2147484571" r:id="rId13"/>
    <p:sldMasterId id="2147484777" r:id="rId14"/>
    <p:sldMasterId id="2147484837" r:id="rId15"/>
    <p:sldMasterId id="2147484849" r:id="rId16"/>
    <p:sldMasterId id="2147484861" r:id="rId17"/>
    <p:sldMasterId id="2147484873" r:id="rId18"/>
    <p:sldMasterId id="2147484969" r:id="rId19"/>
    <p:sldMasterId id="2147485410" r:id="rId20"/>
    <p:sldMasterId id="2147485520" r:id="rId21"/>
    <p:sldMasterId id="2147485532" r:id="rId22"/>
    <p:sldMasterId id="2147485652" r:id="rId23"/>
    <p:sldMasterId id="2147485665" r:id="rId24"/>
    <p:sldMasterId id="2147485714" r:id="rId25"/>
    <p:sldMasterId id="2147486472" r:id="rId26"/>
    <p:sldMasterId id="2147486594" r:id="rId27"/>
    <p:sldMasterId id="2147486871" r:id="rId28"/>
    <p:sldMasterId id="2147487120" r:id="rId29"/>
    <p:sldMasterId id="2147487144" r:id="rId30"/>
    <p:sldMasterId id="2147487194" r:id="rId31"/>
    <p:sldMasterId id="2147487206" r:id="rId32"/>
    <p:sldMasterId id="2147487258" r:id="rId33"/>
    <p:sldMasterId id="2147487574" r:id="rId34"/>
    <p:sldMasterId id="2147487623" r:id="rId35"/>
    <p:sldMasterId id="2147487743" r:id="rId36"/>
    <p:sldMasterId id="2147488072" r:id="rId37"/>
    <p:sldMasterId id="2147488085" r:id="rId38"/>
    <p:sldMasterId id="2147488097" r:id="rId39"/>
    <p:sldMasterId id="2147488265" r:id="rId40"/>
    <p:sldMasterId id="2147488340" r:id="rId41"/>
    <p:sldMasterId id="2147488378" r:id="rId42"/>
    <p:sldMasterId id="2147488559" r:id="rId43"/>
    <p:sldMasterId id="2147488624" r:id="rId44"/>
    <p:sldMasterId id="2147488637" r:id="rId45"/>
    <p:sldMasterId id="2147488747" r:id="rId46"/>
    <p:sldMasterId id="2147488978" r:id="rId47"/>
    <p:sldMasterId id="2147488991" r:id="rId48"/>
    <p:sldMasterId id="2147489016" r:id="rId49"/>
    <p:sldMasterId id="2147489028" r:id="rId50"/>
    <p:sldMasterId id="2147489216" r:id="rId51"/>
    <p:sldMasterId id="2147489228" r:id="rId52"/>
    <p:sldMasterId id="2147489252" r:id="rId53"/>
    <p:sldMasterId id="2147489265" r:id="rId54"/>
    <p:sldMasterId id="2147489277" r:id="rId55"/>
    <p:sldMasterId id="2147489289" r:id="rId56"/>
    <p:sldMasterId id="2147489550" r:id="rId57"/>
    <p:sldMasterId id="2147489562" r:id="rId58"/>
    <p:sldMasterId id="2147489587" r:id="rId59"/>
    <p:sldMasterId id="2147489611" r:id="rId60"/>
    <p:sldMasterId id="2147489643" r:id="rId61"/>
    <p:sldMasterId id="2147489805" r:id="rId62"/>
    <p:sldMasterId id="2147489818" r:id="rId63"/>
    <p:sldMasterId id="2147489843" r:id="rId64"/>
    <p:sldMasterId id="2147489925" r:id="rId65"/>
    <p:sldMasterId id="2147489950" r:id="rId66"/>
    <p:sldMasterId id="2147490040" r:id="rId67"/>
    <p:sldMasterId id="2147490045" r:id="rId68"/>
    <p:sldMasterId id="2147490057" r:id="rId69"/>
    <p:sldMasterId id="2147490114" r:id="rId70"/>
    <p:sldMasterId id="2147490120" r:id="rId71"/>
    <p:sldMasterId id="2147490132" r:id="rId72"/>
    <p:sldMasterId id="2147490135" r:id="rId73"/>
  </p:sldMasterIdLst>
  <p:notesMasterIdLst>
    <p:notesMasterId r:id="rId156"/>
  </p:notesMasterIdLst>
  <p:handoutMasterIdLst>
    <p:handoutMasterId r:id="rId157"/>
  </p:handoutMasterIdLst>
  <p:sldIdLst>
    <p:sldId id="7250" r:id="rId74"/>
    <p:sldId id="7681" r:id="rId75"/>
    <p:sldId id="2147470625" r:id="rId76"/>
    <p:sldId id="2147470627" r:id="rId77"/>
    <p:sldId id="7908" r:id="rId78"/>
    <p:sldId id="7909" r:id="rId79"/>
    <p:sldId id="7910" r:id="rId80"/>
    <p:sldId id="2147470624" r:id="rId81"/>
    <p:sldId id="7999" r:id="rId82"/>
    <p:sldId id="7885" r:id="rId83"/>
    <p:sldId id="7886" r:id="rId84"/>
    <p:sldId id="7887" r:id="rId85"/>
    <p:sldId id="7888" r:id="rId86"/>
    <p:sldId id="3738" r:id="rId87"/>
    <p:sldId id="7911" r:id="rId88"/>
    <p:sldId id="7912" r:id="rId89"/>
    <p:sldId id="7913" r:id="rId90"/>
    <p:sldId id="7914" r:id="rId91"/>
    <p:sldId id="7915" r:id="rId92"/>
    <p:sldId id="7889" r:id="rId93"/>
    <p:sldId id="7890" r:id="rId94"/>
    <p:sldId id="7891" r:id="rId95"/>
    <p:sldId id="7892" r:id="rId96"/>
    <p:sldId id="2630" r:id="rId97"/>
    <p:sldId id="7893" r:id="rId98"/>
    <p:sldId id="7894" r:id="rId99"/>
    <p:sldId id="7895" r:id="rId100"/>
    <p:sldId id="7896" r:id="rId101"/>
    <p:sldId id="7897" r:id="rId102"/>
    <p:sldId id="8095" r:id="rId103"/>
    <p:sldId id="2147470611" r:id="rId104"/>
    <p:sldId id="5228" r:id="rId105"/>
    <p:sldId id="7104" r:id="rId106"/>
    <p:sldId id="7153" r:id="rId107"/>
    <p:sldId id="5645" r:id="rId108"/>
    <p:sldId id="7154" r:id="rId109"/>
    <p:sldId id="5374" r:id="rId110"/>
    <p:sldId id="5388" r:id="rId111"/>
    <p:sldId id="7239" r:id="rId112"/>
    <p:sldId id="5465" r:id="rId113"/>
    <p:sldId id="2147470612" r:id="rId114"/>
    <p:sldId id="7276" r:id="rId115"/>
    <p:sldId id="7918" r:id="rId116"/>
    <p:sldId id="7919" r:id="rId117"/>
    <p:sldId id="7268" r:id="rId118"/>
    <p:sldId id="7255" r:id="rId119"/>
    <p:sldId id="2147470616" r:id="rId120"/>
    <p:sldId id="2147470617" r:id="rId121"/>
    <p:sldId id="7626" r:id="rId122"/>
    <p:sldId id="3584" r:id="rId123"/>
    <p:sldId id="6050" r:id="rId124"/>
    <p:sldId id="3586" r:id="rId125"/>
    <p:sldId id="3848" r:id="rId126"/>
    <p:sldId id="3585" r:id="rId127"/>
    <p:sldId id="7571" r:id="rId128"/>
    <p:sldId id="7572" r:id="rId129"/>
    <p:sldId id="7627" r:id="rId130"/>
    <p:sldId id="7611" r:id="rId131"/>
    <p:sldId id="7612" r:id="rId132"/>
    <p:sldId id="7613" r:id="rId133"/>
    <p:sldId id="7628" r:id="rId134"/>
    <p:sldId id="7271" r:id="rId135"/>
    <p:sldId id="7298" r:id="rId136"/>
    <p:sldId id="7374" r:id="rId137"/>
    <p:sldId id="7375" r:id="rId138"/>
    <p:sldId id="7376" r:id="rId139"/>
    <p:sldId id="7379" r:id="rId140"/>
    <p:sldId id="1026" r:id="rId141"/>
    <p:sldId id="7025" r:id="rId142"/>
    <p:sldId id="4143" r:id="rId143"/>
    <p:sldId id="4144" r:id="rId144"/>
    <p:sldId id="5215" r:id="rId145"/>
    <p:sldId id="2147470618" r:id="rId146"/>
    <p:sldId id="5540" r:id="rId147"/>
    <p:sldId id="6595" r:id="rId148"/>
    <p:sldId id="7253" r:id="rId149"/>
    <p:sldId id="7907" r:id="rId150"/>
    <p:sldId id="2147470619" r:id="rId151"/>
    <p:sldId id="7924" r:id="rId152"/>
    <p:sldId id="2147470621" r:id="rId153"/>
    <p:sldId id="7688" r:id="rId154"/>
    <p:sldId id="2147470622" r:id="rId15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FF"/>
    <a:srgbClr val="0432FF"/>
    <a:srgbClr val="1A5712"/>
    <a:srgbClr val="8C0000"/>
    <a:srgbClr val="FF00C4"/>
    <a:srgbClr val="948A54"/>
    <a:srgbClr val="2A55D6"/>
    <a:srgbClr val="663D6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92" autoAdjust="0"/>
    <p:restoredTop sz="95789" autoAdjust="0"/>
  </p:normalViewPr>
  <p:slideViewPr>
    <p:cSldViewPr>
      <p:cViewPr varScale="1">
        <p:scale>
          <a:sx n="137" d="100"/>
          <a:sy n="137" d="100"/>
        </p:scale>
        <p:origin x="225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44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" Target="slides/slide11.xml"/><Relationship Id="rId138" Type="http://schemas.openxmlformats.org/officeDocument/2006/relationships/slide" Target="slides/slide65.xml"/><Relationship Id="rId159" Type="http://schemas.openxmlformats.org/officeDocument/2006/relationships/viewProps" Target="viewProps.xml"/><Relationship Id="rId107" Type="http://schemas.openxmlformats.org/officeDocument/2006/relationships/slide" Target="slides/slide34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" Target="slides/slide1.xml"/><Relationship Id="rId128" Type="http://schemas.openxmlformats.org/officeDocument/2006/relationships/slide" Target="slides/slide55.xml"/><Relationship Id="rId149" Type="http://schemas.openxmlformats.org/officeDocument/2006/relationships/slide" Target="slides/slide76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22.xml"/><Relationship Id="rId160" Type="http://schemas.openxmlformats.org/officeDocument/2006/relationships/theme" Target="theme/theme1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" Target="slides/slide45.xml"/><Relationship Id="rId139" Type="http://schemas.openxmlformats.org/officeDocument/2006/relationships/slide" Target="slides/slide66.xml"/><Relationship Id="rId85" Type="http://schemas.openxmlformats.org/officeDocument/2006/relationships/slide" Target="slides/slide12.xml"/><Relationship Id="rId150" Type="http://schemas.openxmlformats.org/officeDocument/2006/relationships/slide" Target="slides/slide7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30.xml"/><Relationship Id="rId108" Type="http://schemas.openxmlformats.org/officeDocument/2006/relationships/slide" Target="slides/slide35.xml"/><Relationship Id="rId124" Type="http://schemas.openxmlformats.org/officeDocument/2006/relationships/slide" Target="slides/slide51.xml"/><Relationship Id="rId129" Type="http://schemas.openxmlformats.org/officeDocument/2006/relationships/slide" Target="slides/slide56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" Target="slides/slide2.xml"/><Relationship Id="rId91" Type="http://schemas.openxmlformats.org/officeDocument/2006/relationships/slide" Target="slides/slide18.xml"/><Relationship Id="rId96" Type="http://schemas.openxmlformats.org/officeDocument/2006/relationships/slide" Target="slides/slide23.xml"/><Relationship Id="rId140" Type="http://schemas.openxmlformats.org/officeDocument/2006/relationships/slide" Target="slides/slide67.xml"/><Relationship Id="rId145" Type="http://schemas.openxmlformats.org/officeDocument/2006/relationships/slide" Target="slides/slide72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41.xml"/><Relationship Id="rId119" Type="http://schemas.openxmlformats.org/officeDocument/2006/relationships/slide" Target="slides/slide46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" Target="slides/slide8.xml"/><Relationship Id="rId86" Type="http://schemas.openxmlformats.org/officeDocument/2006/relationships/slide" Target="slides/slide13.xml"/><Relationship Id="rId130" Type="http://schemas.openxmlformats.org/officeDocument/2006/relationships/slide" Target="slides/slide57.xml"/><Relationship Id="rId135" Type="http://schemas.openxmlformats.org/officeDocument/2006/relationships/slide" Target="slides/slide62.xml"/><Relationship Id="rId151" Type="http://schemas.openxmlformats.org/officeDocument/2006/relationships/slide" Target="slides/slide78.xml"/><Relationship Id="rId156" Type="http://schemas.openxmlformats.org/officeDocument/2006/relationships/notesMaster" Target="notesMasters/notesMaster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36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3.xml"/><Relationship Id="rId97" Type="http://schemas.openxmlformats.org/officeDocument/2006/relationships/slide" Target="slides/slide24.xml"/><Relationship Id="rId104" Type="http://schemas.openxmlformats.org/officeDocument/2006/relationships/slide" Target="slides/slide31.xml"/><Relationship Id="rId120" Type="http://schemas.openxmlformats.org/officeDocument/2006/relationships/slide" Target="slides/slide47.xml"/><Relationship Id="rId125" Type="http://schemas.openxmlformats.org/officeDocument/2006/relationships/slide" Target="slides/slide52.xml"/><Relationship Id="rId141" Type="http://schemas.openxmlformats.org/officeDocument/2006/relationships/slide" Target="slides/slide68.xml"/><Relationship Id="rId146" Type="http://schemas.openxmlformats.org/officeDocument/2006/relationships/slide" Target="slides/slide73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14.xml"/><Relationship Id="rId110" Type="http://schemas.openxmlformats.org/officeDocument/2006/relationships/slide" Target="slides/slide37.xml"/><Relationship Id="rId115" Type="http://schemas.openxmlformats.org/officeDocument/2006/relationships/slide" Target="slides/slide42.xml"/><Relationship Id="rId131" Type="http://schemas.openxmlformats.org/officeDocument/2006/relationships/slide" Target="slides/slide58.xml"/><Relationship Id="rId136" Type="http://schemas.openxmlformats.org/officeDocument/2006/relationships/slide" Target="slides/slide63.xml"/><Relationship Id="rId157" Type="http://schemas.openxmlformats.org/officeDocument/2006/relationships/handoutMaster" Target="handoutMasters/handoutMaster1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9.xml"/><Relationship Id="rId152" Type="http://schemas.openxmlformats.org/officeDocument/2006/relationships/slide" Target="slides/slide7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4.xml"/><Relationship Id="rId100" Type="http://schemas.openxmlformats.org/officeDocument/2006/relationships/slide" Target="slides/slide27.xml"/><Relationship Id="rId105" Type="http://schemas.openxmlformats.org/officeDocument/2006/relationships/slide" Target="slides/slide32.xml"/><Relationship Id="rId126" Type="http://schemas.openxmlformats.org/officeDocument/2006/relationships/slide" Target="slides/slide53.xml"/><Relationship Id="rId147" Type="http://schemas.openxmlformats.org/officeDocument/2006/relationships/slide" Target="slides/slide74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" Target="slides/slide20.xml"/><Relationship Id="rId98" Type="http://schemas.openxmlformats.org/officeDocument/2006/relationships/slide" Target="slides/slide25.xml"/><Relationship Id="rId121" Type="http://schemas.openxmlformats.org/officeDocument/2006/relationships/slide" Target="slides/slide48.xml"/><Relationship Id="rId14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" Target="slides/slide43.xml"/><Relationship Id="rId137" Type="http://schemas.openxmlformats.org/officeDocument/2006/relationships/slide" Target="slides/slide64.xml"/><Relationship Id="rId158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" Target="slides/slide10.xml"/><Relationship Id="rId88" Type="http://schemas.openxmlformats.org/officeDocument/2006/relationships/slide" Target="slides/slide15.xml"/><Relationship Id="rId111" Type="http://schemas.openxmlformats.org/officeDocument/2006/relationships/slide" Target="slides/slide38.xml"/><Relationship Id="rId132" Type="http://schemas.openxmlformats.org/officeDocument/2006/relationships/slide" Target="slides/slide59.xml"/><Relationship Id="rId153" Type="http://schemas.openxmlformats.org/officeDocument/2006/relationships/slide" Target="slides/slide80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33.xml"/><Relationship Id="rId127" Type="http://schemas.openxmlformats.org/officeDocument/2006/relationships/slide" Target="slides/slide54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" Target="slides/slide5.xml"/><Relationship Id="rId94" Type="http://schemas.openxmlformats.org/officeDocument/2006/relationships/slide" Target="slides/slide21.xml"/><Relationship Id="rId99" Type="http://schemas.openxmlformats.org/officeDocument/2006/relationships/slide" Target="slides/slide26.xml"/><Relationship Id="rId101" Type="http://schemas.openxmlformats.org/officeDocument/2006/relationships/slide" Target="slides/slide28.xml"/><Relationship Id="rId122" Type="http://schemas.openxmlformats.org/officeDocument/2006/relationships/slide" Target="slides/slide49.xml"/><Relationship Id="rId143" Type="http://schemas.openxmlformats.org/officeDocument/2006/relationships/slide" Target="slides/slide70.xml"/><Relationship Id="rId148" Type="http://schemas.openxmlformats.org/officeDocument/2006/relationships/slide" Target="slides/slide7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" Target="slides/slide16.xml"/><Relationship Id="rId112" Type="http://schemas.openxmlformats.org/officeDocument/2006/relationships/slide" Target="slides/slide39.xml"/><Relationship Id="rId133" Type="http://schemas.openxmlformats.org/officeDocument/2006/relationships/slide" Target="slides/slide60.xml"/><Relationship Id="rId154" Type="http://schemas.openxmlformats.org/officeDocument/2006/relationships/slide" Target="slides/slide81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" Target="slides/slide6.xml"/><Relationship Id="rId102" Type="http://schemas.openxmlformats.org/officeDocument/2006/relationships/slide" Target="slides/slide29.xml"/><Relationship Id="rId123" Type="http://schemas.openxmlformats.org/officeDocument/2006/relationships/slide" Target="slides/slide50.xml"/><Relationship Id="rId144" Type="http://schemas.openxmlformats.org/officeDocument/2006/relationships/slide" Target="slides/slide71.xml"/><Relationship Id="rId90" Type="http://schemas.openxmlformats.org/officeDocument/2006/relationships/slide" Target="slides/slide17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40.xml"/><Relationship Id="rId134" Type="http://schemas.openxmlformats.org/officeDocument/2006/relationships/slide" Target="slides/slide61.xml"/><Relationship Id="rId80" Type="http://schemas.openxmlformats.org/officeDocument/2006/relationships/slide" Target="slides/slide7.xml"/><Relationship Id="rId155" Type="http://schemas.openxmlformats.org/officeDocument/2006/relationships/slide" Target="slides/slide8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geraldo\Downloads\energy_data%20moveme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geraldo\Downloads\energy_data%20movemen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Macintosh%20HD:Users:amiraliboroumand:cmu:Google-Internship-EdgeTPU:ML-Workload-Analysis-repaired%20-backup-graphs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50539791016692"/>
          <c:y val="0.20925669962517277"/>
          <c:w val="0.67405083293159773"/>
          <c:h val="0.633761249721115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Energy (pJ)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0.1</c:v>
                </c:pt>
                <c:pt idx="1">
                  <c:v>0.9</c:v>
                </c:pt>
                <c:pt idx="2">
                  <c:v>1</c:v>
                </c:pt>
                <c:pt idx="3">
                  <c:v>3.1</c:v>
                </c:pt>
                <c:pt idx="4">
                  <c:v>3.7</c:v>
                </c:pt>
                <c:pt idx="5">
                  <c:v>5</c:v>
                </c:pt>
                <c:pt idx="6">
                  <c:v>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924789647"/>
        <c:axId val="924791295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ADD (int) Relative Cost</c:v>
                </c:pt>
              </c:strCache>
            </c:strRef>
          </c:tx>
          <c:spPr>
            <a:ln w="60325" cap="rnd">
              <a:solidFill>
                <a:schemeClr val="tx2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tx2"/>
              </a:solidFill>
              <a:ln w="15875">
                <a:solidFill>
                  <a:schemeClr val="tx2"/>
                </a:solidFill>
              </a:ln>
              <a:effectLst/>
            </c:spPr>
          </c:marker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</c:v>
                </c:pt>
                <c:pt idx="1">
                  <c:v>9</c:v>
                </c:pt>
                <c:pt idx="2">
                  <c:v>10</c:v>
                </c:pt>
                <c:pt idx="3">
                  <c:v>31</c:v>
                </c:pt>
                <c:pt idx="4">
                  <c:v>37</c:v>
                </c:pt>
                <c:pt idx="5">
                  <c:v>50</c:v>
                </c:pt>
                <c:pt idx="6">
                  <c:v>6400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4789647"/>
        <c:axId val="924791295"/>
      </c:lineChart>
      <c:catAx>
        <c:axId val="92478964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91295"/>
        <c:crosses val="autoZero"/>
        <c:auto val="1"/>
        <c:lblAlgn val="ctr"/>
        <c:lblOffset val="100"/>
        <c:noMultiLvlLbl val="0"/>
      </c:catAx>
      <c:valAx>
        <c:axId val="924791295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dirty="0"/>
                  <a:t>Energy for a 32-bit Operation (log scale)</a:t>
                </a:r>
              </a:p>
            </c:rich>
          </c:tx>
          <c:layout>
            <c:manualLayout>
              <c:xMode val="edge"/>
              <c:yMode val="edge"/>
              <c:x val="0.1477584051993501"/>
              <c:y val="0.160695077903082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89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2499214383916297"/>
          <c:y val="0.145730285308277"/>
          <c:w val="0.50380604210188007"/>
          <c:h val="6.09408687710169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50539791016692"/>
          <c:y val="0.20925669962517277"/>
          <c:w val="0.67405083293159773"/>
          <c:h val="0.633761249721115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Energy (pJ)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0.1</c:v>
                </c:pt>
                <c:pt idx="1">
                  <c:v>0.9</c:v>
                </c:pt>
                <c:pt idx="2">
                  <c:v>1</c:v>
                </c:pt>
                <c:pt idx="3">
                  <c:v>3.1</c:v>
                </c:pt>
                <c:pt idx="4">
                  <c:v>3.7</c:v>
                </c:pt>
                <c:pt idx="5">
                  <c:v>5</c:v>
                </c:pt>
                <c:pt idx="6">
                  <c:v>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924789647"/>
        <c:axId val="924791295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ADD (int) Relative Cost</c:v>
                </c:pt>
              </c:strCache>
            </c:strRef>
          </c:tx>
          <c:spPr>
            <a:ln w="60325" cap="rnd">
              <a:solidFill>
                <a:schemeClr val="tx2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tx2"/>
              </a:solidFill>
              <a:ln w="15875">
                <a:solidFill>
                  <a:schemeClr val="tx2"/>
                </a:solidFill>
              </a:ln>
              <a:effectLst/>
            </c:spPr>
          </c:marker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</c:v>
                </c:pt>
                <c:pt idx="1">
                  <c:v>9</c:v>
                </c:pt>
                <c:pt idx="2">
                  <c:v>10</c:v>
                </c:pt>
                <c:pt idx="3">
                  <c:v>31</c:v>
                </c:pt>
                <c:pt idx="4">
                  <c:v>37</c:v>
                </c:pt>
                <c:pt idx="5">
                  <c:v>50</c:v>
                </c:pt>
                <c:pt idx="6">
                  <c:v>6400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4789647"/>
        <c:axId val="924791295"/>
      </c:lineChart>
      <c:catAx>
        <c:axId val="92478964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91295"/>
        <c:crosses val="autoZero"/>
        <c:auto val="1"/>
        <c:lblAlgn val="ctr"/>
        <c:lblOffset val="100"/>
        <c:noMultiLvlLbl val="0"/>
      </c:catAx>
      <c:valAx>
        <c:axId val="924791295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dirty="0"/>
                  <a:t>Energy for a 32-bit Operation (log scale)</a:t>
                </a:r>
              </a:p>
            </c:rich>
          </c:tx>
          <c:layout>
            <c:manualLayout>
              <c:xMode val="edge"/>
              <c:yMode val="edge"/>
              <c:x val="0.1477584051993501"/>
              <c:y val="0.160695077903082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89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2499214383916297"/>
          <c:y val="0.145730285308277"/>
          <c:w val="0.50380604210188007"/>
          <c:h val="6.09408687710169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2375865926595"/>
          <c:y val="0.12945946535953601"/>
          <c:w val="0.86863689170001301"/>
          <c:h val="0.4782394043354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'Noronha-Proposal-Result'!$T$116</c:f>
              <c:strCache>
                <c:ptCount val="1"/>
                <c:pt idx="0">
                  <c:v>Total Static</c:v>
                </c:pt>
              </c:strCache>
            </c:strRef>
          </c:tx>
          <c:spPr>
            <a:solidFill>
              <a:schemeClr val="tx1"/>
            </a:solidFill>
            <a:ln>
              <a:solidFill>
                <a:srgbClr val="000000"/>
              </a:solidFill>
            </a:ln>
          </c:spPr>
          <c:invertIfNegative val="0"/>
          <c:cat>
            <c:multiLvlStrRef>
              <c:f>'Noronha-Proposal-Result'!$R$117:$S$146</c:f>
              <c:multiLvlStrCache>
                <c:ptCount val="30"/>
                <c:lvl>
                  <c:pt idx="0">
                    <c:v>Baseline</c:v>
                  </c:pt>
                  <c:pt idx="1">
                    <c:v>Base+HB</c:v>
                  </c:pt>
                  <c:pt idx="2">
                    <c:v>Mensa</c:v>
                  </c:pt>
                  <c:pt idx="3">
                    <c:v>Baseline</c:v>
                  </c:pt>
                  <c:pt idx="4">
                    <c:v>Base+HB</c:v>
                  </c:pt>
                  <c:pt idx="5">
                    <c:v>Mensa</c:v>
                  </c:pt>
                  <c:pt idx="6">
                    <c:v>Baseline</c:v>
                  </c:pt>
                  <c:pt idx="7">
                    <c:v>Base+HB</c:v>
                  </c:pt>
                  <c:pt idx="8">
                    <c:v>Mensa</c:v>
                  </c:pt>
                  <c:pt idx="9">
                    <c:v>Baseline</c:v>
                  </c:pt>
                  <c:pt idx="10">
                    <c:v>Base+HB</c:v>
                  </c:pt>
                  <c:pt idx="11">
                    <c:v>Mensa</c:v>
                  </c:pt>
                  <c:pt idx="12">
                    <c:v>Baseline</c:v>
                  </c:pt>
                  <c:pt idx="13">
                    <c:v>Base+HB</c:v>
                  </c:pt>
                  <c:pt idx="14">
                    <c:v>Mensa</c:v>
                  </c:pt>
                  <c:pt idx="15">
                    <c:v>Baseline</c:v>
                  </c:pt>
                  <c:pt idx="16">
                    <c:v>Base+HB</c:v>
                  </c:pt>
                  <c:pt idx="17">
                    <c:v>Mensa</c:v>
                  </c:pt>
                  <c:pt idx="18">
                    <c:v>Baseline</c:v>
                  </c:pt>
                  <c:pt idx="19">
                    <c:v>Base+HB</c:v>
                  </c:pt>
                  <c:pt idx="20">
                    <c:v>Mensa</c:v>
                  </c:pt>
                  <c:pt idx="21">
                    <c:v>Baseline</c:v>
                  </c:pt>
                  <c:pt idx="22">
                    <c:v>Base+HB</c:v>
                  </c:pt>
                  <c:pt idx="23">
                    <c:v>Mensa</c:v>
                  </c:pt>
                  <c:pt idx="24">
                    <c:v>Baseline</c:v>
                  </c:pt>
                  <c:pt idx="25">
                    <c:v>Base+HB</c:v>
                  </c:pt>
                  <c:pt idx="26">
                    <c:v>Mensa</c:v>
                  </c:pt>
                  <c:pt idx="27">
                    <c:v>Baseline</c:v>
                  </c:pt>
                  <c:pt idx="28">
                    <c:v>Base+HB</c:v>
                  </c:pt>
                  <c:pt idx="29">
                    <c:v>Mensa</c:v>
                  </c:pt>
                </c:lvl>
                <c:lvl>
                  <c:pt idx="0">
                    <c:v>LSTM1</c:v>
                  </c:pt>
                  <c:pt idx="3">
                    <c:v>Transd.1</c:v>
                  </c:pt>
                  <c:pt idx="6">
                    <c:v>Transd.2</c:v>
                  </c:pt>
                  <c:pt idx="9">
                    <c:v>CNN5</c:v>
                  </c:pt>
                  <c:pt idx="12">
                    <c:v>CNN9</c:v>
                  </c:pt>
                  <c:pt idx="15">
                    <c:v>CNN10</c:v>
                  </c:pt>
                  <c:pt idx="18">
                    <c:v>CNN12</c:v>
                  </c:pt>
                  <c:pt idx="21">
                    <c:v>RCNN1</c:v>
                  </c:pt>
                  <c:pt idx="24">
                    <c:v>RCNN3</c:v>
                  </c:pt>
                  <c:pt idx="27">
                    <c:v>Average</c:v>
                  </c:pt>
                </c:lvl>
              </c:multiLvlStrCache>
            </c:multiLvlStrRef>
          </c:cat>
          <c:val>
            <c:numRef>
              <c:f>'Noronha-Proposal-Result'!$T$117:$T$146</c:f>
              <c:numCache>
                <c:formatCode>General</c:formatCode>
                <c:ptCount val="30"/>
                <c:pt idx="0">
                  <c:v>0.18336898082999201</c:v>
                </c:pt>
                <c:pt idx="1">
                  <c:v>2.8807456200452601E-2</c:v>
                </c:pt>
                <c:pt idx="2">
                  <c:v>1.6648405087365599E-3</c:v>
                </c:pt>
                <c:pt idx="3">
                  <c:v>0.182605477659394</c:v>
                </c:pt>
                <c:pt idx="4">
                  <c:v>5.0529269869651901E-2</c:v>
                </c:pt>
                <c:pt idx="5">
                  <c:v>2.9201875643069201E-3</c:v>
                </c:pt>
                <c:pt idx="6">
                  <c:v>0.18196233170166501</c:v>
                </c:pt>
                <c:pt idx="7">
                  <c:v>4.9264944264114E-2</c:v>
                </c:pt>
                <c:pt idx="8">
                  <c:v>2.8471196589116799E-3</c:v>
                </c:pt>
                <c:pt idx="9">
                  <c:v>0.181601258270706</c:v>
                </c:pt>
                <c:pt idx="10">
                  <c:v>0.17418796532873601</c:v>
                </c:pt>
                <c:pt idx="11">
                  <c:v>4.5879366886306699E-2</c:v>
                </c:pt>
                <c:pt idx="12">
                  <c:v>0.22843217304160399</c:v>
                </c:pt>
                <c:pt idx="13">
                  <c:v>0.21229569166946</c:v>
                </c:pt>
                <c:pt idx="14">
                  <c:v>3.3444521070352798E-2</c:v>
                </c:pt>
                <c:pt idx="15">
                  <c:v>0.104250085428801</c:v>
                </c:pt>
                <c:pt idx="16">
                  <c:v>7.1166821286420004E-2</c:v>
                </c:pt>
                <c:pt idx="17">
                  <c:v>1.3518392297138899E-2</c:v>
                </c:pt>
                <c:pt idx="18">
                  <c:v>0.23801422149787699</c:v>
                </c:pt>
                <c:pt idx="19">
                  <c:v>0.21306709112519201</c:v>
                </c:pt>
                <c:pt idx="20">
                  <c:v>3.72371671329675E-2</c:v>
                </c:pt>
                <c:pt idx="21">
                  <c:v>0.18269874330908201</c:v>
                </c:pt>
                <c:pt idx="22">
                  <c:v>8.3928929598445196E-2</c:v>
                </c:pt>
                <c:pt idx="23">
                  <c:v>1.8428916065629301E-2</c:v>
                </c:pt>
                <c:pt idx="24">
                  <c:v>0.13761116944635801</c:v>
                </c:pt>
                <c:pt idx="25">
                  <c:v>5.9898695965186703E-2</c:v>
                </c:pt>
                <c:pt idx="26">
                  <c:v>3.06159912286584E-2</c:v>
                </c:pt>
                <c:pt idx="27">
                  <c:v>0.16493306137688599</c:v>
                </c:pt>
                <c:pt idx="28">
                  <c:v>8.6827059138931101E-2</c:v>
                </c:pt>
                <c:pt idx="29">
                  <c:v>2.41168260877586E-2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DC-2444-9296-EB85C77333E5}"/>
            </c:ext>
          </c:extLst>
        </c:ser>
        <c:ser>
          <c:idx val="1"/>
          <c:order val="1"/>
          <c:tx>
            <c:strRef>
              <c:f>'Noronha-Proposal-Result'!$U$116</c:f>
              <c:strCache>
                <c:ptCount val="1"/>
                <c:pt idx="0">
                  <c:v>PE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rgbClr val="000000"/>
              </a:solidFill>
            </a:ln>
          </c:spPr>
          <c:invertIfNegative val="0"/>
          <c:cat>
            <c:multiLvlStrRef>
              <c:f>'Noronha-Proposal-Result'!$R$117:$S$146</c:f>
              <c:multiLvlStrCache>
                <c:ptCount val="30"/>
                <c:lvl>
                  <c:pt idx="0">
                    <c:v>Baseline</c:v>
                  </c:pt>
                  <c:pt idx="1">
                    <c:v>Base+HB</c:v>
                  </c:pt>
                  <c:pt idx="2">
                    <c:v>Mensa</c:v>
                  </c:pt>
                  <c:pt idx="3">
                    <c:v>Baseline</c:v>
                  </c:pt>
                  <c:pt idx="4">
                    <c:v>Base+HB</c:v>
                  </c:pt>
                  <c:pt idx="5">
                    <c:v>Mensa</c:v>
                  </c:pt>
                  <c:pt idx="6">
                    <c:v>Baseline</c:v>
                  </c:pt>
                  <c:pt idx="7">
                    <c:v>Base+HB</c:v>
                  </c:pt>
                  <c:pt idx="8">
                    <c:v>Mensa</c:v>
                  </c:pt>
                  <c:pt idx="9">
                    <c:v>Baseline</c:v>
                  </c:pt>
                  <c:pt idx="10">
                    <c:v>Base+HB</c:v>
                  </c:pt>
                  <c:pt idx="11">
                    <c:v>Mensa</c:v>
                  </c:pt>
                  <c:pt idx="12">
                    <c:v>Baseline</c:v>
                  </c:pt>
                  <c:pt idx="13">
                    <c:v>Base+HB</c:v>
                  </c:pt>
                  <c:pt idx="14">
                    <c:v>Mensa</c:v>
                  </c:pt>
                  <c:pt idx="15">
                    <c:v>Baseline</c:v>
                  </c:pt>
                  <c:pt idx="16">
                    <c:v>Base+HB</c:v>
                  </c:pt>
                  <c:pt idx="17">
                    <c:v>Mensa</c:v>
                  </c:pt>
                  <c:pt idx="18">
                    <c:v>Baseline</c:v>
                  </c:pt>
                  <c:pt idx="19">
                    <c:v>Base+HB</c:v>
                  </c:pt>
                  <c:pt idx="20">
                    <c:v>Mensa</c:v>
                  </c:pt>
                  <c:pt idx="21">
                    <c:v>Baseline</c:v>
                  </c:pt>
                  <c:pt idx="22">
                    <c:v>Base+HB</c:v>
                  </c:pt>
                  <c:pt idx="23">
                    <c:v>Mensa</c:v>
                  </c:pt>
                  <c:pt idx="24">
                    <c:v>Baseline</c:v>
                  </c:pt>
                  <c:pt idx="25">
                    <c:v>Base+HB</c:v>
                  </c:pt>
                  <c:pt idx="26">
                    <c:v>Mensa</c:v>
                  </c:pt>
                  <c:pt idx="27">
                    <c:v>Baseline</c:v>
                  </c:pt>
                  <c:pt idx="28">
                    <c:v>Base+HB</c:v>
                  </c:pt>
                  <c:pt idx="29">
                    <c:v>Mensa</c:v>
                  </c:pt>
                </c:lvl>
                <c:lvl>
                  <c:pt idx="0">
                    <c:v>LSTM1</c:v>
                  </c:pt>
                  <c:pt idx="3">
                    <c:v>Transd.1</c:v>
                  </c:pt>
                  <c:pt idx="6">
                    <c:v>Transd.2</c:v>
                  </c:pt>
                  <c:pt idx="9">
                    <c:v>CNN5</c:v>
                  </c:pt>
                  <c:pt idx="12">
                    <c:v>CNN9</c:v>
                  </c:pt>
                  <c:pt idx="15">
                    <c:v>CNN10</c:v>
                  </c:pt>
                  <c:pt idx="18">
                    <c:v>CNN12</c:v>
                  </c:pt>
                  <c:pt idx="21">
                    <c:v>RCNN1</c:v>
                  </c:pt>
                  <c:pt idx="24">
                    <c:v>RCNN3</c:v>
                  </c:pt>
                  <c:pt idx="27">
                    <c:v>Average</c:v>
                  </c:pt>
                </c:lvl>
              </c:multiLvlStrCache>
            </c:multiLvlStrRef>
          </c:cat>
          <c:val>
            <c:numRef>
              <c:f>'Noronha-Proposal-Result'!$U$117:$U$146</c:f>
              <c:numCache>
                <c:formatCode>General</c:formatCode>
                <c:ptCount val="30"/>
                <c:pt idx="0">
                  <c:v>9.0239276490578692E-3</c:v>
                </c:pt>
                <c:pt idx="1">
                  <c:v>9.0239276490578692E-3</c:v>
                </c:pt>
                <c:pt idx="2">
                  <c:v>9.0239276490578692E-3</c:v>
                </c:pt>
                <c:pt idx="3">
                  <c:v>8.9025020670481202E-3</c:v>
                </c:pt>
                <c:pt idx="4">
                  <c:v>8.9025020670481202E-3</c:v>
                </c:pt>
                <c:pt idx="5">
                  <c:v>8.9025020670481202E-3</c:v>
                </c:pt>
                <c:pt idx="6">
                  <c:v>8.9121432902873107E-3</c:v>
                </c:pt>
                <c:pt idx="7">
                  <c:v>8.9121432902873107E-3</c:v>
                </c:pt>
                <c:pt idx="8">
                  <c:v>8.9121432902873107E-3</c:v>
                </c:pt>
                <c:pt idx="9">
                  <c:v>0.30264670529030102</c:v>
                </c:pt>
                <c:pt idx="10">
                  <c:v>0.30264670529030102</c:v>
                </c:pt>
                <c:pt idx="11">
                  <c:v>0.30264670529030102</c:v>
                </c:pt>
                <c:pt idx="12">
                  <c:v>0.211107476403575</c:v>
                </c:pt>
                <c:pt idx="13">
                  <c:v>0.211107476403575</c:v>
                </c:pt>
                <c:pt idx="14">
                  <c:v>0.211107476403575</c:v>
                </c:pt>
                <c:pt idx="15">
                  <c:v>7.8692141780799404E-2</c:v>
                </c:pt>
                <c:pt idx="16">
                  <c:v>7.8692141780799404E-2</c:v>
                </c:pt>
                <c:pt idx="17">
                  <c:v>7.8692141780799404E-2</c:v>
                </c:pt>
                <c:pt idx="18">
                  <c:v>0.19984411775074201</c:v>
                </c:pt>
                <c:pt idx="19">
                  <c:v>0.19984411775074201</c:v>
                </c:pt>
                <c:pt idx="20">
                  <c:v>0.19984411775074201</c:v>
                </c:pt>
                <c:pt idx="21">
                  <c:v>0.12035191944</c:v>
                </c:pt>
                <c:pt idx="22">
                  <c:v>0.12035191944</c:v>
                </c:pt>
                <c:pt idx="23">
                  <c:v>0.12035191944</c:v>
                </c:pt>
                <c:pt idx="24">
                  <c:v>0.24015212256121099</c:v>
                </c:pt>
                <c:pt idx="25">
                  <c:v>0.24015212256121099</c:v>
                </c:pt>
                <c:pt idx="26">
                  <c:v>0.24015212256121099</c:v>
                </c:pt>
                <c:pt idx="27">
                  <c:v>0.198221753537866</c:v>
                </c:pt>
                <c:pt idx="28">
                  <c:v>0.198221753537866</c:v>
                </c:pt>
                <c:pt idx="29">
                  <c:v>0.198221753537866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DC-2444-9296-EB85C77333E5}"/>
            </c:ext>
          </c:extLst>
        </c:ser>
        <c:ser>
          <c:idx val="2"/>
          <c:order val="2"/>
          <c:tx>
            <c:strRef>
              <c:f>'Noronha-Proposal-Result'!$V$116</c:f>
              <c:strCache>
                <c:ptCount val="1"/>
                <c:pt idx="0">
                  <c:v>Param Buffer+NoC</c:v>
                </c:pt>
              </c:strCache>
            </c:strRef>
          </c:tx>
          <c:spPr>
            <a:solidFill>
              <a:schemeClr val="bg2">
                <a:lumMod val="65000"/>
              </a:schemeClr>
            </a:solidFill>
            <a:ln>
              <a:solidFill>
                <a:srgbClr val="000000"/>
              </a:solidFill>
            </a:ln>
          </c:spPr>
          <c:invertIfNegative val="0"/>
          <c:cat>
            <c:multiLvlStrRef>
              <c:f>'Noronha-Proposal-Result'!$R$117:$S$146</c:f>
              <c:multiLvlStrCache>
                <c:ptCount val="30"/>
                <c:lvl>
                  <c:pt idx="0">
                    <c:v>Baseline</c:v>
                  </c:pt>
                  <c:pt idx="1">
                    <c:v>Base+HB</c:v>
                  </c:pt>
                  <c:pt idx="2">
                    <c:v>Mensa</c:v>
                  </c:pt>
                  <c:pt idx="3">
                    <c:v>Baseline</c:v>
                  </c:pt>
                  <c:pt idx="4">
                    <c:v>Base+HB</c:v>
                  </c:pt>
                  <c:pt idx="5">
                    <c:v>Mensa</c:v>
                  </c:pt>
                  <c:pt idx="6">
                    <c:v>Baseline</c:v>
                  </c:pt>
                  <c:pt idx="7">
                    <c:v>Base+HB</c:v>
                  </c:pt>
                  <c:pt idx="8">
                    <c:v>Mensa</c:v>
                  </c:pt>
                  <c:pt idx="9">
                    <c:v>Baseline</c:v>
                  </c:pt>
                  <c:pt idx="10">
                    <c:v>Base+HB</c:v>
                  </c:pt>
                  <c:pt idx="11">
                    <c:v>Mensa</c:v>
                  </c:pt>
                  <c:pt idx="12">
                    <c:v>Baseline</c:v>
                  </c:pt>
                  <c:pt idx="13">
                    <c:v>Base+HB</c:v>
                  </c:pt>
                  <c:pt idx="14">
                    <c:v>Mensa</c:v>
                  </c:pt>
                  <c:pt idx="15">
                    <c:v>Baseline</c:v>
                  </c:pt>
                  <c:pt idx="16">
                    <c:v>Base+HB</c:v>
                  </c:pt>
                  <c:pt idx="17">
                    <c:v>Mensa</c:v>
                  </c:pt>
                  <c:pt idx="18">
                    <c:v>Baseline</c:v>
                  </c:pt>
                  <c:pt idx="19">
                    <c:v>Base+HB</c:v>
                  </c:pt>
                  <c:pt idx="20">
                    <c:v>Mensa</c:v>
                  </c:pt>
                  <c:pt idx="21">
                    <c:v>Baseline</c:v>
                  </c:pt>
                  <c:pt idx="22">
                    <c:v>Base+HB</c:v>
                  </c:pt>
                  <c:pt idx="23">
                    <c:v>Mensa</c:v>
                  </c:pt>
                  <c:pt idx="24">
                    <c:v>Baseline</c:v>
                  </c:pt>
                  <c:pt idx="25">
                    <c:v>Base+HB</c:v>
                  </c:pt>
                  <c:pt idx="26">
                    <c:v>Mensa</c:v>
                  </c:pt>
                  <c:pt idx="27">
                    <c:v>Baseline</c:v>
                  </c:pt>
                  <c:pt idx="28">
                    <c:v>Base+HB</c:v>
                  </c:pt>
                  <c:pt idx="29">
                    <c:v>Mensa</c:v>
                  </c:pt>
                </c:lvl>
                <c:lvl>
                  <c:pt idx="0">
                    <c:v>LSTM1</c:v>
                  </c:pt>
                  <c:pt idx="3">
                    <c:v>Transd.1</c:v>
                  </c:pt>
                  <c:pt idx="6">
                    <c:v>Transd.2</c:v>
                  </c:pt>
                  <c:pt idx="9">
                    <c:v>CNN5</c:v>
                  </c:pt>
                  <c:pt idx="12">
                    <c:v>CNN9</c:v>
                  </c:pt>
                  <c:pt idx="15">
                    <c:v>CNN10</c:v>
                  </c:pt>
                  <c:pt idx="18">
                    <c:v>CNN12</c:v>
                  </c:pt>
                  <c:pt idx="21">
                    <c:v>RCNN1</c:v>
                  </c:pt>
                  <c:pt idx="24">
                    <c:v>RCNN3</c:v>
                  </c:pt>
                  <c:pt idx="27">
                    <c:v>Average</c:v>
                  </c:pt>
                </c:lvl>
              </c:multiLvlStrCache>
            </c:multiLvlStrRef>
          </c:cat>
          <c:val>
            <c:numRef>
              <c:f>'Noronha-Proposal-Result'!$V$117:$V$146</c:f>
              <c:numCache>
                <c:formatCode>General</c:formatCode>
                <c:ptCount val="30"/>
                <c:pt idx="0">
                  <c:v>1.17319578794446E-2</c:v>
                </c:pt>
                <c:pt idx="1">
                  <c:v>1.17319578794446E-2</c:v>
                </c:pt>
                <c:pt idx="2">
                  <c:v>0</c:v>
                </c:pt>
                <c:pt idx="3">
                  <c:v>1.26463384742045E-2</c:v>
                </c:pt>
                <c:pt idx="4">
                  <c:v>1.26463384742045E-2</c:v>
                </c:pt>
                <c:pt idx="5">
                  <c:v>0</c:v>
                </c:pt>
                <c:pt idx="6">
                  <c:v>1.22304942107313E-2</c:v>
                </c:pt>
                <c:pt idx="7">
                  <c:v>1.22304942107313E-2</c:v>
                </c:pt>
                <c:pt idx="8">
                  <c:v>0</c:v>
                </c:pt>
                <c:pt idx="9">
                  <c:v>0.35616827105794402</c:v>
                </c:pt>
                <c:pt idx="10">
                  <c:v>0.35616827105794402</c:v>
                </c:pt>
                <c:pt idx="11">
                  <c:v>6.6223757251329196E-3</c:v>
                </c:pt>
                <c:pt idx="12">
                  <c:v>0.364500915103388</c:v>
                </c:pt>
                <c:pt idx="13">
                  <c:v>0.364500915103388</c:v>
                </c:pt>
                <c:pt idx="14">
                  <c:v>8.6009506674301801E-3</c:v>
                </c:pt>
                <c:pt idx="15">
                  <c:v>0.62156848757749905</c:v>
                </c:pt>
                <c:pt idx="16">
                  <c:v>0.62156848757749905</c:v>
                </c:pt>
                <c:pt idx="17">
                  <c:v>1.14344534757841E-2</c:v>
                </c:pt>
                <c:pt idx="18">
                  <c:v>0.35461763122291701</c:v>
                </c:pt>
                <c:pt idx="19">
                  <c:v>0.35461763122291701</c:v>
                </c:pt>
                <c:pt idx="20">
                  <c:v>8.1578121744225098E-3</c:v>
                </c:pt>
                <c:pt idx="21">
                  <c:v>0.14232606012886101</c:v>
                </c:pt>
                <c:pt idx="22">
                  <c:v>0.14232606012886101</c:v>
                </c:pt>
                <c:pt idx="23">
                  <c:v>2.5231355232569201E-3</c:v>
                </c:pt>
                <c:pt idx="24">
                  <c:v>0.157034360792177</c:v>
                </c:pt>
                <c:pt idx="25">
                  <c:v>0.157034360792177</c:v>
                </c:pt>
                <c:pt idx="26">
                  <c:v>2.5904245573330799E-3</c:v>
                </c:pt>
                <c:pt idx="27">
                  <c:v>0.191725325515018</c:v>
                </c:pt>
                <c:pt idx="28">
                  <c:v>0.191725325515018</c:v>
                </c:pt>
                <c:pt idx="29">
                  <c:v>3.8424508294236498E-3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DC-2444-9296-EB85C77333E5}"/>
            </c:ext>
          </c:extLst>
        </c:ser>
        <c:ser>
          <c:idx val="3"/>
          <c:order val="3"/>
          <c:tx>
            <c:strRef>
              <c:f>'Noronha-Proposal-Result'!$W$116</c:f>
              <c:strCache>
                <c:ptCount val="1"/>
                <c:pt idx="0">
                  <c:v>Act Buffer+NoC 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cat>
            <c:multiLvlStrRef>
              <c:f>'Noronha-Proposal-Result'!$R$117:$S$146</c:f>
              <c:multiLvlStrCache>
                <c:ptCount val="30"/>
                <c:lvl>
                  <c:pt idx="0">
                    <c:v>Baseline</c:v>
                  </c:pt>
                  <c:pt idx="1">
                    <c:v>Base+HB</c:v>
                  </c:pt>
                  <c:pt idx="2">
                    <c:v>Mensa</c:v>
                  </c:pt>
                  <c:pt idx="3">
                    <c:v>Baseline</c:v>
                  </c:pt>
                  <c:pt idx="4">
                    <c:v>Base+HB</c:v>
                  </c:pt>
                  <c:pt idx="5">
                    <c:v>Mensa</c:v>
                  </c:pt>
                  <c:pt idx="6">
                    <c:v>Baseline</c:v>
                  </c:pt>
                  <c:pt idx="7">
                    <c:v>Base+HB</c:v>
                  </c:pt>
                  <c:pt idx="8">
                    <c:v>Mensa</c:v>
                  </c:pt>
                  <c:pt idx="9">
                    <c:v>Baseline</c:v>
                  </c:pt>
                  <c:pt idx="10">
                    <c:v>Base+HB</c:v>
                  </c:pt>
                  <c:pt idx="11">
                    <c:v>Mensa</c:v>
                  </c:pt>
                  <c:pt idx="12">
                    <c:v>Baseline</c:v>
                  </c:pt>
                  <c:pt idx="13">
                    <c:v>Base+HB</c:v>
                  </c:pt>
                  <c:pt idx="14">
                    <c:v>Mensa</c:v>
                  </c:pt>
                  <c:pt idx="15">
                    <c:v>Baseline</c:v>
                  </c:pt>
                  <c:pt idx="16">
                    <c:v>Base+HB</c:v>
                  </c:pt>
                  <c:pt idx="17">
                    <c:v>Mensa</c:v>
                  </c:pt>
                  <c:pt idx="18">
                    <c:v>Baseline</c:v>
                  </c:pt>
                  <c:pt idx="19">
                    <c:v>Base+HB</c:v>
                  </c:pt>
                  <c:pt idx="20">
                    <c:v>Mensa</c:v>
                  </c:pt>
                  <c:pt idx="21">
                    <c:v>Baseline</c:v>
                  </c:pt>
                  <c:pt idx="22">
                    <c:v>Base+HB</c:v>
                  </c:pt>
                  <c:pt idx="23">
                    <c:v>Mensa</c:v>
                  </c:pt>
                  <c:pt idx="24">
                    <c:v>Baseline</c:v>
                  </c:pt>
                  <c:pt idx="25">
                    <c:v>Base+HB</c:v>
                  </c:pt>
                  <c:pt idx="26">
                    <c:v>Mensa</c:v>
                  </c:pt>
                  <c:pt idx="27">
                    <c:v>Baseline</c:v>
                  </c:pt>
                  <c:pt idx="28">
                    <c:v>Base+HB</c:v>
                  </c:pt>
                  <c:pt idx="29">
                    <c:v>Mensa</c:v>
                  </c:pt>
                </c:lvl>
                <c:lvl>
                  <c:pt idx="0">
                    <c:v>LSTM1</c:v>
                  </c:pt>
                  <c:pt idx="3">
                    <c:v>Transd.1</c:v>
                  </c:pt>
                  <c:pt idx="6">
                    <c:v>Transd.2</c:v>
                  </c:pt>
                  <c:pt idx="9">
                    <c:v>CNN5</c:v>
                  </c:pt>
                  <c:pt idx="12">
                    <c:v>CNN9</c:v>
                  </c:pt>
                  <c:pt idx="15">
                    <c:v>CNN10</c:v>
                  </c:pt>
                  <c:pt idx="18">
                    <c:v>CNN12</c:v>
                  </c:pt>
                  <c:pt idx="21">
                    <c:v>RCNN1</c:v>
                  </c:pt>
                  <c:pt idx="24">
                    <c:v>RCNN3</c:v>
                  </c:pt>
                  <c:pt idx="27">
                    <c:v>Average</c:v>
                  </c:pt>
                </c:lvl>
              </c:multiLvlStrCache>
            </c:multiLvlStrRef>
          </c:cat>
          <c:val>
            <c:numRef>
              <c:f>'Noronha-Proposal-Result'!$W$117:$W$146</c:f>
              <c:numCache>
                <c:formatCode>General</c:formatCode>
                <c:ptCount val="30"/>
                <c:pt idx="0">
                  <c:v>2.9555537094047102E-4</c:v>
                </c:pt>
                <c:pt idx="1">
                  <c:v>2.9555537094047102E-4</c:v>
                </c:pt>
                <c:pt idx="2">
                  <c:v>9.2361053418897092E-6</c:v>
                </c:pt>
                <c:pt idx="3">
                  <c:v>5.0107283867161596E-4</c:v>
                </c:pt>
                <c:pt idx="4">
                  <c:v>5.0107283867161596E-4</c:v>
                </c:pt>
                <c:pt idx="5">
                  <c:v>1.5658526208487999E-5</c:v>
                </c:pt>
                <c:pt idx="6">
                  <c:v>4.7681475228888098E-4</c:v>
                </c:pt>
                <c:pt idx="7">
                  <c:v>4.7681475228888098E-4</c:v>
                </c:pt>
                <c:pt idx="8">
                  <c:v>1.49004610090275E-5</c:v>
                </c:pt>
                <c:pt idx="9">
                  <c:v>1.1177727163700701E-2</c:v>
                </c:pt>
                <c:pt idx="10">
                  <c:v>1.1177727163700701E-2</c:v>
                </c:pt>
                <c:pt idx="11">
                  <c:v>2.0783184535549999E-4</c:v>
                </c:pt>
                <c:pt idx="12">
                  <c:v>1.3213716411052699E-2</c:v>
                </c:pt>
                <c:pt idx="13">
                  <c:v>1.3213716411052699E-2</c:v>
                </c:pt>
                <c:pt idx="14">
                  <c:v>3.1179763417779101E-4</c:v>
                </c:pt>
                <c:pt idx="15">
                  <c:v>2.4600990708866101E-2</c:v>
                </c:pt>
                <c:pt idx="16">
                  <c:v>2.4600990708866101E-2</c:v>
                </c:pt>
                <c:pt idx="17">
                  <c:v>4.6662127278753298E-4</c:v>
                </c:pt>
                <c:pt idx="18">
                  <c:v>1.3074099229801499E-2</c:v>
                </c:pt>
                <c:pt idx="19">
                  <c:v>1.3074099229801499E-2</c:v>
                </c:pt>
                <c:pt idx="20">
                  <c:v>3.0237853406216598E-4</c:v>
                </c:pt>
                <c:pt idx="21">
                  <c:v>4.4215647416857599E-3</c:v>
                </c:pt>
                <c:pt idx="22">
                  <c:v>4.4215647416857599E-3</c:v>
                </c:pt>
                <c:pt idx="23">
                  <c:v>8.4816955952810505E-5</c:v>
                </c:pt>
                <c:pt idx="24">
                  <c:v>5.4670362156908703E-3</c:v>
                </c:pt>
                <c:pt idx="25">
                  <c:v>5.4670362156908703E-3</c:v>
                </c:pt>
                <c:pt idx="26">
                  <c:v>9.32644896359156E-5</c:v>
                </c:pt>
                <c:pt idx="27">
                  <c:v>6.4590966926953404E-3</c:v>
                </c:pt>
                <c:pt idx="28">
                  <c:v>6.4590966926953404E-3</c:v>
                </c:pt>
                <c:pt idx="29">
                  <c:v>1.3406096723522499E-4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7DC-2444-9296-EB85C77333E5}"/>
            </c:ext>
          </c:extLst>
        </c:ser>
        <c:ser>
          <c:idx val="4"/>
          <c:order val="4"/>
          <c:tx>
            <c:strRef>
              <c:f>'Noronha-Proposal-Result'!$X$116</c:f>
              <c:strCache>
                <c:ptCount val="1"/>
                <c:pt idx="0">
                  <c:v>Off-chip Interconnect </c:v>
                </c:pt>
              </c:strCache>
            </c:strRef>
          </c:tx>
          <c:spPr>
            <a:solidFill>
              <a:srgbClr val="2661B1"/>
            </a:solidFill>
            <a:ln>
              <a:solidFill>
                <a:srgbClr val="000000"/>
              </a:solidFill>
            </a:ln>
          </c:spPr>
          <c:invertIfNegative val="0"/>
          <c:cat>
            <c:multiLvlStrRef>
              <c:f>'Noronha-Proposal-Result'!$R$117:$S$146</c:f>
              <c:multiLvlStrCache>
                <c:ptCount val="30"/>
                <c:lvl>
                  <c:pt idx="0">
                    <c:v>Baseline</c:v>
                  </c:pt>
                  <c:pt idx="1">
                    <c:v>Base+HB</c:v>
                  </c:pt>
                  <c:pt idx="2">
                    <c:v>Mensa</c:v>
                  </c:pt>
                  <c:pt idx="3">
                    <c:v>Baseline</c:v>
                  </c:pt>
                  <c:pt idx="4">
                    <c:v>Base+HB</c:v>
                  </c:pt>
                  <c:pt idx="5">
                    <c:v>Mensa</c:v>
                  </c:pt>
                  <c:pt idx="6">
                    <c:v>Baseline</c:v>
                  </c:pt>
                  <c:pt idx="7">
                    <c:v>Base+HB</c:v>
                  </c:pt>
                  <c:pt idx="8">
                    <c:v>Mensa</c:v>
                  </c:pt>
                  <c:pt idx="9">
                    <c:v>Baseline</c:v>
                  </c:pt>
                  <c:pt idx="10">
                    <c:v>Base+HB</c:v>
                  </c:pt>
                  <c:pt idx="11">
                    <c:v>Mensa</c:v>
                  </c:pt>
                  <c:pt idx="12">
                    <c:v>Baseline</c:v>
                  </c:pt>
                  <c:pt idx="13">
                    <c:v>Base+HB</c:v>
                  </c:pt>
                  <c:pt idx="14">
                    <c:v>Mensa</c:v>
                  </c:pt>
                  <c:pt idx="15">
                    <c:v>Baseline</c:v>
                  </c:pt>
                  <c:pt idx="16">
                    <c:v>Base+HB</c:v>
                  </c:pt>
                  <c:pt idx="17">
                    <c:v>Mensa</c:v>
                  </c:pt>
                  <c:pt idx="18">
                    <c:v>Baseline</c:v>
                  </c:pt>
                  <c:pt idx="19">
                    <c:v>Base+HB</c:v>
                  </c:pt>
                  <c:pt idx="20">
                    <c:v>Mensa</c:v>
                  </c:pt>
                  <c:pt idx="21">
                    <c:v>Baseline</c:v>
                  </c:pt>
                  <c:pt idx="22">
                    <c:v>Base+HB</c:v>
                  </c:pt>
                  <c:pt idx="23">
                    <c:v>Mensa</c:v>
                  </c:pt>
                  <c:pt idx="24">
                    <c:v>Baseline</c:v>
                  </c:pt>
                  <c:pt idx="25">
                    <c:v>Base+HB</c:v>
                  </c:pt>
                  <c:pt idx="26">
                    <c:v>Mensa</c:v>
                  </c:pt>
                  <c:pt idx="27">
                    <c:v>Baseline</c:v>
                  </c:pt>
                  <c:pt idx="28">
                    <c:v>Base+HB</c:v>
                  </c:pt>
                  <c:pt idx="29">
                    <c:v>Mensa</c:v>
                  </c:pt>
                </c:lvl>
                <c:lvl>
                  <c:pt idx="0">
                    <c:v>LSTM1</c:v>
                  </c:pt>
                  <c:pt idx="3">
                    <c:v>Transd.1</c:v>
                  </c:pt>
                  <c:pt idx="6">
                    <c:v>Transd.2</c:v>
                  </c:pt>
                  <c:pt idx="9">
                    <c:v>CNN5</c:v>
                  </c:pt>
                  <c:pt idx="12">
                    <c:v>CNN9</c:v>
                  </c:pt>
                  <c:pt idx="15">
                    <c:v>CNN10</c:v>
                  </c:pt>
                  <c:pt idx="18">
                    <c:v>CNN12</c:v>
                  </c:pt>
                  <c:pt idx="21">
                    <c:v>RCNN1</c:v>
                  </c:pt>
                  <c:pt idx="24">
                    <c:v>RCNN3</c:v>
                  </c:pt>
                  <c:pt idx="27">
                    <c:v>Average</c:v>
                  </c:pt>
                </c:lvl>
              </c:multiLvlStrCache>
            </c:multiLvlStrRef>
          </c:cat>
          <c:val>
            <c:numRef>
              <c:f>'Noronha-Proposal-Result'!$X$117:$X$146</c:f>
              <c:numCache>
                <c:formatCode>General</c:formatCode>
                <c:ptCount val="30"/>
                <c:pt idx="0">
                  <c:v>0.31791391739083502</c:v>
                </c:pt>
                <c:pt idx="1">
                  <c:v>0.31791391739083502</c:v>
                </c:pt>
                <c:pt idx="2">
                  <c:v>0</c:v>
                </c:pt>
                <c:pt idx="3">
                  <c:v>0.31782002356071198</c:v>
                </c:pt>
                <c:pt idx="4">
                  <c:v>0.31782002356071198</c:v>
                </c:pt>
                <c:pt idx="5">
                  <c:v>0</c:v>
                </c:pt>
                <c:pt idx="6">
                  <c:v>0.31824903738062998</c:v>
                </c:pt>
                <c:pt idx="7">
                  <c:v>0.31824903738062998</c:v>
                </c:pt>
                <c:pt idx="8">
                  <c:v>0</c:v>
                </c:pt>
                <c:pt idx="9">
                  <c:v>5.9303112174764402E-2</c:v>
                </c:pt>
                <c:pt idx="10">
                  <c:v>5.9303112174764402E-2</c:v>
                </c:pt>
                <c:pt idx="11">
                  <c:v>2.8786138858653401E-2</c:v>
                </c:pt>
                <c:pt idx="12">
                  <c:v>7.3025262353798304E-2</c:v>
                </c:pt>
                <c:pt idx="13">
                  <c:v>7.3025262353798304E-2</c:v>
                </c:pt>
                <c:pt idx="14">
                  <c:v>1.08559513443764E-2</c:v>
                </c:pt>
                <c:pt idx="15">
                  <c:v>6.8287030770842597E-2</c:v>
                </c:pt>
                <c:pt idx="16">
                  <c:v>6.8287030770842597E-2</c:v>
                </c:pt>
                <c:pt idx="17">
                  <c:v>6.8711290198049096E-3</c:v>
                </c:pt>
                <c:pt idx="18">
                  <c:v>7.7702269849615493E-2</c:v>
                </c:pt>
                <c:pt idx="19">
                  <c:v>7.7702269849615493E-2</c:v>
                </c:pt>
                <c:pt idx="20">
                  <c:v>8.00304014363434E-3</c:v>
                </c:pt>
                <c:pt idx="21">
                  <c:v>0.21986082412801999</c:v>
                </c:pt>
                <c:pt idx="22">
                  <c:v>0.21986082412801999</c:v>
                </c:pt>
                <c:pt idx="23">
                  <c:v>1.09143543164239E-2</c:v>
                </c:pt>
                <c:pt idx="24">
                  <c:v>0.183710413979845</c:v>
                </c:pt>
                <c:pt idx="25">
                  <c:v>0.183710413979845</c:v>
                </c:pt>
                <c:pt idx="26">
                  <c:v>1.8102743050721699E-2</c:v>
                </c:pt>
                <c:pt idx="27">
                  <c:v>0.192662946552287</c:v>
                </c:pt>
                <c:pt idx="28">
                  <c:v>0.192662946552287</c:v>
                </c:pt>
                <c:pt idx="29">
                  <c:v>1.25364080315724E-2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DC-2444-9296-EB85C77333E5}"/>
            </c:ext>
          </c:extLst>
        </c:ser>
        <c:ser>
          <c:idx val="5"/>
          <c:order val="5"/>
          <c:tx>
            <c:strRef>
              <c:f>'Noronha-Proposal-Result'!$Y$116</c:f>
              <c:strCache>
                <c:ptCount val="1"/>
                <c:pt idx="0">
                  <c:v>DRAM 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000000"/>
              </a:solidFill>
            </a:ln>
          </c:spPr>
          <c:invertIfNegative val="0"/>
          <c:cat>
            <c:multiLvlStrRef>
              <c:f>'Noronha-Proposal-Result'!$R$117:$S$146</c:f>
              <c:multiLvlStrCache>
                <c:ptCount val="30"/>
                <c:lvl>
                  <c:pt idx="0">
                    <c:v>Baseline</c:v>
                  </c:pt>
                  <c:pt idx="1">
                    <c:v>Base+HB</c:v>
                  </c:pt>
                  <c:pt idx="2">
                    <c:v>Mensa</c:v>
                  </c:pt>
                  <c:pt idx="3">
                    <c:v>Baseline</c:v>
                  </c:pt>
                  <c:pt idx="4">
                    <c:v>Base+HB</c:v>
                  </c:pt>
                  <c:pt idx="5">
                    <c:v>Mensa</c:v>
                  </c:pt>
                  <c:pt idx="6">
                    <c:v>Baseline</c:v>
                  </c:pt>
                  <c:pt idx="7">
                    <c:v>Base+HB</c:v>
                  </c:pt>
                  <c:pt idx="8">
                    <c:v>Mensa</c:v>
                  </c:pt>
                  <c:pt idx="9">
                    <c:v>Baseline</c:v>
                  </c:pt>
                  <c:pt idx="10">
                    <c:v>Base+HB</c:v>
                  </c:pt>
                  <c:pt idx="11">
                    <c:v>Mensa</c:v>
                  </c:pt>
                  <c:pt idx="12">
                    <c:v>Baseline</c:v>
                  </c:pt>
                  <c:pt idx="13">
                    <c:v>Base+HB</c:v>
                  </c:pt>
                  <c:pt idx="14">
                    <c:v>Mensa</c:v>
                  </c:pt>
                  <c:pt idx="15">
                    <c:v>Baseline</c:v>
                  </c:pt>
                  <c:pt idx="16">
                    <c:v>Base+HB</c:v>
                  </c:pt>
                  <c:pt idx="17">
                    <c:v>Mensa</c:v>
                  </c:pt>
                  <c:pt idx="18">
                    <c:v>Baseline</c:v>
                  </c:pt>
                  <c:pt idx="19">
                    <c:v>Base+HB</c:v>
                  </c:pt>
                  <c:pt idx="20">
                    <c:v>Mensa</c:v>
                  </c:pt>
                  <c:pt idx="21">
                    <c:v>Baseline</c:v>
                  </c:pt>
                  <c:pt idx="22">
                    <c:v>Base+HB</c:v>
                  </c:pt>
                  <c:pt idx="23">
                    <c:v>Mensa</c:v>
                  </c:pt>
                  <c:pt idx="24">
                    <c:v>Baseline</c:v>
                  </c:pt>
                  <c:pt idx="25">
                    <c:v>Base+HB</c:v>
                  </c:pt>
                  <c:pt idx="26">
                    <c:v>Mensa</c:v>
                  </c:pt>
                  <c:pt idx="27">
                    <c:v>Baseline</c:v>
                  </c:pt>
                  <c:pt idx="28">
                    <c:v>Base+HB</c:v>
                  </c:pt>
                  <c:pt idx="29">
                    <c:v>Mensa</c:v>
                  </c:pt>
                </c:lvl>
                <c:lvl>
                  <c:pt idx="0">
                    <c:v>LSTM1</c:v>
                  </c:pt>
                  <c:pt idx="3">
                    <c:v>Transd.1</c:v>
                  </c:pt>
                  <c:pt idx="6">
                    <c:v>Transd.2</c:v>
                  </c:pt>
                  <c:pt idx="9">
                    <c:v>CNN5</c:v>
                  </c:pt>
                  <c:pt idx="12">
                    <c:v>CNN9</c:v>
                  </c:pt>
                  <c:pt idx="15">
                    <c:v>CNN10</c:v>
                  </c:pt>
                  <c:pt idx="18">
                    <c:v>CNN12</c:v>
                  </c:pt>
                  <c:pt idx="21">
                    <c:v>RCNN1</c:v>
                  </c:pt>
                  <c:pt idx="24">
                    <c:v>RCNN3</c:v>
                  </c:pt>
                  <c:pt idx="27">
                    <c:v>Average</c:v>
                  </c:pt>
                </c:lvl>
              </c:multiLvlStrCache>
            </c:multiLvlStrRef>
          </c:cat>
          <c:val>
            <c:numRef>
              <c:f>'Noronha-Proposal-Result'!$Y$117:$Y$146</c:f>
              <c:numCache>
                <c:formatCode>General</c:formatCode>
                <c:ptCount val="30"/>
                <c:pt idx="0">
                  <c:v>0.47766566087973</c:v>
                </c:pt>
                <c:pt idx="1">
                  <c:v>0.47766566087973</c:v>
                </c:pt>
                <c:pt idx="2">
                  <c:v>0.166110021836711</c:v>
                </c:pt>
                <c:pt idx="3">
                  <c:v>0.47752458539997</c:v>
                </c:pt>
                <c:pt idx="4">
                  <c:v>0.47752458539997</c:v>
                </c:pt>
                <c:pt idx="5">
                  <c:v>0.16606096231047199</c:v>
                </c:pt>
                <c:pt idx="6">
                  <c:v>0.47816917866439701</c:v>
                </c:pt>
                <c:pt idx="7">
                  <c:v>0.47816917866439701</c:v>
                </c:pt>
                <c:pt idx="8">
                  <c:v>0.16628512203137899</c:v>
                </c:pt>
                <c:pt idx="9">
                  <c:v>8.9102926042583602E-2</c:v>
                </c:pt>
                <c:pt idx="10">
                  <c:v>8.9102926042583602E-2</c:v>
                </c:pt>
                <c:pt idx="11">
                  <c:v>3.0985876111314401E-2</c:v>
                </c:pt>
                <c:pt idx="12">
                  <c:v>0.10972045668658199</c:v>
                </c:pt>
                <c:pt idx="13">
                  <c:v>0.10972045668658199</c:v>
                </c:pt>
                <c:pt idx="14">
                  <c:v>3.8155699579859599E-2</c:v>
                </c:pt>
                <c:pt idx="15">
                  <c:v>0.10260126373319101</c:v>
                </c:pt>
                <c:pt idx="16">
                  <c:v>0.10260126373319101</c:v>
                </c:pt>
                <c:pt idx="17">
                  <c:v>3.5679973577765298E-2</c:v>
                </c:pt>
                <c:pt idx="18">
                  <c:v>0.116747660449047</c:v>
                </c:pt>
                <c:pt idx="19">
                  <c:v>0.116747660449047</c:v>
                </c:pt>
                <c:pt idx="20">
                  <c:v>4.0599435996424099E-2</c:v>
                </c:pt>
                <c:pt idx="21">
                  <c:v>0.33034088825234997</c:v>
                </c:pt>
                <c:pt idx="22">
                  <c:v>0.33034088825234997</c:v>
                </c:pt>
                <c:pt idx="23">
                  <c:v>0.11487728060688999</c:v>
                </c:pt>
                <c:pt idx="24">
                  <c:v>0.276024897004718</c:v>
                </c:pt>
                <c:pt idx="25">
                  <c:v>0.276024897004718</c:v>
                </c:pt>
                <c:pt idx="26">
                  <c:v>9.5988691304469201E-2</c:v>
                </c:pt>
                <c:pt idx="27">
                  <c:v>0.289476077194812</c:v>
                </c:pt>
                <c:pt idx="28">
                  <c:v>0.289476077194812</c:v>
                </c:pt>
                <c:pt idx="29">
                  <c:v>0.101005795165806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7DC-2444-9296-EB85C77333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22949240"/>
        <c:axId val="1822952264"/>
      </c:barChart>
      <c:catAx>
        <c:axId val="1822949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 b="0">
                <a:latin typeface="Gill Sans MT" panose="020B0502020104020203" pitchFamily="34" charset="77"/>
              </a:defRPr>
            </a:pPr>
            <a:endParaRPr lang="en-US"/>
          </a:p>
        </c:txPr>
        <c:crossAx val="1822952264"/>
        <c:crosses val="autoZero"/>
        <c:auto val="1"/>
        <c:lblAlgn val="ctr"/>
        <c:lblOffset val="100"/>
        <c:noMultiLvlLbl val="0"/>
      </c:catAx>
      <c:valAx>
        <c:axId val="1822952264"/>
        <c:scaling>
          <c:orientation val="minMax"/>
          <c:max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>
                    <a:latin typeface="Gill Sans MT" panose="020B0502020104020203" pitchFamily="34" charset="77"/>
                  </a:defRPr>
                </a:pPr>
                <a:r>
                  <a:rPr lang="en-US" sz="2000">
                    <a:latin typeface="Gill Sans MT" panose="020B0502020104020203" pitchFamily="34" charset="77"/>
                  </a:rPr>
                  <a:t>Normalized Energy</a:t>
                </a:r>
              </a:p>
            </c:rich>
          </c:tx>
          <c:layout>
            <c:manualLayout>
              <c:xMode val="edge"/>
              <c:yMode val="edge"/>
              <c:x val="1.0928961748633901E-2"/>
              <c:y val="0.13647727215479999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Gill Sans MT" panose="020B0502020104020203" pitchFamily="34" charset="77"/>
              </a:defRPr>
            </a:pPr>
            <a:endParaRPr lang="en-US"/>
          </a:p>
        </c:txPr>
        <c:crossAx val="1822949240"/>
        <c:crosses val="autoZero"/>
        <c:crossBetween val="between"/>
        <c:majorUnit val="0.25"/>
      </c:valAx>
      <c:spPr>
        <a:ln>
          <a:solidFill>
            <a:schemeClr val="tx1"/>
          </a:solidFill>
        </a:ln>
      </c:spPr>
    </c:plotArea>
    <c:legend>
      <c:legendPos val="t"/>
      <c:layout>
        <c:manualLayout>
          <c:xMode val="edge"/>
          <c:yMode val="edge"/>
          <c:x val="0"/>
          <c:y val="0"/>
          <c:w val="1"/>
          <c:h val="0.107947399089509"/>
        </c:manualLayout>
      </c:layout>
      <c:overlay val="0"/>
      <c:txPr>
        <a:bodyPr/>
        <a:lstStyle/>
        <a:p>
          <a:pPr>
            <a:defRPr sz="2000" b="1">
              <a:latin typeface="Gill Sans MT" panose="020B0502020104020203" pitchFamily="34" charset="77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41513380226432"/>
          <c:y val="0.10773477041388814"/>
          <c:w val="0.79131450995388553"/>
          <c:h val="0.65582134073878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00000"/>
            </a:solidFill>
            <a:ln w="3810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C9-6442-8728-6CDBF45E02C2}"/>
              </c:ext>
            </c:extLst>
          </c:dPt>
          <c:cat>
            <c:strRef>
              <c:f>Sheet1!$A$2</c:f>
              <c:strCache>
                <c:ptCount val="1"/>
                <c:pt idx="0">
                  <c:v>The Min. ACT Count to Observe Bit Flips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C9-6442-8728-6CDBF45E02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The Min. ACT Count to Observe Bit Flips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6C9-6442-8728-6CDBF45E02C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 w="3810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The Min. ACT Count to Observe Bit Flips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139.19999999999999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6C9-6442-8728-6CDBF45E02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axId val="1754165519"/>
        <c:axId val="1509368063"/>
      </c:barChart>
      <c:catAx>
        <c:axId val="1754165519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09368063"/>
        <c:crosses val="autoZero"/>
        <c:auto val="1"/>
        <c:lblAlgn val="ctr"/>
        <c:lblOffset val="100"/>
        <c:noMultiLvlLbl val="0"/>
      </c:catAx>
      <c:valAx>
        <c:axId val="1509368063"/>
        <c:scaling>
          <c:orientation val="minMax"/>
          <c:max val="1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K;\-0\K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1754165519"/>
        <c:crosses val="autoZero"/>
        <c:crossBetween val="between"/>
        <c:min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ambria" panose="020405030504060302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0.90288</cdr:x>
      <cdr:y>0.12877</cdr:y>
    </cdr:from>
    <cdr:to>
      <cdr:x>0.90288</cdr:x>
      <cdr:y>0.59181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98D1079-4621-DC4F-9D9C-ECCF83AB901A}"/>
            </a:ext>
          </a:extLst>
        </cdr:cNvPr>
        <cdr:cNvCxnSpPr/>
      </cdr:nvCxnSpPr>
      <cdr:spPr>
        <a:xfrm xmlns:a="http://schemas.openxmlformats.org/drawingml/2006/main" flipV="1">
          <a:off x="8393575" y="613458"/>
          <a:ext cx="0" cy="2205942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>
              <a:lumMod val="75000"/>
              <a:lumOff val="25000"/>
            </a:schemeClr>
          </a:solidFill>
          <a:prstDash val="dash"/>
          <a:headEnd type="none" w="med" len="med"/>
          <a:tailEnd type="none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0.2297</cdr:x>
      <cdr:y>0.33558</cdr:y>
    </cdr:from>
    <cdr:to>
      <cdr:x>0.91915</cdr:x>
      <cdr:y>0.47396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BE86B0E8-1993-A74C-B05D-48CA2A51169E}"/>
            </a:ext>
          </a:extLst>
        </cdr:cNvPr>
        <cdr:cNvGrpSpPr/>
      </cdr:nvGrpSpPr>
      <cdr:grpSpPr>
        <a:xfrm xmlns:a="http://schemas.openxmlformats.org/drawingml/2006/main">
          <a:off x="2037463" y="870295"/>
          <a:ext cx="6115493" cy="358876"/>
          <a:chOff x="5493358" y="-924114"/>
          <a:chExt cx="3106984" cy="195197"/>
        </a:xfrm>
      </cdr:grpSpPr>
      <cdr:cxnSp macro="">
        <cdr:nvCxnSpPr>
          <cdr:cNvPr id="7" name="Straight Arrow Connector 6">
            <a:extLst xmlns:a="http://schemas.openxmlformats.org/drawingml/2006/main">
              <a:ext uri="{FF2B5EF4-FFF2-40B4-BE49-F238E27FC236}">
                <a16:creationId xmlns:a16="http://schemas.microsoft.com/office/drawing/2014/main" id="{E14E8D98-2FA7-9A48-ABDF-B0E9FFA5C572}"/>
              </a:ext>
            </a:extLst>
          </cdr:cNvPr>
          <cdr:cNvCxnSpPr>
            <a:cxnSpLocks xmlns:a="http://schemas.openxmlformats.org/drawingml/2006/main"/>
          </cdr:cNvCxnSpPr>
        </cdr:nvCxnSpPr>
        <cdr:spPr>
          <a:xfrm xmlns:a="http://schemas.openxmlformats.org/drawingml/2006/main" flipH="1">
            <a:off x="5493358" y="-728917"/>
            <a:ext cx="3090670" cy="0"/>
          </a:xfrm>
          <a:prstGeom xmlns:a="http://schemas.openxmlformats.org/drawingml/2006/main" prst="straightConnector1">
            <a:avLst/>
          </a:prstGeom>
          <a:ln xmlns:a="http://schemas.openxmlformats.org/drawingml/2006/main" w="76200">
            <a:solidFill>
              <a:schemeClr val="accent2">
                <a:lumMod val="75000"/>
              </a:schemeClr>
            </a:solidFill>
            <a:tailEnd type="triangle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8" name="TextBox 12">
            <a:extLst xmlns:a="http://schemas.openxmlformats.org/drawingml/2006/main">
              <a:ext uri="{FF2B5EF4-FFF2-40B4-BE49-F238E27FC236}">
                <a16:creationId xmlns:a16="http://schemas.microsoft.com/office/drawing/2014/main" id="{39E1B207-FADD-674A-9FCB-D6D907713E1E}"/>
              </a:ext>
            </a:extLst>
          </cdr:cNvPr>
          <cdr:cNvSpPr txBox="1"/>
        </cdr:nvSpPr>
        <cdr:spPr>
          <a:xfrm xmlns:a="http://schemas.openxmlformats.org/drawingml/2006/main">
            <a:off x="6263766" y="-924114"/>
            <a:ext cx="2336576" cy="184129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More than 10X reduction</a:t>
            </a:r>
          </a:p>
        </cdr:txBody>
      </cdr:sp>
    </cdr:grpSp>
  </cdr:relSizeAnchor>
  <cdr:relSizeAnchor xmlns:cdr="http://schemas.openxmlformats.org/drawingml/2006/chartDrawing">
    <cdr:from>
      <cdr:x>0.18061</cdr:x>
      <cdr:y>0.85718</cdr:y>
    </cdr:from>
    <cdr:to>
      <cdr:x>0.92448</cdr:x>
      <cdr:y>0.97586</cdr:y>
    </cdr:to>
    <cdr:sp macro="" textlink="">
      <cdr:nvSpPr>
        <cdr:cNvPr id="10" name="TextBox 16">
          <a:extLst xmlns:a="http://schemas.openxmlformats.org/drawingml/2006/main">
            <a:ext uri="{FF2B5EF4-FFF2-40B4-BE49-F238E27FC236}">
              <a16:creationId xmlns:a16="http://schemas.microsoft.com/office/drawing/2014/main" id="{5133D1B7-58C4-6C59-A91F-EFF72FAB742C}"/>
            </a:ext>
          </a:extLst>
        </cdr:cNvPr>
        <cdr:cNvSpPr txBox="1"/>
      </cdr:nvSpPr>
      <cdr:spPr>
        <a:xfrm xmlns:a="http://schemas.openxmlformats.org/drawingml/2006/main">
          <a:off x="1602054" y="2223016"/>
          <a:ext cx="6598200" cy="30778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>
              <a:solidFill>
                <a:schemeClr val="tx1"/>
              </a:solidFill>
              <a:latin typeface="Cambria" panose="02040503050406030204" pitchFamily="18" charset="0"/>
            </a:rPr>
            <a:t>Minimum hammer count needed to induce the first read disturbance bitflip</a:t>
          </a:r>
        </a:p>
      </cdr:txBody>
    </cdr:sp>
  </cdr:relSizeAnchor>
  <cdr:relSizeAnchor xmlns:cdr="http://schemas.openxmlformats.org/drawingml/2006/chartDrawing">
    <cdr:from>
      <cdr:x>0.18325</cdr:x>
      <cdr:y>0.50704</cdr:y>
    </cdr:from>
    <cdr:to>
      <cdr:x>0.92179</cdr:x>
      <cdr:y>0.64309</cdr:y>
    </cdr:to>
    <cdr:grpSp>
      <cdr:nvGrpSpPr>
        <cdr:cNvPr id="12" name="Group 11">
          <a:extLst xmlns:a="http://schemas.openxmlformats.org/drawingml/2006/main">
            <a:ext uri="{FF2B5EF4-FFF2-40B4-BE49-F238E27FC236}">
              <a16:creationId xmlns:a16="http://schemas.microsoft.com/office/drawing/2014/main" id="{568889B3-AF04-08B7-0E5E-01C77B07CE14}"/>
            </a:ext>
          </a:extLst>
        </cdr:cNvPr>
        <cdr:cNvGrpSpPr/>
      </cdr:nvGrpSpPr>
      <cdr:grpSpPr>
        <a:xfrm xmlns:a="http://schemas.openxmlformats.org/drawingml/2006/main">
          <a:off x="1625447" y="1314961"/>
          <a:ext cx="6550926" cy="352832"/>
          <a:chOff x="7236762" y="-3542230"/>
          <a:chExt cx="1485075" cy="148287"/>
        </a:xfrm>
      </cdr:grpSpPr>
      <cdr:cxnSp macro="">
        <cdr:nvCxnSpPr>
          <cdr:cNvPr id="13" name="Straight Arrow Connector 12">
            <a:extLst xmlns:a="http://schemas.openxmlformats.org/drawingml/2006/main">
              <a:ext uri="{FF2B5EF4-FFF2-40B4-BE49-F238E27FC236}">
                <a16:creationId xmlns:a16="http://schemas.microsoft.com/office/drawing/2014/main" id="{071BDCAD-B506-21CF-A5C9-9C3103090160}"/>
              </a:ext>
            </a:extLst>
          </cdr:cNvPr>
          <cdr:cNvCxnSpPr>
            <a:cxnSpLocks xmlns:a="http://schemas.openxmlformats.org/drawingml/2006/main"/>
          </cdr:cNvCxnSpPr>
        </cdr:nvCxnSpPr>
        <cdr:spPr>
          <a:xfrm xmlns:a="http://schemas.openxmlformats.org/drawingml/2006/main" flipH="1">
            <a:off x="7236762" y="-3393943"/>
            <a:ext cx="1475359" cy="0"/>
          </a:xfrm>
          <a:prstGeom xmlns:a="http://schemas.openxmlformats.org/drawingml/2006/main" prst="straightConnector1">
            <a:avLst/>
          </a:prstGeom>
          <a:ln xmlns:a="http://schemas.openxmlformats.org/drawingml/2006/main" w="76200">
            <a:solidFill>
              <a:srgbClr val="C00000"/>
            </a:solidFill>
            <a:tailEnd type="triangle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14" name="TextBox 12">
            <a:extLst xmlns:a="http://schemas.openxmlformats.org/drawingml/2006/main">
              <a:ext uri="{FF2B5EF4-FFF2-40B4-BE49-F238E27FC236}">
                <a16:creationId xmlns:a16="http://schemas.microsoft.com/office/drawing/2014/main" id="{77CE63B6-C641-E3E4-078B-A5600B44E5CA}"/>
              </a:ext>
            </a:extLst>
          </cdr:cNvPr>
          <cdr:cNvSpPr txBox="1"/>
        </cdr:nvSpPr>
        <cdr:spPr>
          <a:xfrm xmlns:a="http://schemas.openxmlformats.org/drawingml/2006/main">
            <a:off x="7534720" y="-3542230"/>
            <a:ext cx="1187117" cy="142280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r"/>
            <a:r>
              <a:rPr lang="en-US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More than 100X reduction</a:t>
            </a:r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11/2/24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11/2/24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5" name="Rectangle 7">
            <a:extLst>
              <a:ext uri="{FF2B5EF4-FFF2-40B4-BE49-F238E27FC236}">
                <a16:creationId xmlns:a16="http://schemas.microsoft.com/office/drawing/2014/main" id="{4970873D-26C9-4F4E-BB94-4E1EC127E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4E82DFE-E98A-254F-BFEC-3824591F846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6146" name="Rectangle 2">
            <a:extLst>
              <a:ext uri="{FF2B5EF4-FFF2-40B4-BE49-F238E27FC236}">
                <a16:creationId xmlns:a16="http://schemas.microsoft.com/office/drawing/2014/main" id="{C2A0FF1F-825F-734E-90D6-E0ED72CA90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6147" name="Rectangle 3">
            <a:extLst>
              <a:ext uri="{FF2B5EF4-FFF2-40B4-BE49-F238E27FC236}">
                <a16:creationId xmlns:a16="http://schemas.microsoft.com/office/drawing/2014/main" id="{9CF49887-C12A-984F-8FC8-8B47E5DE79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6018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from the article:</a:t>
            </a:r>
          </a:p>
          <a:p>
            <a:r>
              <a:rPr lang="en-US" dirty="0"/>
              <a:t>http://</a:t>
            </a:r>
            <a:r>
              <a:rPr lang="en-US" dirty="0" err="1"/>
              <a:t>thehackernews.com</a:t>
            </a:r>
            <a:r>
              <a:rPr lang="en-US" dirty="0"/>
              <a:t>/2015/03/dram-</a:t>
            </a:r>
            <a:r>
              <a:rPr lang="en-US" dirty="0" err="1"/>
              <a:t>rowhammer</a:t>
            </a:r>
            <a:r>
              <a:rPr lang="en-US" dirty="0"/>
              <a:t>-</a:t>
            </a:r>
            <a:r>
              <a:rPr lang="en-US" dirty="0" err="1"/>
              <a:t>vulnerability.html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724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508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E2350-F2DF-964B-A38F-A60565610F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010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F79D3-8C36-4CB5-B03B-F440DA7B7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759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44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With technology node scaling, DRAM cells get smaller in size and closer to each other</a:t>
            </a:r>
            <a:r>
              <a:rPr lang="en-US" b="1" dirty="0"/>
              <a:t>[CLICK]</a:t>
            </a:r>
          </a:p>
          <a:p>
            <a:r>
              <a:rPr lang="en-US" b="0" dirty="0"/>
              <a:t>Such that we observe significant reductions in the minimum hammer count to induce the first bitflip</a:t>
            </a:r>
            <a:r>
              <a:rPr lang="en-US" b="1" dirty="0"/>
              <a:t> </a:t>
            </a:r>
            <a:r>
              <a:rPr lang="en-US" b="0" dirty="0"/>
              <a:t>in the last decade </a:t>
            </a:r>
            <a:r>
              <a:rPr lang="en-US" b="1" dirty="0"/>
              <a:t>[CLICK]</a:t>
            </a:r>
          </a:p>
          <a:p>
            <a:r>
              <a:rPr lang="en-US" b="0" dirty="0"/>
              <a:t>Thus DRAM cells become increasingly more vulnerable to read disturbance </a:t>
            </a:r>
            <a:r>
              <a:rPr lang="en-US" b="1" dirty="0"/>
              <a:t>[CLICK]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330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515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Processing-in-Memory architectures alleviate data movement bottlenecks by moving computation to where the data resides. Such architectures can be implemented </a:t>
            </a:r>
          </a:p>
          <a:p>
            <a:endParaRPr lang="en-US" dirty="0"/>
          </a:p>
          <a:p>
            <a:r>
              <a:rPr lang="en-US" dirty="0"/>
              <a:t>[CLICK] by adding logic near the memory arrays, in what is called processing-near-memory or</a:t>
            </a:r>
          </a:p>
          <a:p>
            <a:endParaRPr lang="en-US" dirty="0"/>
          </a:p>
          <a:p>
            <a:r>
              <a:rPr lang="en-US" dirty="0"/>
              <a:t>[CLICK] by using the analog operating principles of the memory cells to perform computation, in what is called processing-using-memory</a:t>
            </a:r>
          </a:p>
          <a:p>
            <a:endParaRPr lang="en-US" dirty="0"/>
          </a:p>
          <a:p>
            <a:r>
              <a:rPr lang="en-US" dirty="0"/>
              <a:t>[NEXT]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F323FB-BF2C-9B4E-83B8-1F1A8785A5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029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285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5" name="Rectangle 7">
            <a:extLst>
              <a:ext uri="{FF2B5EF4-FFF2-40B4-BE49-F238E27FC236}">
                <a16:creationId xmlns:a16="http://schemas.microsoft.com/office/drawing/2014/main" id="{4970873D-26C9-4F4E-BB94-4E1EC127E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12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82DFE-E98A-254F-BFEC-3824591F84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122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6146" name="Rectangle 2">
            <a:extLst>
              <a:ext uri="{FF2B5EF4-FFF2-40B4-BE49-F238E27FC236}">
                <a16:creationId xmlns:a16="http://schemas.microsoft.com/office/drawing/2014/main" id="{C2A0FF1F-825F-734E-90D6-E0ED72CA90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6147" name="Rectangle 3">
            <a:extLst>
              <a:ext uri="{FF2B5EF4-FFF2-40B4-BE49-F238E27FC236}">
                <a16:creationId xmlns:a16="http://schemas.microsoft.com/office/drawing/2014/main" id="{9CF49887-C12A-984F-8FC8-8B47E5DE79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90424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945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41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since the development of high throughput sequencing (HTS) technologies, the cost of genome sequencing has fallen off a cliff (&lt;&lt; 1,000$) making it viable for almost everyone's use.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884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edium-content-sans-serif-font"/>
              </a:rPr>
              <a:t>CCD = Core </a:t>
            </a:r>
            <a:r>
              <a:rPr lang="en-US" dirty="0" err="1">
                <a:latin typeface="medium-content-sans-serif-font"/>
              </a:rPr>
              <a:t>Chiplet</a:t>
            </a:r>
            <a:r>
              <a:rPr lang="en-US" dirty="0">
                <a:latin typeface="medium-content-sans-serif-font"/>
              </a:rPr>
              <a:t> Die</a:t>
            </a:r>
            <a:endParaRPr lang="en-US" dirty="0"/>
          </a:p>
          <a:p>
            <a:r>
              <a:rPr lang="en-US" dirty="0"/>
              <a:t>Structural silicon is used to equalize the height and facilitate heat dissipation from the cores.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741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74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Fist, Mensa-G placement of accelerators and careful dataflow design enables to reduce the energy consumed by  on-chip and off-chip parameter traffic by 15.3x on average compared to the baseline. 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Second, Mensa-G reduces the dynamic energy of on-chip buffers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almost 50x compared to the Baseline system with high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bw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memory. 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We conclude that Mensa-G  reduces energy by 66% and improves inference energy efficiency by 3.0x compared to the baseline edge TPU.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[NEXT] 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086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93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09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41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6.xml"/><Relationship Id="rId4" Type="http://schemas.openxmlformats.org/officeDocument/2006/relationships/image" Target="../media/image9.jpeg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7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7.xml"/></Relationships>
</file>

<file path=ppt/slideLayouts/_rels/slideLayout7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7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0.xml"/></Relationships>
</file>

<file path=ppt/slideLayouts/_rels/slideLayout7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0.xml"/></Relationships>
</file>

<file path=ppt/slideLayouts/_rels/slideLayout7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0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2.xml"/></Relationships>
</file>

<file path=ppt/slideLayouts/_rels/slideLayout7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2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3.xml"/></Relationships>
</file>

<file path=ppt/slideLayouts/_rels/slideLayout7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3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617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1025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52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997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965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3751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94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9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351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511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3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746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473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461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92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4448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768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527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974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57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56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387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779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810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228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35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804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11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02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12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1690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3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438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02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773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429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04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515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379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670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474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16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416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492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88555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584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560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711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151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77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674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2393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071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656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977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1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79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99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953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2713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21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88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341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74657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708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9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9629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6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995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8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624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3743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5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4790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055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4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D642-5717-9C43-BCF7-E4F88A58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259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4AC23-9DE4-C746-BC02-D308529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25448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5027-C458-0F45-A175-76C38D62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271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2552-3716-B24B-9F3D-FF7B024E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55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D5230-971F-2E41-8CFA-14A60A5B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064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EAA0-2A78-7C4C-AC1D-0745BDD6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55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15DC-7DB6-2E4F-8E40-D436CE92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92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72F1-201A-1341-A138-68D51697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72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4686-03CC-5744-B2F1-C7CFBAB9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4714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0323-C27F-274D-98DD-E8A5840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2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D1A2-8B05-D448-BEED-1DCCC566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459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FA06-CF86-2545-AF2A-570D639D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002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173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734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6416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174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5256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850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6304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35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78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8879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164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9387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006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486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2077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57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743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96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208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111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5911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12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9387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523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369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70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4331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774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025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365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023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351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2B0615E8-B7BA-A94F-8CD8-59ABAB50F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48336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E574D81-B5DE-384D-B24B-566C679A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09365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718DBD-A8C3-BF41-B930-E6F09B91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84687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E6F74A-33AD-9C44-A652-5BC058E44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25218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FE313B9-34D2-9B4F-924F-705E340D7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6334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2681F7-101F-CD48-BD26-A7C1DB38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28824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DA22FE8-1BF1-7945-858E-9EDF18117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9907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DECFB72-9437-4E43-B6E9-A86EC5F8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58762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F1BB03A-AA9C-3441-BB02-8D748B0F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5403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9218E9-1586-4840-9706-4250AB69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95463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7C5289-DED0-BF4F-8007-4B3A361AC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3031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77E2285-5DCA-104D-A461-AF822D41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8188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6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4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91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3903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9576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7432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46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556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29144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2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8750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6931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7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4249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562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31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5383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1113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65468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016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3053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2141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8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0633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 anchor="ctr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2024. 11. 2.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6945081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2024. 11. 2.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0723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2024. 11. 2.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11828504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2024. 11. 2.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9036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2024. 11. 2.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5753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2024. 11. 2.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130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2024. 11. 2.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019865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9520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632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79847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2035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66681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462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69968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984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2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5983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5097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40D94-E5C6-2B45-92EB-F7FCCB9B6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261544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7B2952-2F74-D544-92BC-FBFBE9A34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34131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F7682-838C-D145-8DB5-B49C18A13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53688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01938C-1825-4C47-ADAA-667501E8B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25712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44CBD-17AA-1C44-8BA0-F0313DF1E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38184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E6E70-902E-8E4C-B56A-EB171DB5C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95539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20B83-E5C7-4748-945F-F95855947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33047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4C42A7-D582-E24E-B2AD-361121256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660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5B44AF-607F-D14C-BF32-685CA37D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1899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CDFAA6-D8FF-694C-834A-ACCCD8522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0764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923AAA-1C55-7E45-B953-D9BFED328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1579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9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0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3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200" smtClean="0"/>
            </a:lvl1pPr>
          </a:lstStyle>
          <a:p>
            <a:pPr>
              <a:defRPr/>
            </a:pPr>
            <a:fld id="{3337BF1A-2471-8F44-AA10-9A6AA4B4E0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07661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693BED2-1B18-8744-B8F0-03CBD35947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0149434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F36C014-2CFC-0248-B17F-D9D3ED4B0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3475498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27884B9F-AA6F-5146-9D4E-F8B9364A58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448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632DC94-572A-394E-9D76-1A9221DAD8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445701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1F917F0-9109-1345-BF35-EE606B428F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119605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3D5049F-F691-FD4A-87B4-FC136EBC24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736856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4FF2DC8-52E2-BA40-9B61-ADB6606CB2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450089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86DCD5A-1682-9A4A-A8BE-C69B256BA0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828218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82F0991-4873-3C42-B683-77E9BCEE3F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693441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B8C91F0-DD8C-7E4D-9F03-2FF316F791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49056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2F0A46D-7C23-D442-BDA7-74E36D162C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55143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01317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68776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11931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74166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19389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18677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74766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41354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9813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88110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01839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25789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409016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495892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889725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419311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196653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399964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95277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507306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77281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621740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56820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26908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54275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48345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7984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71066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2868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98312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77376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0184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21759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96880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748827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348648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294743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32729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74697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205692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324575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707855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579808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39324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98652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82364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61478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85520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7845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80095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6310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27763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07949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99752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68246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25495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731054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116492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84451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70744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82394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152822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486270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878341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644539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205396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CDC00C90-2B48-774D-9D10-ACD2AA1FA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99AEA994-74D3-F245-934E-07CD18FA4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503ED410-A9AE-8449-9FA1-D23B9ED458F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096B33-C878-B64E-8604-BF7B85404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5E56938-326F-5F44-80B6-62A0071E3E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0A28E5-8C47-A644-82FE-3D3608916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25068BFD-CE97-1846-81A4-E105DC1B4D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3721932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C7EF4DF-9854-0047-B390-FE284708696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15A02980-DCD2-954D-8D11-E3B6E3D1C24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CF17A-3047-224B-BC46-DD606BE3B2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26076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E49ADBD-06B6-8446-AA68-DEB60554B86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0FB0AD4B-F99D-A04F-AFEA-C26A531657E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945C1-562E-0B43-8BA6-CECFB3DB68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91774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B0B1CC9-3AFE-3B4A-916B-FD0123FECDB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0ADB426-B89D-CE46-AC70-3C1BF392FD2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1BB3E-5830-2B45-BB27-0294365D18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301775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38422B8E-BA55-FE4A-81E9-8B46CBC0B31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2E94FC70-3D31-9340-9E6C-A712F6C3A50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FB2BF-590A-6A48-A02A-D30AA85425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690492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F3CC42-0BD2-394C-8B7F-5631AD30E6A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4679DEDC-0C3A-3C44-A2D5-4BD3691757A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3530E-84F0-4E4D-97EC-F41FDF5329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9072469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E18DF1E5-E2E8-6947-99AF-7738B051BC7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9663BC53-9B1F-B146-8B0E-991A3099170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C5C33-E6A1-4847-95A7-3EBF9E8B9C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952159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3E7E5B98-DD40-5A4E-A09F-1A9E05C90B7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4051EDA-0257-094E-A24D-0D703F040B2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1F150-A575-9E40-AA2B-9458DBEC6D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111488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F7DFFAD8-B4E9-194F-A4BA-01659826153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D408619-7AF3-7B4F-BD18-D47A85A559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4B256-FDB8-A24A-BC54-E455A5EB84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563859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9E45739-2222-874D-9ADA-D29F4ED43FB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334804F-BD3E-3B41-A0D1-E466DD49F2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B26D8-7164-314F-AD57-1692E7A0ED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244716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82887B67-9E93-F84F-9444-CEA91BB1C94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9B68B1E-88E7-FB46-BF5C-290B340EEA7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FF8DB-66A4-8F4B-9ECB-5597B3DAF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951418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55F49D8D-996B-D84B-BAC3-E81FCC0D249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B64841AC-0C79-4A4E-B268-24574D71519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9FE76-E591-2347-A8E7-E38782B1C6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174241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5804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75802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66446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31253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73481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20122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14594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02520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9863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4041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1600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14961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193371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501526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49651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607654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17788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430946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467233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646969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31952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107998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11412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83005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1947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46919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41919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8868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1794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40252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1075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8659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61845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37757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89456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84263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37394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34173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69503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42624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6384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0434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04124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90896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56847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21770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03353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81052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93815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66137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8752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07467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32110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17201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76942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75152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97546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63949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68767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10157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6831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51675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21418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45277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86944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44101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38968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69631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4391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82950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8460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05679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05328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69480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5131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30101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5113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70776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03890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7218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9769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24017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23395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92406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64639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89538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50286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37046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17253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5676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90546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00005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56819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12476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89379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81763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03731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35776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6877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33599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0490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627032"/>
      </p:ext>
    </p:extLst>
  </p:cSld>
  <p:clrMapOvr>
    <a:masterClrMapping/>
  </p:clrMapOvr>
  <p:transition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705307"/>
      </p:ext>
    </p:extLst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213287"/>
      </p:ext>
    </p:extLst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551678"/>
      </p:ext>
    </p:extLst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14607"/>
      </p:ext>
    </p:extLst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304225"/>
      </p:ext>
    </p:extLst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446272"/>
      </p:ext>
    </p:extLst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850429"/>
      </p:ext>
    </p:extLst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827147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356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52260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38494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73774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25032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7841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97304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44893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72785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90012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9262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30839"/>
      </p:ext>
    </p:extLst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34247"/>
      </p:ext>
    </p:extLst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47196"/>
      </p:ext>
    </p:extLst>
  </p:cSld>
  <p:clrMapOvr>
    <a:masterClrMapping/>
  </p:clrMapOvr>
  <p:transition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37139"/>
      </p:ext>
    </p:extLst>
  </p:cSld>
  <p:clrMapOvr>
    <a:masterClrMapping/>
  </p:clrMapOvr>
  <p:transition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76267"/>
      </p:ext>
    </p:extLst>
  </p:cSld>
  <p:clrMapOvr>
    <a:masterClrMapping/>
  </p:clrMapOvr>
  <p:transition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16184"/>
      </p:ext>
    </p:extLst>
  </p:cSld>
  <p:clrMapOvr>
    <a:masterClrMapping/>
  </p:clrMapOvr>
  <p:transition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61187"/>
      </p:ext>
    </p:extLst>
  </p:cSld>
  <p:clrMapOvr>
    <a:masterClrMapping/>
  </p:clrMapOvr>
  <p:transition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29227"/>
      </p:ext>
    </p:extLst>
  </p:cSld>
  <p:clrMapOvr>
    <a:masterClrMapping/>
  </p:clrMapOvr>
  <p:transition/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94000"/>
      </p:ext>
    </p:extLst>
  </p:cSld>
  <p:clrMapOvr>
    <a:masterClrMapping/>
  </p:clrMapOvr>
  <p:transition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9408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03525"/>
      </p:ext>
    </p:extLst>
  </p:cSld>
  <p:clrMapOvr>
    <a:masterClrMapping/>
  </p:clrMapOvr>
  <p:transition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29388"/>
      </p:ext>
    </p:extLst>
  </p:cSld>
  <p:clrMapOvr>
    <a:masterClrMapping/>
  </p:clrMapOvr>
  <p:transition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53703"/>
      </p:ext>
    </p:extLst>
  </p:cSld>
  <p:clrMapOvr>
    <a:masterClrMapping/>
  </p:clrMapOvr>
  <p:transition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83286"/>
      </p:ext>
    </p:extLst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587689"/>
      </p:ext>
    </p:extLst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073210"/>
      </p:ext>
    </p:extLst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937945"/>
      </p:ext>
    </p:extLst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741826"/>
      </p:ext>
    </p:extLst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522207"/>
      </p:ext>
    </p:extLst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88084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130875"/>
      </p:ext>
    </p:extLst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288215"/>
      </p:ext>
    </p:extLst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303478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102020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455392"/>
      </p:ext>
    </p:extLst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493594"/>
      </p:ext>
    </p:extLst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418167"/>
      </p:ext>
    </p:extLst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22955"/>
      </p:ext>
    </p:extLst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87346"/>
      </p:ext>
    </p:extLst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51311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033677"/>
      </p:ext>
    </p:extLst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937851"/>
      </p:ext>
    </p:extLst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882459"/>
      </p:ext>
    </p:extLst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556957"/>
      </p:ext>
    </p:extLst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670780"/>
      </p:ext>
    </p:extLst>
  </p:cSld>
  <p:clrMapOvr>
    <a:masterClrMapping/>
  </p:clrMapOvr>
  <p:transition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4815"/>
      </p:ext>
    </p:extLst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11/2/24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15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30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38048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413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89935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11/2/24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471572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11/2/24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3146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00235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11/2/24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9846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11/2/24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69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11/2/24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82373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11/2/24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89314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B22F3D8-372A-7E4F-BAF0-2B62E16D7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538D10A-B20C-1F4A-A69F-0F0B507B6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323C0A52-D6B6-4A4D-BD73-5955293DBD0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3D96CF-D2B5-284A-8A3B-88E2B14F1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E92EBB-E8F1-BB42-9972-9FC2F1E39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15D7EE-6875-8949-837F-2AE3A4F79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00691C5-9FA5-3F46-90A7-ED5D0D102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578482"/>
      </p:ext>
    </p:extLst>
  </p:cSld>
  <p:clrMapOvr>
    <a:masterClrMapping/>
  </p:clrMapOvr>
  <p:transition/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0D4116A-1656-924F-8339-968CDC00B5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92E4BB7-CF8F-934D-88CB-2C51D02F64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3320-76E4-0249-8CA9-3902D9716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98551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009077-10AD-0947-8806-7D3C25918E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347429-32EA-F843-AE5C-FC1A699EBC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B052-3664-BF4F-993F-29369860E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300859"/>
      </p:ext>
    </p:extLst>
  </p:cSld>
  <p:clrMapOvr>
    <a:masterClrMapping/>
  </p:clrMapOvr>
  <p:transition/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4642810-0270-CB48-A1CA-24DCF4455E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31DA97B-4E00-DC4F-B7DB-18E15C4344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B4A5-7404-294B-999D-175F606D6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176024"/>
      </p:ext>
    </p:extLst>
  </p:cSld>
  <p:clrMapOvr>
    <a:masterClrMapping/>
  </p:clrMapOvr>
  <p:transition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4BD8FCD-1BEB-6A42-B8B1-C39ED5BE27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91A21973-5A9E-154E-A49A-033DD08EB7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13A1E-7D24-2943-AA19-843CF9E69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142666"/>
      </p:ext>
    </p:extLst>
  </p:cSld>
  <p:clrMapOvr>
    <a:masterClrMapping/>
  </p:clrMapOvr>
  <p:transition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B659D62-F008-694B-A107-310AB43E4C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866F093A-DC6C-3444-8F25-CDFB50F79E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812E9-CA0A-8244-A046-0571FC545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534073"/>
      </p:ext>
    </p:extLst>
  </p:cSld>
  <p:clrMapOvr>
    <a:masterClrMapping/>
  </p:clrMapOvr>
  <p:transition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F96B94DE-149A-A84D-858F-4D5B428FA7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24B1C692-591D-3346-8E1A-A19CC1BBF0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001C4-BF5C-F640-BD99-70162C202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676437"/>
      </p:ext>
    </p:extLst>
  </p:cSld>
  <p:clrMapOvr>
    <a:masterClrMapping/>
  </p:clrMapOvr>
  <p:transition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690CA2F-7EF4-4D4B-B05E-9CD06D97C0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EF9E563-85B6-884B-A069-BAB01B87B7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D0717-7499-9E44-845B-E851FCB16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444785"/>
      </p:ext>
    </p:extLst>
  </p:cSld>
  <p:clrMapOvr>
    <a:masterClrMapping/>
  </p:clrMapOvr>
  <p:transition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562426B-A5A0-F944-991E-0F589442A9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EBECD59-3F6D-0145-A9B5-5EE2DF859F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139E-1132-E74D-AAEB-A81F8150B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192138"/>
      </p:ext>
    </p:extLst>
  </p:cSld>
  <p:clrMapOvr>
    <a:masterClrMapping/>
  </p:clrMapOvr>
  <p:transition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B00FC4D-28B2-774A-BDF5-CB3A5D1E70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BDB0E60-2A7B-1B44-BB6D-97BF3A139C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C9412-F662-064D-BEDC-D33A60B0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606529"/>
      </p:ext>
    </p:extLst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0E3EA30-DFF3-9C4B-9691-5C9AAB88EB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B2EE262-3A13-4443-80B8-614C7A4B25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0A1F-36EE-AC4A-B790-1CFE7EECD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334145"/>
      </p:ext>
    </p:extLst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A476F68-C964-6F4C-B323-CADD64DDE3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F4A41114-0EC5-4244-A8AE-388F27C490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1C9BF-9555-1749-A87B-CA7C52D01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68065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7582"/>
      </p:ext>
    </p:extLst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7509"/>
      </p:ext>
    </p:extLst>
  </p:cSld>
  <p:clrMapOvr>
    <a:masterClrMapping/>
  </p:clrMapOvr>
  <p:transition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62162"/>
      </p:ext>
    </p:extLst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85493"/>
      </p:ext>
    </p:extLst>
  </p:cSld>
  <p:clrMapOvr>
    <a:masterClrMapping/>
  </p:clrMapOvr>
  <p:transition/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82941"/>
      </p:ext>
    </p:extLst>
  </p:cSld>
  <p:clrMapOvr>
    <a:masterClrMapping/>
  </p:clrMapOvr>
  <p:transition/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882"/>
      </p:ext>
    </p:extLst>
  </p:cSld>
  <p:clrMapOvr>
    <a:masterClrMapping/>
  </p:clrMapOvr>
  <p:transition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8996"/>
      </p:ext>
    </p:extLst>
  </p:cSld>
  <p:clrMapOvr>
    <a:masterClrMapping/>
  </p:clrMapOvr>
  <p:transition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50370"/>
      </p:ext>
    </p:extLst>
  </p:cSld>
  <p:clrMapOvr>
    <a:masterClrMapping/>
  </p:clrMapOvr>
  <p:transition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60778"/>
      </p:ext>
    </p:extLst>
  </p:cSld>
  <p:clrMapOvr>
    <a:masterClrMapping/>
  </p:clrMapOvr>
  <p:transition/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112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8815"/>
      </p:ext>
    </p:extLst>
  </p:cSld>
  <p:clrMapOvr>
    <a:masterClrMapping/>
  </p:clrMapOvr>
  <p:transition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494551"/>
      </p:ext>
    </p:extLst>
  </p:cSld>
  <p:clrMapOvr>
    <a:masterClrMapping/>
  </p:clrMapOvr>
  <p:transition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722346"/>
      </p:ext>
    </p:extLst>
  </p:cSld>
  <p:clrMapOvr>
    <a:masterClrMapping/>
  </p:clrMapOvr>
  <p:transition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266905"/>
      </p:ext>
    </p:extLst>
  </p:cSld>
  <p:clrMapOvr>
    <a:masterClrMapping/>
  </p:clrMapOvr>
  <p:transition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135"/>
      </p:ext>
    </p:extLst>
  </p:cSld>
  <p:clrMapOvr>
    <a:masterClrMapping/>
  </p:clrMapOvr>
  <p:transition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208044"/>
      </p:ext>
    </p:extLst>
  </p:cSld>
  <p:clrMapOvr>
    <a:masterClrMapping/>
  </p:clrMapOvr>
  <p:transition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326197"/>
      </p:ext>
    </p:extLst>
  </p:cSld>
  <p:clrMapOvr>
    <a:masterClrMapping/>
  </p:clrMapOvr>
  <p:transition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488599"/>
      </p:ext>
    </p:extLst>
  </p:cSld>
  <p:clrMapOvr>
    <a:masterClrMapping/>
  </p:clrMapOvr>
  <p:transition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9865"/>
      </p:ext>
    </p:extLst>
  </p:cSld>
  <p:clrMapOvr>
    <a:masterClrMapping/>
  </p:clrMapOvr>
  <p:transition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677468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133227"/>
      </p:ext>
    </p:extLst>
  </p:cSld>
  <p:clrMapOvr>
    <a:masterClrMapping/>
  </p:clrMapOvr>
  <p:transition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553654"/>
      </p:ext>
    </p:extLst>
  </p:cSld>
  <p:clrMapOvr>
    <a:masterClrMapping/>
  </p:clrMapOvr>
  <p:transition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7863980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90EDC1BF-D507-7F45-A7C4-0B9068290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1992A2FD-3614-2F4F-8D8D-1968A4FCD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88F423D4-7D62-A046-9486-902C5E64323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B21A48-4278-2847-949C-8F4EE04798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665F9C1-6ECF-784D-8FE7-AA1307BE84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1459B8B-977C-BF46-961F-BB3F0DCA34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200"/>
            </a:lvl1pPr>
          </a:lstStyle>
          <a:p>
            <a:pPr>
              <a:defRPr/>
            </a:pPr>
            <a:fld id="{FE9E5A73-BAFF-F548-9E2E-21289D4758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76032"/>
      </p:ext>
    </p:extLst>
  </p:cSld>
  <p:clrMapOvr>
    <a:masterClrMapping/>
  </p:clrMapOvr>
  <p:transition/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7F827B9E-D107-FE47-BCBA-A0F54423FF2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E25E78-7811-3E45-9C3F-3AE96402681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CD3246B-4504-6A44-A3C6-3AD1B22000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95746"/>
      </p:ext>
    </p:extLst>
  </p:cSld>
  <p:clrMapOvr>
    <a:masterClrMapping/>
  </p:clrMapOvr>
  <p:transition/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94D63735-01BA-B944-9CAC-1B9C54BD73C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7C670B12-B340-A643-9F4E-E46E2789DC7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B2591BB-F593-DC41-9202-A6281FB4FD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4071484"/>
      </p:ext>
    </p:extLst>
  </p:cSld>
  <p:clrMapOvr>
    <a:masterClrMapping/>
  </p:clrMapOvr>
  <p:transition/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FD1CFE7F-38BF-7E4F-8084-41548CC6EB3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B09D385-5ADD-F044-A1E9-12910F637D9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850AAB8-6D13-F74D-82DE-0154304737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874735"/>
      </p:ext>
    </p:extLst>
  </p:cSld>
  <p:clrMapOvr>
    <a:masterClrMapping/>
  </p:clrMapOvr>
  <p:transition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5F562CE1-D7B9-2B48-AABD-520F279FD19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48A76E69-B5F0-BF4B-B407-6D552D390EF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DCC7F1B-7885-0949-97FC-084E8A56F4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528761"/>
      </p:ext>
    </p:extLst>
  </p:cSld>
  <p:clrMapOvr>
    <a:masterClrMapping/>
  </p:clrMapOvr>
  <p:transition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335DD151-C820-B34A-B26B-2D2F1D3E1F8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CCFDF57E-6974-814A-893F-5B3EC8AC9CA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A969E1-C8A6-544B-920A-17EB75C6EE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949230"/>
      </p:ext>
    </p:extLst>
  </p:cSld>
  <p:clrMapOvr>
    <a:masterClrMapping/>
  </p:clrMapOvr>
  <p:transition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53C2F28A-A914-FE46-A024-DF13262B8C5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19100917-C7B6-434C-99E9-E987DCCAA5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585CF00-0E48-FA45-8634-07059AC75E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676667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8552A2B8-84EB-424B-AB45-BF86C41D24A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A2D8C86B-640E-DD49-A5A7-2807F5B6B58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344135-9420-D548-BD7C-79317C9143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020726"/>
      </p:ext>
    </p:extLst>
  </p:cSld>
  <p:clrMapOvr>
    <a:masterClrMapping/>
  </p:clrMapOvr>
  <p:transition/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8EBB0C76-64C6-2942-B4EB-EE86FC1D051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2E47F2FC-584D-BF4D-AF6A-AD913370760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1DB68E5-2868-6D4F-A89F-4CC0EFD4A2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421767"/>
      </p:ext>
    </p:extLst>
  </p:cSld>
  <p:clrMapOvr>
    <a:masterClrMapping/>
  </p:clrMapOvr>
  <p:transition/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7631792A-AD76-664C-A1F8-67622FD1219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D1CFAAE-D710-B945-880C-4838C9E27A0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99F8390-5E7B-F84D-BB5A-F0643481A9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274077"/>
      </p:ext>
    </p:extLst>
  </p:cSld>
  <p:clrMapOvr>
    <a:masterClrMapping/>
  </p:clrMapOvr>
  <p:transition/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550158EE-260B-B548-928C-E911F37962D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D3577B43-A5DC-1B40-946C-9AFCCF79B3B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54DE8F5-A1D7-DB49-969C-EAC86A464D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671225"/>
      </p:ext>
    </p:extLst>
  </p:cSld>
  <p:clrMapOvr>
    <a:masterClrMapping/>
  </p:clrMapOvr>
  <p:transition/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6F2D48B-DA98-9943-BC1C-A3EA9EB5DCE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1997EEF-E597-CB49-82CE-E15B3C1E8B7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61C15F8-46C5-1E47-A52A-D0FDBA87F5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338151"/>
      </p:ext>
    </p:extLst>
  </p:cSld>
  <p:clrMapOvr>
    <a:masterClrMapping/>
  </p:clrMapOvr>
  <p:transition/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eaLnBrk="1" hangingPunct="1"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92779"/>
      </p:ext>
    </p:extLst>
  </p:cSld>
  <p:clrMapOvr>
    <a:masterClrMapping/>
  </p:clrMapOvr>
  <p:transition/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01177"/>
      </p:ext>
    </p:extLst>
  </p:cSld>
  <p:clrMapOvr>
    <a:masterClrMapping/>
  </p:clrMapOvr>
  <p:transition/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8346"/>
      </p:ext>
    </p:extLst>
  </p:cSld>
  <p:clrMapOvr>
    <a:masterClrMapping/>
  </p:clrMapOvr>
  <p:transition/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46772"/>
      </p:ext>
    </p:extLst>
  </p:cSld>
  <p:clrMapOvr>
    <a:masterClrMapping/>
  </p:clrMapOvr>
  <p:transition/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7895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64224"/>
      </p:ext>
    </p:extLst>
  </p:cSld>
  <p:clrMapOvr>
    <a:masterClrMapping/>
  </p:clrMapOvr>
  <p:transition/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89733"/>
      </p:ext>
    </p:extLst>
  </p:cSld>
  <p:clrMapOvr>
    <a:masterClrMapping/>
  </p:clrMapOvr>
  <p:transition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05316"/>
      </p:ext>
    </p:extLst>
  </p:cSld>
  <p:clrMapOvr>
    <a:masterClrMapping/>
  </p:clrMapOvr>
  <p:transition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1636"/>
      </p:ext>
    </p:extLst>
  </p:cSld>
  <p:clrMapOvr>
    <a:masterClrMapping/>
  </p:clrMapOvr>
  <p:transition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89548"/>
      </p:ext>
    </p:extLst>
  </p:cSld>
  <p:clrMapOvr>
    <a:masterClrMapping/>
  </p:clrMapOvr>
  <p:transition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14815"/>
      </p:ext>
    </p:extLst>
  </p:cSld>
  <p:clrMapOvr>
    <a:masterClrMapping/>
  </p:clrMapOvr>
  <p:transition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5272"/>
      </p:ext>
    </p:extLst>
  </p:cSld>
  <p:clrMapOvr>
    <a:masterClrMapping/>
  </p:clrMapOvr>
  <p:transition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>
            <a:extLst>
              <a:ext uri="{FF2B5EF4-FFF2-40B4-BE49-F238E27FC236}">
                <a16:creationId xmlns:a16="http://schemas.microsoft.com/office/drawing/2014/main" id="{9CD35D2D-5E91-46D5-981B-E75BA6DA71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A21EAFC-4035-4857-807A-CB62B3BF44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888C28F-145F-424D-84CC-5AE9AF6843A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26BB2-7A42-4BD5-B790-DBCEF432F4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010822"/>
      </p:ext>
    </p:extLst>
  </p:cSld>
  <p:clrMapOvr>
    <a:masterClrMapping/>
  </p:clrMapOvr>
  <p:transition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09AC565-7350-4525-9420-2EB7757D306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4AA7F312-6BE9-48B6-AA7B-A6D10D628B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9D7DF-598B-483B-A6D0-8553CDFAE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998078"/>
      </p:ext>
    </p:extLst>
  </p:cSld>
  <p:clrMapOvr>
    <a:masterClrMapping/>
  </p:clrMapOvr>
  <p:transition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08787426-EFB2-4064-9F82-5B1B136B39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038527-DAED-4D79-A54B-129F6A20F6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67C19-8364-4600-B88B-828769DCB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11286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DB333F77-5829-459B-B71C-A401B0AC83F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C357D67-E160-41BD-A8F4-591D3B61CA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1BDAC-3FCE-4406-AD14-A59ECE86B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372309"/>
      </p:ext>
    </p:extLst>
  </p:cSld>
  <p:clrMapOvr>
    <a:masterClrMapping/>
  </p:clrMapOvr>
  <p:transition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D26DBB79-5AEF-450D-8A69-9E473A6D46F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5613F326-A967-4A16-9691-5994EAA77F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DAB56-7687-49EE-9BFA-357DD2115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744262"/>
      </p:ext>
    </p:extLst>
  </p:cSld>
  <p:clrMapOvr>
    <a:masterClrMapping/>
  </p:clrMapOvr>
  <p:transition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C5F115-951D-416A-8367-F27935F171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FA67899-1E4C-4F33-994F-0FE9DDF922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ABE56-5E07-4208-997F-19E78ED34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879376"/>
      </p:ext>
    </p:extLst>
  </p:cSld>
  <p:clrMapOvr>
    <a:masterClrMapping/>
  </p:clrMapOvr>
  <p:transition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A3210EB8-01E8-436A-B41F-069A2DB8B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88357862-E4F0-4312-AEFB-533810CEB35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2353-6DA2-4969-8B9B-3DBC4F8425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853564"/>
      </p:ext>
    </p:extLst>
  </p:cSld>
  <p:clrMapOvr>
    <a:masterClrMapping/>
  </p:clrMapOvr>
  <p:transition/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D8C17F0-0F2C-4BA2-ACAD-9F9DD7E1D7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1206954-09DD-443F-8138-FD04D7E910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294FE-CC9E-4E10-B310-514CFBF72E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566870"/>
      </p:ext>
    </p:extLst>
  </p:cSld>
  <p:clrMapOvr>
    <a:masterClrMapping/>
  </p:clrMapOvr>
  <p:transition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D2B0F18-FF15-4EF6-984A-01641DEDA28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E37D587-FAF0-4764-AD77-644AFEF7307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3DEC2-A46B-4DF0-9B6D-3DA55177C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65019"/>
      </p:ext>
    </p:extLst>
  </p:cSld>
  <p:clrMapOvr>
    <a:masterClrMapping/>
  </p:clrMapOvr>
  <p:transition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0A08B9B-687C-4AD3-8C6D-FA4C5E16A3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BE2A02B-D63E-4DD6-9FFA-98D71570A2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704B9-2B86-45E3-BC5C-2F3F28BAAB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058119"/>
      </p:ext>
    </p:extLst>
  </p:cSld>
  <p:clrMapOvr>
    <a:masterClrMapping/>
  </p:clrMapOvr>
  <p:transition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E62CEBD1-E2A7-41F0-A158-62153EC297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11B996-071A-4884-856A-6B25C3879E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1C64C-0813-4AB1-8463-69A3B31BE1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19212"/>
      </p:ext>
    </p:extLst>
  </p:cSld>
  <p:clrMapOvr>
    <a:masterClrMapping/>
  </p:clrMapOvr>
  <p:transition/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55989F0-9C2F-467D-8A2B-E760CFC57E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76D41D7-E031-46E6-8D53-528FF913AD9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0357D-5951-4316-833F-FB5D4423D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291627"/>
      </p:ext>
    </p:extLst>
  </p:cSld>
  <p:clrMapOvr>
    <a:masterClrMapping/>
  </p:clrMapOvr>
  <p:transition/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1369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8B7E-9D90-9B48-A8F0-5C08F12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0062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6600" b="1" i="1"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7C05B-AE6B-CA40-92B3-312C96F8E5F4}"/>
              </a:ext>
            </a:extLst>
          </p:cNvPr>
          <p:cNvSpPr/>
          <p:nvPr userDrawn="1"/>
        </p:nvSpPr>
        <p:spPr>
          <a:xfrm>
            <a:off x="0" y="4697080"/>
            <a:ext cx="9144000" cy="143750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105809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6FA48C-FC23-4C73-AC9B-B702C151A810}"/>
              </a:ext>
            </a:extLst>
          </p:cNvPr>
          <p:cNvSpPr/>
          <p:nvPr userDrawn="1"/>
        </p:nvSpPr>
        <p:spPr>
          <a:xfrm>
            <a:off x="0" y="0"/>
            <a:ext cx="9144000" cy="86041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11100"/>
            <a:ext cx="8987621" cy="76125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4400" b="1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75034"/>
            <a:ext cx="8987622" cy="543504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47146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524699"/>
            <a:ext cx="977147" cy="2827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2204A7A-FB0E-A441-B9F5-28F279051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21" y="6449551"/>
            <a:ext cx="1867175" cy="3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180C1-8B68-AC4C-94FA-42ACC1C193E9}"/>
              </a:ext>
            </a:extLst>
          </p:cNvPr>
          <p:cNvSpPr/>
          <p:nvPr userDrawn="1"/>
        </p:nvSpPr>
        <p:spPr>
          <a:xfrm>
            <a:off x="1073731" y="6449551"/>
            <a:ext cx="779781" cy="34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1B3916-F58F-6644-9FA8-ED642158E89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5"/>
          <a:stretch/>
        </p:blipFill>
        <p:spPr bwMode="auto">
          <a:xfrm>
            <a:off x="1263518" y="6510185"/>
            <a:ext cx="589994" cy="3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158891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387842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7F7A59-CF4E-EC20-68A0-390CB76C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6" name="Picture 5" descr="safari.png">
            <a:extLst>
              <a:ext uri="{FF2B5EF4-FFF2-40B4-BE49-F238E27FC236}">
                <a16:creationId xmlns:a16="http://schemas.microsoft.com/office/drawing/2014/main" id="{4F195A89-C410-BCD9-0B74-E87F1A163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B7FAED6D-FE25-984D-F3D8-912BF36CF3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53966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60D64B3-47B9-4B80-8494-C2463AAD593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9DDEC7-5C22-7ADB-60BD-945BAEBC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5964943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EF1544-24EE-9F40-92D1-5F7EF2704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5" name="Picture 4" descr="safari.png">
            <a:extLst>
              <a:ext uri="{FF2B5EF4-FFF2-40B4-BE49-F238E27FC236}">
                <a16:creationId xmlns:a16="http://schemas.microsoft.com/office/drawing/2014/main" id="{BCE086F2-9422-3233-969B-2DF0AF8C2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BD73B27A-EBF7-DCCC-F4F6-DD46A37DA75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DB119B3-1AA6-94B9-13B9-6E10CE82D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1178792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2D26D-6A0A-80F5-0467-32E58CC08E88}"/>
              </a:ext>
            </a:extLst>
          </p:cNvPr>
          <p:cNvSpPr txBox="1">
            <a:spLocks/>
          </p:cNvSpPr>
          <p:nvPr userDrawn="1"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7" name="Picture 6" descr="safari.png">
            <a:extLst>
              <a:ext uri="{FF2B5EF4-FFF2-40B4-BE49-F238E27FC236}">
                <a16:creationId xmlns:a16="http://schemas.microsoft.com/office/drawing/2014/main" id="{AE34FD6A-B99A-3D50-4BF8-F449A040CC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13891"/>
      </p:ext>
    </p:extLst>
  </p:cSld>
  <p:clrMapOvr>
    <a:masterClrMapping/>
  </p:clrMapOvr>
  <p:transition/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02288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382000" cy="761999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638800"/>
          </a:xfrm>
        </p:spPr>
        <p:txBody>
          <a:bodyPr>
            <a:noAutofit/>
          </a:bodyPr>
          <a:lstStyle>
            <a:lvl1pPr marL="285750" indent="-285750">
              <a:defRPr sz="3600">
                <a:latin typeface="+mj-lt"/>
              </a:defRPr>
            </a:lvl1pPr>
            <a:lvl2pPr marL="742950" indent="-285750">
              <a:buFont typeface="Calibri Light" panose="020F0302020204030204" pitchFamily="34" charset="0"/>
              <a:buChar char="–"/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077200" y="6340475"/>
            <a:ext cx="6858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898989"/>
                </a:solidFill>
                <a:latin typeface="Cambria Math" charset="0"/>
                <a:ea typeface="ＭＳ Ｐゴシック" charset="0"/>
                <a:cs typeface="Cambria Math" charset="0"/>
              </a:defRPr>
            </a:lvl1pPr>
          </a:lstStyle>
          <a:p>
            <a:fld id="{2F9AB1DC-1F54-3E4A-95A3-3C4F38B382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81631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D5ABD69-D797-204B-8AF8-3D380E691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075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4167CB6-3B08-5F41-8B2C-916DD676D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38740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A0D681A-F5B4-9644-896C-61B2B0FDE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39257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9EE30A7-2F09-2442-8BD0-04F2DD3C2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06753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56C5735-7F4B-8947-B422-F91141E3F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04743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9E84826-6BA8-884D-A601-2AAB8825DB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96931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531BACC-C330-6040-8E9C-315FB8A2D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90336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A13EE9E-551C-B04A-8AEF-33C040418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0986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200974D-7775-EC48-B655-6C7A7623F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95759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22537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382000" cy="761999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638800"/>
          </a:xfrm>
        </p:spPr>
        <p:txBody>
          <a:bodyPr>
            <a:noAutofit/>
          </a:bodyPr>
          <a:lstStyle>
            <a:lvl1pPr marL="285750" indent="-285750">
              <a:defRPr sz="3600">
                <a:latin typeface="+mj-lt"/>
              </a:defRPr>
            </a:lvl1pPr>
            <a:lvl2pPr marL="742950" indent="-285750">
              <a:buFont typeface="Calibri Light" panose="020F0302020204030204" pitchFamily="34" charset="0"/>
              <a:buChar char="–"/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40475"/>
            <a:ext cx="685800" cy="365125"/>
          </a:xfrm>
        </p:spPr>
        <p:txBody>
          <a:bodyPr/>
          <a:lstStyle>
            <a:lvl1pPr>
              <a:defRPr sz="20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575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19904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240422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40594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73701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831075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82333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53531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28273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417092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Trebuchet MS" panose="020B06030202020202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90235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756617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103E0A-1103-4E2A-80B9-427ECF501675}"/>
              </a:ext>
            </a:extLst>
          </p:cNvPr>
          <p:cNvSpPr/>
          <p:nvPr userDrawn="1"/>
        </p:nvSpPr>
        <p:spPr>
          <a:xfrm>
            <a:off x="0" y="-1"/>
            <a:ext cx="9144000" cy="82576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88" y="78848"/>
            <a:ext cx="8815517" cy="753812"/>
          </a:xfrm>
        </p:spPr>
        <p:txBody>
          <a:bodyPr>
            <a:normAutofit/>
          </a:bodyPr>
          <a:lstStyle>
            <a:lvl1pPr>
              <a:defRPr sz="4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88" y="1021492"/>
            <a:ext cx="8815517" cy="5368993"/>
          </a:xfrm>
        </p:spPr>
        <p:txBody>
          <a:bodyPr>
            <a:normAutofit/>
          </a:bodyPr>
          <a:lstStyle>
            <a:lvl1pPr>
              <a:defRPr sz="2800">
                <a:latin typeface="Trebuchet MS" panose="020B0603020202020204" pitchFamily="34" charset="0"/>
              </a:defRPr>
            </a:lvl1pPr>
            <a:lvl2pPr>
              <a:defRPr sz="2400">
                <a:latin typeface="Trebuchet MS" panose="020B0603020202020204" pitchFamily="34" charset="0"/>
              </a:defRPr>
            </a:lvl2pPr>
            <a:lvl3pPr>
              <a:defRPr sz="1800">
                <a:latin typeface="Trebuchet MS" panose="020B0603020202020204" pitchFamily="34" charset="0"/>
              </a:defRPr>
            </a:lvl3pPr>
            <a:lvl4pPr>
              <a:defRPr sz="1600">
                <a:latin typeface="Trebuchet MS" panose="020B0603020202020204" pitchFamily="34" charset="0"/>
              </a:defRPr>
            </a:lvl4pPr>
            <a:lvl5pPr>
              <a:defRPr sz="16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FE0A3EE-6483-4E65-823F-5E7E920D7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94338"/>
            <a:ext cx="1180720" cy="22714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1FD7A5-C69D-412C-8DA5-5AA06BC4E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9353" y="6494338"/>
            <a:ext cx="643730" cy="280288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09303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3A1B36-F75C-4B3A-8AC7-B38B97092F73}"/>
              </a:ext>
            </a:extLst>
          </p:cNvPr>
          <p:cNvSpPr/>
          <p:nvPr userDrawn="1"/>
        </p:nvSpPr>
        <p:spPr>
          <a:xfrm>
            <a:off x="0" y="-1"/>
            <a:ext cx="9144000" cy="89032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7D2451-9D72-4A45-A1BA-585E5FC3C46D}"/>
              </a:ext>
            </a:extLst>
          </p:cNvPr>
          <p:cNvSpPr txBox="1">
            <a:spLocks/>
          </p:cNvSpPr>
          <p:nvPr userDrawn="1"/>
        </p:nvSpPr>
        <p:spPr>
          <a:xfrm>
            <a:off x="155488" y="70610"/>
            <a:ext cx="8815517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Courier New" panose="020703090202050204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CB8A4C-6108-4DBB-AB3B-F36B31AA79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62642"/>
            <a:ext cx="1345478" cy="258844"/>
          </a:xfrm>
          <a:prstGeom prst="rect">
            <a:avLst/>
          </a:prstGeom>
        </p:spPr>
      </p:pic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25E13529-B30F-4988-A788-9A2F9C01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67768"/>
            <a:ext cx="2057400" cy="280288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54024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10755F8-9E4F-4AC1-934C-4503FD0A51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62642"/>
            <a:ext cx="1345478" cy="258844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D3FBD0FA-D9BB-45FA-A53B-03090A5B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67768"/>
            <a:ext cx="2057400" cy="280288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23655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 lIns="9144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20D214A-2AFC-4BE3-89FE-6518807E148F}" type="datetime1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35679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E9021861-6BD7-4EE9-A68B-37E75913A333}" type="datetime1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62958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E294271-EC2C-4AA4-B1D8-6325DBCD6885}" type="datetime1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95951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26C81D6-5C0A-4888-8AA2-94A703B72A86}" type="datetime1">
              <a:rPr lang="en-US" smtClean="0"/>
              <a:t>11/2/24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76406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5C6A7242-E7F0-452E-9AAD-6A266A1C3304}" type="datetime1">
              <a:rPr lang="en-US" smtClean="0"/>
              <a:t>11/2/24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65341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E4A2E865-F686-4BA8-A1F8-7363E1251590}" type="datetime1">
              <a:rPr lang="en-US" smtClean="0"/>
              <a:t>11/2/24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287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13858B6D-F0A8-4A5A-A21C-F2DDFAEE91CA}" type="datetime1">
              <a:rPr lang="en-US" smtClean="0"/>
              <a:t>11/2/24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49379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4BE59F63-4AED-4D19-AEDC-2344A5DC207C}" type="datetime1">
              <a:rPr lang="en-US" smtClean="0"/>
              <a:t>11/2/24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77825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E2DF23D-22DE-41A0-9045-8939205C2A67}" type="datetime1">
              <a:rPr lang="en-US" smtClean="0"/>
              <a:t>11/2/24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21555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206B5BB5-C062-4C16-8C4E-0D7EE65EA5A7}" type="datetime1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22954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3CCC17E-136C-4D5B-9C83-1E9F6F691804}" type="datetime1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26475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1"/>
            <a:ext cx="9144000" cy="3543300"/>
          </a:xfrm>
          <a:prstGeom prst="rect">
            <a:avLst/>
          </a:prstGeom>
          <a:solidFill>
            <a:srgbClr val="9DD1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96729"/>
            <a:ext cx="6858000" cy="607662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3200" b="1">
                <a:latin typeface="Segoe UI" panose="020B0502040204020203" pitchFamily="34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44" y="5893016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83046" y="5857819"/>
            <a:ext cx="2640412" cy="607662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92519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FUTURA MEDIUM" panose="020B0602020204020303" pitchFamily="34" charset="-79"/>
                <a:ea typeface="Segoe UI Symbol" panose="020B0502040204020203" pitchFamily="34" charset="0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05567758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4D57C2-5A43-56AF-5C3B-A53FEAB50635}"/>
              </a:ext>
            </a:extLst>
          </p:cNvPr>
          <p:cNvSpPr/>
          <p:nvPr userDrawn="1"/>
        </p:nvSpPr>
        <p:spPr>
          <a:xfrm>
            <a:off x="0" y="0"/>
            <a:ext cx="9144000" cy="10680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  <a:prstGeom prst="rect">
            <a:avLst/>
          </a:prstGeom>
        </p:spPr>
        <p:txBody>
          <a:bodyPr/>
          <a:lstStyle>
            <a:lvl1pPr algn="ctr">
              <a:defRPr sz="4400" b="1">
                <a:solidFill>
                  <a:srgbClr val="1A82C4"/>
                </a:solidFill>
                <a:latin typeface="Avenir Next" panose="020B050302020202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venir Next" panose="020B0503020202020204" pitchFamily="34" charset="0"/>
                <a:cs typeface="Segoe UI" panose="020B0502040204020203" pitchFamily="34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Avenir Next" panose="020B0503020202020204" pitchFamily="34" charset="0"/>
                <a:cs typeface="Segoe UI" panose="020B0502040204020203" pitchFamily="34" charset="0"/>
              </a:defRPr>
            </a:lvl2pPr>
            <a:lvl3pPr>
              <a:defRPr sz="2000">
                <a:latin typeface="Avenir Next" panose="020B0503020202020204" pitchFamily="34" charset="0"/>
                <a:cs typeface="Segoe UI" panose="020B0502040204020203" pitchFamily="34" charset="0"/>
              </a:defRPr>
            </a:lvl3pPr>
            <a:lvl4pPr>
              <a:defRPr sz="2000">
                <a:latin typeface="Avenir Next" panose="020B0503020202020204" pitchFamily="34" charset="0"/>
                <a:cs typeface="Segoe UI" panose="020B0502040204020203" pitchFamily="34" charset="0"/>
              </a:defRPr>
            </a:lvl4pPr>
            <a:lvl5pPr>
              <a:defRPr sz="2000">
                <a:latin typeface="Avenir Next" panose="020B0503020202020204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8716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b="0" smtClean="0">
                <a:latin typeface="Avenir Next" panose="020B0503020202020204" pitchFamily="34" charset="0"/>
                <a:cs typeface="Futura Medium" panose="020B0602020204020303" pitchFamily="34" charset="-79"/>
              </a:rPr>
              <a:pPr/>
              <a:t>‹#›</a:t>
            </a:fld>
            <a:endParaRPr lang="en-US" b="0" dirty="0">
              <a:latin typeface="Avenir Next" panose="020B0503020202020204" pitchFamily="34" charset="0"/>
              <a:cs typeface="Futura Medium" panose="020B0602020204020303" pitchFamily="34" charset="-79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93154"/>
            <a:ext cx="1080120" cy="31252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03DC045-997A-35AB-E700-44B03E28D48E}"/>
              </a:ext>
            </a:extLst>
          </p:cNvPr>
          <p:cNvCxnSpPr>
            <a:cxnSpLocks/>
          </p:cNvCxnSpPr>
          <p:nvPr userDrawn="1"/>
        </p:nvCxnSpPr>
        <p:spPr>
          <a:xfrm>
            <a:off x="0" y="1068007"/>
            <a:ext cx="9144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42698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85B736-2E4D-B759-B843-D55F41DE6A6A}"/>
              </a:ext>
            </a:extLst>
          </p:cNvPr>
          <p:cNvSpPr/>
          <p:nvPr userDrawn="1"/>
        </p:nvSpPr>
        <p:spPr>
          <a:xfrm>
            <a:off x="0" y="0"/>
            <a:ext cx="9144000" cy="2837203"/>
          </a:xfrm>
          <a:prstGeom prst="rect">
            <a:avLst/>
          </a:prstGeom>
          <a:solidFill>
            <a:srgbClr val="0076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" y="1"/>
            <a:ext cx="9138920" cy="2837203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9138920" cy="1655762"/>
          </a:xfrm>
        </p:spPr>
        <p:txBody>
          <a:bodyPr/>
          <a:lstStyle>
            <a:lvl1pPr marL="0" indent="0" algn="ctr">
              <a:buNone/>
              <a:defRPr sz="2400">
                <a:latin typeface="Cambria" panose="0204050305040603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07212297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2" cy="965201"/>
          </a:xfrm>
          <a:noFill/>
          <a:ln w="57150">
            <a:noFill/>
          </a:ln>
        </p:spPr>
        <p:txBody>
          <a:bodyPr>
            <a:normAutofit/>
          </a:bodyPr>
          <a:lstStyle>
            <a:lvl1pPr marL="57150" indent="0">
              <a:tabLst/>
              <a:defRPr sz="3200" b="1">
                <a:solidFill>
                  <a:srgbClr val="007698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965201"/>
            <a:ext cx="9143999" cy="5336922"/>
          </a:xfrm>
        </p:spPr>
        <p:txBody>
          <a:bodyPr/>
          <a:lstStyle>
            <a:lvl1pPr marL="347663" indent="-225425">
              <a:tabLst/>
              <a:defRPr sz="2400">
                <a:latin typeface="Cambria" panose="02040503050406030204" pitchFamily="18" charset="0"/>
              </a:defRPr>
            </a:lvl1pPr>
            <a:lvl2pPr>
              <a:defRPr sz="2000">
                <a:latin typeface="Cambria" panose="02040503050406030204" pitchFamily="18" charset="0"/>
              </a:defRPr>
            </a:lvl2pPr>
            <a:lvl3pPr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83351"/>
            <a:ext cx="20574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fld id="{676C2683-0D41-1E45-8714-724CB257065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B1349BC-8832-A76F-9942-43CFE38A2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26" y="6505366"/>
            <a:ext cx="1488394" cy="28633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2E9B19-38F1-183D-F6F1-A74A32694004}"/>
              </a:ext>
            </a:extLst>
          </p:cNvPr>
          <p:cNvCxnSpPr>
            <a:cxnSpLocks/>
          </p:cNvCxnSpPr>
          <p:nvPr userDrawn="1"/>
        </p:nvCxnSpPr>
        <p:spPr>
          <a:xfrm>
            <a:off x="-80786" y="-229361"/>
            <a:ext cx="9149371" cy="0"/>
          </a:xfrm>
          <a:prstGeom prst="line">
            <a:avLst/>
          </a:prstGeom>
          <a:ln w="38100">
            <a:solidFill>
              <a:srgbClr val="001F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90086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8CCC66-8E36-7493-9695-6DDFEE53BD22}"/>
              </a:ext>
            </a:extLst>
          </p:cNvPr>
          <p:cNvSpPr/>
          <p:nvPr userDrawn="1"/>
        </p:nvSpPr>
        <p:spPr>
          <a:xfrm>
            <a:off x="0" y="1045029"/>
            <a:ext cx="9144000" cy="326662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1947861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871ACC-E68E-BED9-EB6C-AFC43D397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3351"/>
            <a:ext cx="20574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fld id="{676C2683-0D41-1E45-8714-724CB257065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8E9166A-3F5C-4D2C-7519-887171422D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26" y="6505366"/>
            <a:ext cx="1488394" cy="28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082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2683-0D41-1E45-8714-724CB257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34826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2683-0D41-1E45-8714-724CB257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33599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9AB2BEA-0D81-8879-3801-5680F9814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26" y="6505366"/>
            <a:ext cx="1488394" cy="286339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FEC925-B833-C9B0-19C2-21AA88F43C95}"/>
              </a:ext>
            </a:extLst>
          </p:cNvPr>
          <p:cNvSpPr txBox="1">
            <a:spLocks/>
          </p:cNvSpPr>
          <p:nvPr userDrawn="1"/>
        </p:nvSpPr>
        <p:spPr>
          <a:xfrm>
            <a:off x="7086600" y="6483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6C2683-0D41-1E45-8714-724CB25706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653615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2683-0D41-1E45-8714-724CB257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49431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2683-0D41-1E45-8714-724CB257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39245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2683-0D41-1E45-8714-724CB257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44634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2683-0D41-1E45-8714-724CB257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0843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2683-0D41-1E45-8714-724CB257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68751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>
            <a:extLst>
              <a:ext uri="{FF2B5EF4-FFF2-40B4-BE49-F238E27FC236}">
                <a16:creationId xmlns:a16="http://schemas.microsoft.com/office/drawing/2014/main" id="{67A03328-A26B-0D75-E944-B0D91AFD99F5}"/>
              </a:ext>
            </a:extLst>
          </p:cNvPr>
          <p:cNvSpPr/>
          <p:nvPr userDrawn="1"/>
        </p:nvSpPr>
        <p:spPr>
          <a:xfrm>
            <a:off x="0" y="0"/>
            <a:ext cx="9143998" cy="872836"/>
          </a:xfrm>
          <a:prstGeom prst="rect">
            <a:avLst/>
          </a:prstGeom>
          <a:solidFill>
            <a:srgbClr val="CFD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004" y="0"/>
            <a:ext cx="8894618" cy="931025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2963E3"/>
                </a:solidFill>
              </a:defRPr>
            </a:lvl1pPr>
          </a:lstStyle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088967"/>
            <a:ext cx="9143999" cy="5087996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1078" y="6517178"/>
            <a:ext cx="1033897" cy="204298"/>
          </a:xfrm>
        </p:spPr>
        <p:txBody>
          <a:bodyPr/>
          <a:lstStyle/>
          <a:p>
            <a:fld id="{A332BEE0-9135-4AC6-885F-82FD1AE2535E}" type="datetime1">
              <a:rPr lang="tr-TR" smtClean="0"/>
              <a:t>2.11.2024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8299" y="6517178"/>
            <a:ext cx="4427556" cy="204298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95854" y="6517178"/>
            <a:ext cx="489065" cy="204298"/>
          </a:xfrm>
        </p:spPr>
        <p:txBody>
          <a:bodyPr/>
          <a:lstStyle>
            <a:lvl1pPr>
              <a:defRPr sz="1800"/>
            </a:lvl1pPr>
          </a:lstStyle>
          <a:p>
            <a:fld id="{CBE5B309-C2CE-4D90-B104-F7E98438FC65}" type="slidenum">
              <a:rPr lang="tr-TR" smtClean="0"/>
              <a:pPr/>
              <a:t>‹#›</a:t>
            </a:fld>
            <a:endParaRPr lang="tr-TR" dirty="0"/>
          </a:p>
        </p:txBody>
      </p:sp>
      <p:pic>
        <p:nvPicPr>
          <p:cNvPr id="9" name="Graphic 2">
            <a:extLst>
              <a:ext uri="{FF2B5EF4-FFF2-40B4-BE49-F238E27FC236}">
                <a16:creationId xmlns:a16="http://schemas.microsoft.com/office/drawing/2014/main" id="{2D315ADC-F693-4AFB-AC3B-1C4C4DCE7A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6514678"/>
            <a:ext cx="1315489" cy="25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100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image" Target="../media/image1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theme" Target="../theme/theme26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7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5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3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8.xml"/><Relationship Id="rId1" Type="http://schemas.openxmlformats.org/officeDocument/2006/relationships/slideLayout" Target="../slideLayouts/slideLayout367.xml"/><Relationship Id="rId6" Type="http://schemas.openxmlformats.org/officeDocument/2006/relationships/slideLayout" Target="../slideLayouts/slideLayout372.xml"/><Relationship Id="rId11" Type="http://schemas.openxmlformats.org/officeDocument/2006/relationships/slideLayout" Target="../slideLayouts/slideLayout377.xml"/><Relationship Id="rId5" Type="http://schemas.openxmlformats.org/officeDocument/2006/relationships/slideLayout" Target="../slideLayouts/slideLayout371.xml"/><Relationship Id="rId10" Type="http://schemas.openxmlformats.org/officeDocument/2006/relationships/slideLayout" Target="../slideLayouts/slideLayout376.xml"/><Relationship Id="rId4" Type="http://schemas.openxmlformats.org/officeDocument/2006/relationships/slideLayout" Target="../slideLayouts/slideLayout370.xml"/><Relationship Id="rId9" Type="http://schemas.openxmlformats.org/officeDocument/2006/relationships/slideLayout" Target="../slideLayouts/slideLayout37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4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2.xml"/><Relationship Id="rId10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slideLayout" Target="../slideLayouts/slideLayout400.xml"/><Relationship Id="rId2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8.xml"/><Relationship Id="rId3" Type="http://schemas.openxmlformats.org/officeDocument/2006/relationships/slideLayout" Target="../slideLayouts/slideLayout403.xml"/><Relationship Id="rId7" Type="http://schemas.openxmlformats.org/officeDocument/2006/relationships/slideLayout" Target="../slideLayouts/slideLayout407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2.xml"/><Relationship Id="rId1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6.xml"/><Relationship Id="rId11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9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9.xml"/><Relationship Id="rId3" Type="http://schemas.openxmlformats.org/officeDocument/2006/relationships/slideLayout" Target="../slideLayouts/slideLayout414.xml"/><Relationship Id="rId7" Type="http://schemas.openxmlformats.org/officeDocument/2006/relationships/slideLayout" Target="../slideLayouts/slideLayout418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13.xml"/><Relationship Id="rId1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7.xml"/><Relationship Id="rId11" Type="http://schemas.openxmlformats.org/officeDocument/2006/relationships/slideLayout" Target="../slideLayouts/slideLayout422.xml"/><Relationship Id="rId5" Type="http://schemas.openxmlformats.org/officeDocument/2006/relationships/slideLayout" Target="../slideLayouts/slideLayout416.xml"/><Relationship Id="rId10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5.xml"/><Relationship Id="rId7" Type="http://schemas.openxmlformats.org/officeDocument/2006/relationships/slideLayout" Target="../slideLayouts/slideLayout429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4.xml"/><Relationship Id="rId1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8.xml"/><Relationship Id="rId11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27.xml"/><Relationship Id="rId10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31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1.xml"/><Relationship Id="rId3" Type="http://schemas.openxmlformats.org/officeDocument/2006/relationships/slideLayout" Target="../slideLayouts/slideLayout436.xml"/><Relationship Id="rId7" Type="http://schemas.openxmlformats.org/officeDocument/2006/relationships/slideLayout" Target="../slideLayouts/slideLayout440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35.xml"/><Relationship Id="rId1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9.xml"/><Relationship Id="rId11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43.xml"/><Relationship Id="rId4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42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7.xml"/><Relationship Id="rId7" Type="http://schemas.openxmlformats.org/officeDocument/2006/relationships/slideLayout" Target="../slideLayouts/slideLayout451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6.xml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8.xml"/><Relationship Id="rId7" Type="http://schemas.openxmlformats.org/officeDocument/2006/relationships/slideLayout" Target="../slideLayouts/slideLayout462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57.xml"/><Relationship Id="rId1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61.xml"/><Relationship Id="rId11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4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4.xml"/><Relationship Id="rId13" Type="http://schemas.openxmlformats.org/officeDocument/2006/relationships/theme" Target="../theme/theme44.xml"/><Relationship Id="rId3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73.xml"/><Relationship Id="rId12" Type="http://schemas.openxmlformats.org/officeDocument/2006/relationships/slideLayout" Target="../slideLayouts/slideLayout478.xml"/><Relationship Id="rId2" Type="http://schemas.openxmlformats.org/officeDocument/2006/relationships/slideLayout" Target="../slideLayouts/slideLayout468.xml"/><Relationship Id="rId1" Type="http://schemas.openxmlformats.org/officeDocument/2006/relationships/slideLayout" Target="../slideLayouts/slideLayout467.xml"/><Relationship Id="rId6" Type="http://schemas.openxmlformats.org/officeDocument/2006/relationships/slideLayout" Target="../slideLayouts/slideLayout472.xml"/><Relationship Id="rId11" Type="http://schemas.openxmlformats.org/officeDocument/2006/relationships/slideLayout" Target="../slideLayouts/slideLayout477.xml"/><Relationship Id="rId5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470.xml"/><Relationship Id="rId9" Type="http://schemas.openxmlformats.org/officeDocument/2006/relationships/slideLayout" Target="../slideLayouts/slideLayout475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1.xml"/><Relationship Id="rId7" Type="http://schemas.openxmlformats.org/officeDocument/2006/relationships/slideLayout" Target="../slideLayouts/slideLayout485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0.xml"/><Relationship Id="rId1" Type="http://schemas.openxmlformats.org/officeDocument/2006/relationships/slideLayout" Target="../slideLayouts/slideLayout479.xml"/><Relationship Id="rId6" Type="http://schemas.openxmlformats.org/officeDocument/2006/relationships/slideLayout" Target="../slideLayouts/slideLayout484.xml"/><Relationship Id="rId11" Type="http://schemas.openxmlformats.org/officeDocument/2006/relationships/slideLayout" Target="../slideLayouts/slideLayout489.xml"/><Relationship Id="rId5" Type="http://schemas.openxmlformats.org/officeDocument/2006/relationships/slideLayout" Target="../slideLayouts/slideLayout483.xml"/><Relationship Id="rId10" Type="http://schemas.openxmlformats.org/officeDocument/2006/relationships/slideLayout" Target="../slideLayouts/slideLayout488.xml"/><Relationship Id="rId4" Type="http://schemas.openxmlformats.org/officeDocument/2006/relationships/slideLayout" Target="../slideLayouts/slideLayout482.xml"/><Relationship Id="rId9" Type="http://schemas.openxmlformats.org/officeDocument/2006/relationships/slideLayout" Target="../slideLayouts/slideLayout487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2.xml"/><Relationship Id="rId7" Type="http://schemas.openxmlformats.org/officeDocument/2006/relationships/slideLayout" Target="../slideLayouts/slideLayout496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1.xml"/><Relationship Id="rId1" Type="http://schemas.openxmlformats.org/officeDocument/2006/relationships/slideLayout" Target="../slideLayouts/slideLayout490.xml"/><Relationship Id="rId6" Type="http://schemas.openxmlformats.org/officeDocument/2006/relationships/slideLayout" Target="../slideLayouts/slideLayout495.xml"/><Relationship Id="rId11" Type="http://schemas.openxmlformats.org/officeDocument/2006/relationships/slideLayout" Target="../slideLayouts/slideLayout500.xml"/><Relationship Id="rId5" Type="http://schemas.openxmlformats.org/officeDocument/2006/relationships/slideLayout" Target="../slideLayouts/slideLayout494.xml"/><Relationship Id="rId10" Type="http://schemas.openxmlformats.org/officeDocument/2006/relationships/slideLayout" Target="../slideLayouts/slideLayout499.xml"/><Relationship Id="rId4" Type="http://schemas.openxmlformats.org/officeDocument/2006/relationships/slideLayout" Target="../slideLayouts/slideLayout493.xml"/><Relationship Id="rId9" Type="http://schemas.openxmlformats.org/officeDocument/2006/relationships/slideLayout" Target="../slideLayouts/slideLayout498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8.xml"/><Relationship Id="rId13" Type="http://schemas.openxmlformats.org/officeDocument/2006/relationships/theme" Target="../theme/theme47.xml"/><Relationship Id="rId3" Type="http://schemas.openxmlformats.org/officeDocument/2006/relationships/slideLayout" Target="../slideLayouts/slideLayout503.xml"/><Relationship Id="rId7" Type="http://schemas.openxmlformats.org/officeDocument/2006/relationships/slideLayout" Target="../slideLayouts/slideLayout507.xml"/><Relationship Id="rId12" Type="http://schemas.openxmlformats.org/officeDocument/2006/relationships/slideLayout" Target="../slideLayouts/slideLayout512.xml"/><Relationship Id="rId2" Type="http://schemas.openxmlformats.org/officeDocument/2006/relationships/slideLayout" Target="../slideLayouts/slideLayout502.xml"/><Relationship Id="rId1" Type="http://schemas.openxmlformats.org/officeDocument/2006/relationships/slideLayout" Target="../slideLayouts/slideLayout501.xml"/><Relationship Id="rId6" Type="http://schemas.openxmlformats.org/officeDocument/2006/relationships/slideLayout" Target="../slideLayouts/slideLayout506.xml"/><Relationship Id="rId11" Type="http://schemas.openxmlformats.org/officeDocument/2006/relationships/slideLayout" Target="../slideLayouts/slideLayout511.xml"/><Relationship Id="rId5" Type="http://schemas.openxmlformats.org/officeDocument/2006/relationships/slideLayout" Target="../slideLayouts/slideLayout505.xml"/><Relationship Id="rId10" Type="http://schemas.openxmlformats.org/officeDocument/2006/relationships/slideLayout" Target="../slideLayouts/slideLayout510.xml"/><Relationship Id="rId4" Type="http://schemas.openxmlformats.org/officeDocument/2006/relationships/slideLayout" Target="../slideLayouts/slideLayout504.xml"/><Relationship Id="rId9" Type="http://schemas.openxmlformats.org/officeDocument/2006/relationships/slideLayout" Target="../slideLayouts/slideLayout509.xml"/><Relationship Id="rId14" Type="http://schemas.openxmlformats.org/officeDocument/2006/relationships/image" Target="../media/image1.png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5.xml"/><Relationship Id="rId7" Type="http://schemas.openxmlformats.org/officeDocument/2006/relationships/slideLayout" Target="../slideLayouts/slideLayout519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4.xml"/><Relationship Id="rId1" Type="http://schemas.openxmlformats.org/officeDocument/2006/relationships/slideLayout" Target="../slideLayouts/slideLayout513.xml"/><Relationship Id="rId6" Type="http://schemas.openxmlformats.org/officeDocument/2006/relationships/slideLayout" Target="../slideLayouts/slideLayout518.xml"/><Relationship Id="rId11" Type="http://schemas.openxmlformats.org/officeDocument/2006/relationships/slideLayout" Target="../slideLayouts/slideLayout523.xml"/><Relationship Id="rId5" Type="http://schemas.openxmlformats.org/officeDocument/2006/relationships/slideLayout" Target="../slideLayouts/slideLayout517.xml"/><Relationship Id="rId10" Type="http://schemas.openxmlformats.org/officeDocument/2006/relationships/slideLayout" Target="../slideLayouts/slideLayout522.xml"/><Relationship Id="rId4" Type="http://schemas.openxmlformats.org/officeDocument/2006/relationships/slideLayout" Target="../slideLayouts/slideLayout516.xml"/><Relationship Id="rId9" Type="http://schemas.openxmlformats.org/officeDocument/2006/relationships/slideLayout" Target="../slideLayouts/slideLayout521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6.xml"/><Relationship Id="rId7" Type="http://schemas.openxmlformats.org/officeDocument/2006/relationships/slideLayout" Target="../slideLayouts/slideLayout530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25.xml"/><Relationship Id="rId1" Type="http://schemas.openxmlformats.org/officeDocument/2006/relationships/slideLayout" Target="../slideLayouts/slideLayout524.xml"/><Relationship Id="rId6" Type="http://schemas.openxmlformats.org/officeDocument/2006/relationships/slideLayout" Target="../slideLayouts/slideLayout529.xml"/><Relationship Id="rId11" Type="http://schemas.openxmlformats.org/officeDocument/2006/relationships/slideLayout" Target="../slideLayouts/slideLayout534.xml"/><Relationship Id="rId5" Type="http://schemas.openxmlformats.org/officeDocument/2006/relationships/slideLayout" Target="../slideLayouts/slideLayout528.xml"/><Relationship Id="rId10" Type="http://schemas.openxmlformats.org/officeDocument/2006/relationships/slideLayout" Target="../slideLayouts/slideLayout533.xml"/><Relationship Id="rId4" Type="http://schemas.openxmlformats.org/officeDocument/2006/relationships/slideLayout" Target="../slideLayouts/slideLayout527.xml"/><Relationship Id="rId9" Type="http://schemas.openxmlformats.org/officeDocument/2006/relationships/slideLayout" Target="../slideLayouts/slideLayout5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7.xml"/><Relationship Id="rId7" Type="http://schemas.openxmlformats.org/officeDocument/2006/relationships/slideLayout" Target="../slideLayouts/slideLayout541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36.xml"/><Relationship Id="rId1" Type="http://schemas.openxmlformats.org/officeDocument/2006/relationships/slideLayout" Target="../slideLayouts/slideLayout535.xml"/><Relationship Id="rId6" Type="http://schemas.openxmlformats.org/officeDocument/2006/relationships/slideLayout" Target="../slideLayouts/slideLayout540.xml"/><Relationship Id="rId11" Type="http://schemas.openxmlformats.org/officeDocument/2006/relationships/slideLayout" Target="../slideLayouts/slideLayout545.xml"/><Relationship Id="rId5" Type="http://schemas.openxmlformats.org/officeDocument/2006/relationships/slideLayout" Target="../slideLayouts/slideLayout539.xml"/><Relationship Id="rId10" Type="http://schemas.openxmlformats.org/officeDocument/2006/relationships/slideLayout" Target="../slideLayouts/slideLayout544.xml"/><Relationship Id="rId4" Type="http://schemas.openxmlformats.org/officeDocument/2006/relationships/slideLayout" Target="../slideLayouts/slideLayout538.xml"/><Relationship Id="rId9" Type="http://schemas.openxmlformats.org/officeDocument/2006/relationships/slideLayout" Target="../slideLayouts/slideLayout543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8.xml"/><Relationship Id="rId7" Type="http://schemas.openxmlformats.org/officeDocument/2006/relationships/slideLayout" Target="../slideLayouts/slideLayout552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47.xml"/><Relationship Id="rId1" Type="http://schemas.openxmlformats.org/officeDocument/2006/relationships/slideLayout" Target="../slideLayouts/slideLayout546.xml"/><Relationship Id="rId6" Type="http://schemas.openxmlformats.org/officeDocument/2006/relationships/slideLayout" Target="../slideLayouts/slideLayout551.xml"/><Relationship Id="rId11" Type="http://schemas.openxmlformats.org/officeDocument/2006/relationships/slideLayout" Target="../slideLayouts/slideLayout556.xml"/><Relationship Id="rId5" Type="http://schemas.openxmlformats.org/officeDocument/2006/relationships/slideLayout" Target="../slideLayouts/slideLayout550.xml"/><Relationship Id="rId10" Type="http://schemas.openxmlformats.org/officeDocument/2006/relationships/slideLayout" Target="../slideLayouts/slideLayout555.xml"/><Relationship Id="rId4" Type="http://schemas.openxmlformats.org/officeDocument/2006/relationships/slideLayout" Target="../slideLayouts/slideLayout549.xml"/><Relationship Id="rId9" Type="http://schemas.openxmlformats.org/officeDocument/2006/relationships/slideLayout" Target="../slideLayouts/slideLayout554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59.xml"/><Relationship Id="rId7" Type="http://schemas.openxmlformats.org/officeDocument/2006/relationships/slideLayout" Target="../slideLayouts/slideLayout563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58.xml"/><Relationship Id="rId1" Type="http://schemas.openxmlformats.org/officeDocument/2006/relationships/slideLayout" Target="../slideLayouts/slideLayout557.xml"/><Relationship Id="rId6" Type="http://schemas.openxmlformats.org/officeDocument/2006/relationships/slideLayout" Target="../slideLayouts/slideLayout562.xml"/><Relationship Id="rId11" Type="http://schemas.openxmlformats.org/officeDocument/2006/relationships/slideLayout" Target="../slideLayouts/slideLayout567.xml"/><Relationship Id="rId5" Type="http://schemas.openxmlformats.org/officeDocument/2006/relationships/slideLayout" Target="../slideLayouts/slideLayout561.xml"/><Relationship Id="rId10" Type="http://schemas.openxmlformats.org/officeDocument/2006/relationships/slideLayout" Target="../slideLayouts/slideLayout566.xml"/><Relationship Id="rId4" Type="http://schemas.openxmlformats.org/officeDocument/2006/relationships/slideLayout" Target="../slideLayouts/slideLayout560.xml"/><Relationship Id="rId9" Type="http://schemas.openxmlformats.org/officeDocument/2006/relationships/slideLayout" Target="../slideLayouts/slideLayout565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5.xml"/><Relationship Id="rId13" Type="http://schemas.openxmlformats.org/officeDocument/2006/relationships/theme" Target="../theme/theme53.xml"/><Relationship Id="rId3" Type="http://schemas.openxmlformats.org/officeDocument/2006/relationships/slideLayout" Target="../slideLayouts/slideLayout570.xml"/><Relationship Id="rId7" Type="http://schemas.openxmlformats.org/officeDocument/2006/relationships/slideLayout" Target="../slideLayouts/slideLayout574.xml"/><Relationship Id="rId12" Type="http://schemas.openxmlformats.org/officeDocument/2006/relationships/slideLayout" Target="../slideLayouts/slideLayout579.xml"/><Relationship Id="rId2" Type="http://schemas.openxmlformats.org/officeDocument/2006/relationships/slideLayout" Target="../slideLayouts/slideLayout569.xml"/><Relationship Id="rId1" Type="http://schemas.openxmlformats.org/officeDocument/2006/relationships/slideLayout" Target="../slideLayouts/slideLayout568.xml"/><Relationship Id="rId6" Type="http://schemas.openxmlformats.org/officeDocument/2006/relationships/slideLayout" Target="../slideLayouts/slideLayout573.xml"/><Relationship Id="rId11" Type="http://schemas.openxmlformats.org/officeDocument/2006/relationships/slideLayout" Target="../slideLayouts/slideLayout578.xml"/><Relationship Id="rId5" Type="http://schemas.openxmlformats.org/officeDocument/2006/relationships/slideLayout" Target="../slideLayouts/slideLayout572.xml"/><Relationship Id="rId10" Type="http://schemas.openxmlformats.org/officeDocument/2006/relationships/slideLayout" Target="../slideLayouts/slideLayout577.xml"/><Relationship Id="rId4" Type="http://schemas.openxmlformats.org/officeDocument/2006/relationships/slideLayout" Target="../slideLayouts/slideLayout571.xml"/><Relationship Id="rId9" Type="http://schemas.openxmlformats.org/officeDocument/2006/relationships/slideLayout" Target="../slideLayouts/slideLayout576.xml"/><Relationship Id="rId14" Type="http://schemas.openxmlformats.org/officeDocument/2006/relationships/image" Target="../media/image1.png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2.xml"/><Relationship Id="rId7" Type="http://schemas.openxmlformats.org/officeDocument/2006/relationships/slideLayout" Target="../slideLayouts/slideLayout586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1.xml"/><Relationship Id="rId1" Type="http://schemas.openxmlformats.org/officeDocument/2006/relationships/slideLayout" Target="../slideLayouts/slideLayout580.xml"/><Relationship Id="rId6" Type="http://schemas.openxmlformats.org/officeDocument/2006/relationships/slideLayout" Target="../slideLayouts/slideLayout585.xml"/><Relationship Id="rId11" Type="http://schemas.openxmlformats.org/officeDocument/2006/relationships/slideLayout" Target="../slideLayouts/slideLayout590.xml"/><Relationship Id="rId5" Type="http://schemas.openxmlformats.org/officeDocument/2006/relationships/slideLayout" Target="../slideLayouts/slideLayout584.xml"/><Relationship Id="rId10" Type="http://schemas.openxmlformats.org/officeDocument/2006/relationships/slideLayout" Target="../slideLayouts/slideLayout589.xml"/><Relationship Id="rId4" Type="http://schemas.openxmlformats.org/officeDocument/2006/relationships/slideLayout" Target="../slideLayouts/slideLayout583.xml"/><Relationship Id="rId9" Type="http://schemas.openxmlformats.org/officeDocument/2006/relationships/slideLayout" Target="../slideLayouts/slideLayout588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3.xml"/><Relationship Id="rId7" Type="http://schemas.openxmlformats.org/officeDocument/2006/relationships/slideLayout" Target="../slideLayouts/slideLayout597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2.xml"/><Relationship Id="rId1" Type="http://schemas.openxmlformats.org/officeDocument/2006/relationships/slideLayout" Target="../slideLayouts/slideLayout591.xml"/><Relationship Id="rId6" Type="http://schemas.openxmlformats.org/officeDocument/2006/relationships/slideLayout" Target="../slideLayouts/slideLayout596.xml"/><Relationship Id="rId11" Type="http://schemas.openxmlformats.org/officeDocument/2006/relationships/slideLayout" Target="../slideLayouts/slideLayout601.xml"/><Relationship Id="rId5" Type="http://schemas.openxmlformats.org/officeDocument/2006/relationships/slideLayout" Target="../slideLayouts/slideLayout595.xml"/><Relationship Id="rId10" Type="http://schemas.openxmlformats.org/officeDocument/2006/relationships/slideLayout" Target="../slideLayouts/slideLayout600.xml"/><Relationship Id="rId4" Type="http://schemas.openxmlformats.org/officeDocument/2006/relationships/slideLayout" Target="../slideLayouts/slideLayout594.xml"/><Relationship Id="rId9" Type="http://schemas.openxmlformats.org/officeDocument/2006/relationships/slideLayout" Target="../slideLayouts/slideLayout599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9.xml"/><Relationship Id="rId13" Type="http://schemas.openxmlformats.org/officeDocument/2006/relationships/theme" Target="../theme/theme56.xml"/><Relationship Id="rId3" Type="http://schemas.openxmlformats.org/officeDocument/2006/relationships/slideLayout" Target="../slideLayouts/slideLayout604.xml"/><Relationship Id="rId7" Type="http://schemas.openxmlformats.org/officeDocument/2006/relationships/slideLayout" Target="../slideLayouts/slideLayout608.xml"/><Relationship Id="rId12" Type="http://schemas.openxmlformats.org/officeDocument/2006/relationships/slideLayout" Target="../slideLayouts/slideLayout613.xml"/><Relationship Id="rId2" Type="http://schemas.openxmlformats.org/officeDocument/2006/relationships/slideLayout" Target="../slideLayouts/slideLayout603.xml"/><Relationship Id="rId1" Type="http://schemas.openxmlformats.org/officeDocument/2006/relationships/slideLayout" Target="../slideLayouts/slideLayout602.xml"/><Relationship Id="rId6" Type="http://schemas.openxmlformats.org/officeDocument/2006/relationships/slideLayout" Target="../slideLayouts/slideLayout607.xml"/><Relationship Id="rId11" Type="http://schemas.openxmlformats.org/officeDocument/2006/relationships/slideLayout" Target="../slideLayouts/slideLayout612.xml"/><Relationship Id="rId5" Type="http://schemas.openxmlformats.org/officeDocument/2006/relationships/slideLayout" Target="../slideLayouts/slideLayout606.xml"/><Relationship Id="rId10" Type="http://schemas.openxmlformats.org/officeDocument/2006/relationships/slideLayout" Target="../slideLayouts/slideLayout611.xml"/><Relationship Id="rId4" Type="http://schemas.openxmlformats.org/officeDocument/2006/relationships/slideLayout" Target="../slideLayouts/slideLayout605.xml"/><Relationship Id="rId9" Type="http://schemas.openxmlformats.org/officeDocument/2006/relationships/slideLayout" Target="../slideLayouts/slideLayout610.xml"/><Relationship Id="rId14" Type="http://schemas.openxmlformats.org/officeDocument/2006/relationships/image" Target="../media/image1.png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6.xml"/><Relationship Id="rId7" Type="http://schemas.openxmlformats.org/officeDocument/2006/relationships/slideLayout" Target="../slideLayouts/slideLayout620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5.xml"/><Relationship Id="rId1" Type="http://schemas.openxmlformats.org/officeDocument/2006/relationships/slideLayout" Target="../slideLayouts/slideLayout614.xml"/><Relationship Id="rId6" Type="http://schemas.openxmlformats.org/officeDocument/2006/relationships/slideLayout" Target="../slideLayouts/slideLayout619.xml"/><Relationship Id="rId11" Type="http://schemas.openxmlformats.org/officeDocument/2006/relationships/slideLayout" Target="../slideLayouts/slideLayout624.xml"/><Relationship Id="rId5" Type="http://schemas.openxmlformats.org/officeDocument/2006/relationships/slideLayout" Target="../slideLayouts/slideLayout618.xml"/><Relationship Id="rId10" Type="http://schemas.openxmlformats.org/officeDocument/2006/relationships/slideLayout" Target="../slideLayouts/slideLayout623.xml"/><Relationship Id="rId4" Type="http://schemas.openxmlformats.org/officeDocument/2006/relationships/slideLayout" Target="../slideLayouts/slideLayout617.xml"/><Relationship Id="rId9" Type="http://schemas.openxmlformats.org/officeDocument/2006/relationships/slideLayout" Target="../slideLayouts/slideLayout622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27.xml"/><Relationship Id="rId7" Type="http://schemas.openxmlformats.org/officeDocument/2006/relationships/slideLayout" Target="../slideLayouts/slideLayout631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26.xml"/><Relationship Id="rId1" Type="http://schemas.openxmlformats.org/officeDocument/2006/relationships/slideLayout" Target="../slideLayouts/slideLayout625.xml"/><Relationship Id="rId6" Type="http://schemas.openxmlformats.org/officeDocument/2006/relationships/slideLayout" Target="../slideLayouts/slideLayout630.xml"/><Relationship Id="rId11" Type="http://schemas.openxmlformats.org/officeDocument/2006/relationships/slideLayout" Target="../slideLayouts/slideLayout635.xml"/><Relationship Id="rId5" Type="http://schemas.openxmlformats.org/officeDocument/2006/relationships/slideLayout" Target="../slideLayouts/slideLayout629.xml"/><Relationship Id="rId10" Type="http://schemas.openxmlformats.org/officeDocument/2006/relationships/slideLayout" Target="../slideLayouts/slideLayout634.xml"/><Relationship Id="rId4" Type="http://schemas.openxmlformats.org/officeDocument/2006/relationships/slideLayout" Target="../slideLayouts/slideLayout628.xml"/><Relationship Id="rId9" Type="http://schemas.openxmlformats.org/officeDocument/2006/relationships/slideLayout" Target="../slideLayouts/slideLayout633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3.xml"/><Relationship Id="rId13" Type="http://schemas.openxmlformats.org/officeDocument/2006/relationships/theme" Target="../theme/theme59.xml"/><Relationship Id="rId3" Type="http://schemas.openxmlformats.org/officeDocument/2006/relationships/slideLayout" Target="../slideLayouts/slideLayout638.xml"/><Relationship Id="rId7" Type="http://schemas.openxmlformats.org/officeDocument/2006/relationships/slideLayout" Target="../slideLayouts/slideLayout642.xml"/><Relationship Id="rId12" Type="http://schemas.openxmlformats.org/officeDocument/2006/relationships/slideLayout" Target="../slideLayouts/slideLayout647.xml"/><Relationship Id="rId2" Type="http://schemas.openxmlformats.org/officeDocument/2006/relationships/slideLayout" Target="../slideLayouts/slideLayout637.xml"/><Relationship Id="rId1" Type="http://schemas.openxmlformats.org/officeDocument/2006/relationships/slideLayout" Target="../slideLayouts/slideLayout636.xml"/><Relationship Id="rId6" Type="http://schemas.openxmlformats.org/officeDocument/2006/relationships/slideLayout" Target="../slideLayouts/slideLayout641.xml"/><Relationship Id="rId11" Type="http://schemas.openxmlformats.org/officeDocument/2006/relationships/slideLayout" Target="../slideLayouts/slideLayout646.xml"/><Relationship Id="rId5" Type="http://schemas.openxmlformats.org/officeDocument/2006/relationships/slideLayout" Target="../slideLayouts/slideLayout640.xml"/><Relationship Id="rId10" Type="http://schemas.openxmlformats.org/officeDocument/2006/relationships/slideLayout" Target="../slideLayouts/slideLayout645.xml"/><Relationship Id="rId4" Type="http://schemas.openxmlformats.org/officeDocument/2006/relationships/slideLayout" Target="../slideLayouts/slideLayout639.xml"/><Relationship Id="rId9" Type="http://schemas.openxmlformats.org/officeDocument/2006/relationships/slideLayout" Target="../slideLayouts/slideLayout6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5.xml"/><Relationship Id="rId13" Type="http://schemas.openxmlformats.org/officeDocument/2006/relationships/theme" Target="../theme/theme60.xml"/><Relationship Id="rId3" Type="http://schemas.openxmlformats.org/officeDocument/2006/relationships/slideLayout" Target="../slideLayouts/slideLayout650.xml"/><Relationship Id="rId7" Type="http://schemas.openxmlformats.org/officeDocument/2006/relationships/slideLayout" Target="../slideLayouts/slideLayout654.xml"/><Relationship Id="rId12" Type="http://schemas.openxmlformats.org/officeDocument/2006/relationships/slideLayout" Target="../slideLayouts/slideLayout659.xml"/><Relationship Id="rId2" Type="http://schemas.openxmlformats.org/officeDocument/2006/relationships/slideLayout" Target="../slideLayouts/slideLayout649.xml"/><Relationship Id="rId1" Type="http://schemas.openxmlformats.org/officeDocument/2006/relationships/slideLayout" Target="../slideLayouts/slideLayout648.xml"/><Relationship Id="rId6" Type="http://schemas.openxmlformats.org/officeDocument/2006/relationships/slideLayout" Target="../slideLayouts/slideLayout653.xml"/><Relationship Id="rId11" Type="http://schemas.openxmlformats.org/officeDocument/2006/relationships/slideLayout" Target="../slideLayouts/slideLayout658.xml"/><Relationship Id="rId5" Type="http://schemas.openxmlformats.org/officeDocument/2006/relationships/slideLayout" Target="../slideLayouts/slideLayout652.xml"/><Relationship Id="rId10" Type="http://schemas.openxmlformats.org/officeDocument/2006/relationships/slideLayout" Target="../slideLayouts/slideLayout657.xml"/><Relationship Id="rId4" Type="http://schemas.openxmlformats.org/officeDocument/2006/relationships/slideLayout" Target="../slideLayouts/slideLayout651.xml"/><Relationship Id="rId9" Type="http://schemas.openxmlformats.org/officeDocument/2006/relationships/slideLayout" Target="../slideLayouts/slideLayout656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62.xml"/><Relationship Id="rId7" Type="http://schemas.openxmlformats.org/officeDocument/2006/relationships/slideLayout" Target="../slideLayouts/slideLayout666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61.xml"/><Relationship Id="rId1" Type="http://schemas.openxmlformats.org/officeDocument/2006/relationships/slideLayout" Target="../slideLayouts/slideLayout660.xml"/><Relationship Id="rId6" Type="http://schemas.openxmlformats.org/officeDocument/2006/relationships/slideLayout" Target="../slideLayouts/slideLayout665.xml"/><Relationship Id="rId11" Type="http://schemas.openxmlformats.org/officeDocument/2006/relationships/slideLayout" Target="../slideLayouts/slideLayout670.xml"/><Relationship Id="rId5" Type="http://schemas.openxmlformats.org/officeDocument/2006/relationships/slideLayout" Target="../slideLayouts/slideLayout664.xml"/><Relationship Id="rId10" Type="http://schemas.openxmlformats.org/officeDocument/2006/relationships/slideLayout" Target="../slideLayouts/slideLayout669.xml"/><Relationship Id="rId4" Type="http://schemas.openxmlformats.org/officeDocument/2006/relationships/slideLayout" Target="../slideLayouts/slideLayout663.xml"/><Relationship Id="rId9" Type="http://schemas.openxmlformats.org/officeDocument/2006/relationships/slideLayout" Target="../slideLayouts/slideLayout668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8.xml"/><Relationship Id="rId13" Type="http://schemas.openxmlformats.org/officeDocument/2006/relationships/theme" Target="../theme/theme62.xml"/><Relationship Id="rId3" Type="http://schemas.openxmlformats.org/officeDocument/2006/relationships/slideLayout" Target="../slideLayouts/slideLayout673.xml"/><Relationship Id="rId7" Type="http://schemas.openxmlformats.org/officeDocument/2006/relationships/slideLayout" Target="../slideLayouts/slideLayout677.xml"/><Relationship Id="rId12" Type="http://schemas.openxmlformats.org/officeDocument/2006/relationships/slideLayout" Target="../slideLayouts/slideLayout682.xml"/><Relationship Id="rId2" Type="http://schemas.openxmlformats.org/officeDocument/2006/relationships/slideLayout" Target="../slideLayouts/slideLayout672.xml"/><Relationship Id="rId1" Type="http://schemas.openxmlformats.org/officeDocument/2006/relationships/slideLayout" Target="../slideLayouts/slideLayout671.xml"/><Relationship Id="rId6" Type="http://schemas.openxmlformats.org/officeDocument/2006/relationships/slideLayout" Target="../slideLayouts/slideLayout676.xml"/><Relationship Id="rId11" Type="http://schemas.openxmlformats.org/officeDocument/2006/relationships/slideLayout" Target="../slideLayouts/slideLayout681.xml"/><Relationship Id="rId5" Type="http://schemas.openxmlformats.org/officeDocument/2006/relationships/slideLayout" Target="../slideLayouts/slideLayout675.xml"/><Relationship Id="rId10" Type="http://schemas.openxmlformats.org/officeDocument/2006/relationships/slideLayout" Target="../slideLayouts/slideLayout680.xml"/><Relationship Id="rId4" Type="http://schemas.openxmlformats.org/officeDocument/2006/relationships/slideLayout" Target="../slideLayouts/slideLayout674.xml"/><Relationship Id="rId9" Type="http://schemas.openxmlformats.org/officeDocument/2006/relationships/slideLayout" Target="../slideLayouts/slideLayout679.xml"/><Relationship Id="rId14" Type="http://schemas.openxmlformats.org/officeDocument/2006/relationships/image" Target="../media/image1.png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0.xml"/><Relationship Id="rId13" Type="http://schemas.openxmlformats.org/officeDocument/2006/relationships/theme" Target="../theme/theme63.xml"/><Relationship Id="rId3" Type="http://schemas.openxmlformats.org/officeDocument/2006/relationships/slideLayout" Target="../slideLayouts/slideLayout685.xml"/><Relationship Id="rId7" Type="http://schemas.openxmlformats.org/officeDocument/2006/relationships/slideLayout" Target="../slideLayouts/slideLayout689.xml"/><Relationship Id="rId12" Type="http://schemas.openxmlformats.org/officeDocument/2006/relationships/slideLayout" Target="../slideLayouts/slideLayout694.xml"/><Relationship Id="rId2" Type="http://schemas.openxmlformats.org/officeDocument/2006/relationships/slideLayout" Target="../slideLayouts/slideLayout684.xml"/><Relationship Id="rId1" Type="http://schemas.openxmlformats.org/officeDocument/2006/relationships/slideLayout" Target="../slideLayouts/slideLayout683.xml"/><Relationship Id="rId6" Type="http://schemas.openxmlformats.org/officeDocument/2006/relationships/slideLayout" Target="../slideLayouts/slideLayout688.xml"/><Relationship Id="rId11" Type="http://schemas.openxmlformats.org/officeDocument/2006/relationships/slideLayout" Target="../slideLayouts/slideLayout693.xml"/><Relationship Id="rId5" Type="http://schemas.openxmlformats.org/officeDocument/2006/relationships/slideLayout" Target="../slideLayouts/slideLayout687.xml"/><Relationship Id="rId10" Type="http://schemas.openxmlformats.org/officeDocument/2006/relationships/slideLayout" Target="../slideLayouts/slideLayout692.xml"/><Relationship Id="rId4" Type="http://schemas.openxmlformats.org/officeDocument/2006/relationships/slideLayout" Target="../slideLayouts/slideLayout686.xml"/><Relationship Id="rId9" Type="http://schemas.openxmlformats.org/officeDocument/2006/relationships/slideLayout" Target="../slideLayouts/slideLayout691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2.xml"/><Relationship Id="rId13" Type="http://schemas.openxmlformats.org/officeDocument/2006/relationships/theme" Target="../theme/theme64.xml"/><Relationship Id="rId3" Type="http://schemas.openxmlformats.org/officeDocument/2006/relationships/slideLayout" Target="../slideLayouts/slideLayout697.xml"/><Relationship Id="rId7" Type="http://schemas.openxmlformats.org/officeDocument/2006/relationships/slideLayout" Target="../slideLayouts/slideLayout701.xml"/><Relationship Id="rId12" Type="http://schemas.openxmlformats.org/officeDocument/2006/relationships/slideLayout" Target="../slideLayouts/slideLayout706.xml"/><Relationship Id="rId2" Type="http://schemas.openxmlformats.org/officeDocument/2006/relationships/slideLayout" Target="../slideLayouts/slideLayout696.xml"/><Relationship Id="rId1" Type="http://schemas.openxmlformats.org/officeDocument/2006/relationships/slideLayout" Target="../slideLayouts/slideLayout695.xml"/><Relationship Id="rId6" Type="http://schemas.openxmlformats.org/officeDocument/2006/relationships/slideLayout" Target="../slideLayouts/slideLayout700.xml"/><Relationship Id="rId11" Type="http://schemas.openxmlformats.org/officeDocument/2006/relationships/slideLayout" Target="../slideLayouts/slideLayout705.xml"/><Relationship Id="rId5" Type="http://schemas.openxmlformats.org/officeDocument/2006/relationships/slideLayout" Target="../slideLayouts/slideLayout699.xml"/><Relationship Id="rId10" Type="http://schemas.openxmlformats.org/officeDocument/2006/relationships/slideLayout" Target="../slideLayouts/slideLayout704.xml"/><Relationship Id="rId4" Type="http://schemas.openxmlformats.org/officeDocument/2006/relationships/slideLayout" Target="../slideLayouts/slideLayout698.xml"/><Relationship Id="rId9" Type="http://schemas.openxmlformats.org/officeDocument/2006/relationships/slideLayout" Target="../slideLayouts/slideLayout703.xml"/><Relationship Id="rId14" Type="http://schemas.openxmlformats.org/officeDocument/2006/relationships/image" Target="../media/image1.png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4.xml"/><Relationship Id="rId13" Type="http://schemas.openxmlformats.org/officeDocument/2006/relationships/theme" Target="../theme/theme65.xml"/><Relationship Id="rId3" Type="http://schemas.openxmlformats.org/officeDocument/2006/relationships/slideLayout" Target="../slideLayouts/slideLayout709.xml"/><Relationship Id="rId7" Type="http://schemas.openxmlformats.org/officeDocument/2006/relationships/slideLayout" Target="../slideLayouts/slideLayout713.xml"/><Relationship Id="rId12" Type="http://schemas.openxmlformats.org/officeDocument/2006/relationships/slideLayout" Target="../slideLayouts/slideLayout718.xml"/><Relationship Id="rId2" Type="http://schemas.openxmlformats.org/officeDocument/2006/relationships/slideLayout" Target="../slideLayouts/slideLayout708.xml"/><Relationship Id="rId1" Type="http://schemas.openxmlformats.org/officeDocument/2006/relationships/slideLayout" Target="../slideLayouts/slideLayout707.xml"/><Relationship Id="rId6" Type="http://schemas.openxmlformats.org/officeDocument/2006/relationships/slideLayout" Target="../slideLayouts/slideLayout712.xml"/><Relationship Id="rId11" Type="http://schemas.openxmlformats.org/officeDocument/2006/relationships/slideLayout" Target="../slideLayouts/slideLayout717.xml"/><Relationship Id="rId5" Type="http://schemas.openxmlformats.org/officeDocument/2006/relationships/slideLayout" Target="../slideLayouts/slideLayout711.xml"/><Relationship Id="rId10" Type="http://schemas.openxmlformats.org/officeDocument/2006/relationships/slideLayout" Target="../slideLayouts/slideLayout716.xml"/><Relationship Id="rId4" Type="http://schemas.openxmlformats.org/officeDocument/2006/relationships/slideLayout" Target="../slideLayouts/slideLayout710.xml"/><Relationship Id="rId9" Type="http://schemas.openxmlformats.org/officeDocument/2006/relationships/slideLayout" Target="../slideLayouts/slideLayout715.xml"/><Relationship Id="rId14" Type="http://schemas.openxmlformats.org/officeDocument/2006/relationships/image" Target="../media/image1.png"/></Relationships>
</file>

<file path=ppt/slideMasters/_rels/slideMaster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1.xml"/><Relationship Id="rId2" Type="http://schemas.openxmlformats.org/officeDocument/2006/relationships/slideLayout" Target="../slideLayouts/slideLayout720.xml"/><Relationship Id="rId1" Type="http://schemas.openxmlformats.org/officeDocument/2006/relationships/slideLayout" Target="../slideLayouts/slideLayout719.xml"/><Relationship Id="rId5" Type="http://schemas.openxmlformats.org/officeDocument/2006/relationships/theme" Target="../theme/theme66.xml"/><Relationship Id="rId4" Type="http://schemas.openxmlformats.org/officeDocument/2006/relationships/slideLayout" Target="../slideLayouts/slideLayout722.xml"/></Relationships>
</file>

<file path=ppt/slideMasters/_rels/slideMaster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5.xml"/><Relationship Id="rId2" Type="http://schemas.openxmlformats.org/officeDocument/2006/relationships/slideLayout" Target="../slideLayouts/slideLayout724.xml"/><Relationship Id="rId1" Type="http://schemas.openxmlformats.org/officeDocument/2006/relationships/slideLayout" Target="../slideLayouts/slideLayout723.xml"/><Relationship Id="rId5" Type="http://schemas.openxmlformats.org/officeDocument/2006/relationships/theme" Target="../theme/theme67.xml"/><Relationship Id="rId4" Type="http://schemas.openxmlformats.org/officeDocument/2006/relationships/slideLayout" Target="../slideLayouts/slideLayout726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4.xml"/><Relationship Id="rId3" Type="http://schemas.openxmlformats.org/officeDocument/2006/relationships/slideLayout" Target="../slideLayouts/slideLayout729.xml"/><Relationship Id="rId7" Type="http://schemas.openxmlformats.org/officeDocument/2006/relationships/slideLayout" Target="../slideLayouts/slideLayout733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728.xml"/><Relationship Id="rId1" Type="http://schemas.openxmlformats.org/officeDocument/2006/relationships/slideLayout" Target="../slideLayouts/slideLayout727.xml"/><Relationship Id="rId6" Type="http://schemas.openxmlformats.org/officeDocument/2006/relationships/slideLayout" Target="../slideLayouts/slideLayout732.xml"/><Relationship Id="rId11" Type="http://schemas.openxmlformats.org/officeDocument/2006/relationships/slideLayout" Target="../slideLayouts/slideLayout737.xml"/><Relationship Id="rId5" Type="http://schemas.openxmlformats.org/officeDocument/2006/relationships/slideLayout" Target="../slideLayouts/slideLayout731.xml"/><Relationship Id="rId10" Type="http://schemas.openxmlformats.org/officeDocument/2006/relationships/slideLayout" Target="../slideLayouts/slideLayout736.xml"/><Relationship Id="rId4" Type="http://schemas.openxmlformats.org/officeDocument/2006/relationships/slideLayout" Target="../slideLayouts/slideLayout730.xml"/><Relationship Id="rId9" Type="http://schemas.openxmlformats.org/officeDocument/2006/relationships/slideLayout" Target="../slideLayouts/slideLayout735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5.xml"/><Relationship Id="rId3" Type="http://schemas.openxmlformats.org/officeDocument/2006/relationships/slideLayout" Target="../slideLayouts/slideLayout740.xml"/><Relationship Id="rId7" Type="http://schemas.openxmlformats.org/officeDocument/2006/relationships/slideLayout" Target="../slideLayouts/slideLayout744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39.xml"/><Relationship Id="rId1" Type="http://schemas.openxmlformats.org/officeDocument/2006/relationships/slideLayout" Target="../slideLayouts/slideLayout738.xml"/><Relationship Id="rId6" Type="http://schemas.openxmlformats.org/officeDocument/2006/relationships/slideLayout" Target="../slideLayouts/slideLayout743.xml"/><Relationship Id="rId11" Type="http://schemas.openxmlformats.org/officeDocument/2006/relationships/slideLayout" Target="../slideLayouts/slideLayout748.xml"/><Relationship Id="rId5" Type="http://schemas.openxmlformats.org/officeDocument/2006/relationships/slideLayout" Target="../slideLayouts/slideLayout742.xml"/><Relationship Id="rId10" Type="http://schemas.openxmlformats.org/officeDocument/2006/relationships/slideLayout" Target="../slideLayouts/slideLayout747.xml"/><Relationship Id="rId4" Type="http://schemas.openxmlformats.org/officeDocument/2006/relationships/slideLayout" Target="../slideLayouts/slideLayout741.xml"/><Relationship Id="rId9" Type="http://schemas.openxmlformats.org/officeDocument/2006/relationships/slideLayout" Target="../slideLayouts/slideLayout7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1.xml"/><Relationship Id="rId2" Type="http://schemas.openxmlformats.org/officeDocument/2006/relationships/slideLayout" Target="../slideLayouts/slideLayout750.xml"/><Relationship Id="rId1" Type="http://schemas.openxmlformats.org/officeDocument/2006/relationships/slideLayout" Target="../slideLayouts/slideLayout749.xml"/><Relationship Id="rId6" Type="http://schemas.openxmlformats.org/officeDocument/2006/relationships/theme" Target="../theme/theme70.xml"/><Relationship Id="rId5" Type="http://schemas.openxmlformats.org/officeDocument/2006/relationships/slideLayout" Target="../slideLayouts/slideLayout753.xml"/><Relationship Id="rId4" Type="http://schemas.openxmlformats.org/officeDocument/2006/relationships/slideLayout" Target="../slideLayouts/slideLayout752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1.xml"/><Relationship Id="rId3" Type="http://schemas.openxmlformats.org/officeDocument/2006/relationships/slideLayout" Target="../slideLayouts/slideLayout756.xml"/><Relationship Id="rId7" Type="http://schemas.openxmlformats.org/officeDocument/2006/relationships/slideLayout" Target="../slideLayouts/slideLayout760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755.xml"/><Relationship Id="rId1" Type="http://schemas.openxmlformats.org/officeDocument/2006/relationships/slideLayout" Target="../slideLayouts/slideLayout754.xml"/><Relationship Id="rId6" Type="http://schemas.openxmlformats.org/officeDocument/2006/relationships/slideLayout" Target="../slideLayouts/slideLayout759.xml"/><Relationship Id="rId11" Type="http://schemas.openxmlformats.org/officeDocument/2006/relationships/slideLayout" Target="../slideLayouts/slideLayout764.xml"/><Relationship Id="rId5" Type="http://schemas.openxmlformats.org/officeDocument/2006/relationships/slideLayout" Target="../slideLayouts/slideLayout758.xml"/><Relationship Id="rId10" Type="http://schemas.openxmlformats.org/officeDocument/2006/relationships/slideLayout" Target="../slideLayouts/slideLayout763.xml"/><Relationship Id="rId4" Type="http://schemas.openxmlformats.org/officeDocument/2006/relationships/slideLayout" Target="../slideLayouts/slideLayout757.xml"/><Relationship Id="rId9" Type="http://schemas.openxmlformats.org/officeDocument/2006/relationships/slideLayout" Target="../slideLayouts/slideLayout762.xml"/></Relationships>
</file>

<file path=ppt/slideMasters/_rels/slideMaster72.xml.rels><?xml version="1.0" encoding="UTF-8" standalone="yes"?>
<Relationships xmlns="http://schemas.openxmlformats.org/package/2006/relationships"><Relationship Id="rId3" Type="http://schemas.openxmlformats.org/officeDocument/2006/relationships/theme" Target="../theme/theme72.xml"/><Relationship Id="rId2" Type="http://schemas.openxmlformats.org/officeDocument/2006/relationships/slideLayout" Target="../slideLayouts/slideLayout766.xml"/><Relationship Id="rId1" Type="http://schemas.openxmlformats.org/officeDocument/2006/relationships/slideLayout" Target="../slideLayouts/slideLayout765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4.xml"/><Relationship Id="rId13" Type="http://schemas.openxmlformats.org/officeDocument/2006/relationships/theme" Target="../theme/theme73.xml"/><Relationship Id="rId3" Type="http://schemas.openxmlformats.org/officeDocument/2006/relationships/slideLayout" Target="../slideLayouts/slideLayout769.xml"/><Relationship Id="rId7" Type="http://schemas.openxmlformats.org/officeDocument/2006/relationships/slideLayout" Target="../slideLayouts/slideLayout773.xml"/><Relationship Id="rId12" Type="http://schemas.openxmlformats.org/officeDocument/2006/relationships/slideLayout" Target="../slideLayouts/slideLayout778.xml"/><Relationship Id="rId2" Type="http://schemas.openxmlformats.org/officeDocument/2006/relationships/slideLayout" Target="../slideLayouts/slideLayout768.xml"/><Relationship Id="rId1" Type="http://schemas.openxmlformats.org/officeDocument/2006/relationships/slideLayout" Target="../slideLayouts/slideLayout767.xml"/><Relationship Id="rId6" Type="http://schemas.openxmlformats.org/officeDocument/2006/relationships/slideLayout" Target="../slideLayouts/slideLayout772.xml"/><Relationship Id="rId11" Type="http://schemas.openxmlformats.org/officeDocument/2006/relationships/slideLayout" Target="../slideLayouts/slideLayout777.xml"/><Relationship Id="rId5" Type="http://schemas.openxmlformats.org/officeDocument/2006/relationships/slideLayout" Target="../slideLayouts/slideLayout771.xml"/><Relationship Id="rId10" Type="http://schemas.openxmlformats.org/officeDocument/2006/relationships/slideLayout" Target="../slideLayouts/slideLayout776.xml"/><Relationship Id="rId4" Type="http://schemas.openxmlformats.org/officeDocument/2006/relationships/slideLayout" Target="../slideLayouts/slideLayout770.xml"/><Relationship Id="rId9" Type="http://schemas.openxmlformats.org/officeDocument/2006/relationships/slideLayout" Target="../slideLayouts/slideLayout7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2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1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976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B59C95-9F24-CC4B-832C-1D8C21792A4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68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800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6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35F6-6954-3C40-A4A8-B5A9BB3542FD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0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3" r:id="rId1"/>
    <p:sldLayoutId id="2147485654" r:id="rId2"/>
    <p:sldLayoutId id="2147485655" r:id="rId3"/>
    <p:sldLayoutId id="2147485656" r:id="rId4"/>
    <p:sldLayoutId id="2147485657" r:id="rId5"/>
    <p:sldLayoutId id="2147485658" r:id="rId6"/>
    <p:sldLayoutId id="2147485659" r:id="rId7"/>
    <p:sldLayoutId id="2147485660" r:id="rId8"/>
    <p:sldLayoutId id="2147485661" r:id="rId9"/>
    <p:sldLayoutId id="2147485662" r:id="rId10"/>
    <p:sldLayoutId id="2147485663" r:id="rId11"/>
    <p:sldLayoutId id="21474856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2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  <p:sldLayoutId id="21474857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2024. 11. 2.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3779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5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ts val="5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ts val="5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23C560-0E5F-EA4E-BC8F-576A57968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107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80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1" r:id="rId1"/>
    <p:sldLayoutId id="2147487122" r:id="rId2"/>
    <p:sldLayoutId id="2147487123" r:id="rId3"/>
    <p:sldLayoutId id="2147487124" r:id="rId4"/>
    <p:sldLayoutId id="2147487125" r:id="rId5"/>
    <p:sldLayoutId id="2147487126" r:id="rId6"/>
    <p:sldLayoutId id="2147487127" r:id="rId7"/>
    <p:sldLayoutId id="2147487128" r:id="rId8"/>
    <p:sldLayoutId id="2147487129" r:id="rId9"/>
    <p:sldLayoutId id="2147487130" r:id="rId10"/>
    <p:sldLayoutId id="21474871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11/2/24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4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5" r:id="rId1"/>
    <p:sldLayoutId id="2147487146" r:id="rId2"/>
    <p:sldLayoutId id="2147487147" r:id="rId3"/>
    <p:sldLayoutId id="2147487148" r:id="rId4"/>
    <p:sldLayoutId id="2147487149" r:id="rId5"/>
    <p:sldLayoutId id="2147487150" r:id="rId6"/>
    <p:sldLayoutId id="2147487151" r:id="rId7"/>
    <p:sldLayoutId id="2147487152" r:id="rId8"/>
    <p:sldLayoutId id="2147487153" r:id="rId9"/>
    <p:sldLayoutId id="2147487154" r:id="rId10"/>
    <p:sldLayoutId id="2147487155" r:id="rId11"/>
    <p:sldLayoutId id="21474871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2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6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4" r:id="rId1"/>
    <p:sldLayoutId id="2147487745" r:id="rId2"/>
    <p:sldLayoutId id="2147487746" r:id="rId3"/>
    <p:sldLayoutId id="2147487747" r:id="rId4"/>
    <p:sldLayoutId id="2147487748" r:id="rId5"/>
    <p:sldLayoutId id="2147487749" r:id="rId6"/>
    <p:sldLayoutId id="2147487750" r:id="rId7"/>
    <p:sldLayoutId id="2147487751" r:id="rId8"/>
    <p:sldLayoutId id="2147487752" r:id="rId9"/>
    <p:sldLayoutId id="2147487753" r:id="rId10"/>
    <p:sldLayoutId id="21474877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08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9D29E3-D8D3-9442-B127-7FC5C7AABDC8}" type="slidenum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8090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8090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641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73" r:id="rId1"/>
    <p:sldLayoutId id="2147488074" r:id="rId2"/>
    <p:sldLayoutId id="2147488075" r:id="rId3"/>
    <p:sldLayoutId id="2147488076" r:id="rId4"/>
    <p:sldLayoutId id="2147488077" r:id="rId5"/>
    <p:sldLayoutId id="2147488078" r:id="rId6"/>
    <p:sldLayoutId id="2147488079" r:id="rId7"/>
    <p:sldLayoutId id="2147488080" r:id="rId8"/>
    <p:sldLayoutId id="2147488081" r:id="rId9"/>
    <p:sldLayoutId id="2147488082" r:id="rId10"/>
    <p:sldLayoutId id="2147488083" r:id="rId11"/>
    <p:sldLayoutId id="214748808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86" r:id="rId1"/>
    <p:sldLayoutId id="2147488087" r:id="rId2"/>
    <p:sldLayoutId id="2147488088" r:id="rId3"/>
    <p:sldLayoutId id="2147488089" r:id="rId4"/>
    <p:sldLayoutId id="2147488090" r:id="rId5"/>
    <p:sldLayoutId id="2147488091" r:id="rId6"/>
    <p:sldLayoutId id="2147488092" r:id="rId7"/>
    <p:sldLayoutId id="2147488093" r:id="rId8"/>
    <p:sldLayoutId id="2147488094" r:id="rId9"/>
    <p:sldLayoutId id="2147488095" r:id="rId10"/>
    <p:sldLayoutId id="214748809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6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98" r:id="rId1"/>
    <p:sldLayoutId id="2147488099" r:id="rId2"/>
    <p:sldLayoutId id="2147488100" r:id="rId3"/>
    <p:sldLayoutId id="2147488101" r:id="rId4"/>
    <p:sldLayoutId id="2147488102" r:id="rId5"/>
    <p:sldLayoutId id="2147488103" r:id="rId6"/>
    <p:sldLayoutId id="2147488104" r:id="rId7"/>
    <p:sldLayoutId id="2147488105" r:id="rId8"/>
    <p:sldLayoutId id="2147488106" r:id="rId9"/>
    <p:sldLayoutId id="2147488107" r:id="rId10"/>
    <p:sldLayoutId id="214748810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6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72694B9D-8BFE-654E-8D86-2D1B27ECA5D0}" type="slidenum">
              <a:rPr lang="en-US" altLang="en-US"/>
              <a:pPr eaLnBrk="1" hangingPunct="1"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9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41" r:id="rId1"/>
    <p:sldLayoutId id="2147488342" r:id="rId2"/>
    <p:sldLayoutId id="2147488343" r:id="rId3"/>
    <p:sldLayoutId id="2147488344" r:id="rId4"/>
    <p:sldLayoutId id="2147488345" r:id="rId5"/>
    <p:sldLayoutId id="2147488346" r:id="rId6"/>
    <p:sldLayoutId id="2147488347" r:id="rId7"/>
    <p:sldLayoutId id="2147488348" r:id="rId8"/>
    <p:sldLayoutId id="2147488349" r:id="rId9"/>
    <p:sldLayoutId id="2147488350" r:id="rId10"/>
    <p:sldLayoutId id="214748835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0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2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79" r:id="rId1"/>
    <p:sldLayoutId id="2147488380" r:id="rId2"/>
    <p:sldLayoutId id="2147488381" r:id="rId3"/>
    <p:sldLayoutId id="2147488382" r:id="rId4"/>
    <p:sldLayoutId id="2147488383" r:id="rId5"/>
    <p:sldLayoutId id="2147488384" r:id="rId6"/>
    <p:sldLayoutId id="2147488385" r:id="rId7"/>
    <p:sldLayoutId id="2147488386" r:id="rId8"/>
    <p:sldLayoutId id="2147488387" r:id="rId9"/>
    <p:sldLayoutId id="2147488388" r:id="rId10"/>
    <p:sldLayoutId id="214748838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0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60" r:id="rId1"/>
    <p:sldLayoutId id="2147488561" r:id="rId2"/>
    <p:sldLayoutId id="2147488562" r:id="rId3"/>
    <p:sldLayoutId id="2147488563" r:id="rId4"/>
    <p:sldLayoutId id="2147488564" r:id="rId5"/>
    <p:sldLayoutId id="2147488565" r:id="rId6"/>
    <p:sldLayoutId id="2147488566" r:id="rId7"/>
    <p:sldLayoutId id="2147488567" r:id="rId8"/>
    <p:sldLayoutId id="2147488568" r:id="rId9"/>
    <p:sldLayoutId id="2147488569" r:id="rId10"/>
    <p:sldLayoutId id="214748857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50C7FBDD-E441-CD4F-8D0B-986DA964BE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4C961336-C8C0-B349-AA8E-7AF2E5542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59B2321-3A35-4A4F-B784-F9EB82CDF0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803C6AB3-8E66-0C47-9AFC-E6BBCC85987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1D4941C2-832B-CE44-A6CD-6ECEF18066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032">
            <a:extLst>
              <a:ext uri="{FF2B5EF4-FFF2-40B4-BE49-F238E27FC236}">
                <a16:creationId xmlns:a16="http://schemas.microsoft.com/office/drawing/2014/main" id="{84905974-26AA-1845-8C01-E86327ED2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>
            <a:extLst>
              <a:ext uri="{FF2B5EF4-FFF2-40B4-BE49-F238E27FC236}">
                <a16:creationId xmlns:a16="http://schemas.microsoft.com/office/drawing/2014/main" id="{E18BF5C3-4749-A240-A740-B0558883607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25" r:id="rId1"/>
    <p:sldLayoutId id="2147488626" r:id="rId2"/>
    <p:sldLayoutId id="2147488627" r:id="rId3"/>
    <p:sldLayoutId id="2147488628" r:id="rId4"/>
    <p:sldLayoutId id="2147488629" r:id="rId5"/>
    <p:sldLayoutId id="2147488630" r:id="rId6"/>
    <p:sldLayoutId id="2147488631" r:id="rId7"/>
    <p:sldLayoutId id="2147488632" r:id="rId8"/>
    <p:sldLayoutId id="2147488633" r:id="rId9"/>
    <p:sldLayoutId id="2147488634" r:id="rId10"/>
    <p:sldLayoutId id="2147488635" r:id="rId11"/>
    <p:sldLayoutId id="214748863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9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38" r:id="rId1"/>
    <p:sldLayoutId id="2147488639" r:id="rId2"/>
    <p:sldLayoutId id="2147488640" r:id="rId3"/>
    <p:sldLayoutId id="2147488641" r:id="rId4"/>
    <p:sldLayoutId id="2147488642" r:id="rId5"/>
    <p:sldLayoutId id="2147488643" r:id="rId6"/>
    <p:sldLayoutId id="2147488644" r:id="rId7"/>
    <p:sldLayoutId id="2147488645" r:id="rId8"/>
    <p:sldLayoutId id="2147488646" r:id="rId9"/>
    <p:sldLayoutId id="2147488647" r:id="rId10"/>
    <p:sldLayoutId id="214748864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5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48" r:id="rId1"/>
    <p:sldLayoutId id="2147488749" r:id="rId2"/>
    <p:sldLayoutId id="2147488750" r:id="rId3"/>
    <p:sldLayoutId id="2147488751" r:id="rId4"/>
    <p:sldLayoutId id="2147488752" r:id="rId5"/>
    <p:sldLayoutId id="2147488753" r:id="rId6"/>
    <p:sldLayoutId id="2147488754" r:id="rId7"/>
    <p:sldLayoutId id="2147488755" r:id="rId8"/>
    <p:sldLayoutId id="2147488756" r:id="rId9"/>
    <p:sldLayoutId id="2147488757" r:id="rId10"/>
    <p:sldLayoutId id="214748875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92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79" r:id="rId1"/>
    <p:sldLayoutId id="2147488980" r:id="rId2"/>
    <p:sldLayoutId id="2147488981" r:id="rId3"/>
    <p:sldLayoutId id="2147488982" r:id="rId4"/>
    <p:sldLayoutId id="2147488983" r:id="rId5"/>
    <p:sldLayoutId id="2147488984" r:id="rId6"/>
    <p:sldLayoutId id="2147488985" r:id="rId7"/>
    <p:sldLayoutId id="2147488986" r:id="rId8"/>
    <p:sldLayoutId id="2147488987" r:id="rId9"/>
    <p:sldLayoutId id="2147488988" r:id="rId10"/>
    <p:sldLayoutId id="2147488989" r:id="rId11"/>
    <p:sldLayoutId id="2147488990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92" r:id="rId1"/>
    <p:sldLayoutId id="2147488993" r:id="rId2"/>
    <p:sldLayoutId id="2147488994" r:id="rId3"/>
    <p:sldLayoutId id="2147488995" r:id="rId4"/>
    <p:sldLayoutId id="2147488996" r:id="rId5"/>
    <p:sldLayoutId id="2147488997" r:id="rId6"/>
    <p:sldLayoutId id="2147488998" r:id="rId7"/>
    <p:sldLayoutId id="2147488999" r:id="rId8"/>
    <p:sldLayoutId id="2147489000" r:id="rId9"/>
    <p:sldLayoutId id="2147489001" r:id="rId10"/>
    <p:sldLayoutId id="214748900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7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17" r:id="rId1"/>
    <p:sldLayoutId id="2147489018" r:id="rId2"/>
    <p:sldLayoutId id="2147489019" r:id="rId3"/>
    <p:sldLayoutId id="2147489020" r:id="rId4"/>
    <p:sldLayoutId id="2147489021" r:id="rId5"/>
    <p:sldLayoutId id="2147489022" r:id="rId6"/>
    <p:sldLayoutId id="2147489023" r:id="rId7"/>
    <p:sldLayoutId id="2147489024" r:id="rId8"/>
    <p:sldLayoutId id="2147489025" r:id="rId9"/>
    <p:sldLayoutId id="2147489026" r:id="rId10"/>
    <p:sldLayoutId id="2147489027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3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29" r:id="rId1"/>
    <p:sldLayoutId id="2147489030" r:id="rId2"/>
    <p:sldLayoutId id="2147489031" r:id="rId3"/>
    <p:sldLayoutId id="2147489032" r:id="rId4"/>
    <p:sldLayoutId id="2147489033" r:id="rId5"/>
    <p:sldLayoutId id="2147489034" r:id="rId6"/>
    <p:sldLayoutId id="2147489035" r:id="rId7"/>
    <p:sldLayoutId id="2147489036" r:id="rId8"/>
    <p:sldLayoutId id="2147489037" r:id="rId9"/>
    <p:sldLayoutId id="2147489038" r:id="rId10"/>
    <p:sldLayoutId id="2147489039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5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17" r:id="rId1"/>
    <p:sldLayoutId id="2147489218" r:id="rId2"/>
    <p:sldLayoutId id="2147489219" r:id="rId3"/>
    <p:sldLayoutId id="2147489220" r:id="rId4"/>
    <p:sldLayoutId id="2147489221" r:id="rId5"/>
    <p:sldLayoutId id="2147489222" r:id="rId6"/>
    <p:sldLayoutId id="2147489223" r:id="rId7"/>
    <p:sldLayoutId id="2147489224" r:id="rId8"/>
    <p:sldLayoutId id="2147489225" r:id="rId9"/>
    <p:sldLayoutId id="2147489226" r:id="rId10"/>
    <p:sldLayoutId id="214748922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3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29" r:id="rId1"/>
    <p:sldLayoutId id="2147489230" r:id="rId2"/>
    <p:sldLayoutId id="2147489231" r:id="rId3"/>
    <p:sldLayoutId id="2147489232" r:id="rId4"/>
    <p:sldLayoutId id="2147489233" r:id="rId5"/>
    <p:sldLayoutId id="2147489234" r:id="rId6"/>
    <p:sldLayoutId id="2147489235" r:id="rId7"/>
    <p:sldLayoutId id="2147489236" r:id="rId8"/>
    <p:sldLayoutId id="2147489237" r:id="rId9"/>
    <p:sldLayoutId id="2147489238" r:id="rId10"/>
    <p:sldLayoutId id="214748923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9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53" r:id="rId1"/>
    <p:sldLayoutId id="2147489254" r:id="rId2"/>
    <p:sldLayoutId id="2147489255" r:id="rId3"/>
    <p:sldLayoutId id="2147489256" r:id="rId4"/>
    <p:sldLayoutId id="2147489257" r:id="rId5"/>
    <p:sldLayoutId id="2147489258" r:id="rId6"/>
    <p:sldLayoutId id="2147489259" r:id="rId7"/>
    <p:sldLayoutId id="2147489260" r:id="rId8"/>
    <p:sldLayoutId id="2147489261" r:id="rId9"/>
    <p:sldLayoutId id="2147489262" r:id="rId10"/>
    <p:sldLayoutId id="2147489263" r:id="rId11"/>
    <p:sldLayoutId id="21474892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66" r:id="rId1"/>
    <p:sldLayoutId id="2147489267" r:id="rId2"/>
    <p:sldLayoutId id="2147489268" r:id="rId3"/>
    <p:sldLayoutId id="2147489269" r:id="rId4"/>
    <p:sldLayoutId id="2147489270" r:id="rId5"/>
    <p:sldLayoutId id="2147489271" r:id="rId6"/>
    <p:sldLayoutId id="2147489272" r:id="rId7"/>
    <p:sldLayoutId id="2147489273" r:id="rId8"/>
    <p:sldLayoutId id="2147489274" r:id="rId9"/>
    <p:sldLayoutId id="2147489275" r:id="rId10"/>
    <p:sldLayoutId id="2147489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4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78" r:id="rId1"/>
    <p:sldLayoutId id="2147489279" r:id="rId2"/>
    <p:sldLayoutId id="2147489280" r:id="rId3"/>
    <p:sldLayoutId id="2147489281" r:id="rId4"/>
    <p:sldLayoutId id="2147489282" r:id="rId5"/>
    <p:sldLayoutId id="2147489283" r:id="rId6"/>
    <p:sldLayoutId id="2147489284" r:id="rId7"/>
    <p:sldLayoutId id="2147489285" r:id="rId8"/>
    <p:sldLayoutId id="2147489286" r:id="rId9"/>
    <p:sldLayoutId id="2147489287" r:id="rId10"/>
    <p:sldLayoutId id="21474892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51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90" r:id="rId1"/>
    <p:sldLayoutId id="2147489291" r:id="rId2"/>
    <p:sldLayoutId id="2147489292" r:id="rId3"/>
    <p:sldLayoutId id="2147489293" r:id="rId4"/>
    <p:sldLayoutId id="2147489294" r:id="rId5"/>
    <p:sldLayoutId id="2147489295" r:id="rId6"/>
    <p:sldLayoutId id="2147489296" r:id="rId7"/>
    <p:sldLayoutId id="2147489297" r:id="rId8"/>
    <p:sldLayoutId id="2147489298" r:id="rId9"/>
    <p:sldLayoutId id="2147489299" r:id="rId10"/>
    <p:sldLayoutId id="2147489300" r:id="rId11"/>
    <p:sldLayoutId id="2147489301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1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51" r:id="rId1"/>
    <p:sldLayoutId id="2147489552" r:id="rId2"/>
    <p:sldLayoutId id="2147489553" r:id="rId3"/>
    <p:sldLayoutId id="2147489554" r:id="rId4"/>
    <p:sldLayoutId id="2147489555" r:id="rId5"/>
    <p:sldLayoutId id="2147489556" r:id="rId6"/>
    <p:sldLayoutId id="2147489557" r:id="rId7"/>
    <p:sldLayoutId id="2147489558" r:id="rId8"/>
    <p:sldLayoutId id="2147489559" r:id="rId9"/>
    <p:sldLayoutId id="2147489560" r:id="rId10"/>
    <p:sldLayoutId id="214748956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5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63" r:id="rId1"/>
    <p:sldLayoutId id="2147489564" r:id="rId2"/>
    <p:sldLayoutId id="2147489565" r:id="rId3"/>
    <p:sldLayoutId id="2147489566" r:id="rId4"/>
    <p:sldLayoutId id="2147489567" r:id="rId5"/>
    <p:sldLayoutId id="2147489568" r:id="rId6"/>
    <p:sldLayoutId id="2147489569" r:id="rId7"/>
    <p:sldLayoutId id="2147489570" r:id="rId8"/>
    <p:sldLayoutId id="2147489571" r:id="rId9"/>
    <p:sldLayoutId id="2147489572" r:id="rId10"/>
    <p:sldLayoutId id="2147489573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7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88" r:id="rId1"/>
    <p:sldLayoutId id="2147489589" r:id="rId2"/>
    <p:sldLayoutId id="2147489590" r:id="rId3"/>
    <p:sldLayoutId id="2147489591" r:id="rId4"/>
    <p:sldLayoutId id="2147489592" r:id="rId5"/>
    <p:sldLayoutId id="2147489593" r:id="rId6"/>
    <p:sldLayoutId id="2147489594" r:id="rId7"/>
    <p:sldLayoutId id="2147489595" r:id="rId8"/>
    <p:sldLayoutId id="2147489596" r:id="rId9"/>
    <p:sldLayoutId id="2147489597" r:id="rId10"/>
    <p:sldLayoutId id="2147489598" r:id="rId11"/>
    <p:sldLayoutId id="2147489599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1026">
            <a:extLst>
              <a:ext uri="{FF2B5EF4-FFF2-40B4-BE49-F238E27FC236}">
                <a16:creationId xmlns:a16="http://schemas.microsoft.com/office/drawing/2014/main" id="{767842EF-2E87-9649-8E4C-4EF07515E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5667" name="Rectangle 1027">
            <a:extLst>
              <a:ext uri="{FF2B5EF4-FFF2-40B4-BE49-F238E27FC236}">
                <a16:creationId xmlns:a16="http://schemas.microsoft.com/office/drawing/2014/main" id="{7F46E882-405C-294F-A176-5EB4B6E5E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955FDDD-00C5-1D4C-912E-1BDB0E3BD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2C1267A1-BE40-C34F-A587-D92B7D4A5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>
              <a:defRPr/>
            </a:pPr>
            <a:fld id="{B1C60925-3F6D-0244-A63C-8428EA4EF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25670" name="Line 1032">
            <a:extLst>
              <a:ext uri="{FF2B5EF4-FFF2-40B4-BE49-F238E27FC236}">
                <a16:creationId xmlns:a16="http://schemas.microsoft.com/office/drawing/2014/main" id="{BEFE2080-76AE-4B40-AEAD-392FD767B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71" name="Line 1033">
            <a:extLst>
              <a:ext uri="{FF2B5EF4-FFF2-40B4-BE49-F238E27FC236}">
                <a16:creationId xmlns:a16="http://schemas.microsoft.com/office/drawing/2014/main" id="{23A53299-EA82-2047-A09E-6BA50065689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12" r:id="rId1"/>
    <p:sldLayoutId id="2147489613" r:id="rId2"/>
    <p:sldLayoutId id="2147489614" r:id="rId3"/>
    <p:sldLayoutId id="2147489615" r:id="rId4"/>
    <p:sldLayoutId id="2147489616" r:id="rId5"/>
    <p:sldLayoutId id="2147489617" r:id="rId6"/>
    <p:sldLayoutId id="2147489618" r:id="rId7"/>
    <p:sldLayoutId id="2147489619" r:id="rId8"/>
    <p:sldLayoutId id="2147489620" r:id="rId9"/>
    <p:sldLayoutId id="2147489621" r:id="rId10"/>
    <p:sldLayoutId id="2147489622" r:id="rId11"/>
    <p:sldLayoutId id="2147489623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9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44" r:id="rId1"/>
    <p:sldLayoutId id="2147489645" r:id="rId2"/>
    <p:sldLayoutId id="2147489646" r:id="rId3"/>
    <p:sldLayoutId id="2147489647" r:id="rId4"/>
    <p:sldLayoutId id="2147489648" r:id="rId5"/>
    <p:sldLayoutId id="2147489649" r:id="rId6"/>
    <p:sldLayoutId id="2147489650" r:id="rId7"/>
    <p:sldLayoutId id="2147489651" r:id="rId8"/>
    <p:sldLayoutId id="2147489652" r:id="rId9"/>
    <p:sldLayoutId id="2147489653" r:id="rId10"/>
    <p:sldLayoutId id="214748965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1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06" r:id="rId1"/>
    <p:sldLayoutId id="2147489807" r:id="rId2"/>
    <p:sldLayoutId id="2147489808" r:id="rId3"/>
    <p:sldLayoutId id="2147489809" r:id="rId4"/>
    <p:sldLayoutId id="2147489810" r:id="rId5"/>
    <p:sldLayoutId id="2147489811" r:id="rId6"/>
    <p:sldLayoutId id="2147489812" r:id="rId7"/>
    <p:sldLayoutId id="2147489813" r:id="rId8"/>
    <p:sldLayoutId id="2147489814" r:id="rId9"/>
    <p:sldLayoutId id="2147489815" r:id="rId10"/>
    <p:sldLayoutId id="2147489816" r:id="rId11"/>
    <p:sldLayoutId id="214748981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>
            <a:extLst>
              <a:ext uri="{FF2B5EF4-FFF2-40B4-BE49-F238E27FC236}">
                <a16:creationId xmlns:a16="http://schemas.microsoft.com/office/drawing/2014/main" id="{905E7BDC-7850-0840-AE02-4CD684FE19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Rectangle 1027">
            <a:extLst>
              <a:ext uri="{FF2B5EF4-FFF2-40B4-BE49-F238E27FC236}">
                <a16:creationId xmlns:a16="http://schemas.microsoft.com/office/drawing/2014/main" id="{6E0880CC-46D8-144C-AB8F-FA38446BBE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E2720296-8B91-D64B-9FD7-7AF64C7323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39D3AC41-115F-0845-A7A4-47BF361B187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2E03388C-8DDE-5549-8BDC-829E3484E1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342" name="Line 1032">
            <a:extLst>
              <a:ext uri="{FF2B5EF4-FFF2-40B4-BE49-F238E27FC236}">
                <a16:creationId xmlns:a16="http://schemas.microsoft.com/office/drawing/2014/main" id="{C35EBA84-E5B9-C34A-9AC4-3C109F724B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Line 1033">
            <a:extLst>
              <a:ext uri="{FF2B5EF4-FFF2-40B4-BE49-F238E27FC236}">
                <a16:creationId xmlns:a16="http://schemas.microsoft.com/office/drawing/2014/main" id="{F5BD3987-485D-E042-8A19-7C18DF05F31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8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19" r:id="rId1"/>
    <p:sldLayoutId id="2147489820" r:id="rId2"/>
    <p:sldLayoutId id="2147489821" r:id="rId3"/>
    <p:sldLayoutId id="2147489822" r:id="rId4"/>
    <p:sldLayoutId id="2147489823" r:id="rId5"/>
    <p:sldLayoutId id="2147489824" r:id="rId6"/>
    <p:sldLayoutId id="2147489825" r:id="rId7"/>
    <p:sldLayoutId id="2147489826" r:id="rId8"/>
    <p:sldLayoutId id="2147489827" r:id="rId9"/>
    <p:sldLayoutId id="2147489828" r:id="rId10"/>
    <p:sldLayoutId id="2147489829" r:id="rId11"/>
    <p:sldLayoutId id="2147489830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eaLnBrk="1" hangingPunct="1"/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eaLnBrk="1" hangingPunct="1"/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1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44" r:id="rId1"/>
    <p:sldLayoutId id="2147489845" r:id="rId2"/>
    <p:sldLayoutId id="2147489846" r:id="rId3"/>
    <p:sldLayoutId id="2147489847" r:id="rId4"/>
    <p:sldLayoutId id="2147489848" r:id="rId5"/>
    <p:sldLayoutId id="2147489849" r:id="rId6"/>
    <p:sldLayoutId id="2147489850" r:id="rId7"/>
    <p:sldLayoutId id="2147489851" r:id="rId8"/>
    <p:sldLayoutId id="2147489852" r:id="rId9"/>
    <p:sldLayoutId id="2147489853" r:id="rId10"/>
    <p:sldLayoutId id="2147489854" r:id="rId11"/>
    <p:sldLayoutId id="2147489855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>
            <a:extLst>
              <a:ext uri="{FF2B5EF4-FFF2-40B4-BE49-F238E27FC236}">
                <a16:creationId xmlns:a16="http://schemas.microsoft.com/office/drawing/2014/main" id="{4100DFBF-1FEE-4ACB-900C-42CD990BE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>
            <a:extLst>
              <a:ext uri="{FF2B5EF4-FFF2-40B4-BE49-F238E27FC236}">
                <a16:creationId xmlns:a16="http://schemas.microsoft.com/office/drawing/2014/main" id="{7B86C5D9-AB13-4DED-A44A-D17CB1C1F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D84474C4-284F-9440-A98C-FA4AB90F76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653E7E89-9F9B-F740-A030-C38912ADA0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A6BA0A0-A7BE-4DC4-A1D2-67560873BD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4" name="Line 1032">
            <a:extLst>
              <a:ext uri="{FF2B5EF4-FFF2-40B4-BE49-F238E27FC236}">
                <a16:creationId xmlns:a16="http://schemas.microsoft.com/office/drawing/2014/main" id="{B2BA4185-DAF2-4408-906B-C503302DE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Line 1033">
            <a:extLst>
              <a:ext uri="{FF2B5EF4-FFF2-40B4-BE49-F238E27FC236}">
                <a16:creationId xmlns:a16="http://schemas.microsoft.com/office/drawing/2014/main" id="{BFB13A2A-7836-4554-BA73-7213A39EA28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6" name="Picture 7" descr="safari.png">
            <a:extLst>
              <a:ext uri="{FF2B5EF4-FFF2-40B4-BE49-F238E27FC236}">
                <a16:creationId xmlns:a16="http://schemas.microsoft.com/office/drawing/2014/main" id="{1177FD16-61A1-4390-9ECA-67D35227FB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87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26" r:id="rId1"/>
    <p:sldLayoutId id="2147489927" r:id="rId2"/>
    <p:sldLayoutId id="2147489928" r:id="rId3"/>
    <p:sldLayoutId id="2147489929" r:id="rId4"/>
    <p:sldLayoutId id="2147489930" r:id="rId5"/>
    <p:sldLayoutId id="2147489931" r:id="rId6"/>
    <p:sldLayoutId id="2147489932" r:id="rId7"/>
    <p:sldLayoutId id="2147489933" r:id="rId8"/>
    <p:sldLayoutId id="2147489934" r:id="rId9"/>
    <p:sldLayoutId id="2147489935" r:id="rId10"/>
    <p:sldLayoutId id="2147489936" r:id="rId11"/>
    <p:sldLayoutId id="214748993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062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51" r:id="rId1"/>
    <p:sldLayoutId id="2147489952" r:id="rId2"/>
    <p:sldLayoutId id="2147489953" r:id="rId3"/>
    <p:sldLayoutId id="2147489954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E5EADF-E8A8-9548-6E81-2DAF4ACB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91AB1-7A0A-F67A-A59E-47B51F0A3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56271B-B905-57CC-06C2-739306F43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1749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41" r:id="rId1"/>
    <p:sldLayoutId id="2147490042" r:id="rId2"/>
    <p:sldLayoutId id="2147490043" r:id="rId3"/>
    <p:sldLayoutId id="214749004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6868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98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19200"/>
            <a:ext cx="8686800" cy="5502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04427566-1EA6-5D4B-A5C7-FD3E6A54E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3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46" r:id="rId1"/>
    <p:sldLayoutId id="2147490047" r:id="rId2"/>
    <p:sldLayoutId id="2147490048" r:id="rId3"/>
    <p:sldLayoutId id="2147490049" r:id="rId4"/>
    <p:sldLayoutId id="2147490050" r:id="rId5"/>
    <p:sldLayoutId id="2147490051" r:id="rId6"/>
    <p:sldLayoutId id="2147490052" r:id="rId7"/>
    <p:sldLayoutId id="2147490053" r:id="rId8"/>
    <p:sldLayoutId id="2147490054" r:id="rId9"/>
    <p:sldLayoutId id="2147490055" r:id="rId10"/>
    <p:sldLayoutId id="2147490056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868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9200"/>
            <a:ext cx="8686800" cy="5502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1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58" r:id="rId1"/>
    <p:sldLayoutId id="2147490059" r:id="rId2"/>
    <p:sldLayoutId id="2147490060" r:id="rId3"/>
    <p:sldLayoutId id="2147490061" r:id="rId4"/>
    <p:sldLayoutId id="2147490062" r:id="rId5"/>
    <p:sldLayoutId id="2147490063" r:id="rId6"/>
    <p:sldLayoutId id="2147490064" r:id="rId7"/>
    <p:sldLayoutId id="2147490065" r:id="rId8"/>
    <p:sldLayoutId id="2147490066" r:id="rId9"/>
    <p:sldLayoutId id="2147490067" r:id="rId10"/>
    <p:sldLayoutId id="214749006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7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663" y="365126"/>
            <a:ext cx="8638674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663" y="1335505"/>
            <a:ext cx="8638674" cy="4836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777A21B-5E9D-45BB-84A5-530574EDE4F4}"/>
              </a:ext>
            </a:extLst>
          </p:cNvPr>
          <p:cNvSpPr/>
          <p:nvPr userDrawn="1"/>
        </p:nvSpPr>
        <p:spPr>
          <a:xfrm>
            <a:off x="8386618" y="5132173"/>
            <a:ext cx="757382" cy="17258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93828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15" r:id="rId1"/>
    <p:sldLayoutId id="2147490116" r:id="rId2"/>
    <p:sldLayoutId id="2147490117" r:id="rId3"/>
    <p:sldLayoutId id="2147490118" r:id="rId4"/>
    <p:sldLayoutId id="2147490119" r:id="rId5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392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6492883"/>
            <a:ext cx="1828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0070C0"/>
                </a:solidFill>
              </a:defRPr>
            </a:lvl1pPr>
          </a:lstStyle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21" r:id="rId1"/>
    <p:sldLayoutId id="2147490122" r:id="rId2"/>
    <p:sldLayoutId id="2147490123" r:id="rId3"/>
    <p:sldLayoutId id="2147490124" r:id="rId4"/>
    <p:sldLayoutId id="2147490125" r:id="rId5"/>
    <p:sldLayoutId id="2147490126" r:id="rId6"/>
    <p:sldLayoutId id="2147490127" r:id="rId7"/>
    <p:sldLayoutId id="2147490128" r:id="rId8"/>
    <p:sldLayoutId id="2147490129" r:id="rId9"/>
    <p:sldLayoutId id="2147490130" r:id="rId10"/>
    <p:sldLayoutId id="214749013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7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33" r:id="rId1"/>
    <p:sldLayoutId id="214749013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C2683-0D41-1E45-8714-724CB257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8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36" r:id="rId1"/>
    <p:sldLayoutId id="2147490137" r:id="rId2"/>
    <p:sldLayoutId id="2147490138" r:id="rId3"/>
    <p:sldLayoutId id="2147490139" r:id="rId4"/>
    <p:sldLayoutId id="2147490140" r:id="rId5"/>
    <p:sldLayoutId id="2147490141" r:id="rId6"/>
    <p:sldLayoutId id="2147490142" r:id="rId7"/>
    <p:sldLayoutId id="2147490143" r:id="rId8"/>
    <p:sldLayoutId id="2147490144" r:id="rId9"/>
    <p:sldLayoutId id="2147490145" r:id="rId10"/>
    <p:sldLayoutId id="2147490146" r:id="rId11"/>
    <p:sldLayoutId id="214749014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eraldofojunior.github.io/" TargetMode="Externa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qAYMx34euU" TargetMode="External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8.xml"/><Relationship Id="rId6" Type="http://schemas.openxmlformats.org/officeDocument/2006/relationships/hyperlink" Target="https://community.microcenter.com/discussion/5134/comparing-zen-3-to-zen-2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www.tech-critter.com/amd-keynote-computex-2021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-techblog.de/ibm-power10-prozessor-mehr-speicher-mehr-tempo-mehr-sicherheit/09/2020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8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marena.com/apple_announces_m1_ultra_with_20core_cpu_and_64core_gpu-news-53481.php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gyaglikci@gmail.com" TargetMode="External"/><Relationship Id="rId2" Type="http://schemas.openxmlformats.org/officeDocument/2006/relationships/hyperlink" Target="https://geraldofojunior.github.i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hyperlink" Target="https://safari.ethz.ch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va.stanford.edu/classes/cs99s/papers/architects_look_to_future.pd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0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arizona.edu/hpca9/" TargetMode="External"/><Relationship Id="rId2" Type="http://schemas.openxmlformats.org/officeDocument/2006/relationships/hyperlink" Target="https://people.inf.ethz.ch/omutlu/pub/mutlu_hpca03.pdf" TargetMode="External"/><Relationship Id="rId1" Type="http://schemas.openxmlformats.org/officeDocument/2006/relationships/slideLayout" Target="../slideLayouts/slideLayout390.xml"/><Relationship Id="rId5" Type="http://schemas.openxmlformats.org/officeDocument/2006/relationships/image" Target="../media/image35.tiff"/><Relationship Id="rId4" Type="http://schemas.openxmlformats.org/officeDocument/2006/relationships/hyperlink" Target="https://people.inf.ethz.ch/omutlu/pub/mutlu_hpca03_talk.pdf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3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plos2018.org/" TargetMode="External"/><Relationship Id="rId2" Type="http://schemas.openxmlformats.org/officeDocument/2006/relationships/hyperlink" Target="https://people.inf.ethz.ch/omutlu/pub/Google-consumer-workloads-data-movement-and-PIM_asplos18.pdf" TargetMode="External"/><Relationship Id="rId1" Type="http://schemas.openxmlformats.org/officeDocument/2006/relationships/slideLayout" Target="../slideLayouts/slideLayout558.xml"/><Relationship Id="rId4" Type="http://schemas.openxmlformats.org/officeDocument/2006/relationships/image" Target="../media/image38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pactconf.org/" TargetMode="External"/><Relationship Id="rId7" Type="http://schemas.openxmlformats.org/officeDocument/2006/relationships/image" Target="../media/image39.png"/><Relationship Id="rId2" Type="http://schemas.openxmlformats.org/officeDocument/2006/relationships/hyperlink" Target="https://people.inf.ethz.ch/omutlu/pub/Google-neural-networks-for-edge-devices-Mensa-Framework_pact21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A5gxjDbLRAs&amp;list=PL5Q2soXY2Zi8_VVChACnON4sfh2bJ5IrD&amp;index=178" TargetMode="External"/><Relationship Id="rId5" Type="http://schemas.openxmlformats.org/officeDocument/2006/relationships/hyperlink" Target="https://people.inf.ethz.ch/omutlu/pub/Google-neural-networks-for-edge-devices-Mensa-Framework_pact21-talk.pdf" TargetMode="External"/><Relationship Id="rId4" Type="http://schemas.openxmlformats.org/officeDocument/2006/relationships/hyperlink" Target="https://people.inf.ethz.ch/omutlu/pub/Google-neural-networks-for-edge-devices-Mensa-Framework_pact21-talk.ppt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events.safari.ethz.ch/micro24-memorycentric-tutorial/doku.php?id=star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5.xml"/><Relationship Id="rId5" Type="http://schemas.openxmlformats.org/officeDocument/2006/relationships/hyperlink" Target="https://arxiv.org/pdf/2109.14320" TargetMode="Externa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AZZGDlsDAY" TargetMode="External"/><Relationship Id="rId3" Type="http://schemas.openxmlformats.org/officeDocument/2006/relationships/hyperlink" Target="http://www.date-conference.com/" TargetMode="External"/><Relationship Id="rId7" Type="http://schemas.openxmlformats.org/officeDocument/2006/relationships/hyperlink" Target="https://people.inf.ethz.ch/omutlu/pub/onur-IEDM-Tutorial-MemoryCentricComputingSystems-December-12-2020-FINAL.pdf" TargetMode="External"/><Relationship Id="rId2" Type="http://schemas.openxmlformats.org/officeDocument/2006/relationships/hyperlink" Target="https://people.inf.ethz.ch/omutlu/pub/intelligent-architectures-for-intelligent-computingsystems-invited_paper_DATE21.pdf" TargetMode="External"/><Relationship Id="rId1" Type="http://schemas.openxmlformats.org/officeDocument/2006/relationships/slideLayout" Target="../slideLayouts/slideLayout581.xml"/><Relationship Id="rId6" Type="http://schemas.openxmlformats.org/officeDocument/2006/relationships/hyperlink" Target="https://people.inf.ethz.ch/omutlu/pub/onur-IEDM-Tutorial-MemoryCentricComputingSystems-December-12-2020-FINAL.pptx" TargetMode="External"/><Relationship Id="rId5" Type="http://schemas.openxmlformats.org/officeDocument/2006/relationships/hyperlink" Target="https://people.inf.ethz.ch/omutlu/pub/onur-DATE-InvitedTalk-IntelligentArchitecturesForIntelligentComputingSystems-January-22-2021.pdf" TargetMode="External"/><Relationship Id="rId10" Type="http://schemas.openxmlformats.org/officeDocument/2006/relationships/image" Target="../media/image40.png"/><Relationship Id="rId4" Type="http://schemas.openxmlformats.org/officeDocument/2006/relationships/hyperlink" Target="https://people.inf.ethz.ch/omutlu/pub/onur-DATE-InvitedTalk-IntelligentArchitecturesForIntelligentComputingSystems-January-22-2021.pptx" TargetMode="External"/><Relationship Id="rId9" Type="http://schemas.openxmlformats.org/officeDocument/2006/relationships/hyperlink" Target="https://www.youtube.com/watch?v=H3sEaINPBOE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marena.com/apple_announces_m1_ultra_with_20core_cpu_and_64core_gpu-news-53481.php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events.safari.ethz.ch/micro24-memorycentric-tutorial/doku.php?id=star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doi.org/10.1109/T-C.1969.222754" TargetMode="External"/><Relationship Id="rId1" Type="http://schemas.openxmlformats.org/officeDocument/2006/relationships/slideLayout" Target="../slideLayouts/slideLayout64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safari.ethz.ch/architecture/fall2020/lib/exe/fetch.php?media=stone_logic_in_memory_1970.pd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doi.org/10.1109/40.592312" TargetMode="Externa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memory-scaling_memcon13.pdf" TargetMode="External"/><Relationship Id="rId3" Type="http://schemas.openxmlformats.org/officeDocument/2006/relationships/hyperlink" Target="http://www.ewh.ieee.org/soc/eds/imw/" TargetMode="External"/><Relationship Id="rId7" Type="http://schemas.openxmlformats.org/officeDocument/2006/relationships/image" Target="../media/image46.png"/><Relationship Id="rId2" Type="http://schemas.openxmlformats.org/officeDocument/2006/relationships/hyperlink" Target="https://people.inf.ethz.ch/omutlu/pub/memory-scaling_imw13.pdf" TargetMode="External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://www.eetimes.com/document.asp?doc_id=1280950" TargetMode="External"/><Relationship Id="rId5" Type="http://schemas.openxmlformats.org/officeDocument/2006/relationships/hyperlink" Target="https://people.inf.ethz.ch/omutlu/pub/mutlu_memory-scaling_imw13_invited-talk.pdf" TargetMode="External"/><Relationship Id="rId4" Type="http://schemas.openxmlformats.org/officeDocument/2006/relationships/hyperlink" Target="https://people.inf.ethz.ch/omutlu/pub/mutlu_memory-scaling_imw13_invited-talk.pptx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people.inf.ethz.ch/omutlu/pub/dram-row-hammer_isca14.pdf" TargetMode="External"/><Relationship Id="rId1" Type="http://schemas.openxmlformats.org/officeDocument/2006/relationships/slideLayout" Target="../slideLayouts/slideLayout55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dram-row-hammer_isca14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9.xml"/><Relationship Id="rId5" Type="http://schemas.openxmlformats.org/officeDocument/2006/relationships/hyperlink" Target="http://users.ece.cmu.edu/~omutlu/pub/dram-row-hammer_isca14.pdf" TargetMode="External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58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dram-row-hammer_kim_lightning-talk_isca14.pdf" TargetMode="External"/><Relationship Id="rId13" Type="http://schemas.openxmlformats.org/officeDocument/2006/relationships/hyperlink" Target="https://sites.coecis.cornell.edu/isca50retrospective/" TargetMode="External"/><Relationship Id="rId3" Type="http://schemas.openxmlformats.org/officeDocument/2006/relationships/hyperlink" Target="https://people.inf.ethz.ch/omutlu/pub/dram-row-hammer_isca14.pdf" TargetMode="External"/><Relationship Id="rId7" Type="http://schemas.openxmlformats.org/officeDocument/2006/relationships/hyperlink" Target="https://people.inf.ethz.ch/omutlu/pub/dram-row-hammer_kim_lightning-talk_isca14.pptx" TargetMode="External"/><Relationship Id="rId12" Type="http://schemas.openxmlformats.org/officeDocument/2006/relationships/hyperlink" Target="https://people.inf.ethz.ch/omutlu/pub/RowHammer_50YearsOfISCA-Retrospective_isca23.pdf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69.xml"/><Relationship Id="rId6" Type="http://schemas.openxmlformats.org/officeDocument/2006/relationships/hyperlink" Target="https://people.inf.ethz.ch/omutlu/pub/dram-row-hammer_kim_talk_isca14.pdf" TargetMode="External"/><Relationship Id="rId11" Type="http://schemas.openxmlformats.org/officeDocument/2006/relationships/hyperlink" Target="https://wp.nyu.edu/toppicksinhardwaresecurity/" TargetMode="External"/><Relationship Id="rId5" Type="http://schemas.openxmlformats.org/officeDocument/2006/relationships/hyperlink" Target="https://people.inf.ethz.ch/omutlu/pub/dram-row-hammer_kim_talk_isca14.pptx" TargetMode="External"/><Relationship Id="rId10" Type="http://schemas.openxmlformats.org/officeDocument/2006/relationships/hyperlink" Target="https://www.youtube.com/watch?v=KDy632z23UE" TargetMode="External"/><Relationship Id="rId4" Type="http://schemas.openxmlformats.org/officeDocument/2006/relationships/hyperlink" Target="http://cag.engr.uconn.edu/isca2014/" TargetMode="External"/><Relationship Id="rId9" Type="http://schemas.openxmlformats.org/officeDocument/2006/relationships/hyperlink" Target="https://github.com/CMU-SAFARI/rowhammer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sgd7PHQQ1AI&amp;list=PL5Q2soXY2Zi8D_5MGV6EnXEJHnV2YFBJl&amp;index=39" TargetMode="External"/><Relationship Id="rId3" Type="http://schemas.openxmlformats.org/officeDocument/2006/relationships/hyperlink" Target="https://ieeexplore.ieee.org/xpl/RecentIssue.jsp?punumber=43" TargetMode="External"/><Relationship Id="rId7" Type="http://schemas.openxmlformats.org/officeDocument/2006/relationships/hyperlink" Target="https://people.inf.ethz.ch/omutlu/pub/onur-RowHammer-VLSI-SOC-October-9-2020.pdf" TargetMode="External"/><Relationship Id="rId2" Type="http://schemas.openxmlformats.org/officeDocument/2006/relationships/hyperlink" Target="https://people.inf.ethz.ch/omutlu/pub/RowHammer-Retrospective_ieee_tcad19.pdf" TargetMode="External"/><Relationship Id="rId1" Type="http://schemas.openxmlformats.org/officeDocument/2006/relationships/slideLayout" Target="../slideLayouts/slideLayout569.xml"/><Relationship Id="rId6" Type="http://schemas.openxmlformats.org/officeDocument/2006/relationships/hyperlink" Target="https://people.inf.ethz.ch/omutlu/pub/onur-RowHammer-VLSI-SOC-October-9-2020.pptx" TargetMode="External"/><Relationship Id="rId5" Type="http://schemas.openxmlformats.org/officeDocument/2006/relationships/hyperlink" Target="https://people.inf.ethz.ch/omutlu/pub/onur-RowHammer-COSADE-Keynote-April-4-2019.pptx" TargetMode="External"/><Relationship Id="rId4" Type="http://schemas.openxmlformats.org/officeDocument/2006/relationships/hyperlink" Target="https://arxiv.org/pdf/1904.09724.pdf" TargetMode="External"/><Relationship Id="rId9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://www.aspdac.com/aspdac2023/" TargetMode="External"/><Relationship Id="rId7" Type="http://schemas.openxmlformats.org/officeDocument/2006/relationships/hyperlink" Target="https://www.youtube.com/watch?v=1kpDJkh_I8s" TargetMode="External"/><Relationship Id="rId2" Type="http://schemas.openxmlformats.org/officeDocument/2006/relationships/hyperlink" Target="https://arxiv.org/pdf/2211.07613.pdf" TargetMode="External"/><Relationship Id="rId1" Type="http://schemas.openxmlformats.org/officeDocument/2006/relationships/slideLayout" Target="../slideLayouts/slideLayout569.xml"/><Relationship Id="rId6" Type="http://schemas.openxmlformats.org/officeDocument/2006/relationships/hyperlink" Target="https://people.inf.ethz.ch/omutlu/pub/rowhammer_aspdac23-talk.pdf" TargetMode="External"/><Relationship Id="rId5" Type="http://schemas.openxmlformats.org/officeDocument/2006/relationships/hyperlink" Target="https://people.inf.ethz.ch/omutlu/pub/rowhammer_aspdac23-talk.pptx" TargetMode="External"/><Relationship Id="rId4" Type="http://schemas.openxmlformats.org/officeDocument/2006/relationships/hyperlink" Target="https://arxiv.org/abs/2211.07613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wh.ieee.org/soc/eds/imw/" TargetMode="External"/><Relationship Id="rId2" Type="http://schemas.openxmlformats.org/officeDocument/2006/relationships/hyperlink" Target="https://people.inf.ethz.ch/omutlu/pub/onur-RowHammer-IMW-Tutorial-May-15-2022-FINAL.pptx" TargetMode="External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53.png"/><Relationship Id="rId5" Type="http://schemas.openxmlformats.org/officeDocument/2006/relationships/hyperlink" Target="https://www.youtube.com/watch?v=37hWglkQRG0" TargetMode="External"/><Relationship Id="rId4" Type="http://schemas.openxmlformats.org/officeDocument/2006/relationships/hyperlink" Target="https://people.inf.ethz.ch/omutlu/pub/onur-RowHammer-IMW-Tutorial-May-15-2022-FINAL.pdf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rss2workshop.github.io/" TargetMode="External"/><Relationship Id="rId7" Type="http://schemas.openxmlformats.org/officeDocument/2006/relationships/hyperlink" Target="https://www.youtube.com/watch?v=ctKTRyi96Bk" TargetMode="External"/><Relationship Id="rId2" Type="http://schemas.openxmlformats.org/officeDocument/2006/relationships/hyperlink" Target="https://people.inf.ethz.ch/omutlu/pub/onur-RowHammer-RSS2-ASPLOS-February-28-2022.pptx" TargetMode="External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54.png"/><Relationship Id="rId5" Type="http://schemas.openxmlformats.org/officeDocument/2006/relationships/hyperlink" Target="https://people.inf.ethz.ch/omutlu/pub/onur-RowHammer-RSS2-ASPLOS-February-28-2022.pdf" TargetMode="External"/><Relationship Id="rId4" Type="http://schemas.openxmlformats.org/officeDocument/2006/relationships/hyperlink" Target="https://asplos-conference.org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youtube.com/watch?v=p1pjF8WvERQ" TargetMode="External"/><Relationship Id="rId1" Type="http://schemas.openxmlformats.org/officeDocument/2006/relationships/slideLayout" Target="../slideLayouts/slideLayout2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BlockHammer-IntelHardwareSecurityAcademicAwards-short-talk.pptx" TargetMode="External"/><Relationship Id="rId13" Type="http://schemas.openxmlformats.org/officeDocument/2006/relationships/hyperlink" Target="https://github.com/CMU-SAFARI/BlockHammer" TargetMode="External"/><Relationship Id="rId3" Type="http://schemas.openxmlformats.org/officeDocument/2006/relationships/hyperlink" Target="https://www.hpca-conf.org/2021/" TargetMode="External"/><Relationship Id="rId7" Type="http://schemas.openxmlformats.org/officeDocument/2006/relationships/hyperlink" Target="https://people.inf.ethz.ch/omutlu/pub/BlockHammer-preventing-rowhammer-at-low-cost-by-blacklisting-rapidly-accessed-dram-rows_hpca21-short-talk.pdf" TargetMode="External"/><Relationship Id="rId12" Type="http://schemas.openxmlformats.org/officeDocument/2006/relationships/hyperlink" Target="https://www.youtube.com/watch?v=5TymwquygZM" TargetMode="External"/><Relationship Id="rId2" Type="http://schemas.openxmlformats.org/officeDocument/2006/relationships/hyperlink" Target="https://people.inf.ethz.ch/omutlu/pub/BlockHammer_preventing-DRAM-rowhammer-at-low-cost_hpca21.pdf" TargetMode="External"/><Relationship Id="rId1" Type="http://schemas.openxmlformats.org/officeDocument/2006/relationships/slideLayout" Target="../slideLayouts/slideLayout125.xml"/><Relationship Id="rId6" Type="http://schemas.openxmlformats.org/officeDocument/2006/relationships/hyperlink" Target="https://people.inf.ethz.ch/omutlu/pub/BlockHammer-preventing-rowhammer-at-low-cost-by-blacklisting-rapidly-accessed-dram-rows_hpca21-short-talk.pptx" TargetMode="External"/><Relationship Id="rId11" Type="http://schemas.openxmlformats.org/officeDocument/2006/relationships/hyperlink" Target="https://www.youtube.com/watch?v=h0WiOTVIH70&amp;list=PL5Q2soXY2Zi8_VVChACnON4sfh2bJ5IrD&amp;index=124" TargetMode="External"/><Relationship Id="rId5" Type="http://schemas.openxmlformats.org/officeDocument/2006/relationships/hyperlink" Target="https://people.inf.ethz.ch/omutlu/pub/BlockHammer-preventing-rowhammer-at-low-cost-by-blacklisting-rapidly-accessed-dram-rows_hpca21-talk.pdf" TargetMode="External"/><Relationship Id="rId10" Type="http://schemas.openxmlformats.org/officeDocument/2006/relationships/hyperlink" Target="https://www.youtube.com/watch?v=4Y01N1BhWv4&amp;list=PL5Q2soXY2Zi8_VVChACnON4sfh2bJ5IrD&amp;index=102" TargetMode="External"/><Relationship Id="rId4" Type="http://schemas.openxmlformats.org/officeDocument/2006/relationships/hyperlink" Target="https://people.inf.ethz.ch/omutlu/pub/BlockHammer-preventing-rowhammer-at-low-cost-by-blacklisting-rapidly-accessed-dram-rows_hpca21-talk.pptx" TargetMode="External"/><Relationship Id="rId9" Type="http://schemas.openxmlformats.org/officeDocument/2006/relationships/hyperlink" Target="https://people.inf.ethz.ch/omutlu/pub/BlockHammer-IntelHardwareSecurityAcademicAwards-short-talk.pdf" TargetMode="External"/><Relationship Id="rId14" Type="http://schemas.openxmlformats.org/officeDocument/2006/relationships/image" Target="../media/image56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6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6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302.03591v1.pdf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69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RowPress_isca23-lightning-talk.pptx" TargetMode="External"/><Relationship Id="rId3" Type="http://schemas.openxmlformats.org/officeDocument/2006/relationships/image" Target="../media/image62.png"/><Relationship Id="rId7" Type="http://schemas.openxmlformats.org/officeDocument/2006/relationships/hyperlink" Target="https://people.inf.ethz.ch/omutlu/pub/RowPress_isca23-talk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9.xml"/><Relationship Id="rId6" Type="http://schemas.openxmlformats.org/officeDocument/2006/relationships/hyperlink" Target="https://people.inf.ethz.ch/omutlu/pub/RowPress_isca23-talk.pptx" TargetMode="External"/><Relationship Id="rId5" Type="http://schemas.openxmlformats.org/officeDocument/2006/relationships/hyperlink" Target="http://iscaconf.org/isca2023/" TargetMode="External"/><Relationship Id="rId10" Type="http://schemas.openxmlformats.org/officeDocument/2006/relationships/image" Target="../media/image63.png"/><Relationship Id="rId4" Type="http://schemas.openxmlformats.org/officeDocument/2006/relationships/hyperlink" Target="https://people.inf.ethz.ch/omutlu/pub/RowPress_isca23.pdf" TargetMode="External"/><Relationship Id="rId9" Type="http://schemas.openxmlformats.org/officeDocument/2006/relationships/hyperlink" Target="https://people.inf.ethz.ch/omutlu/pub/RowPress_isca23-lightning-talk.pdf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isca09.cs.columbia.edu/" TargetMode="External"/><Relationship Id="rId2" Type="http://schemas.openxmlformats.org/officeDocument/2006/relationships/hyperlink" Target="https://people.inf.ethz.ch/omutlu/pub/pcm_isca09.pdf" TargetMode="External"/><Relationship Id="rId1" Type="http://schemas.openxmlformats.org/officeDocument/2006/relationships/slideLayout" Target="../slideLayouts/slideLayout696.xml"/><Relationship Id="rId5" Type="http://schemas.openxmlformats.org/officeDocument/2006/relationships/image" Target="../media/image64.png"/><Relationship Id="rId4" Type="http://schemas.openxmlformats.org/officeDocument/2006/relationships/hyperlink" Target="https://people.inf.ethz.ch/omutlu/pub/lee_isca09_talk.pd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8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6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6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hyperlink" Target="https://arxiv.org/pdf/1903.03988.pdf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ModernPrimerOnPIM_springer-emerging-computing-bookchapter21.pdf" TargetMode="External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61.xml"/><Relationship Id="rId6" Type="http://schemas.openxmlformats.org/officeDocument/2006/relationships/image" Target="../media/image68.png"/><Relationship Id="rId5" Type="http://schemas.openxmlformats.org/officeDocument/2006/relationships/hyperlink" Target="https://www.youtube.com/watch?v=H3sEaINPBOE" TargetMode="External"/><Relationship Id="rId4" Type="http://schemas.openxmlformats.org/officeDocument/2006/relationships/hyperlink" Target="https://people.inf.ethz.ch/omutlu/projects.htm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6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rxiv.org/pdf/2403.14123" TargetMode="External"/><Relationship Id="rId1" Type="http://schemas.openxmlformats.org/officeDocument/2006/relationships/slideLayout" Target="../slideLayouts/slideLayout58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eraldofojunior.github.io/" TargetMode="External"/><Relationship Id="rId4" Type="http://schemas.openxmlformats.org/officeDocument/2006/relationships/image" Target="../media/image1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conomist.com/news/21631808-so-much-genetic-data-so-many-uses-genes-unzipped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45B1E4-4A3E-4B44-B90F-77CA8B5BE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382000" cy="2209800"/>
          </a:xfrm>
        </p:spPr>
        <p:txBody>
          <a:bodyPr anchor="ctr"/>
          <a:lstStyle/>
          <a:p>
            <a:pPr algn="ctr"/>
            <a: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  <a:t>Tutorial on </a:t>
            </a:r>
            <a:b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</a:b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Memory-Centric Computing:</a:t>
            </a:r>
            <a:b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006633"/>
                </a:solidFill>
                <a:ea typeface="ＭＳ Ｐゴシック" panose="020B0600070205080204" pitchFamily="34" charset="-128"/>
              </a:rPr>
              <a:t>Introduction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safari.png">
            <a:extLst>
              <a:ext uri="{FF2B5EF4-FFF2-40B4-BE49-F238E27FC236}">
                <a16:creationId xmlns:a16="http://schemas.microsoft.com/office/drawing/2014/main" id="{6F338064-9249-C04B-BB1E-830D09E569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23" y="6133800"/>
            <a:ext cx="2239579" cy="648000"/>
          </a:xfrm>
          <a:prstGeom prst="rect">
            <a:avLst/>
          </a:prstGeom>
        </p:spPr>
      </p:pic>
      <p:pic>
        <p:nvPicPr>
          <p:cNvPr id="5" name="Picture 2" descr="ETH Zurich short logo, black">
            <a:extLst>
              <a:ext uri="{FF2B5EF4-FFF2-40B4-BE49-F238E27FC236}">
                <a16:creationId xmlns:a16="http://schemas.microsoft.com/office/drawing/2014/main" id="{6BB9B15D-F9ED-6140-BDA2-30DF4E4A3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6357969" y="6074246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86957E2F-C1A4-A3BE-483B-9F1225948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3573017"/>
            <a:ext cx="7848600" cy="336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sz="3200" kern="0" dirty="0">
                <a:solidFill>
                  <a:srgbClr val="003399"/>
                </a:solidFill>
                <a:ea typeface="ＭＳ Ｐゴシック" panose="020B0600070205080204" pitchFamily="34" charset="-128"/>
              </a:rPr>
              <a:t>Geraldo F. Oliveira</a:t>
            </a:r>
          </a:p>
          <a:p>
            <a:pPr eaLnBrk="1" hangingPunct="1"/>
            <a:r>
              <a:rPr lang="en-US" altLang="en-US" sz="3200" kern="0" dirty="0">
                <a:ea typeface="ＭＳ Ｐゴシック" panose="020B0600070205080204" pitchFamily="34" charset="-128"/>
                <a:hlinkClick r:id="rId5"/>
              </a:rPr>
              <a:t>https://geraldofojunior.github.io</a:t>
            </a:r>
            <a:br>
              <a:rPr lang="en-US" altLang="en-US" sz="3200" kern="0" dirty="0">
                <a:ea typeface="ＭＳ Ｐゴシック" panose="020B0600070205080204" pitchFamily="34" charset="-128"/>
              </a:rPr>
            </a:br>
            <a:endParaRPr lang="en-US" altLang="en-US" sz="2800" kern="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kern="0" dirty="0">
                <a:ea typeface="ＭＳ Ｐゴシック" panose="020B0600070205080204" pitchFamily="34" charset="-128"/>
              </a:rPr>
              <a:t>MICRO 2024</a:t>
            </a:r>
          </a:p>
          <a:p>
            <a:pPr eaLnBrk="1" hangingPunct="1"/>
            <a:r>
              <a:rPr lang="en-US" altLang="en-US" sz="2800" kern="0" dirty="0">
                <a:ea typeface="ＭＳ Ｐゴシック" panose="020B0600070205080204" pitchFamily="34" charset="-128"/>
              </a:rPr>
              <a:t>02 November 2024</a:t>
            </a:r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156509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8712968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High Performance,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Energy Efficient,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Sustainable</a:t>
            </a:r>
          </a:p>
          <a:p>
            <a:pPr marL="0" indent="0" algn="ctr">
              <a:buNone/>
            </a:pPr>
            <a:r>
              <a:rPr lang="en-US" sz="6400" dirty="0"/>
              <a:t>(All at the Same Time)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90442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497964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00FF"/>
                </a:solidFill>
              </a:rPr>
              <a:t>Data access is the major performance and energy bottleneck</a:t>
            </a:r>
          </a:p>
          <a:p>
            <a:endParaRPr lang="en-US" sz="1000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000" dirty="0"/>
              <a:t>Our current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0000FF"/>
                </a:solidFill>
              </a:rPr>
              <a:t>design principles 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0000FF"/>
                </a:solidFill>
              </a:rPr>
              <a:t>cause </a:t>
            </a:r>
            <a:r>
              <a:rPr lang="en-US" sz="5000" dirty="0">
                <a:solidFill>
                  <a:srgbClr val="FF0000"/>
                </a:solidFill>
              </a:rPr>
              <a:t>great energy waste</a:t>
            </a:r>
          </a:p>
          <a:p>
            <a:pPr marL="0" indent="0" algn="ctr">
              <a:buNone/>
            </a:pPr>
            <a:r>
              <a:rPr lang="en-US" sz="3000" dirty="0">
                <a:solidFill>
                  <a:srgbClr val="FF0000"/>
                </a:solidFill>
              </a:rPr>
              <a:t>(and great performance loss)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034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8840"/>
            <a:ext cx="8610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000" dirty="0">
                <a:solidFill>
                  <a:srgbClr val="FF0000"/>
                </a:solidFill>
              </a:rPr>
              <a:t>Processing</a:t>
            </a:r>
            <a:r>
              <a:rPr lang="en-US" sz="5000" dirty="0"/>
              <a:t> of data </a:t>
            </a:r>
          </a:p>
          <a:p>
            <a:pPr marL="0" indent="0" algn="ctr">
              <a:buNone/>
            </a:pPr>
            <a:r>
              <a:rPr lang="en-US" sz="5000" dirty="0"/>
              <a:t>is performed 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FF0000"/>
                </a:solidFill>
              </a:rPr>
              <a:t>far away from the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97033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Computing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915400" cy="5193723"/>
          </a:xfrm>
        </p:spPr>
        <p:txBody>
          <a:bodyPr/>
          <a:lstStyle/>
          <a:p>
            <a:r>
              <a:rPr lang="en-US" dirty="0"/>
              <a:t>Processor centric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All data processed in the processor 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at great system cost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583384"/>
            <a:ext cx="6669360" cy="304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1331640" y="3933056"/>
            <a:ext cx="1800200" cy="122413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45559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Perils of Processor-Centric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</a:endParaRPr>
          </a:p>
        </p:txBody>
      </p:sp>
      <p:pic>
        <p:nvPicPr>
          <p:cNvPr id="6" name="Picture 5" descr="many-core3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4782"/>
            <a:ext cx="6146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3856">
            <a:off x="6691556" y="2327775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21"/>
          <p:cNvSpPr>
            <a:spLocks noChangeShapeType="1"/>
          </p:cNvSpPr>
          <p:nvPr/>
        </p:nvSpPr>
        <p:spPr bwMode="auto">
          <a:xfrm>
            <a:off x="6080368" y="3372350"/>
            <a:ext cx="1044575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6021288"/>
            <a:ext cx="7811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Most of the system is dedicated to storing and moving data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5D4B64-D30F-324B-9083-BD2752766A75}"/>
              </a:ext>
            </a:extLst>
          </p:cNvPr>
          <p:cNvSpPr txBox="1"/>
          <p:nvPr/>
        </p:nvSpPr>
        <p:spPr>
          <a:xfrm>
            <a:off x="1599443" y="6457890"/>
            <a:ext cx="5868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Yet, system is still bottlenecked by memory</a:t>
            </a:r>
          </a:p>
        </p:txBody>
      </p:sp>
    </p:spTree>
    <p:extLst>
      <p:ext uri="{BB962C8B-B14F-4D97-AF65-F5344CB8AC3E}">
        <p14:creationId xmlns:p14="http://schemas.microsoft.com/office/powerpoint/2010/main" val="1205391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066800"/>
          </a:xfrm>
        </p:spPr>
        <p:txBody>
          <a:bodyPr/>
          <a:lstStyle/>
          <a:p>
            <a:r>
              <a:rPr lang="en-US" dirty="0"/>
              <a:t>Deeper and Larger Memory Hierarchies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1" y="1399401"/>
            <a:ext cx="6722200" cy="44333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974" y="6520190"/>
            <a:ext cx="84938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https://wccftech.com/amd-ryzen-5000-zen-3-vermeer-undressed-high-res-die-shots-close-ups-pictured-detailed/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3702" y="6047457"/>
            <a:ext cx="3258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AMD Ryzen 5000, 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86600" y="1432441"/>
            <a:ext cx="249995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Core Count: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8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cores/16 threads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L1 Caches: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32 KB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per core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L2 Caches: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512 KB per core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L3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Cache: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32 MB shared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tangle 39">
            <a:extLst>
              <a:ext uri="{FF2B5EF4-FFF2-40B4-BE49-F238E27FC236}">
                <a16:creationId xmlns:a16="http://schemas.microsoft.com/office/drawing/2014/main" id="{E43B13E5-F680-354D-8F66-3B88FCFE528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543157" y="1924098"/>
            <a:ext cx="3711767" cy="4022321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38308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7BD4C-42D6-944C-AB93-1F2E7C881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AMD’s 3D Last Level Cache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4BE51-ACF8-CE44-AA89-9ADF4B621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E0D01-23CA-4248-B1F9-623D1F5F6D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9DCE1-9387-224F-B474-2091B2AD1D02}"/>
              </a:ext>
            </a:extLst>
          </p:cNvPr>
          <p:cNvSpPr txBox="1"/>
          <p:nvPr/>
        </p:nvSpPr>
        <p:spPr>
          <a:xfrm>
            <a:off x="187233" y="6459379"/>
            <a:ext cx="19463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https://youtu.be/gqAYMx34euU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628116-A674-6B47-B5A5-66C8134061BF}"/>
              </a:ext>
            </a:extLst>
          </p:cNvPr>
          <p:cNvSpPr/>
          <p:nvPr/>
        </p:nvSpPr>
        <p:spPr>
          <a:xfrm>
            <a:off x="187233" y="661177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https://www.tech-critter.com/amd-keynote-computex-2021/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457267-7C22-2546-AC36-075A3FCB4F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39" y="1143000"/>
            <a:ext cx="2321095" cy="16055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4E69AA-9F57-594C-94FD-1C2F8CE71CE7}"/>
              </a:ext>
            </a:extLst>
          </p:cNvPr>
          <p:cNvSpPr txBox="1"/>
          <p:nvPr/>
        </p:nvSpPr>
        <p:spPr>
          <a:xfrm>
            <a:off x="189215" y="2720681"/>
            <a:ext cx="1831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https://community.microcenter.com/discussion/5134/comparing-zen-3-to-zen-2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E1BA0A-A982-F949-9AD7-117233B424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086073"/>
            <a:ext cx="7081838" cy="32385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D4E1FF-4B6E-B549-A45F-DEC4188FF16D}"/>
              </a:ext>
            </a:extLst>
          </p:cNvPr>
          <p:cNvSpPr txBox="1"/>
          <p:nvPr/>
        </p:nvSpPr>
        <p:spPr>
          <a:xfrm>
            <a:off x="5075226" y="1905000"/>
            <a:ext cx="40687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Additional 64 MB L3 cache die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stacked on top of the processor die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 Connected using Through Silicon Vias (TSVs)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 Total of 96 MB L3 cache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1D9142-3631-7D49-9D01-95EB2AD2E5B2}"/>
              </a:ext>
            </a:extLst>
          </p:cNvPr>
          <p:cNvSpPr txBox="1"/>
          <p:nvPr/>
        </p:nvSpPr>
        <p:spPr>
          <a:xfrm>
            <a:off x="2667000" y="1048434"/>
            <a:ext cx="573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AMD increases the L3 size of their 8-core Zen 3 processors from 32 MB to 96 MB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15932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6A72A-7A5D-D742-AA80-43A4ED0F6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dirty="0"/>
              <a:t>Deeper and Larger Memory Hierarchies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B463F-D9A5-F246-AEBF-B6E35DCE8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D3246B-4504-6A44-A3C6-3AD1B220008A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2" descr="Logical structure of the IBM POWER10 processor">
            <a:extLst>
              <a:ext uri="{FF2B5EF4-FFF2-40B4-BE49-F238E27FC236}">
                <a16:creationId xmlns:a16="http://schemas.microsoft.com/office/drawing/2014/main" id="{6ADD481E-19DE-9A41-BC9C-3EE0A79F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5679107" cy="547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5642F6-54C9-E34D-85DE-D198E153BB67}"/>
              </a:ext>
            </a:extLst>
          </p:cNvPr>
          <p:cNvSpPr txBox="1"/>
          <p:nvPr/>
        </p:nvSpPr>
        <p:spPr>
          <a:xfrm>
            <a:off x="738673" y="6498451"/>
            <a:ext cx="7243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https://www.it-techblog.de/ibm-power10-prozessor-mehr-speicher-mehr-tempo-mehr-sicherheit/09/2020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8BC4D-1A2D-3F42-9A30-04C1B7FB7A52}"/>
              </a:ext>
            </a:extLst>
          </p:cNvPr>
          <p:cNvSpPr txBox="1"/>
          <p:nvPr/>
        </p:nvSpPr>
        <p:spPr>
          <a:xfrm>
            <a:off x="7304291" y="1065539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IBM POWER10,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2020</a:t>
            </a:r>
          </a:p>
        </p:txBody>
      </p:sp>
      <p:sp>
        <p:nvSpPr>
          <p:cNvPr id="8" name="Rectangle 39">
            <a:extLst>
              <a:ext uri="{FF2B5EF4-FFF2-40B4-BE49-F238E27FC236}">
                <a16:creationId xmlns:a16="http://schemas.microsoft.com/office/drawing/2014/main" id="{354C51D2-A9DE-7B4B-8BF6-162BD3236CB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581398" y="2895601"/>
            <a:ext cx="1371602" cy="3657600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9F37681C-67D9-8347-A15E-41A12301640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601552" y="568871"/>
            <a:ext cx="1371602" cy="3657600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AAC93-B839-BF47-AAD1-4D6898B3644F}"/>
              </a:ext>
            </a:extLst>
          </p:cNvPr>
          <p:cNvSpPr txBox="1"/>
          <p:nvPr/>
        </p:nvSpPr>
        <p:spPr>
          <a:xfrm>
            <a:off x="7239000" y="2166640"/>
            <a:ext cx="24999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15-16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cores,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8 threads/core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L2 Caches: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 MB per core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L3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Cache: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120 MB shared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25877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E630-A1E5-804C-A757-BA15C2E67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372600" cy="884238"/>
          </a:xfrm>
        </p:spPr>
        <p:txBody>
          <a:bodyPr/>
          <a:lstStyle/>
          <a:p>
            <a:r>
              <a:rPr lang="en-US" dirty="0">
                <a:solidFill>
                  <a:srgbClr val="006633"/>
                </a:solidFill>
                <a:ea typeface="ＭＳ Ｐゴシック" charset="0"/>
              </a:rPr>
              <a:t>Deeper and Larger Memory Hierarchies</a:t>
            </a:r>
            <a:endParaRPr lang="en-US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AEBD90-9301-6C4A-BC8C-2EDBB0E5D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ABE56-5E07-4208-997F-19E78ED34494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77506" name="Picture 2" descr="Apple announces M1 Ultra with 20-core CPU and 64-core GPU">
            <a:extLst>
              <a:ext uri="{FF2B5EF4-FFF2-40B4-BE49-F238E27FC236}">
                <a16:creationId xmlns:a16="http://schemas.microsoft.com/office/drawing/2014/main" id="{39E66091-2514-8942-B762-7B5B6385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637"/>
            <a:ext cx="914400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2F3789-731D-3743-920B-1975EC699A4D}"/>
              </a:ext>
            </a:extLst>
          </p:cNvPr>
          <p:cNvSpPr txBox="1"/>
          <p:nvPr/>
        </p:nvSpPr>
        <p:spPr>
          <a:xfrm>
            <a:off x="1932065" y="6566356"/>
            <a:ext cx="52036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https://www.gsmarena.com/apple_announces_m1_ultra_with_20core_cpu_and_64core_gpu-news-53481.php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F3942E71-DCB7-734B-AA89-8B7623663BC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189528" y="2921226"/>
            <a:ext cx="3900363" cy="1375647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39">
            <a:extLst>
              <a:ext uri="{FF2B5EF4-FFF2-40B4-BE49-F238E27FC236}">
                <a16:creationId xmlns:a16="http://schemas.microsoft.com/office/drawing/2014/main" id="{5542B0FB-0C7F-4D40-80A7-3CAD0B7D599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44671" y="2921226"/>
            <a:ext cx="3900363" cy="1375647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AF078-3519-72EE-F756-8F1AAF73B425}"/>
              </a:ext>
            </a:extLst>
          </p:cNvPr>
          <p:cNvSpPr txBox="1"/>
          <p:nvPr/>
        </p:nvSpPr>
        <p:spPr>
          <a:xfrm>
            <a:off x="3048000" y="6140130"/>
            <a:ext cx="2933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Apple M1 Ultra System (2022)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A1C5B9-D3CC-6035-D80C-A166B5BD945F}"/>
              </a:ext>
            </a:extLst>
          </p:cNvPr>
          <p:cNvSpPr txBox="1"/>
          <p:nvPr/>
        </p:nvSpPr>
        <p:spPr>
          <a:xfrm>
            <a:off x="2615830" y="560955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C8947E-A616-D75A-85A7-B17561B4DB64}"/>
              </a:ext>
            </a:extLst>
          </p:cNvPr>
          <p:cNvSpPr txBox="1"/>
          <p:nvPr/>
        </p:nvSpPr>
        <p:spPr>
          <a:xfrm>
            <a:off x="5562682" y="561710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3E168C-9134-1C6E-4F85-8F2B609395F6}"/>
              </a:ext>
            </a:extLst>
          </p:cNvPr>
          <p:cNvSpPr txBox="1"/>
          <p:nvPr/>
        </p:nvSpPr>
        <p:spPr>
          <a:xfrm>
            <a:off x="4122255" y="5263143"/>
            <a:ext cx="890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 lot of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SRAM</a:t>
            </a:r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007D205A-1318-551D-5272-8115998B125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746620" y="2472860"/>
            <a:ext cx="3900363" cy="227237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Rectangle 39">
            <a:extLst>
              <a:ext uri="{FF2B5EF4-FFF2-40B4-BE49-F238E27FC236}">
                <a16:creationId xmlns:a16="http://schemas.microsoft.com/office/drawing/2014/main" id="{3662BFAB-2D15-A3C2-7D02-D2FB2B6A3B5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03240" y="2459876"/>
            <a:ext cx="3900364" cy="229834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11B37C-D3AA-9992-83DB-6800B95039FA}"/>
              </a:ext>
            </a:extLst>
          </p:cNvPr>
          <p:cNvSpPr txBox="1"/>
          <p:nvPr/>
        </p:nvSpPr>
        <p:spPr>
          <a:xfrm>
            <a:off x="755576" y="558924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Storage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A0D39A-0DC5-90B4-0DBB-6BBA80E3CBFA}"/>
              </a:ext>
            </a:extLst>
          </p:cNvPr>
          <p:cNvSpPr txBox="1"/>
          <p:nvPr/>
        </p:nvSpPr>
        <p:spPr>
          <a:xfrm>
            <a:off x="7470117" y="561064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3593186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95C2-3E3A-BE4F-87A7-5F3FBBA54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Overwhelms Modern Machines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937BE-0F8C-6D46-8EBB-F986B2A5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876800"/>
          </a:xfrm>
        </p:spPr>
        <p:txBody>
          <a:bodyPr/>
          <a:lstStyle/>
          <a:p>
            <a:r>
              <a:rPr lang="en-US" dirty="0"/>
              <a:t>Storage/memory capability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Communication capability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Computation capability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Greatly impacts robustness, energy, performance, cost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78508-7955-3943-9F95-75E9A621D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2591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Title 1">
            <a:extLst>
              <a:ext uri="{FF2B5EF4-FFF2-40B4-BE49-F238E27FC236}">
                <a16:creationId xmlns:a16="http://schemas.microsoft.com/office/drawing/2014/main" id="{0DF95D71-4717-9641-A2B1-944FC90328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Brief Self Introduction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9CD130D2-C623-7247-B0C8-1800F218DB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124744"/>
            <a:ext cx="9144000" cy="5194300"/>
          </a:xfrm>
        </p:spPr>
        <p:txBody>
          <a:bodyPr/>
          <a:lstStyle/>
          <a:p>
            <a:r>
              <a:rPr lang="en-US" altLang="en-US" sz="2200" dirty="0">
                <a:ea typeface="ＭＳ Ｐゴシック" panose="020B0600070205080204" pitchFamily="34" charset="-128"/>
              </a:rPr>
              <a:t>Geraldo F. Oliveira 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Researcher @ SAFARI Research Group since November 2017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Soon, I will defend my PhD thesis, advised by Onur Mutlu</a:t>
            </a:r>
          </a:p>
          <a:p>
            <a:pPr lvl="1"/>
            <a:r>
              <a:rPr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 am in the job market for industry positions </a:t>
            </a:r>
          </a:p>
          <a:p>
            <a:pPr lvl="1"/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https://geraldofojunior.github.io/</a:t>
            </a:r>
            <a:endParaRPr lang="en-US" altLang="en-US" sz="1800" dirty="0">
              <a:solidFill>
                <a:srgbClr val="0000FF"/>
              </a:solidFill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geraldofojunior@gmail.com</a:t>
            </a:r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>
                <a:ea typeface="ＭＳ Ｐゴシック" panose="020B0600070205080204" pitchFamily="34" charset="-128"/>
              </a:rPr>
              <a:t>(Best way to reach me)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  <a:latin typeface="Tahoma" charset="0"/>
                <a:ea typeface="ＭＳ Ｐゴシック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</a:t>
            </a:r>
            <a:endParaRPr lang="en-US" sz="1800" dirty="0">
              <a:solidFill>
                <a:srgbClr val="0000FF"/>
              </a:solidFill>
              <a:latin typeface="Tahoma" charset="0"/>
              <a:ea typeface="ＭＳ Ｐゴシック" charset="0"/>
            </a:endParaRPr>
          </a:p>
          <a:p>
            <a:pPr lvl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1"/>
            <a:endParaRPr lang="en-US" altLang="en-US" sz="1000" dirty="0">
              <a:ea typeface="ＭＳ Ｐゴシック" panose="020B0600070205080204" pitchFamily="34" charset="-128"/>
            </a:endParaRPr>
          </a:p>
          <a:p>
            <a:r>
              <a:rPr lang="en-US" altLang="en-US" sz="2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Research in:</a:t>
            </a:r>
            <a:endParaRPr lang="en-US" altLang="en-US" sz="2200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Computer architecture, computer systems, hardware security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Memory and storage systems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Hardware security, safety, predictability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Fault tolerance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Hardware/software cooperation</a:t>
            </a:r>
          </a:p>
          <a:p>
            <a:pPr lvl="1"/>
            <a:r>
              <a:rPr lang="is-IS" altLang="en-US" sz="1800" dirty="0">
                <a:ea typeface="ＭＳ Ｐゴシック" panose="020B0600070205080204" pitchFamily="34" charset="-128"/>
              </a:rPr>
              <a:t>… </a:t>
            </a:r>
            <a:endParaRPr lang="en-US" altLang="en-US" sz="1800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99011" name="Slide Number Placeholder 3">
            <a:extLst>
              <a:ext uri="{FF2B5EF4-FFF2-40B4-BE49-F238E27FC236}">
                <a16:creationId xmlns:a16="http://schemas.microsoft.com/office/drawing/2014/main" id="{382C1846-515D-6048-9FA0-627CDD03D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3043E-DAD2-F347-A0C9-60754FCE566E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1D0893-1369-5A50-76C4-07E42D3D2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408" y="152400"/>
            <a:ext cx="1556792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76021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29C9-C5BC-B34A-B25A-0F6966BB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1A5712"/>
                </a:solidFill>
              </a:rPr>
              <a:t>It</a:t>
            </a:r>
            <a:r>
              <a:rPr lang="fr-FR" sz="4400" dirty="0">
                <a:solidFill>
                  <a:srgbClr val="1A5712"/>
                </a:solidFill>
              </a:rPr>
              <a:t>’</a:t>
            </a:r>
            <a:r>
              <a:rPr lang="en-US" sz="4400" dirty="0">
                <a:solidFill>
                  <a:srgbClr val="1A5712"/>
                </a:solidFill>
              </a:rPr>
              <a:t>s the Memory, Stupid!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5C7EF-C03C-8C4A-8FAD-799B8EE3A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7529"/>
            <a:ext cx="8915400" cy="5193723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sz="2800" b="1" dirty="0">
                <a:solidFill>
                  <a:srgbClr val="0000FF"/>
                </a:solidFill>
              </a:rPr>
              <a:t>It</a:t>
            </a:r>
            <a:r>
              <a:rPr lang="fr-FR" sz="2800" b="1" dirty="0">
                <a:solidFill>
                  <a:srgbClr val="0000FF"/>
                </a:solidFill>
              </a:rPr>
              <a:t>’</a:t>
            </a:r>
            <a:r>
              <a:rPr lang="en-US" sz="2800" b="1" dirty="0">
                <a:solidFill>
                  <a:srgbClr val="0000FF"/>
                </a:solidFill>
              </a:rPr>
              <a:t>s the Memory, Stupid!</a:t>
            </a:r>
            <a:r>
              <a:rPr lang="en-US" dirty="0"/>
              <a:t>” (Richard Sites, MPR, 1996)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E6E78-3DDD-9C4C-A5E7-9CE593547F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3BED2-1B18-8744-B8F0-03CBD359478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1728D2-2746-8246-9859-889F4D128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424" y="1767874"/>
            <a:ext cx="5868888" cy="31732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FFB468-0E15-E34B-ABDB-0D1808EAC96F}"/>
              </a:ext>
            </a:extLst>
          </p:cNvPr>
          <p:cNvSpPr txBox="1"/>
          <p:nvPr/>
        </p:nvSpPr>
        <p:spPr>
          <a:xfrm>
            <a:off x="1699751" y="6516415"/>
            <a:ext cx="5343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http://cva.stanford.edu/classes/cs99s/papers/architects_look_to_future.pdf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EC73D8-45B5-DC76-9AD1-050AF0ACB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832" y="5445028"/>
            <a:ext cx="6017480" cy="8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60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Performance Perspective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268760"/>
            <a:ext cx="8724900" cy="4775200"/>
          </a:xfrm>
          <a:prstGeom prst="rect">
            <a:avLst/>
          </a:prstGeom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2123728" y="3212976"/>
            <a:ext cx="2016224" cy="2304256"/>
          </a:xfrm>
          <a:prstGeom prst="roundRect">
            <a:avLst>
              <a:gd name="adj" fmla="val 16667"/>
            </a:avLst>
          </a:prstGeom>
          <a:noFill/>
          <a:ln w="889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6496146"/>
            <a:ext cx="8871173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Mutlu+,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Runahead Execution: An Alternative to Very Large Instruction Windows for Out-of-Order Processors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,” HPCA 2003.</a:t>
            </a:r>
          </a:p>
        </p:txBody>
      </p:sp>
    </p:spTree>
    <p:extLst>
      <p:ext uri="{BB962C8B-B14F-4D97-AF65-F5344CB8AC3E}">
        <p14:creationId xmlns:p14="http://schemas.microsoft.com/office/powerpoint/2010/main" val="384278581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The Performance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915400" cy="5193723"/>
          </a:xfrm>
        </p:spPr>
        <p:txBody>
          <a:bodyPr/>
          <a:lstStyle/>
          <a:p>
            <a:r>
              <a:rPr lang="en-US" sz="1800" dirty="0"/>
              <a:t>Onur Mutlu, Jared Stark, Chris Wilkerson, and Yale N. </a:t>
            </a:r>
            <a:r>
              <a:rPr lang="en-US" sz="1800" dirty="0" err="1"/>
              <a:t>Patt</a:t>
            </a:r>
            <a:r>
              <a:rPr lang="en-US" sz="1800" dirty="0"/>
              <a:t>, 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"Runahead Execution: An Alternative to Very Large Instruction Windows for Out-of-order Processors"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9th International Symposium on High-Performance Computer Architecture</a:t>
            </a:r>
            <a:r>
              <a:rPr lang="en-US" sz="1800" i="1" dirty="0"/>
              <a:t> (</a:t>
            </a:r>
            <a:r>
              <a:rPr lang="en-US" sz="1800" b="1" i="1" dirty="0"/>
              <a:t>HPCA</a:t>
            </a:r>
            <a:r>
              <a:rPr lang="en-US" sz="1800" i="1" dirty="0"/>
              <a:t>)</a:t>
            </a:r>
            <a:r>
              <a:rPr lang="en-US" sz="1800" dirty="0"/>
              <a:t>, pages 129-140, Anaheim, CA, February 2003. </a:t>
            </a:r>
            <a:r>
              <a:rPr lang="en-US" sz="1800" dirty="0">
                <a:hlinkClick r:id="rId4"/>
              </a:rPr>
              <a:t>Slides (pdf)</a:t>
            </a:r>
            <a:r>
              <a:rPr lang="en-US" sz="1800" dirty="0"/>
              <a:t> </a:t>
            </a:r>
            <a:r>
              <a:rPr lang="en-US" sz="1800" b="1" i="1" dirty="0"/>
              <a:t> </a:t>
            </a:r>
          </a:p>
          <a:p>
            <a:pPr marL="327025" lvl="1" indent="0">
              <a:buNone/>
            </a:pPr>
            <a:r>
              <a:rPr lang="en-US" sz="1600" b="1" i="1" dirty="0">
                <a:solidFill>
                  <a:srgbClr val="FF0000"/>
                </a:solidFill>
              </a:rPr>
              <a:t>One of the 15 computer arch. papers of 2003 selected as Top Picks by IEEE Micro.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b="1" i="1" dirty="0">
                <a:solidFill>
                  <a:srgbClr val="FF0000"/>
                </a:solidFill>
              </a:rPr>
              <a:t>HPCA Test of Time Award (awarded in 2021).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3BED2-1B18-8744-B8F0-03CBD3594789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28774"/>
            <a:ext cx="9144000" cy="249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9035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Performance Perspective (Today)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of Google’s Data Center Workloads (2015):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618579"/>
            <a:ext cx="6984776" cy="4821475"/>
          </a:xfrm>
          <a:prstGeom prst="rect">
            <a:avLst/>
          </a:prstGeom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3779912" y="2442260"/>
            <a:ext cx="3096344" cy="2304256"/>
          </a:xfrm>
          <a:prstGeom prst="roundRect">
            <a:avLst>
              <a:gd name="adj" fmla="val 16667"/>
            </a:avLst>
          </a:prstGeom>
          <a:noFill/>
          <a:ln w="889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6528683"/>
            <a:ext cx="4516749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Kanev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Profiling a Warehouse-Scale Computer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,” ISCA 2015.</a:t>
            </a:r>
          </a:p>
        </p:txBody>
      </p:sp>
    </p:spTree>
    <p:extLst>
      <p:ext uri="{BB962C8B-B14F-4D97-AF65-F5344CB8AC3E}">
        <p14:creationId xmlns:p14="http://schemas.microsoft.com/office/powerpoint/2010/main" val="267796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Key Systems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1. Data access is a major bottleneck</a:t>
            </a:r>
          </a:p>
          <a:p>
            <a:pPr lvl="1"/>
            <a:r>
              <a:rPr lang="en-US" dirty="0"/>
              <a:t>Applications are increasingly data hungry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2. Energy consumption is a key limiter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3. Data movement energy dominates compute</a:t>
            </a:r>
          </a:p>
          <a:p>
            <a:pPr lvl="1"/>
            <a:r>
              <a:rPr lang="en-US" dirty="0"/>
              <a:t>Especially true for off-chip to on-chip movement</a:t>
            </a:r>
          </a:p>
          <a:p>
            <a:pPr marL="344487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79238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</a:p>
        </p:txBody>
      </p:sp>
      <p:sp>
        <p:nvSpPr>
          <p:cNvPr id="27033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8AE50-A064-BF4D-97C5-B7B9F4FAAF3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16000"/>
            <a:ext cx="811371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26250" y="1524000"/>
            <a:ext cx="201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Dally, HiPEAC 2015</a:t>
            </a: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971600" y="2420888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5724128" y="2492896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2358" y="4869160"/>
            <a:ext cx="9201750" cy="1261884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A memory access consumes ~100-1000X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the energy of a complex addition </a:t>
            </a:r>
          </a:p>
        </p:txBody>
      </p:sp>
    </p:spTree>
    <p:extLst>
      <p:ext uri="{BB962C8B-B14F-4D97-AF65-F5344CB8AC3E}">
        <p14:creationId xmlns:p14="http://schemas.microsoft.com/office/powerpoint/2010/main" val="229904682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26EC4-A15A-354C-9F10-B13F9551D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9BD5A-66B4-0246-ABA0-C450E95087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273B9C7-2C8E-0A45-976F-C3F7499F2EF0}"/>
              </a:ext>
            </a:extLst>
          </p:cNvPr>
          <p:cNvGraphicFramePr>
            <a:graphicFrameLocks/>
          </p:cNvGraphicFramePr>
          <p:nvPr/>
        </p:nvGraphicFramePr>
        <p:xfrm>
          <a:off x="-1600200" y="309916"/>
          <a:ext cx="11201400" cy="5933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0F6603D-44EC-1B49-91F1-F9C4B6635C9F}"/>
              </a:ext>
            </a:extLst>
          </p:cNvPr>
          <p:cNvSpPr txBox="1"/>
          <p:nvPr/>
        </p:nvSpPr>
        <p:spPr>
          <a:xfrm>
            <a:off x="1595132" y="6428250"/>
            <a:ext cx="6563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Han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EIE: Efficient Inference Engine on Compressed Deep Neural Network,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”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ISCA 2016.</a:t>
            </a:r>
          </a:p>
        </p:txBody>
      </p:sp>
    </p:spTree>
    <p:extLst>
      <p:ext uri="{BB962C8B-B14F-4D97-AF65-F5344CB8AC3E}">
        <p14:creationId xmlns:p14="http://schemas.microsoft.com/office/powerpoint/2010/main" val="350297873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26EC4-A15A-354C-9F10-B13F9551D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9BD5A-66B4-0246-ABA0-C450E95087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273B9C7-2C8E-0A45-976F-C3F7499F2EF0}"/>
              </a:ext>
            </a:extLst>
          </p:cNvPr>
          <p:cNvGraphicFramePr>
            <a:graphicFrameLocks/>
          </p:cNvGraphicFramePr>
          <p:nvPr/>
        </p:nvGraphicFramePr>
        <p:xfrm>
          <a:off x="-1600200" y="309916"/>
          <a:ext cx="11201400" cy="5933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0F6603D-44EC-1B49-91F1-F9C4B6635C9F}"/>
              </a:ext>
            </a:extLst>
          </p:cNvPr>
          <p:cNvSpPr txBox="1"/>
          <p:nvPr/>
        </p:nvSpPr>
        <p:spPr>
          <a:xfrm>
            <a:off x="1595132" y="6428250"/>
            <a:ext cx="6563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Han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EIE: Efficient Inference Engine on Compressed Deep Neural Network,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”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ISCA 2016.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1008893-8A27-9240-93C2-6EECFADC9969}"/>
              </a:ext>
            </a:extLst>
          </p:cNvPr>
          <p:cNvCxnSpPr>
            <a:cxnSpLocks/>
          </p:cNvCxnSpPr>
          <p:nvPr/>
        </p:nvCxnSpPr>
        <p:spPr>
          <a:xfrm flipV="1">
            <a:off x="1905000" y="1676400"/>
            <a:ext cx="6477000" cy="2895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08F94A4-B4A7-C941-9E76-8E5F06CE95CE}"/>
              </a:ext>
            </a:extLst>
          </p:cNvPr>
          <p:cNvSpPr/>
          <p:nvPr/>
        </p:nvSpPr>
        <p:spPr>
          <a:xfrm>
            <a:off x="7848600" y="1129460"/>
            <a:ext cx="1176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6400X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F9D75-0F0F-1055-1031-865FCB768539}"/>
              </a:ext>
            </a:extLst>
          </p:cNvPr>
          <p:cNvSpPr txBox="1"/>
          <p:nvPr/>
        </p:nvSpPr>
        <p:spPr>
          <a:xfrm>
            <a:off x="0" y="5623500"/>
            <a:ext cx="9144000" cy="1261884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A memory access consumes 6400X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the energy of a simple integer addition </a:t>
            </a:r>
          </a:p>
        </p:txBody>
      </p:sp>
    </p:spTree>
    <p:extLst>
      <p:ext uri="{BB962C8B-B14F-4D97-AF65-F5344CB8AC3E}">
        <p14:creationId xmlns:p14="http://schemas.microsoft.com/office/powerpoint/2010/main" val="171136367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807896" cy="4876800"/>
          </a:xfrm>
        </p:spPr>
        <p:txBody>
          <a:bodyPr/>
          <a:lstStyle/>
          <a:p>
            <a:r>
              <a:rPr lang="en-US" sz="1500" dirty="0"/>
              <a:t>Amirali Boroumand, Saugata Ghose, </a:t>
            </a:r>
            <a:r>
              <a:rPr lang="en-US" sz="1500" dirty="0" err="1"/>
              <a:t>Youngsok</a:t>
            </a:r>
            <a:r>
              <a:rPr lang="en-US" sz="1500" dirty="0"/>
              <a:t> Kim, </a:t>
            </a:r>
            <a:r>
              <a:rPr lang="en-US" sz="1500" dirty="0" err="1"/>
              <a:t>Rachata</a:t>
            </a:r>
            <a:r>
              <a:rPr lang="en-US" sz="1500" dirty="0"/>
              <a:t> </a:t>
            </a:r>
            <a:r>
              <a:rPr lang="en-US" sz="1500" dirty="0" err="1"/>
              <a:t>Ausavarungnirun</a:t>
            </a:r>
            <a:r>
              <a:rPr lang="en-US" sz="1500" dirty="0"/>
              <a:t>, Eric </a:t>
            </a:r>
            <a:r>
              <a:rPr lang="en-US" sz="1500" dirty="0" err="1"/>
              <a:t>Shiu</a:t>
            </a:r>
            <a:r>
              <a:rPr lang="en-US" sz="1500" dirty="0"/>
              <a:t>, Rahul Thakur, </a:t>
            </a:r>
            <a:r>
              <a:rPr lang="en-US" sz="1500" dirty="0" err="1"/>
              <a:t>Daehyun</a:t>
            </a:r>
            <a:r>
              <a:rPr lang="en-US" sz="1500" dirty="0"/>
              <a:t> Kim, Aki </a:t>
            </a:r>
            <a:r>
              <a:rPr lang="en-US" sz="1500" dirty="0" err="1"/>
              <a:t>Kuusela</a:t>
            </a:r>
            <a:r>
              <a:rPr lang="en-US" sz="1500" dirty="0"/>
              <a:t>, Allan </a:t>
            </a:r>
            <a:r>
              <a:rPr lang="en-US" sz="1500" dirty="0" err="1"/>
              <a:t>Knies</a:t>
            </a:r>
            <a:r>
              <a:rPr lang="en-US" sz="1500" dirty="0"/>
              <a:t>, </a:t>
            </a:r>
            <a:r>
              <a:rPr lang="en-US" sz="1500" dirty="0" err="1"/>
              <a:t>Parthasarathy</a:t>
            </a:r>
            <a:r>
              <a:rPr lang="en-US" sz="1500" dirty="0"/>
              <a:t> </a:t>
            </a:r>
            <a:r>
              <a:rPr lang="en-US" sz="1500" dirty="0" err="1"/>
              <a:t>Ranganathan</a:t>
            </a:r>
            <a:r>
              <a:rPr lang="en-US" sz="1500" dirty="0"/>
              <a:t>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"Google Workloads for Consumer Devices: Mitigating Data Movement Bottlenecks"</a:t>
            </a:r>
            <a:r>
              <a:rPr lang="en-US" sz="1500" dirty="0">
                <a:solidFill>
                  <a:srgbClr val="0000FF"/>
                </a:solidFill>
              </a:rPr>
              <a:t> </a:t>
            </a:r>
            <a:br>
              <a:rPr lang="en-US" sz="1500" dirty="0"/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23rd International Conference on Architectural Support for Programming Languages and Operating Systems</a:t>
            </a:r>
            <a:r>
              <a:rPr lang="en-US" sz="1500" i="1" dirty="0"/>
              <a:t> (</a:t>
            </a:r>
            <a:r>
              <a:rPr lang="en-US" sz="1500" b="1" i="1" dirty="0"/>
              <a:t>ASPLOS</a:t>
            </a:r>
            <a:r>
              <a:rPr lang="en-US" sz="1500" i="1" dirty="0"/>
              <a:t>)</a:t>
            </a:r>
            <a:r>
              <a:rPr lang="en-US" sz="1500" dirty="0"/>
              <a:t>, Williamsburg, VA, USA, March 2018.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FC2F53-6D9B-6D4B-AC2B-8F1185D8A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8136"/>
            <a:ext cx="9144000" cy="2235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D6B716-D4D6-E942-A52D-41F4F25A40CE}"/>
              </a:ext>
            </a:extLst>
          </p:cNvPr>
          <p:cNvSpPr/>
          <p:nvPr/>
        </p:nvSpPr>
        <p:spPr>
          <a:xfrm>
            <a:off x="0" y="2708920"/>
            <a:ext cx="9144000" cy="10310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62.7%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of the total system energy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 spent on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data movement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DAED7D-7FD9-2A42-BDA3-4593BF0DF855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Energy Waste in Mobile Devices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6633"/>
              </a:solidFill>
              <a:effectLst/>
              <a:uLnTx/>
              <a:uFillTx/>
              <a:latin typeface="Garamon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991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C49EE-1A88-0243-A7DE-08C788E89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06680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Energy Waste in Accelerators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6633"/>
              </a:solidFill>
              <a:effectLst/>
              <a:uLnTx/>
              <a:uFillTx/>
              <a:latin typeface="Garamond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60743-ABA5-274B-A6DC-99D41985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6536"/>
            <a:ext cx="8610600" cy="5195664"/>
          </a:xfrm>
        </p:spPr>
        <p:txBody>
          <a:bodyPr/>
          <a:lstStyle/>
          <a:p>
            <a:r>
              <a:rPr lang="en-US" sz="1500" dirty="0" err="1"/>
              <a:t>Amirali</a:t>
            </a:r>
            <a:r>
              <a:rPr lang="en-US" sz="1500" dirty="0"/>
              <a:t> </a:t>
            </a:r>
            <a:r>
              <a:rPr lang="en-US" sz="1500" dirty="0" err="1"/>
              <a:t>Boroumand</a:t>
            </a:r>
            <a:r>
              <a:rPr lang="en-US" sz="1500" dirty="0"/>
              <a:t>, </a:t>
            </a:r>
            <a:r>
              <a:rPr lang="en-US" sz="1500" dirty="0" err="1"/>
              <a:t>Saugata</a:t>
            </a:r>
            <a:r>
              <a:rPr lang="en-US" sz="1500" dirty="0"/>
              <a:t> Ghose, </a:t>
            </a:r>
            <a:r>
              <a:rPr lang="en-US" sz="1500" dirty="0" err="1"/>
              <a:t>Berkin</a:t>
            </a:r>
            <a:r>
              <a:rPr lang="en-US" sz="1500" dirty="0"/>
              <a:t> Akin, Ravi Narayanaswami, Geraldo F. Oliveira, </a:t>
            </a:r>
            <a:r>
              <a:rPr lang="en-US" sz="1500" dirty="0" err="1"/>
              <a:t>Xiaoyu</a:t>
            </a:r>
            <a:r>
              <a:rPr lang="en-US" sz="1500" dirty="0"/>
              <a:t> Ma, Eric </a:t>
            </a:r>
            <a:r>
              <a:rPr lang="en-US" sz="1500" dirty="0" err="1"/>
              <a:t>Shiu</a:t>
            </a:r>
            <a:r>
              <a:rPr lang="en-US" sz="1500" dirty="0"/>
              <a:t>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"Google Neural Network Models for Edge Devices: Analyzing and Mitigating Machine Learning Inference Bottlenecks"</a:t>
            </a:r>
            <a:br>
              <a:rPr lang="en-US" sz="1500" dirty="0">
                <a:solidFill>
                  <a:srgbClr val="0000FF"/>
                </a:solidFill>
              </a:rPr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30th International Conference on Parallel Architectures and Compilation Techniques</a:t>
            </a:r>
            <a:r>
              <a:rPr lang="en-US" sz="1500" i="1" dirty="0"/>
              <a:t> (</a:t>
            </a:r>
            <a:r>
              <a:rPr lang="en-US" sz="1500" b="1" i="1" dirty="0"/>
              <a:t>PACT</a:t>
            </a:r>
            <a:r>
              <a:rPr lang="en-US" sz="1500" i="1" dirty="0"/>
              <a:t>)</a:t>
            </a:r>
            <a:r>
              <a:rPr lang="en-US" sz="1500" dirty="0"/>
              <a:t>, Virtual, September 2021.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5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6"/>
              </a:rPr>
              <a:t>Talk Video</a:t>
            </a:r>
            <a:r>
              <a:rPr lang="en-US" sz="1500" dirty="0"/>
              <a:t> (14 minutes)]</a:t>
            </a:r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A2729-1732-2046-89F9-FA4DB169A5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F50240-ACFE-DB4C-B85E-0E66A9F6E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53707"/>
            <a:ext cx="9144000" cy="17946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6B1348-F067-3402-A629-42472D44DBC9}"/>
              </a:ext>
            </a:extLst>
          </p:cNvPr>
          <p:cNvSpPr/>
          <p:nvPr/>
        </p:nvSpPr>
        <p:spPr>
          <a:xfrm>
            <a:off x="0" y="3200400"/>
            <a:ext cx="9144000" cy="10310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&gt; 90%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of the total system energy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 spent on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memory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in large ML models</a:t>
            </a:r>
          </a:p>
        </p:txBody>
      </p:sp>
    </p:spTree>
    <p:extLst>
      <p:ext uri="{BB962C8B-B14F-4D97-AF65-F5344CB8AC3E}">
        <p14:creationId xmlns:p14="http://schemas.microsoft.com/office/powerpoint/2010/main" val="402771373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A459A-6246-E821-487F-B76067856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the Materials Online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07D72-EBA8-04B4-8F08-B4DF19FD31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ADD02A-3612-669B-C50F-A10C7F298CCF}"/>
              </a:ext>
            </a:extLst>
          </p:cNvPr>
          <p:cNvSpPr txBox="1"/>
          <p:nvPr/>
        </p:nvSpPr>
        <p:spPr>
          <a:xfrm>
            <a:off x="29005" y="1290246"/>
            <a:ext cx="91149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https://events.safari.ethz.ch/micro24-memorycentric-tutorial/doku.php?id=start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A5E410-D7FF-F040-3CEB-68E3953A5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966" y="48146"/>
            <a:ext cx="1226434" cy="12474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2040F9-4E4A-EDC9-431D-EF5FDAF948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/>
          <a:stretch/>
        </p:blipFill>
        <p:spPr>
          <a:xfrm>
            <a:off x="314164" y="1699846"/>
            <a:ext cx="8515672" cy="464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0616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hart 30"/>
          <p:cNvGraphicFramePr>
            <a:graphicFrameLocks/>
          </p:cNvGraphicFramePr>
          <p:nvPr/>
        </p:nvGraphicFramePr>
        <p:xfrm>
          <a:off x="-2" y="914400"/>
          <a:ext cx="9144001" cy="4764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14400"/>
          </a:xfrm>
        </p:spPr>
        <p:txBody>
          <a:bodyPr/>
          <a:lstStyle/>
          <a:p>
            <a:r>
              <a:rPr lang="en-US" sz="4000" dirty="0">
                <a:latin typeface="Gill Sans MT"/>
                <a:cs typeface="Gill Sans MT"/>
              </a:rPr>
              <a:t>Example Energy Breakdowns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10600" cy="556260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US" sz="2400" dirty="0">
              <a:solidFill>
                <a:srgbClr val="595959"/>
              </a:solidFill>
            </a:endParaRPr>
          </a:p>
          <a:p>
            <a:pPr lvl="2"/>
            <a:endParaRPr lang="en-US" sz="1800" dirty="0">
              <a:solidFill>
                <a:srgbClr val="595959"/>
              </a:solidFill>
            </a:endParaRPr>
          </a:p>
          <a:p>
            <a:pPr marL="914400" lvl="2" indent="0">
              <a:buNone/>
            </a:pPr>
            <a:endParaRPr lang="en-US" sz="1400" dirty="0">
              <a:solidFill>
                <a:srgbClr val="0000FF"/>
              </a:solidFill>
            </a:endParaRPr>
          </a:p>
          <a:p>
            <a:pPr lvl="1"/>
            <a:endParaRPr lang="en-US" sz="1600" dirty="0"/>
          </a:p>
        </p:txBody>
      </p:sp>
      <p:pic>
        <p:nvPicPr>
          <p:cNvPr id="55" name="Picture 54" descr="safar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24A528-0F27-354B-9D3B-E5E0990277DC}"/>
              </a:ext>
            </a:extLst>
          </p:cNvPr>
          <p:cNvSpPr/>
          <p:nvPr/>
        </p:nvSpPr>
        <p:spPr>
          <a:xfrm>
            <a:off x="8252748" y="1524965"/>
            <a:ext cx="807542" cy="2268638"/>
          </a:xfrm>
          <a:prstGeom prst="rect">
            <a:avLst/>
          </a:prstGeom>
          <a:solidFill>
            <a:srgbClr val="FDC6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5373216"/>
            <a:ext cx="914400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Gill Sans MT"/>
              </a:rPr>
              <a:t>In LSTMs and Transducers used by Google,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Gill Sans MT"/>
              </a:rPr>
              <a:t>&gt;90% energy spent on off-chip interconnect and DRAM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6FB915-DEBB-9811-F247-BD90B7D914FC}"/>
              </a:ext>
            </a:extLst>
          </p:cNvPr>
          <p:cNvSpPr txBox="1"/>
          <p:nvPr/>
        </p:nvSpPr>
        <p:spPr>
          <a:xfrm>
            <a:off x="2187787" y="6343469"/>
            <a:ext cx="4768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+mn-cs"/>
                <a:hlinkClick r:id="rId5"/>
              </a:rPr>
              <a:t>https://arxiv.org/pdf/2109.14320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E455CE-AC04-8F36-0D2C-8EB825FFCF95}"/>
              </a:ext>
            </a:extLst>
          </p:cNvPr>
          <p:cNvSpPr/>
          <p:nvPr/>
        </p:nvSpPr>
        <p:spPr>
          <a:xfrm>
            <a:off x="1035496" y="1497720"/>
            <a:ext cx="2456384" cy="2363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989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We Do Not Want to Move Data!</a:t>
            </a:r>
          </a:p>
        </p:txBody>
      </p:sp>
      <p:sp>
        <p:nvSpPr>
          <p:cNvPr id="27033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8AE50-A064-BF4D-97C5-B7B9F4FAAF3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16000"/>
            <a:ext cx="811371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26250" y="1524000"/>
            <a:ext cx="201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Dally, HiPEAC 2015</a:t>
            </a: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971600" y="2420888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5724128" y="2492896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8786B6-2FA5-F746-BEAB-9E9E6CF3FEAC}"/>
              </a:ext>
            </a:extLst>
          </p:cNvPr>
          <p:cNvSpPr txBox="1"/>
          <p:nvPr/>
        </p:nvSpPr>
        <p:spPr>
          <a:xfrm>
            <a:off x="-32358" y="4869160"/>
            <a:ext cx="9201750" cy="1261884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A memory access consumes ~100-1000X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the energy of a complex addition </a:t>
            </a:r>
          </a:p>
        </p:txBody>
      </p:sp>
    </p:spTree>
    <p:extLst>
      <p:ext uri="{BB962C8B-B14F-4D97-AF65-F5344CB8AC3E}">
        <p14:creationId xmlns:p14="http://schemas.microsoft.com/office/powerpoint/2010/main" val="160614914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Axiom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solidFill>
                  <a:srgbClr val="0000FF"/>
                </a:solidFill>
              </a:rPr>
              <a:t>An Intelligent Architecture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Handles Data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07119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DA2A0-7490-744D-B60D-81215B72F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Handle Data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39C49-7CA6-0A4F-B6A6-39271AEA7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96752"/>
            <a:ext cx="8610600" cy="4876800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Ensure data does not overwhelm </a:t>
            </a:r>
            <a:r>
              <a:rPr lang="en-US" dirty="0">
                <a:solidFill>
                  <a:srgbClr val="0000FF"/>
                </a:solidFill>
              </a:rPr>
              <a:t>the components</a:t>
            </a:r>
          </a:p>
          <a:p>
            <a:pPr lvl="1"/>
            <a:r>
              <a:rPr lang="en-US" dirty="0"/>
              <a:t>via intelligent algorithms</a:t>
            </a:r>
          </a:p>
          <a:p>
            <a:pPr lvl="1"/>
            <a:r>
              <a:rPr lang="en-US" dirty="0"/>
              <a:t>via intelligent architectures</a:t>
            </a:r>
          </a:p>
          <a:p>
            <a:pPr lvl="1"/>
            <a:r>
              <a:rPr lang="en-US" dirty="0"/>
              <a:t>via whole system designs: algorithm-architecture-devices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Take advantage of </a:t>
            </a:r>
            <a:r>
              <a:rPr lang="en-US" dirty="0">
                <a:solidFill>
                  <a:srgbClr val="0000FF"/>
                </a:solidFill>
              </a:rPr>
              <a:t>vast amounts of </a:t>
            </a:r>
            <a:r>
              <a:rPr lang="en-US" b="1" dirty="0">
                <a:solidFill>
                  <a:srgbClr val="0000FF"/>
                </a:solidFill>
              </a:rPr>
              <a:t>data</a:t>
            </a:r>
            <a:r>
              <a:rPr lang="en-US" dirty="0">
                <a:solidFill>
                  <a:srgbClr val="0000FF"/>
                </a:solidFill>
              </a:rPr>
              <a:t> and metadata</a:t>
            </a:r>
          </a:p>
          <a:p>
            <a:pPr lvl="1"/>
            <a:r>
              <a:rPr lang="en-US" dirty="0"/>
              <a:t>to improve architectural &amp; system-level decisions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Understand and exploit </a:t>
            </a:r>
            <a:r>
              <a:rPr lang="en-US" dirty="0">
                <a:solidFill>
                  <a:srgbClr val="0000FF"/>
                </a:solidFill>
              </a:rPr>
              <a:t>properties of (different) </a:t>
            </a:r>
            <a:r>
              <a:rPr lang="en-US" b="1" dirty="0">
                <a:solidFill>
                  <a:srgbClr val="0000FF"/>
                </a:solidFill>
              </a:rPr>
              <a:t>data</a:t>
            </a:r>
          </a:p>
          <a:p>
            <a:pPr lvl="1"/>
            <a:r>
              <a:rPr lang="en-US" dirty="0"/>
              <a:t>to improve algorithms &amp; architectures in various metrics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3FF48-EF17-B147-BE03-650132864B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94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8E84E-ADC1-5249-886C-950852821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Corollaries: Computing Systems Today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18612-8984-844F-B9E9-73680A050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4876800"/>
          </a:xfrm>
        </p:spPr>
        <p:txBody>
          <a:bodyPr/>
          <a:lstStyle/>
          <a:p>
            <a:r>
              <a:rPr lang="en-US" dirty="0"/>
              <a:t>Are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processor-centric</a:t>
            </a:r>
            <a:r>
              <a:rPr lang="en-US" dirty="0">
                <a:solidFill>
                  <a:srgbClr val="0432FF"/>
                </a:solidFill>
              </a:rPr>
              <a:t> vs. </a:t>
            </a:r>
            <a:r>
              <a:rPr lang="en-US" b="1" dirty="0">
                <a:solidFill>
                  <a:srgbClr val="0432FF"/>
                </a:solidFill>
              </a:rPr>
              <a:t>data-centric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Make </a:t>
            </a:r>
            <a:r>
              <a:rPr lang="en-US" dirty="0">
                <a:solidFill>
                  <a:srgbClr val="FF0000"/>
                </a:solidFill>
              </a:rPr>
              <a:t>designer-dictated </a:t>
            </a:r>
            <a:r>
              <a:rPr lang="en-US" dirty="0">
                <a:solidFill>
                  <a:srgbClr val="0432FF"/>
                </a:solidFill>
              </a:rPr>
              <a:t>decisions vs. </a:t>
            </a:r>
            <a:r>
              <a:rPr lang="en-US" b="1" dirty="0">
                <a:solidFill>
                  <a:srgbClr val="0432FF"/>
                </a:solidFill>
              </a:rPr>
              <a:t>data-driven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Make </a:t>
            </a:r>
            <a:r>
              <a:rPr lang="en-US" dirty="0">
                <a:solidFill>
                  <a:srgbClr val="FF0000"/>
                </a:solidFill>
              </a:rPr>
              <a:t>component-based myopic </a:t>
            </a:r>
            <a:r>
              <a:rPr lang="en-US" dirty="0">
                <a:solidFill>
                  <a:srgbClr val="0000FF"/>
                </a:solidFill>
              </a:rPr>
              <a:t>decisions vs. </a:t>
            </a:r>
            <a:r>
              <a:rPr lang="en-US" b="1" dirty="0">
                <a:solidFill>
                  <a:srgbClr val="0000FF"/>
                </a:solidFill>
              </a:rPr>
              <a:t>data-aware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336A3-DE7D-504A-A23C-315D49EE68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7007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D515-2CD3-FE48-A36D-1EDBB48C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Architectures for Intelligent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21BD7-9134-8948-A688-D1C8BE8F5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32520"/>
            <a:ext cx="8610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Data-centric</a:t>
            </a:r>
          </a:p>
          <a:p>
            <a:pPr algn="ctr"/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Data-driven</a:t>
            </a:r>
          </a:p>
          <a:p>
            <a:pPr marL="0" indent="0" algn="ctr">
              <a:buNone/>
            </a:pPr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Data-aware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D387B-E70B-6A4A-BE99-B968136C01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64901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4F852-247E-8E45-911F-917B88B44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879904" cy="1066800"/>
          </a:xfrm>
        </p:spPr>
        <p:txBody>
          <a:bodyPr/>
          <a:lstStyle/>
          <a:p>
            <a:r>
              <a:rPr lang="en-US" sz="3400" dirty="0"/>
              <a:t>A Blueprint for Fundamentally Better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775C0-662F-E944-BE80-00AD35D75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sz="2000" dirty="0"/>
              <a:t>Onur Mutlu,</a:t>
            </a:r>
            <a:br>
              <a:rPr lang="en-US" sz="2000" dirty="0"/>
            </a:br>
            <a:r>
              <a:rPr lang="en-US" sz="20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"Intelligent Architectures for Intelligent Computing Systems"</a:t>
            </a:r>
            <a:br>
              <a:rPr lang="en-US" sz="2000" dirty="0"/>
            </a:br>
            <a:r>
              <a:rPr lang="en-US" sz="2000" i="1" dirty="0"/>
              <a:t>Invited Paper in Proceedings of the </a:t>
            </a:r>
            <a:r>
              <a:rPr lang="en-US" sz="2000" i="1" dirty="0">
                <a:hlinkClick r:id="rId3"/>
              </a:rPr>
              <a:t>Design, Automation, and Test in Europe Conference</a:t>
            </a:r>
            <a:r>
              <a:rPr lang="en-US" sz="2000" i="1" dirty="0"/>
              <a:t> (</a:t>
            </a:r>
            <a:r>
              <a:rPr lang="en-US" sz="2000" b="1" i="1" dirty="0"/>
              <a:t>DATE</a:t>
            </a:r>
            <a:r>
              <a:rPr lang="en-US" sz="2000" i="1" dirty="0"/>
              <a:t>)</a:t>
            </a:r>
            <a:r>
              <a:rPr lang="en-US" sz="2000" dirty="0"/>
              <a:t>, Virtual, February 2021.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IEDM Tutorial Slides (pptx)</a:t>
            </a:r>
            <a:r>
              <a:rPr lang="en-US" sz="2000" dirty="0"/>
              <a:t> 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8"/>
              </a:rPr>
              <a:t>Short DATE Talk Video</a:t>
            </a:r>
            <a:r>
              <a:rPr lang="en-US" sz="2000" dirty="0"/>
              <a:t> (11 minutes)]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9"/>
              </a:rPr>
              <a:t>Longer IEDM Tutorial Video</a:t>
            </a:r>
            <a:r>
              <a:rPr lang="en-US" sz="2000" dirty="0"/>
              <a:t> (1 </a:t>
            </a:r>
            <a:r>
              <a:rPr lang="en-US" sz="2000" dirty="0" err="1"/>
              <a:t>hr</a:t>
            </a:r>
            <a:r>
              <a:rPr lang="en-US" sz="2000" dirty="0"/>
              <a:t> 51 minutes)]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2EC93-2093-4A4C-9A55-4B63386A8D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1863D-16AC-D747-BA17-510BFEEF04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399550"/>
            <a:ext cx="9144000" cy="154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8167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37CB-A115-C448-B0F3-4AE5B1D4F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60376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Data-Centric (Memory-Centric) Architectures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37863-551C-F043-BB62-20787BDBDA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BD97-92C3-8040-ABAF-8E7431A0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D3D9-3FE8-4025-BF66-8DAB1ABB951F}" type="slidenum">
              <a:rPr lang="en-US" altLang="en-US" smtClean="0">
                <a:solidFill>
                  <a:srgbClr val="000000"/>
                </a:solidFill>
              </a:rPr>
              <a:pPr/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6567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A36DD-E071-084E-A698-25D80E2E2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Data-Centric Architectures: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915FF-65F1-9148-84F8-D897101D7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Process data where it resides </a:t>
            </a:r>
            <a:r>
              <a:rPr lang="en-US" dirty="0">
                <a:solidFill>
                  <a:srgbClr val="0000FF"/>
                </a:solidFill>
              </a:rPr>
              <a:t>(where it makes sense)</a:t>
            </a:r>
          </a:p>
          <a:p>
            <a:pPr lvl="1"/>
            <a:r>
              <a:rPr lang="en-US" dirty="0"/>
              <a:t>Processing in and near memory structures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Low-latency and low-energy data access</a:t>
            </a:r>
          </a:p>
          <a:p>
            <a:pPr lvl="1"/>
            <a:r>
              <a:rPr lang="en-US" dirty="0"/>
              <a:t>Low latency memory</a:t>
            </a:r>
          </a:p>
          <a:p>
            <a:pPr lvl="1"/>
            <a:r>
              <a:rPr lang="en-US" dirty="0"/>
              <a:t>Low energy memory</a:t>
            </a:r>
          </a:p>
          <a:p>
            <a:pPr marL="344487" lvl="1" indent="0">
              <a:buNone/>
            </a:pPr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Low-cost data storage and processing</a:t>
            </a:r>
          </a:p>
          <a:p>
            <a:pPr lvl="1"/>
            <a:r>
              <a:rPr lang="en-US" dirty="0"/>
              <a:t>High capacity memory at low cost: hybrid memory, compression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Intelligent data management</a:t>
            </a:r>
          </a:p>
          <a:p>
            <a:pPr lvl="1"/>
            <a:r>
              <a:rPr lang="en-US" dirty="0"/>
              <a:t>Intelligent controllers handling robustness, security, cost, perf.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F47AA-F773-7243-876F-B38D973B45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AutoShape 25">
            <a:extLst>
              <a:ext uri="{FF2B5EF4-FFF2-40B4-BE49-F238E27FC236}">
                <a16:creationId xmlns:a16="http://schemas.microsoft.com/office/drawing/2014/main" id="{F2DDA778-26A3-A449-9FF9-F9A4D7854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124744"/>
            <a:ext cx="7920880" cy="480566"/>
          </a:xfrm>
          <a:prstGeom prst="roundRect">
            <a:avLst>
              <a:gd name="adj" fmla="val 16667"/>
            </a:avLst>
          </a:prstGeom>
          <a:noFill/>
          <a:ln w="79375">
            <a:solidFill>
              <a:srgbClr val="8C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624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E630-A1E5-804C-A757-BA15C2E67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372600" cy="884238"/>
          </a:xfrm>
        </p:spPr>
        <p:txBody>
          <a:bodyPr/>
          <a:lstStyle/>
          <a:p>
            <a:r>
              <a:rPr lang="en-US" dirty="0">
                <a:solidFill>
                  <a:srgbClr val="006633"/>
                </a:solidFill>
                <a:ea typeface="ＭＳ Ｐゴシック" charset="0"/>
              </a:rPr>
              <a:t>Process Data Where It Makes Sense </a:t>
            </a:r>
            <a:endParaRPr lang="en-US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AEBD90-9301-6C4A-BC8C-2EDBB0E5D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ABE56-5E07-4208-997F-19E78ED34494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77506" name="Picture 2" descr="Apple announces M1 Ultra with 20-core CPU and 64-core GPU">
            <a:extLst>
              <a:ext uri="{FF2B5EF4-FFF2-40B4-BE49-F238E27FC236}">
                <a16:creationId xmlns:a16="http://schemas.microsoft.com/office/drawing/2014/main" id="{39E66091-2514-8942-B762-7B5B6385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637"/>
            <a:ext cx="914400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2F3789-731D-3743-920B-1975EC699A4D}"/>
              </a:ext>
            </a:extLst>
          </p:cNvPr>
          <p:cNvSpPr txBox="1"/>
          <p:nvPr/>
        </p:nvSpPr>
        <p:spPr>
          <a:xfrm>
            <a:off x="1932065" y="6566356"/>
            <a:ext cx="52036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https://www.gsmarena.com/apple_announces_m1_ultra_with_20core_cpu_and_64core_gpu-news-53481.p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F3942E71-DCB7-734B-AA89-8B7623663BC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189528" y="2921226"/>
            <a:ext cx="3900363" cy="1375647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39">
            <a:extLst>
              <a:ext uri="{FF2B5EF4-FFF2-40B4-BE49-F238E27FC236}">
                <a16:creationId xmlns:a16="http://schemas.microsoft.com/office/drawing/2014/main" id="{5542B0FB-0C7F-4D40-80A7-3CAD0B7D599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44671" y="2921226"/>
            <a:ext cx="3900363" cy="1375647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AF078-3519-72EE-F756-8F1AAF73B425}"/>
              </a:ext>
            </a:extLst>
          </p:cNvPr>
          <p:cNvSpPr txBox="1"/>
          <p:nvPr/>
        </p:nvSpPr>
        <p:spPr>
          <a:xfrm>
            <a:off x="3048000" y="6140130"/>
            <a:ext cx="2933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Apple M1 Ultra System (2022)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A1C5B9-D3CC-6035-D80C-A166B5BD945F}"/>
              </a:ext>
            </a:extLst>
          </p:cNvPr>
          <p:cNvSpPr txBox="1"/>
          <p:nvPr/>
        </p:nvSpPr>
        <p:spPr>
          <a:xfrm>
            <a:off x="2615830" y="560955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C8947E-A616-D75A-85A7-B17561B4DB64}"/>
              </a:ext>
            </a:extLst>
          </p:cNvPr>
          <p:cNvSpPr txBox="1"/>
          <p:nvPr/>
        </p:nvSpPr>
        <p:spPr>
          <a:xfrm>
            <a:off x="5562682" y="561710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3E168C-9134-1C6E-4F85-8F2B609395F6}"/>
              </a:ext>
            </a:extLst>
          </p:cNvPr>
          <p:cNvSpPr txBox="1"/>
          <p:nvPr/>
        </p:nvSpPr>
        <p:spPr>
          <a:xfrm>
            <a:off x="4122255" y="5263143"/>
            <a:ext cx="890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 lot of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SRAM</a:t>
            </a:r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007D205A-1318-551D-5272-8115998B125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746620" y="2472860"/>
            <a:ext cx="3900363" cy="227237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Rectangle 39">
            <a:extLst>
              <a:ext uri="{FF2B5EF4-FFF2-40B4-BE49-F238E27FC236}">
                <a16:creationId xmlns:a16="http://schemas.microsoft.com/office/drawing/2014/main" id="{3662BFAB-2D15-A3C2-7D02-D2FB2B6A3B5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03240" y="2459876"/>
            <a:ext cx="3900364" cy="229834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11B37C-D3AA-9992-83DB-6800B95039FA}"/>
              </a:ext>
            </a:extLst>
          </p:cNvPr>
          <p:cNvSpPr txBox="1"/>
          <p:nvPr/>
        </p:nvSpPr>
        <p:spPr>
          <a:xfrm>
            <a:off x="755576" y="558924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Storage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A0D39A-0DC5-90B4-0DBB-6BBA80E3CBFA}"/>
              </a:ext>
            </a:extLst>
          </p:cNvPr>
          <p:cNvSpPr txBox="1"/>
          <p:nvPr/>
        </p:nvSpPr>
        <p:spPr>
          <a:xfrm>
            <a:off x="7470117" y="561064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Storage</a:t>
            </a:r>
          </a:p>
        </p:txBody>
      </p:sp>
      <p:sp>
        <p:nvSpPr>
          <p:cNvPr id="15" name="Rectangle 39">
            <a:extLst>
              <a:ext uri="{FF2B5EF4-FFF2-40B4-BE49-F238E27FC236}">
                <a16:creationId xmlns:a16="http://schemas.microsoft.com/office/drawing/2014/main" id="{71AD81D4-F29E-78E6-F541-517C58C8DC6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17705" y="-3213695"/>
            <a:ext cx="534558" cy="9035225"/>
          </a:xfrm>
          <a:prstGeom prst="rect">
            <a:avLst/>
          </a:prstGeom>
          <a:noFill/>
          <a:ln w="508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93D85F-140C-F27C-6FA0-DFE552ECD580}"/>
              </a:ext>
            </a:extLst>
          </p:cNvPr>
          <p:cNvSpPr txBox="1"/>
          <p:nvPr/>
        </p:nvSpPr>
        <p:spPr>
          <a:xfrm>
            <a:off x="4104204" y="110859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Sensors</a:t>
            </a:r>
          </a:p>
        </p:txBody>
      </p:sp>
    </p:spTree>
    <p:extLst>
      <p:ext uri="{BB962C8B-B14F-4D97-AF65-F5344CB8AC3E}">
        <p14:creationId xmlns:p14="http://schemas.microsoft.com/office/powerpoint/2010/main" val="42047163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A459A-6246-E821-487F-B76067856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the Materials Online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07D72-EBA8-04B4-8F08-B4DF19FD31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ADD02A-3612-669B-C50F-A10C7F298CCF}"/>
              </a:ext>
            </a:extLst>
          </p:cNvPr>
          <p:cNvSpPr txBox="1"/>
          <p:nvPr/>
        </p:nvSpPr>
        <p:spPr>
          <a:xfrm>
            <a:off x="29005" y="1290246"/>
            <a:ext cx="91149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https://events.safari.ethz.ch/micro24-memorycentric-tutorial/doku.php?id=start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2040F9-4E4A-EDC9-431D-EF5FDAF94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/>
          <a:stretch/>
        </p:blipFill>
        <p:spPr>
          <a:xfrm>
            <a:off x="314164" y="1699846"/>
            <a:ext cx="8515672" cy="46464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D38B10-4203-5331-C0E3-CE8B10DAAA97}"/>
              </a:ext>
            </a:extLst>
          </p:cNvPr>
          <p:cNvSpPr/>
          <p:nvPr/>
        </p:nvSpPr>
        <p:spPr>
          <a:xfrm>
            <a:off x="29005" y="980728"/>
            <a:ext cx="9085990" cy="54006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08FDE2-D2EA-177E-8456-F01C3F199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184" y="1611382"/>
            <a:ext cx="4069432" cy="413929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488998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D9B52-F2B8-8348-BBF0-9CC338373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343" y="1412776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We Need to Think Differently from the Past Approaches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E3E67C-D070-004D-ADD7-E5EC7486AA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EE094-EFFB-5A43-AF3E-891771815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3869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A </a:t>
            </a:r>
            <a:r>
              <a:rPr lang="en-US" b="1" dirty="0"/>
              <a:t>Paradigm Shift </a:t>
            </a:r>
            <a:r>
              <a:rPr lang="en-US" dirty="0"/>
              <a:t>To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807896" cy="5193723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Enable computation with </a:t>
            </a:r>
            <a:r>
              <a:rPr lang="en-US" sz="2800" dirty="0">
                <a:solidFill>
                  <a:srgbClr val="0000FF"/>
                </a:solidFill>
              </a:rPr>
              <a:t>minimal data movement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>
                <a:solidFill>
                  <a:srgbClr val="0000FF"/>
                </a:solidFill>
              </a:rPr>
              <a:t>Compute where it makes sense</a:t>
            </a:r>
            <a:r>
              <a:rPr lang="en-US" sz="2800" dirty="0"/>
              <a:t> (</a:t>
            </a:r>
            <a:r>
              <a:rPr lang="en-US" sz="2800" dirty="0">
                <a:solidFill>
                  <a:srgbClr val="FF0000"/>
                </a:solidFill>
              </a:rPr>
              <a:t>where data resides</a:t>
            </a:r>
            <a:r>
              <a:rPr lang="en-US" sz="2800" dirty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Make computing architectures more </a:t>
            </a:r>
            <a:r>
              <a:rPr lang="en-US" sz="2800" dirty="0">
                <a:solidFill>
                  <a:srgbClr val="0000FF"/>
                </a:solidFill>
              </a:rPr>
              <a:t>data-centric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180202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412750" y="1295400"/>
            <a:ext cx="5740400" cy="39497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0" name="Line 2"/>
          <p:cNvSpPr>
            <a:spLocks noChangeShapeType="1"/>
          </p:cNvSpPr>
          <p:nvPr/>
        </p:nvSpPr>
        <p:spPr bwMode="auto">
          <a:xfrm>
            <a:off x="3289300" y="4584704"/>
            <a:ext cx="0" cy="881857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19100" y="196850"/>
            <a:ext cx="8724900" cy="558800"/>
          </a:xfrm>
          <a:ln/>
        </p:spPr>
        <p:txBody>
          <a:bodyPr/>
          <a:lstStyle/>
          <a:p>
            <a:r>
              <a:rPr lang="en-US" sz="4400" dirty="0">
                <a:solidFill>
                  <a:srgbClr val="1A5712"/>
                </a:solidFill>
                <a:latin typeface="Garamond"/>
                <a:cs typeface="Garamond"/>
              </a:rPr>
              <a:t>Mindset: Memory as an Accelerator</a:t>
            </a:r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92150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3" name="Rectangle 5"/>
          <p:cNvSpPr>
            <a:spLocks/>
          </p:cNvSpPr>
          <p:nvPr/>
        </p:nvSpPr>
        <p:spPr bwMode="auto">
          <a:xfrm>
            <a:off x="1062323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4" name="Rectangle 6"/>
          <p:cNvSpPr>
            <a:spLocks/>
          </p:cNvSpPr>
          <p:nvPr/>
        </p:nvSpPr>
        <p:spPr bwMode="auto">
          <a:xfrm>
            <a:off x="1924050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5" name="Rectangle 7"/>
          <p:cNvSpPr>
            <a:spLocks/>
          </p:cNvSpPr>
          <p:nvPr/>
        </p:nvSpPr>
        <p:spPr bwMode="auto">
          <a:xfrm>
            <a:off x="2296604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6" name="Rectangle 8"/>
          <p:cNvSpPr>
            <a:spLocks/>
          </p:cNvSpPr>
          <p:nvPr/>
        </p:nvSpPr>
        <p:spPr bwMode="auto">
          <a:xfrm>
            <a:off x="692150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7" name="Rectangle 9"/>
          <p:cNvSpPr>
            <a:spLocks/>
          </p:cNvSpPr>
          <p:nvPr/>
        </p:nvSpPr>
        <p:spPr bwMode="auto">
          <a:xfrm>
            <a:off x="1064704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8" name="Rectangle 10"/>
          <p:cNvSpPr>
            <a:spLocks/>
          </p:cNvSpPr>
          <p:nvPr/>
        </p:nvSpPr>
        <p:spPr bwMode="auto">
          <a:xfrm>
            <a:off x="1924050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9" name="Rectangle 11"/>
          <p:cNvSpPr>
            <a:spLocks/>
          </p:cNvSpPr>
          <p:nvPr/>
        </p:nvSpPr>
        <p:spPr bwMode="auto">
          <a:xfrm>
            <a:off x="2296604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0" name="Rectangle 12"/>
          <p:cNvSpPr>
            <a:spLocks/>
          </p:cNvSpPr>
          <p:nvPr/>
        </p:nvSpPr>
        <p:spPr bwMode="auto">
          <a:xfrm>
            <a:off x="3155950" y="16129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1" name="Rectangle 13"/>
          <p:cNvSpPr>
            <a:spLocks/>
          </p:cNvSpPr>
          <p:nvPr/>
        </p:nvSpPr>
        <p:spPr bwMode="auto">
          <a:xfrm>
            <a:off x="3172966" y="1734751"/>
            <a:ext cx="54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mini-CPU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2" name="Rectangle 14"/>
          <p:cNvSpPr>
            <a:spLocks/>
          </p:cNvSpPr>
          <p:nvPr/>
        </p:nvSpPr>
        <p:spPr bwMode="auto">
          <a:xfrm>
            <a:off x="3155950" y="226695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3" name="Rectangle 15"/>
          <p:cNvSpPr>
            <a:spLocks/>
          </p:cNvSpPr>
          <p:nvPr/>
        </p:nvSpPr>
        <p:spPr bwMode="auto">
          <a:xfrm>
            <a:off x="3313402" y="2379668"/>
            <a:ext cx="269304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video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4" name="Rectangle 16"/>
          <p:cNvSpPr>
            <a:spLocks/>
          </p:cNvSpPr>
          <p:nvPr/>
        </p:nvSpPr>
        <p:spPr bwMode="auto">
          <a:xfrm>
            <a:off x="4025900" y="16637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5" name="Rectangle 17"/>
          <p:cNvSpPr>
            <a:spLocks/>
          </p:cNvSpPr>
          <p:nvPr/>
        </p:nvSpPr>
        <p:spPr bwMode="auto">
          <a:xfrm>
            <a:off x="4053619" y="1762943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6" name="Rectangle 18"/>
          <p:cNvSpPr>
            <a:spLocks/>
          </p:cNvSpPr>
          <p:nvPr/>
        </p:nvSpPr>
        <p:spPr bwMode="auto">
          <a:xfrm>
            <a:off x="4984750" y="16700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7" name="Rectangle 19"/>
          <p:cNvSpPr>
            <a:spLocks/>
          </p:cNvSpPr>
          <p:nvPr/>
        </p:nvSpPr>
        <p:spPr bwMode="auto">
          <a:xfrm>
            <a:off x="5010087" y="17724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8" name="Rectangle 20"/>
          <p:cNvSpPr>
            <a:spLocks/>
          </p:cNvSpPr>
          <p:nvPr/>
        </p:nvSpPr>
        <p:spPr bwMode="auto">
          <a:xfrm>
            <a:off x="4025900" y="26416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9" name="Rectangle 21"/>
          <p:cNvSpPr>
            <a:spLocks/>
          </p:cNvSpPr>
          <p:nvPr/>
        </p:nvSpPr>
        <p:spPr bwMode="auto">
          <a:xfrm>
            <a:off x="4051237" y="274401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50" name="Rectangle 22"/>
          <p:cNvSpPr>
            <a:spLocks/>
          </p:cNvSpPr>
          <p:nvPr/>
        </p:nvSpPr>
        <p:spPr bwMode="auto">
          <a:xfrm>
            <a:off x="4984750" y="26479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1" name="Rectangle 23"/>
          <p:cNvSpPr>
            <a:spLocks/>
          </p:cNvSpPr>
          <p:nvPr/>
        </p:nvSpPr>
        <p:spPr bwMode="auto">
          <a:xfrm>
            <a:off x="5010087" y="27503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52" name="Rectangle 24"/>
          <p:cNvSpPr>
            <a:spLocks/>
          </p:cNvSpPr>
          <p:nvPr/>
        </p:nvSpPr>
        <p:spPr bwMode="auto">
          <a:xfrm>
            <a:off x="3930650" y="1593850"/>
            <a:ext cx="1981200" cy="18796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3" name="Rectangle 25"/>
          <p:cNvSpPr>
            <a:spLocks/>
          </p:cNvSpPr>
          <p:nvPr/>
        </p:nvSpPr>
        <p:spPr bwMode="auto">
          <a:xfrm>
            <a:off x="692150" y="3733800"/>
            <a:ext cx="5207000" cy="8509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4" name="Rectangle 26"/>
          <p:cNvSpPr>
            <a:spLocks/>
          </p:cNvSpPr>
          <p:nvPr/>
        </p:nvSpPr>
        <p:spPr bwMode="auto">
          <a:xfrm>
            <a:off x="3188665" y="4107461"/>
            <a:ext cx="211597" cy="20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LLC</a:t>
            </a:r>
          </a:p>
        </p:txBody>
      </p:sp>
      <p:sp>
        <p:nvSpPr>
          <p:cNvPr id="22555" name="Rectangle 27"/>
          <p:cNvSpPr>
            <a:spLocks/>
          </p:cNvSpPr>
          <p:nvPr/>
        </p:nvSpPr>
        <p:spPr bwMode="auto">
          <a:xfrm>
            <a:off x="2444750" y="4686300"/>
            <a:ext cx="1695450" cy="4445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6" name="Rectangle 28"/>
          <p:cNvSpPr>
            <a:spLocks/>
          </p:cNvSpPr>
          <p:nvPr/>
        </p:nvSpPr>
        <p:spPr bwMode="auto">
          <a:xfrm>
            <a:off x="2702571" y="4825008"/>
            <a:ext cx="117981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 Controller</a:t>
            </a:r>
          </a:p>
        </p:txBody>
      </p:sp>
      <p:sp>
        <p:nvSpPr>
          <p:cNvPr id="22557" name="Rectangle 29"/>
          <p:cNvSpPr>
            <a:spLocks/>
          </p:cNvSpPr>
          <p:nvPr/>
        </p:nvSpPr>
        <p:spPr bwMode="auto">
          <a:xfrm>
            <a:off x="6965950" y="4565650"/>
            <a:ext cx="1695450" cy="5842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8" name="Rectangle 30"/>
          <p:cNvSpPr>
            <a:spLocks/>
          </p:cNvSpPr>
          <p:nvPr/>
        </p:nvSpPr>
        <p:spPr bwMode="auto">
          <a:xfrm>
            <a:off x="7005762" y="4602304"/>
            <a:ext cx="161582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Specialized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compute-capability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in memory</a:t>
            </a:r>
          </a:p>
        </p:txBody>
      </p:sp>
      <p:sp>
        <p:nvSpPr>
          <p:cNvPr id="22559" name="Rectangle 31"/>
          <p:cNvSpPr>
            <a:spLocks/>
          </p:cNvSpPr>
          <p:nvPr/>
        </p:nvSpPr>
        <p:spPr bwMode="auto">
          <a:xfrm>
            <a:off x="6654800" y="1276350"/>
            <a:ext cx="2324100" cy="39497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0" name="Rectangle 32"/>
          <p:cNvSpPr>
            <a:spLocks/>
          </p:cNvSpPr>
          <p:nvPr/>
        </p:nvSpPr>
        <p:spPr bwMode="auto">
          <a:xfrm>
            <a:off x="7542787" y="2989858"/>
            <a:ext cx="53860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</a:t>
            </a:r>
          </a:p>
        </p:txBody>
      </p:sp>
      <p:sp>
        <p:nvSpPr>
          <p:cNvPr id="22561" name="Rectangle 33"/>
          <p:cNvSpPr>
            <a:spLocks/>
          </p:cNvSpPr>
          <p:nvPr/>
        </p:nvSpPr>
        <p:spPr bwMode="auto">
          <a:xfrm>
            <a:off x="6718300" y="1339850"/>
            <a:ext cx="2184400" cy="31369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2" name="Rectangle 34"/>
          <p:cNvSpPr>
            <a:spLocks/>
          </p:cNvSpPr>
          <p:nvPr/>
        </p:nvSpPr>
        <p:spPr bwMode="auto">
          <a:xfrm>
            <a:off x="3149600" y="29210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3" name="Rectangle 35"/>
          <p:cNvSpPr>
            <a:spLocks/>
          </p:cNvSpPr>
          <p:nvPr/>
        </p:nvSpPr>
        <p:spPr bwMode="auto">
          <a:xfrm>
            <a:off x="3245710" y="3033718"/>
            <a:ext cx="397545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imaging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64" name="Rectangle 36"/>
          <p:cNvSpPr>
            <a:spLocks/>
          </p:cNvSpPr>
          <p:nvPr/>
        </p:nvSpPr>
        <p:spPr bwMode="auto">
          <a:xfrm>
            <a:off x="4311318" y="5523508"/>
            <a:ext cx="80791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 Bus</a:t>
            </a:r>
          </a:p>
        </p:txBody>
      </p:sp>
      <p:sp>
        <p:nvSpPr>
          <p:cNvPr id="22565" name="Line 37"/>
          <p:cNvSpPr>
            <a:spLocks noChangeShapeType="1"/>
          </p:cNvSpPr>
          <p:nvPr/>
        </p:nvSpPr>
        <p:spPr bwMode="auto">
          <a:xfrm rot="10800000" flipH="1">
            <a:off x="416722" y="5460207"/>
            <a:ext cx="8562181" cy="0"/>
          </a:xfrm>
          <a:prstGeom prst="line">
            <a:avLst/>
          </a:prstGeom>
          <a:noFill/>
          <a:ln w="1016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6" name="Line 38"/>
          <p:cNvSpPr>
            <a:spLocks noChangeShapeType="1"/>
          </p:cNvSpPr>
          <p:nvPr/>
        </p:nvSpPr>
        <p:spPr bwMode="auto">
          <a:xfrm>
            <a:off x="7816850" y="5226848"/>
            <a:ext cx="0" cy="239713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4" name="Rounded Rectangle 43"/>
          <p:cNvSpPr>
            <a:spLocks noChangeArrowheads="1"/>
          </p:cNvSpPr>
          <p:nvPr/>
        </p:nvSpPr>
        <p:spPr bwMode="auto">
          <a:xfrm rot="5400000">
            <a:off x="6754687" y="3598090"/>
            <a:ext cx="2133601" cy="2286000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" y="5991671"/>
            <a:ext cx="9123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ヒラギノ角ゴ ProN W6"/>
                <a:cs typeface="Tahoma"/>
              </a:rPr>
              <a:t>Memory similar to a “conventional” accelerator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6E0C4E6-C94B-1BDF-A646-85E4D9FA24EB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42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60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DC6A04-D80E-184D-BC07-63C1F510E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/>
          <a:lstStyle/>
          <a:p>
            <a:r>
              <a:rPr lang="en-US" dirty="0"/>
              <a:t>Kautz, “</a:t>
            </a:r>
            <a:r>
              <a:rPr lang="en-US" dirty="0">
                <a:solidFill>
                  <a:srgbClr val="0000FF"/>
                </a:solidFill>
              </a:rPr>
              <a:t>Cellular Logic-in-Memory Arrays</a:t>
            </a:r>
            <a:r>
              <a:rPr lang="en-US" dirty="0"/>
              <a:t>”, IEEE TC 1969.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49EA16-0367-EB43-921A-3C42949CA66E}"/>
              </a:ext>
            </a:extLst>
          </p:cNvPr>
          <p:cNvSpPr txBox="1"/>
          <p:nvPr/>
        </p:nvSpPr>
        <p:spPr>
          <a:xfrm>
            <a:off x="3384816" y="6557759"/>
            <a:ext cx="2374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https://doi.org/10.1109/T-C.1969.222754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8C4192-E29D-E24F-8502-741864FE9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0" y="1545034"/>
            <a:ext cx="7422488" cy="1614853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5F294C-7C0D-9C40-83D9-362BA2329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43" y="3159887"/>
            <a:ext cx="3821257" cy="3260576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3F4E44-82BE-F649-AE47-8490FABD9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130" y="3594249"/>
            <a:ext cx="3289819" cy="24607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EFFEB3E-E419-4F42-ACDC-B356AE150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z="3600" dirty="0"/>
              <a:t>Processing in/near Memory: An Old Idea (I)</a:t>
            </a:r>
          </a:p>
        </p:txBody>
      </p:sp>
    </p:spTree>
    <p:extLst>
      <p:ext uri="{BB962C8B-B14F-4D97-AF65-F5344CB8AC3E}">
        <p14:creationId xmlns:p14="http://schemas.microsoft.com/office/powerpoint/2010/main" val="309380271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2169-91D1-9547-8D20-ED078F3E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Processing in/near Memory: An Old Idea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ED294-5647-F94B-A57E-CA0F09C77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029200"/>
          </a:xfrm>
        </p:spPr>
        <p:txBody>
          <a:bodyPr/>
          <a:lstStyle/>
          <a:p>
            <a:r>
              <a:rPr lang="en-US" dirty="0"/>
              <a:t>Stone, “</a:t>
            </a:r>
            <a:r>
              <a:rPr lang="en-US" dirty="0">
                <a:solidFill>
                  <a:srgbClr val="0000FF"/>
                </a:solidFill>
              </a:rPr>
              <a:t>A Logic-in-Memory Computer,</a:t>
            </a:r>
            <a:r>
              <a:rPr lang="en-US" dirty="0"/>
              <a:t>” IEEE TC 1970.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2AF82-6637-2C44-8C3C-BCD2E1584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122" name="Picture 2" descr="https://lh4.googleusercontent.com/U1R3vifukrki6oE_6n0P6HEXhr0-6hnFc-YEWOmKgJErOZXD7VhesI797XMOeMxkM-noaFtXVfpS4SZ7WoDIcJ-N4M2SciBhN8Bh5H1JW9tYfXt6vybr78FdMyDrURzG_C9R2mlSuS8">
            <a:extLst>
              <a:ext uri="{FF2B5EF4-FFF2-40B4-BE49-F238E27FC236}">
                <a16:creationId xmlns:a16="http://schemas.microsoft.com/office/drawing/2014/main" id="{31087902-35DE-004D-94F5-7D884184D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36" y="2259569"/>
            <a:ext cx="9144000" cy="347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7DE9C9-2D44-EB4D-B6C3-44873EE82368}"/>
              </a:ext>
            </a:extLst>
          </p:cNvPr>
          <p:cNvSpPr txBox="1"/>
          <p:nvPr/>
        </p:nvSpPr>
        <p:spPr>
          <a:xfrm>
            <a:off x="1475656" y="6467135"/>
            <a:ext cx="6631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https://safari.ethz.ch/architecture/fall2020/lib/exe/fetch.php?media=stone_logic_in_memory_1970.pdf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96215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2169-91D1-9547-8D20-ED078F3E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Processing in/near Memory: An Old Idea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ED294-5647-F94B-A57E-CA0F09C77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029200"/>
          </a:xfrm>
        </p:spPr>
        <p:txBody>
          <a:bodyPr/>
          <a:lstStyle/>
          <a:p>
            <a:r>
              <a:rPr lang="en-US" dirty="0"/>
              <a:t>Patterson et al., “</a:t>
            </a:r>
            <a:r>
              <a:rPr lang="en-US" dirty="0">
                <a:solidFill>
                  <a:srgbClr val="0000FF"/>
                </a:solidFill>
              </a:rPr>
              <a:t>A Case for Intelligent RAM,</a:t>
            </a:r>
            <a:r>
              <a:rPr lang="en-US" dirty="0"/>
              <a:t>” IEEE Micro 1997.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2AF82-6637-2C44-8C3C-BCD2E1584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7DE9C9-2D44-EB4D-B6C3-44873EE82368}"/>
              </a:ext>
            </a:extLst>
          </p:cNvPr>
          <p:cNvSpPr txBox="1"/>
          <p:nvPr/>
        </p:nvSpPr>
        <p:spPr>
          <a:xfrm>
            <a:off x="3388824" y="6467135"/>
            <a:ext cx="23663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https://doi.org/10.1109/40.592312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150CE-D5FB-DB4F-BCBE-CC2EB6A69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676" y="2061023"/>
            <a:ext cx="5832648" cy="421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59192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In-Memory Computation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5029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Huge demand from Applications &amp; Systems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Data access bottleneck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Energy &amp; power bottlenecks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Data movement energy dominates computation energy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Need all at the same time: performance, energy, sustainability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We can improve all metrics by minimizing data movement</a:t>
            </a:r>
          </a:p>
          <a:p>
            <a:pPr marL="344487" lvl="1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Huge problems with Memory Technology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Memory technology scaling is not going well </a:t>
            </a:r>
            <a:r>
              <a:rPr lang="en-US" dirty="0">
                <a:solidFill>
                  <a:srgbClr val="0000FF"/>
                </a:solidFill>
                <a:sym typeface="Wingdings" pitchFamily="2" charset="2"/>
              </a:rPr>
              <a:t>(e.g., RowHammer)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>
                <a:solidFill>
                  <a:srgbClr val="C00000"/>
                </a:solidFill>
                <a:sym typeface="Wingdings"/>
              </a:rPr>
              <a:t>Many scaling issues demand intelligence in memory</a:t>
            </a:r>
          </a:p>
          <a:p>
            <a:pPr marL="344487" lvl="1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Designs are squeezed in the middle</a:t>
            </a:r>
          </a:p>
          <a:p>
            <a:pPr lvl="1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88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In-Memory Computation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5029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Huge demand from Applications &amp; Systems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Data access bottleneck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Energy &amp; power bottlenecks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Data movement energy dominates computation energy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Need all at the same time: performance, energy, sustainability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We can improve all metrics by minimizing data movement</a:t>
            </a:r>
          </a:p>
          <a:p>
            <a:pPr marL="344487" lvl="1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/>
              <a:t>Huge problems with Memory Technology</a:t>
            </a:r>
          </a:p>
          <a:p>
            <a:pPr lvl="1"/>
            <a:r>
              <a:rPr lang="en-US" dirty="0"/>
              <a:t>Memory technology scaling is not going well </a:t>
            </a:r>
            <a:r>
              <a:rPr lang="en-US" dirty="0">
                <a:sym typeface="Wingdings" pitchFamily="2" charset="2"/>
              </a:rPr>
              <a:t>(e.g., RowHammer)</a:t>
            </a:r>
            <a:endParaRPr lang="en-US" dirty="0"/>
          </a:p>
          <a:p>
            <a:pPr lvl="1"/>
            <a:r>
              <a:rPr lang="en-US" dirty="0">
                <a:sym typeface="Wingdings"/>
              </a:rPr>
              <a:t>Many scaling issues demand intelligence in memory</a:t>
            </a:r>
          </a:p>
          <a:p>
            <a:pPr marL="344487" lvl="1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/>
              <a:t>Designs are squeezed in the middle</a:t>
            </a:r>
          </a:p>
          <a:p>
            <a:pPr lvl="1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57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In-Memory Computation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5029200"/>
          </a:xfrm>
        </p:spPr>
        <p:txBody>
          <a:bodyPr/>
          <a:lstStyle/>
          <a:p>
            <a:r>
              <a:rPr lang="en-US" b="1" dirty="0"/>
              <a:t>Huge demand from Applications &amp; Systems</a:t>
            </a:r>
          </a:p>
          <a:p>
            <a:pPr lvl="1"/>
            <a:r>
              <a:rPr lang="en-US" dirty="0"/>
              <a:t>Data access bottleneck</a:t>
            </a:r>
          </a:p>
          <a:p>
            <a:pPr lvl="1"/>
            <a:r>
              <a:rPr lang="en-US" dirty="0"/>
              <a:t>Energy &amp; power bottlenecks</a:t>
            </a:r>
          </a:p>
          <a:p>
            <a:pPr lvl="1"/>
            <a:r>
              <a:rPr lang="en-US" dirty="0"/>
              <a:t>Data movement energy dominates computation energy</a:t>
            </a:r>
          </a:p>
          <a:p>
            <a:pPr lvl="1"/>
            <a:r>
              <a:rPr lang="en-US" dirty="0"/>
              <a:t>Need all at the same time: performance, energy, sustainability</a:t>
            </a:r>
          </a:p>
          <a:p>
            <a:pPr lvl="1"/>
            <a:r>
              <a:rPr lang="en-US" dirty="0"/>
              <a:t>We can improve all metrics by minimizing data movement</a:t>
            </a:r>
          </a:p>
          <a:p>
            <a:pPr marL="344487" lvl="1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Huge problems with Memory Technology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Memory technology scaling is not going well </a:t>
            </a:r>
            <a:r>
              <a:rPr lang="en-US" dirty="0">
                <a:solidFill>
                  <a:srgbClr val="0000FF"/>
                </a:solidFill>
                <a:sym typeface="Wingdings" pitchFamily="2" charset="2"/>
              </a:rPr>
              <a:t>(e.g., RowHammer)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>
                <a:solidFill>
                  <a:srgbClr val="C00000"/>
                </a:solidFill>
                <a:sym typeface="Wingdings"/>
              </a:rPr>
              <a:t>Many scaling issues demand intelligence in memory</a:t>
            </a:r>
          </a:p>
          <a:p>
            <a:pPr marL="344487" lvl="1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/>
              <a:t>Designs are squeezed in the middle</a:t>
            </a:r>
          </a:p>
          <a:p>
            <a:pPr lvl="1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52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Scaling Issues </a:t>
            </a:r>
            <a:r>
              <a:rPr lang="en-US" b="1" dirty="0"/>
              <a:t>Are</a:t>
            </a:r>
            <a:r>
              <a:rPr lang="en-US" dirty="0"/>
              <a:t> Real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915400" cy="5193723"/>
          </a:xfrm>
        </p:spPr>
        <p:txBody>
          <a:bodyPr/>
          <a:lstStyle/>
          <a:p>
            <a:r>
              <a:rPr lang="en-US" dirty="0"/>
              <a:t>Onur Mutlu,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"Memory Scaling: A Systems Architecture Perspective"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/>
              <a:t>Proceedings of the </a:t>
            </a:r>
            <a:r>
              <a:rPr lang="en-US" i="1" dirty="0">
                <a:hlinkClick r:id="rId3"/>
              </a:rPr>
              <a:t>5th International Memory Workshop</a:t>
            </a:r>
            <a:r>
              <a:rPr lang="en-US" i="1" dirty="0"/>
              <a:t> (</a:t>
            </a:r>
            <a:r>
              <a:rPr lang="en-US" b="1" i="1" dirty="0"/>
              <a:t>IMW</a:t>
            </a:r>
            <a:r>
              <a:rPr lang="en-US" i="1" dirty="0"/>
              <a:t>)</a:t>
            </a:r>
            <a:r>
              <a:rPr lang="en-US" dirty="0"/>
              <a:t>, Monterey, CA, May 2013. </a:t>
            </a:r>
            <a:r>
              <a:rPr lang="en-US" dirty="0">
                <a:hlinkClick r:id="rId4"/>
              </a:rPr>
              <a:t>Slides (pptx)</a:t>
            </a:r>
            <a:r>
              <a:rPr lang="en-US" dirty="0"/>
              <a:t> </a:t>
            </a:r>
            <a:r>
              <a:rPr lang="en-US" dirty="0">
                <a:hlinkClick r:id="rId5"/>
              </a:rPr>
              <a:t>(pdf)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>
                <a:hlinkClick r:id="rId6"/>
              </a:rPr>
              <a:t>EETimes Reprint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49080"/>
            <a:ext cx="9144000" cy="1639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B311F9-F741-644A-9EB2-894E4CF2F735}"/>
              </a:ext>
            </a:extLst>
          </p:cNvPr>
          <p:cNvSpPr txBox="1"/>
          <p:nvPr/>
        </p:nvSpPr>
        <p:spPr>
          <a:xfrm>
            <a:off x="192006" y="6488668"/>
            <a:ext cx="868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https://people.inf.ethz.ch/omutlu/pub/memory-scaling_memcon13.pdf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85127DD-DD17-399B-1787-34923054CAC4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49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13658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Computing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is Bottlenecked by Data</a:t>
            </a:r>
            <a:endParaRPr lang="en-US" sz="64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07863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A Curious Phenomenon </a:t>
            </a:r>
            <a:r>
              <a:rPr lang="en-US" sz="3000" b="1" dirty="0"/>
              <a:t>[Kim et al., ISCA 2014]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88504"/>
            <a:ext cx="8610600" cy="4876800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/>
              <a:t>One can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00FF"/>
                </a:solidFill>
              </a:rPr>
              <a:t>predictably</a:t>
            </a:r>
            <a:r>
              <a:rPr lang="en-US" sz="4400" dirty="0"/>
              <a:t> </a:t>
            </a:r>
            <a:r>
              <a:rPr lang="en-US" sz="4400" dirty="0">
                <a:solidFill>
                  <a:srgbClr val="FF0000"/>
                </a:solidFill>
              </a:rPr>
              <a:t>induce errors </a:t>
            </a:r>
          </a:p>
          <a:p>
            <a:pPr marL="0" indent="0" algn="ctr">
              <a:buNone/>
            </a:pPr>
            <a:r>
              <a:rPr lang="en-US" sz="4400" dirty="0"/>
              <a:t>in </a:t>
            </a:r>
            <a:r>
              <a:rPr lang="en-US" sz="4400" dirty="0">
                <a:solidFill>
                  <a:srgbClr val="0000FF"/>
                </a:solidFill>
              </a:rPr>
              <a:t>most</a:t>
            </a:r>
            <a:r>
              <a:rPr lang="en-US" sz="4400" dirty="0"/>
              <a:t> DRAM </a:t>
            </a:r>
            <a:r>
              <a:rPr lang="en-US" sz="4400" dirty="0">
                <a:solidFill>
                  <a:srgbClr val="0000FF"/>
                </a:solidFill>
              </a:rPr>
              <a:t>memory</a:t>
            </a:r>
            <a:r>
              <a:rPr lang="en-US" sz="4400" dirty="0"/>
              <a:t> chips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DB61AD-6F6C-BFFD-F5E3-D83AE6F5B82F}"/>
              </a:ext>
            </a:extLst>
          </p:cNvPr>
          <p:cNvSpPr/>
          <p:nvPr/>
        </p:nvSpPr>
        <p:spPr>
          <a:xfrm>
            <a:off x="107504" y="5857527"/>
            <a:ext cx="92170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Kim+, 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Flipping Bits in Memory Without Accessing Them: An Experimental Study of DRAM Disturbance Errors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,” ISCA 2014.</a:t>
            </a:r>
          </a:p>
        </p:txBody>
      </p:sp>
    </p:spTree>
    <p:extLst>
      <p:ext uri="{BB962C8B-B14F-4D97-AF65-F5344CB8AC3E}">
        <p14:creationId xmlns:p14="http://schemas.microsoft.com/office/powerpoint/2010/main" val="42362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" y="404664"/>
            <a:ext cx="9144000" cy="6057900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6E44B7AA-B122-FD22-3645-1546B58B1B98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51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1067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14400" y="914400"/>
            <a:ext cx="7315200" cy="3962400"/>
          </a:xfrm>
          <a:prstGeom prst="roundRect">
            <a:avLst>
              <a:gd name="adj" fmla="val 11319"/>
            </a:avLst>
          </a:prstGeom>
          <a:solidFill>
            <a:schemeClr val="bg1">
              <a:lumMod val="85000"/>
            </a:schemeClr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1371600" y="16764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371600" y="22860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Wordline"/>
          <p:cNvCxnSpPr/>
          <p:nvPr/>
        </p:nvCxnSpPr>
        <p:spPr>
          <a:xfrm flipH="1">
            <a:off x="1371600" y="28956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371600" y="35052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1371600" y="4116388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828800" y="1382713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 of Cells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28800" y="19812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</a:t>
            </a:r>
          </a:p>
        </p:txBody>
      </p:sp>
      <p:sp>
        <p:nvSpPr>
          <p:cNvPr id="17" name="Row"/>
          <p:cNvSpPr/>
          <p:nvPr/>
        </p:nvSpPr>
        <p:spPr>
          <a:xfrm>
            <a:off x="1828800" y="25908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28800" y="32004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28800" y="38100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43600" y="1447800"/>
            <a:ext cx="2286000" cy="4572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Wordline</a:t>
            </a:r>
          </a:p>
        </p:txBody>
      </p:sp>
      <p:sp>
        <p:nvSpPr>
          <p:cNvPr id="21" name="Low Volt"/>
          <p:cNvSpPr txBox="1"/>
          <p:nvPr/>
        </p:nvSpPr>
        <p:spPr>
          <a:xfrm>
            <a:off x="5943600" y="2667000"/>
            <a:ext cx="2286000" cy="4572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V</a:t>
            </a:r>
            <a:r>
              <a:rPr kumimoji="0" lang="en-US" sz="4800" b="1" i="1" u="none" strike="noStrike" kern="1200" cap="none" spc="0" normalizeH="0" baseline="-2000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LOW</a:t>
            </a:r>
            <a:endParaRPr kumimoji="0" lang="en-US" sz="4400" b="1" i="1" u="none" strike="noStrike" kern="1200" cap="none" spc="0" normalizeH="0" baseline="-2000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High Volt"/>
          <p:cNvSpPr txBox="1"/>
          <p:nvPr/>
        </p:nvSpPr>
        <p:spPr>
          <a:xfrm>
            <a:off x="5943600" y="2667000"/>
            <a:ext cx="2286000" cy="4572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V</a:t>
            </a:r>
            <a:r>
              <a:rPr kumimoji="0" lang="en-US" sz="4800" b="1" i="1" u="none" strike="noStrike" kern="1200" cap="none" spc="0" normalizeH="0" baseline="-2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HIGH</a:t>
            </a:r>
            <a:endParaRPr kumimoji="0" lang="en-US" sz="4400" b="1" i="1" u="none" strike="noStrike" kern="1200" cap="none" spc="0" normalizeH="0" baseline="-2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Error"/>
          <p:cNvSpPr/>
          <p:nvPr/>
        </p:nvSpPr>
        <p:spPr>
          <a:xfrm>
            <a:off x="4876800" y="1976438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rror"/>
          <p:cNvSpPr/>
          <p:nvPr/>
        </p:nvSpPr>
        <p:spPr>
          <a:xfrm>
            <a:off x="4267200" y="3203575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Error"/>
          <p:cNvSpPr/>
          <p:nvPr/>
        </p:nvSpPr>
        <p:spPr>
          <a:xfrm>
            <a:off x="3657600" y="1976438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Error"/>
          <p:cNvSpPr/>
          <p:nvPr/>
        </p:nvSpPr>
        <p:spPr>
          <a:xfrm>
            <a:off x="3657600" y="3197225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Error"/>
          <p:cNvSpPr/>
          <p:nvPr/>
        </p:nvSpPr>
        <p:spPr>
          <a:xfrm>
            <a:off x="2419350" y="1976438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Victim"/>
          <p:cNvSpPr/>
          <p:nvPr/>
        </p:nvSpPr>
        <p:spPr>
          <a:xfrm>
            <a:off x="1828800" y="3200400"/>
            <a:ext cx="3657600" cy="60960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Victim Row</a:t>
            </a:r>
          </a:p>
        </p:txBody>
      </p:sp>
      <p:sp>
        <p:nvSpPr>
          <p:cNvPr id="32" name="Victim"/>
          <p:cNvSpPr/>
          <p:nvPr/>
        </p:nvSpPr>
        <p:spPr>
          <a:xfrm>
            <a:off x="1828800" y="1982788"/>
            <a:ext cx="3657600" cy="60960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Victim Row</a:t>
            </a:r>
          </a:p>
        </p:txBody>
      </p:sp>
      <p:sp>
        <p:nvSpPr>
          <p:cNvPr id="33" name="Aggressor"/>
          <p:cNvSpPr/>
          <p:nvPr/>
        </p:nvSpPr>
        <p:spPr>
          <a:xfrm>
            <a:off x="1828800" y="2590800"/>
            <a:ext cx="3657600" cy="6096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Hammered Row</a:t>
            </a:r>
          </a:p>
        </p:txBody>
      </p:sp>
      <p:sp>
        <p:nvSpPr>
          <p:cNvPr id="34" name="Punchline"/>
          <p:cNvSpPr txBox="1"/>
          <p:nvPr/>
        </p:nvSpPr>
        <p:spPr>
          <a:xfrm>
            <a:off x="395288" y="4953000"/>
            <a:ext cx="8359775" cy="11430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Repeatedly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reading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a row enough times (before memory gets refreshed) induces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disturbance errors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in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adjacent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rows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in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most real DRAM chips you can buy today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Opened"/>
          <p:cNvSpPr txBox="1"/>
          <p:nvPr/>
        </p:nvSpPr>
        <p:spPr>
          <a:xfrm>
            <a:off x="3124200" y="2671763"/>
            <a:ext cx="2209800" cy="4572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Opened</a:t>
            </a:r>
          </a:p>
        </p:txBody>
      </p:sp>
      <p:sp>
        <p:nvSpPr>
          <p:cNvPr id="28" name="Closed"/>
          <p:cNvSpPr txBox="1"/>
          <p:nvPr/>
        </p:nvSpPr>
        <p:spPr>
          <a:xfrm>
            <a:off x="3133725" y="2671763"/>
            <a:ext cx="2200275" cy="4572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Closed</a:t>
            </a:r>
          </a:p>
        </p:txBody>
      </p:sp>
      <p:sp>
        <p:nvSpPr>
          <p:cNvPr id="23964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3EFCF5-C8B9-AF45-B0E3-7DB4F7D988EA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mbria Math" charset="0"/>
                <a:ea typeface="ＭＳ Ｐゴシック" charset="0"/>
                <a:cs typeface="Cambria Math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mbria Math" charset="0"/>
              <a:ea typeface="ＭＳ Ｐゴシック" charset="0"/>
              <a:cs typeface="Cambria Math" charset="0"/>
            </a:endParaRPr>
          </a:p>
        </p:txBody>
      </p:sp>
      <p:sp>
        <p:nvSpPr>
          <p:cNvPr id="239643" name="Title 1"/>
          <p:cNvSpPr>
            <a:spLocks noGrp="1"/>
          </p:cNvSpPr>
          <p:nvPr>
            <p:ph type="title"/>
          </p:nvPr>
        </p:nvSpPr>
        <p:spPr>
          <a:xfrm>
            <a:off x="228600" y="-14288"/>
            <a:ext cx="8915400" cy="1066801"/>
          </a:xfrm>
        </p:spPr>
        <p:txBody>
          <a:bodyPr/>
          <a:lstStyle/>
          <a:p>
            <a:r>
              <a:rPr lang="en-US" sz="3600" b="0" dirty="0">
                <a:solidFill>
                  <a:schemeClr val="accent6">
                    <a:lumMod val="50000"/>
                  </a:schemeClr>
                </a:solidFill>
                <a:latin typeface="Garamond" charset="0"/>
              </a:rPr>
              <a:t>Modern Memory is Prone to Disturbance Errors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7950" y="6239053"/>
            <a:ext cx="8568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  <a:hlinkClick r:id="rId3"/>
              </a:rPr>
              <a:t>Flipping Bits in Memory Without Accessing Them: An Experimental Study of DRAM Disturbance Errors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(Kim et al., ISCA 2014)</a:t>
            </a:r>
          </a:p>
        </p:txBody>
      </p:sp>
    </p:spTree>
    <p:extLst>
      <p:ext uri="{BB962C8B-B14F-4D97-AF65-F5344CB8AC3E}">
        <p14:creationId xmlns:p14="http://schemas.microsoft.com/office/powerpoint/2010/main" val="90297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5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4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4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7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80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5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5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7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6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6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7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0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5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7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7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7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8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8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7" presetClass="emph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24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7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1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9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7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1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7" presetClass="emph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mph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4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1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7" presetClass="emph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mph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1" grpId="2"/>
      <p:bldP spid="21" grpId="3"/>
      <p:bldP spid="21" grpId="4"/>
      <p:bldP spid="21" grpId="5"/>
      <p:bldP spid="21" grpId="6"/>
      <p:bldP spid="21" grpId="7"/>
      <p:bldP spid="21" grpId="8"/>
      <p:bldP spid="21" grpId="9"/>
      <p:bldP spid="21" grpId="10"/>
      <p:bldP spid="21" grpId="11"/>
      <p:bldP spid="22" grpId="0"/>
      <p:bldP spid="22" grpId="1"/>
      <p:bldP spid="22" grpId="2"/>
      <p:bldP spid="22" grpId="3"/>
      <p:bldP spid="22" grpId="4"/>
      <p:bldP spid="22" grpId="5"/>
      <p:bldP spid="22" grpId="6"/>
      <p:bldP spid="22" grpId="7"/>
      <p:bldP spid="22" grpId="8"/>
      <p:bldP spid="22" grpId="9"/>
      <p:bldP spid="22" grpId="10"/>
      <p:bldP spid="22" grpId="11"/>
      <p:bldP spid="22" grpId="12"/>
      <p:bldP spid="31" grpId="0" animBg="1"/>
      <p:bldP spid="32" grpId="0" animBg="1"/>
      <p:bldP spid="33" grpId="0" animBg="1"/>
      <p:bldP spid="34" grpId="0"/>
      <p:bldP spid="35" grpId="0"/>
      <p:bldP spid="35" grpId="1"/>
      <p:bldP spid="28" grpId="0"/>
      <p:bldP spid="28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2000" y="2057399"/>
            <a:ext cx="2147590" cy="1295400"/>
            <a:chOff x="914400" y="2095500"/>
            <a:chExt cx="2147590" cy="1295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524000" y="2095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433810" y="2171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357610" y="2247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81410" y="2324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05210" y="24003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129010" y="2476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066800" y="2552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90600" y="2628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14400" y="2705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X"/>
          <p:cNvSpPr/>
          <p:nvPr/>
        </p:nvSpPr>
        <p:spPr>
          <a:xfrm>
            <a:off x="762000" y="2057399"/>
            <a:ext cx="214759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86%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(37/43)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498205" y="2057400"/>
            <a:ext cx="2147590" cy="1295400"/>
            <a:chOff x="914400" y="2095500"/>
            <a:chExt cx="2147590" cy="12954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524000" y="2095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433810" y="2171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357610" y="2247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81410" y="2324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05210" y="24003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129010" y="2476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066800" y="2552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90600" y="2628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14400" y="2705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X"/>
          <p:cNvSpPr/>
          <p:nvPr/>
        </p:nvSpPr>
        <p:spPr>
          <a:xfrm>
            <a:off x="3498205" y="2057399"/>
            <a:ext cx="214759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83%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(45/54)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248400" y="2057399"/>
            <a:ext cx="2147590" cy="1295400"/>
            <a:chOff x="914400" y="2095500"/>
            <a:chExt cx="2147590" cy="12954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524000" y="2095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433810" y="2171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357610" y="2247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81410" y="2324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05210" y="24003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129010" y="2476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066800" y="2552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90600" y="2628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14400" y="2705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X"/>
          <p:cNvSpPr/>
          <p:nvPr/>
        </p:nvSpPr>
        <p:spPr>
          <a:xfrm>
            <a:off x="6248400" y="2057398"/>
            <a:ext cx="2147590" cy="106680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88%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(28/32)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09602" y="1066800"/>
            <a:ext cx="2438398" cy="53339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company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352801" y="1066801"/>
            <a:ext cx="2438398" cy="53339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company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096001" y="1066800"/>
            <a:ext cx="2438398" cy="53339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company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5" name="X"/>
          <p:cNvSpPr/>
          <p:nvPr/>
        </p:nvSpPr>
        <p:spPr>
          <a:xfrm>
            <a:off x="748010" y="4343400"/>
            <a:ext cx="2161580" cy="9144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Up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1.0×10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7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errors </a:t>
            </a:r>
          </a:p>
        </p:txBody>
      </p:sp>
      <p:sp>
        <p:nvSpPr>
          <p:cNvPr id="46" name="X"/>
          <p:cNvSpPr/>
          <p:nvPr/>
        </p:nvSpPr>
        <p:spPr>
          <a:xfrm>
            <a:off x="3484215" y="4343400"/>
            <a:ext cx="2161580" cy="9144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Up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2.7×10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6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errors </a:t>
            </a:r>
          </a:p>
        </p:txBody>
      </p:sp>
      <p:sp>
        <p:nvSpPr>
          <p:cNvPr id="47" name="X"/>
          <p:cNvSpPr/>
          <p:nvPr/>
        </p:nvSpPr>
        <p:spPr>
          <a:xfrm>
            <a:off x="6234410" y="4343400"/>
            <a:ext cx="2161580" cy="9144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Up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3.3×10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errors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D2B188-1D62-4FCA-8363-938AD4629BB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228600" y="-27384"/>
            <a:ext cx="8610600" cy="1066800"/>
          </a:xfrm>
        </p:spPr>
        <p:txBody>
          <a:bodyPr/>
          <a:lstStyle/>
          <a:p>
            <a:r>
              <a:rPr lang="en-US" sz="4400" b="0" dirty="0">
                <a:solidFill>
                  <a:srgbClr val="1A5712"/>
                </a:solidFill>
                <a:latin typeface="Garamond" charset="0"/>
                <a:ea typeface="ＭＳ Ｐゴシック" charset="0"/>
                <a:cs typeface="ＭＳ Ｐゴシック" charset="0"/>
              </a:rPr>
              <a:t>Most DRAM Modules Are Vulnerable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07950" y="6165304"/>
            <a:ext cx="8568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  <a:hlinkClick r:id="rId5"/>
              </a:rPr>
              <a:t>Flipping Bits in Memory Without Accessing Them: An Experimental Study of DRAM Disturbance Errors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(Kim et al., ISCA 2014)</a:t>
            </a:r>
          </a:p>
        </p:txBody>
      </p:sp>
    </p:spTree>
    <p:extLst>
      <p:ext uri="{BB962C8B-B14F-4D97-AF65-F5344CB8AC3E}">
        <p14:creationId xmlns:p14="http://schemas.microsoft.com/office/powerpoint/2010/main" val="335753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</a:rPr>
              <a:t>The RowHammer Vulnerability</a:t>
            </a:r>
          </a:p>
        </p:txBody>
      </p:sp>
      <p:sp>
        <p:nvSpPr>
          <p:cNvPr id="231426" name="Content Placeholder 2"/>
          <p:cNvSpPr>
            <a:spLocks noGrp="1"/>
          </p:cNvSpPr>
          <p:nvPr>
            <p:ph idx="1"/>
          </p:nvPr>
        </p:nvSpPr>
        <p:spPr>
          <a:xfrm>
            <a:off x="228600" y="1115020"/>
            <a:ext cx="8610600" cy="51943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solidFill>
                  <a:srgbClr val="0000FF"/>
                </a:solidFill>
                <a:latin typeface="Tahoma" charset="0"/>
              </a:rPr>
              <a:t>A simple hardware failure mechanism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0000FF"/>
                </a:solidFill>
                <a:latin typeface="Tahoma" charset="0"/>
              </a:rPr>
              <a:t>can create a widespread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FF0000"/>
                </a:solidFill>
                <a:latin typeface="Tahoma" charset="0"/>
              </a:rPr>
              <a:t>system security vulnerability</a:t>
            </a:r>
          </a:p>
        </p:txBody>
      </p:sp>
      <p:sp>
        <p:nvSpPr>
          <p:cNvPr id="2304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E3B1D-8F75-8B42-8367-02A3C0FD41C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6413"/>
            <a:ext cx="9144000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68A616-645F-CCC1-FE03-2C4993C70A55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54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8725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RowHammer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ＭＳ Ｐゴシック" pitchFamily="-106" charset="-128"/>
              </a:rPr>
              <a:t>[ISCA 2014]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96" y="4310268"/>
            <a:ext cx="9144000" cy="235909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436215"/>
            <a:ext cx="8915400" cy="5153025"/>
          </a:xfrm>
        </p:spPr>
        <p:txBody>
          <a:bodyPr/>
          <a:lstStyle/>
          <a:p>
            <a:endParaRPr lang="en-US" dirty="0"/>
          </a:p>
          <a:p>
            <a:r>
              <a:rPr lang="en-US" sz="1800" dirty="0" err="1"/>
              <a:t>Yoongu</a:t>
            </a:r>
            <a:r>
              <a:rPr lang="en-US" sz="1800" dirty="0"/>
              <a:t> Kim, Ross Daly, </a:t>
            </a:r>
            <a:r>
              <a:rPr lang="en-US" sz="1800" dirty="0" err="1"/>
              <a:t>Jeremie</a:t>
            </a:r>
            <a:r>
              <a:rPr lang="en-US" sz="1800" dirty="0"/>
              <a:t> Kim, Chris </a:t>
            </a:r>
            <a:r>
              <a:rPr lang="en-US" sz="1800" dirty="0" err="1"/>
              <a:t>Fallin</a:t>
            </a:r>
            <a:r>
              <a:rPr lang="en-US" sz="1800" dirty="0"/>
              <a:t>, Ji Hye Lee, </a:t>
            </a:r>
            <a:r>
              <a:rPr lang="en-US" sz="1800" dirty="0" err="1"/>
              <a:t>Donghyuk</a:t>
            </a:r>
            <a:r>
              <a:rPr lang="en-US" sz="1800" dirty="0"/>
              <a:t> Lee, Chris Wilkerson, Konrad Lai, and 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"Flipping Bits in Memory Without Accessing Them: An Experimental Study of DRAM Disturbance Errors"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 </a:t>
            </a:r>
            <a:r>
              <a:rPr lang="en-US" sz="1800" i="1" dirty="0">
                <a:hlinkClick r:id="rId4"/>
              </a:rPr>
              <a:t>41st International Symposium on Computer Architecture</a:t>
            </a:r>
            <a:r>
              <a:rPr lang="en-US" sz="1800" i="1" dirty="0"/>
              <a:t> (</a:t>
            </a:r>
            <a:r>
              <a:rPr lang="en-US" sz="1800" b="1" i="1" dirty="0"/>
              <a:t>ISCA</a:t>
            </a:r>
            <a:r>
              <a:rPr lang="en-US" sz="1800" i="1" dirty="0"/>
              <a:t>)</a:t>
            </a:r>
            <a:r>
              <a:rPr lang="en-US" sz="1800" dirty="0"/>
              <a:t>, Minneapolis, MN, June 2014. 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Slides (pptx)</a:t>
            </a:r>
            <a:r>
              <a:rPr lang="en-US" sz="1800" dirty="0"/>
              <a:t> </a:t>
            </a:r>
            <a:r>
              <a:rPr lang="en-US" sz="1800" dirty="0">
                <a:hlinkClick r:id="rId6"/>
              </a:rPr>
              <a:t>(pdf)</a:t>
            </a:r>
            <a:r>
              <a:rPr lang="en-US" sz="1800" dirty="0"/>
              <a:t>] [</a:t>
            </a:r>
            <a:r>
              <a:rPr lang="en-US" sz="1800" dirty="0">
                <a:hlinkClick r:id="rId7"/>
              </a:rPr>
              <a:t>Lightning Session Slides (pptx)</a:t>
            </a:r>
            <a:r>
              <a:rPr lang="en-US" sz="1800" dirty="0"/>
              <a:t> </a:t>
            </a:r>
            <a:r>
              <a:rPr lang="en-US" sz="1800" dirty="0">
                <a:hlinkClick r:id="rId8"/>
              </a:rPr>
              <a:t>(pdf)</a:t>
            </a:r>
            <a:r>
              <a:rPr lang="en-US" sz="1800" dirty="0"/>
              <a:t>] [</a:t>
            </a:r>
            <a:r>
              <a:rPr lang="en-US" sz="1800" dirty="0">
                <a:hlinkClick r:id="rId9"/>
              </a:rPr>
              <a:t>Source Code and Data</a:t>
            </a:r>
            <a:r>
              <a:rPr lang="en-US" sz="1800" dirty="0"/>
              <a:t>] [</a:t>
            </a:r>
            <a:r>
              <a:rPr lang="en-US" sz="1800" dirty="0">
                <a:hlinkClick r:id="rId10"/>
              </a:rPr>
              <a:t>Lecture Video</a:t>
            </a:r>
            <a:r>
              <a:rPr lang="en-US" sz="1800" dirty="0"/>
              <a:t> (1 </a:t>
            </a:r>
            <a:r>
              <a:rPr lang="en-US" sz="1800" dirty="0" err="1"/>
              <a:t>hr</a:t>
            </a:r>
            <a:r>
              <a:rPr lang="en-US" sz="1800" dirty="0"/>
              <a:t> 49 mins), 25 September 2020]</a:t>
            </a:r>
            <a:br>
              <a:rPr lang="en-US" sz="1800" dirty="0"/>
            </a:br>
            <a:r>
              <a:rPr lang="en-US" sz="1800" b="1" i="1" dirty="0">
                <a:solidFill>
                  <a:srgbClr val="FF0000"/>
                </a:solidFill>
              </a:rPr>
              <a:t>One of the 7 papers of 2012-2017 selected as Top Picks in Hardware and Embedded Security for IEEE TCAD (</a:t>
            </a:r>
            <a:r>
              <a:rPr lang="en-US" sz="1800" b="1" i="1" dirty="0">
                <a:solidFill>
                  <a:srgbClr val="FF00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sz="1800" b="1" i="1" dirty="0">
                <a:solidFill>
                  <a:srgbClr val="FF0000"/>
                </a:solidFill>
              </a:rPr>
              <a:t>).</a:t>
            </a:r>
            <a:br>
              <a:rPr lang="en-US" dirty="0"/>
            </a:br>
            <a:r>
              <a:rPr lang="en-US" sz="1800" b="1" i="1" dirty="0">
                <a:solidFill>
                  <a:srgbClr val="FF0000"/>
                </a:solidFill>
                <a:effectLst/>
              </a:rPr>
              <a:t>Selected to the ISCA-50 25-Year Retrospective Issue covering 1996-2020 in 2023 (</a:t>
            </a:r>
            <a:r>
              <a:rPr lang="en-US" sz="1800" b="1" i="1" dirty="0">
                <a:solidFill>
                  <a:srgbClr val="FF0000"/>
                </a:solidFill>
                <a:effectLst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Retrospective (pdf)</a:t>
            </a:r>
            <a:r>
              <a:rPr lang="en-US" sz="1800" b="1" i="1" dirty="0">
                <a:solidFill>
                  <a:srgbClr val="FF0000"/>
                </a:solidFill>
                <a:effectLst/>
              </a:rPr>
              <a:t> </a:t>
            </a:r>
            <a:r>
              <a:rPr lang="en-US" sz="1800" b="1" i="1" dirty="0">
                <a:solidFill>
                  <a:srgbClr val="FF0000"/>
                </a:solidFill>
                <a:effectLst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 Issue</a:t>
            </a:r>
            <a:r>
              <a:rPr lang="en-US" sz="1800" b="1" i="1" dirty="0">
                <a:solidFill>
                  <a:srgbClr val="FF0000"/>
                </a:solidFill>
                <a:effectLst/>
              </a:rPr>
              <a:t>).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0452625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BC98-50B0-E14B-AA18-0194CEBA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884238"/>
          </a:xfrm>
        </p:spPr>
        <p:txBody>
          <a:bodyPr/>
          <a:lstStyle/>
          <a:p>
            <a:r>
              <a:rPr lang="en-US" dirty="0"/>
              <a:t>Memory Scaling Issues </a:t>
            </a:r>
            <a:r>
              <a:rPr lang="en-US" b="1" dirty="0"/>
              <a:t>Are</a:t>
            </a:r>
            <a:r>
              <a:rPr lang="en-US" dirty="0"/>
              <a:t> Real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FBC6-1E5E-F74E-9CED-5D646D0D7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Onur Mutlu and </a:t>
            </a:r>
            <a:r>
              <a:rPr lang="en-US" sz="2000" dirty="0" err="1"/>
              <a:t>Jeremie</a:t>
            </a:r>
            <a:r>
              <a:rPr lang="en-US" sz="2000" dirty="0"/>
              <a:t> Kim,</a:t>
            </a:r>
            <a:br>
              <a:rPr lang="en-US" sz="2000" dirty="0"/>
            </a:br>
            <a:r>
              <a:rPr lang="en-US" sz="20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"RowHammer: A Retrospective"</a:t>
            </a:r>
            <a:br>
              <a:rPr lang="en-US" sz="2000" dirty="0"/>
            </a:br>
            <a:r>
              <a:rPr lang="en-US" sz="2000" i="1" dirty="0">
                <a:hlinkClick r:id="rId3"/>
              </a:rPr>
              <a:t>IEEE Transactions on Computer-Aided Design of Integrated Circuits and Systems</a:t>
            </a:r>
            <a:r>
              <a:rPr lang="en-US" sz="2000" i="1" dirty="0"/>
              <a:t> (</a:t>
            </a:r>
            <a:r>
              <a:rPr lang="en-US" sz="2000" b="1" i="1" dirty="0"/>
              <a:t>TCAD</a:t>
            </a:r>
            <a:r>
              <a:rPr lang="en-US" sz="2000" i="1" dirty="0"/>
              <a:t>) Special Issue on Top Picks in Hardware and Embedded Security</a:t>
            </a:r>
            <a:r>
              <a:rPr lang="en-US" sz="2000" dirty="0"/>
              <a:t>, 2019.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Preliminary arXiv version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Slides from COSADE 2019 (pptx)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Slides from VLSI-SOC 2020 (pptx)</a:t>
            </a:r>
            <a:r>
              <a:rPr lang="en-US" sz="2000" dirty="0"/>
              <a:t> 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8"/>
              </a:rPr>
              <a:t>Talk Video</a:t>
            </a:r>
            <a:r>
              <a:rPr lang="en-US" sz="2000" dirty="0"/>
              <a:t> (1 </a:t>
            </a:r>
            <a:r>
              <a:rPr lang="en-US" sz="2000" dirty="0" err="1"/>
              <a:t>hr</a:t>
            </a:r>
            <a:r>
              <a:rPr lang="en-US" sz="2000" dirty="0"/>
              <a:t> 15 minutes, with Q&amp;A)]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AABF2-B333-B545-8DF3-BE9AFD43C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A0BF4-FF83-FF4D-95CC-55B11F61D0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" y="4495800"/>
            <a:ext cx="7391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2409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BC98-50B0-E14B-AA18-0194CEBA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884238"/>
          </a:xfrm>
        </p:spPr>
        <p:txBody>
          <a:bodyPr/>
          <a:lstStyle/>
          <a:p>
            <a:r>
              <a:rPr lang="en-US" dirty="0"/>
              <a:t>Memory Scaling Issues </a:t>
            </a:r>
            <a:r>
              <a:rPr lang="en-US" b="1" dirty="0"/>
              <a:t>Are</a:t>
            </a:r>
            <a:r>
              <a:rPr lang="en-US" dirty="0"/>
              <a:t> Real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FBC6-1E5E-F74E-9CED-5D646D0D7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0" i="0" dirty="0">
                <a:solidFill>
                  <a:srgbClr val="000000"/>
                </a:solidFill>
                <a:effectLst/>
              </a:rPr>
              <a:t>Onur Mutlu,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and A.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Giray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Yaglikci,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1" i="0" dirty="0">
                <a:solidFill>
                  <a:srgbClr val="0432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"Fundamentally Understanding and Solving RowHammer"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1" dirty="0">
                <a:solidFill>
                  <a:srgbClr val="000000"/>
                </a:solidFill>
                <a:effectLst/>
              </a:rPr>
              <a:t>Invited Special Session Paper at the </a:t>
            </a:r>
            <a:r>
              <a:rPr lang="en-US" sz="2000" b="0" i="1" dirty="0">
                <a:solidFill>
                  <a:srgbClr val="000000"/>
                </a:solidFill>
                <a:effectLst/>
                <a:hlinkClick r:id="rId3"/>
              </a:rPr>
              <a:t>28th Asia and South Pacific Design Automation Conference (</a:t>
            </a:r>
            <a:r>
              <a:rPr lang="en-US" sz="2000" b="1" i="1" dirty="0">
                <a:solidFill>
                  <a:srgbClr val="000000"/>
                </a:solidFill>
                <a:effectLst/>
                <a:hlinkClick r:id="rId3"/>
              </a:rPr>
              <a:t>ASP-DAC</a:t>
            </a:r>
            <a:r>
              <a:rPr lang="en-US" sz="2000" b="0" i="1" dirty="0">
                <a:solidFill>
                  <a:srgbClr val="000000"/>
                </a:solidFill>
                <a:effectLst/>
                <a:hlinkClick r:id="rId3"/>
              </a:rPr>
              <a:t>)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Tokyo, Japan, January 2023.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4"/>
              </a:rPr>
              <a:t>arXiv version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5"/>
              </a:rPr>
              <a:t>Slides (pptx)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6"/>
              </a:rPr>
              <a:t>(pdf)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7"/>
              </a:rPr>
              <a:t>Talk Video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(26 minutes)]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AABF2-B333-B545-8DF3-BE9AFD43C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0196C5-02F3-2C63-ED8C-CD164A3D875F}"/>
              </a:ext>
            </a:extLst>
          </p:cNvPr>
          <p:cNvSpPr txBox="1"/>
          <p:nvPr/>
        </p:nvSpPr>
        <p:spPr>
          <a:xfrm>
            <a:off x="2422284" y="6488668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https://arxiv.org/pdf/2211.07613.pdf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D12868-A861-EB93-7A79-3523C1F79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4021703"/>
            <a:ext cx="8792194" cy="15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53101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Story of RowHammer </a:t>
            </a:r>
            <a:r>
              <a:rPr lang="en-US" dirty="0"/>
              <a:t>Tutorial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 algn="l"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Onur Mutlu,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1" i="0" dirty="0">
                <a:solidFill>
                  <a:srgbClr val="0432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"Security Aspects of DRAM: The Story of RowHammer"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1" dirty="0">
                <a:solidFill>
                  <a:srgbClr val="000000"/>
                </a:solidFill>
                <a:effectLst/>
              </a:rPr>
              <a:t>Invited Tutorial at </a:t>
            </a:r>
            <a:r>
              <a:rPr lang="en-US" sz="1600" b="0" i="1" dirty="0">
                <a:solidFill>
                  <a:srgbClr val="000000"/>
                </a:solidFill>
                <a:effectLst/>
                <a:hlinkClick r:id="rId3"/>
              </a:rPr>
              <a:t>14th IEEE Electron Devices Society International Memory Workshop</a:t>
            </a:r>
            <a:r>
              <a:rPr lang="en-US" sz="16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600" b="1" i="1" dirty="0">
                <a:solidFill>
                  <a:srgbClr val="000000"/>
                </a:solidFill>
                <a:effectLst/>
              </a:rPr>
              <a:t>IMW</a:t>
            </a:r>
            <a:r>
              <a:rPr lang="en-US" sz="16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, Dresden, Germany, May 2022.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2"/>
              </a:rPr>
              <a:t>Slides (pptx)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4"/>
              </a:rPr>
              <a:t>(pdf)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5"/>
              </a:rPr>
              <a:t>Tutorial Video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 (57 minutes)]</a:t>
            </a:r>
          </a:p>
          <a:p>
            <a:pPr marL="0" indent="0">
              <a:buNone/>
            </a:pP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9B286E-F79B-FDB9-56D1-AB444EE33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2488351"/>
            <a:ext cx="6178042" cy="42870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2483768" y="6546850"/>
            <a:ext cx="3713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https://www.youtube.com/watch?v=37hWglkQRG0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8334968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b="1" dirty="0"/>
              <a:t>10 Years of RowHammer </a:t>
            </a:r>
            <a:r>
              <a:rPr lang="en-US" dirty="0"/>
              <a:t>in 20 Minutes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r>
              <a:rPr lang="en-US" sz="1600" dirty="0"/>
              <a:t>Onur Mutlu,</a:t>
            </a:r>
            <a:br>
              <a:rPr lang="en-US" sz="1600" dirty="0"/>
            </a:br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"The Story of RowHammer"</a:t>
            </a:r>
            <a:br>
              <a:rPr lang="en-US" sz="1600" dirty="0">
                <a:solidFill>
                  <a:srgbClr val="0000FF"/>
                </a:solidFill>
              </a:rPr>
            </a:br>
            <a:r>
              <a:rPr lang="en-US" sz="1600" i="1" dirty="0"/>
              <a:t>Invited Talk at the </a:t>
            </a:r>
            <a:r>
              <a:rPr lang="en-US" sz="1600" i="1" dirty="0">
                <a:hlinkClick r:id="rId3"/>
              </a:rPr>
              <a:t>Workshop on Robust and Safe Software 2.0 (</a:t>
            </a:r>
            <a:r>
              <a:rPr lang="en-US" sz="1600" b="1" i="1" dirty="0">
                <a:hlinkClick r:id="rId3"/>
              </a:rPr>
              <a:t>RSS2</a:t>
            </a:r>
            <a:r>
              <a:rPr lang="en-US" sz="1600" i="1" dirty="0">
                <a:hlinkClick r:id="rId3"/>
              </a:rPr>
              <a:t>)</a:t>
            </a:r>
            <a:r>
              <a:rPr lang="en-US" sz="1600" dirty="0"/>
              <a:t>, held with </a:t>
            </a:r>
            <a:r>
              <a:rPr lang="en-US" sz="1600" i="1" dirty="0">
                <a:hlinkClick r:id="rId4"/>
              </a:rPr>
              <a:t>the 27th International Conference on Architectural Support for Programming Languages and Operating Systems</a:t>
            </a:r>
            <a:r>
              <a:rPr lang="en-US" sz="1600" i="1" dirty="0"/>
              <a:t> (</a:t>
            </a:r>
            <a:r>
              <a:rPr lang="en-US" sz="1600" b="1" i="1" dirty="0"/>
              <a:t>ASPLOS</a:t>
            </a:r>
            <a:r>
              <a:rPr lang="en-US" sz="1600" i="1" dirty="0"/>
              <a:t>)</a:t>
            </a:r>
            <a:r>
              <a:rPr lang="en-US" sz="1600" dirty="0"/>
              <a:t>, Virtual, 28 February 2022.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2"/>
              </a:rPr>
              <a:t>Slides (pptx)</a:t>
            </a:r>
            <a:r>
              <a:rPr lang="en-US" sz="1600" dirty="0"/>
              <a:t> </a:t>
            </a:r>
            <a:r>
              <a:rPr lang="en-US" sz="1600" dirty="0">
                <a:hlinkClick r:id="rId5"/>
              </a:rPr>
              <a:t>(pdf)</a:t>
            </a:r>
            <a:r>
              <a:rPr lang="en-US" sz="1600" dirty="0"/>
              <a:t>]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723C9-FE25-9385-0C6B-05C68AF3F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8524" y="2456204"/>
            <a:ext cx="5531788" cy="4347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014425" y="6536377"/>
            <a:ext cx="3573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https://www.youtube.com/watch?v=ctKTRyi96Bk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866917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95C2-3E3A-BE4F-87A7-5F3FBBA54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is Key for AI, ML, Genomics,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937BE-0F8C-6D46-8EBB-F986B2A5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876800"/>
          </a:xfrm>
        </p:spPr>
        <p:txBody>
          <a:bodyPr/>
          <a:lstStyle/>
          <a:p>
            <a:r>
              <a:rPr lang="en-US" dirty="0"/>
              <a:t>Important workloads are all data intensive</a:t>
            </a:r>
          </a:p>
          <a:p>
            <a:pPr marL="344487" lvl="1" indent="0">
              <a:buNone/>
            </a:pPr>
            <a:endParaRPr lang="en-US" dirty="0"/>
          </a:p>
          <a:p>
            <a:pPr marL="344487" lvl="1" indent="0">
              <a:buNone/>
            </a:pPr>
            <a:endParaRPr lang="en-US" dirty="0"/>
          </a:p>
          <a:p>
            <a:r>
              <a:rPr lang="en-US" dirty="0"/>
              <a:t>They require rapid and efficient processing of large amounts of data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Data is increasing</a:t>
            </a:r>
          </a:p>
          <a:p>
            <a:pPr lvl="1"/>
            <a:r>
              <a:rPr lang="en-US" dirty="0"/>
              <a:t>We can generate more than we can process</a:t>
            </a:r>
          </a:p>
          <a:p>
            <a:pPr lvl="1"/>
            <a:r>
              <a:rPr lang="en-US" dirty="0"/>
              <a:t>We need to perform more sophisticated analyses on more data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78508-7955-3943-9F95-75E9A621D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5128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05D34-26B4-5307-08C3-107C164F8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Latest RowHammer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EE245-D620-D528-51B8-644D43978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347F4-CE55-B036-976D-2412C95E1D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CE5183-096E-AC2B-78BF-87261DEF6BDF}"/>
              </a:ext>
            </a:extLst>
          </p:cNvPr>
          <p:cNvSpPr txBox="1"/>
          <p:nvPr/>
        </p:nvSpPr>
        <p:spPr>
          <a:xfrm>
            <a:off x="1768476" y="6460468"/>
            <a:ext cx="5760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https://www.youtube.com/watch?v=p1pjF8WvERQ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2826DE-FBB5-E87A-3592-B64BDCB62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39115"/>
            <a:ext cx="7772400" cy="544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48824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Push from Circuits and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Main Memory Needs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432FF"/>
                </a:solidFill>
              </a:rPr>
              <a:t>Intelligent Controllers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555871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0B0F1-22FF-5647-9EA2-576FA50F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Intelligent Controller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2BFC6-3EA8-844B-B6B5-0C6543648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40271"/>
            <a:ext cx="8610600" cy="5153025"/>
          </a:xfrm>
        </p:spPr>
        <p:txBody>
          <a:bodyPr/>
          <a:lstStyle/>
          <a:p>
            <a:r>
              <a:rPr lang="en-US" sz="1500" dirty="0"/>
              <a:t>A. </a:t>
            </a:r>
            <a:r>
              <a:rPr lang="en-US" sz="1500" dirty="0" err="1"/>
              <a:t>Giray</a:t>
            </a:r>
            <a:r>
              <a:rPr lang="en-US" sz="1500" dirty="0"/>
              <a:t> </a:t>
            </a:r>
            <a:r>
              <a:rPr lang="en-US" sz="1500" dirty="0" err="1"/>
              <a:t>Yaglikci</a:t>
            </a:r>
            <a:r>
              <a:rPr lang="en-US" sz="1500" dirty="0"/>
              <a:t>, Minesh Patel, </a:t>
            </a:r>
            <a:r>
              <a:rPr lang="en-US" sz="1500" dirty="0" err="1"/>
              <a:t>Jeremie</a:t>
            </a:r>
            <a:r>
              <a:rPr lang="en-US" sz="1500" dirty="0"/>
              <a:t> S. Kim, </a:t>
            </a:r>
            <a:r>
              <a:rPr lang="en-US" sz="1500" dirty="0" err="1"/>
              <a:t>Roknoddin</a:t>
            </a:r>
            <a:r>
              <a:rPr lang="en-US" sz="1500" dirty="0"/>
              <a:t> Azizi, </a:t>
            </a:r>
            <a:r>
              <a:rPr lang="en-US" sz="1500" dirty="0" err="1"/>
              <a:t>Ataberk</a:t>
            </a:r>
            <a:r>
              <a:rPr lang="en-US" sz="1500" dirty="0"/>
              <a:t> </a:t>
            </a:r>
            <a:r>
              <a:rPr lang="en-US" sz="1500" dirty="0" err="1"/>
              <a:t>Olgun</a:t>
            </a:r>
            <a:r>
              <a:rPr lang="en-US" sz="1500" dirty="0"/>
              <a:t>, Lois </a:t>
            </a:r>
            <a:r>
              <a:rPr lang="en-US" sz="1500" dirty="0" err="1"/>
              <a:t>Orosa</a:t>
            </a:r>
            <a:r>
              <a:rPr lang="en-US" sz="1500" dirty="0"/>
              <a:t>, Hasan Hassan, </a:t>
            </a:r>
            <a:r>
              <a:rPr lang="en-US" sz="1500" dirty="0" err="1"/>
              <a:t>Jisung</a:t>
            </a:r>
            <a:r>
              <a:rPr lang="en-US" sz="1500" dirty="0"/>
              <a:t> Park, Konstantinos </a:t>
            </a:r>
            <a:r>
              <a:rPr lang="en-US" sz="1500" dirty="0" err="1"/>
              <a:t>Kanellopoulos</a:t>
            </a:r>
            <a:r>
              <a:rPr lang="en-US" sz="1500" dirty="0"/>
              <a:t>, Taha </a:t>
            </a:r>
            <a:r>
              <a:rPr lang="en-US" sz="1500" dirty="0" err="1"/>
              <a:t>Shahroodi</a:t>
            </a:r>
            <a:r>
              <a:rPr lang="en-US" sz="1500" dirty="0"/>
              <a:t>, </a:t>
            </a:r>
            <a:r>
              <a:rPr lang="en-US" sz="1500" dirty="0" err="1"/>
              <a:t>Saugata</a:t>
            </a:r>
            <a:r>
              <a:rPr lang="en-US" sz="1500" dirty="0"/>
              <a:t> Ghose,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"BlockHammer: Preventing RowHammer at Low Cost by Blacklisting Rapidly-Accessed DRAM Rows"</a:t>
            </a:r>
            <a:br>
              <a:rPr lang="en-US" sz="1500" dirty="0"/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27th International Symposium on High-Performance Computer Architecture</a:t>
            </a:r>
            <a:r>
              <a:rPr lang="en-US" sz="1500" i="1" dirty="0"/>
              <a:t> (</a:t>
            </a:r>
            <a:r>
              <a:rPr lang="en-US" sz="1500" b="1" i="1" dirty="0"/>
              <a:t>HPCA</a:t>
            </a:r>
            <a:r>
              <a:rPr lang="en-US" sz="1500" i="1" dirty="0"/>
              <a:t>)</a:t>
            </a:r>
            <a:r>
              <a:rPr lang="en-US" sz="1500" dirty="0"/>
              <a:t>, Virtual, February-March 2021.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5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6"/>
              </a:rPr>
              <a:t>Short Talk Slides (pptx)</a:t>
            </a:r>
            <a:r>
              <a:rPr lang="en-US" sz="1500" dirty="0"/>
              <a:t> </a:t>
            </a:r>
            <a:r>
              <a:rPr lang="en-US" sz="1500" dirty="0">
                <a:hlinkClick r:id="rId7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8"/>
              </a:rPr>
              <a:t>Intel Hardware Security Academic Awards Short Talk Slides (pptx)</a:t>
            </a:r>
            <a:r>
              <a:rPr lang="en-US" sz="1500" dirty="0"/>
              <a:t> </a:t>
            </a:r>
            <a:r>
              <a:rPr lang="en-US" sz="1500" dirty="0">
                <a:hlinkClick r:id="rId9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0"/>
              </a:rPr>
              <a:t>Talk Video</a:t>
            </a:r>
            <a:r>
              <a:rPr lang="en-US" sz="1500" dirty="0"/>
              <a:t> (22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1"/>
              </a:rPr>
              <a:t>Short Talk Video</a:t>
            </a:r>
            <a:r>
              <a:rPr lang="en-US" sz="1500" dirty="0"/>
              <a:t> (7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2"/>
              </a:rPr>
              <a:t>Intel Hardware Security Academic Awards Short Talk Video</a:t>
            </a:r>
            <a:r>
              <a:rPr lang="en-US" sz="1500" dirty="0"/>
              <a:t> (2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3"/>
              </a:rPr>
              <a:t>BlockHammer Source Code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b="1" i="1" dirty="0">
                <a:solidFill>
                  <a:srgbClr val="FF0000"/>
                </a:solidFill>
              </a:rPr>
              <a:t>Intel Hardware Security Academic Award Finalist (one of 4 finalists out of 34 nominations)</a:t>
            </a:r>
            <a:endParaRPr lang="en-US" sz="15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D83A9-2106-8E46-A4D9-BF54A23B8A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8D06FD-75D7-A34F-BBF6-07F7398B75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5027328"/>
            <a:ext cx="9144000" cy="149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39674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DB319-8E66-00F6-93DD-5722518EB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167936" cy="884238"/>
          </a:xfrm>
        </p:spPr>
        <p:txBody>
          <a:bodyPr/>
          <a:lstStyle/>
          <a:p>
            <a:r>
              <a:rPr lang="en-US" dirty="0"/>
              <a:t>Industry’s Intelligent DRAM Controllers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4365F-0157-71AB-EE28-F37F7F5A8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6D3A6-F51A-07E9-0938-5B27AEBFC6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D02F1-D557-14EC-35D5-3427B9903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16" y="969962"/>
            <a:ext cx="6522180" cy="4430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6A4D7-6D7A-2850-497F-89229559C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4985185"/>
            <a:ext cx="4335618" cy="135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46595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DABE2-29FF-FCE3-C45F-A2088EB05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311952" cy="884238"/>
          </a:xfrm>
        </p:spPr>
        <p:txBody>
          <a:bodyPr/>
          <a:lstStyle/>
          <a:p>
            <a:r>
              <a:rPr lang="en-US" dirty="0"/>
              <a:t>Industry’s Intelligent DRAM Controllers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BC413-CAB8-60DE-6F64-4280CA9E7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22142-6FCC-F9E0-4AB8-A2C2846B8C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25A21-4CB9-8B74-EBC7-9CC55B409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50" y="1162051"/>
            <a:ext cx="68453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8001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A01C-343C-5A36-824B-7546B1343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095928" cy="884238"/>
          </a:xfrm>
        </p:spPr>
        <p:txBody>
          <a:bodyPr/>
          <a:lstStyle/>
          <a:p>
            <a:r>
              <a:rPr lang="en-US" sz="3900" dirty="0"/>
              <a:t>Industry’s Intelligent DRAM Controllers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2DB4A-C62C-8126-3A46-E74923B2E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40593-8450-7483-393A-8B4DBB79E0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C564D4-3ABE-D817-0CBB-AE75FE507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93663"/>
            <a:ext cx="5541529" cy="5356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A29F55-ED59-1DFC-F7B8-41092CC2F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869" y="4742904"/>
            <a:ext cx="2319745" cy="157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4409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DABE2-29FF-FCE3-C45F-A2088EB05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311952" cy="884238"/>
          </a:xfrm>
        </p:spPr>
        <p:txBody>
          <a:bodyPr/>
          <a:lstStyle/>
          <a:p>
            <a:r>
              <a:rPr lang="en-US" sz="3900" dirty="0"/>
              <a:t>Industry’s Intelligent DRAM Controllers (IV)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BC413-CAB8-60DE-6F64-4280CA9E7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22142-6FCC-F9E0-4AB8-A2C2846B8C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C27A97-F7BB-2650-ADCB-37E17A064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47547"/>
            <a:ext cx="7772400" cy="2362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0AA65C-143F-FE03-0282-08D7A1127241}"/>
              </a:ext>
            </a:extLst>
          </p:cNvPr>
          <p:cNvSpPr txBox="1"/>
          <p:nvPr/>
        </p:nvSpPr>
        <p:spPr>
          <a:xfrm>
            <a:off x="2123728" y="5577958"/>
            <a:ext cx="5022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https://arxiv.org/pdf/2302.03591v1.pdf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6222100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E4DC4-F332-078B-7A9F-E840E9FED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We Now </a:t>
            </a:r>
            <a:r>
              <a:rPr lang="en-US" dirty="0" err="1"/>
              <a:t>BitFlip</a:t>
            </a:r>
            <a:r>
              <a:rPr lang="en-US" dirty="0"/>
              <a:t> Free?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94A4F-7D74-3D31-7A9C-2D7F33B149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693CA-E872-8F99-BF9D-9AC9DEA4D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6" y="3738136"/>
            <a:ext cx="9036618" cy="213913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F7B11DE-B375-7871-ADDE-97B93EDB6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53025"/>
          </a:xfrm>
        </p:spPr>
        <p:txBody>
          <a:bodyPr/>
          <a:lstStyle/>
          <a:p>
            <a:r>
              <a:rPr lang="en-US" sz="1800" b="0" i="0" dirty="0" err="1">
                <a:solidFill>
                  <a:srgbClr val="000000"/>
                </a:solidFill>
                <a:effectLst/>
              </a:rPr>
              <a:t>Haocong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Luo,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Giray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Yaglikci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Yahya Can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Tugrul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Steve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Rhyner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M. Banu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Cavlak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Joel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Lindegger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Mohammad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"RowPress: Amplifying Read Disturbance in Modern DRAM Chips"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hlinkClick r:id="rId5"/>
              </a:rPr>
              <a:t>50th International Symposium on Computer Architecture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800" b="1" i="1" dirty="0">
                <a:solidFill>
                  <a:srgbClr val="000000"/>
                </a:solidFill>
                <a:effectLst/>
              </a:rPr>
              <a:t>ISCA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Orlando, FL, USA, June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6"/>
              </a:rPr>
              <a:t>Slides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7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8"/>
              </a:rPr>
              <a:t>Lightning Talk Slides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9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1" dirty="0">
                <a:solidFill>
                  <a:srgbClr val="FF0000"/>
                </a:solidFill>
                <a:effectLst/>
              </a:rPr>
              <a:t>Officially artifact evaluated as available, reusable and reproducible.</a:t>
            </a:r>
            <a:br>
              <a:rPr lang="en-US" sz="1800" b="0" i="0" dirty="0">
                <a:solidFill>
                  <a:srgbClr val="FF0000"/>
                </a:solidFill>
                <a:effectLst/>
              </a:rPr>
            </a:br>
            <a:r>
              <a:rPr lang="en-US" sz="1800" b="1" i="1" dirty="0">
                <a:solidFill>
                  <a:srgbClr val="FF0000"/>
                </a:solidFill>
                <a:effectLst/>
              </a:rPr>
              <a:t>Best artifact award at ISCA 2023.</a:t>
            </a:r>
            <a:endParaRPr lang="en-US" sz="180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800" dirty="0"/>
            </a:br>
            <a:endParaRPr lang="en-US" sz="1800" b="1" dirty="0">
              <a:solidFill>
                <a:srgbClr val="0432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77AD52-DFF6-53CE-0095-FB46E7E0B4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6459" y="88763"/>
            <a:ext cx="2410037" cy="78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98401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38751-980E-8B48-BBF4-A176728E5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Cambria"/>
                <a:ea typeface="Cambria"/>
              </a:rPr>
              <a:t>DRAM Read Disturbance: A Critical Challenge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E352725-6F45-DF68-6F70-349EC9E67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C2683-0D41-1E45-8714-724CB2570654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A9A6E1-3767-26B7-B139-7D361B42CB96}"/>
              </a:ext>
            </a:extLst>
          </p:cNvPr>
          <p:cNvSpPr/>
          <p:nvPr/>
        </p:nvSpPr>
        <p:spPr>
          <a:xfrm>
            <a:off x="0" y="5317652"/>
            <a:ext cx="9144000" cy="100536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DRAM cells become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increasingly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more vulnerable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read disturbance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8C1005F-1701-603E-12A9-0CF2B8D1BD16}"/>
              </a:ext>
            </a:extLst>
          </p:cNvPr>
          <p:cNvSpPr/>
          <p:nvPr/>
        </p:nvSpPr>
        <p:spPr>
          <a:xfrm>
            <a:off x="1107670" y="942303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AA6A38-CA3D-93B8-A01C-7AB881E4AC59}"/>
              </a:ext>
            </a:extLst>
          </p:cNvPr>
          <p:cNvSpPr/>
          <p:nvPr/>
        </p:nvSpPr>
        <p:spPr>
          <a:xfrm>
            <a:off x="1746958" y="942303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082FDE-110D-743D-ACF8-82C9902CF0DC}"/>
              </a:ext>
            </a:extLst>
          </p:cNvPr>
          <p:cNvSpPr/>
          <p:nvPr/>
        </p:nvSpPr>
        <p:spPr>
          <a:xfrm>
            <a:off x="2386246" y="957514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C45D191-8A8D-01D7-16D7-A5C7D89F2459}"/>
              </a:ext>
            </a:extLst>
          </p:cNvPr>
          <p:cNvSpPr/>
          <p:nvPr/>
        </p:nvSpPr>
        <p:spPr>
          <a:xfrm>
            <a:off x="1107670" y="1595810"/>
            <a:ext cx="540000" cy="540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FE29317-81CB-1F46-BFF7-34C410ACD5BE}"/>
              </a:ext>
            </a:extLst>
          </p:cNvPr>
          <p:cNvSpPr/>
          <p:nvPr/>
        </p:nvSpPr>
        <p:spPr>
          <a:xfrm>
            <a:off x="1107670" y="2249317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956349C-AB51-0F4E-AD8B-AAC074C74CD6}"/>
              </a:ext>
            </a:extLst>
          </p:cNvPr>
          <p:cNvSpPr/>
          <p:nvPr/>
        </p:nvSpPr>
        <p:spPr>
          <a:xfrm>
            <a:off x="1746958" y="2251922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57385FD-9B57-954E-9EE2-5AA031067AC9}"/>
              </a:ext>
            </a:extLst>
          </p:cNvPr>
          <p:cNvSpPr/>
          <p:nvPr/>
        </p:nvSpPr>
        <p:spPr>
          <a:xfrm>
            <a:off x="2386246" y="1595810"/>
            <a:ext cx="540000" cy="540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7D3EEA1-D63B-B862-17A3-44980E69E7D4}"/>
              </a:ext>
            </a:extLst>
          </p:cNvPr>
          <p:cNvSpPr/>
          <p:nvPr/>
        </p:nvSpPr>
        <p:spPr>
          <a:xfrm>
            <a:off x="2386246" y="2234106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7455623-D394-855D-6DA5-C62CE7823B6F}"/>
              </a:ext>
            </a:extLst>
          </p:cNvPr>
          <p:cNvSpPr/>
          <p:nvPr/>
        </p:nvSpPr>
        <p:spPr>
          <a:xfrm>
            <a:off x="1746958" y="1595810"/>
            <a:ext cx="540000" cy="540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84F5D99-0E67-8A20-5AB6-9E9B458B8F15}"/>
              </a:ext>
            </a:extLst>
          </p:cNvPr>
          <p:cNvSpPr/>
          <p:nvPr/>
        </p:nvSpPr>
        <p:spPr>
          <a:xfrm>
            <a:off x="7090637" y="113998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A1CFE0F-F497-9C7D-DDC9-6362CCB15BE8}"/>
              </a:ext>
            </a:extLst>
          </p:cNvPr>
          <p:cNvSpPr/>
          <p:nvPr/>
        </p:nvSpPr>
        <p:spPr>
          <a:xfrm>
            <a:off x="7090637" y="244959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F0E9CD1-11D0-894E-D728-A37FBBEBCD42}"/>
              </a:ext>
            </a:extLst>
          </p:cNvPr>
          <p:cNvSpPr/>
          <p:nvPr/>
        </p:nvSpPr>
        <p:spPr>
          <a:xfrm>
            <a:off x="7090637" y="1793487"/>
            <a:ext cx="180000" cy="180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D03EE6A-223A-C4C4-99B5-30A86D1A3331}"/>
              </a:ext>
            </a:extLst>
          </p:cNvPr>
          <p:cNvSpPr/>
          <p:nvPr/>
        </p:nvSpPr>
        <p:spPr>
          <a:xfrm>
            <a:off x="7087179" y="1352044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6CB8F6B-C992-6EB8-F45E-C0F84A8DE2BE}"/>
              </a:ext>
            </a:extLst>
          </p:cNvPr>
          <p:cNvSpPr/>
          <p:nvPr/>
        </p:nvSpPr>
        <p:spPr>
          <a:xfrm>
            <a:off x="7087179" y="1567341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1D635F0-292E-A66E-5A32-9AD56C73AD09}"/>
              </a:ext>
            </a:extLst>
          </p:cNvPr>
          <p:cNvSpPr/>
          <p:nvPr/>
        </p:nvSpPr>
        <p:spPr>
          <a:xfrm>
            <a:off x="7087179" y="2005443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315A9E8-9340-9A55-C57A-453A9F868241}"/>
              </a:ext>
            </a:extLst>
          </p:cNvPr>
          <p:cNvSpPr/>
          <p:nvPr/>
        </p:nvSpPr>
        <p:spPr>
          <a:xfrm>
            <a:off x="7087179" y="222074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11EF1FE-B208-2923-754C-86195AD1DB74}"/>
              </a:ext>
            </a:extLst>
          </p:cNvPr>
          <p:cNvSpPr/>
          <p:nvPr/>
        </p:nvSpPr>
        <p:spPr>
          <a:xfrm>
            <a:off x="7316161" y="113509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8289E17-508B-BF5D-33A5-1E329BF2393D}"/>
              </a:ext>
            </a:extLst>
          </p:cNvPr>
          <p:cNvSpPr/>
          <p:nvPr/>
        </p:nvSpPr>
        <p:spPr>
          <a:xfrm>
            <a:off x="7316161" y="2444718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B8E7ADB-3AE8-6284-AD9D-4E4EAF273DB5}"/>
              </a:ext>
            </a:extLst>
          </p:cNvPr>
          <p:cNvSpPr/>
          <p:nvPr/>
        </p:nvSpPr>
        <p:spPr>
          <a:xfrm>
            <a:off x="7316161" y="1788606"/>
            <a:ext cx="180000" cy="180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19191C6-DAE1-B485-96AC-07E7E343A0C9}"/>
              </a:ext>
            </a:extLst>
          </p:cNvPr>
          <p:cNvSpPr/>
          <p:nvPr/>
        </p:nvSpPr>
        <p:spPr>
          <a:xfrm>
            <a:off x="7312703" y="1347163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EDBFDB9-9A95-953F-AE32-BA5AFAD718B6}"/>
              </a:ext>
            </a:extLst>
          </p:cNvPr>
          <p:cNvSpPr/>
          <p:nvPr/>
        </p:nvSpPr>
        <p:spPr>
          <a:xfrm>
            <a:off x="7312703" y="156246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82816B4-492A-5D5F-04B4-BFDCD06B0DC1}"/>
              </a:ext>
            </a:extLst>
          </p:cNvPr>
          <p:cNvSpPr/>
          <p:nvPr/>
        </p:nvSpPr>
        <p:spPr>
          <a:xfrm>
            <a:off x="7312703" y="200056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E170001-F8BC-0658-4AE2-BB773BD98B09}"/>
              </a:ext>
            </a:extLst>
          </p:cNvPr>
          <p:cNvSpPr/>
          <p:nvPr/>
        </p:nvSpPr>
        <p:spPr>
          <a:xfrm>
            <a:off x="7312703" y="221585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80668E6-0A59-1686-F4E9-8584D45CBCB4}"/>
              </a:ext>
            </a:extLst>
          </p:cNvPr>
          <p:cNvSpPr/>
          <p:nvPr/>
        </p:nvSpPr>
        <p:spPr>
          <a:xfrm>
            <a:off x="6863202" y="1141431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1CBEA01-0385-ABBF-9FF5-3F325CE96FF7}"/>
              </a:ext>
            </a:extLst>
          </p:cNvPr>
          <p:cNvSpPr/>
          <p:nvPr/>
        </p:nvSpPr>
        <p:spPr>
          <a:xfrm>
            <a:off x="6863202" y="245105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DF21DAF-7AAD-6F40-7CF3-443C6D14D57C}"/>
              </a:ext>
            </a:extLst>
          </p:cNvPr>
          <p:cNvSpPr/>
          <p:nvPr/>
        </p:nvSpPr>
        <p:spPr>
          <a:xfrm>
            <a:off x="6863202" y="1794938"/>
            <a:ext cx="180000" cy="180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CBA53E1-B39D-9FE3-5EE8-4EAD5E826C18}"/>
              </a:ext>
            </a:extLst>
          </p:cNvPr>
          <p:cNvSpPr/>
          <p:nvPr/>
        </p:nvSpPr>
        <p:spPr>
          <a:xfrm>
            <a:off x="6859744" y="1353495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FAD1F14-8FC1-3D9E-0621-18AD4ECBE554}"/>
              </a:ext>
            </a:extLst>
          </p:cNvPr>
          <p:cNvSpPr/>
          <p:nvPr/>
        </p:nvSpPr>
        <p:spPr>
          <a:xfrm>
            <a:off x="6859744" y="156879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66640DD-4005-5CD0-8449-B94700983CCF}"/>
              </a:ext>
            </a:extLst>
          </p:cNvPr>
          <p:cNvSpPr/>
          <p:nvPr/>
        </p:nvSpPr>
        <p:spPr>
          <a:xfrm>
            <a:off x="6859744" y="2006894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A857577-D21A-8C3D-2C89-8182F4BEA50F}"/>
              </a:ext>
            </a:extLst>
          </p:cNvPr>
          <p:cNvSpPr/>
          <p:nvPr/>
        </p:nvSpPr>
        <p:spPr>
          <a:xfrm>
            <a:off x="6859744" y="2222191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23F2A32-2F7B-0653-88ED-AB865B3EADAB}"/>
              </a:ext>
            </a:extLst>
          </p:cNvPr>
          <p:cNvSpPr/>
          <p:nvPr/>
        </p:nvSpPr>
        <p:spPr>
          <a:xfrm>
            <a:off x="6641136" y="1142136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A38E38C-1816-2F48-C4F6-303CE46707A5}"/>
              </a:ext>
            </a:extLst>
          </p:cNvPr>
          <p:cNvSpPr/>
          <p:nvPr/>
        </p:nvSpPr>
        <p:spPr>
          <a:xfrm>
            <a:off x="6641136" y="2451755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2200EFE-8070-E240-CECA-7761597726C4}"/>
              </a:ext>
            </a:extLst>
          </p:cNvPr>
          <p:cNvSpPr/>
          <p:nvPr/>
        </p:nvSpPr>
        <p:spPr>
          <a:xfrm>
            <a:off x="6641136" y="1795643"/>
            <a:ext cx="180000" cy="180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0F7C7F3-B6C9-4CD3-E26E-13F577AA07DB}"/>
              </a:ext>
            </a:extLst>
          </p:cNvPr>
          <p:cNvSpPr/>
          <p:nvPr/>
        </p:nvSpPr>
        <p:spPr>
          <a:xfrm>
            <a:off x="6637678" y="135420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AE604DE-9FCE-7065-FEDF-9D0AED010C04}"/>
              </a:ext>
            </a:extLst>
          </p:cNvPr>
          <p:cNvSpPr/>
          <p:nvPr/>
        </p:nvSpPr>
        <p:spPr>
          <a:xfrm>
            <a:off x="6637678" y="1569497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69F70DD-62B5-D06E-F601-51F355BD4721}"/>
              </a:ext>
            </a:extLst>
          </p:cNvPr>
          <p:cNvSpPr/>
          <p:nvPr/>
        </p:nvSpPr>
        <p:spPr>
          <a:xfrm>
            <a:off x="6637678" y="200759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B704883-575D-2A19-F9F6-B1BE799C8594}"/>
              </a:ext>
            </a:extLst>
          </p:cNvPr>
          <p:cNvSpPr/>
          <p:nvPr/>
        </p:nvSpPr>
        <p:spPr>
          <a:xfrm>
            <a:off x="6637678" y="2222896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FE28CA1-E178-2966-BD23-73D70141BF28}"/>
              </a:ext>
            </a:extLst>
          </p:cNvPr>
          <p:cNvSpPr/>
          <p:nvPr/>
        </p:nvSpPr>
        <p:spPr>
          <a:xfrm>
            <a:off x="7545143" y="1138573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DAF1B2A-114B-F969-2E2E-49D16E3EEE28}"/>
              </a:ext>
            </a:extLst>
          </p:cNvPr>
          <p:cNvSpPr/>
          <p:nvPr/>
        </p:nvSpPr>
        <p:spPr>
          <a:xfrm>
            <a:off x="7545143" y="244819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70CD91F-3B85-E3D2-176E-FE677A5670B3}"/>
              </a:ext>
            </a:extLst>
          </p:cNvPr>
          <p:cNvSpPr/>
          <p:nvPr/>
        </p:nvSpPr>
        <p:spPr>
          <a:xfrm>
            <a:off x="7545143" y="1792080"/>
            <a:ext cx="180000" cy="180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6EB62E4-1C68-AD65-F3DE-17A02B2C28C6}"/>
              </a:ext>
            </a:extLst>
          </p:cNvPr>
          <p:cNvSpPr/>
          <p:nvPr/>
        </p:nvSpPr>
        <p:spPr>
          <a:xfrm>
            <a:off x="7541685" y="1350637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CCD26EB3-4BF7-654F-7B1F-D5C7B041A93D}"/>
              </a:ext>
            </a:extLst>
          </p:cNvPr>
          <p:cNvSpPr/>
          <p:nvPr/>
        </p:nvSpPr>
        <p:spPr>
          <a:xfrm>
            <a:off x="7541685" y="1565934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D929D2D-AED2-0C7C-16E1-38E37846C222}"/>
              </a:ext>
            </a:extLst>
          </p:cNvPr>
          <p:cNvSpPr/>
          <p:nvPr/>
        </p:nvSpPr>
        <p:spPr>
          <a:xfrm>
            <a:off x="7541685" y="2004036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ABF8308-F01B-5CBC-3815-2F6E40118EEC}"/>
              </a:ext>
            </a:extLst>
          </p:cNvPr>
          <p:cNvSpPr/>
          <p:nvPr/>
        </p:nvSpPr>
        <p:spPr>
          <a:xfrm>
            <a:off x="7541685" y="2219333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ight Arrow 76">
            <a:extLst>
              <a:ext uri="{FF2B5EF4-FFF2-40B4-BE49-F238E27FC236}">
                <a16:creationId xmlns:a16="http://schemas.microsoft.com/office/drawing/2014/main" id="{6ABA89DE-0BB3-8C70-0AC4-26288B9803F9}"/>
              </a:ext>
            </a:extLst>
          </p:cNvPr>
          <p:cNvSpPr/>
          <p:nvPr/>
        </p:nvSpPr>
        <p:spPr>
          <a:xfrm>
            <a:off x="3421271" y="1393155"/>
            <a:ext cx="2692509" cy="61088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2B829F7-9F43-448A-D823-650CD828E89A}"/>
              </a:ext>
            </a:extLst>
          </p:cNvPr>
          <p:cNvSpPr txBox="1"/>
          <p:nvPr/>
        </p:nvSpPr>
        <p:spPr>
          <a:xfrm>
            <a:off x="3342021" y="1899011"/>
            <a:ext cx="2690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Technology node scaling</a:t>
            </a:r>
          </a:p>
        </p:txBody>
      </p:sp>
      <p:sp>
        <p:nvSpPr>
          <p:cNvPr id="79" name="Lightning Bolt 78">
            <a:extLst>
              <a:ext uri="{FF2B5EF4-FFF2-40B4-BE49-F238E27FC236}">
                <a16:creationId xmlns:a16="http://schemas.microsoft.com/office/drawing/2014/main" id="{CE042B6C-F4B7-D423-C677-F706BD9D0CED}"/>
              </a:ext>
            </a:extLst>
          </p:cNvPr>
          <p:cNvSpPr/>
          <p:nvPr/>
        </p:nvSpPr>
        <p:spPr>
          <a:xfrm>
            <a:off x="975723" y="865465"/>
            <a:ext cx="522514" cy="449634"/>
          </a:xfrm>
          <a:prstGeom prst="lightningBol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Lightning Bolt 80">
            <a:extLst>
              <a:ext uri="{FF2B5EF4-FFF2-40B4-BE49-F238E27FC236}">
                <a16:creationId xmlns:a16="http://schemas.microsoft.com/office/drawing/2014/main" id="{F9FC8ECC-5DED-2D23-269A-DBB7024AC956}"/>
              </a:ext>
            </a:extLst>
          </p:cNvPr>
          <p:cNvSpPr/>
          <p:nvPr/>
        </p:nvSpPr>
        <p:spPr>
          <a:xfrm>
            <a:off x="2269251" y="2186894"/>
            <a:ext cx="522514" cy="449634"/>
          </a:xfrm>
          <a:prstGeom prst="lightningBol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Lightning Bolt 81">
            <a:extLst>
              <a:ext uri="{FF2B5EF4-FFF2-40B4-BE49-F238E27FC236}">
                <a16:creationId xmlns:a16="http://schemas.microsoft.com/office/drawing/2014/main" id="{454F998A-77E0-297A-795D-AEC85212E5F9}"/>
              </a:ext>
            </a:extLst>
          </p:cNvPr>
          <p:cNvSpPr/>
          <p:nvPr/>
        </p:nvSpPr>
        <p:spPr>
          <a:xfrm>
            <a:off x="6613638" y="1525708"/>
            <a:ext cx="216000" cy="216000"/>
          </a:xfrm>
          <a:prstGeom prst="lightningBol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Lightning Bolt 83">
            <a:extLst>
              <a:ext uri="{FF2B5EF4-FFF2-40B4-BE49-F238E27FC236}">
                <a16:creationId xmlns:a16="http://schemas.microsoft.com/office/drawing/2014/main" id="{E32075D9-345C-FE60-C2AD-E1A1FB52771B}"/>
              </a:ext>
            </a:extLst>
          </p:cNvPr>
          <p:cNvSpPr/>
          <p:nvPr/>
        </p:nvSpPr>
        <p:spPr>
          <a:xfrm>
            <a:off x="6834252" y="1987430"/>
            <a:ext cx="216000" cy="216000"/>
          </a:xfrm>
          <a:prstGeom prst="lightningBol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Lightning Bolt 84">
            <a:extLst>
              <a:ext uri="{FF2B5EF4-FFF2-40B4-BE49-F238E27FC236}">
                <a16:creationId xmlns:a16="http://schemas.microsoft.com/office/drawing/2014/main" id="{4596B635-1B91-EBCD-7011-C0A69AEEE185}"/>
              </a:ext>
            </a:extLst>
          </p:cNvPr>
          <p:cNvSpPr/>
          <p:nvPr/>
        </p:nvSpPr>
        <p:spPr>
          <a:xfrm>
            <a:off x="7059776" y="1981206"/>
            <a:ext cx="216000" cy="216000"/>
          </a:xfrm>
          <a:prstGeom prst="lightningBol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Lightning Bolt 85">
            <a:extLst>
              <a:ext uri="{FF2B5EF4-FFF2-40B4-BE49-F238E27FC236}">
                <a16:creationId xmlns:a16="http://schemas.microsoft.com/office/drawing/2014/main" id="{79A9432D-1532-62A4-3F5A-9D71F33B9C50}"/>
              </a:ext>
            </a:extLst>
          </p:cNvPr>
          <p:cNvSpPr/>
          <p:nvPr/>
        </p:nvSpPr>
        <p:spPr>
          <a:xfrm>
            <a:off x="7286500" y="1525993"/>
            <a:ext cx="216000" cy="216000"/>
          </a:xfrm>
          <a:prstGeom prst="lightningBol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Lightning Bolt 86">
            <a:extLst>
              <a:ext uri="{FF2B5EF4-FFF2-40B4-BE49-F238E27FC236}">
                <a16:creationId xmlns:a16="http://schemas.microsoft.com/office/drawing/2014/main" id="{8D51E862-6C3D-BBF9-F2DE-664BE7C98BD2}"/>
              </a:ext>
            </a:extLst>
          </p:cNvPr>
          <p:cNvSpPr/>
          <p:nvPr/>
        </p:nvSpPr>
        <p:spPr>
          <a:xfrm>
            <a:off x="6613638" y="2203498"/>
            <a:ext cx="216000" cy="216000"/>
          </a:xfrm>
          <a:prstGeom prst="lightningBol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Lightning Bolt 87">
            <a:extLst>
              <a:ext uri="{FF2B5EF4-FFF2-40B4-BE49-F238E27FC236}">
                <a16:creationId xmlns:a16="http://schemas.microsoft.com/office/drawing/2014/main" id="{7055D68A-DDDA-F2C3-EA7E-7951E437A83A}"/>
              </a:ext>
            </a:extLst>
          </p:cNvPr>
          <p:cNvSpPr/>
          <p:nvPr/>
        </p:nvSpPr>
        <p:spPr>
          <a:xfrm>
            <a:off x="7057196" y="2186807"/>
            <a:ext cx="216000" cy="216000"/>
          </a:xfrm>
          <a:prstGeom prst="lightningBol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Lightning Bolt 88">
            <a:extLst>
              <a:ext uri="{FF2B5EF4-FFF2-40B4-BE49-F238E27FC236}">
                <a16:creationId xmlns:a16="http://schemas.microsoft.com/office/drawing/2014/main" id="{C2EE4269-C362-2DCF-D453-11078C010018}"/>
              </a:ext>
            </a:extLst>
          </p:cNvPr>
          <p:cNvSpPr/>
          <p:nvPr/>
        </p:nvSpPr>
        <p:spPr>
          <a:xfrm>
            <a:off x="7495753" y="1988322"/>
            <a:ext cx="216000" cy="216000"/>
          </a:xfrm>
          <a:prstGeom prst="lightningBol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E7018A6-A5F7-F297-5D3E-EC8446BAC752}"/>
              </a:ext>
            </a:extLst>
          </p:cNvPr>
          <p:cNvGraphicFramePr>
            <a:graphicFrameLocks/>
          </p:cNvGraphicFramePr>
          <p:nvPr/>
        </p:nvGraphicFramePr>
        <p:xfrm>
          <a:off x="273896" y="2674289"/>
          <a:ext cx="8870104" cy="2593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A9388FA-0B6D-1C65-0A23-8866B6DE024F}"/>
              </a:ext>
            </a:extLst>
          </p:cNvPr>
          <p:cNvSpPr txBox="1"/>
          <p:nvPr/>
        </p:nvSpPr>
        <p:spPr>
          <a:xfrm>
            <a:off x="152400" y="4184969"/>
            <a:ext cx="1695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[Luo+, ISCA’23]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BEC62F-E8DB-D97D-4099-9939E1DD205C}"/>
              </a:ext>
            </a:extLst>
          </p:cNvPr>
          <p:cNvSpPr txBox="1"/>
          <p:nvPr/>
        </p:nvSpPr>
        <p:spPr>
          <a:xfrm>
            <a:off x="152400" y="3633074"/>
            <a:ext cx="172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[Kim+, ISCA’20]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F2DF7C-C543-4A45-F110-D38E9AEB6135}"/>
              </a:ext>
            </a:extLst>
          </p:cNvPr>
          <p:cNvSpPr txBox="1"/>
          <p:nvPr/>
        </p:nvSpPr>
        <p:spPr>
          <a:xfrm>
            <a:off x="152400" y="310224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[Kim+, ISCA’14]</a:t>
            </a:r>
          </a:p>
        </p:txBody>
      </p:sp>
    </p:spTree>
    <p:extLst>
      <p:ext uri="{BB962C8B-B14F-4D97-AF65-F5344CB8AC3E}">
        <p14:creationId xmlns:p14="http://schemas.microsoft.com/office/powerpoint/2010/main" val="365643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3" grpId="0">
        <p:bldAsOne/>
      </p:bldGraphic>
      <p:bldP spid="8" grpId="0"/>
      <p:bldP spid="9" grpId="0"/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9220200" cy="1066800"/>
          </a:xfrm>
        </p:spPr>
        <p:txBody>
          <a:bodyPr/>
          <a:lstStyle/>
          <a:p>
            <a:r>
              <a:rPr lang="en-US" sz="3200" dirty="0"/>
              <a:t>Emerging Memories Also Need Intelligent Controllers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7527"/>
            <a:ext cx="9144000" cy="5193723"/>
          </a:xfrm>
        </p:spPr>
        <p:txBody>
          <a:bodyPr/>
          <a:lstStyle/>
          <a:p>
            <a:r>
              <a:rPr lang="en-US" sz="1900" dirty="0"/>
              <a:t>Benjamin C. Lee, Engin Ipek, Onur Mutlu, and Doug Burger,</a:t>
            </a:r>
            <a:br>
              <a:rPr lang="en-US" sz="1900" dirty="0"/>
            </a:br>
            <a:r>
              <a:rPr lang="en-US" sz="19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"Architecting Phase Change Memory as a Scalable DRAM Alternative"</a:t>
            </a:r>
            <a:br>
              <a:rPr lang="en-US" sz="1900" dirty="0">
                <a:solidFill>
                  <a:srgbClr val="0000FF"/>
                </a:solidFill>
              </a:rPr>
            </a:br>
            <a:r>
              <a:rPr lang="en-US" sz="1900" i="1" dirty="0"/>
              <a:t>Proceedings of the </a:t>
            </a:r>
            <a:r>
              <a:rPr lang="en-US" sz="1900" i="1" dirty="0">
                <a:hlinkClick r:id="rId3"/>
              </a:rPr>
              <a:t>36th International Symposium on Computer Architecture</a:t>
            </a:r>
            <a:r>
              <a:rPr lang="en-US" sz="1900" i="1" dirty="0"/>
              <a:t> (</a:t>
            </a:r>
            <a:r>
              <a:rPr lang="en-US" sz="1900" b="1" i="1" dirty="0"/>
              <a:t>ISCA</a:t>
            </a:r>
            <a:r>
              <a:rPr lang="en-US" sz="1900" i="1" dirty="0"/>
              <a:t>)</a:t>
            </a:r>
            <a:r>
              <a:rPr lang="en-US" sz="1900" dirty="0"/>
              <a:t>, pages 2-13, Austin, TX, June 2009. </a:t>
            </a:r>
            <a:r>
              <a:rPr lang="en-US" sz="1900" dirty="0">
                <a:hlinkClick r:id="rId4"/>
              </a:rPr>
              <a:t>Slides (pdf)</a:t>
            </a:r>
            <a:br>
              <a:rPr lang="en-US" sz="1900" dirty="0"/>
            </a:br>
            <a:r>
              <a:rPr lang="en-US" sz="1900" b="1" i="1" dirty="0">
                <a:solidFill>
                  <a:srgbClr val="FF0000"/>
                </a:solidFill>
              </a:rPr>
              <a:t>One of the 13 computer architecture papers of 2009 selected as Top Picks by IEEE Micro. Selected as a CACM Research Highlight.           2022 Persistent Impact Prize.</a:t>
            </a:r>
          </a:p>
          <a:p>
            <a:endParaRPr lang="en-US" sz="1900" dirty="0">
              <a:solidFill>
                <a:srgbClr val="FF0000"/>
              </a:solidFill>
            </a:endParaRPr>
          </a:p>
          <a:p>
            <a:pPr marL="0" indent="0">
              <a:buNone/>
            </a:pPr>
            <a:br>
              <a:rPr lang="en-US" sz="1900" dirty="0"/>
            </a:br>
            <a:endParaRPr lang="en-US" sz="1900" dirty="0"/>
          </a:p>
          <a:p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73016"/>
            <a:ext cx="9144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45C2-D56A-F349-9D1D-3A399E622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Huge Demand for Performance &amp;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80964-3B8A-EB4B-90E3-4FAF562FC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739E1-0CC7-ED4B-90C7-E21FEA675B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76AFB4-569C-7941-BC9F-F91503D37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3228"/>
            <a:ext cx="9144000" cy="511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3EA380-E863-364E-AE27-A90C0B722468}"/>
              </a:ext>
            </a:extLst>
          </p:cNvPr>
          <p:cNvSpPr txBox="1"/>
          <p:nvPr/>
        </p:nvSpPr>
        <p:spPr>
          <a:xfrm>
            <a:off x="2438400" y="6462299"/>
            <a:ext cx="3801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Source: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youtu.be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/Bh13Idwcb0Q?t=283</a:t>
            </a:r>
          </a:p>
        </p:txBody>
      </p:sp>
    </p:spTree>
    <p:extLst>
      <p:ext uri="{BB962C8B-B14F-4D97-AF65-F5344CB8AC3E}">
        <p14:creationId xmlns:p14="http://schemas.microsoft.com/office/powerpoint/2010/main" val="2244501795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16" y="152400"/>
            <a:ext cx="8972996" cy="884238"/>
          </a:xfrm>
        </p:spPr>
        <p:txBody>
          <a:bodyPr/>
          <a:lstStyle/>
          <a:p>
            <a:r>
              <a:rPr lang="en-US" dirty="0"/>
              <a:t>Industry Is Writing Papers About It, Too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542"/>
            <a:ext cx="7850402" cy="587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95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16" y="152400"/>
            <a:ext cx="8972996" cy="884238"/>
          </a:xfrm>
        </p:spPr>
        <p:txBody>
          <a:bodyPr/>
          <a:lstStyle/>
          <a:p>
            <a:r>
              <a:rPr lang="en-US" dirty="0"/>
              <a:t>Call for Intelligent Memory Controllers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542"/>
            <a:ext cx="7850402" cy="5875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4864"/>
            <a:ext cx="9144000" cy="304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91533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Takeaway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2376264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Intelligent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Memory Controllers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Can Avoid Many Failures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&amp; Enable Better Scaling</a:t>
            </a:r>
          </a:p>
          <a:p>
            <a:pPr marL="0" indent="0" algn="ctr">
              <a:buNone/>
            </a:pPr>
            <a:endParaRPr lang="en-US" sz="6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221906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In-Memory Computation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5029200"/>
          </a:xfrm>
        </p:spPr>
        <p:txBody>
          <a:bodyPr/>
          <a:lstStyle/>
          <a:p>
            <a:r>
              <a:rPr lang="en-US" b="1" dirty="0"/>
              <a:t>Huge demand from Applications &amp; Systems</a:t>
            </a:r>
          </a:p>
          <a:p>
            <a:pPr lvl="1"/>
            <a:r>
              <a:rPr lang="en-US" dirty="0"/>
              <a:t>Data access bottleneck</a:t>
            </a:r>
          </a:p>
          <a:p>
            <a:pPr lvl="1"/>
            <a:r>
              <a:rPr lang="en-US" dirty="0"/>
              <a:t>Energy &amp; power bottlenecks</a:t>
            </a:r>
          </a:p>
          <a:p>
            <a:pPr lvl="1"/>
            <a:r>
              <a:rPr lang="en-US" dirty="0"/>
              <a:t>Data movement energy dominates computation energy</a:t>
            </a:r>
          </a:p>
          <a:p>
            <a:pPr lvl="1"/>
            <a:r>
              <a:rPr lang="en-US" dirty="0"/>
              <a:t>Need all at the same time: performance, energy, sustainability</a:t>
            </a:r>
          </a:p>
          <a:p>
            <a:pPr lvl="1"/>
            <a:r>
              <a:rPr lang="en-US" dirty="0"/>
              <a:t>We can improve all metrics by minimizing data movement</a:t>
            </a:r>
          </a:p>
          <a:p>
            <a:pPr marL="344487" lvl="1" indent="0">
              <a:buNone/>
            </a:pPr>
            <a:endParaRPr lang="en-US" dirty="0"/>
          </a:p>
          <a:p>
            <a:r>
              <a:rPr lang="en-US" b="1" dirty="0"/>
              <a:t>Huge problems with Memory Technology</a:t>
            </a:r>
          </a:p>
          <a:p>
            <a:pPr lvl="1"/>
            <a:r>
              <a:rPr lang="en-US" dirty="0"/>
              <a:t>Memory technology scaling is not going well </a:t>
            </a:r>
            <a:r>
              <a:rPr lang="en-US" dirty="0">
                <a:sym typeface="Wingdings" pitchFamily="2" charset="2"/>
              </a:rPr>
              <a:t>(e.g., RowHammer)</a:t>
            </a:r>
            <a:endParaRPr lang="en-US" dirty="0"/>
          </a:p>
          <a:p>
            <a:pPr lvl="1"/>
            <a:r>
              <a:rPr lang="en-US" dirty="0">
                <a:sym typeface="Wingdings"/>
              </a:rPr>
              <a:t>Many scaling issues demand intelligence in memory</a:t>
            </a:r>
          </a:p>
          <a:p>
            <a:pPr marL="344487" lvl="1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Designs are squeezed in the middle</a:t>
            </a:r>
          </a:p>
          <a:p>
            <a:pPr lvl="1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40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1A5712"/>
                </a:solidFill>
                <a:latin typeface="Garamond"/>
                <a:cs typeface="Garamond"/>
              </a:rPr>
              <a:t>Goal: Processing Inside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2400" dirty="0">
              <a:latin typeface="Tahoma"/>
              <a:cs typeface="Tahoma"/>
            </a:endParaRPr>
          </a:p>
          <a:p>
            <a:r>
              <a:rPr lang="en-US" sz="2400" dirty="0">
                <a:latin typeface="Tahoma"/>
                <a:cs typeface="Tahoma"/>
              </a:rPr>
              <a:t>Many questions </a:t>
            </a:r>
            <a:r>
              <a:rPr lang="is-IS" sz="2400" dirty="0">
                <a:latin typeface="Tahoma"/>
                <a:cs typeface="Tahoma"/>
              </a:rPr>
              <a:t>… </a:t>
            </a:r>
            <a:r>
              <a:rPr lang="en-US" dirty="0">
                <a:cs typeface="Tahoma"/>
              </a:rPr>
              <a:t>How do we design the:</a:t>
            </a:r>
            <a:endParaRPr lang="is-IS" sz="2400" dirty="0">
              <a:latin typeface="Tahoma"/>
              <a:cs typeface="Tahoma"/>
            </a:endParaRPr>
          </a:p>
          <a:p>
            <a:pPr lvl="1"/>
            <a:r>
              <a:rPr lang="en-US" sz="2200" dirty="0">
                <a:latin typeface="Tahoma"/>
                <a:cs typeface="Tahoma"/>
              </a:rPr>
              <a:t>compute-capable memory &amp; controllers?</a:t>
            </a:r>
          </a:p>
          <a:p>
            <a:pPr lvl="1"/>
            <a:r>
              <a:rPr lang="en-US" dirty="0">
                <a:latin typeface="Tahoma"/>
                <a:cs typeface="Tahoma"/>
              </a:rPr>
              <a:t>p</a:t>
            </a:r>
            <a:r>
              <a:rPr lang="en-US" sz="2200" dirty="0">
                <a:latin typeface="Tahoma"/>
                <a:cs typeface="Tahoma"/>
              </a:rPr>
              <a:t>rocessors </a:t>
            </a:r>
            <a:r>
              <a:rPr lang="en-US" dirty="0">
                <a:latin typeface="Tahoma"/>
                <a:cs typeface="Tahoma"/>
              </a:rPr>
              <a:t>&amp;</a:t>
            </a:r>
            <a:r>
              <a:rPr lang="en-US" sz="2200" dirty="0">
                <a:latin typeface="Tahoma"/>
                <a:cs typeface="Tahoma"/>
              </a:rPr>
              <a:t> communication units?</a:t>
            </a:r>
          </a:p>
          <a:p>
            <a:pPr lvl="1"/>
            <a:r>
              <a:rPr lang="en-US" dirty="0">
                <a:latin typeface="Tahoma"/>
                <a:cs typeface="Tahoma"/>
              </a:rPr>
              <a:t>s</a:t>
            </a:r>
            <a:r>
              <a:rPr lang="en-US" sz="2200" dirty="0">
                <a:latin typeface="Tahoma"/>
                <a:cs typeface="Tahoma"/>
              </a:rPr>
              <a:t>oftware &amp; hardware interfaces?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system software, compilers, languages?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algorithms &amp; theoretical </a:t>
            </a:r>
            <a:r>
              <a:rPr lang="en-US" dirty="0">
                <a:latin typeface="Tahoma"/>
                <a:cs typeface="Tahoma"/>
              </a:rPr>
              <a:t>f</a:t>
            </a:r>
            <a:r>
              <a:rPr lang="en-US" sz="2200" dirty="0">
                <a:latin typeface="Tahoma"/>
                <a:cs typeface="Tahoma"/>
              </a:rPr>
              <a:t>oundations?</a:t>
            </a:r>
          </a:p>
        </p:txBody>
      </p:sp>
      <p:sp>
        <p:nvSpPr>
          <p:cNvPr id="4" name="Rectangle 5"/>
          <p:cNvSpPr>
            <a:spLocks/>
          </p:cNvSpPr>
          <p:nvPr/>
        </p:nvSpPr>
        <p:spPr bwMode="auto">
          <a:xfrm>
            <a:off x="1475656" y="1327945"/>
            <a:ext cx="1504950" cy="16764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1647106" y="2369345"/>
            <a:ext cx="1155700" cy="4953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1882056" y="2432845"/>
            <a:ext cx="660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Cache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2212256" y="2864645"/>
            <a:ext cx="0" cy="4254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2212256" y="2039145"/>
            <a:ext cx="0" cy="3365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9" name="Rectangle 10"/>
          <p:cNvSpPr>
            <a:spLocks/>
          </p:cNvSpPr>
          <p:nvPr/>
        </p:nvSpPr>
        <p:spPr bwMode="auto">
          <a:xfrm>
            <a:off x="1634406" y="1499395"/>
            <a:ext cx="1155700" cy="5461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0" name="Rectangle 11"/>
          <p:cNvSpPr>
            <a:spLocks/>
          </p:cNvSpPr>
          <p:nvPr/>
        </p:nvSpPr>
        <p:spPr bwMode="auto">
          <a:xfrm>
            <a:off x="1691680" y="1584102"/>
            <a:ext cx="10081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Processor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11" name="Rectangle 12"/>
          <p:cNvSpPr>
            <a:spLocks/>
          </p:cNvSpPr>
          <p:nvPr/>
        </p:nvSpPr>
        <p:spPr bwMode="auto">
          <a:xfrm>
            <a:off x="5735414" y="3372645"/>
            <a:ext cx="12128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Interconnect</a:t>
            </a:r>
          </a:p>
        </p:txBody>
      </p:sp>
      <p:sp>
        <p:nvSpPr>
          <p:cNvPr id="12" name="Rectangle 13"/>
          <p:cNvSpPr>
            <a:spLocks/>
          </p:cNvSpPr>
          <p:nvPr/>
        </p:nvSpPr>
        <p:spPr bwMode="auto">
          <a:xfrm>
            <a:off x="3914056" y="1327945"/>
            <a:ext cx="2901950" cy="16764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>
            <a:off x="5014764" y="1386535"/>
            <a:ext cx="1069404" cy="20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Memory</a:t>
            </a: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5364238" y="3011489"/>
            <a:ext cx="0" cy="3111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5" name="AutoShape 16"/>
          <p:cNvSpPr>
            <a:spLocks/>
          </p:cNvSpPr>
          <p:nvPr/>
        </p:nvSpPr>
        <p:spPr bwMode="auto">
          <a:xfrm>
            <a:off x="1482006" y="3295652"/>
            <a:ext cx="5327650" cy="76200"/>
          </a:xfrm>
          <a:prstGeom prst="roundRect">
            <a:avLst>
              <a:gd name="adj" fmla="val 50000"/>
            </a:avLst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6" name="Rectangle 17"/>
          <p:cNvSpPr>
            <a:spLocks/>
          </p:cNvSpPr>
          <p:nvPr/>
        </p:nvSpPr>
        <p:spPr bwMode="auto">
          <a:xfrm>
            <a:off x="4022006" y="16200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7" name="Rectangle 18"/>
          <p:cNvSpPr>
            <a:spLocks/>
          </p:cNvSpPr>
          <p:nvPr/>
        </p:nvSpPr>
        <p:spPr bwMode="auto">
          <a:xfrm>
            <a:off x="4022006" y="18676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8" name="Rectangle 19"/>
          <p:cNvSpPr>
            <a:spLocks/>
          </p:cNvSpPr>
          <p:nvPr/>
        </p:nvSpPr>
        <p:spPr bwMode="auto">
          <a:xfrm>
            <a:off x="4022006" y="21153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9" name="Rectangle 20"/>
          <p:cNvSpPr>
            <a:spLocks/>
          </p:cNvSpPr>
          <p:nvPr/>
        </p:nvSpPr>
        <p:spPr bwMode="auto">
          <a:xfrm>
            <a:off x="4022006" y="23629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0" name="Rectangle 21"/>
          <p:cNvSpPr>
            <a:spLocks/>
          </p:cNvSpPr>
          <p:nvPr/>
        </p:nvSpPr>
        <p:spPr bwMode="auto">
          <a:xfrm>
            <a:off x="4022006" y="26106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1" name="Rectangle 22"/>
          <p:cNvSpPr>
            <a:spLocks/>
          </p:cNvSpPr>
          <p:nvPr/>
        </p:nvSpPr>
        <p:spPr bwMode="auto">
          <a:xfrm>
            <a:off x="5571406" y="16200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2" name="Rectangle 23"/>
          <p:cNvSpPr>
            <a:spLocks/>
          </p:cNvSpPr>
          <p:nvPr/>
        </p:nvSpPr>
        <p:spPr bwMode="auto">
          <a:xfrm>
            <a:off x="5571406" y="18676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3" name="Rectangle 24"/>
          <p:cNvSpPr>
            <a:spLocks/>
          </p:cNvSpPr>
          <p:nvPr/>
        </p:nvSpPr>
        <p:spPr bwMode="auto">
          <a:xfrm>
            <a:off x="5571406" y="21153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4" name="Rectangle 25"/>
          <p:cNvSpPr>
            <a:spLocks/>
          </p:cNvSpPr>
          <p:nvPr/>
        </p:nvSpPr>
        <p:spPr bwMode="auto">
          <a:xfrm>
            <a:off x="5571406" y="23629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5" name="Rectangle 26"/>
          <p:cNvSpPr>
            <a:spLocks/>
          </p:cNvSpPr>
          <p:nvPr/>
        </p:nvSpPr>
        <p:spPr bwMode="auto">
          <a:xfrm>
            <a:off x="5571406" y="26106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6" name="Rectangle 27"/>
          <p:cNvSpPr>
            <a:spLocks/>
          </p:cNvSpPr>
          <p:nvPr/>
        </p:nvSpPr>
        <p:spPr bwMode="auto">
          <a:xfrm>
            <a:off x="1736006" y="2674145"/>
            <a:ext cx="977900" cy="146050"/>
          </a:xfrm>
          <a:prstGeom prst="rect">
            <a:avLst/>
          </a:prstGeom>
          <a:solidFill>
            <a:srgbClr val="FD9A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6917606" y="1557078"/>
            <a:ext cx="0" cy="1270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triangle" w="med" len="sm"/>
            <a:tailEnd type="triangle" w="med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8" name="Rectangle 29"/>
          <p:cNvSpPr>
            <a:spLocks/>
          </p:cNvSpPr>
          <p:nvPr/>
        </p:nvSpPr>
        <p:spPr bwMode="auto">
          <a:xfrm>
            <a:off x="7020272" y="1530934"/>
            <a:ext cx="1368152" cy="138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Database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 charset="0"/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Graphs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 charset="0"/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Media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</a:t>
            </a:r>
          </a:p>
        </p:txBody>
      </p:sp>
      <p:sp>
        <p:nvSpPr>
          <p:cNvPr id="29" name="Freeform 30"/>
          <p:cNvSpPr>
            <a:spLocks/>
          </p:cNvSpPr>
          <p:nvPr/>
        </p:nvSpPr>
        <p:spPr bwMode="auto">
          <a:xfrm>
            <a:off x="1835696" y="2060848"/>
            <a:ext cx="3742060" cy="1451497"/>
          </a:xfrm>
          <a:custGeom>
            <a:avLst/>
            <a:gdLst>
              <a:gd name="T0" fmla="*/ 21600 w 21600"/>
              <a:gd name="T1" fmla="*/ 12000 h 21600"/>
              <a:gd name="T2" fmla="*/ 21600 w 21600"/>
              <a:gd name="T3" fmla="*/ 21600 h 21600"/>
              <a:gd name="T4" fmla="*/ 0 w 21600"/>
              <a:gd name="T5" fmla="*/ 21600 h 21600"/>
              <a:gd name="T6" fmla="*/ 0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1200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</a:path>
            </a:pathLst>
          </a:custGeom>
          <a:noFill/>
          <a:ln w="101600" cap="flat">
            <a:solidFill>
              <a:srgbClr val="D90B0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762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grpSp>
        <p:nvGrpSpPr>
          <p:cNvPr id="30" name="Group 34"/>
          <p:cNvGrpSpPr>
            <a:grpSpLocks/>
          </p:cNvGrpSpPr>
          <p:nvPr/>
        </p:nvGrpSpPr>
        <p:grpSpPr bwMode="auto">
          <a:xfrm>
            <a:off x="2195737" y="2122489"/>
            <a:ext cx="3661420" cy="1090487"/>
            <a:chOff x="0" y="0"/>
            <a:chExt cx="4219" cy="1352"/>
          </a:xfrm>
        </p:grpSpPr>
        <p:sp>
          <p:nvSpPr>
            <p:cNvPr id="31" name="Rectangle 31"/>
            <p:cNvSpPr>
              <a:spLocks/>
            </p:cNvSpPr>
            <p:nvPr/>
          </p:nvSpPr>
          <p:spPr bwMode="auto">
            <a:xfrm>
              <a:off x="2987" y="880"/>
              <a:ext cx="1232" cy="184"/>
            </a:xfrm>
            <a:prstGeom prst="rect">
              <a:avLst/>
            </a:prstGeom>
            <a:solidFill>
              <a:srgbClr val="FD9A0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ヒラギノ角ゴ ProN W6"/>
                <a:cs typeface="ヒラギノ角ゴ ProN W6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0" y="0"/>
              <a:ext cx="3651" cy="1352"/>
            </a:xfrm>
            <a:custGeom>
              <a:avLst/>
              <a:gdLst>
                <a:gd name="T0" fmla="*/ 21600 w 21600"/>
                <a:gd name="T1" fmla="*/ 15330 h 21600"/>
                <a:gd name="T2" fmla="*/ 21600 w 21600"/>
                <a:gd name="T3" fmla="*/ 21600 h 21600"/>
                <a:gd name="T4" fmla="*/ 0 w 21600"/>
                <a:gd name="T5" fmla="*/ 21600 h 21600"/>
                <a:gd name="T6" fmla="*/ 0 w 21600"/>
                <a:gd name="T7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33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noFill/>
            <a:ln w="101600" cap="flat">
              <a:solidFill>
                <a:srgbClr val="D90B00"/>
              </a:solidFill>
              <a:prstDash val="solid"/>
              <a:miter lim="800000"/>
              <a:headEnd type="triangle" w="med" len="med"/>
              <a:tailEnd type="none" w="med" len="med"/>
            </a:ln>
            <a:effectLst>
              <a:outerShdw blurRad="76200" dist="380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ヒラギノ角ゴ ProN W6"/>
                <a:cs typeface="ヒラギノ角ゴ ProN W6"/>
              </a:endParaRPr>
            </a:p>
          </p:txBody>
        </p:sp>
        <p:sp>
          <p:nvSpPr>
            <p:cNvPr id="33" name="Rectangle 33"/>
            <p:cNvSpPr>
              <a:spLocks/>
            </p:cNvSpPr>
            <p:nvPr/>
          </p:nvSpPr>
          <p:spPr bwMode="auto">
            <a:xfrm>
              <a:off x="1245" y="1010"/>
              <a:ext cx="152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D90B00"/>
                  </a:solidFill>
                  <a:effectLst/>
                  <a:uLnTx/>
                  <a:uFillTx/>
                  <a:latin typeface="Myriad Pro Bold Cond" charset="0"/>
                  <a:ea typeface="ＭＳ Ｐゴシック" charset="0"/>
                  <a:cs typeface="Myriad Pro Bold Cond" charset="0"/>
                  <a:sym typeface="Myriad Pro Bold Cond" charset="0"/>
                </a:rPr>
                <a:t>Query</a:t>
              </a:r>
            </a:p>
          </p:txBody>
        </p:sp>
      </p:grpSp>
      <p:sp>
        <p:nvSpPr>
          <p:cNvPr id="34" name="Rectangle 35"/>
          <p:cNvSpPr>
            <a:spLocks/>
          </p:cNvSpPr>
          <p:nvPr/>
        </p:nvSpPr>
        <p:spPr bwMode="auto">
          <a:xfrm>
            <a:off x="3287142" y="3607047"/>
            <a:ext cx="12128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90B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Results</a:t>
            </a:r>
          </a:p>
        </p:txBody>
      </p:sp>
      <p:sp>
        <p:nvSpPr>
          <p:cNvPr id="35" name="Rounded Rectangle 34"/>
          <p:cNvSpPr>
            <a:spLocks noChangeArrowheads="1"/>
          </p:cNvSpPr>
          <p:nvPr/>
        </p:nvSpPr>
        <p:spPr bwMode="auto">
          <a:xfrm rot="5400000">
            <a:off x="6568243" y="1366158"/>
            <a:ext cx="2133601" cy="1650776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6957984" y="527451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37" name="Text Box 18"/>
          <p:cNvSpPr txBox="1">
            <a:spLocks noChangeAspect="1" noChangeArrowheads="1"/>
          </p:cNvSpPr>
          <p:nvPr/>
        </p:nvSpPr>
        <p:spPr bwMode="auto">
          <a:xfrm>
            <a:off x="6957984" y="490304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38" name="Text Box 19"/>
          <p:cNvSpPr txBox="1">
            <a:spLocks noChangeAspect="1" noChangeArrowheads="1"/>
          </p:cNvSpPr>
          <p:nvPr/>
        </p:nvSpPr>
        <p:spPr bwMode="auto">
          <a:xfrm>
            <a:off x="6954809" y="423872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39" name="Text Box 20"/>
          <p:cNvSpPr txBox="1">
            <a:spLocks noChangeAspect="1" noChangeArrowheads="1"/>
          </p:cNvSpPr>
          <p:nvPr/>
        </p:nvSpPr>
        <p:spPr bwMode="auto">
          <a:xfrm>
            <a:off x="6954809" y="386724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40" name="Text Box 21"/>
          <p:cNvSpPr txBox="1">
            <a:spLocks noChangeAspect="1" noChangeArrowheads="1"/>
          </p:cNvSpPr>
          <p:nvPr/>
        </p:nvSpPr>
        <p:spPr bwMode="auto">
          <a:xfrm>
            <a:off x="6954809" y="350053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41" name="Text Box 22"/>
          <p:cNvSpPr txBox="1">
            <a:spLocks noChangeAspect="1" noChangeArrowheads="1"/>
          </p:cNvSpPr>
          <p:nvPr/>
        </p:nvSpPr>
        <p:spPr bwMode="auto">
          <a:xfrm>
            <a:off x="6957984" y="564758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42" name="Text Box 23"/>
          <p:cNvSpPr txBox="1">
            <a:spLocks noChangeAspect="1" noChangeArrowheads="1"/>
          </p:cNvSpPr>
          <p:nvPr/>
        </p:nvSpPr>
        <p:spPr bwMode="auto">
          <a:xfrm>
            <a:off x="6957984" y="601905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43" name="Text Box 24"/>
          <p:cNvSpPr txBox="1">
            <a:spLocks noChangeAspect="1" noChangeArrowheads="1"/>
          </p:cNvSpPr>
          <p:nvPr/>
        </p:nvSpPr>
        <p:spPr bwMode="auto">
          <a:xfrm>
            <a:off x="6957984" y="458065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44" name="Text Box 23"/>
          <p:cNvSpPr txBox="1">
            <a:spLocks noChangeAspect="1" noChangeArrowheads="1"/>
          </p:cNvSpPr>
          <p:nvPr/>
        </p:nvSpPr>
        <p:spPr bwMode="auto">
          <a:xfrm>
            <a:off x="6959572" y="637465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45" name="Rounded Rectangle 44"/>
          <p:cNvSpPr>
            <a:spLocks noChangeArrowheads="1"/>
          </p:cNvSpPr>
          <p:nvPr/>
        </p:nvSpPr>
        <p:spPr bwMode="auto">
          <a:xfrm rot="5400000">
            <a:off x="6849380" y="397771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915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utoUpdateAnimBg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2022.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7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1AE0-544C-AA4C-B8F5-232DBF7E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PIM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F999D-0C9A-9C49-95EE-90346FD7F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8064" y="2564904"/>
            <a:ext cx="3475112" cy="1993776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Onur Mutlu, </a:t>
            </a:r>
            <a:r>
              <a:rPr lang="en-US" sz="1200" dirty="0" err="1"/>
              <a:t>Saugata</a:t>
            </a:r>
            <a:r>
              <a:rPr lang="en-US" sz="1200" dirty="0"/>
              <a:t> Ghose, Juan Gomez-Luna, and </a:t>
            </a:r>
            <a:r>
              <a:rPr lang="en-US" sz="1200" dirty="0" err="1"/>
              <a:t>Rachata</a:t>
            </a:r>
            <a:r>
              <a:rPr lang="en-US" sz="1200" dirty="0"/>
              <a:t> </a:t>
            </a:r>
            <a:r>
              <a:rPr lang="en-US" sz="1200" dirty="0" err="1"/>
              <a:t>Ausavarungnirun</a:t>
            </a:r>
            <a:r>
              <a:rPr lang="en-US" sz="1200" dirty="0"/>
              <a:t>,</a:t>
            </a:r>
            <a:br>
              <a:rPr lang="en-US" sz="1200" dirty="0"/>
            </a:br>
            <a:r>
              <a:rPr lang="en-US" sz="1200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lang="en-US" sz="1200" dirty="0"/>
            </a:br>
            <a:r>
              <a:rPr lang="en-US" sz="1200" i="1" dirty="0"/>
              <a:t>Invited Book Chapter in </a:t>
            </a:r>
            <a:r>
              <a:rPr lang="en-US" sz="1200" b="1" i="1" dirty="0">
                <a:hlinkClick r:id="rId4"/>
              </a:rPr>
              <a:t>Emerging Computing: From Devices to Systems - Looking Beyond Moore and Von Neumann</a:t>
            </a:r>
            <a:r>
              <a:rPr lang="en-US" sz="1200" dirty="0"/>
              <a:t>, Springer, to be published in 2021.</a:t>
            </a:r>
            <a:br>
              <a:rPr lang="en-US" sz="1200" dirty="0"/>
            </a:br>
            <a:r>
              <a:rPr lang="en-US" sz="1200" dirty="0"/>
              <a:t>[</a:t>
            </a:r>
            <a:r>
              <a:rPr lang="en-US" sz="1200" dirty="0">
                <a:solidFill>
                  <a:srgbClr val="0432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Tutorial Video on "Memory-Centric Computing Systems"</a:t>
            </a:r>
            <a:r>
              <a:rPr lang="en-US" sz="1200" dirty="0">
                <a:solidFill>
                  <a:srgbClr val="0432FF"/>
                </a:solidFill>
              </a:rPr>
              <a:t> </a:t>
            </a:r>
            <a:r>
              <a:rPr lang="en-US" sz="1200" dirty="0"/>
              <a:t>(1 hour 51 minutes)]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D8FFF-445C-E441-A3A7-FFE2CB54C3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76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491F0-7113-1E49-91B6-188FB8991FFE}"/>
              </a:ext>
            </a:extLst>
          </p:cNvPr>
          <p:cNvSpPr txBox="1"/>
          <p:nvPr/>
        </p:nvSpPr>
        <p:spPr>
          <a:xfrm>
            <a:off x="1338545" y="6472238"/>
            <a:ext cx="7074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https://people.inf.ethz.ch/omutlu/pub/ModernPrimerOnPIM_springer-emerging-computing-bookchapter21.pdf</a:t>
            </a:r>
            <a:r>
              <a:rPr lang="en-US" sz="1100" dirty="0">
                <a:solidFill>
                  <a:srgbClr val="0432FF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03CDE0-5982-5347-942A-A8DEDE38D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40" y="962776"/>
            <a:ext cx="4320000" cy="2394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0CD49D-F1D9-8C48-AEDA-A8536DAAA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40" y="3284984"/>
            <a:ext cx="4320000" cy="30664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624E45-573F-2840-A943-99389681D2C5}"/>
              </a:ext>
            </a:extLst>
          </p:cNvPr>
          <p:cNvSpPr/>
          <p:nvPr/>
        </p:nvSpPr>
        <p:spPr bwMode="auto">
          <a:xfrm>
            <a:off x="762000" y="4148469"/>
            <a:ext cx="4038600" cy="880732"/>
          </a:xfrm>
          <a:prstGeom prst="rect">
            <a:avLst/>
          </a:prstGeom>
          <a:solidFill>
            <a:srgbClr val="92D05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C843A9-7492-9840-B7E6-073C9B639DF6}"/>
              </a:ext>
            </a:extLst>
          </p:cNvPr>
          <p:cNvSpPr/>
          <p:nvPr/>
        </p:nvSpPr>
        <p:spPr bwMode="auto">
          <a:xfrm>
            <a:off x="762000" y="5029199"/>
            <a:ext cx="4038600" cy="1143002"/>
          </a:xfrm>
          <a:prstGeom prst="rect">
            <a:avLst/>
          </a:prstGeom>
          <a:solidFill>
            <a:srgbClr val="C00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B012C3-4F4D-B24C-9E58-B765C26A8E1C}"/>
              </a:ext>
            </a:extLst>
          </p:cNvPr>
          <p:cNvSpPr/>
          <p:nvPr/>
        </p:nvSpPr>
        <p:spPr bwMode="auto">
          <a:xfrm>
            <a:off x="688240" y="992902"/>
            <a:ext cx="4188560" cy="454898"/>
          </a:xfrm>
          <a:prstGeom prst="rect">
            <a:avLst/>
          </a:prstGeom>
          <a:solidFill>
            <a:srgbClr val="0070C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075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924800" cy="1752600"/>
          </a:xfrm>
        </p:spPr>
        <p:txBody>
          <a:bodyPr/>
          <a:lstStyle/>
          <a:p>
            <a:r>
              <a:rPr lang="en-US" sz="6000" dirty="0"/>
              <a:t>Processing in Memory:</a:t>
            </a:r>
            <a:br>
              <a:rPr lang="en-US" sz="6000" dirty="0"/>
            </a:br>
            <a:r>
              <a:rPr lang="en-US" sz="6000" dirty="0"/>
              <a:t>		Two Approaches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84712"/>
            <a:ext cx="7848600" cy="17526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00FF"/>
                </a:solidFill>
              </a:rPr>
              <a:t>1. Processing </a:t>
            </a:r>
            <a:r>
              <a:rPr lang="en-US" sz="3600" b="1" dirty="0">
                <a:solidFill>
                  <a:srgbClr val="0000FF"/>
                </a:solidFill>
              </a:rPr>
              <a:t>using</a:t>
            </a:r>
            <a:r>
              <a:rPr lang="en-US" sz="3600" dirty="0">
                <a:solidFill>
                  <a:srgbClr val="0000FF"/>
                </a:solidFill>
              </a:rPr>
              <a:t> Memory</a:t>
            </a:r>
          </a:p>
          <a:p>
            <a:pPr algn="l"/>
            <a:r>
              <a:rPr lang="en-US" sz="3600" dirty="0">
                <a:solidFill>
                  <a:srgbClr val="FF0000"/>
                </a:solidFill>
              </a:rPr>
              <a:t>2. Processing </a:t>
            </a:r>
            <a:r>
              <a:rPr lang="en-US" sz="3600" b="1" dirty="0">
                <a:solidFill>
                  <a:srgbClr val="FF0000"/>
                </a:solidFill>
              </a:rPr>
              <a:t>near</a:t>
            </a:r>
            <a:r>
              <a:rPr lang="en-US" sz="3600" dirty="0">
                <a:solidFill>
                  <a:srgbClr val="FF0000"/>
                </a:solidFill>
              </a:rPr>
              <a:t> Memory</a:t>
            </a:r>
          </a:p>
        </p:txBody>
      </p:sp>
    </p:spTree>
    <p:extLst>
      <p:ext uri="{BB962C8B-B14F-4D97-AF65-F5344CB8AC3E}">
        <p14:creationId xmlns:p14="http://schemas.microsoft.com/office/powerpoint/2010/main" val="8915873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71CB1-FFDA-03E2-F66D-FD85DFF22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92584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A82C4"/>
                </a:solidFill>
              </a:rPr>
              <a:t>Processing-in-Memory:</a:t>
            </a:r>
            <a:br>
              <a:rPr lang="en-US" sz="3600" dirty="0">
                <a:solidFill>
                  <a:srgbClr val="1A82C4"/>
                </a:solidFill>
              </a:rPr>
            </a:br>
            <a:r>
              <a:rPr lang="en-US" sz="2800" dirty="0">
                <a:solidFill>
                  <a:srgbClr val="1A82C4"/>
                </a:solidFill>
              </a:rPr>
              <a:t>Nature of Computation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906072-A2EB-CF4E-B3FA-28F4F772FBEF}"/>
              </a:ext>
            </a:extLst>
          </p:cNvPr>
          <p:cNvGrpSpPr/>
          <p:nvPr/>
        </p:nvGrpSpPr>
        <p:grpSpPr>
          <a:xfrm>
            <a:off x="385649" y="3544620"/>
            <a:ext cx="8269510" cy="2917121"/>
            <a:chOff x="416994" y="3429000"/>
            <a:chExt cx="8269510" cy="29171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D478B4F-A463-3645-CE4D-8A6A1AEE5053}"/>
                </a:ext>
              </a:extLst>
            </p:cNvPr>
            <p:cNvSpPr/>
            <p:nvPr/>
          </p:nvSpPr>
          <p:spPr>
            <a:xfrm>
              <a:off x="6343592" y="3837207"/>
              <a:ext cx="2334238" cy="2281204"/>
            </a:xfrm>
            <a:prstGeom prst="rect">
              <a:avLst/>
            </a:prstGeom>
            <a:solidFill>
              <a:srgbClr val="E3F0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C0DF4A2-D756-04F2-ED82-DB5B6FEB1BB9}"/>
                </a:ext>
              </a:extLst>
            </p:cNvPr>
            <p:cNvSpPr/>
            <p:nvPr/>
          </p:nvSpPr>
          <p:spPr>
            <a:xfrm>
              <a:off x="6343592" y="6112628"/>
              <a:ext cx="2342912" cy="23349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E16161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Arial" panose="020B0604020202020204" pitchFamily="34" charset="0"/>
                </a:rPr>
                <a:t>Processing-Near-Bank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B78A6D-D02D-71C8-0F90-AAFAA3A3F14C}"/>
                </a:ext>
              </a:extLst>
            </p:cNvPr>
            <p:cNvSpPr/>
            <p:nvPr/>
          </p:nvSpPr>
          <p:spPr>
            <a:xfrm>
              <a:off x="6358845" y="3537542"/>
              <a:ext cx="2326611" cy="2930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DRAM Bank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6E1E609-5B77-53FB-3605-69C668E09E8F}"/>
                </a:ext>
              </a:extLst>
            </p:cNvPr>
            <p:cNvGrpSpPr/>
            <p:nvPr/>
          </p:nvGrpSpPr>
          <p:grpSpPr>
            <a:xfrm>
              <a:off x="416994" y="3429000"/>
              <a:ext cx="5954407" cy="2888405"/>
              <a:chOff x="416994" y="3429000"/>
              <a:chExt cx="5954407" cy="2888405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5ECA9E8-4B99-7DCF-EBB3-CFF89117EE10}"/>
                  </a:ext>
                </a:extLst>
              </p:cNvPr>
              <p:cNvCxnSpPr>
                <a:cxnSpLocks/>
                <a:stCxn id="42" idx="0"/>
              </p:cNvCxnSpPr>
              <p:nvPr/>
            </p:nvCxnSpPr>
            <p:spPr>
              <a:xfrm flipH="1" flipV="1">
                <a:off x="2417391" y="5605357"/>
                <a:ext cx="771000" cy="283721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91AE01F-022B-B37F-75AC-10DC21F823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33261" y="4308595"/>
                <a:ext cx="1143796" cy="1471779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BF31969-137B-573C-539D-7DF3ADC1C359}"/>
                  </a:ext>
                </a:extLst>
              </p:cNvPr>
              <p:cNvGrpSpPr/>
              <p:nvPr/>
            </p:nvGrpSpPr>
            <p:grpSpPr>
              <a:xfrm>
                <a:off x="3034303" y="3429000"/>
                <a:ext cx="3180072" cy="2575996"/>
                <a:chOff x="3104761" y="2702044"/>
                <a:chExt cx="2503107" cy="2027625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27722869-5B7E-5D56-FD34-DC0C2EF5E75A}"/>
                    </a:ext>
                  </a:extLst>
                </p:cNvPr>
                <p:cNvGrpSpPr/>
                <p:nvPr/>
              </p:nvGrpSpPr>
              <p:grpSpPr>
                <a:xfrm>
                  <a:off x="3105186" y="3753062"/>
                  <a:ext cx="2163886" cy="976607"/>
                  <a:chOff x="1659954" y="548768"/>
                  <a:chExt cx="1668502" cy="753030"/>
                </a:xfrm>
              </p:grpSpPr>
              <p:sp>
                <p:nvSpPr>
                  <p:cNvPr id="133" name="Cube 132">
                    <a:extLst>
                      <a:ext uri="{FF2B5EF4-FFF2-40B4-BE49-F238E27FC236}">
                        <a16:creationId xmlns:a16="http://schemas.microsoft.com/office/drawing/2014/main" id="{87BF7633-46A9-2710-8264-B0C49679654B}"/>
                      </a:ext>
                    </a:extLst>
                  </p:cNvPr>
                  <p:cNvSpPr/>
                  <p:nvPr/>
                </p:nvSpPr>
                <p:spPr>
                  <a:xfrm>
                    <a:off x="1659954" y="554219"/>
                    <a:ext cx="1668502" cy="747579"/>
                  </a:xfrm>
                  <a:prstGeom prst="cube">
                    <a:avLst>
                      <a:gd name="adj" fmla="val 95887"/>
                    </a:avLst>
                  </a:prstGeom>
                  <a:solidFill>
                    <a:sysClr val="window" lastClr="FFFFFF">
                      <a:lumMod val="50000"/>
                    </a:sys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93C0C863-00D0-12D7-6448-6151626D6CA3}"/>
                      </a:ext>
                    </a:extLst>
                  </p:cNvPr>
                  <p:cNvGrpSpPr/>
                  <p:nvPr/>
                </p:nvGrpSpPr>
                <p:grpSpPr>
                  <a:xfrm>
                    <a:off x="1849990" y="548768"/>
                    <a:ext cx="1316493" cy="723135"/>
                    <a:chOff x="1849990" y="548768"/>
                    <a:chExt cx="1316493" cy="723135"/>
                  </a:xfrm>
                </p:grpSpPr>
                <p:cxnSp>
                  <p:nvCxnSpPr>
                    <p:cNvPr id="135" name="Straight Connector 134">
                      <a:extLst>
                        <a:ext uri="{FF2B5EF4-FFF2-40B4-BE49-F238E27FC236}">
                          <a16:creationId xmlns:a16="http://schemas.microsoft.com/office/drawing/2014/main" id="{C2C3D016-78C0-0AC3-7BF7-82534548DEA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132614" y="548768"/>
                      <a:ext cx="716832" cy="716831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6" name="Straight Connector 135">
                      <a:extLst>
                        <a:ext uri="{FF2B5EF4-FFF2-40B4-BE49-F238E27FC236}">
                          <a16:creationId xmlns:a16="http://schemas.microsoft.com/office/drawing/2014/main" id="{61C88949-762E-9832-4168-2F609D94A214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flipV="1">
                      <a:off x="1901824" y="551559"/>
                      <a:ext cx="713232" cy="720344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7" name="Straight Connector 136">
                      <a:extLst>
                        <a:ext uri="{FF2B5EF4-FFF2-40B4-BE49-F238E27FC236}">
                          <a16:creationId xmlns:a16="http://schemas.microsoft.com/office/drawing/2014/main" id="{8DF48F77-2738-01D4-B288-D35C1158C2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382270" y="550407"/>
                      <a:ext cx="708109" cy="71906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8" name="Straight Connector 137">
                      <a:extLst>
                        <a:ext uri="{FF2B5EF4-FFF2-40B4-BE49-F238E27FC236}">
                          <a16:creationId xmlns:a16="http://schemas.microsoft.com/office/drawing/2014/main" id="{5CE2DC34-63D5-0C16-5C71-FA14146E268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044699" y="889000"/>
                      <a:ext cx="941832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9" name="Straight Connector 138">
                      <a:extLst>
                        <a:ext uri="{FF2B5EF4-FFF2-40B4-BE49-F238E27FC236}">
                          <a16:creationId xmlns:a16="http://schemas.microsoft.com/office/drawing/2014/main" id="{166F4447-5DDB-CED6-9AEE-409D8D78CDF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49990" y="1086348"/>
                      <a:ext cx="941832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40" name="Straight Connector 139">
                      <a:extLst>
                        <a:ext uri="{FF2B5EF4-FFF2-40B4-BE49-F238E27FC236}">
                          <a16:creationId xmlns:a16="http://schemas.microsoft.com/office/drawing/2014/main" id="{9F1639CF-1717-3A87-CF81-ADFFA21140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224651" y="711698"/>
                      <a:ext cx="941832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sp>
              <p:nvSpPr>
                <p:cNvPr id="42" name="Parallelogram 123">
                  <a:extLst>
                    <a:ext uri="{FF2B5EF4-FFF2-40B4-BE49-F238E27FC236}">
                      <a16:creationId xmlns:a16="http://schemas.microsoft.com/office/drawing/2014/main" id="{6A2C84CF-C24C-3D69-B32F-AA5A257A2D1A}"/>
                    </a:ext>
                  </a:extLst>
                </p:cNvPr>
                <p:cNvSpPr/>
                <p:nvPr/>
              </p:nvSpPr>
              <p:spPr>
                <a:xfrm rot="608511">
                  <a:off x="3240568" y="4474784"/>
                  <a:ext cx="289377" cy="190610"/>
                </a:xfrm>
                <a:custGeom>
                  <a:avLst/>
                  <a:gdLst>
                    <a:gd name="connsiteX0" fmla="*/ 0 w 228232"/>
                    <a:gd name="connsiteY0" fmla="*/ 120507 h 120507"/>
                    <a:gd name="connsiteX1" fmla="*/ 91249 w 228232"/>
                    <a:gd name="connsiteY1" fmla="*/ 0 h 120507"/>
                    <a:gd name="connsiteX2" fmla="*/ 228232 w 228232"/>
                    <a:gd name="connsiteY2" fmla="*/ 0 h 120507"/>
                    <a:gd name="connsiteX3" fmla="*/ 136983 w 228232"/>
                    <a:gd name="connsiteY3" fmla="*/ 120507 h 120507"/>
                    <a:gd name="connsiteX4" fmla="*/ 0 w 228232"/>
                    <a:gd name="connsiteY4" fmla="*/ 120507 h 120507"/>
                    <a:gd name="connsiteX0" fmla="*/ 0 w 243630"/>
                    <a:gd name="connsiteY0" fmla="*/ 142614 h 142614"/>
                    <a:gd name="connsiteX1" fmla="*/ 91249 w 243630"/>
                    <a:gd name="connsiteY1" fmla="*/ 22107 h 142614"/>
                    <a:gd name="connsiteX2" fmla="*/ 243630 w 243630"/>
                    <a:gd name="connsiteY2" fmla="*/ 0 h 142614"/>
                    <a:gd name="connsiteX3" fmla="*/ 136983 w 243630"/>
                    <a:gd name="connsiteY3" fmla="*/ 142614 h 142614"/>
                    <a:gd name="connsiteX4" fmla="*/ 0 w 243630"/>
                    <a:gd name="connsiteY4" fmla="*/ 142614 h 142614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0145 w 256792"/>
                    <a:gd name="connsiteY3" fmla="*/ 142614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2941 w 256792"/>
                    <a:gd name="connsiteY3" fmla="*/ 158241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8539 w 256792"/>
                    <a:gd name="connsiteY3" fmla="*/ 15497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6534 w 256792"/>
                    <a:gd name="connsiteY3" fmla="*/ 14302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5471 w 256792"/>
                    <a:gd name="connsiteY3" fmla="*/ 159668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7202 w 256792"/>
                    <a:gd name="connsiteY3" fmla="*/ 147005 h 177222"/>
                    <a:gd name="connsiteX4" fmla="*/ 0 w 256792"/>
                    <a:gd name="connsiteY4" fmla="*/ 177222 h 177222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47202 w 266661"/>
                    <a:gd name="connsiteY3" fmla="*/ 157110 h 187327"/>
                    <a:gd name="connsiteX4" fmla="*/ 0 w 266661"/>
                    <a:gd name="connsiteY4" fmla="*/ 187327 h 187327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59076 w 266661"/>
                    <a:gd name="connsiteY3" fmla="*/ 158955 h 187327"/>
                    <a:gd name="connsiteX4" fmla="*/ 0 w 266661"/>
                    <a:gd name="connsiteY4" fmla="*/ 187327 h 187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661" h="187327">
                      <a:moveTo>
                        <a:pt x="0" y="187327"/>
                      </a:moveTo>
                      <a:lnTo>
                        <a:pt x="104411" y="32212"/>
                      </a:lnTo>
                      <a:lnTo>
                        <a:pt x="266661" y="0"/>
                      </a:lnTo>
                      <a:lnTo>
                        <a:pt x="159076" y="158955"/>
                      </a:lnTo>
                      <a:lnTo>
                        <a:pt x="0" y="187327"/>
                      </a:lnTo>
                      <a:close/>
                    </a:path>
                  </a:pathLst>
                </a:custGeom>
                <a:solidFill>
                  <a:srgbClr val="F0D758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3" name="Parallelogram 123">
                  <a:extLst>
                    <a:ext uri="{FF2B5EF4-FFF2-40B4-BE49-F238E27FC236}">
                      <a16:creationId xmlns:a16="http://schemas.microsoft.com/office/drawing/2014/main" id="{791FB689-E138-8E89-9A9B-ED630F9FD58A}"/>
                    </a:ext>
                  </a:extLst>
                </p:cNvPr>
                <p:cNvSpPr/>
                <p:nvPr/>
              </p:nvSpPr>
              <p:spPr>
                <a:xfrm rot="608511">
                  <a:off x="3488468" y="4220991"/>
                  <a:ext cx="289377" cy="190610"/>
                </a:xfrm>
                <a:custGeom>
                  <a:avLst/>
                  <a:gdLst>
                    <a:gd name="connsiteX0" fmla="*/ 0 w 228232"/>
                    <a:gd name="connsiteY0" fmla="*/ 120507 h 120507"/>
                    <a:gd name="connsiteX1" fmla="*/ 91249 w 228232"/>
                    <a:gd name="connsiteY1" fmla="*/ 0 h 120507"/>
                    <a:gd name="connsiteX2" fmla="*/ 228232 w 228232"/>
                    <a:gd name="connsiteY2" fmla="*/ 0 h 120507"/>
                    <a:gd name="connsiteX3" fmla="*/ 136983 w 228232"/>
                    <a:gd name="connsiteY3" fmla="*/ 120507 h 120507"/>
                    <a:gd name="connsiteX4" fmla="*/ 0 w 228232"/>
                    <a:gd name="connsiteY4" fmla="*/ 120507 h 120507"/>
                    <a:gd name="connsiteX0" fmla="*/ 0 w 243630"/>
                    <a:gd name="connsiteY0" fmla="*/ 142614 h 142614"/>
                    <a:gd name="connsiteX1" fmla="*/ 91249 w 243630"/>
                    <a:gd name="connsiteY1" fmla="*/ 22107 h 142614"/>
                    <a:gd name="connsiteX2" fmla="*/ 243630 w 243630"/>
                    <a:gd name="connsiteY2" fmla="*/ 0 h 142614"/>
                    <a:gd name="connsiteX3" fmla="*/ 136983 w 243630"/>
                    <a:gd name="connsiteY3" fmla="*/ 142614 h 142614"/>
                    <a:gd name="connsiteX4" fmla="*/ 0 w 243630"/>
                    <a:gd name="connsiteY4" fmla="*/ 142614 h 142614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0145 w 256792"/>
                    <a:gd name="connsiteY3" fmla="*/ 142614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2941 w 256792"/>
                    <a:gd name="connsiteY3" fmla="*/ 158241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8539 w 256792"/>
                    <a:gd name="connsiteY3" fmla="*/ 15497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6534 w 256792"/>
                    <a:gd name="connsiteY3" fmla="*/ 14302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5471 w 256792"/>
                    <a:gd name="connsiteY3" fmla="*/ 159668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7202 w 256792"/>
                    <a:gd name="connsiteY3" fmla="*/ 147005 h 177222"/>
                    <a:gd name="connsiteX4" fmla="*/ 0 w 256792"/>
                    <a:gd name="connsiteY4" fmla="*/ 177222 h 177222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47202 w 266661"/>
                    <a:gd name="connsiteY3" fmla="*/ 157110 h 187327"/>
                    <a:gd name="connsiteX4" fmla="*/ 0 w 266661"/>
                    <a:gd name="connsiteY4" fmla="*/ 187327 h 187327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59076 w 266661"/>
                    <a:gd name="connsiteY3" fmla="*/ 158955 h 187327"/>
                    <a:gd name="connsiteX4" fmla="*/ 0 w 266661"/>
                    <a:gd name="connsiteY4" fmla="*/ 187327 h 187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661" h="187327">
                      <a:moveTo>
                        <a:pt x="0" y="187327"/>
                      </a:moveTo>
                      <a:lnTo>
                        <a:pt x="104411" y="32212"/>
                      </a:lnTo>
                      <a:lnTo>
                        <a:pt x="266661" y="0"/>
                      </a:lnTo>
                      <a:lnTo>
                        <a:pt x="159076" y="158955"/>
                      </a:lnTo>
                      <a:lnTo>
                        <a:pt x="0" y="187327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4" name="Parallelogram 123">
                  <a:extLst>
                    <a:ext uri="{FF2B5EF4-FFF2-40B4-BE49-F238E27FC236}">
                      <a16:creationId xmlns:a16="http://schemas.microsoft.com/office/drawing/2014/main" id="{B037094F-9A54-D32D-8D7D-029EE552E04B}"/>
                    </a:ext>
                  </a:extLst>
                </p:cNvPr>
                <p:cNvSpPr/>
                <p:nvPr/>
              </p:nvSpPr>
              <p:spPr>
                <a:xfrm rot="608511">
                  <a:off x="3731774" y="3984286"/>
                  <a:ext cx="289377" cy="190610"/>
                </a:xfrm>
                <a:custGeom>
                  <a:avLst/>
                  <a:gdLst>
                    <a:gd name="connsiteX0" fmla="*/ 0 w 228232"/>
                    <a:gd name="connsiteY0" fmla="*/ 120507 h 120507"/>
                    <a:gd name="connsiteX1" fmla="*/ 91249 w 228232"/>
                    <a:gd name="connsiteY1" fmla="*/ 0 h 120507"/>
                    <a:gd name="connsiteX2" fmla="*/ 228232 w 228232"/>
                    <a:gd name="connsiteY2" fmla="*/ 0 h 120507"/>
                    <a:gd name="connsiteX3" fmla="*/ 136983 w 228232"/>
                    <a:gd name="connsiteY3" fmla="*/ 120507 h 120507"/>
                    <a:gd name="connsiteX4" fmla="*/ 0 w 228232"/>
                    <a:gd name="connsiteY4" fmla="*/ 120507 h 120507"/>
                    <a:gd name="connsiteX0" fmla="*/ 0 w 243630"/>
                    <a:gd name="connsiteY0" fmla="*/ 142614 h 142614"/>
                    <a:gd name="connsiteX1" fmla="*/ 91249 w 243630"/>
                    <a:gd name="connsiteY1" fmla="*/ 22107 h 142614"/>
                    <a:gd name="connsiteX2" fmla="*/ 243630 w 243630"/>
                    <a:gd name="connsiteY2" fmla="*/ 0 h 142614"/>
                    <a:gd name="connsiteX3" fmla="*/ 136983 w 243630"/>
                    <a:gd name="connsiteY3" fmla="*/ 142614 h 142614"/>
                    <a:gd name="connsiteX4" fmla="*/ 0 w 243630"/>
                    <a:gd name="connsiteY4" fmla="*/ 142614 h 142614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0145 w 256792"/>
                    <a:gd name="connsiteY3" fmla="*/ 142614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2941 w 256792"/>
                    <a:gd name="connsiteY3" fmla="*/ 158241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8539 w 256792"/>
                    <a:gd name="connsiteY3" fmla="*/ 15497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6534 w 256792"/>
                    <a:gd name="connsiteY3" fmla="*/ 14302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5471 w 256792"/>
                    <a:gd name="connsiteY3" fmla="*/ 159668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7202 w 256792"/>
                    <a:gd name="connsiteY3" fmla="*/ 147005 h 177222"/>
                    <a:gd name="connsiteX4" fmla="*/ 0 w 256792"/>
                    <a:gd name="connsiteY4" fmla="*/ 177222 h 177222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47202 w 266661"/>
                    <a:gd name="connsiteY3" fmla="*/ 157110 h 187327"/>
                    <a:gd name="connsiteX4" fmla="*/ 0 w 266661"/>
                    <a:gd name="connsiteY4" fmla="*/ 187327 h 187327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59076 w 266661"/>
                    <a:gd name="connsiteY3" fmla="*/ 158955 h 187327"/>
                    <a:gd name="connsiteX4" fmla="*/ 0 w 266661"/>
                    <a:gd name="connsiteY4" fmla="*/ 187327 h 187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661" h="187327">
                      <a:moveTo>
                        <a:pt x="0" y="187327"/>
                      </a:moveTo>
                      <a:lnTo>
                        <a:pt x="104411" y="32212"/>
                      </a:lnTo>
                      <a:lnTo>
                        <a:pt x="266661" y="0"/>
                      </a:lnTo>
                      <a:lnTo>
                        <a:pt x="159076" y="158955"/>
                      </a:lnTo>
                      <a:lnTo>
                        <a:pt x="0" y="187327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5" name="Parallelogram 123">
                  <a:extLst>
                    <a:ext uri="{FF2B5EF4-FFF2-40B4-BE49-F238E27FC236}">
                      <a16:creationId xmlns:a16="http://schemas.microsoft.com/office/drawing/2014/main" id="{4918EF66-474D-0470-7719-FEB94B285B80}"/>
                    </a:ext>
                  </a:extLst>
                </p:cNvPr>
                <p:cNvSpPr/>
                <p:nvPr/>
              </p:nvSpPr>
              <p:spPr>
                <a:xfrm rot="608511">
                  <a:off x="3942615" y="3763435"/>
                  <a:ext cx="289377" cy="190610"/>
                </a:xfrm>
                <a:custGeom>
                  <a:avLst/>
                  <a:gdLst>
                    <a:gd name="connsiteX0" fmla="*/ 0 w 228232"/>
                    <a:gd name="connsiteY0" fmla="*/ 120507 h 120507"/>
                    <a:gd name="connsiteX1" fmla="*/ 91249 w 228232"/>
                    <a:gd name="connsiteY1" fmla="*/ 0 h 120507"/>
                    <a:gd name="connsiteX2" fmla="*/ 228232 w 228232"/>
                    <a:gd name="connsiteY2" fmla="*/ 0 h 120507"/>
                    <a:gd name="connsiteX3" fmla="*/ 136983 w 228232"/>
                    <a:gd name="connsiteY3" fmla="*/ 120507 h 120507"/>
                    <a:gd name="connsiteX4" fmla="*/ 0 w 228232"/>
                    <a:gd name="connsiteY4" fmla="*/ 120507 h 120507"/>
                    <a:gd name="connsiteX0" fmla="*/ 0 w 243630"/>
                    <a:gd name="connsiteY0" fmla="*/ 142614 h 142614"/>
                    <a:gd name="connsiteX1" fmla="*/ 91249 w 243630"/>
                    <a:gd name="connsiteY1" fmla="*/ 22107 h 142614"/>
                    <a:gd name="connsiteX2" fmla="*/ 243630 w 243630"/>
                    <a:gd name="connsiteY2" fmla="*/ 0 h 142614"/>
                    <a:gd name="connsiteX3" fmla="*/ 136983 w 243630"/>
                    <a:gd name="connsiteY3" fmla="*/ 142614 h 142614"/>
                    <a:gd name="connsiteX4" fmla="*/ 0 w 243630"/>
                    <a:gd name="connsiteY4" fmla="*/ 142614 h 142614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0145 w 256792"/>
                    <a:gd name="connsiteY3" fmla="*/ 142614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2941 w 256792"/>
                    <a:gd name="connsiteY3" fmla="*/ 158241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8539 w 256792"/>
                    <a:gd name="connsiteY3" fmla="*/ 15497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6534 w 256792"/>
                    <a:gd name="connsiteY3" fmla="*/ 14302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5471 w 256792"/>
                    <a:gd name="connsiteY3" fmla="*/ 159668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7202 w 256792"/>
                    <a:gd name="connsiteY3" fmla="*/ 147005 h 177222"/>
                    <a:gd name="connsiteX4" fmla="*/ 0 w 256792"/>
                    <a:gd name="connsiteY4" fmla="*/ 177222 h 177222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47202 w 266661"/>
                    <a:gd name="connsiteY3" fmla="*/ 157110 h 187327"/>
                    <a:gd name="connsiteX4" fmla="*/ 0 w 266661"/>
                    <a:gd name="connsiteY4" fmla="*/ 187327 h 187327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59076 w 266661"/>
                    <a:gd name="connsiteY3" fmla="*/ 158955 h 187327"/>
                    <a:gd name="connsiteX4" fmla="*/ 0 w 266661"/>
                    <a:gd name="connsiteY4" fmla="*/ 187327 h 187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661" h="187327">
                      <a:moveTo>
                        <a:pt x="0" y="187327"/>
                      </a:moveTo>
                      <a:lnTo>
                        <a:pt x="104411" y="32212"/>
                      </a:lnTo>
                      <a:lnTo>
                        <a:pt x="266661" y="0"/>
                      </a:lnTo>
                      <a:lnTo>
                        <a:pt x="159076" y="158955"/>
                      </a:lnTo>
                      <a:lnTo>
                        <a:pt x="0" y="187327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52A8D25A-678E-6AA6-93D2-757E8117F22E}"/>
                    </a:ext>
                  </a:extLst>
                </p:cNvPr>
                <p:cNvGrpSpPr/>
                <p:nvPr/>
              </p:nvGrpSpPr>
              <p:grpSpPr>
                <a:xfrm>
                  <a:off x="3546692" y="3763436"/>
                  <a:ext cx="991424" cy="901958"/>
                  <a:chOff x="3077365" y="1725423"/>
                  <a:chExt cx="764455" cy="695471"/>
                </a:xfrm>
              </p:grpSpPr>
              <p:sp>
                <p:nvSpPr>
                  <p:cNvPr id="129" name="Parallelogram 123">
                    <a:extLst>
                      <a:ext uri="{FF2B5EF4-FFF2-40B4-BE49-F238E27FC236}">
                        <a16:creationId xmlns:a16="http://schemas.microsoft.com/office/drawing/2014/main" id="{3AA75E80-8E1E-6EBE-5CBD-D0A604436282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077365" y="2273921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0D758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130" name="Parallelogram 123">
                    <a:extLst>
                      <a:ext uri="{FF2B5EF4-FFF2-40B4-BE49-F238E27FC236}">
                        <a16:creationId xmlns:a16="http://schemas.microsoft.com/office/drawing/2014/main" id="{5522C7F8-902A-3452-2FBD-34F918D4FE8C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268513" y="2078230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131" name="Parallelogram 123">
                    <a:extLst>
                      <a:ext uri="{FF2B5EF4-FFF2-40B4-BE49-F238E27FC236}">
                        <a16:creationId xmlns:a16="http://schemas.microsoft.com/office/drawing/2014/main" id="{AA486BD4-BCCD-32C4-77B8-E68A6B25A33E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456118" y="1895714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132" name="Parallelogram 123">
                    <a:extLst>
                      <a:ext uri="{FF2B5EF4-FFF2-40B4-BE49-F238E27FC236}">
                        <a16:creationId xmlns:a16="http://schemas.microsoft.com/office/drawing/2014/main" id="{72CDAACD-2011-959C-9419-905008A49BA3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618691" y="1725423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8577D1B3-781C-7161-265B-ED05805007C6}"/>
                    </a:ext>
                  </a:extLst>
                </p:cNvPr>
                <p:cNvGrpSpPr/>
                <p:nvPr/>
              </p:nvGrpSpPr>
              <p:grpSpPr>
                <a:xfrm>
                  <a:off x="3859547" y="3760684"/>
                  <a:ext cx="991424" cy="901958"/>
                  <a:chOff x="3077365" y="1725423"/>
                  <a:chExt cx="764455" cy="695471"/>
                </a:xfrm>
              </p:grpSpPr>
              <p:sp>
                <p:nvSpPr>
                  <p:cNvPr id="125" name="Parallelogram 123">
                    <a:extLst>
                      <a:ext uri="{FF2B5EF4-FFF2-40B4-BE49-F238E27FC236}">
                        <a16:creationId xmlns:a16="http://schemas.microsoft.com/office/drawing/2014/main" id="{60144F42-BFF4-9F60-F5A3-25FECD3860B0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077365" y="2273921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0D758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126" name="Parallelogram 123">
                    <a:extLst>
                      <a:ext uri="{FF2B5EF4-FFF2-40B4-BE49-F238E27FC236}">
                        <a16:creationId xmlns:a16="http://schemas.microsoft.com/office/drawing/2014/main" id="{67D3D742-6F75-B866-0BB9-8D944507DC15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268513" y="2078230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127" name="Parallelogram 123">
                    <a:extLst>
                      <a:ext uri="{FF2B5EF4-FFF2-40B4-BE49-F238E27FC236}">
                        <a16:creationId xmlns:a16="http://schemas.microsoft.com/office/drawing/2014/main" id="{3939A4DD-54E5-9986-ACFD-29061FC318C8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456118" y="1895714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128" name="Parallelogram 123">
                    <a:extLst>
                      <a:ext uri="{FF2B5EF4-FFF2-40B4-BE49-F238E27FC236}">
                        <a16:creationId xmlns:a16="http://schemas.microsoft.com/office/drawing/2014/main" id="{48CA9589-E2D1-34DE-66E4-28545A487A75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618691" y="1725423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78E1919D-AC5B-EE63-6743-9F0612B183F4}"/>
                    </a:ext>
                  </a:extLst>
                </p:cNvPr>
                <p:cNvGrpSpPr/>
                <p:nvPr/>
              </p:nvGrpSpPr>
              <p:grpSpPr>
                <a:xfrm>
                  <a:off x="4161030" y="3767909"/>
                  <a:ext cx="991424" cy="901958"/>
                  <a:chOff x="3077365" y="1725423"/>
                  <a:chExt cx="764455" cy="695471"/>
                </a:xfrm>
              </p:grpSpPr>
              <p:sp>
                <p:nvSpPr>
                  <p:cNvPr id="121" name="Parallelogram 123">
                    <a:extLst>
                      <a:ext uri="{FF2B5EF4-FFF2-40B4-BE49-F238E27FC236}">
                        <a16:creationId xmlns:a16="http://schemas.microsoft.com/office/drawing/2014/main" id="{53A1A16B-2C4E-539E-26DA-F4F078B1069F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077365" y="2273921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0D758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122" name="Parallelogram 123">
                    <a:extLst>
                      <a:ext uri="{FF2B5EF4-FFF2-40B4-BE49-F238E27FC236}">
                        <a16:creationId xmlns:a16="http://schemas.microsoft.com/office/drawing/2014/main" id="{2B91E7BD-A55D-5C11-D936-C6D15BECB993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268513" y="2078230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0D758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123" name="Parallelogram 123">
                    <a:extLst>
                      <a:ext uri="{FF2B5EF4-FFF2-40B4-BE49-F238E27FC236}">
                        <a16:creationId xmlns:a16="http://schemas.microsoft.com/office/drawing/2014/main" id="{3F67DAF1-4B33-6F3A-D564-3E2546F2E88F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456118" y="1895714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0D758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124" name="Parallelogram 123">
                    <a:extLst>
                      <a:ext uri="{FF2B5EF4-FFF2-40B4-BE49-F238E27FC236}">
                        <a16:creationId xmlns:a16="http://schemas.microsoft.com/office/drawing/2014/main" id="{43119840-DAAC-9FCE-ADA0-20E47A62207D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618691" y="1725423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0D758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49" name="Can 48">
                  <a:extLst>
                    <a:ext uri="{FF2B5EF4-FFF2-40B4-BE49-F238E27FC236}">
                      <a16:creationId xmlns:a16="http://schemas.microsoft.com/office/drawing/2014/main" id="{59B30949-F5C4-EC22-6A51-A190B8F8E14F}"/>
                    </a:ext>
                  </a:extLst>
                </p:cNvPr>
                <p:cNvSpPr/>
                <p:nvPr/>
              </p:nvSpPr>
              <p:spPr>
                <a:xfrm>
                  <a:off x="3352096" y="4307966"/>
                  <a:ext cx="64604" cy="280156"/>
                </a:xfrm>
                <a:prstGeom prst="can">
                  <a:avLst/>
                </a:prstGeom>
                <a:gradFill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50" name="Can 49">
                  <a:extLst>
                    <a:ext uri="{FF2B5EF4-FFF2-40B4-BE49-F238E27FC236}">
                      <a16:creationId xmlns:a16="http://schemas.microsoft.com/office/drawing/2014/main" id="{5DB57BAE-D27B-5D4D-31E6-CCACF13924CB}"/>
                    </a:ext>
                  </a:extLst>
                </p:cNvPr>
                <p:cNvSpPr/>
                <p:nvPr/>
              </p:nvSpPr>
              <p:spPr>
                <a:xfrm>
                  <a:off x="3636617" y="4316296"/>
                  <a:ext cx="64604" cy="280156"/>
                </a:xfrm>
                <a:prstGeom prst="can">
                  <a:avLst/>
                </a:prstGeom>
                <a:gradFill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51" name="Can 50">
                  <a:extLst>
                    <a:ext uri="{FF2B5EF4-FFF2-40B4-BE49-F238E27FC236}">
                      <a16:creationId xmlns:a16="http://schemas.microsoft.com/office/drawing/2014/main" id="{0B502808-7302-3D8E-C3A1-61EF9BF7296B}"/>
                    </a:ext>
                  </a:extLst>
                </p:cNvPr>
                <p:cNvSpPr/>
                <p:nvPr/>
              </p:nvSpPr>
              <p:spPr>
                <a:xfrm>
                  <a:off x="3602969" y="4032304"/>
                  <a:ext cx="64604" cy="280156"/>
                </a:xfrm>
                <a:prstGeom prst="can">
                  <a:avLst/>
                </a:prstGeom>
                <a:gradFill flip="none" rotWithShape="1"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52" name="Can 51">
                  <a:extLst>
                    <a:ext uri="{FF2B5EF4-FFF2-40B4-BE49-F238E27FC236}">
                      <a16:creationId xmlns:a16="http://schemas.microsoft.com/office/drawing/2014/main" id="{E27022D1-B8AB-CF6E-5569-2166B9A2E278}"/>
                    </a:ext>
                  </a:extLst>
                </p:cNvPr>
                <p:cNvSpPr/>
                <p:nvPr/>
              </p:nvSpPr>
              <p:spPr>
                <a:xfrm>
                  <a:off x="3899306" y="4037081"/>
                  <a:ext cx="64604" cy="280156"/>
                </a:xfrm>
                <a:prstGeom prst="can">
                  <a:avLst/>
                </a:prstGeom>
                <a:gradFill flip="none" rotWithShape="1"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53" name="Can 52">
                  <a:extLst>
                    <a:ext uri="{FF2B5EF4-FFF2-40B4-BE49-F238E27FC236}">
                      <a16:creationId xmlns:a16="http://schemas.microsoft.com/office/drawing/2014/main" id="{1AEC25FA-7B2A-0E18-9434-7A4EB0ABEEBA}"/>
                    </a:ext>
                  </a:extLst>
                </p:cNvPr>
                <p:cNvSpPr/>
                <p:nvPr/>
              </p:nvSpPr>
              <p:spPr>
                <a:xfrm>
                  <a:off x="4974605" y="3585377"/>
                  <a:ext cx="64604" cy="280156"/>
                </a:xfrm>
                <a:prstGeom prst="can">
                  <a:avLst/>
                </a:prstGeom>
                <a:gradFill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54" name="Can 53">
                  <a:extLst>
                    <a:ext uri="{FF2B5EF4-FFF2-40B4-BE49-F238E27FC236}">
                      <a16:creationId xmlns:a16="http://schemas.microsoft.com/office/drawing/2014/main" id="{E95700CC-0A48-C7E1-B743-B04B577C4E13}"/>
                    </a:ext>
                  </a:extLst>
                </p:cNvPr>
                <p:cNvSpPr/>
                <p:nvPr/>
              </p:nvSpPr>
              <p:spPr>
                <a:xfrm>
                  <a:off x="4759284" y="3818204"/>
                  <a:ext cx="64604" cy="280156"/>
                </a:xfrm>
                <a:prstGeom prst="can">
                  <a:avLst/>
                </a:prstGeom>
                <a:gradFill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55" name="Can 54">
                  <a:extLst>
                    <a:ext uri="{FF2B5EF4-FFF2-40B4-BE49-F238E27FC236}">
                      <a16:creationId xmlns:a16="http://schemas.microsoft.com/office/drawing/2014/main" id="{B96D1848-0B2D-6338-CCD3-2EAF239EC986}"/>
                    </a:ext>
                  </a:extLst>
                </p:cNvPr>
                <p:cNvSpPr/>
                <p:nvPr/>
              </p:nvSpPr>
              <p:spPr>
                <a:xfrm>
                  <a:off x="4520498" y="4048475"/>
                  <a:ext cx="64604" cy="280156"/>
                </a:xfrm>
                <a:prstGeom prst="can">
                  <a:avLst/>
                </a:prstGeom>
                <a:gradFill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56" name="Can 55">
                  <a:extLst>
                    <a:ext uri="{FF2B5EF4-FFF2-40B4-BE49-F238E27FC236}">
                      <a16:creationId xmlns:a16="http://schemas.microsoft.com/office/drawing/2014/main" id="{DB809037-4759-13AA-EBDA-CEC1209BCF40}"/>
                    </a:ext>
                  </a:extLst>
                </p:cNvPr>
                <p:cNvSpPr/>
                <p:nvPr/>
              </p:nvSpPr>
              <p:spPr>
                <a:xfrm>
                  <a:off x="3953091" y="4315468"/>
                  <a:ext cx="64604" cy="280156"/>
                </a:xfrm>
                <a:prstGeom prst="can">
                  <a:avLst/>
                </a:prstGeom>
                <a:gradFill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51DF085-CC74-9205-DE87-71C86284D9C0}"/>
                    </a:ext>
                  </a:extLst>
                </p:cNvPr>
                <p:cNvSpPr txBox="1"/>
                <p:nvPr/>
              </p:nvSpPr>
              <p:spPr>
                <a:xfrm>
                  <a:off x="3225189" y="2702044"/>
                  <a:ext cx="2382679" cy="38761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DRAM</a:t>
                  </a:r>
                  <a:b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</a:b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(e.g., 3D-Stacked Memory)</a:t>
                  </a:r>
                </a:p>
              </p:txBody>
            </p:sp>
            <p:sp>
              <p:nvSpPr>
                <p:cNvPr id="58" name="Can 57">
                  <a:extLst>
                    <a:ext uri="{FF2B5EF4-FFF2-40B4-BE49-F238E27FC236}">
                      <a16:creationId xmlns:a16="http://schemas.microsoft.com/office/drawing/2014/main" id="{E7DEBDC5-7385-A5C0-626D-657879F67017}"/>
                    </a:ext>
                  </a:extLst>
                </p:cNvPr>
                <p:cNvSpPr/>
                <p:nvPr/>
              </p:nvSpPr>
              <p:spPr>
                <a:xfrm>
                  <a:off x="4272028" y="4415103"/>
                  <a:ext cx="73820" cy="169177"/>
                </a:xfrm>
                <a:prstGeom prst="can">
                  <a:avLst/>
                </a:prstGeom>
                <a:gradFill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F5ED925E-5327-2AF3-0397-A6834DCC6481}"/>
                    </a:ext>
                  </a:extLst>
                </p:cNvPr>
                <p:cNvGrpSpPr/>
                <p:nvPr/>
              </p:nvGrpSpPr>
              <p:grpSpPr>
                <a:xfrm>
                  <a:off x="3104761" y="3364172"/>
                  <a:ext cx="2163886" cy="1073780"/>
                  <a:chOff x="3552923" y="4813095"/>
                  <a:chExt cx="1668502" cy="827957"/>
                </a:xfrm>
              </p:grpSpPr>
              <p:grpSp>
                <p:nvGrpSpPr>
                  <p:cNvPr id="91" name="Group 90">
                    <a:extLst>
                      <a:ext uri="{FF2B5EF4-FFF2-40B4-BE49-F238E27FC236}">
                        <a16:creationId xmlns:a16="http://schemas.microsoft.com/office/drawing/2014/main" id="{2302BF2F-AA89-F5B3-7DCC-1771918970BE}"/>
                      </a:ext>
                    </a:extLst>
                  </p:cNvPr>
                  <p:cNvGrpSpPr/>
                  <p:nvPr/>
                </p:nvGrpSpPr>
                <p:grpSpPr>
                  <a:xfrm>
                    <a:off x="3552923" y="4892971"/>
                    <a:ext cx="1668502" cy="748081"/>
                    <a:chOff x="3552923" y="4677071"/>
                    <a:chExt cx="1668502" cy="748081"/>
                  </a:xfrm>
                </p:grpSpPr>
                <p:sp>
                  <p:nvSpPr>
                    <p:cNvPr id="107" name="Cube 106">
                      <a:extLst>
                        <a:ext uri="{FF2B5EF4-FFF2-40B4-BE49-F238E27FC236}">
                          <a16:creationId xmlns:a16="http://schemas.microsoft.com/office/drawing/2014/main" id="{DBE15A98-8284-B7A4-3D7C-5C7776742A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2923" y="4677573"/>
                      <a:ext cx="1668502" cy="747579"/>
                    </a:xfrm>
                    <a:prstGeom prst="cube">
                      <a:avLst>
                        <a:gd name="adj" fmla="val 95887"/>
                      </a:avLst>
                    </a:prstGeom>
                    <a:solidFill>
                      <a:srgbClr val="9FBF92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venir Next" panose="020B0503020202020204" pitchFamily="34" charset="0"/>
                        <a:ea typeface="ＭＳ Ｐゴシック" panose="020B0600070205080204" pitchFamily="34" charset="-128"/>
                        <a:cs typeface="+mn-cs"/>
                      </a:endParaRPr>
                    </a:p>
                  </p:txBody>
                </p:sp>
                <p:cxnSp>
                  <p:nvCxnSpPr>
                    <p:cNvPr id="108" name="Straight Connector 107">
                      <a:extLst>
                        <a:ext uri="{FF2B5EF4-FFF2-40B4-BE49-F238E27FC236}">
                          <a16:creationId xmlns:a16="http://schemas.microsoft.com/office/drawing/2014/main" id="{D2AC49FB-C42F-D5EB-4C67-A0BB36D3D722}"/>
                        </a:ext>
                      </a:extLst>
                    </p:cNvPr>
                    <p:cNvCxnSpPr>
                      <a:cxnSpLocks/>
                      <a:stCxn id="107" idx="1"/>
                      <a:endCxn id="107" idx="0"/>
                    </p:cNvCxnSpPr>
                    <p:nvPr/>
                  </p:nvCxnSpPr>
                  <p:spPr>
                    <a:xfrm flipV="1">
                      <a:off x="4028758" y="4677573"/>
                      <a:ext cx="716832" cy="716831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09" name="Straight Connector 108">
                      <a:extLst>
                        <a:ext uri="{FF2B5EF4-FFF2-40B4-BE49-F238E27FC236}">
                          <a16:creationId xmlns:a16="http://schemas.microsoft.com/office/drawing/2014/main" id="{BD55B7C1-9ADF-5662-AC66-A579E7C3C5C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97968" y="4679123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0" name="Straight Connector 109">
                      <a:extLst>
                        <a:ext uri="{FF2B5EF4-FFF2-40B4-BE49-F238E27FC236}">
                          <a16:creationId xmlns:a16="http://schemas.microsoft.com/office/drawing/2014/main" id="{31F1FBA5-EDD2-FBA6-F9CF-AD554DDB5D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290077" y="4677071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1" name="Straight Connector 110">
                      <a:extLst>
                        <a:ext uri="{FF2B5EF4-FFF2-40B4-BE49-F238E27FC236}">
                          <a16:creationId xmlns:a16="http://schemas.microsoft.com/office/drawing/2014/main" id="{FB8FA59E-050E-9E05-2618-64100DC75C2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37668" y="5007038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2" name="Straight Connector 111">
                      <a:extLst>
                        <a:ext uri="{FF2B5EF4-FFF2-40B4-BE49-F238E27FC236}">
                          <a16:creationId xmlns:a16="http://schemas.microsoft.com/office/drawing/2014/main" id="{937880F0-CE11-D9F8-CD8B-4B1F29D93E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749309" y="5204386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3" name="Straight Connector 112">
                      <a:extLst>
                        <a:ext uri="{FF2B5EF4-FFF2-40B4-BE49-F238E27FC236}">
                          <a16:creationId xmlns:a16="http://schemas.microsoft.com/office/drawing/2014/main" id="{72AFC254-BCAC-C1D5-EDC0-FBE85103B82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117620" y="4829736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grpSp>
                  <p:nvGrpSpPr>
                    <p:cNvPr id="114" name="Group 113">
                      <a:extLst>
                        <a:ext uri="{FF2B5EF4-FFF2-40B4-BE49-F238E27FC236}">
                          <a16:creationId xmlns:a16="http://schemas.microsoft.com/office/drawing/2014/main" id="{727EEFFD-4A44-E24D-F104-49FA228862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99799" y="4834553"/>
                      <a:ext cx="1269167" cy="587223"/>
                      <a:chOff x="3799799" y="4834553"/>
                      <a:chExt cx="1269167" cy="587223"/>
                    </a:xfrm>
                  </p:grpSpPr>
                  <p:cxnSp>
                    <p:nvCxnSpPr>
                      <p:cNvPr id="115" name="Straight Connector 114">
                        <a:extLst>
                          <a:ext uri="{FF2B5EF4-FFF2-40B4-BE49-F238E27FC236}">
                            <a16:creationId xmlns:a16="http://schemas.microsoft.com/office/drawing/2014/main" id="{468A5026-C504-E150-E788-7B0A1A3CB19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799799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16" name="Straight Connector 115">
                        <a:extLst>
                          <a:ext uri="{FF2B5EF4-FFF2-40B4-BE49-F238E27FC236}">
                            <a16:creationId xmlns:a16="http://schemas.microsoft.com/office/drawing/2014/main" id="{95D1A367-2B4C-EDF3-14E1-A89593D4F5C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03157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17" name="Straight Connector 116">
                        <a:extLst>
                          <a:ext uri="{FF2B5EF4-FFF2-40B4-BE49-F238E27FC236}">
                            <a16:creationId xmlns:a16="http://schemas.microsoft.com/office/drawing/2014/main" id="{2A392AAB-AA3F-3FA6-1E08-D6D74E1CD5F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9192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18" name="Straight Connector 117">
                        <a:extLst>
                          <a:ext uri="{FF2B5EF4-FFF2-40B4-BE49-F238E27FC236}">
                            <a16:creationId xmlns:a16="http://schemas.microsoft.com/office/drawing/2014/main" id="{76AF407D-9160-8F7A-9D56-3D167D1BCA4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94316" y="52028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19" name="Straight Connector 118">
                        <a:extLst>
                          <a:ext uri="{FF2B5EF4-FFF2-40B4-BE49-F238E27FC236}">
                            <a16:creationId xmlns:a16="http://schemas.microsoft.com/office/drawing/2014/main" id="{AFF104F9-A1B6-D712-21F8-144D49814C9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891166" y="5009178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20" name="Straight Connector 119">
                        <a:extLst>
                          <a:ext uri="{FF2B5EF4-FFF2-40B4-BE49-F238E27FC236}">
                            <a16:creationId xmlns:a16="http://schemas.microsoft.com/office/drawing/2014/main" id="{D1F11C77-17FB-D919-BDB6-64A8BD6E0E3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068966" y="48345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  <p:grpSp>
                <p:nvGrpSpPr>
                  <p:cNvPr id="92" name="Group 91">
                    <a:extLst>
                      <a:ext uri="{FF2B5EF4-FFF2-40B4-BE49-F238E27FC236}">
                        <a16:creationId xmlns:a16="http://schemas.microsoft.com/office/drawing/2014/main" id="{B91A6559-6B4A-7634-0247-5C138AF41637}"/>
                      </a:ext>
                    </a:extLst>
                  </p:cNvPr>
                  <p:cNvGrpSpPr/>
                  <p:nvPr/>
                </p:nvGrpSpPr>
                <p:grpSpPr>
                  <a:xfrm>
                    <a:off x="3552923" y="4813095"/>
                    <a:ext cx="1668502" cy="748081"/>
                    <a:chOff x="3552923" y="4677071"/>
                    <a:chExt cx="1668502" cy="748081"/>
                  </a:xfrm>
                </p:grpSpPr>
                <p:sp>
                  <p:nvSpPr>
                    <p:cNvPr id="93" name="Cube 92">
                      <a:extLst>
                        <a:ext uri="{FF2B5EF4-FFF2-40B4-BE49-F238E27FC236}">
                          <a16:creationId xmlns:a16="http://schemas.microsoft.com/office/drawing/2014/main" id="{FC4A8365-B53F-75C7-4FA5-8763CF0C89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2923" y="4677573"/>
                      <a:ext cx="1668502" cy="747579"/>
                    </a:xfrm>
                    <a:prstGeom prst="cube">
                      <a:avLst>
                        <a:gd name="adj" fmla="val 95887"/>
                      </a:avLst>
                    </a:prstGeom>
                    <a:solidFill>
                      <a:srgbClr val="9FBF92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venir Next" panose="020B0503020202020204" pitchFamily="34" charset="0"/>
                        <a:ea typeface="ＭＳ Ｐゴシック" panose="020B0600070205080204" pitchFamily="34" charset="-128"/>
                        <a:cs typeface="+mn-cs"/>
                      </a:endParaRPr>
                    </a:p>
                  </p:txBody>
                </p:sp>
                <p:cxnSp>
                  <p:nvCxnSpPr>
                    <p:cNvPr id="94" name="Straight Connector 93">
                      <a:extLst>
                        <a:ext uri="{FF2B5EF4-FFF2-40B4-BE49-F238E27FC236}">
                          <a16:creationId xmlns:a16="http://schemas.microsoft.com/office/drawing/2014/main" id="{70E7CCA9-37B9-9C10-1224-ED95F774607C}"/>
                        </a:ext>
                      </a:extLst>
                    </p:cNvPr>
                    <p:cNvCxnSpPr>
                      <a:cxnSpLocks/>
                      <a:stCxn id="93" idx="1"/>
                      <a:endCxn id="93" idx="0"/>
                    </p:cNvCxnSpPr>
                    <p:nvPr/>
                  </p:nvCxnSpPr>
                  <p:spPr>
                    <a:xfrm flipV="1">
                      <a:off x="4028758" y="4677573"/>
                      <a:ext cx="716832" cy="716831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5" name="Straight Connector 94">
                      <a:extLst>
                        <a:ext uri="{FF2B5EF4-FFF2-40B4-BE49-F238E27FC236}">
                          <a16:creationId xmlns:a16="http://schemas.microsoft.com/office/drawing/2014/main" id="{50121C2E-5C04-E02B-D1C3-434C4FBE7D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97968" y="4679123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6" name="Straight Connector 95">
                      <a:extLst>
                        <a:ext uri="{FF2B5EF4-FFF2-40B4-BE49-F238E27FC236}">
                          <a16:creationId xmlns:a16="http://schemas.microsoft.com/office/drawing/2014/main" id="{24CAC7DD-BFAE-086A-E124-33D1C9EB246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290077" y="4677071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7" name="Straight Connector 96">
                      <a:extLst>
                        <a:ext uri="{FF2B5EF4-FFF2-40B4-BE49-F238E27FC236}">
                          <a16:creationId xmlns:a16="http://schemas.microsoft.com/office/drawing/2014/main" id="{39FDB5A5-31D9-3C8B-B1E6-F52580ED539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37668" y="5007038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8" name="Straight Connector 97">
                      <a:extLst>
                        <a:ext uri="{FF2B5EF4-FFF2-40B4-BE49-F238E27FC236}">
                          <a16:creationId xmlns:a16="http://schemas.microsoft.com/office/drawing/2014/main" id="{F8F84A55-61F3-3FB5-848E-47522633FCF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749309" y="5204386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9" name="Straight Connector 98">
                      <a:extLst>
                        <a:ext uri="{FF2B5EF4-FFF2-40B4-BE49-F238E27FC236}">
                          <a16:creationId xmlns:a16="http://schemas.microsoft.com/office/drawing/2014/main" id="{8A6CF4CA-B8ED-E267-0345-D354DE3FA23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117620" y="4829736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grpSp>
                  <p:nvGrpSpPr>
                    <p:cNvPr id="100" name="Group 99">
                      <a:extLst>
                        <a:ext uri="{FF2B5EF4-FFF2-40B4-BE49-F238E27FC236}">
                          <a16:creationId xmlns:a16="http://schemas.microsoft.com/office/drawing/2014/main" id="{4FCD59D1-2156-A249-96DE-25FD1189CB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99799" y="4834553"/>
                      <a:ext cx="1269167" cy="587223"/>
                      <a:chOff x="3799799" y="4834553"/>
                      <a:chExt cx="1269167" cy="587223"/>
                    </a:xfrm>
                  </p:grpSpPr>
                  <p:cxnSp>
                    <p:nvCxnSpPr>
                      <p:cNvPr id="101" name="Straight Connector 100">
                        <a:extLst>
                          <a:ext uri="{FF2B5EF4-FFF2-40B4-BE49-F238E27FC236}">
                            <a16:creationId xmlns:a16="http://schemas.microsoft.com/office/drawing/2014/main" id="{88E58BAD-B317-C23F-256E-E1FB43D76F4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799799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02" name="Straight Connector 101">
                        <a:extLst>
                          <a:ext uri="{FF2B5EF4-FFF2-40B4-BE49-F238E27FC236}">
                            <a16:creationId xmlns:a16="http://schemas.microsoft.com/office/drawing/2014/main" id="{FA3AEEC4-ABEF-8B61-3875-0043E5970D8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03157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03" name="Straight Connector 102">
                        <a:extLst>
                          <a:ext uri="{FF2B5EF4-FFF2-40B4-BE49-F238E27FC236}">
                            <a16:creationId xmlns:a16="http://schemas.microsoft.com/office/drawing/2014/main" id="{CAC987BF-5540-1BE6-1F9D-7C29E5335B8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9192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04" name="Straight Connector 103">
                        <a:extLst>
                          <a:ext uri="{FF2B5EF4-FFF2-40B4-BE49-F238E27FC236}">
                            <a16:creationId xmlns:a16="http://schemas.microsoft.com/office/drawing/2014/main" id="{A0A0C824-45F2-D280-A407-06DC0C2C23A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94316" y="52028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05" name="Straight Connector 104">
                        <a:extLst>
                          <a:ext uri="{FF2B5EF4-FFF2-40B4-BE49-F238E27FC236}">
                            <a16:creationId xmlns:a16="http://schemas.microsoft.com/office/drawing/2014/main" id="{2F1F796D-8633-AD0B-9E3F-E8DE5618CDA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891166" y="5009178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06" name="Straight Connector 105">
                        <a:extLst>
                          <a:ext uri="{FF2B5EF4-FFF2-40B4-BE49-F238E27FC236}">
                            <a16:creationId xmlns:a16="http://schemas.microsoft.com/office/drawing/2014/main" id="{7D6EC20E-F77B-4765-04CE-B3D87299B13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068966" y="48345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4DFE84CE-2EE0-B2A1-8C79-6A307006BF74}"/>
                    </a:ext>
                  </a:extLst>
                </p:cNvPr>
                <p:cNvGrpSpPr/>
                <p:nvPr/>
              </p:nvGrpSpPr>
              <p:grpSpPr>
                <a:xfrm>
                  <a:off x="3104761" y="3156448"/>
                  <a:ext cx="2163886" cy="1073780"/>
                  <a:chOff x="3552923" y="4813095"/>
                  <a:chExt cx="1668502" cy="827957"/>
                </a:xfrm>
              </p:grpSpPr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53FB32FF-9130-8100-561F-1DB71DD25A12}"/>
                      </a:ext>
                    </a:extLst>
                  </p:cNvPr>
                  <p:cNvGrpSpPr/>
                  <p:nvPr/>
                </p:nvGrpSpPr>
                <p:grpSpPr>
                  <a:xfrm>
                    <a:off x="3552923" y="4892971"/>
                    <a:ext cx="1668502" cy="748081"/>
                    <a:chOff x="3552923" y="4677071"/>
                    <a:chExt cx="1668502" cy="748081"/>
                  </a:xfrm>
                </p:grpSpPr>
                <p:sp>
                  <p:nvSpPr>
                    <p:cNvPr id="77" name="Cube 76">
                      <a:extLst>
                        <a:ext uri="{FF2B5EF4-FFF2-40B4-BE49-F238E27FC236}">
                          <a16:creationId xmlns:a16="http://schemas.microsoft.com/office/drawing/2014/main" id="{E8A0A9E9-8C2A-E458-4BFF-E917FC282B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2923" y="4677573"/>
                      <a:ext cx="1668502" cy="747579"/>
                    </a:xfrm>
                    <a:prstGeom prst="cube">
                      <a:avLst>
                        <a:gd name="adj" fmla="val 95887"/>
                      </a:avLst>
                    </a:prstGeom>
                    <a:solidFill>
                      <a:srgbClr val="9FBF92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venir Next" panose="020B0503020202020204" pitchFamily="34" charset="0"/>
                        <a:ea typeface="ＭＳ Ｐゴシック" panose="020B0600070205080204" pitchFamily="34" charset="-128"/>
                        <a:cs typeface="+mn-cs"/>
                      </a:endParaRPr>
                    </a:p>
                  </p:txBody>
                </p: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238D447A-724C-62A4-4429-989E88EB929C}"/>
                        </a:ext>
                      </a:extLst>
                    </p:cNvPr>
                    <p:cNvCxnSpPr>
                      <a:cxnSpLocks/>
                      <a:stCxn id="77" idx="1"/>
                      <a:endCxn id="77" idx="0"/>
                    </p:cNvCxnSpPr>
                    <p:nvPr/>
                  </p:nvCxnSpPr>
                  <p:spPr>
                    <a:xfrm flipV="1">
                      <a:off x="4028758" y="4677573"/>
                      <a:ext cx="716832" cy="716831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79" name="Straight Connector 78">
                      <a:extLst>
                        <a:ext uri="{FF2B5EF4-FFF2-40B4-BE49-F238E27FC236}">
                          <a16:creationId xmlns:a16="http://schemas.microsoft.com/office/drawing/2014/main" id="{A1F577D6-80EE-D5EF-F811-4A4B4A30982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97968" y="4679123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0" name="Straight Connector 79">
                      <a:extLst>
                        <a:ext uri="{FF2B5EF4-FFF2-40B4-BE49-F238E27FC236}">
                          <a16:creationId xmlns:a16="http://schemas.microsoft.com/office/drawing/2014/main" id="{F1B716AE-78A2-DEC7-2158-CF07CCCA01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290077" y="4677071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1" name="Straight Connector 80">
                      <a:extLst>
                        <a:ext uri="{FF2B5EF4-FFF2-40B4-BE49-F238E27FC236}">
                          <a16:creationId xmlns:a16="http://schemas.microsoft.com/office/drawing/2014/main" id="{C8B914D6-FA64-22A1-EF4A-AAB8B4A28D9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37668" y="5007038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2" name="Straight Connector 81">
                      <a:extLst>
                        <a:ext uri="{FF2B5EF4-FFF2-40B4-BE49-F238E27FC236}">
                          <a16:creationId xmlns:a16="http://schemas.microsoft.com/office/drawing/2014/main" id="{7BBBA2BE-6F6A-D8B0-C220-8591C9D4F4C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749309" y="5204386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3" name="Straight Connector 82">
                      <a:extLst>
                        <a:ext uri="{FF2B5EF4-FFF2-40B4-BE49-F238E27FC236}">
                          <a16:creationId xmlns:a16="http://schemas.microsoft.com/office/drawing/2014/main" id="{F5F469A5-521B-B158-70C5-5FB4E702025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117620" y="4829736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grpSp>
                  <p:nvGrpSpPr>
                    <p:cNvPr id="84" name="Group 83">
                      <a:extLst>
                        <a:ext uri="{FF2B5EF4-FFF2-40B4-BE49-F238E27FC236}">
                          <a16:creationId xmlns:a16="http://schemas.microsoft.com/office/drawing/2014/main" id="{F577D688-D8C0-A143-3FB1-3D90152A34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99799" y="4834553"/>
                      <a:ext cx="1269167" cy="587223"/>
                      <a:chOff x="3799799" y="4834553"/>
                      <a:chExt cx="1269167" cy="587223"/>
                    </a:xfrm>
                  </p:grpSpPr>
                  <p:cxnSp>
                    <p:nvCxnSpPr>
                      <p:cNvPr id="85" name="Straight Connector 84">
                        <a:extLst>
                          <a:ext uri="{FF2B5EF4-FFF2-40B4-BE49-F238E27FC236}">
                            <a16:creationId xmlns:a16="http://schemas.microsoft.com/office/drawing/2014/main" id="{D6BB3A67-6FBA-C313-01FF-90D79045BAC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799799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86" name="Straight Connector 85">
                        <a:extLst>
                          <a:ext uri="{FF2B5EF4-FFF2-40B4-BE49-F238E27FC236}">
                            <a16:creationId xmlns:a16="http://schemas.microsoft.com/office/drawing/2014/main" id="{1251BA62-F234-A4D7-A699-274A8489FA5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03157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87" name="Straight Connector 86">
                        <a:extLst>
                          <a:ext uri="{FF2B5EF4-FFF2-40B4-BE49-F238E27FC236}">
                            <a16:creationId xmlns:a16="http://schemas.microsoft.com/office/drawing/2014/main" id="{00D93E1B-ABB4-5296-78D3-9E5BD9B3F94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9192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88" name="Straight Connector 87">
                        <a:extLst>
                          <a:ext uri="{FF2B5EF4-FFF2-40B4-BE49-F238E27FC236}">
                            <a16:creationId xmlns:a16="http://schemas.microsoft.com/office/drawing/2014/main" id="{5043B216-3D70-003B-CB65-2FF297BADB5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94316" y="52028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89" name="Straight Connector 88">
                        <a:extLst>
                          <a:ext uri="{FF2B5EF4-FFF2-40B4-BE49-F238E27FC236}">
                            <a16:creationId xmlns:a16="http://schemas.microsoft.com/office/drawing/2014/main" id="{3D2CE95D-C3E1-3D5D-B5C7-FA380D723CF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891166" y="5009178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90" name="Straight Connector 89">
                        <a:extLst>
                          <a:ext uri="{FF2B5EF4-FFF2-40B4-BE49-F238E27FC236}">
                            <a16:creationId xmlns:a16="http://schemas.microsoft.com/office/drawing/2014/main" id="{BD821D06-B5FD-1097-E4C1-FD053E50184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068966" y="48345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3EE6C9B7-98BB-7A05-2EF7-55CD8ED4BF4A}"/>
                      </a:ext>
                    </a:extLst>
                  </p:cNvPr>
                  <p:cNvGrpSpPr/>
                  <p:nvPr/>
                </p:nvGrpSpPr>
                <p:grpSpPr>
                  <a:xfrm>
                    <a:off x="3552923" y="4813095"/>
                    <a:ext cx="1668502" cy="748081"/>
                    <a:chOff x="3552923" y="4677071"/>
                    <a:chExt cx="1668502" cy="748081"/>
                  </a:xfrm>
                </p:grpSpPr>
                <p:sp>
                  <p:nvSpPr>
                    <p:cNvPr id="63" name="Cube 62">
                      <a:extLst>
                        <a:ext uri="{FF2B5EF4-FFF2-40B4-BE49-F238E27FC236}">
                          <a16:creationId xmlns:a16="http://schemas.microsoft.com/office/drawing/2014/main" id="{1443D44A-194B-BDD7-E351-DBCF31E3FA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2923" y="4677573"/>
                      <a:ext cx="1668502" cy="747579"/>
                    </a:xfrm>
                    <a:prstGeom prst="cube">
                      <a:avLst>
                        <a:gd name="adj" fmla="val 95887"/>
                      </a:avLst>
                    </a:prstGeom>
                    <a:solidFill>
                      <a:srgbClr val="9FBF92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venir Next" panose="020B0503020202020204" pitchFamily="34" charset="0"/>
                        <a:ea typeface="ＭＳ Ｐゴシック" panose="020B0600070205080204" pitchFamily="34" charset="-128"/>
                        <a:cs typeface="+mn-cs"/>
                      </a:endParaRPr>
                    </a:p>
                  </p:txBody>
                </p:sp>
                <p:cxnSp>
                  <p:nvCxnSpPr>
                    <p:cNvPr id="64" name="Straight Connector 63">
                      <a:extLst>
                        <a:ext uri="{FF2B5EF4-FFF2-40B4-BE49-F238E27FC236}">
                          <a16:creationId xmlns:a16="http://schemas.microsoft.com/office/drawing/2014/main" id="{DC663A18-A570-F884-9F94-3D2206ACCBE5}"/>
                        </a:ext>
                      </a:extLst>
                    </p:cNvPr>
                    <p:cNvCxnSpPr>
                      <a:cxnSpLocks/>
                      <a:stCxn id="63" idx="1"/>
                      <a:endCxn id="63" idx="0"/>
                    </p:cNvCxnSpPr>
                    <p:nvPr/>
                  </p:nvCxnSpPr>
                  <p:spPr>
                    <a:xfrm flipV="1">
                      <a:off x="4028758" y="4677573"/>
                      <a:ext cx="716832" cy="716831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65" name="Straight Connector 64">
                      <a:extLst>
                        <a:ext uri="{FF2B5EF4-FFF2-40B4-BE49-F238E27FC236}">
                          <a16:creationId xmlns:a16="http://schemas.microsoft.com/office/drawing/2014/main" id="{EF37C5F4-C94F-149F-D98A-AF73FF6099D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97968" y="4679123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66" name="Straight Connector 65">
                      <a:extLst>
                        <a:ext uri="{FF2B5EF4-FFF2-40B4-BE49-F238E27FC236}">
                          <a16:creationId xmlns:a16="http://schemas.microsoft.com/office/drawing/2014/main" id="{761F8772-251C-C53A-5323-750CEA6A264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290077" y="4677071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7823FED7-F7FC-14AC-F1EF-F427121DC8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37668" y="5007038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988A714D-37C4-429C-7ACE-FC9FCDC513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742959" y="5204386"/>
                      <a:ext cx="960120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7B1BB776-B2EC-4044-DD1F-BADDEF1875F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117620" y="4829736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grpSp>
                  <p:nvGrpSpPr>
                    <p:cNvPr id="70" name="Group 69">
                      <a:extLst>
                        <a:ext uri="{FF2B5EF4-FFF2-40B4-BE49-F238E27FC236}">
                          <a16:creationId xmlns:a16="http://schemas.microsoft.com/office/drawing/2014/main" id="{FAECCF4B-72E3-3161-6AC6-B12D1A63D49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99799" y="4834553"/>
                      <a:ext cx="1269167" cy="587223"/>
                      <a:chOff x="3799799" y="4834553"/>
                      <a:chExt cx="1269167" cy="587223"/>
                    </a:xfrm>
                  </p:grpSpPr>
                  <p:cxnSp>
                    <p:nvCxnSpPr>
                      <p:cNvPr id="71" name="Straight Connector 70">
                        <a:extLst>
                          <a:ext uri="{FF2B5EF4-FFF2-40B4-BE49-F238E27FC236}">
                            <a16:creationId xmlns:a16="http://schemas.microsoft.com/office/drawing/2014/main" id="{DFF9B1C0-2BC0-D8C4-776B-96B4A690BD9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799799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72" name="Straight Connector 71">
                        <a:extLst>
                          <a:ext uri="{FF2B5EF4-FFF2-40B4-BE49-F238E27FC236}">
                            <a16:creationId xmlns:a16="http://schemas.microsoft.com/office/drawing/2014/main" id="{296F4014-5AFC-7929-0C40-19B9CE69F73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03157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73" name="Straight Connector 72">
                        <a:extLst>
                          <a:ext uri="{FF2B5EF4-FFF2-40B4-BE49-F238E27FC236}">
                            <a16:creationId xmlns:a16="http://schemas.microsoft.com/office/drawing/2014/main" id="{C02B81AB-8078-89EA-6AE5-04E065EF276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9192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74" name="Straight Connector 73">
                        <a:extLst>
                          <a:ext uri="{FF2B5EF4-FFF2-40B4-BE49-F238E27FC236}">
                            <a16:creationId xmlns:a16="http://schemas.microsoft.com/office/drawing/2014/main" id="{6A159694-2E29-107E-98D1-27FE6850FEA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94316" y="52028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75" name="Straight Connector 74">
                        <a:extLst>
                          <a:ext uri="{FF2B5EF4-FFF2-40B4-BE49-F238E27FC236}">
                            <a16:creationId xmlns:a16="http://schemas.microsoft.com/office/drawing/2014/main" id="{6AF882B5-67AA-402B-94B1-28E2D0DA915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891166" y="5009178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76" name="Straight Connector 75">
                        <a:extLst>
                          <a:ext uri="{FF2B5EF4-FFF2-40B4-BE49-F238E27FC236}">
                            <a16:creationId xmlns:a16="http://schemas.microsoft.com/office/drawing/2014/main" id="{156671F9-7C49-796A-E283-BE4F03A7340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068966" y="48345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8BD21D2-8C4E-4D7A-F862-9F2C581A65EA}"/>
                  </a:ext>
                </a:extLst>
              </p:cNvPr>
              <p:cNvGrpSpPr/>
              <p:nvPr/>
            </p:nvGrpSpPr>
            <p:grpSpPr>
              <a:xfrm>
                <a:off x="3205749" y="4008926"/>
                <a:ext cx="2462966" cy="1144749"/>
                <a:chOff x="3524315" y="2835244"/>
                <a:chExt cx="1938656" cy="901058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67F55EDB-A1AA-CE57-CA1A-1B31D87BF1EE}"/>
                    </a:ext>
                  </a:extLst>
                </p:cNvPr>
                <p:cNvGrpSpPr/>
                <p:nvPr/>
              </p:nvGrpSpPr>
              <p:grpSpPr>
                <a:xfrm>
                  <a:off x="3524315" y="2838779"/>
                  <a:ext cx="1008032" cy="896834"/>
                  <a:chOff x="2444527" y="6391190"/>
                  <a:chExt cx="777261" cy="691520"/>
                </a:xfrm>
              </p:grpSpPr>
              <p:sp>
                <p:nvSpPr>
                  <p:cNvPr id="37" name="Parallelogram 123">
                    <a:extLst>
                      <a:ext uri="{FF2B5EF4-FFF2-40B4-BE49-F238E27FC236}">
                        <a16:creationId xmlns:a16="http://schemas.microsoft.com/office/drawing/2014/main" id="{64148A78-2698-26F3-AB5C-DF273CA81745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998659" y="6391190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38" name="Parallelogram 123">
                    <a:extLst>
                      <a:ext uri="{FF2B5EF4-FFF2-40B4-BE49-F238E27FC236}">
                        <a16:creationId xmlns:a16="http://schemas.microsoft.com/office/drawing/2014/main" id="{D6702C2D-F4E4-F328-7A52-4A7CB314DEBF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831021" y="655591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39" name="Parallelogram 123">
                    <a:extLst>
                      <a:ext uri="{FF2B5EF4-FFF2-40B4-BE49-F238E27FC236}">
                        <a16:creationId xmlns:a16="http://schemas.microsoft.com/office/drawing/2014/main" id="{94F7FA42-9B52-DE1C-082C-2F39835D9A6F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644157" y="6734984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40" name="Parallelogram 123">
                    <a:extLst>
                      <a:ext uri="{FF2B5EF4-FFF2-40B4-BE49-F238E27FC236}">
                        <a16:creationId xmlns:a16="http://schemas.microsoft.com/office/drawing/2014/main" id="{3601A900-CF39-70BD-36D1-8D552C042F28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444527" y="693573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13FDEEC8-7033-F930-D978-B72333860952}"/>
                    </a:ext>
                  </a:extLst>
                </p:cNvPr>
                <p:cNvGrpSpPr/>
                <p:nvPr/>
              </p:nvGrpSpPr>
              <p:grpSpPr>
                <a:xfrm>
                  <a:off x="3819577" y="2839468"/>
                  <a:ext cx="1008032" cy="896834"/>
                  <a:chOff x="2444527" y="6391190"/>
                  <a:chExt cx="777261" cy="691520"/>
                </a:xfrm>
              </p:grpSpPr>
              <p:sp>
                <p:nvSpPr>
                  <p:cNvPr id="33" name="Parallelogram 123">
                    <a:extLst>
                      <a:ext uri="{FF2B5EF4-FFF2-40B4-BE49-F238E27FC236}">
                        <a16:creationId xmlns:a16="http://schemas.microsoft.com/office/drawing/2014/main" id="{8CECCFF0-D3F0-AB1D-B605-599FC8ABD0E8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998659" y="6391190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34" name="Parallelogram 123">
                    <a:extLst>
                      <a:ext uri="{FF2B5EF4-FFF2-40B4-BE49-F238E27FC236}">
                        <a16:creationId xmlns:a16="http://schemas.microsoft.com/office/drawing/2014/main" id="{EC6A7D7B-AB33-4163-1297-C7958C5FB5AF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831021" y="655591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35" name="Parallelogram 123">
                    <a:extLst>
                      <a:ext uri="{FF2B5EF4-FFF2-40B4-BE49-F238E27FC236}">
                        <a16:creationId xmlns:a16="http://schemas.microsoft.com/office/drawing/2014/main" id="{91C6F280-A98D-A0A1-E0BF-BB3A676AE58E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644157" y="6734984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36" name="Parallelogram 123">
                    <a:extLst>
                      <a:ext uri="{FF2B5EF4-FFF2-40B4-BE49-F238E27FC236}">
                        <a16:creationId xmlns:a16="http://schemas.microsoft.com/office/drawing/2014/main" id="{0EA8D47D-258E-76A2-F144-8015DBD04EF4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444527" y="693573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19D1D0F4-EF8C-ED76-22F4-81AEB78E457F}"/>
                    </a:ext>
                  </a:extLst>
                </p:cNvPr>
                <p:cNvGrpSpPr/>
                <p:nvPr/>
              </p:nvGrpSpPr>
              <p:grpSpPr>
                <a:xfrm>
                  <a:off x="4145460" y="2835244"/>
                  <a:ext cx="1008032" cy="896834"/>
                  <a:chOff x="2444527" y="6391190"/>
                  <a:chExt cx="777261" cy="691520"/>
                </a:xfrm>
              </p:grpSpPr>
              <p:sp>
                <p:nvSpPr>
                  <p:cNvPr id="29" name="Parallelogram 123">
                    <a:extLst>
                      <a:ext uri="{FF2B5EF4-FFF2-40B4-BE49-F238E27FC236}">
                        <a16:creationId xmlns:a16="http://schemas.microsoft.com/office/drawing/2014/main" id="{FBE15BC3-F060-35A1-F439-E9C5B4ACB930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998659" y="6391190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30" name="Parallelogram 123">
                    <a:extLst>
                      <a:ext uri="{FF2B5EF4-FFF2-40B4-BE49-F238E27FC236}">
                        <a16:creationId xmlns:a16="http://schemas.microsoft.com/office/drawing/2014/main" id="{42F253A0-274D-F630-4AE7-C688A94F08F4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831021" y="655591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31" name="Parallelogram 123">
                    <a:extLst>
                      <a:ext uri="{FF2B5EF4-FFF2-40B4-BE49-F238E27FC236}">
                        <a16:creationId xmlns:a16="http://schemas.microsoft.com/office/drawing/2014/main" id="{CEB379A5-5B4C-3B0E-861E-DE651D24CD97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644157" y="6734984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32" name="Parallelogram 123">
                    <a:extLst>
                      <a:ext uri="{FF2B5EF4-FFF2-40B4-BE49-F238E27FC236}">
                        <a16:creationId xmlns:a16="http://schemas.microsoft.com/office/drawing/2014/main" id="{44ACC763-6549-5549-2F5C-9A481CCD67FB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444527" y="693573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28321F72-B324-BC85-0319-B71EFF61CF83}"/>
                    </a:ext>
                  </a:extLst>
                </p:cNvPr>
                <p:cNvGrpSpPr/>
                <p:nvPr/>
              </p:nvGrpSpPr>
              <p:grpSpPr>
                <a:xfrm>
                  <a:off x="4454939" y="2835408"/>
                  <a:ext cx="1008032" cy="896834"/>
                  <a:chOff x="2444527" y="6391190"/>
                  <a:chExt cx="777261" cy="691520"/>
                </a:xfrm>
              </p:grpSpPr>
              <p:sp>
                <p:nvSpPr>
                  <p:cNvPr id="25" name="Parallelogram 123">
                    <a:extLst>
                      <a:ext uri="{FF2B5EF4-FFF2-40B4-BE49-F238E27FC236}">
                        <a16:creationId xmlns:a16="http://schemas.microsoft.com/office/drawing/2014/main" id="{5EBEE730-91C7-DF95-791B-EDA128766A50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998659" y="6391190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26" name="Parallelogram 123">
                    <a:extLst>
                      <a:ext uri="{FF2B5EF4-FFF2-40B4-BE49-F238E27FC236}">
                        <a16:creationId xmlns:a16="http://schemas.microsoft.com/office/drawing/2014/main" id="{16E24EF8-3E67-E563-82D5-673BD8D6ABBA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831021" y="655591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27" name="Parallelogram 123">
                    <a:extLst>
                      <a:ext uri="{FF2B5EF4-FFF2-40B4-BE49-F238E27FC236}">
                        <a16:creationId xmlns:a16="http://schemas.microsoft.com/office/drawing/2014/main" id="{6A5EFD57-E253-232F-C15F-3600AA907750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655174" y="6734984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28" name="Parallelogram 123">
                    <a:extLst>
                      <a:ext uri="{FF2B5EF4-FFF2-40B4-BE49-F238E27FC236}">
                        <a16:creationId xmlns:a16="http://schemas.microsoft.com/office/drawing/2014/main" id="{2BBB8AF1-970E-C2EF-7A71-648DC0236D19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444527" y="693573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</p:grp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6D85E3C-2292-9CA1-871B-720FBADC7C3A}"/>
                  </a:ext>
                </a:extLst>
              </p:cNvPr>
              <p:cNvSpPr/>
              <p:nvPr/>
            </p:nvSpPr>
            <p:spPr>
              <a:xfrm>
                <a:off x="416994" y="4313357"/>
                <a:ext cx="2289191" cy="131720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7A8FDE9-0F48-2DBF-981B-737416B5CBC5}"/>
                  </a:ext>
                </a:extLst>
              </p:cNvPr>
              <p:cNvGrpSpPr/>
              <p:nvPr/>
            </p:nvGrpSpPr>
            <p:grpSpPr>
              <a:xfrm>
                <a:off x="416994" y="4019775"/>
                <a:ext cx="2289191" cy="1508415"/>
                <a:chOff x="1053260" y="2822902"/>
                <a:chExt cx="1988169" cy="1508415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EFE6FCE9-25B3-B259-BC19-8BD60F9F37D6}"/>
                    </a:ext>
                  </a:extLst>
                </p:cNvPr>
                <p:cNvSpPr/>
                <p:nvPr/>
              </p:nvSpPr>
              <p:spPr>
                <a:xfrm rot="5400000">
                  <a:off x="1763347" y="2589824"/>
                  <a:ext cx="560100" cy="180131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Arial" panose="020B0604020202020204" pitchFamily="34" charset="0"/>
                    </a:rPr>
                    <a:t>Vault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Arial" panose="020B0604020202020204" pitchFamily="34" charset="0"/>
                    </a:rPr>
                    <a:t>Controller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DE2221D-E619-B39B-CC81-4B915A060594}"/>
                    </a:ext>
                  </a:extLst>
                </p:cNvPr>
                <p:cNvSpPr/>
                <p:nvPr/>
              </p:nvSpPr>
              <p:spPr>
                <a:xfrm rot="5400000">
                  <a:off x="1248188" y="3766797"/>
                  <a:ext cx="462580" cy="66645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Arial" panose="020B0604020202020204" pitchFamily="34" charset="0"/>
                    </a:rPr>
                    <a:t>PHY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E4B8DA4-73F6-23AC-7D37-B58D440C3035}"/>
                    </a:ext>
                  </a:extLst>
                </p:cNvPr>
                <p:cNvSpPr/>
                <p:nvPr/>
              </p:nvSpPr>
              <p:spPr>
                <a:xfrm>
                  <a:off x="1947963" y="3868225"/>
                  <a:ext cx="988989" cy="462581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16161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Arial" panose="020B0604020202020204" pitchFamily="34" charset="0"/>
                    </a:rPr>
                    <a:t>Processing-Near-Vault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25CA127-B522-9490-D11E-55ECDC18FD34}"/>
                    </a:ext>
                  </a:extLst>
                </p:cNvPr>
                <p:cNvSpPr/>
                <p:nvPr/>
              </p:nvSpPr>
              <p:spPr>
                <a:xfrm>
                  <a:off x="1053260" y="2822902"/>
                  <a:ext cx="1988169" cy="253792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DRAM Vault</a:t>
                  </a:r>
                </a:p>
              </p:txBody>
            </p:sp>
          </p:grp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C0D6C40-DFFD-B113-ED53-03458D28C2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10825" y="4228779"/>
                <a:ext cx="860576" cy="2088626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70CF9C2-B37E-0934-0487-BAA32C8693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50745" y="3837207"/>
                <a:ext cx="682204" cy="198946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</p:grpSp>
      </p:grp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246A472-210E-CEAC-295A-C13F92DC8622}"/>
              </a:ext>
            </a:extLst>
          </p:cNvPr>
          <p:cNvSpPr/>
          <p:nvPr/>
        </p:nvSpPr>
        <p:spPr>
          <a:xfrm>
            <a:off x="92148" y="1271437"/>
            <a:ext cx="89876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ＭＳ Ｐゴシック" panose="020B0600070205080204" pitchFamily="34" charset="-128"/>
                <a:cs typeface="Gill Sans MT"/>
              </a:rPr>
              <a:t>Two main approaches for Processing-in-Memory: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CA861C42-B756-6464-B41B-453233FC275B}"/>
              </a:ext>
            </a:extLst>
          </p:cNvPr>
          <p:cNvGrpSpPr/>
          <p:nvPr/>
        </p:nvGrpSpPr>
        <p:grpSpPr>
          <a:xfrm>
            <a:off x="169011" y="1667303"/>
            <a:ext cx="9448800" cy="874934"/>
            <a:chOff x="568179" y="3421559"/>
            <a:chExt cx="8407213" cy="883480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1691201B-09D1-ACFB-AE9A-44C6E956EC16}"/>
                </a:ext>
              </a:extLst>
            </p:cNvPr>
            <p:cNvSpPr txBox="1"/>
            <p:nvPr/>
          </p:nvSpPr>
          <p:spPr>
            <a:xfrm>
              <a:off x="568179" y="3421559"/>
              <a:ext cx="474011" cy="71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1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B120920D-6FD2-C5BC-6413-DBE726B90E98}"/>
                </a:ext>
              </a:extLst>
            </p:cNvPr>
            <p:cNvSpPr txBox="1"/>
            <p:nvPr/>
          </p:nvSpPr>
          <p:spPr>
            <a:xfrm>
              <a:off x="974390" y="3528082"/>
              <a:ext cx="8001002" cy="77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E16161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Processing-</a:t>
              </a:r>
              <a:r>
                <a:rPr kumimoji="0" lang="en-US" sz="2200" b="1" i="0" u="sng" strike="noStrike" kern="1200" cap="none" spc="0" normalizeH="0" baseline="0" noProof="0" dirty="0">
                  <a:ln>
                    <a:noFill/>
                  </a:ln>
                  <a:solidFill>
                    <a:srgbClr val="E16161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Near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E16161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-Memory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: 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Design compute logic and memory separately (as today) and integrate logic closer to memory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D3F8991A-89D3-1EAE-A333-DB22CA481894}"/>
              </a:ext>
            </a:extLst>
          </p:cNvPr>
          <p:cNvGrpSpPr/>
          <p:nvPr/>
        </p:nvGrpSpPr>
        <p:grpSpPr>
          <a:xfrm>
            <a:off x="169011" y="2529949"/>
            <a:ext cx="9144000" cy="848609"/>
            <a:chOff x="406767" y="3421560"/>
            <a:chExt cx="8475011" cy="856896"/>
          </a:xfrm>
        </p:grpSpPr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E6D8A42F-A19F-FC2C-2748-55631161CD29}"/>
                </a:ext>
              </a:extLst>
            </p:cNvPr>
            <p:cNvSpPr txBox="1"/>
            <p:nvPr/>
          </p:nvSpPr>
          <p:spPr>
            <a:xfrm>
              <a:off x="406767" y="3421560"/>
              <a:ext cx="474011" cy="71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2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6E987BB1-B568-485D-558D-86BC9451A2BF}"/>
                </a:ext>
              </a:extLst>
            </p:cNvPr>
            <p:cNvSpPr txBox="1"/>
            <p:nvPr/>
          </p:nvSpPr>
          <p:spPr>
            <a:xfrm>
              <a:off x="880776" y="3501501"/>
              <a:ext cx="8001002" cy="776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694C93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Processing-</a:t>
              </a:r>
              <a:r>
                <a:rPr kumimoji="0" lang="en-US" sz="2200" b="1" i="0" u="sng" strike="noStrike" kern="1200" cap="none" spc="0" normalizeH="0" baseline="0" noProof="0" dirty="0">
                  <a:ln>
                    <a:noFill/>
                  </a:ln>
                  <a:solidFill>
                    <a:srgbClr val="694C93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Using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694C93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-Memory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: Use 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analog operational principles of </a:t>
              </a:r>
              <a:b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</a:b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memory circuitry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 to perform computation (no compute logic)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448AD135-6F6C-B89D-25B0-F05E0413A8CB}"/>
              </a:ext>
            </a:extLst>
          </p:cNvPr>
          <p:cNvGrpSpPr/>
          <p:nvPr/>
        </p:nvGrpSpPr>
        <p:grpSpPr>
          <a:xfrm>
            <a:off x="6474270" y="3990552"/>
            <a:ext cx="2310105" cy="2244814"/>
            <a:chOff x="6505615" y="3874932"/>
            <a:chExt cx="2310105" cy="2244814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CA545588-4C02-7CBA-AD69-83B70DC72DFA}"/>
                </a:ext>
              </a:extLst>
            </p:cNvPr>
            <p:cNvSpPr txBox="1"/>
            <p:nvPr/>
          </p:nvSpPr>
          <p:spPr>
            <a:xfrm>
              <a:off x="7136275" y="3874932"/>
              <a:ext cx="1679445" cy="430887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694C93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Processing-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694C93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Using-DRAM</a:t>
              </a: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9FF44942-01EF-027A-084E-4AE7906FD9C1}"/>
                </a:ext>
              </a:extLst>
            </p:cNvPr>
            <p:cNvGrpSpPr/>
            <p:nvPr/>
          </p:nvGrpSpPr>
          <p:grpSpPr>
            <a:xfrm>
              <a:off x="6505615" y="4269171"/>
              <a:ext cx="2072910" cy="1850575"/>
              <a:chOff x="6505615" y="4269171"/>
              <a:chExt cx="2072910" cy="1850575"/>
            </a:xfrm>
          </p:grpSpPr>
          <p:sp>
            <p:nvSpPr>
              <p:cNvPr id="153" name="Trapezoid 152">
                <a:extLst>
                  <a:ext uri="{FF2B5EF4-FFF2-40B4-BE49-F238E27FC236}">
                    <a16:creationId xmlns:a16="http://schemas.microsoft.com/office/drawing/2014/main" id="{33DF1A2A-722C-9A7D-E444-E776E9E2AC7B}"/>
                  </a:ext>
                </a:extLst>
              </p:cNvPr>
              <p:cNvSpPr/>
              <p:nvPr/>
            </p:nvSpPr>
            <p:spPr>
              <a:xfrm rot="16200000">
                <a:off x="5839693" y="4935093"/>
                <a:ext cx="1581693" cy="249849"/>
              </a:xfrm>
              <a:prstGeom prst="trapezoid">
                <a:avLst>
                  <a:gd name="adj" fmla="val 82574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57EA2218-B401-C869-13CE-99CEB1CF53BC}"/>
                  </a:ext>
                </a:extLst>
              </p:cNvPr>
              <p:cNvCxnSpPr>
                <a:cxnSpLocks/>
                <a:endCxn id="167" idx="0"/>
              </p:cNvCxnSpPr>
              <p:nvPr/>
            </p:nvCxnSpPr>
            <p:spPr>
              <a:xfrm>
                <a:off x="6936106" y="4634507"/>
                <a:ext cx="1333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4A3B5543-34C8-1456-07F0-EA99DEC4990D}"/>
                  </a:ext>
                </a:extLst>
              </p:cNvPr>
              <p:cNvCxnSpPr>
                <a:cxnSpLocks/>
                <a:endCxn id="200" idx="0"/>
              </p:cNvCxnSpPr>
              <p:nvPr/>
            </p:nvCxnSpPr>
            <p:spPr>
              <a:xfrm>
                <a:off x="6936106" y="5514107"/>
                <a:ext cx="1333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AF487461-57BE-B43D-2768-BA31AB15AA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6106" y="4516136"/>
                <a:ext cx="0" cy="11153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25FBF352-A54E-F034-993F-362B41AAABC1}"/>
                  </a:ext>
                </a:extLst>
              </p:cNvPr>
              <p:cNvCxnSpPr>
                <a:cxnSpLocks/>
                <a:stCxn id="153" idx="2"/>
              </p:cNvCxnSpPr>
              <p:nvPr/>
            </p:nvCxnSpPr>
            <p:spPr>
              <a:xfrm>
                <a:off x="6755464" y="5060017"/>
                <a:ext cx="16537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0231C7BD-7972-6953-937C-8B49A2B39B21}"/>
                  </a:ext>
                </a:extLst>
              </p:cNvPr>
              <p:cNvGrpSpPr/>
              <p:nvPr/>
            </p:nvGrpSpPr>
            <p:grpSpPr>
              <a:xfrm>
                <a:off x="7069492" y="4319864"/>
                <a:ext cx="1509033" cy="1799882"/>
                <a:chOff x="7069492" y="4319864"/>
                <a:chExt cx="1509033" cy="1799882"/>
              </a:xfrm>
            </p:grpSpPr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EAAC9EE5-1E0D-17C7-B721-1C364D2EC821}"/>
                    </a:ext>
                  </a:extLst>
                </p:cNvPr>
                <p:cNvGrpSpPr/>
                <p:nvPr/>
              </p:nvGrpSpPr>
              <p:grpSpPr>
                <a:xfrm>
                  <a:off x="7069492" y="5200300"/>
                  <a:ext cx="1509033" cy="919446"/>
                  <a:chOff x="4697310" y="1380763"/>
                  <a:chExt cx="1347890" cy="796381"/>
                </a:xfrm>
              </p:grpSpPr>
              <p:grpSp>
                <p:nvGrpSpPr>
                  <p:cNvPr id="199" name="Group 198">
                    <a:extLst>
                      <a:ext uri="{FF2B5EF4-FFF2-40B4-BE49-F238E27FC236}">
                        <a16:creationId xmlns:a16="http://schemas.microsoft.com/office/drawing/2014/main" id="{391BBB7C-B515-323E-6632-96F43ADB5DF8}"/>
                      </a:ext>
                    </a:extLst>
                  </p:cNvPr>
                  <p:cNvGrpSpPr/>
                  <p:nvPr/>
                </p:nvGrpSpPr>
                <p:grpSpPr>
                  <a:xfrm>
                    <a:off x="4961468" y="1380763"/>
                    <a:ext cx="1083732" cy="796381"/>
                    <a:chOff x="4961468" y="1380763"/>
                    <a:chExt cx="1083732" cy="796381"/>
                  </a:xfrm>
                </p:grpSpPr>
                <p:sp>
                  <p:nvSpPr>
                    <p:cNvPr id="204" name="Rectangle 203">
                      <a:extLst>
                        <a:ext uri="{FF2B5EF4-FFF2-40B4-BE49-F238E27FC236}">
                          <a16:creationId xmlns:a16="http://schemas.microsoft.com/office/drawing/2014/main" id="{FDF51636-E86B-63C9-D94B-0090FB49B0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61468" y="1380763"/>
                      <a:ext cx="1083732" cy="59308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05" name="Group 204">
                      <a:extLst>
                        <a:ext uri="{FF2B5EF4-FFF2-40B4-BE49-F238E27FC236}">
                          <a16:creationId xmlns:a16="http://schemas.microsoft.com/office/drawing/2014/main" id="{04DA0B64-7A3A-9D42-D65B-E67F444E9D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94689" y="1414865"/>
                      <a:ext cx="996193" cy="762279"/>
                      <a:chOff x="4994689" y="1414865"/>
                      <a:chExt cx="996193" cy="762279"/>
                    </a:xfrm>
                  </p:grpSpPr>
                  <p:cxnSp>
                    <p:nvCxnSpPr>
                      <p:cNvPr id="206" name="Straight Connector 205">
                        <a:extLst>
                          <a:ext uri="{FF2B5EF4-FFF2-40B4-BE49-F238E27FC236}">
                            <a16:creationId xmlns:a16="http://schemas.microsoft.com/office/drawing/2014/main" id="{88D21BA5-C538-F9DB-C920-42AA337CA408}"/>
                          </a:ext>
                        </a:extLst>
                      </p:cNvPr>
                      <p:cNvCxnSpPr>
                        <a:cxnSpLocks/>
                        <a:stCxn id="217" idx="2"/>
                        <a:endCxn id="221" idx="6"/>
                      </p:cNvCxnSpPr>
                      <p:nvPr/>
                    </p:nvCxnSpPr>
                    <p:spPr>
                      <a:xfrm flipV="1">
                        <a:off x="4995336" y="1676639"/>
                        <a:ext cx="995546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7" name="Straight Connector 206">
                        <a:extLst>
                          <a:ext uri="{FF2B5EF4-FFF2-40B4-BE49-F238E27FC236}">
                            <a16:creationId xmlns:a16="http://schemas.microsoft.com/office/drawing/2014/main" id="{C84734EF-EA9B-81B9-466F-E77E17701993}"/>
                          </a:ext>
                        </a:extLst>
                      </p:cNvPr>
                      <p:cNvCxnSpPr>
                        <a:cxnSpLocks/>
                        <a:stCxn id="218" idx="2"/>
                        <a:endCxn id="222" idx="6"/>
                      </p:cNvCxnSpPr>
                      <p:nvPr/>
                    </p:nvCxnSpPr>
                    <p:spPr>
                      <a:xfrm flipV="1">
                        <a:off x="4995335" y="1856558"/>
                        <a:ext cx="995546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8" name="Straight Connector 207">
                        <a:extLst>
                          <a:ext uri="{FF2B5EF4-FFF2-40B4-BE49-F238E27FC236}">
                            <a16:creationId xmlns:a16="http://schemas.microsoft.com/office/drawing/2014/main" id="{2B6B5A4C-E452-2DB6-7D01-CE5495E427E3}"/>
                          </a:ext>
                        </a:extLst>
                      </p:cNvPr>
                      <p:cNvCxnSpPr>
                        <a:cxnSpLocks/>
                        <a:stCxn id="219" idx="2"/>
                        <a:endCxn id="223" idx="6"/>
                      </p:cNvCxnSpPr>
                      <p:nvPr/>
                    </p:nvCxnSpPr>
                    <p:spPr>
                      <a:xfrm flipV="1">
                        <a:off x="4994689" y="1496974"/>
                        <a:ext cx="995546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09" name="Group 208">
                        <a:extLst>
                          <a:ext uri="{FF2B5EF4-FFF2-40B4-BE49-F238E27FC236}">
                            <a16:creationId xmlns:a16="http://schemas.microsoft.com/office/drawing/2014/main" id="{969EFD6A-4718-A89C-64E9-93CD22238F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204995" y="1424282"/>
                        <a:ext cx="146030" cy="752862"/>
                        <a:chOff x="5204995" y="1424282"/>
                        <a:chExt cx="146030" cy="752862"/>
                      </a:xfrm>
                    </p:grpSpPr>
                    <p:cxnSp>
                      <p:nvCxnSpPr>
                        <p:cNvPr id="228" name="Straight Connector 227">
                          <a:extLst>
                            <a:ext uri="{FF2B5EF4-FFF2-40B4-BE49-F238E27FC236}">
                              <a16:creationId xmlns:a16="http://schemas.microsoft.com/office/drawing/2014/main" id="{31838316-2D43-945B-3A20-93A9C4CD132A}"/>
                            </a:ext>
                          </a:extLst>
                        </p:cNvPr>
                        <p:cNvCxnSpPr>
                          <a:cxnSpLocks/>
                          <a:stCxn id="231" idx="0"/>
                        </p:cNvCxnSpPr>
                        <p:nvPr/>
                      </p:nvCxnSpPr>
                      <p:spPr>
                        <a:xfrm>
                          <a:off x="5277687" y="1424282"/>
                          <a:ext cx="0" cy="752862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29" name="Oval 228">
                          <a:extLst>
                            <a:ext uri="{FF2B5EF4-FFF2-40B4-BE49-F238E27FC236}">
                              <a16:creationId xmlns:a16="http://schemas.microsoft.com/office/drawing/2014/main" id="{CED4FA0A-9D9C-83B4-8F81-F2E7FB6FD6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2" y="1603947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30" name="Oval 229">
                          <a:extLst>
                            <a:ext uri="{FF2B5EF4-FFF2-40B4-BE49-F238E27FC236}">
                              <a16:creationId xmlns:a16="http://schemas.microsoft.com/office/drawing/2014/main" id="{D4C45ABF-DC25-A4C0-4D76-33380F79A5E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1" y="1783866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31" name="Oval 230">
                          <a:extLst>
                            <a:ext uri="{FF2B5EF4-FFF2-40B4-BE49-F238E27FC236}">
                              <a16:creationId xmlns:a16="http://schemas.microsoft.com/office/drawing/2014/main" id="{8D5A55F7-926F-F40E-FC2D-AA0790808A3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4995" y="1424282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210" name="Group 209">
                        <a:extLst>
                          <a:ext uri="{FF2B5EF4-FFF2-40B4-BE49-F238E27FC236}">
                            <a16:creationId xmlns:a16="http://schemas.microsoft.com/office/drawing/2014/main" id="{2240EB8B-5B86-1D61-0A70-7FBFD77A07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19036" y="1419988"/>
                        <a:ext cx="146030" cy="757156"/>
                        <a:chOff x="5204995" y="1424282"/>
                        <a:chExt cx="146030" cy="757156"/>
                      </a:xfrm>
                    </p:grpSpPr>
                    <p:cxnSp>
                      <p:nvCxnSpPr>
                        <p:cNvPr id="224" name="Straight Connector 223">
                          <a:extLst>
                            <a:ext uri="{FF2B5EF4-FFF2-40B4-BE49-F238E27FC236}">
                              <a16:creationId xmlns:a16="http://schemas.microsoft.com/office/drawing/2014/main" id="{66C4C24C-9A57-262C-0016-04952F52AD66}"/>
                            </a:ext>
                          </a:extLst>
                        </p:cNvPr>
                        <p:cNvCxnSpPr>
                          <a:cxnSpLocks/>
                          <a:stCxn id="227" idx="0"/>
                        </p:cNvCxnSpPr>
                        <p:nvPr/>
                      </p:nvCxnSpPr>
                      <p:spPr>
                        <a:xfrm>
                          <a:off x="5277687" y="1424282"/>
                          <a:ext cx="0" cy="757156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25" name="Oval 224">
                          <a:extLst>
                            <a:ext uri="{FF2B5EF4-FFF2-40B4-BE49-F238E27FC236}">
                              <a16:creationId xmlns:a16="http://schemas.microsoft.com/office/drawing/2014/main" id="{38DE10E1-DD0A-26A8-932D-6C8603ABE3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2" y="1603947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26" name="Oval 225">
                          <a:extLst>
                            <a:ext uri="{FF2B5EF4-FFF2-40B4-BE49-F238E27FC236}">
                              <a16:creationId xmlns:a16="http://schemas.microsoft.com/office/drawing/2014/main" id="{8BBA384A-FD4C-4165-2130-5ABFF158755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1" y="1783866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27" name="Oval 226">
                          <a:extLst>
                            <a:ext uri="{FF2B5EF4-FFF2-40B4-BE49-F238E27FC236}">
                              <a16:creationId xmlns:a16="http://schemas.microsoft.com/office/drawing/2014/main" id="{59C42B11-9842-E329-11E3-96DA5F8289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4995" y="1424282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11" name="Oval 210">
                        <a:extLst>
                          <a:ext uri="{FF2B5EF4-FFF2-40B4-BE49-F238E27FC236}">
                            <a16:creationId xmlns:a16="http://schemas.microsoft.com/office/drawing/2014/main" id="{92EDE11A-28DD-F3B4-4C7D-A61ACC247F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33076" y="1599653"/>
                        <a:ext cx="145383" cy="145383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Arial" panose="020B0604020202020204" pitchFamily="34" charset="0"/>
                          </a:rPr>
                          <a:t>…</a:t>
                        </a:r>
                      </a:p>
                    </p:txBody>
                  </p:sp>
                  <p:grpSp>
                    <p:nvGrpSpPr>
                      <p:cNvPr id="212" name="Group 211">
                        <a:extLst>
                          <a:ext uri="{FF2B5EF4-FFF2-40B4-BE49-F238E27FC236}">
                            <a16:creationId xmlns:a16="http://schemas.microsoft.com/office/drawing/2014/main" id="{E831BA7D-97A9-48F1-40DC-9477D6B01EB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844852" y="1424282"/>
                        <a:ext cx="146030" cy="752862"/>
                        <a:chOff x="5204995" y="1424282"/>
                        <a:chExt cx="146030" cy="752862"/>
                      </a:xfrm>
                    </p:grpSpPr>
                    <p:cxnSp>
                      <p:nvCxnSpPr>
                        <p:cNvPr id="220" name="Straight Connector 219">
                          <a:extLst>
                            <a:ext uri="{FF2B5EF4-FFF2-40B4-BE49-F238E27FC236}">
                              <a16:creationId xmlns:a16="http://schemas.microsoft.com/office/drawing/2014/main" id="{A26064B1-CE0C-A884-304A-FEBA8CC87173}"/>
                            </a:ext>
                          </a:extLst>
                        </p:cNvPr>
                        <p:cNvCxnSpPr>
                          <a:cxnSpLocks/>
                          <a:stCxn id="223" idx="0"/>
                        </p:cNvCxnSpPr>
                        <p:nvPr/>
                      </p:nvCxnSpPr>
                      <p:spPr>
                        <a:xfrm>
                          <a:off x="5277687" y="1424282"/>
                          <a:ext cx="0" cy="752862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21" name="Oval 220">
                          <a:extLst>
                            <a:ext uri="{FF2B5EF4-FFF2-40B4-BE49-F238E27FC236}">
                              <a16:creationId xmlns:a16="http://schemas.microsoft.com/office/drawing/2014/main" id="{DA27A7F8-A7A3-94B6-CB12-6B086E5A7FD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2" y="1603947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22" name="Oval 221">
                          <a:extLst>
                            <a:ext uri="{FF2B5EF4-FFF2-40B4-BE49-F238E27FC236}">
                              <a16:creationId xmlns:a16="http://schemas.microsoft.com/office/drawing/2014/main" id="{FB447ED3-29DE-FD26-DB3A-49BB85A8C4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1" y="1783866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23" name="Oval 222">
                          <a:extLst>
                            <a:ext uri="{FF2B5EF4-FFF2-40B4-BE49-F238E27FC236}">
                              <a16:creationId xmlns:a16="http://schemas.microsoft.com/office/drawing/2014/main" id="{8F459794-632D-5DAF-6F00-23BC2C1BB7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4995" y="1424282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213" name="Group 212">
                        <a:extLst>
                          <a:ext uri="{FF2B5EF4-FFF2-40B4-BE49-F238E27FC236}">
                            <a16:creationId xmlns:a16="http://schemas.microsoft.com/office/drawing/2014/main" id="{7FB7E9E9-607E-65BE-9948-9AF84AF8334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94689" y="1429152"/>
                        <a:ext cx="146030" cy="747992"/>
                        <a:chOff x="5204995" y="1424282"/>
                        <a:chExt cx="146030" cy="747992"/>
                      </a:xfrm>
                    </p:grpSpPr>
                    <p:cxnSp>
                      <p:nvCxnSpPr>
                        <p:cNvPr id="216" name="Straight Connector 215">
                          <a:extLst>
                            <a:ext uri="{FF2B5EF4-FFF2-40B4-BE49-F238E27FC236}">
                              <a16:creationId xmlns:a16="http://schemas.microsoft.com/office/drawing/2014/main" id="{C0362FED-F863-B353-DD65-C08218F67039}"/>
                            </a:ext>
                          </a:extLst>
                        </p:cNvPr>
                        <p:cNvCxnSpPr>
                          <a:cxnSpLocks/>
                          <a:stCxn id="219" idx="0"/>
                        </p:cNvCxnSpPr>
                        <p:nvPr/>
                      </p:nvCxnSpPr>
                      <p:spPr>
                        <a:xfrm>
                          <a:off x="5277687" y="1424282"/>
                          <a:ext cx="0" cy="747992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17" name="Oval 216">
                          <a:extLst>
                            <a:ext uri="{FF2B5EF4-FFF2-40B4-BE49-F238E27FC236}">
                              <a16:creationId xmlns:a16="http://schemas.microsoft.com/office/drawing/2014/main" id="{79BE26BA-E630-9303-331D-2A373A82857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2" y="1603947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8" name="Oval 217">
                          <a:extLst>
                            <a:ext uri="{FF2B5EF4-FFF2-40B4-BE49-F238E27FC236}">
                              <a16:creationId xmlns:a16="http://schemas.microsoft.com/office/drawing/2014/main" id="{0E1A1183-BC46-50BE-F976-7CBDF5D1A0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1" y="1783866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9" name="Oval 218">
                          <a:extLst>
                            <a:ext uri="{FF2B5EF4-FFF2-40B4-BE49-F238E27FC236}">
                              <a16:creationId xmlns:a16="http://schemas.microsoft.com/office/drawing/2014/main" id="{6D197176-A524-E762-6297-9ADD6F2845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4995" y="1424282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14" name="Oval 213">
                        <a:extLst>
                          <a:ext uri="{FF2B5EF4-FFF2-40B4-BE49-F238E27FC236}">
                            <a16:creationId xmlns:a16="http://schemas.microsoft.com/office/drawing/2014/main" id="{CCD4E9E0-0759-7A57-5155-F0C60E0FC5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36464" y="1414865"/>
                        <a:ext cx="145383" cy="145383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" panose="020B0503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15" name="Oval 214">
                        <a:extLst>
                          <a:ext uri="{FF2B5EF4-FFF2-40B4-BE49-F238E27FC236}">
                            <a16:creationId xmlns:a16="http://schemas.microsoft.com/office/drawing/2014/main" id="{E4CCC99E-F9E8-01D1-D52B-5A44F09EB6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30166" y="1787487"/>
                        <a:ext cx="145383" cy="145383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" panose="020B0503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sp>
                <p:nvSpPr>
                  <p:cNvPr id="200" name="Trapezoid 199">
                    <a:extLst>
                      <a:ext uri="{FF2B5EF4-FFF2-40B4-BE49-F238E27FC236}">
                        <a16:creationId xmlns:a16="http://schemas.microsoft.com/office/drawing/2014/main" id="{C3269B1D-665A-B842-355A-91A6C313D350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534878" y="1580684"/>
                    <a:ext cx="487028" cy="162163"/>
                  </a:xfrm>
                  <a:prstGeom prst="trapezoid">
                    <a:avLst>
                      <a:gd name="adj" fmla="val 34124"/>
                    </a:avLst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Rectangle 200">
                    <a:extLst>
                      <a:ext uri="{FF2B5EF4-FFF2-40B4-BE49-F238E27FC236}">
                        <a16:creationId xmlns:a16="http://schemas.microsoft.com/office/drawing/2014/main" id="{86AF9430-0567-6A8F-8492-68B10A1B6039}"/>
                      </a:ext>
                    </a:extLst>
                  </p:cNvPr>
                  <p:cNvSpPr/>
                  <p:nvPr/>
                </p:nvSpPr>
                <p:spPr>
                  <a:xfrm>
                    <a:off x="4961468" y="1974809"/>
                    <a:ext cx="1083732" cy="111866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02" name="Straight Connector 201">
                    <a:extLst>
                      <a:ext uri="{FF2B5EF4-FFF2-40B4-BE49-F238E27FC236}">
                        <a16:creationId xmlns:a16="http://schemas.microsoft.com/office/drawing/2014/main" id="{8B46416B-2148-BED3-4AE2-10AD47CA44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852605" y="1560248"/>
                    <a:ext cx="108863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" name="Straight Connector 202">
                    <a:extLst>
                      <a:ext uri="{FF2B5EF4-FFF2-40B4-BE49-F238E27FC236}">
                        <a16:creationId xmlns:a16="http://schemas.microsoft.com/office/drawing/2014/main" id="{304589A4-11B1-FD4F-B3EF-BFDB60A67E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852605" y="1763683"/>
                    <a:ext cx="108863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A20A4F1A-CA51-73D8-0445-0C5E5C5078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97996" y="6017421"/>
                  <a:ext cx="0" cy="1023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855096CD-27BA-D817-D7C7-BDFB9506589E}"/>
                    </a:ext>
                  </a:extLst>
                </p:cNvPr>
                <p:cNvGrpSpPr/>
                <p:nvPr/>
              </p:nvGrpSpPr>
              <p:grpSpPr>
                <a:xfrm>
                  <a:off x="7069492" y="4319864"/>
                  <a:ext cx="1509033" cy="880436"/>
                  <a:chOff x="7069492" y="4319864"/>
                  <a:chExt cx="1509033" cy="880436"/>
                </a:xfrm>
              </p:grpSpPr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8A44072D-085B-74B7-F667-955F6A79FF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95254" y="5134860"/>
                    <a:ext cx="0" cy="6544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63" name="Group 162">
                    <a:extLst>
                      <a:ext uri="{FF2B5EF4-FFF2-40B4-BE49-F238E27FC236}">
                        <a16:creationId xmlns:a16="http://schemas.microsoft.com/office/drawing/2014/main" id="{E18F74EB-D3EB-D0ED-1D0D-81DBAC8EE43E}"/>
                      </a:ext>
                    </a:extLst>
                  </p:cNvPr>
                  <p:cNvGrpSpPr/>
                  <p:nvPr/>
                </p:nvGrpSpPr>
                <p:grpSpPr>
                  <a:xfrm>
                    <a:off x="7069492" y="4319864"/>
                    <a:ext cx="1509033" cy="880436"/>
                    <a:chOff x="7069492" y="4319864"/>
                    <a:chExt cx="1509033" cy="880436"/>
                  </a:xfrm>
                </p:grpSpPr>
                <p:grpSp>
                  <p:nvGrpSpPr>
                    <p:cNvPr id="164" name="Group 163">
                      <a:extLst>
                        <a:ext uri="{FF2B5EF4-FFF2-40B4-BE49-F238E27FC236}">
                          <a16:creationId xmlns:a16="http://schemas.microsoft.com/office/drawing/2014/main" id="{77C9E622-3511-E27C-FB81-A0AD36F51F3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69492" y="4319864"/>
                      <a:ext cx="1509033" cy="880436"/>
                      <a:chOff x="4697310" y="1380763"/>
                      <a:chExt cx="1347890" cy="762593"/>
                    </a:xfrm>
                  </p:grpSpPr>
                  <p:grpSp>
                    <p:nvGrpSpPr>
                      <p:cNvPr id="166" name="Group 165">
                        <a:extLst>
                          <a:ext uri="{FF2B5EF4-FFF2-40B4-BE49-F238E27FC236}">
                            <a16:creationId xmlns:a16="http://schemas.microsoft.com/office/drawing/2014/main" id="{EF8DF4BF-81AD-D8DC-A317-686DBE54361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61468" y="1380763"/>
                        <a:ext cx="1083732" cy="762593"/>
                        <a:chOff x="4961468" y="1380763"/>
                        <a:chExt cx="1083732" cy="762593"/>
                      </a:xfrm>
                    </p:grpSpPr>
                    <p:sp>
                      <p:nvSpPr>
                        <p:cNvPr id="171" name="Rectangle 170">
                          <a:extLst>
                            <a:ext uri="{FF2B5EF4-FFF2-40B4-BE49-F238E27FC236}">
                              <a16:creationId xmlns:a16="http://schemas.microsoft.com/office/drawing/2014/main" id="{573C131C-D1CC-4A1A-2272-EEB48D69EB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61468" y="1380763"/>
                          <a:ext cx="1083732" cy="593087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172" name="Group 171">
                          <a:extLst>
                            <a:ext uri="{FF2B5EF4-FFF2-40B4-BE49-F238E27FC236}">
                              <a16:creationId xmlns:a16="http://schemas.microsoft.com/office/drawing/2014/main" id="{41B6E082-21CE-1ADE-276E-9951D041E24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994689" y="1414865"/>
                          <a:ext cx="996193" cy="728491"/>
                          <a:chOff x="4994689" y="1414865"/>
                          <a:chExt cx="996193" cy="728491"/>
                        </a:xfrm>
                      </p:grpSpPr>
                      <p:cxnSp>
                        <p:nvCxnSpPr>
                          <p:cNvPr id="173" name="Straight Connector 172">
                            <a:extLst>
                              <a:ext uri="{FF2B5EF4-FFF2-40B4-BE49-F238E27FC236}">
                                <a16:creationId xmlns:a16="http://schemas.microsoft.com/office/drawing/2014/main" id="{EEBC9874-96BA-2329-8D38-342B5405A4DB}"/>
                              </a:ext>
                            </a:extLst>
                          </p:cNvPr>
                          <p:cNvCxnSpPr>
                            <a:cxnSpLocks/>
                            <a:stCxn id="184" idx="2"/>
                            <a:endCxn id="188" idx="6"/>
                          </p:cNvCxnSpPr>
                          <p:nvPr/>
                        </p:nvCxnSpPr>
                        <p:spPr>
                          <a:xfrm flipV="1">
                            <a:off x="4995336" y="1676639"/>
                            <a:ext cx="995546" cy="0"/>
                          </a:xfrm>
                          <a:prstGeom prst="line">
                            <a:avLst/>
                          </a:prstGeom>
                          <a:ln w="127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74" name="Straight Connector 173">
                            <a:extLst>
                              <a:ext uri="{FF2B5EF4-FFF2-40B4-BE49-F238E27FC236}">
                                <a16:creationId xmlns:a16="http://schemas.microsoft.com/office/drawing/2014/main" id="{BB623F7D-3796-E2E5-4CDA-4FF442D280F4}"/>
                              </a:ext>
                            </a:extLst>
                          </p:cNvPr>
                          <p:cNvCxnSpPr>
                            <a:cxnSpLocks/>
                            <a:stCxn id="185" idx="2"/>
                            <a:endCxn id="189" idx="6"/>
                          </p:cNvCxnSpPr>
                          <p:nvPr/>
                        </p:nvCxnSpPr>
                        <p:spPr>
                          <a:xfrm flipV="1">
                            <a:off x="4995335" y="1856558"/>
                            <a:ext cx="995546" cy="0"/>
                          </a:xfrm>
                          <a:prstGeom prst="line">
                            <a:avLst/>
                          </a:prstGeom>
                          <a:ln w="127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75" name="Straight Connector 174">
                            <a:extLst>
                              <a:ext uri="{FF2B5EF4-FFF2-40B4-BE49-F238E27FC236}">
                                <a16:creationId xmlns:a16="http://schemas.microsoft.com/office/drawing/2014/main" id="{C27549A3-A0CE-F0B7-A5C7-29BA8DD03DA7}"/>
                              </a:ext>
                            </a:extLst>
                          </p:cNvPr>
                          <p:cNvCxnSpPr>
                            <a:cxnSpLocks/>
                            <a:stCxn id="186" idx="2"/>
                            <a:endCxn id="190" idx="6"/>
                          </p:cNvCxnSpPr>
                          <p:nvPr/>
                        </p:nvCxnSpPr>
                        <p:spPr>
                          <a:xfrm flipV="1">
                            <a:off x="4994689" y="1496974"/>
                            <a:ext cx="995546" cy="0"/>
                          </a:xfrm>
                          <a:prstGeom prst="line">
                            <a:avLst/>
                          </a:prstGeom>
                          <a:ln w="127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176" name="Group 175">
                            <a:extLst>
                              <a:ext uri="{FF2B5EF4-FFF2-40B4-BE49-F238E27FC236}">
                                <a16:creationId xmlns:a16="http://schemas.microsoft.com/office/drawing/2014/main" id="{E929ED2B-AE9C-757B-ED6E-6B0F1084FE3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204995" y="1424282"/>
                            <a:ext cx="146030" cy="719074"/>
                            <a:chOff x="5204995" y="1424282"/>
                            <a:chExt cx="146030" cy="719074"/>
                          </a:xfrm>
                        </p:grpSpPr>
                        <p:cxnSp>
                          <p:nvCxnSpPr>
                            <p:cNvPr id="195" name="Straight Connector 194">
                              <a:extLst>
                                <a:ext uri="{FF2B5EF4-FFF2-40B4-BE49-F238E27FC236}">
                                  <a16:creationId xmlns:a16="http://schemas.microsoft.com/office/drawing/2014/main" id="{2E2758CD-09E0-4990-A7FC-053C13C2D738}"/>
                                </a:ext>
                              </a:extLst>
                            </p:cNvPr>
                            <p:cNvCxnSpPr>
                              <a:cxnSpLocks/>
                              <a:stCxn id="198" idx="0"/>
                            </p:cNvCxnSpPr>
                            <p:nvPr/>
                          </p:nvCxnSpPr>
                          <p:spPr>
                            <a:xfrm>
                              <a:off x="5277687" y="1424282"/>
                              <a:ext cx="0" cy="719074"/>
                            </a:xfrm>
                            <a:prstGeom prst="line">
                              <a:avLst/>
                            </a:prstGeom>
                            <a:ln w="127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196" name="Oval 195">
                              <a:extLst>
                                <a:ext uri="{FF2B5EF4-FFF2-40B4-BE49-F238E27FC236}">
                                  <a16:creationId xmlns:a16="http://schemas.microsoft.com/office/drawing/2014/main" id="{F36A98A0-52C1-C696-D87D-55BE2B1F499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2" y="1603947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97" name="Oval 196">
                              <a:extLst>
                                <a:ext uri="{FF2B5EF4-FFF2-40B4-BE49-F238E27FC236}">
                                  <a16:creationId xmlns:a16="http://schemas.microsoft.com/office/drawing/2014/main" id="{D59026F8-577C-0C6A-D6D5-0D11B6E643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1" y="1783866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98" name="Oval 197">
                              <a:extLst>
                                <a:ext uri="{FF2B5EF4-FFF2-40B4-BE49-F238E27FC236}">
                                  <a16:creationId xmlns:a16="http://schemas.microsoft.com/office/drawing/2014/main" id="{967A8A82-4FE3-5455-C91D-B3AB3686B6F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4995" y="1424282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77" name="Group 176">
                            <a:extLst>
                              <a:ext uri="{FF2B5EF4-FFF2-40B4-BE49-F238E27FC236}">
                                <a16:creationId xmlns:a16="http://schemas.microsoft.com/office/drawing/2014/main" id="{F569E83D-2140-FC9C-C1EA-50C8C94E162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419036" y="1419988"/>
                            <a:ext cx="146030" cy="723368"/>
                            <a:chOff x="5204995" y="1424282"/>
                            <a:chExt cx="146030" cy="723368"/>
                          </a:xfrm>
                        </p:grpSpPr>
                        <p:cxnSp>
                          <p:nvCxnSpPr>
                            <p:cNvPr id="191" name="Straight Connector 190">
                              <a:extLst>
                                <a:ext uri="{FF2B5EF4-FFF2-40B4-BE49-F238E27FC236}">
                                  <a16:creationId xmlns:a16="http://schemas.microsoft.com/office/drawing/2014/main" id="{336B1E6A-4429-75C0-0AF0-D802C40D245A}"/>
                                </a:ext>
                              </a:extLst>
                            </p:cNvPr>
                            <p:cNvCxnSpPr>
                              <a:cxnSpLocks/>
                              <a:stCxn id="194" idx="0"/>
                              <a:endCxn id="204" idx="0"/>
                            </p:cNvCxnSpPr>
                            <p:nvPr/>
                          </p:nvCxnSpPr>
                          <p:spPr>
                            <a:xfrm>
                              <a:off x="5277687" y="1424282"/>
                              <a:ext cx="0" cy="723368"/>
                            </a:xfrm>
                            <a:prstGeom prst="line">
                              <a:avLst/>
                            </a:prstGeom>
                            <a:ln w="127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192" name="Oval 191">
                              <a:extLst>
                                <a:ext uri="{FF2B5EF4-FFF2-40B4-BE49-F238E27FC236}">
                                  <a16:creationId xmlns:a16="http://schemas.microsoft.com/office/drawing/2014/main" id="{C18B25D3-8BC7-8AEE-394C-F900ABEF877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2" y="1603947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93" name="Oval 192">
                              <a:extLst>
                                <a:ext uri="{FF2B5EF4-FFF2-40B4-BE49-F238E27FC236}">
                                  <a16:creationId xmlns:a16="http://schemas.microsoft.com/office/drawing/2014/main" id="{D5818DDC-4F97-D8D8-3C57-38B06E44CD5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1" y="1783866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94" name="Oval 193">
                              <a:extLst>
                                <a:ext uri="{FF2B5EF4-FFF2-40B4-BE49-F238E27FC236}">
                                  <a16:creationId xmlns:a16="http://schemas.microsoft.com/office/drawing/2014/main" id="{C59C739D-D67B-1BF1-1C8F-8F2B944A1FB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4995" y="1424282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78" name="Oval 177">
                            <a:extLst>
                              <a:ext uri="{FF2B5EF4-FFF2-40B4-BE49-F238E27FC236}">
                                <a16:creationId xmlns:a16="http://schemas.microsoft.com/office/drawing/2014/main" id="{FF2870C9-C744-7314-2A21-2084682AE8A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633076" y="1599653"/>
                            <a:ext cx="145383" cy="145383"/>
                          </a:xfrm>
                          <a:prstGeom prst="ellipse">
                            <a:avLst/>
                          </a:prstGeom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4572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8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Arial" panose="020B0604020202020204" pitchFamily="34" charset="0"/>
                              </a:rPr>
                              <a:t>…</a:t>
                            </a:r>
                          </a:p>
                        </p:txBody>
                      </p:sp>
                      <p:grpSp>
                        <p:nvGrpSpPr>
                          <p:cNvPr id="179" name="Group 178">
                            <a:extLst>
                              <a:ext uri="{FF2B5EF4-FFF2-40B4-BE49-F238E27FC236}">
                                <a16:creationId xmlns:a16="http://schemas.microsoft.com/office/drawing/2014/main" id="{A9C060B1-03A0-EB93-483B-10183B5499F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844852" y="1424282"/>
                            <a:ext cx="146030" cy="719074"/>
                            <a:chOff x="5204995" y="1424282"/>
                            <a:chExt cx="146030" cy="719074"/>
                          </a:xfrm>
                        </p:grpSpPr>
                        <p:cxnSp>
                          <p:nvCxnSpPr>
                            <p:cNvPr id="187" name="Straight Connector 186">
                              <a:extLst>
                                <a:ext uri="{FF2B5EF4-FFF2-40B4-BE49-F238E27FC236}">
                                  <a16:creationId xmlns:a16="http://schemas.microsoft.com/office/drawing/2014/main" id="{BD2923EF-B26D-A423-63EA-329244DEEF3F}"/>
                                </a:ext>
                              </a:extLst>
                            </p:cNvPr>
                            <p:cNvCxnSpPr>
                              <a:cxnSpLocks/>
                              <a:stCxn id="190" idx="0"/>
                            </p:cNvCxnSpPr>
                            <p:nvPr/>
                          </p:nvCxnSpPr>
                          <p:spPr>
                            <a:xfrm>
                              <a:off x="5277687" y="1424282"/>
                              <a:ext cx="0" cy="719074"/>
                            </a:xfrm>
                            <a:prstGeom prst="line">
                              <a:avLst/>
                            </a:prstGeom>
                            <a:ln w="127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188" name="Oval 187">
                              <a:extLst>
                                <a:ext uri="{FF2B5EF4-FFF2-40B4-BE49-F238E27FC236}">
                                  <a16:creationId xmlns:a16="http://schemas.microsoft.com/office/drawing/2014/main" id="{6E1F3310-6A3A-3C21-D904-C478F15946A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2" y="1603947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89" name="Oval 188">
                              <a:extLst>
                                <a:ext uri="{FF2B5EF4-FFF2-40B4-BE49-F238E27FC236}">
                                  <a16:creationId xmlns:a16="http://schemas.microsoft.com/office/drawing/2014/main" id="{069C747E-E527-36A1-F205-305D2ED161A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1" y="1783866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90" name="Oval 189">
                              <a:extLst>
                                <a:ext uri="{FF2B5EF4-FFF2-40B4-BE49-F238E27FC236}">
                                  <a16:creationId xmlns:a16="http://schemas.microsoft.com/office/drawing/2014/main" id="{97B5DE9F-A0EB-DFDA-5F05-4185E50761F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4995" y="1424282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80" name="Group 179">
                            <a:extLst>
                              <a:ext uri="{FF2B5EF4-FFF2-40B4-BE49-F238E27FC236}">
                                <a16:creationId xmlns:a16="http://schemas.microsoft.com/office/drawing/2014/main" id="{FF5CE1DC-DEC2-A7A7-D914-C2826502DA7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994689" y="1429152"/>
                            <a:ext cx="146030" cy="706836"/>
                            <a:chOff x="5204995" y="1424282"/>
                            <a:chExt cx="146030" cy="706836"/>
                          </a:xfrm>
                        </p:grpSpPr>
                        <p:cxnSp>
                          <p:nvCxnSpPr>
                            <p:cNvPr id="183" name="Straight Connector 182">
                              <a:extLst>
                                <a:ext uri="{FF2B5EF4-FFF2-40B4-BE49-F238E27FC236}">
                                  <a16:creationId xmlns:a16="http://schemas.microsoft.com/office/drawing/2014/main" id="{124CF17B-B9D1-903B-2C8D-F6927F6AE193}"/>
                                </a:ext>
                              </a:extLst>
                            </p:cNvPr>
                            <p:cNvCxnSpPr>
                              <a:cxnSpLocks/>
                              <a:stCxn id="186" idx="0"/>
                            </p:cNvCxnSpPr>
                            <p:nvPr/>
                          </p:nvCxnSpPr>
                          <p:spPr>
                            <a:xfrm>
                              <a:off x="5277687" y="1424282"/>
                              <a:ext cx="0" cy="706836"/>
                            </a:xfrm>
                            <a:prstGeom prst="line">
                              <a:avLst/>
                            </a:prstGeom>
                            <a:ln w="127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184" name="Oval 183">
                              <a:extLst>
                                <a:ext uri="{FF2B5EF4-FFF2-40B4-BE49-F238E27FC236}">
                                  <a16:creationId xmlns:a16="http://schemas.microsoft.com/office/drawing/2014/main" id="{95108AAE-AA4C-F4AA-8327-F3D0C274F71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2" y="1603947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85" name="Oval 184">
                              <a:extLst>
                                <a:ext uri="{FF2B5EF4-FFF2-40B4-BE49-F238E27FC236}">
                                  <a16:creationId xmlns:a16="http://schemas.microsoft.com/office/drawing/2014/main" id="{E9BDE862-B95C-BAD8-E917-8DE53166569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1" y="1783866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86" name="Oval 185">
                              <a:extLst>
                                <a:ext uri="{FF2B5EF4-FFF2-40B4-BE49-F238E27FC236}">
                                  <a16:creationId xmlns:a16="http://schemas.microsoft.com/office/drawing/2014/main" id="{0739E9FD-F508-456C-B50F-0E1ADCC55B3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4995" y="1424282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81" name="Oval 180">
                            <a:extLst>
                              <a:ext uri="{FF2B5EF4-FFF2-40B4-BE49-F238E27FC236}">
                                <a16:creationId xmlns:a16="http://schemas.microsoft.com/office/drawing/2014/main" id="{A8755C7E-8F61-C76C-2F27-CDC172E38F6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636464" y="1414865"/>
                            <a:ext cx="145383" cy="145383"/>
                          </a:xfrm>
                          <a:prstGeom prst="ellipse">
                            <a:avLst/>
                          </a:prstGeom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4572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venir Next" panose="020B0503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82" name="Oval 181">
                            <a:extLst>
                              <a:ext uri="{FF2B5EF4-FFF2-40B4-BE49-F238E27FC236}">
                                <a16:creationId xmlns:a16="http://schemas.microsoft.com/office/drawing/2014/main" id="{72FEBFC8-F2EB-361C-B5B9-03C72A19585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630166" y="1787487"/>
                            <a:ext cx="145383" cy="145383"/>
                          </a:xfrm>
                          <a:prstGeom prst="ellipse">
                            <a:avLst/>
                          </a:prstGeom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4572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venir Next" panose="020B0503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167" name="Trapezoid 166">
                        <a:extLst>
                          <a:ext uri="{FF2B5EF4-FFF2-40B4-BE49-F238E27FC236}">
                            <a16:creationId xmlns:a16="http://schemas.microsoft.com/office/drawing/2014/main" id="{2628D0AD-3A44-4042-CD86-3C31A7A838E4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4534878" y="1580684"/>
                        <a:ext cx="487028" cy="162163"/>
                      </a:xfrm>
                      <a:prstGeom prst="trapezoid">
                        <a:avLst>
                          <a:gd name="adj" fmla="val 34124"/>
                        </a:avLst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venir Next" panose="020B0503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8" name="Rectangle 167">
                        <a:extLst>
                          <a:ext uri="{FF2B5EF4-FFF2-40B4-BE49-F238E27FC236}">
                            <a16:creationId xmlns:a16="http://schemas.microsoft.com/office/drawing/2014/main" id="{04EB38B2-A70A-7B26-434D-A57DCE8D8D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61468" y="1969094"/>
                        <a:ext cx="1083732" cy="111866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ln>
                        <a:solidFill>
                          <a:srgbClr val="FF0000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venir Next" panose="020B0503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69" name="Straight Connector 168">
                        <a:extLst>
                          <a:ext uri="{FF2B5EF4-FFF2-40B4-BE49-F238E27FC236}">
                            <a16:creationId xmlns:a16="http://schemas.microsoft.com/office/drawing/2014/main" id="{7D47312D-8307-709E-58E0-B286F1976D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4852605" y="1560248"/>
                        <a:ext cx="108863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" name="Straight Connector 169">
                        <a:extLst>
                          <a:ext uri="{FF2B5EF4-FFF2-40B4-BE49-F238E27FC236}">
                            <a16:creationId xmlns:a16="http://schemas.microsoft.com/office/drawing/2014/main" id="{83947BF2-0ADF-D9B2-0585-51221B774EC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4852605" y="1763683"/>
                        <a:ext cx="108863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65" name="Rectangle 164">
                      <a:extLst>
                        <a:ext uri="{FF2B5EF4-FFF2-40B4-BE49-F238E27FC236}">
                          <a16:creationId xmlns:a16="http://schemas.microsoft.com/office/drawing/2014/main" id="{D2837DC6-D6BB-243C-7183-F89AB1078A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6464" y="4319864"/>
                      <a:ext cx="1222060" cy="679246"/>
                    </a:xfrm>
                    <a:prstGeom prst="rect">
                      <a:avLst/>
                    </a:prstGeom>
                    <a:noFill/>
                    <a:ln w="15875">
                      <a:solidFill>
                        <a:srgbClr val="FF0000"/>
                      </a:solidFill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143040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027ED-E103-0D3F-A304-86572DA2F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PIM Taxonomy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BD24F-1D37-949E-FE67-1742B45AE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95664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Nature</a:t>
            </a:r>
            <a:r>
              <a:rPr lang="en-US" dirty="0">
                <a:solidFill>
                  <a:srgbClr val="0000FF"/>
                </a:solidFill>
              </a:rPr>
              <a:t> (of computation)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Using</a:t>
            </a:r>
            <a:r>
              <a:rPr lang="en-US" dirty="0"/>
              <a:t>: Use operational properties of memory structures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Near</a:t>
            </a:r>
            <a:r>
              <a:rPr lang="en-US" dirty="0"/>
              <a:t>: Add logic close to memory structures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Technology</a:t>
            </a:r>
          </a:p>
          <a:p>
            <a:pPr lvl="1"/>
            <a:r>
              <a:rPr lang="en-US" dirty="0"/>
              <a:t>Flash, DRAM, SRAM, RRAM, MRAM, </a:t>
            </a:r>
            <a:r>
              <a:rPr lang="en-US" dirty="0" err="1"/>
              <a:t>FeRAM</a:t>
            </a:r>
            <a:r>
              <a:rPr lang="en-US" dirty="0"/>
              <a:t>, PCM, 3D, …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Location</a:t>
            </a:r>
          </a:p>
          <a:p>
            <a:pPr lvl="1"/>
            <a:r>
              <a:rPr lang="en-US" dirty="0"/>
              <a:t>Sensor, Cold Storage, Hard Disk, SSD, Main Memory, Cache, Register File, Memory Controller, Interconnect, …</a:t>
            </a:r>
          </a:p>
          <a:p>
            <a:pPr marL="344487" lvl="1" indent="0">
              <a:buNone/>
            </a:pPr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A tuple of the three determines “PIM type”</a:t>
            </a:r>
          </a:p>
          <a:p>
            <a:r>
              <a:rPr lang="en-US" dirty="0">
                <a:solidFill>
                  <a:srgbClr val="7030A0"/>
                </a:solidFill>
              </a:rPr>
              <a:t>One can combine multiple “PIM types” in a system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2EB92-BCA7-43A8-9600-0F327F9DF8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1420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228E7-7171-CA26-056A-95A47929B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Huge Demand for Performance &amp;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8FFFD-3900-29B3-B092-D02350C02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84" y="1124744"/>
            <a:ext cx="9095928" cy="5123656"/>
          </a:xfrm>
        </p:spPr>
        <p:txBody>
          <a:bodyPr/>
          <a:lstStyle/>
          <a:p>
            <a:r>
              <a:rPr lang="en-US" dirty="0" err="1"/>
              <a:t>Gholami</a:t>
            </a:r>
            <a:r>
              <a:rPr lang="en-US" dirty="0"/>
              <a:t>, Amir, et al. "</a:t>
            </a:r>
            <a:r>
              <a:rPr lang="en-US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 and Memory Wall</a:t>
            </a:r>
            <a:r>
              <a:rPr lang="en-US" dirty="0"/>
              <a:t>." IEEE Micro, 2024.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8B044-3EBA-464E-FBFE-1932531FA0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24ADC2-C940-6282-0187-1CF68BD88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2" y="1700808"/>
            <a:ext cx="8462257" cy="447580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183606-6C49-0326-017C-3D485232C43B}"/>
              </a:ext>
            </a:extLst>
          </p:cNvPr>
          <p:cNvCxnSpPr/>
          <p:nvPr/>
        </p:nvCxnSpPr>
        <p:spPr>
          <a:xfrm>
            <a:off x="7623110" y="2564904"/>
            <a:ext cx="0" cy="1301798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303146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6D87-696D-EBE3-B3FB-6E893454A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9F7F1-2CCF-BFF6-A24D-8078A7448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7632"/>
            <a:ext cx="8610600" cy="5123656"/>
          </a:xfrm>
        </p:spPr>
        <p:txBody>
          <a:bodyPr/>
          <a:lstStyle/>
          <a:p>
            <a:r>
              <a:rPr lang="en-US" sz="2100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Processing-Near-Memory Systems: Developments from </a:t>
            </a:r>
            <a:br>
              <a:rPr lang="en-US" sz="2100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Academia &amp; Industry</a:t>
            </a:r>
            <a:br>
              <a:rPr lang="en-US" sz="300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00" b="0" i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Invited Talk by Dr. Brian </a:t>
            </a:r>
            <a:r>
              <a:rPr lang="en-US" sz="21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Schwedock</a:t>
            </a: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Architectures and Programming Models for General-Purpose </a:t>
            </a:r>
            <a:b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Near-Data Computing</a:t>
            </a:r>
          </a:p>
          <a:p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Processing-Using-Memory Systems for Bulk Bitwise Operations</a:t>
            </a:r>
            <a:br>
              <a:rPr lang="en-US" sz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Coffee Break </a:t>
            </a:r>
            <a:br>
              <a:rPr lang="en-US" sz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Ataberk</a:t>
            </a: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Olgun</a:t>
            </a: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Infrastructure for Processing-Using-Memory Research</a:t>
            </a:r>
            <a:br>
              <a:rPr lang="en-US" sz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Invited Talk by Dr. Christina </a:t>
            </a:r>
            <a:r>
              <a:rPr lang="en-US" sz="21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Giannoula</a:t>
            </a:r>
            <a:r>
              <a:rPr lang="en-U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 Software and Libraries for Sparse Computational Kernels </a:t>
            </a:r>
            <a:b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PIM Architectures</a:t>
            </a:r>
            <a:br>
              <a:rPr lang="en-US" sz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Nika Mansouri </a:t>
            </a:r>
            <a:r>
              <a:rPr lang="en-US" sz="2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Ghiasi</a:t>
            </a: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b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Storage-Centric Computing for Genomics and Metagenomics</a:t>
            </a:r>
          </a:p>
          <a:p>
            <a:endParaRPr lang="en-US" sz="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Challenges for PIM &amp; Closing Remarks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CF5E-3525-5BE8-7EE2-34D14BBC1C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</a:b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30253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45B1E4-4A3E-4B44-B90F-77CA8B5BE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382000" cy="2209800"/>
          </a:xfrm>
        </p:spPr>
        <p:txBody>
          <a:bodyPr anchor="ctr"/>
          <a:lstStyle/>
          <a:p>
            <a:pPr algn="ctr"/>
            <a: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  <a:t>Tutorial on </a:t>
            </a:r>
            <a:b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</a:b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Memory-Centric Computing:</a:t>
            </a:r>
            <a:br>
              <a:rPr lang="en-US" altLang="en-US" b="1">
                <a:solidFill>
                  <a:srgbClr val="C00000"/>
                </a:solidFill>
                <a:ea typeface="ＭＳ Ｐゴシック" panose="020B0600070205080204" pitchFamily="34" charset="-128"/>
              </a:rPr>
            </a:br>
            <a:r>
              <a:rPr lang="en-US" altLang="en-US">
                <a:solidFill>
                  <a:srgbClr val="006633"/>
                </a:solidFill>
                <a:ea typeface="ＭＳ Ｐゴシック" panose="020B0600070205080204" pitchFamily="34" charset="-128"/>
              </a:rPr>
              <a:t>Introduction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safari.png">
            <a:extLst>
              <a:ext uri="{FF2B5EF4-FFF2-40B4-BE49-F238E27FC236}">
                <a16:creationId xmlns:a16="http://schemas.microsoft.com/office/drawing/2014/main" id="{6F338064-9249-C04B-BB1E-830D09E569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23" y="6133800"/>
            <a:ext cx="2239579" cy="648000"/>
          </a:xfrm>
          <a:prstGeom prst="rect">
            <a:avLst/>
          </a:prstGeom>
        </p:spPr>
      </p:pic>
      <p:pic>
        <p:nvPicPr>
          <p:cNvPr id="5" name="Picture 2" descr="ETH Zurich short logo, black">
            <a:extLst>
              <a:ext uri="{FF2B5EF4-FFF2-40B4-BE49-F238E27FC236}">
                <a16:creationId xmlns:a16="http://schemas.microsoft.com/office/drawing/2014/main" id="{6BB9B15D-F9ED-6140-BDA2-30DF4E4A3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6357969" y="6074246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86957E2F-C1A4-A3BE-483B-9F1225948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3573017"/>
            <a:ext cx="7848600" cy="336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  <a:t>Geraldo F. Oliveira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hlinkClick r:id="rId5"/>
              </a:rPr>
              <a:t>https://geraldofojunior.github.io</a:t>
            </a:r>
            <a:b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</a:b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  <a:t>MICRO 2024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  <a:t>02 November 2024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220554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6D87-696D-EBE3-B3FB-6E893454A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9F7F1-2CCF-BFF6-A24D-8078A7448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7632"/>
            <a:ext cx="8610600" cy="5123656"/>
          </a:xfrm>
        </p:spPr>
        <p:txBody>
          <a:bodyPr/>
          <a:lstStyle/>
          <a:p>
            <a:r>
              <a:rPr lang="en-US" sz="21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Processing-Near-Memory Systems: Developments from </a:t>
            </a:r>
            <a:br>
              <a:rPr lang="en-US" sz="21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Academia &amp; Industry</a:t>
            </a:r>
            <a:br>
              <a:rPr lang="en-US" sz="300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00" b="0" i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Invited Talk by Dr. Brian </a:t>
            </a:r>
            <a:r>
              <a:rPr lang="en-US" sz="21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Schwedock</a:t>
            </a: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Architectures and Programming Models for General-Purpose </a:t>
            </a:r>
            <a:b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Near-Data Computing</a:t>
            </a:r>
          </a:p>
          <a:p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Processing-Using-Memory Systems for Bulk Bitwise Operations</a:t>
            </a:r>
            <a:br>
              <a:rPr lang="en-US" sz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Coffee Break </a:t>
            </a:r>
            <a:br>
              <a:rPr lang="en-US" sz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Ataberk</a:t>
            </a: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Olgun</a:t>
            </a: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Infrastructure for Processing-Using-Memory Research</a:t>
            </a:r>
            <a:br>
              <a:rPr lang="en-US" sz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Invited Talk by Dr. Christina </a:t>
            </a:r>
            <a:r>
              <a:rPr lang="en-US" sz="21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Giannoula</a:t>
            </a:r>
            <a:r>
              <a:rPr lang="en-U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 Software and Libraries for Sparse Computational Kernels </a:t>
            </a:r>
            <a:b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PIM Architectures</a:t>
            </a:r>
            <a:br>
              <a:rPr lang="en-US" sz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Nika Mansouri </a:t>
            </a:r>
            <a:r>
              <a:rPr lang="en-US" sz="2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Ghiasi</a:t>
            </a: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b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Storage-Centric Computing for Genomics and Metagenomics</a:t>
            </a:r>
          </a:p>
          <a:p>
            <a:endParaRPr lang="en-US" sz="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Challenges for PIM &amp; Closing Remarks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CF5E-3525-5BE8-7EE2-34D14BBC1C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</a:b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92146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51101_stc002_5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713" y="2799766"/>
            <a:ext cx="7602783" cy="3552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Huge Demand for Performance &amp; Efficiency</a:t>
            </a:r>
            <a:endParaRPr lang="en-US" sz="4400" dirty="0">
              <a:solidFill>
                <a:srgbClr val="00663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2" descr="https://www.genome.gov/images/content/costpermb2015_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011651"/>
            <a:ext cx="3764149" cy="277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966911" y="1688007"/>
            <a:ext cx="228825" cy="228825"/>
          </a:xfrm>
          <a:prstGeom prst="ellipse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9912" y="1198493"/>
            <a:ext cx="273001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development of new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sequencing technologies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355978" y="2060848"/>
            <a:ext cx="288030" cy="432048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Image result for the economist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485" y="5963008"/>
            <a:ext cx="790158" cy="4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30363" y="6460344"/>
            <a:ext cx="72901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http://www.economist.com/news/21631808-so-much-genetic-data-so-many-uses-genes-unzipped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3" name="Down Arrow 2"/>
          <p:cNvSpPr/>
          <p:nvPr/>
        </p:nvSpPr>
        <p:spPr>
          <a:xfrm rot="4961981">
            <a:off x="2655370" y="840988"/>
            <a:ext cx="517315" cy="138204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7924" y="4006805"/>
            <a:ext cx="230584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Number of Genomes Sequenced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4F672907-0893-4BCD-B2CB-90E270348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801" y="980728"/>
            <a:ext cx="2080800" cy="1523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Text Box 19">
            <a:extLst>
              <a:ext uri="{FF2B5EF4-FFF2-40B4-BE49-F238E27FC236}">
                <a16:creationId xmlns:a16="http://schemas.microsoft.com/office/drawing/2014/main" id="{709093E6-2A90-DB75-A786-298F87CDA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120" y="2504408"/>
            <a:ext cx="251136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Oxford Nanopore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MinION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7824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25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Office 테마">
  <a:themeElements>
    <a:clrScheme name="기본">
      <a:dk1>
        <a:sysClr val="windowText" lastClr="000000"/>
      </a:dk1>
      <a:lt1>
        <a:sysClr val="window" lastClr="FFFFFF"/>
      </a:lt1>
      <a:dk2>
        <a:srgbClr val="1B6AA3"/>
      </a:dk2>
      <a:lt2>
        <a:srgbClr val="FFFFFF"/>
      </a:lt2>
      <a:accent1>
        <a:srgbClr val="5DA5DA"/>
      </a:accent1>
      <a:accent2>
        <a:srgbClr val="FAA43A"/>
      </a:accent2>
      <a:accent3>
        <a:srgbClr val="60BD68"/>
      </a:accent3>
      <a:accent4>
        <a:srgbClr val="F17CB0"/>
      </a:accent4>
      <a:accent5>
        <a:srgbClr val="B2912F"/>
      </a:accent5>
      <a:accent6>
        <a:srgbClr val="307D99"/>
      </a:accent6>
      <a:hlink>
        <a:srgbClr val="0563C1"/>
      </a:hlink>
      <a:folHlink>
        <a:srgbClr val="954F72"/>
      </a:folHlink>
    </a:clrScheme>
    <a:fontScheme name="Calibri - 나눔고딕">
      <a:majorFont>
        <a:latin typeface="Calibri"/>
        <a:ea typeface="나눔고딕"/>
        <a:cs typeface=""/>
      </a:majorFont>
      <a:minorFont>
        <a:latin typeface="Calibri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31.xml><?xml version="1.0" encoding="utf-8"?>
<a:theme xmlns:a="http://schemas.openxmlformats.org/drawingml/2006/main" name="1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37.xml><?xml version="1.0" encoding="utf-8"?>
<a:theme xmlns:a="http://schemas.openxmlformats.org/drawingml/2006/main" name="15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5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99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13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2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15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2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2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100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2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4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101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6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2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1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31_Edge">
  <a:themeElements>
    <a:clrScheme name="Custom 4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432FF"/>
      </a:hlink>
      <a:folHlink>
        <a:srgbClr val="0432FF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3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3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3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8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9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0.xml><?xml version="1.0" encoding="utf-8"?>
<a:theme xmlns:a="http://schemas.openxmlformats.org/drawingml/2006/main" name="BE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er" id="{8BF39661-A2EB-4A57-959D-1412D4B6AA4D}" vid="{29ACB7AB-B96D-4826-A0CC-9CFCC9A4501F}"/>
    </a:ext>
  </a:extLst>
</a:theme>
</file>

<file path=ppt/theme/theme71.xml><?xml version="1.0" encoding="utf-8"?>
<a:theme xmlns:a="http://schemas.openxmlformats.org/drawingml/2006/main" name="5_sesha-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0"/>
      </a:accent1>
      <a:accent2>
        <a:srgbClr val="C00000"/>
      </a:accent2>
      <a:accent3>
        <a:srgbClr val="0061FF"/>
      </a:accent3>
      <a:accent4>
        <a:srgbClr val="3C3C3C"/>
      </a:accent4>
      <a:accent5>
        <a:srgbClr val="00B3B3"/>
      </a:accent5>
      <a:accent6>
        <a:srgbClr val="777777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>
              <a:lumMod val="75000"/>
              <a:lumOff val="25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800" b="1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72.xml><?xml version="1.0" encoding="utf-8"?>
<a:theme xmlns:a="http://schemas.openxmlformats.org/drawingml/2006/main" name="6_Office Theme">
  <a:themeElements>
    <a:clrScheme name="Palle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595E"/>
      </a:accent1>
      <a:accent2>
        <a:srgbClr val="FFCA3A"/>
      </a:accent2>
      <a:accent3>
        <a:srgbClr val="8AC926"/>
      </a:accent3>
      <a:accent4>
        <a:srgbClr val="1982C3"/>
      </a:accent4>
      <a:accent5>
        <a:srgbClr val="694C9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M Brainstorming -- 30.08.21" id="{966920FC-F2B4-C940-BBF3-E90989E26CA9}" vid="{5F022765-BD2C-3444-8327-2183C6EE3EBB}"/>
    </a:ext>
  </a:extLst>
</a:theme>
</file>

<file path=ppt/theme/theme7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7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337062</TotalTime>
  <Words>4287</Words>
  <Application>Microsoft Macintosh PowerPoint</Application>
  <PresentationFormat>On-screen Show (4:3)</PresentationFormat>
  <Paragraphs>693</Paragraphs>
  <Slides>82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73</vt:i4>
      </vt:variant>
      <vt:variant>
        <vt:lpstr>Slide Titles</vt:lpstr>
      </vt:variant>
      <vt:variant>
        <vt:i4>82</vt:i4>
      </vt:variant>
    </vt:vector>
  </HeadingPairs>
  <TitlesOfParts>
    <vt:vector size="172" baseType="lpstr">
      <vt:lpstr>europa</vt:lpstr>
      <vt:lpstr>medium-content-sans-serif-font</vt:lpstr>
      <vt:lpstr>Myriad Pro Bold Cond</vt:lpstr>
      <vt:lpstr>Arial</vt:lpstr>
      <vt:lpstr>Avenir Next</vt:lpstr>
      <vt:lpstr>Calibri</vt:lpstr>
      <vt:lpstr>Calibri Light</vt:lpstr>
      <vt:lpstr>Cambria</vt:lpstr>
      <vt:lpstr>Cambria Math</vt:lpstr>
      <vt:lpstr>Corbel</vt:lpstr>
      <vt:lpstr>Garamond</vt:lpstr>
      <vt:lpstr>Gill Sans</vt:lpstr>
      <vt:lpstr>Gill Sans MT</vt:lpstr>
      <vt:lpstr>Tahoma</vt:lpstr>
      <vt:lpstr>Times New Roman</vt:lpstr>
      <vt:lpstr>Trebuchet MS</vt:lpstr>
      <vt:lpstr>Wingdings</vt:lpstr>
      <vt:lpstr>Edge</vt:lpstr>
      <vt:lpstr>1_Edge</vt:lpstr>
      <vt:lpstr>3_Edge</vt:lpstr>
      <vt:lpstr>4_Edge</vt:lpstr>
      <vt:lpstr>6_Edge</vt:lpstr>
      <vt:lpstr>8_Edge</vt:lpstr>
      <vt:lpstr>2_Office Theme</vt:lpstr>
      <vt:lpstr>9_Edge</vt:lpstr>
      <vt:lpstr>17_Edge</vt:lpstr>
      <vt:lpstr>13_Edge</vt:lpstr>
      <vt:lpstr>23_Edge</vt:lpstr>
      <vt:lpstr>35_Edge</vt:lpstr>
      <vt:lpstr>39_Edge</vt:lpstr>
      <vt:lpstr>49_Edge</vt:lpstr>
      <vt:lpstr>56_Edge</vt:lpstr>
      <vt:lpstr>57_Edge</vt:lpstr>
      <vt:lpstr>58_Edge</vt:lpstr>
      <vt:lpstr>59_Edge</vt:lpstr>
      <vt:lpstr>64_Edge</vt:lpstr>
      <vt:lpstr>85_Edge</vt:lpstr>
      <vt:lpstr>90_Edge</vt:lpstr>
      <vt:lpstr>91_Edge</vt:lpstr>
      <vt:lpstr>95_Edge</vt:lpstr>
      <vt:lpstr>1_Metropolitan_bullet</vt:lpstr>
      <vt:lpstr>98_Edge</vt:lpstr>
      <vt:lpstr>1_Office 테마</vt:lpstr>
      <vt:lpstr>136_Edge</vt:lpstr>
      <vt:lpstr>144_Edge</vt:lpstr>
      <vt:lpstr>148_Edge</vt:lpstr>
      <vt:lpstr>3_Metropolitan_bullet</vt:lpstr>
      <vt:lpstr>151_Edge</vt:lpstr>
      <vt:lpstr>152_Edge</vt:lpstr>
      <vt:lpstr>154_Edge</vt:lpstr>
      <vt:lpstr>156_Edge</vt:lpstr>
      <vt:lpstr>159_Edge</vt:lpstr>
      <vt:lpstr>safari</vt:lpstr>
      <vt:lpstr>153_Edge</vt:lpstr>
      <vt:lpstr>5_Edge</vt:lpstr>
      <vt:lpstr>7_Edge</vt:lpstr>
      <vt:lpstr>18_Edge</vt:lpstr>
      <vt:lpstr>19_Edge</vt:lpstr>
      <vt:lpstr>11_Edge</vt:lpstr>
      <vt:lpstr>14_Edge</vt:lpstr>
      <vt:lpstr>2_Edge</vt:lpstr>
      <vt:lpstr>40_Edge</vt:lpstr>
      <vt:lpstr>15_Edge</vt:lpstr>
      <vt:lpstr>99_Edge</vt:lpstr>
      <vt:lpstr>137_Edge</vt:lpstr>
      <vt:lpstr>24_Edge</vt:lpstr>
      <vt:lpstr>155_Edge</vt:lpstr>
      <vt:lpstr>27_Edge</vt:lpstr>
      <vt:lpstr>28_Edge</vt:lpstr>
      <vt:lpstr>100_Edge</vt:lpstr>
      <vt:lpstr>29_Edge</vt:lpstr>
      <vt:lpstr>41_Edge</vt:lpstr>
      <vt:lpstr>101_Edge</vt:lpstr>
      <vt:lpstr>16_Edge</vt:lpstr>
      <vt:lpstr>12_Edge</vt:lpstr>
      <vt:lpstr>Metropolitan_bullet</vt:lpstr>
      <vt:lpstr>25_Edge</vt:lpstr>
      <vt:lpstr>157_Edge</vt:lpstr>
      <vt:lpstr>31_Edge</vt:lpstr>
      <vt:lpstr>30_Edge</vt:lpstr>
      <vt:lpstr>33_Edge</vt:lpstr>
      <vt:lpstr>34_Edge</vt:lpstr>
      <vt:lpstr>Office Theme</vt:lpstr>
      <vt:lpstr>Custom Design</vt:lpstr>
      <vt:lpstr>15_Office Theme</vt:lpstr>
      <vt:lpstr>16_Office Theme</vt:lpstr>
      <vt:lpstr>BEER</vt:lpstr>
      <vt:lpstr>5_sesha-theme</vt:lpstr>
      <vt:lpstr>6_Office Theme</vt:lpstr>
      <vt:lpstr>1_Office Theme</vt:lpstr>
      <vt:lpstr>Tutorial on  Memory-Centric Computing: Introduction </vt:lpstr>
      <vt:lpstr>Brief Self Introduction</vt:lpstr>
      <vt:lpstr>Get the Materials Online </vt:lpstr>
      <vt:lpstr>Get the Materials Online </vt:lpstr>
      <vt:lpstr>The Problem</vt:lpstr>
      <vt:lpstr>Data is Key for AI, ML, Genomics, …</vt:lpstr>
      <vt:lpstr>Huge Demand for Performance &amp; Efficiency</vt:lpstr>
      <vt:lpstr>Huge Demand for Performance &amp; Efficiency</vt:lpstr>
      <vt:lpstr>Huge Demand for Performance &amp; Efficiency</vt:lpstr>
      <vt:lpstr>Challenge and Opportunity for Future</vt:lpstr>
      <vt:lpstr>The Problem</vt:lpstr>
      <vt:lpstr>The Problem</vt:lpstr>
      <vt:lpstr>Today’s Computing Systems</vt:lpstr>
      <vt:lpstr>Perils of Processor-Centric Design</vt:lpstr>
      <vt:lpstr>Deeper and Larger Memory Hierarchies</vt:lpstr>
      <vt:lpstr>AMD’s 3D Last Level Cache (2021)</vt:lpstr>
      <vt:lpstr>Deeper and Larger Memory Hierarchies</vt:lpstr>
      <vt:lpstr>Deeper and Larger Memory Hierarchies</vt:lpstr>
      <vt:lpstr>Data Overwhelms Modern Machines …</vt:lpstr>
      <vt:lpstr>It’s the Memory, Stupid!</vt:lpstr>
      <vt:lpstr>The Performance Perspective </vt:lpstr>
      <vt:lpstr>The Performance Perspective</vt:lpstr>
      <vt:lpstr>The Performance Perspective (Today)</vt:lpstr>
      <vt:lpstr>Three Key Systems Trends</vt:lpstr>
      <vt:lpstr>Data Movement vs. Computation Energy</vt:lpstr>
      <vt:lpstr>Data Movement vs. Computation Energy</vt:lpstr>
      <vt:lpstr>Data Movement vs. Computation Energy</vt:lpstr>
      <vt:lpstr>PowerPoint Presentation</vt:lpstr>
      <vt:lpstr>Energy Waste in Accelerators</vt:lpstr>
      <vt:lpstr>Example Energy Breakdowns</vt:lpstr>
      <vt:lpstr>We Do Not Want to Move Data!</vt:lpstr>
      <vt:lpstr>Axiom</vt:lpstr>
      <vt:lpstr>How to Handle Data Well</vt:lpstr>
      <vt:lpstr>Corollaries: Computing Systems Today …</vt:lpstr>
      <vt:lpstr>Architectures for Intelligent Machines</vt:lpstr>
      <vt:lpstr>A Blueprint for Fundamentally Better Architectures</vt:lpstr>
      <vt:lpstr>Data-Centric (Memory-Centric) Architectures</vt:lpstr>
      <vt:lpstr>Data-Centric Architectures: Properties</vt:lpstr>
      <vt:lpstr>Process Data Where It Makes Sense </vt:lpstr>
      <vt:lpstr>We Need to Think Differently from the Past Approaches</vt:lpstr>
      <vt:lpstr>We Need A Paradigm Shift To …</vt:lpstr>
      <vt:lpstr>Mindset: Memory as an Accelerator</vt:lpstr>
      <vt:lpstr>Processing in/near Memory: An Old Idea (I)</vt:lpstr>
      <vt:lpstr>Processing in/near Memory: An Old Idea (II)</vt:lpstr>
      <vt:lpstr>Processing in/near Memory: An Old Idea (III)</vt:lpstr>
      <vt:lpstr>Why In-Memory Computation Today?</vt:lpstr>
      <vt:lpstr>Why In-Memory Computation Today?</vt:lpstr>
      <vt:lpstr>Why In-Memory Computation Today?</vt:lpstr>
      <vt:lpstr>Memory Scaling Issues Are Real</vt:lpstr>
      <vt:lpstr>A Curious Phenomenon [Kim et al., ISCA 2014]</vt:lpstr>
      <vt:lpstr>PowerPoint Presentation</vt:lpstr>
      <vt:lpstr>Modern Memory is Prone to Disturbance Errors</vt:lpstr>
      <vt:lpstr>Most DRAM Modules Are Vulnerable</vt:lpstr>
      <vt:lpstr>The RowHammer Vulnerability</vt:lpstr>
      <vt:lpstr>RowHammer [ISCA 2014]</vt:lpstr>
      <vt:lpstr>Memory Scaling Issues Are Real</vt:lpstr>
      <vt:lpstr>Memory Scaling Issues Are Real</vt:lpstr>
      <vt:lpstr>The Story of RowHammer Tutorial …</vt:lpstr>
      <vt:lpstr>10 Years of RowHammer in 20 Minutes</vt:lpstr>
      <vt:lpstr>Latest RowHammer Lecture</vt:lpstr>
      <vt:lpstr>The Push from Circuits and Devices</vt:lpstr>
      <vt:lpstr>An Example Intelligent Controller</vt:lpstr>
      <vt:lpstr>Industry’s Intelligent DRAM Controllers (I)</vt:lpstr>
      <vt:lpstr>Industry’s Intelligent DRAM Controllers (II)</vt:lpstr>
      <vt:lpstr>Industry’s Intelligent DRAM Controllers (III)</vt:lpstr>
      <vt:lpstr>Industry’s Intelligent DRAM Controllers (IV)</vt:lpstr>
      <vt:lpstr>Are We Now BitFlip Free?</vt:lpstr>
      <vt:lpstr>DRAM Read Disturbance: A Critical Challenge</vt:lpstr>
      <vt:lpstr>Emerging Memories Also Need Intelligent Controllers</vt:lpstr>
      <vt:lpstr>Industry Is Writing Papers About It, Too</vt:lpstr>
      <vt:lpstr>Call for Intelligent Memory Controllers</vt:lpstr>
      <vt:lpstr>The Takeaway</vt:lpstr>
      <vt:lpstr>Why In-Memory Computation Today?</vt:lpstr>
      <vt:lpstr>Goal: Processing Inside Memory</vt:lpstr>
      <vt:lpstr>PIM Review and Open Problems</vt:lpstr>
      <vt:lpstr>Two PIM Approaches</vt:lpstr>
      <vt:lpstr>Processing in Memory:   Two Approaches</vt:lpstr>
      <vt:lpstr>Processing-in-Memory: Nature of Computation</vt:lpstr>
      <vt:lpstr>A PIM Taxonomy</vt:lpstr>
      <vt:lpstr>Agenda </vt:lpstr>
      <vt:lpstr>Tutorial on  Memory-Centric Computing: Introduction </vt:lpstr>
      <vt:lpstr>Agenda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De Oliveira Junior  Geraldo Francisco</cp:lastModifiedBy>
  <cp:revision>3261</cp:revision>
  <cp:lastPrinted>2017-12-05T03:30:35Z</cp:lastPrinted>
  <dcterms:created xsi:type="dcterms:W3CDTF">2010-10-08T20:41:54Z</dcterms:created>
  <dcterms:modified xsi:type="dcterms:W3CDTF">2024-11-02T16:33:05Z</dcterms:modified>
</cp:coreProperties>
</file>