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theme/theme44.xml" ContentType="application/vnd.openxmlformats-officedocument.theme+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5.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6.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47.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48.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theme/theme49.xml" ContentType="application/vnd.openxmlformats-officedocument.theme+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theme/theme50.xml" ContentType="application/vnd.openxmlformats-officedocument.theme+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1.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2.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3.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4.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theme/theme55.xml" ContentType="application/vnd.openxmlformats-officedocument.theme+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theme/theme56.xml" ContentType="application/vnd.openxmlformats-officedocument.theme+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theme/theme57.xml" ContentType="application/vnd.openxmlformats-officedocument.theme+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theme/theme58.xml" ContentType="application/vnd.openxmlformats-officedocument.theme+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theme/theme59.xml" ContentType="application/vnd.openxmlformats-officedocument.theme+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theme/theme60.xml" ContentType="application/vnd.openxmlformats-officedocument.theme+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1.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2.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theme/theme63.xml" ContentType="application/vnd.openxmlformats-officedocument.theme+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4.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5.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6.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67.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theme/theme68.xml" ContentType="application/vnd.openxmlformats-officedocument.theme+xml"/>
  <Override PartName="/ppt/theme/theme69.xml" ContentType="application/vnd.openxmlformats-officedocument.theme+xml"/>
  <Override PartName="/ppt/theme/theme7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37" r:id="rId43"/>
    <p:sldMasterId id="2147488747" r:id="rId44"/>
    <p:sldMasterId id="2147488978" r:id="rId45"/>
    <p:sldMasterId id="2147488991" r:id="rId46"/>
    <p:sldMasterId id="2147489016" r:id="rId47"/>
    <p:sldMasterId id="2147489028" r:id="rId48"/>
    <p:sldMasterId id="2147489216" r:id="rId49"/>
    <p:sldMasterId id="2147489228" r:id="rId50"/>
    <p:sldMasterId id="2147489252" r:id="rId51"/>
    <p:sldMasterId id="2147489265" r:id="rId52"/>
    <p:sldMasterId id="2147489277" r:id="rId53"/>
    <p:sldMasterId id="2147489289" r:id="rId54"/>
    <p:sldMasterId id="2147489550" r:id="rId55"/>
    <p:sldMasterId id="2147489562" r:id="rId56"/>
    <p:sldMasterId id="2147489587" r:id="rId57"/>
    <p:sldMasterId id="2147489643" r:id="rId58"/>
    <p:sldMasterId id="2147489805" r:id="rId59"/>
    <p:sldMasterId id="2147489925" r:id="rId60"/>
    <p:sldMasterId id="2147489950" r:id="rId61"/>
    <p:sldMasterId id="2147489979" r:id="rId62"/>
    <p:sldMasterId id="2147490040" r:id="rId63"/>
    <p:sldMasterId id="2147490114" r:id="rId64"/>
    <p:sldMasterId id="2147490126" r:id="rId65"/>
    <p:sldMasterId id="2147490139" r:id="rId66"/>
    <p:sldMasterId id="2147490152" r:id="rId67"/>
    <p:sldMasterId id="2147490165" r:id="rId68"/>
  </p:sldMasterIdLst>
  <p:notesMasterIdLst>
    <p:notesMasterId r:id="rId183"/>
  </p:notesMasterIdLst>
  <p:handoutMasterIdLst>
    <p:handoutMasterId r:id="rId184"/>
  </p:handoutMasterIdLst>
  <p:sldIdLst>
    <p:sldId id="7250" r:id="rId69"/>
    <p:sldId id="2147470621" r:id="rId70"/>
    <p:sldId id="7209" r:id="rId71"/>
    <p:sldId id="7210" r:id="rId72"/>
    <p:sldId id="7211" r:id="rId73"/>
    <p:sldId id="6948" r:id="rId74"/>
    <p:sldId id="7664" r:id="rId75"/>
    <p:sldId id="7665" r:id="rId76"/>
    <p:sldId id="369" r:id="rId77"/>
    <p:sldId id="2147470622" r:id="rId78"/>
    <p:sldId id="663" r:id="rId79"/>
    <p:sldId id="664" r:id="rId80"/>
    <p:sldId id="665" r:id="rId81"/>
    <p:sldId id="666" r:id="rId82"/>
    <p:sldId id="667" r:id="rId83"/>
    <p:sldId id="668" r:id="rId84"/>
    <p:sldId id="669" r:id="rId85"/>
    <p:sldId id="670" r:id="rId86"/>
    <p:sldId id="671" r:id="rId87"/>
    <p:sldId id="370" r:id="rId88"/>
    <p:sldId id="7389" r:id="rId89"/>
    <p:sldId id="7683" r:id="rId90"/>
    <p:sldId id="7393" r:id="rId91"/>
    <p:sldId id="7403" r:id="rId92"/>
    <p:sldId id="7411" r:id="rId93"/>
    <p:sldId id="7412" r:id="rId94"/>
    <p:sldId id="7413" r:id="rId95"/>
    <p:sldId id="7414" r:id="rId96"/>
    <p:sldId id="7416" r:id="rId97"/>
    <p:sldId id="7394" r:id="rId98"/>
    <p:sldId id="7395" r:id="rId99"/>
    <p:sldId id="2147470623" r:id="rId100"/>
    <p:sldId id="7418" r:id="rId101"/>
    <p:sldId id="7407" r:id="rId102"/>
    <p:sldId id="7408" r:id="rId103"/>
    <p:sldId id="7398" r:id="rId104"/>
    <p:sldId id="7405" r:id="rId105"/>
    <p:sldId id="7399" r:id="rId106"/>
    <p:sldId id="2147470624" r:id="rId107"/>
    <p:sldId id="7690" r:id="rId108"/>
    <p:sldId id="7684" r:id="rId109"/>
    <p:sldId id="371" r:id="rId110"/>
    <p:sldId id="374" r:id="rId111"/>
    <p:sldId id="375" r:id="rId112"/>
    <p:sldId id="376" r:id="rId113"/>
    <p:sldId id="377" r:id="rId114"/>
    <p:sldId id="2147470625" r:id="rId115"/>
    <p:sldId id="680" r:id="rId116"/>
    <p:sldId id="2147470626" r:id="rId117"/>
    <p:sldId id="378" r:id="rId118"/>
    <p:sldId id="379" r:id="rId119"/>
    <p:sldId id="7386" r:id="rId120"/>
    <p:sldId id="380" r:id="rId121"/>
    <p:sldId id="673" r:id="rId122"/>
    <p:sldId id="7691" r:id="rId123"/>
    <p:sldId id="6949" r:id="rId124"/>
    <p:sldId id="3926" r:id="rId125"/>
    <p:sldId id="6950" r:id="rId126"/>
    <p:sldId id="6951" r:id="rId127"/>
    <p:sldId id="6952" r:id="rId128"/>
    <p:sldId id="4291" r:id="rId129"/>
    <p:sldId id="6597" r:id="rId130"/>
    <p:sldId id="545" r:id="rId131"/>
    <p:sldId id="550" r:id="rId132"/>
    <p:sldId id="571" r:id="rId133"/>
    <p:sldId id="655" r:id="rId134"/>
    <p:sldId id="672" r:id="rId135"/>
    <p:sldId id="552" r:id="rId136"/>
    <p:sldId id="656" r:id="rId137"/>
    <p:sldId id="709" r:id="rId138"/>
    <p:sldId id="674" r:id="rId139"/>
    <p:sldId id="675" r:id="rId140"/>
    <p:sldId id="676" r:id="rId141"/>
    <p:sldId id="643" r:id="rId142"/>
    <p:sldId id="677" r:id="rId143"/>
    <p:sldId id="461" r:id="rId144"/>
    <p:sldId id="678" r:id="rId145"/>
    <p:sldId id="701" r:id="rId146"/>
    <p:sldId id="703" r:id="rId147"/>
    <p:sldId id="679" r:id="rId148"/>
    <p:sldId id="604" r:id="rId149"/>
    <p:sldId id="682" r:id="rId150"/>
    <p:sldId id="683" r:id="rId151"/>
    <p:sldId id="6598" r:id="rId152"/>
    <p:sldId id="6599" r:id="rId153"/>
    <p:sldId id="6600" r:id="rId154"/>
    <p:sldId id="6359" r:id="rId155"/>
    <p:sldId id="6063" r:id="rId156"/>
    <p:sldId id="6064" r:id="rId157"/>
    <p:sldId id="3792" r:id="rId158"/>
    <p:sldId id="7220" r:id="rId159"/>
    <p:sldId id="7221" r:id="rId160"/>
    <p:sldId id="7223" r:id="rId161"/>
    <p:sldId id="5771" r:id="rId162"/>
    <p:sldId id="7244" r:id="rId163"/>
    <p:sldId id="7121" r:id="rId164"/>
    <p:sldId id="7275" r:id="rId165"/>
    <p:sldId id="7396" r:id="rId166"/>
    <p:sldId id="7609" r:id="rId167"/>
    <p:sldId id="7663" r:id="rId168"/>
    <p:sldId id="7593" r:id="rId169"/>
    <p:sldId id="7592" r:id="rId170"/>
    <p:sldId id="7577" r:id="rId171"/>
    <p:sldId id="7578" r:id="rId172"/>
    <p:sldId id="7605" r:id="rId173"/>
    <p:sldId id="7986" r:id="rId174"/>
    <p:sldId id="8068" r:id="rId175"/>
    <p:sldId id="2147470627" r:id="rId176"/>
    <p:sldId id="2147470628" r:id="rId177"/>
    <p:sldId id="6038" r:id="rId178"/>
    <p:sldId id="7060" r:id="rId179"/>
    <p:sldId id="7681" r:id="rId180"/>
    <p:sldId id="2147470630" r:id="rId181"/>
    <p:sldId id="2147470629" r:id="rId18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734" autoAdjust="0"/>
    <p:restoredTop sz="95473" autoAdjust="0"/>
  </p:normalViewPr>
  <p:slideViewPr>
    <p:cSldViewPr>
      <p:cViewPr varScale="1">
        <p:scale>
          <a:sx n="125" d="100"/>
          <a:sy n="125" d="100"/>
        </p:scale>
        <p:origin x="720" y="16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6.xml"/><Relationship Id="rId138" Type="http://schemas.openxmlformats.org/officeDocument/2006/relationships/slide" Target="slides/slide70.xml"/><Relationship Id="rId159" Type="http://schemas.openxmlformats.org/officeDocument/2006/relationships/slide" Target="slides/slide91.xml"/><Relationship Id="rId170" Type="http://schemas.openxmlformats.org/officeDocument/2006/relationships/slide" Target="slides/slide102.xml"/><Relationship Id="rId107" Type="http://schemas.openxmlformats.org/officeDocument/2006/relationships/slide" Target="slides/slide3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6.xml"/><Relationship Id="rId128" Type="http://schemas.openxmlformats.org/officeDocument/2006/relationships/slide" Target="slides/slide60.xml"/><Relationship Id="rId149" Type="http://schemas.openxmlformats.org/officeDocument/2006/relationships/slide" Target="slides/slide81.xml"/><Relationship Id="rId5" Type="http://schemas.openxmlformats.org/officeDocument/2006/relationships/slideMaster" Target="slideMasters/slideMaster5.xml"/><Relationship Id="rId95" Type="http://schemas.openxmlformats.org/officeDocument/2006/relationships/slide" Target="slides/slide27.xml"/><Relationship Id="rId160" Type="http://schemas.openxmlformats.org/officeDocument/2006/relationships/slide" Target="slides/slide92.xml"/><Relationship Id="rId181" Type="http://schemas.openxmlformats.org/officeDocument/2006/relationships/slide" Target="slides/slide113.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0.xml"/><Relationship Id="rId139" Type="http://schemas.openxmlformats.org/officeDocument/2006/relationships/slide" Target="slides/slide71.xml"/><Relationship Id="rId85" Type="http://schemas.openxmlformats.org/officeDocument/2006/relationships/slide" Target="slides/slide17.xml"/><Relationship Id="rId150" Type="http://schemas.openxmlformats.org/officeDocument/2006/relationships/slide" Target="slides/slide82.xml"/><Relationship Id="rId171" Type="http://schemas.openxmlformats.org/officeDocument/2006/relationships/slide" Target="slides/slide10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0.xml"/><Relationship Id="rId129" Type="http://schemas.openxmlformats.org/officeDocument/2006/relationships/slide" Target="slides/slide61.xml"/><Relationship Id="rId54" Type="http://schemas.openxmlformats.org/officeDocument/2006/relationships/slideMaster" Target="slideMasters/slideMaster54.xml"/><Relationship Id="rId75" Type="http://schemas.openxmlformats.org/officeDocument/2006/relationships/slide" Target="slides/slide7.xml"/><Relationship Id="rId96" Type="http://schemas.openxmlformats.org/officeDocument/2006/relationships/slide" Target="slides/slide28.xml"/><Relationship Id="rId140" Type="http://schemas.openxmlformats.org/officeDocument/2006/relationships/slide" Target="slides/slide72.xml"/><Relationship Id="rId161" Type="http://schemas.openxmlformats.org/officeDocument/2006/relationships/slide" Target="slides/slide93.xml"/><Relationship Id="rId182" Type="http://schemas.openxmlformats.org/officeDocument/2006/relationships/slide" Target="slides/slide11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1.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18.xml"/><Relationship Id="rId130" Type="http://schemas.openxmlformats.org/officeDocument/2006/relationships/slide" Target="slides/slide62.xml"/><Relationship Id="rId151" Type="http://schemas.openxmlformats.org/officeDocument/2006/relationships/slide" Target="slides/slide83.xml"/><Relationship Id="rId172" Type="http://schemas.openxmlformats.org/officeDocument/2006/relationships/slide" Target="slides/slide104.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1.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8.xml"/><Relationship Id="rId97" Type="http://schemas.openxmlformats.org/officeDocument/2006/relationships/slide" Target="slides/slide29.xml"/><Relationship Id="rId104" Type="http://schemas.openxmlformats.org/officeDocument/2006/relationships/slide" Target="slides/slide36.xml"/><Relationship Id="rId120" Type="http://schemas.openxmlformats.org/officeDocument/2006/relationships/slide" Target="slides/slide52.xml"/><Relationship Id="rId125" Type="http://schemas.openxmlformats.org/officeDocument/2006/relationships/slide" Target="slides/slide57.xml"/><Relationship Id="rId141" Type="http://schemas.openxmlformats.org/officeDocument/2006/relationships/slide" Target="slides/slide73.xml"/><Relationship Id="rId146" Type="http://schemas.openxmlformats.org/officeDocument/2006/relationships/slide" Target="slides/slide78.xml"/><Relationship Id="rId167" Type="http://schemas.openxmlformats.org/officeDocument/2006/relationships/slide" Target="slides/slide99.xml"/><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3.xml"/><Relationship Id="rId92" Type="http://schemas.openxmlformats.org/officeDocument/2006/relationships/slide" Target="slides/slide24.xml"/><Relationship Id="rId162" Type="http://schemas.openxmlformats.org/officeDocument/2006/relationships/slide" Target="slides/slide94.xml"/><Relationship Id="rId183"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9.xml"/><Relationship Id="rId110" Type="http://schemas.openxmlformats.org/officeDocument/2006/relationships/slide" Target="slides/slide42.xml"/><Relationship Id="rId115" Type="http://schemas.openxmlformats.org/officeDocument/2006/relationships/slide" Target="slides/slide47.xml"/><Relationship Id="rId131" Type="http://schemas.openxmlformats.org/officeDocument/2006/relationships/slide" Target="slides/slide63.xml"/><Relationship Id="rId136" Type="http://schemas.openxmlformats.org/officeDocument/2006/relationships/slide" Target="slides/slide68.xml"/><Relationship Id="rId157" Type="http://schemas.openxmlformats.org/officeDocument/2006/relationships/slide" Target="slides/slide89.xml"/><Relationship Id="rId178" Type="http://schemas.openxmlformats.org/officeDocument/2006/relationships/slide" Target="slides/slide110.xml"/><Relationship Id="rId61" Type="http://schemas.openxmlformats.org/officeDocument/2006/relationships/slideMaster" Target="slideMasters/slideMaster61.xml"/><Relationship Id="rId82" Type="http://schemas.openxmlformats.org/officeDocument/2006/relationships/slide" Target="slides/slide14.xml"/><Relationship Id="rId152" Type="http://schemas.openxmlformats.org/officeDocument/2006/relationships/slide" Target="slides/slide84.xml"/><Relationship Id="rId173" Type="http://schemas.openxmlformats.org/officeDocument/2006/relationships/slide" Target="slides/slide10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9.xml"/><Relationship Id="rId100" Type="http://schemas.openxmlformats.org/officeDocument/2006/relationships/slide" Target="slides/slide32.xml"/><Relationship Id="rId105" Type="http://schemas.openxmlformats.org/officeDocument/2006/relationships/slide" Target="slides/slide37.xml"/><Relationship Id="rId126" Type="http://schemas.openxmlformats.org/officeDocument/2006/relationships/slide" Target="slides/slide58.xml"/><Relationship Id="rId147" Type="http://schemas.openxmlformats.org/officeDocument/2006/relationships/slide" Target="slides/slide79.xml"/><Relationship Id="rId168" Type="http://schemas.openxmlformats.org/officeDocument/2006/relationships/slide" Target="slides/slide100.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4.xml"/><Relationship Id="rId93" Type="http://schemas.openxmlformats.org/officeDocument/2006/relationships/slide" Target="slides/slide25.xml"/><Relationship Id="rId98" Type="http://schemas.openxmlformats.org/officeDocument/2006/relationships/slide" Target="slides/slide30.xml"/><Relationship Id="rId121" Type="http://schemas.openxmlformats.org/officeDocument/2006/relationships/slide" Target="slides/slide53.xml"/><Relationship Id="rId142" Type="http://schemas.openxmlformats.org/officeDocument/2006/relationships/slide" Target="slides/slide74.xml"/><Relationship Id="rId163" Type="http://schemas.openxmlformats.org/officeDocument/2006/relationships/slide" Target="slides/slide95.xml"/><Relationship Id="rId184"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8.xml"/><Relationship Id="rId137" Type="http://schemas.openxmlformats.org/officeDocument/2006/relationships/slide" Target="slides/slide69.xml"/><Relationship Id="rId158"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5.xml"/><Relationship Id="rId88" Type="http://schemas.openxmlformats.org/officeDocument/2006/relationships/slide" Target="slides/slide20.xml"/><Relationship Id="rId111" Type="http://schemas.openxmlformats.org/officeDocument/2006/relationships/slide" Target="slides/slide43.xml"/><Relationship Id="rId132" Type="http://schemas.openxmlformats.org/officeDocument/2006/relationships/slide" Target="slides/slide64.xml"/><Relationship Id="rId153" Type="http://schemas.openxmlformats.org/officeDocument/2006/relationships/slide" Target="slides/slide85.xml"/><Relationship Id="rId174" Type="http://schemas.openxmlformats.org/officeDocument/2006/relationships/slide" Target="slides/slide106.xml"/><Relationship Id="rId179" Type="http://schemas.openxmlformats.org/officeDocument/2006/relationships/slide" Target="slides/slide11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8.xml"/><Relationship Id="rId127" Type="http://schemas.openxmlformats.org/officeDocument/2006/relationships/slide" Target="slides/slide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5.xml"/><Relationship Id="rId78" Type="http://schemas.openxmlformats.org/officeDocument/2006/relationships/slide" Target="slides/slide10.xml"/><Relationship Id="rId94" Type="http://schemas.openxmlformats.org/officeDocument/2006/relationships/slide" Target="slides/slide26.xml"/><Relationship Id="rId99" Type="http://schemas.openxmlformats.org/officeDocument/2006/relationships/slide" Target="slides/slide31.xml"/><Relationship Id="rId101" Type="http://schemas.openxmlformats.org/officeDocument/2006/relationships/slide" Target="slides/slide33.xml"/><Relationship Id="rId122" Type="http://schemas.openxmlformats.org/officeDocument/2006/relationships/slide" Target="slides/slide54.xml"/><Relationship Id="rId143" Type="http://schemas.openxmlformats.org/officeDocument/2006/relationships/slide" Target="slides/slide75.xml"/><Relationship Id="rId148" Type="http://schemas.openxmlformats.org/officeDocument/2006/relationships/slide" Target="slides/slide80.xml"/><Relationship Id="rId164" Type="http://schemas.openxmlformats.org/officeDocument/2006/relationships/slide" Target="slides/slide96.xml"/><Relationship Id="rId169" Type="http://schemas.openxmlformats.org/officeDocument/2006/relationships/slide" Target="slides/slide101.xml"/><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2.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1.xml"/><Relationship Id="rId112" Type="http://schemas.openxmlformats.org/officeDocument/2006/relationships/slide" Target="slides/slide44.xml"/><Relationship Id="rId133" Type="http://schemas.openxmlformats.org/officeDocument/2006/relationships/slide" Target="slides/slide65.xml"/><Relationship Id="rId154" Type="http://schemas.openxmlformats.org/officeDocument/2006/relationships/slide" Target="slides/slide86.xml"/><Relationship Id="rId175" Type="http://schemas.openxmlformats.org/officeDocument/2006/relationships/slide" Target="slides/slide107.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1.xml"/><Relationship Id="rId102" Type="http://schemas.openxmlformats.org/officeDocument/2006/relationships/slide" Target="slides/slide34.xml"/><Relationship Id="rId123" Type="http://schemas.openxmlformats.org/officeDocument/2006/relationships/slide" Target="slides/slide55.xml"/><Relationship Id="rId144" Type="http://schemas.openxmlformats.org/officeDocument/2006/relationships/slide" Target="slides/slide76.xml"/><Relationship Id="rId90" Type="http://schemas.openxmlformats.org/officeDocument/2006/relationships/slide" Target="slides/slide22.xml"/><Relationship Id="rId165" Type="http://schemas.openxmlformats.org/officeDocument/2006/relationships/slide" Target="slides/slide97.xml"/><Relationship Id="rId186"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xml"/><Relationship Id="rId113" Type="http://schemas.openxmlformats.org/officeDocument/2006/relationships/slide" Target="slides/slide45.xml"/><Relationship Id="rId134" Type="http://schemas.openxmlformats.org/officeDocument/2006/relationships/slide" Target="slides/slide66.xml"/><Relationship Id="rId80" Type="http://schemas.openxmlformats.org/officeDocument/2006/relationships/slide" Target="slides/slide12.xml"/><Relationship Id="rId155" Type="http://schemas.openxmlformats.org/officeDocument/2006/relationships/slide" Target="slides/slide87.xml"/><Relationship Id="rId176" Type="http://schemas.openxmlformats.org/officeDocument/2006/relationships/slide" Target="slides/slide10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5.xml"/><Relationship Id="rId124" Type="http://schemas.openxmlformats.org/officeDocument/2006/relationships/slide" Target="slides/slide56.xml"/><Relationship Id="rId70" Type="http://schemas.openxmlformats.org/officeDocument/2006/relationships/slide" Target="slides/slide2.xml"/><Relationship Id="rId91" Type="http://schemas.openxmlformats.org/officeDocument/2006/relationships/slide" Target="slides/slide23.xml"/><Relationship Id="rId145" Type="http://schemas.openxmlformats.org/officeDocument/2006/relationships/slide" Target="slides/slide77.xml"/><Relationship Id="rId166" Type="http://schemas.openxmlformats.org/officeDocument/2006/relationships/slide" Target="slides/slide98.xml"/><Relationship Id="rId187" Type="http://schemas.openxmlformats.org/officeDocument/2006/relationships/theme" Target="theme/theme1.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6.xml"/><Relationship Id="rId60" Type="http://schemas.openxmlformats.org/officeDocument/2006/relationships/slideMaster" Target="slideMasters/slideMaster60.xml"/><Relationship Id="rId81" Type="http://schemas.openxmlformats.org/officeDocument/2006/relationships/slide" Target="slides/slide13.xml"/><Relationship Id="rId135" Type="http://schemas.openxmlformats.org/officeDocument/2006/relationships/slide" Target="slides/slide67.xml"/><Relationship Id="rId156" Type="http://schemas.openxmlformats.org/officeDocument/2006/relationships/slide" Target="slides/slide88.xml"/><Relationship Id="rId177" Type="http://schemas.openxmlformats.org/officeDocument/2006/relationships/slide" Target="slides/slide109.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6715398099662"/>
          <c:y val="0.12397869658213979"/>
          <c:w val="0.83945685510249246"/>
          <c:h val="0.63991802424249211"/>
        </c:manualLayout>
      </c:layout>
      <c:barChart>
        <c:barDir val="col"/>
        <c:grouping val="clustered"/>
        <c:varyColors val="0"/>
        <c:ser>
          <c:idx val="0"/>
          <c:order val="0"/>
          <c:tx>
            <c:strRef>
              <c:f>Sheet1!$B$13</c:f>
              <c:strCache>
                <c:ptCount val="1"/>
                <c:pt idx="0">
                  <c:v>PrIM</c:v>
                </c:pt>
              </c:strCache>
            </c:strRef>
          </c:tx>
          <c:spPr>
            <a:solidFill>
              <a:schemeClr val="accent4"/>
            </a:solidFill>
            <a:ln w="12700">
              <a:solidFill>
                <a:schemeClr val="tx1"/>
              </a:solidFill>
            </a:ln>
            <a:effectLst/>
          </c:spPr>
          <c:invertIfNegative val="0"/>
          <c:cat>
            <c:strRef>
              <c:f>Sheet1!$A$14:$A$20</c:f>
              <c:strCache>
                <c:ptCount val="7"/>
                <c:pt idx="0">
                  <c:v>VA</c:v>
                </c:pt>
                <c:pt idx="1">
                  <c:v>SEL</c:v>
                </c:pt>
                <c:pt idx="2">
                  <c:v>UNI</c:v>
                </c:pt>
                <c:pt idx="3">
                  <c:v>RED</c:v>
                </c:pt>
                <c:pt idx="4">
                  <c:v>GEMV</c:v>
                </c:pt>
                <c:pt idx="5">
                  <c:v>HST-S</c:v>
                </c:pt>
                <c:pt idx="6">
                  <c:v>GMEAN</c:v>
                </c:pt>
              </c:strCache>
            </c:strRef>
          </c:cat>
          <c:val>
            <c:numRef>
              <c:f>Sheet1!$B$14:$B$20</c:f>
              <c:numCache>
                <c:formatCode>General</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0-AE94-9845-827D-6A6826D6618D}"/>
            </c:ext>
          </c:extLst>
        </c:ser>
        <c:ser>
          <c:idx val="1"/>
          <c:order val="1"/>
          <c:tx>
            <c:strRef>
              <c:f>Sheet1!$C$13</c:f>
              <c:strCache>
                <c:ptCount val="1"/>
                <c:pt idx="0">
                  <c:v>DaPPA</c:v>
                </c:pt>
              </c:strCache>
            </c:strRef>
          </c:tx>
          <c:spPr>
            <a:solidFill>
              <a:schemeClr val="accent5"/>
            </a:solidFill>
            <a:ln w="12700">
              <a:solidFill>
                <a:schemeClr val="tx1"/>
              </a:solidFill>
            </a:ln>
            <a:effectLst/>
          </c:spPr>
          <c:invertIfNegative val="0"/>
          <c:cat>
            <c:strRef>
              <c:f>Sheet1!$A$14:$A$20</c:f>
              <c:strCache>
                <c:ptCount val="7"/>
                <c:pt idx="0">
                  <c:v>VA</c:v>
                </c:pt>
                <c:pt idx="1">
                  <c:v>SEL</c:v>
                </c:pt>
                <c:pt idx="2">
                  <c:v>UNI</c:v>
                </c:pt>
                <c:pt idx="3">
                  <c:v>RED</c:v>
                </c:pt>
                <c:pt idx="4">
                  <c:v>GEMV</c:v>
                </c:pt>
                <c:pt idx="5">
                  <c:v>HST-S</c:v>
                </c:pt>
                <c:pt idx="6">
                  <c:v>GMEAN</c:v>
                </c:pt>
              </c:strCache>
            </c:strRef>
          </c:cat>
          <c:val>
            <c:numRef>
              <c:f>Sheet1!$C$14:$C$20</c:f>
              <c:numCache>
                <c:formatCode>General</c:formatCode>
                <c:ptCount val="7"/>
                <c:pt idx="0">
                  <c:v>1.125</c:v>
                </c:pt>
                <c:pt idx="1">
                  <c:v>10</c:v>
                </c:pt>
                <c:pt idx="2">
                  <c:v>10</c:v>
                </c:pt>
                <c:pt idx="3">
                  <c:v>1.1000000000000001</c:v>
                </c:pt>
                <c:pt idx="4">
                  <c:v>0.93333333333333335</c:v>
                </c:pt>
                <c:pt idx="5">
                  <c:v>0.93333333333333335</c:v>
                </c:pt>
                <c:pt idx="6">
                  <c:v>2.1</c:v>
                </c:pt>
              </c:numCache>
            </c:numRef>
          </c:val>
          <c:extLst>
            <c:ext xmlns:c16="http://schemas.microsoft.com/office/drawing/2014/chart" uri="{C3380CC4-5D6E-409C-BE32-E72D297353CC}">
              <c16:uniqueId val="{00000001-AE94-9845-827D-6A6826D6618D}"/>
            </c:ext>
          </c:extLst>
        </c:ser>
        <c:dLbls>
          <c:showLegendKey val="0"/>
          <c:showVal val="0"/>
          <c:showCatName val="0"/>
          <c:showSerName val="0"/>
          <c:showPercent val="0"/>
          <c:showBubbleSize val="0"/>
        </c:dLbls>
        <c:gapWidth val="219"/>
        <c:overlap val="-27"/>
        <c:axId val="790386992"/>
        <c:axId val="790031072"/>
      </c:barChart>
      <c:catAx>
        <c:axId val="7903869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venir Next" panose="020B0503020202020204" pitchFamily="34" charset="0"/>
                <a:ea typeface="+mn-ea"/>
                <a:cs typeface="+mn-cs"/>
              </a:defRPr>
            </a:pPr>
            <a:endParaRPr lang="en-US"/>
          </a:p>
        </c:txPr>
        <c:crossAx val="790031072"/>
        <c:crosses val="autoZero"/>
        <c:auto val="1"/>
        <c:lblAlgn val="ctr"/>
        <c:lblOffset val="100"/>
        <c:noMultiLvlLbl val="0"/>
      </c:catAx>
      <c:valAx>
        <c:axId val="79003107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r>
                  <a:rPr lang="en-US" sz="2400"/>
                  <a:t>Normalized Performance</a:t>
                </a:r>
              </a:p>
            </c:rich>
          </c:tx>
          <c:layout>
            <c:manualLayout>
              <c:xMode val="edge"/>
              <c:yMode val="edge"/>
              <c:x val="1.5661643271029441E-2"/>
              <c:y val="8.4424172411412646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crossAx val="790386992"/>
        <c:crosses val="autoZero"/>
        <c:crossBetween val="between"/>
      </c:valAx>
      <c:spPr>
        <a:noFill/>
        <a:ln>
          <a:solidFill>
            <a:schemeClr val="tx1"/>
          </a:solidFill>
        </a:ln>
        <a:effectLst/>
      </c:spPr>
    </c:plotArea>
    <c:legend>
      <c:legendPos val="b"/>
      <c:layout>
        <c:manualLayout>
          <c:xMode val="edge"/>
          <c:yMode val="edge"/>
          <c:x val="0.15869872245294872"/>
          <c:y val="3.1783820794433593E-2"/>
          <c:w val="0.72350343452795773"/>
          <c:h val="8.963646289219723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tx1"/>
          </a:solidFill>
          <a:latin typeface="Avenir Next" panose="020B05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856715398099662"/>
          <c:y val="0.12397869658213979"/>
          <c:w val="0.83945685510249246"/>
          <c:h val="0.63991802424249211"/>
        </c:manualLayout>
      </c:layout>
      <c:barChart>
        <c:barDir val="col"/>
        <c:grouping val="clustered"/>
        <c:varyColors val="0"/>
        <c:ser>
          <c:idx val="0"/>
          <c:order val="0"/>
          <c:tx>
            <c:strRef>
              <c:f>Sheet1!$B$13</c:f>
              <c:strCache>
                <c:ptCount val="1"/>
                <c:pt idx="0">
                  <c:v>PrIM</c:v>
                </c:pt>
              </c:strCache>
            </c:strRef>
          </c:tx>
          <c:spPr>
            <a:solidFill>
              <a:schemeClr val="accent4"/>
            </a:solidFill>
            <a:ln w="12700">
              <a:solidFill>
                <a:schemeClr val="tx1"/>
              </a:solidFill>
            </a:ln>
            <a:effectLst/>
          </c:spPr>
          <c:invertIfNegative val="0"/>
          <c:cat>
            <c:strRef>
              <c:f>Sheet1!$A$14:$A$20</c:f>
              <c:strCache>
                <c:ptCount val="7"/>
                <c:pt idx="0">
                  <c:v>VA</c:v>
                </c:pt>
                <c:pt idx="1">
                  <c:v>SEL</c:v>
                </c:pt>
                <c:pt idx="2">
                  <c:v>UNI</c:v>
                </c:pt>
                <c:pt idx="3">
                  <c:v>RED</c:v>
                </c:pt>
                <c:pt idx="4">
                  <c:v>GEMV</c:v>
                </c:pt>
                <c:pt idx="5">
                  <c:v>HST-S</c:v>
                </c:pt>
                <c:pt idx="6">
                  <c:v>GMEAN</c:v>
                </c:pt>
              </c:strCache>
            </c:strRef>
          </c:cat>
          <c:val>
            <c:numRef>
              <c:f>Sheet1!$B$14:$B$20</c:f>
              <c:numCache>
                <c:formatCode>General</c:formatCode>
                <c:ptCount val="7"/>
                <c:pt idx="0">
                  <c:v>1</c:v>
                </c:pt>
                <c:pt idx="1">
                  <c:v>1</c:v>
                </c:pt>
                <c:pt idx="2">
                  <c:v>1</c:v>
                </c:pt>
                <c:pt idx="3">
                  <c:v>1</c:v>
                </c:pt>
                <c:pt idx="4">
                  <c:v>1</c:v>
                </c:pt>
                <c:pt idx="5">
                  <c:v>1</c:v>
                </c:pt>
                <c:pt idx="6">
                  <c:v>1</c:v>
                </c:pt>
              </c:numCache>
            </c:numRef>
          </c:val>
          <c:extLst>
            <c:ext xmlns:c16="http://schemas.microsoft.com/office/drawing/2014/chart" uri="{C3380CC4-5D6E-409C-BE32-E72D297353CC}">
              <c16:uniqueId val="{00000000-AE94-9845-827D-6A6826D6618D}"/>
            </c:ext>
          </c:extLst>
        </c:ser>
        <c:ser>
          <c:idx val="1"/>
          <c:order val="1"/>
          <c:tx>
            <c:strRef>
              <c:f>Sheet1!$C$13</c:f>
              <c:strCache>
                <c:ptCount val="1"/>
                <c:pt idx="0">
                  <c:v>DaPPA</c:v>
                </c:pt>
              </c:strCache>
            </c:strRef>
          </c:tx>
          <c:spPr>
            <a:solidFill>
              <a:schemeClr val="accent5"/>
            </a:solidFill>
            <a:ln w="12700">
              <a:solidFill>
                <a:schemeClr val="tx1"/>
              </a:solidFill>
            </a:ln>
            <a:effectLst/>
          </c:spPr>
          <c:invertIfNegative val="0"/>
          <c:cat>
            <c:strRef>
              <c:f>Sheet1!$A$14:$A$20</c:f>
              <c:strCache>
                <c:ptCount val="7"/>
                <c:pt idx="0">
                  <c:v>VA</c:v>
                </c:pt>
                <c:pt idx="1">
                  <c:v>SEL</c:v>
                </c:pt>
                <c:pt idx="2">
                  <c:v>UNI</c:v>
                </c:pt>
                <c:pt idx="3">
                  <c:v>RED</c:v>
                </c:pt>
                <c:pt idx="4">
                  <c:v>GEMV</c:v>
                </c:pt>
                <c:pt idx="5">
                  <c:v>HST-S</c:v>
                </c:pt>
                <c:pt idx="6">
                  <c:v>GMEAN</c:v>
                </c:pt>
              </c:strCache>
            </c:strRef>
          </c:cat>
          <c:val>
            <c:numRef>
              <c:f>Sheet1!$C$14:$C$20</c:f>
              <c:numCache>
                <c:formatCode>General</c:formatCode>
                <c:ptCount val="7"/>
                <c:pt idx="0">
                  <c:v>1.125</c:v>
                </c:pt>
                <c:pt idx="1">
                  <c:v>10</c:v>
                </c:pt>
                <c:pt idx="2">
                  <c:v>10</c:v>
                </c:pt>
                <c:pt idx="3">
                  <c:v>1.1000000000000001</c:v>
                </c:pt>
                <c:pt idx="4">
                  <c:v>0.93333333333333335</c:v>
                </c:pt>
                <c:pt idx="5">
                  <c:v>0.93333333333333335</c:v>
                </c:pt>
                <c:pt idx="6">
                  <c:v>2.1</c:v>
                </c:pt>
              </c:numCache>
            </c:numRef>
          </c:val>
          <c:extLst>
            <c:ext xmlns:c16="http://schemas.microsoft.com/office/drawing/2014/chart" uri="{C3380CC4-5D6E-409C-BE32-E72D297353CC}">
              <c16:uniqueId val="{00000001-AE94-9845-827D-6A6826D6618D}"/>
            </c:ext>
          </c:extLst>
        </c:ser>
        <c:dLbls>
          <c:showLegendKey val="0"/>
          <c:showVal val="0"/>
          <c:showCatName val="0"/>
          <c:showSerName val="0"/>
          <c:showPercent val="0"/>
          <c:showBubbleSize val="0"/>
        </c:dLbls>
        <c:gapWidth val="219"/>
        <c:overlap val="-27"/>
        <c:axId val="790386992"/>
        <c:axId val="790031072"/>
      </c:barChart>
      <c:catAx>
        <c:axId val="79038699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venir Next" panose="020B0503020202020204" pitchFamily="34" charset="0"/>
                <a:ea typeface="+mn-ea"/>
                <a:cs typeface="+mn-cs"/>
              </a:defRPr>
            </a:pPr>
            <a:endParaRPr lang="en-US"/>
          </a:p>
        </c:txPr>
        <c:crossAx val="790031072"/>
        <c:crosses val="autoZero"/>
        <c:auto val="1"/>
        <c:lblAlgn val="ctr"/>
        <c:lblOffset val="100"/>
        <c:noMultiLvlLbl val="0"/>
      </c:catAx>
      <c:valAx>
        <c:axId val="79003107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r>
                  <a:rPr lang="en-US" sz="2400"/>
                  <a:t>Normalized Performance</a:t>
                </a:r>
              </a:p>
            </c:rich>
          </c:tx>
          <c:layout>
            <c:manualLayout>
              <c:xMode val="edge"/>
              <c:yMode val="edge"/>
              <c:x val="1.5661643271029441E-2"/>
              <c:y val="8.4424172411412646E-2"/>
            </c:manualLayout>
          </c:layout>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crossAx val="790386992"/>
        <c:crosses val="autoZero"/>
        <c:crossBetween val="between"/>
      </c:valAx>
      <c:spPr>
        <a:noFill/>
        <a:ln>
          <a:solidFill>
            <a:schemeClr val="tx1"/>
          </a:solidFill>
        </a:ln>
        <a:effectLst/>
      </c:spPr>
    </c:plotArea>
    <c:legend>
      <c:legendPos val="b"/>
      <c:layout>
        <c:manualLayout>
          <c:xMode val="edge"/>
          <c:yMode val="edge"/>
          <c:x val="0.15869872245294872"/>
          <c:y val="3.1783820794433593E-2"/>
          <c:w val="0.72350343452795773"/>
          <c:h val="8.9636462892197233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800">
          <a:solidFill>
            <a:schemeClr val="tx1"/>
          </a:solidFill>
          <a:latin typeface="Avenir Next" panose="020B0503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323922737205544"/>
          <c:y val="0.13493782242736899"/>
          <c:w val="0.71051482251521791"/>
          <c:h val="0.65492609452771988"/>
        </c:manualLayout>
      </c:layout>
      <c:barChart>
        <c:barDir val="col"/>
        <c:grouping val="clustered"/>
        <c:varyColors val="0"/>
        <c:ser>
          <c:idx val="0"/>
          <c:order val="0"/>
          <c:tx>
            <c:strRef>
              <c:f>Sheet1!$B$33</c:f>
              <c:strCache>
                <c:ptCount val="1"/>
                <c:pt idx="0">
                  <c:v>PrIM</c:v>
                </c:pt>
              </c:strCache>
            </c:strRef>
          </c:tx>
          <c:spPr>
            <a:solidFill>
              <a:schemeClr val="accent4"/>
            </a:solidFill>
            <a:ln>
              <a:solidFill>
                <a:schemeClr val="tx1"/>
              </a:solidFill>
            </a:ln>
            <a:effectLst/>
          </c:spPr>
          <c:invertIfNegative val="0"/>
          <c:cat>
            <c:strRef>
              <c:f>Sheet1!$A$34:$A$40</c:f>
              <c:strCache>
                <c:ptCount val="7"/>
                <c:pt idx="0">
                  <c:v>VA</c:v>
                </c:pt>
                <c:pt idx="1">
                  <c:v>SEL</c:v>
                </c:pt>
                <c:pt idx="2">
                  <c:v>UNI</c:v>
                </c:pt>
                <c:pt idx="3">
                  <c:v>RED</c:v>
                </c:pt>
                <c:pt idx="4">
                  <c:v>GEMV</c:v>
                </c:pt>
                <c:pt idx="5">
                  <c:v>HST-S</c:v>
                </c:pt>
                <c:pt idx="6">
                  <c:v>GMEAN</c:v>
                </c:pt>
              </c:strCache>
            </c:strRef>
          </c:cat>
          <c:val>
            <c:numRef>
              <c:f>Sheet1!$B$34:$B$40</c:f>
              <c:numCache>
                <c:formatCode>General</c:formatCode>
                <c:ptCount val="7"/>
                <c:pt idx="0">
                  <c:v>78</c:v>
                </c:pt>
                <c:pt idx="1">
                  <c:v>120</c:v>
                </c:pt>
                <c:pt idx="2">
                  <c:v>155</c:v>
                </c:pt>
                <c:pt idx="3">
                  <c:v>123</c:v>
                </c:pt>
                <c:pt idx="4">
                  <c:v>180</c:v>
                </c:pt>
                <c:pt idx="5">
                  <c:v>113</c:v>
                </c:pt>
                <c:pt idx="6">
                  <c:v>123.96828728912052</c:v>
                </c:pt>
              </c:numCache>
            </c:numRef>
          </c:val>
          <c:extLst>
            <c:ext xmlns:c16="http://schemas.microsoft.com/office/drawing/2014/chart" uri="{C3380CC4-5D6E-409C-BE32-E72D297353CC}">
              <c16:uniqueId val="{00000000-80CB-C14F-A4CA-8012295375CD}"/>
            </c:ext>
          </c:extLst>
        </c:ser>
        <c:ser>
          <c:idx val="1"/>
          <c:order val="1"/>
          <c:tx>
            <c:strRef>
              <c:f>Sheet1!$C$33</c:f>
              <c:strCache>
                <c:ptCount val="1"/>
                <c:pt idx="0">
                  <c:v>DaPPA</c:v>
                </c:pt>
              </c:strCache>
            </c:strRef>
          </c:tx>
          <c:spPr>
            <a:solidFill>
              <a:schemeClr val="accent5"/>
            </a:solidFill>
            <a:ln>
              <a:solidFill>
                <a:schemeClr val="tx1"/>
              </a:solidFill>
            </a:ln>
            <a:effectLst/>
          </c:spPr>
          <c:invertIfNegative val="0"/>
          <c:cat>
            <c:strRef>
              <c:f>Sheet1!$A$34:$A$40</c:f>
              <c:strCache>
                <c:ptCount val="7"/>
                <c:pt idx="0">
                  <c:v>VA</c:v>
                </c:pt>
                <c:pt idx="1">
                  <c:v>SEL</c:v>
                </c:pt>
                <c:pt idx="2">
                  <c:v>UNI</c:v>
                </c:pt>
                <c:pt idx="3">
                  <c:v>RED</c:v>
                </c:pt>
                <c:pt idx="4">
                  <c:v>GEMV</c:v>
                </c:pt>
                <c:pt idx="5">
                  <c:v>HST-S</c:v>
                </c:pt>
                <c:pt idx="6">
                  <c:v>GMEAN</c:v>
                </c:pt>
              </c:strCache>
            </c:strRef>
          </c:cat>
          <c:val>
            <c:numRef>
              <c:f>Sheet1!$C$34:$C$40</c:f>
              <c:numCache>
                <c:formatCode>General</c:formatCode>
                <c:ptCount val="7"/>
                <c:pt idx="0">
                  <c:v>6</c:v>
                </c:pt>
                <c:pt idx="1">
                  <c:v>6</c:v>
                </c:pt>
                <c:pt idx="2">
                  <c:v>6</c:v>
                </c:pt>
                <c:pt idx="3">
                  <c:v>6</c:v>
                </c:pt>
                <c:pt idx="4">
                  <c:v>9</c:v>
                </c:pt>
                <c:pt idx="5">
                  <c:v>8</c:v>
                </c:pt>
                <c:pt idx="6">
                  <c:v>6.7347722898562381</c:v>
                </c:pt>
              </c:numCache>
            </c:numRef>
          </c:val>
          <c:extLst>
            <c:ext xmlns:c16="http://schemas.microsoft.com/office/drawing/2014/chart" uri="{C3380CC4-5D6E-409C-BE32-E72D297353CC}">
              <c16:uniqueId val="{00000001-80CB-C14F-A4CA-8012295375CD}"/>
            </c:ext>
          </c:extLst>
        </c:ser>
        <c:dLbls>
          <c:showLegendKey val="0"/>
          <c:showVal val="0"/>
          <c:showCatName val="0"/>
          <c:showSerName val="0"/>
          <c:showPercent val="0"/>
          <c:showBubbleSize val="0"/>
        </c:dLbls>
        <c:gapWidth val="219"/>
        <c:overlap val="-27"/>
        <c:axId val="1792414063"/>
        <c:axId val="243662576"/>
      </c:barChart>
      <c:lineChart>
        <c:grouping val="standard"/>
        <c:varyColors val="0"/>
        <c:ser>
          <c:idx val="2"/>
          <c:order val="2"/>
          <c:tx>
            <c:strRef>
              <c:f>Sheet1!$D$33</c:f>
              <c:strCache>
                <c:ptCount val="1"/>
                <c:pt idx="0">
                  <c:v>Reduction</c:v>
                </c:pt>
              </c:strCache>
            </c:strRef>
          </c:tx>
          <c:spPr>
            <a:ln w="47625" cap="rnd">
              <a:solidFill>
                <a:srgbClr val="C00000"/>
              </a:solidFill>
              <a:round/>
            </a:ln>
            <a:effectLst/>
          </c:spPr>
          <c:marker>
            <c:symbol val="diamond"/>
            <c:size val="14"/>
            <c:spPr>
              <a:solidFill>
                <a:srgbClr val="C00000"/>
              </a:solidFill>
              <a:ln w="28575">
                <a:solidFill>
                  <a:schemeClr val="tx1"/>
                </a:solidFill>
              </a:ln>
              <a:effectLst/>
            </c:spPr>
          </c:marker>
          <c:cat>
            <c:strRef>
              <c:f>Sheet1!$A$34:$A$40</c:f>
              <c:strCache>
                <c:ptCount val="7"/>
                <c:pt idx="0">
                  <c:v>VA</c:v>
                </c:pt>
                <c:pt idx="1">
                  <c:v>SEL</c:v>
                </c:pt>
                <c:pt idx="2">
                  <c:v>UNI</c:v>
                </c:pt>
                <c:pt idx="3">
                  <c:v>RED</c:v>
                </c:pt>
                <c:pt idx="4">
                  <c:v>GEMV</c:v>
                </c:pt>
                <c:pt idx="5">
                  <c:v>HST-S</c:v>
                </c:pt>
                <c:pt idx="6">
                  <c:v>GMEAN</c:v>
                </c:pt>
              </c:strCache>
            </c:strRef>
          </c:cat>
          <c:val>
            <c:numRef>
              <c:f>Sheet1!$D$34:$D$40</c:f>
              <c:numCache>
                <c:formatCode>0%</c:formatCode>
                <c:ptCount val="7"/>
                <c:pt idx="0">
                  <c:v>0.92307692307692313</c:v>
                </c:pt>
                <c:pt idx="1">
                  <c:v>0.95</c:v>
                </c:pt>
                <c:pt idx="2">
                  <c:v>0.96129032258064517</c:v>
                </c:pt>
                <c:pt idx="3">
                  <c:v>0.95121951219512191</c:v>
                </c:pt>
                <c:pt idx="4">
                  <c:v>0.95</c:v>
                </c:pt>
                <c:pt idx="5">
                  <c:v>0.92920353982300885</c:v>
                </c:pt>
                <c:pt idx="6">
                  <c:v>0.94403597974593634</c:v>
                </c:pt>
              </c:numCache>
            </c:numRef>
          </c:val>
          <c:smooth val="0"/>
          <c:extLst>
            <c:ext xmlns:c16="http://schemas.microsoft.com/office/drawing/2014/chart" uri="{C3380CC4-5D6E-409C-BE32-E72D297353CC}">
              <c16:uniqueId val="{00000002-80CB-C14F-A4CA-8012295375CD}"/>
            </c:ext>
          </c:extLst>
        </c:ser>
        <c:dLbls>
          <c:showLegendKey val="0"/>
          <c:showVal val="0"/>
          <c:showCatName val="0"/>
          <c:showSerName val="0"/>
          <c:showPercent val="0"/>
          <c:showBubbleSize val="0"/>
        </c:dLbls>
        <c:marker val="1"/>
        <c:smooth val="0"/>
        <c:axId val="1788943167"/>
        <c:axId val="790998224"/>
      </c:lineChart>
      <c:catAx>
        <c:axId val="1792414063"/>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Avenir Next" panose="020B0503020202020204" pitchFamily="34" charset="0"/>
                <a:ea typeface="+mn-ea"/>
                <a:cs typeface="+mn-cs"/>
              </a:defRPr>
            </a:pPr>
            <a:endParaRPr lang="en-US"/>
          </a:p>
        </c:txPr>
        <c:crossAx val="243662576"/>
        <c:crosses val="autoZero"/>
        <c:auto val="1"/>
        <c:lblAlgn val="ctr"/>
        <c:lblOffset val="100"/>
        <c:noMultiLvlLbl val="0"/>
      </c:catAx>
      <c:valAx>
        <c:axId val="2436625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r>
                  <a:rPr lang="en-US"/>
                  <a:t>Lines of Code (LOC)</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crossAx val="1792414063"/>
        <c:crosses val="autoZero"/>
        <c:crossBetween val="between"/>
      </c:valAx>
      <c:valAx>
        <c:axId val="790998224"/>
        <c:scaling>
          <c:orientation val="minMax"/>
        </c:scaling>
        <c:delete val="0"/>
        <c:axPos val="r"/>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crossAx val="1788943167"/>
        <c:crosses val="max"/>
        <c:crossBetween val="between"/>
        <c:majorUnit val="0.02"/>
      </c:valAx>
      <c:catAx>
        <c:axId val="1788943167"/>
        <c:scaling>
          <c:orientation val="minMax"/>
        </c:scaling>
        <c:delete val="1"/>
        <c:axPos val="b"/>
        <c:numFmt formatCode="General" sourceLinked="1"/>
        <c:majorTickMark val="out"/>
        <c:minorTickMark val="none"/>
        <c:tickLblPos val="nextTo"/>
        <c:crossAx val="790998224"/>
        <c:crosses val="autoZero"/>
        <c:auto val="1"/>
        <c:lblAlgn val="ctr"/>
        <c:lblOffset val="100"/>
        <c:noMultiLvlLbl val="0"/>
      </c:catAx>
      <c:spPr>
        <a:noFill/>
        <a:ln>
          <a:solidFill>
            <a:schemeClr val="tx1"/>
          </a:solidFill>
        </a:ln>
        <a:effectLst/>
      </c:spPr>
    </c:plotArea>
    <c:legend>
      <c:legendPos val="b"/>
      <c:layout>
        <c:manualLayout>
          <c:xMode val="edge"/>
          <c:yMode val="edge"/>
          <c:x val="0.10412205135800029"/>
          <c:y val="3.5719793646483845E-2"/>
          <c:w val="0.82519364154715769"/>
          <c:h val="9.2556068422481666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Avenir Next" panose="020B05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solidFill>
            <a:schemeClr val="tx1"/>
          </a:solidFill>
          <a:latin typeface="Avenir Next" panose="020B05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11/2/24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11/2/24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26018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 the PIM scratchpad memory</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583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Orchestrate data movement and computation across PIM cores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370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the programmer’s main goal is to just perform a simple vector addition</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0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conclude that programming the UPMEM system leads to non-trivial effort by the programmer since it requires knowledge of the underlying hardware and manual data movement handling</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782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Therefore, our goal in this work is to ease programmability for the UPMEM system, allowing the programmer to write PIM-friendly code efficiently.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120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outline for my talk. First, I will give a brief introduction to PIM architectures. Second, I will talk about the problem our paper aims to solve and then on our solution. Fourth, I will briefly showcase our key results and then conclude.</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168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196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Our software framework, SimplePIM, leverages the massive memory bandwidth and parallelism offered by PIM hardware to operate on arrays of arbitrary size and dimensions. SimplePIM offers three key interfaces to support PIM systems like UPMEM. </a:t>
            </a:r>
          </a:p>
          <a:p>
            <a:endParaRPr lang="en-US" dirty="0"/>
          </a:p>
          <a:p>
            <a:r>
              <a:rPr lang="en-US" dirty="0"/>
              <a:t>[CLICK] The management interface stores metadata for the PIM-resident arrays, which can be accessed by the programmer and other parts of SimplePIM as needed. </a:t>
            </a:r>
          </a:p>
          <a:p>
            <a:endParaRPr lang="en-US" dirty="0"/>
          </a:p>
          <a:p>
            <a:r>
              <a:rPr lang="en-US" dirty="0"/>
              <a:t>[CLICK] The communication interface provides abstractions for both Host-PIM and PIM-PIM communication patterns. </a:t>
            </a:r>
          </a:p>
          <a:p>
            <a:r>
              <a:rPr lang="en-US" dirty="0"/>
              <a:t>These patterns are similar to communication patterns in other distributed frameworks such as MPI [71], which makes it easier for SimplePIM to be adopted. </a:t>
            </a:r>
          </a:p>
          <a:p>
            <a:endParaRPr lang="en-US" dirty="0"/>
          </a:p>
          <a:p>
            <a:r>
              <a:rPr lang="en-US" dirty="0"/>
              <a:t>[CLICK] The processing interface leverages PIM’s high memory bandwidth and parallelism to execute map, reduce, and zip iterators on PIM arrays. </a:t>
            </a:r>
          </a:p>
          <a:p>
            <a:r>
              <a:rPr lang="en-US" dirty="0"/>
              <a:t>Programmers can combine these iterators to implement many widely-used workloads ranging from simple vector addition to complex machine learning model training.</a:t>
            </a:r>
          </a:p>
          <a:p>
            <a:endParaRPr lang="en-US" dirty="0"/>
          </a:p>
          <a:p>
            <a:r>
              <a:rPr lang="en-US" dirty="0"/>
              <a:t>[CLICK] Let’s check each one of these interfaces next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697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342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2954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9285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50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94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631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123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7547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552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idea behind DaPPA is to use an intuitive data-parallel pattern Based programming interface for PIM</a:t>
            </a:r>
          </a:p>
          <a:p>
            <a:endParaRPr lang="en-US" dirty="0"/>
          </a:p>
          <a:p>
            <a:r>
              <a:rPr lang="en-US" dirty="0"/>
              <a:t>[CLICK] DaPPA uses such an interface to automatically distribute and gather data across PIM chips, handle memory management and to parallelism computation across PIM cores </a:t>
            </a:r>
          </a:p>
          <a:p>
            <a:endParaRPr lang="en-US" dirty="0"/>
          </a:p>
          <a:p>
            <a:r>
              <a:rPr lang="en-US" dirty="0"/>
              <a:t>[CLICK]  DaPPA is composed of three main components.</a:t>
            </a:r>
          </a:p>
          <a:p>
            <a:endParaRPr lang="en-US" dirty="0"/>
          </a:p>
          <a:p>
            <a:r>
              <a:rPr lang="en-US" dirty="0"/>
              <a:t>[CLICK] A collection of data-parallel pattern APIs</a:t>
            </a:r>
          </a:p>
          <a:p>
            <a:endParaRPr lang="en-US" dirty="0"/>
          </a:p>
          <a:p>
            <a:r>
              <a:rPr lang="en-US" dirty="0"/>
              <a:t>[CLICK] A dataflow programming interface</a:t>
            </a:r>
          </a:p>
          <a:p>
            <a:endParaRPr lang="en-US" dirty="0"/>
          </a:p>
          <a:p>
            <a:r>
              <a:rPr lang="en-US" dirty="0"/>
              <a:t>[CLICK] and a dynamic template-based compilation</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379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parallel pattern APIs are a collection of pre-defined functions that implement high-level data-parallel pattern priorities. </a:t>
            </a:r>
          </a:p>
          <a:p>
            <a:endParaRPr lang="en-US" dirty="0"/>
          </a:p>
          <a:p>
            <a:r>
              <a:rPr lang="en-US" dirty="0"/>
              <a:t>[CLICK] DaPPA uses such APIs to implement a skeleton programming model, which is a common approach to abstract hardware components of parallel architectures, including multi-processor systems, GPUs, and custom accelerators.  </a:t>
            </a:r>
          </a:p>
          <a:p>
            <a:endParaRPr lang="en-US" dirty="0"/>
          </a:p>
          <a:p>
            <a:r>
              <a:rPr lang="en-US" dirty="0"/>
              <a:t>[CLICK] DaPPA supports five primary data-parallel patterns, including map, reduce, filter, window, and group</a:t>
            </a:r>
          </a:p>
          <a:p>
            <a:endParaRPr lang="en-US" dirty="0"/>
          </a:p>
          <a:p>
            <a:r>
              <a:rPr lang="en-US" dirty="0"/>
              <a:t>[CLICK] The user can combine all five primitives for more complex patterns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096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DaPPA exposes a dataflow-based programming interface to the users. The interface has three main components.</a:t>
            </a:r>
          </a:p>
          <a:p>
            <a:endParaRPr lang="en-US" dirty="0"/>
          </a:p>
          <a:p>
            <a:r>
              <a:rPr lang="en-US" dirty="0"/>
              <a:t>[CLICK] First, a Pipeline defines a collection of transformations over the input data</a:t>
            </a:r>
          </a:p>
          <a:p>
            <a:endParaRPr lang="en-US" dirty="0"/>
          </a:p>
          <a:p>
            <a:r>
              <a:rPr lang="en-US" dirty="0"/>
              <a:t>[CLICK] Second, a stage defines a parallel pattern-based data transformation</a:t>
            </a:r>
          </a:p>
          <a:p>
            <a:endParaRPr lang="en-US" dirty="0"/>
          </a:p>
          <a:p>
            <a:r>
              <a:rPr lang="en-US" dirty="0"/>
              <a:t>[CLICK] Third, stage communication happens sequentially, with data following from one stage to another within the pipeline</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626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Next" panose="020B0503020202020204" pitchFamily="34" charset="0"/>
              </a:rPr>
              <a:t>DaPPA uses a dynamic template-based compilation to generate PIM code </a:t>
            </a:r>
            <a:r>
              <a:rPr lang="en-US" sz="1200" b="1" dirty="0">
                <a:solidFill>
                  <a:schemeClr val="accent5"/>
                </a:solidFill>
                <a:latin typeface="Avenir Next" panose="020B0503020202020204" pitchFamily="34" charset="0"/>
              </a:rPr>
              <a:t>in two main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u="none" dirty="0">
              <a:solidFill>
                <a:schemeClr val="accent5"/>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dirty="0">
                <a:solidFill>
                  <a:schemeClr val="accent5"/>
                </a:solidFill>
                <a:latin typeface="Avenir Next" panose="020B0503020202020204" pitchFamily="34" charset="0"/>
              </a:rPr>
              <a:t>[CLICK] </a:t>
            </a:r>
            <a:r>
              <a:rPr lang="en-US" sz="1200" b="0" i="0" u="none" dirty="0">
                <a:solidFill>
                  <a:schemeClr val="accent5"/>
                </a:solidFill>
                <a:latin typeface="Avenir Next" panose="020B0503020202020204" pitchFamily="34" charset="0"/>
              </a:rPr>
              <a:t>First, DaPPA creates UPMEM code using a template engine called </a:t>
            </a:r>
            <a:r>
              <a:rPr lang="en-US" sz="1200" b="0" i="0" u="none" dirty="0" err="1">
                <a:solidFill>
                  <a:schemeClr val="accent5"/>
                </a:solidFill>
                <a:latin typeface="Avenir Next" panose="020B0503020202020204" pitchFamily="34" charset="0"/>
              </a:rPr>
              <a:t>Inja</a:t>
            </a:r>
            <a:r>
              <a:rPr lang="en-US" sz="1200" b="0" i="0" u="none" dirty="0">
                <a:solidFill>
                  <a:schemeClr val="accent5"/>
                </a:solidFill>
                <a:latin typeface="Avenir Next" panose="020B0503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chemeClr val="accent5"/>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accent5"/>
                </a:solidFill>
                <a:latin typeface="Avenir Next" panose="020B0503020202020204" pitchFamily="34" charset="0"/>
              </a:rPr>
              <a:t>[CLICK] Second, DaPPA applies a series of transformations to the code to extract the information required to feed the UPMEM code template from the Pipeline model, calculates memory offsets for automatically data handling, and divides computation between CPU and PIM cores, even allowing for collaborative execution between host cores and PIM cores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chemeClr val="accent5"/>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accent5"/>
                </a:solidFill>
                <a:latin typeface="Avenir Next" panose="020B0503020202020204" pitchFamily="34" charset="0"/>
              </a:rPr>
              <a:t>[CLICK] During the dynamic template-based compilation, DaPPA compiles and executes each Pipeline stage once per time, allowing for runtime optimizations based on output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chemeClr val="accent5"/>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chemeClr val="accent5"/>
                </a:solidFill>
                <a:latin typeface="Avenir Next" panose="020B0503020202020204" pitchFamily="34" charset="0"/>
              </a:rPr>
              <a:t>[NEXT]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chemeClr val="accent5"/>
              </a:solidFill>
              <a:latin typeface="Avenir Next"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dirty="0">
              <a:solidFill>
                <a:schemeClr val="accent5"/>
              </a:solidFill>
              <a:latin typeface="Avenir Next" panose="020B0503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820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program the UPMEM system, the programmer needs to perform four main operations.</a:t>
            </a:r>
          </a:p>
          <a:p>
            <a:endParaRPr lang="en-US" dirty="0"/>
          </a:p>
          <a:p>
            <a:r>
              <a:rPr lang="en-US" dirty="0"/>
              <a:t>[CLICK] First, it needs to split input data across PIM chips</a:t>
            </a:r>
          </a:p>
          <a:p>
            <a:endParaRPr lang="en-US" dirty="0"/>
          </a:p>
          <a:p>
            <a:r>
              <a:rPr lang="en-US" dirty="0"/>
              <a:t>[CLICK] Second, it needs to transfer input data from main memory to PIM chips</a:t>
            </a:r>
          </a:p>
          <a:p>
            <a:endParaRPr lang="en-US" dirty="0"/>
          </a:p>
          <a:p>
            <a:r>
              <a:rPr lang="en-US" dirty="0"/>
              <a:t>[CLICK] Third, it needs to manually handle caching inside the PIM’s scratchpad memory</a:t>
            </a:r>
          </a:p>
          <a:p>
            <a:endParaRPr lang="en-US" dirty="0"/>
          </a:p>
          <a:p>
            <a:r>
              <a:rPr lang="en-US" dirty="0"/>
              <a:t>[CLICK] and fourth, it needs to transfer output data from PIM chips to main memory</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755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DaPPA can be used to implement a simple dot product operation in the UPMEM system</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595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programmer chooses suitable data parallel patterns to represent the computation. In this case, a map and reduce patterns</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215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the user creates two pipeline stages in C++ to implement the computation. Note that there is no hardware specific code required here.</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003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DaPPA takes the C++-based pipeline, and dynamically compiles and executes each stage in the UPMEM system.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574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DaPPA using a real UPMEM system with more than 2000 PIM cores</a:t>
            </a:r>
          </a:p>
          <a:p>
            <a:endParaRPr lang="en-US" dirty="0"/>
          </a:p>
          <a:p>
            <a:r>
              <a:rPr lang="en-US" dirty="0"/>
              <a:t>[CLICK] We use six workloads from the PrIM benchmark suite </a:t>
            </a:r>
          </a:p>
          <a:p>
            <a:endParaRPr lang="en-US" dirty="0"/>
          </a:p>
          <a:p>
            <a:r>
              <a:rPr lang="en-US" dirty="0"/>
              <a:t>[CLICK] We compare </a:t>
            </a:r>
            <a:r>
              <a:rPr lang="en-US" dirty="0" err="1"/>
              <a:t>DaPPA’s</a:t>
            </a:r>
            <a:r>
              <a:rPr lang="en-US" dirty="0"/>
              <a:t> performance and programming complexity against the hand-tuned PrIM workloads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004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plot, we show </a:t>
            </a:r>
            <a:r>
              <a:rPr lang="en-US" dirty="0" err="1"/>
              <a:t>DaPPA’s</a:t>
            </a:r>
            <a:r>
              <a:rPr lang="en-US" dirty="0"/>
              <a:t> performance normalized to the hand-tuned PrIM implementations.</a:t>
            </a:r>
          </a:p>
          <a:p>
            <a:endParaRPr lang="en-US" dirty="0"/>
          </a:p>
          <a:p>
            <a:r>
              <a:rPr lang="en-US" dirty="0"/>
              <a:t>[CLICK] We observe a large performance improvement for some workloads, due to DAPPA usage of parallel data transfers and collaborative host and PIM execution</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4778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DAPPA provides 2.1x the performance of hand-tuned code.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55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evaluate programming complexity measured in lines of code. </a:t>
            </a:r>
          </a:p>
          <a:p>
            <a:endParaRPr lang="en-US" dirty="0"/>
          </a:p>
          <a:p>
            <a:r>
              <a:rPr lang="en-US" dirty="0"/>
              <a:t>[CLICK] On average, DaPPA reduces the required lines of code by 94% compared to PrIM.</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5273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briefly compared DaPPA to a previously proposed framework for PIM programmability called SimplePIM.</a:t>
            </a:r>
          </a:p>
          <a:p>
            <a:endParaRPr lang="en-US" dirty="0"/>
          </a:p>
          <a:p>
            <a:r>
              <a:rPr lang="en-US" dirty="0"/>
              <a:t>Compared to SimplePIM, DaPPA provides </a:t>
            </a:r>
          </a:p>
          <a:p>
            <a:endParaRPr lang="en-US" dirty="0"/>
          </a:p>
          <a:p>
            <a:r>
              <a:rPr lang="en-US" dirty="0"/>
              <a:t>[CLICK] A higher abstraction level, where the user does not need to manually specific communication across PIM cores as in SIMPLE PIM; two more parallel patterns, and further optimizations as </a:t>
            </a:r>
            <a:r>
              <a:rPr lang="en-US" dirty="0" err="1"/>
              <a:t>colloborative</a:t>
            </a:r>
            <a:r>
              <a:rPr lang="en-US" dirty="0"/>
              <a:t> </a:t>
            </a:r>
            <a:r>
              <a:rPr lang="en-US" dirty="0" err="1"/>
              <a:t>PIM+host</a:t>
            </a:r>
            <a:r>
              <a:rPr lang="en-US" dirty="0"/>
              <a:t> execution. </a:t>
            </a:r>
          </a:p>
          <a:p>
            <a:endParaRPr lang="en-US" dirty="0"/>
          </a:p>
          <a:p>
            <a:r>
              <a:rPr lang="en-US" dirty="0"/>
              <a:t>[CLICK] We conclude that DaPPA improves the state-of-the-art in PIM programmability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256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763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how such four tasks translate into code.</a:t>
            </a:r>
          </a:p>
          <a:p>
            <a:endParaRPr lang="en-US" dirty="0"/>
          </a:p>
          <a:p>
            <a:r>
              <a:rPr lang="en-US" dirty="0"/>
              <a:t>Next, I will show code snippets of a vector addition implemented using the UPMEM programming model.</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3291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these works rely on many different methodology's to identify memory bottlenecks in a system. Often, such methodologies are intuitively used as a indication of NDP suitability for a given application</a:t>
            </a:r>
          </a:p>
          <a:p>
            <a:endParaRPr lang="en-US" dirty="0"/>
          </a:p>
          <a:p>
            <a:pPr marL="0" indent="0">
              <a:buFontTx/>
              <a:buNone/>
            </a:pPr>
            <a:r>
              <a:rPr lang="en-US" dirty="0"/>
              <a:t>[CLICK] However, as I will show next, none of those models are comprehensive enough to identify memory bottlenecks and NDP suitability. This happens because these models are built targeting to identify specific sources of data movement bottlenecks, and often their definitions of compute and memory bound are not enough to indicate NDP suitability. </a:t>
            </a:r>
          </a:p>
          <a:p>
            <a:endParaRPr lang="en-US" dirty="0"/>
          </a:p>
          <a:p>
            <a:r>
              <a:rPr lang="en-US" dirty="0"/>
              <a:t>[CLICK] For that, we will analyze two commonly used approaches: the roofline model, which correlates the arithmetic intensity of an application with performance, </a:t>
            </a:r>
          </a:p>
          <a:p>
            <a:endParaRPr lang="en-US" dirty="0"/>
          </a:p>
          <a:p>
            <a:r>
              <a:rPr lang="en-US" dirty="0"/>
              <a:t>[CLICK]  and identifying application that has high misses-per-kilo instructions or MPKI. </a:t>
            </a:r>
          </a:p>
          <a:p>
            <a:endParaRPr lang="en-US" dirty="0"/>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6484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A roofline model is a simple model used to identify if an application is memory-bound or compute-bound. The x-axis of the plot defines the Arithmetic Intensity of an application, calculated as the number of Operations the application executes per byte it accesses. The y-axis defines the performance of the application in GOPS/s</a:t>
            </a:r>
          </a:p>
          <a:p>
            <a:pPr marL="0" indent="0">
              <a:buFontTx/>
              <a:buNone/>
            </a:pPr>
            <a:endParaRPr lang="en-US" dirty="0"/>
          </a:p>
          <a:p>
            <a:pPr marL="0" indent="0">
              <a:buFontTx/>
              <a:buNone/>
            </a:pPr>
            <a:endParaRPr lang="en-US" dirty="0"/>
          </a:p>
          <a:p>
            <a:pPr marL="0" indent="0">
              <a:buFontTx/>
              <a:buNone/>
            </a:pPr>
            <a:r>
              <a:rPr lang="en-US" dirty="0"/>
              <a:t>[CLICK] it has two main lines that characterizes the application and system. The first line is called Compute Roof, and it is defined as the maximum peak system throughput. Applications below this curve are called compute-bound. Prior works show that a compute bound application does not benefit from NDP </a:t>
            </a:r>
          </a:p>
          <a:p>
            <a:pPr marL="0" indent="0">
              <a:buFontTx/>
              <a:buNone/>
            </a:pPr>
            <a:endParaRPr lang="en-US" dirty="0"/>
          </a:p>
          <a:p>
            <a:pPr marL="0" indent="0">
              <a:buFontTx/>
              <a:buNone/>
            </a:pPr>
            <a:r>
              <a:rPr lang="en-US" dirty="0"/>
              <a:t>[CLICK] The second line is called memory roof. It is defined as the maximum DRAM bandwidth times the arithmetic intensity of the application. Prior works show that an application below this curve are memory-bound, and are suitable for NDP offloading. </a:t>
            </a:r>
          </a:p>
          <a:p>
            <a:pPr marL="0" indent="0">
              <a:buFontTx/>
              <a:buNone/>
            </a:pPr>
            <a:endParaRPr lang="en-US" dirty="0"/>
          </a:p>
          <a:p>
            <a:pPr marL="0" indent="0">
              <a:buFontTx/>
              <a:buNone/>
            </a:pPr>
            <a:r>
              <a:rPr lang="en-US" dirty="0"/>
              <a:t>[NEXT]</a:t>
            </a:r>
          </a:p>
          <a:p>
            <a:pPr marL="0" indent="0">
              <a:buFontTx/>
              <a:buNone/>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677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We use this model with more than 40 applications that we will analyze later. We compare when such applications benefits from a general purpose NDP architecture. </a:t>
            </a:r>
          </a:p>
          <a:p>
            <a:pPr marL="0" indent="0">
              <a:buFontTx/>
              <a:buNone/>
            </a:pPr>
            <a:r>
              <a:rPr lang="en-US" dirty="0"/>
              <a:t>In the plot, we classify the applications as:</a:t>
            </a:r>
          </a:p>
          <a:p>
            <a:pPr marL="0" indent="0">
              <a:buFont typeface="Arial" panose="020B0604020202020204" pitchFamily="34" charset="0"/>
              <a:buNone/>
            </a:pPr>
            <a:endParaRPr lang="en-US" sz="1200" b="1"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[CLICK]    Runs faster on the CPU, compared to running on the NDP system</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Runs faster on the NDP, compared to running on the CPU system</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Similar on CPU and NDP, when running an application on the NDP and host system achieves similar performance.</a:t>
            </a:r>
          </a:p>
          <a:p>
            <a:pPr marL="0" indent="0">
              <a:buFont typeface="Arial" panose="020B0604020202020204" pitchFamily="34" charset="0"/>
              <a:buNone/>
            </a:pPr>
            <a:r>
              <a:rPr lang="en-US" sz="1200" b="0" i="0" kern="1200" dirty="0">
                <a:solidFill>
                  <a:schemeClr val="tx1"/>
                </a:solidFill>
                <a:effectLst/>
                <a:latin typeface="+mn-lt"/>
                <a:ea typeface="+mn-ea"/>
                <a:cs typeface="+mn-cs"/>
              </a:rPr>
              <a:t>[CLICK]  And depends, when application benefits from NDP depending on system configuration (e.g., core count) compared to a regular host system. </a:t>
            </a:r>
          </a:p>
          <a:p>
            <a:pPr marL="0" indent="0">
              <a:buFont typeface="Arial" panose="020B0604020202020204" pitchFamily="34" charset="0"/>
              <a:buNone/>
            </a:pPr>
            <a:endParaRPr lang="en-US" dirty="0"/>
          </a:p>
          <a:p>
            <a:pPr marL="0" indent="0">
              <a:buFontTx/>
              <a:buNone/>
            </a:pPr>
            <a:r>
              <a:rPr lang="en-US" dirty="0"/>
              <a:t>[CLICK] Based on that, we make the following observations. </a:t>
            </a:r>
          </a:p>
          <a:p>
            <a:pPr marL="0" indent="0">
              <a:buFontTx/>
              <a:buNone/>
            </a:pPr>
            <a:endParaRPr lang="en-US" dirty="0"/>
          </a:p>
          <a:p>
            <a:pPr marL="0" indent="0">
              <a:buFontTx/>
              <a:buNone/>
            </a:pPr>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940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First, memory bound applications benefit from NDP, as prior works indicated</a:t>
            </a:r>
          </a:p>
          <a:p>
            <a:pPr marL="0" indent="0">
              <a:buFontTx/>
              <a:buNone/>
            </a:pPr>
            <a:endParaRPr lang="en-US" dirty="0"/>
          </a:p>
          <a:p>
            <a:pPr marL="0" indent="0">
              <a:buFontTx/>
              <a:buNone/>
            </a:pPr>
            <a:r>
              <a:rPr lang="en-US" dirty="0"/>
              <a:t>[CLICK] Second, compute bound applications do not benefit from NDP, also as indicated by prior works</a:t>
            </a:r>
          </a:p>
          <a:p>
            <a:pPr marL="0" indent="0">
              <a:buFontTx/>
              <a:buNone/>
            </a:pPr>
            <a:endParaRPr lang="en-US" dirty="0"/>
          </a:p>
          <a:p>
            <a:pPr marL="0" indent="0">
              <a:buFontTx/>
              <a:buNone/>
            </a:pPr>
            <a:r>
              <a:rPr lang="en-US" dirty="0"/>
              <a:t>[CLICL] However, we observe that some memory bound applications can also not benefit from NDP, or benefit from it in particular configurations (at different core counts for example) </a:t>
            </a:r>
          </a:p>
          <a:p>
            <a:pPr marL="0" indent="0">
              <a:buFontTx/>
              <a:buNone/>
            </a:pPr>
            <a:endParaRPr lang="en-US" dirty="0"/>
          </a:p>
          <a:p>
            <a:pPr marL="0" indent="0">
              <a:buFontTx/>
              <a:buNone/>
            </a:pPr>
            <a:r>
              <a:rPr lang="en-US" dirty="0"/>
              <a:t>[CLICK] This behavior also happens for compute bound applications</a:t>
            </a:r>
            <a:br>
              <a:rPr lang="en-US" dirty="0"/>
            </a:br>
            <a:br>
              <a:rPr lang="en-US" dirty="0"/>
            </a:br>
            <a:r>
              <a:rPr lang="en-US" dirty="0"/>
              <a:t>[NEXT]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1600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[CLICK] Therefore, we conclude that the roofline model cannot accurately account for NDP suitability of memory-bound applications </a:t>
            </a:r>
          </a:p>
          <a:p>
            <a:pPr marL="171450" indent="-171450">
              <a:buFontTx/>
              <a:buChar char="-"/>
            </a:pPr>
            <a:endParaRPr lang="en-US" dirty="0"/>
          </a:p>
          <a:p>
            <a:pPr marL="0" indent="0">
              <a:buFontTx/>
              <a:buNone/>
            </a:pPr>
            <a:r>
              <a:rPr lang="en-US" dirty="0"/>
              <a:t>[NEXT]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627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analyze another metric utilized to indicate NDP suitability. Prior works say that an application with high LLC MPKI (usually a value higher than 10) benefits from NDP. We checked this observation by evaluating the speedup provided by NDP for of a large number of application (in the y-axis), and the applications MPKI (in the x-axis). We make the following observations </a:t>
            </a:r>
          </a:p>
          <a:p>
            <a:endParaRPr lang="en-US" dirty="0"/>
          </a:p>
          <a:p>
            <a:r>
              <a:rPr lang="en-US" dirty="0"/>
              <a:t>[NEXT]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1356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as expected, applications with high last-level misses per-kilo instructions always benefit from NDP.  </a:t>
            </a:r>
          </a:p>
          <a:p>
            <a:endParaRPr lang="en-US" dirty="0"/>
          </a:p>
          <a:p>
            <a:r>
              <a:rPr lang="en-US" dirty="0"/>
              <a:t>[CLICK] Likewise, applications with low MPKI never benefit from NDP</a:t>
            </a:r>
          </a:p>
          <a:p>
            <a:endParaRPr lang="en-US" dirty="0"/>
          </a:p>
          <a:p>
            <a:r>
              <a:rPr lang="en-US" dirty="0"/>
              <a:t>[CLICK] However, we observe that applications with low MPKI can either benefit from NDP depending on the system configuration or they can have similar performance as the NDP system</a:t>
            </a:r>
          </a:p>
          <a:p>
            <a:endParaRPr lang="en-US" dirty="0"/>
          </a:p>
          <a:p>
            <a:r>
              <a:rPr lang="en-US" dirty="0"/>
              <a:t> [NEXT]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698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0" indent="0">
              <a:buFontTx/>
              <a:buNone/>
            </a:pPr>
            <a:r>
              <a:rPr lang="en-US" dirty="0"/>
              <a:t>[CLICK] Therefore, we conclude that the MPKI alone  cannot accurately account for NDP suitability of memory-bound applications </a:t>
            </a:r>
          </a:p>
          <a:p>
            <a:pPr marL="0" indent="0">
              <a:buFontTx/>
              <a:buNone/>
            </a:pPr>
            <a:endParaRPr lang="en-US" dirty="0"/>
          </a:p>
          <a:p>
            <a:pPr marL="0" indent="0">
              <a:buFontTx/>
              <a:buNone/>
            </a:pPr>
            <a:r>
              <a:rPr lang="en-US" dirty="0"/>
              <a:t>[NEXT]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2899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646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different approaches used by prior works to identify memory bottlenecks and NDP  suitability are not comprehensive enough in</a:t>
            </a:r>
          </a:p>
          <a:p>
            <a:endParaRPr lang="en-US" dirty="0"/>
          </a:p>
          <a:p>
            <a:endParaRPr lang="en-US" dirty="0"/>
          </a:p>
          <a:p>
            <a:r>
              <a:rPr lang="en-US" dirty="0"/>
              <a:t>[CLICK] identifying data movement bottlenecks</a:t>
            </a:r>
          </a:p>
          <a:p>
            <a:r>
              <a:rPr lang="en-US" dirty="0"/>
              <a:t>[CLICK] correlating different data movement mitigation mechanisms, as NDP, with the different types of data movement bottlenecks.</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935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programmer has several tasks that need to be translated into code, including aligning data within PIM chips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414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THEREFORE, our goal is to develop a methodology to </a:t>
            </a:r>
          </a:p>
          <a:p>
            <a:endParaRPr lang="en-US" dirty="0"/>
          </a:p>
          <a:p>
            <a:r>
              <a:rPr lang="en-US" dirty="0"/>
              <a:t>[CLICK] methodically identify the major sources of inefficiency that lead to data movement bottlenecks by observing and identifying relevant metrics and</a:t>
            </a:r>
          </a:p>
          <a:p>
            <a:endParaRPr lang="en-US" dirty="0"/>
          </a:p>
          <a:p>
            <a:r>
              <a:rPr lang="en-US" dirty="0"/>
              <a:t>[CLICK] comprehensively compare traditional compute-centric data movement mitigation techniques to more memory-centric techniques, thereby developing a rigorous understanding of the best techniques to mitigate each source of data movement.</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7991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Our methodology has three steps.</a:t>
            </a:r>
          </a:p>
          <a:p>
            <a:endParaRPr lang="en-US" dirty="0"/>
          </a:p>
          <a:p>
            <a:r>
              <a:rPr lang="en-US" dirty="0"/>
              <a:t>[CLICK] It takes as input an application’s source code and its input datasets. </a:t>
            </a:r>
          </a:p>
          <a:p>
            <a:endParaRPr lang="en-US" dirty="0"/>
          </a:p>
          <a:p>
            <a:r>
              <a:rPr lang="en-US" dirty="0"/>
              <a:t>[CLICK] In Step 1, we use a hardware profiling tool to identify memory-bound functions across many applications. This step allows for a quick first-level identification of many applications that suffer from memory bottlenecks and functions that cause these bottlenecks.</a:t>
            </a:r>
          </a:p>
          <a:p>
            <a:endParaRPr lang="en-US" dirty="0"/>
          </a:p>
          <a:p>
            <a:r>
              <a:rPr lang="en-US" dirty="0"/>
              <a:t>[CLICK] We utilize a new simulator, called DAMOV-SIM to collect key metrics and execute performance analysis of the functions identified in Step 1.</a:t>
            </a:r>
          </a:p>
          <a:p>
            <a:endParaRPr lang="en-US" dirty="0"/>
          </a:p>
          <a:p>
            <a:r>
              <a:rPr lang="en-US" dirty="0"/>
              <a:t>[CLICK] In Step 2, we use the architecture-independent profiling tool to collect metrics that provide insights about the memory access behavior of the memory-bottlenecked functions. </a:t>
            </a:r>
          </a:p>
          <a:p>
            <a:endParaRPr lang="en-US" dirty="0"/>
          </a:p>
          <a:p>
            <a:r>
              <a:rPr lang="en-US" dirty="0"/>
              <a:t>[CLICK] In Step 3, we collect architecture-dependent metrics and analyze the performance and energy of each function in an application when each of our three candidate data movement mitigation mechanisms is applied to the system. </a:t>
            </a:r>
          </a:p>
          <a:p>
            <a:endParaRPr lang="en-US" dirty="0"/>
          </a:p>
          <a:p>
            <a:r>
              <a:rPr lang="en-US" dirty="0"/>
              <a:t>[CLICK] By combining the data obtained from all three steps, we can systematically classify the leading causes of data movement bottlenecks in an application or function into different bottleneck classes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5421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check the first step </a:t>
            </a:r>
          </a:p>
          <a:p>
            <a:endParaRPr lang="en-US" dirty="0"/>
          </a:p>
          <a:p>
            <a:r>
              <a:rPr lang="en-US" dirty="0"/>
              <a:t> [NEXT]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9332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goal of the first step is to identify functions in an application that suffers from memory bottlenecks</a:t>
            </a:r>
          </a:p>
          <a:p>
            <a:endParaRPr lang="en-US" dirty="0"/>
          </a:p>
          <a:p>
            <a:r>
              <a:rPr lang="en-US" dirty="0"/>
              <a:t>[CLICK] To profile the applications and identify functions that suffer from data movement bottlenecks</a:t>
            </a:r>
          </a:p>
          <a:p>
            <a:endParaRPr lang="en-US" dirty="0"/>
          </a:p>
          <a:p>
            <a:r>
              <a:rPr lang="en-US" dirty="0"/>
              <a:t>[CLICK] we use a hardware profiling tool. In this work, we decided to use Intel </a:t>
            </a:r>
            <a:r>
              <a:rPr lang="en-US" dirty="0" err="1"/>
              <a:t>Vtune</a:t>
            </a:r>
            <a:endParaRPr lang="en-US" dirty="0"/>
          </a:p>
          <a:p>
            <a:endParaRPr lang="en-US" dirty="0"/>
          </a:p>
          <a:p>
            <a:r>
              <a:rPr lang="en-US" dirty="0"/>
              <a:t>[CLICK] Intel </a:t>
            </a:r>
            <a:r>
              <a:rPr lang="en-US" dirty="0" err="1"/>
              <a:t>Vtune</a:t>
            </a:r>
            <a:r>
              <a:rPr lang="en-US" dirty="0"/>
              <a:t> provides a metric called Memory bound, which is defined as the percentage of CPU pipeline slots that are not utilized because of memory stalls. </a:t>
            </a:r>
          </a:p>
          <a:p>
            <a:endParaRPr lang="en-US" dirty="0"/>
          </a:p>
          <a:p>
            <a:r>
              <a:rPr lang="en-US" dirty="0"/>
              <a:t> [NEXT]</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4788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give a look to the second  step.</a:t>
            </a:r>
          </a:p>
          <a:p>
            <a:endParaRPr lang="en-US" dirty="0"/>
          </a:p>
          <a:p>
            <a:r>
              <a:rPr lang="en-US" dirty="0"/>
              <a:t>[NEXT]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1760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In Step 2, we aim to analyze application’s memory characteristics, as locality, thus we could understand how it affects the components of the memory system, as cache behavior or  prefetching. To this end, we evaluate two key metrics.</a:t>
            </a:r>
          </a:p>
          <a:p>
            <a:endParaRPr lang="en-US" dirty="0"/>
          </a:p>
          <a:p>
            <a:r>
              <a:rPr lang="en-US" dirty="0"/>
              <a:t>[CLICK] We first evaluate spatial locality from an application. </a:t>
            </a:r>
          </a:p>
          <a:p>
            <a:endParaRPr lang="en-US" dirty="0"/>
          </a:p>
          <a:p>
            <a:r>
              <a:rPr lang="en-US" dirty="0"/>
              <a:t>[CLICK] For this, we collect the memory trace of an application </a:t>
            </a:r>
          </a:p>
          <a:p>
            <a:endParaRPr lang="en-US" dirty="0"/>
          </a:p>
          <a:p>
            <a:r>
              <a:rPr lang="en-US" dirty="0"/>
              <a:t>[CLICK] To build a  histogram called the stride profile, where each bin  stores how many times each stride appear in the memory trace.</a:t>
            </a:r>
          </a:p>
          <a:p>
            <a:endParaRPr lang="en-US" dirty="0"/>
          </a:p>
          <a:p>
            <a:r>
              <a:rPr lang="en-US" dirty="0"/>
              <a:t>[CLICK] In this example, the stride between the first accessed address and the next accessed address is equal to 1. We increment a stride profile histogram in bin 1 to indicate such stride has been observed.</a:t>
            </a:r>
          </a:p>
          <a:p>
            <a:endParaRPr lang="en-US" dirty="0"/>
          </a:p>
          <a:p>
            <a:r>
              <a:rPr lang="en-US" dirty="0"/>
              <a:t>[CLICK] We use the stride profile histogram to calculate the cumulative distribution  of stride profiles, which represents the final spatial locality value. </a:t>
            </a:r>
          </a:p>
          <a:p>
            <a:endParaRPr lang="en-US" dirty="0"/>
          </a:p>
          <a:p>
            <a:r>
              <a:rPr lang="en-US" dirty="0"/>
              <a:t>[CLICK] A spatial locality value close to 0 is caused by large stride values or random accesses, as shown in this example. In such case, we say the application has low spatial locality </a:t>
            </a:r>
          </a:p>
          <a:p>
            <a:endParaRPr lang="en-US" dirty="0"/>
          </a:p>
          <a:p>
            <a:r>
              <a:rPr lang="en-US" dirty="0"/>
              <a:t>[CLICK] A spatial locality value close to 1 is caused by a completely sequential access pattern. . In such case, we say the application has high spatial locality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0147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Similarly, we evaluate how much temporal locality an application has. </a:t>
            </a:r>
          </a:p>
          <a:p>
            <a:endParaRPr lang="en-US" dirty="0"/>
          </a:p>
          <a:p>
            <a:r>
              <a:rPr lang="en-US" dirty="0"/>
              <a:t>[CLICK] For this, we collect the memory trace of an application </a:t>
            </a:r>
          </a:p>
          <a:p>
            <a:endParaRPr lang="en-US" dirty="0"/>
          </a:p>
          <a:p>
            <a:r>
              <a:rPr lang="en-US" dirty="0"/>
              <a:t>[CLICK] to create a histogram called reuse profile, where each bin  represents the number of times a memory address is reused. For each memory address, we increment the bin that represents the corresponding number of repetitions. </a:t>
            </a:r>
          </a:p>
          <a:p>
            <a:endParaRPr lang="en-US" dirty="0"/>
          </a:p>
          <a:p>
            <a:r>
              <a:rPr lang="en-US" dirty="0"/>
              <a:t>[CLICK] In this example, memory address  A is reused 4 times. Thus, we increment the reuse profile histogram in bin 4 to indicate such reuse has been observed.</a:t>
            </a:r>
          </a:p>
          <a:p>
            <a:endParaRPr lang="en-US" dirty="0"/>
          </a:p>
          <a:p>
            <a:r>
              <a:rPr lang="en-US" dirty="0"/>
              <a:t>[CLICK] We use the reuse profile histogram to calculate the cumulative distribution  of rese profiles, which represents the final temporal locality value. </a:t>
            </a:r>
          </a:p>
          <a:p>
            <a:endParaRPr lang="en-US" dirty="0"/>
          </a:p>
          <a:p>
            <a:r>
              <a:rPr lang="en-US" dirty="0"/>
              <a:t>[CLICK] A temporal locality value close to 0 is caused by low data reuse. In such case, we say the application has low temporal locality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temporal locality value close to 1 is caused by high data reuse/ In such case, we say the application has high temporal locality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3695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look deeper into Step 3 of our methodology </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002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While Step 2 allows us to understand inherent application sources for memory boundedness, it is important to understand how hardware architectural features can also result in memory bottlenecks.  As a result, in our third step we perform a scalability analysis of the functions selected in Step 1, where we evaluate performance and energy scaling for three different system configurations. The scalability analysis makes use of three architecture-dependent metrics: </a:t>
            </a:r>
          </a:p>
          <a:p>
            <a:endParaRPr lang="en-US" dirty="0"/>
          </a:p>
          <a:p>
            <a:r>
              <a:rPr lang="en-US" dirty="0"/>
              <a:t>[CLICK] First, Arithmetic Intensity (AI), defined as the number of arithmetic and logic operations performed per L1 cache line accessed. </a:t>
            </a:r>
          </a:p>
          <a:p>
            <a:endParaRPr lang="en-US" dirty="0"/>
          </a:p>
          <a:p>
            <a:r>
              <a:rPr lang="en-US" dirty="0"/>
              <a:t>[CLICK] This metric indicates how much computation there is per memory request. Intuitively, applications with high AI are likely to be computationally intensive, while applications with low AI tend to be memory intensive</a:t>
            </a:r>
          </a:p>
          <a:p>
            <a:endParaRPr lang="en-US" dirty="0"/>
          </a:p>
          <a:p>
            <a:r>
              <a:rPr lang="en-US" dirty="0"/>
              <a:t>[CLICK] Second, Misses per Kilo-Instruction (MPKI), defined as the number of LLC misses per one thousand instructions.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This metric is considered to be a good indicator of NDP suitability by several prior works since it indicates memory intensity of an application.</a:t>
            </a:r>
          </a:p>
          <a:p>
            <a:endParaRPr lang="en-US" dirty="0"/>
          </a:p>
          <a:p>
            <a:r>
              <a:rPr lang="en-US" dirty="0"/>
              <a:t>[CLICK] and  third, a new metric called Last-to-First Miss-Ratio (LFMR) define as the ratio between the number of LLC misses and the total number of L1 cache misses. </a:t>
            </a:r>
          </a:p>
          <a:p>
            <a:endParaRPr lang="en-US" dirty="0"/>
          </a:p>
          <a:p>
            <a:r>
              <a:rPr lang="en-US" dirty="0"/>
              <a:t>[CLICK] We find that this metric accurately identifies how much an application benefits from the deep cache hierarchy. An LFMR value close to 0 means that the number of LLC misses is very small compared to the number of L1 misses. However, an LFMR value close to 1 means that very few L1 misses hit in L2 or L3 caches, and the application does not benefit much from the deep cache hierarchy, and most L1 misses need to be serviced by main memory</a:t>
            </a:r>
          </a:p>
          <a:p>
            <a:endParaRPr lang="en-US" dirty="0"/>
          </a:p>
          <a:p>
            <a:r>
              <a:rPr lang="en-US" dirty="0"/>
              <a:t>[NEXT] </a:t>
            </a:r>
          </a:p>
          <a:p>
            <a:endParaRPr lang="en-US" dirty="0"/>
          </a:p>
          <a:p>
            <a:r>
              <a:rPr lang="en-US" dirty="0"/>
              <a:t>[NEXT]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2357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 input parameters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063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[CLICK] With such classification, </a:t>
            </a:r>
            <a:r>
              <a:rPr lang="en-US" dirty="0"/>
              <a:t>we analyze how the functions in each class correlates with different data movement mitigation mechanisms in terms of performance and energy using our scalability analysis. </a:t>
            </a:r>
          </a:p>
          <a:p>
            <a:endParaRPr lang="en-US" b="1" dirty="0"/>
          </a:p>
          <a:p>
            <a:r>
              <a:rPr lang="en-US" b="1" dirty="0"/>
              <a:t>[NEXT]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5677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67269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2280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1846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79129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562000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1190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15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input parameters across PIM cores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28417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0175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54569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108</a:t>
            </a:fld>
            <a:endParaRPr lang="en-US"/>
          </a:p>
        </p:txBody>
      </p:sp>
    </p:spTree>
    <p:extLst>
      <p:ext uri="{BB962C8B-B14F-4D97-AF65-F5344CB8AC3E}">
        <p14:creationId xmlns:p14="http://schemas.microsoft.com/office/powerpoint/2010/main" val="37762693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109</a:t>
            </a:fld>
            <a:endParaRPr lang="en-US"/>
          </a:p>
        </p:txBody>
      </p:sp>
    </p:spTree>
    <p:extLst>
      <p:ext uri="{BB962C8B-B14F-4D97-AF65-F5344CB8AC3E}">
        <p14:creationId xmlns:p14="http://schemas.microsoft.com/office/powerpoint/2010/main" val="30006544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113</a:t>
            </a:fld>
            <a:endParaRPr lang="en-US"/>
          </a:p>
        </p:txBody>
      </p:sp>
    </p:spTree>
    <p:extLst>
      <p:ext uri="{BB962C8B-B14F-4D97-AF65-F5344CB8AC3E}">
        <p14:creationId xmlns:p14="http://schemas.microsoft.com/office/powerpoint/2010/main" val="30924109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5449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 PIM computation</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998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 PIM results</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EE7DAF-91B5-F546-8403-33BB41AE2B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43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1.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61.xml"/><Relationship Id="rId4" Type="http://schemas.openxmlformats.org/officeDocument/2006/relationships/image" Target="../media/image9.jpeg"/></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4.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2024. 11. 2.</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11/2/24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11/2/24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11/2/24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11/2/24</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11/2/24</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11/2/24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11/2/24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11/2/24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11/2/24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11/2/24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11/2/24</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11/2/24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11/2/24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827780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D989BB-6B22-6F4F-A2DB-495D1361DBE3}"/>
              </a:ext>
            </a:extLst>
          </p:cNvPr>
          <p:cNvSpPr/>
          <p:nvPr userDrawn="1"/>
        </p:nvSpPr>
        <p:spPr>
          <a:xfrm>
            <a:off x="0" y="-23584"/>
            <a:ext cx="9144000" cy="685800"/>
          </a:xfrm>
          <a:prstGeom prst="rect">
            <a:avLst/>
          </a:prstGeom>
          <a:solidFill>
            <a:srgbClr val="45A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991" y="73723"/>
            <a:ext cx="8987622" cy="740193"/>
          </a:xfrm>
          <a:prstGeom prst="rect">
            <a:avLst/>
          </a:prstGeom>
        </p:spPr>
        <p:txBody>
          <a:bodyPr/>
          <a:lstStyle>
            <a:lvl1pPr algn="l">
              <a:defRPr sz="3600" b="1">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813916"/>
            <a:ext cx="8987622" cy="5416061"/>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989041758"/>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2714651280"/>
      </p:ext>
    </p:extLst>
  </p:cSld>
  <p:clrMapOvr>
    <a:masterClrMapping/>
  </p:clrMapOvr>
  <p:transition/>
</p:sldLayout>
</file>

<file path=ppt/slideLayouts/slideLayout6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234307568"/>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820735976"/>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190655349"/>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3333711278"/>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12116649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758553707"/>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88568906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224438329"/>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2058126080"/>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167070126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880286701"/>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3484555708"/>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3011347303"/>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461163443"/>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3538035438"/>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2282648316"/>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430687865"/>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19401893"/>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2817288809"/>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371601851"/>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391304996"/>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719981829"/>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2134130160"/>
      </p:ext>
    </p:extLst>
  </p:cSld>
  <p:clrMapOvr>
    <a:masterClrMapping/>
  </p:clrMapOvr>
  <p:transition/>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2466694127"/>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69226466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93074921"/>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2776115465"/>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3452061857"/>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084483425"/>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1196968552"/>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78391516"/>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40358243"/>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3791659031"/>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120222062"/>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30968747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1"/>
            <a:ext cx="9144000" cy="3789946"/>
          </a:xfrm>
          <a:prstGeom prst="rect">
            <a:avLst/>
          </a:prstGeom>
          <a:solidFill>
            <a:srgbClr val="5CA2D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35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43000" y="4589241"/>
            <a:ext cx="6858000" cy="607662"/>
          </a:xfrm>
        </p:spPr>
        <p:txBody>
          <a:bodyPr>
            <a:normAutofit/>
          </a:bodyPr>
          <a:lstStyle>
            <a:lvl1pPr marL="0" indent="0" algn="ctr">
              <a:buNone/>
              <a:defRPr sz="3200" b="1" i="0" baseline="0">
                <a:latin typeface="Avenir Next" panose="020B0503020202020204" pitchFamily="34" charset="0"/>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3200" b="1">
                <a:latin typeface="Segoe UI" panose="020B0502040204020203" pitchFamily="34"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3444"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5583046" y="5857819"/>
            <a:ext cx="2640412" cy="607662"/>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392519"/>
            <a:ext cx="9144000" cy="2619375"/>
          </a:xfrm>
        </p:spPr>
        <p:txBody>
          <a:bodyPr anchor="ctr">
            <a:normAutofit/>
          </a:bodyPr>
          <a:lstStyle>
            <a:lvl1pPr marL="0" indent="0" algn="ctr">
              <a:buNone/>
              <a:defRPr sz="4800" b="1">
                <a:latin typeface="Avenir Next" panose="020B0503020202020204" pitchFamily="34" charset="0"/>
                <a:ea typeface="Segoe UI Symbol" panose="020B0502040204020203" pitchFamily="34" charset="0"/>
                <a:cs typeface="FUTURA MEDIUM" panose="020B0602020204020303" pitchFamily="34" charset="-79"/>
              </a:defRPr>
            </a:lvl1pPr>
          </a:lstStyle>
          <a:p>
            <a:pPr lvl="0"/>
            <a:r>
              <a:rPr lang="en-US" dirty="0"/>
              <a:t>Click to edit Title</a:t>
            </a:r>
          </a:p>
        </p:txBody>
      </p:sp>
    </p:spTree>
    <p:extLst>
      <p:ext uri="{BB962C8B-B14F-4D97-AF65-F5344CB8AC3E}">
        <p14:creationId xmlns:p14="http://schemas.microsoft.com/office/powerpoint/2010/main" val="1516644976"/>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B04868-B61A-7C3A-B8E6-5656650027C4}"/>
              </a:ext>
            </a:extLst>
          </p:cNvPr>
          <p:cNvSpPr/>
          <p:nvPr userDrawn="1"/>
        </p:nvSpPr>
        <p:spPr>
          <a:xfrm>
            <a:off x="0" y="0"/>
            <a:ext cx="9144000" cy="10680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230827"/>
            <a:ext cx="8894602" cy="606084"/>
          </a:xfrm>
          <a:prstGeom prst="rect">
            <a:avLst/>
          </a:prstGeom>
        </p:spPr>
        <p:txBody>
          <a:bodyPr/>
          <a:lstStyle>
            <a:lvl1pPr algn="ctr">
              <a:defRPr sz="4400" b="1">
                <a:solidFill>
                  <a:schemeClr val="accent4"/>
                </a:solidFill>
                <a:latin typeface="Avenir Next" panose="020B050302020202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1298834"/>
            <a:ext cx="8894602" cy="4931143"/>
          </a:xfrm>
          <a:prstGeom prst="rect">
            <a:avLst/>
          </a:prstGeom>
        </p:spPr>
        <p:txBody>
          <a:bodyPr/>
          <a:lstStyle>
            <a:lvl1pPr>
              <a:defRPr sz="2800">
                <a:latin typeface="Avenir Next" panose="020B0503020202020204" pitchFamily="34" charset="0"/>
                <a:cs typeface="Segoe UI" panose="020B0502040204020203" pitchFamily="34" charset="0"/>
              </a:defRPr>
            </a:lvl1pPr>
            <a:lvl2pPr marL="685800" indent="-228600">
              <a:buFont typeface="Cambria" panose="02040503050406030204" pitchFamily="18" charset="0"/>
              <a:buChar char="-"/>
              <a:defRPr sz="2400">
                <a:latin typeface="Avenir Next" panose="020B0503020202020204" pitchFamily="34" charset="0"/>
                <a:cs typeface="Segoe UI" panose="020B0502040204020203" pitchFamily="34" charset="0"/>
              </a:defRPr>
            </a:lvl2pPr>
            <a:lvl3pPr>
              <a:defRPr sz="2000">
                <a:latin typeface="Avenir Next" panose="020B0503020202020204" pitchFamily="34" charset="0"/>
                <a:cs typeface="Segoe UI" panose="020B0502040204020203" pitchFamily="34" charset="0"/>
              </a:defRPr>
            </a:lvl3pPr>
            <a:lvl4pPr>
              <a:defRPr sz="2000">
                <a:latin typeface="Avenir Next" panose="020B0503020202020204" pitchFamily="34" charset="0"/>
                <a:cs typeface="Segoe UI" panose="020B0502040204020203" pitchFamily="34" charset="0"/>
              </a:defRPr>
            </a:lvl4pPr>
            <a:lvl5pPr>
              <a:defRPr sz="2000">
                <a:latin typeface="Avenir Next" panose="020B0503020202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Avenir Next" panose="020B0503020202020204" pitchFamily="34" charset="0"/>
                <a:cs typeface="Futura Medium" panose="020B0602020204020303" pitchFamily="34" charset="-79"/>
              </a:rPr>
              <a:pPr/>
              <a:t>‹#›</a:t>
            </a:fld>
            <a:endParaRPr lang="en-US" dirty="0">
              <a:latin typeface="Avenir Next" panose="020B0503020202020204" pitchFamily="34" charset="0"/>
              <a:cs typeface="Futura Medium" panose="020B0602020204020303" pitchFamily="34" charset="-79"/>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4" name="Straight Connector 3">
            <a:extLst>
              <a:ext uri="{FF2B5EF4-FFF2-40B4-BE49-F238E27FC236}">
                <a16:creationId xmlns:a16="http://schemas.microsoft.com/office/drawing/2014/main" id="{B6B0BF0F-E012-DB60-AE63-1B6660ECFCB5}"/>
              </a:ext>
            </a:extLst>
          </p:cNvPr>
          <p:cNvCxnSpPr>
            <a:cxnSpLocks/>
          </p:cNvCxnSpPr>
          <p:nvPr userDrawn="1"/>
        </p:nvCxnSpPr>
        <p:spPr>
          <a:xfrm>
            <a:off x="0" y="1068007"/>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8862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image" Target="../media/image1.png"/><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theme" Target="../theme/theme44.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4.xml"/><Relationship Id="rId13" Type="http://schemas.openxmlformats.org/officeDocument/2006/relationships/theme" Target="../theme/theme45.xml"/><Relationship Id="rId3" Type="http://schemas.openxmlformats.org/officeDocument/2006/relationships/slideLayout" Target="../slideLayouts/slideLayout479.xml"/><Relationship Id="rId7" Type="http://schemas.openxmlformats.org/officeDocument/2006/relationships/slideLayout" Target="../slideLayouts/slideLayout483.xml"/><Relationship Id="rId12" Type="http://schemas.openxmlformats.org/officeDocument/2006/relationships/slideLayout" Target="../slideLayouts/slideLayout488.xml"/><Relationship Id="rId2" Type="http://schemas.openxmlformats.org/officeDocument/2006/relationships/slideLayout" Target="../slideLayouts/slideLayout478.xml"/><Relationship Id="rId1" Type="http://schemas.openxmlformats.org/officeDocument/2006/relationships/slideLayout" Target="../slideLayouts/slideLayout477.xml"/><Relationship Id="rId6" Type="http://schemas.openxmlformats.org/officeDocument/2006/relationships/slideLayout" Target="../slideLayouts/slideLayout482.xml"/><Relationship Id="rId11" Type="http://schemas.openxmlformats.org/officeDocument/2006/relationships/slideLayout" Target="../slideLayouts/slideLayout487.xml"/><Relationship Id="rId5" Type="http://schemas.openxmlformats.org/officeDocument/2006/relationships/slideLayout" Target="../slideLayouts/slideLayout481.xml"/><Relationship Id="rId10" Type="http://schemas.openxmlformats.org/officeDocument/2006/relationships/slideLayout" Target="../slideLayouts/slideLayout486.xml"/><Relationship Id="rId4" Type="http://schemas.openxmlformats.org/officeDocument/2006/relationships/slideLayout" Target="../slideLayouts/slideLayout480.xml"/><Relationship Id="rId9" Type="http://schemas.openxmlformats.org/officeDocument/2006/relationships/slideLayout" Target="../slideLayouts/slideLayout485.xml"/><Relationship Id="rId14" Type="http://schemas.openxmlformats.org/officeDocument/2006/relationships/image" Target="../media/image1.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1.pn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6.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image" Target="../media/image1.png"/><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theme" Target="../theme/theme47.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1.pn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48.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image" Target="../media/image1.png"/><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theme" Target="../theme/theme49.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0.xml"/><Relationship Id="rId13" Type="http://schemas.openxmlformats.org/officeDocument/2006/relationships/image" Target="../media/image1.png"/><Relationship Id="rId3" Type="http://schemas.openxmlformats.org/officeDocument/2006/relationships/slideLayout" Target="../slideLayouts/slideLayout535.xml"/><Relationship Id="rId7" Type="http://schemas.openxmlformats.org/officeDocument/2006/relationships/slideLayout" Target="../slideLayouts/slideLayout539.xml"/><Relationship Id="rId12" Type="http://schemas.openxmlformats.org/officeDocument/2006/relationships/theme" Target="../theme/theme50.xml"/><Relationship Id="rId2" Type="http://schemas.openxmlformats.org/officeDocument/2006/relationships/slideLayout" Target="../slideLayouts/slideLayout534.xml"/><Relationship Id="rId1" Type="http://schemas.openxmlformats.org/officeDocument/2006/relationships/slideLayout" Target="../slideLayouts/slideLayout533.xml"/><Relationship Id="rId6" Type="http://schemas.openxmlformats.org/officeDocument/2006/relationships/slideLayout" Target="../slideLayouts/slideLayout538.xml"/><Relationship Id="rId11" Type="http://schemas.openxmlformats.org/officeDocument/2006/relationships/slideLayout" Target="../slideLayouts/slideLayout543.xml"/><Relationship Id="rId5" Type="http://schemas.openxmlformats.org/officeDocument/2006/relationships/slideLayout" Target="../slideLayouts/slideLayout537.xml"/><Relationship Id="rId10" Type="http://schemas.openxmlformats.org/officeDocument/2006/relationships/slideLayout" Target="../slideLayouts/slideLayout542.xml"/><Relationship Id="rId4" Type="http://schemas.openxmlformats.org/officeDocument/2006/relationships/slideLayout" Target="../slideLayouts/slideLayout536.xml"/><Relationship Id="rId9" Type="http://schemas.openxmlformats.org/officeDocument/2006/relationships/slideLayout" Target="../slideLayouts/slideLayout541.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1.xml"/><Relationship Id="rId13" Type="http://schemas.openxmlformats.org/officeDocument/2006/relationships/theme" Target="../theme/theme51.xml"/><Relationship Id="rId3" Type="http://schemas.openxmlformats.org/officeDocument/2006/relationships/slideLayout" Target="../slideLayouts/slideLayout546.xml"/><Relationship Id="rId7" Type="http://schemas.openxmlformats.org/officeDocument/2006/relationships/slideLayout" Target="../slideLayouts/slideLayout550.xml"/><Relationship Id="rId12" Type="http://schemas.openxmlformats.org/officeDocument/2006/relationships/slideLayout" Target="../slideLayouts/slideLayout555.xml"/><Relationship Id="rId2" Type="http://schemas.openxmlformats.org/officeDocument/2006/relationships/slideLayout" Target="../slideLayouts/slideLayout545.xml"/><Relationship Id="rId1" Type="http://schemas.openxmlformats.org/officeDocument/2006/relationships/slideLayout" Target="../slideLayouts/slideLayout544.xml"/><Relationship Id="rId6" Type="http://schemas.openxmlformats.org/officeDocument/2006/relationships/slideLayout" Target="../slideLayouts/slideLayout549.xml"/><Relationship Id="rId11" Type="http://schemas.openxmlformats.org/officeDocument/2006/relationships/slideLayout" Target="../slideLayouts/slideLayout554.xml"/><Relationship Id="rId5" Type="http://schemas.openxmlformats.org/officeDocument/2006/relationships/slideLayout" Target="../slideLayouts/slideLayout548.xml"/><Relationship Id="rId10" Type="http://schemas.openxmlformats.org/officeDocument/2006/relationships/slideLayout" Target="../slideLayouts/slideLayout553.xml"/><Relationship Id="rId4" Type="http://schemas.openxmlformats.org/officeDocument/2006/relationships/slideLayout" Target="../slideLayouts/slideLayout547.xml"/><Relationship Id="rId9" Type="http://schemas.openxmlformats.org/officeDocument/2006/relationships/slideLayout" Target="../slideLayouts/slideLayout552.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3.xml"/><Relationship Id="rId13" Type="http://schemas.openxmlformats.org/officeDocument/2006/relationships/image" Target="../media/image1.png"/><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2.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image" Target="../media/image1.png"/><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3.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theme" Target="../theme/theme54.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image" Target="../media/image1.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image" Target="../media/image1.png"/><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5.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image" Target="../media/image1.png"/><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6.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theme" Target="../theme/theme57.xml"/><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slideLayout" Target="../slideLayouts/slideLayout623.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1.xml"/><Relationship Id="rId13" Type="http://schemas.openxmlformats.org/officeDocument/2006/relationships/image" Target="../media/image1.png"/><Relationship Id="rId3" Type="http://schemas.openxmlformats.org/officeDocument/2006/relationships/slideLayout" Target="../slideLayouts/slideLayout626.xml"/><Relationship Id="rId7" Type="http://schemas.openxmlformats.org/officeDocument/2006/relationships/slideLayout" Target="../slideLayouts/slideLayout630.xml"/><Relationship Id="rId12" Type="http://schemas.openxmlformats.org/officeDocument/2006/relationships/theme" Target="../theme/theme58.xml"/><Relationship Id="rId2" Type="http://schemas.openxmlformats.org/officeDocument/2006/relationships/slideLayout" Target="../slideLayouts/slideLayout625.xml"/><Relationship Id="rId1" Type="http://schemas.openxmlformats.org/officeDocument/2006/relationships/slideLayout" Target="../slideLayouts/slideLayout624.xml"/><Relationship Id="rId6" Type="http://schemas.openxmlformats.org/officeDocument/2006/relationships/slideLayout" Target="../slideLayouts/slideLayout629.xml"/><Relationship Id="rId11" Type="http://schemas.openxmlformats.org/officeDocument/2006/relationships/slideLayout" Target="../slideLayouts/slideLayout634.xml"/><Relationship Id="rId5" Type="http://schemas.openxmlformats.org/officeDocument/2006/relationships/slideLayout" Target="../slideLayouts/slideLayout628.xml"/><Relationship Id="rId10" Type="http://schemas.openxmlformats.org/officeDocument/2006/relationships/slideLayout" Target="../slideLayouts/slideLayout633.xml"/><Relationship Id="rId4" Type="http://schemas.openxmlformats.org/officeDocument/2006/relationships/slideLayout" Target="../slideLayouts/slideLayout627.xml"/><Relationship Id="rId9" Type="http://schemas.openxmlformats.org/officeDocument/2006/relationships/slideLayout" Target="../slideLayouts/slideLayout63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2.xml"/><Relationship Id="rId13" Type="http://schemas.openxmlformats.org/officeDocument/2006/relationships/theme" Target="../theme/theme59.xml"/><Relationship Id="rId3" Type="http://schemas.openxmlformats.org/officeDocument/2006/relationships/slideLayout" Target="../slideLayouts/slideLayout637.xml"/><Relationship Id="rId7" Type="http://schemas.openxmlformats.org/officeDocument/2006/relationships/slideLayout" Target="../slideLayouts/slideLayout641.xml"/><Relationship Id="rId12" Type="http://schemas.openxmlformats.org/officeDocument/2006/relationships/slideLayout" Target="../slideLayouts/slideLayout646.xml"/><Relationship Id="rId2" Type="http://schemas.openxmlformats.org/officeDocument/2006/relationships/slideLayout" Target="../slideLayouts/slideLayout636.xml"/><Relationship Id="rId1" Type="http://schemas.openxmlformats.org/officeDocument/2006/relationships/slideLayout" Target="../slideLayouts/slideLayout635.xml"/><Relationship Id="rId6" Type="http://schemas.openxmlformats.org/officeDocument/2006/relationships/slideLayout" Target="../slideLayouts/slideLayout640.xml"/><Relationship Id="rId11" Type="http://schemas.openxmlformats.org/officeDocument/2006/relationships/slideLayout" Target="../slideLayouts/slideLayout645.xml"/><Relationship Id="rId5" Type="http://schemas.openxmlformats.org/officeDocument/2006/relationships/slideLayout" Target="../slideLayouts/slideLayout639.xml"/><Relationship Id="rId10" Type="http://schemas.openxmlformats.org/officeDocument/2006/relationships/slideLayout" Target="../slideLayouts/slideLayout644.xml"/><Relationship Id="rId4" Type="http://schemas.openxmlformats.org/officeDocument/2006/relationships/slideLayout" Target="../slideLayouts/slideLayout638.xml"/><Relationship Id="rId9" Type="http://schemas.openxmlformats.org/officeDocument/2006/relationships/slideLayout" Target="../slideLayouts/slideLayout64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4.xml"/><Relationship Id="rId13" Type="http://schemas.openxmlformats.org/officeDocument/2006/relationships/theme" Target="../theme/theme60.xml"/><Relationship Id="rId3" Type="http://schemas.openxmlformats.org/officeDocument/2006/relationships/slideLayout" Target="../slideLayouts/slideLayout649.xml"/><Relationship Id="rId7" Type="http://schemas.openxmlformats.org/officeDocument/2006/relationships/slideLayout" Target="../slideLayouts/slideLayout653.xml"/><Relationship Id="rId12" Type="http://schemas.openxmlformats.org/officeDocument/2006/relationships/slideLayout" Target="../slideLayouts/slideLayout658.xml"/><Relationship Id="rId2" Type="http://schemas.openxmlformats.org/officeDocument/2006/relationships/slideLayout" Target="../slideLayouts/slideLayout648.xml"/><Relationship Id="rId1" Type="http://schemas.openxmlformats.org/officeDocument/2006/relationships/slideLayout" Target="../slideLayouts/slideLayout647.xml"/><Relationship Id="rId6" Type="http://schemas.openxmlformats.org/officeDocument/2006/relationships/slideLayout" Target="../slideLayouts/slideLayout652.xml"/><Relationship Id="rId11" Type="http://schemas.openxmlformats.org/officeDocument/2006/relationships/slideLayout" Target="../slideLayouts/slideLayout657.xml"/><Relationship Id="rId5" Type="http://schemas.openxmlformats.org/officeDocument/2006/relationships/slideLayout" Target="../slideLayouts/slideLayout651.xml"/><Relationship Id="rId10" Type="http://schemas.openxmlformats.org/officeDocument/2006/relationships/slideLayout" Target="../slideLayouts/slideLayout656.xml"/><Relationship Id="rId4" Type="http://schemas.openxmlformats.org/officeDocument/2006/relationships/slideLayout" Target="../slideLayouts/slideLayout650.xml"/><Relationship Id="rId9" Type="http://schemas.openxmlformats.org/officeDocument/2006/relationships/slideLayout" Target="../slideLayouts/slideLayout655.xml"/><Relationship Id="rId14" Type="http://schemas.openxmlformats.org/officeDocument/2006/relationships/image" Target="../media/image1.png"/></Relationships>
</file>

<file path=ppt/slideMasters/_rels/slideMaster61.xml.rels><?xml version="1.0" encoding="UTF-8" standalone="yes"?>
<Relationships xmlns="http://schemas.openxmlformats.org/package/2006/relationships"><Relationship Id="rId3" Type="http://schemas.openxmlformats.org/officeDocument/2006/relationships/slideLayout" Target="../slideLayouts/slideLayout661.xml"/><Relationship Id="rId2" Type="http://schemas.openxmlformats.org/officeDocument/2006/relationships/slideLayout" Target="../slideLayouts/slideLayout660.xml"/><Relationship Id="rId1" Type="http://schemas.openxmlformats.org/officeDocument/2006/relationships/slideLayout" Target="../slideLayouts/slideLayout659.xml"/><Relationship Id="rId5" Type="http://schemas.openxmlformats.org/officeDocument/2006/relationships/theme" Target="../theme/theme61.xml"/><Relationship Id="rId4" Type="http://schemas.openxmlformats.org/officeDocument/2006/relationships/slideLayout" Target="../slideLayouts/slideLayout662.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64.xml"/><Relationship Id="rId1" Type="http://schemas.openxmlformats.org/officeDocument/2006/relationships/slideLayout" Target="../slideLayouts/slideLayout663.xml"/></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67.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5" Type="http://schemas.openxmlformats.org/officeDocument/2006/relationships/theme" Target="../theme/theme63.xml"/><Relationship Id="rId4" Type="http://schemas.openxmlformats.org/officeDocument/2006/relationships/slideLayout" Target="../slideLayouts/slideLayout668.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671.xml"/><Relationship Id="rId2" Type="http://schemas.openxmlformats.org/officeDocument/2006/relationships/slideLayout" Target="../slideLayouts/slideLayout670.xml"/><Relationship Id="rId1" Type="http://schemas.openxmlformats.org/officeDocument/2006/relationships/slideLayout" Target="../slideLayouts/slideLayout669.xml"/><Relationship Id="rId6" Type="http://schemas.openxmlformats.org/officeDocument/2006/relationships/theme" Target="../theme/theme64.xml"/><Relationship Id="rId5" Type="http://schemas.openxmlformats.org/officeDocument/2006/relationships/slideLayout" Target="../slideLayouts/slideLayout673.xml"/><Relationship Id="rId4" Type="http://schemas.openxmlformats.org/officeDocument/2006/relationships/slideLayout" Target="../slideLayouts/slideLayout672.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1.xml"/><Relationship Id="rId13" Type="http://schemas.openxmlformats.org/officeDocument/2006/relationships/theme" Target="../theme/theme65.xml"/><Relationship Id="rId3" Type="http://schemas.openxmlformats.org/officeDocument/2006/relationships/slideLayout" Target="../slideLayouts/slideLayout676.xml"/><Relationship Id="rId7" Type="http://schemas.openxmlformats.org/officeDocument/2006/relationships/slideLayout" Target="../slideLayouts/slideLayout680.xml"/><Relationship Id="rId12" Type="http://schemas.openxmlformats.org/officeDocument/2006/relationships/slideLayout" Target="../slideLayouts/slideLayout685.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6" Type="http://schemas.openxmlformats.org/officeDocument/2006/relationships/slideLayout" Target="../slideLayouts/slideLayout679.xml"/><Relationship Id="rId11" Type="http://schemas.openxmlformats.org/officeDocument/2006/relationships/slideLayout" Target="../slideLayouts/slideLayout684.xml"/><Relationship Id="rId5" Type="http://schemas.openxmlformats.org/officeDocument/2006/relationships/slideLayout" Target="../slideLayouts/slideLayout678.xml"/><Relationship Id="rId10" Type="http://schemas.openxmlformats.org/officeDocument/2006/relationships/slideLayout" Target="../slideLayouts/slideLayout683.xml"/><Relationship Id="rId4" Type="http://schemas.openxmlformats.org/officeDocument/2006/relationships/slideLayout" Target="../slideLayouts/slideLayout677.xml"/><Relationship Id="rId9" Type="http://schemas.openxmlformats.org/officeDocument/2006/relationships/slideLayout" Target="../slideLayouts/slideLayout68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theme" Target="../theme/theme66.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slideLayout" Target="../slideLayouts/slideLayout697.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 Id="rId14" Type="http://schemas.openxmlformats.org/officeDocument/2006/relationships/image" Target="../media/image1.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theme" Target="../theme/theme67.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2" Type="http://schemas.openxmlformats.org/officeDocument/2006/relationships/slideLayout" Target="../slideLayouts/slideLayout699.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s>
</file>

<file path=ppt/slideMasters/_rels/slideMaster68.xml.rels><?xml version="1.0" encoding="UTF-8" standalone="yes"?>
<Relationships xmlns="http://schemas.openxmlformats.org/package/2006/relationships"><Relationship Id="rId3" Type="http://schemas.openxmlformats.org/officeDocument/2006/relationships/theme" Target="../theme/theme68.xml"/><Relationship Id="rId2" Type="http://schemas.openxmlformats.org/officeDocument/2006/relationships/slideLayout" Target="../slideLayouts/slideLayout711.xml"/><Relationship Id="rId1" Type="http://schemas.openxmlformats.org/officeDocument/2006/relationships/slideLayout" Target="../slideLayouts/slideLayout71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2024. 11. 2.</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11/2/24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11/2/24</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636724"/>
      </p:ext>
    </p:extLst>
  </p:cSld>
  <p:clrMap bg1="lt1" tx1="dk1" bg2="lt2" tx2="dk2" accent1="accent1" accent2="accent2" accent3="accent3" accent4="accent4" accent5="accent5" accent6="accent6" hlink="hlink" folHlink="folHlink"/>
  <p:sldLayoutIdLst>
    <p:sldLayoutId id="2147489980" r:id="rId1"/>
    <p:sldLayoutId id="214748998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360670713"/>
      </p:ext>
    </p:extLst>
  </p:cSld>
  <p:clrMap bg1="lt1" tx1="dk1" bg2="lt2" tx2="dk2" accent1="accent1" accent2="accent2" accent3="accent3" accent4="accent4" accent5="accent5" accent6="accent6" hlink="hlink" folHlink="folHlink"/>
  <p:sldLayoutIdLst>
    <p:sldLayoutId id="2147490127" r:id="rId1"/>
    <p:sldLayoutId id="2147490128" r:id="rId2"/>
    <p:sldLayoutId id="2147490129" r:id="rId3"/>
    <p:sldLayoutId id="2147490130" r:id="rId4"/>
    <p:sldLayoutId id="2147490131" r:id="rId5"/>
    <p:sldLayoutId id="2147490132" r:id="rId6"/>
    <p:sldLayoutId id="2147490133" r:id="rId7"/>
    <p:sldLayoutId id="2147490134" r:id="rId8"/>
    <p:sldLayoutId id="2147490135" r:id="rId9"/>
    <p:sldLayoutId id="2147490136" r:id="rId10"/>
    <p:sldLayoutId id="2147490137" r:id="rId11"/>
    <p:sldLayoutId id="2147490138"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366389966"/>
      </p:ext>
    </p:extLst>
  </p:cSld>
  <p:clrMap bg1="lt1" tx1="dk1" bg2="lt2" tx2="dk2" accent1="accent1" accent2="accent2" accent3="accent3" accent4="accent4" accent5="accent5" accent6="accent6" hlink="hlink" folHlink="folHlink"/>
  <p:sldLayoutIdLst>
    <p:sldLayoutId id="2147490140" r:id="rId1"/>
    <p:sldLayoutId id="2147490141" r:id="rId2"/>
    <p:sldLayoutId id="2147490142" r:id="rId3"/>
    <p:sldLayoutId id="2147490143" r:id="rId4"/>
    <p:sldLayoutId id="2147490144" r:id="rId5"/>
    <p:sldLayoutId id="2147490145" r:id="rId6"/>
    <p:sldLayoutId id="2147490146" r:id="rId7"/>
    <p:sldLayoutId id="2147490147" r:id="rId8"/>
    <p:sldLayoutId id="2147490148" r:id="rId9"/>
    <p:sldLayoutId id="2147490149" r:id="rId10"/>
    <p:sldLayoutId id="2147490150" r:id="rId11"/>
    <p:sldLayoutId id="214749015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65669375"/>
      </p:ext>
    </p:extLst>
  </p:cSld>
  <p:clrMap bg1="lt1" tx1="dk1" bg2="lt2" tx2="dk2" accent1="accent1" accent2="accent2" accent3="accent3" accent4="accent4" accent5="accent5" accent6="accent6" hlink="hlink" folHlink="folHlink"/>
  <p:sldLayoutIdLst>
    <p:sldLayoutId id="2147490153" r:id="rId1"/>
    <p:sldLayoutId id="2147490154" r:id="rId2"/>
    <p:sldLayoutId id="2147490155" r:id="rId3"/>
    <p:sldLayoutId id="2147490156" r:id="rId4"/>
    <p:sldLayoutId id="2147490157" r:id="rId5"/>
    <p:sldLayoutId id="2147490158" r:id="rId6"/>
    <p:sldLayoutId id="2147490159" r:id="rId7"/>
    <p:sldLayoutId id="2147490160" r:id="rId8"/>
    <p:sldLayoutId id="2147490161" r:id="rId9"/>
    <p:sldLayoutId id="2147490162" r:id="rId10"/>
    <p:sldLayoutId id="2147490163" r:id="rId11"/>
    <p:sldLayoutId id="21474901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11/2/24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2667635984"/>
      </p:ext>
    </p:extLst>
  </p:cSld>
  <p:clrMap bg1="lt1" tx1="dk1" bg2="lt2" tx2="dk2" accent1="accent1" accent2="accent2" accent3="accent3" accent4="accent4" accent5="accent5" accent6="accent6" hlink="hlink" folHlink="folHlink"/>
  <p:sldLayoutIdLst>
    <p:sldLayoutId id="2147490166" r:id="rId1"/>
    <p:sldLayoutId id="21474901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33.xml"/><Relationship Id="rId5" Type="http://schemas.openxmlformats.org/officeDocument/2006/relationships/hyperlink" Target="https://geraldofojunior.github.io/" TargetMode="Externa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1.xml"/></Relationships>
</file>

<file path=ppt/slides/_rels/slide10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safari.ethz.ch/architecture/fall2021/doku.php?id=schedule" TargetMode="External"/><Relationship Id="rId7" Type="http://schemas.openxmlformats.org/officeDocument/2006/relationships/hyperlink" Target="https://www.youtube.com/watch?v=9e4Chnwdovo&amp;list=PL5Q2soXY2Zi-841fUYYUK9EsXKhQKRPyX" TargetMode="External"/><Relationship Id="rId2" Type="http://schemas.openxmlformats.org/officeDocument/2006/relationships/hyperlink" Target="https://safari.ethz.ch/projects_and_seminars/fall2022/doku.php?id=processing_in_memory" TargetMode="External"/><Relationship Id="rId1" Type="http://schemas.openxmlformats.org/officeDocument/2006/relationships/slideLayout" Target="../slideLayouts/slideLayout557.xml"/><Relationship Id="rId6" Type="http://schemas.openxmlformats.org/officeDocument/2006/relationships/hyperlink" Target="https://www.youtube.com/watch?v=4yfkM_5EFgo&amp;list=PL5Q2soXY2Zi-Mnk1PxjEIG32HAGILkTOF" TargetMode="External"/><Relationship Id="rId5" Type="http://schemas.openxmlformats.org/officeDocument/2006/relationships/hyperlink" Target="https://www.youtube.com/watch?v=QLL0wQ9I4Dw&amp;list=PL5Q2soXY2Zi8KzG2CQYRNQOVD0GOBrnKy" TargetMode="External"/><Relationship Id="rId4" Type="http://schemas.openxmlformats.org/officeDocument/2006/relationships/hyperlink" Target="https://safari.ethz.ch/projects_and_seminars/spring2022/doku.php?id=processing_in_memory" TargetMode="External"/><Relationship Id="rId9" Type="http://schemas.openxmlformats.org/officeDocument/2006/relationships/hyperlink" Target="https://www.youtube.com/onurmutlulectures"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236.xml"/><Relationship Id="rId5" Type="http://schemas.openxmlformats.org/officeDocument/2006/relationships/image" Target="../media/image1.png"/><Relationship Id="rId4" Type="http://schemas.openxmlformats.org/officeDocument/2006/relationships/hyperlink" Target="https://events.safari.ethz.ch/isca-pim-tutorial/" TargetMode="External"/></Relationships>
</file>

<file path=ppt/slides/_rels/slide10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36.xml"/><Relationship Id="rId6" Type="http://schemas.openxmlformats.org/officeDocument/2006/relationships/image" Target="../media/image59.jpeg"/><Relationship Id="rId5" Type="http://schemas.openxmlformats.org/officeDocument/2006/relationships/hyperlink" Target="https://www.youtube.com/live/GIb5EgSrWk0" TargetMode="External"/><Relationship Id="rId4" Type="http://schemas.openxmlformats.org/officeDocument/2006/relationships/hyperlink" Target="https://events.safari.ethz.ch/isca-pim-tutorial/" TargetMode="External"/><Relationship Id="rId9" Type="http://schemas.openxmlformats.org/officeDocument/2006/relationships/image" Target="../media/image1.png"/></Relationships>
</file>

<file path=ppt/slides/_rels/slide103.xml.rels><?xml version="1.0" encoding="UTF-8" standalone="yes"?>
<Relationships xmlns="http://schemas.openxmlformats.org/package/2006/relationships"><Relationship Id="rId8" Type="http://schemas.openxmlformats.org/officeDocument/2006/relationships/hyperlink" Target="https://www.youtube.com/watch?v=oYCaLcT0Kmo" TargetMode="External"/><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23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events.safari.ethz.ch/asplos-pim-tutorial/" TargetMode="External"/><Relationship Id="rId9" Type="http://schemas.openxmlformats.org/officeDocument/2006/relationships/image" Target="../media/image1.png"/></Relationships>
</file>

<file path=ppt/slides/_rels/slide104.xml.rels><?xml version="1.0" encoding="UTF-8" standalone="yes"?>
<Relationships xmlns="http://schemas.openxmlformats.org/package/2006/relationships"><Relationship Id="rId8" Type="http://schemas.openxmlformats.org/officeDocument/2006/relationships/hyperlink" Target="https://events.safari.ethz.ch/real-pim-tutorial/" TargetMode="External"/><Relationship Id="rId3" Type="http://schemas.openxmlformats.org/officeDocument/2006/relationships/image" Target="../media/image65.png"/><Relationship Id="rId7" Type="http://schemas.openxmlformats.org/officeDocument/2006/relationships/hyperlink" Target="https://www.youtube.com/watch?v=f5-nT1tbz5w" TargetMode="External"/><Relationship Id="rId2" Type="http://schemas.openxmlformats.org/officeDocument/2006/relationships/notesSlide" Target="../notesSlides/notesSlide69.xml"/><Relationship Id="rId1" Type="http://schemas.openxmlformats.org/officeDocument/2006/relationships/slideLayout" Target="../slideLayouts/slideLayout236.xml"/><Relationship Id="rId6" Type="http://schemas.openxmlformats.org/officeDocument/2006/relationships/hyperlink" Target="https://youtube.com/playlist?list=PL5Q2soXY2Zi-841fUYYUK9EsXKhQKRPyX" TargetMode="External"/><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1.png"/></Relationships>
</file>

<file path=ppt/slides/_rels/slide10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youtube.com/playlist?list=PL5Q2soXY2Zi-841fUYYUK9EsXKhQKRPyX" TargetMode="External"/><Relationship Id="rId7"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36.xml"/><Relationship Id="rId6" Type="http://schemas.openxmlformats.org/officeDocument/2006/relationships/image" Target="../media/image68.png"/><Relationship Id="rId5" Type="http://schemas.openxmlformats.org/officeDocument/2006/relationships/hyperlink" Target="https://www.youtube.com/live/ohU00NSIxOI" TargetMode="External"/><Relationship Id="rId4" Type="http://schemas.openxmlformats.org/officeDocument/2006/relationships/hyperlink" Target="https://events.safari.ethz.ch/micro-pim-tutorial" TargetMode="External"/><Relationship Id="rId9"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hyperlink" Target="https://events.safari.ethz.ch/heart24-memorycentric-tutorial" TargetMode="External"/><Relationship Id="rId2" Type="http://schemas.openxmlformats.org/officeDocument/2006/relationships/notesSlide" Target="../notesSlides/notesSlide71.xml"/><Relationship Id="rId1" Type="http://schemas.openxmlformats.org/officeDocument/2006/relationships/slideLayout" Target="../slideLayouts/slideLayout236.xml"/><Relationship Id="rId5" Type="http://schemas.openxmlformats.org/officeDocument/2006/relationships/image" Target="../media/image1.png"/><Relationship Id="rId4" Type="http://schemas.openxmlformats.org/officeDocument/2006/relationships/image" Target="../media/image71.jpeg"/></Relationships>
</file>

<file path=ppt/slides/_rels/slide107.xml.rels><?xml version="1.0" encoding="UTF-8" standalone="yes"?>
<Relationships xmlns="http://schemas.openxmlformats.org/package/2006/relationships"><Relationship Id="rId3" Type="http://schemas.openxmlformats.org/officeDocument/2006/relationships/hyperlink" Target="https://events.safari.ethz.ch/isca24-memorycentric-tutorial" TargetMode="External"/><Relationship Id="rId2" Type="http://schemas.openxmlformats.org/officeDocument/2006/relationships/image" Target="../media/image72.jpeg"/><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hyperlink" Target="https://events.safari.ethz.ch/micro24-memorycentric-tutorial" TargetMode="External"/><Relationship Id="rId2" Type="http://schemas.openxmlformats.org/officeDocument/2006/relationships/notesSlide" Target="../notesSlides/notesSlide72.xml"/><Relationship Id="rId1" Type="http://schemas.openxmlformats.org/officeDocument/2006/relationships/slideLayout" Target="../slideLayouts/slideLayout236.xml"/><Relationship Id="rId5" Type="http://schemas.openxmlformats.org/officeDocument/2006/relationships/image" Target="../media/image1.png"/><Relationship Id="rId4" Type="http://schemas.openxmlformats.org/officeDocument/2006/relationships/image" Target="../media/image73.jpeg"/></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11.xml"/></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687.xml"/></Relationships>
</file>

<file path=ppt/slides/_rels/slide11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1.png"/><Relationship Id="rId2" Type="http://schemas.openxmlformats.org/officeDocument/2006/relationships/hyperlink" Target="https://github.com/CMU-SAFARI/" TargetMode="External"/><Relationship Id="rId1" Type="http://schemas.openxmlformats.org/officeDocument/2006/relationships/slideLayout" Target="../slideLayouts/slideLayout699.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s>
</file>

<file path=ppt/slides/_rels/slide112.xml.rels><?xml version="1.0" encoding="UTF-8" standalone="yes"?>
<Relationships xmlns="http://schemas.openxmlformats.org/package/2006/relationships"><Relationship Id="rId3" Type="http://schemas.openxmlformats.org/officeDocument/2006/relationships/hyperlink" Target="mailto:agyaglikci@gmail.com" TargetMode="External"/><Relationship Id="rId2" Type="http://schemas.openxmlformats.org/officeDocument/2006/relationships/hyperlink" Target="https://geraldofojunior.github.io/" TargetMode="External"/><Relationship Id="rId1" Type="http://schemas.openxmlformats.org/officeDocument/2006/relationships/slideLayout" Target="../slideLayouts/slideLayout699.xml"/><Relationship Id="rId6" Type="http://schemas.openxmlformats.org/officeDocument/2006/relationships/image" Target="../media/image1.png"/><Relationship Id="rId5" Type="http://schemas.openxmlformats.org/officeDocument/2006/relationships/image" Target="../media/image84.jpeg"/><Relationship Id="rId4" Type="http://schemas.openxmlformats.org/officeDocument/2006/relationships/hyperlink" Target="https://safari.ethz.ch/"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699.xml"/></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533.xml"/><Relationship Id="rId5" Type="http://schemas.openxmlformats.org/officeDocument/2006/relationships/hyperlink" Target="https://geraldofojunior.github.io/"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7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1.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people.inf.ethz.ch/omutlu/pub/SimplePIM_pact23.pdf" TargetMode="External"/><Relationship Id="rId7" Type="http://schemas.openxmlformats.org/officeDocument/2006/relationships/hyperlink" Target="https://github.com/CMU-SAFARI/SimplePIM" TargetMode="External"/><Relationship Id="rId2" Type="http://schemas.openxmlformats.org/officeDocument/2006/relationships/notesSlide" Target="../notesSlides/notesSlide16.xml"/><Relationship Id="rId1" Type="http://schemas.openxmlformats.org/officeDocument/2006/relationships/slideLayout" Target="../slideLayouts/slideLayout711.xml"/><Relationship Id="rId6" Type="http://schemas.openxmlformats.org/officeDocument/2006/relationships/hyperlink" Target="https://people.inf.ethz.ch/omutlu/pub/SimplePIM_pact23-talk.pdf" TargetMode="External"/><Relationship Id="rId5" Type="http://schemas.openxmlformats.org/officeDocument/2006/relationships/hyperlink" Target="https://people.inf.ethz.ch/omutlu/pub/SimplePIM_pact23-talk.pptx" TargetMode="External"/><Relationship Id="rId4" Type="http://schemas.openxmlformats.org/officeDocument/2006/relationships/hyperlink" Target="http://pactconf.org/"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11.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11.xml"/></Relationships>
</file>

<file path=ppt/slides/_rels/slide2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11.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11.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11.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11.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11.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1.xml"/><Relationship Id="rId1" Type="http://schemas.openxmlformats.org/officeDocument/2006/relationships/slideLayout" Target="../slideLayouts/slideLayout711.xm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711.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CMU-SAFARI/SimplePIM" TargetMode="External"/><Relationship Id="rId2" Type="http://schemas.openxmlformats.org/officeDocument/2006/relationships/notesSlide" Target="../notesSlides/notesSlide23.xml"/><Relationship Id="rId1" Type="http://schemas.openxmlformats.org/officeDocument/2006/relationships/slideLayout" Target="../slideLayouts/slideLayout71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people.inf.ethz.ch/omutlu/pub/SimplePIM_pact23.pdf" TargetMode="External"/><Relationship Id="rId7" Type="http://schemas.openxmlformats.org/officeDocument/2006/relationships/hyperlink" Target="https://github.com/CMU-SAFARI/SimplePIM" TargetMode="External"/><Relationship Id="rId2" Type="http://schemas.openxmlformats.org/officeDocument/2006/relationships/notesSlide" Target="../notesSlides/notesSlide24.xml"/><Relationship Id="rId1" Type="http://schemas.openxmlformats.org/officeDocument/2006/relationships/slideLayout" Target="../slideLayouts/slideLayout711.xml"/><Relationship Id="rId6" Type="http://schemas.openxmlformats.org/officeDocument/2006/relationships/hyperlink" Target="https://people.inf.ethz.ch/omutlu/pub/SimplePIM_pact23-talk.pdf" TargetMode="External"/><Relationship Id="rId5" Type="http://schemas.openxmlformats.org/officeDocument/2006/relationships/hyperlink" Target="https://people.inf.ethz.ch/omutlu/pub/SimplePIM_pact23-talk.pptx" TargetMode="External"/><Relationship Id="rId4" Type="http://schemas.openxmlformats.org/officeDocument/2006/relationships/hyperlink" Target="http://pactconf.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people.inf.ethz.ch/omutlu/pub/SimplePIM_pact23.pdf" TargetMode="External"/><Relationship Id="rId2" Type="http://schemas.openxmlformats.org/officeDocument/2006/relationships/notesSlide" Target="../notesSlides/notesSlide25.xml"/><Relationship Id="rId1" Type="http://schemas.openxmlformats.org/officeDocument/2006/relationships/slideLayout" Target="../slideLayouts/slideLayout711.xml"/><Relationship Id="rId6" Type="http://schemas.openxmlformats.org/officeDocument/2006/relationships/image" Target="../media/image33.png"/><Relationship Id="rId5" Type="http://schemas.openxmlformats.org/officeDocument/2006/relationships/hyperlink" Target="http://pactconf.org/" TargetMode="External"/><Relationship Id="rId4" Type="http://schemas.openxmlformats.org/officeDocument/2006/relationships/hyperlink" Target="https://arxiv.org/abs/2310.10168"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11.xml"/></Relationships>
</file>

<file path=ppt/slides/_rels/slide4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0.xml"/><Relationship Id="rId1" Type="http://schemas.openxmlformats.org/officeDocument/2006/relationships/slideLayout" Target="../slideLayouts/slideLayout711.xml"/></Relationships>
</file>

<file path=ppt/slides/_rels/slide4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711.xml"/></Relationships>
</file>

<file path=ppt/slides/_rels/slide4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2.xml"/><Relationship Id="rId1" Type="http://schemas.openxmlformats.org/officeDocument/2006/relationships/slideLayout" Target="../slideLayouts/slideLayout711.xml"/></Relationships>
</file>

<file path=ppt/slides/_rels/slide4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3.xml"/><Relationship Id="rId1" Type="http://schemas.openxmlformats.org/officeDocument/2006/relationships/slideLayout" Target="../slideLayouts/slideLayout7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11.xml"/></Relationships>
</file>

<file path=ppt/slides/_rels/slide5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5.xml"/><Relationship Id="rId1" Type="http://schemas.openxmlformats.org/officeDocument/2006/relationships/slideLayout" Target="../slideLayouts/slideLayout711.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6.xml"/><Relationship Id="rId1" Type="http://schemas.openxmlformats.org/officeDocument/2006/relationships/slideLayout" Target="../slideLayouts/slideLayout711.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7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11.xml"/></Relationships>
</file>

<file path=ppt/slides/_rels/slide55.xml.rels><?xml version="1.0" encoding="UTF-8" standalone="yes"?>
<Relationships xmlns="http://schemas.openxmlformats.org/package/2006/relationships"><Relationship Id="rId3" Type="http://schemas.openxmlformats.org/officeDocument/2006/relationships/hyperlink" Target="https://people.inf.ethz.ch/omutlu/pub/SimplePIM_pact23.pdf" TargetMode="External"/><Relationship Id="rId2" Type="http://schemas.openxmlformats.org/officeDocument/2006/relationships/notesSlide" Target="../notesSlides/notesSlide39.xml"/><Relationship Id="rId1" Type="http://schemas.openxmlformats.org/officeDocument/2006/relationships/slideLayout" Target="../slideLayouts/slideLayout711.xml"/><Relationship Id="rId6" Type="http://schemas.openxmlformats.org/officeDocument/2006/relationships/image" Target="../media/image33.png"/><Relationship Id="rId5" Type="http://schemas.openxmlformats.org/officeDocument/2006/relationships/hyperlink" Target="http://pactconf.org/" TargetMode="External"/><Relationship Id="rId4" Type="http://schemas.openxmlformats.org/officeDocument/2006/relationships/hyperlink" Target="https://arxiv.org/abs/2310.10168"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s://users.ece.cmu.edu/~omutlu/pub/LazyPIM-coherence-for-processing-in-memory_ieee-cal16.pdf" TargetMode="Externa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57.xml"/></Relationships>
</file>

<file path=ppt/slides/_rels/slide58.xml.rels><?xml version="1.0" encoding="UTF-8" standalone="yes"?>
<Relationships xmlns="http://schemas.openxmlformats.org/package/2006/relationships"><Relationship Id="rId3" Type="http://schemas.openxmlformats.org/officeDocument/2006/relationships/hyperlink" Target="http://iscaconf.org/isca2019/" TargetMode="External"/><Relationship Id="rId2" Type="http://schemas.openxmlformats.org/officeDocument/2006/relationships/hyperlink" Target="https://people.inf.ethz.ch/omutlu/pub/CONDA-coherence-for-near-data-accelerators_isca19.pdf" TargetMode="Externa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8" Type="http://schemas.openxmlformats.org/officeDocument/2006/relationships/hyperlink" Target="https://www.youtube.com/watch?v=2DNDjQjNDTw" TargetMode="External"/><Relationship Id="rId3" Type="http://schemas.openxmlformats.org/officeDocument/2006/relationships/hyperlink" Target="https://www.hpca-conf.org/2021/" TargetMode="External"/><Relationship Id="rId7" Type="http://schemas.openxmlformats.org/officeDocument/2006/relationships/hyperlink" Target="https://people.inf.ethz.ch/omutlu/pub/SynCron-synchronization-for-near-data-processing-systems_hpca21-short-talk.pdf" TargetMode="External"/><Relationship Id="rId2" Type="http://schemas.openxmlformats.org/officeDocument/2006/relationships/hyperlink" Target="https://people.inf.ethz.ch/omutlu/pub/SynCron-synchronization-for-near-data-processing-systems_hpca21.pdf" TargetMode="External"/><Relationship Id="rId1" Type="http://schemas.openxmlformats.org/officeDocument/2006/relationships/slideLayout" Target="../slideLayouts/slideLayout13.xml"/><Relationship Id="rId6" Type="http://schemas.openxmlformats.org/officeDocument/2006/relationships/hyperlink" Target="https://people.inf.ethz.ch/omutlu/pub/SynCron-synchronization-for-near-data-processing-systems_hpca21-short-talk.pptx" TargetMode="External"/><Relationship Id="rId5" Type="http://schemas.openxmlformats.org/officeDocument/2006/relationships/hyperlink" Target="https://people.inf.ethz.ch/omutlu/pub/SynCron-synchronization-for-near-data-processing-systems_hpca21-talk.pdf" TargetMode="External"/><Relationship Id="rId10" Type="http://schemas.openxmlformats.org/officeDocument/2006/relationships/image" Target="../media/image38.tiff"/><Relationship Id="rId4" Type="http://schemas.openxmlformats.org/officeDocument/2006/relationships/hyperlink" Target="https://people.inf.ethz.ch/omutlu/pub/SynCron-synchronization-for-near-data-processing-systems_hpca21-talk.pptx" TargetMode="External"/><Relationship Id="rId9" Type="http://schemas.openxmlformats.org/officeDocument/2006/relationships/hyperlink" Target="https://www.youtube.com/watch?v=kGiN-YjeUUA"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625.xml"/><Relationship Id="rId6" Type="http://schemas.openxmlformats.org/officeDocument/2006/relationships/image" Target="../media/image15.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534.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arxiv.org/pdf/2105.03725.pdf"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64.xml"/></Relationships>
</file>

<file path=ppt/slides/_rels/slide6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1.xml"/><Relationship Id="rId1" Type="http://schemas.openxmlformats.org/officeDocument/2006/relationships/slideLayout" Target="../slideLayouts/slideLayout664.xml"/></Relationships>
</file>

<file path=ppt/slides/_rels/slide65.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2.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6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3.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6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44.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6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5.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69.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6.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arxiv.org/pdf/2310.10168.pdf" TargetMode="External"/><Relationship Id="rId1" Type="http://schemas.openxmlformats.org/officeDocument/2006/relationships/slideLayout" Target="../slideLayouts/slideLayout625.xml"/></Relationships>
</file>

<file path=ppt/slides/_rels/slide70.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7.xml"/><Relationship Id="rId1" Type="http://schemas.openxmlformats.org/officeDocument/2006/relationships/slideLayout" Target="../slideLayouts/slideLayout664.xml"/><Relationship Id="rId5" Type="http://schemas.openxmlformats.org/officeDocument/2006/relationships/image" Target="../media/image44.png"/><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6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6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64.xml"/></Relationships>
</file>

<file path=ppt/slides/_rels/slide7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7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6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64.xml"/></Relationships>
</file>

<file path=ppt/slides/_rels/slide8.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people.inf.ethz.ch/omutlu/pub/SimplePIM_pact23.pdf" TargetMode="External"/><Relationship Id="rId1" Type="http://schemas.openxmlformats.org/officeDocument/2006/relationships/slideLayout" Target="../slideLayouts/slideLayout625.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7.xml"/><Relationship Id="rId1" Type="http://schemas.openxmlformats.org/officeDocument/2006/relationships/slideLayout" Target="../slideLayouts/slideLayout664.xml"/><Relationship Id="rId4" Type="http://schemas.microsoft.com/office/2007/relationships/hdphoto" Target="../media/hdphoto1.wdp"/></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64.xml"/></Relationships>
</file>

<file path=ppt/slides/_rels/slide82.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59.xml"/><Relationship Id="rId1" Type="http://schemas.openxmlformats.org/officeDocument/2006/relationships/slideLayout" Target="../slideLayouts/slideLayout66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64.xml"/></Relationships>
</file>

<file path=ppt/slides/_rels/slide8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664.xml"/></Relationships>
</file>

<file path=ppt/slides/_rels/slide8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2.xml"/><Relationship Id="rId1" Type="http://schemas.openxmlformats.org/officeDocument/2006/relationships/slideLayout" Target="../slideLayouts/slideLayout664.xml"/><Relationship Id="rId4" Type="http://schemas.openxmlformats.org/officeDocument/2006/relationships/hyperlink" Target="https://github.com/CMU-SAFARI/DAMOV"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2.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49.png"/></Relationships>
</file>

<file path=ppt/slides/_rels/slide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6.xml"/></Relationships>
</file>

<file path=ppt/slides/_rels/slide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6.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711.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3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6.xml"/></Relationships>
</file>

<file path=ppt/slides/_rels/slide95.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pdf" TargetMode="Externa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hyperlink" Target="https://arxiv.org/pdf/1903.03988.pdf"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www.youtube.com/watch?v=qeukNs5XI3g" TargetMode="External"/><Relationship Id="rId2" Type="http://schemas.openxmlformats.org/officeDocument/2006/relationships/image" Target="../media/image51.png"/><Relationship Id="rId1" Type="http://schemas.openxmlformats.org/officeDocument/2006/relationships/slideLayout" Target="../slideLayouts/slideLayout557.xml"/></Relationships>
</file>

<file path=ppt/slides/_rels/slide9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youtube.com/playlist?list=PL5Q2soXY2Zi8KzG2CQYRNQOVD0GOBrnKy" TargetMode="External"/><Relationship Id="rId1" Type="http://schemas.openxmlformats.org/officeDocument/2006/relationships/slideLayout" Target="../slideLayouts/slideLayout557.xml"/></Relationships>
</file>

<file path=ppt/slides/_rels/slide9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png"/><Relationship Id="rId7" Type="http://schemas.openxmlformats.org/officeDocument/2006/relationships/hyperlink" Target="https://www.youtube.com/playlist?list=PL5Q2soXY2Zi9DSQg7OAlsNO8dOQKxF9sl"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hyperlink" Target="https://youtube.com/playlist?list=PL5Q2soXY2Zi-841fUYYUK9EsXKhQKRPyX" TargetMode="External"/><Relationship Id="rId5" Type="http://schemas.openxmlformats.org/officeDocument/2006/relationships/hyperlink" Target="https://safari.ethz.ch/projects_and_seminars/fall2024/doku.php?id=processing_in_memory" TargetMode="External"/><Relationship Id="rId4" Type="http://schemas.openxmlformats.org/officeDocument/2006/relationships/hyperlink" Target="https://safari.ethz.ch/projects_and_seminars/fall2021/doku.php?id=processing_in_memory"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5.png"/><Relationship Id="rId7" Type="http://schemas.openxmlformats.org/officeDocument/2006/relationships/hyperlink" Target="https://www.youtube.com/playlist?list=PL5Q2soXY2Zi_EObuoAZVSq_o6UySWQHvZ" TargetMode="External"/><Relationship Id="rId2" Type="http://schemas.openxmlformats.org/officeDocument/2006/relationships/notesSlide" Target="../notesSlides/notesSlide65.xml"/><Relationship Id="rId1" Type="http://schemas.openxmlformats.org/officeDocument/2006/relationships/slideLayout" Target="../slideLayouts/slideLayout557.xml"/><Relationship Id="rId6" Type="http://schemas.openxmlformats.org/officeDocument/2006/relationships/hyperlink" Target="https://youtube.com/playlist?list=PL5Q2soXY2Zi-841fUYYUK9EsXKhQKRPyX" TargetMode="External"/><Relationship Id="rId5" Type="http://schemas.openxmlformats.org/officeDocument/2006/relationships/hyperlink" Target="https://safari.ethz.ch/projects_and_seminars/spring2023/doku.php?id=processing_in_memory" TargetMode="External"/><Relationship Id="rId4" Type="http://schemas.openxmlformats.org/officeDocument/2006/relationships/hyperlink" Target="https://safari.ethz.ch/projects_and_seminars/fall2021/doku.php?id=processing_in_memor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sz="4000" dirty="0">
                <a:solidFill>
                  <a:srgbClr val="006633"/>
                </a:solidFill>
                <a:ea typeface="ＭＳ Ｐゴシック" panose="020B0600070205080204" pitchFamily="34" charset="-128"/>
              </a:rPr>
              <a:t>Research Challenges &amp; Closing Remarks </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hlinkClick r:id="rId5"/>
              </a:rPr>
              <a:t>https://geraldofojunior.github.io</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MICRO 2024</a:t>
            </a:r>
          </a:p>
          <a:p>
            <a:pPr eaLnBrk="1" hangingPunct="1"/>
            <a:r>
              <a:rPr lang="en-US" altLang="en-US" sz="2800" kern="0" dirty="0">
                <a:ea typeface="ＭＳ Ｐゴシック" panose="020B0600070205080204" pitchFamily="34" charset="-128"/>
              </a:rPr>
              <a:t>02 November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266156509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bg2"/>
                          </a:solidFill>
                          <a:latin typeface="Avenir Next" panose="020B0503020202020204" pitchFamily="34" charset="0"/>
                        </a:rPr>
                        <a:t>Align </a:t>
                      </a:r>
                    </a:p>
                    <a:p>
                      <a:pPr algn="ctr"/>
                      <a:r>
                        <a:rPr lang="en-US" sz="1500" b="1" spc="-110" baseline="0" dirty="0">
                          <a:solidFill>
                            <a:schemeClr val="bg2"/>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Collect</a:t>
                      </a:r>
                    </a:p>
                    <a:p>
                      <a:pPr algn="ctr"/>
                      <a:r>
                        <a:rPr lang="en-US" sz="1500" b="1" spc="-110" baseline="0" dirty="0">
                          <a:solidFill>
                            <a:schemeClr val="bg2"/>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Distribute</a:t>
                      </a:r>
                    </a:p>
                    <a:p>
                      <a:pPr algn="ctr"/>
                      <a:r>
                        <a:rPr lang="en-US" sz="1500" b="1" spc="-110" baseline="0" dirty="0">
                          <a:solidFill>
                            <a:schemeClr val="bg2"/>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Launch</a:t>
                      </a:r>
                    </a:p>
                    <a:p>
                      <a:pPr algn="ct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Collect </a:t>
                      </a:r>
                    </a:p>
                    <a:p>
                      <a:pPr algn="ctr"/>
                      <a:r>
                        <a:rPr lang="en-US" sz="1500" b="1" spc="-110" baseline="0" dirty="0">
                          <a:solidFill>
                            <a:schemeClr val="bg2"/>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9" name="Rectangle 8">
            <a:extLst>
              <a:ext uri="{FF2B5EF4-FFF2-40B4-BE49-F238E27FC236}">
                <a16:creationId xmlns:a16="http://schemas.microsoft.com/office/drawing/2014/main" id="{DAF87509-F644-0264-95F7-CF527C171382}"/>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Tree>
    <p:extLst>
      <p:ext uri="{BB962C8B-B14F-4D97-AF65-F5344CB8AC3E}">
        <p14:creationId xmlns:p14="http://schemas.microsoft.com/office/powerpoint/2010/main" val="14580908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2FD41-9F6D-2143-9F90-BFDEA0FB5AF4}"/>
              </a:ext>
            </a:extLst>
          </p:cNvPr>
          <p:cNvSpPr>
            <a:spLocks noGrp="1"/>
          </p:cNvSpPr>
          <p:nvPr>
            <p:ph type="title"/>
          </p:nvPr>
        </p:nvSpPr>
        <p:spPr/>
        <p:txBody>
          <a:bodyPr/>
          <a:lstStyle/>
          <a:p>
            <a:r>
              <a:rPr lang="en-US" sz="3500" b="1" dirty="0"/>
              <a:t>PIM Course (Fall 2022)</a:t>
            </a:r>
          </a:p>
        </p:txBody>
      </p:sp>
      <p:sp>
        <p:nvSpPr>
          <p:cNvPr id="3" name="Content Placeholder 2">
            <a:extLst>
              <a:ext uri="{FF2B5EF4-FFF2-40B4-BE49-F238E27FC236}">
                <a16:creationId xmlns:a16="http://schemas.microsoft.com/office/drawing/2014/main" id="{54F2CB04-4AC0-1446-84A7-E56C0F7E03D4}"/>
              </a:ext>
            </a:extLst>
          </p:cNvPr>
          <p:cNvSpPr>
            <a:spLocks noGrp="1"/>
          </p:cNvSpPr>
          <p:nvPr>
            <p:ph idx="1"/>
          </p:nvPr>
        </p:nvSpPr>
        <p:spPr>
          <a:xfrm>
            <a:off x="228600" y="969640"/>
            <a:ext cx="5063480" cy="5195664"/>
          </a:xfrm>
        </p:spPr>
        <p:txBody>
          <a:bodyPr/>
          <a:lstStyle/>
          <a:p>
            <a:r>
              <a:rPr lang="en-US" sz="1600" b="1" dirty="0">
                <a:solidFill>
                  <a:srgbClr val="0000FF"/>
                </a:solidFill>
                <a:hlinkClick r:id="rId2">
                  <a:extLst>
                    <a:ext uri="{A12FA001-AC4F-418D-AE19-62706E023703}">
                      <ahyp:hlinkClr xmlns:ahyp="http://schemas.microsoft.com/office/drawing/2018/hyperlinkcolor" val="tx"/>
                    </a:ext>
                  </a:extLst>
                </a:hlinkClick>
              </a:rPr>
              <a:t>Fall 2022 Edition: </a:t>
            </a:r>
            <a:endParaRPr lang="en-US" sz="1600" b="1" dirty="0">
              <a:solidFill>
                <a:srgbClr val="0000FF"/>
              </a:solidFill>
              <a:hlinkClick r:id="rId3">
                <a:extLst>
                  <a:ext uri="{A12FA001-AC4F-418D-AE19-62706E023703}">
                    <ahyp:hlinkClr xmlns:ahyp="http://schemas.microsoft.com/office/drawing/2018/hyperlinkcolor" val="tx"/>
                  </a:ext>
                </a:extLst>
              </a:hlinkClick>
            </a:endParaRPr>
          </a:p>
          <a:p>
            <a:pPr lvl="1"/>
            <a:r>
              <a:rPr lang="en-US" sz="1400" dirty="0">
                <a:solidFill>
                  <a:srgbClr val="0000FF"/>
                </a:solidFill>
                <a:hlinkClick r:id="rId2">
                  <a:extLst>
                    <a:ext uri="{A12FA001-AC4F-418D-AE19-62706E023703}">
                      <ahyp:hlinkClr xmlns:ahyp="http://schemas.microsoft.com/office/drawing/2018/hyperlinkcolor" val="tx"/>
                    </a:ext>
                  </a:extLst>
                </a:hlinkClick>
              </a:rPr>
              <a:t>https://safari.ethz.ch/projects_and_seminars/fall2022/doku.php?id=processing_in_memory</a:t>
            </a:r>
            <a:r>
              <a:rPr lang="en-US" sz="1400" dirty="0">
                <a:solidFill>
                  <a:srgbClr val="0000FF"/>
                </a:solidFill>
              </a:rPr>
              <a:t> </a:t>
            </a:r>
          </a:p>
          <a:p>
            <a:r>
              <a:rPr lang="en-US" sz="1600" b="1" dirty="0">
                <a:solidFill>
                  <a:srgbClr val="0432FF"/>
                </a:solidFill>
                <a:hlinkClick r:id="rId3">
                  <a:extLst>
                    <a:ext uri="{A12FA001-AC4F-418D-AE19-62706E023703}">
                      <ahyp:hlinkClr xmlns:ahyp="http://schemas.microsoft.com/office/drawing/2018/hyperlinkcolor" val="tx"/>
                    </a:ext>
                  </a:extLst>
                </a:hlinkClick>
              </a:rPr>
              <a:t>Spring </a:t>
            </a:r>
            <a:r>
              <a:rPr lang="en-US" sz="1600" b="1" dirty="0">
                <a:solidFill>
                  <a:srgbClr val="0432FF"/>
                </a:solidFill>
                <a:hlinkClick r:id="rId4">
                  <a:extLst>
                    <a:ext uri="{A12FA001-AC4F-418D-AE19-62706E023703}">
                      <ahyp:hlinkClr xmlns:ahyp="http://schemas.microsoft.com/office/drawing/2018/hyperlinkcolor" val="tx"/>
                    </a:ext>
                  </a:extLst>
                </a:hlinkClick>
              </a:rPr>
              <a:t>2022</a:t>
            </a:r>
            <a:r>
              <a:rPr lang="en-US" sz="1600" b="1" dirty="0">
                <a:solidFill>
                  <a:srgbClr val="0432FF"/>
                </a:solidFill>
                <a:hlinkClick r:id="rId3">
                  <a:extLst>
                    <a:ext uri="{A12FA001-AC4F-418D-AE19-62706E023703}">
                      <ahyp:hlinkClr xmlns:ahyp="http://schemas.microsoft.com/office/drawing/2018/hyperlinkcolor" val="tx"/>
                    </a:ext>
                  </a:extLst>
                </a:hlinkClick>
              </a:rPr>
              <a:t> Edition: </a:t>
            </a:r>
          </a:p>
          <a:p>
            <a:pPr lvl="1"/>
            <a:r>
              <a:rPr lang="en-US" sz="1400" dirty="0">
                <a:solidFill>
                  <a:srgbClr val="0000FF"/>
                </a:solidFill>
                <a:hlinkClick r:id="rId4">
                  <a:extLst>
                    <a:ext uri="{A12FA001-AC4F-418D-AE19-62706E023703}">
                      <ahyp:hlinkClr xmlns:ahyp="http://schemas.microsoft.com/office/drawing/2018/hyperlinkcolor" val="tx"/>
                    </a:ext>
                  </a:extLst>
                </a:hlinkClick>
              </a:rPr>
              <a:t>https://safari.ethz.ch/projects_and_seminars/spring2022/doku.php?id=processing_in_memory</a:t>
            </a:r>
            <a:r>
              <a:rPr lang="en-US" sz="1400" dirty="0">
                <a:solidFill>
                  <a:srgbClr val="0000FF"/>
                </a:solidFill>
              </a:rPr>
              <a:t> </a:t>
            </a:r>
          </a:p>
          <a:p>
            <a:pPr lvl="1"/>
            <a:endParaRPr lang="en-US" sz="1600" dirty="0">
              <a:solidFill>
                <a:srgbClr val="0432FF"/>
              </a:solidFill>
            </a:endParaRPr>
          </a:p>
          <a:p>
            <a:r>
              <a:rPr lang="en-US" sz="1600" b="1" dirty="0">
                <a:solidFill>
                  <a:srgbClr val="0432FF"/>
                </a:solidFill>
                <a:hlinkClick r:id="rId5">
                  <a:extLst>
                    <a:ext uri="{A12FA001-AC4F-418D-AE19-62706E023703}">
                      <ahyp:hlinkClr xmlns:ahyp="http://schemas.microsoft.com/office/drawing/2018/hyperlinkcolor" val="tx"/>
                    </a:ext>
                  </a:extLst>
                </a:hlinkClick>
              </a:rPr>
              <a:t>Youtube Livestream (Fall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https://www.youtube.com/watch?v=QLL0wQ9I4Dw&amp;list=PL5Q2soXY2Zi8KzG2CQYRNQOVD0GOBrnKy</a:t>
            </a:r>
            <a:endParaRPr lang="en-US" sz="1600" b="1" dirty="0">
              <a:solidFill>
                <a:srgbClr val="0432FF"/>
              </a:solidFill>
              <a:hlinkClick r:id="rId7">
                <a:extLst>
                  <a:ext uri="{A12FA001-AC4F-418D-AE19-62706E023703}">
                    <ahyp:hlinkClr xmlns:ahyp="http://schemas.microsoft.com/office/drawing/2018/hyperlinkcolor" val="tx"/>
                  </a:ext>
                </a:extLst>
              </a:hlinkClick>
            </a:endParaRPr>
          </a:p>
          <a:p>
            <a:r>
              <a:rPr lang="en-US" sz="1600" b="1" dirty="0">
                <a:solidFill>
                  <a:srgbClr val="0432FF"/>
                </a:solidFill>
                <a:hlinkClick r:id="rId7">
                  <a:extLst>
                    <a:ext uri="{A12FA001-AC4F-418D-AE19-62706E023703}">
                      <ahyp:hlinkClr xmlns:ahyp="http://schemas.microsoft.com/office/drawing/2018/hyperlinkcolor" val="tx"/>
                    </a:ext>
                  </a:extLst>
                </a:hlinkClick>
              </a:rPr>
              <a:t>Youtube Livestream (Spring 2022):</a:t>
            </a:r>
            <a:endParaRPr lang="en-US" sz="1600" b="1" dirty="0">
              <a:solidFill>
                <a:srgbClr val="0432FF"/>
              </a:solidFill>
              <a:hlinkClick r:id="rId6">
                <a:extLst>
                  <a:ext uri="{A12FA001-AC4F-418D-AE19-62706E023703}">
                    <ahyp:hlinkClr xmlns:ahyp="http://schemas.microsoft.com/office/drawing/2018/hyperlinkcolor" val="tx"/>
                  </a:ext>
                </a:extLst>
              </a:hlinkClick>
            </a:endParaRPr>
          </a:p>
          <a:p>
            <a:pPr lvl="1"/>
            <a:r>
              <a:rPr lang="en-US" sz="1400" dirty="0">
                <a:solidFill>
                  <a:srgbClr val="0000FF"/>
                </a:solidFill>
                <a:hlinkClick r:id="rId7">
                  <a:extLst>
                    <a:ext uri="{A12FA001-AC4F-418D-AE19-62706E023703}">
                      <ahyp:hlinkClr xmlns:ahyp="http://schemas.microsoft.com/office/drawing/2018/hyperlinkcolor" val="tx"/>
                    </a:ext>
                  </a:extLst>
                </a:hlinkClick>
              </a:rPr>
              <a:t>https://www.youtube.com/watch?v=9e4Chnwdovo&amp;list=PL5Q2soXY2Zi-841fUYYUK9EsXKhQKRPyX</a:t>
            </a:r>
            <a:r>
              <a:rPr lang="en-US" sz="1400" dirty="0">
                <a:solidFill>
                  <a:srgbClr val="0000FF"/>
                </a:solidFill>
              </a:rPr>
              <a:t> </a:t>
            </a:r>
          </a:p>
          <a:p>
            <a:pPr marL="0" indent="0">
              <a:buNone/>
            </a:pPr>
            <a:endParaRPr lang="en-US" sz="1600" dirty="0">
              <a:solidFill>
                <a:srgbClr val="0432FF"/>
              </a:solidFill>
            </a:endParaRPr>
          </a:p>
          <a:p>
            <a:r>
              <a:rPr lang="en-US" sz="1600" dirty="0"/>
              <a:t>Project course</a:t>
            </a:r>
          </a:p>
          <a:p>
            <a:pPr lvl="1"/>
            <a:r>
              <a:rPr lang="en-US" sz="1400" dirty="0"/>
              <a:t>Taken by Bachelor’s/Master’s students</a:t>
            </a:r>
          </a:p>
          <a:p>
            <a:pPr lvl="1"/>
            <a:r>
              <a:rPr lang="en-US" sz="1400" dirty="0"/>
              <a:t>Processing-in-Memory lectures</a:t>
            </a:r>
          </a:p>
          <a:p>
            <a:pPr lvl="1"/>
            <a:r>
              <a:rPr lang="en-US" sz="1400" dirty="0"/>
              <a:t>Hands-on research exploration</a:t>
            </a:r>
          </a:p>
          <a:p>
            <a:pPr lvl="1"/>
            <a:r>
              <a:rPr lang="en-US" sz="1400" dirty="0"/>
              <a:t>Many research readings</a:t>
            </a:r>
          </a:p>
          <a:p>
            <a:endParaRPr lang="en-US" sz="1600" dirty="0">
              <a:solidFill>
                <a:srgbClr val="0432FF"/>
              </a:solidFill>
            </a:endParaRPr>
          </a:p>
        </p:txBody>
      </p:sp>
      <p:sp>
        <p:nvSpPr>
          <p:cNvPr id="4" name="Slide Number Placeholder 3">
            <a:extLst>
              <a:ext uri="{FF2B5EF4-FFF2-40B4-BE49-F238E27FC236}">
                <a16:creationId xmlns:a16="http://schemas.microsoft.com/office/drawing/2014/main" id="{4C04A543-CA72-7D4F-8DC0-45297D94986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Arial" charset="0"/>
            </a:endParaRPr>
          </a:p>
        </p:txBody>
      </p:sp>
      <p:pic>
        <p:nvPicPr>
          <p:cNvPr id="5" name="Picture 4">
            <a:extLst>
              <a:ext uri="{FF2B5EF4-FFF2-40B4-BE49-F238E27FC236}">
                <a16:creationId xmlns:a16="http://schemas.microsoft.com/office/drawing/2014/main" id="{4A179BAD-D06D-A69D-73FA-3A7AB7BDE712}"/>
              </a:ext>
            </a:extLst>
          </p:cNvPr>
          <p:cNvPicPr>
            <a:picLocks noChangeAspect="1"/>
          </p:cNvPicPr>
          <p:nvPr/>
        </p:nvPicPr>
        <p:blipFill>
          <a:blip r:embed="rId8"/>
          <a:stretch>
            <a:fillRect/>
          </a:stretch>
        </p:blipFill>
        <p:spPr>
          <a:xfrm>
            <a:off x="6226127" y="0"/>
            <a:ext cx="2666353" cy="6858000"/>
          </a:xfrm>
          <a:prstGeom prst="rect">
            <a:avLst/>
          </a:prstGeom>
        </p:spPr>
      </p:pic>
      <p:sp>
        <p:nvSpPr>
          <p:cNvPr id="6" name="TextBox 5">
            <a:extLst>
              <a:ext uri="{FF2B5EF4-FFF2-40B4-BE49-F238E27FC236}">
                <a16:creationId xmlns:a16="http://schemas.microsoft.com/office/drawing/2014/main" id="{27BF6E24-45C2-0C29-5FF4-253DFFAFF0DD}"/>
              </a:ext>
            </a:extLst>
          </p:cNvPr>
          <p:cNvSpPr txBox="1"/>
          <p:nvPr/>
        </p:nvSpPr>
        <p:spPr>
          <a:xfrm>
            <a:off x="176382" y="6023029"/>
            <a:ext cx="567815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9">
                  <a:extLst>
                    <a:ext uri="{A12FA001-AC4F-418D-AE19-62706E023703}">
                      <ahyp:hlinkClr xmlns:ahyp="http://schemas.microsoft.com/office/drawing/2018/hyperlinkcolor" val="tx"/>
                    </a:ext>
                  </a:extLst>
                </a:hlinkClick>
              </a:rPr>
              <a:t>https://www.youtube.com/onurmutlulectures</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7" name="Slide Number Placeholder 3">
            <a:extLst>
              <a:ext uri="{FF2B5EF4-FFF2-40B4-BE49-F238E27FC236}">
                <a16:creationId xmlns:a16="http://schemas.microsoft.com/office/drawing/2014/main" id="{8C0B4C87-244C-A915-57E7-F9CE4E6B3562}"/>
              </a:ext>
            </a:extLst>
          </p:cNvPr>
          <p:cNvSpPr txBox="1">
            <a:spLocks/>
          </p:cNvSpPr>
          <p:nvPr/>
        </p:nvSpPr>
        <p:spPr bwMode="auto">
          <a:xfrm>
            <a:off x="6705600" y="63960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marL="0" algn="r" defTabSz="914400" rtl="0" eaLnBrk="1" latinLnBrk="0" hangingPunct="1">
              <a:defRPr sz="1600" kern="1200">
                <a:solidFill>
                  <a:schemeClr val="tx1"/>
                </a:solidFill>
                <a:latin typeface="Garamond"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23594FA-E141-4234-AE05-360401972BE7}" type="slidenum">
              <a:rPr lang="en-US" altLang="en-US" smtClean="0">
                <a:solidFill>
                  <a:srgbClr val="000000"/>
                </a:solidFill>
              </a:rPr>
              <a:pPr>
                <a:defRPr/>
              </a:pPr>
              <a:t>100</a:t>
            </a:fld>
            <a:endParaRPr lang="en-US" altLang="en-US">
              <a:solidFill>
                <a:srgbClr val="000000"/>
              </a:solidFill>
            </a:endParaRPr>
          </a:p>
        </p:txBody>
      </p:sp>
    </p:spTree>
    <p:extLst>
      <p:ext uri="{BB962C8B-B14F-4D97-AF65-F5344CB8AC3E}">
        <p14:creationId xmlns:p14="http://schemas.microsoft.com/office/powerpoint/2010/main" val="497299329"/>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Tutorials </a:t>
            </a:r>
            <a:r>
              <a:rPr lang="en-US" sz="2400" b="1" dirty="0"/>
              <a:t>[ISCA’23, ASPLOS’23, HPCA’23]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March, Feb : Lectures + Hands-on labs + Invited talks</a:t>
            </a:r>
          </a:p>
        </p:txBody>
      </p:sp>
      <p:pic>
        <p:nvPicPr>
          <p:cNvPr id="4" name="Picture 3">
            <a:extLst>
              <a:ext uri="{FF2B5EF4-FFF2-40B4-BE49-F238E27FC236}">
                <a16:creationId xmlns:a16="http://schemas.microsoft.com/office/drawing/2014/main" id="{80AAFF47-6F98-D341-8864-056FB1E130D9}"/>
              </a:ext>
            </a:extLst>
          </p:cNvPr>
          <p:cNvPicPr>
            <a:picLocks noChangeAspect="1"/>
          </p:cNvPicPr>
          <p:nvPr/>
        </p:nvPicPr>
        <p:blipFill>
          <a:blip r:embed="rId3"/>
          <a:stretch>
            <a:fillRect/>
          </a:stretch>
        </p:blipFill>
        <p:spPr>
          <a:xfrm>
            <a:off x="1437037" y="1340063"/>
            <a:ext cx="6269927" cy="5093266"/>
          </a:xfrm>
          <a:prstGeom prst="rect">
            <a:avLst/>
          </a:prstGeom>
        </p:spPr>
      </p:pic>
      <p:sp>
        <p:nvSpPr>
          <p:cNvPr id="3" name="TextBox 2">
            <a:extLst>
              <a:ext uri="{FF2B5EF4-FFF2-40B4-BE49-F238E27FC236}">
                <a16:creationId xmlns:a16="http://schemas.microsoft.com/office/drawing/2014/main" id="{865E29B1-2DC9-D82B-4903-3A21A186A460}"/>
              </a:ext>
            </a:extLst>
          </p:cNvPr>
          <p:cNvSpPr txBox="1"/>
          <p:nvPr/>
        </p:nvSpPr>
        <p:spPr>
          <a:xfrm>
            <a:off x="1691680" y="6453094"/>
            <a:ext cx="575349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endPar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p:txBody>
      </p:sp>
      <p:sp>
        <p:nvSpPr>
          <p:cNvPr id="5" name="Slide Number Placeholder 3">
            <a:extLst>
              <a:ext uri="{FF2B5EF4-FFF2-40B4-BE49-F238E27FC236}">
                <a16:creationId xmlns:a16="http://schemas.microsoft.com/office/drawing/2014/main" id="{3C24CBE5-AE88-40EA-0765-4211AE0FA66D}"/>
              </a:ext>
            </a:extLst>
          </p:cNvPr>
          <p:cNvSpPr>
            <a:spLocks noGrp="1"/>
          </p:cNvSpPr>
          <p:nvPr>
            <p:ph type="sldNum" sz="quarter" idx="11"/>
          </p:nvPr>
        </p:nvSpPr>
        <p:spPr>
          <a:xfrm>
            <a:off x="655320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6" name="Picture 5" descr="safari.png">
            <a:extLst>
              <a:ext uri="{FF2B5EF4-FFF2-40B4-BE49-F238E27FC236}">
                <a16:creationId xmlns:a16="http://schemas.microsoft.com/office/drawing/2014/main" id="{5D3C1493-603E-6383-44F9-71148738F770}"/>
              </a:ext>
            </a:extLst>
          </p:cNvPr>
          <p:cNvPicPr>
            <a:picLocks noChangeAspect="1"/>
          </p:cNvPicPr>
          <p:nvPr/>
        </p:nvPicPr>
        <p:blipFill>
          <a:blip r:embed="rId5"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913663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June 18: Lectures + Hands-on labs + Invited talks</a:t>
            </a:r>
          </a:p>
        </p:txBody>
      </p:sp>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[ISCA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5076591" y="5560114"/>
            <a:ext cx="406741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https://events.safari.ethz.ch/isca-pim-tutorial/</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9" name="Rectangle 8">
            <a:hlinkClick r:id="rId3"/>
            <a:extLst>
              <a:ext uri="{FF2B5EF4-FFF2-40B4-BE49-F238E27FC236}">
                <a16:creationId xmlns:a16="http://schemas.microsoft.com/office/drawing/2014/main" id="{00B5CE6A-402F-4D43-947F-D29241FBA965}"/>
              </a:ext>
            </a:extLst>
          </p:cNvPr>
          <p:cNvSpPr/>
          <p:nvPr/>
        </p:nvSpPr>
        <p:spPr>
          <a:xfrm>
            <a:off x="5153372"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https://www.youtube.com/live/GIb5EgSrWk0</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1026" name="Picture 2">
            <a:extLst>
              <a:ext uri="{FF2B5EF4-FFF2-40B4-BE49-F238E27FC236}">
                <a16:creationId xmlns:a16="http://schemas.microsoft.com/office/drawing/2014/main" id="{428413E4-8C3D-4B26-3C8E-0BC409B052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99" y="1329152"/>
            <a:ext cx="3992788" cy="2243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1332AC-74CE-D052-B480-BBD900DDCEE9}"/>
              </a:ext>
            </a:extLst>
          </p:cNvPr>
          <p:cNvPicPr>
            <a:picLocks noChangeAspect="1"/>
          </p:cNvPicPr>
          <p:nvPr/>
        </p:nvPicPr>
        <p:blipFill>
          <a:blip r:embed="rId7"/>
          <a:stretch>
            <a:fillRect/>
          </a:stretch>
        </p:blipFill>
        <p:spPr>
          <a:xfrm>
            <a:off x="77818" y="3621824"/>
            <a:ext cx="5075554" cy="3047536"/>
          </a:xfrm>
          <a:prstGeom prst="rect">
            <a:avLst/>
          </a:prstGeom>
        </p:spPr>
      </p:pic>
      <p:pic>
        <p:nvPicPr>
          <p:cNvPr id="7" name="Picture 6">
            <a:extLst>
              <a:ext uri="{FF2B5EF4-FFF2-40B4-BE49-F238E27FC236}">
                <a16:creationId xmlns:a16="http://schemas.microsoft.com/office/drawing/2014/main" id="{8CF9ACDE-D4E9-7A90-1EBA-7613ABD8FC3B}"/>
              </a:ext>
            </a:extLst>
          </p:cNvPr>
          <p:cNvPicPr>
            <a:picLocks noChangeAspect="1"/>
          </p:cNvPicPr>
          <p:nvPr/>
        </p:nvPicPr>
        <p:blipFill>
          <a:blip r:embed="rId8"/>
          <a:stretch>
            <a:fillRect/>
          </a:stretch>
        </p:blipFill>
        <p:spPr>
          <a:xfrm>
            <a:off x="5247613" y="1329152"/>
            <a:ext cx="3815548" cy="2603904"/>
          </a:xfrm>
          <a:prstGeom prst="rect">
            <a:avLst/>
          </a:prstGeom>
        </p:spPr>
      </p:pic>
      <p:sp>
        <p:nvSpPr>
          <p:cNvPr id="3" name="Slide Number Placeholder 3">
            <a:extLst>
              <a:ext uri="{FF2B5EF4-FFF2-40B4-BE49-F238E27FC236}">
                <a16:creationId xmlns:a16="http://schemas.microsoft.com/office/drawing/2014/main" id="{C1DB6270-370C-242A-BDB2-AA7E9AE1ADB2}"/>
              </a:ext>
            </a:extLst>
          </p:cNvPr>
          <p:cNvSpPr>
            <a:spLocks noGrp="1"/>
          </p:cNvSpPr>
          <p:nvPr>
            <p:ph type="sldNum" sz="quarter" idx="11"/>
          </p:nvPr>
        </p:nvSpPr>
        <p:spPr>
          <a:xfrm>
            <a:off x="655320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4" name="Picture 3" descr="safari.png">
            <a:extLst>
              <a:ext uri="{FF2B5EF4-FFF2-40B4-BE49-F238E27FC236}">
                <a16:creationId xmlns:a16="http://schemas.microsoft.com/office/drawing/2014/main" id="{EDFC4DC3-E12B-FAA2-739A-FEE2E073B0C1}"/>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50609969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[ASPLOS 2023]</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5076590" y="5560114"/>
            <a:ext cx="41327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https://events.safari.ethz.ch/asplos-pim-tutorial/</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March 26: Lectures + Hands-on labs + Invited talks</a:t>
            </a:r>
          </a:p>
        </p:txBody>
      </p:sp>
      <p:pic>
        <p:nvPicPr>
          <p:cNvPr id="3" name="Picture 2">
            <a:extLst>
              <a:ext uri="{FF2B5EF4-FFF2-40B4-BE49-F238E27FC236}">
                <a16:creationId xmlns:a16="http://schemas.microsoft.com/office/drawing/2014/main" id="{FFEE78B6-7082-8F4F-83C3-3CBD0E8F55F2}"/>
              </a:ext>
            </a:extLst>
          </p:cNvPr>
          <p:cNvPicPr>
            <a:picLocks noChangeAspect="1"/>
          </p:cNvPicPr>
          <p:nvPr/>
        </p:nvPicPr>
        <p:blipFill>
          <a:blip r:embed="rId5"/>
          <a:stretch>
            <a:fillRect/>
          </a:stretch>
        </p:blipFill>
        <p:spPr>
          <a:xfrm>
            <a:off x="394377" y="1297886"/>
            <a:ext cx="3841200" cy="3298310"/>
          </a:xfrm>
          <a:prstGeom prst="rect">
            <a:avLst/>
          </a:prstGeom>
        </p:spPr>
      </p:pic>
      <p:pic>
        <p:nvPicPr>
          <p:cNvPr id="5" name="Picture 4">
            <a:extLst>
              <a:ext uri="{FF2B5EF4-FFF2-40B4-BE49-F238E27FC236}">
                <a16:creationId xmlns:a16="http://schemas.microsoft.com/office/drawing/2014/main" id="{37D627B2-6E32-4B4C-B315-4D68EF649815}"/>
              </a:ext>
            </a:extLst>
          </p:cNvPr>
          <p:cNvPicPr>
            <a:picLocks noChangeAspect="1"/>
          </p:cNvPicPr>
          <p:nvPr/>
        </p:nvPicPr>
        <p:blipFill>
          <a:blip r:embed="rId6"/>
          <a:stretch>
            <a:fillRect/>
          </a:stretch>
        </p:blipFill>
        <p:spPr>
          <a:xfrm>
            <a:off x="4842189" y="1297886"/>
            <a:ext cx="4132800" cy="2947161"/>
          </a:xfrm>
          <a:prstGeom prst="rect">
            <a:avLst/>
          </a:prstGeom>
        </p:spPr>
      </p:pic>
      <p:pic>
        <p:nvPicPr>
          <p:cNvPr id="4" name="Picture 3">
            <a:extLst>
              <a:ext uri="{FF2B5EF4-FFF2-40B4-BE49-F238E27FC236}">
                <a16:creationId xmlns:a16="http://schemas.microsoft.com/office/drawing/2014/main" id="{B99EEEE7-9546-C543-8892-1CEE13106392}"/>
              </a:ext>
            </a:extLst>
          </p:cNvPr>
          <p:cNvPicPr>
            <a:picLocks noChangeAspect="1"/>
          </p:cNvPicPr>
          <p:nvPr/>
        </p:nvPicPr>
        <p:blipFill>
          <a:blip r:embed="rId7"/>
          <a:stretch>
            <a:fillRect/>
          </a:stretch>
        </p:blipFill>
        <p:spPr>
          <a:xfrm>
            <a:off x="288072" y="3761772"/>
            <a:ext cx="4712456" cy="2656597"/>
          </a:xfrm>
          <a:prstGeom prst="rect">
            <a:avLst/>
          </a:prstGeom>
        </p:spPr>
      </p:pic>
      <p:sp>
        <p:nvSpPr>
          <p:cNvPr id="9" name="Rectangle 8">
            <a:hlinkClick r:id="rId3"/>
            <a:extLst>
              <a:ext uri="{FF2B5EF4-FFF2-40B4-BE49-F238E27FC236}">
                <a16:creationId xmlns:a16="http://schemas.microsoft.com/office/drawing/2014/main" id="{00B5CE6A-402F-4D43-947F-D29241FBA965}"/>
              </a:ext>
            </a:extLst>
          </p:cNvPr>
          <p:cNvSpPr/>
          <p:nvPr/>
        </p:nvSpPr>
        <p:spPr>
          <a:xfrm>
            <a:off x="5153372"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8">
                  <a:extLst>
                    <a:ext uri="{A12FA001-AC4F-418D-AE19-62706E023703}">
                      <ahyp:hlinkClr xmlns:ahyp="http://schemas.microsoft.com/office/drawing/2018/hyperlinkcolor" val="tx"/>
                    </a:ext>
                  </a:extLst>
                </a:hlinkClick>
              </a:rPr>
              <a:t>https://www.youtube.com/watch?v=oYCaLcT0Kmo</a:t>
            </a:r>
            <a:r>
              <a:rPr kumimoji="0" lang="en-US" sz="20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Slide Number Placeholder 3">
            <a:extLst>
              <a:ext uri="{FF2B5EF4-FFF2-40B4-BE49-F238E27FC236}">
                <a16:creationId xmlns:a16="http://schemas.microsoft.com/office/drawing/2014/main" id="{C537BAFF-523E-1E32-1E6A-E6E314E9F458}"/>
              </a:ext>
            </a:extLst>
          </p:cNvPr>
          <p:cNvSpPr>
            <a:spLocks noGrp="1"/>
          </p:cNvSpPr>
          <p:nvPr>
            <p:ph type="sldNum" sz="quarter" idx="11"/>
          </p:nvPr>
        </p:nvSpPr>
        <p:spPr>
          <a:xfrm>
            <a:off x="6553200" y="6428184"/>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7" name="Picture 6" descr="safari.png">
            <a:extLst>
              <a:ext uri="{FF2B5EF4-FFF2-40B4-BE49-F238E27FC236}">
                <a16:creationId xmlns:a16="http://schemas.microsoft.com/office/drawing/2014/main" id="{9D5616BC-0DDC-BCA6-D42E-42746303693D}"/>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95262226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dirty="0"/>
              <a:t>Real PIM Tutorial </a:t>
            </a:r>
            <a:r>
              <a:rPr lang="en-US" sz="3000" b="1" dirty="0"/>
              <a:t>[HPCA 2023]</a:t>
            </a: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878297"/>
            <a:ext cx="8894602" cy="5574797"/>
          </a:xfrm>
        </p:spPr>
        <p:txBody>
          <a:bodyPr>
            <a:normAutofit/>
          </a:bodyPr>
          <a:lstStyle/>
          <a:p>
            <a:r>
              <a:rPr lang="en-US" dirty="0"/>
              <a:t>February 26: Lectures + Hands-on labs + Invited Talks</a:t>
            </a:r>
          </a:p>
        </p:txBody>
      </p:sp>
      <p:pic>
        <p:nvPicPr>
          <p:cNvPr id="4" name="Picture 3">
            <a:extLst>
              <a:ext uri="{FF2B5EF4-FFF2-40B4-BE49-F238E27FC236}">
                <a16:creationId xmlns:a16="http://schemas.microsoft.com/office/drawing/2014/main" id="{FBF26A4B-34F2-8142-864E-EB19E13266C5}"/>
              </a:ext>
            </a:extLst>
          </p:cNvPr>
          <p:cNvPicPr>
            <a:picLocks noChangeAspect="1"/>
          </p:cNvPicPr>
          <p:nvPr/>
        </p:nvPicPr>
        <p:blipFill>
          <a:blip r:embed="rId3"/>
          <a:stretch>
            <a:fillRect/>
          </a:stretch>
        </p:blipFill>
        <p:spPr>
          <a:xfrm>
            <a:off x="169011" y="1363718"/>
            <a:ext cx="3841461" cy="2833173"/>
          </a:xfrm>
          <a:prstGeom prst="rect">
            <a:avLst/>
          </a:prstGeom>
        </p:spPr>
      </p:pic>
      <p:pic>
        <p:nvPicPr>
          <p:cNvPr id="3" name="Picture 2">
            <a:extLst>
              <a:ext uri="{FF2B5EF4-FFF2-40B4-BE49-F238E27FC236}">
                <a16:creationId xmlns:a16="http://schemas.microsoft.com/office/drawing/2014/main" id="{2683F126-CB84-8E4B-85E5-D542C93B9352}"/>
              </a:ext>
            </a:extLst>
          </p:cNvPr>
          <p:cNvPicPr>
            <a:picLocks noChangeAspect="1"/>
          </p:cNvPicPr>
          <p:nvPr/>
        </p:nvPicPr>
        <p:blipFill>
          <a:blip r:embed="rId4"/>
          <a:stretch>
            <a:fillRect/>
          </a:stretch>
        </p:blipFill>
        <p:spPr>
          <a:xfrm>
            <a:off x="169011" y="4304043"/>
            <a:ext cx="4273613" cy="2149051"/>
          </a:xfrm>
          <a:prstGeom prst="rect">
            <a:avLst/>
          </a:prstGeom>
        </p:spPr>
      </p:pic>
      <p:pic>
        <p:nvPicPr>
          <p:cNvPr id="5" name="Picture 4">
            <a:extLst>
              <a:ext uri="{FF2B5EF4-FFF2-40B4-BE49-F238E27FC236}">
                <a16:creationId xmlns:a16="http://schemas.microsoft.com/office/drawing/2014/main" id="{B0065DBD-14DB-5E4E-9289-1D8D2F26B74D}"/>
              </a:ext>
            </a:extLst>
          </p:cNvPr>
          <p:cNvPicPr>
            <a:picLocks noChangeAspect="1"/>
          </p:cNvPicPr>
          <p:nvPr/>
        </p:nvPicPr>
        <p:blipFill>
          <a:blip r:embed="rId5"/>
          <a:stretch>
            <a:fillRect/>
          </a:stretch>
        </p:blipFill>
        <p:spPr>
          <a:xfrm>
            <a:off x="4556171" y="1359270"/>
            <a:ext cx="4129452" cy="2944773"/>
          </a:xfrm>
          <a:prstGeom prst="rect">
            <a:avLst/>
          </a:prstGeom>
        </p:spPr>
      </p:pic>
      <p:sp>
        <p:nvSpPr>
          <p:cNvPr id="9" name="Rectangle 8">
            <a:hlinkClick r:id="rId6"/>
            <a:extLst>
              <a:ext uri="{FF2B5EF4-FFF2-40B4-BE49-F238E27FC236}">
                <a16:creationId xmlns:a16="http://schemas.microsoft.com/office/drawing/2014/main" id="{0425CB07-FD9D-B147-B9DD-CBEB73E9AE34}"/>
              </a:ext>
            </a:extLst>
          </p:cNvPr>
          <p:cNvSpPr/>
          <p:nvPr/>
        </p:nvSpPr>
        <p:spPr>
          <a:xfrm>
            <a:off x="4953642" y="4336761"/>
            <a:ext cx="3731981"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https://www.youtube.com/watch?v=f5-nT1tbz5w</a:t>
            </a: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4616312" y="5517232"/>
            <a:ext cx="4009449"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8">
                  <a:extLst>
                    <a:ext uri="{A12FA001-AC4F-418D-AE19-62706E023703}">
                      <ahyp:hlinkClr xmlns:ahyp="http://schemas.microsoft.com/office/drawing/2018/hyperlinkcolor" val="tx"/>
                    </a:ext>
                  </a:extLst>
                </a:hlinkClick>
              </a:rPr>
              <a:t>https://events.safari.ethz.ch/real-pim-tutorial/</a:t>
            </a:r>
            <a:endPar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6" name="Slide Number Placeholder 3">
            <a:extLst>
              <a:ext uri="{FF2B5EF4-FFF2-40B4-BE49-F238E27FC236}">
                <a16:creationId xmlns:a16="http://schemas.microsoft.com/office/drawing/2014/main" id="{D4EA325C-5342-E81E-D7EB-988D2AF7CC98}"/>
              </a:ext>
            </a:extLst>
          </p:cNvPr>
          <p:cNvSpPr>
            <a:spLocks noGrp="1"/>
          </p:cNvSpPr>
          <p:nvPr>
            <p:ph type="sldNum" sz="quarter" idx="11"/>
          </p:nvPr>
        </p:nvSpPr>
        <p:spPr>
          <a:xfrm>
            <a:off x="655320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pic>
        <p:nvPicPr>
          <p:cNvPr id="7" name="Picture 6" descr="safari.png">
            <a:extLst>
              <a:ext uri="{FF2B5EF4-FFF2-40B4-BE49-F238E27FC236}">
                <a16:creationId xmlns:a16="http://schemas.microsoft.com/office/drawing/2014/main" id="{C6F5C877-C591-950A-8A20-9DEC360BB990}"/>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77272280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1025585"/>
            <a:ext cx="8894602" cy="5574797"/>
          </a:xfrm>
        </p:spPr>
        <p:txBody>
          <a:bodyPr>
            <a:normAutofit/>
          </a:bodyPr>
          <a:lstStyle/>
          <a:p>
            <a:r>
              <a:rPr lang="en-US" dirty="0"/>
              <a:t> October 29: Lectures + Hands-on labs + Invited talks</a:t>
            </a:r>
          </a:p>
        </p:txBody>
      </p:sp>
      <p:sp>
        <p:nvSpPr>
          <p:cNvPr id="8" name="Rectangle 7">
            <a:hlinkClick r:id="rId3"/>
            <a:extLst>
              <a:ext uri="{FF2B5EF4-FFF2-40B4-BE49-F238E27FC236}">
                <a16:creationId xmlns:a16="http://schemas.microsoft.com/office/drawing/2014/main" id="{80BF6774-805A-F446-B196-F40F5ED51380}"/>
              </a:ext>
            </a:extLst>
          </p:cNvPr>
          <p:cNvSpPr/>
          <p:nvPr/>
        </p:nvSpPr>
        <p:spPr>
          <a:xfrm>
            <a:off x="4855528" y="5560114"/>
            <a:ext cx="406741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https://events.safari.ethz.ch/micro-pim-tutorial</a:t>
            </a:r>
            <a:endPar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endParaRPr>
          </a:p>
        </p:txBody>
      </p:sp>
      <p:sp>
        <p:nvSpPr>
          <p:cNvPr id="9" name="Rectangle 8">
            <a:hlinkClick r:id="rId3"/>
            <a:extLst>
              <a:ext uri="{FF2B5EF4-FFF2-40B4-BE49-F238E27FC236}">
                <a16:creationId xmlns:a16="http://schemas.microsoft.com/office/drawing/2014/main" id="{00B5CE6A-402F-4D43-947F-D29241FBA965}"/>
              </a:ext>
            </a:extLst>
          </p:cNvPr>
          <p:cNvSpPr/>
          <p:nvPr/>
        </p:nvSpPr>
        <p:spPr>
          <a:xfrm>
            <a:off x="4922261" y="4437407"/>
            <a:ext cx="3836425"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https://www.youtube.com/</a:t>
            </a:r>
            <a:b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br>
            <a:r>
              <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live/ohU00NSIxOI </a:t>
            </a:r>
            <a:endParaRPr kumimoji="0" lang="en-US" sz="2000" b="1" i="0" u="none" strike="noStrike" kern="1200" cap="none" spc="0" normalizeH="0" baseline="0" noProof="0" dirty="0">
              <a:ln>
                <a:noFill/>
              </a:ln>
              <a:solidFill>
                <a:srgbClr val="0000FF"/>
              </a:solidFill>
              <a:effectLst/>
              <a:uLnTx/>
              <a:uFillTx/>
              <a:latin typeface="Corbel" panose="020B050302020402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8A9F2F48-7EB6-A7F4-A8EE-461BEF67D20A}"/>
              </a:ext>
            </a:extLst>
          </p:cNvPr>
          <p:cNvSpPr>
            <a:spLocks noGrp="1"/>
          </p:cNvSpPr>
          <p:nvPr>
            <p:ph type="sldNum" sz="quarter" idx="4"/>
          </p:nvPr>
        </p:nvSpPr>
        <p:spPr>
          <a:xfrm>
            <a:off x="7039842" y="6560583"/>
            <a:ext cx="2057400" cy="365125"/>
          </a:xfrm>
          <a:prstGeom prst="rect">
            <a:avLst/>
          </a:prstGeom>
        </p:spPr>
        <p:txBody>
          <a:bodyPr vert="horz" lIns="91440" tIns="45720" rIns="91440" bIns="45720" rtlCol="0" anchor="ctr"/>
          <a:lstStyle>
            <a:defPPr>
              <a:defRPr lang="en-CH"/>
            </a:defPPr>
            <a:lvl1pPr marL="0" algn="r" defTabSz="914400" rtl="0" eaLnBrk="1" latinLnBrk="0" hangingPunct="1">
              <a:defRPr sz="900" b="0" i="0" kern="1200">
                <a:solidFill>
                  <a:schemeClr val="tx1">
                    <a:tint val="75000"/>
                  </a:schemeClr>
                </a:solidFill>
                <a:latin typeface="Avenir Next Medium" panose="020B05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C579B59-77B5-774A-97C3-0D6C62254113}" type="slidenum">
              <a:rPr kumimoji="0" lang="en-CH" sz="900" b="0" i="0" u="none" strike="noStrike" kern="1200" cap="none" spc="0" normalizeH="0" baseline="0" noProof="0" smtClean="0">
                <a:ln>
                  <a:noFill/>
                </a:ln>
                <a:solidFill>
                  <a:srgbClr val="000000">
                    <a:tint val="75000"/>
                  </a:srgbClr>
                </a:solidFill>
                <a:effectLst/>
                <a:uLnTx/>
                <a:uFillTx/>
                <a:latin typeface="Avenir Next Medium" panose="020B05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CH" sz="900" b="0" i="0" u="none" strike="noStrike" kern="1200" cap="none" spc="0" normalizeH="0" baseline="0" noProof="0">
              <a:ln>
                <a:noFill/>
              </a:ln>
              <a:solidFill>
                <a:srgbClr val="000000">
                  <a:tint val="75000"/>
                </a:srgbClr>
              </a:solidFill>
              <a:effectLst/>
              <a:uLnTx/>
              <a:uFillTx/>
              <a:latin typeface="Avenir Next Medium" panose="020B0503020202020204" pitchFamily="34" charset="0"/>
              <a:ea typeface="+mn-ea"/>
              <a:cs typeface="+mn-cs"/>
            </a:endParaRPr>
          </a:p>
        </p:txBody>
      </p:sp>
      <p:pic>
        <p:nvPicPr>
          <p:cNvPr id="16" name="Picture 15" descr="A screenshot of a computer&#10;&#10;Description automatically generated">
            <a:extLst>
              <a:ext uri="{FF2B5EF4-FFF2-40B4-BE49-F238E27FC236}">
                <a16:creationId xmlns:a16="http://schemas.microsoft.com/office/drawing/2014/main" id="{1C87F166-3C12-6868-45A2-E11B6FE14817}"/>
              </a:ext>
            </a:extLst>
          </p:cNvPr>
          <p:cNvPicPr>
            <a:picLocks noChangeAspect="1"/>
          </p:cNvPicPr>
          <p:nvPr/>
        </p:nvPicPr>
        <p:blipFill>
          <a:blip r:embed="rId6"/>
          <a:stretch>
            <a:fillRect/>
          </a:stretch>
        </p:blipFill>
        <p:spPr>
          <a:xfrm>
            <a:off x="435926" y="1592161"/>
            <a:ext cx="3836425" cy="3199189"/>
          </a:xfrm>
          <a:prstGeom prst="rect">
            <a:avLst/>
          </a:prstGeom>
        </p:spPr>
      </p:pic>
      <p:pic>
        <p:nvPicPr>
          <p:cNvPr id="18" name="Picture 17" descr="A screenshot of a computer&#10;&#10;Description automatically generated">
            <a:extLst>
              <a:ext uri="{FF2B5EF4-FFF2-40B4-BE49-F238E27FC236}">
                <a16:creationId xmlns:a16="http://schemas.microsoft.com/office/drawing/2014/main" id="{08253466-414F-7AD0-0231-E52EED159FA3}"/>
              </a:ext>
            </a:extLst>
          </p:cNvPr>
          <p:cNvPicPr>
            <a:picLocks noChangeAspect="1"/>
          </p:cNvPicPr>
          <p:nvPr/>
        </p:nvPicPr>
        <p:blipFill>
          <a:blip r:embed="rId7"/>
          <a:stretch>
            <a:fillRect/>
          </a:stretch>
        </p:blipFill>
        <p:spPr>
          <a:xfrm>
            <a:off x="696286" y="4985479"/>
            <a:ext cx="3280096" cy="1483120"/>
          </a:xfrm>
          <a:prstGeom prst="rect">
            <a:avLst/>
          </a:prstGeom>
        </p:spPr>
      </p:pic>
      <p:pic>
        <p:nvPicPr>
          <p:cNvPr id="20" name="Picture 19" descr="A computer hardware with many different components&#10;&#10;Description automatically generated with medium confidence">
            <a:extLst>
              <a:ext uri="{FF2B5EF4-FFF2-40B4-BE49-F238E27FC236}">
                <a16:creationId xmlns:a16="http://schemas.microsoft.com/office/drawing/2014/main" id="{0FB7BA30-E51C-6DC2-4437-B40407F9D55A}"/>
              </a:ext>
            </a:extLst>
          </p:cNvPr>
          <p:cNvPicPr>
            <a:picLocks noChangeAspect="1"/>
          </p:cNvPicPr>
          <p:nvPr/>
        </p:nvPicPr>
        <p:blipFill>
          <a:blip r:embed="rId8"/>
          <a:stretch>
            <a:fillRect/>
          </a:stretch>
        </p:blipFill>
        <p:spPr>
          <a:xfrm>
            <a:off x="4818425" y="1592161"/>
            <a:ext cx="3940261" cy="2524335"/>
          </a:xfrm>
          <a:prstGeom prst="rect">
            <a:avLst/>
          </a:prstGeom>
        </p:spPr>
      </p:pic>
      <p:sp>
        <p:nvSpPr>
          <p:cNvPr id="6" name="Title 1">
            <a:extLst>
              <a:ext uri="{FF2B5EF4-FFF2-40B4-BE49-F238E27FC236}">
                <a16:creationId xmlns:a16="http://schemas.microsoft.com/office/drawing/2014/main" id="{89ED3AB7-E8DC-FFF5-4ED5-AF9EBDC440DC}"/>
              </a:ext>
            </a:extLst>
          </p:cNvPr>
          <p:cNvSpPr txBox="1">
            <a:spLocks/>
          </p:cNvSpPr>
          <p:nvPr/>
        </p:nvSpPr>
        <p:spPr bwMode="auto">
          <a:xfrm>
            <a:off x="169011" y="132335"/>
            <a:ext cx="8894602" cy="60608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6633"/>
                </a:solidFill>
                <a:effectLst/>
                <a:uLnTx/>
                <a:uFillTx/>
                <a:latin typeface="Garamond"/>
                <a:ea typeface="ＭＳ Ｐゴシック" pitchFamily="-106" charset="-128"/>
              </a:rPr>
              <a:t>Real PIM Tutorial </a:t>
            </a:r>
            <a:r>
              <a:rPr kumimoji="0" lang="en-US" sz="3000" b="1" i="0" u="none" strike="noStrike" kern="0" cap="none" spc="0" normalizeH="0" baseline="0" noProof="0" dirty="0">
                <a:ln>
                  <a:noFill/>
                </a:ln>
                <a:solidFill>
                  <a:srgbClr val="006633"/>
                </a:solidFill>
                <a:effectLst/>
                <a:uLnTx/>
                <a:uFillTx/>
                <a:latin typeface="Garamond"/>
                <a:ea typeface="ＭＳ Ｐゴシック" pitchFamily="-106" charset="-128"/>
              </a:rPr>
              <a:t>[MICRO 2023]</a:t>
            </a:r>
          </a:p>
        </p:txBody>
      </p:sp>
      <p:pic>
        <p:nvPicPr>
          <p:cNvPr id="2" name="Picture 1" descr="safari.png">
            <a:extLst>
              <a:ext uri="{FF2B5EF4-FFF2-40B4-BE49-F238E27FC236}">
                <a16:creationId xmlns:a16="http://schemas.microsoft.com/office/drawing/2014/main" id="{BA346B69-1F7E-B0F6-B639-B5A707DAE424}"/>
              </a:ext>
            </a:extLst>
          </p:cNvPr>
          <p:cNvPicPr>
            <a:picLocks noChangeAspect="1"/>
          </p:cNvPicPr>
          <p:nvPr/>
        </p:nvPicPr>
        <p:blipFill>
          <a:blip r:embed="rId9"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73854031"/>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PIM Tutorial at HEART 2024</a:t>
            </a:r>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a:extLst>
              <a:ext uri="{FF2B5EF4-FFF2-40B4-BE49-F238E27FC236}">
                <a16:creationId xmlns:a16="http://schemas.microsoft.com/office/drawing/2014/main" id="{A868BC43-D168-F3C4-B55E-FB48A740D153}"/>
              </a:ext>
            </a:extLst>
          </p:cNvPr>
          <p:cNvSpPr txBox="1"/>
          <p:nvPr/>
        </p:nvSpPr>
        <p:spPr>
          <a:xfrm>
            <a:off x="1181129" y="6453336"/>
            <a:ext cx="7135287" cy="338554"/>
          </a:xfrm>
          <a:prstGeom prst="rect">
            <a:avLst/>
          </a:prstGeom>
          <a:noFill/>
        </p:spPr>
        <p:txBody>
          <a:bodyPr wrap="non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https://events.safari.ethz.ch/heart24-memorycentric-tutorial</a:t>
            </a: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2050" name="Picture 2">
            <a:extLst>
              <a:ext uri="{FF2B5EF4-FFF2-40B4-BE49-F238E27FC236}">
                <a16:creationId xmlns:a16="http://schemas.microsoft.com/office/drawing/2014/main" id="{4E89BE08-B879-A7E4-88FF-B44BDE743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07328"/>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afari.png">
            <a:extLst>
              <a:ext uri="{FF2B5EF4-FFF2-40B4-BE49-F238E27FC236}">
                <a16:creationId xmlns:a16="http://schemas.microsoft.com/office/drawing/2014/main" id="{E2DE10FD-3FD8-0D98-EEBA-BC191E0E8EC6}"/>
              </a:ext>
            </a:extLst>
          </p:cNvPr>
          <p:cNvPicPr>
            <a:picLocks noChangeAspect="1"/>
          </p:cNvPicPr>
          <p:nvPr/>
        </p:nvPicPr>
        <p:blipFill>
          <a:blip r:embed="rId5"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56596347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PIM Tutorial at ISCA 2024</a:t>
            </a:r>
          </a:p>
        </p:txBody>
      </p:sp>
      <p:sp>
        <p:nvSpPr>
          <p:cNvPr id="3" name="Content Placeholder 2">
            <a:extLst>
              <a:ext uri="{FF2B5EF4-FFF2-40B4-BE49-F238E27FC236}">
                <a16:creationId xmlns:a16="http://schemas.microsoft.com/office/drawing/2014/main" id="{00383DA8-1683-11CE-C926-E006F838076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1026" name="Picture 2">
            <a:extLst>
              <a:ext uri="{FF2B5EF4-FFF2-40B4-BE49-F238E27FC236}">
                <a16:creationId xmlns:a16="http://schemas.microsoft.com/office/drawing/2014/main" id="{1703219E-EDDD-EB82-5641-F86F57363B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3812"/>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68BC43-D168-F3C4-B55E-FB48A740D153}"/>
              </a:ext>
            </a:extLst>
          </p:cNvPr>
          <p:cNvSpPr txBox="1"/>
          <p:nvPr/>
        </p:nvSpPr>
        <p:spPr>
          <a:xfrm>
            <a:off x="1793476" y="6453094"/>
            <a:ext cx="652294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https://events.safari.ethz.ch/isca24-memorycentric-tutorial</a:t>
            </a: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6" name="Picture 5" descr="safari.png">
            <a:extLst>
              <a:ext uri="{FF2B5EF4-FFF2-40B4-BE49-F238E27FC236}">
                <a16:creationId xmlns:a16="http://schemas.microsoft.com/office/drawing/2014/main" id="{01002C34-D150-C3D7-5D35-C009507D7E98}"/>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2828158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This PIM Tutorial at MICRO 2024</a:t>
            </a:r>
          </a:p>
        </p:txBody>
      </p:sp>
      <p:sp>
        <p:nvSpPr>
          <p:cNvPr id="3" name="Content Placeholder 2">
            <a:extLst>
              <a:ext uri="{FF2B5EF4-FFF2-40B4-BE49-F238E27FC236}">
                <a16:creationId xmlns:a16="http://schemas.microsoft.com/office/drawing/2014/main" id="{00383DA8-1683-11CE-C926-E006F838076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TextBox 4">
            <a:extLst>
              <a:ext uri="{FF2B5EF4-FFF2-40B4-BE49-F238E27FC236}">
                <a16:creationId xmlns:a16="http://schemas.microsoft.com/office/drawing/2014/main" id="{A868BC43-D168-F3C4-B55E-FB48A740D153}"/>
              </a:ext>
            </a:extLst>
          </p:cNvPr>
          <p:cNvSpPr txBox="1"/>
          <p:nvPr/>
        </p:nvSpPr>
        <p:spPr>
          <a:xfrm>
            <a:off x="1475656" y="6453094"/>
            <a:ext cx="6705682"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https://events.safari.ethz.ch/micro24-memorycentric-tutorial</a:t>
            </a:r>
            <a:r>
              <a:rPr kumimoji="0" lang="en-US" sz="16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600" b="0" i="0" u="none" strike="noStrike" kern="1200" cap="none" spc="0" normalizeH="0" baseline="0" noProof="0" dirty="0">
              <a:ln>
                <a:noFill/>
              </a:ln>
              <a:solidFill>
                <a:srgbClr val="0000FF"/>
              </a:solidFill>
              <a:effectLst/>
              <a:uLnTx/>
              <a:uFillTx/>
              <a:latin typeface="Tahoma"/>
              <a:ea typeface="+mn-ea"/>
              <a:cs typeface="+mn-cs"/>
            </a:endParaRPr>
          </a:p>
        </p:txBody>
      </p:sp>
      <p:pic>
        <p:nvPicPr>
          <p:cNvPr id="4098" name="Picture 2">
            <a:extLst>
              <a:ext uri="{FF2B5EF4-FFF2-40B4-BE49-F238E27FC236}">
                <a16:creationId xmlns:a16="http://schemas.microsoft.com/office/drawing/2014/main" id="{7D02042B-AF28-2728-2675-A038A320FE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264" y="1127774"/>
            <a:ext cx="8827595" cy="49655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afari.png">
            <a:extLst>
              <a:ext uri="{FF2B5EF4-FFF2-40B4-BE49-F238E27FC236}">
                <a16:creationId xmlns:a16="http://schemas.microsoft.com/office/drawing/2014/main" id="{0CC35C70-E761-8C0E-3A10-39835C680F00}"/>
              </a:ext>
            </a:extLst>
          </p:cNvPr>
          <p:cNvPicPr>
            <a:picLocks noChangeAspect="1"/>
          </p:cNvPicPr>
          <p:nvPr/>
        </p:nvPicPr>
        <p:blipFill>
          <a:blip r:embed="rId5"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0281870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FAC21-E707-1CFC-8B77-903A0E875CE6}"/>
              </a:ext>
            </a:extLst>
          </p:cNvPr>
          <p:cNvSpPr>
            <a:spLocks noGrp="1"/>
          </p:cNvSpPr>
          <p:nvPr>
            <p:ph type="title"/>
          </p:nvPr>
        </p:nvSpPr>
        <p:spPr/>
        <p:txBody>
          <a:bodyPr/>
          <a:lstStyle/>
          <a:p>
            <a:r>
              <a:rPr lang="en-US" dirty="0"/>
              <a:t>Next PIM Tutorial at </a:t>
            </a:r>
            <a:r>
              <a:rPr lang="en-US" dirty="0" err="1"/>
              <a:t>PPoPP</a:t>
            </a:r>
            <a:r>
              <a:rPr lang="en-US" dirty="0"/>
              <a:t> 2025</a:t>
            </a:r>
          </a:p>
        </p:txBody>
      </p:sp>
      <p:pic>
        <p:nvPicPr>
          <p:cNvPr id="7" name="Content Placeholder 6">
            <a:extLst>
              <a:ext uri="{FF2B5EF4-FFF2-40B4-BE49-F238E27FC236}">
                <a16:creationId xmlns:a16="http://schemas.microsoft.com/office/drawing/2014/main" id="{E35FE8BD-DFE1-0030-F9CE-9C5F58A7C5A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1219200"/>
            <a:ext cx="8610600" cy="4746225"/>
          </a:xfrm>
        </p:spPr>
      </p:pic>
      <p:sp>
        <p:nvSpPr>
          <p:cNvPr id="4" name="Slide Number Placeholder 3">
            <a:extLst>
              <a:ext uri="{FF2B5EF4-FFF2-40B4-BE49-F238E27FC236}">
                <a16:creationId xmlns:a16="http://schemas.microsoft.com/office/drawing/2014/main" id="{56B01FCE-7825-524D-FABE-62DBEC09DA4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3" name="Picture 2" descr="safari.png">
            <a:extLst>
              <a:ext uri="{FF2B5EF4-FFF2-40B4-BE49-F238E27FC236}">
                <a16:creationId xmlns:a16="http://schemas.microsoft.com/office/drawing/2014/main" id="{060A2FDB-E3F4-EA51-EE9D-66C14A35D967}"/>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4905499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Collect</a:t>
                      </a:r>
                    </a:p>
                    <a:p>
                      <a:pPr algn="ctr"/>
                      <a:r>
                        <a:rPr lang="en-US" sz="1500" b="1" spc="-110" baseline="0" dirty="0">
                          <a:solidFill>
                            <a:schemeClr val="bg2"/>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Distribute</a:t>
                      </a:r>
                    </a:p>
                    <a:p>
                      <a:pPr algn="ctr"/>
                      <a:r>
                        <a:rPr lang="en-US" sz="1500" b="1" spc="-110" baseline="0" dirty="0">
                          <a:solidFill>
                            <a:schemeClr val="bg2"/>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Launch</a:t>
                      </a:r>
                    </a:p>
                    <a:p>
                      <a:pPr algn="ct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Collect </a:t>
                      </a:r>
                    </a:p>
                    <a:p>
                      <a:pPr algn="ctr"/>
                      <a:r>
                        <a:rPr lang="en-US" sz="1500" b="1" spc="-110" baseline="0" dirty="0">
                          <a:solidFill>
                            <a:schemeClr val="bg2"/>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6" name="Rectangle 5">
            <a:extLst>
              <a:ext uri="{FF2B5EF4-FFF2-40B4-BE49-F238E27FC236}">
                <a16:creationId xmlns:a16="http://schemas.microsoft.com/office/drawing/2014/main" id="{F9881BC3-23FF-468E-8BBD-AAFF97517B2A}"/>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12" name="Google Shape;108;p20">
            <a:extLst>
              <a:ext uri="{FF2B5EF4-FFF2-40B4-BE49-F238E27FC236}">
                <a16:creationId xmlns:a16="http://schemas.microsoft.com/office/drawing/2014/main" id="{527F058E-2690-4B17-AC70-B2903183C799}"/>
              </a:ext>
            </a:extLst>
          </p:cNvPr>
          <p:cNvSpPr txBox="1">
            <a:spLocks/>
          </p:cNvSpPr>
          <p:nvPr/>
        </p:nvSpPr>
        <p:spPr>
          <a:xfrm>
            <a:off x="12441" y="2205766"/>
            <a:ext cx="8520600" cy="3944981"/>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Segoe UI" panose="020B0502040204020203" pitchFamily="34" charset="0"/>
            </a:endParaRPr>
          </a:p>
        </p:txBody>
      </p:sp>
      <p:sp>
        <p:nvSpPr>
          <p:cNvPr id="15" name="Rectangle 14">
            <a:extLst>
              <a:ext uri="{FF2B5EF4-FFF2-40B4-BE49-F238E27FC236}">
                <a16:creationId xmlns:a16="http://schemas.microsoft.com/office/drawing/2014/main" id="{3D5A313A-D2D7-3470-7ED1-0D0F129937D0}"/>
              </a:ext>
            </a:extLst>
          </p:cNvPr>
          <p:cNvSpPr/>
          <p:nvPr/>
        </p:nvSpPr>
        <p:spPr>
          <a:xfrm>
            <a:off x="848616" y="2967357"/>
            <a:ext cx="7237604" cy="2919021"/>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 name="Google Shape;110;p20">
            <a:extLst>
              <a:ext uri="{FF2B5EF4-FFF2-40B4-BE49-F238E27FC236}">
                <a16:creationId xmlns:a16="http://schemas.microsoft.com/office/drawing/2014/main" id="{27F47663-BF29-88AF-35C3-7E13EDB3320D}"/>
              </a:ext>
            </a:extLst>
          </p:cNvPr>
          <p:cNvSpPr txBox="1"/>
          <p:nvPr/>
        </p:nvSpPr>
        <p:spPr>
          <a:xfrm>
            <a:off x="858275" y="2967357"/>
            <a:ext cx="7438546" cy="3051351"/>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1073741824</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D81B60"/>
                </a:solidFill>
                <a:effectLst/>
                <a:uLnTx/>
                <a:uFillTx/>
                <a:latin typeface="Roboto Mono"/>
                <a:ea typeface="Roboto Mono"/>
                <a:cs typeface="Roboto Mono"/>
                <a:sym typeface="Roboto Mono"/>
              </a:rPr>
              <a:t>// Example value</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input_size_8bytes = </a:t>
            </a:r>
            <a:endPar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US"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a:t>
            </a:r>
            <a:r>
              <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US"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 </a:t>
            </a:r>
            <a:r>
              <a:rPr kumimoji="0" lang="en-US"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8</a:t>
            </a:r>
            <a:r>
              <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US"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endParaRPr kumimoji="0" lang="en-US"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roundup(</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8</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divceil</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nr_of_dpus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8</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roundup(</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8</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10687967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Referenced Papers, Talks, Artifacts</a:t>
            </a:r>
          </a:p>
        </p:txBody>
      </p:sp>
      <p:sp>
        <p:nvSpPr>
          <p:cNvPr id="3" name="Content Placeholder 2"/>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801506453"/>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Source Tools: SAFARI GitHub</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A0AA7D28-7410-C24A-A6ED-5E77A789D28D}"/>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8172252E-5EA9-6EEB-F83B-86693AF9D6E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FA08A046-6156-265A-814C-67905B2F76B1}"/>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35833876-7D1A-16CA-7FD5-248FFB35F223}"/>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E16A6598-F24D-1D67-5F23-CB446E67B8DE}"/>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A044D9F4-2E00-3E8C-975A-3D6992D81A48}"/>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C797DD58-5A50-9EA2-81BD-859844E0C1A0}"/>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B3702041-08EB-7CEC-D9AA-4E41D916FD8B}"/>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3C47421B-0C2B-624F-1238-EDB522A1BEB4}"/>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9B0858A1-2C5D-D49C-4341-A1DE983CA80D}"/>
              </a:ext>
            </a:extLst>
          </p:cNvPr>
          <p:cNvPicPr>
            <a:picLocks noChangeAspect="1"/>
          </p:cNvPicPr>
          <p:nvPr/>
        </p:nvPicPr>
        <p:blipFill>
          <a:blip r:embed="rId11"/>
          <a:stretch>
            <a:fillRect/>
          </a:stretch>
        </p:blipFill>
        <p:spPr>
          <a:xfrm>
            <a:off x="770829" y="2420888"/>
            <a:ext cx="7319449" cy="4065234"/>
          </a:xfrm>
          <a:prstGeom prst="rect">
            <a:avLst/>
          </a:prstGeom>
        </p:spPr>
      </p:pic>
      <p:pic>
        <p:nvPicPr>
          <p:cNvPr id="14" name="Picture 13" descr="safari.png">
            <a:extLst>
              <a:ext uri="{FF2B5EF4-FFF2-40B4-BE49-F238E27FC236}">
                <a16:creationId xmlns:a16="http://schemas.microsoft.com/office/drawing/2014/main" id="{31DD3D12-5DCC-E0E0-54FB-5EE7FC437498}"/>
              </a:ext>
            </a:extLst>
          </p:cNvPr>
          <p:cNvPicPr>
            <a:picLocks noChangeAspect="1"/>
          </p:cNvPicPr>
          <p:nvPr/>
        </p:nvPicPr>
        <p:blipFill>
          <a:blip r:embed="rId1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919324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Title 1">
            <a:extLst>
              <a:ext uri="{FF2B5EF4-FFF2-40B4-BE49-F238E27FC236}">
                <a16:creationId xmlns:a16="http://schemas.microsoft.com/office/drawing/2014/main" id="{0DF95D71-4717-9641-A2B1-944FC903286D}"/>
              </a:ext>
            </a:extLst>
          </p:cNvPr>
          <p:cNvSpPr>
            <a:spLocks noGrp="1" noChangeArrowheads="1"/>
          </p:cNvSpPr>
          <p:nvPr>
            <p:ph type="title"/>
          </p:nvPr>
        </p:nvSpPr>
        <p:spPr/>
        <p:txBody>
          <a:bodyPr/>
          <a:lstStyle/>
          <a:p>
            <a:r>
              <a:rPr lang="en-US" altLang="en-US" dirty="0">
                <a:ea typeface="ＭＳ Ｐゴシック" panose="020B0600070205080204" pitchFamily="34" charset="-128"/>
              </a:rPr>
              <a:t>Brief Self Introduction</a:t>
            </a:r>
          </a:p>
        </p:txBody>
      </p:sp>
      <p:sp>
        <p:nvSpPr>
          <p:cNvPr id="21506" name="Content Placeholder 2">
            <a:extLst>
              <a:ext uri="{FF2B5EF4-FFF2-40B4-BE49-F238E27FC236}">
                <a16:creationId xmlns:a16="http://schemas.microsoft.com/office/drawing/2014/main" id="{9CD130D2-C623-7247-B0C8-1800F218DB94}"/>
              </a:ext>
            </a:extLst>
          </p:cNvPr>
          <p:cNvSpPr>
            <a:spLocks noGrp="1" noChangeArrowheads="1"/>
          </p:cNvSpPr>
          <p:nvPr>
            <p:ph idx="1"/>
          </p:nvPr>
        </p:nvSpPr>
        <p:spPr>
          <a:xfrm>
            <a:off x="0" y="1124744"/>
            <a:ext cx="9144000" cy="5194300"/>
          </a:xfrm>
        </p:spPr>
        <p:txBody>
          <a:bodyPr/>
          <a:lstStyle/>
          <a:p>
            <a:r>
              <a:rPr lang="en-US" altLang="en-US" sz="2200" dirty="0">
                <a:ea typeface="ＭＳ Ｐゴシック" panose="020B0600070205080204" pitchFamily="34" charset="-128"/>
              </a:rPr>
              <a:t>Geraldo F. Oliveira </a:t>
            </a:r>
          </a:p>
          <a:p>
            <a:pPr lvl="1"/>
            <a:r>
              <a:rPr lang="en-US" altLang="en-US" sz="1800" dirty="0">
                <a:ea typeface="ＭＳ Ｐゴシック" panose="020B0600070205080204" pitchFamily="34" charset="-128"/>
              </a:rPr>
              <a:t>Researcher @ SAFARI Research Group since November 2017</a:t>
            </a:r>
          </a:p>
          <a:p>
            <a:pPr lvl="1"/>
            <a:r>
              <a:rPr lang="en-US" altLang="en-US" sz="1800" dirty="0">
                <a:ea typeface="ＭＳ Ｐゴシック" panose="020B0600070205080204" pitchFamily="34" charset="-128"/>
              </a:rPr>
              <a:t>Soon, I will defend my PhD thesis, advised by Onur Mutlu</a:t>
            </a:r>
          </a:p>
          <a:p>
            <a:pPr lvl="1"/>
            <a:r>
              <a:rPr lang="en-US" altLang="en-US" sz="1800" b="1" dirty="0">
                <a:solidFill>
                  <a:srgbClr val="FF0000"/>
                </a:solidFill>
                <a:ea typeface="ＭＳ Ｐゴシック" panose="020B0600070205080204" pitchFamily="34" charset="-128"/>
              </a:rPr>
              <a:t>I am in the job market for industry positions 😁</a:t>
            </a:r>
          </a:p>
          <a:p>
            <a:pPr lvl="1"/>
            <a:r>
              <a:rPr lang="en-US" altLang="en-US" sz="1800" dirty="0">
                <a:solidFill>
                  <a:srgbClr val="0000FF"/>
                </a:solidFill>
                <a:ea typeface="ＭＳ Ｐゴシック" panose="020B0600070205080204" pitchFamily="34" charset="-128"/>
                <a:hlinkClick r:id="rId2">
                  <a:extLst>
                    <a:ext uri="{A12FA001-AC4F-418D-AE19-62706E023703}">
                      <ahyp:hlinkClr xmlns:ahyp="http://schemas.microsoft.com/office/drawing/2018/hyperlinkcolor" val="tx"/>
                    </a:ext>
                  </a:extLst>
                </a:hlinkClick>
              </a:rPr>
              <a:t>https://geraldofojunior.github.io/</a:t>
            </a:r>
            <a:endParaRPr lang="en-US" altLang="en-US" sz="1800" dirty="0">
              <a:solidFill>
                <a:srgbClr val="0000FF"/>
              </a:solidFill>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hlinkClick r:id="rId3">
                  <a:extLst>
                    <a:ext uri="{A12FA001-AC4F-418D-AE19-62706E023703}">
                      <ahyp:hlinkClr xmlns:ahyp="http://schemas.microsoft.com/office/drawing/2018/hyperlinkcolor" val="tx"/>
                    </a:ext>
                  </a:extLst>
                </a:hlinkClick>
              </a:rPr>
              <a:t>geraldofojunior@gmail.com</a:t>
            </a:r>
            <a:r>
              <a:rPr lang="en-US" altLang="en-US" sz="1800" dirty="0">
                <a:solidFill>
                  <a:srgbClr val="0000FF"/>
                </a:solidFill>
                <a:ea typeface="ＭＳ Ｐゴシック" panose="020B0600070205080204" pitchFamily="34" charset="-128"/>
              </a:rPr>
              <a:t> </a:t>
            </a:r>
            <a:r>
              <a:rPr lang="en-US" altLang="en-US" sz="1800" dirty="0">
                <a:ea typeface="ＭＳ Ｐゴシック" panose="020B0600070205080204" pitchFamily="34" charset="-128"/>
              </a:rPr>
              <a:t>(Best way to reach me)</a:t>
            </a:r>
          </a:p>
          <a:p>
            <a:pPr lvl="1"/>
            <a:r>
              <a:rPr lang="en-US" sz="1800" dirty="0">
                <a:solidFill>
                  <a:srgbClr val="0000FF"/>
                </a:solidFill>
                <a:latin typeface="Tahoma" charset="0"/>
                <a:ea typeface="ＭＳ Ｐゴシック" charset="0"/>
                <a:hlinkClick r:id="rId4">
                  <a:extLst>
                    <a:ext uri="{A12FA001-AC4F-418D-AE19-62706E023703}">
                      <ahyp:hlinkClr xmlns:ahyp="http://schemas.microsoft.com/office/drawing/2018/hyperlinkcolor" val="tx"/>
                    </a:ext>
                  </a:extLst>
                </a:hlinkClick>
              </a:rPr>
              <a:t>https://safari.ethz.ch</a:t>
            </a:r>
            <a:endParaRPr lang="en-US" sz="1800" dirty="0">
              <a:solidFill>
                <a:srgbClr val="0000FF"/>
              </a:solidFill>
              <a:latin typeface="Tahoma" charset="0"/>
              <a:ea typeface="ＭＳ Ｐゴシック" charset="0"/>
            </a:endParaRPr>
          </a:p>
          <a:p>
            <a:pPr lvl="1"/>
            <a:endParaRPr lang="en-US" altLang="en-US" sz="1000" dirty="0">
              <a:ea typeface="ＭＳ Ｐゴシック" panose="020B0600070205080204" pitchFamily="34" charset="-128"/>
            </a:endParaRPr>
          </a:p>
          <a:p>
            <a:pPr lvl="1"/>
            <a:endParaRPr lang="en-US" altLang="en-US" sz="1000" dirty="0">
              <a:ea typeface="ＭＳ Ｐゴシック" panose="020B0600070205080204" pitchFamily="34" charset="-128"/>
            </a:endParaRPr>
          </a:p>
          <a:p>
            <a:r>
              <a:rPr lang="en-US" altLang="en-US" sz="2200" dirty="0">
                <a:solidFill>
                  <a:srgbClr val="FF0000"/>
                </a:solidFill>
                <a:ea typeface="ＭＳ Ｐゴシック" panose="020B0600070205080204" pitchFamily="34" charset="-128"/>
              </a:rPr>
              <a:t>Research in:</a:t>
            </a:r>
            <a:endParaRPr lang="en-US" altLang="en-US" sz="2200" dirty="0">
              <a:ea typeface="ＭＳ Ｐゴシック" panose="020B0600070205080204" pitchFamily="34" charset="-128"/>
            </a:endParaRPr>
          </a:p>
          <a:p>
            <a:pPr lvl="1"/>
            <a:r>
              <a:rPr lang="en-US" altLang="en-US" sz="1800" dirty="0">
                <a:solidFill>
                  <a:srgbClr val="0000FF"/>
                </a:solidFill>
                <a:ea typeface="ＭＳ Ｐゴシック" panose="020B0600070205080204" pitchFamily="34" charset="-128"/>
              </a:rPr>
              <a:t>Computer architecture, computer systems, hardware security</a:t>
            </a:r>
          </a:p>
          <a:p>
            <a:pPr lvl="1"/>
            <a:r>
              <a:rPr lang="en-US" altLang="en-US" sz="1800" dirty="0">
                <a:ea typeface="ＭＳ Ｐゴシック" panose="020B0600070205080204" pitchFamily="34" charset="-128"/>
              </a:rPr>
              <a:t>Memory and storage systems</a:t>
            </a:r>
          </a:p>
          <a:p>
            <a:pPr lvl="1"/>
            <a:r>
              <a:rPr lang="en-US" altLang="en-US" sz="1800" dirty="0">
                <a:ea typeface="ＭＳ Ｐゴシック" panose="020B0600070205080204" pitchFamily="34" charset="-128"/>
              </a:rPr>
              <a:t>Hardware security, safety, predictability</a:t>
            </a:r>
          </a:p>
          <a:p>
            <a:pPr lvl="1"/>
            <a:r>
              <a:rPr lang="en-US" altLang="en-US" sz="1800" dirty="0">
                <a:ea typeface="ＭＳ Ｐゴシック" panose="020B0600070205080204" pitchFamily="34" charset="-128"/>
              </a:rPr>
              <a:t>Fault tolerance</a:t>
            </a:r>
          </a:p>
          <a:p>
            <a:pPr lvl="1"/>
            <a:r>
              <a:rPr lang="en-US" altLang="en-US" sz="1800" dirty="0">
                <a:ea typeface="ＭＳ Ｐゴシック" panose="020B0600070205080204" pitchFamily="34" charset="-128"/>
              </a:rPr>
              <a:t>Hardware/software cooperation</a:t>
            </a:r>
          </a:p>
          <a:p>
            <a:pPr lvl="1"/>
            <a:r>
              <a:rPr lang="is-IS" altLang="en-US" sz="1800" dirty="0">
                <a:ea typeface="ＭＳ Ｐゴシック" panose="020B0600070205080204" pitchFamily="34" charset="-128"/>
              </a:rPr>
              <a:t>… </a:t>
            </a:r>
            <a:endParaRPr lang="en-US" altLang="en-US" sz="1800"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99011" name="Slide Number Placeholder 3">
            <a:extLst>
              <a:ext uri="{FF2B5EF4-FFF2-40B4-BE49-F238E27FC236}">
                <a16:creationId xmlns:a16="http://schemas.microsoft.com/office/drawing/2014/main" id="{382C1846-515D-6048-9FA0-627CDD03DE07}"/>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F3043E-DAD2-F347-A0C9-60754FCE566E}"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600" b="0"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1026" name="Picture 2">
            <a:extLst>
              <a:ext uri="{FF2B5EF4-FFF2-40B4-BE49-F238E27FC236}">
                <a16:creationId xmlns:a16="http://schemas.microsoft.com/office/drawing/2014/main" id="{611D0893-1369-5A50-76C4-07E42D3D2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2408" y="152400"/>
            <a:ext cx="1556792" cy="15567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safari.png">
            <a:extLst>
              <a:ext uri="{FF2B5EF4-FFF2-40B4-BE49-F238E27FC236}">
                <a16:creationId xmlns:a16="http://schemas.microsoft.com/office/drawing/2014/main" id="{01D4C95B-7468-55C6-0F83-DFB21887CB20}"/>
              </a:ext>
            </a:extLst>
          </p:cNvPr>
          <p:cNvPicPr>
            <a:picLocks noChangeAspect="1"/>
          </p:cNvPicPr>
          <p:nvPr/>
        </p:nvPicPr>
        <p:blipFill>
          <a:blip r:embed="rId6"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51760216"/>
      </p:ext>
    </p:extLst>
  </p:cSld>
  <p:clrMapOvr>
    <a:masterClrMapping/>
  </p:clrMapOvr>
  <p:transition spd="slow" advClick="0"/>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EFB2-DC14-78D6-47C4-60C673C09B77}"/>
              </a:ext>
            </a:extLst>
          </p:cNvPr>
          <p:cNvSpPr>
            <a:spLocks noGrp="1"/>
          </p:cNvSpPr>
          <p:nvPr>
            <p:ph type="title"/>
          </p:nvPr>
        </p:nvSpPr>
        <p:spPr/>
        <p:txBody>
          <a:bodyPr/>
          <a:lstStyle/>
          <a:p>
            <a:r>
              <a:rPr lang="en-US" dirty="0"/>
              <a:t>Acknowledgements </a:t>
            </a:r>
          </a:p>
        </p:txBody>
      </p:sp>
      <p:sp>
        <p:nvSpPr>
          <p:cNvPr id="3" name="Content Placeholder 2">
            <a:extLst>
              <a:ext uri="{FF2B5EF4-FFF2-40B4-BE49-F238E27FC236}">
                <a16:creationId xmlns:a16="http://schemas.microsoft.com/office/drawing/2014/main" id="{AF746C1F-1C6E-A755-C974-1169112196C4}"/>
              </a:ext>
            </a:extLst>
          </p:cNvPr>
          <p:cNvSpPr>
            <a:spLocks noGrp="1"/>
          </p:cNvSpPr>
          <p:nvPr>
            <p:ph idx="1"/>
          </p:nvPr>
        </p:nvSpPr>
        <p:spPr>
          <a:xfrm>
            <a:off x="228600" y="1043589"/>
            <a:ext cx="8610600" cy="5193723"/>
          </a:xfrm>
        </p:spPr>
        <p:txBody>
          <a:bodyPr/>
          <a:lstStyle/>
          <a:p>
            <a:r>
              <a:rPr lang="en-US" sz="2200" dirty="0"/>
              <a:t>Invited Speakers: Dr. Brian C. </a:t>
            </a:r>
            <a:r>
              <a:rPr lang="en-US" sz="2200" dirty="0" err="1"/>
              <a:t>Schwedock</a:t>
            </a:r>
            <a:r>
              <a:rPr lang="en-US" sz="2200" dirty="0"/>
              <a:t> &amp;</a:t>
            </a:r>
            <a:br>
              <a:rPr lang="en-US" sz="2200" dirty="0"/>
            </a:br>
            <a:r>
              <a:rPr lang="en-US" sz="2200" dirty="0"/>
              <a:t>Dr. Christina </a:t>
            </a:r>
            <a:r>
              <a:rPr lang="en-US" sz="2200" dirty="0" err="1"/>
              <a:t>Giannoula</a:t>
            </a:r>
            <a:r>
              <a:rPr lang="en-US" sz="2200" dirty="0"/>
              <a:t> </a:t>
            </a:r>
          </a:p>
          <a:p>
            <a:pPr marL="0" indent="0">
              <a:buNone/>
            </a:pPr>
            <a:br>
              <a:rPr lang="en-US" sz="2200" dirty="0"/>
            </a:br>
            <a:endParaRPr lang="en-US" sz="2200" dirty="0"/>
          </a:p>
          <a:p>
            <a:r>
              <a:rPr lang="en-US" sz="2200" dirty="0"/>
              <a:t>SAFARI Speakers: </a:t>
            </a:r>
            <a:r>
              <a:rPr lang="en-US" sz="2200" dirty="0" err="1"/>
              <a:t>Ataberk</a:t>
            </a:r>
            <a:r>
              <a:rPr lang="en-US" sz="2200" dirty="0"/>
              <a:t> </a:t>
            </a:r>
            <a:r>
              <a:rPr lang="en-US" sz="2200" dirty="0" err="1"/>
              <a:t>Olgun</a:t>
            </a:r>
            <a:r>
              <a:rPr lang="en-US" sz="2200" dirty="0"/>
              <a:t> &amp; Nika Mansouri </a:t>
            </a:r>
            <a:r>
              <a:rPr lang="en-US" sz="2200" dirty="0" err="1"/>
              <a:t>Ghiasi</a:t>
            </a:r>
            <a:endParaRPr lang="en-US" sz="2200" dirty="0"/>
          </a:p>
          <a:p>
            <a:endParaRPr lang="en-US" sz="2200" dirty="0"/>
          </a:p>
          <a:p>
            <a:endParaRPr lang="en-US" sz="2200" dirty="0"/>
          </a:p>
          <a:p>
            <a:r>
              <a:rPr lang="en-US" sz="2200" dirty="0"/>
              <a:t>SAFARI Organizers: Prof. Onur Mutlu, Dr. Mohammad </a:t>
            </a:r>
            <a:r>
              <a:rPr lang="en-US" sz="2200" dirty="0" err="1"/>
              <a:t>Sadrosadati</a:t>
            </a:r>
            <a:r>
              <a:rPr lang="en-US" sz="2200" dirty="0"/>
              <a:t> </a:t>
            </a:r>
          </a:p>
          <a:p>
            <a:pPr marL="0" indent="0">
              <a:buNone/>
            </a:pPr>
            <a:br>
              <a:rPr lang="en-US" sz="2200" dirty="0"/>
            </a:br>
            <a:endParaRPr lang="en-US" sz="2200" dirty="0"/>
          </a:p>
          <a:p>
            <a:r>
              <a:rPr lang="en-US" sz="2200" dirty="0"/>
              <a:t>MICRO Tutorial/Workshop Chairs </a:t>
            </a:r>
          </a:p>
          <a:p>
            <a:endParaRPr lang="en-US" sz="2200" dirty="0"/>
          </a:p>
          <a:p>
            <a:endParaRPr lang="en-US" sz="2200" dirty="0"/>
          </a:p>
        </p:txBody>
      </p:sp>
      <p:sp>
        <p:nvSpPr>
          <p:cNvPr id="4" name="Slide Number Placeholder 3">
            <a:extLst>
              <a:ext uri="{FF2B5EF4-FFF2-40B4-BE49-F238E27FC236}">
                <a16:creationId xmlns:a16="http://schemas.microsoft.com/office/drawing/2014/main" id="{4F460FCE-D968-7A62-74AF-CCD4A9EFEF96}"/>
              </a:ext>
            </a:extLst>
          </p:cNvPr>
          <p:cNvSpPr>
            <a:spLocks noGrp="1"/>
          </p:cNvSpPr>
          <p:nvPr>
            <p:ph type="sldNum" sz="quarter" idx="11"/>
          </p:nvPr>
        </p:nvSpPr>
        <p:spPr/>
        <p:txBody>
          <a:bodyPr/>
          <a:lstStyle/>
          <a:p>
            <a:pPr>
              <a:defRPr/>
            </a:pPr>
            <a:fld id="{5A4FB91F-8620-9C4D-8A32-1AD02BFD54B1}" type="slidenum">
              <a:rPr lang="en-US" smtClean="0"/>
              <a:pPr>
                <a:defRPr/>
              </a:pPr>
              <a:t>113</a:t>
            </a:fld>
            <a:endParaRPr lang="en-US"/>
          </a:p>
        </p:txBody>
      </p:sp>
      <p:pic>
        <p:nvPicPr>
          <p:cNvPr id="5" name="Picture 4" descr="safari.png">
            <a:extLst>
              <a:ext uri="{FF2B5EF4-FFF2-40B4-BE49-F238E27FC236}">
                <a16:creationId xmlns:a16="http://schemas.microsoft.com/office/drawing/2014/main" id="{9D20C435-87DE-0ED7-2D1A-717132CE3215}"/>
              </a:ext>
            </a:extLst>
          </p:cNvPr>
          <p:cNvPicPr>
            <a:picLocks noChangeAspect="1"/>
          </p:cNvPicPr>
          <p:nvPr/>
        </p:nvPicPr>
        <p:blipFill>
          <a:blip r:embed="rId3" cstate="print"/>
          <a:stretch>
            <a:fillRect/>
          </a:stretch>
        </p:blipFill>
        <p:spPr>
          <a:xfrm>
            <a:off x="179512" y="6500854"/>
            <a:ext cx="1080120" cy="312522"/>
          </a:xfrm>
          <a:prstGeom prst="rect">
            <a:avLst/>
          </a:prstGeom>
        </p:spPr>
      </p:pic>
      <p:sp>
        <p:nvSpPr>
          <p:cNvPr id="6" name="TextBox 5">
            <a:extLst>
              <a:ext uri="{FF2B5EF4-FFF2-40B4-BE49-F238E27FC236}">
                <a16:creationId xmlns:a16="http://schemas.microsoft.com/office/drawing/2014/main" id="{19E333D4-CE94-6A17-809E-73453230F3F6}"/>
              </a:ext>
            </a:extLst>
          </p:cNvPr>
          <p:cNvSpPr txBox="1"/>
          <p:nvPr/>
        </p:nvSpPr>
        <p:spPr>
          <a:xfrm>
            <a:off x="0" y="5877272"/>
            <a:ext cx="9144000" cy="461665"/>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ko-KR" sz="2400" b="1" kern="0" dirty="0">
                <a:solidFill>
                  <a:srgbClr val="FF0000"/>
                </a:solidFill>
                <a:latin typeface="Tahoma"/>
              </a:rPr>
              <a:t>See you in Vegas!</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49904512"/>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sz="4000" dirty="0">
                <a:solidFill>
                  <a:srgbClr val="006633"/>
                </a:solidFill>
                <a:ea typeface="ＭＳ Ｐゴシック" panose="020B0600070205080204" pitchFamily="34" charset="-128"/>
              </a:rPr>
              <a:t>Research Challenges &amp; Closing Remarks </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MICRO 2024</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02 November 2024</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294281966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3E9D831-4E84-5018-56AE-673FD1BC9E0A}"/>
              </a:ext>
            </a:extLst>
          </p:cNvPr>
          <p:cNvSpPr/>
          <p:nvPr/>
        </p:nvSpPr>
        <p:spPr>
          <a:xfrm>
            <a:off x="956686" y="2610196"/>
            <a:ext cx="7237604" cy="3631499"/>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Google Shape;118;p21">
            <a:extLst>
              <a:ext uri="{FF2B5EF4-FFF2-40B4-BE49-F238E27FC236}">
                <a16:creationId xmlns:a16="http://schemas.microsoft.com/office/drawing/2014/main" id="{A4E985EC-FB59-A62F-4ACC-A4A78055E771}"/>
              </a:ext>
            </a:extLst>
          </p:cNvPr>
          <p:cNvSpPr txBox="1"/>
          <p:nvPr/>
        </p:nvSpPr>
        <p:spPr>
          <a:xfrm>
            <a:off x="968408" y="2544457"/>
            <a:ext cx="8227776" cy="3631500"/>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kernel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dpu_arguments_t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[NR_DPUS];</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for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&lt;nr_of_dpus-</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].size = input_size_dpu_8bytes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transfer_size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input_size_dpu_8bytes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].kernel  = kernel;</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[nr_of_dpus-</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].size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(input_size_8bytes - input_size_dpu_8bytes * (NR_DPUS-</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[nr_of_dpus-</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transfer_size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[nr_of_dpus-</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1</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].kernel = kernel;</a:t>
            </a: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Distribute</a:t>
                      </a:r>
                    </a:p>
                    <a:p>
                      <a:pPr algn="ctr"/>
                      <a:r>
                        <a:rPr lang="en-US" sz="1500" b="1" spc="-110" baseline="0" dirty="0">
                          <a:solidFill>
                            <a:schemeClr val="bg2"/>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Launch</a:t>
                      </a:r>
                    </a:p>
                    <a:p>
                      <a:pPr algn="ct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Collect </a:t>
                      </a:r>
                    </a:p>
                    <a:p>
                      <a:pPr algn="ctr"/>
                      <a:r>
                        <a:rPr lang="en-US" sz="1500" b="1" spc="-110" baseline="0" dirty="0">
                          <a:solidFill>
                            <a:schemeClr val="bg2"/>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27455BAE-BD32-03E1-D18A-1422098AE2A7}"/>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Tree>
    <p:extLst>
      <p:ext uri="{BB962C8B-B14F-4D97-AF65-F5344CB8AC3E}">
        <p14:creationId xmlns:p14="http://schemas.microsoft.com/office/powerpoint/2010/main" val="103839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Launch</a:t>
                      </a:r>
                    </a:p>
                    <a:p>
                      <a:pPr algn="ct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Collect </a:t>
                      </a:r>
                    </a:p>
                    <a:p>
                      <a:pPr algn="ctr"/>
                      <a:r>
                        <a:rPr lang="en-US" sz="1500" b="1" spc="-110" baseline="0" dirty="0">
                          <a:solidFill>
                            <a:schemeClr val="bg2"/>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5A16C68E-7660-89BF-3C0E-8B57C885FD66}"/>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10" name="Google Shape;124;p22">
            <a:extLst>
              <a:ext uri="{FF2B5EF4-FFF2-40B4-BE49-F238E27FC236}">
                <a16:creationId xmlns:a16="http://schemas.microsoft.com/office/drawing/2014/main" id="{8B52398B-6004-903B-CC54-907DC19A0E63}"/>
              </a:ext>
            </a:extLst>
          </p:cNvPr>
          <p:cNvSpPr txBox="1">
            <a:spLocks/>
          </p:cNvSpPr>
          <p:nvPr/>
        </p:nvSpPr>
        <p:spPr>
          <a:xfrm>
            <a:off x="311700" y="2138902"/>
            <a:ext cx="8520600" cy="3762101"/>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4B9AE10F-F3C1-AFC0-8553-1C502C2DBF35}"/>
              </a:ext>
            </a:extLst>
          </p:cNvPr>
          <p:cNvSpPr/>
          <p:nvPr/>
        </p:nvSpPr>
        <p:spPr>
          <a:xfrm>
            <a:off x="956682" y="2751227"/>
            <a:ext cx="7237604" cy="3355362"/>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Google Shape;126;p22">
            <a:extLst>
              <a:ext uri="{FF2B5EF4-FFF2-40B4-BE49-F238E27FC236}">
                <a16:creationId xmlns:a16="http://schemas.microsoft.com/office/drawing/2014/main" id="{680A3033-A8A1-3AB7-1360-F5A2B8C21FA1}"/>
              </a:ext>
            </a:extLst>
          </p:cNvPr>
          <p:cNvSpPr txBox="1"/>
          <p:nvPr/>
        </p:nvSpPr>
        <p:spPr>
          <a:xfrm>
            <a:off x="960541" y="2696420"/>
            <a:ext cx="8520600" cy="3038331"/>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DPU_ASSERT(</a:t>
            </a:r>
            <a:r>
              <a:rPr kumimoji="0" lang="en-GB" sz="11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dpu_push_xfer</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DPU_XFER_TO_DPU, </a:t>
            </a:r>
            <a:r>
              <a:rPr kumimoji="0" lang="en-GB" sz="1100" b="0" i="0" u="none" strike="noStrike" kern="1200" cap="none" spc="0" normalizeH="0" baseline="0" noProof="0" dirty="0">
                <a:ln>
                  <a:noFill/>
                </a:ln>
                <a:solidFill>
                  <a:srgbClr val="388E3C"/>
                </a:solidFill>
                <a:effectLst/>
                <a:uLnTx/>
                <a:uFillTx/>
                <a:latin typeface="Roboto Mono"/>
                <a:ea typeface="Roboto Mono"/>
                <a:cs typeface="Roboto Mono"/>
                <a:sym typeface="Roboto Mono"/>
              </a:rPr>
              <a:t>"DPU_INPUT_ARGUMENTS"</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input_arguments</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DPU_XFER_DEFAULT));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DPU_FOREACH(</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DPU_ASSERT(</a:t>
            </a:r>
            <a:r>
              <a:rPr kumimoji="0" lang="en-GB" sz="11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dpu_prepare_xfer</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bufferA</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input_size_dpu_8bytes *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DPU_ASSERT(</a:t>
            </a:r>
            <a:r>
              <a:rPr kumimoji="0" lang="en-GB" sz="11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dpu_push_xfer</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DPU_XFER_TO_DPU, DPU_MRAM_HEAP_POINTER_NAME,</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1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DPU_XFER_DEFAULT));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DPU_FOREACH(</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DPU_ASSERT(</a:t>
            </a:r>
            <a:r>
              <a:rPr kumimoji="0" lang="en-GB" sz="11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dpu_prepare_xfer</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bufferB</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input_size_dpu_8bytes * </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DPU_ASSERT(</a:t>
            </a:r>
            <a:r>
              <a:rPr kumimoji="0" lang="en-GB" sz="11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dpu_push_xfer</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1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DPU_XFER_TO_DPU, DPU_MRAM_HEAP_POINTER_NAME,</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1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a:t>
            </a:r>
            <a:endParaRPr kumimoji="0"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1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1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DPU_XFER_DEFAULT));</a:t>
            </a:r>
            <a:endParaRPr kumimoji="0" sz="11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3344329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Collect </a:t>
                      </a:r>
                    </a:p>
                    <a:p>
                      <a:pPr algn="ctr"/>
                      <a:r>
                        <a:rPr lang="en-US" sz="1500" b="1" spc="-110" baseline="0" dirty="0">
                          <a:solidFill>
                            <a:schemeClr val="bg2"/>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EF5BF00D-0D08-0D8B-BC78-200D110F6D94}"/>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10" name="Google Shape;132;p23">
            <a:extLst>
              <a:ext uri="{FF2B5EF4-FFF2-40B4-BE49-F238E27FC236}">
                <a16:creationId xmlns:a16="http://schemas.microsoft.com/office/drawing/2014/main" id="{DB431A44-31F8-EE0A-AF6F-BBD1D5803347}"/>
              </a:ext>
            </a:extLst>
          </p:cNvPr>
          <p:cNvSpPr txBox="1">
            <a:spLocks/>
          </p:cNvSpPr>
          <p:nvPr/>
        </p:nvSpPr>
        <p:spPr>
          <a:xfrm>
            <a:off x="311700" y="2138902"/>
            <a:ext cx="8520600" cy="3913175"/>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94C1C034-392A-CF32-2E30-BF6AE16BF03E}"/>
              </a:ext>
            </a:extLst>
          </p:cNvPr>
          <p:cNvSpPr/>
          <p:nvPr/>
        </p:nvSpPr>
        <p:spPr>
          <a:xfrm>
            <a:off x="948367" y="4205958"/>
            <a:ext cx="7237604" cy="404130"/>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Google Shape;134;p23">
            <a:extLst>
              <a:ext uri="{FF2B5EF4-FFF2-40B4-BE49-F238E27FC236}">
                <a16:creationId xmlns:a16="http://schemas.microsoft.com/office/drawing/2014/main" id="{311429A4-BC0C-5EA7-F31B-73197356714C}"/>
              </a:ext>
            </a:extLst>
          </p:cNvPr>
          <p:cNvSpPr txBox="1"/>
          <p:nvPr/>
        </p:nvSpPr>
        <p:spPr>
          <a:xfrm>
            <a:off x="956680" y="4161596"/>
            <a:ext cx="7237604" cy="514995"/>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DPU_ASSERT(</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dpu_launch</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DPU_SYNCHRONOUS));</a:t>
            </a: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2610997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 </a:t>
                      </a:r>
                    </a:p>
                    <a:p>
                      <a:pPr algn="ctr"/>
                      <a:r>
                        <a:rPr lang="en-US" sz="1500" b="1" spc="-110" baseline="0" dirty="0">
                          <a:solidFill>
                            <a:schemeClr val="accent5"/>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Manage</a:t>
                      </a:r>
                    </a:p>
                    <a:p>
                      <a:pPr algn="ctr"/>
                      <a:r>
                        <a:rPr lang="en-US" sz="1500" b="1" spc="-110" baseline="0" dirty="0">
                          <a:solidFill>
                            <a:schemeClr val="bg2"/>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22ACFBEB-A998-E169-0C6F-9373F09A8F77}"/>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10" name="Google Shape;140;p24">
            <a:extLst>
              <a:ext uri="{FF2B5EF4-FFF2-40B4-BE49-F238E27FC236}">
                <a16:creationId xmlns:a16="http://schemas.microsoft.com/office/drawing/2014/main" id="{AB849B26-8448-F11E-5E7B-6248E00A420B}"/>
              </a:ext>
            </a:extLst>
          </p:cNvPr>
          <p:cNvSpPr txBox="1">
            <a:spLocks/>
          </p:cNvSpPr>
          <p:nvPr/>
        </p:nvSpPr>
        <p:spPr>
          <a:xfrm>
            <a:off x="311700" y="2138848"/>
            <a:ext cx="8520600" cy="744820"/>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Segoe UI" panose="020B0502040204020203" pitchFamily="34" charset="0"/>
            </a:endParaRPr>
          </a:p>
        </p:txBody>
      </p:sp>
      <p:sp>
        <p:nvSpPr>
          <p:cNvPr id="12" name="Rectangle 11">
            <a:extLst>
              <a:ext uri="{FF2B5EF4-FFF2-40B4-BE49-F238E27FC236}">
                <a16:creationId xmlns:a16="http://schemas.microsoft.com/office/drawing/2014/main" id="{0B149029-C8B3-9EAF-DACD-C006C5FCD5CE}"/>
              </a:ext>
            </a:extLst>
          </p:cNvPr>
          <p:cNvSpPr/>
          <p:nvPr/>
        </p:nvSpPr>
        <p:spPr>
          <a:xfrm>
            <a:off x="956684" y="2900853"/>
            <a:ext cx="7237604" cy="3034434"/>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9" name="Google Shape;142;p24">
            <a:extLst>
              <a:ext uri="{FF2B5EF4-FFF2-40B4-BE49-F238E27FC236}">
                <a16:creationId xmlns:a16="http://schemas.microsoft.com/office/drawing/2014/main" id="{BC0F0697-B9D2-1E1B-42F9-7E2E08144AD9}"/>
              </a:ext>
            </a:extLst>
          </p:cNvPr>
          <p:cNvSpPr txBox="1"/>
          <p:nvPr/>
        </p:nvSpPr>
        <p:spPr>
          <a:xfrm>
            <a:off x="956684" y="2806174"/>
            <a:ext cx="8520600" cy="2878837"/>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DPU_FOREACH(</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DPU_ASSERT(</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dpu_prepare_xfer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bufferC</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input_size_dpu_8bytes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DPU_ASSERT(</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dpu_push_xfer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dpu_set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DPU_XFER_FROM_DPU,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DPU_MRAM_HEAP_POINTER_NAME,</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input_size_dpu_8bytes *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sizeof</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DPU_XFER_DEFAULT));</a:t>
            </a: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2426325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 </a:t>
                      </a:r>
                    </a:p>
                    <a:p>
                      <a:pPr algn="ctr"/>
                      <a:r>
                        <a:rPr lang="en-US" sz="1500" b="1" spc="-110" baseline="0" dirty="0">
                          <a:solidFill>
                            <a:schemeClr val="accent5"/>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Manage</a:t>
                      </a:r>
                    </a:p>
                    <a:p>
                      <a:pPr algn="ctr"/>
                      <a:r>
                        <a:rPr lang="en-US" sz="1500" b="1" spc="-110" baseline="0" dirty="0">
                          <a:solidFill>
                            <a:schemeClr val="accent5"/>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Orchestrate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FC0BD054-F0EB-7893-D8DB-1F692EB3D78A}"/>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14" name="Google Shape;156;p26">
            <a:extLst>
              <a:ext uri="{FF2B5EF4-FFF2-40B4-BE49-F238E27FC236}">
                <a16:creationId xmlns:a16="http://schemas.microsoft.com/office/drawing/2014/main" id="{19613875-D666-E3D5-8BEE-3722B398DE3B}"/>
              </a:ext>
            </a:extLst>
          </p:cNvPr>
          <p:cNvSpPr txBox="1">
            <a:spLocks/>
          </p:cNvSpPr>
          <p:nvPr/>
        </p:nvSpPr>
        <p:spPr>
          <a:xfrm>
            <a:off x="311251" y="2135659"/>
            <a:ext cx="8520600" cy="699914"/>
          </a:xfrm>
          <a:prstGeom prst="rect">
            <a:avLst/>
          </a:prstGeom>
        </p:spPr>
        <p:txBody>
          <a:bodyPr spcFirstLastPara="1" vert="horz" wrap="square" lIns="91425" tIns="91425" rIns="91425" bIns="91425"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endParaRPr kumimoji="0" lang="en-GB"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Segoe UI" panose="020B0502040204020203" pitchFamily="34" charset="0"/>
            </a:endParaRPr>
          </a:p>
        </p:txBody>
      </p:sp>
      <p:sp>
        <p:nvSpPr>
          <p:cNvPr id="15" name="Rectangle 14">
            <a:extLst>
              <a:ext uri="{FF2B5EF4-FFF2-40B4-BE49-F238E27FC236}">
                <a16:creationId xmlns:a16="http://schemas.microsoft.com/office/drawing/2014/main" id="{427D3BDB-7AFB-6B6B-9EF1-F3F5C0541AFF}"/>
              </a:ext>
            </a:extLst>
          </p:cNvPr>
          <p:cNvSpPr/>
          <p:nvPr/>
        </p:nvSpPr>
        <p:spPr>
          <a:xfrm>
            <a:off x="956681" y="2900853"/>
            <a:ext cx="7237604" cy="3034434"/>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 name="Google Shape;158;p26">
            <a:extLst>
              <a:ext uri="{FF2B5EF4-FFF2-40B4-BE49-F238E27FC236}">
                <a16:creationId xmlns:a16="http://schemas.microsoft.com/office/drawing/2014/main" id="{4666E370-FE0A-FED1-A105-E9440E07C542}"/>
              </a:ext>
            </a:extLst>
          </p:cNvPr>
          <p:cNvSpPr txBox="1"/>
          <p:nvPr/>
        </p:nvSpPr>
        <p:spPr>
          <a:xfrm>
            <a:off x="967508" y="2827924"/>
            <a:ext cx="8520600" cy="2901676"/>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barrier_wait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(&amp;</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my_barrier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DPU_INPUT_ARGUMENTS.size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input_size_dpu_bytes_transfer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DPU_INPUT_ARGUMENTS.transfer_size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base_tasklet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tasklet_id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&lt;&lt; BLOCK_SIZE_LOG2;</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mram_base_addr_A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)DPU_MRAM_HEAP_POINTER;</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mram_base_addr_B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)(DPU_MRAM_HEAP_POINTER</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input_size_dpu_bytes_transfer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(T *)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mem_alloc</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(BLOCK_SIZE);</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(T *)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mem_alloc</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(BLOCK_SIZE);</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2251811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AD7AFE-BE6C-546F-49E5-72D8B8C61320}"/>
              </a:ext>
            </a:extLst>
          </p:cNvPr>
          <p:cNvSpPr/>
          <p:nvPr/>
        </p:nvSpPr>
        <p:spPr>
          <a:xfrm>
            <a:off x="948372" y="2477192"/>
            <a:ext cx="7237604" cy="3890356"/>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Google Shape;166;p27">
            <a:extLst>
              <a:ext uri="{FF2B5EF4-FFF2-40B4-BE49-F238E27FC236}">
                <a16:creationId xmlns:a16="http://schemas.microsoft.com/office/drawing/2014/main" id="{8D3901AA-BA0E-910D-1016-A0D4F67D64C4}"/>
              </a:ext>
            </a:extLst>
          </p:cNvPr>
          <p:cNvSpPr txBox="1"/>
          <p:nvPr/>
        </p:nvSpPr>
        <p:spPr>
          <a:xfrm>
            <a:off x="959870" y="2398832"/>
            <a:ext cx="8520600" cy="3723245"/>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for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base_tasklet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&lt;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BLOCK_SIZE * NR_TASKLETS){</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uint32_t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BLOCK_SIZE &gt;= </a:t>
            </a:r>
            <a:b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b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input_size_dpu_bytes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BLOCK_SIZE;</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mram_read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((__</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mram_ptr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void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mram_base_addr_A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mram_read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((__</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mram_ptr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void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F51B5"/>
                </a:solidFill>
                <a:effectLst/>
                <a:uLnTx/>
                <a:uFillTx/>
                <a:latin typeface="Roboto Mono"/>
                <a:ea typeface="Roboto Mono"/>
                <a:cs typeface="Roboto Mono"/>
                <a:sym typeface="Roboto Mono"/>
              </a:rPr>
              <a:t>const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mram_base_addr_B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vector_addition</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&gt;&gt; DIV);</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mram_write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cache_B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(__</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mram_ptr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void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mram_base_addr_B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byte_index</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l_size_bytes</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000000">
                    <a:lumMod val="50000"/>
                    <a:lumOff val="50000"/>
                  </a:srgbClr>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000000">
                  <a:lumMod val="50000"/>
                  <a:lumOff val="50000"/>
                </a:srgbClr>
              </a:solidFill>
              <a:effectLst/>
              <a:uLnTx/>
              <a:uFillTx/>
              <a:latin typeface="Roboto Mono"/>
              <a:ea typeface="Roboto Mono"/>
              <a:cs typeface="Roboto Mono"/>
              <a:sym typeface="Roboto Mono"/>
            </a:endParaRPr>
          </a:p>
        </p:txBody>
      </p:sp>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 </a:t>
                      </a:r>
                    </a:p>
                    <a:p>
                      <a:pPr algn="ctr"/>
                      <a:r>
                        <a:rPr lang="en-US" sz="1500" b="1" spc="-110" baseline="0" dirty="0">
                          <a:solidFill>
                            <a:schemeClr val="accent5"/>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Manage</a:t>
                      </a:r>
                    </a:p>
                    <a:p>
                      <a:pPr algn="ctr"/>
                      <a:r>
                        <a:rPr lang="en-US" sz="1500" b="1" spc="-110" baseline="0" dirty="0">
                          <a:solidFill>
                            <a:schemeClr val="accent5"/>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Orchestrate </a:t>
                      </a:r>
                      <a:br>
                        <a:rPr lang="en-US" sz="1500" b="1" spc="-110" baseline="0" dirty="0">
                          <a:solidFill>
                            <a:schemeClr val="accent5"/>
                          </a:solidFill>
                          <a:latin typeface="Avenir Next" panose="020B0503020202020204" pitchFamily="34" charset="0"/>
                        </a:rPr>
                      </a:b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20000"/>
                        <a:lumOff val="80000"/>
                      </a:schemeClr>
                    </a:solidFill>
                  </a:tcPr>
                </a:tc>
                <a:tc>
                  <a:txBody>
                    <a:bodyPr/>
                    <a:lstStyle/>
                    <a:p>
                      <a:pPr algn="ctr"/>
                      <a:r>
                        <a:rPr lang="en-US" sz="1500" b="1" spc="-110" baseline="0" dirty="0">
                          <a:solidFill>
                            <a:schemeClr val="bg2"/>
                          </a:solidFill>
                          <a:latin typeface="Avenir Next" panose="020B0503020202020204" pitchFamily="34" charset="0"/>
                        </a:rPr>
                        <a:t>Just write </a:t>
                      </a:r>
                      <a:br>
                        <a:rPr lang="en-US" sz="1500" b="1" spc="-110" baseline="0" dirty="0">
                          <a:solidFill>
                            <a:schemeClr val="bg2"/>
                          </a:solidFill>
                          <a:latin typeface="Avenir Next" panose="020B0503020202020204" pitchFamily="34" charset="0"/>
                        </a:rPr>
                      </a:br>
                      <a:r>
                        <a:rPr lang="en-US" sz="1500" b="1" spc="-110" baseline="0" dirty="0">
                          <a:solidFill>
                            <a:schemeClr val="bg2"/>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48A75B91-A4E1-9F0F-2BB9-F1AF600158FA}"/>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Tree>
    <p:extLst>
      <p:ext uri="{BB962C8B-B14F-4D97-AF65-F5344CB8AC3E}">
        <p14:creationId xmlns:p14="http://schemas.microsoft.com/office/powerpoint/2010/main" val="2023495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Vector Addition Example</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74091"/>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 </a:t>
                      </a:r>
                    </a:p>
                    <a:p>
                      <a:pPr algn="ctr"/>
                      <a:r>
                        <a:rPr lang="en-US" sz="1500" b="1" spc="-110" baseline="0" dirty="0">
                          <a:solidFill>
                            <a:schemeClr val="accent5"/>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Manage</a:t>
                      </a:r>
                    </a:p>
                    <a:p>
                      <a:pPr algn="ctr"/>
                      <a:r>
                        <a:rPr lang="en-US" sz="1500" b="1" spc="-110" baseline="0" dirty="0">
                          <a:solidFill>
                            <a:schemeClr val="accent5"/>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Orchestrate </a:t>
                      </a:r>
                      <a:br>
                        <a:rPr lang="en-US" sz="1500" b="1" spc="-110" baseline="0" dirty="0">
                          <a:solidFill>
                            <a:schemeClr val="accent5"/>
                          </a:solidFill>
                          <a:latin typeface="Avenir Next" panose="020B0503020202020204" pitchFamily="34" charset="0"/>
                        </a:rPr>
                      </a:b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3"/>
                          </a:solidFill>
                          <a:latin typeface="Avenir Next" panose="020B0503020202020204" pitchFamily="34" charset="0"/>
                        </a:rPr>
                        <a:t>Just write </a:t>
                      </a:r>
                      <a:br>
                        <a:rPr lang="en-US" sz="1500" b="1" spc="-110" baseline="0" dirty="0">
                          <a:solidFill>
                            <a:schemeClr val="accent3"/>
                          </a:solidFill>
                          <a:latin typeface="Avenir Next" panose="020B0503020202020204" pitchFamily="34" charset="0"/>
                        </a:rPr>
                      </a:br>
                      <a:r>
                        <a:rPr lang="en-US" sz="1500" b="1" spc="-110" baseline="0" dirty="0">
                          <a:solidFill>
                            <a:schemeClr val="accent3"/>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5466396D-46F9-E5C4-471F-8EAF3266A08E}"/>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3" name="Rectangle 2">
            <a:extLst>
              <a:ext uri="{FF2B5EF4-FFF2-40B4-BE49-F238E27FC236}">
                <a16:creationId xmlns:a16="http://schemas.microsoft.com/office/drawing/2014/main" id="{BABEDF45-B06F-02A3-72B9-241C22981419}"/>
              </a:ext>
            </a:extLst>
          </p:cNvPr>
          <p:cNvSpPr/>
          <p:nvPr/>
        </p:nvSpPr>
        <p:spPr>
          <a:xfrm>
            <a:off x="7813966" y="1058173"/>
            <a:ext cx="1330034"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Goal:</a:t>
            </a:r>
          </a:p>
        </p:txBody>
      </p:sp>
      <p:sp>
        <p:nvSpPr>
          <p:cNvPr id="12" name="Rectangle 11">
            <a:extLst>
              <a:ext uri="{FF2B5EF4-FFF2-40B4-BE49-F238E27FC236}">
                <a16:creationId xmlns:a16="http://schemas.microsoft.com/office/drawing/2014/main" id="{80F0651B-F0B9-F979-931B-AF1FC8198758}"/>
              </a:ext>
            </a:extLst>
          </p:cNvPr>
          <p:cNvSpPr/>
          <p:nvPr/>
        </p:nvSpPr>
        <p:spPr>
          <a:xfrm>
            <a:off x="956681" y="3599123"/>
            <a:ext cx="7237604" cy="1646209"/>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Google Shape;150;p25">
            <a:extLst>
              <a:ext uri="{FF2B5EF4-FFF2-40B4-BE49-F238E27FC236}">
                <a16:creationId xmlns:a16="http://schemas.microsoft.com/office/drawing/2014/main" id="{34D2EBD3-4BA7-E0A3-BF13-EEF1A195E0E8}"/>
              </a:ext>
            </a:extLst>
          </p:cNvPr>
          <p:cNvSpPr txBox="1"/>
          <p:nvPr/>
        </p:nvSpPr>
        <p:spPr>
          <a:xfrm>
            <a:off x="968402" y="3549244"/>
            <a:ext cx="8520600" cy="1646209"/>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static</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void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vector_addition</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for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&lt;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Tree>
    <p:extLst>
      <p:ext uri="{BB962C8B-B14F-4D97-AF65-F5344CB8AC3E}">
        <p14:creationId xmlns:p14="http://schemas.microsoft.com/office/powerpoint/2010/main" val="3125707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Summary </a:t>
            </a:r>
          </a:p>
        </p:txBody>
      </p:sp>
      <p:graphicFrame>
        <p:nvGraphicFramePr>
          <p:cNvPr id="8" name="Table 7">
            <a:extLst>
              <a:ext uri="{FF2B5EF4-FFF2-40B4-BE49-F238E27FC236}">
                <a16:creationId xmlns:a16="http://schemas.microsoft.com/office/drawing/2014/main" id="{85DE9115-60E5-D977-34DA-D2F923C683CA}"/>
              </a:ext>
            </a:extLst>
          </p:cNvPr>
          <p:cNvGraphicFramePr>
            <a:graphicFrameLocks noGrp="1"/>
          </p:cNvGraphicFramePr>
          <p:nvPr/>
        </p:nvGraphicFramePr>
        <p:xfrm>
          <a:off x="0" y="1612668"/>
          <a:ext cx="9144000" cy="717204"/>
        </p:xfrm>
        <a:graphic>
          <a:graphicData uri="http://schemas.openxmlformats.org/drawingml/2006/table">
            <a:tbl>
              <a:tblPr firstRow="1" bandRow="1">
                <a:tableStyleId>{5940675A-B579-460E-94D1-54222C63F5DA}</a:tableStyleId>
              </a:tblPr>
              <a:tblGrid>
                <a:gridCol w="724533">
                  <a:extLst>
                    <a:ext uri="{9D8B030D-6E8A-4147-A177-3AD203B41FA5}">
                      <a16:colId xmlns:a16="http://schemas.microsoft.com/office/drawing/2014/main" val="3149746057"/>
                    </a:ext>
                  </a:extLst>
                </a:gridCol>
                <a:gridCol w="1204607">
                  <a:extLst>
                    <a:ext uri="{9D8B030D-6E8A-4147-A177-3AD203B41FA5}">
                      <a16:colId xmlns:a16="http://schemas.microsoft.com/office/drawing/2014/main" val="1701936610"/>
                    </a:ext>
                  </a:extLst>
                </a:gridCol>
                <a:gridCol w="1204607">
                  <a:extLst>
                    <a:ext uri="{9D8B030D-6E8A-4147-A177-3AD203B41FA5}">
                      <a16:colId xmlns:a16="http://schemas.microsoft.com/office/drawing/2014/main" val="640121595"/>
                    </a:ext>
                  </a:extLst>
                </a:gridCol>
                <a:gridCol w="1322621">
                  <a:extLst>
                    <a:ext uri="{9D8B030D-6E8A-4147-A177-3AD203B41FA5}">
                      <a16:colId xmlns:a16="http://schemas.microsoft.com/office/drawing/2014/main" val="1292462561"/>
                    </a:ext>
                  </a:extLst>
                </a:gridCol>
                <a:gridCol w="877394">
                  <a:extLst>
                    <a:ext uri="{9D8B030D-6E8A-4147-A177-3AD203B41FA5}">
                      <a16:colId xmlns:a16="http://schemas.microsoft.com/office/drawing/2014/main" val="2218273425"/>
                    </a:ext>
                  </a:extLst>
                </a:gridCol>
                <a:gridCol w="1174924">
                  <a:extLst>
                    <a:ext uri="{9D8B030D-6E8A-4147-A177-3AD203B41FA5}">
                      <a16:colId xmlns:a16="http://schemas.microsoft.com/office/drawing/2014/main" val="3468830912"/>
                    </a:ext>
                  </a:extLst>
                </a:gridCol>
                <a:gridCol w="1322621">
                  <a:extLst>
                    <a:ext uri="{9D8B030D-6E8A-4147-A177-3AD203B41FA5}">
                      <a16:colId xmlns:a16="http://schemas.microsoft.com/office/drawing/2014/main" val="1276386708"/>
                    </a:ext>
                  </a:extLst>
                </a:gridCol>
                <a:gridCol w="1312693">
                  <a:extLst>
                    <a:ext uri="{9D8B030D-6E8A-4147-A177-3AD203B41FA5}">
                      <a16:colId xmlns:a16="http://schemas.microsoft.com/office/drawing/2014/main" val="1914135032"/>
                    </a:ext>
                  </a:extLst>
                </a:gridCol>
              </a:tblGrid>
              <a:tr h="717204">
                <a:tc>
                  <a:txBody>
                    <a:bodyPr/>
                    <a:lstStyle/>
                    <a:p>
                      <a:pPr algn="ctr"/>
                      <a:r>
                        <a:rPr lang="en-US" sz="1500" b="1" spc="-110" baseline="0" dirty="0">
                          <a:solidFill>
                            <a:schemeClr val="accent5"/>
                          </a:solidFill>
                          <a:latin typeface="Avenir Next" panose="020B0503020202020204" pitchFamily="34" charset="0"/>
                        </a:rPr>
                        <a:t>Align </a:t>
                      </a:r>
                    </a:p>
                    <a:p>
                      <a:pPr algn="ctr"/>
                      <a:r>
                        <a:rPr lang="en-US" sz="1500" b="1" spc="-110" baseline="0" dirty="0">
                          <a:solidFill>
                            <a:schemeClr val="accent5"/>
                          </a:solidFill>
                          <a:latin typeface="Avenir Next" panose="020B0503020202020204" pitchFamily="34" charset="0"/>
                        </a:rPr>
                        <a:t>data</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Distribute</a:t>
                      </a:r>
                    </a:p>
                    <a:p>
                      <a:pPr algn="ctr"/>
                      <a:r>
                        <a:rPr lang="en-US" sz="1500" b="1" spc="-110" baseline="0" dirty="0">
                          <a:solidFill>
                            <a:schemeClr val="accent5"/>
                          </a:solidFill>
                          <a:latin typeface="Avenir Next" panose="020B0503020202020204" pitchFamily="34" charset="0"/>
                        </a:rPr>
                        <a:t>parameters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Launch</a:t>
                      </a:r>
                    </a:p>
                    <a:p>
                      <a:pPr algn="ct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Collect </a:t>
                      </a:r>
                    </a:p>
                    <a:p>
                      <a:pPr algn="ctr"/>
                      <a:r>
                        <a:rPr lang="en-US" sz="1500" b="1" spc="-110" baseline="0" dirty="0">
                          <a:solidFill>
                            <a:schemeClr val="accent5"/>
                          </a:solidFill>
                          <a:latin typeface="Avenir Next" panose="020B0503020202020204" pitchFamily="34" charset="0"/>
                        </a:rPr>
                        <a:t>results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Manage</a:t>
                      </a:r>
                    </a:p>
                    <a:p>
                      <a:pPr algn="ctr"/>
                      <a:r>
                        <a:rPr lang="en-US" sz="1500" b="1" spc="-110" baseline="0" dirty="0">
                          <a:solidFill>
                            <a:schemeClr val="accent5"/>
                          </a:solidFill>
                          <a:latin typeface="Avenir Next" panose="020B0503020202020204" pitchFamily="34" charset="0"/>
                        </a:rPr>
                        <a:t>scratchpad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5"/>
                          </a:solidFill>
                          <a:latin typeface="Avenir Next" panose="020B0503020202020204" pitchFamily="34" charset="0"/>
                        </a:rPr>
                        <a:t>Orchestrate </a:t>
                      </a:r>
                      <a:br>
                        <a:rPr lang="en-US" sz="1500" b="1" spc="-110" baseline="0" dirty="0">
                          <a:solidFill>
                            <a:schemeClr val="accent5"/>
                          </a:solidFill>
                          <a:latin typeface="Avenir Next" panose="020B0503020202020204" pitchFamily="34" charset="0"/>
                        </a:rPr>
                      </a:br>
                      <a:r>
                        <a:rPr lang="en-US" sz="1500" b="1" spc="-110" baseline="0" dirty="0">
                          <a:solidFill>
                            <a:schemeClr val="accent5"/>
                          </a:solidFill>
                          <a:latin typeface="Avenir Next" panose="020B0503020202020204" pitchFamily="34" charset="0"/>
                        </a:rPr>
                        <a:t>computation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a:r>
                        <a:rPr lang="en-US" sz="1500" b="1" spc="-110" baseline="0" dirty="0">
                          <a:solidFill>
                            <a:schemeClr val="accent3"/>
                          </a:solidFill>
                          <a:latin typeface="Avenir Next" panose="020B0503020202020204" pitchFamily="34" charset="0"/>
                        </a:rPr>
                        <a:t>Just write </a:t>
                      </a:r>
                      <a:br>
                        <a:rPr lang="en-US" sz="1500" b="1" spc="-110" baseline="0" dirty="0">
                          <a:solidFill>
                            <a:schemeClr val="accent3"/>
                          </a:solidFill>
                          <a:latin typeface="Avenir Next" panose="020B0503020202020204" pitchFamily="34" charset="0"/>
                        </a:rPr>
                      </a:br>
                      <a:r>
                        <a:rPr lang="en-US" sz="1500" b="1" spc="-110" baseline="0" dirty="0">
                          <a:solidFill>
                            <a:schemeClr val="accent3"/>
                          </a:solidFill>
                          <a:latin typeface="Avenir Next" panose="020B0503020202020204" pitchFamily="34" charset="0"/>
                        </a:rPr>
                        <a:t>my kernel</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628780219"/>
                  </a:ext>
                </a:extLst>
              </a:tr>
            </a:tbl>
          </a:graphicData>
        </a:graphic>
      </p:graphicFrame>
      <p:sp>
        <p:nvSpPr>
          <p:cNvPr id="2" name="Rectangle 1">
            <a:extLst>
              <a:ext uri="{FF2B5EF4-FFF2-40B4-BE49-F238E27FC236}">
                <a16:creationId xmlns:a16="http://schemas.microsoft.com/office/drawing/2014/main" id="{5466396D-46F9-E5C4-471F-8EAF3266A08E}"/>
              </a:ext>
            </a:extLst>
          </p:cNvPr>
          <p:cNvSpPr/>
          <p:nvPr/>
        </p:nvSpPr>
        <p:spPr>
          <a:xfrm>
            <a:off x="0" y="1058174"/>
            <a:ext cx="7813965"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Programmer’s Tasks:</a:t>
            </a:r>
          </a:p>
        </p:txBody>
      </p:sp>
      <p:sp>
        <p:nvSpPr>
          <p:cNvPr id="3" name="Rectangle 2">
            <a:extLst>
              <a:ext uri="{FF2B5EF4-FFF2-40B4-BE49-F238E27FC236}">
                <a16:creationId xmlns:a16="http://schemas.microsoft.com/office/drawing/2014/main" id="{BABEDF45-B06F-02A3-72B9-241C22981419}"/>
              </a:ext>
            </a:extLst>
          </p:cNvPr>
          <p:cNvSpPr/>
          <p:nvPr/>
        </p:nvSpPr>
        <p:spPr>
          <a:xfrm>
            <a:off x="7813966" y="1058173"/>
            <a:ext cx="1330034" cy="7172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Goal:</a:t>
            </a:r>
          </a:p>
        </p:txBody>
      </p:sp>
      <p:sp>
        <p:nvSpPr>
          <p:cNvPr id="12" name="Rectangle 11">
            <a:extLst>
              <a:ext uri="{FF2B5EF4-FFF2-40B4-BE49-F238E27FC236}">
                <a16:creationId xmlns:a16="http://schemas.microsoft.com/office/drawing/2014/main" id="{80F0651B-F0B9-F979-931B-AF1FC8198758}"/>
              </a:ext>
            </a:extLst>
          </p:cNvPr>
          <p:cNvSpPr/>
          <p:nvPr/>
        </p:nvSpPr>
        <p:spPr>
          <a:xfrm>
            <a:off x="956681" y="3599123"/>
            <a:ext cx="7237604" cy="1646209"/>
          </a:xfrm>
          <a:prstGeom prst="rect">
            <a:avLst/>
          </a:prstGeom>
          <a:solidFill>
            <a:schemeClr val="bg1">
              <a:lumMod val="95000"/>
            </a:schemeClr>
          </a:solid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Google Shape;150;p25">
            <a:extLst>
              <a:ext uri="{FF2B5EF4-FFF2-40B4-BE49-F238E27FC236}">
                <a16:creationId xmlns:a16="http://schemas.microsoft.com/office/drawing/2014/main" id="{34D2EBD3-4BA7-E0A3-BF13-EEF1A195E0E8}"/>
              </a:ext>
            </a:extLst>
          </p:cNvPr>
          <p:cNvSpPr txBox="1"/>
          <p:nvPr/>
        </p:nvSpPr>
        <p:spPr>
          <a:xfrm>
            <a:off x="968402" y="3549244"/>
            <a:ext cx="8520600" cy="1646209"/>
          </a:xfrm>
          <a:prstGeom prst="rect">
            <a:avLst/>
          </a:prstGeom>
          <a:noFill/>
          <a:ln>
            <a:noFill/>
          </a:ln>
        </p:spPr>
        <p:txBody>
          <a:bodyPr spcFirstLastPara="1" wrap="square" lIns="91425" tIns="91425" rIns="91425" bIns="91425" anchor="t" anchorCtr="0">
            <a:noAutofit/>
          </a:bodyPr>
          <a:lstStyle/>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static</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void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1" i="0" u="none" strike="noStrike" kern="1200" cap="none" spc="0" normalizeH="0" baseline="0" noProof="0" dirty="0" err="1">
                <a:ln>
                  <a:noFill/>
                </a:ln>
                <a:solidFill>
                  <a:srgbClr val="FF0000"/>
                </a:solidFill>
                <a:effectLst/>
                <a:uLnTx/>
                <a:uFillTx/>
                <a:latin typeface="Roboto Mono"/>
                <a:ea typeface="Roboto Mono"/>
                <a:cs typeface="Roboto Mono"/>
                <a:sym typeface="Roboto Mono"/>
              </a:rPr>
              <a:t>vector_addition</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for</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unsigned</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rPr>
              <a:t>int</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a:ln>
                  <a:noFill/>
                </a:ln>
                <a:solidFill>
                  <a:srgbClr val="C53929"/>
                </a:solidFill>
                <a:effectLst/>
                <a:uLnTx/>
                <a:uFillTx/>
                <a:latin typeface="Roboto Mono"/>
                <a:ea typeface="Roboto Mono"/>
                <a:cs typeface="Roboto Mono"/>
                <a:sym typeface="Roboto Mono"/>
              </a:rPr>
              <a:t>0</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&lt;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l_size</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bufferB</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 </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bufferA</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r>
              <a:rPr kumimoji="0" lang="en-GB" sz="1300" b="0" i="0" u="none" strike="noStrike" kern="1200" cap="none" spc="0" normalizeH="0" baseline="0" noProof="0" dirty="0" err="1">
                <a:ln>
                  <a:noFill/>
                </a:ln>
                <a:solidFill>
                  <a:srgbClr val="37474F"/>
                </a:solidFill>
                <a:effectLst/>
                <a:uLnTx/>
                <a:uFillTx/>
                <a:latin typeface="Roboto Mono"/>
                <a:ea typeface="Roboto Mono"/>
                <a:cs typeface="Roboto Mono"/>
                <a:sym typeface="Roboto Mono"/>
              </a:rPr>
              <a:t>i</a:t>
            </a: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    }</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
                <a:srgbClr val="000000"/>
              </a:buClr>
              <a:buSzPts val="1100"/>
              <a:buFont typeface="Arial"/>
              <a:buNone/>
              <a:tabLst/>
              <a:defRPr/>
            </a:pPr>
            <a:r>
              <a:rPr kumimoji="0" lang="en-GB"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rPr>
              <a:t>}</a:t>
            </a:r>
            <a:endParaRPr kumimoji="0" sz="1300" b="0" i="0" u="none" strike="noStrike" kern="1200" cap="none" spc="0" normalizeH="0" baseline="0" noProof="0" dirty="0">
              <a:ln>
                <a:noFill/>
              </a:ln>
              <a:solidFill>
                <a:srgbClr val="37474F"/>
              </a:solidFill>
              <a:effectLst/>
              <a:uLnTx/>
              <a:uFillTx/>
              <a:latin typeface="Roboto Mono"/>
              <a:ea typeface="Roboto Mono"/>
              <a:cs typeface="Roboto Mono"/>
              <a:sym typeface="Roboto Mono"/>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sz="1300" b="0" i="0" u="none" strike="noStrike" kern="1200" cap="none" spc="0" normalizeH="0" baseline="0" noProof="0" dirty="0">
              <a:ln>
                <a:noFill/>
              </a:ln>
              <a:solidFill>
                <a:srgbClr val="3F51B5"/>
              </a:solidFill>
              <a:effectLst/>
              <a:uLnTx/>
              <a:uFillTx/>
              <a:latin typeface="Roboto Mono"/>
              <a:ea typeface="Roboto Mono"/>
              <a:cs typeface="Roboto Mono"/>
              <a:sym typeface="Roboto Mono"/>
            </a:endParaRPr>
          </a:p>
        </p:txBody>
      </p:sp>
      <p:sp>
        <p:nvSpPr>
          <p:cNvPr id="4" name="Rectangle 3">
            <a:extLst>
              <a:ext uri="{FF2B5EF4-FFF2-40B4-BE49-F238E27FC236}">
                <a16:creationId xmlns:a16="http://schemas.microsoft.com/office/drawing/2014/main" id="{0FC77280-CFFE-A234-825D-9C4D0CD0CD14}"/>
              </a:ext>
            </a:extLst>
          </p:cNvPr>
          <p:cNvSpPr/>
          <p:nvPr/>
        </p:nvSpPr>
        <p:spPr>
          <a:xfrm>
            <a:off x="0" y="1138844"/>
            <a:ext cx="9144000" cy="5203767"/>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5" name="Group 4">
            <a:extLst>
              <a:ext uri="{FF2B5EF4-FFF2-40B4-BE49-F238E27FC236}">
                <a16:creationId xmlns:a16="http://schemas.microsoft.com/office/drawing/2014/main" id="{2FAA5020-471E-820F-33DB-62D4554D1E84}"/>
              </a:ext>
            </a:extLst>
          </p:cNvPr>
          <p:cNvGrpSpPr/>
          <p:nvPr/>
        </p:nvGrpSpPr>
        <p:grpSpPr>
          <a:xfrm>
            <a:off x="371660" y="2369126"/>
            <a:ext cx="8400681" cy="2119749"/>
            <a:chOff x="371659" y="2946718"/>
            <a:chExt cx="8400681" cy="1171032"/>
          </a:xfrm>
        </p:grpSpPr>
        <p:sp>
          <p:nvSpPr>
            <p:cNvPr id="6" name="Rounded Rectangle 5">
              <a:extLst>
                <a:ext uri="{FF2B5EF4-FFF2-40B4-BE49-F238E27FC236}">
                  <a16:creationId xmlns:a16="http://schemas.microsoft.com/office/drawing/2014/main" id="{D69499D7-C6A1-8D14-6A0B-4C32858F363C}"/>
                </a:ext>
              </a:extLst>
            </p:cNvPr>
            <p:cNvSpPr/>
            <p:nvPr/>
          </p:nvSpPr>
          <p:spPr>
            <a:xfrm>
              <a:off x="371659" y="2946719"/>
              <a:ext cx="8400681" cy="1171031"/>
            </a:xfrm>
            <a:prstGeom prst="roundRect">
              <a:avLst>
                <a:gd name="adj" fmla="val 9020"/>
              </a:avLst>
            </a:prstGeom>
            <a:solidFill>
              <a:schemeClr val="bg1">
                <a:lumMod val="9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868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Programming the UPMEM system </a:t>
              </a:r>
              <a:b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leads to </a:t>
              </a:r>
              <a:r>
                <a:rPr kumimoji="0" lang="en-US" sz="2400" b="1" i="0" u="sng" strike="noStrike" kern="1200" cap="none" spc="0" normalizeH="0" baseline="0" noProof="0" dirty="0">
                  <a:ln>
                    <a:noFill/>
                  </a:ln>
                  <a:solidFill>
                    <a:srgbClr val="E06161"/>
                  </a:solidFill>
                  <a:effectLst/>
                  <a:uLnTx/>
                  <a:uFillTx/>
                  <a:latin typeface="Avenir Next" panose="020B0503020202020204" pitchFamily="34" charset="0"/>
                  <a:ea typeface="+mn-ea"/>
                  <a:cs typeface="+mn-cs"/>
                </a:rPr>
                <a:t>non-trivial effort </a:t>
              </a:r>
              <a: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requires </a:t>
              </a:r>
              <a:b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br>
              <a:r>
                <a:rPr kumimoji="0" lang="en-US" sz="2400" b="1" i="0" u="sng" strike="noStrike" kern="1200" cap="none" spc="0" normalizeH="0" baseline="0" noProof="0" dirty="0">
                  <a:ln>
                    <a:noFill/>
                  </a:ln>
                  <a:solidFill>
                    <a:srgbClr val="E06161"/>
                  </a:solidFill>
                  <a:effectLst/>
                  <a:uLnTx/>
                  <a:uFillTx/>
                  <a:latin typeface="Avenir Next" panose="020B0503020202020204" pitchFamily="34" charset="0"/>
                  <a:ea typeface="+mn-ea"/>
                  <a:cs typeface="+mn-cs"/>
                </a:rPr>
                <a:t>knowledge</a:t>
              </a:r>
              <a: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of the underlying hardware and </a:t>
              </a:r>
              <a:b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br>
              <a:r>
                <a:rPr kumimoji="0" lang="en-US" sz="2400" b="1" i="0" u="sng" strike="noStrike" kern="1200" cap="none" spc="0" normalizeH="0" baseline="0" noProof="0" dirty="0">
                  <a:ln>
                    <a:noFill/>
                  </a:ln>
                  <a:solidFill>
                    <a:srgbClr val="E06161"/>
                  </a:solidFill>
                  <a:effectLst/>
                  <a:uLnTx/>
                  <a:uFillTx/>
                  <a:latin typeface="Avenir Next" panose="020B0503020202020204" pitchFamily="34" charset="0"/>
                  <a:ea typeface="+mn-ea"/>
                  <a:cs typeface="+mn-cs"/>
                </a:rPr>
                <a:t>manual</a:t>
              </a:r>
              <a:r>
                <a:rPr kumimoji="0" lang="en-US" sz="24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fine-grained data movement handling</a:t>
              </a:r>
              <a:r>
                <a:rPr kumimoji="0" lang="en-US" sz="26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 </a:t>
              </a:r>
            </a:p>
          </p:txBody>
        </p:sp>
        <p:sp>
          <p:nvSpPr>
            <p:cNvPr id="9" name="TextBox 8">
              <a:extLst>
                <a:ext uri="{FF2B5EF4-FFF2-40B4-BE49-F238E27FC236}">
                  <a16:creationId xmlns:a16="http://schemas.microsoft.com/office/drawing/2014/main" id="{0003B0BD-CCA6-80E1-5096-B3DB66903942}"/>
                </a:ext>
              </a:extLst>
            </p:cNvPr>
            <p:cNvSpPr txBox="1"/>
            <p:nvPr/>
          </p:nvSpPr>
          <p:spPr>
            <a:xfrm rot="16200000">
              <a:off x="47189" y="3347568"/>
              <a:ext cx="117103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Problem</a:t>
              </a:r>
            </a:p>
          </p:txBody>
        </p:sp>
      </p:grpSp>
    </p:spTree>
    <p:extLst>
      <p:ext uri="{BB962C8B-B14F-4D97-AF65-F5344CB8AC3E}">
        <p14:creationId xmlns:p14="http://schemas.microsoft.com/office/powerpoint/2010/main" val="1714741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897632"/>
            <a:ext cx="8610600" cy="5123656"/>
          </a:xfrm>
        </p:spPr>
        <p:txBody>
          <a:bodyPr/>
          <a:lstStyle/>
          <a:p>
            <a:r>
              <a:rPr lang="en-US" sz="2100" b="0" i="0" dirty="0">
                <a:effectLst/>
                <a:latin typeface="Tahoma" panose="020B0604030504040204" pitchFamily="34" charset="0"/>
                <a:ea typeface="Tahoma" panose="020B0604030504040204" pitchFamily="34" charset="0"/>
                <a:cs typeface="Tahoma" panose="020B0604030504040204" pitchFamily="34" charset="0"/>
              </a:rPr>
              <a:t>Processing-Near-Memory Systems: Academia &amp; Industry Developments </a:t>
            </a:r>
            <a:br>
              <a:rPr lang="en-US" sz="300" b="0" i="0" dirty="0">
                <a:effectLst/>
                <a:latin typeface="Tahoma" panose="020B0604030504040204" pitchFamily="34" charset="0"/>
                <a:ea typeface="Tahoma" panose="020B0604030504040204" pitchFamily="34" charset="0"/>
                <a:cs typeface="Tahoma" panose="020B0604030504040204" pitchFamily="34" charset="0"/>
              </a:rPr>
            </a:br>
            <a:endParaRPr lang="en-US" sz="300" b="0" i="0" dirty="0">
              <a:effectLst/>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Brian </a:t>
            </a:r>
            <a:r>
              <a:rPr lang="en-US" sz="2100" b="1" dirty="0" err="1">
                <a:latin typeface="Tahoma" panose="020B0604030504040204" pitchFamily="34" charset="0"/>
                <a:ea typeface="Tahoma" panose="020B0604030504040204" pitchFamily="34" charset="0"/>
                <a:cs typeface="Tahoma" panose="020B0604030504040204" pitchFamily="34" charset="0"/>
              </a:rPr>
              <a:t>Schwedock</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Architectures and Programming Models for General-Purpose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Near-Data Computing</a:t>
            </a:r>
          </a:p>
          <a:p>
            <a:r>
              <a:rPr lang="en-US" sz="2100" dirty="0">
                <a:latin typeface="Tahoma" panose="020B0604030504040204" pitchFamily="34" charset="0"/>
                <a:ea typeface="Tahoma" panose="020B0604030504040204" pitchFamily="34" charset="0"/>
                <a:cs typeface="Tahoma" panose="020B0604030504040204" pitchFamily="34" charset="0"/>
              </a:rPr>
              <a:t>Processing-Using-Memory Systems for Bulk Bitwise Operations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Coffee Break </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err="1">
                <a:latin typeface="Tahoma" panose="020B0604030504040204" pitchFamily="34" charset="0"/>
                <a:ea typeface="Tahoma" panose="020B0604030504040204" pitchFamily="34" charset="0"/>
                <a:cs typeface="Tahoma" panose="020B0604030504040204" pitchFamily="34" charset="0"/>
              </a:rPr>
              <a:t>Ataberk</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Olgun</a:t>
            </a:r>
            <a:r>
              <a:rPr lang="en-US" sz="2100"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Infrastructure for Processing-Using-Memory Research</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b="1" dirty="0">
                <a:latin typeface="Tahoma" panose="020B0604030504040204" pitchFamily="34" charset="0"/>
                <a:ea typeface="Tahoma" panose="020B0604030504040204" pitchFamily="34" charset="0"/>
                <a:cs typeface="Tahoma" panose="020B0604030504040204" pitchFamily="34" charset="0"/>
              </a:rPr>
              <a:t>Invited Talk by Dr. Christina </a:t>
            </a:r>
            <a:r>
              <a:rPr lang="en-US" sz="2100" b="1" dirty="0" err="1">
                <a:latin typeface="Tahoma" panose="020B0604030504040204" pitchFamily="34" charset="0"/>
                <a:ea typeface="Tahoma" panose="020B0604030504040204" pitchFamily="34" charset="0"/>
                <a:cs typeface="Tahoma" panose="020B0604030504040204" pitchFamily="34" charset="0"/>
              </a:rPr>
              <a:t>Giannoula</a:t>
            </a:r>
            <a:r>
              <a:rPr lang="en-US" sz="2100" b="1" dirty="0">
                <a:latin typeface="Tahoma" panose="020B0604030504040204" pitchFamily="34" charset="0"/>
                <a:ea typeface="Tahoma" panose="020B0604030504040204" pitchFamily="34" charset="0"/>
                <a:cs typeface="Tahoma" panose="020B0604030504040204" pitchFamily="34" charset="0"/>
              </a:rPr>
              <a:t>: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System Software and Libraries for Sparse Computational Kernels </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in PIM Architectures</a:t>
            </a:r>
            <a:br>
              <a:rPr lang="en-US" sz="300" dirty="0">
                <a:latin typeface="Tahoma" panose="020B0604030504040204" pitchFamily="34" charset="0"/>
                <a:ea typeface="Tahoma" panose="020B0604030504040204" pitchFamily="34" charset="0"/>
                <a:cs typeface="Tahoma" panose="020B0604030504040204" pitchFamily="34" charset="0"/>
              </a:rPr>
            </a:br>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latin typeface="Tahoma" panose="020B0604030504040204" pitchFamily="34" charset="0"/>
                <a:ea typeface="Tahoma" panose="020B0604030504040204" pitchFamily="34" charset="0"/>
                <a:cs typeface="Tahoma" panose="020B0604030504040204" pitchFamily="34" charset="0"/>
              </a:rPr>
              <a:t>Nika Mansouri </a:t>
            </a:r>
            <a:r>
              <a:rPr lang="en-US" sz="2100" dirty="0" err="1">
                <a:latin typeface="Tahoma" panose="020B0604030504040204" pitchFamily="34" charset="0"/>
                <a:ea typeface="Tahoma" panose="020B0604030504040204" pitchFamily="34" charset="0"/>
                <a:cs typeface="Tahoma" panose="020B0604030504040204" pitchFamily="34" charset="0"/>
              </a:rPr>
              <a:t>Ghiasi</a:t>
            </a:r>
            <a:r>
              <a:rPr lang="en-US" sz="2100" dirty="0">
                <a:latin typeface="Tahoma" panose="020B0604030504040204" pitchFamily="34" charset="0"/>
                <a:ea typeface="Tahoma" panose="020B0604030504040204" pitchFamily="34" charset="0"/>
                <a:cs typeface="Tahoma" panose="020B0604030504040204" pitchFamily="34" charset="0"/>
              </a:rPr>
              <a:t>:</a:t>
            </a:r>
            <a:br>
              <a:rPr lang="en-US" sz="2100" dirty="0">
                <a:latin typeface="Tahoma" panose="020B0604030504040204" pitchFamily="34" charset="0"/>
                <a:ea typeface="Tahoma" panose="020B0604030504040204" pitchFamily="34" charset="0"/>
                <a:cs typeface="Tahoma" panose="020B0604030504040204" pitchFamily="34" charset="0"/>
              </a:rPr>
            </a:br>
            <a:r>
              <a:rPr lang="en-US" sz="2100" dirty="0">
                <a:latin typeface="Tahoma" panose="020B0604030504040204" pitchFamily="34" charset="0"/>
                <a:ea typeface="Tahoma" panose="020B0604030504040204" pitchFamily="34" charset="0"/>
                <a:cs typeface="Tahoma" panose="020B0604030504040204" pitchFamily="34" charset="0"/>
              </a:rPr>
              <a:t>Storage-Centric Computing for Genomics and Metagenomics</a:t>
            </a:r>
          </a:p>
          <a:p>
            <a:endParaRPr lang="en-US" sz="300" dirty="0">
              <a:latin typeface="Tahoma" panose="020B0604030504040204" pitchFamily="34" charset="0"/>
              <a:ea typeface="Tahoma" panose="020B0604030504040204" pitchFamily="34" charset="0"/>
              <a:cs typeface="Tahoma" panose="020B0604030504040204" pitchFamily="34" charset="0"/>
            </a:endParaRPr>
          </a:p>
          <a:p>
            <a:r>
              <a:rPr lang="en-US" sz="2100" dirty="0">
                <a:solidFill>
                  <a:srgbClr val="FF0000"/>
                </a:solidFill>
                <a:latin typeface="Tahoma" panose="020B0604030504040204" pitchFamily="34" charset="0"/>
                <a:ea typeface="Tahoma" panose="020B0604030504040204" pitchFamily="34" charset="0"/>
                <a:cs typeface="Tahoma" panose="020B0604030504040204" pitchFamily="34" charset="0"/>
              </a:rPr>
              <a:t>Research Challenges for PIM &amp; Closing Remarks</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pic>
        <p:nvPicPr>
          <p:cNvPr id="5" name="Picture 4" descr="safari.png">
            <a:extLst>
              <a:ext uri="{FF2B5EF4-FFF2-40B4-BE49-F238E27FC236}">
                <a16:creationId xmlns:a16="http://schemas.microsoft.com/office/drawing/2014/main" id="{0E7877A0-650C-9682-B710-0BE428292AEF}"/>
              </a:ext>
            </a:extLst>
          </p:cNvPr>
          <p:cNvPicPr>
            <a:picLocks noChangeAspect="1"/>
          </p:cNvPicPr>
          <p:nvPr/>
        </p:nvPicPr>
        <p:blipFill>
          <a:blip r:embed="rId3"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205369029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C1BA5-AC61-865D-2904-B285E38A606B}"/>
              </a:ext>
            </a:extLst>
          </p:cNvPr>
          <p:cNvSpPr>
            <a:spLocks noGrp="1"/>
          </p:cNvSpPr>
          <p:nvPr>
            <p:ph type="title"/>
          </p:nvPr>
        </p:nvSpPr>
        <p:spPr/>
        <p:txBody>
          <a:bodyPr>
            <a:normAutofit fontScale="90000"/>
          </a:bodyPr>
          <a:lstStyle/>
          <a:p>
            <a:r>
              <a:rPr lang="en-US" dirty="0"/>
              <a:t>Our Goal</a:t>
            </a:r>
          </a:p>
        </p:txBody>
      </p:sp>
      <p:grpSp>
        <p:nvGrpSpPr>
          <p:cNvPr id="4" name="Group 3">
            <a:extLst>
              <a:ext uri="{FF2B5EF4-FFF2-40B4-BE49-F238E27FC236}">
                <a16:creationId xmlns:a16="http://schemas.microsoft.com/office/drawing/2014/main" id="{5FC49494-6F01-2028-0FAA-7F3FCEE244A0}"/>
              </a:ext>
            </a:extLst>
          </p:cNvPr>
          <p:cNvGrpSpPr/>
          <p:nvPr/>
        </p:nvGrpSpPr>
        <p:grpSpPr>
          <a:xfrm>
            <a:off x="371660" y="2173777"/>
            <a:ext cx="8400681" cy="2510446"/>
            <a:chOff x="371659" y="2946718"/>
            <a:chExt cx="8400681" cy="1171032"/>
          </a:xfrm>
        </p:grpSpPr>
        <p:sp>
          <p:nvSpPr>
            <p:cNvPr id="5" name="Rounded Rectangle 4">
              <a:extLst>
                <a:ext uri="{FF2B5EF4-FFF2-40B4-BE49-F238E27FC236}">
                  <a16:creationId xmlns:a16="http://schemas.microsoft.com/office/drawing/2014/main" id="{0D75B343-D5F6-9AA4-3329-68C0BAF1536D}"/>
                </a:ext>
              </a:extLst>
            </p:cNvPr>
            <p:cNvSpPr/>
            <p:nvPr/>
          </p:nvSpPr>
          <p:spPr>
            <a:xfrm>
              <a:off x="371659" y="2946718"/>
              <a:ext cx="8400681" cy="1171031"/>
            </a:xfrm>
            <a:prstGeom prst="roundRect">
              <a:avLst>
                <a:gd name="adj" fmla="val 9020"/>
              </a:avLst>
            </a:prstGeom>
            <a:solidFill>
              <a:schemeClr val="bg1">
                <a:lumMod val="95000"/>
              </a:schemeClr>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868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To </a:t>
              </a:r>
              <a:r>
                <a:rPr kumimoji="0" lang="en-US" sz="2400" b="1"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ease programmability for the UPMEM system</a:t>
              </a: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 </a:t>
              </a:r>
              <a:b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allowing a programmer to write </a:t>
              </a:r>
              <a:b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efficient PIM-friendly code </a:t>
              </a:r>
            </a:p>
            <a:p>
              <a:pPr marL="0" marR="0" lvl="0" indent="0" algn="ctr" defTabSz="36868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without the need to </a:t>
              </a:r>
              <a:b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br>
              <a:r>
                <a:rPr kumimoji="0" lang="en-US" sz="2400" b="1" i="1"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explicitly manage hardware resources</a:t>
              </a:r>
            </a:p>
          </p:txBody>
        </p:sp>
        <p:sp>
          <p:nvSpPr>
            <p:cNvPr id="6" name="TextBox 5">
              <a:extLst>
                <a:ext uri="{FF2B5EF4-FFF2-40B4-BE49-F238E27FC236}">
                  <a16:creationId xmlns:a16="http://schemas.microsoft.com/office/drawing/2014/main" id="{7306F3A3-2E7F-0869-AC92-4E65E47CB703}"/>
                </a:ext>
              </a:extLst>
            </p:cNvPr>
            <p:cNvSpPr txBox="1"/>
            <p:nvPr/>
          </p:nvSpPr>
          <p:spPr>
            <a:xfrm rot="16200000">
              <a:off x="47189" y="3347568"/>
              <a:ext cx="117103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Goal</a:t>
              </a:r>
            </a:p>
          </p:txBody>
        </p:sp>
      </p:grpSp>
    </p:spTree>
    <p:extLst>
      <p:ext uri="{BB962C8B-B14F-4D97-AF65-F5344CB8AC3E}">
        <p14:creationId xmlns:p14="http://schemas.microsoft.com/office/powerpoint/2010/main" val="3436307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D4C4-E51C-2593-1041-1AA6DDBC57E0}"/>
              </a:ext>
            </a:extLst>
          </p:cNvPr>
          <p:cNvSpPr>
            <a:spLocks noGrp="1"/>
          </p:cNvSpPr>
          <p:nvPr>
            <p:ph type="title"/>
          </p:nvPr>
        </p:nvSpPr>
        <p:spPr/>
        <p:txBody>
          <a:bodyPr>
            <a:normAutofit fontScale="90000"/>
          </a:bodyPr>
          <a:lstStyle/>
          <a:p>
            <a:r>
              <a:rPr lang="en-US" dirty="0"/>
              <a:t>Outline </a:t>
            </a:r>
          </a:p>
        </p:txBody>
      </p:sp>
      <p:grpSp>
        <p:nvGrpSpPr>
          <p:cNvPr id="7" name="Group 6">
            <a:extLst>
              <a:ext uri="{FF2B5EF4-FFF2-40B4-BE49-F238E27FC236}">
                <a16:creationId xmlns:a16="http://schemas.microsoft.com/office/drawing/2014/main" id="{90DEBC6E-A1A4-2ED9-9987-A9C2126CD204}"/>
              </a:ext>
            </a:extLst>
          </p:cNvPr>
          <p:cNvGrpSpPr/>
          <p:nvPr/>
        </p:nvGrpSpPr>
        <p:grpSpPr>
          <a:xfrm>
            <a:off x="175641" y="1885031"/>
            <a:ext cx="8779458" cy="566928"/>
            <a:chOff x="195531" y="1925988"/>
            <a:chExt cx="8779458" cy="839637"/>
          </a:xfrm>
        </p:grpSpPr>
        <p:sp>
          <p:nvSpPr>
            <p:cNvPr id="15" name="Rectangle 14">
              <a:extLst>
                <a:ext uri="{FF2B5EF4-FFF2-40B4-BE49-F238E27FC236}">
                  <a16:creationId xmlns:a16="http://schemas.microsoft.com/office/drawing/2014/main" id="{8FE7D02B-26BD-F1EA-1389-4D4BBA8F7A83}"/>
                </a:ext>
              </a:extLst>
            </p:cNvPr>
            <p:cNvSpPr/>
            <p:nvPr/>
          </p:nvSpPr>
          <p:spPr>
            <a:xfrm>
              <a:off x="195531" y="1925988"/>
              <a:ext cx="8779458" cy="839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The Programmability Barrier</a:t>
              </a:r>
            </a:p>
          </p:txBody>
        </p:sp>
        <p:sp>
          <p:nvSpPr>
            <p:cNvPr id="16" name="Rectangle 15">
              <a:extLst>
                <a:ext uri="{FF2B5EF4-FFF2-40B4-BE49-F238E27FC236}">
                  <a16:creationId xmlns:a16="http://schemas.microsoft.com/office/drawing/2014/main" id="{FCE5E462-7381-4422-9FBC-13DA7792B8F6}"/>
                </a:ext>
              </a:extLst>
            </p:cNvPr>
            <p:cNvSpPr/>
            <p:nvPr/>
          </p:nvSpPr>
          <p:spPr>
            <a:xfrm>
              <a:off x="195531" y="1925988"/>
              <a:ext cx="805133" cy="83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2</a:t>
              </a:r>
            </a:p>
          </p:txBody>
        </p:sp>
      </p:grpSp>
      <p:grpSp>
        <p:nvGrpSpPr>
          <p:cNvPr id="6" name="Group 5">
            <a:extLst>
              <a:ext uri="{FF2B5EF4-FFF2-40B4-BE49-F238E27FC236}">
                <a16:creationId xmlns:a16="http://schemas.microsoft.com/office/drawing/2014/main" id="{2090F3A8-B4BB-4C28-A0C4-448464364873}"/>
              </a:ext>
            </a:extLst>
          </p:cNvPr>
          <p:cNvGrpSpPr/>
          <p:nvPr/>
        </p:nvGrpSpPr>
        <p:grpSpPr>
          <a:xfrm>
            <a:off x="175641" y="1184583"/>
            <a:ext cx="8779458" cy="566928"/>
            <a:chOff x="195531" y="738418"/>
            <a:chExt cx="8779458" cy="839637"/>
          </a:xfrm>
        </p:grpSpPr>
        <p:sp>
          <p:nvSpPr>
            <p:cNvPr id="4" name="Rectangle 3">
              <a:extLst>
                <a:ext uri="{FF2B5EF4-FFF2-40B4-BE49-F238E27FC236}">
                  <a16:creationId xmlns:a16="http://schemas.microsoft.com/office/drawing/2014/main" id="{ACADE535-305D-32EE-C861-F5D6A1A6B0C7}"/>
                </a:ext>
              </a:extLst>
            </p:cNvPr>
            <p:cNvSpPr/>
            <p:nvPr/>
          </p:nvSpPr>
          <p:spPr>
            <a:xfrm>
              <a:off x="195531" y="738418"/>
              <a:ext cx="8779458" cy="839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Introduction</a:t>
              </a:r>
            </a:p>
          </p:txBody>
        </p:sp>
        <p:sp>
          <p:nvSpPr>
            <p:cNvPr id="13" name="Rectangle 12">
              <a:extLst>
                <a:ext uri="{FF2B5EF4-FFF2-40B4-BE49-F238E27FC236}">
                  <a16:creationId xmlns:a16="http://schemas.microsoft.com/office/drawing/2014/main" id="{653F3F42-9EF1-19C0-A0AB-DEB2864A7B48}"/>
                </a:ext>
              </a:extLst>
            </p:cNvPr>
            <p:cNvSpPr/>
            <p:nvPr/>
          </p:nvSpPr>
          <p:spPr>
            <a:xfrm>
              <a:off x="195531" y="738418"/>
              <a:ext cx="805133" cy="83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1</a:t>
              </a:r>
            </a:p>
          </p:txBody>
        </p:sp>
      </p:grpSp>
      <p:grpSp>
        <p:nvGrpSpPr>
          <p:cNvPr id="10" name="Group 9">
            <a:extLst>
              <a:ext uri="{FF2B5EF4-FFF2-40B4-BE49-F238E27FC236}">
                <a16:creationId xmlns:a16="http://schemas.microsoft.com/office/drawing/2014/main" id="{4676102E-EF4D-0639-061E-6A944D5D199B}"/>
              </a:ext>
            </a:extLst>
          </p:cNvPr>
          <p:cNvGrpSpPr/>
          <p:nvPr/>
        </p:nvGrpSpPr>
        <p:grpSpPr>
          <a:xfrm>
            <a:off x="175641" y="5816046"/>
            <a:ext cx="8779458" cy="566928"/>
            <a:chOff x="195531" y="5499623"/>
            <a:chExt cx="8779458" cy="841981"/>
          </a:xfrm>
        </p:grpSpPr>
        <p:sp>
          <p:nvSpPr>
            <p:cNvPr id="21" name="Rectangle 20">
              <a:extLst>
                <a:ext uri="{FF2B5EF4-FFF2-40B4-BE49-F238E27FC236}">
                  <a16:creationId xmlns:a16="http://schemas.microsoft.com/office/drawing/2014/main" id="{9C3003BF-CEE8-A4B9-9FDE-B80D4A9D6207}"/>
                </a:ext>
              </a:extLst>
            </p:cNvPr>
            <p:cNvSpPr/>
            <p:nvPr/>
          </p:nvSpPr>
          <p:spPr>
            <a:xfrm>
              <a:off x="195531" y="5499623"/>
              <a:ext cx="8779458" cy="839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Conclusion</a:t>
              </a:r>
              <a:endParaRPr kumimoji="0" lang="en-US" sz="32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endParaRPr>
            </a:p>
          </p:txBody>
        </p:sp>
        <p:sp>
          <p:nvSpPr>
            <p:cNvPr id="22" name="Rectangle 21">
              <a:extLst>
                <a:ext uri="{FF2B5EF4-FFF2-40B4-BE49-F238E27FC236}">
                  <a16:creationId xmlns:a16="http://schemas.microsoft.com/office/drawing/2014/main" id="{9F085121-370F-9324-C8B4-BF618AD17B8B}"/>
                </a:ext>
              </a:extLst>
            </p:cNvPr>
            <p:cNvSpPr/>
            <p:nvPr/>
          </p:nvSpPr>
          <p:spPr>
            <a:xfrm>
              <a:off x="195531" y="5501967"/>
              <a:ext cx="805133" cy="83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5</a:t>
              </a:r>
            </a:p>
          </p:txBody>
        </p:sp>
      </p:grpSp>
      <p:grpSp>
        <p:nvGrpSpPr>
          <p:cNvPr id="26" name="Group 25">
            <a:extLst>
              <a:ext uri="{FF2B5EF4-FFF2-40B4-BE49-F238E27FC236}">
                <a16:creationId xmlns:a16="http://schemas.microsoft.com/office/drawing/2014/main" id="{2DD31589-5764-8ECC-D997-18AA85D621E4}"/>
              </a:ext>
            </a:extLst>
          </p:cNvPr>
          <p:cNvGrpSpPr/>
          <p:nvPr/>
        </p:nvGrpSpPr>
        <p:grpSpPr>
          <a:xfrm>
            <a:off x="175641" y="2585479"/>
            <a:ext cx="8779458" cy="1485568"/>
            <a:chOff x="169011" y="2552569"/>
            <a:chExt cx="8779458" cy="1485568"/>
          </a:xfrm>
        </p:grpSpPr>
        <p:grpSp>
          <p:nvGrpSpPr>
            <p:cNvPr id="8" name="Group 7">
              <a:extLst>
                <a:ext uri="{FF2B5EF4-FFF2-40B4-BE49-F238E27FC236}">
                  <a16:creationId xmlns:a16="http://schemas.microsoft.com/office/drawing/2014/main" id="{61DCDCE7-4761-3C84-D526-3432F01C9182}"/>
                </a:ext>
              </a:extLst>
            </p:cNvPr>
            <p:cNvGrpSpPr/>
            <p:nvPr/>
          </p:nvGrpSpPr>
          <p:grpSpPr>
            <a:xfrm>
              <a:off x="169011" y="2552569"/>
              <a:ext cx="8779458" cy="566928"/>
              <a:chOff x="195531" y="3113558"/>
              <a:chExt cx="8779458" cy="839637"/>
            </a:xfrm>
          </p:grpSpPr>
          <p:sp>
            <p:nvSpPr>
              <p:cNvPr id="17" name="Rectangle 16">
                <a:extLst>
                  <a:ext uri="{FF2B5EF4-FFF2-40B4-BE49-F238E27FC236}">
                    <a16:creationId xmlns:a16="http://schemas.microsoft.com/office/drawing/2014/main" id="{4DBB2CB2-9850-0BD4-D3E1-C2FC0D472C78}"/>
                  </a:ext>
                </a:extLst>
              </p:cNvPr>
              <p:cNvSpPr/>
              <p:nvPr/>
            </p:nvSpPr>
            <p:spPr>
              <a:xfrm>
                <a:off x="195531" y="3113558"/>
                <a:ext cx="8779458" cy="839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SimplePIM Overview</a:t>
                </a:r>
              </a:p>
            </p:txBody>
          </p:sp>
          <p:sp>
            <p:nvSpPr>
              <p:cNvPr id="18" name="Rectangle 17">
                <a:extLst>
                  <a:ext uri="{FF2B5EF4-FFF2-40B4-BE49-F238E27FC236}">
                    <a16:creationId xmlns:a16="http://schemas.microsoft.com/office/drawing/2014/main" id="{8C900421-EF67-FB19-A9B1-37BF44714058}"/>
                  </a:ext>
                </a:extLst>
              </p:cNvPr>
              <p:cNvSpPr/>
              <p:nvPr/>
            </p:nvSpPr>
            <p:spPr>
              <a:xfrm>
                <a:off x="195531" y="3113558"/>
                <a:ext cx="805133" cy="83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3</a:t>
                </a:r>
              </a:p>
            </p:txBody>
          </p:sp>
        </p:grpSp>
        <p:grpSp>
          <p:nvGrpSpPr>
            <p:cNvPr id="14" name="Group 13">
              <a:extLst>
                <a:ext uri="{FF2B5EF4-FFF2-40B4-BE49-F238E27FC236}">
                  <a16:creationId xmlns:a16="http://schemas.microsoft.com/office/drawing/2014/main" id="{97A2FEE7-AFD5-9E63-124A-58231601687A}"/>
                </a:ext>
              </a:extLst>
            </p:cNvPr>
            <p:cNvGrpSpPr/>
            <p:nvPr/>
          </p:nvGrpSpPr>
          <p:grpSpPr>
            <a:xfrm>
              <a:off x="791737" y="3199087"/>
              <a:ext cx="8156732" cy="839050"/>
              <a:chOff x="791737" y="3597923"/>
              <a:chExt cx="8156732" cy="839050"/>
            </a:xfrm>
          </p:grpSpPr>
          <p:sp>
            <p:nvSpPr>
              <p:cNvPr id="3" name="Rectangle 2">
                <a:extLst>
                  <a:ext uri="{FF2B5EF4-FFF2-40B4-BE49-F238E27FC236}">
                    <a16:creationId xmlns:a16="http://schemas.microsoft.com/office/drawing/2014/main" id="{7F3F0F0F-A8CE-34EB-96BB-71BDDAE7F28B}"/>
                  </a:ext>
                </a:extLst>
              </p:cNvPr>
              <p:cNvSpPr/>
              <p:nvPr/>
            </p:nvSpPr>
            <p:spPr>
              <a:xfrm>
                <a:off x="791737" y="3597923"/>
                <a:ext cx="8156732" cy="383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Management, Communication &amp; Processing Interfaces</a:t>
                </a:r>
              </a:p>
            </p:txBody>
          </p:sp>
          <p:sp>
            <p:nvSpPr>
              <p:cNvPr id="12" name="Rectangle 11">
                <a:extLst>
                  <a:ext uri="{FF2B5EF4-FFF2-40B4-BE49-F238E27FC236}">
                    <a16:creationId xmlns:a16="http://schemas.microsoft.com/office/drawing/2014/main" id="{4F9FECA1-6D36-058A-D658-74C21D1D2124}"/>
                  </a:ext>
                </a:extLst>
              </p:cNvPr>
              <p:cNvSpPr/>
              <p:nvPr/>
            </p:nvSpPr>
            <p:spPr>
              <a:xfrm>
                <a:off x="791737" y="4053935"/>
                <a:ext cx="8156732" cy="383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Evaluation Results</a:t>
                </a:r>
              </a:p>
            </p:txBody>
          </p:sp>
        </p:grpSp>
      </p:grpSp>
      <p:grpSp>
        <p:nvGrpSpPr>
          <p:cNvPr id="27" name="Group 26">
            <a:extLst>
              <a:ext uri="{FF2B5EF4-FFF2-40B4-BE49-F238E27FC236}">
                <a16:creationId xmlns:a16="http://schemas.microsoft.com/office/drawing/2014/main" id="{FE2AC8CD-501C-6924-02D2-50E5C59F46DE}"/>
              </a:ext>
            </a:extLst>
          </p:cNvPr>
          <p:cNvGrpSpPr/>
          <p:nvPr/>
        </p:nvGrpSpPr>
        <p:grpSpPr>
          <a:xfrm>
            <a:off x="175641" y="4204567"/>
            <a:ext cx="8779458" cy="1477959"/>
            <a:chOff x="182271" y="4184307"/>
            <a:chExt cx="8779458" cy="1477959"/>
          </a:xfrm>
        </p:grpSpPr>
        <p:grpSp>
          <p:nvGrpSpPr>
            <p:cNvPr id="9" name="Group 8">
              <a:extLst>
                <a:ext uri="{FF2B5EF4-FFF2-40B4-BE49-F238E27FC236}">
                  <a16:creationId xmlns:a16="http://schemas.microsoft.com/office/drawing/2014/main" id="{DC77978C-A38D-AE48-82D5-A584B21DFDE1}"/>
                </a:ext>
              </a:extLst>
            </p:cNvPr>
            <p:cNvGrpSpPr/>
            <p:nvPr/>
          </p:nvGrpSpPr>
          <p:grpSpPr>
            <a:xfrm>
              <a:off x="182271" y="4184307"/>
              <a:ext cx="8779458" cy="566928"/>
              <a:chOff x="195531" y="4301128"/>
              <a:chExt cx="8779458" cy="839637"/>
            </a:xfrm>
          </p:grpSpPr>
          <p:sp>
            <p:nvSpPr>
              <p:cNvPr id="19" name="Rectangle 18">
                <a:extLst>
                  <a:ext uri="{FF2B5EF4-FFF2-40B4-BE49-F238E27FC236}">
                    <a16:creationId xmlns:a16="http://schemas.microsoft.com/office/drawing/2014/main" id="{F9A27C2F-2D89-2F24-F834-00EF07229740}"/>
                  </a:ext>
                </a:extLst>
              </p:cNvPr>
              <p:cNvSpPr/>
              <p:nvPr/>
            </p:nvSpPr>
            <p:spPr>
              <a:xfrm>
                <a:off x="195531" y="4301128"/>
                <a:ext cx="8779458" cy="839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DaPPA Overview</a:t>
                </a:r>
                <a:endParaRPr kumimoji="0" lang="en-US" sz="32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endParaRPr>
              </a:p>
            </p:txBody>
          </p:sp>
          <p:sp>
            <p:nvSpPr>
              <p:cNvPr id="20" name="Rectangle 19">
                <a:extLst>
                  <a:ext uri="{FF2B5EF4-FFF2-40B4-BE49-F238E27FC236}">
                    <a16:creationId xmlns:a16="http://schemas.microsoft.com/office/drawing/2014/main" id="{0555AF01-60D5-5731-8B85-8BA490198263}"/>
                  </a:ext>
                </a:extLst>
              </p:cNvPr>
              <p:cNvSpPr/>
              <p:nvPr/>
            </p:nvSpPr>
            <p:spPr>
              <a:xfrm>
                <a:off x="195531" y="4301128"/>
                <a:ext cx="805133" cy="8396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4</a:t>
                </a:r>
              </a:p>
            </p:txBody>
          </p:sp>
        </p:grpSp>
        <p:grpSp>
          <p:nvGrpSpPr>
            <p:cNvPr id="23" name="Group 22">
              <a:extLst>
                <a:ext uri="{FF2B5EF4-FFF2-40B4-BE49-F238E27FC236}">
                  <a16:creationId xmlns:a16="http://schemas.microsoft.com/office/drawing/2014/main" id="{822D5770-4454-3779-9713-61CAB37CB8E0}"/>
                </a:ext>
              </a:extLst>
            </p:cNvPr>
            <p:cNvGrpSpPr/>
            <p:nvPr/>
          </p:nvGrpSpPr>
          <p:grpSpPr>
            <a:xfrm>
              <a:off x="804997" y="4823216"/>
              <a:ext cx="8156732" cy="839050"/>
              <a:chOff x="791737" y="3597923"/>
              <a:chExt cx="8156732" cy="839050"/>
            </a:xfrm>
          </p:grpSpPr>
          <p:sp>
            <p:nvSpPr>
              <p:cNvPr id="24" name="Rectangle 23">
                <a:extLst>
                  <a:ext uri="{FF2B5EF4-FFF2-40B4-BE49-F238E27FC236}">
                    <a16:creationId xmlns:a16="http://schemas.microsoft.com/office/drawing/2014/main" id="{184B40B0-6CFE-F75F-E348-3BA642E03D5D}"/>
                  </a:ext>
                </a:extLst>
              </p:cNvPr>
              <p:cNvSpPr/>
              <p:nvPr/>
            </p:nvSpPr>
            <p:spPr>
              <a:xfrm>
                <a:off x="791737" y="3597923"/>
                <a:ext cx="8156732" cy="383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DaPPA Main Components</a:t>
                </a:r>
              </a:p>
            </p:txBody>
          </p:sp>
          <p:sp>
            <p:nvSpPr>
              <p:cNvPr id="25" name="Rectangle 24">
                <a:extLst>
                  <a:ext uri="{FF2B5EF4-FFF2-40B4-BE49-F238E27FC236}">
                    <a16:creationId xmlns:a16="http://schemas.microsoft.com/office/drawing/2014/main" id="{C82B5BC7-8EAB-8E3E-5AC7-79D53E82101F}"/>
                  </a:ext>
                </a:extLst>
              </p:cNvPr>
              <p:cNvSpPr/>
              <p:nvPr/>
            </p:nvSpPr>
            <p:spPr>
              <a:xfrm>
                <a:off x="791737" y="4053935"/>
                <a:ext cx="8156732" cy="383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lumMod val="75000"/>
                      </a:srgbClr>
                    </a:solidFill>
                    <a:effectLst/>
                    <a:uLnTx/>
                    <a:uFillTx/>
                    <a:latin typeface="Avenir Next" panose="020B0503020202020204" pitchFamily="34" charset="0"/>
                    <a:ea typeface="+mn-ea"/>
                    <a:cs typeface="+mn-cs"/>
                  </a:rPr>
                  <a:t>Evaluation Results</a:t>
                </a:r>
              </a:p>
            </p:txBody>
          </p:sp>
        </p:grpSp>
      </p:grpSp>
    </p:spTree>
    <p:extLst>
      <p:ext uri="{BB962C8B-B14F-4D97-AF65-F5344CB8AC3E}">
        <p14:creationId xmlns:p14="http://schemas.microsoft.com/office/powerpoint/2010/main" val="913926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2414F-AEF5-0897-32D4-16F2CF4A0B04}"/>
              </a:ext>
            </a:extLst>
          </p:cNvPr>
          <p:cNvSpPr>
            <a:spLocks noGrp="1"/>
          </p:cNvSpPr>
          <p:nvPr>
            <p:ph idx="1"/>
          </p:nvPr>
        </p:nvSpPr>
        <p:spPr/>
        <p:txBody>
          <a:bodyPr/>
          <a:lstStyle/>
          <a:p>
            <a:r>
              <a:rPr lang="en-US" sz="2000" b="0" i="0" dirty="0" err="1">
                <a:solidFill>
                  <a:srgbClr val="000000"/>
                </a:solidFill>
                <a:effectLst/>
              </a:rPr>
              <a:t>Jinfan</a:t>
            </a:r>
            <a:r>
              <a:rPr lang="en-US" sz="2000" b="0" i="0" dirty="0">
                <a:solidFill>
                  <a:srgbClr val="000000"/>
                </a:solidFill>
                <a:effectLst/>
              </a:rPr>
              <a:t> Chen, Juan Gómez-Luna, Izzat El Hajj, </a:t>
            </a:r>
            <a:r>
              <a:rPr lang="en-US" sz="2000" b="0" i="0" dirty="0" err="1">
                <a:solidFill>
                  <a:srgbClr val="000000"/>
                </a:solidFill>
                <a:effectLst/>
              </a:rPr>
              <a:t>Yuxin</a:t>
            </a:r>
            <a:r>
              <a:rPr lang="en-US" sz="2000" b="0" i="0" dirty="0">
                <a:solidFill>
                  <a:srgbClr val="000000"/>
                </a:solidFill>
                <a:effectLst/>
              </a:rPr>
              <a:t> Guo, and Onur Mutlu,</a:t>
            </a:r>
            <a:br>
              <a:rPr lang="en-US" sz="2000" b="0" i="0" dirty="0">
                <a:solidFill>
                  <a:srgbClr val="000000"/>
                </a:solidFill>
                <a:effectLst/>
              </a:rPr>
            </a:br>
            <a:r>
              <a:rPr lang="en-US" sz="2000" b="1" i="0" dirty="0">
                <a:solidFill>
                  <a:schemeClr val="accent5"/>
                </a:solidFill>
                <a:effectLst/>
                <a:hlinkClick r:id="rId3">
                  <a:extLst>
                    <a:ext uri="{A12FA001-AC4F-418D-AE19-62706E023703}">
                      <ahyp:hlinkClr xmlns:ahyp="http://schemas.microsoft.com/office/drawing/2018/hyperlinkcolor" val="tx"/>
                    </a:ext>
                  </a:extLst>
                </a:hlinkClick>
              </a:rPr>
              <a:t>"SimplePIM: A Software Framework for Productive and Efficient Processing in Memory"</a:t>
            </a:r>
            <a:br>
              <a:rPr lang="en-US" sz="2000" b="0" i="0" dirty="0">
                <a:solidFill>
                  <a:srgbClr val="000000"/>
                </a:solidFill>
                <a:effectLst/>
              </a:rPr>
            </a:br>
            <a:r>
              <a:rPr lang="en-US" sz="2000" b="0" i="1" dirty="0">
                <a:solidFill>
                  <a:srgbClr val="000000"/>
                </a:solidFill>
                <a:effectLst/>
              </a:rPr>
              <a:t>Proceedings of the </a:t>
            </a:r>
            <a:r>
              <a:rPr lang="en-US" sz="2000" b="0" i="1" dirty="0">
                <a:solidFill>
                  <a:schemeClr val="accent4"/>
                </a:solidFill>
                <a:effectLst/>
                <a:hlinkClick r:id="rId4">
                  <a:extLst>
                    <a:ext uri="{A12FA001-AC4F-418D-AE19-62706E023703}">
                      <ahyp:hlinkClr xmlns:ahyp="http://schemas.microsoft.com/office/drawing/2018/hyperlinkcolor" val="tx"/>
                    </a:ext>
                  </a:extLst>
                </a:hlinkClick>
              </a:rPr>
              <a:t>32nd International Conference on Parallel Architectures and Compilation Techniques</a:t>
            </a:r>
            <a:r>
              <a:rPr lang="en-US" sz="2000" b="0" i="1" dirty="0">
                <a:solidFill>
                  <a:schemeClr val="accent4"/>
                </a:solidFill>
                <a:effectLst/>
              </a:rPr>
              <a:t> </a:t>
            </a:r>
            <a:r>
              <a:rPr lang="en-US" sz="2000" b="0" i="1" dirty="0">
                <a:solidFill>
                  <a:srgbClr val="000000"/>
                </a:solidFill>
                <a:effectLst/>
              </a:rPr>
              <a:t>(</a:t>
            </a:r>
            <a:r>
              <a:rPr lang="en-US" sz="2000" b="1" i="1" dirty="0">
                <a:solidFill>
                  <a:srgbClr val="000000"/>
                </a:solidFill>
                <a:effectLst/>
              </a:rPr>
              <a:t>PACT</a:t>
            </a:r>
            <a:r>
              <a:rPr lang="en-US" sz="2000" b="0" i="1" dirty="0">
                <a:solidFill>
                  <a:srgbClr val="000000"/>
                </a:solidFill>
                <a:effectLst/>
              </a:rPr>
              <a:t>)</a:t>
            </a:r>
            <a:r>
              <a:rPr lang="en-US" sz="2000" b="0" i="0" dirty="0">
                <a:solidFill>
                  <a:srgbClr val="000000"/>
                </a:solidFill>
                <a:effectLst/>
              </a:rPr>
              <a:t>, </a:t>
            </a:r>
            <a:br>
              <a:rPr lang="en-US" sz="2000" b="0" i="0" dirty="0">
                <a:solidFill>
                  <a:srgbClr val="000000"/>
                </a:solidFill>
                <a:effectLst/>
              </a:rPr>
            </a:br>
            <a:r>
              <a:rPr lang="en-US" sz="2000" b="0" i="0" dirty="0">
                <a:solidFill>
                  <a:srgbClr val="000000"/>
                </a:solidFill>
                <a:effectLst/>
              </a:rPr>
              <a:t>Vienna, Austria, October 2023.</a:t>
            </a:r>
            <a:br>
              <a:rPr lang="en-US" sz="2000" b="0" i="0" dirty="0">
                <a:solidFill>
                  <a:srgbClr val="000000"/>
                </a:solidFill>
                <a:effectLst/>
              </a:rPr>
            </a:br>
            <a:r>
              <a:rPr lang="en-US" sz="2000" b="0" i="0" dirty="0">
                <a:solidFill>
                  <a:srgbClr val="000000"/>
                </a:solidFill>
                <a:effectLst/>
              </a:rPr>
              <a:t>[</a:t>
            </a:r>
            <a:r>
              <a:rPr lang="en-US" sz="2000" b="0" i="0" dirty="0">
                <a:solidFill>
                  <a:schemeClr val="accent4"/>
                </a:solidFill>
                <a:effectLst/>
                <a:hlinkClick r:id="rId5">
                  <a:extLst>
                    <a:ext uri="{A12FA001-AC4F-418D-AE19-62706E023703}">
                      <ahyp:hlinkClr xmlns:ahyp="http://schemas.microsoft.com/office/drawing/2018/hyperlinkcolor" val="tx"/>
                    </a:ext>
                  </a:extLst>
                </a:hlinkClick>
              </a:rPr>
              <a:t>Slides (pptx)</a:t>
            </a:r>
            <a:r>
              <a:rPr lang="en-US" sz="2000" b="0" i="0" dirty="0">
                <a:solidFill>
                  <a:schemeClr val="accent4"/>
                </a:solidFill>
                <a:effectLst/>
              </a:rPr>
              <a:t> </a:t>
            </a:r>
            <a:r>
              <a:rPr lang="en-US" sz="2000" b="0" i="0" dirty="0">
                <a:solidFill>
                  <a:schemeClr val="accent4"/>
                </a:solidFill>
                <a:effectLst/>
                <a:hlinkClick r:id="rId6">
                  <a:extLst>
                    <a:ext uri="{A12FA001-AC4F-418D-AE19-62706E023703}">
                      <ahyp:hlinkClr xmlns:ahyp="http://schemas.microsoft.com/office/drawing/2018/hyperlinkcolor" val="tx"/>
                    </a:ext>
                  </a:extLst>
                </a:hlinkClick>
              </a:rPr>
              <a:t>(pdf)</a:t>
            </a:r>
            <a:r>
              <a:rPr lang="en-US" sz="2000" b="0" i="0" dirty="0">
                <a:effectLst/>
              </a:rPr>
              <a:t>]</a:t>
            </a:r>
            <a:br>
              <a:rPr lang="en-US" sz="2000" b="0" i="0" dirty="0">
                <a:solidFill>
                  <a:srgbClr val="000000"/>
                </a:solidFill>
                <a:effectLst/>
              </a:rPr>
            </a:br>
            <a:r>
              <a:rPr lang="en-US" sz="2000" b="0" i="0" dirty="0">
                <a:solidFill>
                  <a:srgbClr val="000000"/>
                </a:solidFill>
                <a:effectLst/>
              </a:rPr>
              <a:t>[</a:t>
            </a:r>
            <a:r>
              <a:rPr lang="en-US" sz="2000" b="0" i="0" dirty="0">
                <a:solidFill>
                  <a:schemeClr val="accent4"/>
                </a:solidFill>
                <a:effectLst/>
                <a:hlinkClick r:id="rId7">
                  <a:extLst>
                    <a:ext uri="{A12FA001-AC4F-418D-AE19-62706E023703}">
                      <ahyp:hlinkClr xmlns:ahyp="http://schemas.microsoft.com/office/drawing/2018/hyperlinkcolor" val="tx"/>
                    </a:ext>
                  </a:extLst>
                </a:hlinkClick>
              </a:rPr>
              <a:t>SimplePIM Source Code</a:t>
            </a:r>
            <a:r>
              <a:rPr lang="en-US" sz="2000" b="0" i="0" dirty="0">
                <a:solidFill>
                  <a:srgbClr val="000000"/>
                </a:solidFill>
                <a:effectLst/>
              </a:rPr>
              <a:t>]</a:t>
            </a:r>
          </a:p>
          <a:p>
            <a:endParaRPr lang="en-US" dirty="0"/>
          </a:p>
        </p:txBody>
      </p:sp>
      <p:sp>
        <p:nvSpPr>
          <p:cNvPr id="6" name="Title 1">
            <a:extLst>
              <a:ext uri="{FF2B5EF4-FFF2-40B4-BE49-F238E27FC236}">
                <a16:creationId xmlns:a16="http://schemas.microsoft.com/office/drawing/2014/main" id="{5A0455A9-43D1-15E1-4ECF-0B924B5CBC8D}"/>
              </a:ext>
            </a:extLst>
          </p:cNvPr>
          <p:cNvSpPr>
            <a:spLocks noGrp="1"/>
          </p:cNvSpPr>
          <p:nvPr>
            <p:ph type="title"/>
          </p:nvPr>
        </p:nvSpPr>
        <p:spPr>
          <a:xfrm>
            <a:off x="169011" y="132334"/>
            <a:ext cx="8894602" cy="925840"/>
          </a:xfrm>
        </p:spPr>
        <p:txBody>
          <a:bodyPr>
            <a:noAutofit/>
          </a:bodyPr>
          <a:lstStyle/>
          <a:p>
            <a:r>
              <a:rPr lang="en-US" sz="3600" dirty="0"/>
              <a:t>SimplePIM: </a:t>
            </a:r>
            <a:br>
              <a:rPr lang="en-US" sz="3600" dirty="0"/>
            </a:br>
            <a:r>
              <a:rPr lang="en-US" sz="1800" dirty="0"/>
              <a:t>A Software Framework for Productive and Efficient Processing in Memory</a:t>
            </a:r>
            <a:endParaRPr lang="en-US" sz="2800" dirty="0"/>
          </a:p>
        </p:txBody>
      </p:sp>
      <p:pic>
        <p:nvPicPr>
          <p:cNvPr id="8" name="Picture 7">
            <a:extLst>
              <a:ext uri="{FF2B5EF4-FFF2-40B4-BE49-F238E27FC236}">
                <a16:creationId xmlns:a16="http://schemas.microsoft.com/office/drawing/2014/main" id="{D7D39F56-137C-FD72-B9F2-138E940074AC}"/>
              </a:ext>
            </a:extLst>
          </p:cNvPr>
          <p:cNvPicPr>
            <a:picLocks noChangeAspect="1"/>
          </p:cNvPicPr>
          <p:nvPr/>
        </p:nvPicPr>
        <p:blipFill rotWithShape="1">
          <a:blip r:embed="rId8"/>
          <a:srcRect l="3443" t="33338" r="6313"/>
          <a:stretch/>
        </p:blipFill>
        <p:spPr>
          <a:xfrm>
            <a:off x="406539" y="4076638"/>
            <a:ext cx="8330921" cy="1922717"/>
          </a:xfrm>
          <a:prstGeom prst="rect">
            <a:avLst/>
          </a:prstGeom>
          <a:solidFill>
            <a:schemeClr val="accent4"/>
          </a:solidFill>
        </p:spPr>
      </p:pic>
    </p:spTree>
    <p:extLst>
      <p:ext uri="{BB962C8B-B14F-4D97-AF65-F5344CB8AC3E}">
        <p14:creationId xmlns:p14="http://schemas.microsoft.com/office/powerpoint/2010/main" val="2226402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1327342"/>
            <a:ext cx="8894602" cy="1265945"/>
          </a:xfrm>
        </p:spPr>
        <p:txBody>
          <a:bodyPr>
            <a:normAutofit/>
          </a:bodyPr>
          <a:lstStyle/>
          <a:p>
            <a:pPr marL="0" indent="0" algn="ctr">
              <a:buNone/>
            </a:pPr>
            <a:r>
              <a:rPr lang="en-US" dirty="0"/>
              <a:t>SimplePIM provides </a:t>
            </a:r>
            <a:r>
              <a:rPr lang="en-US" dirty="0">
                <a:solidFill>
                  <a:schemeClr val="accent4"/>
                </a:solidFill>
              </a:rPr>
              <a:t>standard abstractions </a:t>
            </a:r>
            <a:r>
              <a:rPr lang="en-US" dirty="0"/>
              <a:t>to </a:t>
            </a:r>
            <a:br>
              <a:rPr lang="en-US" dirty="0"/>
            </a:br>
            <a:r>
              <a:rPr lang="en-US" dirty="0">
                <a:solidFill>
                  <a:schemeClr val="accent4"/>
                </a:solidFill>
              </a:rPr>
              <a:t>build</a:t>
            </a:r>
            <a:r>
              <a:rPr lang="en-US" dirty="0"/>
              <a:t> and </a:t>
            </a:r>
            <a:r>
              <a:rPr lang="en-US" dirty="0">
                <a:solidFill>
                  <a:schemeClr val="accent4"/>
                </a:solidFill>
              </a:rPr>
              <a:t>deploy</a:t>
            </a:r>
            <a:r>
              <a:rPr lang="en-US" dirty="0"/>
              <a:t> applications on PIM systems</a:t>
            </a:r>
            <a:br>
              <a:rPr lang="en-US" dirty="0"/>
            </a:br>
            <a:endParaRPr lang="en-US" dirty="0"/>
          </a:p>
          <a:p>
            <a:pPr lvl="2"/>
            <a:endParaRPr lang="en-US" dirty="0"/>
          </a:p>
          <a:p>
            <a:pPr lvl="2"/>
            <a:endParaRPr lang="en-US" dirty="0"/>
          </a:p>
          <a:p>
            <a:pPr lvl="2"/>
            <a:endParaRPr lang="en-US" dirty="0"/>
          </a:p>
          <a:p>
            <a:pPr lvl="2"/>
            <a:endParaRPr lang="en-US" dirty="0"/>
          </a:p>
          <a:p>
            <a:pPr lvl="2"/>
            <a:endParaRPr lang="en-US" dirty="0"/>
          </a:p>
          <a:p>
            <a:pPr marL="914400" lvl="2" indent="0">
              <a:buNone/>
            </a:pPr>
            <a:endParaRPr lang="en-US" dirty="0"/>
          </a:p>
          <a:p>
            <a:pPr marL="914400" lvl="2" indent="0">
              <a:buNone/>
            </a:pPr>
            <a:endParaRPr lang="en-US" dirty="0"/>
          </a:p>
          <a:p>
            <a:pPr marL="914400" lvl="2" indent="0">
              <a:buNone/>
            </a:pPr>
            <a:endParaRPr lang="en-US" dirty="0"/>
          </a:p>
        </p:txBody>
      </p:sp>
      <p:sp>
        <p:nvSpPr>
          <p:cNvPr id="8" name="Title 1">
            <a:extLst>
              <a:ext uri="{FF2B5EF4-FFF2-40B4-BE49-F238E27FC236}">
                <a16:creationId xmlns:a16="http://schemas.microsoft.com/office/drawing/2014/main" id="{D19F24BC-69D3-BB17-4BA2-0F0B2BA6C254}"/>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Overview </a:t>
            </a:r>
          </a:p>
        </p:txBody>
      </p:sp>
      <p:grpSp>
        <p:nvGrpSpPr>
          <p:cNvPr id="16" name="Group 15">
            <a:extLst>
              <a:ext uri="{FF2B5EF4-FFF2-40B4-BE49-F238E27FC236}">
                <a16:creationId xmlns:a16="http://schemas.microsoft.com/office/drawing/2014/main" id="{CD8172AB-8E8F-64F5-5B62-DF7A4F4CD1FD}"/>
              </a:ext>
            </a:extLst>
          </p:cNvPr>
          <p:cNvGrpSpPr/>
          <p:nvPr/>
        </p:nvGrpSpPr>
        <p:grpSpPr>
          <a:xfrm>
            <a:off x="76268" y="2652571"/>
            <a:ext cx="8805672" cy="1015663"/>
            <a:chOff x="80387" y="2371858"/>
            <a:chExt cx="6912495" cy="1015663"/>
          </a:xfrm>
        </p:grpSpPr>
        <p:sp>
          <p:nvSpPr>
            <p:cNvPr id="9" name="TextBox 8">
              <a:extLst>
                <a:ext uri="{FF2B5EF4-FFF2-40B4-BE49-F238E27FC236}">
                  <a16:creationId xmlns:a16="http://schemas.microsoft.com/office/drawing/2014/main" id="{A13B68D7-9F6B-A606-0CD1-5BD15E185E11}"/>
                </a:ext>
              </a:extLst>
            </p:cNvPr>
            <p:cNvSpPr txBox="1"/>
            <p:nvPr/>
          </p:nvSpPr>
          <p:spPr>
            <a:xfrm>
              <a:off x="80387" y="2371858"/>
              <a:ext cx="532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Gill Sans MT"/>
                </a:rPr>
                <a:t>1</a:t>
              </a:r>
            </a:p>
          </p:txBody>
        </p:sp>
        <p:sp>
          <p:nvSpPr>
            <p:cNvPr id="11" name="TextBox 10">
              <a:extLst>
                <a:ext uri="{FF2B5EF4-FFF2-40B4-BE49-F238E27FC236}">
                  <a16:creationId xmlns:a16="http://schemas.microsoft.com/office/drawing/2014/main" id="{611FF784-C57F-5A60-4EBA-CC2B159B455E}"/>
                </a:ext>
              </a:extLst>
            </p:cNvPr>
            <p:cNvSpPr txBox="1"/>
            <p:nvPr/>
          </p:nvSpPr>
          <p:spPr>
            <a:xfrm>
              <a:off x="346755" y="2402635"/>
              <a:ext cx="6646127" cy="954107"/>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Management interface </a:t>
              </a:r>
              <a:br>
                <a:rPr kumimoji="0" lang="en-US" sz="3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Metadata for PIM-resident arrays</a:t>
              </a:r>
              <a:endPar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grpSp>
        <p:nvGrpSpPr>
          <p:cNvPr id="17" name="Group 16">
            <a:extLst>
              <a:ext uri="{FF2B5EF4-FFF2-40B4-BE49-F238E27FC236}">
                <a16:creationId xmlns:a16="http://schemas.microsoft.com/office/drawing/2014/main" id="{3C9E06B2-B790-1436-6826-1841D05C701F}"/>
              </a:ext>
            </a:extLst>
          </p:cNvPr>
          <p:cNvGrpSpPr/>
          <p:nvPr/>
        </p:nvGrpSpPr>
        <p:grpSpPr>
          <a:xfrm>
            <a:off x="76268" y="3756025"/>
            <a:ext cx="9072040" cy="1015663"/>
            <a:chOff x="80387" y="3359193"/>
            <a:chExt cx="9072040" cy="1015663"/>
          </a:xfrm>
        </p:grpSpPr>
        <p:sp>
          <p:nvSpPr>
            <p:cNvPr id="12" name="TextBox 11">
              <a:extLst>
                <a:ext uri="{FF2B5EF4-FFF2-40B4-BE49-F238E27FC236}">
                  <a16:creationId xmlns:a16="http://schemas.microsoft.com/office/drawing/2014/main" id="{AB29576B-3CB7-346F-E77B-2E796DD2DB70}"/>
                </a:ext>
              </a:extLst>
            </p:cNvPr>
            <p:cNvSpPr txBox="1"/>
            <p:nvPr/>
          </p:nvSpPr>
          <p:spPr>
            <a:xfrm>
              <a:off x="80387" y="3359193"/>
              <a:ext cx="532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Gill Sans MT"/>
                </a:rPr>
                <a:t>2</a:t>
              </a:r>
            </a:p>
          </p:txBody>
        </p:sp>
        <p:sp>
          <p:nvSpPr>
            <p:cNvPr id="13" name="TextBox 12">
              <a:extLst>
                <a:ext uri="{FF2B5EF4-FFF2-40B4-BE49-F238E27FC236}">
                  <a16:creationId xmlns:a16="http://schemas.microsoft.com/office/drawing/2014/main" id="{F5584464-427C-9DA5-8EB6-66FE159C19B7}"/>
                </a:ext>
              </a:extLst>
            </p:cNvPr>
            <p:cNvSpPr txBox="1"/>
            <p:nvPr/>
          </p:nvSpPr>
          <p:spPr>
            <a:xfrm>
              <a:off x="346755" y="3389970"/>
              <a:ext cx="8805672" cy="954107"/>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Communication interface </a:t>
              </a:r>
              <a:br>
                <a:rPr kumimoji="0" lang="en-US" sz="3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Abstractions for host-PIM and PIM-PIM communication</a:t>
              </a:r>
              <a:endPar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grpSp>
        <p:nvGrpSpPr>
          <p:cNvPr id="18" name="Group 17">
            <a:extLst>
              <a:ext uri="{FF2B5EF4-FFF2-40B4-BE49-F238E27FC236}">
                <a16:creationId xmlns:a16="http://schemas.microsoft.com/office/drawing/2014/main" id="{600F0519-8F49-98FF-F7BF-A8F6F39B6F9F}"/>
              </a:ext>
            </a:extLst>
          </p:cNvPr>
          <p:cNvGrpSpPr/>
          <p:nvPr/>
        </p:nvGrpSpPr>
        <p:grpSpPr>
          <a:xfrm>
            <a:off x="76268" y="4859478"/>
            <a:ext cx="9071850" cy="1015663"/>
            <a:chOff x="80387" y="4313300"/>
            <a:chExt cx="9071850" cy="1015663"/>
          </a:xfrm>
        </p:grpSpPr>
        <p:sp>
          <p:nvSpPr>
            <p:cNvPr id="14" name="TextBox 13">
              <a:extLst>
                <a:ext uri="{FF2B5EF4-FFF2-40B4-BE49-F238E27FC236}">
                  <a16:creationId xmlns:a16="http://schemas.microsoft.com/office/drawing/2014/main" id="{49EAA445-A521-57E4-95FC-9D01BC2D10B9}"/>
                </a:ext>
              </a:extLst>
            </p:cNvPr>
            <p:cNvSpPr txBox="1"/>
            <p:nvPr/>
          </p:nvSpPr>
          <p:spPr>
            <a:xfrm>
              <a:off x="80387" y="4313300"/>
              <a:ext cx="532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Gill Sans MT"/>
                </a:rPr>
                <a:t>3</a:t>
              </a:r>
            </a:p>
          </p:txBody>
        </p:sp>
        <p:sp>
          <p:nvSpPr>
            <p:cNvPr id="15" name="TextBox 14">
              <a:extLst>
                <a:ext uri="{FF2B5EF4-FFF2-40B4-BE49-F238E27FC236}">
                  <a16:creationId xmlns:a16="http://schemas.microsoft.com/office/drawing/2014/main" id="{A08FF93E-9AC7-6222-F582-FCD6ACA1BD77}"/>
                </a:ext>
              </a:extLst>
            </p:cNvPr>
            <p:cNvSpPr txBox="1"/>
            <p:nvPr/>
          </p:nvSpPr>
          <p:spPr>
            <a:xfrm>
              <a:off x="346755" y="4344077"/>
              <a:ext cx="8805482" cy="954107"/>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06161"/>
                  </a:solidFill>
                  <a:effectLst/>
                  <a:uLnTx/>
                  <a:uFillTx/>
                  <a:latin typeface="Avenir Next" panose="020B0503020202020204" pitchFamily="34" charset="0"/>
                  <a:ea typeface="+mn-ea"/>
                  <a:cs typeface="+mn-cs"/>
                </a:rPr>
                <a:t>Processing interface </a:t>
              </a:r>
              <a:br>
                <a:rPr kumimoji="0" lang="en-US" sz="3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Iterators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map</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reduce</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zip</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to implement workloads</a:t>
              </a:r>
              <a:endParaRPr kumimoji="0" lang="en-US" sz="2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endParaRPr>
            </a:p>
          </p:txBody>
        </p:sp>
      </p:grpSp>
    </p:spTree>
    <p:extLst>
      <p:ext uri="{BB962C8B-B14F-4D97-AF65-F5344CB8AC3E}">
        <p14:creationId xmlns:p14="http://schemas.microsoft.com/office/powerpoint/2010/main" val="232554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57500" y="1298834"/>
            <a:ext cx="9287223" cy="4931143"/>
          </a:xfrm>
        </p:spPr>
        <p:txBody>
          <a:bodyPr>
            <a:normAutofit/>
          </a:bodyPr>
          <a:lstStyle/>
          <a:p>
            <a:r>
              <a:rPr lang="en-US" sz="2400" b="1" dirty="0"/>
              <a:t>Metadata for PIM-resident arrays</a:t>
            </a:r>
          </a:p>
          <a:p>
            <a:pPr lvl="1"/>
            <a:r>
              <a:rPr lang="en-US" sz="2200" dirty="0" err="1">
                <a:latin typeface="Courier" pitchFamily="2" charset="0"/>
              </a:rPr>
              <a:t>array_meta_data_t</a:t>
            </a:r>
            <a:r>
              <a:rPr lang="en-US" sz="2200" dirty="0"/>
              <a:t> describes a PIM-resident array</a:t>
            </a:r>
          </a:p>
          <a:p>
            <a:pPr lvl="1"/>
            <a:r>
              <a:rPr lang="en-US" sz="2200" dirty="0" err="1">
                <a:latin typeface="Courier" pitchFamily="2" charset="0"/>
              </a:rPr>
              <a:t>simple_pim_management_t</a:t>
            </a:r>
            <a:r>
              <a:rPr lang="en-US" sz="2200" dirty="0"/>
              <a:t> for managing PIM-resident arrays</a:t>
            </a:r>
          </a:p>
          <a:p>
            <a:endParaRPr lang="en-US" sz="2400" dirty="0">
              <a:latin typeface="Courier" pitchFamily="2" charset="0"/>
            </a:endParaRPr>
          </a:p>
          <a:p>
            <a:r>
              <a:rPr lang="en-US" sz="2400" b="1" dirty="0">
                <a:latin typeface="Courier New" panose="02070309020205020404" pitchFamily="49" charset="0"/>
                <a:cs typeface="Courier New" panose="02070309020205020404" pitchFamily="49" charset="0"/>
              </a:rPr>
              <a:t>lookup</a:t>
            </a:r>
            <a:r>
              <a:rPr lang="en-US" sz="2400" dirty="0"/>
              <a:t>: Retrieves all relevant information of an array</a:t>
            </a:r>
          </a:p>
          <a:p>
            <a:pPr lvl="1"/>
            <a:endParaRPr lang="en-US" dirty="0"/>
          </a:p>
          <a:p>
            <a:pPr lvl="1"/>
            <a:endParaRPr lang="en-US" dirty="0"/>
          </a:p>
          <a:p>
            <a:r>
              <a:rPr lang="en-US" sz="2400" b="1" dirty="0">
                <a:latin typeface="Courier New" panose="02070309020205020404" pitchFamily="49" charset="0"/>
                <a:cs typeface="Courier New" panose="02070309020205020404" pitchFamily="49" charset="0"/>
              </a:rPr>
              <a:t>register</a:t>
            </a:r>
            <a:r>
              <a:rPr lang="en-US" sz="2400" dirty="0"/>
              <a:t>: Registers the metadata of an array</a:t>
            </a:r>
          </a:p>
          <a:p>
            <a:pPr lvl="1"/>
            <a:endParaRPr lang="en-US" dirty="0">
              <a:latin typeface="Courier" pitchFamily="2" charset="0"/>
            </a:endParaRPr>
          </a:p>
          <a:p>
            <a:pPr lvl="1"/>
            <a:endParaRPr lang="en-US" dirty="0">
              <a:latin typeface="Courier" pitchFamily="2" charset="0"/>
            </a:endParaRPr>
          </a:p>
          <a:p>
            <a:r>
              <a:rPr lang="en-US" sz="2400" b="1" dirty="0">
                <a:latin typeface="Courier New" panose="02070309020205020404" pitchFamily="49" charset="0"/>
                <a:cs typeface="Courier New" panose="02070309020205020404" pitchFamily="49" charset="0"/>
              </a:rPr>
              <a:t>free</a:t>
            </a:r>
            <a:r>
              <a:rPr lang="en-US" sz="2400" dirty="0"/>
              <a:t>: Removes the metadata of an array</a:t>
            </a:r>
          </a:p>
        </p:txBody>
      </p:sp>
      <p:sp>
        <p:nvSpPr>
          <p:cNvPr id="4" name="TextBox 3">
            <a:extLst>
              <a:ext uri="{FF2B5EF4-FFF2-40B4-BE49-F238E27FC236}">
                <a16:creationId xmlns:a16="http://schemas.microsoft.com/office/drawing/2014/main" id="{F09C3F08-C4AB-DA45-A1F2-B0108CE085F7}"/>
              </a:ext>
            </a:extLst>
          </p:cNvPr>
          <p:cNvSpPr txBox="1"/>
          <p:nvPr/>
        </p:nvSpPr>
        <p:spPr>
          <a:xfrm>
            <a:off x="217112" y="5847252"/>
            <a:ext cx="8798400" cy="307777"/>
          </a:xfrm>
          <a:prstGeom prst="rect">
            <a:avLst/>
          </a:prstGeom>
          <a:solidFill>
            <a:schemeClr val="accent4">
              <a:lumMod val="20000"/>
              <a:lumOff val="80000"/>
            </a:schemeClr>
          </a:solidFill>
          <a:ln w="19050">
            <a:solidFill>
              <a:schemeClr val="accent4"/>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simple_pim_array_free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5" name="TextBox 4">
            <a:extLst>
              <a:ext uri="{FF2B5EF4-FFF2-40B4-BE49-F238E27FC236}">
                <a16:creationId xmlns:a16="http://schemas.microsoft.com/office/drawing/2014/main" id="{10C317E4-5009-7440-A36C-FC9F38D36CF8}"/>
              </a:ext>
            </a:extLst>
          </p:cNvPr>
          <p:cNvSpPr txBox="1"/>
          <p:nvPr/>
        </p:nvSpPr>
        <p:spPr>
          <a:xfrm>
            <a:off x="217112" y="3360500"/>
            <a:ext cx="8798400" cy="523220"/>
          </a:xfrm>
          <a:prstGeom prst="rect">
            <a:avLst/>
          </a:prstGeom>
          <a:solidFill>
            <a:schemeClr val="accent4">
              <a:lumMod val="20000"/>
              <a:lumOff val="80000"/>
            </a:schemeClr>
          </a:solidFill>
          <a:ln w="19050">
            <a:solidFill>
              <a:schemeClr val="accent4"/>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array_meta_data_t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simple_pim_array_lookup</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6" name="TextBox 5">
            <a:extLst>
              <a:ext uri="{FF2B5EF4-FFF2-40B4-BE49-F238E27FC236}">
                <a16:creationId xmlns:a16="http://schemas.microsoft.com/office/drawing/2014/main" id="{F994AF0D-6D75-754B-A2CA-3A722F0423A8}"/>
              </a:ext>
            </a:extLst>
          </p:cNvPr>
          <p:cNvSpPr txBox="1"/>
          <p:nvPr/>
        </p:nvSpPr>
        <p:spPr>
          <a:xfrm>
            <a:off x="217112" y="4641350"/>
            <a:ext cx="8798400" cy="523220"/>
          </a:xfrm>
          <a:prstGeom prst="rect">
            <a:avLst/>
          </a:prstGeom>
          <a:solidFill>
            <a:schemeClr val="accent4">
              <a:lumMod val="20000"/>
              <a:lumOff val="80000"/>
            </a:schemeClr>
          </a:solidFill>
          <a:ln w="19050">
            <a:solidFill>
              <a:schemeClr val="accent4"/>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simple_pim_array_register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array_meta_data_t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meta_data</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9" name="Title 1">
            <a:extLst>
              <a:ext uri="{FF2B5EF4-FFF2-40B4-BE49-F238E27FC236}">
                <a16:creationId xmlns:a16="http://schemas.microsoft.com/office/drawing/2014/main" id="{A8DF6653-080A-C49B-5879-BBB8F6449551}"/>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Management Interface  </a:t>
            </a:r>
          </a:p>
        </p:txBody>
      </p:sp>
    </p:spTree>
    <p:extLst>
      <p:ext uri="{BB962C8B-B14F-4D97-AF65-F5344CB8AC3E}">
        <p14:creationId xmlns:p14="http://schemas.microsoft.com/office/powerpoint/2010/main" val="23075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SimplePIM Host-to-CPU Broadcast</a:t>
            </a:r>
          </a:p>
          <a:p>
            <a:pPr lvl="1"/>
            <a:r>
              <a:rPr lang="en-US" dirty="0"/>
              <a:t>Transfers a host array to all PIM cores in the system</a:t>
            </a:r>
          </a:p>
        </p:txBody>
      </p:sp>
      <p:pic>
        <p:nvPicPr>
          <p:cNvPr id="7" name="Picture 6">
            <a:extLst>
              <a:ext uri="{FF2B5EF4-FFF2-40B4-BE49-F238E27FC236}">
                <a16:creationId xmlns:a16="http://schemas.microsoft.com/office/drawing/2014/main" id="{2061DB10-4938-D349-8D1D-7F22410B5A32}"/>
              </a:ext>
            </a:extLst>
          </p:cNvPr>
          <p:cNvPicPr>
            <a:picLocks noChangeAspect="1"/>
          </p:cNvPicPr>
          <p:nvPr/>
        </p:nvPicPr>
        <p:blipFill>
          <a:blip r:embed="rId2"/>
          <a:stretch>
            <a:fillRect/>
          </a:stretch>
        </p:blipFill>
        <p:spPr>
          <a:xfrm>
            <a:off x="72000" y="3468648"/>
            <a:ext cx="9000000" cy="1977632"/>
          </a:xfrm>
          <a:prstGeom prst="rect">
            <a:avLst/>
          </a:prstGeom>
        </p:spPr>
      </p:pic>
      <p:sp>
        <p:nvSpPr>
          <p:cNvPr id="14" name="TextBox 13">
            <a:extLst>
              <a:ext uri="{FF2B5EF4-FFF2-40B4-BE49-F238E27FC236}">
                <a16:creationId xmlns:a16="http://schemas.microsoft.com/office/drawing/2014/main" id="{7201AC8F-8FCD-474B-B84E-6B78B5022269}"/>
              </a:ext>
            </a:extLst>
          </p:cNvPr>
          <p:cNvSpPr txBox="1"/>
          <p:nvPr/>
        </p:nvSpPr>
        <p:spPr>
          <a:xfrm>
            <a:off x="160624" y="2271140"/>
            <a:ext cx="8798400" cy="523220"/>
          </a:xfrm>
          <a:prstGeom prst="rect">
            <a:avLst/>
          </a:prstGeom>
          <a:solidFill>
            <a:schemeClr val="accent5">
              <a:lumMod val="20000"/>
              <a:lumOff val="80000"/>
            </a:schemeClr>
          </a:solidFill>
          <a:ln w="19050">
            <a:solidFill>
              <a:schemeClr val="accent5"/>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simple_pim_array_broadcast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arr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uint64_t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len</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type_size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6" name="Title 1">
            <a:extLst>
              <a:ext uri="{FF2B5EF4-FFF2-40B4-BE49-F238E27FC236}">
                <a16:creationId xmlns:a16="http://schemas.microsoft.com/office/drawing/2014/main" id="{946FE94F-1C1E-BDD4-D693-E7D43B090E29}"/>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Communication Interface (I)</a:t>
            </a:r>
          </a:p>
        </p:txBody>
      </p:sp>
    </p:spTree>
    <p:extLst>
      <p:ext uri="{BB962C8B-B14F-4D97-AF65-F5344CB8AC3E}">
        <p14:creationId xmlns:p14="http://schemas.microsoft.com/office/powerpoint/2010/main" val="202682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a:xfrm>
            <a:off x="160624" y="1231927"/>
            <a:ext cx="8894602" cy="4931143"/>
          </a:xfrm>
        </p:spPr>
        <p:txBody>
          <a:bodyPr/>
          <a:lstStyle/>
          <a:p>
            <a:r>
              <a:rPr lang="en-US" b="1" dirty="0"/>
              <a:t>Host-to-PIM SimplePIM Scatter</a:t>
            </a:r>
          </a:p>
          <a:p>
            <a:pPr lvl="1"/>
            <a:r>
              <a:rPr lang="en-US" dirty="0"/>
              <a:t>Distributes an array to PIM DRAM banks </a:t>
            </a:r>
          </a:p>
          <a:p>
            <a:pPr lvl="1"/>
            <a:endParaRPr lang="en-US" dirty="0"/>
          </a:p>
          <a:p>
            <a:pPr lvl="1"/>
            <a:endParaRPr lang="en-US" dirty="0"/>
          </a:p>
          <a:p>
            <a:r>
              <a:rPr lang="en-US" b="1" dirty="0"/>
              <a:t>Host-to-PIM SimplePIM Gather</a:t>
            </a:r>
          </a:p>
          <a:p>
            <a:pPr lvl="1"/>
            <a:r>
              <a:rPr lang="en-US" dirty="0"/>
              <a:t>Collects portions of an array from PIM DRAM banks</a:t>
            </a:r>
          </a:p>
        </p:txBody>
      </p:sp>
      <p:pic>
        <p:nvPicPr>
          <p:cNvPr id="5" name="Picture 4">
            <a:extLst>
              <a:ext uri="{FF2B5EF4-FFF2-40B4-BE49-F238E27FC236}">
                <a16:creationId xmlns:a16="http://schemas.microsoft.com/office/drawing/2014/main" id="{4F152B86-C5A8-F242-BFD2-0100426426E8}"/>
              </a:ext>
            </a:extLst>
          </p:cNvPr>
          <p:cNvPicPr>
            <a:picLocks noChangeAspect="1"/>
          </p:cNvPicPr>
          <p:nvPr/>
        </p:nvPicPr>
        <p:blipFill>
          <a:blip r:embed="rId2"/>
          <a:stretch>
            <a:fillRect/>
          </a:stretch>
        </p:blipFill>
        <p:spPr>
          <a:xfrm>
            <a:off x="72000" y="4286049"/>
            <a:ext cx="9000000" cy="2098814"/>
          </a:xfrm>
          <a:prstGeom prst="rect">
            <a:avLst/>
          </a:prstGeom>
        </p:spPr>
      </p:pic>
      <p:sp>
        <p:nvSpPr>
          <p:cNvPr id="6" name="TextBox 5">
            <a:extLst>
              <a:ext uri="{FF2B5EF4-FFF2-40B4-BE49-F238E27FC236}">
                <a16:creationId xmlns:a16="http://schemas.microsoft.com/office/drawing/2014/main" id="{82D1F3FD-888B-5045-B43B-CB33CB16E2E3}"/>
              </a:ext>
            </a:extLst>
          </p:cNvPr>
          <p:cNvSpPr txBox="1"/>
          <p:nvPr/>
        </p:nvSpPr>
        <p:spPr>
          <a:xfrm>
            <a:off x="143850" y="3761901"/>
            <a:ext cx="8798400" cy="523220"/>
          </a:xfrm>
          <a:prstGeom prst="rect">
            <a:avLst/>
          </a:prstGeom>
          <a:solidFill>
            <a:schemeClr val="accent5">
              <a:lumMod val="20000"/>
              <a:lumOff val="80000"/>
            </a:schemeClr>
          </a:solidFill>
          <a:ln w="19050">
            <a:solidFill>
              <a:schemeClr val="accent5"/>
            </a:solidFill>
            <a:prstDash val="sys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simple_pim_array_gather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7" name="TextBox 6">
            <a:extLst>
              <a:ext uri="{FF2B5EF4-FFF2-40B4-BE49-F238E27FC236}">
                <a16:creationId xmlns:a16="http://schemas.microsoft.com/office/drawing/2014/main" id="{B8DB069A-6206-8246-966F-BDDF2021B373}"/>
              </a:ext>
            </a:extLst>
          </p:cNvPr>
          <p:cNvSpPr txBox="1"/>
          <p:nvPr/>
        </p:nvSpPr>
        <p:spPr>
          <a:xfrm>
            <a:off x="143850" y="2156518"/>
            <a:ext cx="8798400" cy="523220"/>
          </a:xfrm>
          <a:prstGeom prst="rect">
            <a:avLst/>
          </a:prstGeom>
          <a:solidFill>
            <a:schemeClr val="accent5">
              <a:lumMod val="20000"/>
              <a:lumOff val="80000"/>
            </a:schemeClr>
          </a:solidFill>
          <a:ln w="19050">
            <a:solidFill>
              <a:schemeClr val="accent5"/>
            </a:solidFill>
            <a:prstDash val="sys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simple_pim_array_scatter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arr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uint64_t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len</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type_size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9" name="Title 1">
            <a:extLst>
              <a:ext uri="{FF2B5EF4-FFF2-40B4-BE49-F238E27FC236}">
                <a16:creationId xmlns:a16="http://schemas.microsoft.com/office/drawing/2014/main" id="{CF6E7225-04D7-657D-D06F-BD0A276045AA}"/>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Communication Interface (II)</a:t>
            </a:r>
          </a:p>
        </p:txBody>
      </p:sp>
    </p:spTree>
    <p:extLst>
      <p:ext uri="{BB962C8B-B14F-4D97-AF65-F5344CB8AC3E}">
        <p14:creationId xmlns:p14="http://schemas.microsoft.com/office/powerpoint/2010/main" val="283339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PIM-to-PIM Communication: </a:t>
            </a:r>
            <a:r>
              <a:rPr lang="en-US" b="1" dirty="0" err="1"/>
              <a:t>AllReduce</a:t>
            </a:r>
            <a:endParaRPr lang="en-US" b="1" dirty="0"/>
          </a:p>
          <a:p>
            <a:pPr lvl="1"/>
            <a:r>
              <a:rPr lang="en-US" dirty="0"/>
              <a:t>Used for algorithm synchronization</a:t>
            </a:r>
          </a:p>
          <a:p>
            <a:pPr lvl="1"/>
            <a:r>
              <a:rPr lang="en-US" dirty="0"/>
              <a:t>The programmer specifies an accumulative function</a:t>
            </a:r>
          </a:p>
        </p:txBody>
      </p:sp>
      <p:pic>
        <p:nvPicPr>
          <p:cNvPr id="5" name="Picture 4">
            <a:extLst>
              <a:ext uri="{FF2B5EF4-FFF2-40B4-BE49-F238E27FC236}">
                <a16:creationId xmlns:a16="http://schemas.microsoft.com/office/drawing/2014/main" id="{CAE69BA3-FC22-FF49-A5B6-6B3983CAD1A8}"/>
              </a:ext>
            </a:extLst>
          </p:cNvPr>
          <p:cNvPicPr>
            <a:picLocks noChangeAspect="1"/>
          </p:cNvPicPr>
          <p:nvPr/>
        </p:nvPicPr>
        <p:blipFill>
          <a:blip r:embed="rId2"/>
          <a:stretch>
            <a:fillRect/>
          </a:stretch>
        </p:blipFill>
        <p:spPr>
          <a:xfrm>
            <a:off x="72000" y="3578990"/>
            <a:ext cx="9000000" cy="2241106"/>
          </a:xfrm>
          <a:prstGeom prst="rect">
            <a:avLst/>
          </a:prstGeom>
        </p:spPr>
      </p:pic>
      <p:sp>
        <p:nvSpPr>
          <p:cNvPr id="6" name="TextBox 5">
            <a:extLst>
              <a:ext uri="{FF2B5EF4-FFF2-40B4-BE49-F238E27FC236}">
                <a16:creationId xmlns:a16="http://schemas.microsoft.com/office/drawing/2014/main" id="{16A3C55E-80FF-8B40-8925-660F378238D5}"/>
              </a:ext>
            </a:extLst>
          </p:cNvPr>
          <p:cNvSpPr txBox="1"/>
          <p:nvPr/>
        </p:nvSpPr>
        <p:spPr>
          <a:xfrm>
            <a:off x="172800" y="2673830"/>
            <a:ext cx="8798400" cy="523220"/>
          </a:xfrm>
          <a:prstGeom prst="rect">
            <a:avLst/>
          </a:prstGeom>
          <a:solidFill>
            <a:schemeClr val="accent5">
              <a:lumMod val="20000"/>
              <a:lumOff val="80000"/>
            </a:schemeClr>
          </a:solidFill>
          <a:ln w="19050">
            <a:solidFill>
              <a:schemeClr val="accent5"/>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simple_pim_array_allreduce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handle_t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handle,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8" name="Title 1">
            <a:extLst>
              <a:ext uri="{FF2B5EF4-FFF2-40B4-BE49-F238E27FC236}">
                <a16:creationId xmlns:a16="http://schemas.microsoft.com/office/drawing/2014/main" id="{7A128A2F-E02E-059E-7FC4-003BEC4182D0}"/>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Communication Interface (III)</a:t>
            </a:r>
          </a:p>
        </p:txBody>
      </p:sp>
    </p:spTree>
    <p:extLst>
      <p:ext uri="{BB962C8B-B14F-4D97-AF65-F5344CB8AC3E}">
        <p14:creationId xmlns:p14="http://schemas.microsoft.com/office/powerpoint/2010/main" val="30217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PIM-to-PIM Communication: </a:t>
            </a:r>
            <a:r>
              <a:rPr lang="en-US" b="1" dirty="0" err="1"/>
              <a:t>AllGather</a:t>
            </a:r>
            <a:endParaRPr lang="en-US" b="1" dirty="0"/>
          </a:p>
          <a:p>
            <a:pPr lvl="1"/>
            <a:r>
              <a:rPr lang="en-US" dirty="0"/>
              <a:t>Combines array pieces and distributes the complete array to all PIM cores</a:t>
            </a:r>
          </a:p>
        </p:txBody>
      </p:sp>
      <p:pic>
        <p:nvPicPr>
          <p:cNvPr id="5" name="Picture 4">
            <a:extLst>
              <a:ext uri="{FF2B5EF4-FFF2-40B4-BE49-F238E27FC236}">
                <a16:creationId xmlns:a16="http://schemas.microsoft.com/office/drawing/2014/main" id="{8B854130-EF36-4146-9976-0A355A63F71A}"/>
              </a:ext>
            </a:extLst>
          </p:cNvPr>
          <p:cNvPicPr>
            <a:picLocks noChangeAspect="1"/>
          </p:cNvPicPr>
          <p:nvPr/>
        </p:nvPicPr>
        <p:blipFill>
          <a:blip r:embed="rId2"/>
          <a:stretch>
            <a:fillRect/>
          </a:stretch>
        </p:blipFill>
        <p:spPr>
          <a:xfrm>
            <a:off x="72000" y="3537435"/>
            <a:ext cx="9000000" cy="2241106"/>
          </a:xfrm>
          <a:prstGeom prst="rect">
            <a:avLst/>
          </a:prstGeom>
        </p:spPr>
      </p:pic>
      <p:sp>
        <p:nvSpPr>
          <p:cNvPr id="6" name="TextBox 5">
            <a:extLst>
              <a:ext uri="{FF2B5EF4-FFF2-40B4-BE49-F238E27FC236}">
                <a16:creationId xmlns:a16="http://schemas.microsoft.com/office/drawing/2014/main" id="{8D5A60B3-4469-7C45-A84E-AD976499EC03}"/>
              </a:ext>
            </a:extLst>
          </p:cNvPr>
          <p:cNvSpPr txBox="1"/>
          <p:nvPr/>
        </p:nvSpPr>
        <p:spPr>
          <a:xfrm>
            <a:off x="172800" y="2562779"/>
            <a:ext cx="8798400" cy="523220"/>
          </a:xfrm>
          <a:prstGeom prst="rect">
            <a:avLst/>
          </a:prstGeom>
          <a:solidFill>
            <a:schemeClr val="accent5">
              <a:lumMod val="20000"/>
              <a:lumOff val="80000"/>
            </a:schemeClr>
          </a:solidFill>
          <a:ln w="19050">
            <a:solidFill>
              <a:schemeClr val="accent5"/>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simple_pim_array_allgather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new_id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9" name="Title 1">
            <a:extLst>
              <a:ext uri="{FF2B5EF4-FFF2-40B4-BE49-F238E27FC236}">
                <a16:creationId xmlns:a16="http://schemas.microsoft.com/office/drawing/2014/main" id="{43144CE5-5552-71F7-DFCE-FD9FA8AAFDE7}"/>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Communication Interface (IV)</a:t>
            </a:r>
          </a:p>
        </p:txBody>
      </p:sp>
    </p:spTree>
    <p:extLst>
      <p:ext uri="{BB962C8B-B14F-4D97-AF65-F5344CB8AC3E}">
        <p14:creationId xmlns:p14="http://schemas.microsoft.com/office/powerpoint/2010/main" val="33952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Array Map</a:t>
            </a:r>
          </a:p>
          <a:p>
            <a:pPr lvl="1"/>
            <a:r>
              <a:rPr lang="en-US" dirty="0"/>
              <a:t>Applies </a:t>
            </a:r>
            <a:r>
              <a:rPr lang="en-US" dirty="0" err="1">
                <a:latin typeface="Courier" pitchFamily="2" charset="0"/>
              </a:rPr>
              <a:t>map_func</a:t>
            </a:r>
            <a:r>
              <a:rPr lang="en-US" dirty="0"/>
              <a:t> to every element of the data array</a:t>
            </a:r>
          </a:p>
        </p:txBody>
      </p:sp>
      <p:pic>
        <p:nvPicPr>
          <p:cNvPr id="6" name="Picture 5">
            <a:extLst>
              <a:ext uri="{FF2B5EF4-FFF2-40B4-BE49-F238E27FC236}">
                <a16:creationId xmlns:a16="http://schemas.microsoft.com/office/drawing/2014/main" id="{5A0045AB-92E5-2144-9B80-816CA2F4A173}"/>
              </a:ext>
            </a:extLst>
          </p:cNvPr>
          <p:cNvPicPr>
            <a:picLocks noChangeAspect="1"/>
          </p:cNvPicPr>
          <p:nvPr/>
        </p:nvPicPr>
        <p:blipFill>
          <a:blip r:embed="rId2"/>
          <a:stretch>
            <a:fillRect/>
          </a:stretch>
        </p:blipFill>
        <p:spPr>
          <a:xfrm>
            <a:off x="992589" y="3666201"/>
            <a:ext cx="7158821" cy="1584671"/>
          </a:xfrm>
          <a:prstGeom prst="rect">
            <a:avLst/>
          </a:prstGeom>
        </p:spPr>
      </p:pic>
      <p:sp>
        <p:nvSpPr>
          <p:cNvPr id="7" name="TextBox 6">
            <a:extLst>
              <a:ext uri="{FF2B5EF4-FFF2-40B4-BE49-F238E27FC236}">
                <a16:creationId xmlns:a16="http://schemas.microsoft.com/office/drawing/2014/main" id="{E019CF32-5D5D-CD45-8AD2-0F8D69D1D34E}"/>
              </a:ext>
            </a:extLst>
          </p:cNvPr>
          <p:cNvSpPr txBox="1"/>
          <p:nvPr/>
        </p:nvSpPr>
        <p:spPr>
          <a:xfrm>
            <a:off x="172799" y="2220908"/>
            <a:ext cx="8798400" cy="523220"/>
          </a:xfrm>
          <a:prstGeom prst="rect">
            <a:avLst/>
          </a:prstGeom>
          <a:solidFill>
            <a:schemeClr val="accent1">
              <a:lumMod val="20000"/>
              <a:lumOff val="80000"/>
            </a:schemeClr>
          </a:solidFill>
          <a:ln w="19050">
            <a:solidFill>
              <a:schemeClr val="accent1"/>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simple_pim_array_map</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src_id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dest_id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output_type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handle_t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handle,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8" name="Title 1">
            <a:extLst>
              <a:ext uri="{FF2B5EF4-FFF2-40B4-BE49-F238E27FC236}">
                <a16:creationId xmlns:a16="http://schemas.microsoft.com/office/drawing/2014/main" id="{D8B1B5E7-A9F4-5A2D-F489-0BF6EB3F318F}"/>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Processing Interface (I)</a:t>
            </a:r>
          </a:p>
        </p:txBody>
      </p:sp>
    </p:spTree>
    <p:extLst>
      <p:ext uri="{BB962C8B-B14F-4D97-AF65-F5344CB8AC3E}">
        <p14:creationId xmlns:p14="http://schemas.microsoft.com/office/powerpoint/2010/main" val="51283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702804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Array Reduction</a:t>
            </a:r>
          </a:p>
          <a:p>
            <a:pPr lvl="1"/>
            <a:r>
              <a:rPr lang="en-US" dirty="0"/>
              <a:t>The </a:t>
            </a:r>
            <a:r>
              <a:rPr lang="en-US" dirty="0" err="1">
                <a:latin typeface="Courier" pitchFamily="2" charset="0"/>
              </a:rPr>
              <a:t>map_to_val_func</a:t>
            </a:r>
            <a:r>
              <a:rPr lang="en-US" dirty="0">
                <a:latin typeface="Courier" pitchFamily="2" charset="0"/>
              </a:rPr>
              <a:t> </a:t>
            </a:r>
            <a:r>
              <a:rPr lang="en-US" dirty="0"/>
              <a:t>function transforms an input element to an output value and an output index</a:t>
            </a:r>
          </a:p>
          <a:p>
            <a:pPr lvl="1"/>
            <a:r>
              <a:rPr lang="en-US" dirty="0"/>
              <a:t>The </a:t>
            </a:r>
            <a:r>
              <a:rPr lang="en-US" dirty="0" err="1">
                <a:latin typeface="Courier" pitchFamily="2" charset="0"/>
              </a:rPr>
              <a:t>acc_func</a:t>
            </a:r>
            <a:r>
              <a:rPr lang="en-US" dirty="0">
                <a:latin typeface="Courier" pitchFamily="2" charset="0"/>
              </a:rPr>
              <a:t> </a:t>
            </a:r>
            <a:r>
              <a:rPr lang="en-US" dirty="0"/>
              <a:t>function accumulates the output values onto the output array</a:t>
            </a:r>
          </a:p>
        </p:txBody>
      </p:sp>
      <p:pic>
        <p:nvPicPr>
          <p:cNvPr id="5" name="Picture 4">
            <a:extLst>
              <a:ext uri="{FF2B5EF4-FFF2-40B4-BE49-F238E27FC236}">
                <a16:creationId xmlns:a16="http://schemas.microsoft.com/office/drawing/2014/main" id="{92018E1B-DBFE-654E-AA87-2CF113FCD93E}"/>
              </a:ext>
            </a:extLst>
          </p:cNvPr>
          <p:cNvPicPr>
            <a:picLocks noChangeAspect="1"/>
          </p:cNvPicPr>
          <p:nvPr/>
        </p:nvPicPr>
        <p:blipFill>
          <a:blip r:embed="rId2"/>
          <a:stretch>
            <a:fillRect/>
          </a:stretch>
        </p:blipFill>
        <p:spPr>
          <a:xfrm>
            <a:off x="1374925" y="4168497"/>
            <a:ext cx="6482773" cy="2363755"/>
          </a:xfrm>
          <a:prstGeom prst="rect">
            <a:avLst/>
          </a:prstGeom>
        </p:spPr>
      </p:pic>
      <p:sp>
        <p:nvSpPr>
          <p:cNvPr id="6" name="TextBox 5">
            <a:extLst>
              <a:ext uri="{FF2B5EF4-FFF2-40B4-BE49-F238E27FC236}">
                <a16:creationId xmlns:a16="http://schemas.microsoft.com/office/drawing/2014/main" id="{8EA3DFB5-54FF-6B4D-9B61-E672E8D204D5}"/>
              </a:ext>
            </a:extLst>
          </p:cNvPr>
          <p:cNvSpPr txBox="1"/>
          <p:nvPr/>
        </p:nvSpPr>
        <p:spPr>
          <a:xfrm>
            <a:off x="265213" y="3309503"/>
            <a:ext cx="8798400" cy="738664"/>
          </a:xfrm>
          <a:prstGeom prst="rect">
            <a:avLst/>
          </a:prstGeom>
          <a:solidFill>
            <a:schemeClr val="accent1">
              <a:lumMod val="20000"/>
              <a:lumOff val="80000"/>
            </a:schemeClr>
          </a:solidFill>
          <a:ln w="19050">
            <a:solidFill>
              <a:schemeClr val="accent1"/>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simple_pim_array_red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src_id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dest_id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uint32_t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output_type</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uint32_t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output_len</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handle_t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handle,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11" name="Title 1">
            <a:extLst>
              <a:ext uri="{FF2B5EF4-FFF2-40B4-BE49-F238E27FC236}">
                <a16:creationId xmlns:a16="http://schemas.microsoft.com/office/drawing/2014/main" id="{032D37DB-B236-3C19-5413-7382ADF0F2DB}"/>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Processing Interface (II)</a:t>
            </a:r>
          </a:p>
        </p:txBody>
      </p:sp>
    </p:spTree>
    <p:extLst>
      <p:ext uri="{BB962C8B-B14F-4D97-AF65-F5344CB8AC3E}">
        <p14:creationId xmlns:p14="http://schemas.microsoft.com/office/powerpoint/2010/main" val="237180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b="1" dirty="0"/>
              <a:t>Array Zip</a:t>
            </a:r>
          </a:p>
          <a:p>
            <a:pPr lvl="1"/>
            <a:r>
              <a:rPr lang="en-US" dirty="0"/>
              <a:t>Takes two input arrays and combines their elements into an output array</a:t>
            </a:r>
          </a:p>
        </p:txBody>
      </p:sp>
      <p:pic>
        <p:nvPicPr>
          <p:cNvPr id="5" name="Picture 4">
            <a:extLst>
              <a:ext uri="{FF2B5EF4-FFF2-40B4-BE49-F238E27FC236}">
                <a16:creationId xmlns:a16="http://schemas.microsoft.com/office/drawing/2014/main" id="{4E169C46-EAA2-8E48-BE88-21CD12D6A276}"/>
              </a:ext>
            </a:extLst>
          </p:cNvPr>
          <p:cNvPicPr>
            <a:picLocks noChangeAspect="1"/>
          </p:cNvPicPr>
          <p:nvPr/>
        </p:nvPicPr>
        <p:blipFill>
          <a:blip r:embed="rId2"/>
          <a:stretch>
            <a:fillRect/>
          </a:stretch>
        </p:blipFill>
        <p:spPr>
          <a:xfrm>
            <a:off x="876300" y="3436507"/>
            <a:ext cx="7391400" cy="2451100"/>
          </a:xfrm>
          <a:prstGeom prst="rect">
            <a:avLst/>
          </a:prstGeom>
        </p:spPr>
      </p:pic>
      <p:sp>
        <p:nvSpPr>
          <p:cNvPr id="6" name="TextBox 5">
            <a:extLst>
              <a:ext uri="{FF2B5EF4-FFF2-40B4-BE49-F238E27FC236}">
                <a16:creationId xmlns:a16="http://schemas.microsoft.com/office/drawing/2014/main" id="{4D54413F-EC5F-E14B-8213-A6BB0B9AA294}"/>
              </a:ext>
            </a:extLst>
          </p:cNvPr>
          <p:cNvSpPr txBox="1"/>
          <p:nvPr/>
        </p:nvSpPr>
        <p:spPr>
          <a:xfrm>
            <a:off x="169011" y="2570917"/>
            <a:ext cx="8798400" cy="523220"/>
          </a:xfrm>
          <a:prstGeom prst="rect">
            <a:avLst/>
          </a:prstGeom>
          <a:solidFill>
            <a:schemeClr val="accent1">
              <a:lumMod val="20000"/>
              <a:lumOff val="80000"/>
            </a:schemeClr>
          </a:solidFill>
          <a:ln w="19050">
            <a:solidFill>
              <a:schemeClr val="accent1"/>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simple_pim_array_zip</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src1_id, </a:t>
            </a: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src2_id,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00F6"/>
                </a:solidFill>
                <a:effectLst/>
                <a:uLnTx/>
                <a:uFillTx/>
                <a:latin typeface="Courier" pitchFamily="2" charset="0"/>
                <a:ea typeface="+mn-ea"/>
                <a:cs typeface="+mn-cs"/>
              </a:rPr>
              <a:t>const char</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dest_id</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400" b="0" i="0" u="none" strike="noStrike" kern="1200" cap="none" spc="0" normalizeH="0" baseline="0" noProof="0" dirty="0" err="1">
                <a:ln>
                  <a:noFill/>
                </a:ln>
                <a:solidFill>
                  <a:srgbClr val="000000"/>
                </a:solidFill>
                <a:effectLst/>
                <a:uLnTx/>
                <a:uFillTx/>
                <a:latin typeface="Courier" pitchFamily="2" charset="0"/>
                <a:ea typeface="+mn-ea"/>
                <a:cs typeface="+mn-cs"/>
              </a:rPr>
              <a:t>simple_pim_management_t</a:t>
            </a:r>
            <a:r>
              <a:rPr kumimoji="0" lang="en-US" sz="1400" b="0" i="0" u="none" strike="noStrike" kern="1200" cap="none" spc="0" normalizeH="0" baseline="0" noProof="0" dirty="0">
                <a:ln>
                  <a:noFill/>
                </a:ln>
                <a:solidFill>
                  <a:srgbClr val="000000"/>
                </a:solidFill>
                <a:effectLst/>
                <a:uLnTx/>
                <a:uFillTx/>
                <a:latin typeface="Courier" pitchFamily="2" charset="0"/>
                <a:ea typeface="+mn-ea"/>
                <a:cs typeface="+mn-cs"/>
              </a:rPr>
              <a:t>* management);</a:t>
            </a:r>
          </a:p>
        </p:txBody>
      </p:sp>
      <p:sp>
        <p:nvSpPr>
          <p:cNvPr id="8" name="Title 1">
            <a:extLst>
              <a:ext uri="{FF2B5EF4-FFF2-40B4-BE49-F238E27FC236}">
                <a16:creationId xmlns:a16="http://schemas.microsoft.com/office/drawing/2014/main" id="{2DBCAA95-8AE6-5989-501A-D543C13C6CBF}"/>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Processing Interface (III)</a:t>
            </a:r>
          </a:p>
        </p:txBody>
      </p:sp>
    </p:spTree>
    <p:extLst>
      <p:ext uri="{BB962C8B-B14F-4D97-AF65-F5344CB8AC3E}">
        <p14:creationId xmlns:p14="http://schemas.microsoft.com/office/powerpoint/2010/main" val="106376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972E9A-0E43-FD49-A391-B21274FC31A8}"/>
              </a:ext>
            </a:extLst>
          </p:cNvPr>
          <p:cNvSpPr>
            <a:spLocks noGrp="1"/>
          </p:cNvSpPr>
          <p:nvPr>
            <p:ph idx="1"/>
          </p:nvPr>
        </p:nvSpPr>
        <p:spPr/>
        <p:txBody>
          <a:bodyPr/>
          <a:lstStyle/>
          <a:p>
            <a:r>
              <a:rPr lang="en-US" dirty="0"/>
              <a:t>Strength reduction</a:t>
            </a:r>
          </a:p>
          <a:p>
            <a:endParaRPr lang="en-US" dirty="0"/>
          </a:p>
          <a:p>
            <a:r>
              <a:rPr lang="en-US" dirty="0"/>
              <a:t>Loop unrolling</a:t>
            </a:r>
          </a:p>
          <a:p>
            <a:endParaRPr lang="en-US" dirty="0"/>
          </a:p>
          <a:p>
            <a:r>
              <a:rPr lang="en-US" dirty="0"/>
              <a:t>Avoiding boundary checks</a:t>
            </a:r>
          </a:p>
          <a:p>
            <a:endParaRPr lang="en-US" dirty="0"/>
          </a:p>
          <a:p>
            <a:r>
              <a:rPr lang="en-US" dirty="0"/>
              <a:t>Function </a:t>
            </a:r>
            <a:r>
              <a:rPr lang="en-US" dirty="0" err="1"/>
              <a:t>inlining</a:t>
            </a:r>
            <a:endParaRPr lang="en-US" dirty="0"/>
          </a:p>
          <a:p>
            <a:endParaRPr lang="en-US" dirty="0"/>
          </a:p>
          <a:p>
            <a:r>
              <a:rPr lang="en-US" dirty="0"/>
              <a:t>Adjustment of data transfer sizes</a:t>
            </a:r>
          </a:p>
        </p:txBody>
      </p:sp>
      <p:sp>
        <p:nvSpPr>
          <p:cNvPr id="6" name="Title 1">
            <a:extLst>
              <a:ext uri="{FF2B5EF4-FFF2-40B4-BE49-F238E27FC236}">
                <a16:creationId xmlns:a16="http://schemas.microsoft.com/office/drawing/2014/main" id="{B398F958-009A-CE58-A194-FE9CBBB0B65A}"/>
              </a:ext>
            </a:extLst>
          </p:cNvPr>
          <p:cNvSpPr>
            <a:spLocks noGrp="1"/>
          </p:cNvSpPr>
          <p:nvPr>
            <p:ph type="title"/>
          </p:nvPr>
        </p:nvSpPr>
        <p:spPr>
          <a:xfrm>
            <a:off x="169011" y="132334"/>
            <a:ext cx="8894602" cy="925840"/>
          </a:xfrm>
        </p:spPr>
        <p:txBody>
          <a:bodyPr>
            <a:noAutofit/>
          </a:bodyPr>
          <a:lstStyle/>
          <a:p>
            <a:r>
              <a:rPr lang="en-US" sz="3600" dirty="0"/>
              <a:t>SimplePIM Programming Framework: </a:t>
            </a:r>
            <a:br>
              <a:rPr lang="en-US" sz="3600" dirty="0"/>
            </a:br>
            <a:r>
              <a:rPr lang="en-US" sz="2800" dirty="0"/>
              <a:t>General Code Optimizations</a:t>
            </a:r>
          </a:p>
        </p:txBody>
      </p:sp>
    </p:spTree>
    <p:extLst>
      <p:ext uri="{BB962C8B-B14F-4D97-AF65-F5344CB8AC3E}">
        <p14:creationId xmlns:p14="http://schemas.microsoft.com/office/powerpoint/2010/main" val="33403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up)">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up)">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up)">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1270709"/>
            <a:ext cx="8670189" cy="5503539"/>
          </a:xfrm>
        </p:spPr>
        <p:txBody>
          <a:bodyPr>
            <a:normAutofit/>
          </a:bodyPr>
          <a:lstStyle/>
          <a:p>
            <a:r>
              <a:rPr lang="en-US" b="1" dirty="0">
                <a:solidFill>
                  <a:schemeClr val="accent6"/>
                </a:solidFill>
              </a:rPr>
              <a:t>Evaluated system</a:t>
            </a:r>
          </a:p>
          <a:p>
            <a:pPr lvl="1"/>
            <a:r>
              <a:rPr lang="en-US" dirty="0">
                <a:solidFill>
                  <a:schemeClr val="accent6"/>
                </a:solidFill>
              </a:rPr>
              <a:t>UPMEM PIM system with 2,432 PIM cores with </a:t>
            </a:r>
            <a:br>
              <a:rPr lang="en-US" dirty="0">
                <a:solidFill>
                  <a:schemeClr val="accent6"/>
                </a:solidFill>
              </a:rPr>
            </a:br>
            <a:r>
              <a:rPr lang="en-US" dirty="0">
                <a:solidFill>
                  <a:schemeClr val="accent6"/>
                </a:solidFill>
              </a:rPr>
              <a:t>159 GB of PIM DRAM</a:t>
            </a:r>
          </a:p>
          <a:p>
            <a:r>
              <a:rPr lang="en-US" b="1" dirty="0">
                <a:solidFill>
                  <a:schemeClr val="accent4"/>
                </a:solidFill>
              </a:rPr>
              <a:t>Real-world Benchmarks</a:t>
            </a:r>
          </a:p>
          <a:p>
            <a:pPr lvl="1"/>
            <a:r>
              <a:rPr lang="en-US" dirty="0">
                <a:solidFill>
                  <a:schemeClr val="accent4"/>
                </a:solidFill>
              </a:rPr>
              <a:t>Vector addition</a:t>
            </a:r>
          </a:p>
          <a:p>
            <a:pPr lvl="1"/>
            <a:r>
              <a:rPr lang="en-US" dirty="0">
                <a:solidFill>
                  <a:schemeClr val="accent4"/>
                </a:solidFill>
              </a:rPr>
              <a:t>Reduction</a:t>
            </a:r>
          </a:p>
          <a:p>
            <a:pPr lvl="1"/>
            <a:r>
              <a:rPr lang="en-US" dirty="0">
                <a:solidFill>
                  <a:schemeClr val="accent4"/>
                </a:solidFill>
              </a:rPr>
              <a:t>Histogram</a:t>
            </a:r>
          </a:p>
          <a:p>
            <a:pPr lvl="1"/>
            <a:r>
              <a:rPr lang="en-US" dirty="0">
                <a:solidFill>
                  <a:schemeClr val="accent4"/>
                </a:solidFill>
              </a:rPr>
              <a:t>K-Means</a:t>
            </a:r>
          </a:p>
          <a:p>
            <a:pPr lvl="1"/>
            <a:r>
              <a:rPr lang="en-US" dirty="0">
                <a:solidFill>
                  <a:schemeClr val="accent4"/>
                </a:solidFill>
              </a:rPr>
              <a:t>Linear regression</a:t>
            </a:r>
          </a:p>
          <a:p>
            <a:pPr lvl="1"/>
            <a:r>
              <a:rPr lang="en-US" dirty="0">
                <a:solidFill>
                  <a:schemeClr val="accent4"/>
                </a:solidFill>
              </a:rPr>
              <a:t>Logistic regression</a:t>
            </a:r>
          </a:p>
          <a:p>
            <a:r>
              <a:rPr lang="en-US" dirty="0">
                <a:solidFill>
                  <a:schemeClr val="accent5"/>
                </a:solidFill>
              </a:rPr>
              <a:t>Comparison to hand-optimized codes in terms of programming productivity and performance</a:t>
            </a:r>
          </a:p>
        </p:txBody>
      </p:sp>
      <p:sp>
        <p:nvSpPr>
          <p:cNvPr id="7" name="Title 1">
            <a:extLst>
              <a:ext uri="{FF2B5EF4-FFF2-40B4-BE49-F238E27FC236}">
                <a16:creationId xmlns:a16="http://schemas.microsoft.com/office/drawing/2014/main" id="{71ADC4FC-EA47-9771-A977-2D93120EABC8}"/>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Evaluation Methodology</a:t>
            </a:r>
          </a:p>
        </p:txBody>
      </p:sp>
    </p:spTree>
    <p:extLst>
      <p:ext uri="{BB962C8B-B14F-4D97-AF65-F5344CB8AC3E}">
        <p14:creationId xmlns:p14="http://schemas.microsoft.com/office/powerpoint/2010/main" val="31821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7D298C-3654-5E4E-AED5-CDE84D3D797C}"/>
              </a:ext>
            </a:extLst>
          </p:cNvPr>
          <p:cNvSpPr>
            <a:spLocks noGrp="1"/>
          </p:cNvSpPr>
          <p:nvPr>
            <p:ph idx="1"/>
          </p:nvPr>
        </p:nvSpPr>
        <p:spPr>
          <a:xfrm>
            <a:off x="169011" y="1086962"/>
            <a:ext cx="8894602" cy="4931143"/>
          </a:xfrm>
        </p:spPr>
        <p:txBody>
          <a:bodyPr>
            <a:normAutofit/>
          </a:bodyPr>
          <a:lstStyle/>
          <a:p>
            <a:r>
              <a:rPr lang="en-US" sz="2400" dirty="0"/>
              <a:t>Example: Hand-optimized histogram with UPMEM SDK</a:t>
            </a:r>
          </a:p>
        </p:txBody>
      </p:sp>
      <p:sp>
        <p:nvSpPr>
          <p:cNvPr id="4" name="TextBox 3">
            <a:extLst>
              <a:ext uri="{FF2B5EF4-FFF2-40B4-BE49-F238E27FC236}">
                <a16:creationId xmlns:a16="http://schemas.microsoft.com/office/drawing/2014/main" id="{9E4AD367-659F-BB4D-834F-9B1B4D814C18}"/>
              </a:ext>
            </a:extLst>
          </p:cNvPr>
          <p:cNvSpPr txBox="1"/>
          <p:nvPr/>
        </p:nvSpPr>
        <p:spPr>
          <a:xfrm>
            <a:off x="168430" y="1472081"/>
            <a:ext cx="8794984" cy="4968000"/>
          </a:xfrm>
          <a:prstGeom prst="rect">
            <a:avLst/>
          </a:prstGeom>
          <a:solidFill>
            <a:schemeClr val="bg1">
              <a:lumMod val="95000"/>
            </a:schemeClr>
          </a:solidFill>
          <a:ln w="19050">
            <a:solidFill>
              <a:schemeClr val="tx1"/>
            </a:solidFill>
            <a:prstDash val="sys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Initialize global variables and functions for histogram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int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main_kernel</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tasklet_id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mem_reset</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Reset the heap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Initialize variables and the histogram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input_buff_A</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mem_alloc</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(2048);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Allocate buffer in scratchpad memory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for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unsigned int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base_tasklet</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&lt;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input_size</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stride)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 Boundary checking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uint32_t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l_size_bytes</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+ 2048 &gt;=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input_size</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input_size</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 Load scratchpad with a DRAM block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mram_read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const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__</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mram_ptr</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mram_base_addr_A</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byte_index</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input_buff_A</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l_size_bytes</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7F7F7F"/>
                </a:solidFill>
                <a:effectLst/>
                <a:uLnTx/>
                <a:uFillTx/>
                <a:latin typeface="Courier" pitchFamily="2" charset="0"/>
                <a:ea typeface="+mn-ea"/>
                <a:cs typeface="+mn-cs"/>
              </a:rPr>
              <a:t>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 Histogram calculation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histogram(hist, bins,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input_buff_A</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l_size_bytes</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(uint32_t));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barrier_wait</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(&amp;</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my_barrier</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Barrier to synchronize PIM threads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Merging histograms from different </a:t>
            </a:r>
            <a:r>
              <a:rPr kumimoji="0" lang="en-US" sz="1050" b="0" i="0" u="none" strike="noStrike" kern="1200" cap="none" spc="0" normalizeH="0" baseline="0" noProof="0" dirty="0" err="1">
                <a:ln>
                  <a:noFill/>
                </a:ln>
                <a:solidFill>
                  <a:srgbClr val="009900"/>
                </a:solidFill>
                <a:effectLst/>
                <a:uLnTx/>
                <a:uFillTx/>
                <a:latin typeface="Courier" pitchFamily="2" charset="0"/>
                <a:ea typeface="+mn-ea"/>
                <a:cs typeface="+mn-cs"/>
              </a:rPr>
              <a:t>tasklets</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into one </a:t>
            </a:r>
            <a:r>
              <a:rPr kumimoji="0" lang="en-US" sz="1050" b="0" i="0" u="none" strike="noStrike" kern="1200" cap="none" spc="0" normalizeH="0" baseline="0" noProof="0" dirty="0" err="1">
                <a:ln>
                  <a:noFill/>
                </a:ln>
                <a:solidFill>
                  <a:srgbClr val="009900"/>
                </a:solidFill>
                <a:effectLst/>
                <a:uLnTx/>
                <a:uFillTx/>
                <a:latin typeface="Courier" pitchFamily="2" charset="0"/>
                <a:ea typeface="+mn-ea"/>
                <a:cs typeface="+mn-cs"/>
              </a:rPr>
              <a:t>histo_dpu</a:t>
            </a: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7F7F7F"/>
                </a:solidFill>
                <a:effectLst/>
                <a:uLnTx/>
                <a:uFillTx/>
                <a:latin typeface="Courier" pitchFamily="2" charset="0"/>
                <a:ea typeface="+mn-ea"/>
                <a:cs typeface="+mn-cs"/>
              </a:rPr>
              <a:t>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9900"/>
                </a:solidFill>
                <a:effectLst/>
                <a:uLnTx/>
                <a:uFillTx/>
                <a:latin typeface="Courier" pitchFamily="2" charset="0"/>
                <a:ea typeface="+mn-ea"/>
                <a:cs typeface="+mn-cs"/>
              </a:rPr>
              <a:t>  // Write result from scratchpad to DRAM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tasklet_id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if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(bins * </a:t>
            </a:r>
            <a:r>
              <a:rPr kumimoji="0" lang="en-US" sz="105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(uint32_t) &lt;=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mram_write</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histo_dpu</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(__</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mram_ptr</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mram_base_addr_histo</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bins * </a:t>
            </a:r>
            <a:r>
              <a:rPr kumimoji="0" lang="en-US" sz="105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(uint32_t));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else </a:t>
            </a:r>
            <a:endPar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for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unsigned int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offset = 0; offset &lt; ((bins * </a:t>
            </a:r>
            <a:r>
              <a:rPr kumimoji="0" lang="en-US" sz="1050" b="0" i="0" u="none" strike="noStrike" kern="1200" cap="none" spc="0" normalizeH="0" baseline="0" noProof="0" dirty="0" err="1">
                <a:ln>
                  <a:noFill/>
                </a:ln>
                <a:solidFill>
                  <a:srgbClr val="0000FF"/>
                </a:solidFill>
                <a:effectLst/>
                <a:uLnTx/>
                <a:uFillTx/>
                <a:latin typeface="Courier" pitchFamily="2" charset="0"/>
                <a:ea typeface="+mn-ea"/>
                <a:cs typeface="+mn-cs"/>
              </a:rPr>
              <a:t>sizeof</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(uint32_t)) &gt;&gt; 11); offset++)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mram_write</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histo_dpu</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(offset &lt;&lt; 9), (__</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mram_ptr</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a:t>
            </a:r>
            <a:r>
              <a:rPr kumimoji="0" lang="en-US" sz="1050" b="0" i="0" u="none" strike="noStrike" kern="1200" cap="none" spc="0" normalizeH="0" baseline="0" noProof="0" dirty="0" err="1">
                <a:ln>
                  <a:noFill/>
                </a:ln>
                <a:solidFill>
                  <a:srgbClr val="000000"/>
                </a:solidFill>
                <a:effectLst/>
                <a:uLnTx/>
                <a:uFillTx/>
                <a:latin typeface="Courier" pitchFamily="2" charset="0"/>
                <a:ea typeface="+mn-ea"/>
                <a:cs typeface="+mn-cs"/>
              </a:rPr>
              <a:t>mram_base_addr_histo</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(offset &lt;&lt; 11)), 2048);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Courier" pitchFamily="2" charset="0"/>
                <a:ea typeface="+mn-ea"/>
                <a:cs typeface="+mn-cs"/>
              </a:rPr>
              <a:t>  return </a:t>
            </a: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ourier" pitchFamily="2" charset="0"/>
                <a:ea typeface="+mn-ea"/>
                <a:cs typeface="+mn-cs"/>
              </a:rPr>
              <a:t>} </a:t>
            </a:r>
          </a:p>
        </p:txBody>
      </p:sp>
      <p:sp>
        <p:nvSpPr>
          <p:cNvPr id="7" name="Title 1">
            <a:extLst>
              <a:ext uri="{FF2B5EF4-FFF2-40B4-BE49-F238E27FC236}">
                <a16:creationId xmlns:a16="http://schemas.microsoft.com/office/drawing/2014/main" id="{CFA5898B-92DE-4CEB-905C-F93AEFC766A3}"/>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Productive Improvement (I)</a:t>
            </a:r>
          </a:p>
        </p:txBody>
      </p:sp>
    </p:spTree>
    <p:extLst>
      <p:ext uri="{BB962C8B-B14F-4D97-AF65-F5344CB8AC3E}">
        <p14:creationId xmlns:p14="http://schemas.microsoft.com/office/powerpoint/2010/main" val="3389730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7D298C-3654-5E4E-AED5-CDE84D3D797C}"/>
              </a:ext>
            </a:extLst>
          </p:cNvPr>
          <p:cNvSpPr>
            <a:spLocks noGrp="1"/>
          </p:cNvSpPr>
          <p:nvPr>
            <p:ph idx="1"/>
          </p:nvPr>
        </p:nvSpPr>
        <p:spPr/>
        <p:txBody>
          <a:bodyPr/>
          <a:lstStyle/>
          <a:p>
            <a:r>
              <a:rPr lang="en-US" dirty="0"/>
              <a:t>Example: SimplePIM histogram</a:t>
            </a:r>
          </a:p>
        </p:txBody>
      </p:sp>
      <p:sp>
        <p:nvSpPr>
          <p:cNvPr id="6" name="TextBox 5">
            <a:extLst>
              <a:ext uri="{FF2B5EF4-FFF2-40B4-BE49-F238E27FC236}">
                <a16:creationId xmlns:a16="http://schemas.microsoft.com/office/drawing/2014/main" id="{A74203CC-996D-C34E-BB34-C11CC861C329}"/>
              </a:ext>
            </a:extLst>
          </p:cNvPr>
          <p:cNvSpPr txBox="1"/>
          <p:nvPr/>
        </p:nvSpPr>
        <p:spPr>
          <a:xfrm>
            <a:off x="1123780" y="1898336"/>
            <a:ext cx="6896440" cy="4493538"/>
          </a:xfrm>
          <a:prstGeom prst="rect">
            <a:avLst/>
          </a:prstGeom>
          <a:solidFill>
            <a:schemeClr val="bg1">
              <a:lumMod val="95000"/>
            </a:schemeClr>
          </a:solidFill>
          <a:ln w="19050">
            <a:solidFill>
              <a:schemeClr val="tx1"/>
            </a:solidFill>
            <a:prstDash val="sysDash"/>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Programmer-defined functions in the file "</a:t>
            </a:r>
            <a:r>
              <a:rPr kumimoji="0" lang="en-US" sz="1100" b="0" i="0" u="none" strike="noStrike" kern="1200" cap="none" spc="0" normalizeH="0" baseline="0" noProof="0" dirty="0" err="1">
                <a:ln>
                  <a:noFill/>
                </a:ln>
                <a:solidFill>
                  <a:srgbClr val="009900"/>
                </a:solidFill>
                <a:effectLst/>
                <a:uLnTx/>
                <a:uFillTx/>
                <a:latin typeface="Courier" pitchFamily="2" charset="0"/>
                <a:ea typeface="+mn-ea"/>
                <a:cs typeface="+mn-cs"/>
              </a:rPr>
              <a:t>histo_filepath</a:t>
            </a: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FF"/>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init_func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 size,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  char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casted_value_ptr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char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  for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int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0;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&lt; size;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casted_value_ptr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i</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acc_func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dest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dest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 *(uint32_t*)</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map_to_val_func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input, </a:t>
            </a:r>
            <a:r>
              <a:rPr kumimoji="0" lang="en-US" sz="1100" b="0" i="0" u="none" strike="noStrike" kern="1200" cap="none" spc="0" normalizeH="0" baseline="0" noProof="0" dirty="0">
                <a:ln>
                  <a:noFill/>
                </a:ln>
                <a:solidFill>
                  <a:srgbClr val="1F00F6"/>
                </a:solidFill>
                <a:effectLst/>
                <a:uLnTx/>
                <a:uFillTx/>
                <a:latin typeface="Courier" pitchFamily="2" charset="0"/>
                <a:ea typeface="+mn-ea"/>
                <a:cs typeface="+mn-cs"/>
              </a:rPr>
              <a:t>void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output, uint32_t* key)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 d = *((uint32_t*)input);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*(uint32_t*)output =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*key = d * bins &gt;&gt; 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Host side handle creation and iterator call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handle_t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handle =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simple_pim_create_handle</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a:t>
            </a:r>
            <a:r>
              <a:rPr kumimoji="0" lang="en-US" sz="1100" b="0" i="0" u="none" strike="noStrike" kern="1200" cap="none" spc="0" normalizeH="0" baseline="0" noProof="0" dirty="0" err="1">
                <a:ln>
                  <a:noFill/>
                </a:ln>
                <a:solidFill>
                  <a:srgbClr val="FF0002"/>
                </a:solidFill>
                <a:effectLst/>
                <a:uLnTx/>
                <a:uFillTx/>
                <a:latin typeface="Courier" pitchFamily="2" charset="0"/>
                <a:ea typeface="+mn-ea"/>
                <a:cs typeface="+mn-cs"/>
              </a:rPr>
              <a:t>histo_filepath</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REDUCE, NULL, 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Transfer (scatter) data to PIM, register as "t1"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simple_pim_array_scatter</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"t1"</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bins, </a:t>
            </a:r>
            <a:r>
              <a:rPr kumimoji="0" lang="en-US" sz="1100" b="0" i="0" u="none" strike="noStrike" kern="1200" cap="none" spc="0" normalizeH="0" baseline="0" noProof="0" dirty="0" err="1">
                <a:ln>
                  <a:noFill/>
                </a:ln>
                <a:solidFill>
                  <a:srgbClr val="1F00F6"/>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(T), management);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9900"/>
                </a:solidFill>
                <a:effectLst/>
                <a:uLnTx/>
                <a:uFillTx/>
                <a:latin typeface="Courier" pitchFamily="2" charset="0"/>
                <a:ea typeface="+mn-ea"/>
                <a:cs typeface="+mn-cs"/>
              </a:rPr>
              <a:t>// Run histogram on "t1" and produce "t2"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simple_pim_array_red</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"t1"</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a:ln>
                  <a:noFill/>
                </a:ln>
                <a:solidFill>
                  <a:srgbClr val="FF0002"/>
                </a:solidFill>
                <a:effectLst/>
                <a:uLnTx/>
                <a:uFillTx/>
                <a:latin typeface="Courier" pitchFamily="2" charset="0"/>
                <a:ea typeface="+mn-ea"/>
                <a:cs typeface="+mn-cs"/>
              </a:rPr>
              <a:t>"t2"</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100" b="0" i="0" u="none" strike="noStrike" kern="1200" cap="none" spc="0" normalizeH="0" baseline="0" noProof="0" dirty="0" err="1">
                <a:ln>
                  <a:noFill/>
                </a:ln>
                <a:solidFill>
                  <a:srgbClr val="1F00F6"/>
                </a:solidFill>
                <a:effectLst/>
                <a:uLnTx/>
                <a:uFillTx/>
                <a:latin typeface="Courier" pitchFamily="2" charset="0"/>
                <a:ea typeface="+mn-ea"/>
                <a:cs typeface="+mn-cs"/>
              </a:rPr>
              <a:t>sizeof</a:t>
            </a:r>
            <a:r>
              <a:rPr kumimoji="0" lang="en-US" sz="1100" b="0" i="0" u="none" strike="noStrike" kern="1200" cap="none" spc="0" normalizeH="0" baseline="0" noProof="0" dirty="0">
                <a:ln>
                  <a:noFill/>
                </a:ln>
                <a:solidFill>
                  <a:sysClr val="windowText" lastClr="000000"/>
                </a:solidFill>
                <a:effectLst/>
                <a:uLnTx/>
                <a:uFillTx/>
                <a:latin typeface="Courier" pitchFamily="2" charset="0"/>
                <a:ea typeface="+mn-ea"/>
                <a:cs typeface="+mn-cs"/>
              </a:rPr>
              <a:t>(T), bins, handle, management);</a:t>
            </a:r>
          </a:p>
        </p:txBody>
      </p:sp>
      <p:sp>
        <p:nvSpPr>
          <p:cNvPr id="7" name="Title 1">
            <a:extLst>
              <a:ext uri="{FF2B5EF4-FFF2-40B4-BE49-F238E27FC236}">
                <a16:creationId xmlns:a16="http://schemas.microsoft.com/office/drawing/2014/main" id="{55762D85-6D16-6AFC-578C-523B54B70E75}"/>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Productive Improvement (II)</a:t>
            </a:r>
          </a:p>
        </p:txBody>
      </p:sp>
      <p:sp>
        <p:nvSpPr>
          <p:cNvPr id="8" name="TextBox 7">
            <a:extLst>
              <a:ext uri="{FF2B5EF4-FFF2-40B4-BE49-F238E27FC236}">
                <a16:creationId xmlns:a16="http://schemas.microsoft.com/office/drawing/2014/main" id="{7A59A7D3-8ABC-7222-DB06-0AD03CF46B5C}"/>
              </a:ext>
            </a:extLst>
          </p:cNvPr>
          <p:cNvSpPr txBox="1"/>
          <p:nvPr/>
        </p:nvSpPr>
        <p:spPr>
          <a:xfrm>
            <a:off x="1164056" y="5832181"/>
            <a:ext cx="6711696" cy="400110"/>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900"/>
                </a:solidFill>
                <a:effectLst/>
                <a:uLnTx/>
                <a:uFillTx/>
                <a:latin typeface="Courier" pitchFamily="2" charset="0"/>
                <a:ea typeface="+mn-ea"/>
                <a:cs typeface="+mn-cs"/>
              </a:rPr>
              <a:t>// Run histogram on "t1" and produce "t2"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simple_pim_array_red</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000" b="0" i="0" u="none" strike="noStrike" kern="1200" cap="none" spc="0" normalizeH="0" baseline="0" noProof="0" dirty="0">
                <a:ln>
                  <a:noFill/>
                </a:ln>
                <a:solidFill>
                  <a:srgbClr val="FF0002"/>
                </a:solidFill>
                <a:effectLst/>
                <a:uLnTx/>
                <a:uFillTx/>
                <a:latin typeface="Courier" pitchFamily="2" charset="0"/>
                <a:ea typeface="+mn-ea"/>
                <a:cs typeface="+mn-cs"/>
              </a:rPr>
              <a:t>"t1"</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000" b="0" i="0" u="none" strike="noStrike" kern="1200" cap="none" spc="0" normalizeH="0" baseline="0" noProof="0" dirty="0">
                <a:ln>
                  <a:noFill/>
                </a:ln>
                <a:solidFill>
                  <a:srgbClr val="FF0002"/>
                </a:solidFill>
                <a:effectLst/>
                <a:uLnTx/>
                <a:uFillTx/>
                <a:latin typeface="Courier" pitchFamily="2" charset="0"/>
                <a:ea typeface="+mn-ea"/>
                <a:cs typeface="+mn-cs"/>
              </a:rPr>
              <a:t>"t2"</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000" b="0" i="0" u="none" strike="noStrike" kern="1200" cap="none" spc="0" normalizeH="0" baseline="0" noProof="0" dirty="0" err="1">
                <a:ln>
                  <a:noFill/>
                </a:ln>
                <a:solidFill>
                  <a:srgbClr val="1F00F6"/>
                </a:solidFill>
                <a:effectLst/>
                <a:uLnTx/>
                <a:uFillTx/>
                <a:latin typeface="Courier" pitchFamily="2" charset="0"/>
                <a:ea typeface="+mn-ea"/>
                <a:cs typeface="+mn-cs"/>
              </a:rPr>
              <a:t>sizeof</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(T), bins, handle, management);</a:t>
            </a:r>
          </a:p>
        </p:txBody>
      </p:sp>
      <p:sp>
        <p:nvSpPr>
          <p:cNvPr id="9" name="TextBox 8">
            <a:extLst>
              <a:ext uri="{FF2B5EF4-FFF2-40B4-BE49-F238E27FC236}">
                <a16:creationId xmlns:a16="http://schemas.microsoft.com/office/drawing/2014/main" id="{AB343063-1956-D95F-F6D9-77E3C0D4B0F4}"/>
              </a:ext>
            </a:extLst>
          </p:cNvPr>
          <p:cNvSpPr txBox="1"/>
          <p:nvPr/>
        </p:nvSpPr>
        <p:spPr>
          <a:xfrm>
            <a:off x="1164056" y="5304524"/>
            <a:ext cx="6711696" cy="400110"/>
          </a:xfrm>
          <a:prstGeom prst="rect">
            <a:avLst/>
          </a:prstGeom>
          <a:solidFill>
            <a:schemeClr val="accent5">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900"/>
                </a:solidFill>
                <a:effectLst/>
                <a:uLnTx/>
                <a:uFillTx/>
                <a:latin typeface="Courier" pitchFamily="2" charset="0"/>
                <a:ea typeface="+mn-ea"/>
                <a:cs typeface="+mn-cs"/>
              </a:rPr>
              <a:t>// Transfer (scatter) data to PIM, register as "t1"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simple_pim_array_scatter</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000" b="0" i="0" u="none" strike="noStrike" kern="1200" cap="none" spc="0" normalizeH="0" baseline="0" noProof="0" dirty="0">
                <a:ln>
                  <a:noFill/>
                </a:ln>
                <a:solidFill>
                  <a:srgbClr val="FF0002"/>
                </a:solidFill>
                <a:effectLst/>
                <a:uLnTx/>
                <a:uFillTx/>
                <a:latin typeface="Courier" pitchFamily="2" charset="0"/>
                <a:ea typeface="+mn-ea"/>
                <a:cs typeface="+mn-cs"/>
              </a:rPr>
              <a:t>"t1"</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a:t>
            </a:r>
            <a:r>
              <a:rPr kumimoji="0" lang="en-US" sz="10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src</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bins, </a:t>
            </a:r>
            <a:r>
              <a:rPr kumimoji="0" lang="en-US" sz="1000" b="0" i="0" u="none" strike="noStrike" kern="1200" cap="none" spc="0" normalizeH="0" baseline="0" noProof="0" dirty="0" err="1">
                <a:ln>
                  <a:noFill/>
                </a:ln>
                <a:solidFill>
                  <a:srgbClr val="1F00F6"/>
                </a:solidFill>
                <a:effectLst/>
                <a:uLnTx/>
                <a:uFillTx/>
                <a:latin typeface="Courier" pitchFamily="2" charset="0"/>
                <a:ea typeface="+mn-ea"/>
                <a:cs typeface="+mn-cs"/>
              </a:rPr>
              <a:t>sizeof</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(T), management);</a:t>
            </a:r>
          </a:p>
        </p:txBody>
      </p:sp>
      <p:sp>
        <p:nvSpPr>
          <p:cNvPr id="10" name="TextBox 9">
            <a:extLst>
              <a:ext uri="{FF2B5EF4-FFF2-40B4-BE49-F238E27FC236}">
                <a16:creationId xmlns:a16="http://schemas.microsoft.com/office/drawing/2014/main" id="{C3FC7F19-D525-F8E3-6E4B-46B43E93B9D9}"/>
              </a:ext>
            </a:extLst>
          </p:cNvPr>
          <p:cNvSpPr txBox="1"/>
          <p:nvPr/>
        </p:nvSpPr>
        <p:spPr>
          <a:xfrm>
            <a:off x="1164056" y="4773830"/>
            <a:ext cx="6711696" cy="400110"/>
          </a:xfrm>
          <a:prstGeom prst="rect">
            <a:avLst/>
          </a:prstGeom>
          <a:solidFill>
            <a:schemeClr val="accent4">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9900"/>
                </a:solidFill>
                <a:effectLst/>
                <a:uLnTx/>
                <a:uFillTx/>
                <a:latin typeface="Courier" pitchFamily="2" charset="0"/>
                <a:ea typeface="+mn-ea"/>
                <a:cs typeface="+mn-cs"/>
              </a:rPr>
              <a:t>// Host side handle creation and iterator call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handle_t</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handle = </a:t>
            </a:r>
            <a:r>
              <a:rPr kumimoji="0" lang="en-US" sz="1000" b="0" i="0" u="none" strike="noStrike" kern="1200" cap="none" spc="0" normalizeH="0" baseline="0" noProof="0" dirty="0" err="1">
                <a:ln>
                  <a:noFill/>
                </a:ln>
                <a:solidFill>
                  <a:sysClr val="windowText" lastClr="000000"/>
                </a:solidFill>
                <a:effectLst/>
                <a:uLnTx/>
                <a:uFillTx/>
                <a:latin typeface="Courier" pitchFamily="2" charset="0"/>
                <a:ea typeface="+mn-ea"/>
                <a:cs typeface="+mn-cs"/>
              </a:rPr>
              <a:t>simple_pim_create_handle</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a:t>
            </a:r>
            <a:r>
              <a:rPr kumimoji="0" lang="en-US" sz="1000" b="0" i="0" u="none" strike="noStrike" kern="1200" cap="none" spc="0" normalizeH="0" baseline="0" noProof="0" dirty="0">
                <a:ln>
                  <a:noFill/>
                </a:ln>
                <a:solidFill>
                  <a:srgbClr val="FF0002"/>
                </a:solidFill>
                <a:effectLst/>
                <a:uLnTx/>
                <a:uFillTx/>
                <a:latin typeface="Courier" pitchFamily="2" charset="0"/>
                <a:ea typeface="+mn-ea"/>
                <a:cs typeface="+mn-cs"/>
              </a:rPr>
              <a:t>"</a:t>
            </a:r>
            <a:r>
              <a:rPr kumimoji="0" lang="en-US" sz="1000" b="0" i="0" u="none" strike="noStrike" kern="1200" cap="none" spc="0" normalizeH="0" baseline="0" noProof="0" dirty="0" err="1">
                <a:ln>
                  <a:noFill/>
                </a:ln>
                <a:solidFill>
                  <a:srgbClr val="FF0002"/>
                </a:solidFill>
                <a:effectLst/>
                <a:uLnTx/>
                <a:uFillTx/>
                <a:latin typeface="Courier" pitchFamily="2" charset="0"/>
                <a:ea typeface="+mn-ea"/>
                <a:cs typeface="+mn-cs"/>
              </a:rPr>
              <a:t>histo_filepath</a:t>
            </a:r>
            <a:r>
              <a:rPr kumimoji="0" lang="en-US" sz="1000" b="0" i="0" u="none" strike="noStrike" kern="1200" cap="none" spc="0" normalizeH="0" baseline="0" noProof="0" dirty="0">
                <a:ln>
                  <a:noFill/>
                </a:ln>
                <a:solidFill>
                  <a:srgbClr val="FF0002"/>
                </a:solidFill>
                <a:effectLst/>
                <a:uLnTx/>
                <a:uFillTx/>
                <a:latin typeface="Courier" pitchFamily="2" charset="0"/>
                <a:ea typeface="+mn-ea"/>
                <a:cs typeface="+mn-cs"/>
              </a:rPr>
              <a:t>"</a:t>
            </a:r>
            <a:r>
              <a:rPr kumimoji="0" lang="en-US" sz="1000" b="0" i="0" u="none" strike="noStrike" kern="1200" cap="none" spc="0" normalizeH="0" baseline="0" noProof="0" dirty="0">
                <a:ln>
                  <a:noFill/>
                </a:ln>
                <a:solidFill>
                  <a:sysClr val="windowText" lastClr="000000"/>
                </a:solidFill>
                <a:effectLst/>
                <a:uLnTx/>
                <a:uFillTx/>
                <a:latin typeface="Courier" pitchFamily="2" charset="0"/>
                <a:ea typeface="+mn-ea"/>
                <a:cs typeface="+mn-cs"/>
              </a:rPr>
              <a:t>, REDUCE, NULL, 0);</a:t>
            </a:r>
          </a:p>
        </p:txBody>
      </p:sp>
    </p:spTree>
    <p:extLst>
      <p:ext uri="{BB962C8B-B14F-4D97-AF65-F5344CB8AC3E}">
        <p14:creationId xmlns:p14="http://schemas.microsoft.com/office/powerpoint/2010/main" val="759152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169011" y="1260088"/>
            <a:ext cx="8709946" cy="5179623"/>
          </a:xfrm>
        </p:spPr>
        <p:txBody>
          <a:bodyPr>
            <a:normAutofit/>
          </a:bodyPr>
          <a:lstStyle/>
          <a:p>
            <a:r>
              <a:rPr lang="en-US" dirty="0"/>
              <a:t>Lines of code (LoC) reduction</a:t>
            </a:r>
          </a:p>
        </p:txBody>
      </p:sp>
      <p:graphicFrame>
        <p:nvGraphicFramePr>
          <p:cNvPr id="4" name="Table 4">
            <a:extLst>
              <a:ext uri="{FF2B5EF4-FFF2-40B4-BE49-F238E27FC236}">
                <a16:creationId xmlns:a16="http://schemas.microsoft.com/office/drawing/2014/main" id="{E8DBCD59-7550-2248-BE7E-E7AFDDC57ED4}"/>
              </a:ext>
            </a:extLst>
          </p:cNvPr>
          <p:cNvGraphicFramePr>
            <a:graphicFrameLocks noGrp="1"/>
          </p:cNvGraphicFramePr>
          <p:nvPr/>
        </p:nvGraphicFramePr>
        <p:xfrm>
          <a:off x="415858" y="1964800"/>
          <a:ext cx="8312284" cy="2595880"/>
        </p:xfrm>
        <a:graphic>
          <a:graphicData uri="http://schemas.openxmlformats.org/drawingml/2006/table">
            <a:tbl>
              <a:tblPr firstRow="1" bandRow="1">
                <a:tableStyleId>{00A15C55-8517-42AA-B614-E9B94910E393}</a:tableStyleId>
              </a:tblPr>
              <a:tblGrid>
                <a:gridCol w="2078071">
                  <a:extLst>
                    <a:ext uri="{9D8B030D-6E8A-4147-A177-3AD203B41FA5}">
                      <a16:colId xmlns:a16="http://schemas.microsoft.com/office/drawing/2014/main" val="830956122"/>
                    </a:ext>
                  </a:extLst>
                </a:gridCol>
                <a:gridCol w="2078071">
                  <a:extLst>
                    <a:ext uri="{9D8B030D-6E8A-4147-A177-3AD203B41FA5}">
                      <a16:colId xmlns:a16="http://schemas.microsoft.com/office/drawing/2014/main" val="910213591"/>
                    </a:ext>
                  </a:extLst>
                </a:gridCol>
                <a:gridCol w="2078071">
                  <a:extLst>
                    <a:ext uri="{9D8B030D-6E8A-4147-A177-3AD203B41FA5}">
                      <a16:colId xmlns:a16="http://schemas.microsoft.com/office/drawing/2014/main" val="2872755117"/>
                    </a:ext>
                  </a:extLst>
                </a:gridCol>
                <a:gridCol w="2078071">
                  <a:extLst>
                    <a:ext uri="{9D8B030D-6E8A-4147-A177-3AD203B41FA5}">
                      <a16:colId xmlns:a16="http://schemas.microsoft.com/office/drawing/2014/main" val="2144823294"/>
                    </a:ext>
                  </a:extLst>
                </a:gridCol>
              </a:tblGrid>
              <a:tr h="370840">
                <a:tc>
                  <a:txBody>
                    <a:bodyPr/>
                    <a:lstStyle/>
                    <a:p>
                      <a:endParaRPr lang="en-US" sz="1600" dirty="0">
                        <a:latin typeface="Avenir Next" panose="020B0503020202020204" pitchFamily="34" charset="0"/>
                      </a:endParaRPr>
                    </a:p>
                  </a:txBody>
                  <a:tcPr/>
                </a:tc>
                <a:tc>
                  <a:txBody>
                    <a:bodyPr/>
                    <a:lstStyle/>
                    <a:p>
                      <a:pPr algn="ctr"/>
                      <a:r>
                        <a:rPr lang="en-US" sz="1600" dirty="0"/>
                        <a:t>SimplePIM</a:t>
                      </a:r>
                      <a:endParaRPr lang="en-US" sz="1600" dirty="0">
                        <a:latin typeface="Avenir Next" panose="020B0503020202020204" pitchFamily="34" charset="0"/>
                      </a:endParaRPr>
                    </a:p>
                  </a:txBody>
                  <a:tcPr/>
                </a:tc>
                <a:tc>
                  <a:txBody>
                    <a:bodyPr/>
                    <a:lstStyle/>
                    <a:p>
                      <a:pPr algn="ctr"/>
                      <a:r>
                        <a:rPr lang="en-US" sz="1600" dirty="0"/>
                        <a:t>Hand-optimized</a:t>
                      </a:r>
                      <a:endParaRPr lang="en-US" sz="1600" dirty="0">
                        <a:latin typeface="Avenir Next" panose="020B0503020202020204" pitchFamily="34" charset="0"/>
                      </a:endParaRPr>
                    </a:p>
                  </a:txBody>
                  <a:tcPr/>
                </a:tc>
                <a:tc>
                  <a:txBody>
                    <a:bodyPr/>
                    <a:lstStyle/>
                    <a:p>
                      <a:pPr algn="ctr"/>
                      <a:r>
                        <a:rPr lang="en-US" sz="1600" dirty="0"/>
                        <a:t>LoC Reduction</a:t>
                      </a:r>
                      <a:endParaRPr lang="en-US" sz="1600" dirty="0">
                        <a:latin typeface="Avenir Next" panose="020B0503020202020204" pitchFamily="34" charset="0"/>
                      </a:endParaRPr>
                    </a:p>
                  </a:txBody>
                  <a:tcPr/>
                </a:tc>
                <a:extLst>
                  <a:ext uri="{0D108BD9-81ED-4DB2-BD59-A6C34878D82A}">
                    <a16:rowId xmlns:a16="http://schemas.microsoft.com/office/drawing/2014/main" val="2642306136"/>
                  </a:ext>
                </a:extLst>
              </a:tr>
              <a:tr h="370840">
                <a:tc>
                  <a:txBody>
                    <a:bodyPr/>
                    <a:lstStyle/>
                    <a:p>
                      <a:r>
                        <a:rPr lang="en-US" sz="1600" b="1" dirty="0"/>
                        <a:t>Reduction</a:t>
                      </a:r>
                      <a:endParaRPr lang="en-US" sz="1600" b="1" dirty="0">
                        <a:latin typeface="Avenir Next" panose="020B0503020202020204" pitchFamily="34" charset="0"/>
                      </a:endParaRPr>
                    </a:p>
                  </a:txBody>
                  <a:tcPr/>
                </a:tc>
                <a:tc>
                  <a:txBody>
                    <a:bodyPr/>
                    <a:lstStyle/>
                    <a:p>
                      <a:pPr algn="ctr"/>
                      <a:r>
                        <a:rPr lang="en-US" sz="1600" dirty="0"/>
                        <a:t>14</a:t>
                      </a:r>
                      <a:endParaRPr lang="en-US" sz="1600" dirty="0">
                        <a:latin typeface="Avenir Next" panose="020B0503020202020204" pitchFamily="34" charset="0"/>
                      </a:endParaRPr>
                    </a:p>
                  </a:txBody>
                  <a:tcPr/>
                </a:tc>
                <a:tc>
                  <a:txBody>
                    <a:bodyPr/>
                    <a:lstStyle/>
                    <a:p>
                      <a:pPr algn="ctr"/>
                      <a:r>
                        <a:rPr lang="en-US" sz="1600" dirty="0"/>
                        <a:t>83</a:t>
                      </a:r>
                      <a:endParaRPr lang="en-US" sz="1600" dirty="0">
                        <a:latin typeface="Avenir Next" panose="020B0503020202020204" pitchFamily="34" charset="0"/>
                      </a:endParaRPr>
                    </a:p>
                  </a:txBody>
                  <a:tcPr/>
                </a:tc>
                <a:tc>
                  <a:txBody>
                    <a:bodyPr/>
                    <a:lstStyle/>
                    <a:p>
                      <a:pPr algn="ctr"/>
                      <a:r>
                        <a:rPr lang="en-US" sz="1600" dirty="0"/>
                        <a:t>5.93×</a:t>
                      </a:r>
                      <a:endParaRPr lang="en-US" sz="1600" dirty="0">
                        <a:latin typeface="Avenir Next" panose="020B0503020202020204" pitchFamily="34" charset="0"/>
                      </a:endParaRPr>
                    </a:p>
                  </a:txBody>
                  <a:tcPr/>
                </a:tc>
                <a:extLst>
                  <a:ext uri="{0D108BD9-81ED-4DB2-BD59-A6C34878D82A}">
                    <a16:rowId xmlns:a16="http://schemas.microsoft.com/office/drawing/2014/main" val="150573186"/>
                  </a:ext>
                </a:extLst>
              </a:tr>
              <a:tr h="370840">
                <a:tc>
                  <a:txBody>
                    <a:bodyPr/>
                    <a:lstStyle/>
                    <a:p>
                      <a:r>
                        <a:rPr lang="en-US" sz="1600" b="1" dirty="0"/>
                        <a:t>Vector Addition</a:t>
                      </a:r>
                      <a:endParaRPr lang="en-US" sz="1600" b="1" dirty="0">
                        <a:latin typeface="Avenir Next" panose="020B0503020202020204" pitchFamily="34" charset="0"/>
                      </a:endParaRPr>
                    </a:p>
                  </a:txBody>
                  <a:tcPr/>
                </a:tc>
                <a:tc>
                  <a:txBody>
                    <a:bodyPr/>
                    <a:lstStyle/>
                    <a:p>
                      <a:pPr algn="ctr"/>
                      <a:r>
                        <a:rPr lang="en-US" sz="1600" dirty="0"/>
                        <a:t>14</a:t>
                      </a:r>
                      <a:endParaRPr lang="en-US" sz="1600" dirty="0">
                        <a:latin typeface="Avenir Next" panose="020B0503020202020204" pitchFamily="34" charset="0"/>
                      </a:endParaRPr>
                    </a:p>
                  </a:txBody>
                  <a:tcPr/>
                </a:tc>
                <a:tc>
                  <a:txBody>
                    <a:bodyPr/>
                    <a:lstStyle/>
                    <a:p>
                      <a:pPr algn="ctr"/>
                      <a:r>
                        <a:rPr lang="en-US" sz="1600" dirty="0"/>
                        <a:t>82</a:t>
                      </a:r>
                      <a:endParaRPr lang="en-US" sz="1600" dirty="0">
                        <a:latin typeface="Avenir Next" panose="020B0503020202020204" pitchFamily="34" charset="0"/>
                      </a:endParaRPr>
                    </a:p>
                  </a:txBody>
                  <a:tcPr/>
                </a:tc>
                <a:tc>
                  <a:txBody>
                    <a:bodyPr/>
                    <a:lstStyle/>
                    <a:p>
                      <a:pPr algn="ctr"/>
                      <a:r>
                        <a:rPr lang="en-US" sz="1600" dirty="0"/>
                        <a:t>5.86×</a:t>
                      </a:r>
                      <a:endParaRPr lang="en-US" sz="1600" dirty="0">
                        <a:latin typeface="Avenir Next" panose="020B0503020202020204" pitchFamily="34" charset="0"/>
                      </a:endParaRPr>
                    </a:p>
                  </a:txBody>
                  <a:tcPr/>
                </a:tc>
                <a:extLst>
                  <a:ext uri="{0D108BD9-81ED-4DB2-BD59-A6C34878D82A}">
                    <a16:rowId xmlns:a16="http://schemas.microsoft.com/office/drawing/2014/main" val="4242882721"/>
                  </a:ext>
                </a:extLst>
              </a:tr>
              <a:tr h="370840">
                <a:tc>
                  <a:txBody>
                    <a:bodyPr/>
                    <a:lstStyle/>
                    <a:p>
                      <a:r>
                        <a:rPr lang="en-US" sz="1600" b="1" dirty="0"/>
                        <a:t>Histogram</a:t>
                      </a:r>
                      <a:endParaRPr lang="en-US" sz="1600" b="1" dirty="0">
                        <a:latin typeface="Avenir Next" panose="020B0503020202020204" pitchFamily="34" charset="0"/>
                      </a:endParaRPr>
                    </a:p>
                  </a:txBody>
                  <a:tcPr/>
                </a:tc>
                <a:tc>
                  <a:txBody>
                    <a:bodyPr/>
                    <a:lstStyle/>
                    <a:p>
                      <a:pPr algn="ctr"/>
                      <a:r>
                        <a:rPr lang="en-US" sz="1600" dirty="0"/>
                        <a:t>21</a:t>
                      </a:r>
                      <a:endParaRPr lang="en-US" sz="1600" dirty="0">
                        <a:latin typeface="Avenir Next" panose="020B0503020202020204" pitchFamily="34" charset="0"/>
                      </a:endParaRPr>
                    </a:p>
                  </a:txBody>
                  <a:tcPr/>
                </a:tc>
                <a:tc>
                  <a:txBody>
                    <a:bodyPr/>
                    <a:lstStyle/>
                    <a:p>
                      <a:pPr algn="ctr"/>
                      <a:r>
                        <a:rPr lang="en-US" sz="1600" dirty="0"/>
                        <a:t>114</a:t>
                      </a:r>
                      <a:endParaRPr lang="en-US" sz="1600" dirty="0">
                        <a:latin typeface="Avenir Next" panose="020B0503020202020204" pitchFamily="34" charset="0"/>
                      </a:endParaRPr>
                    </a:p>
                  </a:txBody>
                  <a:tcPr/>
                </a:tc>
                <a:tc>
                  <a:txBody>
                    <a:bodyPr/>
                    <a:lstStyle/>
                    <a:p>
                      <a:pPr algn="ctr"/>
                      <a:r>
                        <a:rPr lang="en-US" sz="1600" dirty="0"/>
                        <a:t>5.43×</a:t>
                      </a:r>
                      <a:endParaRPr lang="en-US" sz="1600" dirty="0">
                        <a:latin typeface="Avenir Next" panose="020B0503020202020204" pitchFamily="34" charset="0"/>
                      </a:endParaRPr>
                    </a:p>
                  </a:txBody>
                  <a:tcPr/>
                </a:tc>
                <a:extLst>
                  <a:ext uri="{0D108BD9-81ED-4DB2-BD59-A6C34878D82A}">
                    <a16:rowId xmlns:a16="http://schemas.microsoft.com/office/drawing/2014/main" val="2376100669"/>
                  </a:ext>
                </a:extLst>
              </a:tr>
              <a:tr h="370840">
                <a:tc>
                  <a:txBody>
                    <a:bodyPr/>
                    <a:lstStyle/>
                    <a:p>
                      <a:r>
                        <a:rPr lang="en-US" sz="1600" b="1" dirty="0"/>
                        <a:t>Linear Regression</a:t>
                      </a:r>
                      <a:endParaRPr lang="en-US" sz="1600" b="1" dirty="0">
                        <a:latin typeface="Avenir Next" panose="020B0503020202020204" pitchFamily="34" charset="0"/>
                      </a:endParaRPr>
                    </a:p>
                  </a:txBody>
                  <a:tcPr/>
                </a:tc>
                <a:tc>
                  <a:txBody>
                    <a:bodyPr/>
                    <a:lstStyle/>
                    <a:p>
                      <a:pPr algn="ctr"/>
                      <a:r>
                        <a:rPr lang="en-US" sz="1600" dirty="0"/>
                        <a:t>48</a:t>
                      </a:r>
                      <a:endParaRPr lang="en-US" sz="1600" dirty="0">
                        <a:latin typeface="Avenir Next" panose="020B0503020202020204" pitchFamily="34" charset="0"/>
                      </a:endParaRPr>
                    </a:p>
                  </a:txBody>
                  <a:tcPr/>
                </a:tc>
                <a:tc>
                  <a:txBody>
                    <a:bodyPr/>
                    <a:lstStyle/>
                    <a:p>
                      <a:pPr algn="ctr"/>
                      <a:r>
                        <a:rPr lang="en-US" sz="1600" dirty="0"/>
                        <a:t>157</a:t>
                      </a:r>
                      <a:endParaRPr lang="en-US" sz="1600" dirty="0">
                        <a:latin typeface="Avenir Next" panose="020B0503020202020204" pitchFamily="34" charset="0"/>
                      </a:endParaRPr>
                    </a:p>
                  </a:txBody>
                  <a:tcPr/>
                </a:tc>
                <a:tc>
                  <a:txBody>
                    <a:bodyPr/>
                    <a:lstStyle/>
                    <a:p>
                      <a:pPr algn="ctr"/>
                      <a:r>
                        <a:rPr lang="en-US" sz="1600" dirty="0"/>
                        <a:t>3.27×</a:t>
                      </a:r>
                      <a:endParaRPr lang="en-US" sz="1600" dirty="0">
                        <a:latin typeface="Avenir Next" panose="020B0503020202020204" pitchFamily="34" charset="0"/>
                      </a:endParaRPr>
                    </a:p>
                  </a:txBody>
                  <a:tcPr/>
                </a:tc>
                <a:extLst>
                  <a:ext uri="{0D108BD9-81ED-4DB2-BD59-A6C34878D82A}">
                    <a16:rowId xmlns:a16="http://schemas.microsoft.com/office/drawing/2014/main" val="713024859"/>
                  </a:ext>
                </a:extLst>
              </a:tr>
              <a:tr h="370840">
                <a:tc>
                  <a:txBody>
                    <a:bodyPr/>
                    <a:lstStyle/>
                    <a:p>
                      <a:r>
                        <a:rPr lang="en-US" sz="1600" b="1" dirty="0"/>
                        <a:t>Logistic Regression</a:t>
                      </a:r>
                      <a:endParaRPr lang="en-US" sz="1600" b="1" dirty="0">
                        <a:latin typeface="Avenir Next" panose="020B0503020202020204" pitchFamily="34" charset="0"/>
                      </a:endParaRPr>
                    </a:p>
                  </a:txBody>
                  <a:tcPr/>
                </a:tc>
                <a:tc>
                  <a:txBody>
                    <a:bodyPr/>
                    <a:lstStyle/>
                    <a:p>
                      <a:pPr algn="ctr"/>
                      <a:r>
                        <a:rPr lang="en-US" sz="1600" dirty="0"/>
                        <a:t>59</a:t>
                      </a:r>
                      <a:endParaRPr lang="en-US" sz="1600" dirty="0">
                        <a:latin typeface="Avenir Next" panose="020B0503020202020204" pitchFamily="34" charset="0"/>
                      </a:endParaRPr>
                    </a:p>
                  </a:txBody>
                  <a:tcPr/>
                </a:tc>
                <a:tc>
                  <a:txBody>
                    <a:bodyPr/>
                    <a:lstStyle/>
                    <a:p>
                      <a:pPr algn="ctr"/>
                      <a:r>
                        <a:rPr lang="en-US" sz="1600" dirty="0"/>
                        <a:t>176</a:t>
                      </a:r>
                      <a:endParaRPr lang="en-US" sz="1600" dirty="0">
                        <a:latin typeface="Avenir Next" panose="020B0503020202020204" pitchFamily="34" charset="0"/>
                      </a:endParaRPr>
                    </a:p>
                  </a:txBody>
                  <a:tcPr/>
                </a:tc>
                <a:tc>
                  <a:txBody>
                    <a:bodyPr/>
                    <a:lstStyle/>
                    <a:p>
                      <a:pPr algn="ctr"/>
                      <a:r>
                        <a:rPr lang="en-US" sz="1600" dirty="0"/>
                        <a:t>2.98×</a:t>
                      </a:r>
                      <a:endParaRPr lang="en-US" sz="1600" dirty="0">
                        <a:latin typeface="Avenir Next" panose="020B0503020202020204" pitchFamily="34" charset="0"/>
                      </a:endParaRPr>
                    </a:p>
                  </a:txBody>
                  <a:tcPr/>
                </a:tc>
                <a:extLst>
                  <a:ext uri="{0D108BD9-81ED-4DB2-BD59-A6C34878D82A}">
                    <a16:rowId xmlns:a16="http://schemas.microsoft.com/office/drawing/2014/main" val="2228588575"/>
                  </a:ext>
                </a:extLst>
              </a:tr>
              <a:tr h="370840">
                <a:tc>
                  <a:txBody>
                    <a:bodyPr/>
                    <a:lstStyle/>
                    <a:p>
                      <a:r>
                        <a:rPr lang="en-US" sz="1600" b="1" dirty="0"/>
                        <a:t>K-Means</a:t>
                      </a:r>
                      <a:endParaRPr lang="en-US" sz="1600" b="1" dirty="0">
                        <a:latin typeface="Avenir Next" panose="020B0503020202020204" pitchFamily="34" charset="0"/>
                      </a:endParaRPr>
                    </a:p>
                  </a:txBody>
                  <a:tcPr/>
                </a:tc>
                <a:tc>
                  <a:txBody>
                    <a:bodyPr/>
                    <a:lstStyle/>
                    <a:p>
                      <a:pPr algn="ctr"/>
                      <a:r>
                        <a:rPr lang="en-US" sz="1600" dirty="0"/>
                        <a:t>68</a:t>
                      </a:r>
                      <a:endParaRPr lang="en-US" sz="1600" dirty="0">
                        <a:latin typeface="Avenir Next" panose="020B0503020202020204" pitchFamily="34" charset="0"/>
                      </a:endParaRPr>
                    </a:p>
                  </a:txBody>
                  <a:tcPr/>
                </a:tc>
                <a:tc>
                  <a:txBody>
                    <a:bodyPr/>
                    <a:lstStyle/>
                    <a:p>
                      <a:pPr algn="ctr"/>
                      <a:r>
                        <a:rPr lang="en-US" sz="1600" dirty="0"/>
                        <a:t>206</a:t>
                      </a:r>
                      <a:endParaRPr lang="en-US" sz="1600" dirty="0">
                        <a:latin typeface="Avenir Next" panose="020B0503020202020204" pitchFamily="34" charset="0"/>
                      </a:endParaRPr>
                    </a:p>
                  </a:txBody>
                  <a:tcPr/>
                </a:tc>
                <a:tc>
                  <a:txBody>
                    <a:bodyPr/>
                    <a:lstStyle/>
                    <a:p>
                      <a:pPr algn="ctr"/>
                      <a:r>
                        <a:rPr lang="en-US" sz="1600" dirty="0"/>
                        <a:t>3.03×</a:t>
                      </a:r>
                      <a:endParaRPr lang="en-US" sz="1600" dirty="0">
                        <a:latin typeface="Avenir Next" panose="020B0503020202020204" pitchFamily="34" charset="0"/>
                      </a:endParaRPr>
                    </a:p>
                  </a:txBody>
                  <a:tcPr/>
                </a:tc>
                <a:extLst>
                  <a:ext uri="{0D108BD9-81ED-4DB2-BD59-A6C34878D82A}">
                    <a16:rowId xmlns:a16="http://schemas.microsoft.com/office/drawing/2014/main" val="221679092"/>
                  </a:ext>
                </a:extLst>
              </a:tr>
            </a:tbl>
          </a:graphicData>
        </a:graphic>
      </p:graphicFrame>
      <p:sp>
        <p:nvSpPr>
          <p:cNvPr id="5" name="Rounded Rectangle 4">
            <a:extLst>
              <a:ext uri="{FF2B5EF4-FFF2-40B4-BE49-F238E27FC236}">
                <a16:creationId xmlns:a16="http://schemas.microsoft.com/office/drawing/2014/main" id="{9304C52C-B713-D846-B735-911E8F847C2A}"/>
              </a:ext>
            </a:extLst>
          </p:cNvPr>
          <p:cNvSpPr/>
          <p:nvPr/>
        </p:nvSpPr>
        <p:spPr>
          <a:xfrm>
            <a:off x="386810" y="5085395"/>
            <a:ext cx="8370381" cy="1089161"/>
          </a:xfrm>
          <a:prstGeom prst="roundRect">
            <a:avLst/>
          </a:prstGeom>
          <a:solidFill>
            <a:srgbClr val="EEEEEE"/>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SimplePIM </a:t>
            </a:r>
            <a:r>
              <a:rPr kumimoji="0" lang="en-US" sz="26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reduces</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the number of lines of </a:t>
            </a:r>
            <a:b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effective code by a factor of </a:t>
            </a:r>
            <a:r>
              <a:rPr kumimoji="0" lang="en-US" sz="26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2.98× </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to </a:t>
            </a:r>
            <a:r>
              <a:rPr kumimoji="0" lang="en-US" sz="26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5.93×</a:t>
            </a:r>
          </a:p>
        </p:txBody>
      </p:sp>
      <p:sp>
        <p:nvSpPr>
          <p:cNvPr id="8" name="Title 1">
            <a:extLst>
              <a:ext uri="{FF2B5EF4-FFF2-40B4-BE49-F238E27FC236}">
                <a16:creationId xmlns:a16="http://schemas.microsoft.com/office/drawing/2014/main" id="{8111B7E3-CFC3-EE0F-E38C-208D3D59A9E8}"/>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Productive Improvement (III)</a:t>
            </a:r>
          </a:p>
        </p:txBody>
      </p:sp>
    </p:spTree>
    <p:extLst>
      <p:ext uri="{BB962C8B-B14F-4D97-AF65-F5344CB8AC3E}">
        <p14:creationId xmlns:p14="http://schemas.microsoft.com/office/powerpoint/2010/main" val="250222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759BE6-8E7D-B64A-AEF1-8FF857DA2B85}"/>
              </a:ext>
            </a:extLst>
          </p:cNvPr>
          <p:cNvPicPr>
            <a:picLocks noChangeAspect="1"/>
          </p:cNvPicPr>
          <p:nvPr/>
        </p:nvPicPr>
        <p:blipFill>
          <a:blip r:embed="rId3"/>
          <a:stretch>
            <a:fillRect/>
          </a:stretch>
        </p:blipFill>
        <p:spPr>
          <a:xfrm>
            <a:off x="1171995" y="1245693"/>
            <a:ext cx="6800000" cy="3060000"/>
          </a:xfrm>
          <a:prstGeom prst="rect">
            <a:avLst/>
          </a:prstGeom>
        </p:spPr>
      </p:pic>
      <p:sp>
        <p:nvSpPr>
          <p:cNvPr id="6" name="Rounded Rectangle 5">
            <a:extLst>
              <a:ext uri="{FF2B5EF4-FFF2-40B4-BE49-F238E27FC236}">
                <a16:creationId xmlns:a16="http://schemas.microsoft.com/office/drawing/2014/main" id="{F2241054-8B4C-3245-A8ED-868EE0E1B4D5}"/>
              </a:ext>
            </a:extLst>
          </p:cNvPr>
          <p:cNvSpPr/>
          <p:nvPr/>
        </p:nvSpPr>
        <p:spPr>
          <a:xfrm>
            <a:off x="386805" y="4389279"/>
            <a:ext cx="8370381" cy="792000"/>
          </a:xfrm>
          <a:prstGeom prst="roundRect">
            <a:avLst/>
          </a:prstGeom>
          <a:solidFill>
            <a:srgbClr val="EEEEEE"/>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SimplePIM achieves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comparable performance </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for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reduction</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histogram</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and</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linear regression</a:t>
            </a:r>
          </a:p>
        </p:txBody>
      </p:sp>
      <p:sp>
        <p:nvSpPr>
          <p:cNvPr id="8" name="Rounded Rectangle 7">
            <a:extLst>
              <a:ext uri="{FF2B5EF4-FFF2-40B4-BE49-F238E27FC236}">
                <a16:creationId xmlns:a16="http://schemas.microsoft.com/office/drawing/2014/main" id="{B7FD569B-F951-7848-AF16-6DEE6871A849}"/>
              </a:ext>
            </a:extLst>
          </p:cNvPr>
          <p:cNvSpPr/>
          <p:nvPr/>
        </p:nvSpPr>
        <p:spPr>
          <a:xfrm>
            <a:off x="386805" y="5284467"/>
            <a:ext cx="8370381" cy="1116000"/>
          </a:xfrm>
          <a:prstGeom prst="roundRect">
            <a:avLst/>
          </a:prstGeom>
          <a:solidFill>
            <a:srgbClr val="EEEEEE"/>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SimplePIM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outperforms hand-optimized implementations </a:t>
            </a:r>
            <a:br>
              <a:rPr kumimoji="0" lang="en-US" sz="20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for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vector addition</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logistic regression</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and</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k-means </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by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10%-37%</a:t>
            </a:r>
          </a:p>
        </p:txBody>
      </p:sp>
      <p:sp>
        <p:nvSpPr>
          <p:cNvPr id="9" name="Title 1">
            <a:extLst>
              <a:ext uri="{FF2B5EF4-FFF2-40B4-BE49-F238E27FC236}">
                <a16:creationId xmlns:a16="http://schemas.microsoft.com/office/drawing/2014/main" id="{F170BE54-1B0D-E6D0-BF7B-8F35860066DF}"/>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Weak Scaling Analysis</a:t>
            </a:r>
          </a:p>
        </p:txBody>
      </p:sp>
    </p:spTree>
    <p:extLst>
      <p:ext uri="{BB962C8B-B14F-4D97-AF65-F5344CB8AC3E}">
        <p14:creationId xmlns:p14="http://schemas.microsoft.com/office/powerpoint/2010/main" val="264081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C2839-1E8F-FD4D-A0FD-788856DF0CF6}"/>
              </a:ext>
            </a:extLst>
          </p:cNvPr>
          <p:cNvPicPr>
            <a:picLocks noChangeAspect="1"/>
          </p:cNvPicPr>
          <p:nvPr/>
        </p:nvPicPr>
        <p:blipFill>
          <a:blip r:embed="rId3"/>
          <a:stretch>
            <a:fillRect/>
          </a:stretch>
        </p:blipFill>
        <p:spPr>
          <a:xfrm>
            <a:off x="1171995" y="1184195"/>
            <a:ext cx="6800000" cy="3060000"/>
          </a:xfrm>
          <a:prstGeom prst="rect">
            <a:avLst/>
          </a:prstGeom>
        </p:spPr>
      </p:pic>
      <p:sp>
        <p:nvSpPr>
          <p:cNvPr id="9" name="Rounded Rectangle 8">
            <a:extLst>
              <a:ext uri="{FF2B5EF4-FFF2-40B4-BE49-F238E27FC236}">
                <a16:creationId xmlns:a16="http://schemas.microsoft.com/office/drawing/2014/main" id="{985ABA85-D7E6-5245-A2D8-E49D1BB2E215}"/>
              </a:ext>
            </a:extLst>
          </p:cNvPr>
          <p:cNvSpPr/>
          <p:nvPr/>
        </p:nvSpPr>
        <p:spPr>
          <a:xfrm>
            <a:off x="386805" y="4334878"/>
            <a:ext cx="8370381" cy="792000"/>
          </a:xfrm>
          <a:prstGeom prst="roundRect">
            <a:avLst/>
          </a:prstGeom>
          <a:solidFill>
            <a:srgbClr val="EEEEEE"/>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SimplePIM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scales better than hand-optimized implementations </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for</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reduction</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histogram</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and</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linear regression</a:t>
            </a:r>
          </a:p>
        </p:txBody>
      </p:sp>
      <p:sp>
        <p:nvSpPr>
          <p:cNvPr id="10" name="Rounded Rectangle 9">
            <a:extLst>
              <a:ext uri="{FF2B5EF4-FFF2-40B4-BE49-F238E27FC236}">
                <a16:creationId xmlns:a16="http://schemas.microsoft.com/office/drawing/2014/main" id="{88AE5B6F-1A1C-CE4F-80DB-9D719E827947}"/>
              </a:ext>
            </a:extLst>
          </p:cNvPr>
          <p:cNvSpPr/>
          <p:nvPr/>
        </p:nvSpPr>
        <p:spPr>
          <a:xfrm>
            <a:off x="386805" y="5251014"/>
            <a:ext cx="8370381" cy="1116000"/>
          </a:xfrm>
          <a:prstGeom prst="roundRect">
            <a:avLst/>
          </a:prstGeom>
          <a:solidFill>
            <a:srgbClr val="EEEEEE"/>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SimplePIM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outperforms hand-optimized implementations </a:t>
            </a:r>
            <a:b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for</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vector addition</a:t>
            </a:r>
            <a:r>
              <a:rPr kumimoji="0" lang="en-US" sz="2000" b="1"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logistic regression</a:t>
            </a: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and </a:t>
            </a:r>
            <a: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t>k-means </a:t>
            </a:r>
            <a:br>
              <a:rPr kumimoji="0" lang="en-US" sz="2000" b="1" i="0" u="none" strike="noStrike" kern="1200" cap="none" spc="0" normalizeH="0" baseline="0" noProof="0" dirty="0">
                <a:ln>
                  <a:noFill/>
                </a:ln>
                <a:solidFill>
                  <a:srgbClr val="000000"/>
                </a:solidFill>
                <a:effectLst/>
                <a:uLnTx/>
                <a:uFillTx/>
                <a:latin typeface="Courier" pitchFamily="2" charset="0"/>
                <a:ea typeface="+mn-ea"/>
                <a:cs typeface="+mn-cs"/>
              </a:rPr>
            </a:br>
            <a:r>
              <a:rPr kumimoji="0" lang="en-US" sz="20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by </a:t>
            </a: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15%-43%</a:t>
            </a:r>
          </a:p>
        </p:txBody>
      </p:sp>
      <p:sp>
        <p:nvSpPr>
          <p:cNvPr id="7" name="Title 1">
            <a:extLst>
              <a:ext uri="{FF2B5EF4-FFF2-40B4-BE49-F238E27FC236}">
                <a16:creationId xmlns:a16="http://schemas.microsoft.com/office/drawing/2014/main" id="{8D745FA1-39ED-5FC7-182A-F278095236EA}"/>
              </a:ext>
            </a:extLst>
          </p:cNvPr>
          <p:cNvSpPr>
            <a:spLocks noGrp="1"/>
          </p:cNvSpPr>
          <p:nvPr>
            <p:ph type="title"/>
          </p:nvPr>
        </p:nvSpPr>
        <p:spPr>
          <a:xfrm>
            <a:off x="169011" y="132334"/>
            <a:ext cx="8894602" cy="925840"/>
          </a:xfrm>
        </p:spPr>
        <p:txBody>
          <a:bodyPr>
            <a:noAutofit/>
          </a:bodyPr>
          <a:lstStyle/>
          <a:p>
            <a:r>
              <a:rPr lang="en-US" sz="3600" dirty="0"/>
              <a:t>Evaluation Results: </a:t>
            </a:r>
            <a:br>
              <a:rPr lang="en-US" sz="3600" dirty="0"/>
            </a:br>
            <a:r>
              <a:rPr lang="en-US" sz="2800" dirty="0"/>
              <a:t>Strong Scaling Analysis</a:t>
            </a:r>
          </a:p>
        </p:txBody>
      </p:sp>
    </p:spTree>
    <p:extLst>
      <p:ext uri="{BB962C8B-B14F-4D97-AF65-F5344CB8AC3E}">
        <p14:creationId xmlns:p14="http://schemas.microsoft.com/office/powerpoint/2010/main" val="131341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5BDB263-411C-9D4D-A4EB-EEB61DD5BD9C}"/>
              </a:ext>
            </a:extLst>
          </p:cNvPr>
          <p:cNvSpPr>
            <a:spLocks noGrp="1"/>
          </p:cNvSpPr>
          <p:nvPr>
            <p:ph idx="1"/>
          </p:nvPr>
        </p:nvSpPr>
        <p:spPr>
          <a:xfrm>
            <a:off x="169010" y="1260088"/>
            <a:ext cx="8894601" cy="5250881"/>
          </a:xfrm>
        </p:spPr>
        <p:txBody>
          <a:bodyPr>
            <a:normAutofit/>
          </a:bodyPr>
          <a:lstStyle/>
          <a:p>
            <a:pPr>
              <a:lnSpc>
                <a:spcPct val="100000"/>
              </a:lnSpc>
            </a:pPr>
            <a:r>
              <a:rPr lang="en-US" u="sng" dirty="0">
                <a:cs typeface="Calibri" panose="020F0502020204030204" pitchFamily="34" charset="0"/>
                <a:hlinkClick r:id="rId3"/>
              </a:rPr>
              <a:t>https://github.com/CMU-SAFARI/SimplePIM</a:t>
            </a:r>
            <a:endParaRPr lang="en-US" u="sng" dirty="0">
              <a:cs typeface="Calibri" panose="020F0502020204030204" pitchFamily="34" charset="0"/>
            </a:endParaRPr>
          </a:p>
          <a:p>
            <a:pPr>
              <a:lnSpc>
                <a:spcPct val="100000"/>
              </a:lnSpc>
            </a:pPr>
            <a:endParaRPr lang="en-US" sz="2500" dirty="0"/>
          </a:p>
        </p:txBody>
      </p:sp>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Autofit/>
          </a:bodyPr>
          <a:lstStyle/>
          <a:p>
            <a:r>
              <a:rPr lang="en-US" sz="4000" dirty="0"/>
              <a:t>Source Code</a:t>
            </a:r>
          </a:p>
        </p:txBody>
      </p:sp>
      <p:pic>
        <p:nvPicPr>
          <p:cNvPr id="6" name="Picture 5">
            <a:extLst>
              <a:ext uri="{FF2B5EF4-FFF2-40B4-BE49-F238E27FC236}">
                <a16:creationId xmlns:a16="http://schemas.microsoft.com/office/drawing/2014/main" id="{1BC8354C-FD94-13BD-3B99-0A0FAE253CB8}"/>
              </a:ext>
            </a:extLst>
          </p:cNvPr>
          <p:cNvPicPr>
            <a:picLocks noChangeAspect="1"/>
          </p:cNvPicPr>
          <p:nvPr/>
        </p:nvPicPr>
        <p:blipFill>
          <a:blip r:embed="rId4"/>
          <a:stretch>
            <a:fillRect/>
          </a:stretch>
        </p:blipFill>
        <p:spPr>
          <a:xfrm>
            <a:off x="685800" y="1899384"/>
            <a:ext cx="7772400" cy="4363356"/>
          </a:xfrm>
          <a:prstGeom prst="rect">
            <a:avLst/>
          </a:prstGeom>
        </p:spPr>
      </p:pic>
    </p:spTree>
    <p:extLst>
      <p:ext uri="{BB962C8B-B14F-4D97-AF65-F5344CB8AC3E}">
        <p14:creationId xmlns:p14="http://schemas.microsoft.com/office/powerpoint/2010/main" val="265016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67735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2414F-AEF5-0897-32D4-16F2CF4A0B04}"/>
              </a:ext>
            </a:extLst>
          </p:cNvPr>
          <p:cNvSpPr>
            <a:spLocks noGrp="1"/>
          </p:cNvSpPr>
          <p:nvPr>
            <p:ph idx="1"/>
          </p:nvPr>
        </p:nvSpPr>
        <p:spPr/>
        <p:txBody>
          <a:bodyPr/>
          <a:lstStyle/>
          <a:p>
            <a:r>
              <a:rPr lang="en-US" sz="2000" b="0" i="0" dirty="0" err="1">
                <a:solidFill>
                  <a:srgbClr val="000000"/>
                </a:solidFill>
                <a:effectLst/>
              </a:rPr>
              <a:t>Jinfan</a:t>
            </a:r>
            <a:r>
              <a:rPr lang="en-US" sz="2000" b="0" i="0" dirty="0">
                <a:solidFill>
                  <a:srgbClr val="000000"/>
                </a:solidFill>
                <a:effectLst/>
              </a:rPr>
              <a:t> Chen, Juan Gómez-Luna, Izzat El Hajj, </a:t>
            </a:r>
            <a:r>
              <a:rPr lang="en-US" sz="2000" b="0" i="0" dirty="0" err="1">
                <a:solidFill>
                  <a:srgbClr val="000000"/>
                </a:solidFill>
                <a:effectLst/>
              </a:rPr>
              <a:t>Yuxin</a:t>
            </a:r>
            <a:r>
              <a:rPr lang="en-US" sz="2000" b="0" i="0" dirty="0">
                <a:solidFill>
                  <a:srgbClr val="000000"/>
                </a:solidFill>
                <a:effectLst/>
              </a:rPr>
              <a:t> Guo, and Onur Mutlu,</a:t>
            </a:r>
            <a:br>
              <a:rPr lang="en-US" sz="2000" b="0" i="0" dirty="0">
                <a:solidFill>
                  <a:srgbClr val="000000"/>
                </a:solidFill>
                <a:effectLst/>
              </a:rPr>
            </a:br>
            <a:r>
              <a:rPr lang="en-US" sz="2000" b="1" i="0" dirty="0">
                <a:solidFill>
                  <a:schemeClr val="accent5"/>
                </a:solidFill>
                <a:effectLst/>
                <a:hlinkClick r:id="rId3">
                  <a:extLst>
                    <a:ext uri="{A12FA001-AC4F-418D-AE19-62706E023703}">
                      <ahyp:hlinkClr xmlns:ahyp="http://schemas.microsoft.com/office/drawing/2018/hyperlinkcolor" val="tx"/>
                    </a:ext>
                  </a:extLst>
                </a:hlinkClick>
              </a:rPr>
              <a:t>"SimplePIM: A Software Framework for Productive and Efficient Processing in Memory"</a:t>
            </a:r>
            <a:br>
              <a:rPr lang="en-US" sz="2000" b="0" i="0" dirty="0">
                <a:solidFill>
                  <a:srgbClr val="000000"/>
                </a:solidFill>
                <a:effectLst/>
              </a:rPr>
            </a:br>
            <a:r>
              <a:rPr lang="en-US" sz="2000" b="0" i="1" dirty="0">
                <a:solidFill>
                  <a:srgbClr val="000000"/>
                </a:solidFill>
                <a:effectLst/>
              </a:rPr>
              <a:t>Proceedings of the </a:t>
            </a:r>
            <a:r>
              <a:rPr lang="en-US" sz="2000" b="0" i="1" dirty="0">
                <a:solidFill>
                  <a:schemeClr val="accent4"/>
                </a:solidFill>
                <a:effectLst/>
                <a:hlinkClick r:id="rId4">
                  <a:extLst>
                    <a:ext uri="{A12FA001-AC4F-418D-AE19-62706E023703}">
                      <ahyp:hlinkClr xmlns:ahyp="http://schemas.microsoft.com/office/drawing/2018/hyperlinkcolor" val="tx"/>
                    </a:ext>
                  </a:extLst>
                </a:hlinkClick>
              </a:rPr>
              <a:t>32nd International Conference on Parallel Architectures and Compilation Techniques</a:t>
            </a:r>
            <a:r>
              <a:rPr lang="en-US" sz="2000" b="0" i="1" dirty="0">
                <a:solidFill>
                  <a:schemeClr val="accent4"/>
                </a:solidFill>
                <a:effectLst/>
              </a:rPr>
              <a:t> </a:t>
            </a:r>
            <a:r>
              <a:rPr lang="en-US" sz="2000" b="0" i="1" dirty="0">
                <a:solidFill>
                  <a:srgbClr val="000000"/>
                </a:solidFill>
                <a:effectLst/>
              </a:rPr>
              <a:t>(</a:t>
            </a:r>
            <a:r>
              <a:rPr lang="en-US" sz="2000" b="1" i="1" dirty="0">
                <a:solidFill>
                  <a:srgbClr val="000000"/>
                </a:solidFill>
                <a:effectLst/>
              </a:rPr>
              <a:t>PACT</a:t>
            </a:r>
            <a:r>
              <a:rPr lang="en-US" sz="2000" b="0" i="1" dirty="0">
                <a:solidFill>
                  <a:srgbClr val="000000"/>
                </a:solidFill>
                <a:effectLst/>
              </a:rPr>
              <a:t>)</a:t>
            </a:r>
            <a:r>
              <a:rPr lang="en-US" sz="2000" b="0" i="0" dirty="0">
                <a:solidFill>
                  <a:srgbClr val="000000"/>
                </a:solidFill>
                <a:effectLst/>
              </a:rPr>
              <a:t>, </a:t>
            </a:r>
            <a:br>
              <a:rPr lang="en-US" sz="2000" b="0" i="0" dirty="0">
                <a:solidFill>
                  <a:srgbClr val="000000"/>
                </a:solidFill>
                <a:effectLst/>
              </a:rPr>
            </a:br>
            <a:r>
              <a:rPr lang="en-US" sz="2000" b="0" i="0" dirty="0">
                <a:solidFill>
                  <a:srgbClr val="000000"/>
                </a:solidFill>
                <a:effectLst/>
              </a:rPr>
              <a:t>Vienna, Austria, October 2023.</a:t>
            </a:r>
            <a:br>
              <a:rPr lang="en-US" sz="2000" b="0" i="0" dirty="0">
                <a:solidFill>
                  <a:srgbClr val="000000"/>
                </a:solidFill>
                <a:effectLst/>
              </a:rPr>
            </a:br>
            <a:r>
              <a:rPr lang="en-US" sz="2000" b="0" i="0" dirty="0">
                <a:solidFill>
                  <a:srgbClr val="000000"/>
                </a:solidFill>
                <a:effectLst/>
              </a:rPr>
              <a:t>[</a:t>
            </a:r>
            <a:r>
              <a:rPr lang="en-US" sz="2000" b="0" i="0" dirty="0">
                <a:solidFill>
                  <a:schemeClr val="accent4"/>
                </a:solidFill>
                <a:effectLst/>
                <a:hlinkClick r:id="rId5">
                  <a:extLst>
                    <a:ext uri="{A12FA001-AC4F-418D-AE19-62706E023703}">
                      <ahyp:hlinkClr xmlns:ahyp="http://schemas.microsoft.com/office/drawing/2018/hyperlinkcolor" val="tx"/>
                    </a:ext>
                  </a:extLst>
                </a:hlinkClick>
              </a:rPr>
              <a:t>Slides (pptx)</a:t>
            </a:r>
            <a:r>
              <a:rPr lang="en-US" sz="2000" b="0" i="0" dirty="0">
                <a:solidFill>
                  <a:schemeClr val="accent4"/>
                </a:solidFill>
                <a:effectLst/>
              </a:rPr>
              <a:t> </a:t>
            </a:r>
            <a:r>
              <a:rPr lang="en-US" sz="2000" b="0" i="0" dirty="0">
                <a:solidFill>
                  <a:schemeClr val="accent4"/>
                </a:solidFill>
                <a:effectLst/>
                <a:hlinkClick r:id="rId6">
                  <a:extLst>
                    <a:ext uri="{A12FA001-AC4F-418D-AE19-62706E023703}">
                      <ahyp:hlinkClr xmlns:ahyp="http://schemas.microsoft.com/office/drawing/2018/hyperlinkcolor" val="tx"/>
                    </a:ext>
                  </a:extLst>
                </a:hlinkClick>
              </a:rPr>
              <a:t>(pdf)</a:t>
            </a:r>
            <a:r>
              <a:rPr lang="en-US" sz="2000" b="0" i="0" dirty="0">
                <a:effectLst/>
              </a:rPr>
              <a:t>]</a:t>
            </a:r>
            <a:br>
              <a:rPr lang="en-US" sz="2000" b="0" i="0" dirty="0">
                <a:solidFill>
                  <a:srgbClr val="000000"/>
                </a:solidFill>
                <a:effectLst/>
              </a:rPr>
            </a:br>
            <a:r>
              <a:rPr lang="en-US" sz="2000" b="0" i="0" dirty="0">
                <a:solidFill>
                  <a:srgbClr val="000000"/>
                </a:solidFill>
                <a:effectLst/>
              </a:rPr>
              <a:t>[</a:t>
            </a:r>
            <a:r>
              <a:rPr lang="en-US" sz="2000" b="0" i="0" dirty="0">
                <a:solidFill>
                  <a:schemeClr val="accent4"/>
                </a:solidFill>
                <a:effectLst/>
                <a:hlinkClick r:id="rId7">
                  <a:extLst>
                    <a:ext uri="{A12FA001-AC4F-418D-AE19-62706E023703}">
                      <ahyp:hlinkClr xmlns:ahyp="http://schemas.microsoft.com/office/drawing/2018/hyperlinkcolor" val="tx"/>
                    </a:ext>
                  </a:extLst>
                </a:hlinkClick>
              </a:rPr>
              <a:t>SimplePIM Source Code</a:t>
            </a:r>
            <a:r>
              <a:rPr lang="en-US" sz="2000" b="0" i="0" dirty="0">
                <a:solidFill>
                  <a:srgbClr val="000000"/>
                </a:solidFill>
                <a:effectLst/>
              </a:rPr>
              <a:t>]</a:t>
            </a:r>
          </a:p>
          <a:p>
            <a:endParaRPr lang="en-US" dirty="0"/>
          </a:p>
        </p:txBody>
      </p:sp>
      <p:sp>
        <p:nvSpPr>
          <p:cNvPr id="6" name="Title 1">
            <a:extLst>
              <a:ext uri="{FF2B5EF4-FFF2-40B4-BE49-F238E27FC236}">
                <a16:creationId xmlns:a16="http://schemas.microsoft.com/office/drawing/2014/main" id="{5A0455A9-43D1-15E1-4ECF-0B924B5CBC8D}"/>
              </a:ext>
            </a:extLst>
          </p:cNvPr>
          <p:cNvSpPr>
            <a:spLocks noGrp="1"/>
          </p:cNvSpPr>
          <p:nvPr>
            <p:ph type="title"/>
          </p:nvPr>
        </p:nvSpPr>
        <p:spPr>
          <a:xfrm>
            <a:off x="169011" y="132334"/>
            <a:ext cx="8894602" cy="925840"/>
          </a:xfrm>
        </p:spPr>
        <p:txBody>
          <a:bodyPr>
            <a:noAutofit/>
          </a:bodyPr>
          <a:lstStyle/>
          <a:p>
            <a:r>
              <a:rPr lang="en-US" sz="3600" dirty="0"/>
              <a:t>SimplePIM: </a:t>
            </a:r>
            <a:br>
              <a:rPr lang="en-US" sz="3600" dirty="0"/>
            </a:br>
            <a:r>
              <a:rPr lang="en-US" sz="1800" dirty="0"/>
              <a:t>A Software Framework for Productive and Efficient Processing in Memory</a:t>
            </a:r>
            <a:endParaRPr lang="en-US" sz="2800" dirty="0"/>
          </a:p>
        </p:txBody>
      </p:sp>
      <p:pic>
        <p:nvPicPr>
          <p:cNvPr id="8" name="Picture 7">
            <a:extLst>
              <a:ext uri="{FF2B5EF4-FFF2-40B4-BE49-F238E27FC236}">
                <a16:creationId xmlns:a16="http://schemas.microsoft.com/office/drawing/2014/main" id="{D7D39F56-137C-FD72-B9F2-138E940074AC}"/>
              </a:ext>
            </a:extLst>
          </p:cNvPr>
          <p:cNvPicPr>
            <a:picLocks noChangeAspect="1"/>
          </p:cNvPicPr>
          <p:nvPr/>
        </p:nvPicPr>
        <p:blipFill rotWithShape="1">
          <a:blip r:embed="rId8"/>
          <a:srcRect l="3443" t="33338" r="6313"/>
          <a:stretch/>
        </p:blipFill>
        <p:spPr>
          <a:xfrm>
            <a:off x="406539" y="4076638"/>
            <a:ext cx="8330921" cy="1922717"/>
          </a:xfrm>
          <a:prstGeom prst="rect">
            <a:avLst/>
          </a:prstGeom>
          <a:solidFill>
            <a:schemeClr val="accent4"/>
          </a:solidFill>
        </p:spPr>
      </p:pic>
    </p:spTree>
    <p:extLst>
      <p:ext uri="{BB962C8B-B14F-4D97-AF65-F5344CB8AC3E}">
        <p14:creationId xmlns:p14="http://schemas.microsoft.com/office/powerpoint/2010/main" val="37906430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2414F-AEF5-0897-32D4-16F2CF4A0B04}"/>
              </a:ext>
            </a:extLst>
          </p:cNvPr>
          <p:cNvSpPr>
            <a:spLocks noGrp="1"/>
          </p:cNvSpPr>
          <p:nvPr>
            <p:ph idx="1"/>
          </p:nvPr>
        </p:nvSpPr>
        <p:spPr/>
        <p:txBody>
          <a:bodyPr/>
          <a:lstStyle/>
          <a:p>
            <a:r>
              <a:rPr lang="en-US" sz="2000" b="0" i="0" dirty="0">
                <a:solidFill>
                  <a:srgbClr val="000000"/>
                </a:solidFill>
                <a:effectLst/>
              </a:rPr>
              <a:t>Geraldo F. Oliveira, Alain Kohli, David Novo, Juan Gómez-Luna, </a:t>
            </a:r>
            <a:br>
              <a:rPr lang="en-US" sz="2000" b="0" i="0" dirty="0">
                <a:solidFill>
                  <a:srgbClr val="000000"/>
                </a:solidFill>
                <a:effectLst/>
              </a:rPr>
            </a:br>
            <a:r>
              <a:rPr lang="en-US" sz="2000" b="0" i="0" dirty="0">
                <a:solidFill>
                  <a:srgbClr val="000000"/>
                </a:solidFill>
                <a:effectLst/>
              </a:rPr>
              <a:t>Onur Mutlu</a:t>
            </a:r>
            <a:br>
              <a:rPr lang="en-US" sz="2000" b="0" i="0" dirty="0">
                <a:solidFill>
                  <a:srgbClr val="000000"/>
                </a:solidFill>
                <a:effectLst/>
              </a:rPr>
            </a:br>
            <a:r>
              <a:rPr lang="en-US" sz="2000" b="1" i="0" dirty="0">
                <a:solidFill>
                  <a:schemeClr val="accent5"/>
                </a:solidFill>
                <a:effectLst/>
                <a:hlinkClick r:id="rId3">
                  <a:extLst>
                    <a:ext uri="{A12FA001-AC4F-418D-AE19-62706E023703}">
                      <ahyp:hlinkClr xmlns:ahyp="http://schemas.microsoft.com/office/drawing/2018/hyperlinkcolor" val="tx"/>
                    </a:ext>
                  </a:extLst>
                </a:hlinkClick>
              </a:rPr>
              <a:t>”</a:t>
            </a:r>
            <a:r>
              <a:rPr lang="en-US" sz="2000" b="1" i="0" dirty="0">
                <a:solidFill>
                  <a:schemeClr val="accent5"/>
                </a:solidFill>
                <a:effectLst/>
                <a:hlinkClick r:id="rId4">
                  <a:extLst>
                    <a:ext uri="{A12FA001-AC4F-418D-AE19-62706E023703}">
                      <ahyp:hlinkClr xmlns:ahyp="http://schemas.microsoft.com/office/drawing/2018/hyperlinkcolor" val="tx"/>
                    </a:ext>
                  </a:extLst>
                </a:hlinkClick>
              </a:rPr>
              <a:t>DaPPA: A Data-Parallel Framework for Processing-in-Memory Architectures,”</a:t>
            </a:r>
            <a:br>
              <a:rPr lang="en-US" sz="2000" b="1" i="0" dirty="0">
                <a:solidFill>
                  <a:schemeClr val="accent5"/>
                </a:solidFill>
                <a:effectLst/>
              </a:rPr>
            </a:br>
            <a:r>
              <a:rPr lang="en-US" sz="2000" i="1" dirty="0">
                <a:effectLst/>
              </a:rPr>
              <a:t>arXiv:2310.10168 [</a:t>
            </a:r>
            <a:r>
              <a:rPr lang="en-US" sz="2000" i="1" dirty="0" err="1">
                <a:effectLst/>
              </a:rPr>
              <a:t>cs.AR</a:t>
            </a:r>
            <a:r>
              <a:rPr lang="en-US" sz="2000" i="1" dirty="0">
                <a:effectLst/>
              </a:rPr>
              <a:t>] </a:t>
            </a:r>
            <a:br>
              <a:rPr lang="en-US" sz="2000" b="0" i="0" dirty="0">
                <a:solidFill>
                  <a:srgbClr val="000000"/>
                </a:solidFill>
                <a:effectLst/>
              </a:rPr>
            </a:br>
            <a:r>
              <a:rPr lang="en-US" sz="2000" b="0" i="0" dirty="0">
                <a:solidFill>
                  <a:srgbClr val="000000"/>
                </a:solidFill>
                <a:effectLst/>
              </a:rPr>
              <a:t>2</a:t>
            </a:r>
            <a:r>
              <a:rPr lang="en-US" sz="2000" b="0" i="0" baseline="30000" dirty="0">
                <a:solidFill>
                  <a:srgbClr val="000000"/>
                </a:solidFill>
                <a:effectLst/>
              </a:rPr>
              <a:t>nd</a:t>
            </a:r>
            <a:r>
              <a:rPr lang="en-US" sz="2000" b="0" i="0" dirty="0">
                <a:solidFill>
                  <a:srgbClr val="000000"/>
                </a:solidFill>
                <a:effectLst/>
              </a:rPr>
              <a:t> Place ACM Student Research Competition at </a:t>
            </a:r>
            <a:r>
              <a:rPr lang="en-US" sz="2000" b="0" i="1" dirty="0">
                <a:solidFill>
                  <a:srgbClr val="000000"/>
                </a:solidFill>
                <a:effectLst/>
              </a:rPr>
              <a:t>the </a:t>
            </a:r>
            <a:r>
              <a:rPr lang="en-US" sz="2000" b="0" i="1" dirty="0">
                <a:solidFill>
                  <a:schemeClr val="accent4"/>
                </a:solidFill>
                <a:effectLst/>
                <a:hlinkClick r:id="rId5">
                  <a:extLst>
                    <a:ext uri="{A12FA001-AC4F-418D-AE19-62706E023703}">
                      <ahyp:hlinkClr xmlns:ahyp="http://schemas.microsoft.com/office/drawing/2018/hyperlinkcolor" val="tx"/>
                    </a:ext>
                  </a:extLst>
                </a:hlinkClick>
              </a:rPr>
              <a:t>32nd International Conference on Parallel Architectures and Compilation Techniques</a:t>
            </a:r>
            <a:r>
              <a:rPr lang="en-US" sz="2000" b="0" i="1" dirty="0">
                <a:solidFill>
                  <a:schemeClr val="accent4"/>
                </a:solidFill>
                <a:effectLst/>
              </a:rPr>
              <a:t> </a:t>
            </a:r>
            <a:r>
              <a:rPr lang="en-US" sz="2000" b="0" i="1" dirty="0">
                <a:solidFill>
                  <a:srgbClr val="000000"/>
                </a:solidFill>
                <a:effectLst/>
              </a:rPr>
              <a:t>(</a:t>
            </a:r>
            <a:r>
              <a:rPr lang="en-US" sz="2000" b="1" i="1" dirty="0">
                <a:solidFill>
                  <a:srgbClr val="000000"/>
                </a:solidFill>
                <a:effectLst/>
              </a:rPr>
              <a:t>PACT</a:t>
            </a:r>
            <a:r>
              <a:rPr lang="en-US" sz="2000" b="0" i="1" dirty="0">
                <a:solidFill>
                  <a:srgbClr val="000000"/>
                </a:solidFill>
                <a:effectLst/>
              </a:rPr>
              <a:t>)</a:t>
            </a:r>
            <a:r>
              <a:rPr lang="en-US" sz="2000" b="0" i="0" dirty="0">
                <a:solidFill>
                  <a:srgbClr val="000000"/>
                </a:solidFill>
                <a:effectLst/>
              </a:rPr>
              <a:t>, </a:t>
            </a:r>
            <a:br>
              <a:rPr lang="en-US" sz="2000" b="0" i="0" dirty="0">
                <a:solidFill>
                  <a:srgbClr val="000000"/>
                </a:solidFill>
                <a:effectLst/>
              </a:rPr>
            </a:br>
            <a:r>
              <a:rPr lang="en-US" sz="2000" b="0" i="0" dirty="0">
                <a:solidFill>
                  <a:srgbClr val="000000"/>
                </a:solidFill>
                <a:effectLst/>
              </a:rPr>
              <a:t>Vienna, Austria, October 2023.</a:t>
            </a:r>
            <a:br>
              <a:rPr lang="en-US" sz="2000" b="0" i="0" dirty="0">
                <a:solidFill>
                  <a:srgbClr val="000000"/>
                </a:solidFill>
                <a:effectLst/>
              </a:rPr>
            </a:br>
            <a:endParaRPr lang="en-US" sz="2000" b="0" i="0" dirty="0">
              <a:effectLst/>
            </a:endParaRPr>
          </a:p>
        </p:txBody>
      </p:sp>
      <p:sp>
        <p:nvSpPr>
          <p:cNvPr id="6" name="Title 1">
            <a:extLst>
              <a:ext uri="{FF2B5EF4-FFF2-40B4-BE49-F238E27FC236}">
                <a16:creationId xmlns:a16="http://schemas.microsoft.com/office/drawing/2014/main" id="{5A0455A9-43D1-15E1-4ECF-0B924B5CBC8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1800" dirty="0"/>
              <a:t>A Data-Parallel Framework for Processing-in-Memory Architectures</a:t>
            </a:r>
            <a:endParaRPr lang="en-US" sz="2800" dirty="0"/>
          </a:p>
        </p:txBody>
      </p:sp>
      <p:pic>
        <p:nvPicPr>
          <p:cNvPr id="4" name="Picture 3">
            <a:extLst>
              <a:ext uri="{FF2B5EF4-FFF2-40B4-BE49-F238E27FC236}">
                <a16:creationId xmlns:a16="http://schemas.microsoft.com/office/drawing/2014/main" id="{8D0737A6-9007-C643-6F9F-B7A1D91D5734}"/>
              </a:ext>
            </a:extLst>
          </p:cNvPr>
          <p:cNvPicPr>
            <a:picLocks noChangeAspect="1"/>
          </p:cNvPicPr>
          <p:nvPr/>
        </p:nvPicPr>
        <p:blipFill>
          <a:blip r:embed="rId6"/>
          <a:stretch>
            <a:fillRect/>
          </a:stretch>
        </p:blipFill>
        <p:spPr>
          <a:xfrm>
            <a:off x="530261" y="3764405"/>
            <a:ext cx="8172101" cy="2612322"/>
          </a:xfrm>
          <a:prstGeom prst="rect">
            <a:avLst/>
          </a:prstGeom>
        </p:spPr>
      </p:pic>
    </p:spTree>
    <p:extLst>
      <p:ext uri="{BB962C8B-B14F-4D97-AF65-F5344CB8AC3E}">
        <p14:creationId xmlns:p14="http://schemas.microsoft.com/office/powerpoint/2010/main" val="2401930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Key Idea &amp; Overview</a:t>
            </a:r>
          </a:p>
        </p:txBody>
      </p:sp>
      <p:grpSp>
        <p:nvGrpSpPr>
          <p:cNvPr id="5" name="Group 4">
            <a:extLst>
              <a:ext uri="{FF2B5EF4-FFF2-40B4-BE49-F238E27FC236}">
                <a16:creationId xmlns:a16="http://schemas.microsoft.com/office/drawing/2014/main" id="{5C4F7430-5DA8-E324-9D01-45CE68A113CF}"/>
              </a:ext>
            </a:extLst>
          </p:cNvPr>
          <p:cNvGrpSpPr/>
          <p:nvPr/>
        </p:nvGrpSpPr>
        <p:grpSpPr>
          <a:xfrm>
            <a:off x="415971" y="1208177"/>
            <a:ext cx="8400681" cy="1446415"/>
            <a:chOff x="371659" y="2946718"/>
            <a:chExt cx="8400681" cy="1171032"/>
          </a:xfrm>
        </p:grpSpPr>
        <p:sp>
          <p:nvSpPr>
            <p:cNvPr id="6" name="Rounded Rectangle 5">
              <a:extLst>
                <a:ext uri="{FF2B5EF4-FFF2-40B4-BE49-F238E27FC236}">
                  <a16:creationId xmlns:a16="http://schemas.microsoft.com/office/drawing/2014/main" id="{1F064AFC-06B4-30A7-7C8D-60F7D6F26D74}"/>
                </a:ext>
              </a:extLst>
            </p:cNvPr>
            <p:cNvSpPr/>
            <p:nvPr/>
          </p:nvSpPr>
          <p:spPr>
            <a:xfrm>
              <a:off x="371659" y="2946719"/>
              <a:ext cx="8400681" cy="1171031"/>
            </a:xfrm>
            <a:prstGeom prst="roundRect">
              <a:avLst>
                <a:gd name="adj" fmla="val 9020"/>
              </a:avLst>
            </a:prstGeom>
            <a:solidFill>
              <a:schemeClr val="bg1">
                <a:lumMod val="95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686861"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Leverage an intuitive </a:t>
              </a:r>
              <a:b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br>
              <a:r>
                <a:rPr kumimoji="0" lang="en-US" sz="2400" b="1" i="0" u="sng" strike="noStrike" kern="1200" cap="none" spc="0" normalizeH="0" baseline="0" noProof="0" dirty="0">
                  <a:ln>
                    <a:noFill/>
                  </a:ln>
                  <a:solidFill>
                    <a:srgbClr val="38A881"/>
                  </a:solidFill>
                  <a:effectLst/>
                  <a:uLnTx/>
                  <a:uFillTx/>
                  <a:latin typeface="Avenir Next" panose="020B0503020202020204" pitchFamily="34" charset="0"/>
                  <a:ea typeface="+mn-ea"/>
                  <a:cs typeface="+mn-cs"/>
                </a:rPr>
                <a:t>data-parallel pattern-based interface</a:t>
              </a:r>
              <a: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 for </a:t>
              </a:r>
              <a:b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PIM programming</a:t>
              </a:r>
            </a:p>
          </p:txBody>
        </p:sp>
        <p:sp>
          <p:nvSpPr>
            <p:cNvPr id="7" name="TextBox 6">
              <a:extLst>
                <a:ext uri="{FF2B5EF4-FFF2-40B4-BE49-F238E27FC236}">
                  <a16:creationId xmlns:a16="http://schemas.microsoft.com/office/drawing/2014/main" id="{1E699432-12F0-FD48-9E4D-271A47C7ED3B}"/>
                </a:ext>
              </a:extLst>
            </p:cNvPr>
            <p:cNvSpPr txBox="1"/>
            <p:nvPr/>
          </p:nvSpPr>
          <p:spPr>
            <a:xfrm rot="16200000">
              <a:off x="47189" y="3347568"/>
              <a:ext cx="117103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90000"/>
                    </a:srgbClr>
                  </a:solidFill>
                  <a:effectLst/>
                  <a:uLnTx/>
                  <a:uFillTx/>
                  <a:latin typeface="Avenir Next" panose="020B0503020202020204" pitchFamily="34" charset="0"/>
                  <a:ea typeface="+mn-ea"/>
                  <a:cs typeface="+mn-cs"/>
                </a:rPr>
                <a:t>Key Idea</a:t>
              </a:r>
            </a:p>
          </p:txBody>
        </p:sp>
      </p:grpSp>
      <p:sp>
        <p:nvSpPr>
          <p:cNvPr id="8" name="TextBox 7">
            <a:extLst>
              <a:ext uri="{FF2B5EF4-FFF2-40B4-BE49-F238E27FC236}">
                <a16:creationId xmlns:a16="http://schemas.microsoft.com/office/drawing/2014/main" id="{DCBCCE44-3984-A259-D5EB-520E08C251A5}"/>
              </a:ext>
            </a:extLst>
          </p:cNvPr>
          <p:cNvSpPr txBox="1"/>
          <p:nvPr/>
        </p:nvSpPr>
        <p:spPr>
          <a:xfrm>
            <a:off x="401837" y="3147456"/>
            <a:ext cx="8340327" cy="156966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DaPPA , a </a:t>
            </a:r>
            <a:r>
              <a:rPr kumimoji="0" lang="en-US" sz="2400" b="1"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Da</a:t>
            </a: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ta-</a:t>
            </a:r>
            <a:r>
              <a:rPr kumimoji="0" lang="en-US" sz="2400" b="1"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P</a:t>
            </a: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arallel </a:t>
            </a:r>
            <a:r>
              <a:rPr kumimoji="0" lang="en-US" sz="2400" b="1"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P</a:t>
            </a: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IM </a:t>
            </a:r>
            <a:r>
              <a:rPr kumimoji="0" lang="en-US" sz="2400" b="1"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A</a:t>
            </a:r>
            <a:r>
              <a:rPr kumimoji="0" lang="en-US" sz="2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rchitecture that</a:t>
            </a: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b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automatically </a:t>
            </a:r>
            <a:r>
              <a:rPr kumimoji="0" lang="en-US" sz="24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distributes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input and </a:t>
            </a:r>
            <a:r>
              <a:rPr kumimoji="0" lang="en-US" sz="24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gathers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output data, </a:t>
            </a:r>
            <a:r>
              <a:rPr kumimoji="0" lang="en-US" sz="24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handles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memory management, and</a:t>
            </a:r>
            <a:b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a:t>
            </a:r>
            <a:r>
              <a:rPr kumimoji="0" lang="en-US" sz="2400" b="0" i="0" u="sng" strike="noStrike" kern="1200" cap="none" spc="0" normalizeH="0" baseline="0" noProof="0" dirty="0">
                <a:ln>
                  <a:noFill/>
                </a:ln>
                <a:solidFill>
                  <a:srgbClr val="5CA2DB"/>
                </a:solidFill>
                <a:effectLst/>
                <a:uLnTx/>
                <a:uFillTx/>
                <a:latin typeface="Avenir Next" panose="020B0503020202020204" pitchFamily="34" charset="0"/>
                <a:ea typeface="+mn-ea"/>
                <a:cs typeface="+mn-cs"/>
              </a:rPr>
              <a:t>parallelizes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work across PIM cores</a:t>
            </a:r>
          </a:p>
        </p:txBody>
      </p:sp>
      <p:grpSp>
        <p:nvGrpSpPr>
          <p:cNvPr id="9" name="Group 8">
            <a:extLst>
              <a:ext uri="{FF2B5EF4-FFF2-40B4-BE49-F238E27FC236}">
                <a16:creationId xmlns:a16="http://schemas.microsoft.com/office/drawing/2014/main" id="{118E881C-A4D8-9E86-301C-D56B9764A7D7}"/>
              </a:ext>
            </a:extLst>
          </p:cNvPr>
          <p:cNvGrpSpPr/>
          <p:nvPr/>
        </p:nvGrpSpPr>
        <p:grpSpPr>
          <a:xfrm>
            <a:off x="139121" y="5105623"/>
            <a:ext cx="8891241" cy="584775"/>
            <a:chOff x="568179" y="3421559"/>
            <a:chExt cx="7911116" cy="590487"/>
          </a:xfrm>
        </p:grpSpPr>
        <p:sp>
          <p:nvSpPr>
            <p:cNvPr id="10" name="TextBox 9">
              <a:extLst>
                <a:ext uri="{FF2B5EF4-FFF2-40B4-BE49-F238E27FC236}">
                  <a16:creationId xmlns:a16="http://schemas.microsoft.com/office/drawing/2014/main" id="{36705C8B-2664-5FAD-BC85-3C9143B83754}"/>
                </a:ext>
              </a:extLst>
            </p:cNvPr>
            <p:cNvSpPr txBox="1"/>
            <p:nvPr/>
          </p:nvSpPr>
          <p:spPr>
            <a:xfrm>
              <a:off x="568179" y="3421559"/>
              <a:ext cx="474011" cy="5904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11" name="TextBox 10">
              <a:extLst>
                <a:ext uri="{FF2B5EF4-FFF2-40B4-BE49-F238E27FC236}">
                  <a16:creationId xmlns:a16="http://schemas.microsoft.com/office/drawing/2014/main" id="{A105EF2D-94FB-1235-91F1-4B82CC7FAC22}"/>
                </a:ext>
              </a:extLst>
            </p:cNvPr>
            <p:cNvSpPr txBox="1"/>
            <p:nvPr/>
          </p:nvSpPr>
          <p:spPr>
            <a:xfrm>
              <a:off x="974390" y="3528082"/>
              <a:ext cx="7504905" cy="4040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rPr>
                <a:t>Data-Parallel Pattern APIs</a:t>
              </a:r>
              <a:endParaRPr kumimoji="0" lang="en-US" sz="2000" b="0"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endParaRPr>
            </a:p>
          </p:txBody>
        </p:sp>
      </p:grpSp>
      <p:grpSp>
        <p:nvGrpSpPr>
          <p:cNvPr id="12" name="Group 11">
            <a:extLst>
              <a:ext uri="{FF2B5EF4-FFF2-40B4-BE49-F238E27FC236}">
                <a16:creationId xmlns:a16="http://schemas.microsoft.com/office/drawing/2014/main" id="{CA4C8BA1-74DF-58EA-392A-41605B524F64}"/>
              </a:ext>
            </a:extLst>
          </p:cNvPr>
          <p:cNvGrpSpPr/>
          <p:nvPr/>
        </p:nvGrpSpPr>
        <p:grpSpPr>
          <a:xfrm>
            <a:off x="152385" y="5530129"/>
            <a:ext cx="9077497" cy="584775"/>
            <a:chOff x="406767" y="3421560"/>
            <a:chExt cx="8413372" cy="590486"/>
          </a:xfrm>
        </p:grpSpPr>
        <p:sp>
          <p:nvSpPr>
            <p:cNvPr id="13" name="TextBox 12">
              <a:extLst>
                <a:ext uri="{FF2B5EF4-FFF2-40B4-BE49-F238E27FC236}">
                  <a16:creationId xmlns:a16="http://schemas.microsoft.com/office/drawing/2014/main" id="{11DE6106-D1EC-5A62-4B09-9A6F09372914}"/>
                </a:ext>
              </a:extLst>
            </p:cNvPr>
            <p:cNvSpPr txBox="1"/>
            <p:nvPr/>
          </p:nvSpPr>
          <p:spPr>
            <a:xfrm>
              <a:off x="406767" y="3421560"/>
              <a:ext cx="474011" cy="590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14" name="TextBox 13">
              <a:extLst>
                <a:ext uri="{FF2B5EF4-FFF2-40B4-BE49-F238E27FC236}">
                  <a16:creationId xmlns:a16="http://schemas.microsoft.com/office/drawing/2014/main" id="{77B31CC6-DF41-59C3-7E1D-52C36156A08E}"/>
                </a:ext>
              </a:extLst>
            </p:cNvPr>
            <p:cNvSpPr txBox="1"/>
            <p:nvPr/>
          </p:nvSpPr>
          <p:spPr>
            <a:xfrm>
              <a:off x="819137" y="3501501"/>
              <a:ext cx="8001002" cy="4040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rPr>
                <a:t>Dataflow Programming Interface</a:t>
              </a:r>
              <a:endParaRPr kumimoji="0" lang="en-US" sz="2000" b="0"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endParaRPr>
            </a:p>
          </p:txBody>
        </p:sp>
      </p:grpSp>
      <p:grpSp>
        <p:nvGrpSpPr>
          <p:cNvPr id="15" name="Group 14">
            <a:extLst>
              <a:ext uri="{FF2B5EF4-FFF2-40B4-BE49-F238E27FC236}">
                <a16:creationId xmlns:a16="http://schemas.microsoft.com/office/drawing/2014/main" id="{E707AFFF-21A1-033E-96D3-BC680CEF1A6B}"/>
              </a:ext>
            </a:extLst>
          </p:cNvPr>
          <p:cNvGrpSpPr/>
          <p:nvPr/>
        </p:nvGrpSpPr>
        <p:grpSpPr>
          <a:xfrm>
            <a:off x="152385" y="5954635"/>
            <a:ext cx="9077499" cy="584775"/>
            <a:chOff x="406767" y="3421560"/>
            <a:chExt cx="8413374" cy="590486"/>
          </a:xfrm>
        </p:grpSpPr>
        <p:sp>
          <p:nvSpPr>
            <p:cNvPr id="16" name="TextBox 15">
              <a:extLst>
                <a:ext uri="{FF2B5EF4-FFF2-40B4-BE49-F238E27FC236}">
                  <a16:creationId xmlns:a16="http://schemas.microsoft.com/office/drawing/2014/main" id="{A3F80FCC-F664-9C45-5E99-2FC9561EF44C}"/>
                </a:ext>
              </a:extLst>
            </p:cNvPr>
            <p:cNvSpPr txBox="1"/>
            <p:nvPr/>
          </p:nvSpPr>
          <p:spPr>
            <a:xfrm>
              <a:off x="406767" y="3421560"/>
              <a:ext cx="474011" cy="5904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3</a:t>
              </a:r>
            </a:p>
          </p:txBody>
        </p:sp>
        <p:sp>
          <p:nvSpPr>
            <p:cNvPr id="17" name="TextBox 16">
              <a:extLst>
                <a:ext uri="{FF2B5EF4-FFF2-40B4-BE49-F238E27FC236}">
                  <a16:creationId xmlns:a16="http://schemas.microsoft.com/office/drawing/2014/main" id="{0DDB0BF5-9C9C-7A42-8EFE-7BCA207CE0E0}"/>
                </a:ext>
              </a:extLst>
            </p:cNvPr>
            <p:cNvSpPr txBox="1"/>
            <p:nvPr/>
          </p:nvSpPr>
          <p:spPr>
            <a:xfrm>
              <a:off x="819139" y="3501501"/>
              <a:ext cx="8001002" cy="4040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rPr>
                <a:t>Dynamic Template-Based Compilation</a:t>
              </a:r>
              <a:endParaRPr kumimoji="0" lang="en-US" sz="2000" b="0" i="0" u="none" strike="noStrike" kern="1200" cap="none" spc="0" normalizeH="0" baseline="0" noProof="0" dirty="0">
                <a:ln>
                  <a:noFill/>
                </a:ln>
                <a:solidFill>
                  <a:srgbClr val="595959"/>
                </a:solidFill>
                <a:effectLst/>
                <a:uLnTx/>
                <a:uFillTx/>
                <a:latin typeface="Avenir Next" panose="020B0503020202020204" pitchFamily="34" charset="0"/>
                <a:ea typeface="+mn-ea"/>
                <a:cs typeface="Gill Sans MT"/>
              </a:endParaRPr>
            </a:p>
          </p:txBody>
        </p:sp>
      </p:grpSp>
      <p:sp>
        <p:nvSpPr>
          <p:cNvPr id="18" name="Right Arrow 17">
            <a:extLst>
              <a:ext uri="{FF2B5EF4-FFF2-40B4-BE49-F238E27FC236}">
                <a16:creationId xmlns:a16="http://schemas.microsoft.com/office/drawing/2014/main" id="{D927376E-20DA-8BAB-9793-E3ABEDD62574}"/>
              </a:ext>
            </a:extLst>
          </p:cNvPr>
          <p:cNvSpPr/>
          <p:nvPr/>
        </p:nvSpPr>
        <p:spPr>
          <a:xfrm rot="5400000">
            <a:off x="4389335" y="2689843"/>
            <a:ext cx="365330" cy="509818"/>
          </a:xfrm>
          <a:prstGeom prst="right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20" name="Rectangle 19">
            <a:extLst>
              <a:ext uri="{FF2B5EF4-FFF2-40B4-BE49-F238E27FC236}">
                <a16:creationId xmlns:a16="http://schemas.microsoft.com/office/drawing/2014/main" id="{E76C157A-4BEA-90BE-5BC9-ADD4F9E25184}"/>
              </a:ext>
            </a:extLst>
          </p:cNvPr>
          <p:cNvSpPr/>
          <p:nvPr/>
        </p:nvSpPr>
        <p:spPr>
          <a:xfrm>
            <a:off x="78188" y="4766400"/>
            <a:ext cx="8987622"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DaPPA is composed of three main components:</a:t>
            </a:r>
          </a:p>
        </p:txBody>
      </p:sp>
    </p:spTree>
    <p:extLst>
      <p:ext uri="{BB962C8B-B14F-4D97-AF65-F5344CB8AC3E}">
        <p14:creationId xmlns:p14="http://schemas.microsoft.com/office/powerpoint/2010/main" val="104269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5BAD4-A5FB-2EAF-7924-27AF69F389FD}"/>
              </a:ext>
            </a:extLst>
          </p:cNvPr>
          <p:cNvSpPr>
            <a:spLocks noGrp="1"/>
          </p:cNvSpPr>
          <p:nvPr>
            <p:ph idx="1"/>
          </p:nvPr>
        </p:nvSpPr>
        <p:spPr>
          <a:xfrm>
            <a:off x="169011" y="1831296"/>
            <a:ext cx="8894602" cy="2983365"/>
          </a:xfrm>
        </p:spPr>
        <p:txBody>
          <a:bodyPr>
            <a:normAutofit/>
          </a:bodyPr>
          <a:lstStyle/>
          <a:p>
            <a:pPr marL="0" indent="0">
              <a:buNone/>
            </a:pPr>
            <a:endParaRPr lang="en-US" sz="1400" dirty="0">
              <a:solidFill>
                <a:schemeClr val="accent5"/>
              </a:solidFill>
              <a:latin typeface="Avenir Next" panose="020B0503020202020204" pitchFamily="34" charset="0"/>
            </a:endParaRPr>
          </a:p>
          <a:p>
            <a:r>
              <a:rPr lang="en-US" sz="2400" dirty="0">
                <a:latin typeface="Avenir Next" panose="020B0503020202020204" pitchFamily="34" charset="0"/>
              </a:rPr>
              <a:t>Skeleton and pattern-based parallel programming are a </a:t>
            </a:r>
            <a:r>
              <a:rPr lang="en-US" sz="2400" b="1" dirty="0">
                <a:latin typeface="Avenir Next" panose="020B0503020202020204" pitchFamily="34" charset="0"/>
              </a:rPr>
              <a:t>common abstraction for parallel architectures </a:t>
            </a:r>
          </a:p>
          <a:p>
            <a:pPr lvl="1"/>
            <a:r>
              <a:rPr lang="en-US" sz="1800" dirty="0">
                <a:solidFill>
                  <a:schemeClr val="tx1">
                    <a:lumMod val="50000"/>
                    <a:lumOff val="50000"/>
                  </a:schemeClr>
                </a:solidFill>
              </a:rPr>
              <a:t>M. Cole, “</a:t>
            </a:r>
            <a:r>
              <a:rPr lang="en-US" sz="1800" i="1" dirty="0">
                <a:solidFill>
                  <a:schemeClr val="tx1">
                    <a:lumMod val="50000"/>
                    <a:lumOff val="50000"/>
                  </a:schemeClr>
                </a:solidFill>
              </a:rPr>
              <a:t>Bringing Skeletons Out of the Closet: A Pragmatic Manifesto for Skeletal Parallel Programming</a:t>
            </a:r>
            <a:r>
              <a:rPr lang="en-US" sz="1800" dirty="0">
                <a:solidFill>
                  <a:schemeClr val="tx1">
                    <a:lumMod val="50000"/>
                    <a:lumOff val="50000"/>
                  </a:schemeClr>
                </a:solidFill>
              </a:rPr>
              <a:t>,” Parallel Computing, 2004</a:t>
            </a:r>
            <a:endParaRPr lang="en-US" sz="2200" dirty="0">
              <a:solidFill>
                <a:schemeClr val="tx1">
                  <a:lumMod val="50000"/>
                  <a:lumOff val="50000"/>
                </a:schemeClr>
              </a:solidFill>
              <a:latin typeface="Avenir Next" panose="020B0503020202020204" pitchFamily="34" charset="0"/>
            </a:endParaRPr>
          </a:p>
          <a:p>
            <a:r>
              <a:rPr lang="en-US" sz="2400" dirty="0">
                <a:latin typeface="Avenir Next" panose="020B0503020202020204" pitchFamily="34" charset="0"/>
              </a:rPr>
              <a:t>DaPPA supports </a:t>
            </a:r>
            <a:r>
              <a:rPr lang="en-US" sz="2400" b="1" dirty="0">
                <a:latin typeface="Avenir Next" panose="020B0503020202020204" pitchFamily="34" charset="0"/>
              </a:rPr>
              <a:t>five primary </a:t>
            </a:r>
            <a:r>
              <a:rPr lang="en-US" sz="2400" dirty="0">
                <a:latin typeface="Avenir Next" panose="020B0503020202020204" pitchFamily="34" charset="0"/>
              </a:rPr>
              <a:t>data-parallel patterns </a:t>
            </a:r>
          </a:p>
          <a:p>
            <a:pPr marL="457200" indent="-457200">
              <a:buFont typeface="System Font Regular"/>
              <a:buChar char="−"/>
            </a:pPr>
            <a:endParaRPr lang="en-US" dirty="0">
              <a:solidFill>
                <a:schemeClr val="accent5"/>
              </a:solidFill>
            </a:endParaRPr>
          </a:p>
          <a:p>
            <a:pPr marL="457200" indent="-457200">
              <a:buFont typeface="System Font Regular"/>
              <a:buChar char="−"/>
            </a:pPr>
            <a:endParaRPr lang="en-US" sz="1400" dirty="0">
              <a:solidFill>
                <a:schemeClr val="accent5"/>
              </a:solidFill>
              <a:latin typeface="Avenir Next" panose="020B0503020202020204" pitchFamily="34" charset="0"/>
            </a:endParaRPr>
          </a:p>
          <a:p>
            <a:pPr marL="457200" indent="-457200">
              <a:buFont typeface="System Font Regular"/>
              <a:buChar char="−"/>
            </a:pPr>
            <a:endParaRPr lang="en-US" sz="1400" dirty="0">
              <a:solidFill>
                <a:schemeClr val="accent5"/>
              </a:solidFill>
            </a:endParaRPr>
          </a:p>
          <a:p>
            <a:pPr marL="457200" indent="-457200">
              <a:buFont typeface="System Font Regular"/>
              <a:buChar char="−"/>
            </a:pPr>
            <a:endParaRPr lang="en-US" sz="1400" dirty="0">
              <a:solidFill>
                <a:schemeClr val="accent5"/>
              </a:solidFill>
              <a:latin typeface="Avenir Next" panose="020B0503020202020204" pitchFamily="34" charset="0"/>
            </a:endParaRPr>
          </a:p>
          <a:p>
            <a:pPr marL="457200" indent="-457200">
              <a:buFont typeface="System Font Regular"/>
              <a:buChar char="−"/>
            </a:pPr>
            <a:endParaRPr lang="en-US" sz="1400" dirty="0">
              <a:solidFill>
                <a:schemeClr val="accent5"/>
              </a:solidFill>
              <a:latin typeface="Avenir Next" panose="020B0503020202020204" pitchFamily="34" charset="0"/>
            </a:endParaRPr>
          </a:p>
        </p:txBody>
      </p:sp>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Data-Parallel Pattern APIs  </a:t>
            </a:r>
          </a:p>
        </p:txBody>
      </p:sp>
      <p:sp>
        <p:nvSpPr>
          <p:cNvPr id="2" name="TextBox 1">
            <a:extLst>
              <a:ext uri="{FF2B5EF4-FFF2-40B4-BE49-F238E27FC236}">
                <a16:creationId xmlns:a16="http://schemas.microsoft.com/office/drawing/2014/main" id="{C21333AC-8E93-4439-0466-F29132F63065}"/>
              </a:ext>
            </a:extLst>
          </p:cNvPr>
          <p:cNvSpPr txBox="1"/>
          <p:nvPr/>
        </p:nvSpPr>
        <p:spPr>
          <a:xfrm>
            <a:off x="0" y="1196531"/>
            <a:ext cx="9144000" cy="914400"/>
          </a:xfrm>
          <a:prstGeom prst="rect">
            <a:avLst/>
          </a:prstGeom>
          <a:solidFill>
            <a:srgbClr val="EEEEEE"/>
          </a:solidFill>
          <a:ln w="76200">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Pre-defined functions that implement high-level </a:t>
            </a:r>
            <a:b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data-parallel pattern primitives</a:t>
            </a:r>
            <a:endParaRPr kumimoji="0" lang="en-US" sz="2400" b="1" i="0" u="none" strike="noStrike" kern="1200" cap="none" spc="0" normalizeH="0" baseline="0" noProof="0" dirty="0">
              <a:ln>
                <a:noFill/>
              </a:ln>
              <a:solidFill>
                <a:srgbClr val="9C80C1"/>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E7080A5B-668F-548F-7CC2-B53CAEA886AB}"/>
              </a:ext>
            </a:extLst>
          </p:cNvPr>
          <p:cNvSpPr txBox="1"/>
          <p:nvPr/>
        </p:nvSpPr>
        <p:spPr>
          <a:xfrm>
            <a:off x="192024" y="5401887"/>
            <a:ext cx="8759952" cy="919401"/>
          </a:xfrm>
          <a:prstGeom prst="roundRect">
            <a:avLst/>
          </a:prstGeom>
          <a:solidFill>
            <a:schemeClr val="bg1">
              <a:lumMod val="95000"/>
            </a:schemeClr>
          </a:solidFill>
          <a:ln w="38100">
            <a:solidFill>
              <a:schemeClr val="accent6"/>
            </a:solid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The user can </a:t>
            </a:r>
            <a:r>
              <a:rPr kumimoji="0" lang="en-US" sz="2400" b="1" i="0" u="sng" strike="noStrike" kern="1200" cap="none" spc="0" normalizeH="0" baseline="0" noProof="0" dirty="0">
                <a:ln>
                  <a:noFill/>
                </a:ln>
                <a:solidFill>
                  <a:srgbClr val="EB8F61"/>
                </a:solidFill>
                <a:effectLst/>
                <a:uLnTx/>
                <a:uFillTx/>
                <a:latin typeface="Avenir Next" panose="020B0503020202020204" pitchFamily="34" charset="0"/>
                <a:ea typeface="+mn-ea"/>
                <a:cs typeface="+mn-cs"/>
              </a:rPr>
              <a:t>combine</a:t>
            </a: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 all five data-parallel primitives </a:t>
            </a:r>
            <a:b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to describe </a:t>
            </a:r>
            <a:r>
              <a:rPr kumimoji="0" lang="en-US" sz="2400" b="1" i="0" u="sng" strike="noStrike" kern="1200" cap="none" spc="0" normalizeH="0" baseline="0" noProof="0" dirty="0">
                <a:ln>
                  <a:noFill/>
                </a:ln>
                <a:solidFill>
                  <a:srgbClr val="EB8F61"/>
                </a:solidFill>
                <a:effectLst/>
                <a:uLnTx/>
                <a:uFillTx/>
                <a:latin typeface="Avenir Next" panose="020B0503020202020204" pitchFamily="34" charset="0"/>
                <a:ea typeface="+mn-ea"/>
                <a:cs typeface="+mn-cs"/>
              </a:rPr>
              <a:t>complex data transformations</a:t>
            </a:r>
          </a:p>
        </p:txBody>
      </p:sp>
      <p:grpSp>
        <p:nvGrpSpPr>
          <p:cNvPr id="136" name="Group 135">
            <a:extLst>
              <a:ext uri="{FF2B5EF4-FFF2-40B4-BE49-F238E27FC236}">
                <a16:creationId xmlns:a16="http://schemas.microsoft.com/office/drawing/2014/main" id="{59519007-25A0-B009-889A-C11C8176613E}"/>
              </a:ext>
            </a:extLst>
          </p:cNvPr>
          <p:cNvGrpSpPr/>
          <p:nvPr/>
        </p:nvGrpSpPr>
        <p:grpSpPr>
          <a:xfrm>
            <a:off x="375493" y="3995254"/>
            <a:ext cx="1537874" cy="1202380"/>
            <a:chOff x="375493" y="3349075"/>
            <a:chExt cx="1537874" cy="1202380"/>
          </a:xfrm>
        </p:grpSpPr>
        <p:grpSp>
          <p:nvGrpSpPr>
            <p:cNvPr id="12" name="Group 11">
              <a:extLst>
                <a:ext uri="{FF2B5EF4-FFF2-40B4-BE49-F238E27FC236}">
                  <a16:creationId xmlns:a16="http://schemas.microsoft.com/office/drawing/2014/main" id="{A6577C82-5F12-4FFB-3A60-2A8FC18C9267}"/>
                </a:ext>
              </a:extLst>
            </p:cNvPr>
            <p:cNvGrpSpPr/>
            <p:nvPr/>
          </p:nvGrpSpPr>
          <p:grpSpPr>
            <a:xfrm>
              <a:off x="384063" y="3626109"/>
              <a:ext cx="1529304" cy="925346"/>
              <a:chOff x="226142" y="210269"/>
              <a:chExt cx="822632" cy="497755"/>
            </a:xfrm>
          </p:grpSpPr>
          <p:grpSp>
            <p:nvGrpSpPr>
              <p:cNvPr id="107" name="Group 106">
                <a:extLst>
                  <a:ext uri="{FF2B5EF4-FFF2-40B4-BE49-F238E27FC236}">
                    <a16:creationId xmlns:a16="http://schemas.microsoft.com/office/drawing/2014/main" id="{A00F3A1C-731E-8E52-6D0A-D0F476B403B4}"/>
                  </a:ext>
                </a:extLst>
              </p:cNvPr>
              <p:cNvGrpSpPr/>
              <p:nvPr/>
            </p:nvGrpSpPr>
            <p:grpSpPr>
              <a:xfrm>
                <a:off x="226142" y="210269"/>
                <a:ext cx="822632" cy="88182"/>
                <a:chOff x="226142" y="226143"/>
                <a:chExt cx="822632" cy="123107"/>
              </a:xfrm>
            </p:grpSpPr>
            <p:grpSp>
              <p:nvGrpSpPr>
                <p:cNvPr id="127" name="Group 126">
                  <a:extLst>
                    <a:ext uri="{FF2B5EF4-FFF2-40B4-BE49-F238E27FC236}">
                      <a16:creationId xmlns:a16="http://schemas.microsoft.com/office/drawing/2014/main" id="{15F375DF-8AA4-5928-9FFD-501F1920D2CD}"/>
                    </a:ext>
                  </a:extLst>
                </p:cNvPr>
                <p:cNvGrpSpPr/>
                <p:nvPr/>
              </p:nvGrpSpPr>
              <p:grpSpPr>
                <a:xfrm>
                  <a:off x="226142" y="226143"/>
                  <a:ext cx="411316" cy="123107"/>
                  <a:chOff x="226142" y="226143"/>
                  <a:chExt cx="411316" cy="123107"/>
                </a:xfrm>
              </p:grpSpPr>
              <p:sp>
                <p:nvSpPr>
                  <p:cNvPr id="131" name="Rounded Rectangle 130">
                    <a:extLst>
                      <a:ext uri="{FF2B5EF4-FFF2-40B4-BE49-F238E27FC236}">
                        <a16:creationId xmlns:a16="http://schemas.microsoft.com/office/drawing/2014/main" id="{185E413F-C78A-D578-E259-5BE1B62F6D78}"/>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32" name="Rounded Rectangle 131">
                    <a:extLst>
                      <a:ext uri="{FF2B5EF4-FFF2-40B4-BE49-F238E27FC236}">
                        <a16:creationId xmlns:a16="http://schemas.microsoft.com/office/drawing/2014/main" id="{966D15DC-C24D-8985-4B34-9E4E5800ED2C}"/>
                      </a:ext>
                    </a:extLst>
                  </p:cNvPr>
                  <p:cNvSpPr/>
                  <p:nvPr/>
                </p:nvSpPr>
                <p:spPr>
                  <a:xfrm>
                    <a:off x="431800" y="226143"/>
                    <a:ext cx="205658" cy="123107"/>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28" name="Group 127">
                  <a:extLst>
                    <a:ext uri="{FF2B5EF4-FFF2-40B4-BE49-F238E27FC236}">
                      <a16:creationId xmlns:a16="http://schemas.microsoft.com/office/drawing/2014/main" id="{5EEF7666-52AB-49BA-2423-84400B561720}"/>
                    </a:ext>
                  </a:extLst>
                </p:cNvPr>
                <p:cNvGrpSpPr/>
                <p:nvPr/>
              </p:nvGrpSpPr>
              <p:grpSpPr>
                <a:xfrm>
                  <a:off x="637458" y="226143"/>
                  <a:ext cx="411316" cy="123107"/>
                  <a:chOff x="226142" y="226143"/>
                  <a:chExt cx="411316" cy="123107"/>
                </a:xfrm>
              </p:grpSpPr>
              <p:sp>
                <p:nvSpPr>
                  <p:cNvPr id="129" name="Rounded Rectangle 128">
                    <a:extLst>
                      <a:ext uri="{FF2B5EF4-FFF2-40B4-BE49-F238E27FC236}">
                        <a16:creationId xmlns:a16="http://schemas.microsoft.com/office/drawing/2014/main" id="{983E9A51-451F-F424-9A12-CBC5A5E688E7}"/>
                      </a:ext>
                    </a:extLst>
                  </p:cNvPr>
                  <p:cNvSpPr/>
                  <p:nvPr/>
                </p:nvSpPr>
                <p:spPr>
                  <a:xfrm>
                    <a:off x="226142" y="226143"/>
                    <a:ext cx="205658" cy="123107"/>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30" name="Rounded Rectangle 129">
                    <a:extLst>
                      <a:ext uri="{FF2B5EF4-FFF2-40B4-BE49-F238E27FC236}">
                        <a16:creationId xmlns:a16="http://schemas.microsoft.com/office/drawing/2014/main" id="{7BF44619-9BC1-8F93-D8F8-23922BAC3586}"/>
                      </a:ext>
                    </a:extLst>
                  </p:cNvPr>
                  <p:cNvSpPr/>
                  <p:nvPr/>
                </p:nvSpPr>
                <p:spPr>
                  <a:xfrm>
                    <a:off x="431800" y="226143"/>
                    <a:ext cx="205658" cy="123107"/>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108" name="Oval 107">
                <a:extLst>
                  <a:ext uri="{FF2B5EF4-FFF2-40B4-BE49-F238E27FC236}">
                    <a16:creationId xmlns:a16="http://schemas.microsoft.com/office/drawing/2014/main" id="{B184F5BF-D6B0-BA38-623F-FC157F56E107}"/>
                  </a:ext>
                </a:extLst>
              </p:cNvPr>
              <p:cNvSpPr/>
              <p:nvPr/>
            </p:nvSpPr>
            <p:spPr>
              <a:xfrm>
                <a:off x="267417"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109" name="Oval 108">
                <a:extLst>
                  <a:ext uri="{FF2B5EF4-FFF2-40B4-BE49-F238E27FC236}">
                    <a16:creationId xmlns:a16="http://schemas.microsoft.com/office/drawing/2014/main" id="{014C9158-1D01-0194-A399-975FDF968F3E}"/>
                  </a:ext>
                </a:extLst>
              </p:cNvPr>
              <p:cNvSpPr/>
              <p:nvPr/>
            </p:nvSpPr>
            <p:spPr>
              <a:xfrm>
                <a:off x="473075" y="399898"/>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110" name="Oval 109">
                <a:extLst>
                  <a:ext uri="{FF2B5EF4-FFF2-40B4-BE49-F238E27FC236}">
                    <a16:creationId xmlns:a16="http://schemas.microsoft.com/office/drawing/2014/main" id="{D5E39EFB-742D-08BC-A17A-FB036357DC73}"/>
                  </a:ext>
                </a:extLst>
              </p:cNvPr>
              <p:cNvSpPr/>
              <p:nvPr/>
            </p:nvSpPr>
            <p:spPr>
              <a:xfrm>
                <a:off x="678733"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111" name="Oval 110">
                <a:extLst>
                  <a:ext uri="{FF2B5EF4-FFF2-40B4-BE49-F238E27FC236}">
                    <a16:creationId xmlns:a16="http://schemas.microsoft.com/office/drawing/2014/main" id="{D99E3E5A-FE80-04A1-0ABB-3648C087A5F9}"/>
                  </a:ext>
                </a:extLst>
              </p:cNvPr>
              <p:cNvSpPr/>
              <p:nvPr/>
            </p:nvSpPr>
            <p:spPr>
              <a:xfrm>
                <a:off x="884391"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112" name="Straight Arrow Connector 111">
                <a:extLst>
                  <a:ext uri="{FF2B5EF4-FFF2-40B4-BE49-F238E27FC236}">
                    <a16:creationId xmlns:a16="http://schemas.microsoft.com/office/drawing/2014/main" id="{F72D2ACC-BCC9-19A8-C06F-EABF0ACDA7D8}"/>
                  </a:ext>
                </a:extLst>
              </p:cNvPr>
              <p:cNvCxnSpPr>
                <a:cxnSpLocks/>
                <a:stCxn id="131" idx="2"/>
                <a:endCxn id="108" idx="0"/>
              </p:cNvCxnSpPr>
              <p:nvPr/>
            </p:nvCxnSpPr>
            <p:spPr>
              <a:xfrm>
                <a:off x="328971"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B7903D5C-1DE8-C02D-20B1-10549EB79A6D}"/>
                  </a:ext>
                </a:extLst>
              </p:cNvPr>
              <p:cNvGrpSpPr/>
              <p:nvPr/>
            </p:nvGrpSpPr>
            <p:grpSpPr>
              <a:xfrm>
                <a:off x="226142" y="619842"/>
                <a:ext cx="822632" cy="88182"/>
                <a:chOff x="226142" y="226143"/>
                <a:chExt cx="822632" cy="123107"/>
              </a:xfrm>
            </p:grpSpPr>
            <p:grpSp>
              <p:nvGrpSpPr>
                <p:cNvPr id="121" name="Group 120">
                  <a:extLst>
                    <a:ext uri="{FF2B5EF4-FFF2-40B4-BE49-F238E27FC236}">
                      <a16:creationId xmlns:a16="http://schemas.microsoft.com/office/drawing/2014/main" id="{0562E473-8FFE-BAD6-2BF3-697FB55F9C8C}"/>
                    </a:ext>
                  </a:extLst>
                </p:cNvPr>
                <p:cNvGrpSpPr/>
                <p:nvPr/>
              </p:nvGrpSpPr>
              <p:grpSpPr>
                <a:xfrm>
                  <a:off x="226142" y="226143"/>
                  <a:ext cx="411316" cy="123107"/>
                  <a:chOff x="226142" y="226143"/>
                  <a:chExt cx="411316" cy="123107"/>
                </a:xfrm>
              </p:grpSpPr>
              <p:sp>
                <p:nvSpPr>
                  <p:cNvPr id="125" name="Rounded Rectangle 124">
                    <a:extLst>
                      <a:ext uri="{FF2B5EF4-FFF2-40B4-BE49-F238E27FC236}">
                        <a16:creationId xmlns:a16="http://schemas.microsoft.com/office/drawing/2014/main" id="{7454E772-1382-B446-0FAC-C80EB490D1F5}"/>
                      </a:ext>
                    </a:extLst>
                  </p:cNvPr>
                  <p:cNvSpPr/>
                  <p:nvPr/>
                </p:nvSpPr>
                <p:spPr>
                  <a:xfrm>
                    <a:off x="226142" y="226143"/>
                    <a:ext cx="205658" cy="123107"/>
                  </a:xfrm>
                  <a:prstGeom prst="roundRect">
                    <a:avLst/>
                  </a:prstGeom>
                  <a:solidFill>
                    <a:srgbClr val="F9FD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26" name="Rounded Rectangle 125">
                    <a:extLst>
                      <a:ext uri="{FF2B5EF4-FFF2-40B4-BE49-F238E27FC236}">
                        <a16:creationId xmlns:a16="http://schemas.microsoft.com/office/drawing/2014/main" id="{1C0C2411-D41D-9451-E8F0-593102AEF54E}"/>
                      </a:ext>
                    </a:extLst>
                  </p:cNvPr>
                  <p:cNvSpPr/>
                  <p:nvPr/>
                </p:nvSpPr>
                <p:spPr>
                  <a:xfrm>
                    <a:off x="431800" y="226143"/>
                    <a:ext cx="205658" cy="123107"/>
                  </a:xfrm>
                  <a:prstGeom prst="roundRect">
                    <a:avLst/>
                  </a:prstGeom>
                  <a:solidFill>
                    <a:schemeClr val="accent4">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22" name="Group 121">
                  <a:extLst>
                    <a:ext uri="{FF2B5EF4-FFF2-40B4-BE49-F238E27FC236}">
                      <a16:creationId xmlns:a16="http://schemas.microsoft.com/office/drawing/2014/main" id="{4C121971-B964-5F5B-5A91-C635C1552C09}"/>
                    </a:ext>
                  </a:extLst>
                </p:cNvPr>
                <p:cNvGrpSpPr/>
                <p:nvPr/>
              </p:nvGrpSpPr>
              <p:grpSpPr>
                <a:xfrm>
                  <a:off x="637458" y="226143"/>
                  <a:ext cx="411316" cy="123107"/>
                  <a:chOff x="226142" y="226143"/>
                  <a:chExt cx="411316" cy="123107"/>
                </a:xfrm>
              </p:grpSpPr>
              <p:sp>
                <p:nvSpPr>
                  <p:cNvPr id="123" name="Rounded Rectangle 122">
                    <a:extLst>
                      <a:ext uri="{FF2B5EF4-FFF2-40B4-BE49-F238E27FC236}">
                        <a16:creationId xmlns:a16="http://schemas.microsoft.com/office/drawing/2014/main" id="{23063965-C656-3593-4298-7BBF167F48E9}"/>
                      </a:ext>
                    </a:extLst>
                  </p:cNvPr>
                  <p:cNvSpPr/>
                  <p:nvPr/>
                </p:nvSpPr>
                <p:spPr>
                  <a:xfrm>
                    <a:off x="226142" y="226143"/>
                    <a:ext cx="205658" cy="123107"/>
                  </a:xfrm>
                  <a:prstGeom prst="roundRect">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24" name="Rounded Rectangle 123">
                    <a:extLst>
                      <a:ext uri="{FF2B5EF4-FFF2-40B4-BE49-F238E27FC236}">
                        <a16:creationId xmlns:a16="http://schemas.microsoft.com/office/drawing/2014/main" id="{51516607-6D31-0AB4-9118-530B58792C92}"/>
                      </a:ext>
                    </a:extLst>
                  </p:cNvPr>
                  <p:cNvSpPr/>
                  <p:nvPr/>
                </p:nvSpPr>
                <p:spPr>
                  <a:xfrm>
                    <a:off x="431800" y="226143"/>
                    <a:ext cx="205658" cy="123107"/>
                  </a:xfrm>
                  <a:prstGeom prst="roundRect">
                    <a:avLst/>
                  </a:prstGeom>
                  <a:solidFill>
                    <a:schemeClr val="accent4">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cxnSp>
            <p:nvCxnSpPr>
              <p:cNvPr id="114" name="Straight Arrow Connector 113">
                <a:extLst>
                  <a:ext uri="{FF2B5EF4-FFF2-40B4-BE49-F238E27FC236}">
                    <a16:creationId xmlns:a16="http://schemas.microsoft.com/office/drawing/2014/main" id="{3A98C009-5EC9-19DE-3528-E14D7D5AC3FE}"/>
                  </a:ext>
                </a:extLst>
              </p:cNvPr>
              <p:cNvCxnSpPr>
                <a:cxnSpLocks/>
                <a:stCxn id="108" idx="4"/>
                <a:endCxn id="125" idx="0"/>
              </p:cNvCxnSpPr>
              <p:nvPr/>
            </p:nvCxnSpPr>
            <p:spPr>
              <a:xfrm>
                <a:off x="328971"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80A24CD2-9C85-F0E3-8CC2-765C2F2B127B}"/>
                  </a:ext>
                </a:extLst>
              </p:cNvPr>
              <p:cNvCxnSpPr>
                <a:cxnSpLocks/>
                <a:stCxn id="132" idx="2"/>
                <a:endCxn id="109" idx="0"/>
              </p:cNvCxnSpPr>
              <p:nvPr/>
            </p:nvCxnSpPr>
            <p:spPr>
              <a:xfrm>
                <a:off x="534629" y="298451"/>
                <a:ext cx="0" cy="10144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88401BF-33F8-32D4-76BD-60B5CEC4CE79}"/>
                  </a:ext>
                </a:extLst>
              </p:cNvPr>
              <p:cNvCxnSpPr>
                <a:cxnSpLocks/>
                <a:stCxn id="129" idx="2"/>
                <a:endCxn id="110" idx="0"/>
              </p:cNvCxnSpPr>
              <p:nvPr/>
            </p:nvCxnSpPr>
            <p:spPr>
              <a:xfrm>
                <a:off x="740287"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65A61F07-04A0-4EAE-3988-22E4EC21BDC8}"/>
                  </a:ext>
                </a:extLst>
              </p:cNvPr>
              <p:cNvCxnSpPr>
                <a:cxnSpLocks/>
                <a:stCxn id="130" idx="2"/>
                <a:endCxn id="111" idx="0"/>
              </p:cNvCxnSpPr>
              <p:nvPr/>
            </p:nvCxnSpPr>
            <p:spPr>
              <a:xfrm>
                <a:off x="945945"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5BC5FB48-E251-22E1-7E29-82638351DCF4}"/>
                  </a:ext>
                </a:extLst>
              </p:cNvPr>
              <p:cNvCxnSpPr>
                <a:cxnSpLocks/>
                <a:stCxn id="109" idx="4"/>
                <a:endCxn id="126" idx="0"/>
              </p:cNvCxnSpPr>
              <p:nvPr/>
            </p:nvCxnSpPr>
            <p:spPr>
              <a:xfrm>
                <a:off x="534629" y="523006"/>
                <a:ext cx="0" cy="9683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CD4CC565-B4CD-2C2F-B0E3-81383EC181FB}"/>
                  </a:ext>
                </a:extLst>
              </p:cNvPr>
              <p:cNvCxnSpPr>
                <a:cxnSpLocks/>
                <a:stCxn id="110" idx="4"/>
                <a:endCxn id="123" idx="0"/>
              </p:cNvCxnSpPr>
              <p:nvPr/>
            </p:nvCxnSpPr>
            <p:spPr>
              <a:xfrm>
                <a:off x="740287"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E43D1B86-6282-9E21-84E5-47A0DE6BDC70}"/>
                  </a:ext>
                </a:extLst>
              </p:cNvPr>
              <p:cNvCxnSpPr>
                <a:cxnSpLocks/>
                <a:stCxn id="111" idx="4"/>
                <a:endCxn id="124" idx="0"/>
              </p:cNvCxnSpPr>
              <p:nvPr/>
            </p:nvCxnSpPr>
            <p:spPr>
              <a:xfrm>
                <a:off x="945945"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DDBD55A3-705D-7441-8414-3B3D04335877}"/>
                </a:ext>
              </a:extLst>
            </p:cNvPr>
            <p:cNvSpPr/>
            <p:nvPr/>
          </p:nvSpPr>
          <p:spPr>
            <a:xfrm>
              <a:off x="375493" y="3349075"/>
              <a:ext cx="1529304" cy="2068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map</a:t>
              </a:r>
            </a:p>
          </p:txBody>
        </p:sp>
      </p:grpSp>
      <p:grpSp>
        <p:nvGrpSpPr>
          <p:cNvPr id="137" name="Group 136">
            <a:extLst>
              <a:ext uri="{FF2B5EF4-FFF2-40B4-BE49-F238E27FC236}">
                <a16:creationId xmlns:a16="http://schemas.microsoft.com/office/drawing/2014/main" id="{E5FD39FC-385A-5DC5-F915-14656C663601}"/>
              </a:ext>
            </a:extLst>
          </p:cNvPr>
          <p:cNvGrpSpPr/>
          <p:nvPr/>
        </p:nvGrpSpPr>
        <p:grpSpPr>
          <a:xfrm>
            <a:off x="2117764" y="3997351"/>
            <a:ext cx="1537878" cy="1198186"/>
            <a:chOff x="2106813" y="3354360"/>
            <a:chExt cx="1537878" cy="1198186"/>
          </a:xfrm>
        </p:grpSpPr>
        <p:grpSp>
          <p:nvGrpSpPr>
            <p:cNvPr id="91" name="Group 90">
              <a:extLst>
                <a:ext uri="{FF2B5EF4-FFF2-40B4-BE49-F238E27FC236}">
                  <a16:creationId xmlns:a16="http://schemas.microsoft.com/office/drawing/2014/main" id="{3498B69C-89A7-E0C6-5A0F-84C7023704AA}"/>
                </a:ext>
              </a:extLst>
            </p:cNvPr>
            <p:cNvGrpSpPr/>
            <p:nvPr/>
          </p:nvGrpSpPr>
          <p:grpSpPr>
            <a:xfrm>
              <a:off x="2115387" y="3627200"/>
              <a:ext cx="1529304" cy="925346"/>
              <a:chOff x="1213156" y="211856"/>
              <a:chExt cx="822632" cy="497755"/>
            </a:xfrm>
          </p:grpSpPr>
          <p:grpSp>
            <p:nvGrpSpPr>
              <p:cNvPr id="93" name="Group 92">
                <a:extLst>
                  <a:ext uri="{FF2B5EF4-FFF2-40B4-BE49-F238E27FC236}">
                    <a16:creationId xmlns:a16="http://schemas.microsoft.com/office/drawing/2014/main" id="{3629CA55-6C36-8BAE-0391-BED9EEA621AB}"/>
                  </a:ext>
                </a:extLst>
              </p:cNvPr>
              <p:cNvGrpSpPr/>
              <p:nvPr/>
            </p:nvGrpSpPr>
            <p:grpSpPr>
              <a:xfrm>
                <a:off x="1213156" y="211856"/>
                <a:ext cx="822632" cy="88182"/>
                <a:chOff x="226142" y="226143"/>
                <a:chExt cx="822632" cy="123107"/>
              </a:xfrm>
            </p:grpSpPr>
            <p:grpSp>
              <p:nvGrpSpPr>
                <p:cNvPr id="101" name="Group 100">
                  <a:extLst>
                    <a:ext uri="{FF2B5EF4-FFF2-40B4-BE49-F238E27FC236}">
                      <a16:creationId xmlns:a16="http://schemas.microsoft.com/office/drawing/2014/main" id="{E55BD384-6CE4-92D1-0821-CC7519EB6A2B}"/>
                    </a:ext>
                  </a:extLst>
                </p:cNvPr>
                <p:cNvGrpSpPr/>
                <p:nvPr/>
              </p:nvGrpSpPr>
              <p:grpSpPr>
                <a:xfrm>
                  <a:off x="226142" y="226143"/>
                  <a:ext cx="411316" cy="123107"/>
                  <a:chOff x="226142" y="226143"/>
                  <a:chExt cx="411316" cy="123107"/>
                </a:xfrm>
              </p:grpSpPr>
              <p:sp>
                <p:nvSpPr>
                  <p:cNvPr id="105" name="Rounded Rectangle 104">
                    <a:extLst>
                      <a:ext uri="{FF2B5EF4-FFF2-40B4-BE49-F238E27FC236}">
                        <a16:creationId xmlns:a16="http://schemas.microsoft.com/office/drawing/2014/main" id="{52A0182C-7648-035C-690A-B83E8C022389}"/>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06" name="Rounded Rectangle 105">
                    <a:extLst>
                      <a:ext uri="{FF2B5EF4-FFF2-40B4-BE49-F238E27FC236}">
                        <a16:creationId xmlns:a16="http://schemas.microsoft.com/office/drawing/2014/main" id="{B1BD3C4D-2B30-7A79-FBF0-75A39E90458C}"/>
                      </a:ext>
                    </a:extLst>
                  </p:cNvPr>
                  <p:cNvSpPr/>
                  <p:nvPr/>
                </p:nvSpPr>
                <p:spPr>
                  <a:xfrm>
                    <a:off x="431800" y="226143"/>
                    <a:ext cx="205658" cy="123107"/>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02" name="Group 101">
                  <a:extLst>
                    <a:ext uri="{FF2B5EF4-FFF2-40B4-BE49-F238E27FC236}">
                      <a16:creationId xmlns:a16="http://schemas.microsoft.com/office/drawing/2014/main" id="{665BC406-2A9B-F4EA-1CF3-87190EA5E3F2}"/>
                    </a:ext>
                  </a:extLst>
                </p:cNvPr>
                <p:cNvGrpSpPr/>
                <p:nvPr/>
              </p:nvGrpSpPr>
              <p:grpSpPr>
                <a:xfrm>
                  <a:off x="637458" y="226143"/>
                  <a:ext cx="411316" cy="123107"/>
                  <a:chOff x="226142" y="226143"/>
                  <a:chExt cx="411316" cy="123107"/>
                </a:xfrm>
              </p:grpSpPr>
              <p:sp>
                <p:nvSpPr>
                  <p:cNvPr id="103" name="Rounded Rectangle 102">
                    <a:extLst>
                      <a:ext uri="{FF2B5EF4-FFF2-40B4-BE49-F238E27FC236}">
                        <a16:creationId xmlns:a16="http://schemas.microsoft.com/office/drawing/2014/main" id="{4AF7A2CE-CF7C-1ACF-901F-0595031B2753}"/>
                      </a:ext>
                    </a:extLst>
                  </p:cNvPr>
                  <p:cNvSpPr/>
                  <p:nvPr/>
                </p:nvSpPr>
                <p:spPr>
                  <a:xfrm>
                    <a:off x="226142" y="226143"/>
                    <a:ext cx="205658" cy="123107"/>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04" name="Rounded Rectangle 103">
                    <a:extLst>
                      <a:ext uri="{FF2B5EF4-FFF2-40B4-BE49-F238E27FC236}">
                        <a16:creationId xmlns:a16="http://schemas.microsoft.com/office/drawing/2014/main" id="{A2089F94-D672-B9D5-CA3E-1AB91EA60BDA}"/>
                      </a:ext>
                    </a:extLst>
                  </p:cNvPr>
                  <p:cNvSpPr/>
                  <p:nvPr/>
                </p:nvSpPr>
                <p:spPr>
                  <a:xfrm>
                    <a:off x="431800" y="226143"/>
                    <a:ext cx="205658" cy="123107"/>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94" name="Oval 93">
                <a:extLst>
                  <a:ext uri="{FF2B5EF4-FFF2-40B4-BE49-F238E27FC236}">
                    <a16:creationId xmlns:a16="http://schemas.microsoft.com/office/drawing/2014/main" id="{81FA76D5-48EE-9796-8AAA-6B56079D1783}"/>
                  </a:ext>
                </a:extLst>
              </p:cNvPr>
              <p:cNvSpPr/>
              <p:nvPr/>
            </p:nvSpPr>
            <p:spPr>
              <a:xfrm>
                <a:off x="1561689" y="401485"/>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95" name="Straight Arrow Connector 94">
                <a:extLst>
                  <a:ext uri="{FF2B5EF4-FFF2-40B4-BE49-F238E27FC236}">
                    <a16:creationId xmlns:a16="http://schemas.microsoft.com/office/drawing/2014/main" id="{15CDFFFE-9F49-31B7-C228-5D43329BF76C}"/>
                  </a:ext>
                </a:extLst>
              </p:cNvPr>
              <p:cNvCxnSpPr>
                <a:cxnSpLocks/>
                <a:stCxn id="105" idx="2"/>
                <a:endCxn id="94" idx="1"/>
              </p:cNvCxnSpPr>
              <p:nvPr/>
            </p:nvCxnSpPr>
            <p:spPr>
              <a:xfrm>
                <a:off x="1315985" y="300038"/>
                <a:ext cx="263733" cy="11947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sp>
            <p:nvSpPr>
              <p:cNvPr id="96" name="Rounded Rectangle 95">
                <a:extLst>
                  <a:ext uri="{FF2B5EF4-FFF2-40B4-BE49-F238E27FC236}">
                    <a16:creationId xmlns:a16="http://schemas.microsoft.com/office/drawing/2014/main" id="{A2468416-E43D-307C-7816-5011F712C157}"/>
                  </a:ext>
                </a:extLst>
              </p:cNvPr>
              <p:cNvSpPr/>
              <p:nvPr/>
            </p:nvSpPr>
            <p:spPr>
              <a:xfrm>
                <a:off x="1520414" y="621429"/>
                <a:ext cx="205658" cy="88182"/>
              </a:xfrm>
              <a:prstGeom prst="roundRect">
                <a:avLst/>
              </a:prstGeom>
              <a:solidFill>
                <a:srgbClr val="F9FD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97" name="Straight Arrow Connector 96">
                <a:extLst>
                  <a:ext uri="{FF2B5EF4-FFF2-40B4-BE49-F238E27FC236}">
                    <a16:creationId xmlns:a16="http://schemas.microsoft.com/office/drawing/2014/main" id="{C6000616-97E4-7754-62F2-928DEB49F0AF}"/>
                  </a:ext>
                </a:extLst>
              </p:cNvPr>
              <p:cNvCxnSpPr>
                <a:cxnSpLocks/>
                <a:stCxn id="106" idx="2"/>
                <a:endCxn id="94" idx="0"/>
              </p:cNvCxnSpPr>
              <p:nvPr/>
            </p:nvCxnSpPr>
            <p:spPr>
              <a:xfrm>
                <a:off x="1521643" y="300038"/>
                <a:ext cx="101600" cy="10144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AF25D986-5F7B-C71B-27BE-9299ECDF200C}"/>
                  </a:ext>
                </a:extLst>
              </p:cNvPr>
              <p:cNvCxnSpPr>
                <a:cxnSpLocks/>
                <a:stCxn id="103" idx="2"/>
                <a:endCxn id="94" idx="0"/>
              </p:cNvCxnSpPr>
              <p:nvPr/>
            </p:nvCxnSpPr>
            <p:spPr>
              <a:xfrm flipH="1">
                <a:off x="1623243" y="300038"/>
                <a:ext cx="104058" cy="10144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8B1A9F8-2A30-B3FC-8FE0-0785DA415988}"/>
                  </a:ext>
                </a:extLst>
              </p:cNvPr>
              <p:cNvCxnSpPr>
                <a:cxnSpLocks/>
                <a:stCxn id="104" idx="2"/>
                <a:endCxn id="94" idx="7"/>
              </p:cNvCxnSpPr>
              <p:nvPr/>
            </p:nvCxnSpPr>
            <p:spPr>
              <a:xfrm flipH="1">
                <a:off x="1666768" y="300038"/>
                <a:ext cx="266191" cy="11947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C97AECD6-DA34-A6E8-9DD3-ADBB9BE5DE34}"/>
                  </a:ext>
                </a:extLst>
              </p:cNvPr>
              <p:cNvCxnSpPr>
                <a:cxnSpLocks/>
                <a:stCxn id="94" idx="4"/>
                <a:endCxn id="96" idx="0"/>
              </p:cNvCxnSpPr>
              <p:nvPr/>
            </p:nvCxnSpPr>
            <p:spPr>
              <a:xfrm>
                <a:off x="1623243" y="524593"/>
                <a:ext cx="0" cy="9683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92" name="Rectangle 91">
              <a:extLst>
                <a:ext uri="{FF2B5EF4-FFF2-40B4-BE49-F238E27FC236}">
                  <a16:creationId xmlns:a16="http://schemas.microsoft.com/office/drawing/2014/main" id="{66697843-108C-728E-C5BA-4AFBA2F59B32}"/>
                </a:ext>
              </a:extLst>
            </p:cNvPr>
            <p:cNvSpPr/>
            <p:nvPr/>
          </p:nvSpPr>
          <p:spPr>
            <a:xfrm>
              <a:off x="2106813" y="3354360"/>
              <a:ext cx="1529306" cy="2068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reduce</a:t>
              </a:r>
            </a:p>
          </p:txBody>
        </p:sp>
      </p:grpSp>
      <p:grpSp>
        <p:nvGrpSpPr>
          <p:cNvPr id="138" name="Group 137">
            <a:extLst>
              <a:ext uri="{FF2B5EF4-FFF2-40B4-BE49-F238E27FC236}">
                <a16:creationId xmlns:a16="http://schemas.microsoft.com/office/drawing/2014/main" id="{17E7178F-86C7-DA3B-6A23-DF4BEEB38037}"/>
              </a:ext>
            </a:extLst>
          </p:cNvPr>
          <p:cNvGrpSpPr/>
          <p:nvPr/>
        </p:nvGrpSpPr>
        <p:grpSpPr>
          <a:xfrm>
            <a:off x="3860039" y="3998564"/>
            <a:ext cx="1529306" cy="1195760"/>
            <a:chOff x="3854374" y="3356786"/>
            <a:chExt cx="1529306" cy="1195760"/>
          </a:xfrm>
        </p:grpSpPr>
        <p:grpSp>
          <p:nvGrpSpPr>
            <p:cNvPr id="69" name="Group 68">
              <a:extLst>
                <a:ext uri="{FF2B5EF4-FFF2-40B4-BE49-F238E27FC236}">
                  <a16:creationId xmlns:a16="http://schemas.microsoft.com/office/drawing/2014/main" id="{D9B394EE-CC49-B83F-8707-4C4CBD7857A8}"/>
                </a:ext>
              </a:extLst>
            </p:cNvPr>
            <p:cNvGrpSpPr/>
            <p:nvPr/>
          </p:nvGrpSpPr>
          <p:grpSpPr>
            <a:xfrm>
              <a:off x="3854376" y="3627200"/>
              <a:ext cx="1529304" cy="925346"/>
              <a:chOff x="226142" y="210269"/>
              <a:chExt cx="822632" cy="497755"/>
            </a:xfrm>
          </p:grpSpPr>
          <p:grpSp>
            <p:nvGrpSpPr>
              <p:cNvPr id="71" name="Group 70">
                <a:extLst>
                  <a:ext uri="{FF2B5EF4-FFF2-40B4-BE49-F238E27FC236}">
                    <a16:creationId xmlns:a16="http://schemas.microsoft.com/office/drawing/2014/main" id="{AB317BB0-4962-241D-C33E-70D0ABFEC974}"/>
                  </a:ext>
                </a:extLst>
              </p:cNvPr>
              <p:cNvGrpSpPr/>
              <p:nvPr/>
            </p:nvGrpSpPr>
            <p:grpSpPr>
              <a:xfrm>
                <a:off x="226142" y="210269"/>
                <a:ext cx="822632" cy="88182"/>
                <a:chOff x="226142" y="226143"/>
                <a:chExt cx="822632" cy="123107"/>
              </a:xfrm>
            </p:grpSpPr>
            <p:grpSp>
              <p:nvGrpSpPr>
                <p:cNvPr id="85" name="Group 84">
                  <a:extLst>
                    <a:ext uri="{FF2B5EF4-FFF2-40B4-BE49-F238E27FC236}">
                      <a16:creationId xmlns:a16="http://schemas.microsoft.com/office/drawing/2014/main" id="{91D32705-9718-8530-8BBB-4AF1020548C7}"/>
                    </a:ext>
                  </a:extLst>
                </p:cNvPr>
                <p:cNvGrpSpPr/>
                <p:nvPr/>
              </p:nvGrpSpPr>
              <p:grpSpPr>
                <a:xfrm>
                  <a:off x="226142" y="226143"/>
                  <a:ext cx="411316" cy="123107"/>
                  <a:chOff x="226142" y="226143"/>
                  <a:chExt cx="411316" cy="123107"/>
                </a:xfrm>
              </p:grpSpPr>
              <p:sp>
                <p:nvSpPr>
                  <p:cNvPr id="89" name="Rounded Rectangle 88">
                    <a:extLst>
                      <a:ext uri="{FF2B5EF4-FFF2-40B4-BE49-F238E27FC236}">
                        <a16:creationId xmlns:a16="http://schemas.microsoft.com/office/drawing/2014/main" id="{1C3AD9FB-4004-BF74-89FB-64B80663BDBA}"/>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0" name="Rounded Rectangle 89">
                    <a:extLst>
                      <a:ext uri="{FF2B5EF4-FFF2-40B4-BE49-F238E27FC236}">
                        <a16:creationId xmlns:a16="http://schemas.microsoft.com/office/drawing/2014/main" id="{26779C69-E33E-A3FA-F845-836AAB9805E1}"/>
                      </a:ext>
                    </a:extLst>
                  </p:cNvPr>
                  <p:cNvSpPr/>
                  <p:nvPr/>
                </p:nvSpPr>
                <p:spPr>
                  <a:xfrm>
                    <a:off x="431800" y="226143"/>
                    <a:ext cx="205658" cy="123107"/>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86" name="Group 85">
                  <a:extLst>
                    <a:ext uri="{FF2B5EF4-FFF2-40B4-BE49-F238E27FC236}">
                      <a16:creationId xmlns:a16="http://schemas.microsoft.com/office/drawing/2014/main" id="{DCB12E80-C3B9-2837-37B4-7EC3BAE6B3A2}"/>
                    </a:ext>
                  </a:extLst>
                </p:cNvPr>
                <p:cNvGrpSpPr/>
                <p:nvPr/>
              </p:nvGrpSpPr>
              <p:grpSpPr>
                <a:xfrm>
                  <a:off x="637458" y="226143"/>
                  <a:ext cx="411316" cy="123107"/>
                  <a:chOff x="226142" y="226143"/>
                  <a:chExt cx="411316" cy="123107"/>
                </a:xfrm>
              </p:grpSpPr>
              <p:sp>
                <p:nvSpPr>
                  <p:cNvPr id="87" name="Rounded Rectangle 86">
                    <a:extLst>
                      <a:ext uri="{FF2B5EF4-FFF2-40B4-BE49-F238E27FC236}">
                        <a16:creationId xmlns:a16="http://schemas.microsoft.com/office/drawing/2014/main" id="{393D2DFF-A8C3-08B7-6509-D2CE75A3C2DF}"/>
                      </a:ext>
                    </a:extLst>
                  </p:cNvPr>
                  <p:cNvSpPr/>
                  <p:nvPr/>
                </p:nvSpPr>
                <p:spPr>
                  <a:xfrm>
                    <a:off x="226142" y="226143"/>
                    <a:ext cx="205658" cy="123107"/>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88" name="Rounded Rectangle 87">
                    <a:extLst>
                      <a:ext uri="{FF2B5EF4-FFF2-40B4-BE49-F238E27FC236}">
                        <a16:creationId xmlns:a16="http://schemas.microsoft.com/office/drawing/2014/main" id="{CFC9B5DA-BD9E-3BB9-B3AB-8BD94BF5E293}"/>
                      </a:ext>
                    </a:extLst>
                  </p:cNvPr>
                  <p:cNvSpPr/>
                  <p:nvPr/>
                </p:nvSpPr>
                <p:spPr>
                  <a:xfrm>
                    <a:off x="431800" y="226143"/>
                    <a:ext cx="205658" cy="123107"/>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72" name="Oval 71">
                <a:extLst>
                  <a:ext uri="{FF2B5EF4-FFF2-40B4-BE49-F238E27FC236}">
                    <a16:creationId xmlns:a16="http://schemas.microsoft.com/office/drawing/2014/main" id="{1344CCAB-BA3F-7C11-F35C-4CFB4A451B10}"/>
                  </a:ext>
                </a:extLst>
              </p:cNvPr>
              <p:cNvSpPr/>
              <p:nvPr/>
            </p:nvSpPr>
            <p:spPr>
              <a:xfrm>
                <a:off x="267417"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73" name="Oval 72">
                <a:extLst>
                  <a:ext uri="{FF2B5EF4-FFF2-40B4-BE49-F238E27FC236}">
                    <a16:creationId xmlns:a16="http://schemas.microsoft.com/office/drawing/2014/main" id="{3401B869-0FB1-379B-2E95-E6422999789E}"/>
                  </a:ext>
                </a:extLst>
              </p:cNvPr>
              <p:cNvSpPr/>
              <p:nvPr/>
            </p:nvSpPr>
            <p:spPr>
              <a:xfrm>
                <a:off x="473075" y="399898"/>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74" name="Oval 73">
                <a:extLst>
                  <a:ext uri="{FF2B5EF4-FFF2-40B4-BE49-F238E27FC236}">
                    <a16:creationId xmlns:a16="http://schemas.microsoft.com/office/drawing/2014/main" id="{DE62103A-1782-BD7E-C8BC-4F9C25528FE4}"/>
                  </a:ext>
                </a:extLst>
              </p:cNvPr>
              <p:cNvSpPr/>
              <p:nvPr/>
            </p:nvSpPr>
            <p:spPr>
              <a:xfrm>
                <a:off x="678733" y="399180"/>
                <a:ext cx="123108" cy="123108"/>
              </a:xfrm>
              <a:prstGeom prst="ellipse">
                <a:avLst/>
              </a:prstGeom>
              <a:solidFill>
                <a:schemeClr val="bg1">
                  <a:lumMod val="9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f</a:t>
                </a:r>
              </a:p>
            </p:txBody>
          </p:sp>
          <p:sp>
            <p:nvSpPr>
              <p:cNvPr id="75" name="Oval 74">
                <a:extLst>
                  <a:ext uri="{FF2B5EF4-FFF2-40B4-BE49-F238E27FC236}">
                    <a16:creationId xmlns:a16="http://schemas.microsoft.com/office/drawing/2014/main" id="{E6A069F1-F42E-18E1-A10C-145A4D8675B3}"/>
                  </a:ext>
                </a:extLst>
              </p:cNvPr>
              <p:cNvSpPr/>
              <p:nvPr/>
            </p:nvSpPr>
            <p:spPr>
              <a:xfrm>
                <a:off x="884391" y="399180"/>
                <a:ext cx="123108" cy="123108"/>
              </a:xfrm>
              <a:prstGeom prst="ellipse">
                <a:avLst/>
              </a:prstGeom>
              <a:solidFill>
                <a:schemeClr val="bg1">
                  <a:lumMod val="9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f</a:t>
                </a:r>
              </a:p>
            </p:txBody>
          </p:sp>
          <p:cxnSp>
            <p:nvCxnSpPr>
              <p:cNvPr id="76" name="Straight Arrow Connector 75">
                <a:extLst>
                  <a:ext uri="{FF2B5EF4-FFF2-40B4-BE49-F238E27FC236}">
                    <a16:creationId xmlns:a16="http://schemas.microsoft.com/office/drawing/2014/main" id="{2E4A13CA-103E-CA71-1E3B-6B7CDB8330A2}"/>
                  </a:ext>
                </a:extLst>
              </p:cNvPr>
              <p:cNvCxnSpPr>
                <a:cxnSpLocks/>
                <a:stCxn id="89" idx="2"/>
                <a:endCxn id="72" idx="0"/>
              </p:cNvCxnSpPr>
              <p:nvPr/>
            </p:nvCxnSpPr>
            <p:spPr>
              <a:xfrm>
                <a:off x="328971"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54DE1065-81C4-121A-47EA-0E9369CA6C21}"/>
                  </a:ext>
                </a:extLst>
              </p:cNvPr>
              <p:cNvGrpSpPr/>
              <p:nvPr/>
            </p:nvGrpSpPr>
            <p:grpSpPr>
              <a:xfrm>
                <a:off x="226142" y="619842"/>
                <a:ext cx="411316" cy="88182"/>
                <a:chOff x="226142" y="226143"/>
                <a:chExt cx="411316" cy="123107"/>
              </a:xfrm>
            </p:grpSpPr>
            <p:sp>
              <p:nvSpPr>
                <p:cNvPr id="83" name="Rounded Rectangle 82">
                  <a:extLst>
                    <a:ext uri="{FF2B5EF4-FFF2-40B4-BE49-F238E27FC236}">
                      <a16:creationId xmlns:a16="http://schemas.microsoft.com/office/drawing/2014/main" id="{DA3A937B-52B5-961B-8433-F8A91260A9A3}"/>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84" name="Rounded Rectangle 83">
                  <a:extLst>
                    <a:ext uri="{FF2B5EF4-FFF2-40B4-BE49-F238E27FC236}">
                      <a16:creationId xmlns:a16="http://schemas.microsoft.com/office/drawing/2014/main" id="{0F104255-F565-ACE5-55A2-FDBE36BCAFA7}"/>
                    </a:ext>
                  </a:extLst>
                </p:cNvPr>
                <p:cNvSpPr/>
                <p:nvPr/>
              </p:nvSpPr>
              <p:spPr>
                <a:xfrm>
                  <a:off x="431800" y="226143"/>
                  <a:ext cx="205658" cy="123107"/>
                </a:xfrm>
                <a:prstGeom prst="roundRect">
                  <a:avLst/>
                </a:prstGeom>
                <a:solidFill>
                  <a:srgbClr val="DDEBF7"/>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cxnSp>
            <p:nvCxnSpPr>
              <p:cNvPr id="78" name="Straight Arrow Connector 77">
                <a:extLst>
                  <a:ext uri="{FF2B5EF4-FFF2-40B4-BE49-F238E27FC236}">
                    <a16:creationId xmlns:a16="http://schemas.microsoft.com/office/drawing/2014/main" id="{5F063494-0FEA-E655-3D7C-010DE81DECBC}"/>
                  </a:ext>
                </a:extLst>
              </p:cNvPr>
              <p:cNvCxnSpPr>
                <a:cxnSpLocks/>
                <a:stCxn id="72" idx="4"/>
                <a:endCxn id="83" idx="0"/>
              </p:cNvCxnSpPr>
              <p:nvPr/>
            </p:nvCxnSpPr>
            <p:spPr>
              <a:xfrm>
                <a:off x="328971"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E946B64-E320-06BC-3E77-9B455908CB51}"/>
                  </a:ext>
                </a:extLst>
              </p:cNvPr>
              <p:cNvCxnSpPr>
                <a:cxnSpLocks/>
                <a:stCxn id="90" idx="2"/>
                <a:endCxn id="73" idx="0"/>
              </p:cNvCxnSpPr>
              <p:nvPr/>
            </p:nvCxnSpPr>
            <p:spPr>
              <a:xfrm>
                <a:off x="534629" y="298451"/>
                <a:ext cx="0" cy="10144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877BB4A4-A331-91C4-D3E8-4293ECFAFA1D}"/>
                  </a:ext>
                </a:extLst>
              </p:cNvPr>
              <p:cNvCxnSpPr>
                <a:cxnSpLocks/>
                <a:stCxn id="87" idx="2"/>
                <a:endCxn id="74" idx="0"/>
              </p:cNvCxnSpPr>
              <p:nvPr/>
            </p:nvCxnSpPr>
            <p:spPr>
              <a:xfrm>
                <a:off x="740287"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ECDA7D5-1AE2-017C-DDC0-DFF71507AA32}"/>
                  </a:ext>
                </a:extLst>
              </p:cNvPr>
              <p:cNvCxnSpPr>
                <a:cxnSpLocks/>
                <a:stCxn id="88" idx="2"/>
                <a:endCxn id="75" idx="0"/>
              </p:cNvCxnSpPr>
              <p:nvPr/>
            </p:nvCxnSpPr>
            <p:spPr>
              <a:xfrm>
                <a:off x="945945"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047E23E5-654B-68C9-CA1C-D4D57F2CB16D}"/>
                  </a:ext>
                </a:extLst>
              </p:cNvPr>
              <p:cNvCxnSpPr>
                <a:cxnSpLocks/>
                <a:stCxn id="73" idx="4"/>
                <a:endCxn id="84" idx="0"/>
              </p:cNvCxnSpPr>
              <p:nvPr/>
            </p:nvCxnSpPr>
            <p:spPr>
              <a:xfrm>
                <a:off x="534629" y="523006"/>
                <a:ext cx="0" cy="9683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70" name="Rectangle 69">
              <a:extLst>
                <a:ext uri="{FF2B5EF4-FFF2-40B4-BE49-F238E27FC236}">
                  <a16:creationId xmlns:a16="http://schemas.microsoft.com/office/drawing/2014/main" id="{12F1BF9F-91DC-3DC2-A7AB-FAFF0B75BB05}"/>
                </a:ext>
              </a:extLst>
            </p:cNvPr>
            <p:cNvSpPr/>
            <p:nvPr/>
          </p:nvSpPr>
          <p:spPr>
            <a:xfrm>
              <a:off x="3854374" y="3356786"/>
              <a:ext cx="1529306" cy="2068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filter</a:t>
              </a:r>
            </a:p>
          </p:txBody>
        </p:sp>
      </p:grpSp>
      <p:grpSp>
        <p:nvGrpSpPr>
          <p:cNvPr id="145" name="Group 144">
            <a:extLst>
              <a:ext uri="{FF2B5EF4-FFF2-40B4-BE49-F238E27FC236}">
                <a16:creationId xmlns:a16="http://schemas.microsoft.com/office/drawing/2014/main" id="{79AE9323-1051-3BA1-F980-0658B3B6FB5C}"/>
              </a:ext>
            </a:extLst>
          </p:cNvPr>
          <p:cNvGrpSpPr/>
          <p:nvPr/>
        </p:nvGrpSpPr>
        <p:grpSpPr>
          <a:xfrm>
            <a:off x="5593742" y="3995060"/>
            <a:ext cx="1529308" cy="1202768"/>
            <a:chOff x="5593742" y="4337972"/>
            <a:chExt cx="1529308" cy="1202768"/>
          </a:xfrm>
        </p:grpSpPr>
        <p:cxnSp>
          <p:nvCxnSpPr>
            <p:cNvPr id="13" name="Straight Arrow Connector 12">
              <a:extLst>
                <a:ext uri="{FF2B5EF4-FFF2-40B4-BE49-F238E27FC236}">
                  <a16:creationId xmlns:a16="http://schemas.microsoft.com/office/drawing/2014/main" id="{231644AE-9F07-72FB-3370-57884BF86A83}"/>
                </a:ext>
              </a:extLst>
            </p:cNvPr>
            <p:cNvCxnSpPr>
              <a:cxnSpLocks/>
              <a:stCxn id="68" idx="2"/>
              <a:endCxn id="44" idx="7"/>
            </p:cNvCxnSpPr>
            <p:nvPr/>
          </p:nvCxnSpPr>
          <p:spPr>
            <a:xfrm flipH="1">
              <a:off x="5865824" y="4779328"/>
              <a:ext cx="301411" cy="220775"/>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2B57EDF-1C19-C1EF-B2B2-BEABD32894DB}"/>
                </a:ext>
              </a:extLst>
            </p:cNvPr>
            <p:cNvCxnSpPr>
              <a:cxnSpLocks/>
              <a:stCxn id="65" idx="2"/>
              <a:endCxn id="45" idx="7"/>
            </p:cNvCxnSpPr>
            <p:nvPr/>
          </p:nvCxnSpPr>
          <p:spPr>
            <a:xfrm flipH="1">
              <a:off x="6248150" y="4779328"/>
              <a:ext cx="301411" cy="22211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6C320A7-0824-64E5-B54C-E2427E9E2075}"/>
                </a:ext>
              </a:extLst>
            </p:cNvPr>
            <p:cNvCxnSpPr>
              <a:cxnSpLocks/>
              <a:stCxn id="66" idx="2"/>
              <a:endCxn id="46" idx="7"/>
            </p:cNvCxnSpPr>
            <p:nvPr/>
          </p:nvCxnSpPr>
          <p:spPr>
            <a:xfrm flipH="1">
              <a:off x="6630476" y="4779328"/>
              <a:ext cx="301411" cy="220775"/>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70A9C161-B41A-B566-58E3-FFDD5A4F9646}"/>
                </a:ext>
              </a:extLst>
            </p:cNvPr>
            <p:cNvGrpSpPr/>
            <p:nvPr/>
          </p:nvGrpSpPr>
          <p:grpSpPr>
            <a:xfrm>
              <a:off x="5593742" y="4337972"/>
              <a:ext cx="1529308" cy="1202768"/>
              <a:chOff x="5590556" y="3349778"/>
              <a:chExt cx="1529308" cy="1202768"/>
            </a:xfrm>
          </p:grpSpPr>
          <p:grpSp>
            <p:nvGrpSpPr>
              <p:cNvPr id="41" name="Group 40">
                <a:extLst>
                  <a:ext uri="{FF2B5EF4-FFF2-40B4-BE49-F238E27FC236}">
                    <a16:creationId xmlns:a16="http://schemas.microsoft.com/office/drawing/2014/main" id="{76EA62FD-76E6-097E-E008-547899151095}"/>
                  </a:ext>
                </a:extLst>
              </p:cNvPr>
              <p:cNvGrpSpPr/>
              <p:nvPr/>
            </p:nvGrpSpPr>
            <p:grpSpPr>
              <a:xfrm>
                <a:off x="5590560" y="3627200"/>
                <a:ext cx="1529304" cy="925346"/>
                <a:chOff x="226142" y="210269"/>
                <a:chExt cx="822632" cy="497755"/>
              </a:xfrm>
            </p:grpSpPr>
            <p:grpSp>
              <p:nvGrpSpPr>
                <p:cNvPr id="43" name="Group 42">
                  <a:extLst>
                    <a:ext uri="{FF2B5EF4-FFF2-40B4-BE49-F238E27FC236}">
                      <a16:creationId xmlns:a16="http://schemas.microsoft.com/office/drawing/2014/main" id="{F9DA45EF-0A35-F21E-6392-62D36EE1D791}"/>
                    </a:ext>
                  </a:extLst>
                </p:cNvPr>
                <p:cNvGrpSpPr/>
                <p:nvPr/>
              </p:nvGrpSpPr>
              <p:grpSpPr>
                <a:xfrm>
                  <a:off x="226142" y="210269"/>
                  <a:ext cx="822632" cy="88182"/>
                  <a:chOff x="226142" y="226143"/>
                  <a:chExt cx="822632" cy="123107"/>
                </a:xfrm>
              </p:grpSpPr>
              <p:grpSp>
                <p:nvGrpSpPr>
                  <p:cNvPr id="63" name="Group 62">
                    <a:extLst>
                      <a:ext uri="{FF2B5EF4-FFF2-40B4-BE49-F238E27FC236}">
                        <a16:creationId xmlns:a16="http://schemas.microsoft.com/office/drawing/2014/main" id="{5EF97602-89F7-3E9B-046A-99041CE36F9E}"/>
                      </a:ext>
                    </a:extLst>
                  </p:cNvPr>
                  <p:cNvGrpSpPr/>
                  <p:nvPr/>
                </p:nvGrpSpPr>
                <p:grpSpPr>
                  <a:xfrm>
                    <a:off x="226142" y="226143"/>
                    <a:ext cx="411316" cy="123107"/>
                    <a:chOff x="226142" y="226143"/>
                    <a:chExt cx="411316" cy="123107"/>
                  </a:xfrm>
                </p:grpSpPr>
                <p:sp>
                  <p:nvSpPr>
                    <p:cNvPr id="67" name="Rounded Rectangle 66">
                      <a:extLst>
                        <a:ext uri="{FF2B5EF4-FFF2-40B4-BE49-F238E27FC236}">
                          <a16:creationId xmlns:a16="http://schemas.microsoft.com/office/drawing/2014/main" id="{416CE429-D2B9-ED9D-0BAF-0AC9C7C63DEC}"/>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8" name="Rounded Rectangle 67">
                      <a:extLst>
                        <a:ext uri="{FF2B5EF4-FFF2-40B4-BE49-F238E27FC236}">
                          <a16:creationId xmlns:a16="http://schemas.microsoft.com/office/drawing/2014/main" id="{470E403D-3189-8BDB-3D10-4F0ABC3B43E0}"/>
                        </a:ext>
                      </a:extLst>
                    </p:cNvPr>
                    <p:cNvSpPr/>
                    <p:nvPr/>
                  </p:nvSpPr>
                  <p:spPr>
                    <a:xfrm>
                      <a:off x="431800" y="226143"/>
                      <a:ext cx="205658" cy="123107"/>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64" name="Group 63">
                    <a:extLst>
                      <a:ext uri="{FF2B5EF4-FFF2-40B4-BE49-F238E27FC236}">
                        <a16:creationId xmlns:a16="http://schemas.microsoft.com/office/drawing/2014/main" id="{C7BF9B83-0591-3DF5-2521-0E5B339E86A9}"/>
                      </a:ext>
                    </a:extLst>
                  </p:cNvPr>
                  <p:cNvGrpSpPr/>
                  <p:nvPr/>
                </p:nvGrpSpPr>
                <p:grpSpPr>
                  <a:xfrm>
                    <a:off x="637458" y="226143"/>
                    <a:ext cx="411316" cy="123107"/>
                    <a:chOff x="226142" y="226143"/>
                    <a:chExt cx="411316" cy="123107"/>
                  </a:xfrm>
                </p:grpSpPr>
                <p:sp>
                  <p:nvSpPr>
                    <p:cNvPr id="65" name="Rounded Rectangle 64">
                      <a:extLst>
                        <a:ext uri="{FF2B5EF4-FFF2-40B4-BE49-F238E27FC236}">
                          <a16:creationId xmlns:a16="http://schemas.microsoft.com/office/drawing/2014/main" id="{EDE99487-EFF8-2F46-4011-334DEB6E1FB9}"/>
                        </a:ext>
                      </a:extLst>
                    </p:cNvPr>
                    <p:cNvSpPr/>
                    <p:nvPr/>
                  </p:nvSpPr>
                  <p:spPr>
                    <a:xfrm>
                      <a:off x="226142" y="226143"/>
                      <a:ext cx="205658" cy="123107"/>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66" name="Rounded Rectangle 65">
                      <a:extLst>
                        <a:ext uri="{FF2B5EF4-FFF2-40B4-BE49-F238E27FC236}">
                          <a16:creationId xmlns:a16="http://schemas.microsoft.com/office/drawing/2014/main" id="{AC3972FE-3C68-C76A-2605-796775471E10}"/>
                        </a:ext>
                      </a:extLst>
                    </p:cNvPr>
                    <p:cNvSpPr/>
                    <p:nvPr/>
                  </p:nvSpPr>
                  <p:spPr>
                    <a:xfrm>
                      <a:off x="431800" y="226143"/>
                      <a:ext cx="205658" cy="123107"/>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44" name="Oval 43">
                  <a:extLst>
                    <a:ext uri="{FF2B5EF4-FFF2-40B4-BE49-F238E27FC236}">
                      <a16:creationId xmlns:a16="http://schemas.microsoft.com/office/drawing/2014/main" id="{950F6EC0-CD12-7B06-81F3-4B402DE0F2EA}"/>
                    </a:ext>
                  </a:extLst>
                </p:cNvPr>
                <p:cNvSpPr/>
                <p:nvPr/>
              </p:nvSpPr>
              <p:spPr>
                <a:xfrm>
                  <a:off x="267417"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45" name="Oval 44">
                  <a:extLst>
                    <a:ext uri="{FF2B5EF4-FFF2-40B4-BE49-F238E27FC236}">
                      <a16:creationId xmlns:a16="http://schemas.microsoft.com/office/drawing/2014/main" id="{0F58C7AC-0472-0974-6C8C-940B1ABD1914}"/>
                    </a:ext>
                  </a:extLst>
                </p:cNvPr>
                <p:cNvSpPr/>
                <p:nvPr/>
              </p:nvSpPr>
              <p:spPr>
                <a:xfrm>
                  <a:off x="473075" y="399898"/>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46" name="Oval 45">
                  <a:extLst>
                    <a:ext uri="{FF2B5EF4-FFF2-40B4-BE49-F238E27FC236}">
                      <a16:creationId xmlns:a16="http://schemas.microsoft.com/office/drawing/2014/main" id="{37EB1A03-F03B-84A9-26CF-D822E8C50187}"/>
                    </a:ext>
                  </a:extLst>
                </p:cNvPr>
                <p:cNvSpPr/>
                <p:nvPr/>
              </p:nvSpPr>
              <p:spPr>
                <a:xfrm>
                  <a:off x="678733"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47" name="Oval 46">
                  <a:extLst>
                    <a:ext uri="{FF2B5EF4-FFF2-40B4-BE49-F238E27FC236}">
                      <a16:creationId xmlns:a16="http://schemas.microsoft.com/office/drawing/2014/main" id="{47DAC29B-78DB-7666-D433-B2F363463736}"/>
                    </a:ext>
                  </a:extLst>
                </p:cNvPr>
                <p:cNvSpPr/>
                <p:nvPr/>
              </p:nvSpPr>
              <p:spPr>
                <a:xfrm>
                  <a:off x="884391"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48" name="Straight Arrow Connector 47">
                  <a:extLst>
                    <a:ext uri="{FF2B5EF4-FFF2-40B4-BE49-F238E27FC236}">
                      <a16:creationId xmlns:a16="http://schemas.microsoft.com/office/drawing/2014/main" id="{B0459893-3C48-D9C2-9935-98978CC43142}"/>
                    </a:ext>
                  </a:extLst>
                </p:cNvPr>
                <p:cNvCxnSpPr>
                  <a:cxnSpLocks/>
                  <a:stCxn id="67" idx="2"/>
                  <a:endCxn id="44" idx="0"/>
                </p:cNvCxnSpPr>
                <p:nvPr/>
              </p:nvCxnSpPr>
              <p:spPr>
                <a:xfrm>
                  <a:off x="328971"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63C23EA8-DE63-3651-6436-6BD16C6C9FA7}"/>
                    </a:ext>
                  </a:extLst>
                </p:cNvPr>
                <p:cNvGrpSpPr/>
                <p:nvPr/>
              </p:nvGrpSpPr>
              <p:grpSpPr>
                <a:xfrm>
                  <a:off x="226142" y="619842"/>
                  <a:ext cx="822632" cy="88182"/>
                  <a:chOff x="226142" y="226143"/>
                  <a:chExt cx="822632" cy="123107"/>
                </a:xfrm>
              </p:grpSpPr>
              <p:grpSp>
                <p:nvGrpSpPr>
                  <p:cNvPr id="57" name="Group 56">
                    <a:extLst>
                      <a:ext uri="{FF2B5EF4-FFF2-40B4-BE49-F238E27FC236}">
                        <a16:creationId xmlns:a16="http://schemas.microsoft.com/office/drawing/2014/main" id="{1A1E5173-2886-0A03-B225-5905152F3EEC}"/>
                      </a:ext>
                    </a:extLst>
                  </p:cNvPr>
                  <p:cNvGrpSpPr/>
                  <p:nvPr/>
                </p:nvGrpSpPr>
                <p:grpSpPr>
                  <a:xfrm>
                    <a:off x="226142" y="226143"/>
                    <a:ext cx="411316" cy="123107"/>
                    <a:chOff x="226142" y="226143"/>
                    <a:chExt cx="411316" cy="123107"/>
                  </a:xfrm>
                </p:grpSpPr>
                <p:sp>
                  <p:nvSpPr>
                    <p:cNvPr id="61" name="Rounded Rectangle 60">
                      <a:extLst>
                        <a:ext uri="{FF2B5EF4-FFF2-40B4-BE49-F238E27FC236}">
                          <a16:creationId xmlns:a16="http://schemas.microsoft.com/office/drawing/2014/main" id="{E863E506-5BD4-C4CF-BD57-A734CC92A1D3}"/>
                        </a:ext>
                      </a:extLst>
                    </p:cNvPr>
                    <p:cNvSpPr/>
                    <p:nvPr/>
                  </p:nvSpPr>
                  <p:spPr>
                    <a:xfrm>
                      <a:off x="226142" y="226143"/>
                      <a:ext cx="205658" cy="123107"/>
                    </a:xfrm>
                    <a:prstGeom prst="roundRect">
                      <a:avLst/>
                    </a:prstGeom>
                    <a:solidFill>
                      <a:srgbClr val="F9FD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62" name="Rounded Rectangle 61">
                      <a:extLst>
                        <a:ext uri="{FF2B5EF4-FFF2-40B4-BE49-F238E27FC236}">
                          <a16:creationId xmlns:a16="http://schemas.microsoft.com/office/drawing/2014/main" id="{4B5F84DD-811C-E175-1D1A-A47E98EABDD6}"/>
                        </a:ext>
                      </a:extLst>
                    </p:cNvPr>
                    <p:cNvSpPr/>
                    <p:nvPr/>
                  </p:nvSpPr>
                  <p:spPr>
                    <a:xfrm>
                      <a:off x="431800" y="226143"/>
                      <a:ext cx="205658" cy="123107"/>
                    </a:xfrm>
                    <a:prstGeom prst="roundRect">
                      <a:avLst/>
                    </a:prstGeom>
                    <a:solidFill>
                      <a:schemeClr val="accent4">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58" name="Group 57">
                    <a:extLst>
                      <a:ext uri="{FF2B5EF4-FFF2-40B4-BE49-F238E27FC236}">
                        <a16:creationId xmlns:a16="http://schemas.microsoft.com/office/drawing/2014/main" id="{DB7F28A1-B761-3640-5B15-65A9F9212DB4}"/>
                      </a:ext>
                    </a:extLst>
                  </p:cNvPr>
                  <p:cNvGrpSpPr/>
                  <p:nvPr/>
                </p:nvGrpSpPr>
                <p:grpSpPr>
                  <a:xfrm>
                    <a:off x="637458" y="226143"/>
                    <a:ext cx="411316" cy="123107"/>
                    <a:chOff x="226142" y="226143"/>
                    <a:chExt cx="411316" cy="123107"/>
                  </a:xfrm>
                </p:grpSpPr>
                <p:sp>
                  <p:nvSpPr>
                    <p:cNvPr id="59" name="Rounded Rectangle 58">
                      <a:extLst>
                        <a:ext uri="{FF2B5EF4-FFF2-40B4-BE49-F238E27FC236}">
                          <a16:creationId xmlns:a16="http://schemas.microsoft.com/office/drawing/2014/main" id="{61CC9627-96F1-E036-11B8-D1D34CBCB23D}"/>
                        </a:ext>
                      </a:extLst>
                    </p:cNvPr>
                    <p:cNvSpPr/>
                    <p:nvPr/>
                  </p:nvSpPr>
                  <p:spPr>
                    <a:xfrm>
                      <a:off x="226142" y="226143"/>
                      <a:ext cx="205658" cy="123107"/>
                    </a:xfrm>
                    <a:prstGeom prst="roundRect">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0" name="Rounded Rectangle 59">
                      <a:extLst>
                        <a:ext uri="{FF2B5EF4-FFF2-40B4-BE49-F238E27FC236}">
                          <a16:creationId xmlns:a16="http://schemas.microsoft.com/office/drawing/2014/main" id="{49272E30-3454-E5E0-8E53-200A74C0A279}"/>
                        </a:ext>
                      </a:extLst>
                    </p:cNvPr>
                    <p:cNvSpPr/>
                    <p:nvPr/>
                  </p:nvSpPr>
                  <p:spPr>
                    <a:xfrm>
                      <a:off x="431800" y="226143"/>
                      <a:ext cx="205658" cy="123107"/>
                    </a:xfrm>
                    <a:prstGeom prst="roundRect">
                      <a:avLst/>
                    </a:prstGeom>
                    <a:solidFill>
                      <a:schemeClr val="accent4">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cxnSp>
              <p:nvCxnSpPr>
                <p:cNvPr id="50" name="Straight Arrow Connector 49">
                  <a:extLst>
                    <a:ext uri="{FF2B5EF4-FFF2-40B4-BE49-F238E27FC236}">
                      <a16:creationId xmlns:a16="http://schemas.microsoft.com/office/drawing/2014/main" id="{E438E3D8-DFC0-6799-315B-3B2D46B4744F}"/>
                    </a:ext>
                  </a:extLst>
                </p:cNvPr>
                <p:cNvCxnSpPr>
                  <a:cxnSpLocks/>
                  <a:stCxn id="44" idx="4"/>
                  <a:endCxn id="61" idx="0"/>
                </p:cNvCxnSpPr>
                <p:nvPr/>
              </p:nvCxnSpPr>
              <p:spPr>
                <a:xfrm>
                  <a:off x="328971"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D2B85F2-1C6A-0FA2-1250-0FEE65329300}"/>
                    </a:ext>
                  </a:extLst>
                </p:cNvPr>
                <p:cNvCxnSpPr>
                  <a:cxnSpLocks/>
                  <a:stCxn id="68" idx="2"/>
                  <a:endCxn id="45" idx="0"/>
                </p:cNvCxnSpPr>
                <p:nvPr/>
              </p:nvCxnSpPr>
              <p:spPr>
                <a:xfrm>
                  <a:off x="534629" y="298451"/>
                  <a:ext cx="0" cy="101447"/>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C81D9DD-5619-E00F-6941-C803D67971E9}"/>
                    </a:ext>
                  </a:extLst>
                </p:cNvPr>
                <p:cNvCxnSpPr>
                  <a:cxnSpLocks/>
                  <a:stCxn id="65" idx="2"/>
                  <a:endCxn id="46" idx="0"/>
                </p:cNvCxnSpPr>
                <p:nvPr/>
              </p:nvCxnSpPr>
              <p:spPr>
                <a:xfrm>
                  <a:off x="740287"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7CEBE84-5598-8711-8A3B-6C4FCE78BD5E}"/>
                    </a:ext>
                  </a:extLst>
                </p:cNvPr>
                <p:cNvCxnSpPr>
                  <a:cxnSpLocks/>
                  <a:stCxn id="66" idx="2"/>
                  <a:endCxn id="47" idx="0"/>
                </p:cNvCxnSpPr>
                <p:nvPr/>
              </p:nvCxnSpPr>
              <p:spPr>
                <a:xfrm>
                  <a:off x="945945"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9478552-4AC8-95AB-8F64-0492D5B6960C}"/>
                    </a:ext>
                  </a:extLst>
                </p:cNvPr>
                <p:cNvCxnSpPr>
                  <a:cxnSpLocks/>
                  <a:stCxn id="45" idx="4"/>
                  <a:endCxn id="62" idx="0"/>
                </p:cNvCxnSpPr>
                <p:nvPr/>
              </p:nvCxnSpPr>
              <p:spPr>
                <a:xfrm>
                  <a:off x="534629" y="523006"/>
                  <a:ext cx="0" cy="96836"/>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498A166-0375-A718-79E2-C1C9F0C0915E}"/>
                    </a:ext>
                  </a:extLst>
                </p:cNvPr>
                <p:cNvCxnSpPr>
                  <a:cxnSpLocks/>
                  <a:stCxn id="46" idx="4"/>
                  <a:endCxn id="59" idx="0"/>
                </p:cNvCxnSpPr>
                <p:nvPr/>
              </p:nvCxnSpPr>
              <p:spPr>
                <a:xfrm>
                  <a:off x="740287"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B1A3F5A-2F5A-5483-A314-0B250523A1F1}"/>
                    </a:ext>
                  </a:extLst>
                </p:cNvPr>
                <p:cNvCxnSpPr>
                  <a:cxnSpLocks/>
                  <a:stCxn id="47" idx="4"/>
                  <a:endCxn id="60" idx="0"/>
                </p:cNvCxnSpPr>
                <p:nvPr/>
              </p:nvCxnSpPr>
              <p:spPr>
                <a:xfrm>
                  <a:off x="945945"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0839ADD5-C920-AC7B-340F-4B484981E2DB}"/>
                  </a:ext>
                </a:extLst>
              </p:cNvPr>
              <p:cNvSpPr/>
              <p:nvPr/>
            </p:nvSpPr>
            <p:spPr>
              <a:xfrm>
                <a:off x="5590556" y="3349778"/>
                <a:ext cx="1529306" cy="2068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window</a:t>
                </a:r>
              </a:p>
            </p:txBody>
          </p:sp>
        </p:grpSp>
      </p:grpSp>
      <p:grpSp>
        <p:nvGrpSpPr>
          <p:cNvPr id="146" name="Group 145">
            <a:extLst>
              <a:ext uri="{FF2B5EF4-FFF2-40B4-BE49-F238E27FC236}">
                <a16:creationId xmlns:a16="http://schemas.microsoft.com/office/drawing/2014/main" id="{F60EA920-9A3A-312C-D50C-1E4C12EA17F1}"/>
              </a:ext>
            </a:extLst>
          </p:cNvPr>
          <p:cNvGrpSpPr/>
          <p:nvPr/>
        </p:nvGrpSpPr>
        <p:grpSpPr>
          <a:xfrm>
            <a:off x="7327448" y="3998756"/>
            <a:ext cx="1529682" cy="1195377"/>
            <a:chOff x="7327448" y="4341668"/>
            <a:chExt cx="1529682" cy="1195377"/>
          </a:xfrm>
        </p:grpSpPr>
        <p:cxnSp>
          <p:nvCxnSpPr>
            <p:cNvPr id="16" name="Straight Arrow Connector 15">
              <a:extLst>
                <a:ext uri="{FF2B5EF4-FFF2-40B4-BE49-F238E27FC236}">
                  <a16:creationId xmlns:a16="http://schemas.microsoft.com/office/drawing/2014/main" id="{7071D446-32CE-3901-87D9-2D8D4DC0B6F8}"/>
                </a:ext>
              </a:extLst>
            </p:cNvPr>
            <p:cNvCxnSpPr>
              <a:cxnSpLocks/>
              <a:stCxn id="40" idx="2"/>
              <a:endCxn id="25" idx="7"/>
            </p:cNvCxnSpPr>
            <p:nvPr/>
          </p:nvCxnSpPr>
          <p:spPr>
            <a:xfrm flipH="1">
              <a:off x="7599527" y="4775633"/>
              <a:ext cx="301412" cy="220775"/>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2EE035D0-1AC4-A464-E768-3FCC5E1AB3CC}"/>
                </a:ext>
              </a:extLst>
            </p:cNvPr>
            <p:cNvGrpSpPr/>
            <p:nvPr/>
          </p:nvGrpSpPr>
          <p:grpSpPr>
            <a:xfrm>
              <a:off x="7327448" y="4341668"/>
              <a:ext cx="1529682" cy="1195377"/>
              <a:chOff x="7327448" y="3356078"/>
              <a:chExt cx="1529682" cy="1195377"/>
            </a:xfrm>
          </p:grpSpPr>
          <p:grpSp>
            <p:nvGrpSpPr>
              <p:cNvPr id="22" name="Group 21">
                <a:extLst>
                  <a:ext uri="{FF2B5EF4-FFF2-40B4-BE49-F238E27FC236}">
                    <a16:creationId xmlns:a16="http://schemas.microsoft.com/office/drawing/2014/main" id="{6F9F4BAD-A82C-072F-BC87-858C7E7318C8}"/>
                  </a:ext>
                </a:extLst>
              </p:cNvPr>
              <p:cNvGrpSpPr/>
              <p:nvPr/>
            </p:nvGrpSpPr>
            <p:grpSpPr>
              <a:xfrm>
                <a:off x="7327448" y="3626109"/>
                <a:ext cx="1529305" cy="925346"/>
                <a:chOff x="226142" y="210269"/>
                <a:chExt cx="822632" cy="497755"/>
              </a:xfrm>
            </p:grpSpPr>
            <p:grpSp>
              <p:nvGrpSpPr>
                <p:cNvPr id="24" name="Group 23">
                  <a:extLst>
                    <a:ext uri="{FF2B5EF4-FFF2-40B4-BE49-F238E27FC236}">
                      <a16:creationId xmlns:a16="http://schemas.microsoft.com/office/drawing/2014/main" id="{91194E1A-89CD-D592-A38B-BACA886ED090}"/>
                    </a:ext>
                  </a:extLst>
                </p:cNvPr>
                <p:cNvGrpSpPr/>
                <p:nvPr/>
              </p:nvGrpSpPr>
              <p:grpSpPr>
                <a:xfrm>
                  <a:off x="226142" y="210269"/>
                  <a:ext cx="822632" cy="88182"/>
                  <a:chOff x="226142" y="226143"/>
                  <a:chExt cx="822632" cy="123107"/>
                </a:xfrm>
              </p:grpSpPr>
              <p:grpSp>
                <p:nvGrpSpPr>
                  <p:cNvPr id="35" name="Group 34">
                    <a:extLst>
                      <a:ext uri="{FF2B5EF4-FFF2-40B4-BE49-F238E27FC236}">
                        <a16:creationId xmlns:a16="http://schemas.microsoft.com/office/drawing/2014/main" id="{8C92C197-7481-1201-2FE3-120180C8D184}"/>
                      </a:ext>
                    </a:extLst>
                  </p:cNvPr>
                  <p:cNvGrpSpPr/>
                  <p:nvPr/>
                </p:nvGrpSpPr>
                <p:grpSpPr>
                  <a:xfrm>
                    <a:off x="226142" y="226143"/>
                    <a:ext cx="411316" cy="123107"/>
                    <a:chOff x="226142" y="226143"/>
                    <a:chExt cx="411316" cy="123107"/>
                  </a:xfrm>
                </p:grpSpPr>
                <p:sp>
                  <p:nvSpPr>
                    <p:cNvPr id="39" name="Rounded Rectangle 38">
                      <a:extLst>
                        <a:ext uri="{FF2B5EF4-FFF2-40B4-BE49-F238E27FC236}">
                          <a16:creationId xmlns:a16="http://schemas.microsoft.com/office/drawing/2014/main" id="{F9C10D74-AB89-4F19-8AB2-EA79048A1B0E}"/>
                        </a:ext>
                      </a:extLst>
                    </p:cNvPr>
                    <p:cNvSpPr/>
                    <p:nvPr/>
                  </p:nvSpPr>
                  <p:spPr>
                    <a:xfrm>
                      <a:off x="226142" y="226143"/>
                      <a:ext cx="205658" cy="123107"/>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40" name="Rounded Rectangle 39">
                      <a:extLst>
                        <a:ext uri="{FF2B5EF4-FFF2-40B4-BE49-F238E27FC236}">
                          <a16:creationId xmlns:a16="http://schemas.microsoft.com/office/drawing/2014/main" id="{26A157BA-DCB4-0501-E090-A5FC8C2B7693}"/>
                        </a:ext>
                      </a:extLst>
                    </p:cNvPr>
                    <p:cNvSpPr/>
                    <p:nvPr/>
                  </p:nvSpPr>
                  <p:spPr>
                    <a:xfrm>
                      <a:off x="431800" y="226143"/>
                      <a:ext cx="205658" cy="123107"/>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36" name="Group 35">
                    <a:extLst>
                      <a:ext uri="{FF2B5EF4-FFF2-40B4-BE49-F238E27FC236}">
                        <a16:creationId xmlns:a16="http://schemas.microsoft.com/office/drawing/2014/main" id="{421E78EA-9058-B182-162E-3EE003EC666D}"/>
                      </a:ext>
                    </a:extLst>
                  </p:cNvPr>
                  <p:cNvGrpSpPr/>
                  <p:nvPr/>
                </p:nvGrpSpPr>
                <p:grpSpPr>
                  <a:xfrm>
                    <a:off x="637458" y="226143"/>
                    <a:ext cx="411316" cy="123107"/>
                    <a:chOff x="226142" y="226143"/>
                    <a:chExt cx="411316" cy="123107"/>
                  </a:xfrm>
                </p:grpSpPr>
                <p:sp>
                  <p:nvSpPr>
                    <p:cNvPr id="37" name="Rounded Rectangle 36">
                      <a:extLst>
                        <a:ext uri="{FF2B5EF4-FFF2-40B4-BE49-F238E27FC236}">
                          <a16:creationId xmlns:a16="http://schemas.microsoft.com/office/drawing/2014/main" id="{740D56E3-06AD-A0E0-431E-67D6265C7A7D}"/>
                        </a:ext>
                      </a:extLst>
                    </p:cNvPr>
                    <p:cNvSpPr/>
                    <p:nvPr/>
                  </p:nvSpPr>
                  <p:spPr>
                    <a:xfrm>
                      <a:off x="226142" y="226143"/>
                      <a:ext cx="205658" cy="123107"/>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38" name="Rounded Rectangle 37">
                      <a:extLst>
                        <a:ext uri="{FF2B5EF4-FFF2-40B4-BE49-F238E27FC236}">
                          <a16:creationId xmlns:a16="http://schemas.microsoft.com/office/drawing/2014/main" id="{2C51A078-8007-B002-BE47-CF187306AA11}"/>
                        </a:ext>
                      </a:extLst>
                    </p:cNvPr>
                    <p:cNvSpPr/>
                    <p:nvPr/>
                  </p:nvSpPr>
                  <p:spPr>
                    <a:xfrm>
                      <a:off x="431800" y="226143"/>
                      <a:ext cx="205658" cy="123107"/>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sp>
              <p:nvSpPr>
                <p:cNvPr id="25" name="Oval 24">
                  <a:extLst>
                    <a:ext uri="{FF2B5EF4-FFF2-40B4-BE49-F238E27FC236}">
                      <a16:creationId xmlns:a16="http://schemas.microsoft.com/office/drawing/2014/main" id="{3A439E04-DB5A-0449-EA22-57679E2CF536}"/>
                    </a:ext>
                  </a:extLst>
                </p:cNvPr>
                <p:cNvSpPr/>
                <p:nvPr/>
              </p:nvSpPr>
              <p:spPr>
                <a:xfrm>
                  <a:off x="267417"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sp>
              <p:nvSpPr>
                <p:cNvPr id="26" name="Oval 25">
                  <a:extLst>
                    <a:ext uri="{FF2B5EF4-FFF2-40B4-BE49-F238E27FC236}">
                      <a16:creationId xmlns:a16="http://schemas.microsoft.com/office/drawing/2014/main" id="{88795C24-9DCD-C95D-D3AD-5B1913205718}"/>
                    </a:ext>
                  </a:extLst>
                </p:cNvPr>
                <p:cNvSpPr/>
                <p:nvPr/>
              </p:nvSpPr>
              <p:spPr>
                <a:xfrm>
                  <a:off x="678733" y="399180"/>
                  <a:ext cx="123108" cy="123108"/>
                </a:xfrm>
                <a:prstGeom prst="ellipse">
                  <a:avLst/>
                </a:prstGeom>
                <a:solidFill>
                  <a:srgbClr val="FAECEC"/>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27" name="Straight Arrow Connector 26">
                  <a:extLst>
                    <a:ext uri="{FF2B5EF4-FFF2-40B4-BE49-F238E27FC236}">
                      <a16:creationId xmlns:a16="http://schemas.microsoft.com/office/drawing/2014/main" id="{03E0DE93-0FB1-127E-8232-08434532BF8A}"/>
                    </a:ext>
                  </a:extLst>
                </p:cNvPr>
                <p:cNvCxnSpPr>
                  <a:cxnSpLocks/>
                  <a:stCxn id="39" idx="2"/>
                  <a:endCxn id="25" idx="0"/>
                </p:cNvCxnSpPr>
                <p:nvPr/>
              </p:nvCxnSpPr>
              <p:spPr>
                <a:xfrm>
                  <a:off x="328971"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69FB981-5134-9666-1CF2-FCDE2CAC4864}"/>
                    </a:ext>
                  </a:extLst>
                </p:cNvPr>
                <p:cNvGrpSpPr/>
                <p:nvPr/>
              </p:nvGrpSpPr>
              <p:grpSpPr>
                <a:xfrm>
                  <a:off x="226142" y="619842"/>
                  <a:ext cx="416113" cy="88182"/>
                  <a:chOff x="226142" y="226143"/>
                  <a:chExt cx="416113" cy="123107"/>
                </a:xfrm>
              </p:grpSpPr>
              <p:sp>
                <p:nvSpPr>
                  <p:cNvPr id="33" name="Rounded Rectangle 32">
                    <a:extLst>
                      <a:ext uri="{FF2B5EF4-FFF2-40B4-BE49-F238E27FC236}">
                        <a16:creationId xmlns:a16="http://schemas.microsoft.com/office/drawing/2014/main" id="{72474A56-9DE5-6DCA-734C-CC15C40BC7A2}"/>
                      </a:ext>
                    </a:extLst>
                  </p:cNvPr>
                  <p:cNvSpPr/>
                  <p:nvPr/>
                </p:nvSpPr>
                <p:spPr>
                  <a:xfrm>
                    <a:off x="226142" y="226143"/>
                    <a:ext cx="205658" cy="123107"/>
                  </a:xfrm>
                  <a:prstGeom prst="roundRect">
                    <a:avLst/>
                  </a:prstGeom>
                  <a:solidFill>
                    <a:srgbClr val="F9FD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34" name="Rounded Rectangle 33">
                    <a:extLst>
                      <a:ext uri="{FF2B5EF4-FFF2-40B4-BE49-F238E27FC236}">
                        <a16:creationId xmlns:a16="http://schemas.microsoft.com/office/drawing/2014/main" id="{34425575-31CA-F140-1AA0-8EC85AACAD76}"/>
                      </a:ext>
                    </a:extLst>
                  </p:cNvPr>
                  <p:cNvSpPr/>
                  <p:nvPr/>
                </p:nvSpPr>
                <p:spPr>
                  <a:xfrm>
                    <a:off x="436597" y="226143"/>
                    <a:ext cx="205658" cy="123107"/>
                  </a:xfrm>
                  <a:prstGeom prst="roundRect">
                    <a:avLst/>
                  </a:prstGeom>
                  <a:solidFill>
                    <a:schemeClr val="accent4">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cxnSp>
              <p:nvCxnSpPr>
                <p:cNvPr id="29" name="Straight Arrow Connector 28">
                  <a:extLst>
                    <a:ext uri="{FF2B5EF4-FFF2-40B4-BE49-F238E27FC236}">
                      <a16:creationId xmlns:a16="http://schemas.microsoft.com/office/drawing/2014/main" id="{6AC3B7FB-6E7E-0AE2-6DD0-E6E32D6F1C0F}"/>
                    </a:ext>
                  </a:extLst>
                </p:cNvPr>
                <p:cNvCxnSpPr>
                  <a:cxnSpLocks/>
                  <a:stCxn id="25" idx="4"/>
                  <a:endCxn id="33" idx="0"/>
                </p:cNvCxnSpPr>
                <p:nvPr/>
              </p:nvCxnSpPr>
              <p:spPr>
                <a:xfrm>
                  <a:off x="328971" y="522288"/>
                  <a:ext cx="0"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4A71999-8383-6AF0-A779-BEC9E90B5BDB}"/>
                    </a:ext>
                  </a:extLst>
                </p:cNvPr>
                <p:cNvCxnSpPr>
                  <a:cxnSpLocks/>
                  <a:stCxn id="37" idx="2"/>
                  <a:endCxn id="26" idx="0"/>
                </p:cNvCxnSpPr>
                <p:nvPr/>
              </p:nvCxnSpPr>
              <p:spPr>
                <a:xfrm>
                  <a:off x="740287" y="298451"/>
                  <a:ext cx="0" cy="100729"/>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4420D5B-346D-AF82-DA30-F7BC4E39668B}"/>
                    </a:ext>
                  </a:extLst>
                </p:cNvPr>
                <p:cNvCxnSpPr>
                  <a:cxnSpLocks/>
                  <a:stCxn id="38" idx="2"/>
                  <a:endCxn id="26" idx="7"/>
                </p:cNvCxnSpPr>
                <p:nvPr/>
              </p:nvCxnSpPr>
              <p:spPr>
                <a:xfrm flipH="1">
                  <a:off x="783812" y="298451"/>
                  <a:ext cx="162133" cy="118758"/>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BE919E7-3D6D-ACD5-B1EB-7B4CD2F87209}"/>
                    </a:ext>
                  </a:extLst>
                </p:cNvPr>
                <p:cNvCxnSpPr>
                  <a:cxnSpLocks/>
                  <a:stCxn id="26" idx="4"/>
                  <a:endCxn id="34" idx="0"/>
                </p:cNvCxnSpPr>
                <p:nvPr/>
              </p:nvCxnSpPr>
              <p:spPr>
                <a:xfrm flipH="1">
                  <a:off x="539426" y="522288"/>
                  <a:ext cx="200861" cy="97554"/>
                </a:xfrm>
                <a:prstGeom prst="straightConnector1">
                  <a:avLst/>
                </a:prstGeom>
                <a:ln w="190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645C8221-E604-B6C0-96A8-6671410D7681}"/>
                  </a:ext>
                </a:extLst>
              </p:cNvPr>
              <p:cNvSpPr/>
              <p:nvPr/>
            </p:nvSpPr>
            <p:spPr>
              <a:xfrm>
                <a:off x="7327824" y="3356078"/>
                <a:ext cx="1529306" cy="2068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group</a:t>
                </a:r>
              </a:p>
            </p:txBody>
          </p:sp>
        </p:grpSp>
      </p:grpSp>
    </p:spTree>
    <p:extLst>
      <p:ext uri="{BB962C8B-B14F-4D97-AF65-F5344CB8AC3E}">
        <p14:creationId xmlns:p14="http://schemas.microsoft.com/office/powerpoint/2010/main" val="110247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36"/>
                                        </p:tgtEl>
                                        <p:attrNameLst>
                                          <p:attrName>style.visibility</p:attrName>
                                        </p:attrNameLst>
                                      </p:cBhvr>
                                      <p:to>
                                        <p:strVal val="visible"/>
                                      </p:to>
                                    </p:set>
                                    <p:animEffect transition="in" filter="fade">
                                      <p:cBhvr>
                                        <p:cTn id="18" dur="500"/>
                                        <p:tgtEl>
                                          <p:spTgt spid="136"/>
                                        </p:tgtEl>
                                      </p:cBhvr>
                                    </p:animEffect>
                                  </p:childTnLst>
                                </p:cTn>
                              </p:par>
                              <p:par>
                                <p:cTn id="19" presetID="10" presetClass="entr" presetSubtype="0" fill="hold" nodeType="withEffect">
                                  <p:stCondLst>
                                    <p:cond delay="0"/>
                                  </p:stCondLst>
                                  <p:childTnLst>
                                    <p:set>
                                      <p:cBhvr>
                                        <p:cTn id="20" dur="1" fill="hold">
                                          <p:stCondLst>
                                            <p:cond delay="0"/>
                                          </p:stCondLst>
                                        </p:cTn>
                                        <p:tgtEl>
                                          <p:spTgt spid="137"/>
                                        </p:tgtEl>
                                        <p:attrNameLst>
                                          <p:attrName>style.visibility</p:attrName>
                                        </p:attrNameLst>
                                      </p:cBhvr>
                                      <p:to>
                                        <p:strVal val="visible"/>
                                      </p:to>
                                    </p:set>
                                    <p:animEffect transition="in" filter="fade">
                                      <p:cBhvr>
                                        <p:cTn id="21" dur="500"/>
                                        <p:tgtEl>
                                          <p:spTgt spid="137"/>
                                        </p:tgtEl>
                                      </p:cBhvr>
                                    </p:animEffect>
                                  </p:childTnLst>
                                </p:cTn>
                              </p:par>
                              <p:par>
                                <p:cTn id="22" presetID="10" presetClass="entr" presetSubtype="0" fill="hold" nodeType="with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fade">
                                      <p:cBhvr>
                                        <p:cTn id="24" dur="500"/>
                                        <p:tgtEl>
                                          <p:spTgt spid="138"/>
                                        </p:tgtEl>
                                      </p:cBhvr>
                                    </p:animEffect>
                                  </p:childTnLst>
                                </p:cTn>
                              </p:par>
                              <p:par>
                                <p:cTn id="25" presetID="10" presetClass="entr" presetSubtype="0" fill="hold" nodeType="withEffect">
                                  <p:stCondLst>
                                    <p:cond delay="0"/>
                                  </p:stCondLst>
                                  <p:childTnLst>
                                    <p:set>
                                      <p:cBhvr>
                                        <p:cTn id="26" dur="1" fill="hold">
                                          <p:stCondLst>
                                            <p:cond delay="0"/>
                                          </p:stCondLst>
                                        </p:cTn>
                                        <p:tgtEl>
                                          <p:spTgt spid="145"/>
                                        </p:tgtEl>
                                        <p:attrNameLst>
                                          <p:attrName>style.visibility</p:attrName>
                                        </p:attrNameLst>
                                      </p:cBhvr>
                                      <p:to>
                                        <p:strVal val="visible"/>
                                      </p:to>
                                    </p:set>
                                    <p:animEffect transition="in" filter="fade">
                                      <p:cBhvr>
                                        <p:cTn id="27" dur="500"/>
                                        <p:tgtEl>
                                          <p:spTgt spid="145"/>
                                        </p:tgtEl>
                                      </p:cBhvr>
                                    </p:animEffect>
                                  </p:childTnLst>
                                </p:cTn>
                              </p:par>
                              <p:par>
                                <p:cTn id="28" presetID="10" presetClass="entr" presetSubtype="0" fill="hold" nodeType="withEffect">
                                  <p:stCondLst>
                                    <p:cond delay="0"/>
                                  </p:stCondLst>
                                  <p:childTnLst>
                                    <p:set>
                                      <p:cBhvr>
                                        <p:cTn id="29" dur="1" fill="hold">
                                          <p:stCondLst>
                                            <p:cond delay="0"/>
                                          </p:stCondLst>
                                        </p:cTn>
                                        <p:tgtEl>
                                          <p:spTgt spid="146"/>
                                        </p:tgtEl>
                                        <p:attrNameLst>
                                          <p:attrName>style.visibility</p:attrName>
                                        </p:attrNameLst>
                                      </p:cBhvr>
                                      <p:to>
                                        <p:strVal val="visible"/>
                                      </p:to>
                                    </p:set>
                                    <p:animEffect transition="in" filter="fade">
                                      <p:cBhvr>
                                        <p:cTn id="30" dur="500"/>
                                        <p:tgtEl>
                                          <p:spTgt spid="1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Dataflow Programming Interface</a:t>
            </a:r>
          </a:p>
        </p:txBody>
      </p:sp>
      <p:sp>
        <p:nvSpPr>
          <p:cNvPr id="2" name="TextBox 1">
            <a:extLst>
              <a:ext uri="{FF2B5EF4-FFF2-40B4-BE49-F238E27FC236}">
                <a16:creationId xmlns:a16="http://schemas.microsoft.com/office/drawing/2014/main" id="{497690F2-6CBF-080D-E33B-8F263663567D}"/>
              </a:ext>
            </a:extLst>
          </p:cNvPr>
          <p:cNvSpPr txBox="1"/>
          <p:nvPr/>
        </p:nvSpPr>
        <p:spPr>
          <a:xfrm>
            <a:off x="0" y="1325123"/>
            <a:ext cx="9144000" cy="914400"/>
          </a:xfrm>
          <a:prstGeom prst="rect">
            <a:avLst/>
          </a:prstGeom>
          <a:solidFill>
            <a:srgbClr val="EEEEEE"/>
          </a:solidFill>
          <a:ln w="76200">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DaPPA exposes to the user a </a:t>
            </a:r>
            <a:b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dataflow-based programming interface</a:t>
            </a:r>
            <a:endParaRPr kumimoji="0" lang="en-US" sz="3600" b="0" i="1" u="none" strike="noStrike" kern="1200" cap="none" spc="0" normalizeH="0" baseline="0" noProof="0" dirty="0">
              <a:ln>
                <a:noFill/>
              </a:ln>
              <a:solidFill>
                <a:srgbClr val="E06161"/>
              </a:solidFill>
              <a:effectLst/>
              <a:uLnTx/>
              <a:uFillTx/>
              <a:latin typeface="Corbel" panose="020B0503020204020204"/>
              <a:ea typeface="+mn-ea"/>
              <a:cs typeface="+mn-cs"/>
            </a:endParaRPr>
          </a:p>
        </p:txBody>
      </p:sp>
      <p:grpSp>
        <p:nvGrpSpPr>
          <p:cNvPr id="114" name="Group 113">
            <a:extLst>
              <a:ext uri="{FF2B5EF4-FFF2-40B4-BE49-F238E27FC236}">
                <a16:creationId xmlns:a16="http://schemas.microsoft.com/office/drawing/2014/main" id="{F0BA0428-BAE6-2A3C-5F02-A565526B8DE4}"/>
              </a:ext>
            </a:extLst>
          </p:cNvPr>
          <p:cNvGrpSpPr/>
          <p:nvPr/>
        </p:nvGrpSpPr>
        <p:grpSpPr>
          <a:xfrm>
            <a:off x="207180" y="3701583"/>
            <a:ext cx="1320711" cy="1539158"/>
            <a:chOff x="207180" y="3166328"/>
            <a:chExt cx="1320711" cy="1539158"/>
          </a:xfrm>
        </p:grpSpPr>
        <p:sp>
          <p:nvSpPr>
            <p:cNvPr id="107" name="Rectangle 106">
              <a:extLst>
                <a:ext uri="{FF2B5EF4-FFF2-40B4-BE49-F238E27FC236}">
                  <a16:creationId xmlns:a16="http://schemas.microsoft.com/office/drawing/2014/main" id="{AC0D89CB-C99A-6FB0-3BA1-AABFB7DD61BA}"/>
                </a:ext>
              </a:extLst>
            </p:cNvPr>
            <p:cNvSpPr/>
            <p:nvPr/>
          </p:nvSpPr>
          <p:spPr>
            <a:xfrm>
              <a:off x="391494" y="3567092"/>
              <a:ext cx="928468" cy="1138394"/>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16" name="Group 15">
              <a:extLst>
                <a:ext uri="{FF2B5EF4-FFF2-40B4-BE49-F238E27FC236}">
                  <a16:creationId xmlns:a16="http://schemas.microsoft.com/office/drawing/2014/main" id="{4FFAD368-2FE8-0457-5E9C-A3A9A9F93B70}"/>
                </a:ext>
              </a:extLst>
            </p:cNvPr>
            <p:cNvGrpSpPr/>
            <p:nvPr/>
          </p:nvGrpSpPr>
          <p:grpSpPr>
            <a:xfrm>
              <a:off x="667717" y="3707712"/>
              <a:ext cx="382326" cy="849734"/>
              <a:chOff x="384063" y="4615200"/>
              <a:chExt cx="382326" cy="849734"/>
            </a:xfrm>
          </p:grpSpPr>
          <p:sp>
            <p:nvSpPr>
              <p:cNvPr id="7" name="Rounded Rectangle 6">
                <a:extLst>
                  <a:ext uri="{FF2B5EF4-FFF2-40B4-BE49-F238E27FC236}">
                    <a16:creationId xmlns:a16="http://schemas.microsoft.com/office/drawing/2014/main" id="{5509C672-75BC-679F-BCAD-1A036AEAD99D}"/>
                  </a:ext>
                </a:extLst>
              </p:cNvPr>
              <p:cNvSpPr/>
              <p:nvPr/>
            </p:nvSpPr>
            <p:spPr>
              <a:xfrm>
                <a:off x="384063" y="4615200"/>
                <a:ext cx="382326" cy="163934"/>
              </a:xfrm>
              <a:prstGeom prst="roundRect">
                <a:avLst/>
              </a:prstGeom>
              <a:solidFill>
                <a:srgbClr val="F8FCFF"/>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x</a:t>
                </a:r>
              </a:p>
            </p:txBody>
          </p:sp>
          <p:sp>
            <p:nvSpPr>
              <p:cNvPr id="8" name="Rounded Rectangle 7">
                <a:extLst>
                  <a:ext uri="{FF2B5EF4-FFF2-40B4-BE49-F238E27FC236}">
                    <a16:creationId xmlns:a16="http://schemas.microsoft.com/office/drawing/2014/main" id="{AC777410-4E5A-DDF6-0BF5-52CFF7CBA77A}"/>
                  </a:ext>
                </a:extLst>
              </p:cNvPr>
              <p:cNvSpPr/>
              <p:nvPr/>
            </p:nvSpPr>
            <p:spPr>
              <a:xfrm>
                <a:off x="384063" y="4843800"/>
                <a:ext cx="382326" cy="163934"/>
              </a:xfrm>
              <a:prstGeom prst="roundRect">
                <a:avLst/>
              </a:prstGeom>
              <a:solidFill>
                <a:schemeClr val="accent5">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 name="Rounded Rectangle 8">
                <a:extLst>
                  <a:ext uri="{FF2B5EF4-FFF2-40B4-BE49-F238E27FC236}">
                    <a16:creationId xmlns:a16="http://schemas.microsoft.com/office/drawing/2014/main" id="{5D8CB30B-8071-99C4-A4F7-9DD751C251D3}"/>
                  </a:ext>
                </a:extLst>
              </p:cNvPr>
              <p:cNvSpPr/>
              <p:nvPr/>
            </p:nvSpPr>
            <p:spPr>
              <a:xfrm>
                <a:off x="384063" y="5072400"/>
                <a:ext cx="382326" cy="163934"/>
              </a:xfrm>
              <a:prstGeom prst="roundRect">
                <a:avLst/>
              </a:prstGeom>
              <a:solidFill>
                <a:schemeClr val="accent5">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10" name="Rounded Rectangle 9">
                <a:extLst>
                  <a:ext uri="{FF2B5EF4-FFF2-40B4-BE49-F238E27FC236}">
                    <a16:creationId xmlns:a16="http://schemas.microsoft.com/office/drawing/2014/main" id="{50742FD0-CBE8-086F-06E1-BA7D07BEFE77}"/>
                  </a:ext>
                </a:extLst>
              </p:cNvPr>
              <p:cNvSpPr/>
              <p:nvPr/>
            </p:nvSpPr>
            <p:spPr>
              <a:xfrm>
                <a:off x="384063" y="5301000"/>
                <a:ext cx="382326" cy="163934"/>
              </a:xfrm>
              <a:prstGeom prst="roundRect">
                <a:avLst/>
              </a:prstGeom>
              <a:solidFill>
                <a:schemeClr val="accent5">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87" name="TextBox 86">
              <a:extLst>
                <a:ext uri="{FF2B5EF4-FFF2-40B4-BE49-F238E27FC236}">
                  <a16:creationId xmlns:a16="http://schemas.microsoft.com/office/drawing/2014/main" id="{6BB242BE-48A5-2938-70B7-DC07B22771BA}"/>
                </a:ext>
              </a:extLst>
            </p:cNvPr>
            <p:cNvSpPr txBox="1"/>
            <p:nvPr/>
          </p:nvSpPr>
          <p:spPr>
            <a:xfrm>
              <a:off x="207180" y="3166328"/>
              <a:ext cx="1320711"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input</a:t>
              </a:r>
              <a:endPar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grpSp>
        <p:nvGrpSpPr>
          <p:cNvPr id="115" name="Group 114">
            <a:extLst>
              <a:ext uri="{FF2B5EF4-FFF2-40B4-BE49-F238E27FC236}">
                <a16:creationId xmlns:a16="http://schemas.microsoft.com/office/drawing/2014/main" id="{EDF6E796-2D39-CF46-656A-8F1113A94C7A}"/>
              </a:ext>
            </a:extLst>
          </p:cNvPr>
          <p:cNvGrpSpPr/>
          <p:nvPr/>
        </p:nvGrpSpPr>
        <p:grpSpPr>
          <a:xfrm>
            <a:off x="7648797" y="3692221"/>
            <a:ext cx="1488447" cy="1550339"/>
            <a:chOff x="7659948" y="3150142"/>
            <a:chExt cx="1488447" cy="1550339"/>
          </a:xfrm>
        </p:grpSpPr>
        <p:sp>
          <p:nvSpPr>
            <p:cNvPr id="109" name="Rectangle 108">
              <a:extLst>
                <a:ext uri="{FF2B5EF4-FFF2-40B4-BE49-F238E27FC236}">
                  <a16:creationId xmlns:a16="http://schemas.microsoft.com/office/drawing/2014/main" id="{C8E7AB10-3E85-CD44-FFB1-B0F05AFF1EE3}"/>
                </a:ext>
              </a:extLst>
            </p:cNvPr>
            <p:cNvSpPr/>
            <p:nvPr/>
          </p:nvSpPr>
          <p:spPr>
            <a:xfrm>
              <a:off x="7934830" y="3562087"/>
              <a:ext cx="928468" cy="113839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104" name="Group 103">
              <a:extLst>
                <a:ext uri="{FF2B5EF4-FFF2-40B4-BE49-F238E27FC236}">
                  <a16:creationId xmlns:a16="http://schemas.microsoft.com/office/drawing/2014/main" id="{5BCB4684-C607-581E-E450-C1CA4984F708}"/>
                </a:ext>
              </a:extLst>
            </p:cNvPr>
            <p:cNvGrpSpPr/>
            <p:nvPr/>
          </p:nvGrpSpPr>
          <p:grpSpPr>
            <a:xfrm>
              <a:off x="7659948" y="3150142"/>
              <a:ext cx="1488447" cy="1409709"/>
              <a:chOff x="7659948" y="3150142"/>
              <a:chExt cx="1488447" cy="1409709"/>
            </a:xfrm>
          </p:grpSpPr>
          <p:sp>
            <p:nvSpPr>
              <p:cNvPr id="88" name="TextBox 87">
                <a:extLst>
                  <a:ext uri="{FF2B5EF4-FFF2-40B4-BE49-F238E27FC236}">
                    <a16:creationId xmlns:a16="http://schemas.microsoft.com/office/drawing/2014/main" id="{093D4803-4BC0-1FE6-F21D-2CE15BC27625}"/>
                  </a:ext>
                </a:extLst>
              </p:cNvPr>
              <p:cNvSpPr txBox="1"/>
              <p:nvPr/>
            </p:nvSpPr>
            <p:spPr>
              <a:xfrm>
                <a:off x="7659948" y="3150142"/>
                <a:ext cx="1488447"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output</a:t>
                </a:r>
                <a:endParaRPr kumimoji="0" lang="en-US" sz="1800" b="0" i="1"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89" name="Group 88">
                <a:extLst>
                  <a:ext uri="{FF2B5EF4-FFF2-40B4-BE49-F238E27FC236}">
                    <a16:creationId xmlns:a16="http://schemas.microsoft.com/office/drawing/2014/main" id="{898D47F2-CAE7-3039-40D7-9FB035828600}"/>
                  </a:ext>
                </a:extLst>
              </p:cNvPr>
              <p:cNvGrpSpPr/>
              <p:nvPr/>
            </p:nvGrpSpPr>
            <p:grpSpPr>
              <a:xfrm>
                <a:off x="8212794" y="3710117"/>
                <a:ext cx="382326" cy="849734"/>
                <a:chOff x="384063" y="4615200"/>
                <a:chExt cx="382326" cy="849734"/>
              </a:xfrm>
            </p:grpSpPr>
            <p:sp>
              <p:nvSpPr>
                <p:cNvPr id="90" name="Rounded Rectangle 89">
                  <a:extLst>
                    <a:ext uri="{FF2B5EF4-FFF2-40B4-BE49-F238E27FC236}">
                      <a16:creationId xmlns:a16="http://schemas.microsoft.com/office/drawing/2014/main" id="{57EC8CE7-09DB-CB08-9DD9-C7D60A662564}"/>
                    </a:ext>
                  </a:extLst>
                </p:cNvPr>
                <p:cNvSpPr/>
                <p:nvPr/>
              </p:nvSpPr>
              <p:spPr>
                <a:xfrm>
                  <a:off x="384063" y="4615200"/>
                  <a:ext cx="382326" cy="163934"/>
                </a:xfrm>
                <a:prstGeom prst="roundRect">
                  <a:avLst/>
                </a:prstGeom>
                <a:solidFill>
                  <a:schemeClr val="bg1">
                    <a:lumMod val="9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91" name="Rounded Rectangle 90">
                  <a:extLst>
                    <a:ext uri="{FF2B5EF4-FFF2-40B4-BE49-F238E27FC236}">
                      <a16:creationId xmlns:a16="http://schemas.microsoft.com/office/drawing/2014/main" id="{E487D1DE-CF9F-F25C-46C2-C069C045B994}"/>
                    </a:ext>
                  </a:extLst>
                </p:cNvPr>
                <p:cNvSpPr/>
                <p:nvPr/>
              </p:nvSpPr>
              <p:spPr>
                <a:xfrm>
                  <a:off x="384063" y="4843800"/>
                  <a:ext cx="382326" cy="163934"/>
                </a:xfrm>
                <a:prstGeom prst="roundRect">
                  <a:avLst/>
                </a:prstGeom>
                <a:solidFill>
                  <a:schemeClr val="bg1">
                    <a:lumMod val="9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92" name="Rounded Rectangle 91">
                  <a:extLst>
                    <a:ext uri="{FF2B5EF4-FFF2-40B4-BE49-F238E27FC236}">
                      <a16:creationId xmlns:a16="http://schemas.microsoft.com/office/drawing/2014/main" id="{8A9395DF-A76C-456E-E8C9-C04CDCA8D922}"/>
                    </a:ext>
                  </a:extLst>
                </p:cNvPr>
                <p:cNvSpPr/>
                <p:nvPr/>
              </p:nvSpPr>
              <p:spPr>
                <a:xfrm>
                  <a:off x="384063" y="5072400"/>
                  <a:ext cx="382326" cy="163934"/>
                </a:xfrm>
                <a:prstGeom prst="roundRect">
                  <a:avLst/>
                </a:prstGeom>
                <a:solidFill>
                  <a:schemeClr val="accent4">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93" name="Rounded Rectangle 92">
                  <a:extLst>
                    <a:ext uri="{FF2B5EF4-FFF2-40B4-BE49-F238E27FC236}">
                      <a16:creationId xmlns:a16="http://schemas.microsoft.com/office/drawing/2014/main" id="{F387A165-C427-B028-C5AE-B36B623A3477}"/>
                    </a:ext>
                  </a:extLst>
                </p:cNvPr>
                <p:cNvSpPr/>
                <p:nvPr/>
              </p:nvSpPr>
              <p:spPr>
                <a:xfrm>
                  <a:off x="384063" y="5301000"/>
                  <a:ext cx="382326" cy="163934"/>
                </a:xfrm>
                <a:prstGeom prst="roundRect">
                  <a:avLst/>
                </a:prstGeom>
                <a:solidFill>
                  <a:schemeClr val="bg1">
                    <a:lumMod val="95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grpSp>
        <p:nvGrpSpPr>
          <p:cNvPr id="157" name="Group 156">
            <a:extLst>
              <a:ext uri="{FF2B5EF4-FFF2-40B4-BE49-F238E27FC236}">
                <a16:creationId xmlns:a16="http://schemas.microsoft.com/office/drawing/2014/main" id="{07DFA2D7-C1B8-795D-9F23-801F099B9A7A}"/>
              </a:ext>
            </a:extLst>
          </p:cNvPr>
          <p:cNvGrpSpPr/>
          <p:nvPr/>
        </p:nvGrpSpPr>
        <p:grpSpPr>
          <a:xfrm>
            <a:off x="1621652" y="3351828"/>
            <a:ext cx="5989320" cy="2011459"/>
            <a:chOff x="1621652" y="3351828"/>
            <a:chExt cx="5989320" cy="2011459"/>
          </a:xfrm>
        </p:grpSpPr>
        <p:sp>
          <p:nvSpPr>
            <p:cNvPr id="11" name="Rounded Rectangle 10">
              <a:extLst>
                <a:ext uri="{FF2B5EF4-FFF2-40B4-BE49-F238E27FC236}">
                  <a16:creationId xmlns:a16="http://schemas.microsoft.com/office/drawing/2014/main" id="{02AC1A4D-FB38-A51F-5EFE-54D2DC67F1C0}"/>
                </a:ext>
              </a:extLst>
            </p:cNvPr>
            <p:cNvSpPr/>
            <p:nvPr/>
          </p:nvSpPr>
          <p:spPr>
            <a:xfrm>
              <a:off x="1621652" y="3351828"/>
              <a:ext cx="5989320" cy="2011459"/>
            </a:xfrm>
            <a:prstGeom prst="roundRect">
              <a:avLst>
                <a:gd name="adj" fmla="val 6201"/>
              </a:avLst>
            </a:prstGeom>
            <a:solidFill>
              <a:schemeClr val="accent6">
                <a:lumMod val="20000"/>
                <a:lumOff val="80000"/>
              </a:schemeClr>
            </a:solidFill>
            <a:ln w="190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8" name="TextBox 47">
              <a:extLst>
                <a:ext uri="{FF2B5EF4-FFF2-40B4-BE49-F238E27FC236}">
                  <a16:creationId xmlns:a16="http://schemas.microsoft.com/office/drawing/2014/main" id="{D2D3CAB1-624F-F0D7-2757-844032D7DC4C}"/>
                </a:ext>
              </a:extLst>
            </p:cNvPr>
            <p:cNvSpPr txBox="1"/>
            <p:nvPr/>
          </p:nvSpPr>
          <p:spPr>
            <a:xfrm>
              <a:off x="1621652" y="3351828"/>
              <a:ext cx="5989320" cy="4001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Pipeline</a:t>
              </a:r>
              <a:endParaRPr kumimoji="0" lang="en-US" sz="2000" b="0" i="1" u="none" strike="noStrike" kern="1200" cap="none" spc="0" normalizeH="0" baseline="0" noProof="0" dirty="0">
                <a:ln>
                  <a:noFill/>
                </a:ln>
                <a:solidFill>
                  <a:srgbClr val="EB8F61"/>
                </a:solidFill>
                <a:effectLst/>
                <a:uLnTx/>
                <a:uFillTx/>
                <a:latin typeface="Corbel" panose="020B0503020204020204"/>
                <a:ea typeface="+mn-ea"/>
                <a:cs typeface="+mn-cs"/>
              </a:endParaRPr>
            </a:p>
          </p:txBody>
        </p:sp>
        <p:cxnSp>
          <p:nvCxnSpPr>
            <p:cNvPr id="95" name="Straight Connector 94">
              <a:extLst>
                <a:ext uri="{FF2B5EF4-FFF2-40B4-BE49-F238E27FC236}">
                  <a16:creationId xmlns:a16="http://schemas.microsoft.com/office/drawing/2014/main" id="{7C1A62C8-5765-164F-F156-4C2E5EF2D8B5}"/>
                </a:ext>
              </a:extLst>
            </p:cNvPr>
            <p:cNvCxnSpPr>
              <a:cxnSpLocks/>
            </p:cNvCxnSpPr>
            <p:nvPr/>
          </p:nvCxnSpPr>
          <p:spPr>
            <a:xfrm>
              <a:off x="1710647" y="3699045"/>
              <a:ext cx="5794625"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59" name="Group 158">
            <a:extLst>
              <a:ext uri="{FF2B5EF4-FFF2-40B4-BE49-F238E27FC236}">
                <a16:creationId xmlns:a16="http://schemas.microsoft.com/office/drawing/2014/main" id="{B36E1B8A-7FD2-662E-FA7E-5D7EF7BA9B81}"/>
              </a:ext>
            </a:extLst>
          </p:cNvPr>
          <p:cNvGrpSpPr/>
          <p:nvPr/>
        </p:nvGrpSpPr>
        <p:grpSpPr>
          <a:xfrm>
            <a:off x="3911783" y="2445604"/>
            <a:ext cx="5937302" cy="906224"/>
            <a:chOff x="4616313" y="2445604"/>
            <a:chExt cx="5937302" cy="906224"/>
          </a:xfrm>
        </p:grpSpPr>
        <p:sp>
          <p:nvSpPr>
            <p:cNvPr id="122" name="TextBox 121">
              <a:extLst>
                <a:ext uri="{FF2B5EF4-FFF2-40B4-BE49-F238E27FC236}">
                  <a16:creationId xmlns:a16="http://schemas.microsoft.com/office/drawing/2014/main" id="{37BF4312-D736-9BE1-137C-C93038DCFE82}"/>
                </a:ext>
              </a:extLst>
            </p:cNvPr>
            <p:cNvSpPr txBox="1"/>
            <p:nvPr/>
          </p:nvSpPr>
          <p:spPr>
            <a:xfrm>
              <a:off x="5181754" y="2445604"/>
              <a:ext cx="5371861"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defines a collection of </a:t>
              </a:r>
              <a:br>
                <a:rPr kumimoji="0" lang="en-US" sz="20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transformations over the input data </a:t>
              </a:r>
              <a:endParaRPr kumimoji="0" lang="en-US" sz="2000" b="1" i="0" u="none" strike="noStrike" kern="1200" cap="none" spc="0" normalizeH="0" baseline="0" noProof="0" dirty="0">
                <a:ln>
                  <a:noFill/>
                </a:ln>
                <a:solidFill>
                  <a:srgbClr val="EB8F61"/>
                </a:solidFill>
                <a:effectLst/>
                <a:uLnTx/>
                <a:uFillTx/>
                <a:latin typeface="Corbel" panose="020B0503020204020204"/>
                <a:ea typeface="+mn-ea"/>
                <a:cs typeface="+mn-cs"/>
              </a:endParaRPr>
            </a:p>
          </p:txBody>
        </p:sp>
        <p:cxnSp>
          <p:nvCxnSpPr>
            <p:cNvPr id="126" name="Curved Connector 125">
              <a:extLst>
                <a:ext uri="{FF2B5EF4-FFF2-40B4-BE49-F238E27FC236}">
                  <a16:creationId xmlns:a16="http://schemas.microsoft.com/office/drawing/2014/main" id="{67ADAA60-3E1A-37E2-8F98-FFC172C23F37}"/>
                </a:ext>
              </a:extLst>
            </p:cNvPr>
            <p:cNvCxnSpPr>
              <a:cxnSpLocks/>
              <a:stCxn id="48" idx="0"/>
            </p:cNvCxnSpPr>
            <p:nvPr/>
          </p:nvCxnSpPr>
          <p:spPr>
            <a:xfrm rot="5400000" flipH="1" flipV="1">
              <a:off x="4695702" y="2848426"/>
              <a:ext cx="424013" cy="582792"/>
            </a:xfrm>
            <a:prstGeom prst="curvedConnector2">
              <a:avLst/>
            </a:prstGeom>
            <a:ln w="38100">
              <a:solidFill>
                <a:schemeClr val="accent6"/>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D53F8D7F-D6E6-2C64-EDB8-5EB376EB1CD7}"/>
              </a:ext>
            </a:extLst>
          </p:cNvPr>
          <p:cNvGrpSpPr/>
          <p:nvPr/>
        </p:nvGrpSpPr>
        <p:grpSpPr>
          <a:xfrm>
            <a:off x="-405153" y="5220691"/>
            <a:ext cx="5371861" cy="1316536"/>
            <a:chOff x="-405153" y="5220691"/>
            <a:chExt cx="5371861" cy="1316536"/>
          </a:xfrm>
        </p:grpSpPr>
        <p:sp>
          <p:nvSpPr>
            <p:cNvPr id="123" name="TextBox 122">
              <a:extLst>
                <a:ext uri="{FF2B5EF4-FFF2-40B4-BE49-F238E27FC236}">
                  <a16:creationId xmlns:a16="http://schemas.microsoft.com/office/drawing/2014/main" id="{02391D70-0081-94FB-71EF-FC034DE41514}"/>
                </a:ext>
              </a:extLst>
            </p:cNvPr>
            <p:cNvSpPr txBox="1"/>
            <p:nvPr/>
          </p:nvSpPr>
          <p:spPr>
            <a:xfrm>
              <a:off x="-405153" y="5829341"/>
              <a:ext cx="5371861"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each stage represents </a:t>
              </a:r>
              <a:b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a parallel pattern </a:t>
              </a:r>
              <a:endParaRPr kumimoji="0" lang="en-US" sz="2000" b="1" i="0" u="none" strike="noStrike" kern="1200" cap="none" spc="0" normalizeH="0" baseline="0" noProof="0" dirty="0">
                <a:ln>
                  <a:noFill/>
                </a:ln>
                <a:solidFill>
                  <a:srgbClr val="38A881"/>
                </a:solidFill>
                <a:effectLst/>
                <a:uLnTx/>
                <a:uFillTx/>
                <a:latin typeface="Corbel" panose="020B0503020204020204"/>
                <a:ea typeface="+mn-ea"/>
                <a:cs typeface="+mn-cs"/>
              </a:endParaRPr>
            </a:p>
          </p:txBody>
        </p:sp>
        <p:cxnSp>
          <p:nvCxnSpPr>
            <p:cNvPr id="128" name="Curved Connector 127">
              <a:extLst>
                <a:ext uri="{FF2B5EF4-FFF2-40B4-BE49-F238E27FC236}">
                  <a16:creationId xmlns:a16="http://schemas.microsoft.com/office/drawing/2014/main" id="{AE4E550E-89AC-1F92-E6AE-AD5B66A7BAC1}"/>
                </a:ext>
              </a:extLst>
            </p:cNvPr>
            <p:cNvCxnSpPr>
              <a:cxnSpLocks/>
              <a:stCxn id="22" idx="2"/>
              <a:endCxn id="123" idx="0"/>
            </p:cNvCxnSpPr>
            <p:nvPr/>
          </p:nvCxnSpPr>
          <p:spPr>
            <a:xfrm rot="5400000">
              <a:off x="2097233" y="5404237"/>
              <a:ext cx="608649" cy="241558"/>
            </a:xfrm>
            <a:prstGeom prst="curvedConnector3">
              <a:avLst>
                <a:gd name="adj1" fmla="val 50000"/>
              </a:avLst>
            </a:prstGeom>
            <a:ln w="38100">
              <a:solidFill>
                <a:schemeClr val="accent3"/>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E4D42A5C-7E22-0DF1-4E49-ED56E418A9B9}"/>
              </a:ext>
            </a:extLst>
          </p:cNvPr>
          <p:cNvGrpSpPr/>
          <p:nvPr/>
        </p:nvGrpSpPr>
        <p:grpSpPr>
          <a:xfrm>
            <a:off x="4752377" y="5093143"/>
            <a:ext cx="3179445" cy="1493286"/>
            <a:chOff x="4752377" y="5093143"/>
            <a:chExt cx="3179445" cy="1493286"/>
          </a:xfrm>
        </p:grpSpPr>
        <p:sp>
          <p:nvSpPr>
            <p:cNvPr id="124" name="TextBox 123">
              <a:extLst>
                <a:ext uri="{FF2B5EF4-FFF2-40B4-BE49-F238E27FC236}">
                  <a16:creationId xmlns:a16="http://schemas.microsoft.com/office/drawing/2014/main" id="{DE53939D-A93B-EA4C-FA8F-35A88E1F9CFA}"/>
                </a:ext>
              </a:extLst>
            </p:cNvPr>
            <p:cNvSpPr txBox="1"/>
            <p:nvPr/>
          </p:nvSpPr>
          <p:spPr>
            <a:xfrm>
              <a:off x="4752377" y="5878543"/>
              <a:ext cx="3179445" cy="707886"/>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3BC61"/>
                  </a:solidFill>
                  <a:effectLst/>
                  <a:uLnTx/>
                  <a:uFillTx/>
                  <a:latin typeface="Avenir Next" panose="020B0503020202020204" pitchFamily="34" charset="0"/>
                  <a:ea typeface="+mn-ea"/>
                  <a:cs typeface="+mn-cs"/>
                </a:rPr>
                <a:t>data flows sequentially </a:t>
              </a:r>
              <a:br>
                <a:rPr kumimoji="0" lang="en-US" sz="2000" b="1" i="0" u="none" strike="noStrike" kern="1200" cap="none" spc="0" normalizeH="0" baseline="0" noProof="0" dirty="0">
                  <a:ln>
                    <a:noFill/>
                  </a:ln>
                  <a:solidFill>
                    <a:srgbClr val="F3BC61"/>
                  </a:solidFill>
                  <a:effectLst/>
                  <a:uLnTx/>
                  <a:uFillTx/>
                  <a:latin typeface="Avenir Next" panose="020B0503020202020204" pitchFamily="34" charset="0"/>
                  <a:ea typeface="+mn-ea"/>
                  <a:cs typeface="+mn-cs"/>
                </a:rPr>
              </a:br>
              <a:r>
                <a:rPr kumimoji="0" lang="en-US" sz="2000" b="1" i="0" u="none" strike="noStrike" kern="1200" cap="none" spc="0" normalizeH="0" baseline="0" noProof="0" dirty="0">
                  <a:ln>
                    <a:noFill/>
                  </a:ln>
                  <a:solidFill>
                    <a:srgbClr val="F3BC61"/>
                  </a:solidFill>
                  <a:effectLst/>
                  <a:uLnTx/>
                  <a:uFillTx/>
                  <a:latin typeface="Avenir Next" panose="020B0503020202020204" pitchFamily="34" charset="0"/>
                  <a:ea typeface="+mn-ea"/>
                  <a:cs typeface="+mn-cs"/>
                </a:rPr>
                <a:t>across each stage </a:t>
              </a:r>
              <a:endParaRPr kumimoji="0" lang="en-US" sz="2000" b="1" i="0" u="none" strike="noStrike" kern="1200" cap="none" spc="0" normalizeH="0" baseline="0" noProof="0" dirty="0">
                <a:ln>
                  <a:noFill/>
                </a:ln>
                <a:solidFill>
                  <a:srgbClr val="F3BC61"/>
                </a:solidFill>
                <a:effectLst/>
                <a:uLnTx/>
                <a:uFillTx/>
                <a:latin typeface="Corbel" panose="020B0503020204020204"/>
                <a:ea typeface="+mn-ea"/>
                <a:cs typeface="+mn-cs"/>
              </a:endParaRPr>
            </a:p>
          </p:txBody>
        </p:sp>
        <p:cxnSp>
          <p:nvCxnSpPr>
            <p:cNvPr id="133" name="Curved Connector 132">
              <a:extLst>
                <a:ext uri="{FF2B5EF4-FFF2-40B4-BE49-F238E27FC236}">
                  <a16:creationId xmlns:a16="http://schemas.microsoft.com/office/drawing/2014/main" id="{DE4C65A3-B07D-1FE9-67B7-C1AB25C83E55}"/>
                </a:ext>
              </a:extLst>
            </p:cNvPr>
            <p:cNvCxnSpPr>
              <a:cxnSpLocks/>
              <a:stCxn id="34" idx="2"/>
            </p:cNvCxnSpPr>
            <p:nvPr/>
          </p:nvCxnSpPr>
          <p:spPr>
            <a:xfrm rot="16200000" flipH="1">
              <a:off x="5608752" y="5095365"/>
              <a:ext cx="732858" cy="728414"/>
            </a:xfrm>
            <a:prstGeom prst="curvedConnector3">
              <a:avLst>
                <a:gd name="adj1" fmla="val 50000"/>
              </a:avLst>
            </a:prstGeom>
            <a:ln w="38100">
              <a:solidFill>
                <a:schemeClr val="accent2"/>
              </a:solidFill>
              <a:prstDash val="sysDash"/>
              <a:tailEnd type="arrow"/>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C784E251-7D69-B177-7D6A-D7AB86A53D3F}"/>
              </a:ext>
            </a:extLst>
          </p:cNvPr>
          <p:cNvGrpSpPr/>
          <p:nvPr/>
        </p:nvGrpSpPr>
        <p:grpSpPr>
          <a:xfrm>
            <a:off x="1319962" y="4519856"/>
            <a:ext cx="6601644" cy="312547"/>
            <a:chOff x="1319962" y="4519856"/>
            <a:chExt cx="6601644" cy="312547"/>
          </a:xfrm>
        </p:grpSpPr>
        <p:sp>
          <p:nvSpPr>
            <p:cNvPr id="116" name="Right Arrow 115">
              <a:extLst>
                <a:ext uri="{FF2B5EF4-FFF2-40B4-BE49-F238E27FC236}">
                  <a16:creationId xmlns:a16="http://schemas.microsoft.com/office/drawing/2014/main" id="{823FEFEB-DFD0-0052-01DC-5A6719A42DD4}"/>
                </a:ext>
              </a:extLst>
            </p:cNvPr>
            <p:cNvSpPr/>
            <p:nvPr/>
          </p:nvSpPr>
          <p:spPr>
            <a:xfrm>
              <a:off x="1319962" y="4519856"/>
              <a:ext cx="557154" cy="304433"/>
            </a:xfrm>
            <a:prstGeom prst="rightArrow">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7" name="Right Arrow 116">
              <a:extLst>
                <a:ext uri="{FF2B5EF4-FFF2-40B4-BE49-F238E27FC236}">
                  <a16:creationId xmlns:a16="http://schemas.microsoft.com/office/drawing/2014/main" id="{4E33FCD2-AF1A-A46B-12AF-282E1260D5AD}"/>
                </a:ext>
              </a:extLst>
            </p:cNvPr>
            <p:cNvSpPr/>
            <p:nvPr/>
          </p:nvSpPr>
          <p:spPr>
            <a:xfrm>
              <a:off x="7275014" y="4527970"/>
              <a:ext cx="646592" cy="304433"/>
            </a:xfrm>
            <a:prstGeom prst="rightArrow">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5" name="Right Arrow 134">
              <a:extLst>
                <a:ext uri="{FF2B5EF4-FFF2-40B4-BE49-F238E27FC236}">
                  <a16:creationId xmlns:a16="http://schemas.microsoft.com/office/drawing/2014/main" id="{5A2D0438-F8A4-97FC-5FCD-40DAFB434FAC}"/>
                </a:ext>
              </a:extLst>
            </p:cNvPr>
            <p:cNvSpPr/>
            <p:nvPr/>
          </p:nvSpPr>
          <p:spPr>
            <a:xfrm>
              <a:off x="3148700" y="4521243"/>
              <a:ext cx="797420" cy="304433"/>
            </a:xfrm>
            <a:prstGeom prst="rightArrow">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36" name="Right Arrow 135">
              <a:extLst>
                <a:ext uri="{FF2B5EF4-FFF2-40B4-BE49-F238E27FC236}">
                  <a16:creationId xmlns:a16="http://schemas.microsoft.com/office/drawing/2014/main" id="{61526176-8AAC-C7C5-621D-E40592764F67}"/>
                </a:ext>
              </a:extLst>
            </p:cNvPr>
            <p:cNvSpPr/>
            <p:nvPr/>
          </p:nvSpPr>
          <p:spPr>
            <a:xfrm>
              <a:off x="5214662" y="4525948"/>
              <a:ext cx="797420" cy="304433"/>
            </a:xfrm>
            <a:prstGeom prst="rightArrow">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grpSp>
        <p:nvGrpSpPr>
          <p:cNvPr id="164" name="Group 163">
            <a:extLst>
              <a:ext uri="{FF2B5EF4-FFF2-40B4-BE49-F238E27FC236}">
                <a16:creationId xmlns:a16="http://schemas.microsoft.com/office/drawing/2014/main" id="{BBA2D697-A8A5-AE7A-89A7-5D6CBD57FD00}"/>
              </a:ext>
            </a:extLst>
          </p:cNvPr>
          <p:cNvGrpSpPr/>
          <p:nvPr/>
        </p:nvGrpSpPr>
        <p:grpSpPr>
          <a:xfrm>
            <a:off x="1895972" y="3767445"/>
            <a:ext cx="5370912" cy="1453247"/>
            <a:chOff x="1895972" y="3767445"/>
            <a:chExt cx="5370912" cy="1453247"/>
          </a:xfrm>
        </p:grpSpPr>
        <p:grpSp>
          <p:nvGrpSpPr>
            <p:cNvPr id="162" name="Group 161">
              <a:extLst>
                <a:ext uri="{FF2B5EF4-FFF2-40B4-BE49-F238E27FC236}">
                  <a16:creationId xmlns:a16="http://schemas.microsoft.com/office/drawing/2014/main" id="{FFB0831A-7129-8471-1793-77536CF885D1}"/>
                </a:ext>
              </a:extLst>
            </p:cNvPr>
            <p:cNvGrpSpPr/>
            <p:nvPr/>
          </p:nvGrpSpPr>
          <p:grpSpPr>
            <a:xfrm>
              <a:off x="1895972" y="3781773"/>
              <a:ext cx="1847073" cy="1438919"/>
              <a:chOff x="1895972" y="3781773"/>
              <a:chExt cx="1847073" cy="1438919"/>
            </a:xfrm>
          </p:grpSpPr>
          <p:grpSp>
            <p:nvGrpSpPr>
              <p:cNvPr id="137" name="Group 136">
                <a:extLst>
                  <a:ext uri="{FF2B5EF4-FFF2-40B4-BE49-F238E27FC236}">
                    <a16:creationId xmlns:a16="http://schemas.microsoft.com/office/drawing/2014/main" id="{DA14CEDB-92ED-BF0E-D611-8CF35FD97690}"/>
                  </a:ext>
                </a:extLst>
              </p:cNvPr>
              <p:cNvGrpSpPr/>
              <p:nvPr/>
            </p:nvGrpSpPr>
            <p:grpSpPr>
              <a:xfrm>
                <a:off x="1895972" y="3781773"/>
                <a:ext cx="1252728" cy="1438919"/>
                <a:chOff x="1895972" y="3761301"/>
                <a:chExt cx="1252728" cy="1438919"/>
              </a:xfrm>
            </p:grpSpPr>
            <p:sp>
              <p:nvSpPr>
                <p:cNvPr id="22" name="Rounded Rectangle 21">
                  <a:extLst>
                    <a:ext uri="{FF2B5EF4-FFF2-40B4-BE49-F238E27FC236}">
                      <a16:creationId xmlns:a16="http://schemas.microsoft.com/office/drawing/2014/main" id="{0FC660EA-1A97-A805-7D93-4DF95E53B628}"/>
                    </a:ext>
                  </a:extLst>
                </p:cNvPr>
                <p:cNvSpPr/>
                <p:nvPr/>
              </p:nvSpPr>
              <p:spPr>
                <a:xfrm>
                  <a:off x="1895972" y="4109831"/>
                  <a:ext cx="1252728" cy="1090389"/>
                </a:xfrm>
                <a:prstGeom prst="roundRect">
                  <a:avLst>
                    <a:gd name="adj" fmla="val 9776"/>
                  </a:avLst>
                </a:prstGeom>
                <a:solidFill>
                  <a:schemeClr val="accent3">
                    <a:lumMod val="20000"/>
                    <a:lumOff val="80000"/>
                  </a:schemeClr>
                </a:solidFill>
                <a:ln w="158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4" name="TextBox 43">
                  <a:extLst>
                    <a:ext uri="{FF2B5EF4-FFF2-40B4-BE49-F238E27FC236}">
                      <a16:creationId xmlns:a16="http://schemas.microsoft.com/office/drawing/2014/main" id="{D1E620A2-4B22-E3BA-E2E8-0180DC55E716}"/>
                    </a:ext>
                  </a:extLst>
                </p:cNvPr>
                <p:cNvSpPr txBox="1"/>
                <p:nvPr/>
              </p:nvSpPr>
              <p:spPr>
                <a:xfrm>
                  <a:off x="1895972" y="3761301"/>
                  <a:ext cx="125272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38A881"/>
                      </a:solidFill>
                      <a:effectLst/>
                      <a:uLnTx/>
                      <a:uFillTx/>
                      <a:latin typeface="Avenir Next" panose="020B0503020202020204" pitchFamily="34" charset="0"/>
                      <a:ea typeface="+mn-ea"/>
                      <a:cs typeface="+mn-cs"/>
                    </a:rPr>
                    <a:t>stage 1</a:t>
                  </a:r>
                  <a:endParaRPr kumimoji="0" lang="en-US" sz="1800" b="0" i="1" u="none" strike="noStrike" kern="1200" cap="none" spc="0" normalizeH="0" baseline="0" noProof="0" dirty="0">
                    <a:ln>
                      <a:noFill/>
                    </a:ln>
                    <a:solidFill>
                      <a:srgbClr val="38A881"/>
                    </a:solidFill>
                    <a:effectLst/>
                    <a:uLnTx/>
                    <a:uFillTx/>
                    <a:latin typeface="Corbel" panose="020B0503020204020204"/>
                    <a:ea typeface="+mn-ea"/>
                    <a:cs typeface="+mn-cs"/>
                  </a:endParaRPr>
                </a:p>
              </p:txBody>
            </p:sp>
            <p:grpSp>
              <p:nvGrpSpPr>
                <p:cNvPr id="52" name="Group 51">
                  <a:extLst>
                    <a:ext uri="{FF2B5EF4-FFF2-40B4-BE49-F238E27FC236}">
                      <a16:creationId xmlns:a16="http://schemas.microsoft.com/office/drawing/2014/main" id="{2716CED2-6F6B-526E-04CF-BF5061C7293F}"/>
                    </a:ext>
                  </a:extLst>
                </p:cNvPr>
                <p:cNvGrpSpPr/>
                <p:nvPr/>
              </p:nvGrpSpPr>
              <p:grpSpPr>
                <a:xfrm rot="16200000">
                  <a:off x="2320339" y="3884391"/>
                  <a:ext cx="403994" cy="1054688"/>
                  <a:chOff x="460795" y="4779134"/>
                  <a:chExt cx="228862" cy="597479"/>
                </a:xfrm>
              </p:grpSpPr>
              <p:sp>
                <p:nvSpPr>
                  <p:cNvPr id="49" name="Oval 48">
                    <a:extLst>
                      <a:ext uri="{FF2B5EF4-FFF2-40B4-BE49-F238E27FC236}">
                        <a16:creationId xmlns:a16="http://schemas.microsoft.com/office/drawing/2014/main" id="{4166D08B-C880-7FB6-8E74-57898FAE803A}"/>
                      </a:ext>
                    </a:extLst>
                  </p:cNvPr>
                  <p:cNvSpPr/>
                  <p:nvPr/>
                </p:nvSpPr>
                <p:spPr>
                  <a:xfrm>
                    <a:off x="460795" y="4966394"/>
                    <a:ext cx="228862" cy="228863"/>
                  </a:xfrm>
                  <a:prstGeom prst="ellipse">
                    <a:avLst/>
                  </a:prstGeom>
                  <a:solidFill>
                    <a:schemeClr val="accent3">
                      <a:lumMod val="60000"/>
                      <a:lumOff val="4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50" name="Straight Arrow Connector 49">
                    <a:extLst>
                      <a:ext uri="{FF2B5EF4-FFF2-40B4-BE49-F238E27FC236}">
                        <a16:creationId xmlns:a16="http://schemas.microsoft.com/office/drawing/2014/main" id="{93AC7C51-0565-5AC1-2C17-83B69456B9E0}"/>
                      </a:ext>
                    </a:extLst>
                  </p:cNvPr>
                  <p:cNvCxnSpPr>
                    <a:cxnSpLocks/>
                    <a:endCxn id="49" idx="0"/>
                  </p:cNvCxnSpPr>
                  <p:nvPr/>
                </p:nvCxnSpPr>
                <p:spPr>
                  <a:xfrm>
                    <a:off x="575226" y="4779134"/>
                    <a:ext cx="0" cy="18725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3E270D7-1BC2-AE9D-58E7-CEC4F2C9B064}"/>
                      </a:ext>
                    </a:extLst>
                  </p:cNvPr>
                  <p:cNvCxnSpPr>
                    <a:cxnSpLocks/>
                    <a:stCxn id="49" idx="4"/>
                  </p:cNvCxnSpPr>
                  <p:nvPr/>
                </p:nvCxnSpPr>
                <p:spPr>
                  <a:xfrm>
                    <a:off x="575226" y="5195256"/>
                    <a:ext cx="0" cy="181357"/>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6BE3C670-B6AF-F4BB-9188-E767A83DD401}"/>
                    </a:ext>
                  </a:extLst>
                </p:cNvPr>
                <p:cNvGrpSpPr/>
                <p:nvPr/>
              </p:nvGrpSpPr>
              <p:grpSpPr>
                <a:xfrm rot="16200000">
                  <a:off x="2320339" y="4374519"/>
                  <a:ext cx="403994" cy="1054688"/>
                  <a:chOff x="460795" y="4779134"/>
                  <a:chExt cx="228862" cy="597479"/>
                </a:xfrm>
              </p:grpSpPr>
              <p:sp>
                <p:nvSpPr>
                  <p:cNvPr id="56" name="Oval 55">
                    <a:extLst>
                      <a:ext uri="{FF2B5EF4-FFF2-40B4-BE49-F238E27FC236}">
                        <a16:creationId xmlns:a16="http://schemas.microsoft.com/office/drawing/2014/main" id="{BA278CBA-3E11-64E7-343D-060A7D8F9B3B}"/>
                      </a:ext>
                    </a:extLst>
                  </p:cNvPr>
                  <p:cNvSpPr/>
                  <p:nvPr/>
                </p:nvSpPr>
                <p:spPr>
                  <a:xfrm>
                    <a:off x="460795" y="4966394"/>
                    <a:ext cx="228862" cy="228863"/>
                  </a:xfrm>
                  <a:prstGeom prst="ellipse">
                    <a:avLst/>
                  </a:prstGeom>
                  <a:solidFill>
                    <a:schemeClr val="accent3">
                      <a:lumMod val="60000"/>
                      <a:lumOff val="4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57" name="Straight Arrow Connector 56">
                    <a:extLst>
                      <a:ext uri="{FF2B5EF4-FFF2-40B4-BE49-F238E27FC236}">
                        <a16:creationId xmlns:a16="http://schemas.microsoft.com/office/drawing/2014/main" id="{7B2093DB-52A6-30E5-D42A-5443EE1A3FC0}"/>
                      </a:ext>
                    </a:extLst>
                  </p:cNvPr>
                  <p:cNvCxnSpPr>
                    <a:cxnSpLocks/>
                    <a:endCxn id="56" idx="0"/>
                  </p:cNvCxnSpPr>
                  <p:nvPr/>
                </p:nvCxnSpPr>
                <p:spPr>
                  <a:xfrm>
                    <a:off x="575226" y="4779134"/>
                    <a:ext cx="0" cy="18725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11B2C65C-0035-0660-72EA-87DD86602085}"/>
                      </a:ext>
                    </a:extLst>
                  </p:cNvPr>
                  <p:cNvCxnSpPr>
                    <a:cxnSpLocks/>
                    <a:stCxn id="56" idx="4"/>
                  </p:cNvCxnSpPr>
                  <p:nvPr/>
                </p:nvCxnSpPr>
                <p:spPr>
                  <a:xfrm>
                    <a:off x="575226" y="5195256"/>
                    <a:ext cx="0" cy="181357"/>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735DD635-CD50-8314-B165-8766C22F083B}"/>
                  </a:ext>
                </a:extLst>
              </p:cNvPr>
              <p:cNvGrpSpPr/>
              <p:nvPr/>
            </p:nvGrpSpPr>
            <p:grpSpPr>
              <a:xfrm>
                <a:off x="3360719" y="4252989"/>
                <a:ext cx="382326" cy="849734"/>
                <a:chOff x="384063" y="4615200"/>
                <a:chExt cx="382326" cy="849734"/>
              </a:xfrm>
            </p:grpSpPr>
            <p:sp>
              <p:nvSpPr>
                <p:cNvPr id="18" name="Rounded Rectangle 17">
                  <a:extLst>
                    <a:ext uri="{FF2B5EF4-FFF2-40B4-BE49-F238E27FC236}">
                      <a16:creationId xmlns:a16="http://schemas.microsoft.com/office/drawing/2014/main" id="{EDB8A7A8-F99A-C4D1-416A-120758FD3E92}"/>
                    </a:ext>
                  </a:extLst>
                </p:cNvPr>
                <p:cNvSpPr/>
                <p:nvPr/>
              </p:nvSpPr>
              <p:spPr>
                <a:xfrm>
                  <a:off x="384063" y="4615200"/>
                  <a:ext cx="382326" cy="163934"/>
                </a:xfrm>
                <a:prstGeom prst="roundRect">
                  <a:avLst/>
                </a:prstGeom>
                <a:solidFill>
                  <a:srgbClr val="FBFFF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x</a:t>
                  </a:r>
                </a:p>
              </p:txBody>
            </p:sp>
            <p:sp>
              <p:nvSpPr>
                <p:cNvPr id="19" name="Rounded Rectangle 18">
                  <a:extLst>
                    <a:ext uri="{FF2B5EF4-FFF2-40B4-BE49-F238E27FC236}">
                      <a16:creationId xmlns:a16="http://schemas.microsoft.com/office/drawing/2014/main" id="{BF4FF18A-E705-C55C-D079-3A3BD4E6E0EF}"/>
                    </a:ext>
                  </a:extLst>
                </p:cNvPr>
                <p:cNvSpPr/>
                <p:nvPr/>
              </p:nvSpPr>
              <p:spPr>
                <a:xfrm>
                  <a:off x="384063" y="4843800"/>
                  <a:ext cx="382326" cy="163934"/>
                </a:xfrm>
                <a:prstGeom prst="roundRect">
                  <a:avLst/>
                </a:prstGeom>
                <a:solidFill>
                  <a:schemeClr val="accent3">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 name="Rounded Rectangle 19">
                  <a:extLst>
                    <a:ext uri="{FF2B5EF4-FFF2-40B4-BE49-F238E27FC236}">
                      <a16:creationId xmlns:a16="http://schemas.microsoft.com/office/drawing/2014/main" id="{E6A5224D-E704-2F3B-4C23-62105EF666BC}"/>
                    </a:ext>
                  </a:extLst>
                </p:cNvPr>
                <p:cNvSpPr/>
                <p:nvPr/>
              </p:nvSpPr>
              <p:spPr>
                <a:xfrm>
                  <a:off x="384063" y="5072400"/>
                  <a:ext cx="382326" cy="163934"/>
                </a:xfrm>
                <a:prstGeom prst="roundRect">
                  <a:avLst/>
                </a:prstGeom>
                <a:solidFill>
                  <a:schemeClr val="accent3">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21" name="Rounded Rectangle 20">
                  <a:extLst>
                    <a:ext uri="{FF2B5EF4-FFF2-40B4-BE49-F238E27FC236}">
                      <a16:creationId xmlns:a16="http://schemas.microsoft.com/office/drawing/2014/main" id="{32C6D4F4-D794-8FD7-592B-38606180C1A0}"/>
                    </a:ext>
                  </a:extLst>
                </p:cNvPr>
                <p:cNvSpPr/>
                <p:nvPr/>
              </p:nvSpPr>
              <p:spPr>
                <a:xfrm>
                  <a:off x="384063" y="5301000"/>
                  <a:ext cx="382326" cy="163934"/>
                </a:xfrm>
                <a:prstGeom prst="roundRect">
                  <a:avLst/>
                </a:prstGeom>
                <a:solidFill>
                  <a:schemeClr val="accent3">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63" name="Group 162">
              <a:extLst>
                <a:ext uri="{FF2B5EF4-FFF2-40B4-BE49-F238E27FC236}">
                  <a16:creationId xmlns:a16="http://schemas.microsoft.com/office/drawing/2014/main" id="{694F2914-5B08-8881-F18E-5641A6D43488}"/>
                </a:ext>
              </a:extLst>
            </p:cNvPr>
            <p:cNvGrpSpPr/>
            <p:nvPr/>
          </p:nvGrpSpPr>
          <p:grpSpPr>
            <a:xfrm>
              <a:off x="3955064" y="3768125"/>
              <a:ext cx="1847073" cy="1445470"/>
              <a:chOff x="3955064" y="3768125"/>
              <a:chExt cx="1847073" cy="1445470"/>
            </a:xfrm>
          </p:grpSpPr>
          <p:grpSp>
            <p:nvGrpSpPr>
              <p:cNvPr id="139" name="Group 138">
                <a:extLst>
                  <a:ext uri="{FF2B5EF4-FFF2-40B4-BE49-F238E27FC236}">
                    <a16:creationId xmlns:a16="http://schemas.microsoft.com/office/drawing/2014/main" id="{256EB1D9-7B7E-3216-1082-43F17552E96B}"/>
                  </a:ext>
                </a:extLst>
              </p:cNvPr>
              <p:cNvGrpSpPr/>
              <p:nvPr/>
            </p:nvGrpSpPr>
            <p:grpSpPr>
              <a:xfrm>
                <a:off x="3955064" y="3768125"/>
                <a:ext cx="1252728" cy="1445470"/>
                <a:chOff x="3955064" y="3761301"/>
                <a:chExt cx="1252728" cy="1445470"/>
              </a:xfrm>
            </p:grpSpPr>
            <p:grpSp>
              <p:nvGrpSpPr>
                <p:cNvPr id="138" name="Group 137">
                  <a:extLst>
                    <a:ext uri="{FF2B5EF4-FFF2-40B4-BE49-F238E27FC236}">
                      <a16:creationId xmlns:a16="http://schemas.microsoft.com/office/drawing/2014/main" id="{759052BD-2F85-61E2-6F94-99B940028A40}"/>
                    </a:ext>
                  </a:extLst>
                </p:cNvPr>
                <p:cNvGrpSpPr/>
                <p:nvPr/>
              </p:nvGrpSpPr>
              <p:grpSpPr>
                <a:xfrm>
                  <a:off x="3955064" y="3761301"/>
                  <a:ext cx="1252728" cy="1445470"/>
                  <a:chOff x="3955064" y="3761301"/>
                  <a:chExt cx="1252728" cy="1445470"/>
                </a:xfrm>
              </p:grpSpPr>
              <p:sp>
                <p:nvSpPr>
                  <p:cNvPr id="23" name="Rounded Rectangle 22">
                    <a:extLst>
                      <a:ext uri="{FF2B5EF4-FFF2-40B4-BE49-F238E27FC236}">
                        <a16:creationId xmlns:a16="http://schemas.microsoft.com/office/drawing/2014/main" id="{D04D253C-5999-A254-6105-5640811DF741}"/>
                      </a:ext>
                    </a:extLst>
                  </p:cNvPr>
                  <p:cNvSpPr/>
                  <p:nvPr/>
                </p:nvSpPr>
                <p:spPr>
                  <a:xfrm>
                    <a:off x="3955064" y="4116382"/>
                    <a:ext cx="1252728" cy="1090389"/>
                  </a:xfrm>
                  <a:prstGeom prst="roundRect">
                    <a:avLst>
                      <a:gd name="adj" fmla="val 9776"/>
                    </a:avLst>
                  </a:prstGeom>
                  <a:solidFill>
                    <a:schemeClr val="accent2">
                      <a:lumMod val="20000"/>
                      <a:lumOff val="80000"/>
                    </a:schemeClr>
                  </a:solidFill>
                  <a:ln w="15875">
                    <a:solidFill>
                      <a:schemeClr val="accent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5" name="TextBox 44">
                    <a:extLst>
                      <a:ext uri="{FF2B5EF4-FFF2-40B4-BE49-F238E27FC236}">
                        <a16:creationId xmlns:a16="http://schemas.microsoft.com/office/drawing/2014/main" id="{5C28EC8C-7D4A-3804-4387-F0E4E0E875B2}"/>
                      </a:ext>
                    </a:extLst>
                  </p:cNvPr>
                  <p:cNvSpPr txBox="1"/>
                  <p:nvPr/>
                </p:nvSpPr>
                <p:spPr>
                  <a:xfrm>
                    <a:off x="3955064" y="3761301"/>
                    <a:ext cx="125272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3BC61">
                            <a:lumMod val="75000"/>
                          </a:srgbClr>
                        </a:solidFill>
                        <a:effectLst/>
                        <a:uLnTx/>
                        <a:uFillTx/>
                        <a:latin typeface="Avenir Next" panose="020B0503020202020204" pitchFamily="34" charset="0"/>
                        <a:ea typeface="+mn-ea"/>
                        <a:cs typeface="+mn-cs"/>
                      </a:rPr>
                      <a:t>stage 2</a:t>
                    </a:r>
                    <a:endParaRPr kumimoji="0" lang="en-US" sz="1800" b="0" i="1" u="none" strike="noStrike" kern="1200" cap="none" spc="0" normalizeH="0" baseline="0" noProof="0" dirty="0">
                      <a:ln>
                        <a:noFill/>
                      </a:ln>
                      <a:solidFill>
                        <a:srgbClr val="F3BC61">
                          <a:lumMod val="75000"/>
                        </a:srgbClr>
                      </a:solidFill>
                      <a:effectLst/>
                      <a:uLnTx/>
                      <a:uFillTx/>
                      <a:latin typeface="Corbel" panose="020B0503020204020204"/>
                      <a:ea typeface="+mn-ea"/>
                      <a:cs typeface="+mn-cs"/>
                    </a:endParaRPr>
                  </a:p>
                </p:txBody>
              </p:sp>
              <p:grpSp>
                <p:nvGrpSpPr>
                  <p:cNvPr id="59" name="Group 58">
                    <a:extLst>
                      <a:ext uri="{FF2B5EF4-FFF2-40B4-BE49-F238E27FC236}">
                        <a16:creationId xmlns:a16="http://schemas.microsoft.com/office/drawing/2014/main" id="{A8895765-64AD-EA85-319E-04F40DA0D03B}"/>
                      </a:ext>
                    </a:extLst>
                  </p:cNvPr>
                  <p:cNvGrpSpPr/>
                  <p:nvPr/>
                </p:nvGrpSpPr>
                <p:grpSpPr>
                  <a:xfrm rot="16200000">
                    <a:off x="4397435" y="3884391"/>
                    <a:ext cx="403994" cy="1054688"/>
                    <a:chOff x="460795" y="4779134"/>
                    <a:chExt cx="228862" cy="597479"/>
                  </a:xfrm>
                </p:grpSpPr>
                <p:sp>
                  <p:nvSpPr>
                    <p:cNvPr id="60" name="Oval 59">
                      <a:extLst>
                        <a:ext uri="{FF2B5EF4-FFF2-40B4-BE49-F238E27FC236}">
                          <a16:creationId xmlns:a16="http://schemas.microsoft.com/office/drawing/2014/main" id="{2227F321-A0C9-018D-73C5-98FF3C9A600E}"/>
                        </a:ext>
                      </a:extLst>
                    </p:cNvPr>
                    <p:cNvSpPr/>
                    <p:nvPr/>
                  </p:nvSpPr>
                  <p:spPr>
                    <a:xfrm>
                      <a:off x="460795" y="4966394"/>
                      <a:ext cx="228862" cy="228863"/>
                    </a:xfrm>
                    <a:prstGeom prst="ellipse">
                      <a:avLst/>
                    </a:prstGeom>
                    <a:solidFill>
                      <a:schemeClr val="accent2">
                        <a:lumMod val="40000"/>
                        <a:lumOff val="6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61" name="Straight Arrow Connector 60">
                      <a:extLst>
                        <a:ext uri="{FF2B5EF4-FFF2-40B4-BE49-F238E27FC236}">
                          <a16:creationId xmlns:a16="http://schemas.microsoft.com/office/drawing/2014/main" id="{8DEF7661-4D8B-B105-4013-B14B08CF64DB}"/>
                        </a:ext>
                      </a:extLst>
                    </p:cNvPr>
                    <p:cNvCxnSpPr>
                      <a:cxnSpLocks/>
                      <a:endCxn id="60" idx="0"/>
                    </p:cNvCxnSpPr>
                    <p:nvPr/>
                  </p:nvCxnSpPr>
                  <p:spPr>
                    <a:xfrm>
                      <a:off x="575226" y="4779134"/>
                      <a:ext cx="0" cy="18725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33E34C4A-5F45-E20C-2B9B-DAA7339798DB}"/>
                        </a:ext>
                      </a:extLst>
                    </p:cNvPr>
                    <p:cNvCxnSpPr>
                      <a:cxnSpLocks/>
                      <a:stCxn id="60" idx="4"/>
                    </p:cNvCxnSpPr>
                    <p:nvPr/>
                  </p:nvCxnSpPr>
                  <p:spPr>
                    <a:xfrm>
                      <a:off x="575226" y="5195256"/>
                      <a:ext cx="0" cy="181357"/>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7472D6D6-465D-946D-E678-34FD5B36B1A9}"/>
                      </a:ext>
                    </a:extLst>
                  </p:cNvPr>
                  <p:cNvGrpSpPr/>
                  <p:nvPr/>
                </p:nvGrpSpPr>
                <p:grpSpPr>
                  <a:xfrm rot="16200000">
                    <a:off x="4397435" y="4374519"/>
                    <a:ext cx="403994" cy="1054688"/>
                    <a:chOff x="460795" y="4779134"/>
                    <a:chExt cx="228862" cy="597479"/>
                  </a:xfrm>
                </p:grpSpPr>
                <p:sp>
                  <p:nvSpPr>
                    <p:cNvPr id="64" name="Oval 63">
                      <a:extLst>
                        <a:ext uri="{FF2B5EF4-FFF2-40B4-BE49-F238E27FC236}">
                          <a16:creationId xmlns:a16="http://schemas.microsoft.com/office/drawing/2014/main" id="{D31CDEA9-77C5-79C9-2C4F-A04EC02DAA63}"/>
                        </a:ext>
                      </a:extLst>
                    </p:cNvPr>
                    <p:cNvSpPr/>
                    <p:nvPr/>
                  </p:nvSpPr>
                  <p:spPr>
                    <a:xfrm>
                      <a:off x="460795" y="4966394"/>
                      <a:ext cx="228862" cy="228863"/>
                    </a:xfrm>
                    <a:prstGeom prst="ellipse">
                      <a:avLst/>
                    </a:prstGeom>
                    <a:solidFill>
                      <a:schemeClr val="accent2">
                        <a:lumMod val="40000"/>
                        <a:lumOff val="6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65" name="Straight Arrow Connector 64">
                      <a:extLst>
                        <a:ext uri="{FF2B5EF4-FFF2-40B4-BE49-F238E27FC236}">
                          <a16:creationId xmlns:a16="http://schemas.microsoft.com/office/drawing/2014/main" id="{936F86B2-D0BC-6ADE-1DC8-89DB9E95DEAB}"/>
                        </a:ext>
                      </a:extLst>
                    </p:cNvPr>
                    <p:cNvCxnSpPr>
                      <a:cxnSpLocks/>
                      <a:endCxn id="64" idx="0"/>
                    </p:cNvCxnSpPr>
                    <p:nvPr/>
                  </p:nvCxnSpPr>
                  <p:spPr>
                    <a:xfrm>
                      <a:off x="575226" y="4779134"/>
                      <a:ext cx="0" cy="18725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585EAEC-DB1C-2E19-53D7-E1BB3F1800A2}"/>
                        </a:ext>
                      </a:extLst>
                    </p:cNvPr>
                    <p:cNvCxnSpPr>
                      <a:cxnSpLocks/>
                      <a:stCxn id="64" idx="4"/>
                    </p:cNvCxnSpPr>
                    <p:nvPr/>
                  </p:nvCxnSpPr>
                  <p:spPr>
                    <a:xfrm>
                      <a:off x="575226" y="5195256"/>
                      <a:ext cx="0" cy="181357"/>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cxnSp>
              <p:nvCxnSpPr>
                <p:cNvPr id="67" name="Straight Arrow Connector 66">
                  <a:extLst>
                    <a:ext uri="{FF2B5EF4-FFF2-40B4-BE49-F238E27FC236}">
                      <a16:creationId xmlns:a16="http://schemas.microsoft.com/office/drawing/2014/main" id="{61773566-0A2E-C5C6-51AB-3251E5E5D80B}"/>
                    </a:ext>
                  </a:extLst>
                </p:cNvPr>
                <p:cNvCxnSpPr>
                  <a:cxnSpLocks/>
                  <a:endCxn id="64" idx="0"/>
                </p:cNvCxnSpPr>
                <p:nvPr/>
              </p:nvCxnSpPr>
              <p:spPr>
                <a:xfrm>
                  <a:off x="4082509" y="4411734"/>
                  <a:ext cx="320136" cy="49012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9295A20D-0140-061A-E7C5-8C6923BFC6EE}"/>
                  </a:ext>
                </a:extLst>
              </p:cNvPr>
              <p:cNvGrpSpPr/>
              <p:nvPr/>
            </p:nvGrpSpPr>
            <p:grpSpPr>
              <a:xfrm>
                <a:off x="5419811" y="4243409"/>
                <a:ext cx="382326" cy="849734"/>
                <a:chOff x="384063" y="4615200"/>
                <a:chExt cx="382326" cy="849734"/>
              </a:xfrm>
            </p:grpSpPr>
            <p:sp>
              <p:nvSpPr>
                <p:cNvPr id="31" name="Rounded Rectangle 30">
                  <a:extLst>
                    <a:ext uri="{FF2B5EF4-FFF2-40B4-BE49-F238E27FC236}">
                      <a16:creationId xmlns:a16="http://schemas.microsoft.com/office/drawing/2014/main" id="{DF6830E7-BA27-34C4-EB48-A0283F9A8336}"/>
                    </a:ext>
                  </a:extLst>
                </p:cNvPr>
                <p:cNvSpPr/>
                <p:nvPr/>
              </p:nvSpPr>
              <p:spPr>
                <a:xfrm>
                  <a:off x="384063" y="4615200"/>
                  <a:ext cx="382326" cy="163934"/>
                </a:xfrm>
                <a:prstGeom prst="roundRect">
                  <a:avLst/>
                </a:prstGeom>
                <a:solidFill>
                  <a:srgbClr val="FFFDF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rPr>
                    <a:t>x</a:t>
                  </a:r>
                </a:p>
              </p:txBody>
            </p:sp>
            <p:sp>
              <p:nvSpPr>
                <p:cNvPr id="32" name="Rounded Rectangle 31">
                  <a:extLst>
                    <a:ext uri="{FF2B5EF4-FFF2-40B4-BE49-F238E27FC236}">
                      <a16:creationId xmlns:a16="http://schemas.microsoft.com/office/drawing/2014/main" id="{02B52CC7-2ED2-38FF-3E07-426453689B93}"/>
                    </a:ext>
                  </a:extLst>
                </p:cNvPr>
                <p:cNvSpPr/>
                <p:nvPr/>
              </p:nvSpPr>
              <p:spPr>
                <a:xfrm>
                  <a:off x="384063" y="4843800"/>
                  <a:ext cx="382326" cy="163934"/>
                </a:xfrm>
                <a:prstGeom prst="roundRect">
                  <a:avLst/>
                </a:prstGeom>
                <a:solidFill>
                  <a:schemeClr val="accent2">
                    <a:lumMod val="20000"/>
                    <a:lumOff val="8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33" name="Rounded Rectangle 32">
                  <a:extLst>
                    <a:ext uri="{FF2B5EF4-FFF2-40B4-BE49-F238E27FC236}">
                      <a16:creationId xmlns:a16="http://schemas.microsoft.com/office/drawing/2014/main" id="{1D7C76A0-913D-EF27-4A99-03915CCD6D4A}"/>
                    </a:ext>
                  </a:extLst>
                </p:cNvPr>
                <p:cNvSpPr/>
                <p:nvPr/>
              </p:nvSpPr>
              <p:spPr>
                <a:xfrm>
                  <a:off x="384063" y="5072400"/>
                  <a:ext cx="382326" cy="163934"/>
                </a:xfrm>
                <a:prstGeom prst="roundRect">
                  <a:avLst/>
                </a:prstGeom>
                <a:solidFill>
                  <a:schemeClr val="accent2">
                    <a:lumMod val="40000"/>
                    <a:lumOff val="6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sp>
              <p:nvSpPr>
                <p:cNvPr id="34" name="Rounded Rectangle 33">
                  <a:extLst>
                    <a:ext uri="{FF2B5EF4-FFF2-40B4-BE49-F238E27FC236}">
                      <a16:creationId xmlns:a16="http://schemas.microsoft.com/office/drawing/2014/main" id="{63E06D68-156D-382D-DD84-93D49DB59F3B}"/>
                    </a:ext>
                  </a:extLst>
                </p:cNvPr>
                <p:cNvSpPr/>
                <p:nvPr/>
              </p:nvSpPr>
              <p:spPr>
                <a:xfrm>
                  <a:off x="384063" y="5301000"/>
                  <a:ext cx="382326" cy="163934"/>
                </a:xfrm>
                <a:prstGeom prst="roundRect">
                  <a:avLst/>
                </a:prstGeom>
                <a:solidFill>
                  <a:schemeClr val="accent2">
                    <a:lumMod val="60000"/>
                    <a:lumOff val="40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nvGrpSpPr>
            <p:cNvPr id="141" name="Group 140">
              <a:extLst>
                <a:ext uri="{FF2B5EF4-FFF2-40B4-BE49-F238E27FC236}">
                  <a16:creationId xmlns:a16="http://schemas.microsoft.com/office/drawing/2014/main" id="{188D69CA-7821-6887-04BA-14920372DC04}"/>
                </a:ext>
              </a:extLst>
            </p:cNvPr>
            <p:cNvGrpSpPr/>
            <p:nvPr/>
          </p:nvGrpSpPr>
          <p:grpSpPr>
            <a:xfrm>
              <a:off x="6014155" y="3767445"/>
              <a:ext cx="1252729" cy="1446150"/>
              <a:chOff x="6014155" y="3760621"/>
              <a:chExt cx="1252729" cy="1446150"/>
            </a:xfrm>
          </p:grpSpPr>
          <p:sp>
            <p:nvSpPr>
              <p:cNvPr id="35" name="Rounded Rectangle 34">
                <a:extLst>
                  <a:ext uri="{FF2B5EF4-FFF2-40B4-BE49-F238E27FC236}">
                    <a16:creationId xmlns:a16="http://schemas.microsoft.com/office/drawing/2014/main" id="{A7B19CE5-EC55-E11F-A278-FD47E2EF9E4B}"/>
                  </a:ext>
                </a:extLst>
              </p:cNvPr>
              <p:cNvSpPr/>
              <p:nvPr/>
            </p:nvSpPr>
            <p:spPr>
              <a:xfrm>
                <a:off x="6014156" y="4116382"/>
                <a:ext cx="1252728" cy="1090389"/>
              </a:xfrm>
              <a:prstGeom prst="roundRect">
                <a:avLst>
                  <a:gd name="adj" fmla="val 9776"/>
                </a:avLst>
              </a:prstGeom>
              <a:solidFill>
                <a:schemeClr val="accent4">
                  <a:lumMod val="20000"/>
                  <a:lumOff val="80000"/>
                </a:schemeClr>
              </a:solidFill>
              <a:ln w="15875">
                <a:solidFill>
                  <a:schemeClr val="accent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pSp>
            <p:nvGrpSpPr>
              <p:cNvPr id="140" name="Group 139">
                <a:extLst>
                  <a:ext uri="{FF2B5EF4-FFF2-40B4-BE49-F238E27FC236}">
                    <a16:creationId xmlns:a16="http://schemas.microsoft.com/office/drawing/2014/main" id="{9AEF1449-6FBE-310C-599C-0833E3C89F93}"/>
                  </a:ext>
                </a:extLst>
              </p:cNvPr>
              <p:cNvGrpSpPr/>
              <p:nvPr/>
            </p:nvGrpSpPr>
            <p:grpSpPr>
              <a:xfrm>
                <a:off x="6014155" y="3760621"/>
                <a:ext cx="1252728" cy="1368308"/>
                <a:chOff x="6014155" y="3760621"/>
                <a:chExt cx="1252728" cy="1368308"/>
              </a:xfrm>
            </p:grpSpPr>
            <p:sp>
              <p:nvSpPr>
                <p:cNvPr id="46" name="TextBox 45">
                  <a:extLst>
                    <a:ext uri="{FF2B5EF4-FFF2-40B4-BE49-F238E27FC236}">
                      <a16:creationId xmlns:a16="http://schemas.microsoft.com/office/drawing/2014/main" id="{8FADFB53-5B7F-2468-702F-C36630A684E6}"/>
                    </a:ext>
                  </a:extLst>
                </p:cNvPr>
                <p:cNvSpPr txBox="1"/>
                <p:nvPr/>
              </p:nvSpPr>
              <p:spPr>
                <a:xfrm>
                  <a:off x="6014155" y="3760621"/>
                  <a:ext cx="1252728"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5CA2DB"/>
                      </a:solidFill>
                      <a:effectLst/>
                      <a:uLnTx/>
                      <a:uFillTx/>
                      <a:latin typeface="Avenir Next" panose="020B0503020202020204" pitchFamily="34" charset="0"/>
                      <a:ea typeface="+mn-ea"/>
                      <a:cs typeface="+mn-cs"/>
                    </a:rPr>
                    <a:t>stage N</a:t>
                  </a:r>
                  <a:endParaRPr kumimoji="0" lang="en-US" sz="1800" b="0" i="1" u="none" strike="noStrike" kern="1200" cap="none" spc="0" normalizeH="0" baseline="0" noProof="0" dirty="0">
                    <a:ln>
                      <a:noFill/>
                    </a:ln>
                    <a:solidFill>
                      <a:srgbClr val="5CA2DB"/>
                    </a:solidFill>
                    <a:effectLst/>
                    <a:uLnTx/>
                    <a:uFillTx/>
                    <a:latin typeface="Corbel" panose="020B0503020204020204"/>
                    <a:ea typeface="+mn-ea"/>
                    <a:cs typeface="+mn-cs"/>
                  </a:endParaRPr>
                </a:p>
              </p:txBody>
            </p:sp>
            <p:grpSp>
              <p:nvGrpSpPr>
                <p:cNvPr id="70" name="Group 69">
                  <a:extLst>
                    <a:ext uri="{FF2B5EF4-FFF2-40B4-BE49-F238E27FC236}">
                      <a16:creationId xmlns:a16="http://schemas.microsoft.com/office/drawing/2014/main" id="{B4876AB0-ABD1-7A51-4C32-A95AE2B6329B}"/>
                    </a:ext>
                  </a:extLst>
                </p:cNvPr>
                <p:cNvGrpSpPr/>
                <p:nvPr/>
              </p:nvGrpSpPr>
              <p:grpSpPr>
                <a:xfrm rot="16200000">
                  <a:off x="6461813" y="4111457"/>
                  <a:ext cx="403994" cy="1054688"/>
                  <a:chOff x="460795" y="4779134"/>
                  <a:chExt cx="228862" cy="597479"/>
                </a:xfrm>
              </p:grpSpPr>
              <p:sp>
                <p:nvSpPr>
                  <p:cNvPr id="71" name="Oval 70">
                    <a:extLst>
                      <a:ext uri="{FF2B5EF4-FFF2-40B4-BE49-F238E27FC236}">
                        <a16:creationId xmlns:a16="http://schemas.microsoft.com/office/drawing/2014/main" id="{0C8D518F-4BC4-0544-E5F2-28E733EDB2DC}"/>
                      </a:ext>
                    </a:extLst>
                  </p:cNvPr>
                  <p:cNvSpPr/>
                  <p:nvPr/>
                </p:nvSpPr>
                <p:spPr>
                  <a:xfrm>
                    <a:off x="460795" y="4966394"/>
                    <a:ext cx="228862" cy="228863"/>
                  </a:xfrm>
                  <a:prstGeom prst="ellipse">
                    <a:avLst/>
                  </a:prstGeom>
                  <a:solidFill>
                    <a:schemeClr val="accent4">
                      <a:lumMod val="40000"/>
                      <a:lumOff val="60000"/>
                    </a:schemeClr>
                  </a:solidFill>
                  <a:ln w="222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lIns="0" tIns="0" rIns="0" bIns="0"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f</a:t>
                    </a:r>
                  </a:p>
                </p:txBody>
              </p:sp>
              <p:cxnSp>
                <p:nvCxnSpPr>
                  <p:cNvPr id="72" name="Straight Arrow Connector 71">
                    <a:extLst>
                      <a:ext uri="{FF2B5EF4-FFF2-40B4-BE49-F238E27FC236}">
                        <a16:creationId xmlns:a16="http://schemas.microsoft.com/office/drawing/2014/main" id="{BE967770-0ADD-6AF5-95E0-6110FECA5550}"/>
                      </a:ext>
                    </a:extLst>
                  </p:cNvPr>
                  <p:cNvCxnSpPr>
                    <a:cxnSpLocks/>
                    <a:endCxn id="71" idx="0"/>
                  </p:cNvCxnSpPr>
                  <p:nvPr/>
                </p:nvCxnSpPr>
                <p:spPr>
                  <a:xfrm>
                    <a:off x="575226" y="4779134"/>
                    <a:ext cx="0" cy="187259"/>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FF93797-50CE-4B8B-A0A9-8BCEEB6BEFEB}"/>
                      </a:ext>
                    </a:extLst>
                  </p:cNvPr>
                  <p:cNvCxnSpPr>
                    <a:cxnSpLocks/>
                    <a:stCxn id="71" idx="4"/>
                  </p:cNvCxnSpPr>
                  <p:nvPr/>
                </p:nvCxnSpPr>
                <p:spPr>
                  <a:xfrm>
                    <a:off x="575226" y="5195256"/>
                    <a:ext cx="0" cy="181357"/>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76" name="Straight Arrow Connector 75">
                  <a:extLst>
                    <a:ext uri="{FF2B5EF4-FFF2-40B4-BE49-F238E27FC236}">
                      <a16:creationId xmlns:a16="http://schemas.microsoft.com/office/drawing/2014/main" id="{8AA94D04-F205-222E-4C4A-A3555BA25445}"/>
                    </a:ext>
                  </a:extLst>
                </p:cNvPr>
                <p:cNvCxnSpPr>
                  <a:cxnSpLocks/>
                  <a:endCxn id="71" idx="1"/>
                </p:cNvCxnSpPr>
                <p:nvPr/>
              </p:nvCxnSpPr>
              <p:spPr>
                <a:xfrm flipV="1">
                  <a:off x="6136467" y="4781634"/>
                  <a:ext cx="389720" cy="347295"/>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A422D341-F4B0-122A-C128-C356A83FDBBB}"/>
                    </a:ext>
                  </a:extLst>
                </p:cNvPr>
                <p:cNvCxnSpPr>
                  <a:cxnSpLocks/>
                </p:cNvCxnSpPr>
                <p:nvPr/>
              </p:nvCxnSpPr>
              <p:spPr>
                <a:xfrm>
                  <a:off x="6187368" y="4257585"/>
                  <a:ext cx="362018" cy="239782"/>
                </a:xfrm>
                <a:prstGeom prst="straightConnector1">
                  <a:avLst/>
                </a:prstGeom>
                <a:ln w="2222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82564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
                                        <p:tgtEl>
                                          <p:spTgt spid="157"/>
                                        </p:tgtEl>
                                      </p:cBhvr>
                                    </p:animEffect>
                                  </p:childTnLst>
                                </p:cTn>
                              </p:par>
                              <p:par>
                                <p:cTn id="8" presetID="10" presetClass="entr" presetSubtype="0" fill="hold" nodeType="withEffect">
                                  <p:stCondLst>
                                    <p:cond delay="0"/>
                                  </p:stCondLst>
                                  <p:childTnLst>
                                    <p:set>
                                      <p:cBhvr>
                                        <p:cTn id="9" dur="1" fill="hold">
                                          <p:stCondLst>
                                            <p:cond delay="0"/>
                                          </p:stCondLst>
                                        </p:cTn>
                                        <p:tgtEl>
                                          <p:spTgt spid="159"/>
                                        </p:tgtEl>
                                        <p:attrNameLst>
                                          <p:attrName>style.visibility</p:attrName>
                                        </p:attrNameLst>
                                      </p:cBhvr>
                                      <p:to>
                                        <p:strVal val="visible"/>
                                      </p:to>
                                    </p:set>
                                    <p:animEffect transition="in" filter="fade">
                                      <p:cBhvr>
                                        <p:cTn id="10" dur="500"/>
                                        <p:tgtEl>
                                          <p:spTgt spid="1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4"/>
                                        </p:tgtEl>
                                        <p:attrNameLst>
                                          <p:attrName>style.visibility</p:attrName>
                                        </p:attrNameLst>
                                      </p:cBhvr>
                                      <p:to>
                                        <p:strVal val="visible"/>
                                      </p:to>
                                    </p:set>
                                    <p:animEffect transition="in" filter="fade">
                                      <p:cBhvr>
                                        <p:cTn id="15" dur="500"/>
                                        <p:tgtEl>
                                          <p:spTgt spid="164"/>
                                        </p:tgtEl>
                                      </p:cBhvr>
                                    </p:animEffect>
                                  </p:childTnLst>
                                </p:cTn>
                              </p:par>
                              <p:par>
                                <p:cTn id="16" presetID="10" presetClass="entr" presetSubtype="0" fill="hold" nodeType="withEffect">
                                  <p:stCondLst>
                                    <p:cond delay="0"/>
                                  </p:stCondLst>
                                  <p:childTnLst>
                                    <p:set>
                                      <p:cBhvr>
                                        <p:cTn id="17" dur="1" fill="hold">
                                          <p:stCondLst>
                                            <p:cond delay="0"/>
                                          </p:stCondLst>
                                        </p:cTn>
                                        <p:tgtEl>
                                          <p:spTgt spid="161"/>
                                        </p:tgtEl>
                                        <p:attrNameLst>
                                          <p:attrName>style.visibility</p:attrName>
                                        </p:attrNameLst>
                                      </p:cBhvr>
                                      <p:to>
                                        <p:strVal val="visible"/>
                                      </p:to>
                                    </p:set>
                                    <p:animEffect transition="in" filter="fade">
                                      <p:cBhvr>
                                        <p:cTn id="18" dur="500"/>
                                        <p:tgtEl>
                                          <p:spTgt spid="1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8"/>
                                        </p:tgtEl>
                                        <p:attrNameLst>
                                          <p:attrName>style.visibility</p:attrName>
                                        </p:attrNameLst>
                                      </p:cBhvr>
                                      <p:to>
                                        <p:strVal val="visible"/>
                                      </p:to>
                                    </p:set>
                                    <p:animEffect transition="in" filter="fade">
                                      <p:cBhvr>
                                        <p:cTn id="23" dur="500"/>
                                        <p:tgtEl>
                                          <p:spTgt spid="158"/>
                                        </p:tgtEl>
                                      </p:cBhvr>
                                    </p:animEffect>
                                  </p:childTnLst>
                                </p:cTn>
                              </p:par>
                              <p:par>
                                <p:cTn id="24" presetID="10" presetClass="entr" presetSubtype="0" fill="hold" nodeType="with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fade">
                                      <p:cBhvr>
                                        <p:cTn id="26" dur="5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5BAD4-A5FB-2EAF-7924-27AF69F389FD}"/>
              </a:ext>
            </a:extLst>
          </p:cNvPr>
          <p:cNvSpPr>
            <a:spLocks noGrp="1"/>
          </p:cNvSpPr>
          <p:nvPr>
            <p:ph idx="1"/>
          </p:nvPr>
        </p:nvSpPr>
        <p:spPr>
          <a:xfrm>
            <a:off x="566529" y="2363121"/>
            <a:ext cx="8497083" cy="3062542"/>
          </a:xfrm>
        </p:spPr>
        <p:txBody>
          <a:bodyPr>
            <a:normAutofit/>
          </a:bodyPr>
          <a:lstStyle/>
          <a:p>
            <a:pPr marL="0" indent="0" algn="ctr">
              <a:buNone/>
            </a:pPr>
            <a:r>
              <a:rPr lang="en-US" sz="2400" b="1" u="sng" dirty="0">
                <a:solidFill>
                  <a:schemeClr val="accent4"/>
                </a:solidFill>
                <a:latin typeface="Avenir Next" panose="020B0503020202020204" pitchFamily="34" charset="0"/>
              </a:rPr>
              <a:t>Templating</a:t>
            </a:r>
            <a:r>
              <a:rPr lang="en-US" sz="2400" dirty="0">
                <a:solidFill>
                  <a:schemeClr val="accent4"/>
                </a:solidFill>
                <a:latin typeface="Avenir Next" panose="020B0503020202020204" pitchFamily="34" charset="0"/>
              </a:rPr>
              <a:t>: DaPPA creates a base UPMEM code based on a </a:t>
            </a:r>
            <a:r>
              <a:rPr lang="en-US" sz="2400" b="1" i="1" u="none" dirty="0">
                <a:solidFill>
                  <a:schemeClr val="accent4"/>
                </a:solidFill>
                <a:latin typeface="Avenir Next" panose="020B0503020202020204" pitchFamily="34" charset="0"/>
              </a:rPr>
              <a:t>basic skeleton</a:t>
            </a:r>
            <a:r>
              <a:rPr lang="en-US" sz="2400" i="1" dirty="0">
                <a:solidFill>
                  <a:schemeClr val="accent4"/>
                </a:solidFill>
                <a:latin typeface="Avenir Next" panose="020B0503020202020204" pitchFamily="34" charset="0"/>
              </a:rPr>
              <a:t> </a:t>
            </a:r>
            <a:r>
              <a:rPr lang="en-US" sz="2400" dirty="0">
                <a:solidFill>
                  <a:schemeClr val="accent4"/>
                </a:solidFill>
                <a:latin typeface="Avenir Next" panose="020B0503020202020204" pitchFamily="34" charset="0"/>
              </a:rPr>
              <a:t>of a UPMEM application</a:t>
            </a:r>
          </a:p>
          <a:p>
            <a:pPr lvl="1"/>
            <a:r>
              <a:rPr lang="en-US" sz="2000" dirty="0">
                <a:solidFill>
                  <a:schemeClr val="tx1">
                    <a:lumMod val="65000"/>
                    <a:lumOff val="35000"/>
                  </a:schemeClr>
                </a:solidFill>
              </a:rPr>
              <a:t>We use the </a:t>
            </a:r>
            <a:r>
              <a:rPr lang="en-US" sz="2000" b="1" dirty="0" err="1">
                <a:solidFill>
                  <a:schemeClr val="tx1">
                    <a:lumMod val="65000"/>
                    <a:lumOff val="35000"/>
                  </a:schemeClr>
                </a:solidFill>
              </a:rPr>
              <a:t>Inja</a:t>
            </a:r>
            <a:r>
              <a:rPr lang="en-US" sz="2000" b="1" dirty="0">
                <a:solidFill>
                  <a:schemeClr val="tx1">
                    <a:lumMod val="65000"/>
                    <a:lumOff val="35000"/>
                  </a:schemeClr>
                </a:solidFill>
              </a:rPr>
              <a:t> C++ templating engine</a:t>
            </a:r>
            <a:br>
              <a:rPr lang="en-US" sz="1200" b="1" dirty="0">
                <a:solidFill>
                  <a:schemeClr val="tx1">
                    <a:lumMod val="65000"/>
                    <a:lumOff val="35000"/>
                  </a:schemeClr>
                </a:solidFill>
              </a:rPr>
            </a:br>
            <a:br>
              <a:rPr lang="en-US" sz="1400" dirty="0">
                <a:solidFill>
                  <a:schemeClr val="tx1">
                    <a:lumMod val="65000"/>
                    <a:lumOff val="35000"/>
                  </a:schemeClr>
                </a:solidFill>
                <a:latin typeface="Avenir Next" panose="020B0503020202020204" pitchFamily="34" charset="0"/>
              </a:rPr>
            </a:br>
            <a:endParaRPr lang="en-US" sz="300" dirty="0">
              <a:solidFill>
                <a:schemeClr val="tx1">
                  <a:lumMod val="65000"/>
                  <a:lumOff val="35000"/>
                </a:schemeClr>
              </a:solidFill>
              <a:latin typeface="Avenir Next" panose="020B0503020202020204" pitchFamily="34" charset="0"/>
            </a:endParaRPr>
          </a:p>
          <a:p>
            <a:pPr marL="0" indent="0" algn="ctr">
              <a:buNone/>
            </a:pPr>
            <a:r>
              <a:rPr lang="en-US" sz="2400" b="1" u="sng" dirty="0">
                <a:solidFill>
                  <a:schemeClr val="accent3"/>
                </a:solidFill>
                <a:latin typeface="Avenir Next" panose="020B0503020202020204" pitchFamily="34" charset="0"/>
              </a:rPr>
              <a:t>Optimizations</a:t>
            </a:r>
            <a:r>
              <a:rPr lang="en-US" sz="2400" dirty="0">
                <a:solidFill>
                  <a:schemeClr val="accent3"/>
                </a:solidFill>
                <a:latin typeface="Avenir Next" panose="020B0503020202020204" pitchFamily="34" charset="0"/>
              </a:rPr>
              <a:t>: DaPPA uses a series of transformations to </a:t>
            </a:r>
          </a:p>
          <a:p>
            <a:pPr lvl="1"/>
            <a:r>
              <a:rPr lang="en-US" sz="2000" b="1" i="1" u="none" dirty="0">
                <a:solidFill>
                  <a:schemeClr val="tx1">
                    <a:lumMod val="65000"/>
                    <a:lumOff val="35000"/>
                  </a:schemeClr>
                </a:solidFill>
                <a:latin typeface="Avenir Next" panose="020B0503020202020204" pitchFamily="34" charset="0"/>
              </a:rPr>
              <a:t>extract</a:t>
            </a:r>
            <a:r>
              <a:rPr lang="en-US" sz="2000" dirty="0">
                <a:solidFill>
                  <a:schemeClr val="tx1">
                    <a:lumMod val="65000"/>
                    <a:lumOff val="35000"/>
                  </a:schemeClr>
                </a:solidFill>
                <a:latin typeface="Avenir Next" panose="020B0503020202020204" pitchFamily="34" charset="0"/>
              </a:rPr>
              <a:t> data required by the UPMEM code template </a:t>
            </a:r>
          </a:p>
          <a:p>
            <a:pPr lvl="1"/>
            <a:r>
              <a:rPr lang="en-US" sz="2000" dirty="0">
                <a:solidFill>
                  <a:schemeClr val="tx1">
                    <a:lumMod val="65000"/>
                    <a:lumOff val="35000"/>
                  </a:schemeClr>
                </a:solidFill>
                <a:latin typeface="Avenir Next" panose="020B0503020202020204" pitchFamily="34" charset="0"/>
              </a:rPr>
              <a:t>calculate the </a:t>
            </a:r>
            <a:r>
              <a:rPr lang="en-US" sz="2000" b="1" i="1" u="none" dirty="0">
                <a:solidFill>
                  <a:schemeClr val="tx1">
                    <a:lumMod val="65000"/>
                    <a:lumOff val="35000"/>
                  </a:schemeClr>
                </a:solidFill>
                <a:latin typeface="Avenir Next" panose="020B0503020202020204" pitchFamily="34" charset="0"/>
              </a:rPr>
              <a:t>memory offsets </a:t>
            </a:r>
            <a:r>
              <a:rPr lang="en-US" sz="2000" dirty="0">
                <a:solidFill>
                  <a:schemeClr val="tx1">
                    <a:lumMod val="65000"/>
                    <a:lumOff val="35000"/>
                  </a:schemeClr>
                </a:solidFill>
                <a:latin typeface="Avenir Next" panose="020B0503020202020204" pitchFamily="34" charset="0"/>
              </a:rPr>
              <a:t>for MRAMs and WRAMs </a:t>
            </a:r>
          </a:p>
          <a:p>
            <a:pPr lvl="1"/>
            <a:r>
              <a:rPr lang="en-US" sz="2000" b="1" i="1" u="none" dirty="0">
                <a:solidFill>
                  <a:schemeClr val="tx1">
                    <a:lumMod val="65000"/>
                    <a:lumOff val="35000"/>
                  </a:schemeClr>
                </a:solidFill>
                <a:latin typeface="Avenir Next" panose="020B0503020202020204" pitchFamily="34" charset="0"/>
              </a:rPr>
              <a:t>divide computation </a:t>
            </a:r>
            <a:r>
              <a:rPr lang="en-US" sz="2000" dirty="0">
                <a:solidFill>
                  <a:schemeClr val="tx1">
                    <a:lumMod val="65000"/>
                    <a:lumOff val="35000"/>
                  </a:schemeClr>
                </a:solidFill>
                <a:latin typeface="Avenir Next" panose="020B0503020202020204" pitchFamily="34" charset="0"/>
              </a:rPr>
              <a:t>between CPU and PIM cores </a:t>
            </a:r>
            <a:endParaRPr lang="en-US" sz="2000" dirty="0">
              <a:solidFill>
                <a:schemeClr val="tx1">
                  <a:lumMod val="65000"/>
                  <a:lumOff val="35000"/>
                </a:schemeClr>
              </a:solidFill>
            </a:endParaRPr>
          </a:p>
        </p:txBody>
      </p:sp>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Dynamic Template-Based Compilation</a:t>
            </a:r>
          </a:p>
        </p:txBody>
      </p:sp>
      <p:sp>
        <p:nvSpPr>
          <p:cNvPr id="2" name="TextBox 1">
            <a:extLst>
              <a:ext uri="{FF2B5EF4-FFF2-40B4-BE49-F238E27FC236}">
                <a16:creationId xmlns:a16="http://schemas.microsoft.com/office/drawing/2014/main" id="{3E07DAC5-7256-7A79-5B37-57FB8F22D069}"/>
              </a:ext>
            </a:extLst>
          </p:cNvPr>
          <p:cNvSpPr txBox="1"/>
          <p:nvPr/>
        </p:nvSpPr>
        <p:spPr>
          <a:xfrm>
            <a:off x="0" y="1282259"/>
            <a:ext cx="9144000" cy="914400"/>
          </a:xfrm>
          <a:prstGeom prst="rect">
            <a:avLst/>
          </a:prstGeom>
          <a:solidFill>
            <a:srgbClr val="EEEEEE"/>
          </a:solidFill>
          <a:ln w="76200">
            <a:noFill/>
          </a:ln>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DaPPA uses a dynamic template-based compilation to </a:t>
            </a:r>
            <a:b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generate PIM code </a:t>
            </a:r>
            <a:r>
              <a:rPr kumimoji="0" lang="en-US" sz="2400" b="1" i="0" u="none" strike="noStrike" kern="1200" cap="none" spc="0" normalizeH="0" baseline="0" noProof="0" dirty="0">
                <a:ln>
                  <a:noFill/>
                </a:ln>
                <a:solidFill>
                  <a:srgbClr val="9C80C1"/>
                </a:solidFill>
                <a:effectLst/>
                <a:uLnTx/>
                <a:uFillTx/>
                <a:latin typeface="Avenir Next" panose="020B0503020202020204" pitchFamily="34" charset="0"/>
                <a:ea typeface="+mn-ea"/>
                <a:cs typeface="+mn-cs"/>
              </a:rPr>
              <a:t>in two main steps</a:t>
            </a:r>
            <a:endParaRPr kumimoji="0" lang="en-US" sz="3600" b="1" i="1" u="none" strike="noStrike" kern="1200" cap="none" spc="0" normalizeH="0" baseline="0" noProof="0" dirty="0">
              <a:ln>
                <a:noFill/>
              </a:ln>
              <a:solidFill>
                <a:srgbClr val="9C80C1"/>
              </a:solidFill>
              <a:effectLst/>
              <a:uLnTx/>
              <a:uFillTx/>
              <a:latin typeface="Avenir Next" panose="020B0503020202020204" pitchFamily="34" charset="0"/>
              <a:ea typeface="+mn-ea"/>
              <a:cs typeface="+mn-cs"/>
            </a:endParaRPr>
          </a:p>
        </p:txBody>
      </p:sp>
      <p:sp>
        <p:nvSpPr>
          <p:cNvPr id="5" name="TextBox 4">
            <a:extLst>
              <a:ext uri="{FF2B5EF4-FFF2-40B4-BE49-F238E27FC236}">
                <a16:creationId xmlns:a16="http://schemas.microsoft.com/office/drawing/2014/main" id="{DE738B30-2950-92E9-F4ED-99C94CC38137}"/>
              </a:ext>
            </a:extLst>
          </p:cNvPr>
          <p:cNvSpPr txBox="1"/>
          <p:nvPr/>
        </p:nvSpPr>
        <p:spPr>
          <a:xfrm>
            <a:off x="0" y="2214824"/>
            <a:ext cx="5327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5CA2DB"/>
                </a:solidFill>
                <a:effectLst/>
                <a:uLnTx/>
                <a:uFillTx/>
                <a:latin typeface="Avenir Next" panose="020B0503020202020204" pitchFamily="34" charset="0"/>
                <a:ea typeface="+mn-ea"/>
                <a:cs typeface="Gill Sans MT"/>
              </a:rPr>
              <a:t>1</a:t>
            </a:r>
          </a:p>
        </p:txBody>
      </p:sp>
      <p:sp>
        <p:nvSpPr>
          <p:cNvPr id="6" name="TextBox 5">
            <a:extLst>
              <a:ext uri="{FF2B5EF4-FFF2-40B4-BE49-F238E27FC236}">
                <a16:creationId xmlns:a16="http://schemas.microsoft.com/office/drawing/2014/main" id="{006F9064-2470-0FAF-8353-4F2F55ABDE3C}"/>
              </a:ext>
            </a:extLst>
          </p:cNvPr>
          <p:cNvSpPr txBox="1"/>
          <p:nvPr/>
        </p:nvSpPr>
        <p:spPr>
          <a:xfrm>
            <a:off x="0" y="3546390"/>
            <a:ext cx="53273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8A881"/>
                </a:solidFill>
                <a:effectLst/>
                <a:uLnTx/>
                <a:uFillTx/>
                <a:latin typeface="Avenir Next" panose="020B0503020202020204" pitchFamily="34" charset="0"/>
                <a:ea typeface="+mn-ea"/>
                <a:cs typeface="Gill Sans MT"/>
              </a:rPr>
              <a:t>2</a:t>
            </a:r>
          </a:p>
        </p:txBody>
      </p:sp>
      <p:sp>
        <p:nvSpPr>
          <p:cNvPr id="7" name="Content Placeholder 2">
            <a:extLst>
              <a:ext uri="{FF2B5EF4-FFF2-40B4-BE49-F238E27FC236}">
                <a16:creationId xmlns:a16="http://schemas.microsoft.com/office/drawing/2014/main" id="{CEC9D9E9-969A-BE8D-6B47-EBCD1C45BAE0}"/>
              </a:ext>
            </a:extLst>
          </p:cNvPr>
          <p:cNvSpPr txBox="1">
            <a:spLocks/>
          </p:cNvSpPr>
          <p:nvPr/>
        </p:nvSpPr>
        <p:spPr>
          <a:xfrm>
            <a:off x="0" y="5608805"/>
            <a:ext cx="9144000" cy="8218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Next" panose="020B0503020202020204"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Cambria" panose="02040503050406030204" pitchFamily="18" charset="0"/>
              <a:buChar char="-"/>
              <a:defRPr sz="2400" kern="1200">
                <a:solidFill>
                  <a:schemeClr val="tx1"/>
                </a:solidFill>
                <a:latin typeface="Avenir Next" panose="020B0503020202020204"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EB8F61"/>
              </a:solidFill>
              <a:effectLst/>
              <a:uLnTx/>
              <a:uFillTx/>
              <a:latin typeface="Avenir Next" panose="020B0503020202020204" pitchFamily="34" charset="0"/>
              <a:ea typeface="+mn-ea"/>
              <a:cs typeface="Segoe UI" panose="020B0502040204020203" pitchFamily="34" charset="0"/>
            </a:endParaRPr>
          </a:p>
        </p:txBody>
      </p:sp>
      <p:sp>
        <p:nvSpPr>
          <p:cNvPr id="8" name="TextBox 7">
            <a:extLst>
              <a:ext uri="{FF2B5EF4-FFF2-40B4-BE49-F238E27FC236}">
                <a16:creationId xmlns:a16="http://schemas.microsoft.com/office/drawing/2014/main" id="{C47C2ACA-25CC-3675-EA4E-2D7773571DE9}"/>
              </a:ext>
            </a:extLst>
          </p:cNvPr>
          <p:cNvSpPr txBox="1"/>
          <p:nvPr/>
        </p:nvSpPr>
        <p:spPr>
          <a:xfrm>
            <a:off x="192024" y="5313745"/>
            <a:ext cx="8759952" cy="919401"/>
          </a:xfrm>
          <a:prstGeom prst="roundRect">
            <a:avLst/>
          </a:prstGeom>
          <a:solidFill>
            <a:schemeClr val="bg1">
              <a:lumMod val="95000"/>
            </a:schemeClr>
          </a:solidFill>
          <a:ln w="38100">
            <a:solidFill>
              <a:schemeClr val="accent6"/>
            </a:solidFill>
          </a:ln>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DaPPA </a:t>
            </a:r>
            <a:r>
              <a:rPr kumimoji="0" lang="en-US" sz="2400" b="1" i="0" u="sng" strike="noStrike" kern="1200" cap="none" spc="0" normalizeH="0" baseline="0" noProof="0" dirty="0">
                <a:ln>
                  <a:noFill/>
                </a:ln>
                <a:solidFill>
                  <a:srgbClr val="EB8F61"/>
                </a:solidFill>
                <a:effectLst/>
                <a:uLnTx/>
                <a:uFillTx/>
                <a:latin typeface="Avenir Next" panose="020B0503020202020204" pitchFamily="34" charset="0"/>
                <a:ea typeface="+mn-ea"/>
                <a:cs typeface="+mn-cs"/>
              </a:rPr>
              <a:t>compiles</a:t>
            </a: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 and </a:t>
            </a:r>
            <a:r>
              <a:rPr kumimoji="0" lang="en-US" sz="2400" b="1" i="0" u="sng" strike="noStrike" kern="1200" cap="none" spc="0" normalizeH="0" baseline="0" noProof="0" dirty="0">
                <a:ln>
                  <a:noFill/>
                </a:ln>
                <a:solidFill>
                  <a:srgbClr val="EB8F61"/>
                </a:solidFill>
                <a:effectLst/>
                <a:uLnTx/>
                <a:uFillTx/>
                <a:latin typeface="Avenir Next" panose="020B0503020202020204" pitchFamily="34" charset="0"/>
                <a:ea typeface="+mn-ea"/>
                <a:cs typeface="+mn-cs"/>
              </a:rPr>
              <a:t>executes</a:t>
            </a:r>
            <a:r>
              <a:rPr kumimoji="0" lang="en-US" sz="24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rPr>
              <a:t> each stage in a Pipeline per time → allows for </a:t>
            </a:r>
            <a:r>
              <a:rPr kumimoji="0" lang="en-US" sz="2400" b="1" i="0" u="sng" strike="noStrike" kern="1200" cap="none" spc="0" normalizeH="0" baseline="0" noProof="0" dirty="0">
                <a:ln>
                  <a:noFill/>
                </a:ln>
                <a:solidFill>
                  <a:srgbClr val="EB8F61"/>
                </a:solidFill>
                <a:effectLst/>
                <a:uLnTx/>
                <a:uFillTx/>
                <a:latin typeface="Avenir Next" panose="020B0503020202020204" pitchFamily="34" charset="0"/>
                <a:ea typeface="+mn-ea"/>
                <a:cs typeface="+mn-cs"/>
              </a:rPr>
              <a:t>runtime optimizations</a:t>
            </a:r>
          </a:p>
        </p:txBody>
      </p:sp>
    </p:spTree>
    <p:extLst>
      <p:ext uri="{BB962C8B-B14F-4D97-AF65-F5344CB8AC3E}">
        <p14:creationId xmlns:p14="http://schemas.microsoft.com/office/powerpoint/2010/main" val="373308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Putting All Together</a:t>
            </a:r>
          </a:p>
        </p:txBody>
      </p:sp>
      <p:pic>
        <p:nvPicPr>
          <p:cNvPr id="2" name="Picture 1">
            <a:extLst>
              <a:ext uri="{FF2B5EF4-FFF2-40B4-BE49-F238E27FC236}">
                <a16:creationId xmlns:a16="http://schemas.microsoft.com/office/drawing/2014/main" id="{9AD2D256-2757-633D-2C05-FB57EB89CD28}"/>
              </a:ext>
            </a:extLst>
          </p:cNvPr>
          <p:cNvPicPr>
            <a:picLocks noChangeAspect="1"/>
          </p:cNvPicPr>
          <p:nvPr/>
        </p:nvPicPr>
        <p:blipFill>
          <a:blip r:embed="rId3"/>
          <a:stretch>
            <a:fillRect/>
          </a:stretch>
        </p:blipFill>
        <p:spPr>
          <a:xfrm>
            <a:off x="168606" y="2506051"/>
            <a:ext cx="8806789" cy="3144106"/>
          </a:xfrm>
          <a:prstGeom prst="rect">
            <a:avLst/>
          </a:prstGeom>
        </p:spPr>
      </p:pic>
      <p:sp>
        <p:nvSpPr>
          <p:cNvPr id="5" name="TextBox 4">
            <a:extLst>
              <a:ext uri="{FF2B5EF4-FFF2-40B4-BE49-F238E27FC236}">
                <a16:creationId xmlns:a16="http://schemas.microsoft.com/office/drawing/2014/main" id="{61A0DCF7-D79B-1276-AE30-90D665AC072E}"/>
              </a:ext>
            </a:extLst>
          </p:cNvPr>
          <p:cNvSpPr txBox="1"/>
          <p:nvPr/>
        </p:nvSpPr>
        <p:spPr>
          <a:xfrm>
            <a:off x="0" y="1374944"/>
            <a:ext cx="914400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Example of </a:t>
            </a:r>
            <a:r>
              <a:rPr kumimoji="0" lang="en-US" sz="24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DaPPA’s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implementation of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vector dot product operation</a:t>
            </a:r>
          </a:p>
        </p:txBody>
      </p:sp>
      <p:sp>
        <p:nvSpPr>
          <p:cNvPr id="6" name="Rectangle 5">
            <a:extLst>
              <a:ext uri="{FF2B5EF4-FFF2-40B4-BE49-F238E27FC236}">
                <a16:creationId xmlns:a16="http://schemas.microsoft.com/office/drawing/2014/main" id="{8F56C6CD-4EE6-69BA-1C79-08AEE5AAAFFE}"/>
              </a:ext>
            </a:extLst>
          </p:cNvPr>
          <p:cNvSpPr/>
          <p:nvPr/>
        </p:nvSpPr>
        <p:spPr>
          <a:xfrm>
            <a:off x="-1" y="2506051"/>
            <a:ext cx="8975394"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05483031-09B2-01E1-E881-F5EB069FA56F}"/>
              </a:ext>
            </a:extLst>
          </p:cNvPr>
          <p:cNvSpPr/>
          <p:nvPr/>
        </p:nvSpPr>
        <p:spPr>
          <a:xfrm>
            <a:off x="1043608" y="3995530"/>
            <a:ext cx="7931785"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859E1D47-3192-3871-BB38-F884391E7682}"/>
              </a:ext>
            </a:extLst>
          </p:cNvPr>
          <p:cNvSpPr/>
          <p:nvPr/>
        </p:nvSpPr>
        <p:spPr>
          <a:xfrm>
            <a:off x="1196008" y="4147930"/>
            <a:ext cx="7931785" cy="18023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359951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Putting All Together</a:t>
            </a:r>
          </a:p>
        </p:txBody>
      </p:sp>
      <p:pic>
        <p:nvPicPr>
          <p:cNvPr id="2" name="Picture 1">
            <a:extLst>
              <a:ext uri="{FF2B5EF4-FFF2-40B4-BE49-F238E27FC236}">
                <a16:creationId xmlns:a16="http://schemas.microsoft.com/office/drawing/2014/main" id="{9AD2D256-2757-633D-2C05-FB57EB89CD28}"/>
              </a:ext>
            </a:extLst>
          </p:cNvPr>
          <p:cNvPicPr>
            <a:picLocks noChangeAspect="1"/>
          </p:cNvPicPr>
          <p:nvPr/>
        </p:nvPicPr>
        <p:blipFill>
          <a:blip r:embed="rId3"/>
          <a:stretch>
            <a:fillRect/>
          </a:stretch>
        </p:blipFill>
        <p:spPr>
          <a:xfrm>
            <a:off x="168606" y="2506051"/>
            <a:ext cx="8806789" cy="3144106"/>
          </a:xfrm>
          <a:prstGeom prst="rect">
            <a:avLst/>
          </a:prstGeom>
        </p:spPr>
      </p:pic>
      <p:sp>
        <p:nvSpPr>
          <p:cNvPr id="5" name="TextBox 4">
            <a:extLst>
              <a:ext uri="{FF2B5EF4-FFF2-40B4-BE49-F238E27FC236}">
                <a16:creationId xmlns:a16="http://schemas.microsoft.com/office/drawing/2014/main" id="{61A0DCF7-D79B-1276-AE30-90D665AC072E}"/>
              </a:ext>
            </a:extLst>
          </p:cNvPr>
          <p:cNvSpPr txBox="1"/>
          <p:nvPr/>
        </p:nvSpPr>
        <p:spPr>
          <a:xfrm>
            <a:off x="0" y="1374944"/>
            <a:ext cx="914400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Example of </a:t>
            </a:r>
            <a:r>
              <a:rPr kumimoji="0" lang="en-US" sz="24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DaPPA’s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implementation of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vector dot product operation</a:t>
            </a:r>
          </a:p>
        </p:txBody>
      </p:sp>
      <p:sp>
        <p:nvSpPr>
          <p:cNvPr id="6" name="Rectangle 5">
            <a:extLst>
              <a:ext uri="{FF2B5EF4-FFF2-40B4-BE49-F238E27FC236}">
                <a16:creationId xmlns:a16="http://schemas.microsoft.com/office/drawing/2014/main" id="{8F56C6CD-4EE6-69BA-1C79-08AEE5AAAFFE}"/>
              </a:ext>
            </a:extLst>
          </p:cNvPr>
          <p:cNvSpPr/>
          <p:nvPr/>
        </p:nvSpPr>
        <p:spPr>
          <a:xfrm>
            <a:off x="7225747" y="2506051"/>
            <a:ext cx="1749645"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05483031-09B2-01E1-E881-F5EB069FA56F}"/>
              </a:ext>
            </a:extLst>
          </p:cNvPr>
          <p:cNvSpPr/>
          <p:nvPr/>
        </p:nvSpPr>
        <p:spPr>
          <a:xfrm>
            <a:off x="1043608" y="3995530"/>
            <a:ext cx="7931785"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859E1D47-3192-3871-BB38-F884391E7682}"/>
              </a:ext>
            </a:extLst>
          </p:cNvPr>
          <p:cNvSpPr/>
          <p:nvPr/>
        </p:nvSpPr>
        <p:spPr>
          <a:xfrm>
            <a:off x="1196008" y="3756991"/>
            <a:ext cx="7931785" cy="2193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Rounded Rectangle 2">
            <a:extLst>
              <a:ext uri="{FF2B5EF4-FFF2-40B4-BE49-F238E27FC236}">
                <a16:creationId xmlns:a16="http://schemas.microsoft.com/office/drawing/2014/main" id="{F048281E-B67A-C2C3-D59E-23F70F08E225}"/>
              </a:ext>
            </a:extLst>
          </p:cNvPr>
          <p:cNvSpPr/>
          <p:nvPr/>
        </p:nvSpPr>
        <p:spPr>
          <a:xfrm>
            <a:off x="178544" y="2748170"/>
            <a:ext cx="6043352" cy="1008821"/>
          </a:xfrm>
          <a:prstGeom prst="roundRect">
            <a:avLst>
              <a:gd name="adj" fmla="val 10513"/>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920644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Putting All Together</a:t>
            </a:r>
          </a:p>
        </p:txBody>
      </p:sp>
      <p:pic>
        <p:nvPicPr>
          <p:cNvPr id="2" name="Picture 1">
            <a:extLst>
              <a:ext uri="{FF2B5EF4-FFF2-40B4-BE49-F238E27FC236}">
                <a16:creationId xmlns:a16="http://schemas.microsoft.com/office/drawing/2014/main" id="{9AD2D256-2757-633D-2C05-FB57EB89CD28}"/>
              </a:ext>
            </a:extLst>
          </p:cNvPr>
          <p:cNvPicPr>
            <a:picLocks noChangeAspect="1"/>
          </p:cNvPicPr>
          <p:nvPr/>
        </p:nvPicPr>
        <p:blipFill>
          <a:blip r:embed="rId3"/>
          <a:stretch>
            <a:fillRect/>
          </a:stretch>
        </p:blipFill>
        <p:spPr>
          <a:xfrm>
            <a:off x="168606" y="2506051"/>
            <a:ext cx="8806789" cy="3144106"/>
          </a:xfrm>
          <a:prstGeom prst="rect">
            <a:avLst/>
          </a:prstGeom>
        </p:spPr>
      </p:pic>
      <p:sp>
        <p:nvSpPr>
          <p:cNvPr id="5" name="TextBox 4">
            <a:extLst>
              <a:ext uri="{FF2B5EF4-FFF2-40B4-BE49-F238E27FC236}">
                <a16:creationId xmlns:a16="http://schemas.microsoft.com/office/drawing/2014/main" id="{61A0DCF7-D79B-1276-AE30-90D665AC072E}"/>
              </a:ext>
            </a:extLst>
          </p:cNvPr>
          <p:cNvSpPr txBox="1"/>
          <p:nvPr/>
        </p:nvSpPr>
        <p:spPr>
          <a:xfrm>
            <a:off x="0" y="1374944"/>
            <a:ext cx="914400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Example of </a:t>
            </a:r>
            <a:r>
              <a:rPr kumimoji="0" lang="en-US" sz="24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DaPPA’s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implementation of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vector dot product operation</a:t>
            </a:r>
          </a:p>
        </p:txBody>
      </p:sp>
      <p:sp>
        <p:nvSpPr>
          <p:cNvPr id="6" name="Rectangle 5">
            <a:extLst>
              <a:ext uri="{FF2B5EF4-FFF2-40B4-BE49-F238E27FC236}">
                <a16:creationId xmlns:a16="http://schemas.microsoft.com/office/drawing/2014/main" id="{8F56C6CD-4EE6-69BA-1C79-08AEE5AAAFFE}"/>
              </a:ext>
            </a:extLst>
          </p:cNvPr>
          <p:cNvSpPr/>
          <p:nvPr/>
        </p:nvSpPr>
        <p:spPr>
          <a:xfrm>
            <a:off x="7225747" y="2506051"/>
            <a:ext cx="1749645"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Rectangle 6">
            <a:extLst>
              <a:ext uri="{FF2B5EF4-FFF2-40B4-BE49-F238E27FC236}">
                <a16:creationId xmlns:a16="http://schemas.microsoft.com/office/drawing/2014/main" id="{05483031-09B2-01E1-E881-F5EB069FA56F}"/>
              </a:ext>
            </a:extLst>
          </p:cNvPr>
          <p:cNvSpPr/>
          <p:nvPr/>
        </p:nvSpPr>
        <p:spPr>
          <a:xfrm>
            <a:off x="4721087" y="3995530"/>
            <a:ext cx="4254306" cy="1489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8" name="Rectangle 7">
            <a:extLst>
              <a:ext uri="{FF2B5EF4-FFF2-40B4-BE49-F238E27FC236}">
                <a16:creationId xmlns:a16="http://schemas.microsoft.com/office/drawing/2014/main" id="{859E1D47-3192-3871-BB38-F884391E7682}"/>
              </a:ext>
            </a:extLst>
          </p:cNvPr>
          <p:cNvSpPr/>
          <p:nvPr/>
        </p:nvSpPr>
        <p:spPr>
          <a:xfrm>
            <a:off x="4532244" y="3756991"/>
            <a:ext cx="4555792" cy="21932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3" name="Rounded Rectangle 2">
            <a:extLst>
              <a:ext uri="{FF2B5EF4-FFF2-40B4-BE49-F238E27FC236}">
                <a16:creationId xmlns:a16="http://schemas.microsoft.com/office/drawing/2014/main" id="{92212A8C-2606-5B56-9A9A-FECF4F5E52E7}"/>
              </a:ext>
            </a:extLst>
          </p:cNvPr>
          <p:cNvSpPr/>
          <p:nvPr/>
        </p:nvSpPr>
        <p:spPr>
          <a:xfrm>
            <a:off x="1272209" y="4017833"/>
            <a:ext cx="3250094" cy="1401660"/>
          </a:xfrm>
          <a:prstGeom prst="roundRect">
            <a:avLst>
              <a:gd name="adj" fmla="val 10513"/>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568814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2800" dirty="0"/>
              <a:t>Putting All Together</a:t>
            </a:r>
          </a:p>
        </p:txBody>
      </p:sp>
      <p:pic>
        <p:nvPicPr>
          <p:cNvPr id="2" name="Picture 1">
            <a:extLst>
              <a:ext uri="{FF2B5EF4-FFF2-40B4-BE49-F238E27FC236}">
                <a16:creationId xmlns:a16="http://schemas.microsoft.com/office/drawing/2014/main" id="{9AD2D256-2757-633D-2C05-FB57EB89CD28}"/>
              </a:ext>
            </a:extLst>
          </p:cNvPr>
          <p:cNvPicPr>
            <a:picLocks noChangeAspect="1"/>
          </p:cNvPicPr>
          <p:nvPr/>
        </p:nvPicPr>
        <p:blipFill>
          <a:blip r:embed="rId3"/>
          <a:stretch>
            <a:fillRect/>
          </a:stretch>
        </p:blipFill>
        <p:spPr>
          <a:xfrm>
            <a:off x="168606" y="2506051"/>
            <a:ext cx="8806789" cy="3144106"/>
          </a:xfrm>
          <a:prstGeom prst="rect">
            <a:avLst/>
          </a:prstGeom>
        </p:spPr>
      </p:pic>
      <p:sp>
        <p:nvSpPr>
          <p:cNvPr id="5" name="TextBox 4">
            <a:extLst>
              <a:ext uri="{FF2B5EF4-FFF2-40B4-BE49-F238E27FC236}">
                <a16:creationId xmlns:a16="http://schemas.microsoft.com/office/drawing/2014/main" id="{61A0DCF7-D79B-1276-AE30-90D665AC072E}"/>
              </a:ext>
            </a:extLst>
          </p:cNvPr>
          <p:cNvSpPr txBox="1"/>
          <p:nvPr/>
        </p:nvSpPr>
        <p:spPr>
          <a:xfrm>
            <a:off x="0" y="1374944"/>
            <a:ext cx="914400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Example of </a:t>
            </a:r>
            <a:r>
              <a:rPr kumimoji="0" lang="en-US" sz="2400" b="0" i="0" u="none" strike="noStrike" kern="1200" cap="none" spc="0" normalizeH="0" baseline="0" noProof="0" dirty="0" err="1">
                <a:ln>
                  <a:noFill/>
                </a:ln>
                <a:solidFill>
                  <a:srgbClr val="000000"/>
                </a:solidFill>
                <a:effectLst/>
                <a:uLnTx/>
                <a:uFillTx/>
                <a:latin typeface="Avenir Next" panose="020B0503020202020204" pitchFamily="34" charset="0"/>
                <a:ea typeface="+mn-ea"/>
                <a:cs typeface="+mn-cs"/>
              </a:rPr>
              <a:t>DaPPA’s</a:t>
            </a:r>
            <a:r>
              <a:rPr kumimoji="0" lang="en-US" sz="24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implementation of a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vector dot product operation</a:t>
            </a:r>
          </a:p>
        </p:txBody>
      </p:sp>
      <p:sp>
        <p:nvSpPr>
          <p:cNvPr id="3" name="Rounded Rectangle 2">
            <a:extLst>
              <a:ext uri="{FF2B5EF4-FFF2-40B4-BE49-F238E27FC236}">
                <a16:creationId xmlns:a16="http://schemas.microsoft.com/office/drawing/2014/main" id="{B0331B01-7F4E-C30A-7F70-4AE77A663BD2}"/>
              </a:ext>
            </a:extLst>
          </p:cNvPr>
          <p:cNvSpPr/>
          <p:nvPr/>
        </p:nvSpPr>
        <p:spPr>
          <a:xfrm>
            <a:off x="4740605" y="4068165"/>
            <a:ext cx="3031795" cy="1318844"/>
          </a:xfrm>
          <a:prstGeom prst="roundRect">
            <a:avLst>
              <a:gd name="adj" fmla="val 10513"/>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6070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71797030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5BAD4-A5FB-2EAF-7924-27AF69F389FD}"/>
              </a:ext>
            </a:extLst>
          </p:cNvPr>
          <p:cNvSpPr>
            <a:spLocks noGrp="1"/>
          </p:cNvSpPr>
          <p:nvPr>
            <p:ph idx="1"/>
          </p:nvPr>
        </p:nvSpPr>
        <p:spPr>
          <a:xfrm>
            <a:off x="169011" y="1231679"/>
            <a:ext cx="8894602" cy="4869089"/>
          </a:xfrm>
        </p:spPr>
        <p:txBody>
          <a:bodyPr>
            <a:normAutofit/>
          </a:bodyPr>
          <a:lstStyle/>
          <a:p>
            <a:pPr>
              <a:lnSpc>
                <a:spcPct val="140000"/>
              </a:lnSpc>
              <a:spcBef>
                <a:spcPts val="600"/>
              </a:spcBef>
            </a:pPr>
            <a:r>
              <a:rPr lang="en-US" sz="2400" b="1" dirty="0">
                <a:solidFill>
                  <a:srgbClr val="D5712F"/>
                </a:solidFill>
                <a:latin typeface="Avenir Next" panose="020B0503020202020204" pitchFamily="34" charset="0"/>
              </a:rPr>
              <a:t>Evaluation Setup </a:t>
            </a:r>
          </a:p>
          <a:p>
            <a:pPr lvl="1">
              <a:lnSpc>
                <a:spcPct val="120000"/>
              </a:lnSpc>
              <a:spcBef>
                <a:spcPts val="0"/>
              </a:spcBef>
            </a:pPr>
            <a:r>
              <a:rPr lang="en-US" sz="2000" b="1" dirty="0">
                <a:solidFill>
                  <a:srgbClr val="D5712F"/>
                </a:solidFill>
                <a:latin typeface="Avenir Next" panose="020B0503020202020204" pitchFamily="34" charset="0"/>
              </a:rPr>
              <a:t>Host CPU: </a:t>
            </a:r>
            <a:r>
              <a:rPr lang="en-US" sz="2000" dirty="0">
                <a:solidFill>
                  <a:srgbClr val="D5712F"/>
                </a:solidFill>
                <a:latin typeface="Avenir Next" panose="020B0503020202020204" pitchFamily="34" charset="0"/>
              </a:rPr>
              <a:t>2-socket Intel® Xeon Silver 4110 CPU </a:t>
            </a:r>
          </a:p>
          <a:p>
            <a:pPr lvl="1">
              <a:lnSpc>
                <a:spcPct val="120000"/>
              </a:lnSpc>
              <a:spcBef>
                <a:spcPts val="0"/>
              </a:spcBef>
            </a:pPr>
            <a:r>
              <a:rPr lang="en-US" sz="2000" b="1" dirty="0">
                <a:solidFill>
                  <a:srgbClr val="D5712F"/>
                </a:solidFill>
                <a:latin typeface="Avenir Next" panose="020B0503020202020204" pitchFamily="34" charset="0"/>
              </a:rPr>
              <a:t>PIM Cores: </a:t>
            </a:r>
            <a:r>
              <a:rPr lang="en-US" sz="2000" dirty="0">
                <a:solidFill>
                  <a:srgbClr val="D5712F"/>
                </a:solidFill>
                <a:latin typeface="Avenir Next" panose="020B0503020202020204" pitchFamily="34" charset="0"/>
              </a:rPr>
              <a:t>20 UPMEM PIM DIMMs (160 GB PIM memory)</a:t>
            </a:r>
          </a:p>
          <a:p>
            <a:pPr lvl="1">
              <a:lnSpc>
                <a:spcPct val="120000"/>
              </a:lnSpc>
              <a:spcBef>
                <a:spcPts val="0"/>
              </a:spcBef>
            </a:pPr>
            <a:r>
              <a:rPr lang="en-US" sz="2000" b="1" dirty="0">
                <a:solidFill>
                  <a:srgbClr val="D5712F"/>
                </a:solidFill>
                <a:latin typeface="Avenir Next" panose="020B0503020202020204" pitchFamily="34" charset="0"/>
              </a:rPr>
              <a:t>2560 DPUs</a:t>
            </a:r>
            <a:r>
              <a:rPr lang="en-US" sz="2000" dirty="0">
                <a:solidFill>
                  <a:srgbClr val="D5712F"/>
                </a:solidFill>
                <a:latin typeface="Avenir Next" panose="020B0503020202020204" pitchFamily="34" charset="0"/>
              </a:rPr>
              <a:t> in total</a:t>
            </a:r>
            <a:br>
              <a:rPr lang="en-US" sz="2000" dirty="0">
                <a:solidFill>
                  <a:srgbClr val="D5712F"/>
                </a:solidFill>
                <a:latin typeface="Avenir Next" panose="020B0503020202020204" pitchFamily="34" charset="0"/>
              </a:rPr>
            </a:br>
            <a:endParaRPr lang="en-US" sz="2000" dirty="0">
              <a:solidFill>
                <a:srgbClr val="D5712F"/>
              </a:solidFill>
              <a:latin typeface="Avenir Next" panose="020B0503020202020204" pitchFamily="34" charset="0"/>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chemeClr val="accent4"/>
                </a:solidFill>
                <a:effectLst/>
                <a:uLnTx/>
                <a:uFillTx/>
                <a:latin typeface="Avenir Next" panose="020B0503020202020204" pitchFamily="34" charset="0"/>
              </a:rPr>
              <a:t>Workloads: </a:t>
            </a:r>
            <a:r>
              <a:rPr kumimoji="0" lang="en-US" sz="2400" i="0" u="none" strike="noStrike" kern="1200" cap="none" spc="0" normalizeH="0" baseline="0" noProof="0" dirty="0">
                <a:ln>
                  <a:noFill/>
                </a:ln>
                <a:solidFill>
                  <a:schemeClr val="accent4"/>
                </a:solidFill>
                <a:effectLst/>
                <a:uLnTx/>
                <a:uFillTx/>
                <a:latin typeface="Avenir Next" panose="020B0503020202020204" pitchFamily="34" charset="0"/>
              </a:rPr>
              <a:t>6 workloads from the PrIM benchmark</a:t>
            </a:r>
            <a:r>
              <a:rPr kumimoji="0" lang="en-US" sz="2400" i="0" u="none" strike="noStrike" kern="1200" cap="none" spc="0" normalizeH="0" noProof="0" dirty="0">
                <a:ln>
                  <a:noFill/>
                </a:ln>
                <a:solidFill>
                  <a:schemeClr val="accent4"/>
                </a:solidFill>
                <a:effectLst/>
                <a:uLnTx/>
                <a:uFillTx/>
                <a:latin typeface="Avenir Next" panose="020B0503020202020204" pitchFamily="34" charset="0"/>
              </a:rPr>
              <a:t> suite</a:t>
            </a:r>
          </a:p>
          <a:p>
            <a:pPr lvl="1">
              <a:lnSpc>
                <a:spcPct val="100000"/>
              </a:lnSpc>
              <a:spcBef>
                <a:spcPts val="600"/>
              </a:spcBef>
              <a:defRPr/>
            </a:pPr>
            <a:r>
              <a:rPr lang="en-US" sz="2000" baseline="0" dirty="0">
                <a:solidFill>
                  <a:schemeClr val="accent4"/>
                </a:solidFill>
                <a:latin typeface="Avenir Next" panose="020B0503020202020204" pitchFamily="34" charset="0"/>
              </a:rPr>
              <a:t>Vector addition (</a:t>
            </a:r>
            <a:r>
              <a:rPr lang="en-US" sz="2000" b="1" baseline="0" dirty="0">
                <a:solidFill>
                  <a:schemeClr val="accent4"/>
                </a:solidFill>
                <a:latin typeface="Avenir Next" panose="020B0503020202020204" pitchFamily="34" charset="0"/>
              </a:rPr>
              <a:t>VA</a:t>
            </a:r>
            <a:r>
              <a:rPr lang="en-US" sz="2000" baseline="0" dirty="0">
                <a:solidFill>
                  <a:schemeClr val="accent4"/>
                </a:solidFill>
                <a:latin typeface="Avenir Next" panose="020B0503020202020204" pitchFamily="34" charset="0"/>
              </a:rPr>
              <a:t>); </a:t>
            </a:r>
            <a:r>
              <a:rPr lang="en-US" sz="2000" dirty="0">
                <a:solidFill>
                  <a:schemeClr val="accent4"/>
                </a:solidFill>
                <a:latin typeface="Avenir Next" panose="020B0503020202020204" pitchFamily="34" charset="0"/>
              </a:rPr>
              <a:t>S</a:t>
            </a:r>
            <a:r>
              <a:rPr lang="en-US" sz="2000" baseline="0" dirty="0">
                <a:solidFill>
                  <a:schemeClr val="accent4"/>
                </a:solidFill>
                <a:latin typeface="Avenir Next" panose="020B0503020202020204" pitchFamily="34" charset="0"/>
              </a:rPr>
              <a:t>elect (</a:t>
            </a:r>
            <a:r>
              <a:rPr lang="en-US" sz="2000" b="1" baseline="0" dirty="0">
                <a:solidFill>
                  <a:schemeClr val="accent4"/>
                </a:solidFill>
                <a:latin typeface="Avenir Next" panose="020B0503020202020204" pitchFamily="34" charset="0"/>
              </a:rPr>
              <a:t>SEL</a:t>
            </a:r>
            <a:r>
              <a:rPr lang="en-US" sz="2000" baseline="0" dirty="0">
                <a:solidFill>
                  <a:schemeClr val="accent4"/>
                </a:solidFill>
                <a:latin typeface="Avenir Next" panose="020B0503020202020204" pitchFamily="34" charset="0"/>
              </a:rPr>
              <a:t>); Unique (</a:t>
            </a:r>
            <a:r>
              <a:rPr lang="en-US" sz="2000" b="1" baseline="0" dirty="0">
                <a:solidFill>
                  <a:schemeClr val="accent4"/>
                </a:solidFill>
                <a:latin typeface="Avenir Next" panose="020B0503020202020204" pitchFamily="34" charset="0"/>
              </a:rPr>
              <a:t>UNI</a:t>
            </a:r>
            <a:r>
              <a:rPr lang="en-US" sz="2000" baseline="0" dirty="0">
                <a:solidFill>
                  <a:schemeClr val="accent4"/>
                </a:solidFill>
                <a:latin typeface="Avenir Next" panose="020B0503020202020204" pitchFamily="34" charset="0"/>
              </a:rPr>
              <a:t>); </a:t>
            </a:r>
            <a:r>
              <a:rPr lang="en-US" sz="2000" dirty="0">
                <a:solidFill>
                  <a:schemeClr val="accent4"/>
                </a:solidFill>
                <a:latin typeface="Avenir Next" panose="020B0503020202020204" pitchFamily="34" charset="0"/>
              </a:rPr>
              <a:t>Reduce (</a:t>
            </a:r>
            <a:r>
              <a:rPr lang="en-US" sz="2000" b="1" dirty="0">
                <a:solidFill>
                  <a:schemeClr val="accent4"/>
                </a:solidFill>
                <a:latin typeface="Avenir Next" panose="020B0503020202020204" pitchFamily="34" charset="0"/>
              </a:rPr>
              <a:t>RED</a:t>
            </a:r>
            <a:r>
              <a:rPr lang="en-US" sz="2000" dirty="0">
                <a:solidFill>
                  <a:schemeClr val="accent4"/>
                </a:solidFill>
                <a:latin typeface="Avenir Next" panose="020B0503020202020204" pitchFamily="34" charset="0"/>
              </a:rPr>
              <a:t>)</a:t>
            </a:r>
            <a:r>
              <a:rPr lang="en-US" sz="2000" dirty="0">
                <a:solidFill>
                  <a:schemeClr val="accent4"/>
                </a:solidFill>
              </a:rPr>
              <a:t>; </a:t>
            </a:r>
            <a:r>
              <a:rPr lang="en-US" sz="2000" dirty="0">
                <a:solidFill>
                  <a:schemeClr val="accent4"/>
                </a:solidFill>
                <a:latin typeface="Avenir Next" panose="020B0503020202020204" pitchFamily="34" charset="0"/>
              </a:rPr>
              <a:t>General matrix-vector multiply (</a:t>
            </a:r>
            <a:r>
              <a:rPr lang="en-US" sz="2000" b="1" baseline="0" dirty="0">
                <a:solidFill>
                  <a:schemeClr val="accent4"/>
                </a:solidFill>
                <a:latin typeface="Avenir Next" panose="020B0503020202020204" pitchFamily="34" charset="0"/>
              </a:rPr>
              <a:t>GEMV</a:t>
            </a:r>
            <a:r>
              <a:rPr lang="en-US" sz="2000" baseline="0" dirty="0">
                <a:solidFill>
                  <a:schemeClr val="accent4"/>
                </a:solidFill>
                <a:latin typeface="Avenir Next" panose="020B0503020202020204" pitchFamily="34" charset="0"/>
              </a:rPr>
              <a:t>); </a:t>
            </a:r>
            <a:r>
              <a:rPr lang="en-US" sz="2000" dirty="0">
                <a:solidFill>
                  <a:schemeClr val="accent4"/>
                </a:solidFill>
                <a:latin typeface="Avenir Next" panose="020B0503020202020204" pitchFamily="34" charset="0"/>
              </a:rPr>
              <a:t>Histogram small (</a:t>
            </a:r>
            <a:r>
              <a:rPr lang="en-US" sz="2000" b="1" dirty="0">
                <a:solidFill>
                  <a:schemeClr val="accent4"/>
                </a:solidFill>
                <a:latin typeface="Avenir Next" panose="020B0503020202020204" pitchFamily="34" charset="0"/>
              </a:rPr>
              <a:t>HST-S</a:t>
            </a:r>
            <a:r>
              <a:rPr lang="en-US" sz="2000" dirty="0">
                <a:solidFill>
                  <a:schemeClr val="accent4"/>
                </a:solidFill>
                <a:latin typeface="Avenir Next" panose="020B0503020202020204" pitchFamily="34" charset="0"/>
              </a:rPr>
              <a:t>)</a:t>
            </a:r>
            <a:br>
              <a:rPr lang="en-US" sz="2000" dirty="0">
                <a:solidFill>
                  <a:schemeClr val="accent4"/>
                </a:solidFill>
                <a:latin typeface="Avenir Next" panose="020B0503020202020204" pitchFamily="34" charset="0"/>
              </a:rPr>
            </a:br>
            <a:endParaRPr lang="en-US" sz="2000" dirty="0">
              <a:solidFill>
                <a:schemeClr val="accent4"/>
              </a:solidFill>
              <a:latin typeface="Avenir Next" panose="020B0503020202020204" pitchFamily="34" charset="0"/>
            </a:endParaRPr>
          </a:p>
          <a:p>
            <a:pPr>
              <a:lnSpc>
                <a:spcPct val="100000"/>
              </a:lnSpc>
              <a:spcBef>
                <a:spcPts val="600"/>
              </a:spcBef>
              <a:defRPr/>
            </a:pPr>
            <a:r>
              <a:rPr lang="en-US" sz="2400" b="1" dirty="0">
                <a:solidFill>
                  <a:schemeClr val="accent5"/>
                </a:solidFill>
              </a:rPr>
              <a:t>Metrics</a:t>
            </a:r>
            <a:endParaRPr lang="en-US" sz="2400" b="1" dirty="0">
              <a:solidFill>
                <a:schemeClr val="accent5"/>
              </a:solidFill>
              <a:latin typeface="Avenir Next" panose="020B0503020202020204" pitchFamily="34" charset="0"/>
            </a:endParaRPr>
          </a:p>
          <a:p>
            <a:pPr lvl="1"/>
            <a:r>
              <a:rPr lang="en-US" sz="2000" b="1" dirty="0">
                <a:solidFill>
                  <a:schemeClr val="accent5"/>
                </a:solidFill>
              </a:rPr>
              <a:t>End-to-end execution time </a:t>
            </a:r>
            <a:r>
              <a:rPr lang="en-US" sz="2000" dirty="0">
                <a:solidFill>
                  <a:schemeClr val="accent5"/>
                </a:solidFill>
              </a:rPr>
              <a:t>(average of 10 runs)</a:t>
            </a:r>
          </a:p>
          <a:p>
            <a:pPr lvl="1"/>
            <a:r>
              <a:rPr lang="en-US" sz="2000" b="1" dirty="0">
                <a:solidFill>
                  <a:schemeClr val="accent5"/>
                </a:solidFill>
              </a:rPr>
              <a:t>Programming complexity </a:t>
            </a:r>
            <a:r>
              <a:rPr lang="en-US" sz="2000" dirty="0">
                <a:solidFill>
                  <a:schemeClr val="accent5"/>
                </a:solidFill>
              </a:rPr>
              <a:t>(in lines of code)</a:t>
            </a:r>
          </a:p>
        </p:txBody>
      </p:sp>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Evaluation:  </a:t>
            </a:r>
            <a:br>
              <a:rPr lang="en-US" sz="3600" dirty="0"/>
            </a:br>
            <a:r>
              <a:rPr lang="en-US" sz="2800" dirty="0"/>
              <a:t>Methodology Overview</a:t>
            </a:r>
          </a:p>
        </p:txBody>
      </p:sp>
    </p:spTree>
    <p:extLst>
      <p:ext uri="{BB962C8B-B14F-4D97-AF65-F5344CB8AC3E}">
        <p14:creationId xmlns:p14="http://schemas.microsoft.com/office/powerpoint/2010/main" val="289298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500"/>
                                        <p:tgtEl>
                                          <p:spTgt spid="3">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Evaluation:  </a:t>
            </a:r>
            <a:br>
              <a:rPr lang="en-US" sz="3600" dirty="0"/>
            </a:br>
            <a:r>
              <a:rPr lang="en-US" sz="2800" dirty="0"/>
              <a:t>Performance Analysis</a:t>
            </a:r>
          </a:p>
        </p:txBody>
      </p:sp>
      <p:graphicFrame>
        <p:nvGraphicFramePr>
          <p:cNvPr id="2" name="Chart 1">
            <a:extLst>
              <a:ext uri="{FF2B5EF4-FFF2-40B4-BE49-F238E27FC236}">
                <a16:creationId xmlns:a16="http://schemas.microsoft.com/office/drawing/2014/main" id="{3B9DE6F5-39B1-05CA-355D-DDE53C3F1FD4}"/>
              </a:ext>
            </a:extLst>
          </p:cNvPr>
          <p:cNvGraphicFramePr>
            <a:graphicFrameLocks/>
          </p:cNvGraphicFramePr>
          <p:nvPr/>
        </p:nvGraphicFramePr>
        <p:xfrm>
          <a:off x="-102667" y="1165642"/>
          <a:ext cx="9246667" cy="4577516"/>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D2D9AE17-BB3D-0616-FA4A-0A8A5C73A551}"/>
              </a:ext>
            </a:extLst>
          </p:cNvPr>
          <p:cNvCxnSpPr>
            <a:cxnSpLocks/>
          </p:cNvCxnSpPr>
          <p:nvPr/>
        </p:nvCxnSpPr>
        <p:spPr>
          <a:xfrm>
            <a:off x="1282700" y="4378123"/>
            <a:ext cx="7780913"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544320A8-5E65-9E97-A11F-F232210805A0}"/>
              </a:ext>
            </a:extLst>
          </p:cNvPr>
          <p:cNvSpPr/>
          <p:nvPr/>
        </p:nvSpPr>
        <p:spPr>
          <a:xfrm>
            <a:off x="2486026" y="1705652"/>
            <a:ext cx="2085974" cy="3551841"/>
          </a:xfrm>
          <a:prstGeom prst="roundRect">
            <a:avLst>
              <a:gd name="adj" fmla="val 10513"/>
            </a:avLst>
          </a:prstGeom>
          <a:solidFill>
            <a:schemeClr val="accent1">
              <a:alpha val="9804"/>
            </a:schemeClr>
          </a:solidFill>
          <a:ln w="76200">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58198152-DA38-537B-611A-83503651A6F0}"/>
              </a:ext>
            </a:extLst>
          </p:cNvPr>
          <p:cNvSpPr txBox="1"/>
          <p:nvPr/>
        </p:nvSpPr>
        <p:spPr>
          <a:xfrm>
            <a:off x="4656639" y="2271893"/>
            <a:ext cx="4259840" cy="1544479"/>
          </a:xfrm>
          <a:prstGeom prst="roundRect">
            <a:avLst>
              <a:gd name="adj" fmla="val 12327"/>
            </a:avLst>
          </a:prstGeom>
          <a:solidFill>
            <a:schemeClr val="bg1">
              <a:lumMod val="95000"/>
            </a:schemeClr>
          </a:solidFill>
          <a:ln w="38100">
            <a:solidFill>
              <a:schemeClr val="accent6"/>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EB8F61"/>
                </a:solidFill>
                <a:effectLst/>
                <a:uLnTx/>
                <a:uFillTx/>
                <a:latin typeface="Avenir Next" panose="020B0503020202020204" pitchFamily="34" charset="0"/>
                <a:ea typeface="+mn-ea"/>
                <a:cs typeface="+mn-cs"/>
              </a:rPr>
              <a:t>Large performance improvement due to </a:t>
            </a:r>
            <a:br>
              <a:rPr kumimoji="0" lang="en-US" sz="2200" b="1" i="0" u="none" strike="noStrike" kern="0" cap="none" spc="0" normalizeH="0" baseline="0" noProof="0" dirty="0">
                <a:ln>
                  <a:noFill/>
                </a:ln>
                <a:solidFill>
                  <a:srgbClr val="EB8F61"/>
                </a:solidFill>
                <a:effectLst/>
                <a:uLnTx/>
                <a:uFillTx/>
                <a:latin typeface="Avenir Next" panose="020B0503020202020204" pitchFamily="34" charset="0"/>
                <a:ea typeface="+mn-ea"/>
                <a:cs typeface="+mn-cs"/>
              </a:rPr>
            </a:br>
            <a:r>
              <a:rPr kumimoji="0" lang="en-US" sz="2200" b="1" i="0" u="sng" strike="noStrike" kern="0" cap="none" spc="0" normalizeH="0" baseline="0" noProof="0" dirty="0">
                <a:ln>
                  <a:noFill/>
                </a:ln>
                <a:solidFill>
                  <a:srgbClr val="EB8F61"/>
                </a:solidFill>
                <a:effectLst/>
                <a:uLnTx/>
                <a:uFillTx/>
                <a:latin typeface="Avenir Next" panose="020B0503020202020204" pitchFamily="34" charset="0"/>
                <a:ea typeface="+mn-ea"/>
                <a:cs typeface="+mn-cs"/>
              </a:rPr>
              <a:t>parallel data transfers </a:t>
            </a:r>
            <a:r>
              <a:rPr kumimoji="0" lang="en-US" sz="2200" b="1" i="0" u="none" strike="noStrike" kern="0" cap="none" spc="0" normalizeH="0" baseline="0" noProof="0" dirty="0">
                <a:ln>
                  <a:noFill/>
                </a:ln>
                <a:solidFill>
                  <a:srgbClr val="EB8F61"/>
                </a:solidFill>
                <a:effectLst/>
                <a:uLnTx/>
                <a:uFillTx/>
                <a:latin typeface="Avenir Next" panose="020B0503020202020204" pitchFamily="34" charset="0"/>
                <a:ea typeface="+mn-ea"/>
                <a:cs typeface="+mn-cs"/>
              </a:rPr>
              <a:t>&amp; </a:t>
            </a:r>
            <a:r>
              <a:rPr kumimoji="0" lang="en-US" sz="2200" b="1" i="0" u="sng" strike="noStrike" kern="0" cap="none" spc="0" normalizeH="0" baseline="0" noProof="0" dirty="0">
                <a:ln>
                  <a:noFill/>
                </a:ln>
                <a:solidFill>
                  <a:srgbClr val="EB8F61"/>
                </a:solidFill>
                <a:effectLst/>
                <a:uLnTx/>
                <a:uFillTx/>
                <a:latin typeface="Avenir Next" panose="020B0503020202020204" pitchFamily="34" charset="0"/>
                <a:ea typeface="+mn-ea"/>
                <a:cs typeface="+mn-cs"/>
              </a:rPr>
              <a:t>host+PIM collaborative exec.</a:t>
            </a:r>
            <a:endParaRPr kumimoji="0" lang="en-US" sz="2200" b="1" i="0" u="sng" strike="noStrike" kern="1200" cap="none" spc="0" normalizeH="0" baseline="0" noProof="0" dirty="0">
              <a:ln>
                <a:noFill/>
              </a:ln>
              <a:solidFill>
                <a:srgbClr val="EB8F61"/>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77172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Evaluation:  </a:t>
            </a:r>
            <a:br>
              <a:rPr lang="en-US" sz="3600" dirty="0"/>
            </a:br>
            <a:r>
              <a:rPr lang="en-US" sz="2800" dirty="0"/>
              <a:t>Performance Analysis</a:t>
            </a:r>
          </a:p>
        </p:txBody>
      </p:sp>
      <p:graphicFrame>
        <p:nvGraphicFramePr>
          <p:cNvPr id="2" name="Chart 1">
            <a:extLst>
              <a:ext uri="{FF2B5EF4-FFF2-40B4-BE49-F238E27FC236}">
                <a16:creationId xmlns:a16="http://schemas.microsoft.com/office/drawing/2014/main" id="{3B9DE6F5-39B1-05CA-355D-DDE53C3F1FD4}"/>
              </a:ext>
            </a:extLst>
          </p:cNvPr>
          <p:cNvGraphicFramePr>
            <a:graphicFrameLocks/>
          </p:cNvGraphicFramePr>
          <p:nvPr/>
        </p:nvGraphicFramePr>
        <p:xfrm>
          <a:off x="-102667" y="1165642"/>
          <a:ext cx="9246667" cy="4577516"/>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D2D9AE17-BB3D-0616-FA4A-0A8A5C73A551}"/>
              </a:ext>
            </a:extLst>
          </p:cNvPr>
          <p:cNvCxnSpPr>
            <a:cxnSpLocks/>
          </p:cNvCxnSpPr>
          <p:nvPr/>
        </p:nvCxnSpPr>
        <p:spPr>
          <a:xfrm>
            <a:off x="1282700" y="4378123"/>
            <a:ext cx="7780913" cy="0"/>
          </a:xfrm>
          <a:prstGeom prst="line">
            <a:avLst/>
          </a:prstGeom>
          <a:ln w="3810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13560E0-E467-CFE1-567F-F5EA068EF934}"/>
              </a:ext>
            </a:extLst>
          </p:cNvPr>
          <p:cNvGrpSpPr/>
          <p:nvPr/>
        </p:nvGrpSpPr>
        <p:grpSpPr>
          <a:xfrm>
            <a:off x="7861300" y="3457062"/>
            <a:ext cx="1282701" cy="1657555"/>
            <a:chOff x="7861300" y="3457062"/>
            <a:chExt cx="1282701" cy="1657555"/>
          </a:xfrm>
        </p:grpSpPr>
        <p:sp>
          <p:nvSpPr>
            <p:cNvPr id="13" name="Rounded Rectangle 12">
              <a:extLst>
                <a:ext uri="{FF2B5EF4-FFF2-40B4-BE49-F238E27FC236}">
                  <a16:creationId xmlns:a16="http://schemas.microsoft.com/office/drawing/2014/main" id="{544320A8-5E65-9E97-A11F-F232210805A0}"/>
                </a:ext>
              </a:extLst>
            </p:cNvPr>
            <p:cNvSpPr/>
            <p:nvPr/>
          </p:nvSpPr>
          <p:spPr>
            <a:xfrm>
              <a:off x="7861301" y="3826168"/>
              <a:ext cx="1282700" cy="1288449"/>
            </a:xfrm>
            <a:prstGeom prst="roundRect">
              <a:avLst>
                <a:gd name="adj" fmla="val 10513"/>
              </a:avLst>
            </a:prstGeom>
            <a:solidFill>
              <a:srgbClr val="38A881">
                <a:alpha val="9804"/>
              </a:srgbClr>
            </a:solidFill>
            <a:ln w="349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5" name="TextBox 14">
              <a:extLst>
                <a:ext uri="{FF2B5EF4-FFF2-40B4-BE49-F238E27FC236}">
                  <a16:creationId xmlns:a16="http://schemas.microsoft.com/office/drawing/2014/main" id="{58198152-DA38-537B-611A-83503651A6F0}"/>
                </a:ext>
              </a:extLst>
            </p:cNvPr>
            <p:cNvSpPr txBox="1"/>
            <p:nvPr/>
          </p:nvSpPr>
          <p:spPr>
            <a:xfrm>
              <a:off x="7861300" y="3457062"/>
              <a:ext cx="120231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2.1x</a:t>
              </a:r>
              <a:endParaRPr kumimoji="0" lang="en-US" sz="2400" b="0" i="0" u="none" strike="noStrike" kern="1200" cap="none" spc="0" normalizeH="0" baseline="0" noProof="0" dirty="0">
                <a:ln>
                  <a:noFill/>
                </a:ln>
                <a:solidFill>
                  <a:srgbClr val="38A881"/>
                </a:solidFill>
                <a:effectLst/>
                <a:uLnTx/>
                <a:uFillTx/>
                <a:latin typeface="Corbel" panose="020B0503020204020204"/>
                <a:ea typeface="+mn-ea"/>
                <a:cs typeface="+mn-cs"/>
              </a:endParaRPr>
            </a:p>
          </p:txBody>
        </p:sp>
      </p:grpSp>
      <p:sp>
        <p:nvSpPr>
          <p:cNvPr id="3" name="Rounded Rectangle 2">
            <a:extLst>
              <a:ext uri="{FF2B5EF4-FFF2-40B4-BE49-F238E27FC236}">
                <a16:creationId xmlns:a16="http://schemas.microsoft.com/office/drawing/2014/main" id="{A4A0FB4B-133C-8A71-BC54-D91C5802CD66}"/>
              </a:ext>
            </a:extLst>
          </p:cNvPr>
          <p:cNvSpPr/>
          <p:nvPr/>
        </p:nvSpPr>
        <p:spPr>
          <a:xfrm>
            <a:off x="192024" y="5293526"/>
            <a:ext cx="8759952" cy="1042416"/>
          </a:xfrm>
          <a:prstGeom prst="roundRect">
            <a:avLst>
              <a:gd name="adj" fmla="val 8906"/>
            </a:avLst>
          </a:prstGeom>
          <a:solidFill>
            <a:schemeClr val="bg1">
              <a:lumMod val="95000"/>
            </a:schemeClr>
          </a:solidFill>
          <a:ln w="38100">
            <a:solidFill>
              <a:schemeClr val="accent3"/>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DaPPA </a:t>
            </a:r>
            <a:r>
              <a:rPr kumimoji="0" lang="en-US" sz="2400" b="1" i="0" u="sng" strike="noStrike" kern="0" cap="none" spc="0" normalizeH="0" baseline="0" noProof="0" dirty="0">
                <a:ln>
                  <a:noFill/>
                </a:ln>
                <a:solidFill>
                  <a:srgbClr val="38A881"/>
                </a:solidFill>
                <a:effectLst/>
                <a:uLnTx/>
                <a:uFillTx/>
                <a:latin typeface="Avenir Next" panose="020B0503020202020204" pitchFamily="34" charset="0"/>
                <a:ea typeface="+mn-ea"/>
                <a:cs typeface="+mn-cs"/>
              </a:rPr>
              <a:t>significantly improves</a:t>
            </a: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 end-to-end performance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compared to hand-tuned implementations</a:t>
            </a:r>
            <a:endParaRPr kumimoji="0" lang="en-US" sz="2400" b="0" i="0" u="none" strike="noStrike" kern="0" cap="none" spc="0" normalizeH="0" baseline="0" noProof="0" dirty="0">
              <a:ln>
                <a:noFill/>
              </a:ln>
              <a:solidFill>
                <a:srgbClr val="38A881"/>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538412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Evaluation:  </a:t>
            </a:r>
            <a:br>
              <a:rPr lang="en-US" sz="3600" dirty="0"/>
            </a:br>
            <a:r>
              <a:rPr lang="en-US" sz="2800" dirty="0"/>
              <a:t>Programming Complexity Analysis</a:t>
            </a:r>
          </a:p>
        </p:txBody>
      </p:sp>
      <p:sp>
        <p:nvSpPr>
          <p:cNvPr id="7" name="Rounded Rectangle 6">
            <a:extLst>
              <a:ext uri="{FF2B5EF4-FFF2-40B4-BE49-F238E27FC236}">
                <a16:creationId xmlns:a16="http://schemas.microsoft.com/office/drawing/2014/main" id="{26229CA4-F971-D9D9-06F8-208989B7A44F}"/>
              </a:ext>
            </a:extLst>
          </p:cNvPr>
          <p:cNvSpPr/>
          <p:nvPr/>
        </p:nvSpPr>
        <p:spPr>
          <a:xfrm>
            <a:off x="192024" y="5264950"/>
            <a:ext cx="8759952" cy="1042416"/>
          </a:xfrm>
          <a:prstGeom prst="roundRect">
            <a:avLst>
              <a:gd name="adj" fmla="val 11184"/>
            </a:avLst>
          </a:prstGeom>
          <a:solidFill>
            <a:schemeClr val="bg1">
              <a:lumMod val="95000"/>
            </a:schemeClr>
          </a:solidFill>
          <a:ln w="38100">
            <a:solidFill>
              <a:schemeClr val="accent3"/>
            </a:solidFill>
          </a:ln>
        </p:spPr>
        <p:txBody>
          <a:bodyPr wrap="square"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DaPPA </a:t>
            </a:r>
            <a:r>
              <a:rPr kumimoji="0" lang="en-US" sz="2400" b="1" i="0" u="sng" strike="noStrike" kern="0" cap="none" spc="0" normalizeH="0" baseline="0" noProof="0" dirty="0">
                <a:ln>
                  <a:noFill/>
                </a:ln>
                <a:solidFill>
                  <a:srgbClr val="38A881"/>
                </a:solidFill>
                <a:effectLst/>
                <a:uLnTx/>
                <a:uFillTx/>
                <a:latin typeface="Avenir Next" panose="020B0503020202020204" pitchFamily="34" charset="0"/>
                <a:ea typeface="+mn-ea"/>
                <a:cs typeface="+mn-cs"/>
              </a:rPr>
              <a:t>significantly reduces</a:t>
            </a: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 programming complexity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by abstracting hardware components  </a:t>
            </a:r>
            <a:endParaRPr kumimoji="0" lang="en-US" sz="2400" b="0" i="0" u="none" strike="noStrike" kern="0" cap="none" spc="0" normalizeH="0" baseline="0" noProof="0" dirty="0">
              <a:ln>
                <a:noFill/>
              </a:ln>
              <a:solidFill>
                <a:srgbClr val="38A881"/>
              </a:solidFill>
              <a:effectLst/>
              <a:uLnTx/>
              <a:uFillTx/>
              <a:latin typeface="Avenir Next" panose="020B0503020202020204" pitchFamily="34" charset="0"/>
              <a:ea typeface="+mn-ea"/>
              <a:cs typeface="+mn-cs"/>
            </a:endParaRPr>
          </a:p>
        </p:txBody>
      </p:sp>
      <p:graphicFrame>
        <p:nvGraphicFramePr>
          <p:cNvPr id="8" name="Chart 7">
            <a:extLst>
              <a:ext uri="{FF2B5EF4-FFF2-40B4-BE49-F238E27FC236}">
                <a16:creationId xmlns:a16="http://schemas.microsoft.com/office/drawing/2014/main" id="{72DEBFD4-223D-2631-4992-8848B421F514}"/>
              </a:ext>
            </a:extLst>
          </p:cNvPr>
          <p:cNvGraphicFramePr>
            <a:graphicFrameLocks/>
          </p:cNvGraphicFramePr>
          <p:nvPr/>
        </p:nvGraphicFramePr>
        <p:xfrm>
          <a:off x="-1" y="1149143"/>
          <a:ext cx="9348717" cy="4393653"/>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E9185FA4-DBE2-6FBD-97C3-27DB86EAC985}"/>
              </a:ext>
            </a:extLst>
          </p:cNvPr>
          <p:cNvGrpSpPr/>
          <p:nvPr/>
        </p:nvGrpSpPr>
        <p:grpSpPr>
          <a:xfrm>
            <a:off x="6875461" y="2213296"/>
            <a:ext cx="1312541" cy="2962314"/>
            <a:chOff x="7789861" y="2295183"/>
            <a:chExt cx="1312541" cy="2962314"/>
          </a:xfrm>
        </p:grpSpPr>
        <p:sp>
          <p:nvSpPr>
            <p:cNvPr id="10" name="Rounded Rectangle 9">
              <a:extLst>
                <a:ext uri="{FF2B5EF4-FFF2-40B4-BE49-F238E27FC236}">
                  <a16:creationId xmlns:a16="http://schemas.microsoft.com/office/drawing/2014/main" id="{A1CFDC99-B811-D468-3C0E-DDD0611318D4}"/>
                </a:ext>
              </a:extLst>
            </p:cNvPr>
            <p:cNvSpPr/>
            <p:nvPr/>
          </p:nvSpPr>
          <p:spPr>
            <a:xfrm>
              <a:off x="7789861" y="2756848"/>
              <a:ext cx="1282700" cy="2500649"/>
            </a:xfrm>
            <a:prstGeom prst="roundRect">
              <a:avLst>
                <a:gd name="adj" fmla="val 10513"/>
              </a:avLst>
            </a:prstGeom>
            <a:solidFill>
              <a:schemeClr val="accent3">
                <a:alpha val="9804"/>
              </a:schemeClr>
            </a:solidFill>
            <a:ln w="349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1" name="TextBox 10">
              <a:extLst>
                <a:ext uri="{FF2B5EF4-FFF2-40B4-BE49-F238E27FC236}">
                  <a16:creationId xmlns:a16="http://schemas.microsoft.com/office/drawing/2014/main" id="{500B684F-74FD-2101-AA72-E66DD5EDA85B}"/>
                </a:ext>
              </a:extLst>
            </p:cNvPr>
            <p:cNvSpPr txBox="1"/>
            <p:nvPr/>
          </p:nvSpPr>
          <p:spPr>
            <a:xfrm>
              <a:off x="7900089" y="2295183"/>
              <a:ext cx="120231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94.4%</a:t>
              </a:r>
              <a:endParaRPr kumimoji="0" lang="en-US" sz="2400" b="0" i="0" u="none" strike="noStrike" kern="1200" cap="none" spc="0" normalizeH="0" baseline="0" noProof="0" dirty="0">
                <a:ln>
                  <a:noFill/>
                </a:ln>
                <a:solidFill>
                  <a:srgbClr val="38A881"/>
                </a:solidFill>
                <a:effectLst/>
                <a:uLnTx/>
                <a:uFillTx/>
                <a:latin typeface="Corbel" panose="020B0503020204020204"/>
                <a:ea typeface="+mn-ea"/>
                <a:cs typeface="+mn-cs"/>
              </a:endParaRPr>
            </a:p>
          </p:txBody>
        </p:sp>
      </p:grpSp>
    </p:spTree>
    <p:extLst>
      <p:ext uri="{BB962C8B-B14F-4D97-AF65-F5344CB8AC3E}">
        <p14:creationId xmlns:p14="http://schemas.microsoft.com/office/powerpoint/2010/main" val="265963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452611-E77A-7738-2CC0-731C95A31B15}"/>
              </a:ext>
            </a:extLst>
          </p:cNvPr>
          <p:cNvSpPr/>
          <p:nvPr/>
        </p:nvSpPr>
        <p:spPr>
          <a:xfrm>
            <a:off x="0" y="1192896"/>
            <a:ext cx="9144000" cy="1140872"/>
          </a:xfrm>
          <a:prstGeom prst="rect">
            <a:avLst/>
          </a:prstGeom>
          <a:solidFill>
            <a:srgbClr val="EEEEE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EB8F61"/>
              </a:solidFill>
              <a:effectLst/>
              <a:uLnTx/>
              <a:uFillTx/>
              <a:latin typeface="Avenir Next" panose="020B0503020202020204" pitchFamily="34" charset="0"/>
              <a:ea typeface="+mn-ea"/>
              <a:cs typeface="+mn-cs"/>
            </a:endParaRPr>
          </a:p>
        </p:txBody>
      </p:sp>
      <p:sp>
        <p:nvSpPr>
          <p:cNvPr id="3" name="Content Placeholder 2">
            <a:extLst>
              <a:ext uri="{FF2B5EF4-FFF2-40B4-BE49-F238E27FC236}">
                <a16:creationId xmlns:a16="http://schemas.microsoft.com/office/drawing/2014/main" id="{5935BAD4-A5FB-2EAF-7924-27AF69F389FD}"/>
              </a:ext>
            </a:extLst>
          </p:cNvPr>
          <p:cNvSpPr>
            <a:spLocks noGrp="1"/>
          </p:cNvSpPr>
          <p:nvPr>
            <p:ph idx="1"/>
          </p:nvPr>
        </p:nvSpPr>
        <p:spPr>
          <a:xfrm>
            <a:off x="0" y="1208840"/>
            <a:ext cx="9144000" cy="4869089"/>
          </a:xfrm>
        </p:spPr>
        <p:txBody>
          <a:bodyPr>
            <a:normAutofit/>
          </a:bodyPr>
          <a:lstStyle/>
          <a:p>
            <a:pPr marL="0" indent="0" algn="ctr">
              <a:buNone/>
            </a:pPr>
            <a:r>
              <a:rPr lang="en-US" sz="2400" b="1" dirty="0">
                <a:solidFill>
                  <a:schemeClr val="accent6"/>
                </a:solidFill>
              </a:rPr>
              <a:t>SimplePIM </a:t>
            </a:r>
            <a:r>
              <a:rPr lang="en-US" sz="1800" b="1" dirty="0">
                <a:solidFill>
                  <a:schemeClr val="accent6"/>
                </a:solidFill>
              </a:rPr>
              <a:t>[</a:t>
            </a:r>
            <a:r>
              <a:rPr lang="en-US" sz="1800" b="1" i="0" dirty="0">
                <a:solidFill>
                  <a:schemeClr val="accent6"/>
                </a:solidFill>
                <a:effectLst/>
              </a:rPr>
              <a:t>Chen+, PACT’23</a:t>
            </a:r>
            <a:r>
              <a:rPr lang="en-US" sz="1800" b="1" dirty="0">
                <a:solidFill>
                  <a:schemeClr val="accent6"/>
                </a:solidFill>
              </a:rPr>
              <a:t>]</a:t>
            </a:r>
            <a:r>
              <a:rPr lang="en-US" sz="2400" b="1" dirty="0">
                <a:solidFill>
                  <a:schemeClr val="accent6"/>
                </a:solidFill>
              </a:rPr>
              <a:t>: a framework that uses </a:t>
            </a:r>
            <a:br>
              <a:rPr lang="en-US" sz="2400" dirty="0">
                <a:solidFill>
                  <a:schemeClr val="accent6"/>
                </a:solidFill>
              </a:rPr>
            </a:br>
            <a:r>
              <a:rPr lang="en-US" sz="2400" dirty="0"/>
              <a:t>(1) iterator functions and (2) primitives for communication </a:t>
            </a:r>
            <a:br>
              <a:rPr lang="en-US" sz="2400" dirty="0"/>
            </a:br>
            <a:r>
              <a:rPr lang="en-US" sz="2400" dirty="0"/>
              <a:t>to aid PIM programmability </a:t>
            </a:r>
            <a:br>
              <a:rPr lang="en-US" sz="2400" dirty="0"/>
            </a:br>
            <a:br>
              <a:rPr lang="en-US" sz="1400" dirty="0"/>
            </a:br>
            <a:r>
              <a:rPr lang="en-US" sz="2400" b="1" dirty="0"/>
              <a:t>Compared to SimplePIM, DaPPA provides three key benefits</a:t>
            </a:r>
          </a:p>
          <a:p>
            <a:pPr marL="914400" lvl="1" indent="-457200">
              <a:buFont typeface="+mj-lt"/>
              <a:buAutoNum type="arabicPeriod"/>
            </a:pPr>
            <a:r>
              <a:rPr lang="en-US" sz="2000" b="1" dirty="0">
                <a:solidFill>
                  <a:schemeClr val="accent4"/>
                </a:solidFill>
              </a:rPr>
              <a:t>Higher abstraction level </a:t>
            </a:r>
            <a:r>
              <a:rPr lang="en-US" sz="2000" dirty="0">
                <a:solidFill>
                  <a:schemeClr val="tx1">
                    <a:lumMod val="50000"/>
                    <a:lumOff val="50000"/>
                  </a:schemeClr>
                </a:solidFill>
              </a:rPr>
              <a:t>→ The programmer does </a:t>
            </a:r>
            <a:r>
              <a:rPr lang="en-US" sz="2000" i="1" dirty="0">
                <a:solidFill>
                  <a:schemeClr val="tx1">
                    <a:lumMod val="50000"/>
                    <a:lumOff val="50000"/>
                  </a:schemeClr>
                </a:solidFill>
              </a:rPr>
              <a:t>not</a:t>
            </a:r>
            <a:r>
              <a:rPr lang="en-US" sz="2000" dirty="0">
                <a:solidFill>
                  <a:schemeClr val="tx1">
                    <a:lumMod val="50000"/>
                    <a:lumOff val="50000"/>
                  </a:schemeClr>
                </a:solidFill>
              </a:rPr>
              <a:t> need </a:t>
            </a:r>
            <a:br>
              <a:rPr lang="en-US" sz="2000" dirty="0">
                <a:solidFill>
                  <a:schemeClr val="tx1">
                    <a:lumMod val="50000"/>
                    <a:lumOff val="50000"/>
                  </a:schemeClr>
                </a:solidFill>
              </a:rPr>
            </a:br>
            <a:r>
              <a:rPr lang="en-US" sz="2000" dirty="0">
                <a:solidFill>
                  <a:schemeClr val="tx1">
                    <a:lumMod val="50000"/>
                    <a:lumOff val="50000"/>
                  </a:schemeClr>
                </a:solidFill>
              </a:rPr>
              <a:t>to </a:t>
            </a:r>
            <a:r>
              <a:rPr lang="en-US" sz="2000" b="1" dirty="0">
                <a:solidFill>
                  <a:schemeClr val="tx1">
                    <a:lumMod val="50000"/>
                    <a:lumOff val="50000"/>
                  </a:schemeClr>
                </a:solidFill>
              </a:rPr>
              <a:t>manually specify communication patterns </a:t>
            </a:r>
            <a:r>
              <a:rPr lang="en-US" sz="2000" dirty="0">
                <a:solidFill>
                  <a:schemeClr val="tx1">
                    <a:lumMod val="50000"/>
                    <a:lumOff val="50000"/>
                  </a:schemeClr>
                </a:solidFill>
              </a:rPr>
              <a:t>used </a:t>
            </a:r>
            <a:br>
              <a:rPr lang="en-US" sz="2000" dirty="0">
                <a:solidFill>
                  <a:schemeClr val="tx1">
                    <a:lumMod val="50000"/>
                    <a:lumOff val="50000"/>
                  </a:schemeClr>
                </a:solidFill>
              </a:rPr>
            </a:br>
            <a:r>
              <a:rPr lang="en-US" sz="2000" dirty="0">
                <a:solidFill>
                  <a:schemeClr val="tx1">
                    <a:lumMod val="50000"/>
                    <a:lumOff val="50000"/>
                  </a:schemeClr>
                </a:solidFill>
              </a:rPr>
              <a:t>during computation</a:t>
            </a:r>
          </a:p>
          <a:p>
            <a:pPr marL="914400" lvl="1" indent="-457200">
              <a:buFont typeface="+mj-lt"/>
              <a:buAutoNum type="arabicPeriod"/>
            </a:pPr>
            <a:r>
              <a:rPr lang="en-US" sz="2000" b="1" dirty="0">
                <a:solidFill>
                  <a:schemeClr val="accent4"/>
                </a:solidFill>
              </a:rPr>
              <a:t>Support for more parallel patterns </a:t>
            </a:r>
            <a:r>
              <a:rPr lang="en-US" sz="2000" dirty="0">
                <a:solidFill>
                  <a:schemeClr val="tx1">
                    <a:lumMod val="50000"/>
                    <a:lumOff val="50000"/>
                  </a:schemeClr>
                </a:solidFill>
              </a:rPr>
              <a:t>→ DaPPA supports </a:t>
            </a:r>
            <a:br>
              <a:rPr lang="en-US" sz="2000" dirty="0">
                <a:solidFill>
                  <a:schemeClr val="tx1">
                    <a:lumMod val="50000"/>
                    <a:lumOff val="50000"/>
                  </a:schemeClr>
                </a:solidFill>
              </a:rPr>
            </a:br>
            <a:r>
              <a:rPr lang="en-US" sz="2000" b="1" dirty="0">
                <a:solidFill>
                  <a:schemeClr val="tx1">
                    <a:lumMod val="50000"/>
                    <a:lumOff val="50000"/>
                  </a:schemeClr>
                </a:solidFill>
              </a:rPr>
              <a:t>two more parallel primitives </a:t>
            </a:r>
            <a:r>
              <a:rPr lang="en-US" sz="2000" dirty="0">
                <a:solidFill>
                  <a:schemeClr val="tx1">
                    <a:lumMod val="50000"/>
                    <a:lumOff val="50000"/>
                  </a:schemeClr>
                </a:solidFill>
              </a:rPr>
              <a:t>(window and group), and </a:t>
            </a:r>
            <a:br>
              <a:rPr lang="en-US" sz="2000" dirty="0">
                <a:solidFill>
                  <a:schemeClr val="tx1">
                    <a:lumMod val="50000"/>
                    <a:lumOff val="50000"/>
                  </a:schemeClr>
                </a:solidFill>
              </a:rPr>
            </a:br>
            <a:r>
              <a:rPr lang="en-US" sz="2000" dirty="0">
                <a:solidFill>
                  <a:schemeClr val="tx1">
                    <a:lumMod val="50000"/>
                    <a:lumOff val="50000"/>
                  </a:schemeClr>
                </a:solidFill>
              </a:rPr>
              <a:t>allows the </a:t>
            </a:r>
            <a:r>
              <a:rPr lang="en-US" sz="2000" b="1" dirty="0">
                <a:solidFill>
                  <a:schemeClr val="tx1">
                    <a:lumMod val="50000"/>
                    <a:lumOff val="50000"/>
                  </a:schemeClr>
                </a:solidFill>
              </a:rPr>
              <a:t>mixing of parallel patterns </a:t>
            </a:r>
          </a:p>
          <a:p>
            <a:pPr marL="914400" lvl="1" indent="-457200">
              <a:buFont typeface="+mj-lt"/>
              <a:buAutoNum type="arabicPeriod"/>
            </a:pPr>
            <a:r>
              <a:rPr lang="en-US" sz="2000" b="1" dirty="0">
                <a:solidFill>
                  <a:schemeClr val="accent4"/>
                </a:solidFill>
              </a:rPr>
              <a:t>Further execution optimizations </a:t>
            </a:r>
            <a:r>
              <a:rPr lang="en-US" sz="2000" dirty="0">
                <a:solidFill>
                  <a:schemeClr val="tx1">
                    <a:lumMod val="50000"/>
                    <a:lumOff val="50000"/>
                  </a:schemeClr>
                </a:solidFill>
              </a:rPr>
              <a:t>→ DaPPA allows </a:t>
            </a:r>
            <a:br>
              <a:rPr lang="en-US" sz="2000" dirty="0">
                <a:solidFill>
                  <a:schemeClr val="tx1">
                    <a:lumMod val="50000"/>
                    <a:lumOff val="50000"/>
                  </a:schemeClr>
                </a:solidFill>
              </a:rPr>
            </a:br>
            <a:r>
              <a:rPr lang="en-US" sz="2000" dirty="0">
                <a:solidFill>
                  <a:schemeClr val="tx1">
                    <a:lumMod val="50000"/>
                    <a:lumOff val="50000"/>
                  </a:schemeClr>
                </a:solidFill>
              </a:rPr>
              <a:t>using idle host resources for </a:t>
            </a:r>
            <a:r>
              <a:rPr lang="en-US" sz="2000" b="1" dirty="0">
                <a:solidFill>
                  <a:schemeClr val="tx1">
                    <a:lumMod val="50000"/>
                    <a:lumOff val="50000"/>
                  </a:schemeClr>
                </a:solidFill>
              </a:rPr>
              <a:t>collaborative execution </a:t>
            </a:r>
          </a:p>
          <a:p>
            <a:pPr marL="457200" lvl="1" indent="0">
              <a:buNone/>
            </a:pPr>
            <a:endParaRPr lang="en-US" sz="2000" dirty="0"/>
          </a:p>
        </p:txBody>
      </p:sp>
      <p:sp>
        <p:nvSpPr>
          <p:cNvPr id="4" name="Title 1">
            <a:extLst>
              <a:ext uri="{FF2B5EF4-FFF2-40B4-BE49-F238E27FC236}">
                <a16:creationId xmlns:a16="http://schemas.microsoft.com/office/drawing/2014/main" id="{6C81F123-2A8C-CFBF-8652-71A0D23A311D}"/>
              </a:ext>
            </a:extLst>
          </p:cNvPr>
          <p:cNvSpPr>
            <a:spLocks noGrp="1"/>
          </p:cNvSpPr>
          <p:nvPr>
            <p:ph type="title"/>
          </p:nvPr>
        </p:nvSpPr>
        <p:spPr>
          <a:xfrm>
            <a:off x="169011" y="132334"/>
            <a:ext cx="8894602" cy="925840"/>
          </a:xfrm>
        </p:spPr>
        <p:txBody>
          <a:bodyPr>
            <a:noAutofit/>
          </a:bodyPr>
          <a:lstStyle/>
          <a:p>
            <a:r>
              <a:rPr lang="en-US" sz="3600" dirty="0"/>
              <a:t>Evaluation:  </a:t>
            </a:r>
            <a:br>
              <a:rPr lang="en-US" sz="3600" dirty="0"/>
            </a:br>
            <a:r>
              <a:rPr lang="en-US" sz="2800" dirty="0"/>
              <a:t>Comparison to State-of-the-Art</a:t>
            </a:r>
          </a:p>
        </p:txBody>
      </p:sp>
      <p:sp>
        <p:nvSpPr>
          <p:cNvPr id="2" name="TextBox 1">
            <a:extLst>
              <a:ext uri="{FF2B5EF4-FFF2-40B4-BE49-F238E27FC236}">
                <a16:creationId xmlns:a16="http://schemas.microsoft.com/office/drawing/2014/main" id="{CBB9835F-EF1C-A9C9-8F7E-4A3EC6E0BA6F}"/>
              </a:ext>
            </a:extLst>
          </p:cNvPr>
          <p:cNvSpPr txBox="1"/>
          <p:nvPr/>
        </p:nvSpPr>
        <p:spPr>
          <a:xfrm>
            <a:off x="192024" y="5282793"/>
            <a:ext cx="8759952" cy="1042416"/>
          </a:xfrm>
          <a:prstGeom prst="roundRect">
            <a:avLst>
              <a:gd name="adj" fmla="val 7073"/>
            </a:avLst>
          </a:prstGeom>
          <a:solidFill>
            <a:schemeClr val="bg1">
              <a:lumMod val="95000"/>
            </a:schemeClr>
          </a:solidFill>
          <a:ln w="38100">
            <a:solidFill>
              <a:schemeClr val="accent3"/>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DaPPA </a:t>
            </a:r>
            <a:r>
              <a:rPr kumimoji="0" lang="en-US" sz="2400" b="1" i="0" u="sng" strike="noStrike" kern="0" cap="none" spc="0" normalizeH="0" baseline="0" noProof="0" dirty="0">
                <a:ln>
                  <a:noFill/>
                </a:ln>
                <a:solidFill>
                  <a:srgbClr val="38A881"/>
                </a:solidFill>
                <a:effectLst/>
                <a:uLnTx/>
                <a:uFillTx/>
                <a:latin typeface="Avenir Next" panose="020B0503020202020204" pitchFamily="34" charset="0"/>
                <a:ea typeface="+mn-ea"/>
                <a:cs typeface="+mn-cs"/>
              </a:rPr>
              <a:t>improves</a:t>
            </a: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 state-of-the-art frameworks for </a:t>
            </a:r>
            <a:b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br>
            <a:r>
              <a:rPr kumimoji="0" lang="en-US" sz="2400" b="1" i="0" u="none" strike="noStrike" kern="0" cap="none" spc="0" normalizeH="0" baseline="0" noProof="0" dirty="0">
                <a:ln>
                  <a:noFill/>
                </a:ln>
                <a:solidFill>
                  <a:srgbClr val="38A881"/>
                </a:solidFill>
                <a:effectLst/>
                <a:uLnTx/>
                <a:uFillTx/>
                <a:latin typeface="Avenir Next" panose="020B0503020202020204" pitchFamily="34" charset="0"/>
                <a:ea typeface="+mn-ea"/>
                <a:cs typeface="+mn-cs"/>
              </a:rPr>
              <a:t>PIM programmability </a:t>
            </a:r>
            <a:endParaRPr kumimoji="0" lang="en-US" sz="2400" b="1" i="0" u="none" strike="noStrike" kern="0" cap="none" spc="0" normalizeH="0" baseline="30000" noProof="0" dirty="0">
              <a:ln>
                <a:noFill/>
              </a:ln>
              <a:solidFill>
                <a:srgbClr val="38A881"/>
              </a:solidFill>
              <a:effectLst/>
              <a:uLnTx/>
              <a:uFillTx/>
              <a:latin typeface="Avenir Next" panose="020B0503020202020204" pitchFamily="34" charset="0"/>
              <a:ea typeface="+mn-ea"/>
              <a:cs typeface="+mn-cs"/>
            </a:endParaRPr>
          </a:p>
        </p:txBody>
      </p:sp>
    </p:spTree>
    <p:extLst>
      <p:ext uri="{BB962C8B-B14F-4D97-AF65-F5344CB8AC3E}">
        <p14:creationId xmlns:p14="http://schemas.microsoft.com/office/powerpoint/2010/main" val="26585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2414F-AEF5-0897-32D4-16F2CF4A0B04}"/>
              </a:ext>
            </a:extLst>
          </p:cNvPr>
          <p:cNvSpPr>
            <a:spLocks noGrp="1"/>
          </p:cNvSpPr>
          <p:nvPr>
            <p:ph idx="1"/>
          </p:nvPr>
        </p:nvSpPr>
        <p:spPr/>
        <p:txBody>
          <a:bodyPr/>
          <a:lstStyle/>
          <a:p>
            <a:r>
              <a:rPr lang="en-US" sz="2000" b="0" i="0" dirty="0">
                <a:solidFill>
                  <a:srgbClr val="000000"/>
                </a:solidFill>
                <a:effectLst/>
              </a:rPr>
              <a:t>Geraldo F. Oliveira, Alain Kohli, David Novo, Juan Gómez-Luna, </a:t>
            </a:r>
            <a:br>
              <a:rPr lang="en-US" sz="2000" b="0" i="0" dirty="0">
                <a:solidFill>
                  <a:srgbClr val="000000"/>
                </a:solidFill>
                <a:effectLst/>
              </a:rPr>
            </a:br>
            <a:r>
              <a:rPr lang="en-US" sz="2000" b="0" i="0" dirty="0">
                <a:solidFill>
                  <a:srgbClr val="000000"/>
                </a:solidFill>
                <a:effectLst/>
              </a:rPr>
              <a:t>Onur Mutlu</a:t>
            </a:r>
            <a:br>
              <a:rPr lang="en-US" sz="2000" b="0" i="0" dirty="0">
                <a:solidFill>
                  <a:srgbClr val="000000"/>
                </a:solidFill>
                <a:effectLst/>
              </a:rPr>
            </a:br>
            <a:r>
              <a:rPr lang="en-US" sz="2000" b="1" i="0" dirty="0">
                <a:solidFill>
                  <a:schemeClr val="accent5"/>
                </a:solidFill>
                <a:effectLst/>
                <a:hlinkClick r:id="rId3">
                  <a:extLst>
                    <a:ext uri="{A12FA001-AC4F-418D-AE19-62706E023703}">
                      <ahyp:hlinkClr xmlns:ahyp="http://schemas.microsoft.com/office/drawing/2018/hyperlinkcolor" val="tx"/>
                    </a:ext>
                  </a:extLst>
                </a:hlinkClick>
              </a:rPr>
              <a:t>”</a:t>
            </a:r>
            <a:r>
              <a:rPr lang="en-US" sz="2000" b="1" i="0" dirty="0">
                <a:solidFill>
                  <a:schemeClr val="accent5"/>
                </a:solidFill>
                <a:effectLst/>
                <a:hlinkClick r:id="rId4">
                  <a:extLst>
                    <a:ext uri="{A12FA001-AC4F-418D-AE19-62706E023703}">
                      <ahyp:hlinkClr xmlns:ahyp="http://schemas.microsoft.com/office/drawing/2018/hyperlinkcolor" val="tx"/>
                    </a:ext>
                  </a:extLst>
                </a:hlinkClick>
              </a:rPr>
              <a:t>DaPPA: A Data-Parallel Framework for Processing-in-Memory Architectures,”</a:t>
            </a:r>
            <a:br>
              <a:rPr lang="en-US" sz="2000" b="1" i="0" dirty="0">
                <a:solidFill>
                  <a:schemeClr val="accent5"/>
                </a:solidFill>
                <a:effectLst/>
              </a:rPr>
            </a:br>
            <a:r>
              <a:rPr lang="en-US" sz="2000" i="1" dirty="0">
                <a:effectLst/>
              </a:rPr>
              <a:t>arXiv:2310.10168 [</a:t>
            </a:r>
            <a:r>
              <a:rPr lang="en-US" sz="2000" i="1" dirty="0" err="1">
                <a:effectLst/>
              </a:rPr>
              <a:t>cs.AR</a:t>
            </a:r>
            <a:r>
              <a:rPr lang="en-US" sz="2000" i="1" dirty="0">
                <a:effectLst/>
              </a:rPr>
              <a:t>] </a:t>
            </a:r>
            <a:br>
              <a:rPr lang="en-US" sz="2000" b="0" i="0" dirty="0">
                <a:solidFill>
                  <a:srgbClr val="000000"/>
                </a:solidFill>
                <a:effectLst/>
              </a:rPr>
            </a:br>
            <a:r>
              <a:rPr lang="en-US" sz="2000" b="0" i="0" dirty="0">
                <a:solidFill>
                  <a:srgbClr val="000000"/>
                </a:solidFill>
                <a:effectLst/>
              </a:rPr>
              <a:t>2</a:t>
            </a:r>
            <a:r>
              <a:rPr lang="en-US" sz="2000" b="0" i="0" baseline="30000" dirty="0">
                <a:solidFill>
                  <a:srgbClr val="000000"/>
                </a:solidFill>
                <a:effectLst/>
              </a:rPr>
              <a:t>nd</a:t>
            </a:r>
            <a:r>
              <a:rPr lang="en-US" sz="2000" b="0" i="0" dirty="0">
                <a:solidFill>
                  <a:srgbClr val="000000"/>
                </a:solidFill>
                <a:effectLst/>
              </a:rPr>
              <a:t> Place ACM Student Research Competition at </a:t>
            </a:r>
            <a:r>
              <a:rPr lang="en-US" sz="2000" b="0" i="1" dirty="0">
                <a:solidFill>
                  <a:srgbClr val="000000"/>
                </a:solidFill>
                <a:effectLst/>
              </a:rPr>
              <a:t>the </a:t>
            </a:r>
            <a:r>
              <a:rPr lang="en-US" sz="2000" b="0" i="1" dirty="0">
                <a:solidFill>
                  <a:schemeClr val="accent4"/>
                </a:solidFill>
                <a:effectLst/>
                <a:hlinkClick r:id="rId5">
                  <a:extLst>
                    <a:ext uri="{A12FA001-AC4F-418D-AE19-62706E023703}">
                      <ahyp:hlinkClr xmlns:ahyp="http://schemas.microsoft.com/office/drawing/2018/hyperlinkcolor" val="tx"/>
                    </a:ext>
                  </a:extLst>
                </a:hlinkClick>
              </a:rPr>
              <a:t>32nd International Conference on Parallel Architectures and Compilation Techniques</a:t>
            </a:r>
            <a:r>
              <a:rPr lang="en-US" sz="2000" b="0" i="1" dirty="0">
                <a:solidFill>
                  <a:schemeClr val="accent4"/>
                </a:solidFill>
                <a:effectLst/>
              </a:rPr>
              <a:t> </a:t>
            </a:r>
            <a:r>
              <a:rPr lang="en-US" sz="2000" b="0" i="1" dirty="0">
                <a:solidFill>
                  <a:srgbClr val="000000"/>
                </a:solidFill>
                <a:effectLst/>
              </a:rPr>
              <a:t>(</a:t>
            </a:r>
            <a:r>
              <a:rPr lang="en-US" sz="2000" b="1" i="1" dirty="0">
                <a:solidFill>
                  <a:srgbClr val="000000"/>
                </a:solidFill>
                <a:effectLst/>
              </a:rPr>
              <a:t>PACT</a:t>
            </a:r>
            <a:r>
              <a:rPr lang="en-US" sz="2000" b="0" i="1" dirty="0">
                <a:solidFill>
                  <a:srgbClr val="000000"/>
                </a:solidFill>
                <a:effectLst/>
              </a:rPr>
              <a:t>)</a:t>
            </a:r>
            <a:r>
              <a:rPr lang="en-US" sz="2000" b="0" i="0" dirty="0">
                <a:solidFill>
                  <a:srgbClr val="000000"/>
                </a:solidFill>
                <a:effectLst/>
              </a:rPr>
              <a:t>, </a:t>
            </a:r>
            <a:br>
              <a:rPr lang="en-US" sz="2000" b="0" i="0" dirty="0">
                <a:solidFill>
                  <a:srgbClr val="000000"/>
                </a:solidFill>
                <a:effectLst/>
              </a:rPr>
            </a:br>
            <a:r>
              <a:rPr lang="en-US" sz="2000" b="0" i="0" dirty="0">
                <a:solidFill>
                  <a:srgbClr val="000000"/>
                </a:solidFill>
                <a:effectLst/>
              </a:rPr>
              <a:t>Vienna, Austria, October 2023.</a:t>
            </a:r>
            <a:br>
              <a:rPr lang="en-US" sz="2000" b="0" i="0" dirty="0">
                <a:solidFill>
                  <a:srgbClr val="000000"/>
                </a:solidFill>
                <a:effectLst/>
              </a:rPr>
            </a:br>
            <a:endParaRPr lang="en-US" sz="2000" b="0" i="0" dirty="0">
              <a:effectLst/>
            </a:endParaRPr>
          </a:p>
        </p:txBody>
      </p:sp>
      <p:sp>
        <p:nvSpPr>
          <p:cNvPr id="6" name="Title 1">
            <a:extLst>
              <a:ext uri="{FF2B5EF4-FFF2-40B4-BE49-F238E27FC236}">
                <a16:creationId xmlns:a16="http://schemas.microsoft.com/office/drawing/2014/main" id="{5A0455A9-43D1-15E1-4ECF-0B924B5CBC8D}"/>
              </a:ext>
            </a:extLst>
          </p:cNvPr>
          <p:cNvSpPr>
            <a:spLocks noGrp="1"/>
          </p:cNvSpPr>
          <p:nvPr>
            <p:ph type="title"/>
          </p:nvPr>
        </p:nvSpPr>
        <p:spPr>
          <a:xfrm>
            <a:off x="169011" y="132334"/>
            <a:ext cx="8894602" cy="925840"/>
          </a:xfrm>
        </p:spPr>
        <p:txBody>
          <a:bodyPr>
            <a:noAutofit/>
          </a:bodyPr>
          <a:lstStyle/>
          <a:p>
            <a:r>
              <a:rPr lang="en-US" sz="3600" dirty="0"/>
              <a:t>DaPPA: </a:t>
            </a:r>
            <a:br>
              <a:rPr lang="en-US" sz="3600" dirty="0"/>
            </a:br>
            <a:r>
              <a:rPr lang="en-US" sz="1800" dirty="0"/>
              <a:t>A Data-Parallel Framework for Processing-in-Memory Architectures</a:t>
            </a:r>
            <a:endParaRPr lang="en-US" sz="2800" dirty="0"/>
          </a:p>
        </p:txBody>
      </p:sp>
      <p:pic>
        <p:nvPicPr>
          <p:cNvPr id="4" name="Picture 3">
            <a:extLst>
              <a:ext uri="{FF2B5EF4-FFF2-40B4-BE49-F238E27FC236}">
                <a16:creationId xmlns:a16="http://schemas.microsoft.com/office/drawing/2014/main" id="{8D0737A6-9007-C643-6F9F-B7A1D91D5734}"/>
              </a:ext>
            </a:extLst>
          </p:cNvPr>
          <p:cNvPicPr>
            <a:picLocks noChangeAspect="1"/>
          </p:cNvPicPr>
          <p:nvPr/>
        </p:nvPicPr>
        <p:blipFill>
          <a:blip r:embed="rId6"/>
          <a:stretch>
            <a:fillRect/>
          </a:stretch>
        </p:blipFill>
        <p:spPr>
          <a:xfrm>
            <a:off x="530261" y="3764405"/>
            <a:ext cx="8172101" cy="2612322"/>
          </a:xfrm>
          <a:prstGeom prst="rect">
            <a:avLst/>
          </a:prstGeom>
        </p:spPr>
      </p:pic>
    </p:spTree>
    <p:extLst>
      <p:ext uri="{BB962C8B-B14F-4D97-AF65-F5344CB8AC3E}">
        <p14:creationId xmlns:p14="http://schemas.microsoft.com/office/powerpoint/2010/main" val="4211532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95928" cy="1066800"/>
          </a:xfrm>
        </p:spPr>
        <p:txBody>
          <a:bodyPr/>
          <a:lstStyle/>
          <a:p>
            <a:r>
              <a:rPr lang="en-US" dirty="0"/>
              <a:t>Adoption: How to Maintain </a:t>
            </a:r>
            <a:r>
              <a:rPr lang="en-US" b="1" dirty="0"/>
              <a:t>Coherence</a:t>
            </a:r>
            <a:r>
              <a:rPr lang="en-US" dirty="0"/>
              <a:t>? (I)</a:t>
            </a:r>
          </a:p>
        </p:txBody>
      </p:sp>
      <p:sp>
        <p:nvSpPr>
          <p:cNvPr id="3" name="Content Placeholder 2"/>
          <p:cNvSpPr>
            <a:spLocks noGrp="1"/>
          </p:cNvSpPr>
          <p:nvPr>
            <p:ph idx="1"/>
          </p:nvPr>
        </p:nvSpPr>
        <p:spPr/>
        <p:txBody>
          <a:bodyPr/>
          <a:lstStyle/>
          <a:p>
            <a:r>
              <a:rPr lang="en-US" dirty="0" err="1"/>
              <a:t>Amirali</a:t>
            </a:r>
            <a:r>
              <a:rPr lang="en-US" dirty="0"/>
              <a:t> Boroumand, </a:t>
            </a:r>
            <a:r>
              <a:rPr lang="en-US" dirty="0" err="1"/>
              <a:t>Saugata</a:t>
            </a:r>
            <a:r>
              <a:rPr lang="en-US" dirty="0"/>
              <a:t> </a:t>
            </a:r>
            <a:r>
              <a:rPr lang="en-US" dirty="0" err="1"/>
              <a:t>Ghose</a:t>
            </a:r>
            <a:r>
              <a:rPr lang="en-US" dirty="0"/>
              <a:t>, </a:t>
            </a:r>
            <a:r>
              <a:rPr lang="en-US" dirty="0" err="1"/>
              <a:t>Minesh</a:t>
            </a:r>
            <a:r>
              <a:rPr lang="en-US" dirty="0"/>
              <a:t> Patel, </a:t>
            </a:r>
            <a:r>
              <a:rPr lang="en-US" dirty="0" err="1"/>
              <a:t>Hasan</a:t>
            </a:r>
            <a:r>
              <a:rPr lang="en-US" dirty="0"/>
              <a:t> Hassan, Brandon Lucia, Kevin Hsieh, Krishna T. </a:t>
            </a:r>
            <a:r>
              <a:rPr lang="en-US" dirty="0" err="1"/>
              <a:t>Malladi</a:t>
            </a:r>
            <a:r>
              <a:rPr lang="en-US" dirty="0"/>
              <a:t>, </a:t>
            </a:r>
            <a:r>
              <a:rPr lang="en-US" dirty="0" err="1"/>
              <a:t>Hongzhong</a:t>
            </a:r>
            <a:r>
              <a:rPr lang="en-US" dirty="0"/>
              <a:t> </a:t>
            </a:r>
            <a:r>
              <a:rPr lang="en-US" dirty="0" err="1"/>
              <a:t>Zheng</a:t>
            </a:r>
            <a:r>
              <a:rPr lang="en-US" dirty="0"/>
              <a:t>, and Onur Mutlu,</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"LazyPIM: An Efficient Cache Coherence Mechanism for Processing-in-Memory"</a:t>
            </a:r>
            <a:br>
              <a:rPr lang="en-US" dirty="0"/>
            </a:br>
            <a:r>
              <a:rPr lang="en-US" i="1" dirty="0">
                <a:hlinkClick r:id="rId3"/>
              </a:rPr>
              <a:t>IEEE Computer Architecture Letters</a:t>
            </a:r>
            <a:r>
              <a:rPr lang="en-US" i="1" dirty="0"/>
              <a:t> (</a:t>
            </a:r>
            <a:r>
              <a:rPr lang="en-US" b="1" i="1" dirty="0"/>
              <a:t>CAL</a:t>
            </a:r>
            <a:r>
              <a:rPr lang="en-US" i="1" dirty="0"/>
              <a:t>)</a:t>
            </a:r>
            <a:r>
              <a:rPr lang="en-US" dirty="0"/>
              <a:t>, June 2016.</a:t>
            </a:r>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581128"/>
            <a:ext cx="9144000" cy="1080655"/>
          </a:xfrm>
          <a:prstGeom prst="rect">
            <a:avLst/>
          </a:prstGeom>
        </p:spPr>
      </p:pic>
    </p:spTree>
    <p:extLst>
      <p:ext uri="{BB962C8B-B14F-4D97-AF65-F5344CB8AC3E}">
        <p14:creationId xmlns:p14="http://schemas.microsoft.com/office/powerpoint/2010/main" val="369599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78" y="167703"/>
            <a:ext cx="9036496" cy="1066800"/>
          </a:xfrm>
        </p:spPr>
        <p:txBody>
          <a:bodyPr/>
          <a:lstStyle/>
          <a:p>
            <a:r>
              <a:rPr lang="en-US" sz="3550" dirty="0">
                <a:solidFill>
                  <a:srgbClr val="006633"/>
                </a:solidFill>
              </a:rPr>
              <a:t>Challenge: Coherence for Hybrid CPU-PIM Apps</a:t>
            </a:r>
            <a:endParaRPr lang="en-US" sz="355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0" y="1844825"/>
            <a:ext cx="9144000" cy="3638067"/>
          </a:xfrm>
          <a:prstGeom prst="rect">
            <a:avLst/>
          </a:prstGeom>
        </p:spPr>
      </p:pic>
      <p:sp>
        <p:nvSpPr>
          <p:cNvPr id="6" name="Rectangle 38"/>
          <p:cNvSpPr>
            <a:spLocks noChangeArrowheads="1"/>
          </p:cNvSpPr>
          <p:nvPr/>
        </p:nvSpPr>
        <p:spPr bwMode="auto">
          <a:xfrm>
            <a:off x="7828192" y="2924944"/>
            <a:ext cx="690736" cy="108012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7" name="Text Box 22"/>
          <p:cNvSpPr txBox="1">
            <a:spLocks noChangeArrowheads="1"/>
          </p:cNvSpPr>
          <p:nvPr/>
        </p:nvSpPr>
        <p:spPr bwMode="auto">
          <a:xfrm>
            <a:off x="7870500" y="1484784"/>
            <a:ext cx="1142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Traditional</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coherence</a:t>
            </a:r>
          </a:p>
        </p:txBody>
      </p:sp>
      <p:sp>
        <p:nvSpPr>
          <p:cNvPr id="8" name="Line 23"/>
          <p:cNvSpPr>
            <a:spLocks noChangeShapeType="1"/>
          </p:cNvSpPr>
          <p:nvPr/>
        </p:nvSpPr>
        <p:spPr bwMode="auto">
          <a:xfrm flipH="1">
            <a:off x="8388424" y="2060848"/>
            <a:ext cx="249560" cy="1296144"/>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9" name="Rectangle 38"/>
          <p:cNvSpPr>
            <a:spLocks noChangeArrowheads="1"/>
          </p:cNvSpPr>
          <p:nvPr/>
        </p:nvSpPr>
        <p:spPr bwMode="auto">
          <a:xfrm>
            <a:off x="7812360" y="4338084"/>
            <a:ext cx="1224136" cy="360040"/>
          </a:xfrm>
          <a:prstGeom prst="rect">
            <a:avLst/>
          </a:prstGeom>
          <a:noFill/>
          <a:ln w="28575">
            <a:solidFill>
              <a:srgbClr val="0000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99"/>
              </a:solidFill>
              <a:effectLst/>
              <a:uLnTx/>
              <a:uFillTx/>
              <a:latin typeface="Tahoma"/>
              <a:ea typeface="+mn-ea"/>
              <a:cs typeface="+mn-cs"/>
            </a:endParaRPr>
          </a:p>
        </p:txBody>
      </p:sp>
      <p:sp>
        <p:nvSpPr>
          <p:cNvPr id="10" name="Line 23"/>
          <p:cNvSpPr>
            <a:spLocks noChangeShapeType="1"/>
          </p:cNvSpPr>
          <p:nvPr/>
        </p:nvSpPr>
        <p:spPr bwMode="auto">
          <a:xfrm flipV="1">
            <a:off x="8316416" y="4653136"/>
            <a:ext cx="110480" cy="288032"/>
          </a:xfrm>
          <a:prstGeom prst="line">
            <a:avLst/>
          </a:prstGeom>
          <a:noFill/>
          <a:ln w="28575">
            <a:solidFill>
              <a:srgbClr val="0000FF"/>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Tahoma"/>
              <a:ea typeface="+mn-ea"/>
              <a:cs typeface="+mn-cs"/>
            </a:endParaRPr>
          </a:p>
        </p:txBody>
      </p:sp>
      <p:sp>
        <p:nvSpPr>
          <p:cNvPr id="11" name="Text Box 22"/>
          <p:cNvSpPr txBox="1">
            <a:spLocks noChangeArrowheads="1"/>
          </p:cNvSpPr>
          <p:nvPr/>
        </p:nvSpPr>
        <p:spPr bwMode="auto">
          <a:xfrm>
            <a:off x="7718627" y="4869160"/>
            <a:ext cx="146215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MS PGothic" charset="0"/>
                <a:cs typeface="MS PGothic" charset="0"/>
              </a:defRPr>
            </a:lvl1pPr>
            <a:lvl2pPr marL="742950" indent="-285750" eaLnBrk="0" hangingPunct="0">
              <a:defRPr sz="2400">
                <a:solidFill>
                  <a:schemeClr val="tx1"/>
                </a:solidFill>
                <a:latin typeface="Arial" charset="0"/>
                <a:ea typeface="MS PGothic" charset="0"/>
                <a:cs typeface="MS PGothic" charset="0"/>
              </a:defRPr>
            </a:lvl2pPr>
            <a:lvl3pPr marL="1143000" indent="-228600" eaLnBrk="0" hangingPunct="0">
              <a:defRPr sz="2400">
                <a:solidFill>
                  <a:schemeClr val="tx1"/>
                </a:solidFill>
                <a:latin typeface="Arial" charset="0"/>
                <a:ea typeface="MS PGothic" charset="0"/>
                <a:cs typeface="MS PGothic" charset="0"/>
              </a:defRPr>
            </a:lvl3pPr>
            <a:lvl4pPr marL="1600200" indent="-228600" eaLnBrk="0" hangingPunct="0">
              <a:defRPr sz="2400">
                <a:solidFill>
                  <a:schemeClr val="tx1"/>
                </a:solidFill>
                <a:latin typeface="Arial" charset="0"/>
                <a:ea typeface="MS PGothic" charset="0"/>
                <a:cs typeface="MS PGothic" charset="0"/>
              </a:defRPr>
            </a:lvl4pPr>
            <a:lvl5pPr marL="2057400" indent="-228600" eaLnBrk="0" hangingPunct="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No coherence</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FF"/>
                </a:solidFill>
                <a:effectLst/>
                <a:uLnTx/>
                <a:uFillTx/>
                <a:latin typeface="Arial" charset="0"/>
                <a:ea typeface="MS PGothic" charset="0"/>
              </a:rPr>
              <a:t>overhead</a:t>
            </a:r>
          </a:p>
        </p:txBody>
      </p:sp>
    </p:spTree>
    <p:extLst>
      <p:ext uri="{BB962C8B-B14F-4D97-AF65-F5344CB8AC3E}">
        <p14:creationId xmlns:p14="http://schemas.microsoft.com/office/powerpoint/2010/main" val="199473665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dirty="0"/>
              <a:t>Adoption: How to Maintain </a:t>
            </a:r>
            <a:r>
              <a:rPr lang="en-US" b="1" dirty="0"/>
              <a:t>Coherence</a:t>
            </a:r>
            <a:r>
              <a:rPr lang="en-US" dirty="0"/>
              <a:t>? (II)</a:t>
            </a:r>
          </a:p>
        </p:txBody>
      </p:sp>
      <p:sp>
        <p:nvSpPr>
          <p:cNvPr id="3" name="Content Placeholder 2"/>
          <p:cNvSpPr>
            <a:spLocks noGrp="1"/>
          </p:cNvSpPr>
          <p:nvPr>
            <p:ph idx="1"/>
          </p:nvPr>
        </p:nvSpPr>
        <p:spPr>
          <a:xfrm>
            <a:off x="90767" y="1075911"/>
            <a:ext cx="8610600" cy="4876800"/>
          </a:xfrm>
        </p:spPr>
        <p:txBody>
          <a:bodyPr/>
          <a:lstStyle/>
          <a:p>
            <a:r>
              <a:rPr lang="en-US" sz="2200" dirty="0"/>
              <a:t>Amirali Boroumand, Saugata Ghose, Minesh Patel, Hasan Hassan, Brandon Lucia, Kevin Hsieh, Krishna T. Malladi, Hongzhong Zheng, and Onur Mutlu,</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"CoNDA: Efficient Cache Coherence Support for Near-Data Accelerators"</a:t>
            </a:r>
            <a:br>
              <a:rPr lang="en-US" sz="2200" dirty="0"/>
            </a:br>
            <a:r>
              <a:rPr lang="en-US" sz="2200" i="1" dirty="0"/>
              <a:t>Proceedings of the </a:t>
            </a:r>
            <a:r>
              <a:rPr lang="en-US" sz="2200" i="1" dirty="0">
                <a:hlinkClick r:id="rId3"/>
              </a:rPr>
              <a:t>46th International Symposium on Computer Architecture</a:t>
            </a:r>
            <a:r>
              <a:rPr lang="en-US" sz="2200" i="1" dirty="0"/>
              <a:t> (</a:t>
            </a:r>
            <a:r>
              <a:rPr lang="en-US" sz="2200" b="1" i="1" dirty="0"/>
              <a:t>ISCA</a:t>
            </a:r>
            <a:r>
              <a:rPr lang="en-US" sz="2200" i="1" dirty="0"/>
              <a:t>)</a:t>
            </a:r>
            <a:r>
              <a:rPr lang="en-US" sz="2200" dirty="0"/>
              <a:t>, Phoenix, AZ, USA, June 2019. </a:t>
            </a:r>
            <a:br>
              <a:rPr lang="en-US" dirty="0"/>
            </a:br>
            <a:br>
              <a:rPr lang="en-US" dirty="0"/>
            </a:b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18973CF5-BABA-FE44-A413-0E0589FC98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01" y="3858574"/>
            <a:ext cx="9144000" cy="2405311"/>
          </a:xfrm>
          <a:prstGeom prst="rect">
            <a:avLst/>
          </a:prstGeom>
        </p:spPr>
      </p:pic>
    </p:spTree>
    <p:extLst>
      <p:ext uri="{BB962C8B-B14F-4D97-AF65-F5344CB8AC3E}">
        <p14:creationId xmlns:p14="http://schemas.microsoft.com/office/powerpoint/2010/main" val="3235741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592" y="152400"/>
            <a:ext cx="9167936" cy="1066800"/>
          </a:xfrm>
        </p:spPr>
        <p:txBody>
          <a:bodyPr/>
          <a:lstStyle/>
          <a:p>
            <a:r>
              <a:rPr lang="en-US" sz="3800" dirty="0"/>
              <a:t>Adoption: How to Support </a:t>
            </a:r>
            <a:r>
              <a:rPr lang="en-US" sz="3800" b="1" dirty="0"/>
              <a:t>Synchronization</a:t>
            </a:r>
            <a:r>
              <a:rPr lang="en-US" sz="3800" dirty="0"/>
              <a:t>?</a:t>
            </a:r>
          </a:p>
        </p:txBody>
      </p:sp>
      <p:sp>
        <p:nvSpPr>
          <p:cNvPr id="3" name="Content Placeholder 2"/>
          <p:cNvSpPr>
            <a:spLocks noGrp="1"/>
          </p:cNvSpPr>
          <p:nvPr>
            <p:ph idx="1"/>
          </p:nvPr>
        </p:nvSpPr>
        <p:spPr>
          <a:xfrm>
            <a:off x="90766" y="1075911"/>
            <a:ext cx="8896642" cy="4876800"/>
          </a:xfrm>
        </p:spPr>
        <p:txBody>
          <a:bodyPr/>
          <a:lstStyle/>
          <a:p>
            <a:r>
              <a:rPr lang="en-US" sz="1600" dirty="0"/>
              <a:t>Christina </a:t>
            </a:r>
            <a:r>
              <a:rPr lang="en-US" sz="1600" dirty="0" err="1"/>
              <a:t>Giannoula</a:t>
            </a:r>
            <a:r>
              <a:rPr lang="en-US" sz="1600" dirty="0"/>
              <a:t>, Nandita Vijaykumar, </a:t>
            </a:r>
            <a:r>
              <a:rPr lang="en-US" sz="1600" dirty="0" err="1"/>
              <a:t>Nikela</a:t>
            </a:r>
            <a:r>
              <a:rPr lang="en-US" sz="1600" dirty="0"/>
              <a:t> </a:t>
            </a:r>
            <a:r>
              <a:rPr lang="en-US" sz="1600" dirty="0" err="1"/>
              <a:t>Papadopoulou</a:t>
            </a:r>
            <a:r>
              <a:rPr lang="en-US" sz="1600" dirty="0"/>
              <a:t>, Vasileios </a:t>
            </a:r>
            <a:r>
              <a:rPr lang="en-US" sz="1600" dirty="0" err="1"/>
              <a:t>Karakostas</a:t>
            </a:r>
            <a:r>
              <a:rPr lang="en-US" sz="1600" dirty="0"/>
              <a:t>, Ivan Fernandez, Juan Gómez-Luna, Lois </a:t>
            </a:r>
            <a:r>
              <a:rPr lang="en-US" sz="1600" dirty="0" err="1"/>
              <a:t>Orosa</a:t>
            </a:r>
            <a:r>
              <a:rPr lang="en-US" sz="1600" dirty="0"/>
              <a:t>, </a:t>
            </a:r>
            <a:r>
              <a:rPr lang="en-US" sz="1600" dirty="0" err="1"/>
              <a:t>Nectarios</a:t>
            </a:r>
            <a:r>
              <a:rPr lang="en-US" sz="1600" dirty="0"/>
              <a:t> </a:t>
            </a:r>
            <a:r>
              <a:rPr lang="en-US" sz="1600" dirty="0" err="1"/>
              <a:t>Koziris</a:t>
            </a:r>
            <a:r>
              <a:rPr lang="en-US" sz="1600" dirty="0"/>
              <a:t>, Georgios </a:t>
            </a:r>
            <a:r>
              <a:rPr lang="en-US" sz="1600" dirty="0" err="1"/>
              <a:t>Goumas</a:t>
            </a:r>
            <a:r>
              <a:rPr lang="en-US" sz="1600" dirty="0"/>
              <a:t>,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"SynCron: Efficient Synchronization Support for Near-Data-Processing Architectures"</a:t>
            </a:r>
            <a:br>
              <a:rPr lang="en-US" sz="1600" dirty="0">
                <a:solidFill>
                  <a:srgbClr val="0432FF"/>
                </a:solidFill>
              </a:rPr>
            </a:br>
            <a:r>
              <a:rPr lang="en-US" sz="1600" i="1" dirty="0"/>
              <a:t>Proceedings of the </a:t>
            </a:r>
            <a:r>
              <a:rPr lang="en-US" sz="1600" i="1" dirty="0">
                <a:hlinkClick r:id="rId3"/>
              </a:rPr>
              <a:t>27th International Symposium on High-Performance Computer Architecture</a:t>
            </a:r>
            <a:r>
              <a:rPr lang="en-US" sz="1600" i="1" dirty="0"/>
              <a:t> (</a:t>
            </a:r>
            <a:r>
              <a:rPr lang="en-US" sz="1600" b="1" i="1" dirty="0"/>
              <a:t>HPCA</a:t>
            </a:r>
            <a:r>
              <a:rPr lang="en-US" sz="1600" i="1" dirty="0"/>
              <a:t>)</a:t>
            </a:r>
            <a:r>
              <a:rPr lang="en-US" sz="1600" dirty="0"/>
              <a:t>, Virtual, February-March 2021.</a:t>
            </a:r>
            <a:br>
              <a:rPr lang="en-US" sz="1600" dirty="0"/>
            </a:br>
            <a:r>
              <a:rPr lang="en-US" sz="1600" dirty="0"/>
              <a:t>[</a:t>
            </a:r>
            <a:r>
              <a:rPr lang="en-US" sz="1600" dirty="0">
                <a:hlinkClick r:id="rId4"/>
              </a:rPr>
              <a:t>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Short Talk Slides (pptx)</a:t>
            </a:r>
            <a:r>
              <a:rPr lang="en-US" sz="1600" dirty="0"/>
              <a:t> </a:t>
            </a:r>
            <a:r>
              <a:rPr lang="en-US" sz="1600" dirty="0">
                <a:hlinkClick r:id="rId7"/>
              </a:rPr>
              <a:t>(pdf)</a:t>
            </a:r>
            <a:r>
              <a:rPr lang="en-US" sz="1600" dirty="0"/>
              <a:t>]</a:t>
            </a:r>
            <a:br>
              <a:rPr lang="en-US" sz="1600" dirty="0"/>
            </a:br>
            <a:r>
              <a:rPr lang="en-US" sz="1600" dirty="0"/>
              <a:t>[</a:t>
            </a:r>
            <a:r>
              <a:rPr lang="en-US" sz="1600" dirty="0">
                <a:hlinkClick r:id="rId8"/>
              </a:rPr>
              <a:t>Talk Video</a:t>
            </a:r>
            <a:r>
              <a:rPr lang="en-US" sz="1600" dirty="0"/>
              <a:t> (21 minutes)]</a:t>
            </a:r>
            <a:br>
              <a:rPr lang="en-US" sz="1600" dirty="0"/>
            </a:br>
            <a:r>
              <a:rPr lang="en-US" sz="1600" dirty="0"/>
              <a:t>[</a:t>
            </a:r>
            <a:r>
              <a:rPr lang="en-US" sz="1600" dirty="0">
                <a:hlinkClick r:id="rId9"/>
              </a:rPr>
              <a:t>Short Talk Video</a:t>
            </a:r>
            <a:r>
              <a:rPr lang="en-US" sz="1600" dirty="0"/>
              <a:t> (7 minutes)]</a:t>
            </a:r>
          </a:p>
          <a:p>
            <a:pPr marL="0" indent="0">
              <a:buNone/>
            </a:pPr>
            <a:br>
              <a:rPr lang="en-US" sz="1600" dirty="0"/>
            </a:br>
            <a:br>
              <a:rPr lang="en-US" sz="1600" dirty="0"/>
            </a:br>
            <a:br>
              <a:rPr lang="en-US" sz="1600" dirty="0"/>
            </a:br>
            <a:endParaRPr lang="en-US" sz="16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9" name="Picture 8">
            <a:extLst>
              <a:ext uri="{FF2B5EF4-FFF2-40B4-BE49-F238E27FC236}">
                <a16:creationId xmlns:a16="http://schemas.microsoft.com/office/drawing/2014/main" id="{20DBE68B-4496-9045-AA2D-092740D13918}"/>
              </a:ext>
            </a:extLst>
          </p:cNvPr>
          <p:cNvPicPr>
            <a:picLocks noChangeAspect="1"/>
          </p:cNvPicPr>
          <p:nvPr/>
        </p:nvPicPr>
        <p:blipFill>
          <a:blip r:embed="rId10"/>
          <a:stretch>
            <a:fillRect/>
          </a:stretch>
        </p:blipFill>
        <p:spPr>
          <a:xfrm>
            <a:off x="0" y="4149080"/>
            <a:ext cx="9144000" cy="1562878"/>
          </a:xfrm>
          <a:prstGeom prst="rect">
            <a:avLst/>
          </a:prstGeom>
        </p:spPr>
      </p:pic>
    </p:spTree>
    <p:extLst>
      <p:ext uri="{BB962C8B-B14F-4D97-AF65-F5344CB8AC3E}">
        <p14:creationId xmlns:p14="http://schemas.microsoft.com/office/powerpoint/2010/main" val="32902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How to Keep It </a:t>
            </a:r>
            <a:r>
              <a:rPr lang="en-US" b="1" dirty="0"/>
              <a:t>Simple</a:t>
            </a:r>
            <a:r>
              <a:rPr lang="en-US" dirty="0"/>
              <a:t>?</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"PIM-Enabled Instructions: A Low-Overhead, Locality-Aware Processing-in-Memory Architecture"</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
        <p:nvSpPr>
          <p:cNvPr id="4" name="Slide Number Placeholder 3">
            <a:extLst>
              <a:ext uri="{FF2B5EF4-FFF2-40B4-BE49-F238E27FC236}">
                <a16:creationId xmlns:a16="http://schemas.microsoft.com/office/drawing/2014/main" id="{A6A8D773-6BAA-0917-252B-04A7CECA8E78}"/>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758463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sz="3800" dirty="0"/>
              <a:t>Adoption: How to Support </a:t>
            </a:r>
            <a:r>
              <a:rPr lang="en-US" sz="3800" b="1" dirty="0"/>
              <a:t>Virtual Memory</a:t>
            </a:r>
            <a:r>
              <a:rPr lang="en-US" sz="3800" dirty="0"/>
              <a:t>?</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964298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Adoption: Code and Data Mapping</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000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a:stretch>
            <a:fillRect/>
          </a:stretch>
        </p:blipFill>
        <p:spPr>
          <a:xfrm>
            <a:off x="0" y="4307321"/>
            <a:ext cx="9144000" cy="1857983"/>
          </a:xfrm>
          <a:prstGeom prst="rect">
            <a:avLst/>
          </a:prstGeom>
        </p:spPr>
      </p:pic>
    </p:spTree>
    <p:extLst>
      <p:ext uri="{BB962C8B-B14F-4D97-AF65-F5344CB8AC3E}">
        <p14:creationId xmlns:p14="http://schemas.microsoft.com/office/powerpoint/2010/main" val="3856859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600" dirty="0"/>
              <a:t>DAMOV Analysis Methodology &amp; Workloads</a:t>
            </a:r>
            <a:endParaRPr lang="en-US" sz="3600" b="1"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1E15779-7C5C-DE4E-8C08-440276A74E6A}"/>
              </a:ext>
            </a:extLst>
          </p:cNvPr>
          <p:cNvPicPr>
            <a:picLocks noChangeAspect="1"/>
          </p:cNvPicPr>
          <p:nvPr/>
        </p:nvPicPr>
        <p:blipFill>
          <a:blip r:embed="rId2"/>
          <a:stretch>
            <a:fillRect/>
          </a:stretch>
        </p:blipFill>
        <p:spPr>
          <a:xfrm>
            <a:off x="1816759" y="947766"/>
            <a:ext cx="5406441" cy="5724467"/>
          </a:xfrm>
          <a:prstGeom prst="rect">
            <a:avLst/>
          </a:prstGeom>
        </p:spPr>
      </p:pic>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https://arxiv.org/pdf/2105.03725.pdf</a:t>
            </a:r>
            <a:r>
              <a:rPr kumimoji="0" lang="en-US" sz="16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83453183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Identifying Memory Bottlenecks</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9</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530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fade">
                                      <p:cBhvr>
                                        <p:cTn id="12" dur="500"/>
                                        <p:tgtEl>
                                          <p:spTgt spid="65"/>
                                        </p:tgtEl>
                                      </p:cBhvr>
                                    </p:animEffect>
                                  </p:childTnLst>
                                </p:cTn>
                              </p:par>
                              <p:par>
                                <p:cTn id="13" presetID="10"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fade">
                                      <p:cBhvr>
                                        <p:cTn id="15" dur="500"/>
                                        <p:tgtEl>
                                          <p:spTgt spid="6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3A2E6-D0FE-1348-8134-F985264C119B}"/>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28D57C36-ADA8-F94D-98B1-577370ADE20E}"/>
              </a:ext>
            </a:extLst>
          </p:cNvPr>
          <p:cNvSpPr>
            <a:spLocks noGrp="1"/>
          </p:cNvSpPr>
          <p:nvPr>
            <p:ph idx="1"/>
          </p:nvPr>
        </p:nvSpPr>
        <p:spPr>
          <a:solidFill>
            <a:schemeClr val="bg1"/>
          </a:solidFill>
          <a:ln>
            <a:solidFill>
              <a:schemeClr val="bg1"/>
            </a:solidFill>
          </a:ln>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pic>
        <p:nvPicPr>
          <p:cNvPr id="4" name="Picture 3">
            <a:extLst>
              <a:ext uri="{FF2B5EF4-FFF2-40B4-BE49-F238E27FC236}">
                <a16:creationId xmlns:a16="http://schemas.microsoft.com/office/drawing/2014/main" id="{F012A819-09DA-1140-B18F-D23452F9ADB8}"/>
              </a:ext>
            </a:extLst>
          </p:cNvPr>
          <p:cNvPicPr>
            <a:picLocks noChangeAspect="1"/>
          </p:cNvPicPr>
          <p:nvPr/>
        </p:nvPicPr>
        <p:blipFill>
          <a:blip r:embed="rId3"/>
          <a:stretch>
            <a:fillRect/>
          </a:stretch>
        </p:blipFill>
        <p:spPr>
          <a:xfrm>
            <a:off x="1992668" y="1812034"/>
            <a:ext cx="5154267" cy="4417943"/>
          </a:xfrm>
          <a:prstGeom prst="rect">
            <a:avLst/>
          </a:prstGeom>
        </p:spPr>
      </p:pic>
      <p:sp>
        <p:nvSpPr>
          <p:cNvPr id="5" name="Freeform 4">
            <a:extLst>
              <a:ext uri="{FF2B5EF4-FFF2-40B4-BE49-F238E27FC236}">
                <a16:creationId xmlns:a16="http://schemas.microsoft.com/office/drawing/2014/main" id="{15417C1D-41C6-A042-8DCE-AB90D203DE28}"/>
              </a:ext>
            </a:extLst>
          </p:cNvPr>
          <p:cNvSpPr/>
          <p:nvPr/>
        </p:nvSpPr>
        <p:spPr>
          <a:xfrm>
            <a:off x="2680570" y="2931090"/>
            <a:ext cx="4609578" cy="2768252"/>
          </a:xfrm>
          <a:custGeom>
            <a:avLst/>
            <a:gdLst>
              <a:gd name="connsiteX0" fmla="*/ 187890 w 4609578"/>
              <a:gd name="connsiteY0" fmla="*/ 1365337 h 2768252"/>
              <a:gd name="connsiteX1" fmla="*/ 1277655 w 4609578"/>
              <a:gd name="connsiteY1" fmla="*/ 0 h 2768252"/>
              <a:gd name="connsiteX2" fmla="*/ 4609578 w 4609578"/>
              <a:gd name="connsiteY2" fmla="*/ 37578 h 2768252"/>
              <a:gd name="connsiteX3" fmla="*/ 4221271 w 4609578"/>
              <a:gd name="connsiteY3" fmla="*/ 2392472 h 2768252"/>
              <a:gd name="connsiteX4" fmla="*/ 237994 w 4609578"/>
              <a:gd name="connsiteY4" fmla="*/ 2768252 h 2768252"/>
              <a:gd name="connsiteX5" fmla="*/ 0 w 4609578"/>
              <a:gd name="connsiteY5" fmla="*/ 2442576 h 2768252"/>
              <a:gd name="connsiteX6" fmla="*/ 187890 w 4609578"/>
              <a:gd name="connsiteY6" fmla="*/ 1365337 h 276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09578" h="2768252">
                <a:moveTo>
                  <a:pt x="187890" y="1365337"/>
                </a:moveTo>
                <a:lnTo>
                  <a:pt x="1277655" y="0"/>
                </a:lnTo>
                <a:lnTo>
                  <a:pt x="4609578" y="37578"/>
                </a:lnTo>
                <a:lnTo>
                  <a:pt x="4221271" y="2392472"/>
                </a:lnTo>
                <a:lnTo>
                  <a:pt x="237994" y="2768252"/>
                </a:lnTo>
                <a:lnTo>
                  <a:pt x="0" y="2442576"/>
                </a:lnTo>
                <a:lnTo>
                  <a:pt x="187890" y="1365337"/>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212871F7-59BC-2D40-AB3F-F1BFCDE72FD3}"/>
              </a:ext>
            </a:extLst>
          </p:cNvPr>
          <p:cNvSpPr/>
          <p:nvPr/>
        </p:nvSpPr>
        <p:spPr>
          <a:xfrm>
            <a:off x="2751292" y="3333919"/>
            <a:ext cx="509798" cy="623086"/>
          </a:xfrm>
          <a:custGeom>
            <a:avLst/>
            <a:gdLst>
              <a:gd name="connsiteX0" fmla="*/ 48552 w 509798"/>
              <a:gd name="connsiteY0" fmla="*/ 0 h 623086"/>
              <a:gd name="connsiteX1" fmla="*/ 0 w 509798"/>
              <a:gd name="connsiteY1" fmla="*/ 623086 h 623086"/>
              <a:gd name="connsiteX2" fmla="*/ 509798 w 509798"/>
              <a:gd name="connsiteY2" fmla="*/ 169932 h 623086"/>
              <a:gd name="connsiteX3" fmla="*/ 48552 w 509798"/>
              <a:gd name="connsiteY3" fmla="*/ 0 h 623086"/>
            </a:gdLst>
            <a:ahLst/>
            <a:cxnLst>
              <a:cxn ang="0">
                <a:pos x="connsiteX0" y="connsiteY0"/>
              </a:cxn>
              <a:cxn ang="0">
                <a:pos x="connsiteX1" y="connsiteY1"/>
              </a:cxn>
              <a:cxn ang="0">
                <a:pos x="connsiteX2" y="connsiteY2"/>
              </a:cxn>
              <a:cxn ang="0">
                <a:pos x="connsiteX3" y="connsiteY3"/>
              </a:cxn>
            </a:cxnLst>
            <a:rect l="l" t="t" r="r" b="b"/>
            <a:pathLst>
              <a:path w="509798" h="623086">
                <a:moveTo>
                  <a:pt x="48552" y="0"/>
                </a:moveTo>
                <a:lnTo>
                  <a:pt x="0" y="623086"/>
                </a:lnTo>
                <a:lnTo>
                  <a:pt x="509798" y="169932"/>
                </a:lnTo>
                <a:lnTo>
                  <a:pt x="48552"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BA1CE8E-B7D0-D148-AF11-DD2E15A2DE03}"/>
              </a:ext>
            </a:extLst>
          </p:cNvPr>
          <p:cNvSpPr/>
          <p:nvPr/>
        </p:nvSpPr>
        <p:spPr>
          <a:xfrm>
            <a:off x="3471483" y="1812034"/>
            <a:ext cx="3066882" cy="2757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4683E39D-0DF5-2748-AC1C-B58C89512699}"/>
              </a:ext>
            </a:extLst>
          </p:cNvPr>
          <p:cNvCxnSpPr>
            <a:cxnSpLocks/>
          </p:cNvCxnSpPr>
          <p:nvPr/>
        </p:nvCxnSpPr>
        <p:spPr>
          <a:xfrm>
            <a:off x="4126938" y="2330506"/>
            <a:ext cx="0" cy="3414839"/>
          </a:xfrm>
          <a:prstGeom prst="line">
            <a:avLst/>
          </a:prstGeom>
          <a:ln w="28575">
            <a:prstDash val="sysDot"/>
          </a:ln>
        </p:spPr>
        <p:style>
          <a:lnRef idx="1">
            <a:schemeClr val="dk1"/>
          </a:lnRef>
          <a:fillRef idx="0">
            <a:schemeClr val="dk1"/>
          </a:fillRef>
          <a:effectRef idx="0">
            <a:schemeClr val="dk1"/>
          </a:effectRef>
          <a:fontRef idx="minor">
            <a:schemeClr val="tx1"/>
          </a:fontRef>
        </p:style>
      </p:cxnSp>
      <p:cxnSp>
        <p:nvCxnSpPr>
          <p:cNvPr id="16" name="Curved Connector 15">
            <a:extLst>
              <a:ext uri="{FF2B5EF4-FFF2-40B4-BE49-F238E27FC236}">
                <a16:creationId xmlns:a16="http://schemas.microsoft.com/office/drawing/2014/main" id="{4069DC07-DD3F-6D4C-B7FF-8354E31EEA54}"/>
              </a:ext>
            </a:extLst>
          </p:cNvPr>
          <p:cNvCxnSpPr>
            <a:cxnSpLocks/>
          </p:cNvCxnSpPr>
          <p:nvPr/>
        </p:nvCxnSpPr>
        <p:spPr>
          <a:xfrm>
            <a:off x="1849455" y="2803284"/>
            <a:ext cx="1319145" cy="434248"/>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C8DC679-8050-D74E-BEEE-B8533474A7B9}"/>
              </a:ext>
            </a:extLst>
          </p:cNvPr>
          <p:cNvSpPr/>
          <p:nvPr/>
        </p:nvSpPr>
        <p:spPr>
          <a:xfrm>
            <a:off x="5729388" y="1510836"/>
            <a:ext cx="334965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Roof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 = Peak System Throughput</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2" name="Curved Connector 11">
            <a:extLst>
              <a:ext uri="{FF2B5EF4-FFF2-40B4-BE49-F238E27FC236}">
                <a16:creationId xmlns:a16="http://schemas.microsoft.com/office/drawing/2014/main" id="{95F772CF-9535-8345-B675-C5F70D2F25F4}"/>
              </a:ext>
            </a:extLst>
          </p:cNvPr>
          <p:cNvCxnSpPr>
            <a:cxnSpLocks/>
          </p:cNvCxnSpPr>
          <p:nvPr/>
        </p:nvCxnSpPr>
        <p:spPr>
          <a:xfrm rot="5400000">
            <a:off x="5558759" y="2012868"/>
            <a:ext cx="411536" cy="382423"/>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FDF13F9F-29F9-A14D-B165-B7C0C1C0FEBA}"/>
              </a:ext>
            </a:extLst>
          </p:cNvPr>
          <p:cNvSpPr/>
          <p:nvPr/>
        </p:nvSpPr>
        <p:spPr>
          <a:xfrm>
            <a:off x="77738" y="2204079"/>
            <a:ext cx="1772156"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Roof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y = BW x AI</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BF935C9B-625B-CD40-A0BA-74230A593934}"/>
              </a:ext>
            </a:extLst>
          </p:cNvPr>
          <p:cNvSpPr/>
          <p:nvPr/>
        </p:nvSpPr>
        <p:spPr>
          <a:xfrm>
            <a:off x="4178969" y="2522544"/>
            <a:ext cx="2869194" cy="317679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Compute Bound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Not suitable for NDP</a:t>
            </a:r>
          </a:p>
        </p:txBody>
      </p:sp>
      <p:sp>
        <p:nvSpPr>
          <p:cNvPr id="26" name="Freeform 25">
            <a:extLst>
              <a:ext uri="{FF2B5EF4-FFF2-40B4-BE49-F238E27FC236}">
                <a16:creationId xmlns:a16="http://schemas.microsoft.com/office/drawing/2014/main" id="{467C6D86-2386-8B47-883D-14B101E4FA8B}"/>
              </a:ext>
            </a:extLst>
          </p:cNvPr>
          <p:cNvSpPr/>
          <p:nvPr/>
        </p:nvSpPr>
        <p:spPr>
          <a:xfrm>
            <a:off x="2694648" y="2654188"/>
            <a:ext cx="1367554" cy="3050697"/>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Memory Bound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Suitable for NDP</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Slide Number Placeholder 5">
            <a:extLst>
              <a:ext uri="{FF2B5EF4-FFF2-40B4-BE49-F238E27FC236}">
                <a16:creationId xmlns:a16="http://schemas.microsoft.com/office/drawing/2014/main" id="{9A4872B9-BF24-0D46-B8FE-B70180A89BCE}"/>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10</a:t>
            </a:r>
          </a:p>
        </p:txBody>
      </p:sp>
    </p:spTree>
    <p:extLst>
      <p:ext uri="{BB962C8B-B14F-4D97-AF65-F5344CB8AC3E}">
        <p14:creationId xmlns:p14="http://schemas.microsoft.com/office/powerpoint/2010/main" val="258105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animBg="1"/>
      <p:bldP spid="25"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441E0BF-E26E-4145-9F36-5872B559F41D}"/>
              </a:ext>
            </a:extLst>
          </p:cNvPr>
          <p:cNvGrpSpPr/>
          <p:nvPr/>
        </p:nvGrpSpPr>
        <p:grpSpPr>
          <a:xfrm>
            <a:off x="1992668" y="1863788"/>
            <a:ext cx="5154267" cy="4366189"/>
            <a:chOff x="1992668" y="1863788"/>
            <a:chExt cx="5154267" cy="4366189"/>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6" name="Rectangle 5">
              <a:extLst>
                <a:ext uri="{FF2B5EF4-FFF2-40B4-BE49-F238E27FC236}">
                  <a16:creationId xmlns:a16="http://schemas.microsoft.com/office/drawing/2014/main" id="{732313A9-6CC1-5244-B284-49D4ED9EBC2E}"/>
                </a:ext>
              </a:extLst>
            </p:cNvPr>
            <p:cNvSpPr/>
            <p:nvPr/>
          </p:nvSpPr>
          <p:spPr>
            <a:xfrm rot="2458086">
              <a:off x="2985415" y="3025302"/>
              <a:ext cx="262334" cy="8073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11</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4" name="Rounded Rectangle 3">
            <a:extLst>
              <a:ext uri="{FF2B5EF4-FFF2-40B4-BE49-F238E27FC236}">
                <a16:creationId xmlns:a16="http://schemas.microsoft.com/office/drawing/2014/main" id="{DFC0A3C4-CD36-184B-B8C4-6A88B847DBF7}"/>
              </a:ext>
            </a:extLst>
          </p:cNvPr>
          <p:cNvSpPr/>
          <p:nvPr/>
        </p:nvSpPr>
        <p:spPr>
          <a:xfrm>
            <a:off x="1730176" y="1863788"/>
            <a:ext cx="1640821"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4CBA6F11-18E2-4E4C-B96A-8154976AF005}"/>
              </a:ext>
            </a:extLst>
          </p:cNvPr>
          <p:cNvSpPr/>
          <p:nvPr/>
        </p:nvSpPr>
        <p:spPr>
          <a:xfrm>
            <a:off x="3370997" y="1863788"/>
            <a:ext cx="1640821"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91729042-D165-5043-B4FE-A68D30AEFB88}"/>
              </a:ext>
            </a:extLst>
          </p:cNvPr>
          <p:cNvSpPr/>
          <p:nvPr/>
        </p:nvSpPr>
        <p:spPr>
          <a:xfrm>
            <a:off x="5011818" y="1852005"/>
            <a:ext cx="1971472"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a:extLst>
              <a:ext uri="{FF2B5EF4-FFF2-40B4-BE49-F238E27FC236}">
                <a16:creationId xmlns:a16="http://schemas.microsoft.com/office/drawing/2014/main" id="{01CA5B28-4719-1F49-A4B8-1CB3EFFDA118}"/>
              </a:ext>
            </a:extLst>
          </p:cNvPr>
          <p:cNvSpPr/>
          <p:nvPr/>
        </p:nvSpPr>
        <p:spPr>
          <a:xfrm>
            <a:off x="7146934" y="1852635"/>
            <a:ext cx="1157569" cy="400096"/>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50368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par>
                          <p:cTn id="12" fill="hold">
                            <p:stCondLst>
                              <p:cond delay="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par>
                          <p:cTn id="20" fill="hold">
                            <p:stCondLst>
                              <p:cond delay="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par>
                          <p:cTn id="28" fill="hold">
                            <p:stCondLst>
                              <p:cond delay="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1" grpId="0" animBg="1"/>
      <p:bldP spid="11" grpId="1" animBg="1"/>
      <p:bldP spid="12" grpId="0" animBg="1"/>
      <p:bldP spid="12"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grpSp>
        <p:nvGrpSpPr>
          <p:cNvPr id="34" name="Group 33">
            <a:extLst>
              <a:ext uri="{FF2B5EF4-FFF2-40B4-BE49-F238E27FC236}">
                <a16:creationId xmlns:a16="http://schemas.microsoft.com/office/drawing/2014/main" id="{66164C0F-CB8B-8B44-8A20-82DF5F863607}"/>
              </a:ext>
            </a:extLst>
          </p:cNvPr>
          <p:cNvGrpSpPr/>
          <p:nvPr/>
        </p:nvGrpSpPr>
        <p:grpSpPr>
          <a:xfrm>
            <a:off x="-33967" y="4147196"/>
            <a:ext cx="3766723" cy="1625341"/>
            <a:chOff x="-33967" y="4147196"/>
            <a:chExt cx="3766723" cy="1625341"/>
          </a:xfrm>
        </p:grpSpPr>
        <p:sp>
          <p:nvSpPr>
            <p:cNvPr id="6" name="Freeform 5">
              <a:extLst>
                <a:ext uri="{FF2B5EF4-FFF2-40B4-BE49-F238E27FC236}">
                  <a16:creationId xmlns:a16="http://schemas.microsoft.com/office/drawing/2014/main" id="{4B73D529-8B06-464A-9891-A6EA2E61A209}"/>
                </a:ext>
              </a:extLst>
            </p:cNvPr>
            <p:cNvSpPr/>
            <p:nvPr/>
          </p:nvSpPr>
          <p:spPr>
            <a:xfrm>
              <a:off x="2605414" y="4147196"/>
              <a:ext cx="1127342" cy="1577199"/>
            </a:xfrm>
            <a:custGeom>
              <a:avLst/>
              <a:gdLst>
                <a:gd name="connsiteX0" fmla="*/ 889348 w 1127342"/>
                <a:gd name="connsiteY0" fmla="*/ 11445 h 1577199"/>
                <a:gd name="connsiteX1" fmla="*/ 839244 w 1127342"/>
                <a:gd name="connsiteY1" fmla="*/ 161757 h 1577199"/>
                <a:gd name="connsiteX2" fmla="*/ 814191 w 1127342"/>
                <a:gd name="connsiteY2" fmla="*/ 186809 h 1577199"/>
                <a:gd name="connsiteX3" fmla="*/ 789139 w 1127342"/>
                <a:gd name="connsiteY3" fmla="*/ 224388 h 1577199"/>
                <a:gd name="connsiteX4" fmla="*/ 676405 w 1127342"/>
                <a:gd name="connsiteY4" fmla="*/ 287018 h 1577199"/>
                <a:gd name="connsiteX5" fmla="*/ 626301 w 1127342"/>
                <a:gd name="connsiteY5" fmla="*/ 312070 h 1577199"/>
                <a:gd name="connsiteX6" fmla="*/ 551145 w 1127342"/>
                <a:gd name="connsiteY6" fmla="*/ 337122 h 1577199"/>
                <a:gd name="connsiteX7" fmla="*/ 475989 w 1127342"/>
                <a:gd name="connsiteY7" fmla="*/ 374700 h 1577199"/>
                <a:gd name="connsiteX8" fmla="*/ 388307 w 1127342"/>
                <a:gd name="connsiteY8" fmla="*/ 387226 h 1577199"/>
                <a:gd name="connsiteX9" fmla="*/ 175364 w 1127342"/>
                <a:gd name="connsiteY9" fmla="*/ 424804 h 1577199"/>
                <a:gd name="connsiteX10" fmla="*/ 137786 w 1127342"/>
                <a:gd name="connsiteY10" fmla="*/ 437330 h 1577199"/>
                <a:gd name="connsiteX11" fmla="*/ 50104 w 1127342"/>
                <a:gd name="connsiteY11" fmla="*/ 550064 h 1577199"/>
                <a:gd name="connsiteX12" fmla="*/ 25052 w 1127342"/>
                <a:gd name="connsiteY12" fmla="*/ 587642 h 1577199"/>
                <a:gd name="connsiteX13" fmla="*/ 37578 w 1127342"/>
                <a:gd name="connsiteY13" fmla="*/ 737955 h 1577199"/>
                <a:gd name="connsiteX14" fmla="*/ 62630 w 1127342"/>
                <a:gd name="connsiteY14" fmla="*/ 813111 h 1577199"/>
                <a:gd name="connsiteX15" fmla="*/ 25052 w 1127342"/>
                <a:gd name="connsiteY15" fmla="*/ 988475 h 1577199"/>
                <a:gd name="connsiteX16" fmla="*/ 0 w 1127342"/>
                <a:gd name="connsiteY16" fmla="*/ 1026053 h 1577199"/>
                <a:gd name="connsiteX17" fmla="*/ 12526 w 1127342"/>
                <a:gd name="connsiteY17" fmla="*/ 1351730 h 1577199"/>
                <a:gd name="connsiteX18" fmla="*/ 112734 w 1127342"/>
                <a:gd name="connsiteY18" fmla="*/ 1439412 h 1577199"/>
                <a:gd name="connsiteX19" fmla="*/ 187890 w 1127342"/>
                <a:gd name="connsiteY19" fmla="*/ 1502042 h 1577199"/>
                <a:gd name="connsiteX20" fmla="*/ 425885 w 1127342"/>
                <a:gd name="connsiteY20" fmla="*/ 1552146 h 1577199"/>
                <a:gd name="connsiteX21" fmla="*/ 601249 w 1127342"/>
                <a:gd name="connsiteY21" fmla="*/ 1577199 h 1577199"/>
                <a:gd name="connsiteX22" fmla="*/ 726509 w 1127342"/>
                <a:gd name="connsiteY22" fmla="*/ 1564672 h 1577199"/>
                <a:gd name="connsiteX23" fmla="*/ 751561 w 1127342"/>
                <a:gd name="connsiteY23" fmla="*/ 1514568 h 1577199"/>
                <a:gd name="connsiteX24" fmla="*/ 789139 w 1127342"/>
                <a:gd name="connsiteY24" fmla="*/ 1364256 h 1577199"/>
                <a:gd name="connsiteX25" fmla="*/ 801665 w 1127342"/>
                <a:gd name="connsiteY25" fmla="*/ 1314152 h 1577199"/>
                <a:gd name="connsiteX26" fmla="*/ 826718 w 1127342"/>
                <a:gd name="connsiteY26" fmla="*/ 1226470 h 1577199"/>
                <a:gd name="connsiteX27" fmla="*/ 839244 w 1127342"/>
                <a:gd name="connsiteY27" fmla="*/ 1151314 h 1577199"/>
                <a:gd name="connsiteX28" fmla="*/ 876822 w 1127342"/>
                <a:gd name="connsiteY28" fmla="*/ 988475 h 1577199"/>
                <a:gd name="connsiteX29" fmla="*/ 901874 w 1127342"/>
                <a:gd name="connsiteY29" fmla="*/ 913319 h 1577199"/>
                <a:gd name="connsiteX30" fmla="*/ 914400 w 1127342"/>
                <a:gd name="connsiteY30" fmla="*/ 875741 h 1577199"/>
                <a:gd name="connsiteX31" fmla="*/ 951978 w 1127342"/>
                <a:gd name="connsiteY31" fmla="*/ 800585 h 1577199"/>
                <a:gd name="connsiteX32" fmla="*/ 977030 w 1127342"/>
                <a:gd name="connsiteY32" fmla="*/ 750481 h 1577199"/>
                <a:gd name="connsiteX33" fmla="*/ 989556 w 1127342"/>
                <a:gd name="connsiteY33" fmla="*/ 712903 h 1577199"/>
                <a:gd name="connsiteX34" fmla="*/ 1014608 w 1127342"/>
                <a:gd name="connsiteY34" fmla="*/ 662799 h 1577199"/>
                <a:gd name="connsiteX35" fmla="*/ 1064712 w 1127342"/>
                <a:gd name="connsiteY35" fmla="*/ 537538 h 1577199"/>
                <a:gd name="connsiteX36" fmla="*/ 1102290 w 1127342"/>
                <a:gd name="connsiteY36" fmla="*/ 399752 h 1577199"/>
                <a:gd name="connsiteX37" fmla="*/ 1114816 w 1127342"/>
                <a:gd name="connsiteY37" fmla="*/ 362174 h 1577199"/>
                <a:gd name="connsiteX38" fmla="*/ 1127342 w 1127342"/>
                <a:gd name="connsiteY38" fmla="*/ 324596 h 1577199"/>
                <a:gd name="connsiteX39" fmla="*/ 1114816 w 1127342"/>
                <a:gd name="connsiteY39" fmla="*/ 149231 h 1577199"/>
                <a:gd name="connsiteX40" fmla="*/ 1102290 w 1127342"/>
                <a:gd name="connsiteY40" fmla="*/ 111653 h 1577199"/>
                <a:gd name="connsiteX41" fmla="*/ 1064712 w 1127342"/>
                <a:gd name="connsiteY41" fmla="*/ 74075 h 1577199"/>
                <a:gd name="connsiteX42" fmla="*/ 939452 w 1127342"/>
                <a:gd name="connsiteY42" fmla="*/ 11445 h 1577199"/>
                <a:gd name="connsiteX43" fmla="*/ 889348 w 1127342"/>
                <a:gd name="connsiteY43" fmla="*/ 11445 h 15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7342" h="1577199">
                  <a:moveTo>
                    <a:pt x="889348" y="11445"/>
                  </a:moveTo>
                  <a:cubicBezTo>
                    <a:pt x="872647" y="36497"/>
                    <a:pt x="871604" y="113219"/>
                    <a:pt x="839244" y="161757"/>
                  </a:cubicBezTo>
                  <a:cubicBezTo>
                    <a:pt x="832693" y="171583"/>
                    <a:pt x="821569" y="177587"/>
                    <a:pt x="814191" y="186809"/>
                  </a:cubicBezTo>
                  <a:cubicBezTo>
                    <a:pt x="804786" y="198565"/>
                    <a:pt x="800469" y="214474"/>
                    <a:pt x="789139" y="224388"/>
                  </a:cubicBezTo>
                  <a:cubicBezTo>
                    <a:pt x="711022" y="292741"/>
                    <a:pt x="739027" y="260180"/>
                    <a:pt x="676405" y="287018"/>
                  </a:cubicBezTo>
                  <a:cubicBezTo>
                    <a:pt x="659242" y="294374"/>
                    <a:pt x="643638" y="305135"/>
                    <a:pt x="626301" y="312070"/>
                  </a:cubicBezTo>
                  <a:cubicBezTo>
                    <a:pt x="601783" y="321877"/>
                    <a:pt x="573117" y="322474"/>
                    <a:pt x="551145" y="337122"/>
                  </a:cubicBezTo>
                  <a:cubicBezTo>
                    <a:pt x="519475" y="358235"/>
                    <a:pt x="513032" y="367291"/>
                    <a:pt x="475989" y="374700"/>
                  </a:cubicBezTo>
                  <a:cubicBezTo>
                    <a:pt x="447038" y="380490"/>
                    <a:pt x="417470" y="382621"/>
                    <a:pt x="388307" y="387226"/>
                  </a:cubicBezTo>
                  <a:cubicBezTo>
                    <a:pt x="378937" y="388706"/>
                    <a:pt x="219927" y="413663"/>
                    <a:pt x="175364" y="424804"/>
                  </a:cubicBezTo>
                  <a:cubicBezTo>
                    <a:pt x="162555" y="428006"/>
                    <a:pt x="150312" y="433155"/>
                    <a:pt x="137786" y="437330"/>
                  </a:cubicBezTo>
                  <a:cubicBezTo>
                    <a:pt x="78918" y="496198"/>
                    <a:pt x="110034" y="460169"/>
                    <a:pt x="50104" y="550064"/>
                  </a:cubicBezTo>
                  <a:lnTo>
                    <a:pt x="25052" y="587642"/>
                  </a:lnTo>
                  <a:cubicBezTo>
                    <a:pt x="29227" y="637746"/>
                    <a:pt x="29312" y="688361"/>
                    <a:pt x="37578" y="737955"/>
                  </a:cubicBezTo>
                  <a:cubicBezTo>
                    <a:pt x="41919" y="764003"/>
                    <a:pt x="62630" y="813111"/>
                    <a:pt x="62630" y="813111"/>
                  </a:cubicBezTo>
                  <a:cubicBezTo>
                    <a:pt x="57330" y="855513"/>
                    <a:pt x="52511" y="947286"/>
                    <a:pt x="25052" y="988475"/>
                  </a:cubicBezTo>
                  <a:lnTo>
                    <a:pt x="0" y="1026053"/>
                  </a:lnTo>
                  <a:cubicBezTo>
                    <a:pt x="4175" y="1134612"/>
                    <a:pt x="1347" y="1243667"/>
                    <a:pt x="12526" y="1351730"/>
                  </a:cubicBezTo>
                  <a:cubicBezTo>
                    <a:pt x="16621" y="1391315"/>
                    <a:pt x="100369" y="1427047"/>
                    <a:pt x="112734" y="1439412"/>
                  </a:cubicBezTo>
                  <a:cubicBezTo>
                    <a:pt x="136332" y="1463010"/>
                    <a:pt x="156500" y="1488091"/>
                    <a:pt x="187890" y="1502042"/>
                  </a:cubicBezTo>
                  <a:cubicBezTo>
                    <a:pt x="262765" y="1535320"/>
                    <a:pt x="345758" y="1542719"/>
                    <a:pt x="425885" y="1552146"/>
                  </a:cubicBezTo>
                  <a:cubicBezTo>
                    <a:pt x="570402" y="1569148"/>
                    <a:pt x="495562" y="1556060"/>
                    <a:pt x="601249" y="1577199"/>
                  </a:cubicBezTo>
                  <a:cubicBezTo>
                    <a:pt x="643002" y="1573023"/>
                    <a:pt x="687775" y="1580811"/>
                    <a:pt x="726509" y="1564672"/>
                  </a:cubicBezTo>
                  <a:cubicBezTo>
                    <a:pt x="743745" y="1557490"/>
                    <a:pt x="745656" y="1532282"/>
                    <a:pt x="751561" y="1514568"/>
                  </a:cubicBezTo>
                  <a:lnTo>
                    <a:pt x="789139" y="1364256"/>
                  </a:lnTo>
                  <a:cubicBezTo>
                    <a:pt x="793314" y="1347555"/>
                    <a:pt x="796221" y="1330484"/>
                    <a:pt x="801665" y="1314152"/>
                  </a:cubicBezTo>
                  <a:cubicBezTo>
                    <a:pt x="813602" y="1278342"/>
                    <a:pt x="818855" y="1265784"/>
                    <a:pt x="826718" y="1226470"/>
                  </a:cubicBezTo>
                  <a:cubicBezTo>
                    <a:pt x="831699" y="1201566"/>
                    <a:pt x="834701" y="1176302"/>
                    <a:pt x="839244" y="1151314"/>
                  </a:cubicBezTo>
                  <a:cubicBezTo>
                    <a:pt x="847194" y="1107591"/>
                    <a:pt x="864927" y="1024160"/>
                    <a:pt x="876822" y="988475"/>
                  </a:cubicBezTo>
                  <a:lnTo>
                    <a:pt x="901874" y="913319"/>
                  </a:lnTo>
                  <a:cubicBezTo>
                    <a:pt x="906049" y="900793"/>
                    <a:pt x="907076" y="886727"/>
                    <a:pt x="914400" y="875741"/>
                  </a:cubicBezTo>
                  <a:cubicBezTo>
                    <a:pt x="962544" y="803525"/>
                    <a:pt x="920862" y="873189"/>
                    <a:pt x="951978" y="800585"/>
                  </a:cubicBezTo>
                  <a:cubicBezTo>
                    <a:pt x="959334" y="783422"/>
                    <a:pt x="969674" y="767644"/>
                    <a:pt x="977030" y="750481"/>
                  </a:cubicBezTo>
                  <a:cubicBezTo>
                    <a:pt x="982231" y="738345"/>
                    <a:pt x="984355" y="725039"/>
                    <a:pt x="989556" y="712903"/>
                  </a:cubicBezTo>
                  <a:cubicBezTo>
                    <a:pt x="996912" y="695740"/>
                    <a:pt x="1007673" y="680136"/>
                    <a:pt x="1014608" y="662799"/>
                  </a:cubicBezTo>
                  <a:cubicBezTo>
                    <a:pt x="1076521" y="508014"/>
                    <a:pt x="1005961" y="655040"/>
                    <a:pt x="1064712" y="537538"/>
                  </a:cubicBezTo>
                  <a:cubicBezTo>
                    <a:pt x="1082417" y="449014"/>
                    <a:pt x="1070505" y="495106"/>
                    <a:pt x="1102290" y="399752"/>
                  </a:cubicBezTo>
                  <a:lnTo>
                    <a:pt x="1114816" y="362174"/>
                  </a:lnTo>
                  <a:lnTo>
                    <a:pt x="1127342" y="324596"/>
                  </a:lnTo>
                  <a:cubicBezTo>
                    <a:pt x="1123167" y="266141"/>
                    <a:pt x="1121663" y="207434"/>
                    <a:pt x="1114816" y="149231"/>
                  </a:cubicBezTo>
                  <a:cubicBezTo>
                    <a:pt x="1113273" y="136118"/>
                    <a:pt x="1109614" y="122639"/>
                    <a:pt x="1102290" y="111653"/>
                  </a:cubicBezTo>
                  <a:cubicBezTo>
                    <a:pt x="1092464" y="96914"/>
                    <a:pt x="1078695" y="84951"/>
                    <a:pt x="1064712" y="74075"/>
                  </a:cubicBezTo>
                  <a:cubicBezTo>
                    <a:pt x="1010417" y="31845"/>
                    <a:pt x="998648" y="21311"/>
                    <a:pt x="939452" y="11445"/>
                  </a:cubicBezTo>
                  <a:cubicBezTo>
                    <a:pt x="931215" y="10072"/>
                    <a:pt x="906049" y="-13607"/>
                    <a:pt x="889348" y="11445"/>
                  </a:cubicBezTo>
                  <a:close/>
                </a:path>
              </a:pathLst>
            </a:custGeom>
            <a:solidFill>
              <a:schemeClr val="accent6">
                <a:alpha val="20392"/>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7AA9AEA-BFF3-8240-B205-449011F2DAEA}"/>
                </a:ext>
              </a:extLst>
            </p:cNvPr>
            <p:cNvSpPr/>
            <p:nvPr/>
          </p:nvSpPr>
          <p:spPr>
            <a:xfrm>
              <a:off x="-33967" y="4744901"/>
              <a:ext cx="20773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faster on NDP</a:t>
              </a:r>
              <a:endParaRPr kumimoji="0" lang="en-US" sz="1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7" name="Curved Connector 6">
              <a:extLst>
                <a:ext uri="{FF2B5EF4-FFF2-40B4-BE49-F238E27FC236}">
                  <a16:creationId xmlns:a16="http://schemas.microsoft.com/office/drawing/2014/main" id="{2A7DFCF8-3B4F-0A44-9739-8F322A8378F5}"/>
                </a:ext>
              </a:extLst>
            </p:cNvPr>
            <p:cNvCxnSpPr>
              <a:cxnSpLocks/>
            </p:cNvCxnSpPr>
            <p:nvPr/>
          </p:nvCxnSpPr>
          <p:spPr>
            <a:xfrm>
              <a:off x="1623606" y="5160723"/>
              <a:ext cx="852726" cy="297002"/>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626EC7A-F83D-EF45-9A26-842995BF871B}"/>
              </a:ext>
            </a:extLst>
          </p:cNvPr>
          <p:cNvGrpSpPr/>
          <p:nvPr/>
        </p:nvGrpSpPr>
        <p:grpSpPr>
          <a:xfrm>
            <a:off x="4886743" y="2638139"/>
            <a:ext cx="4064498" cy="1095813"/>
            <a:chOff x="4881123" y="2661995"/>
            <a:chExt cx="4064498" cy="1095813"/>
          </a:xfrm>
        </p:grpSpPr>
        <p:sp>
          <p:nvSpPr>
            <p:cNvPr id="10" name="Freeform 9">
              <a:extLst>
                <a:ext uri="{FF2B5EF4-FFF2-40B4-BE49-F238E27FC236}">
                  <a16:creationId xmlns:a16="http://schemas.microsoft.com/office/drawing/2014/main" id="{CC20F806-518A-804D-B0AE-5B205717CF32}"/>
                </a:ext>
              </a:extLst>
            </p:cNvPr>
            <p:cNvSpPr/>
            <p:nvPr/>
          </p:nvSpPr>
          <p:spPr>
            <a:xfrm>
              <a:off x="4881123" y="3377883"/>
              <a:ext cx="1231578" cy="379925"/>
            </a:xfrm>
            <a:custGeom>
              <a:avLst/>
              <a:gdLst>
                <a:gd name="connsiteX0" fmla="*/ 467491 w 1231578"/>
                <a:gd name="connsiteY0" fmla="*/ 4144 h 379925"/>
                <a:gd name="connsiteX1" fmla="*/ 379809 w 1231578"/>
                <a:gd name="connsiteY1" fmla="*/ 16670 h 379925"/>
                <a:gd name="connsiteX2" fmla="*/ 191918 w 1231578"/>
                <a:gd name="connsiteY2" fmla="*/ 29196 h 379925"/>
                <a:gd name="connsiteX3" fmla="*/ 141814 w 1231578"/>
                <a:gd name="connsiteY3" fmla="*/ 41722 h 379925"/>
                <a:gd name="connsiteX4" fmla="*/ 66658 w 1231578"/>
                <a:gd name="connsiteY4" fmla="*/ 66775 h 379925"/>
                <a:gd name="connsiteX5" fmla="*/ 41606 w 1231578"/>
                <a:gd name="connsiteY5" fmla="*/ 104353 h 379925"/>
                <a:gd name="connsiteX6" fmla="*/ 4028 w 1231578"/>
                <a:gd name="connsiteY6" fmla="*/ 129405 h 379925"/>
                <a:gd name="connsiteX7" fmla="*/ 16554 w 1231578"/>
                <a:gd name="connsiteY7" fmla="*/ 229613 h 379925"/>
                <a:gd name="connsiteX8" fmla="*/ 204444 w 1231578"/>
                <a:gd name="connsiteY8" fmla="*/ 267191 h 379925"/>
                <a:gd name="connsiteX9" fmla="*/ 304652 w 1231578"/>
                <a:gd name="connsiteY9" fmla="*/ 279717 h 379925"/>
                <a:gd name="connsiteX10" fmla="*/ 354756 w 1231578"/>
                <a:gd name="connsiteY10" fmla="*/ 292243 h 379925"/>
                <a:gd name="connsiteX11" fmla="*/ 592751 w 1231578"/>
                <a:gd name="connsiteY11" fmla="*/ 304769 h 379925"/>
                <a:gd name="connsiteX12" fmla="*/ 705485 w 1231578"/>
                <a:gd name="connsiteY12" fmla="*/ 317295 h 379925"/>
                <a:gd name="connsiteX13" fmla="*/ 780641 w 1231578"/>
                <a:gd name="connsiteY13" fmla="*/ 354873 h 379925"/>
                <a:gd name="connsiteX14" fmla="*/ 905902 w 1231578"/>
                <a:gd name="connsiteY14" fmla="*/ 379925 h 379925"/>
                <a:gd name="connsiteX15" fmla="*/ 1181474 w 1231578"/>
                <a:gd name="connsiteY15" fmla="*/ 367399 h 379925"/>
                <a:gd name="connsiteX16" fmla="*/ 1219052 w 1231578"/>
                <a:gd name="connsiteY16" fmla="*/ 342347 h 379925"/>
                <a:gd name="connsiteX17" fmla="*/ 1231578 w 1231578"/>
                <a:gd name="connsiteY17" fmla="*/ 304769 h 379925"/>
                <a:gd name="connsiteX18" fmla="*/ 1219052 w 1231578"/>
                <a:gd name="connsiteY18" fmla="*/ 166983 h 379925"/>
                <a:gd name="connsiteX19" fmla="*/ 1156422 w 1231578"/>
                <a:gd name="connsiteY19" fmla="*/ 91827 h 379925"/>
                <a:gd name="connsiteX20" fmla="*/ 1118844 w 1231578"/>
                <a:gd name="connsiteY20" fmla="*/ 79301 h 379925"/>
                <a:gd name="connsiteX21" fmla="*/ 1081266 w 1231578"/>
                <a:gd name="connsiteY21" fmla="*/ 54249 h 379925"/>
                <a:gd name="connsiteX22" fmla="*/ 580225 w 1231578"/>
                <a:gd name="connsiteY22" fmla="*/ 16670 h 379925"/>
                <a:gd name="connsiteX23" fmla="*/ 467491 w 1231578"/>
                <a:gd name="connsiteY23" fmla="*/ 4144 h 37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78" h="379925">
                  <a:moveTo>
                    <a:pt x="467491" y="4144"/>
                  </a:moveTo>
                  <a:cubicBezTo>
                    <a:pt x="434088" y="4144"/>
                    <a:pt x="409212" y="13997"/>
                    <a:pt x="379809" y="16670"/>
                  </a:cubicBezTo>
                  <a:cubicBezTo>
                    <a:pt x="317297" y="22353"/>
                    <a:pt x="254342" y="22625"/>
                    <a:pt x="191918" y="29196"/>
                  </a:cubicBezTo>
                  <a:cubicBezTo>
                    <a:pt x="174797" y="30998"/>
                    <a:pt x="158303" y="36775"/>
                    <a:pt x="141814" y="41722"/>
                  </a:cubicBezTo>
                  <a:cubicBezTo>
                    <a:pt x="116521" y="49310"/>
                    <a:pt x="66658" y="66775"/>
                    <a:pt x="66658" y="66775"/>
                  </a:cubicBezTo>
                  <a:cubicBezTo>
                    <a:pt x="58307" y="79301"/>
                    <a:pt x="52251" y="93708"/>
                    <a:pt x="41606" y="104353"/>
                  </a:cubicBezTo>
                  <a:cubicBezTo>
                    <a:pt x="30961" y="114998"/>
                    <a:pt x="6980" y="114643"/>
                    <a:pt x="4028" y="129405"/>
                  </a:cubicBezTo>
                  <a:cubicBezTo>
                    <a:pt x="-2574" y="162414"/>
                    <a:pt x="-2750" y="202036"/>
                    <a:pt x="16554" y="229613"/>
                  </a:cubicBezTo>
                  <a:cubicBezTo>
                    <a:pt x="35305" y="256400"/>
                    <a:pt x="197581" y="266384"/>
                    <a:pt x="204444" y="267191"/>
                  </a:cubicBezTo>
                  <a:cubicBezTo>
                    <a:pt x="237876" y="271124"/>
                    <a:pt x="271447" y="274183"/>
                    <a:pt x="304652" y="279717"/>
                  </a:cubicBezTo>
                  <a:cubicBezTo>
                    <a:pt x="321633" y="282547"/>
                    <a:pt x="337605" y="290752"/>
                    <a:pt x="354756" y="292243"/>
                  </a:cubicBezTo>
                  <a:cubicBezTo>
                    <a:pt x="433899" y="299125"/>
                    <a:pt x="513419" y="300594"/>
                    <a:pt x="592751" y="304769"/>
                  </a:cubicBezTo>
                  <a:cubicBezTo>
                    <a:pt x="630329" y="308944"/>
                    <a:pt x="668190" y="311079"/>
                    <a:pt x="705485" y="317295"/>
                  </a:cubicBezTo>
                  <a:cubicBezTo>
                    <a:pt x="763064" y="326892"/>
                    <a:pt x="725556" y="331265"/>
                    <a:pt x="780641" y="354873"/>
                  </a:cubicBezTo>
                  <a:cubicBezTo>
                    <a:pt x="804423" y="365065"/>
                    <a:pt x="888947" y="377099"/>
                    <a:pt x="905902" y="379925"/>
                  </a:cubicBezTo>
                  <a:cubicBezTo>
                    <a:pt x="997759" y="375750"/>
                    <a:pt x="1090177" y="378355"/>
                    <a:pt x="1181474" y="367399"/>
                  </a:cubicBezTo>
                  <a:cubicBezTo>
                    <a:pt x="1196421" y="365605"/>
                    <a:pt x="1209648" y="354102"/>
                    <a:pt x="1219052" y="342347"/>
                  </a:cubicBezTo>
                  <a:cubicBezTo>
                    <a:pt x="1227300" y="332037"/>
                    <a:pt x="1227403" y="317295"/>
                    <a:pt x="1231578" y="304769"/>
                  </a:cubicBezTo>
                  <a:cubicBezTo>
                    <a:pt x="1227403" y="258840"/>
                    <a:pt x="1228715" y="212077"/>
                    <a:pt x="1219052" y="166983"/>
                  </a:cubicBezTo>
                  <a:cubicBezTo>
                    <a:pt x="1215201" y="149011"/>
                    <a:pt x="1168136" y="99636"/>
                    <a:pt x="1156422" y="91827"/>
                  </a:cubicBezTo>
                  <a:cubicBezTo>
                    <a:pt x="1145436" y="84503"/>
                    <a:pt x="1130654" y="85206"/>
                    <a:pt x="1118844" y="79301"/>
                  </a:cubicBezTo>
                  <a:cubicBezTo>
                    <a:pt x="1105379" y="72568"/>
                    <a:pt x="1095023" y="60363"/>
                    <a:pt x="1081266" y="54249"/>
                  </a:cubicBezTo>
                  <a:cubicBezTo>
                    <a:pt x="927563" y="-14065"/>
                    <a:pt x="730318" y="21084"/>
                    <a:pt x="580225" y="16670"/>
                  </a:cubicBezTo>
                  <a:cubicBezTo>
                    <a:pt x="497147" y="-11023"/>
                    <a:pt x="500894" y="4144"/>
                    <a:pt x="467491" y="4144"/>
                  </a:cubicBezTo>
                  <a:close/>
                </a:path>
              </a:pathLst>
            </a:cu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urved Connector 10">
              <a:extLst>
                <a:ext uri="{FF2B5EF4-FFF2-40B4-BE49-F238E27FC236}">
                  <a16:creationId xmlns:a16="http://schemas.microsoft.com/office/drawing/2014/main" id="{7A95F5F8-B28C-2B4B-BC2A-BC11D0C57C96}"/>
                </a:ext>
              </a:extLst>
            </p:cNvPr>
            <p:cNvCxnSpPr>
              <a:cxnSpLocks/>
            </p:cNvCxnSpPr>
            <p:nvPr/>
          </p:nvCxnSpPr>
          <p:spPr>
            <a:xfrm rot="10800000" flipV="1">
              <a:off x="6112701" y="3056351"/>
              <a:ext cx="538622" cy="511494"/>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0206A11-81DF-6D4D-BAB9-660532A0F3EF}"/>
                </a:ext>
              </a:extLst>
            </p:cNvPr>
            <p:cNvSpPr/>
            <p:nvPr/>
          </p:nvSpPr>
          <p:spPr>
            <a:xfrm>
              <a:off x="6517037" y="2661995"/>
              <a:ext cx="2428584"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3" name="Group 32">
            <a:extLst>
              <a:ext uri="{FF2B5EF4-FFF2-40B4-BE49-F238E27FC236}">
                <a16:creationId xmlns:a16="http://schemas.microsoft.com/office/drawing/2014/main" id="{76C86332-FBE1-2147-8A69-69D846681F8D}"/>
              </a:ext>
            </a:extLst>
          </p:cNvPr>
          <p:cNvGrpSpPr/>
          <p:nvPr/>
        </p:nvGrpSpPr>
        <p:grpSpPr>
          <a:xfrm>
            <a:off x="75990" y="2725009"/>
            <a:ext cx="3944865" cy="2435714"/>
            <a:chOff x="75990" y="2725009"/>
            <a:chExt cx="3944865" cy="2435714"/>
          </a:xfrm>
        </p:grpSpPr>
        <p:sp>
          <p:nvSpPr>
            <p:cNvPr id="16" name="Freeform 15">
              <a:extLst>
                <a:ext uri="{FF2B5EF4-FFF2-40B4-BE49-F238E27FC236}">
                  <a16:creationId xmlns:a16="http://schemas.microsoft.com/office/drawing/2014/main" id="{5A5AE008-07A4-924F-9F56-E68F1FF06525}"/>
                </a:ext>
              </a:extLst>
            </p:cNvPr>
            <p:cNvSpPr/>
            <p:nvPr/>
          </p:nvSpPr>
          <p:spPr>
            <a:xfrm>
              <a:off x="2829373" y="3319397"/>
              <a:ext cx="1191482" cy="1841326"/>
            </a:xfrm>
            <a:custGeom>
              <a:avLst/>
              <a:gdLst>
                <a:gd name="connsiteX0" fmla="*/ 39087 w 1191482"/>
                <a:gd name="connsiteY0" fmla="*/ 864296 h 1841326"/>
                <a:gd name="connsiteX1" fmla="*/ 26561 w 1191482"/>
                <a:gd name="connsiteY1" fmla="*/ 951978 h 1841326"/>
                <a:gd name="connsiteX2" fmla="*/ 51613 w 1191482"/>
                <a:gd name="connsiteY2" fmla="*/ 1052187 h 1841326"/>
                <a:gd name="connsiteX3" fmla="*/ 89191 w 1191482"/>
                <a:gd name="connsiteY3" fmla="*/ 1077239 h 1841326"/>
                <a:gd name="connsiteX4" fmla="*/ 176874 w 1191482"/>
                <a:gd name="connsiteY4" fmla="*/ 1102291 h 1841326"/>
                <a:gd name="connsiteX5" fmla="*/ 289608 w 1191482"/>
                <a:gd name="connsiteY5" fmla="*/ 1039661 h 1841326"/>
                <a:gd name="connsiteX6" fmla="*/ 314660 w 1191482"/>
                <a:gd name="connsiteY6" fmla="*/ 1014608 h 1841326"/>
                <a:gd name="connsiteX7" fmla="*/ 339712 w 1191482"/>
                <a:gd name="connsiteY7" fmla="*/ 977030 h 1841326"/>
                <a:gd name="connsiteX8" fmla="*/ 377290 w 1191482"/>
                <a:gd name="connsiteY8" fmla="*/ 951978 h 1841326"/>
                <a:gd name="connsiteX9" fmla="*/ 414868 w 1191482"/>
                <a:gd name="connsiteY9" fmla="*/ 876822 h 1841326"/>
                <a:gd name="connsiteX10" fmla="*/ 452446 w 1191482"/>
                <a:gd name="connsiteY10" fmla="*/ 851770 h 1841326"/>
                <a:gd name="connsiteX11" fmla="*/ 502550 w 1191482"/>
                <a:gd name="connsiteY11" fmla="*/ 789140 h 1841326"/>
                <a:gd name="connsiteX12" fmla="*/ 602759 w 1191482"/>
                <a:gd name="connsiteY12" fmla="*/ 726510 h 1841326"/>
                <a:gd name="connsiteX13" fmla="*/ 640337 w 1191482"/>
                <a:gd name="connsiteY13" fmla="*/ 713984 h 1841326"/>
                <a:gd name="connsiteX14" fmla="*/ 677915 w 1191482"/>
                <a:gd name="connsiteY14" fmla="*/ 701458 h 1841326"/>
                <a:gd name="connsiteX15" fmla="*/ 815701 w 1191482"/>
                <a:gd name="connsiteY15" fmla="*/ 713984 h 1841326"/>
                <a:gd name="connsiteX16" fmla="*/ 853279 w 1191482"/>
                <a:gd name="connsiteY16" fmla="*/ 739036 h 1841326"/>
                <a:gd name="connsiteX17" fmla="*/ 840753 w 1191482"/>
                <a:gd name="connsiteY17" fmla="*/ 801666 h 1841326"/>
                <a:gd name="connsiteX18" fmla="*/ 878331 w 1191482"/>
                <a:gd name="connsiteY18" fmla="*/ 977030 h 1841326"/>
                <a:gd name="connsiteX19" fmla="*/ 903383 w 1191482"/>
                <a:gd name="connsiteY19" fmla="*/ 1014608 h 1841326"/>
                <a:gd name="connsiteX20" fmla="*/ 940961 w 1191482"/>
                <a:gd name="connsiteY20" fmla="*/ 1089765 h 1841326"/>
                <a:gd name="connsiteX21" fmla="*/ 966013 w 1191482"/>
                <a:gd name="connsiteY21" fmla="*/ 1164921 h 1841326"/>
                <a:gd name="connsiteX22" fmla="*/ 991065 w 1191482"/>
                <a:gd name="connsiteY22" fmla="*/ 1240077 h 1841326"/>
                <a:gd name="connsiteX23" fmla="*/ 1003591 w 1191482"/>
                <a:gd name="connsiteY23" fmla="*/ 1277655 h 1841326"/>
                <a:gd name="connsiteX24" fmla="*/ 1016117 w 1191482"/>
                <a:gd name="connsiteY24" fmla="*/ 1327759 h 1841326"/>
                <a:gd name="connsiteX25" fmla="*/ 1066222 w 1191482"/>
                <a:gd name="connsiteY25" fmla="*/ 1828800 h 1841326"/>
                <a:gd name="connsiteX26" fmla="*/ 1103800 w 1191482"/>
                <a:gd name="connsiteY26" fmla="*/ 1841326 h 1841326"/>
                <a:gd name="connsiteX27" fmla="*/ 1166430 w 1191482"/>
                <a:gd name="connsiteY27" fmla="*/ 1828800 h 1841326"/>
                <a:gd name="connsiteX28" fmla="*/ 1191482 w 1191482"/>
                <a:gd name="connsiteY28" fmla="*/ 1753644 h 1841326"/>
                <a:gd name="connsiteX29" fmla="*/ 1178956 w 1191482"/>
                <a:gd name="connsiteY29" fmla="*/ 1553228 h 1841326"/>
                <a:gd name="connsiteX30" fmla="*/ 1166430 w 1191482"/>
                <a:gd name="connsiteY30" fmla="*/ 1515650 h 1841326"/>
                <a:gd name="connsiteX31" fmla="*/ 1116326 w 1191482"/>
                <a:gd name="connsiteY31" fmla="*/ 1440493 h 1841326"/>
                <a:gd name="connsiteX32" fmla="*/ 1091274 w 1191482"/>
                <a:gd name="connsiteY32" fmla="*/ 1402915 h 1841326"/>
                <a:gd name="connsiteX33" fmla="*/ 1066222 w 1191482"/>
                <a:gd name="connsiteY33" fmla="*/ 1365337 h 1841326"/>
                <a:gd name="connsiteX34" fmla="*/ 1016117 w 1191482"/>
                <a:gd name="connsiteY34" fmla="*/ 1302707 h 1841326"/>
                <a:gd name="connsiteX35" fmla="*/ 991065 w 1191482"/>
                <a:gd name="connsiteY35" fmla="*/ 1227551 h 1841326"/>
                <a:gd name="connsiteX36" fmla="*/ 991065 w 1191482"/>
                <a:gd name="connsiteY36" fmla="*/ 939452 h 1841326"/>
                <a:gd name="connsiteX37" fmla="*/ 1028643 w 1191482"/>
                <a:gd name="connsiteY37" fmla="*/ 826718 h 1841326"/>
                <a:gd name="connsiteX38" fmla="*/ 1041169 w 1191482"/>
                <a:gd name="connsiteY38" fmla="*/ 789140 h 1841326"/>
                <a:gd name="connsiteX39" fmla="*/ 1053695 w 1191482"/>
                <a:gd name="connsiteY39" fmla="*/ 751562 h 1841326"/>
                <a:gd name="connsiteX40" fmla="*/ 1041169 w 1191482"/>
                <a:gd name="connsiteY40" fmla="*/ 651354 h 1841326"/>
                <a:gd name="connsiteX41" fmla="*/ 1016117 w 1191482"/>
                <a:gd name="connsiteY41" fmla="*/ 576198 h 1841326"/>
                <a:gd name="connsiteX42" fmla="*/ 1041169 w 1191482"/>
                <a:gd name="connsiteY42" fmla="*/ 501041 h 1841326"/>
                <a:gd name="connsiteX43" fmla="*/ 1053695 w 1191482"/>
                <a:gd name="connsiteY43" fmla="*/ 463463 h 1841326"/>
                <a:gd name="connsiteX44" fmla="*/ 1078748 w 1191482"/>
                <a:gd name="connsiteY44" fmla="*/ 438411 h 1841326"/>
                <a:gd name="connsiteX45" fmla="*/ 1091274 w 1191482"/>
                <a:gd name="connsiteY45" fmla="*/ 388307 h 1841326"/>
                <a:gd name="connsiteX46" fmla="*/ 1116326 w 1191482"/>
                <a:gd name="connsiteY46" fmla="*/ 300625 h 1841326"/>
                <a:gd name="connsiteX47" fmla="*/ 1128852 w 1191482"/>
                <a:gd name="connsiteY47" fmla="*/ 200417 h 1841326"/>
                <a:gd name="connsiteX48" fmla="*/ 1091274 w 1191482"/>
                <a:gd name="connsiteY48" fmla="*/ 50104 h 1841326"/>
                <a:gd name="connsiteX49" fmla="*/ 1053695 w 1191482"/>
                <a:gd name="connsiteY49" fmla="*/ 25052 h 1841326"/>
                <a:gd name="connsiteX50" fmla="*/ 978539 w 1191482"/>
                <a:gd name="connsiteY50" fmla="*/ 0 h 1841326"/>
                <a:gd name="connsiteX51" fmla="*/ 790649 w 1191482"/>
                <a:gd name="connsiteY51" fmla="*/ 25052 h 1841326"/>
                <a:gd name="connsiteX52" fmla="*/ 715493 w 1191482"/>
                <a:gd name="connsiteY52" fmla="*/ 75156 h 1841326"/>
                <a:gd name="connsiteX53" fmla="*/ 677915 w 1191482"/>
                <a:gd name="connsiteY53" fmla="*/ 100208 h 1841326"/>
                <a:gd name="connsiteX54" fmla="*/ 652863 w 1191482"/>
                <a:gd name="connsiteY54" fmla="*/ 125261 h 1841326"/>
                <a:gd name="connsiteX55" fmla="*/ 615285 w 1191482"/>
                <a:gd name="connsiteY55" fmla="*/ 150313 h 1841326"/>
                <a:gd name="connsiteX56" fmla="*/ 552654 w 1191482"/>
                <a:gd name="connsiteY56" fmla="*/ 200417 h 1841326"/>
                <a:gd name="connsiteX57" fmla="*/ 527602 w 1191482"/>
                <a:gd name="connsiteY57" fmla="*/ 237995 h 1841326"/>
                <a:gd name="connsiteX58" fmla="*/ 490024 w 1191482"/>
                <a:gd name="connsiteY58" fmla="*/ 263047 h 1841326"/>
                <a:gd name="connsiteX59" fmla="*/ 477498 w 1191482"/>
                <a:gd name="connsiteY59" fmla="*/ 300625 h 1841326"/>
                <a:gd name="connsiteX60" fmla="*/ 439920 w 1191482"/>
                <a:gd name="connsiteY60" fmla="*/ 338203 h 1841326"/>
                <a:gd name="connsiteX61" fmla="*/ 402342 w 1191482"/>
                <a:gd name="connsiteY61" fmla="*/ 413359 h 1841326"/>
                <a:gd name="connsiteX62" fmla="*/ 314660 w 1191482"/>
                <a:gd name="connsiteY62" fmla="*/ 526093 h 1841326"/>
                <a:gd name="connsiteX63" fmla="*/ 289608 w 1191482"/>
                <a:gd name="connsiteY63" fmla="*/ 563671 h 1841326"/>
                <a:gd name="connsiteX64" fmla="*/ 226978 w 1191482"/>
                <a:gd name="connsiteY64" fmla="*/ 626302 h 1841326"/>
                <a:gd name="connsiteX65" fmla="*/ 151822 w 1191482"/>
                <a:gd name="connsiteY65" fmla="*/ 701458 h 1841326"/>
                <a:gd name="connsiteX66" fmla="*/ 126769 w 1191482"/>
                <a:gd name="connsiteY66" fmla="*/ 726510 h 1841326"/>
                <a:gd name="connsiteX67" fmla="*/ 89191 w 1191482"/>
                <a:gd name="connsiteY67" fmla="*/ 739036 h 1841326"/>
                <a:gd name="connsiteX68" fmla="*/ 51613 w 1191482"/>
                <a:gd name="connsiteY68" fmla="*/ 776614 h 1841326"/>
                <a:gd name="connsiteX69" fmla="*/ 14035 w 1191482"/>
                <a:gd name="connsiteY69" fmla="*/ 801666 h 1841326"/>
                <a:gd name="connsiteX70" fmla="*/ 1509 w 1191482"/>
                <a:gd name="connsiteY70" fmla="*/ 914400 h 18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91482" h="1841326">
                  <a:moveTo>
                    <a:pt x="39087" y="864296"/>
                  </a:moveTo>
                  <a:cubicBezTo>
                    <a:pt x="34912" y="893523"/>
                    <a:pt x="26561" y="922454"/>
                    <a:pt x="26561" y="951978"/>
                  </a:cubicBezTo>
                  <a:cubicBezTo>
                    <a:pt x="26561" y="954317"/>
                    <a:pt x="41729" y="1039832"/>
                    <a:pt x="51613" y="1052187"/>
                  </a:cubicBezTo>
                  <a:cubicBezTo>
                    <a:pt x="61017" y="1063943"/>
                    <a:pt x="75726" y="1070506"/>
                    <a:pt x="89191" y="1077239"/>
                  </a:cubicBezTo>
                  <a:cubicBezTo>
                    <a:pt x="107162" y="1086224"/>
                    <a:pt x="160820" y="1098278"/>
                    <a:pt x="176874" y="1102291"/>
                  </a:cubicBezTo>
                  <a:cubicBezTo>
                    <a:pt x="224127" y="1086540"/>
                    <a:pt x="246540" y="1082731"/>
                    <a:pt x="289608" y="1039661"/>
                  </a:cubicBezTo>
                  <a:cubicBezTo>
                    <a:pt x="297959" y="1031310"/>
                    <a:pt x="307283" y="1023830"/>
                    <a:pt x="314660" y="1014608"/>
                  </a:cubicBezTo>
                  <a:cubicBezTo>
                    <a:pt x="324064" y="1002852"/>
                    <a:pt x="329067" y="987675"/>
                    <a:pt x="339712" y="977030"/>
                  </a:cubicBezTo>
                  <a:cubicBezTo>
                    <a:pt x="350357" y="966385"/>
                    <a:pt x="364764" y="960329"/>
                    <a:pt x="377290" y="951978"/>
                  </a:cubicBezTo>
                  <a:cubicBezTo>
                    <a:pt x="387478" y="921415"/>
                    <a:pt x="390586" y="901104"/>
                    <a:pt x="414868" y="876822"/>
                  </a:cubicBezTo>
                  <a:cubicBezTo>
                    <a:pt x="425513" y="866177"/>
                    <a:pt x="439920" y="860121"/>
                    <a:pt x="452446" y="851770"/>
                  </a:cubicBezTo>
                  <a:cubicBezTo>
                    <a:pt x="476832" y="778613"/>
                    <a:pt x="445892" y="845798"/>
                    <a:pt x="502550" y="789140"/>
                  </a:cubicBezTo>
                  <a:cubicBezTo>
                    <a:pt x="572025" y="719665"/>
                    <a:pt x="461090" y="773732"/>
                    <a:pt x="602759" y="726510"/>
                  </a:cubicBezTo>
                  <a:lnTo>
                    <a:pt x="640337" y="713984"/>
                  </a:lnTo>
                  <a:lnTo>
                    <a:pt x="677915" y="701458"/>
                  </a:lnTo>
                  <a:cubicBezTo>
                    <a:pt x="723844" y="705633"/>
                    <a:pt x="770607" y="704321"/>
                    <a:pt x="815701" y="713984"/>
                  </a:cubicBezTo>
                  <a:cubicBezTo>
                    <a:pt x="830421" y="717138"/>
                    <a:pt x="849143" y="724561"/>
                    <a:pt x="853279" y="739036"/>
                  </a:cubicBezTo>
                  <a:cubicBezTo>
                    <a:pt x="859128" y="759507"/>
                    <a:pt x="844928" y="780789"/>
                    <a:pt x="840753" y="801666"/>
                  </a:cubicBezTo>
                  <a:cubicBezTo>
                    <a:pt x="846053" y="844068"/>
                    <a:pt x="850872" y="935841"/>
                    <a:pt x="878331" y="977030"/>
                  </a:cubicBezTo>
                  <a:lnTo>
                    <a:pt x="903383" y="1014608"/>
                  </a:lnTo>
                  <a:cubicBezTo>
                    <a:pt x="949063" y="1151652"/>
                    <a:pt x="876212" y="944080"/>
                    <a:pt x="940961" y="1089765"/>
                  </a:cubicBezTo>
                  <a:cubicBezTo>
                    <a:pt x="951686" y="1113896"/>
                    <a:pt x="957662" y="1139869"/>
                    <a:pt x="966013" y="1164921"/>
                  </a:cubicBezTo>
                  <a:lnTo>
                    <a:pt x="991065" y="1240077"/>
                  </a:lnTo>
                  <a:cubicBezTo>
                    <a:pt x="995240" y="1252603"/>
                    <a:pt x="1000389" y="1264846"/>
                    <a:pt x="1003591" y="1277655"/>
                  </a:cubicBezTo>
                  <a:lnTo>
                    <a:pt x="1016117" y="1327759"/>
                  </a:lnTo>
                  <a:cubicBezTo>
                    <a:pt x="1021091" y="1516761"/>
                    <a:pt x="897335" y="1744357"/>
                    <a:pt x="1066222" y="1828800"/>
                  </a:cubicBezTo>
                  <a:cubicBezTo>
                    <a:pt x="1078032" y="1834705"/>
                    <a:pt x="1091274" y="1837151"/>
                    <a:pt x="1103800" y="1841326"/>
                  </a:cubicBezTo>
                  <a:cubicBezTo>
                    <a:pt x="1124677" y="1837151"/>
                    <a:pt x="1151376" y="1843854"/>
                    <a:pt x="1166430" y="1828800"/>
                  </a:cubicBezTo>
                  <a:cubicBezTo>
                    <a:pt x="1185103" y="1810127"/>
                    <a:pt x="1191482" y="1753644"/>
                    <a:pt x="1191482" y="1753644"/>
                  </a:cubicBezTo>
                  <a:cubicBezTo>
                    <a:pt x="1187307" y="1686839"/>
                    <a:pt x="1185963" y="1619796"/>
                    <a:pt x="1178956" y="1553228"/>
                  </a:cubicBezTo>
                  <a:cubicBezTo>
                    <a:pt x="1177574" y="1540097"/>
                    <a:pt x="1172842" y="1527192"/>
                    <a:pt x="1166430" y="1515650"/>
                  </a:cubicBezTo>
                  <a:cubicBezTo>
                    <a:pt x="1151808" y="1489330"/>
                    <a:pt x="1133027" y="1465545"/>
                    <a:pt x="1116326" y="1440493"/>
                  </a:cubicBezTo>
                  <a:lnTo>
                    <a:pt x="1091274" y="1402915"/>
                  </a:lnTo>
                  <a:cubicBezTo>
                    <a:pt x="1082923" y="1390389"/>
                    <a:pt x="1076867" y="1375982"/>
                    <a:pt x="1066222" y="1365337"/>
                  </a:cubicBezTo>
                  <a:cubicBezTo>
                    <a:pt x="1045398" y="1344514"/>
                    <a:pt x="1028759" y="1331151"/>
                    <a:pt x="1016117" y="1302707"/>
                  </a:cubicBezTo>
                  <a:cubicBezTo>
                    <a:pt x="1005392" y="1278576"/>
                    <a:pt x="991065" y="1227551"/>
                    <a:pt x="991065" y="1227551"/>
                  </a:cubicBezTo>
                  <a:cubicBezTo>
                    <a:pt x="976664" y="1097938"/>
                    <a:pt x="968721" y="1088412"/>
                    <a:pt x="991065" y="939452"/>
                  </a:cubicBezTo>
                  <a:lnTo>
                    <a:pt x="1028643" y="826718"/>
                  </a:lnTo>
                  <a:lnTo>
                    <a:pt x="1041169" y="789140"/>
                  </a:lnTo>
                  <a:lnTo>
                    <a:pt x="1053695" y="751562"/>
                  </a:lnTo>
                  <a:cubicBezTo>
                    <a:pt x="1049520" y="718159"/>
                    <a:pt x="1048222" y="684269"/>
                    <a:pt x="1041169" y="651354"/>
                  </a:cubicBezTo>
                  <a:cubicBezTo>
                    <a:pt x="1035636" y="625533"/>
                    <a:pt x="1016117" y="576198"/>
                    <a:pt x="1016117" y="576198"/>
                  </a:cubicBezTo>
                  <a:lnTo>
                    <a:pt x="1041169" y="501041"/>
                  </a:lnTo>
                  <a:cubicBezTo>
                    <a:pt x="1045344" y="488515"/>
                    <a:pt x="1044358" y="472799"/>
                    <a:pt x="1053695" y="463463"/>
                  </a:cubicBezTo>
                  <a:lnTo>
                    <a:pt x="1078748" y="438411"/>
                  </a:lnTo>
                  <a:cubicBezTo>
                    <a:pt x="1082923" y="421710"/>
                    <a:pt x="1086545" y="404860"/>
                    <a:pt x="1091274" y="388307"/>
                  </a:cubicBezTo>
                  <a:cubicBezTo>
                    <a:pt x="1103187" y="346610"/>
                    <a:pt x="1108494" y="347615"/>
                    <a:pt x="1116326" y="300625"/>
                  </a:cubicBezTo>
                  <a:cubicBezTo>
                    <a:pt x="1121860" y="267420"/>
                    <a:pt x="1124677" y="233820"/>
                    <a:pt x="1128852" y="200417"/>
                  </a:cubicBezTo>
                  <a:cubicBezTo>
                    <a:pt x="1121888" y="137743"/>
                    <a:pt x="1134422" y="93252"/>
                    <a:pt x="1091274" y="50104"/>
                  </a:cubicBezTo>
                  <a:cubicBezTo>
                    <a:pt x="1080629" y="39459"/>
                    <a:pt x="1067452" y="31166"/>
                    <a:pt x="1053695" y="25052"/>
                  </a:cubicBezTo>
                  <a:cubicBezTo>
                    <a:pt x="1029564" y="14327"/>
                    <a:pt x="978539" y="0"/>
                    <a:pt x="978539" y="0"/>
                  </a:cubicBezTo>
                  <a:cubicBezTo>
                    <a:pt x="967878" y="888"/>
                    <a:pt x="835795" y="-29"/>
                    <a:pt x="790649" y="25052"/>
                  </a:cubicBezTo>
                  <a:cubicBezTo>
                    <a:pt x="764329" y="39674"/>
                    <a:pt x="740545" y="58455"/>
                    <a:pt x="715493" y="75156"/>
                  </a:cubicBezTo>
                  <a:cubicBezTo>
                    <a:pt x="702967" y="83507"/>
                    <a:pt x="688560" y="89563"/>
                    <a:pt x="677915" y="100208"/>
                  </a:cubicBezTo>
                  <a:cubicBezTo>
                    <a:pt x="669564" y="108559"/>
                    <a:pt x="662085" y="117883"/>
                    <a:pt x="652863" y="125261"/>
                  </a:cubicBezTo>
                  <a:cubicBezTo>
                    <a:pt x="641108" y="134666"/>
                    <a:pt x="627041" y="140909"/>
                    <a:pt x="615285" y="150313"/>
                  </a:cubicBezTo>
                  <a:cubicBezTo>
                    <a:pt x="526041" y="221707"/>
                    <a:pt x="668314" y="123310"/>
                    <a:pt x="552654" y="200417"/>
                  </a:cubicBezTo>
                  <a:cubicBezTo>
                    <a:pt x="544303" y="212943"/>
                    <a:pt x="538247" y="227350"/>
                    <a:pt x="527602" y="237995"/>
                  </a:cubicBezTo>
                  <a:cubicBezTo>
                    <a:pt x="516957" y="248640"/>
                    <a:pt x="499428" y="251292"/>
                    <a:pt x="490024" y="263047"/>
                  </a:cubicBezTo>
                  <a:cubicBezTo>
                    <a:pt x="481776" y="273357"/>
                    <a:pt x="484822" y="289639"/>
                    <a:pt x="477498" y="300625"/>
                  </a:cubicBezTo>
                  <a:cubicBezTo>
                    <a:pt x="467672" y="315364"/>
                    <a:pt x="451261" y="324594"/>
                    <a:pt x="439920" y="338203"/>
                  </a:cubicBezTo>
                  <a:cubicBezTo>
                    <a:pt x="384312" y="404932"/>
                    <a:pt x="440004" y="345567"/>
                    <a:pt x="402342" y="413359"/>
                  </a:cubicBezTo>
                  <a:cubicBezTo>
                    <a:pt x="339025" y="527330"/>
                    <a:pt x="375521" y="453060"/>
                    <a:pt x="314660" y="526093"/>
                  </a:cubicBezTo>
                  <a:cubicBezTo>
                    <a:pt x="305022" y="537658"/>
                    <a:pt x="299521" y="552341"/>
                    <a:pt x="289608" y="563671"/>
                  </a:cubicBezTo>
                  <a:cubicBezTo>
                    <a:pt x="270166" y="585890"/>
                    <a:pt x="244693" y="602683"/>
                    <a:pt x="226978" y="626302"/>
                  </a:cubicBezTo>
                  <a:cubicBezTo>
                    <a:pt x="161320" y="713846"/>
                    <a:pt x="220506" y="646512"/>
                    <a:pt x="151822" y="701458"/>
                  </a:cubicBezTo>
                  <a:cubicBezTo>
                    <a:pt x="142600" y="708835"/>
                    <a:pt x="136896" y="720434"/>
                    <a:pt x="126769" y="726510"/>
                  </a:cubicBezTo>
                  <a:cubicBezTo>
                    <a:pt x="115447" y="733303"/>
                    <a:pt x="101717" y="734861"/>
                    <a:pt x="89191" y="739036"/>
                  </a:cubicBezTo>
                  <a:cubicBezTo>
                    <a:pt x="76665" y="751562"/>
                    <a:pt x="65222" y="765273"/>
                    <a:pt x="51613" y="776614"/>
                  </a:cubicBezTo>
                  <a:cubicBezTo>
                    <a:pt x="40048" y="786252"/>
                    <a:pt x="23439" y="789911"/>
                    <a:pt x="14035" y="801666"/>
                  </a:cubicBezTo>
                  <a:cubicBezTo>
                    <a:pt x="-6413" y="827226"/>
                    <a:pt x="1509" y="893936"/>
                    <a:pt x="1509" y="914400"/>
                  </a:cubicBezTo>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urved Connector 17">
              <a:extLst>
                <a:ext uri="{FF2B5EF4-FFF2-40B4-BE49-F238E27FC236}">
                  <a16:creationId xmlns:a16="http://schemas.microsoft.com/office/drawing/2014/main" id="{4B22C895-C0A6-CA44-932D-7F34DBD6A6FE}"/>
                </a:ext>
              </a:extLst>
            </p:cNvPr>
            <p:cNvCxnSpPr>
              <a:cxnSpLocks/>
            </p:cNvCxnSpPr>
            <p:nvPr/>
          </p:nvCxnSpPr>
          <p:spPr>
            <a:xfrm rot="16200000" flipH="1">
              <a:off x="1959884" y="3162984"/>
              <a:ext cx="1061908" cy="566304"/>
            </a:xfrm>
            <a:prstGeom prst="curvedConnector3">
              <a:avLst>
                <a:gd name="adj1" fmla="val 216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A307ACE-ECF1-6940-A75F-773E67CCDAA9}"/>
                </a:ext>
              </a:extLst>
            </p:cNvPr>
            <p:cNvSpPr/>
            <p:nvPr/>
          </p:nvSpPr>
          <p:spPr>
            <a:xfrm>
              <a:off x="75990" y="2725009"/>
              <a:ext cx="1789891"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 performance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6" name="Group 35">
            <a:extLst>
              <a:ext uri="{FF2B5EF4-FFF2-40B4-BE49-F238E27FC236}">
                <a16:creationId xmlns:a16="http://schemas.microsoft.com/office/drawing/2014/main" id="{F4709B0B-1B69-3C47-B574-3A1FD8BC5C33}"/>
              </a:ext>
            </a:extLst>
          </p:cNvPr>
          <p:cNvGrpSpPr/>
          <p:nvPr/>
        </p:nvGrpSpPr>
        <p:grpSpPr>
          <a:xfrm>
            <a:off x="4144046" y="3356975"/>
            <a:ext cx="4803187" cy="2198673"/>
            <a:chOff x="4144046" y="3356975"/>
            <a:chExt cx="4803187" cy="2198673"/>
          </a:xfrm>
        </p:grpSpPr>
        <p:sp>
          <p:nvSpPr>
            <p:cNvPr id="25" name="Freeform 24">
              <a:extLst>
                <a:ext uri="{FF2B5EF4-FFF2-40B4-BE49-F238E27FC236}">
                  <a16:creationId xmlns:a16="http://schemas.microsoft.com/office/drawing/2014/main" id="{47A4F748-3067-364A-9D95-47114FFB732D}"/>
                </a:ext>
              </a:extLst>
            </p:cNvPr>
            <p:cNvSpPr/>
            <p:nvPr/>
          </p:nvSpPr>
          <p:spPr>
            <a:xfrm>
              <a:off x="4144046" y="3356975"/>
              <a:ext cx="578266" cy="1291457"/>
            </a:xfrm>
            <a:custGeom>
              <a:avLst/>
              <a:gdLst>
                <a:gd name="connsiteX0" fmla="*/ 377850 w 578266"/>
                <a:gd name="connsiteY0" fmla="*/ 25052 h 1291457"/>
                <a:gd name="connsiteX1" fmla="*/ 327746 w 578266"/>
                <a:gd name="connsiteY1" fmla="*/ 187891 h 1291457"/>
                <a:gd name="connsiteX2" fmla="*/ 302694 w 578266"/>
                <a:gd name="connsiteY2" fmla="*/ 225469 h 1291457"/>
                <a:gd name="connsiteX3" fmla="*/ 277642 w 578266"/>
                <a:gd name="connsiteY3" fmla="*/ 300625 h 1291457"/>
                <a:gd name="connsiteX4" fmla="*/ 252590 w 578266"/>
                <a:gd name="connsiteY4" fmla="*/ 375781 h 1291457"/>
                <a:gd name="connsiteX5" fmla="*/ 202486 w 578266"/>
                <a:gd name="connsiteY5" fmla="*/ 526093 h 1291457"/>
                <a:gd name="connsiteX6" fmla="*/ 189959 w 578266"/>
                <a:gd name="connsiteY6" fmla="*/ 563672 h 1291457"/>
                <a:gd name="connsiteX7" fmla="*/ 177433 w 578266"/>
                <a:gd name="connsiteY7" fmla="*/ 601250 h 1291457"/>
                <a:gd name="connsiteX8" fmla="*/ 152381 w 578266"/>
                <a:gd name="connsiteY8" fmla="*/ 638828 h 1291457"/>
                <a:gd name="connsiteX9" fmla="*/ 139855 w 578266"/>
                <a:gd name="connsiteY9" fmla="*/ 676406 h 1291457"/>
                <a:gd name="connsiteX10" fmla="*/ 89751 w 578266"/>
                <a:gd name="connsiteY10" fmla="*/ 751562 h 1291457"/>
                <a:gd name="connsiteX11" fmla="*/ 64699 w 578266"/>
                <a:gd name="connsiteY11" fmla="*/ 826718 h 1291457"/>
                <a:gd name="connsiteX12" fmla="*/ 52173 w 578266"/>
                <a:gd name="connsiteY12" fmla="*/ 864296 h 1291457"/>
                <a:gd name="connsiteX13" fmla="*/ 39647 w 578266"/>
                <a:gd name="connsiteY13" fmla="*/ 914400 h 1291457"/>
                <a:gd name="connsiteX14" fmla="*/ 14595 w 578266"/>
                <a:gd name="connsiteY14" fmla="*/ 1052187 h 1291457"/>
                <a:gd name="connsiteX15" fmla="*/ 2069 w 578266"/>
                <a:gd name="connsiteY15" fmla="*/ 1102291 h 1291457"/>
                <a:gd name="connsiteX16" fmla="*/ 52173 w 578266"/>
                <a:gd name="connsiteY16" fmla="*/ 1290181 h 1291457"/>
                <a:gd name="connsiteX17" fmla="*/ 127329 w 578266"/>
                <a:gd name="connsiteY17" fmla="*/ 1277655 h 1291457"/>
                <a:gd name="connsiteX18" fmla="*/ 189959 w 578266"/>
                <a:gd name="connsiteY18" fmla="*/ 1202499 h 1291457"/>
                <a:gd name="connsiteX19" fmla="*/ 202486 w 578266"/>
                <a:gd name="connsiteY19" fmla="*/ 1164921 h 1291457"/>
                <a:gd name="connsiteX20" fmla="*/ 227538 w 578266"/>
                <a:gd name="connsiteY20" fmla="*/ 1127343 h 1291457"/>
                <a:gd name="connsiteX21" fmla="*/ 252590 w 578266"/>
                <a:gd name="connsiteY21" fmla="*/ 1052187 h 1291457"/>
                <a:gd name="connsiteX22" fmla="*/ 265116 w 578266"/>
                <a:gd name="connsiteY22" fmla="*/ 1014609 h 1291457"/>
                <a:gd name="connsiteX23" fmla="*/ 290168 w 578266"/>
                <a:gd name="connsiteY23" fmla="*/ 977030 h 1291457"/>
                <a:gd name="connsiteX24" fmla="*/ 302694 w 578266"/>
                <a:gd name="connsiteY24" fmla="*/ 939452 h 1291457"/>
                <a:gd name="connsiteX25" fmla="*/ 340272 w 578266"/>
                <a:gd name="connsiteY25" fmla="*/ 901874 h 1291457"/>
                <a:gd name="connsiteX26" fmla="*/ 377850 w 578266"/>
                <a:gd name="connsiteY26" fmla="*/ 814192 h 1291457"/>
                <a:gd name="connsiteX27" fmla="*/ 415428 w 578266"/>
                <a:gd name="connsiteY27" fmla="*/ 764088 h 1291457"/>
                <a:gd name="connsiteX28" fmla="*/ 453006 w 578266"/>
                <a:gd name="connsiteY28" fmla="*/ 688932 h 1291457"/>
                <a:gd name="connsiteX29" fmla="*/ 465532 w 578266"/>
                <a:gd name="connsiteY29" fmla="*/ 651354 h 1291457"/>
                <a:gd name="connsiteX30" fmla="*/ 490584 w 578266"/>
                <a:gd name="connsiteY30" fmla="*/ 613776 h 1291457"/>
                <a:gd name="connsiteX31" fmla="*/ 515636 w 578266"/>
                <a:gd name="connsiteY31" fmla="*/ 538620 h 1291457"/>
                <a:gd name="connsiteX32" fmla="*/ 540688 w 578266"/>
                <a:gd name="connsiteY32" fmla="*/ 450937 h 1291457"/>
                <a:gd name="connsiteX33" fmla="*/ 553214 w 578266"/>
                <a:gd name="connsiteY33" fmla="*/ 413359 h 1291457"/>
                <a:gd name="connsiteX34" fmla="*/ 578266 w 578266"/>
                <a:gd name="connsiteY34" fmla="*/ 300625 h 1291457"/>
                <a:gd name="connsiteX35" fmla="*/ 565740 w 578266"/>
                <a:gd name="connsiteY35" fmla="*/ 62630 h 1291457"/>
                <a:gd name="connsiteX36" fmla="*/ 553214 w 578266"/>
                <a:gd name="connsiteY36" fmla="*/ 25052 h 1291457"/>
                <a:gd name="connsiteX37" fmla="*/ 515636 w 578266"/>
                <a:gd name="connsiteY37" fmla="*/ 0 h 1291457"/>
                <a:gd name="connsiteX38" fmla="*/ 377850 w 578266"/>
                <a:gd name="connsiteY38" fmla="*/ 25052 h 12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8266" h="1291457">
                  <a:moveTo>
                    <a:pt x="377850" y="25052"/>
                  </a:moveTo>
                  <a:cubicBezTo>
                    <a:pt x="346535" y="56367"/>
                    <a:pt x="336413" y="174891"/>
                    <a:pt x="327746" y="187891"/>
                  </a:cubicBezTo>
                  <a:cubicBezTo>
                    <a:pt x="319395" y="200417"/>
                    <a:pt x="308808" y="211712"/>
                    <a:pt x="302694" y="225469"/>
                  </a:cubicBezTo>
                  <a:cubicBezTo>
                    <a:pt x="291969" y="249600"/>
                    <a:pt x="285993" y="275573"/>
                    <a:pt x="277642" y="300625"/>
                  </a:cubicBezTo>
                  <a:lnTo>
                    <a:pt x="252590" y="375781"/>
                  </a:lnTo>
                  <a:lnTo>
                    <a:pt x="202486" y="526093"/>
                  </a:lnTo>
                  <a:lnTo>
                    <a:pt x="189959" y="563672"/>
                  </a:lnTo>
                  <a:cubicBezTo>
                    <a:pt x="185784" y="576198"/>
                    <a:pt x="184757" y="590264"/>
                    <a:pt x="177433" y="601250"/>
                  </a:cubicBezTo>
                  <a:cubicBezTo>
                    <a:pt x="169082" y="613776"/>
                    <a:pt x="159114" y="625363"/>
                    <a:pt x="152381" y="638828"/>
                  </a:cubicBezTo>
                  <a:cubicBezTo>
                    <a:pt x="146476" y="650638"/>
                    <a:pt x="146267" y="664864"/>
                    <a:pt x="139855" y="676406"/>
                  </a:cubicBezTo>
                  <a:cubicBezTo>
                    <a:pt x="125233" y="702726"/>
                    <a:pt x="99272" y="722998"/>
                    <a:pt x="89751" y="751562"/>
                  </a:cubicBezTo>
                  <a:lnTo>
                    <a:pt x="64699" y="826718"/>
                  </a:lnTo>
                  <a:cubicBezTo>
                    <a:pt x="60524" y="839244"/>
                    <a:pt x="55375" y="851487"/>
                    <a:pt x="52173" y="864296"/>
                  </a:cubicBezTo>
                  <a:cubicBezTo>
                    <a:pt x="47998" y="880997"/>
                    <a:pt x="43382" y="897595"/>
                    <a:pt x="39647" y="914400"/>
                  </a:cubicBezTo>
                  <a:cubicBezTo>
                    <a:pt x="12779" y="1035308"/>
                    <a:pt x="41789" y="916217"/>
                    <a:pt x="14595" y="1052187"/>
                  </a:cubicBezTo>
                  <a:cubicBezTo>
                    <a:pt x="11219" y="1069068"/>
                    <a:pt x="6244" y="1085590"/>
                    <a:pt x="2069" y="1102291"/>
                  </a:cubicBezTo>
                  <a:cubicBezTo>
                    <a:pt x="2359" y="1105776"/>
                    <a:pt x="-16127" y="1275003"/>
                    <a:pt x="52173" y="1290181"/>
                  </a:cubicBezTo>
                  <a:cubicBezTo>
                    <a:pt x="76966" y="1295691"/>
                    <a:pt x="102277" y="1281830"/>
                    <a:pt x="127329" y="1277655"/>
                  </a:cubicBezTo>
                  <a:cubicBezTo>
                    <a:pt x="155033" y="1249951"/>
                    <a:pt x="172519" y="1237378"/>
                    <a:pt x="189959" y="1202499"/>
                  </a:cubicBezTo>
                  <a:cubicBezTo>
                    <a:pt x="195864" y="1190689"/>
                    <a:pt x="196581" y="1176731"/>
                    <a:pt x="202486" y="1164921"/>
                  </a:cubicBezTo>
                  <a:cubicBezTo>
                    <a:pt x="209219" y="1151456"/>
                    <a:pt x="221424" y="1141100"/>
                    <a:pt x="227538" y="1127343"/>
                  </a:cubicBezTo>
                  <a:cubicBezTo>
                    <a:pt x="238263" y="1103212"/>
                    <a:pt x="244239" y="1077239"/>
                    <a:pt x="252590" y="1052187"/>
                  </a:cubicBezTo>
                  <a:cubicBezTo>
                    <a:pt x="256765" y="1039661"/>
                    <a:pt x="257792" y="1025595"/>
                    <a:pt x="265116" y="1014609"/>
                  </a:cubicBezTo>
                  <a:cubicBezTo>
                    <a:pt x="273467" y="1002083"/>
                    <a:pt x="283435" y="990495"/>
                    <a:pt x="290168" y="977030"/>
                  </a:cubicBezTo>
                  <a:cubicBezTo>
                    <a:pt x="296073" y="965220"/>
                    <a:pt x="295370" y="950438"/>
                    <a:pt x="302694" y="939452"/>
                  </a:cubicBezTo>
                  <a:cubicBezTo>
                    <a:pt x="312520" y="924713"/>
                    <a:pt x="327746" y="914400"/>
                    <a:pt x="340272" y="901874"/>
                  </a:cubicBezTo>
                  <a:cubicBezTo>
                    <a:pt x="352449" y="865344"/>
                    <a:pt x="355738" y="849571"/>
                    <a:pt x="377850" y="814192"/>
                  </a:cubicBezTo>
                  <a:cubicBezTo>
                    <a:pt x="388915" y="796489"/>
                    <a:pt x="402902" y="780789"/>
                    <a:pt x="415428" y="764088"/>
                  </a:cubicBezTo>
                  <a:cubicBezTo>
                    <a:pt x="446912" y="669635"/>
                    <a:pt x="404442" y="786060"/>
                    <a:pt x="453006" y="688932"/>
                  </a:cubicBezTo>
                  <a:cubicBezTo>
                    <a:pt x="458911" y="677122"/>
                    <a:pt x="459627" y="663164"/>
                    <a:pt x="465532" y="651354"/>
                  </a:cubicBezTo>
                  <a:cubicBezTo>
                    <a:pt x="472265" y="637889"/>
                    <a:pt x="484470" y="627533"/>
                    <a:pt x="490584" y="613776"/>
                  </a:cubicBezTo>
                  <a:cubicBezTo>
                    <a:pt x="501309" y="589645"/>
                    <a:pt x="507285" y="563672"/>
                    <a:pt x="515636" y="538620"/>
                  </a:cubicBezTo>
                  <a:cubicBezTo>
                    <a:pt x="545668" y="448523"/>
                    <a:pt x="509233" y="561030"/>
                    <a:pt x="540688" y="450937"/>
                  </a:cubicBezTo>
                  <a:cubicBezTo>
                    <a:pt x="544315" y="438241"/>
                    <a:pt x="549587" y="426055"/>
                    <a:pt x="553214" y="413359"/>
                  </a:cubicBezTo>
                  <a:cubicBezTo>
                    <a:pt x="565007" y="372083"/>
                    <a:pt x="569656" y="343675"/>
                    <a:pt x="578266" y="300625"/>
                  </a:cubicBezTo>
                  <a:cubicBezTo>
                    <a:pt x="574091" y="221293"/>
                    <a:pt x="572932" y="141745"/>
                    <a:pt x="565740" y="62630"/>
                  </a:cubicBezTo>
                  <a:cubicBezTo>
                    <a:pt x="564545" y="49481"/>
                    <a:pt x="561462" y="35362"/>
                    <a:pt x="553214" y="25052"/>
                  </a:cubicBezTo>
                  <a:cubicBezTo>
                    <a:pt x="543810" y="13297"/>
                    <a:pt x="528162" y="8351"/>
                    <a:pt x="515636" y="0"/>
                  </a:cubicBezTo>
                  <a:cubicBezTo>
                    <a:pt x="371969" y="13061"/>
                    <a:pt x="409165" y="-6263"/>
                    <a:pt x="377850" y="25052"/>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63EA287E-2044-2B4D-8EDD-13DAD3476B92}"/>
                </a:ext>
              </a:extLst>
            </p:cNvPr>
            <p:cNvSpPr/>
            <p:nvPr/>
          </p:nvSpPr>
          <p:spPr>
            <a:xfrm>
              <a:off x="4922729" y="3544866"/>
              <a:ext cx="1418211" cy="651353"/>
            </a:xfrm>
            <a:custGeom>
              <a:avLst/>
              <a:gdLst>
                <a:gd name="connsiteX0" fmla="*/ 162838 w 1418211"/>
                <a:gd name="connsiteY0" fmla="*/ 100208 h 651353"/>
                <a:gd name="connsiteX1" fmla="*/ 75156 w 1418211"/>
                <a:gd name="connsiteY1" fmla="*/ 112734 h 651353"/>
                <a:gd name="connsiteX2" fmla="*/ 37578 w 1418211"/>
                <a:gd name="connsiteY2" fmla="*/ 125260 h 651353"/>
                <a:gd name="connsiteX3" fmla="*/ 12526 w 1418211"/>
                <a:gd name="connsiteY3" fmla="*/ 162838 h 651353"/>
                <a:gd name="connsiteX4" fmla="*/ 0 w 1418211"/>
                <a:gd name="connsiteY4" fmla="*/ 200416 h 651353"/>
                <a:gd name="connsiteX5" fmla="*/ 37578 w 1418211"/>
                <a:gd name="connsiteY5" fmla="*/ 325676 h 651353"/>
                <a:gd name="connsiteX6" fmla="*/ 150312 w 1418211"/>
                <a:gd name="connsiteY6" fmla="*/ 375781 h 651353"/>
                <a:gd name="connsiteX7" fmla="*/ 225468 w 1418211"/>
                <a:gd name="connsiteY7" fmla="*/ 400833 h 651353"/>
                <a:gd name="connsiteX8" fmla="*/ 263046 w 1418211"/>
                <a:gd name="connsiteY8" fmla="*/ 413359 h 651353"/>
                <a:gd name="connsiteX9" fmla="*/ 313150 w 1418211"/>
                <a:gd name="connsiteY9" fmla="*/ 425885 h 651353"/>
                <a:gd name="connsiteX10" fmla="*/ 400833 w 1418211"/>
                <a:gd name="connsiteY10" fmla="*/ 450937 h 651353"/>
                <a:gd name="connsiteX11" fmla="*/ 551145 w 1418211"/>
                <a:gd name="connsiteY11" fmla="*/ 488515 h 651353"/>
                <a:gd name="connsiteX12" fmla="*/ 626301 w 1418211"/>
                <a:gd name="connsiteY12" fmla="*/ 538619 h 651353"/>
                <a:gd name="connsiteX13" fmla="*/ 688931 w 1418211"/>
                <a:gd name="connsiteY13" fmla="*/ 588723 h 651353"/>
                <a:gd name="connsiteX14" fmla="*/ 726509 w 1418211"/>
                <a:gd name="connsiteY14" fmla="*/ 613775 h 651353"/>
                <a:gd name="connsiteX15" fmla="*/ 876822 w 1418211"/>
                <a:gd name="connsiteY15" fmla="*/ 651353 h 651353"/>
                <a:gd name="connsiteX16" fmla="*/ 1077238 w 1418211"/>
                <a:gd name="connsiteY16" fmla="*/ 638827 h 651353"/>
                <a:gd name="connsiteX17" fmla="*/ 1189972 w 1418211"/>
                <a:gd name="connsiteY17" fmla="*/ 576197 h 651353"/>
                <a:gd name="connsiteX18" fmla="*/ 1252603 w 1418211"/>
                <a:gd name="connsiteY18" fmla="*/ 513567 h 651353"/>
                <a:gd name="connsiteX19" fmla="*/ 1290181 w 1418211"/>
                <a:gd name="connsiteY19" fmla="*/ 475989 h 651353"/>
                <a:gd name="connsiteX20" fmla="*/ 1340285 w 1418211"/>
                <a:gd name="connsiteY20" fmla="*/ 400833 h 651353"/>
                <a:gd name="connsiteX21" fmla="*/ 1365337 w 1418211"/>
                <a:gd name="connsiteY21" fmla="*/ 363255 h 651353"/>
                <a:gd name="connsiteX22" fmla="*/ 1390389 w 1418211"/>
                <a:gd name="connsiteY22" fmla="*/ 338202 h 651353"/>
                <a:gd name="connsiteX23" fmla="*/ 1402915 w 1418211"/>
                <a:gd name="connsiteY23" fmla="*/ 300624 h 651353"/>
                <a:gd name="connsiteX24" fmla="*/ 1402915 w 1418211"/>
                <a:gd name="connsiteY24" fmla="*/ 100208 h 651353"/>
                <a:gd name="connsiteX25" fmla="*/ 1352811 w 1418211"/>
                <a:gd name="connsiteY25" fmla="*/ 25052 h 651353"/>
                <a:gd name="connsiteX26" fmla="*/ 1315233 w 1418211"/>
                <a:gd name="connsiteY26" fmla="*/ 0 h 651353"/>
                <a:gd name="connsiteX27" fmla="*/ 1252603 w 1418211"/>
                <a:gd name="connsiteY27" fmla="*/ 12526 h 651353"/>
                <a:gd name="connsiteX28" fmla="*/ 1215024 w 1418211"/>
                <a:gd name="connsiteY28" fmla="*/ 75156 h 651353"/>
                <a:gd name="connsiteX29" fmla="*/ 1189972 w 1418211"/>
                <a:gd name="connsiteY29" fmla="*/ 112734 h 651353"/>
                <a:gd name="connsiteX30" fmla="*/ 1139868 w 1418211"/>
                <a:gd name="connsiteY30" fmla="*/ 225468 h 651353"/>
                <a:gd name="connsiteX31" fmla="*/ 1064712 w 1418211"/>
                <a:gd name="connsiteY31" fmla="*/ 250520 h 651353"/>
                <a:gd name="connsiteX32" fmla="*/ 1027134 w 1418211"/>
                <a:gd name="connsiteY32" fmla="*/ 263046 h 651353"/>
                <a:gd name="connsiteX33" fmla="*/ 989556 w 1418211"/>
                <a:gd name="connsiteY33" fmla="*/ 275572 h 651353"/>
                <a:gd name="connsiteX34" fmla="*/ 951978 w 1418211"/>
                <a:gd name="connsiteY34" fmla="*/ 288098 h 651353"/>
                <a:gd name="connsiteX35" fmla="*/ 488515 w 1418211"/>
                <a:gd name="connsiteY35" fmla="*/ 275572 h 651353"/>
                <a:gd name="connsiteX36" fmla="*/ 413359 w 1418211"/>
                <a:gd name="connsiteY36" fmla="*/ 250520 h 651353"/>
                <a:gd name="connsiteX37" fmla="*/ 350729 w 1418211"/>
                <a:gd name="connsiteY37" fmla="*/ 187890 h 651353"/>
                <a:gd name="connsiteX38" fmla="*/ 275572 w 1418211"/>
                <a:gd name="connsiteY38" fmla="*/ 162838 h 651353"/>
                <a:gd name="connsiteX39" fmla="*/ 237994 w 1418211"/>
                <a:gd name="connsiteY39" fmla="*/ 150312 h 651353"/>
                <a:gd name="connsiteX40" fmla="*/ 200416 w 1418211"/>
                <a:gd name="connsiteY40" fmla="*/ 137786 h 651353"/>
                <a:gd name="connsiteX41" fmla="*/ 162838 w 1418211"/>
                <a:gd name="connsiteY41" fmla="*/ 100208 h 65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18211" h="651353">
                  <a:moveTo>
                    <a:pt x="162838" y="100208"/>
                  </a:moveTo>
                  <a:cubicBezTo>
                    <a:pt x="141961" y="96033"/>
                    <a:pt x="104107" y="106944"/>
                    <a:pt x="75156" y="112734"/>
                  </a:cubicBezTo>
                  <a:cubicBezTo>
                    <a:pt x="62209" y="115323"/>
                    <a:pt x="47888" y="117012"/>
                    <a:pt x="37578" y="125260"/>
                  </a:cubicBezTo>
                  <a:cubicBezTo>
                    <a:pt x="25823" y="134664"/>
                    <a:pt x="19259" y="149373"/>
                    <a:pt x="12526" y="162838"/>
                  </a:cubicBezTo>
                  <a:cubicBezTo>
                    <a:pt x="6621" y="174648"/>
                    <a:pt x="4175" y="187890"/>
                    <a:pt x="0" y="200416"/>
                  </a:cubicBezTo>
                  <a:cubicBezTo>
                    <a:pt x="7884" y="255607"/>
                    <a:pt x="-399" y="287699"/>
                    <a:pt x="37578" y="325676"/>
                  </a:cubicBezTo>
                  <a:cubicBezTo>
                    <a:pt x="67355" y="355453"/>
                    <a:pt x="113099" y="363377"/>
                    <a:pt x="150312" y="375781"/>
                  </a:cubicBezTo>
                  <a:lnTo>
                    <a:pt x="225468" y="400833"/>
                  </a:lnTo>
                  <a:cubicBezTo>
                    <a:pt x="237994" y="405008"/>
                    <a:pt x="250237" y="410157"/>
                    <a:pt x="263046" y="413359"/>
                  </a:cubicBezTo>
                  <a:cubicBezTo>
                    <a:pt x="279747" y="417534"/>
                    <a:pt x="296597" y="421156"/>
                    <a:pt x="313150" y="425885"/>
                  </a:cubicBezTo>
                  <a:cubicBezTo>
                    <a:pt x="368860" y="441802"/>
                    <a:pt x="335574" y="437885"/>
                    <a:pt x="400833" y="450937"/>
                  </a:cubicBezTo>
                  <a:cubicBezTo>
                    <a:pt x="441083" y="458987"/>
                    <a:pt x="515272" y="464599"/>
                    <a:pt x="551145" y="488515"/>
                  </a:cubicBezTo>
                  <a:lnTo>
                    <a:pt x="626301" y="538619"/>
                  </a:lnTo>
                  <a:cubicBezTo>
                    <a:pt x="668532" y="601965"/>
                    <a:pt x="628428" y="558471"/>
                    <a:pt x="688931" y="588723"/>
                  </a:cubicBezTo>
                  <a:cubicBezTo>
                    <a:pt x="702396" y="595456"/>
                    <a:pt x="712752" y="607661"/>
                    <a:pt x="726509" y="613775"/>
                  </a:cubicBezTo>
                  <a:cubicBezTo>
                    <a:pt x="786059" y="640241"/>
                    <a:pt x="813801" y="640849"/>
                    <a:pt x="876822" y="651353"/>
                  </a:cubicBezTo>
                  <a:cubicBezTo>
                    <a:pt x="943627" y="647178"/>
                    <a:pt x="1010670" y="645834"/>
                    <a:pt x="1077238" y="638827"/>
                  </a:cubicBezTo>
                  <a:cubicBezTo>
                    <a:pt x="1112447" y="635121"/>
                    <a:pt x="1174368" y="591801"/>
                    <a:pt x="1189972" y="576197"/>
                  </a:cubicBezTo>
                  <a:lnTo>
                    <a:pt x="1252603" y="513567"/>
                  </a:lnTo>
                  <a:cubicBezTo>
                    <a:pt x="1265129" y="501041"/>
                    <a:pt x="1280355" y="490728"/>
                    <a:pt x="1290181" y="475989"/>
                  </a:cubicBezTo>
                  <a:lnTo>
                    <a:pt x="1340285" y="400833"/>
                  </a:lnTo>
                  <a:cubicBezTo>
                    <a:pt x="1348636" y="388307"/>
                    <a:pt x="1354692" y="373900"/>
                    <a:pt x="1365337" y="363255"/>
                  </a:cubicBezTo>
                  <a:lnTo>
                    <a:pt x="1390389" y="338202"/>
                  </a:lnTo>
                  <a:cubicBezTo>
                    <a:pt x="1394564" y="325676"/>
                    <a:pt x="1399713" y="313433"/>
                    <a:pt x="1402915" y="300624"/>
                  </a:cubicBezTo>
                  <a:cubicBezTo>
                    <a:pt x="1420548" y="230093"/>
                    <a:pt x="1425898" y="178352"/>
                    <a:pt x="1402915" y="100208"/>
                  </a:cubicBezTo>
                  <a:cubicBezTo>
                    <a:pt x="1394419" y="71323"/>
                    <a:pt x="1377863" y="41753"/>
                    <a:pt x="1352811" y="25052"/>
                  </a:cubicBezTo>
                  <a:lnTo>
                    <a:pt x="1315233" y="0"/>
                  </a:lnTo>
                  <a:cubicBezTo>
                    <a:pt x="1294356" y="4175"/>
                    <a:pt x="1272172" y="4139"/>
                    <a:pt x="1252603" y="12526"/>
                  </a:cubicBezTo>
                  <a:cubicBezTo>
                    <a:pt x="1221463" y="25872"/>
                    <a:pt x="1227652" y="49900"/>
                    <a:pt x="1215024" y="75156"/>
                  </a:cubicBezTo>
                  <a:cubicBezTo>
                    <a:pt x="1208291" y="88621"/>
                    <a:pt x="1196086" y="98977"/>
                    <a:pt x="1189972" y="112734"/>
                  </a:cubicBezTo>
                  <a:cubicBezTo>
                    <a:pt x="1183897" y="126402"/>
                    <a:pt x="1166035" y="209113"/>
                    <a:pt x="1139868" y="225468"/>
                  </a:cubicBezTo>
                  <a:cubicBezTo>
                    <a:pt x="1117475" y="239464"/>
                    <a:pt x="1089764" y="242169"/>
                    <a:pt x="1064712" y="250520"/>
                  </a:cubicBezTo>
                  <a:lnTo>
                    <a:pt x="1027134" y="263046"/>
                  </a:lnTo>
                  <a:lnTo>
                    <a:pt x="989556" y="275572"/>
                  </a:lnTo>
                  <a:lnTo>
                    <a:pt x="951978" y="288098"/>
                  </a:lnTo>
                  <a:cubicBezTo>
                    <a:pt x="797490" y="283923"/>
                    <a:pt x="642684" y="286328"/>
                    <a:pt x="488515" y="275572"/>
                  </a:cubicBezTo>
                  <a:cubicBezTo>
                    <a:pt x="462172" y="273734"/>
                    <a:pt x="413359" y="250520"/>
                    <a:pt x="413359" y="250520"/>
                  </a:cubicBezTo>
                  <a:cubicBezTo>
                    <a:pt x="390505" y="216239"/>
                    <a:pt x="390285" y="205470"/>
                    <a:pt x="350729" y="187890"/>
                  </a:cubicBezTo>
                  <a:cubicBezTo>
                    <a:pt x="326598" y="177165"/>
                    <a:pt x="300624" y="171189"/>
                    <a:pt x="275572" y="162838"/>
                  </a:cubicBezTo>
                  <a:lnTo>
                    <a:pt x="237994" y="150312"/>
                  </a:lnTo>
                  <a:cubicBezTo>
                    <a:pt x="225468" y="146137"/>
                    <a:pt x="211402" y="145110"/>
                    <a:pt x="200416" y="137786"/>
                  </a:cubicBezTo>
                  <a:cubicBezTo>
                    <a:pt x="155070" y="107555"/>
                    <a:pt x="183715" y="104383"/>
                    <a:pt x="162838" y="100208"/>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Curved Connector 26">
              <a:extLst>
                <a:ext uri="{FF2B5EF4-FFF2-40B4-BE49-F238E27FC236}">
                  <a16:creationId xmlns:a16="http://schemas.microsoft.com/office/drawing/2014/main" id="{E7205ECE-425B-0A43-AF77-699D4289EA23}"/>
                </a:ext>
              </a:extLst>
            </p:cNvPr>
            <p:cNvCxnSpPr>
              <a:cxnSpLocks/>
              <a:stCxn id="29" idx="1"/>
            </p:cNvCxnSpPr>
            <p:nvPr/>
          </p:nvCxnSpPr>
          <p:spPr>
            <a:xfrm rot="10800000">
              <a:off x="4966720" y="4065746"/>
              <a:ext cx="954834" cy="976085"/>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F4E69E4-74C9-B748-9436-CC21B91C7943}"/>
                </a:ext>
              </a:extLst>
            </p:cNvPr>
            <p:cNvSpPr/>
            <p:nvPr/>
          </p:nvSpPr>
          <p:spPr>
            <a:xfrm>
              <a:off x="5921554" y="4528012"/>
              <a:ext cx="3025679"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12</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28" name="Rectangle 27">
            <a:extLst>
              <a:ext uri="{FF2B5EF4-FFF2-40B4-BE49-F238E27FC236}">
                <a16:creationId xmlns:a16="http://schemas.microsoft.com/office/drawing/2014/main" id="{E5DD7924-E3F0-4647-998B-D0F85EF7B80C}"/>
              </a:ext>
            </a:extLst>
          </p:cNvPr>
          <p:cNvSpPr/>
          <p:nvPr/>
        </p:nvSpPr>
        <p:spPr>
          <a:xfrm rot="2458086">
            <a:off x="3041419" y="3046223"/>
            <a:ext cx="207439" cy="783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D565C80-A5DC-E14B-B9E3-72C77C0A3BEE}"/>
              </a:ext>
            </a:extLst>
          </p:cNvPr>
          <p:cNvSpPr/>
          <p:nvPr/>
        </p:nvSpPr>
        <p:spPr>
          <a:xfrm>
            <a:off x="1674027" y="5216427"/>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0" name="Rectangle 29">
            <a:extLst>
              <a:ext uri="{FF2B5EF4-FFF2-40B4-BE49-F238E27FC236}">
                <a16:creationId xmlns:a16="http://schemas.microsoft.com/office/drawing/2014/main" id="{5CE07C64-1D77-6241-A08F-D62794D4B947}"/>
              </a:ext>
            </a:extLst>
          </p:cNvPr>
          <p:cNvSpPr/>
          <p:nvPr/>
        </p:nvSpPr>
        <p:spPr>
          <a:xfrm>
            <a:off x="8584826" y="3092417"/>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210689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7E256B9-DBCE-4E49-8777-5928CB75112B}"/>
              </a:ext>
            </a:extLst>
          </p:cNvPr>
          <p:cNvGrpSpPr/>
          <p:nvPr/>
        </p:nvGrpSpPr>
        <p:grpSpPr>
          <a:xfrm>
            <a:off x="1992668" y="1863788"/>
            <a:ext cx="5154267" cy="4366189"/>
            <a:chOff x="1992668" y="1863788"/>
            <a:chExt cx="5154267" cy="4366189"/>
          </a:xfrm>
        </p:grpSpPr>
        <p:pic>
          <p:nvPicPr>
            <p:cNvPr id="5" name="Picture 4">
              <a:extLst>
                <a:ext uri="{FF2B5EF4-FFF2-40B4-BE49-F238E27FC236}">
                  <a16:creationId xmlns:a16="http://schemas.microsoft.com/office/drawing/2014/main" id="{A5C165D2-1116-014A-8440-EC93A689EC9E}"/>
                </a:ext>
              </a:extLst>
            </p:cNvPr>
            <p:cNvPicPr>
              <a:picLocks noChangeAspect="1"/>
            </p:cNvPicPr>
            <p:nvPr/>
          </p:nvPicPr>
          <p:blipFill rotWithShape="1">
            <a:blip r:embed="rId3"/>
            <a:srcRect t="10227"/>
            <a:stretch/>
          </p:blipFill>
          <p:spPr>
            <a:xfrm>
              <a:off x="1992668" y="2263884"/>
              <a:ext cx="5154267" cy="3966093"/>
            </a:xfrm>
            <a:prstGeom prst="rect">
              <a:avLst/>
            </a:prstGeom>
          </p:spPr>
        </p:pic>
        <p:pic>
          <p:nvPicPr>
            <p:cNvPr id="14" name="Picture 13">
              <a:extLst>
                <a:ext uri="{FF2B5EF4-FFF2-40B4-BE49-F238E27FC236}">
                  <a16:creationId xmlns:a16="http://schemas.microsoft.com/office/drawing/2014/main" id="{86D2A675-DE2D-314D-8560-ED18B630C8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582" y="1863788"/>
              <a:ext cx="3612293" cy="400096"/>
            </a:xfrm>
            <a:prstGeom prst="rect">
              <a:avLst/>
            </a:prstGeom>
          </p:spPr>
        </p:pic>
      </p:grpSp>
      <p:sp>
        <p:nvSpPr>
          <p:cNvPr id="2" name="Title 1">
            <a:extLst>
              <a:ext uri="{FF2B5EF4-FFF2-40B4-BE49-F238E27FC236}">
                <a16:creationId xmlns:a16="http://schemas.microsoft.com/office/drawing/2014/main" id="{5497AC78-BE59-E744-B1A3-4D3EABFDAE0D}"/>
              </a:ext>
            </a:extLst>
          </p:cNvPr>
          <p:cNvSpPr>
            <a:spLocks noGrp="1"/>
          </p:cNvSpPr>
          <p:nvPr>
            <p:ph type="title"/>
          </p:nvPr>
        </p:nvSpPr>
        <p:spPr/>
        <p:txBody>
          <a:bodyPr/>
          <a:lstStyle/>
          <a:p>
            <a:r>
              <a:rPr lang="en-US" dirty="0"/>
              <a:t>Limitations of Prior Approaches (1/2) </a:t>
            </a:r>
          </a:p>
        </p:txBody>
      </p:sp>
      <p:sp>
        <p:nvSpPr>
          <p:cNvPr id="3" name="Content Placeholder 2">
            <a:extLst>
              <a:ext uri="{FF2B5EF4-FFF2-40B4-BE49-F238E27FC236}">
                <a16:creationId xmlns:a16="http://schemas.microsoft.com/office/drawing/2014/main" id="{AEC7E2D9-0FC1-DD4C-A6F7-BFB6FF45D32E}"/>
              </a:ext>
            </a:extLst>
          </p:cNvPr>
          <p:cNvSpPr>
            <a:spLocks noGrp="1"/>
          </p:cNvSpPr>
          <p:nvPr>
            <p:ph idx="1"/>
          </p:nvPr>
        </p:nvSpPr>
        <p:spPr/>
        <p:txBody>
          <a:bodyPr/>
          <a:lstStyle/>
          <a:p>
            <a:r>
              <a:rPr lang="en-US" b="1" dirty="0"/>
              <a:t>Roofline model </a:t>
            </a:r>
            <a:r>
              <a:rPr lang="en-US" dirty="0"/>
              <a:t>→ identifies when an application is </a:t>
            </a:r>
            <a:r>
              <a:rPr lang="en-US" i="1" dirty="0"/>
              <a:t>bounded</a:t>
            </a:r>
            <a:r>
              <a:rPr lang="en-US" dirty="0"/>
              <a:t> by </a:t>
            </a:r>
            <a:r>
              <a:rPr lang="en-US" b="1" dirty="0"/>
              <a:t>compute</a:t>
            </a:r>
            <a:r>
              <a:rPr lang="en-US" dirty="0"/>
              <a:t> or </a:t>
            </a:r>
            <a:r>
              <a:rPr lang="en-US" b="1" dirty="0"/>
              <a:t>memory</a:t>
            </a:r>
            <a:r>
              <a:rPr lang="en-US" dirty="0"/>
              <a:t> units </a:t>
            </a:r>
          </a:p>
        </p:txBody>
      </p:sp>
      <p:grpSp>
        <p:nvGrpSpPr>
          <p:cNvPr id="34" name="Group 33">
            <a:extLst>
              <a:ext uri="{FF2B5EF4-FFF2-40B4-BE49-F238E27FC236}">
                <a16:creationId xmlns:a16="http://schemas.microsoft.com/office/drawing/2014/main" id="{66164C0F-CB8B-8B44-8A20-82DF5F863607}"/>
              </a:ext>
            </a:extLst>
          </p:cNvPr>
          <p:cNvGrpSpPr/>
          <p:nvPr/>
        </p:nvGrpSpPr>
        <p:grpSpPr>
          <a:xfrm>
            <a:off x="-33967" y="4147196"/>
            <a:ext cx="3766723" cy="1625341"/>
            <a:chOff x="-33967" y="4147196"/>
            <a:chExt cx="3766723" cy="1625341"/>
          </a:xfrm>
        </p:grpSpPr>
        <p:sp>
          <p:nvSpPr>
            <p:cNvPr id="6" name="Freeform 5">
              <a:extLst>
                <a:ext uri="{FF2B5EF4-FFF2-40B4-BE49-F238E27FC236}">
                  <a16:creationId xmlns:a16="http://schemas.microsoft.com/office/drawing/2014/main" id="{4B73D529-8B06-464A-9891-A6EA2E61A209}"/>
                </a:ext>
              </a:extLst>
            </p:cNvPr>
            <p:cNvSpPr/>
            <p:nvPr/>
          </p:nvSpPr>
          <p:spPr>
            <a:xfrm>
              <a:off x="2605414" y="4147196"/>
              <a:ext cx="1127342" cy="1577199"/>
            </a:xfrm>
            <a:custGeom>
              <a:avLst/>
              <a:gdLst>
                <a:gd name="connsiteX0" fmla="*/ 889348 w 1127342"/>
                <a:gd name="connsiteY0" fmla="*/ 11445 h 1577199"/>
                <a:gd name="connsiteX1" fmla="*/ 839244 w 1127342"/>
                <a:gd name="connsiteY1" fmla="*/ 161757 h 1577199"/>
                <a:gd name="connsiteX2" fmla="*/ 814191 w 1127342"/>
                <a:gd name="connsiteY2" fmla="*/ 186809 h 1577199"/>
                <a:gd name="connsiteX3" fmla="*/ 789139 w 1127342"/>
                <a:gd name="connsiteY3" fmla="*/ 224388 h 1577199"/>
                <a:gd name="connsiteX4" fmla="*/ 676405 w 1127342"/>
                <a:gd name="connsiteY4" fmla="*/ 287018 h 1577199"/>
                <a:gd name="connsiteX5" fmla="*/ 626301 w 1127342"/>
                <a:gd name="connsiteY5" fmla="*/ 312070 h 1577199"/>
                <a:gd name="connsiteX6" fmla="*/ 551145 w 1127342"/>
                <a:gd name="connsiteY6" fmla="*/ 337122 h 1577199"/>
                <a:gd name="connsiteX7" fmla="*/ 475989 w 1127342"/>
                <a:gd name="connsiteY7" fmla="*/ 374700 h 1577199"/>
                <a:gd name="connsiteX8" fmla="*/ 388307 w 1127342"/>
                <a:gd name="connsiteY8" fmla="*/ 387226 h 1577199"/>
                <a:gd name="connsiteX9" fmla="*/ 175364 w 1127342"/>
                <a:gd name="connsiteY9" fmla="*/ 424804 h 1577199"/>
                <a:gd name="connsiteX10" fmla="*/ 137786 w 1127342"/>
                <a:gd name="connsiteY10" fmla="*/ 437330 h 1577199"/>
                <a:gd name="connsiteX11" fmla="*/ 50104 w 1127342"/>
                <a:gd name="connsiteY11" fmla="*/ 550064 h 1577199"/>
                <a:gd name="connsiteX12" fmla="*/ 25052 w 1127342"/>
                <a:gd name="connsiteY12" fmla="*/ 587642 h 1577199"/>
                <a:gd name="connsiteX13" fmla="*/ 37578 w 1127342"/>
                <a:gd name="connsiteY13" fmla="*/ 737955 h 1577199"/>
                <a:gd name="connsiteX14" fmla="*/ 62630 w 1127342"/>
                <a:gd name="connsiteY14" fmla="*/ 813111 h 1577199"/>
                <a:gd name="connsiteX15" fmla="*/ 25052 w 1127342"/>
                <a:gd name="connsiteY15" fmla="*/ 988475 h 1577199"/>
                <a:gd name="connsiteX16" fmla="*/ 0 w 1127342"/>
                <a:gd name="connsiteY16" fmla="*/ 1026053 h 1577199"/>
                <a:gd name="connsiteX17" fmla="*/ 12526 w 1127342"/>
                <a:gd name="connsiteY17" fmla="*/ 1351730 h 1577199"/>
                <a:gd name="connsiteX18" fmla="*/ 112734 w 1127342"/>
                <a:gd name="connsiteY18" fmla="*/ 1439412 h 1577199"/>
                <a:gd name="connsiteX19" fmla="*/ 187890 w 1127342"/>
                <a:gd name="connsiteY19" fmla="*/ 1502042 h 1577199"/>
                <a:gd name="connsiteX20" fmla="*/ 425885 w 1127342"/>
                <a:gd name="connsiteY20" fmla="*/ 1552146 h 1577199"/>
                <a:gd name="connsiteX21" fmla="*/ 601249 w 1127342"/>
                <a:gd name="connsiteY21" fmla="*/ 1577199 h 1577199"/>
                <a:gd name="connsiteX22" fmla="*/ 726509 w 1127342"/>
                <a:gd name="connsiteY22" fmla="*/ 1564672 h 1577199"/>
                <a:gd name="connsiteX23" fmla="*/ 751561 w 1127342"/>
                <a:gd name="connsiteY23" fmla="*/ 1514568 h 1577199"/>
                <a:gd name="connsiteX24" fmla="*/ 789139 w 1127342"/>
                <a:gd name="connsiteY24" fmla="*/ 1364256 h 1577199"/>
                <a:gd name="connsiteX25" fmla="*/ 801665 w 1127342"/>
                <a:gd name="connsiteY25" fmla="*/ 1314152 h 1577199"/>
                <a:gd name="connsiteX26" fmla="*/ 826718 w 1127342"/>
                <a:gd name="connsiteY26" fmla="*/ 1226470 h 1577199"/>
                <a:gd name="connsiteX27" fmla="*/ 839244 w 1127342"/>
                <a:gd name="connsiteY27" fmla="*/ 1151314 h 1577199"/>
                <a:gd name="connsiteX28" fmla="*/ 876822 w 1127342"/>
                <a:gd name="connsiteY28" fmla="*/ 988475 h 1577199"/>
                <a:gd name="connsiteX29" fmla="*/ 901874 w 1127342"/>
                <a:gd name="connsiteY29" fmla="*/ 913319 h 1577199"/>
                <a:gd name="connsiteX30" fmla="*/ 914400 w 1127342"/>
                <a:gd name="connsiteY30" fmla="*/ 875741 h 1577199"/>
                <a:gd name="connsiteX31" fmla="*/ 951978 w 1127342"/>
                <a:gd name="connsiteY31" fmla="*/ 800585 h 1577199"/>
                <a:gd name="connsiteX32" fmla="*/ 977030 w 1127342"/>
                <a:gd name="connsiteY32" fmla="*/ 750481 h 1577199"/>
                <a:gd name="connsiteX33" fmla="*/ 989556 w 1127342"/>
                <a:gd name="connsiteY33" fmla="*/ 712903 h 1577199"/>
                <a:gd name="connsiteX34" fmla="*/ 1014608 w 1127342"/>
                <a:gd name="connsiteY34" fmla="*/ 662799 h 1577199"/>
                <a:gd name="connsiteX35" fmla="*/ 1064712 w 1127342"/>
                <a:gd name="connsiteY35" fmla="*/ 537538 h 1577199"/>
                <a:gd name="connsiteX36" fmla="*/ 1102290 w 1127342"/>
                <a:gd name="connsiteY36" fmla="*/ 399752 h 1577199"/>
                <a:gd name="connsiteX37" fmla="*/ 1114816 w 1127342"/>
                <a:gd name="connsiteY37" fmla="*/ 362174 h 1577199"/>
                <a:gd name="connsiteX38" fmla="*/ 1127342 w 1127342"/>
                <a:gd name="connsiteY38" fmla="*/ 324596 h 1577199"/>
                <a:gd name="connsiteX39" fmla="*/ 1114816 w 1127342"/>
                <a:gd name="connsiteY39" fmla="*/ 149231 h 1577199"/>
                <a:gd name="connsiteX40" fmla="*/ 1102290 w 1127342"/>
                <a:gd name="connsiteY40" fmla="*/ 111653 h 1577199"/>
                <a:gd name="connsiteX41" fmla="*/ 1064712 w 1127342"/>
                <a:gd name="connsiteY41" fmla="*/ 74075 h 1577199"/>
                <a:gd name="connsiteX42" fmla="*/ 939452 w 1127342"/>
                <a:gd name="connsiteY42" fmla="*/ 11445 h 1577199"/>
                <a:gd name="connsiteX43" fmla="*/ 889348 w 1127342"/>
                <a:gd name="connsiteY43" fmla="*/ 11445 h 1577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27342" h="1577199">
                  <a:moveTo>
                    <a:pt x="889348" y="11445"/>
                  </a:moveTo>
                  <a:cubicBezTo>
                    <a:pt x="872647" y="36497"/>
                    <a:pt x="871604" y="113219"/>
                    <a:pt x="839244" y="161757"/>
                  </a:cubicBezTo>
                  <a:cubicBezTo>
                    <a:pt x="832693" y="171583"/>
                    <a:pt x="821569" y="177587"/>
                    <a:pt x="814191" y="186809"/>
                  </a:cubicBezTo>
                  <a:cubicBezTo>
                    <a:pt x="804786" y="198565"/>
                    <a:pt x="800469" y="214474"/>
                    <a:pt x="789139" y="224388"/>
                  </a:cubicBezTo>
                  <a:cubicBezTo>
                    <a:pt x="711022" y="292741"/>
                    <a:pt x="739027" y="260180"/>
                    <a:pt x="676405" y="287018"/>
                  </a:cubicBezTo>
                  <a:cubicBezTo>
                    <a:pt x="659242" y="294374"/>
                    <a:pt x="643638" y="305135"/>
                    <a:pt x="626301" y="312070"/>
                  </a:cubicBezTo>
                  <a:cubicBezTo>
                    <a:pt x="601783" y="321877"/>
                    <a:pt x="573117" y="322474"/>
                    <a:pt x="551145" y="337122"/>
                  </a:cubicBezTo>
                  <a:cubicBezTo>
                    <a:pt x="519475" y="358235"/>
                    <a:pt x="513032" y="367291"/>
                    <a:pt x="475989" y="374700"/>
                  </a:cubicBezTo>
                  <a:cubicBezTo>
                    <a:pt x="447038" y="380490"/>
                    <a:pt x="417470" y="382621"/>
                    <a:pt x="388307" y="387226"/>
                  </a:cubicBezTo>
                  <a:cubicBezTo>
                    <a:pt x="378937" y="388706"/>
                    <a:pt x="219927" y="413663"/>
                    <a:pt x="175364" y="424804"/>
                  </a:cubicBezTo>
                  <a:cubicBezTo>
                    <a:pt x="162555" y="428006"/>
                    <a:pt x="150312" y="433155"/>
                    <a:pt x="137786" y="437330"/>
                  </a:cubicBezTo>
                  <a:cubicBezTo>
                    <a:pt x="78918" y="496198"/>
                    <a:pt x="110034" y="460169"/>
                    <a:pt x="50104" y="550064"/>
                  </a:cubicBezTo>
                  <a:lnTo>
                    <a:pt x="25052" y="587642"/>
                  </a:lnTo>
                  <a:cubicBezTo>
                    <a:pt x="29227" y="637746"/>
                    <a:pt x="29312" y="688361"/>
                    <a:pt x="37578" y="737955"/>
                  </a:cubicBezTo>
                  <a:cubicBezTo>
                    <a:pt x="41919" y="764003"/>
                    <a:pt x="62630" y="813111"/>
                    <a:pt x="62630" y="813111"/>
                  </a:cubicBezTo>
                  <a:cubicBezTo>
                    <a:pt x="57330" y="855513"/>
                    <a:pt x="52511" y="947286"/>
                    <a:pt x="25052" y="988475"/>
                  </a:cubicBezTo>
                  <a:lnTo>
                    <a:pt x="0" y="1026053"/>
                  </a:lnTo>
                  <a:cubicBezTo>
                    <a:pt x="4175" y="1134612"/>
                    <a:pt x="1347" y="1243667"/>
                    <a:pt x="12526" y="1351730"/>
                  </a:cubicBezTo>
                  <a:cubicBezTo>
                    <a:pt x="16621" y="1391315"/>
                    <a:pt x="100369" y="1427047"/>
                    <a:pt x="112734" y="1439412"/>
                  </a:cubicBezTo>
                  <a:cubicBezTo>
                    <a:pt x="136332" y="1463010"/>
                    <a:pt x="156500" y="1488091"/>
                    <a:pt x="187890" y="1502042"/>
                  </a:cubicBezTo>
                  <a:cubicBezTo>
                    <a:pt x="262765" y="1535320"/>
                    <a:pt x="345758" y="1542719"/>
                    <a:pt x="425885" y="1552146"/>
                  </a:cubicBezTo>
                  <a:cubicBezTo>
                    <a:pt x="570402" y="1569148"/>
                    <a:pt x="495562" y="1556060"/>
                    <a:pt x="601249" y="1577199"/>
                  </a:cubicBezTo>
                  <a:cubicBezTo>
                    <a:pt x="643002" y="1573023"/>
                    <a:pt x="687775" y="1580811"/>
                    <a:pt x="726509" y="1564672"/>
                  </a:cubicBezTo>
                  <a:cubicBezTo>
                    <a:pt x="743745" y="1557490"/>
                    <a:pt x="745656" y="1532282"/>
                    <a:pt x="751561" y="1514568"/>
                  </a:cubicBezTo>
                  <a:lnTo>
                    <a:pt x="789139" y="1364256"/>
                  </a:lnTo>
                  <a:cubicBezTo>
                    <a:pt x="793314" y="1347555"/>
                    <a:pt x="796221" y="1330484"/>
                    <a:pt x="801665" y="1314152"/>
                  </a:cubicBezTo>
                  <a:cubicBezTo>
                    <a:pt x="813602" y="1278342"/>
                    <a:pt x="818855" y="1265784"/>
                    <a:pt x="826718" y="1226470"/>
                  </a:cubicBezTo>
                  <a:cubicBezTo>
                    <a:pt x="831699" y="1201566"/>
                    <a:pt x="834701" y="1176302"/>
                    <a:pt x="839244" y="1151314"/>
                  </a:cubicBezTo>
                  <a:cubicBezTo>
                    <a:pt x="847194" y="1107591"/>
                    <a:pt x="864927" y="1024160"/>
                    <a:pt x="876822" y="988475"/>
                  </a:cubicBezTo>
                  <a:lnTo>
                    <a:pt x="901874" y="913319"/>
                  </a:lnTo>
                  <a:cubicBezTo>
                    <a:pt x="906049" y="900793"/>
                    <a:pt x="907076" y="886727"/>
                    <a:pt x="914400" y="875741"/>
                  </a:cubicBezTo>
                  <a:cubicBezTo>
                    <a:pt x="962544" y="803525"/>
                    <a:pt x="920862" y="873189"/>
                    <a:pt x="951978" y="800585"/>
                  </a:cubicBezTo>
                  <a:cubicBezTo>
                    <a:pt x="959334" y="783422"/>
                    <a:pt x="969674" y="767644"/>
                    <a:pt x="977030" y="750481"/>
                  </a:cubicBezTo>
                  <a:cubicBezTo>
                    <a:pt x="982231" y="738345"/>
                    <a:pt x="984355" y="725039"/>
                    <a:pt x="989556" y="712903"/>
                  </a:cubicBezTo>
                  <a:cubicBezTo>
                    <a:pt x="996912" y="695740"/>
                    <a:pt x="1007673" y="680136"/>
                    <a:pt x="1014608" y="662799"/>
                  </a:cubicBezTo>
                  <a:cubicBezTo>
                    <a:pt x="1076521" y="508014"/>
                    <a:pt x="1005961" y="655040"/>
                    <a:pt x="1064712" y="537538"/>
                  </a:cubicBezTo>
                  <a:cubicBezTo>
                    <a:pt x="1082417" y="449014"/>
                    <a:pt x="1070505" y="495106"/>
                    <a:pt x="1102290" y="399752"/>
                  </a:cubicBezTo>
                  <a:lnTo>
                    <a:pt x="1114816" y="362174"/>
                  </a:lnTo>
                  <a:lnTo>
                    <a:pt x="1127342" y="324596"/>
                  </a:lnTo>
                  <a:cubicBezTo>
                    <a:pt x="1123167" y="266141"/>
                    <a:pt x="1121663" y="207434"/>
                    <a:pt x="1114816" y="149231"/>
                  </a:cubicBezTo>
                  <a:cubicBezTo>
                    <a:pt x="1113273" y="136118"/>
                    <a:pt x="1109614" y="122639"/>
                    <a:pt x="1102290" y="111653"/>
                  </a:cubicBezTo>
                  <a:cubicBezTo>
                    <a:pt x="1092464" y="96914"/>
                    <a:pt x="1078695" y="84951"/>
                    <a:pt x="1064712" y="74075"/>
                  </a:cubicBezTo>
                  <a:cubicBezTo>
                    <a:pt x="1010417" y="31845"/>
                    <a:pt x="998648" y="21311"/>
                    <a:pt x="939452" y="11445"/>
                  </a:cubicBezTo>
                  <a:cubicBezTo>
                    <a:pt x="931215" y="10072"/>
                    <a:pt x="906049" y="-13607"/>
                    <a:pt x="889348" y="11445"/>
                  </a:cubicBezTo>
                  <a:close/>
                </a:path>
              </a:pathLst>
            </a:custGeom>
            <a:solidFill>
              <a:schemeClr val="accent6">
                <a:alpha val="20392"/>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7AA9AEA-BFF3-8240-B205-449011F2DAEA}"/>
                </a:ext>
              </a:extLst>
            </p:cNvPr>
            <p:cNvSpPr/>
            <p:nvPr/>
          </p:nvSpPr>
          <p:spPr>
            <a:xfrm>
              <a:off x="-33967" y="4744901"/>
              <a:ext cx="20773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faster on NDP</a:t>
              </a:r>
              <a:endParaRPr kumimoji="0" lang="en-US" sz="1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7" name="Curved Connector 6">
              <a:extLst>
                <a:ext uri="{FF2B5EF4-FFF2-40B4-BE49-F238E27FC236}">
                  <a16:creationId xmlns:a16="http://schemas.microsoft.com/office/drawing/2014/main" id="{2A7DFCF8-3B4F-0A44-9739-8F322A8378F5}"/>
                </a:ext>
              </a:extLst>
            </p:cNvPr>
            <p:cNvCxnSpPr>
              <a:cxnSpLocks/>
            </p:cNvCxnSpPr>
            <p:nvPr/>
          </p:nvCxnSpPr>
          <p:spPr>
            <a:xfrm>
              <a:off x="1623606" y="5160723"/>
              <a:ext cx="852726" cy="297002"/>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626EC7A-F83D-EF45-9A26-842995BF871B}"/>
              </a:ext>
            </a:extLst>
          </p:cNvPr>
          <p:cNvGrpSpPr/>
          <p:nvPr/>
        </p:nvGrpSpPr>
        <p:grpSpPr>
          <a:xfrm>
            <a:off x="4886743" y="2638139"/>
            <a:ext cx="4064498" cy="1095813"/>
            <a:chOff x="4881123" y="2661995"/>
            <a:chExt cx="4064498" cy="1095813"/>
          </a:xfrm>
        </p:grpSpPr>
        <p:sp>
          <p:nvSpPr>
            <p:cNvPr id="10" name="Freeform 9">
              <a:extLst>
                <a:ext uri="{FF2B5EF4-FFF2-40B4-BE49-F238E27FC236}">
                  <a16:creationId xmlns:a16="http://schemas.microsoft.com/office/drawing/2014/main" id="{CC20F806-518A-804D-B0AE-5B205717CF32}"/>
                </a:ext>
              </a:extLst>
            </p:cNvPr>
            <p:cNvSpPr/>
            <p:nvPr/>
          </p:nvSpPr>
          <p:spPr>
            <a:xfrm>
              <a:off x="4881123" y="3377883"/>
              <a:ext cx="1231578" cy="379925"/>
            </a:xfrm>
            <a:custGeom>
              <a:avLst/>
              <a:gdLst>
                <a:gd name="connsiteX0" fmla="*/ 467491 w 1231578"/>
                <a:gd name="connsiteY0" fmla="*/ 4144 h 379925"/>
                <a:gd name="connsiteX1" fmla="*/ 379809 w 1231578"/>
                <a:gd name="connsiteY1" fmla="*/ 16670 h 379925"/>
                <a:gd name="connsiteX2" fmla="*/ 191918 w 1231578"/>
                <a:gd name="connsiteY2" fmla="*/ 29196 h 379925"/>
                <a:gd name="connsiteX3" fmla="*/ 141814 w 1231578"/>
                <a:gd name="connsiteY3" fmla="*/ 41722 h 379925"/>
                <a:gd name="connsiteX4" fmla="*/ 66658 w 1231578"/>
                <a:gd name="connsiteY4" fmla="*/ 66775 h 379925"/>
                <a:gd name="connsiteX5" fmla="*/ 41606 w 1231578"/>
                <a:gd name="connsiteY5" fmla="*/ 104353 h 379925"/>
                <a:gd name="connsiteX6" fmla="*/ 4028 w 1231578"/>
                <a:gd name="connsiteY6" fmla="*/ 129405 h 379925"/>
                <a:gd name="connsiteX7" fmla="*/ 16554 w 1231578"/>
                <a:gd name="connsiteY7" fmla="*/ 229613 h 379925"/>
                <a:gd name="connsiteX8" fmla="*/ 204444 w 1231578"/>
                <a:gd name="connsiteY8" fmla="*/ 267191 h 379925"/>
                <a:gd name="connsiteX9" fmla="*/ 304652 w 1231578"/>
                <a:gd name="connsiteY9" fmla="*/ 279717 h 379925"/>
                <a:gd name="connsiteX10" fmla="*/ 354756 w 1231578"/>
                <a:gd name="connsiteY10" fmla="*/ 292243 h 379925"/>
                <a:gd name="connsiteX11" fmla="*/ 592751 w 1231578"/>
                <a:gd name="connsiteY11" fmla="*/ 304769 h 379925"/>
                <a:gd name="connsiteX12" fmla="*/ 705485 w 1231578"/>
                <a:gd name="connsiteY12" fmla="*/ 317295 h 379925"/>
                <a:gd name="connsiteX13" fmla="*/ 780641 w 1231578"/>
                <a:gd name="connsiteY13" fmla="*/ 354873 h 379925"/>
                <a:gd name="connsiteX14" fmla="*/ 905902 w 1231578"/>
                <a:gd name="connsiteY14" fmla="*/ 379925 h 379925"/>
                <a:gd name="connsiteX15" fmla="*/ 1181474 w 1231578"/>
                <a:gd name="connsiteY15" fmla="*/ 367399 h 379925"/>
                <a:gd name="connsiteX16" fmla="*/ 1219052 w 1231578"/>
                <a:gd name="connsiteY16" fmla="*/ 342347 h 379925"/>
                <a:gd name="connsiteX17" fmla="*/ 1231578 w 1231578"/>
                <a:gd name="connsiteY17" fmla="*/ 304769 h 379925"/>
                <a:gd name="connsiteX18" fmla="*/ 1219052 w 1231578"/>
                <a:gd name="connsiteY18" fmla="*/ 166983 h 379925"/>
                <a:gd name="connsiteX19" fmla="*/ 1156422 w 1231578"/>
                <a:gd name="connsiteY19" fmla="*/ 91827 h 379925"/>
                <a:gd name="connsiteX20" fmla="*/ 1118844 w 1231578"/>
                <a:gd name="connsiteY20" fmla="*/ 79301 h 379925"/>
                <a:gd name="connsiteX21" fmla="*/ 1081266 w 1231578"/>
                <a:gd name="connsiteY21" fmla="*/ 54249 h 379925"/>
                <a:gd name="connsiteX22" fmla="*/ 580225 w 1231578"/>
                <a:gd name="connsiteY22" fmla="*/ 16670 h 379925"/>
                <a:gd name="connsiteX23" fmla="*/ 467491 w 1231578"/>
                <a:gd name="connsiteY23" fmla="*/ 4144 h 379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78" h="379925">
                  <a:moveTo>
                    <a:pt x="467491" y="4144"/>
                  </a:moveTo>
                  <a:cubicBezTo>
                    <a:pt x="434088" y="4144"/>
                    <a:pt x="409212" y="13997"/>
                    <a:pt x="379809" y="16670"/>
                  </a:cubicBezTo>
                  <a:cubicBezTo>
                    <a:pt x="317297" y="22353"/>
                    <a:pt x="254342" y="22625"/>
                    <a:pt x="191918" y="29196"/>
                  </a:cubicBezTo>
                  <a:cubicBezTo>
                    <a:pt x="174797" y="30998"/>
                    <a:pt x="158303" y="36775"/>
                    <a:pt x="141814" y="41722"/>
                  </a:cubicBezTo>
                  <a:cubicBezTo>
                    <a:pt x="116521" y="49310"/>
                    <a:pt x="66658" y="66775"/>
                    <a:pt x="66658" y="66775"/>
                  </a:cubicBezTo>
                  <a:cubicBezTo>
                    <a:pt x="58307" y="79301"/>
                    <a:pt x="52251" y="93708"/>
                    <a:pt x="41606" y="104353"/>
                  </a:cubicBezTo>
                  <a:cubicBezTo>
                    <a:pt x="30961" y="114998"/>
                    <a:pt x="6980" y="114643"/>
                    <a:pt x="4028" y="129405"/>
                  </a:cubicBezTo>
                  <a:cubicBezTo>
                    <a:pt x="-2574" y="162414"/>
                    <a:pt x="-2750" y="202036"/>
                    <a:pt x="16554" y="229613"/>
                  </a:cubicBezTo>
                  <a:cubicBezTo>
                    <a:pt x="35305" y="256400"/>
                    <a:pt x="197581" y="266384"/>
                    <a:pt x="204444" y="267191"/>
                  </a:cubicBezTo>
                  <a:cubicBezTo>
                    <a:pt x="237876" y="271124"/>
                    <a:pt x="271447" y="274183"/>
                    <a:pt x="304652" y="279717"/>
                  </a:cubicBezTo>
                  <a:cubicBezTo>
                    <a:pt x="321633" y="282547"/>
                    <a:pt x="337605" y="290752"/>
                    <a:pt x="354756" y="292243"/>
                  </a:cubicBezTo>
                  <a:cubicBezTo>
                    <a:pt x="433899" y="299125"/>
                    <a:pt x="513419" y="300594"/>
                    <a:pt x="592751" y="304769"/>
                  </a:cubicBezTo>
                  <a:cubicBezTo>
                    <a:pt x="630329" y="308944"/>
                    <a:pt x="668190" y="311079"/>
                    <a:pt x="705485" y="317295"/>
                  </a:cubicBezTo>
                  <a:cubicBezTo>
                    <a:pt x="763064" y="326892"/>
                    <a:pt x="725556" y="331265"/>
                    <a:pt x="780641" y="354873"/>
                  </a:cubicBezTo>
                  <a:cubicBezTo>
                    <a:pt x="804423" y="365065"/>
                    <a:pt x="888947" y="377099"/>
                    <a:pt x="905902" y="379925"/>
                  </a:cubicBezTo>
                  <a:cubicBezTo>
                    <a:pt x="997759" y="375750"/>
                    <a:pt x="1090177" y="378355"/>
                    <a:pt x="1181474" y="367399"/>
                  </a:cubicBezTo>
                  <a:cubicBezTo>
                    <a:pt x="1196421" y="365605"/>
                    <a:pt x="1209648" y="354102"/>
                    <a:pt x="1219052" y="342347"/>
                  </a:cubicBezTo>
                  <a:cubicBezTo>
                    <a:pt x="1227300" y="332037"/>
                    <a:pt x="1227403" y="317295"/>
                    <a:pt x="1231578" y="304769"/>
                  </a:cubicBezTo>
                  <a:cubicBezTo>
                    <a:pt x="1227403" y="258840"/>
                    <a:pt x="1228715" y="212077"/>
                    <a:pt x="1219052" y="166983"/>
                  </a:cubicBezTo>
                  <a:cubicBezTo>
                    <a:pt x="1215201" y="149011"/>
                    <a:pt x="1168136" y="99636"/>
                    <a:pt x="1156422" y="91827"/>
                  </a:cubicBezTo>
                  <a:cubicBezTo>
                    <a:pt x="1145436" y="84503"/>
                    <a:pt x="1130654" y="85206"/>
                    <a:pt x="1118844" y="79301"/>
                  </a:cubicBezTo>
                  <a:cubicBezTo>
                    <a:pt x="1105379" y="72568"/>
                    <a:pt x="1095023" y="60363"/>
                    <a:pt x="1081266" y="54249"/>
                  </a:cubicBezTo>
                  <a:cubicBezTo>
                    <a:pt x="927563" y="-14065"/>
                    <a:pt x="730318" y="21084"/>
                    <a:pt x="580225" y="16670"/>
                  </a:cubicBezTo>
                  <a:cubicBezTo>
                    <a:pt x="497147" y="-11023"/>
                    <a:pt x="500894" y="4144"/>
                    <a:pt x="467491" y="4144"/>
                  </a:cubicBezTo>
                  <a:close/>
                </a:path>
              </a:pathLst>
            </a:cu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Curved Connector 10">
              <a:extLst>
                <a:ext uri="{FF2B5EF4-FFF2-40B4-BE49-F238E27FC236}">
                  <a16:creationId xmlns:a16="http://schemas.microsoft.com/office/drawing/2014/main" id="{7A95F5F8-B28C-2B4B-BC2A-BC11D0C57C96}"/>
                </a:ext>
              </a:extLst>
            </p:cNvPr>
            <p:cNvCxnSpPr>
              <a:cxnSpLocks/>
            </p:cNvCxnSpPr>
            <p:nvPr/>
          </p:nvCxnSpPr>
          <p:spPr>
            <a:xfrm rot="10800000" flipV="1">
              <a:off x="6112701" y="3056351"/>
              <a:ext cx="538622" cy="511494"/>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0206A11-81DF-6D4D-BAB9-660532A0F3EF}"/>
                </a:ext>
              </a:extLst>
            </p:cNvPr>
            <p:cNvSpPr/>
            <p:nvPr/>
          </p:nvSpPr>
          <p:spPr>
            <a:xfrm>
              <a:off x="6517037" y="2661995"/>
              <a:ext cx="2428584"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3" name="Group 32">
            <a:extLst>
              <a:ext uri="{FF2B5EF4-FFF2-40B4-BE49-F238E27FC236}">
                <a16:creationId xmlns:a16="http://schemas.microsoft.com/office/drawing/2014/main" id="{76C86332-FBE1-2147-8A69-69D846681F8D}"/>
              </a:ext>
            </a:extLst>
          </p:cNvPr>
          <p:cNvGrpSpPr/>
          <p:nvPr/>
        </p:nvGrpSpPr>
        <p:grpSpPr>
          <a:xfrm>
            <a:off x="75990" y="2725009"/>
            <a:ext cx="3944865" cy="2435714"/>
            <a:chOff x="75990" y="2725009"/>
            <a:chExt cx="3944865" cy="2435714"/>
          </a:xfrm>
        </p:grpSpPr>
        <p:sp>
          <p:nvSpPr>
            <p:cNvPr id="16" name="Freeform 15">
              <a:extLst>
                <a:ext uri="{FF2B5EF4-FFF2-40B4-BE49-F238E27FC236}">
                  <a16:creationId xmlns:a16="http://schemas.microsoft.com/office/drawing/2014/main" id="{5A5AE008-07A4-924F-9F56-E68F1FF06525}"/>
                </a:ext>
              </a:extLst>
            </p:cNvPr>
            <p:cNvSpPr/>
            <p:nvPr/>
          </p:nvSpPr>
          <p:spPr>
            <a:xfrm>
              <a:off x="2829373" y="3319397"/>
              <a:ext cx="1191482" cy="1841326"/>
            </a:xfrm>
            <a:custGeom>
              <a:avLst/>
              <a:gdLst>
                <a:gd name="connsiteX0" fmla="*/ 39087 w 1191482"/>
                <a:gd name="connsiteY0" fmla="*/ 864296 h 1841326"/>
                <a:gd name="connsiteX1" fmla="*/ 26561 w 1191482"/>
                <a:gd name="connsiteY1" fmla="*/ 951978 h 1841326"/>
                <a:gd name="connsiteX2" fmla="*/ 51613 w 1191482"/>
                <a:gd name="connsiteY2" fmla="*/ 1052187 h 1841326"/>
                <a:gd name="connsiteX3" fmla="*/ 89191 w 1191482"/>
                <a:gd name="connsiteY3" fmla="*/ 1077239 h 1841326"/>
                <a:gd name="connsiteX4" fmla="*/ 176874 w 1191482"/>
                <a:gd name="connsiteY4" fmla="*/ 1102291 h 1841326"/>
                <a:gd name="connsiteX5" fmla="*/ 289608 w 1191482"/>
                <a:gd name="connsiteY5" fmla="*/ 1039661 h 1841326"/>
                <a:gd name="connsiteX6" fmla="*/ 314660 w 1191482"/>
                <a:gd name="connsiteY6" fmla="*/ 1014608 h 1841326"/>
                <a:gd name="connsiteX7" fmla="*/ 339712 w 1191482"/>
                <a:gd name="connsiteY7" fmla="*/ 977030 h 1841326"/>
                <a:gd name="connsiteX8" fmla="*/ 377290 w 1191482"/>
                <a:gd name="connsiteY8" fmla="*/ 951978 h 1841326"/>
                <a:gd name="connsiteX9" fmla="*/ 414868 w 1191482"/>
                <a:gd name="connsiteY9" fmla="*/ 876822 h 1841326"/>
                <a:gd name="connsiteX10" fmla="*/ 452446 w 1191482"/>
                <a:gd name="connsiteY10" fmla="*/ 851770 h 1841326"/>
                <a:gd name="connsiteX11" fmla="*/ 502550 w 1191482"/>
                <a:gd name="connsiteY11" fmla="*/ 789140 h 1841326"/>
                <a:gd name="connsiteX12" fmla="*/ 602759 w 1191482"/>
                <a:gd name="connsiteY12" fmla="*/ 726510 h 1841326"/>
                <a:gd name="connsiteX13" fmla="*/ 640337 w 1191482"/>
                <a:gd name="connsiteY13" fmla="*/ 713984 h 1841326"/>
                <a:gd name="connsiteX14" fmla="*/ 677915 w 1191482"/>
                <a:gd name="connsiteY14" fmla="*/ 701458 h 1841326"/>
                <a:gd name="connsiteX15" fmla="*/ 815701 w 1191482"/>
                <a:gd name="connsiteY15" fmla="*/ 713984 h 1841326"/>
                <a:gd name="connsiteX16" fmla="*/ 853279 w 1191482"/>
                <a:gd name="connsiteY16" fmla="*/ 739036 h 1841326"/>
                <a:gd name="connsiteX17" fmla="*/ 840753 w 1191482"/>
                <a:gd name="connsiteY17" fmla="*/ 801666 h 1841326"/>
                <a:gd name="connsiteX18" fmla="*/ 878331 w 1191482"/>
                <a:gd name="connsiteY18" fmla="*/ 977030 h 1841326"/>
                <a:gd name="connsiteX19" fmla="*/ 903383 w 1191482"/>
                <a:gd name="connsiteY19" fmla="*/ 1014608 h 1841326"/>
                <a:gd name="connsiteX20" fmla="*/ 940961 w 1191482"/>
                <a:gd name="connsiteY20" fmla="*/ 1089765 h 1841326"/>
                <a:gd name="connsiteX21" fmla="*/ 966013 w 1191482"/>
                <a:gd name="connsiteY21" fmla="*/ 1164921 h 1841326"/>
                <a:gd name="connsiteX22" fmla="*/ 991065 w 1191482"/>
                <a:gd name="connsiteY22" fmla="*/ 1240077 h 1841326"/>
                <a:gd name="connsiteX23" fmla="*/ 1003591 w 1191482"/>
                <a:gd name="connsiteY23" fmla="*/ 1277655 h 1841326"/>
                <a:gd name="connsiteX24" fmla="*/ 1016117 w 1191482"/>
                <a:gd name="connsiteY24" fmla="*/ 1327759 h 1841326"/>
                <a:gd name="connsiteX25" fmla="*/ 1066222 w 1191482"/>
                <a:gd name="connsiteY25" fmla="*/ 1828800 h 1841326"/>
                <a:gd name="connsiteX26" fmla="*/ 1103800 w 1191482"/>
                <a:gd name="connsiteY26" fmla="*/ 1841326 h 1841326"/>
                <a:gd name="connsiteX27" fmla="*/ 1166430 w 1191482"/>
                <a:gd name="connsiteY27" fmla="*/ 1828800 h 1841326"/>
                <a:gd name="connsiteX28" fmla="*/ 1191482 w 1191482"/>
                <a:gd name="connsiteY28" fmla="*/ 1753644 h 1841326"/>
                <a:gd name="connsiteX29" fmla="*/ 1178956 w 1191482"/>
                <a:gd name="connsiteY29" fmla="*/ 1553228 h 1841326"/>
                <a:gd name="connsiteX30" fmla="*/ 1166430 w 1191482"/>
                <a:gd name="connsiteY30" fmla="*/ 1515650 h 1841326"/>
                <a:gd name="connsiteX31" fmla="*/ 1116326 w 1191482"/>
                <a:gd name="connsiteY31" fmla="*/ 1440493 h 1841326"/>
                <a:gd name="connsiteX32" fmla="*/ 1091274 w 1191482"/>
                <a:gd name="connsiteY32" fmla="*/ 1402915 h 1841326"/>
                <a:gd name="connsiteX33" fmla="*/ 1066222 w 1191482"/>
                <a:gd name="connsiteY33" fmla="*/ 1365337 h 1841326"/>
                <a:gd name="connsiteX34" fmla="*/ 1016117 w 1191482"/>
                <a:gd name="connsiteY34" fmla="*/ 1302707 h 1841326"/>
                <a:gd name="connsiteX35" fmla="*/ 991065 w 1191482"/>
                <a:gd name="connsiteY35" fmla="*/ 1227551 h 1841326"/>
                <a:gd name="connsiteX36" fmla="*/ 991065 w 1191482"/>
                <a:gd name="connsiteY36" fmla="*/ 939452 h 1841326"/>
                <a:gd name="connsiteX37" fmla="*/ 1028643 w 1191482"/>
                <a:gd name="connsiteY37" fmla="*/ 826718 h 1841326"/>
                <a:gd name="connsiteX38" fmla="*/ 1041169 w 1191482"/>
                <a:gd name="connsiteY38" fmla="*/ 789140 h 1841326"/>
                <a:gd name="connsiteX39" fmla="*/ 1053695 w 1191482"/>
                <a:gd name="connsiteY39" fmla="*/ 751562 h 1841326"/>
                <a:gd name="connsiteX40" fmla="*/ 1041169 w 1191482"/>
                <a:gd name="connsiteY40" fmla="*/ 651354 h 1841326"/>
                <a:gd name="connsiteX41" fmla="*/ 1016117 w 1191482"/>
                <a:gd name="connsiteY41" fmla="*/ 576198 h 1841326"/>
                <a:gd name="connsiteX42" fmla="*/ 1041169 w 1191482"/>
                <a:gd name="connsiteY42" fmla="*/ 501041 h 1841326"/>
                <a:gd name="connsiteX43" fmla="*/ 1053695 w 1191482"/>
                <a:gd name="connsiteY43" fmla="*/ 463463 h 1841326"/>
                <a:gd name="connsiteX44" fmla="*/ 1078748 w 1191482"/>
                <a:gd name="connsiteY44" fmla="*/ 438411 h 1841326"/>
                <a:gd name="connsiteX45" fmla="*/ 1091274 w 1191482"/>
                <a:gd name="connsiteY45" fmla="*/ 388307 h 1841326"/>
                <a:gd name="connsiteX46" fmla="*/ 1116326 w 1191482"/>
                <a:gd name="connsiteY46" fmla="*/ 300625 h 1841326"/>
                <a:gd name="connsiteX47" fmla="*/ 1128852 w 1191482"/>
                <a:gd name="connsiteY47" fmla="*/ 200417 h 1841326"/>
                <a:gd name="connsiteX48" fmla="*/ 1091274 w 1191482"/>
                <a:gd name="connsiteY48" fmla="*/ 50104 h 1841326"/>
                <a:gd name="connsiteX49" fmla="*/ 1053695 w 1191482"/>
                <a:gd name="connsiteY49" fmla="*/ 25052 h 1841326"/>
                <a:gd name="connsiteX50" fmla="*/ 978539 w 1191482"/>
                <a:gd name="connsiteY50" fmla="*/ 0 h 1841326"/>
                <a:gd name="connsiteX51" fmla="*/ 790649 w 1191482"/>
                <a:gd name="connsiteY51" fmla="*/ 25052 h 1841326"/>
                <a:gd name="connsiteX52" fmla="*/ 715493 w 1191482"/>
                <a:gd name="connsiteY52" fmla="*/ 75156 h 1841326"/>
                <a:gd name="connsiteX53" fmla="*/ 677915 w 1191482"/>
                <a:gd name="connsiteY53" fmla="*/ 100208 h 1841326"/>
                <a:gd name="connsiteX54" fmla="*/ 652863 w 1191482"/>
                <a:gd name="connsiteY54" fmla="*/ 125261 h 1841326"/>
                <a:gd name="connsiteX55" fmla="*/ 615285 w 1191482"/>
                <a:gd name="connsiteY55" fmla="*/ 150313 h 1841326"/>
                <a:gd name="connsiteX56" fmla="*/ 552654 w 1191482"/>
                <a:gd name="connsiteY56" fmla="*/ 200417 h 1841326"/>
                <a:gd name="connsiteX57" fmla="*/ 527602 w 1191482"/>
                <a:gd name="connsiteY57" fmla="*/ 237995 h 1841326"/>
                <a:gd name="connsiteX58" fmla="*/ 490024 w 1191482"/>
                <a:gd name="connsiteY58" fmla="*/ 263047 h 1841326"/>
                <a:gd name="connsiteX59" fmla="*/ 477498 w 1191482"/>
                <a:gd name="connsiteY59" fmla="*/ 300625 h 1841326"/>
                <a:gd name="connsiteX60" fmla="*/ 439920 w 1191482"/>
                <a:gd name="connsiteY60" fmla="*/ 338203 h 1841326"/>
                <a:gd name="connsiteX61" fmla="*/ 402342 w 1191482"/>
                <a:gd name="connsiteY61" fmla="*/ 413359 h 1841326"/>
                <a:gd name="connsiteX62" fmla="*/ 314660 w 1191482"/>
                <a:gd name="connsiteY62" fmla="*/ 526093 h 1841326"/>
                <a:gd name="connsiteX63" fmla="*/ 289608 w 1191482"/>
                <a:gd name="connsiteY63" fmla="*/ 563671 h 1841326"/>
                <a:gd name="connsiteX64" fmla="*/ 226978 w 1191482"/>
                <a:gd name="connsiteY64" fmla="*/ 626302 h 1841326"/>
                <a:gd name="connsiteX65" fmla="*/ 151822 w 1191482"/>
                <a:gd name="connsiteY65" fmla="*/ 701458 h 1841326"/>
                <a:gd name="connsiteX66" fmla="*/ 126769 w 1191482"/>
                <a:gd name="connsiteY66" fmla="*/ 726510 h 1841326"/>
                <a:gd name="connsiteX67" fmla="*/ 89191 w 1191482"/>
                <a:gd name="connsiteY67" fmla="*/ 739036 h 1841326"/>
                <a:gd name="connsiteX68" fmla="*/ 51613 w 1191482"/>
                <a:gd name="connsiteY68" fmla="*/ 776614 h 1841326"/>
                <a:gd name="connsiteX69" fmla="*/ 14035 w 1191482"/>
                <a:gd name="connsiteY69" fmla="*/ 801666 h 1841326"/>
                <a:gd name="connsiteX70" fmla="*/ 1509 w 1191482"/>
                <a:gd name="connsiteY70" fmla="*/ 914400 h 184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191482" h="1841326">
                  <a:moveTo>
                    <a:pt x="39087" y="864296"/>
                  </a:moveTo>
                  <a:cubicBezTo>
                    <a:pt x="34912" y="893523"/>
                    <a:pt x="26561" y="922454"/>
                    <a:pt x="26561" y="951978"/>
                  </a:cubicBezTo>
                  <a:cubicBezTo>
                    <a:pt x="26561" y="954317"/>
                    <a:pt x="41729" y="1039832"/>
                    <a:pt x="51613" y="1052187"/>
                  </a:cubicBezTo>
                  <a:cubicBezTo>
                    <a:pt x="61017" y="1063943"/>
                    <a:pt x="75726" y="1070506"/>
                    <a:pt x="89191" y="1077239"/>
                  </a:cubicBezTo>
                  <a:cubicBezTo>
                    <a:pt x="107162" y="1086224"/>
                    <a:pt x="160820" y="1098278"/>
                    <a:pt x="176874" y="1102291"/>
                  </a:cubicBezTo>
                  <a:cubicBezTo>
                    <a:pt x="224127" y="1086540"/>
                    <a:pt x="246540" y="1082731"/>
                    <a:pt x="289608" y="1039661"/>
                  </a:cubicBezTo>
                  <a:cubicBezTo>
                    <a:pt x="297959" y="1031310"/>
                    <a:pt x="307283" y="1023830"/>
                    <a:pt x="314660" y="1014608"/>
                  </a:cubicBezTo>
                  <a:cubicBezTo>
                    <a:pt x="324064" y="1002852"/>
                    <a:pt x="329067" y="987675"/>
                    <a:pt x="339712" y="977030"/>
                  </a:cubicBezTo>
                  <a:cubicBezTo>
                    <a:pt x="350357" y="966385"/>
                    <a:pt x="364764" y="960329"/>
                    <a:pt x="377290" y="951978"/>
                  </a:cubicBezTo>
                  <a:cubicBezTo>
                    <a:pt x="387478" y="921415"/>
                    <a:pt x="390586" y="901104"/>
                    <a:pt x="414868" y="876822"/>
                  </a:cubicBezTo>
                  <a:cubicBezTo>
                    <a:pt x="425513" y="866177"/>
                    <a:pt x="439920" y="860121"/>
                    <a:pt x="452446" y="851770"/>
                  </a:cubicBezTo>
                  <a:cubicBezTo>
                    <a:pt x="476832" y="778613"/>
                    <a:pt x="445892" y="845798"/>
                    <a:pt x="502550" y="789140"/>
                  </a:cubicBezTo>
                  <a:cubicBezTo>
                    <a:pt x="572025" y="719665"/>
                    <a:pt x="461090" y="773732"/>
                    <a:pt x="602759" y="726510"/>
                  </a:cubicBezTo>
                  <a:lnTo>
                    <a:pt x="640337" y="713984"/>
                  </a:lnTo>
                  <a:lnTo>
                    <a:pt x="677915" y="701458"/>
                  </a:lnTo>
                  <a:cubicBezTo>
                    <a:pt x="723844" y="705633"/>
                    <a:pt x="770607" y="704321"/>
                    <a:pt x="815701" y="713984"/>
                  </a:cubicBezTo>
                  <a:cubicBezTo>
                    <a:pt x="830421" y="717138"/>
                    <a:pt x="849143" y="724561"/>
                    <a:pt x="853279" y="739036"/>
                  </a:cubicBezTo>
                  <a:cubicBezTo>
                    <a:pt x="859128" y="759507"/>
                    <a:pt x="844928" y="780789"/>
                    <a:pt x="840753" y="801666"/>
                  </a:cubicBezTo>
                  <a:cubicBezTo>
                    <a:pt x="846053" y="844068"/>
                    <a:pt x="850872" y="935841"/>
                    <a:pt x="878331" y="977030"/>
                  </a:cubicBezTo>
                  <a:lnTo>
                    <a:pt x="903383" y="1014608"/>
                  </a:lnTo>
                  <a:cubicBezTo>
                    <a:pt x="949063" y="1151652"/>
                    <a:pt x="876212" y="944080"/>
                    <a:pt x="940961" y="1089765"/>
                  </a:cubicBezTo>
                  <a:cubicBezTo>
                    <a:pt x="951686" y="1113896"/>
                    <a:pt x="957662" y="1139869"/>
                    <a:pt x="966013" y="1164921"/>
                  </a:cubicBezTo>
                  <a:lnTo>
                    <a:pt x="991065" y="1240077"/>
                  </a:lnTo>
                  <a:cubicBezTo>
                    <a:pt x="995240" y="1252603"/>
                    <a:pt x="1000389" y="1264846"/>
                    <a:pt x="1003591" y="1277655"/>
                  </a:cubicBezTo>
                  <a:lnTo>
                    <a:pt x="1016117" y="1327759"/>
                  </a:lnTo>
                  <a:cubicBezTo>
                    <a:pt x="1021091" y="1516761"/>
                    <a:pt x="897335" y="1744357"/>
                    <a:pt x="1066222" y="1828800"/>
                  </a:cubicBezTo>
                  <a:cubicBezTo>
                    <a:pt x="1078032" y="1834705"/>
                    <a:pt x="1091274" y="1837151"/>
                    <a:pt x="1103800" y="1841326"/>
                  </a:cubicBezTo>
                  <a:cubicBezTo>
                    <a:pt x="1124677" y="1837151"/>
                    <a:pt x="1151376" y="1843854"/>
                    <a:pt x="1166430" y="1828800"/>
                  </a:cubicBezTo>
                  <a:cubicBezTo>
                    <a:pt x="1185103" y="1810127"/>
                    <a:pt x="1191482" y="1753644"/>
                    <a:pt x="1191482" y="1753644"/>
                  </a:cubicBezTo>
                  <a:cubicBezTo>
                    <a:pt x="1187307" y="1686839"/>
                    <a:pt x="1185963" y="1619796"/>
                    <a:pt x="1178956" y="1553228"/>
                  </a:cubicBezTo>
                  <a:cubicBezTo>
                    <a:pt x="1177574" y="1540097"/>
                    <a:pt x="1172842" y="1527192"/>
                    <a:pt x="1166430" y="1515650"/>
                  </a:cubicBezTo>
                  <a:cubicBezTo>
                    <a:pt x="1151808" y="1489330"/>
                    <a:pt x="1133027" y="1465545"/>
                    <a:pt x="1116326" y="1440493"/>
                  </a:cubicBezTo>
                  <a:lnTo>
                    <a:pt x="1091274" y="1402915"/>
                  </a:lnTo>
                  <a:cubicBezTo>
                    <a:pt x="1082923" y="1390389"/>
                    <a:pt x="1076867" y="1375982"/>
                    <a:pt x="1066222" y="1365337"/>
                  </a:cubicBezTo>
                  <a:cubicBezTo>
                    <a:pt x="1045398" y="1344514"/>
                    <a:pt x="1028759" y="1331151"/>
                    <a:pt x="1016117" y="1302707"/>
                  </a:cubicBezTo>
                  <a:cubicBezTo>
                    <a:pt x="1005392" y="1278576"/>
                    <a:pt x="991065" y="1227551"/>
                    <a:pt x="991065" y="1227551"/>
                  </a:cubicBezTo>
                  <a:cubicBezTo>
                    <a:pt x="976664" y="1097938"/>
                    <a:pt x="968721" y="1088412"/>
                    <a:pt x="991065" y="939452"/>
                  </a:cubicBezTo>
                  <a:lnTo>
                    <a:pt x="1028643" y="826718"/>
                  </a:lnTo>
                  <a:lnTo>
                    <a:pt x="1041169" y="789140"/>
                  </a:lnTo>
                  <a:lnTo>
                    <a:pt x="1053695" y="751562"/>
                  </a:lnTo>
                  <a:cubicBezTo>
                    <a:pt x="1049520" y="718159"/>
                    <a:pt x="1048222" y="684269"/>
                    <a:pt x="1041169" y="651354"/>
                  </a:cubicBezTo>
                  <a:cubicBezTo>
                    <a:pt x="1035636" y="625533"/>
                    <a:pt x="1016117" y="576198"/>
                    <a:pt x="1016117" y="576198"/>
                  </a:cubicBezTo>
                  <a:lnTo>
                    <a:pt x="1041169" y="501041"/>
                  </a:lnTo>
                  <a:cubicBezTo>
                    <a:pt x="1045344" y="488515"/>
                    <a:pt x="1044358" y="472799"/>
                    <a:pt x="1053695" y="463463"/>
                  </a:cubicBezTo>
                  <a:lnTo>
                    <a:pt x="1078748" y="438411"/>
                  </a:lnTo>
                  <a:cubicBezTo>
                    <a:pt x="1082923" y="421710"/>
                    <a:pt x="1086545" y="404860"/>
                    <a:pt x="1091274" y="388307"/>
                  </a:cubicBezTo>
                  <a:cubicBezTo>
                    <a:pt x="1103187" y="346610"/>
                    <a:pt x="1108494" y="347615"/>
                    <a:pt x="1116326" y="300625"/>
                  </a:cubicBezTo>
                  <a:cubicBezTo>
                    <a:pt x="1121860" y="267420"/>
                    <a:pt x="1124677" y="233820"/>
                    <a:pt x="1128852" y="200417"/>
                  </a:cubicBezTo>
                  <a:cubicBezTo>
                    <a:pt x="1121888" y="137743"/>
                    <a:pt x="1134422" y="93252"/>
                    <a:pt x="1091274" y="50104"/>
                  </a:cubicBezTo>
                  <a:cubicBezTo>
                    <a:pt x="1080629" y="39459"/>
                    <a:pt x="1067452" y="31166"/>
                    <a:pt x="1053695" y="25052"/>
                  </a:cubicBezTo>
                  <a:cubicBezTo>
                    <a:pt x="1029564" y="14327"/>
                    <a:pt x="978539" y="0"/>
                    <a:pt x="978539" y="0"/>
                  </a:cubicBezTo>
                  <a:cubicBezTo>
                    <a:pt x="967878" y="888"/>
                    <a:pt x="835795" y="-29"/>
                    <a:pt x="790649" y="25052"/>
                  </a:cubicBezTo>
                  <a:cubicBezTo>
                    <a:pt x="764329" y="39674"/>
                    <a:pt x="740545" y="58455"/>
                    <a:pt x="715493" y="75156"/>
                  </a:cubicBezTo>
                  <a:cubicBezTo>
                    <a:pt x="702967" y="83507"/>
                    <a:pt x="688560" y="89563"/>
                    <a:pt x="677915" y="100208"/>
                  </a:cubicBezTo>
                  <a:cubicBezTo>
                    <a:pt x="669564" y="108559"/>
                    <a:pt x="662085" y="117883"/>
                    <a:pt x="652863" y="125261"/>
                  </a:cubicBezTo>
                  <a:cubicBezTo>
                    <a:pt x="641108" y="134666"/>
                    <a:pt x="627041" y="140909"/>
                    <a:pt x="615285" y="150313"/>
                  </a:cubicBezTo>
                  <a:cubicBezTo>
                    <a:pt x="526041" y="221707"/>
                    <a:pt x="668314" y="123310"/>
                    <a:pt x="552654" y="200417"/>
                  </a:cubicBezTo>
                  <a:cubicBezTo>
                    <a:pt x="544303" y="212943"/>
                    <a:pt x="538247" y="227350"/>
                    <a:pt x="527602" y="237995"/>
                  </a:cubicBezTo>
                  <a:cubicBezTo>
                    <a:pt x="516957" y="248640"/>
                    <a:pt x="499428" y="251292"/>
                    <a:pt x="490024" y="263047"/>
                  </a:cubicBezTo>
                  <a:cubicBezTo>
                    <a:pt x="481776" y="273357"/>
                    <a:pt x="484822" y="289639"/>
                    <a:pt x="477498" y="300625"/>
                  </a:cubicBezTo>
                  <a:cubicBezTo>
                    <a:pt x="467672" y="315364"/>
                    <a:pt x="451261" y="324594"/>
                    <a:pt x="439920" y="338203"/>
                  </a:cubicBezTo>
                  <a:cubicBezTo>
                    <a:pt x="384312" y="404932"/>
                    <a:pt x="440004" y="345567"/>
                    <a:pt x="402342" y="413359"/>
                  </a:cubicBezTo>
                  <a:cubicBezTo>
                    <a:pt x="339025" y="527330"/>
                    <a:pt x="375521" y="453060"/>
                    <a:pt x="314660" y="526093"/>
                  </a:cubicBezTo>
                  <a:cubicBezTo>
                    <a:pt x="305022" y="537658"/>
                    <a:pt x="299521" y="552341"/>
                    <a:pt x="289608" y="563671"/>
                  </a:cubicBezTo>
                  <a:cubicBezTo>
                    <a:pt x="270166" y="585890"/>
                    <a:pt x="244693" y="602683"/>
                    <a:pt x="226978" y="626302"/>
                  </a:cubicBezTo>
                  <a:cubicBezTo>
                    <a:pt x="161320" y="713846"/>
                    <a:pt x="220506" y="646512"/>
                    <a:pt x="151822" y="701458"/>
                  </a:cubicBezTo>
                  <a:cubicBezTo>
                    <a:pt x="142600" y="708835"/>
                    <a:pt x="136896" y="720434"/>
                    <a:pt x="126769" y="726510"/>
                  </a:cubicBezTo>
                  <a:cubicBezTo>
                    <a:pt x="115447" y="733303"/>
                    <a:pt x="101717" y="734861"/>
                    <a:pt x="89191" y="739036"/>
                  </a:cubicBezTo>
                  <a:cubicBezTo>
                    <a:pt x="76665" y="751562"/>
                    <a:pt x="65222" y="765273"/>
                    <a:pt x="51613" y="776614"/>
                  </a:cubicBezTo>
                  <a:cubicBezTo>
                    <a:pt x="40048" y="786252"/>
                    <a:pt x="23439" y="789911"/>
                    <a:pt x="14035" y="801666"/>
                  </a:cubicBezTo>
                  <a:cubicBezTo>
                    <a:pt x="-6413" y="827226"/>
                    <a:pt x="1509" y="893936"/>
                    <a:pt x="1509" y="914400"/>
                  </a:cubicBezTo>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Curved Connector 17">
              <a:extLst>
                <a:ext uri="{FF2B5EF4-FFF2-40B4-BE49-F238E27FC236}">
                  <a16:creationId xmlns:a16="http://schemas.microsoft.com/office/drawing/2014/main" id="{4B22C895-C0A6-CA44-932D-7F34DBD6A6FE}"/>
                </a:ext>
              </a:extLst>
            </p:cNvPr>
            <p:cNvCxnSpPr>
              <a:cxnSpLocks/>
            </p:cNvCxnSpPr>
            <p:nvPr/>
          </p:nvCxnSpPr>
          <p:spPr>
            <a:xfrm rot="16200000" flipH="1">
              <a:off x="1959884" y="3162984"/>
              <a:ext cx="1061908" cy="566304"/>
            </a:xfrm>
            <a:prstGeom prst="curvedConnector3">
              <a:avLst>
                <a:gd name="adj1" fmla="val 2169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A307ACE-ECF1-6940-A75F-773E67CCDAA9}"/>
                </a:ext>
              </a:extLst>
            </p:cNvPr>
            <p:cNvSpPr/>
            <p:nvPr/>
          </p:nvSpPr>
          <p:spPr>
            <a:xfrm>
              <a:off x="75990" y="2725009"/>
              <a:ext cx="1789891"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are </a:t>
              </a:r>
              <a:r>
                <a:rPr kumimoji="0" lang="en-US" sz="1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 performance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36" name="Group 35">
            <a:extLst>
              <a:ext uri="{FF2B5EF4-FFF2-40B4-BE49-F238E27FC236}">
                <a16:creationId xmlns:a16="http://schemas.microsoft.com/office/drawing/2014/main" id="{F4709B0B-1B69-3C47-B574-3A1FD8BC5C33}"/>
              </a:ext>
            </a:extLst>
          </p:cNvPr>
          <p:cNvGrpSpPr/>
          <p:nvPr/>
        </p:nvGrpSpPr>
        <p:grpSpPr>
          <a:xfrm>
            <a:off x="4144046" y="3356975"/>
            <a:ext cx="4803187" cy="2198673"/>
            <a:chOff x="4144046" y="3356975"/>
            <a:chExt cx="4803187" cy="2198673"/>
          </a:xfrm>
        </p:grpSpPr>
        <p:sp>
          <p:nvSpPr>
            <p:cNvPr id="25" name="Freeform 24">
              <a:extLst>
                <a:ext uri="{FF2B5EF4-FFF2-40B4-BE49-F238E27FC236}">
                  <a16:creationId xmlns:a16="http://schemas.microsoft.com/office/drawing/2014/main" id="{47A4F748-3067-364A-9D95-47114FFB732D}"/>
                </a:ext>
              </a:extLst>
            </p:cNvPr>
            <p:cNvSpPr/>
            <p:nvPr/>
          </p:nvSpPr>
          <p:spPr>
            <a:xfrm>
              <a:off x="4144046" y="3356975"/>
              <a:ext cx="578266" cy="1291457"/>
            </a:xfrm>
            <a:custGeom>
              <a:avLst/>
              <a:gdLst>
                <a:gd name="connsiteX0" fmla="*/ 377850 w 578266"/>
                <a:gd name="connsiteY0" fmla="*/ 25052 h 1291457"/>
                <a:gd name="connsiteX1" fmla="*/ 327746 w 578266"/>
                <a:gd name="connsiteY1" fmla="*/ 187891 h 1291457"/>
                <a:gd name="connsiteX2" fmla="*/ 302694 w 578266"/>
                <a:gd name="connsiteY2" fmla="*/ 225469 h 1291457"/>
                <a:gd name="connsiteX3" fmla="*/ 277642 w 578266"/>
                <a:gd name="connsiteY3" fmla="*/ 300625 h 1291457"/>
                <a:gd name="connsiteX4" fmla="*/ 252590 w 578266"/>
                <a:gd name="connsiteY4" fmla="*/ 375781 h 1291457"/>
                <a:gd name="connsiteX5" fmla="*/ 202486 w 578266"/>
                <a:gd name="connsiteY5" fmla="*/ 526093 h 1291457"/>
                <a:gd name="connsiteX6" fmla="*/ 189959 w 578266"/>
                <a:gd name="connsiteY6" fmla="*/ 563672 h 1291457"/>
                <a:gd name="connsiteX7" fmla="*/ 177433 w 578266"/>
                <a:gd name="connsiteY7" fmla="*/ 601250 h 1291457"/>
                <a:gd name="connsiteX8" fmla="*/ 152381 w 578266"/>
                <a:gd name="connsiteY8" fmla="*/ 638828 h 1291457"/>
                <a:gd name="connsiteX9" fmla="*/ 139855 w 578266"/>
                <a:gd name="connsiteY9" fmla="*/ 676406 h 1291457"/>
                <a:gd name="connsiteX10" fmla="*/ 89751 w 578266"/>
                <a:gd name="connsiteY10" fmla="*/ 751562 h 1291457"/>
                <a:gd name="connsiteX11" fmla="*/ 64699 w 578266"/>
                <a:gd name="connsiteY11" fmla="*/ 826718 h 1291457"/>
                <a:gd name="connsiteX12" fmla="*/ 52173 w 578266"/>
                <a:gd name="connsiteY12" fmla="*/ 864296 h 1291457"/>
                <a:gd name="connsiteX13" fmla="*/ 39647 w 578266"/>
                <a:gd name="connsiteY13" fmla="*/ 914400 h 1291457"/>
                <a:gd name="connsiteX14" fmla="*/ 14595 w 578266"/>
                <a:gd name="connsiteY14" fmla="*/ 1052187 h 1291457"/>
                <a:gd name="connsiteX15" fmla="*/ 2069 w 578266"/>
                <a:gd name="connsiteY15" fmla="*/ 1102291 h 1291457"/>
                <a:gd name="connsiteX16" fmla="*/ 52173 w 578266"/>
                <a:gd name="connsiteY16" fmla="*/ 1290181 h 1291457"/>
                <a:gd name="connsiteX17" fmla="*/ 127329 w 578266"/>
                <a:gd name="connsiteY17" fmla="*/ 1277655 h 1291457"/>
                <a:gd name="connsiteX18" fmla="*/ 189959 w 578266"/>
                <a:gd name="connsiteY18" fmla="*/ 1202499 h 1291457"/>
                <a:gd name="connsiteX19" fmla="*/ 202486 w 578266"/>
                <a:gd name="connsiteY19" fmla="*/ 1164921 h 1291457"/>
                <a:gd name="connsiteX20" fmla="*/ 227538 w 578266"/>
                <a:gd name="connsiteY20" fmla="*/ 1127343 h 1291457"/>
                <a:gd name="connsiteX21" fmla="*/ 252590 w 578266"/>
                <a:gd name="connsiteY21" fmla="*/ 1052187 h 1291457"/>
                <a:gd name="connsiteX22" fmla="*/ 265116 w 578266"/>
                <a:gd name="connsiteY22" fmla="*/ 1014609 h 1291457"/>
                <a:gd name="connsiteX23" fmla="*/ 290168 w 578266"/>
                <a:gd name="connsiteY23" fmla="*/ 977030 h 1291457"/>
                <a:gd name="connsiteX24" fmla="*/ 302694 w 578266"/>
                <a:gd name="connsiteY24" fmla="*/ 939452 h 1291457"/>
                <a:gd name="connsiteX25" fmla="*/ 340272 w 578266"/>
                <a:gd name="connsiteY25" fmla="*/ 901874 h 1291457"/>
                <a:gd name="connsiteX26" fmla="*/ 377850 w 578266"/>
                <a:gd name="connsiteY26" fmla="*/ 814192 h 1291457"/>
                <a:gd name="connsiteX27" fmla="*/ 415428 w 578266"/>
                <a:gd name="connsiteY27" fmla="*/ 764088 h 1291457"/>
                <a:gd name="connsiteX28" fmla="*/ 453006 w 578266"/>
                <a:gd name="connsiteY28" fmla="*/ 688932 h 1291457"/>
                <a:gd name="connsiteX29" fmla="*/ 465532 w 578266"/>
                <a:gd name="connsiteY29" fmla="*/ 651354 h 1291457"/>
                <a:gd name="connsiteX30" fmla="*/ 490584 w 578266"/>
                <a:gd name="connsiteY30" fmla="*/ 613776 h 1291457"/>
                <a:gd name="connsiteX31" fmla="*/ 515636 w 578266"/>
                <a:gd name="connsiteY31" fmla="*/ 538620 h 1291457"/>
                <a:gd name="connsiteX32" fmla="*/ 540688 w 578266"/>
                <a:gd name="connsiteY32" fmla="*/ 450937 h 1291457"/>
                <a:gd name="connsiteX33" fmla="*/ 553214 w 578266"/>
                <a:gd name="connsiteY33" fmla="*/ 413359 h 1291457"/>
                <a:gd name="connsiteX34" fmla="*/ 578266 w 578266"/>
                <a:gd name="connsiteY34" fmla="*/ 300625 h 1291457"/>
                <a:gd name="connsiteX35" fmla="*/ 565740 w 578266"/>
                <a:gd name="connsiteY35" fmla="*/ 62630 h 1291457"/>
                <a:gd name="connsiteX36" fmla="*/ 553214 w 578266"/>
                <a:gd name="connsiteY36" fmla="*/ 25052 h 1291457"/>
                <a:gd name="connsiteX37" fmla="*/ 515636 w 578266"/>
                <a:gd name="connsiteY37" fmla="*/ 0 h 1291457"/>
                <a:gd name="connsiteX38" fmla="*/ 377850 w 578266"/>
                <a:gd name="connsiteY38" fmla="*/ 25052 h 129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78266" h="1291457">
                  <a:moveTo>
                    <a:pt x="377850" y="25052"/>
                  </a:moveTo>
                  <a:cubicBezTo>
                    <a:pt x="346535" y="56367"/>
                    <a:pt x="336413" y="174891"/>
                    <a:pt x="327746" y="187891"/>
                  </a:cubicBezTo>
                  <a:cubicBezTo>
                    <a:pt x="319395" y="200417"/>
                    <a:pt x="308808" y="211712"/>
                    <a:pt x="302694" y="225469"/>
                  </a:cubicBezTo>
                  <a:cubicBezTo>
                    <a:pt x="291969" y="249600"/>
                    <a:pt x="285993" y="275573"/>
                    <a:pt x="277642" y="300625"/>
                  </a:cubicBezTo>
                  <a:lnTo>
                    <a:pt x="252590" y="375781"/>
                  </a:lnTo>
                  <a:lnTo>
                    <a:pt x="202486" y="526093"/>
                  </a:lnTo>
                  <a:lnTo>
                    <a:pt x="189959" y="563672"/>
                  </a:lnTo>
                  <a:cubicBezTo>
                    <a:pt x="185784" y="576198"/>
                    <a:pt x="184757" y="590264"/>
                    <a:pt x="177433" y="601250"/>
                  </a:cubicBezTo>
                  <a:cubicBezTo>
                    <a:pt x="169082" y="613776"/>
                    <a:pt x="159114" y="625363"/>
                    <a:pt x="152381" y="638828"/>
                  </a:cubicBezTo>
                  <a:cubicBezTo>
                    <a:pt x="146476" y="650638"/>
                    <a:pt x="146267" y="664864"/>
                    <a:pt x="139855" y="676406"/>
                  </a:cubicBezTo>
                  <a:cubicBezTo>
                    <a:pt x="125233" y="702726"/>
                    <a:pt x="99272" y="722998"/>
                    <a:pt x="89751" y="751562"/>
                  </a:cubicBezTo>
                  <a:lnTo>
                    <a:pt x="64699" y="826718"/>
                  </a:lnTo>
                  <a:cubicBezTo>
                    <a:pt x="60524" y="839244"/>
                    <a:pt x="55375" y="851487"/>
                    <a:pt x="52173" y="864296"/>
                  </a:cubicBezTo>
                  <a:cubicBezTo>
                    <a:pt x="47998" y="880997"/>
                    <a:pt x="43382" y="897595"/>
                    <a:pt x="39647" y="914400"/>
                  </a:cubicBezTo>
                  <a:cubicBezTo>
                    <a:pt x="12779" y="1035308"/>
                    <a:pt x="41789" y="916217"/>
                    <a:pt x="14595" y="1052187"/>
                  </a:cubicBezTo>
                  <a:cubicBezTo>
                    <a:pt x="11219" y="1069068"/>
                    <a:pt x="6244" y="1085590"/>
                    <a:pt x="2069" y="1102291"/>
                  </a:cubicBezTo>
                  <a:cubicBezTo>
                    <a:pt x="2359" y="1105776"/>
                    <a:pt x="-16127" y="1275003"/>
                    <a:pt x="52173" y="1290181"/>
                  </a:cubicBezTo>
                  <a:cubicBezTo>
                    <a:pt x="76966" y="1295691"/>
                    <a:pt x="102277" y="1281830"/>
                    <a:pt x="127329" y="1277655"/>
                  </a:cubicBezTo>
                  <a:cubicBezTo>
                    <a:pt x="155033" y="1249951"/>
                    <a:pt x="172519" y="1237378"/>
                    <a:pt x="189959" y="1202499"/>
                  </a:cubicBezTo>
                  <a:cubicBezTo>
                    <a:pt x="195864" y="1190689"/>
                    <a:pt x="196581" y="1176731"/>
                    <a:pt x="202486" y="1164921"/>
                  </a:cubicBezTo>
                  <a:cubicBezTo>
                    <a:pt x="209219" y="1151456"/>
                    <a:pt x="221424" y="1141100"/>
                    <a:pt x="227538" y="1127343"/>
                  </a:cubicBezTo>
                  <a:cubicBezTo>
                    <a:pt x="238263" y="1103212"/>
                    <a:pt x="244239" y="1077239"/>
                    <a:pt x="252590" y="1052187"/>
                  </a:cubicBezTo>
                  <a:cubicBezTo>
                    <a:pt x="256765" y="1039661"/>
                    <a:pt x="257792" y="1025595"/>
                    <a:pt x="265116" y="1014609"/>
                  </a:cubicBezTo>
                  <a:cubicBezTo>
                    <a:pt x="273467" y="1002083"/>
                    <a:pt x="283435" y="990495"/>
                    <a:pt x="290168" y="977030"/>
                  </a:cubicBezTo>
                  <a:cubicBezTo>
                    <a:pt x="296073" y="965220"/>
                    <a:pt x="295370" y="950438"/>
                    <a:pt x="302694" y="939452"/>
                  </a:cubicBezTo>
                  <a:cubicBezTo>
                    <a:pt x="312520" y="924713"/>
                    <a:pt x="327746" y="914400"/>
                    <a:pt x="340272" y="901874"/>
                  </a:cubicBezTo>
                  <a:cubicBezTo>
                    <a:pt x="352449" y="865344"/>
                    <a:pt x="355738" y="849571"/>
                    <a:pt x="377850" y="814192"/>
                  </a:cubicBezTo>
                  <a:cubicBezTo>
                    <a:pt x="388915" y="796489"/>
                    <a:pt x="402902" y="780789"/>
                    <a:pt x="415428" y="764088"/>
                  </a:cubicBezTo>
                  <a:cubicBezTo>
                    <a:pt x="446912" y="669635"/>
                    <a:pt x="404442" y="786060"/>
                    <a:pt x="453006" y="688932"/>
                  </a:cubicBezTo>
                  <a:cubicBezTo>
                    <a:pt x="458911" y="677122"/>
                    <a:pt x="459627" y="663164"/>
                    <a:pt x="465532" y="651354"/>
                  </a:cubicBezTo>
                  <a:cubicBezTo>
                    <a:pt x="472265" y="637889"/>
                    <a:pt x="484470" y="627533"/>
                    <a:pt x="490584" y="613776"/>
                  </a:cubicBezTo>
                  <a:cubicBezTo>
                    <a:pt x="501309" y="589645"/>
                    <a:pt x="507285" y="563672"/>
                    <a:pt x="515636" y="538620"/>
                  </a:cubicBezTo>
                  <a:cubicBezTo>
                    <a:pt x="545668" y="448523"/>
                    <a:pt x="509233" y="561030"/>
                    <a:pt x="540688" y="450937"/>
                  </a:cubicBezTo>
                  <a:cubicBezTo>
                    <a:pt x="544315" y="438241"/>
                    <a:pt x="549587" y="426055"/>
                    <a:pt x="553214" y="413359"/>
                  </a:cubicBezTo>
                  <a:cubicBezTo>
                    <a:pt x="565007" y="372083"/>
                    <a:pt x="569656" y="343675"/>
                    <a:pt x="578266" y="300625"/>
                  </a:cubicBezTo>
                  <a:cubicBezTo>
                    <a:pt x="574091" y="221293"/>
                    <a:pt x="572932" y="141745"/>
                    <a:pt x="565740" y="62630"/>
                  </a:cubicBezTo>
                  <a:cubicBezTo>
                    <a:pt x="564545" y="49481"/>
                    <a:pt x="561462" y="35362"/>
                    <a:pt x="553214" y="25052"/>
                  </a:cubicBezTo>
                  <a:cubicBezTo>
                    <a:pt x="543810" y="13297"/>
                    <a:pt x="528162" y="8351"/>
                    <a:pt x="515636" y="0"/>
                  </a:cubicBezTo>
                  <a:cubicBezTo>
                    <a:pt x="371969" y="13061"/>
                    <a:pt x="409165" y="-6263"/>
                    <a:pt x="377850" y="25052"/>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25">
              <a:extLst>
                <a:ext uri="{FF2B5EF4-FFF2-40B4-BE49-F238E27FC236}">
                  <a16:creationId xmlns:a16="http://schemas.microsoft.com/office/drawing/2014/main" id="{63EA287E-2044-2B4D-8EDD-13DAD3476B92}"/>
                </a:ext>
              </a:extLst>
            </p:cNvPr>
            <p:cNvSpPr/>
            <p:nvPr/>
          </p:nvSpPr>
          <p:spPr>
            <a:xfrm>
              <a:off x="4922729" y="3544866"/>
              <a:ext cx="1418211" cy="651353"/>
            </a:xfrm>
            <a:custGeom>
              <a:avLst/>
              <a:gdLst>
                <a:gd name="connsiteX0" fmla="*/ 162838 w 1418211"/>
                <a:gd name="connsiteY0" fmla="*/ 100208 h 651353"/>
                <a:gd name="connsiteX1" fmla="*/ 75156 w 1418211"/>
                <a:gd name="connsiteY1" fmla="*/ 112734 h 651353"/>
                <a:gd name="connsiteX2" fmla="*/ 37578 w 1418211"/>
                <a:gd name="connsiteY2" fmla="*/ 125260 h 651353"/>
                <a:gd name="connsiteX3" fmla="*/ 12526 w 1418211"/>
                <a:gd name="connsiteY3" fmla="*/ 162838 h 651353"/>
                <a:gd name="connsiteX4" fmla="*/ 0 w 1418211"/>
                <a:gd name="connsiteY4" fmla="*/ 200416 h 651353"/>
                <a:gd name="connsiteX5" fmla="*/ 37578 w 1418211"/>
                <a:gd name="connsiteY5" fmla="*/ 325676 h 651353"/>
                <a:gd name="connsiteX6" fmla="*/ 150312 w 1418211"/>
                <a:gd name="connsiteY6" fmla="*/ 375781 h 651353"/>
                <a:gd name="connsiteX7" fmla="*/ 225468 w 1418211"/>
                <a:gd name="connsiteY7" fmla="*/ 400833 h 651353"/>
                <a:gd name="connsiteX8" fmla="*/ 263046 w 1418211"/>
                <a:gd name="connsiteY8" fmla="*/ 413359 h 651353"/>
                <a:gd name="connsiteX9" fmla="*/ 313150 w 1418211"/>
                <a:gd name="connsiteY9" fmla="*/ 425885 h 651353"/>
                <a:gd name="connsiteX10" fmla="*/ 400833 w 1418211"/>
                <a:gd name="connsiteY10" fmla="*/ 450937 h 651353"/>
                <a:gd name="connsiteX11" fmla="*/ 551145 w 1418211"/>
                <a:gd name="connsiteY11" fmla="*/ 488515 h 651353"/>
                <a:gd name="connsiteX12" fmla="*/ 626301 w 1418211"/>
                <a:gd name="connsiteY12" fmla="*/ 538619 h 651353"/>
                <a:gd name="connsiteX13" fmla="*/ 688931 w 1418211"/>
                <a:gd name="connsiteY13" fmla="*/ 588723 h 651353"/>
                <a:gd name="connsiteX14" fmla="*/ 726509 w 1418211"/>
                <a:gd name="connsiteY14" fmla="*/ 613775 h 651353"/>
                <a:gd name="connsiteX15" fmla="*/ 876822 w 1418211"/>
                <a:gd name="connsiteY15" fmla="*/ 651353 h 651353"/>
                <a:gd name="connsiteX16" fmla="*/ 1077238 w 1418211"/>
                <a:gd name="connsiteY16" fmla="*/ 638827 h 651353"/>
                <a:gd name="connsiteX17" fmla="*/ 1189972 w 1418211"/>
                <a:gd name="connsiteY17" fmla="*/ 576197 h 651353"/>
                <a:gd name="connsiteX18" fmla="*/ 1252603 w 1418211"/>
                <a:gd name="connsiteY18" fmla="*/ 513567 h 651353"/>
                <a:gd name="connsiteX19" fmla="*/ 1290181 w 1418211"/>
                <a:gd name="connsiteY19" fmla="*/ 475989 h 651353"/>
                <a:gd name="connsiteX20" fmla="*/ 1340285 w 1418211"/>
                <a:gd name="connsiteY20" fmla="*/ 400833 h 651353"/>
                <a:gd name="connsiteX21" fmla="*/ 1365337 w 1418211"/>
                <a:gd name="connsiteY21" fmla="*/ 363255 h 651353"/>
                <a:gd name="connsiteX22" fmla="*/ 1390389 w 1418211"/>
                <a:gd name="connsiteY22" fmla="*/ 338202 h 651353"/>
                <a:gd name="connsiteX23" fmla="*/ 1402915 w 1418211"/>
                <a:gd name="connsiteY23" fmla="*/ 300624 h 651353"/>
                <a:gd name="connsiteX24" fmla="*/ 1402915 w 1418211"/>
                <a:gd name="connsiteY24" fmla="*/ 100208 h 651353"/>
                <a:gd name="connsiteX25" fmla="*/ 1352811 w 1418211"/>
                <a:gd name="connsiteY25" fmla="*/ 25052 h 651353"/>
                <a:gd name="connsiteX26" fmla="*/ 1315233 w 1418211"/>
                <a:gd name="connsiteY26" fmla="*/ 0 h 651353"/>
                <a:gd name="connsiteX27" fmla="*/ 1252603 w 1418211"/>
                <a:gd name="connsiteY27" fmla="*/ 12526 h 651353"/>
                <a:gd name="connsiteX28" fmla="*/ 1215024 w 1418211"/>
                <a:gd name="connsiteY28" fmla="*/ 75156 h 651353"/>
                <a:gd name="connsiteX29" fmla="*/ 1189972 w 1418211"/>
                <a:gd name="connsiteY29" fmla="*/ 112734 h 651353"/>
                <a:gd name="connsiteX30" fmla="*/ 1139868 w 1418211"/>
                <a:gd name="connsiteY30" fmla="*/ 225468 h 651353"/>
                <a:gd name="connsiteX31" fmla="*/ 1064712 w 1418211"/>
                <a:gd name="connsiteY31" fmla="*/ 250520 h 651353"/>
                <a:gd name="connsiteX32" fmla="*/ 1027134 w 1418211"/>
                <a:gd name="connsiteY32" fmla="*/ 263046 h 651353"/>
                <a:gd name="connsiteX33" fmla="*/ 989556 w 1418211"/>
                <a:gd name="connsiteY33" fmla="*/ 275572 h 651353"/>
                <a:gd name="connsiteX34" fmla="*/ 951978 w 1418211"/>
                <a:gd name="connsiteY34" fmla="*/ 288098 h 651353"/>
                <a:gd name="connsiteX35" fmla="*/ 488515 w 1418211"/>
                <a:gd name="connsiteY35" fmla="*/ 275572 h 651353"/>
                <a:gd name="connsiteX36" fmla="*/ 413359 w 1418211"/>
                <a:gd name="connsiteY36" fmla="*/ 250520 h 651353"/>
                <a:gd name="connsiteX37" fmla="*/ 350729 w 1418211"/>
                <a:gd name="connsiteY37" fmla="*/ 187890 h 651353"/>
                <a:gd name="connsiteX38" fmla="*/ 275572 w 1418211"/>
                <a:gd name="connsiteY38" fmla="*/ 162838 h 651353"/>
                <a:gd name="connsiteX39" fmla="*/ 237994 w 1418211"/>
                <a:gd name="connsiteY39" fmla="*/ 150312 h 651353"/>
                <a:gd name="connsiteX40" fmla="*/ 200416 w 1418211"/>
                <a:gd name="connsiteY40" fmla="*/ 137786 h 651353"/>
                <a:gd name="connsiteX41" fmla="*/ 162838 w 1418211"/>
                <a:gd name="connsiteY41" fmla="*/ 100208 h 65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18211" h="651353">
                  <a:moveTo>
                    <a:pt x="162838" y="100208"/>
                  </a:moveTo>
                  <a:cubicBezTo>
                    <a:pt x="141961" y="96033"/>
                    <a:pt x="104107" y="106944"/>
                    <a:pt x="75156" y="112734"/>
                  </a:cubicBezTo>
                  <a:cubicBezTo>
                    <a:pt x="62209" y="115323"/>
                    <a:pt x="47888" y="117012"/>
                    <a:pt x="37578" y="125260"/>
                  </a:cubicBezTo>
                  <a:cubicBezTo>
                    <a:pt x="25823" y="134664"/>
                    <a:pt x="19259" y="149373"/>
                    <a:pt x="12526" y="162838"/>
                  </a:cubicBezTo>
                  <a:cubicBezTo>
                    <a:pt x="6621" y="174648"/>
                    <a:pt x="4175" y="187890"/>
                    <a:pt x="0" y="200416"/>
                  </a:cubicBezTo>
                  <a:cubicBezTo>
                    <a:pt x="7884" y="255607"/>
                    <a:pt x="-399" y="287699"/>
                    <a:pt x="37578" y="325676"/>
                  </a:cubicBezTo>
                  <a:cubicBezTo>
                    <a:pt x="67355" y="355453"/>
                    <a:pt x="113099" y="363377"/>
                    <a:pt x="150312" y="375781"/>
                  </a:cubicBezTo>
                  <a:lnTo>
                    <a:pt x="225468" y="400833"/>
                  </a:lnTo>
                  <a:cubicBezTo>
                    <a:pt x="237994" y="405008"/>
                    <a:pt x="250237" y="410157"/>
                    <a:pt x="263046" y="413359"/>
                  </a:cubicBezTo>
                  <a:cubicBezTo>
                    <a:pt x="279747" y="417534"/>
                    <a:pt x="296597" y="421156"/>
                    <a:pt x="313150" y="425885"/>
                  </a:cubicBezTo>
                  <a:cubicBezTo>
                    <a:pt x="368860" y="441802"/>
                    <a:pt x="335574" y="437885"/>
                    <a:pt x="400833" y="450937"/>
                  </a:cubicBezTo>
                  <a:cubicBezTo>
                    <a:pt x="441083" y="458987"/>
                    <a:pt x="515272" y="464599"/>
                    <a:pt x="551145" y="488515"/>
                  </a:cubicBezTo>
                  <a:lnTo>
                    <a:pt x="626301" y="538619"/>
                  </a:lnTo>
                  <a:cubicBezTo>
                    <a:pt x="668532" y="601965"/>
                    <a:pt x="628428" y="558471"/>
                    <a:pt x="688931" y="588723"/>
                  </a:cubicBezTo>
                  <a:cubicBezTo>
                    <a:pt x="702396" y="595456"/>
                    <a:pt x="712752" y="607661"/>
                    <a:pt x="726509" y="613775"/>
                  </a:cubicBezTo>
                  <a:cubicBezTo>
                    <a:pt x="786059" y="640241"/>
                    <a:pt x="813801" y="640849"/>
                    <a:pt x="876822" y="651353"/>
                  </a:cubicBezTo>
                  <a:cubicBezTo>
                    <a:pt x="943627" y="647178"/>
                    <a:pt x="1010670" y="645834"/>
                    <a:pt x="1077238" y="638827"/>
                  </a:cubicBezTo>
                  <a:cubicBezTo>
                    <a:pt x="1112447" y="635121"/>
                    <a:pt x="1174368" y="591801"/>
                    <a:pt x="1189972" y="576197"/>
                  </a:cubicBezTo>
                  <a:lnTo>
                    <a:pt x="1252603" y="513567"/>
                  </a:lnTo>
                  <a:cubicBezTo>
                    <a:pt x="1265129" y="501041"/>
                    <a:pt x="1280355" y="490728"/>
                    <a:pt x="1290181" y="475989"/>
                  </a:cubicBezTo>
                  <a:lnTo>
                    <a:pt x="1340285" y="400833"/>
                  </a:lnTo>
                  <a:cubicBezTo>
                    <a:pt x="1348636" y="388307"/>
                    <a:pt x="1354692" y="373900"/>
                    <a:pt x="1365337" y="363255"/>
                  </a:cubicBezTo>
                  <a:lnTo>
                    <a:pt x="1390389" y="338202"/>
                  </a:lnTo>
                  <a:cubicBezTo>
                    <a:pt x="1394564" y="325676"/>
                    <a:pt x="1399713" y="313433"/>
                    <a:pt x="1402915" y="300624"/>
                  </a:cubicBezTo>
                  <a:cubicBezTo>
                    <a:pt x="1420548" y="230093"/>
                    <a:pt x="1425898" y="178352"/>
                    <a:pt x="1402915" y="100208"/>
                  </a:cubicBezTo>
                  <a:cubicBezTo>
                    <a:pt x="1394419" y="71323"/>
                    <a:pt x="1377863" y="41753"/>
                    <a:pt x="1352811" y="25052"/>
                  </a:cubicBezTo>
                  <a:lnTo>
                    <a:pt x="1315233" y="0"/>
                  </a:lnTo>
                  <a:cubicBezTo>
                    <a:pt x="1294356" y="4175"/>
                    <a:pt x="1272172" y="4139"/>
                    <a:pt x="1252603" y="12526"/>
                  </a:cubicBezTo>
                  <a:cubicBezTo>
                    <a:pt x="1221463" y="25872"/>
                    <a:pt x="1227652" y="49900"/>
                    <a:pt x="1215024" y="75156"/>
                  </a:cubicBezTo>
                  <a:cubicBezTo>
                    <a:pt x="1208291" y="88621"/>
                    <a:pt x="1196086" y="98977"/>
                    <a:pt x="1189972" y="112734"/>
                  </a:cubicBezTo>
                  <a:cubicBezTo>
                    <a:pt x="1183897" y="126402"/>
                    <a:pt x="1166035" y="209113"/>
                    <a:pt x="1139868" y="225468"/>
                  </a:cubicBezTo>
                  <a:cubicBezTo>
                    <a:pt x="1117475" y="239464"/>
                    <a:pt x="1089764" y="242169"/>
                    <a:pt x="1064712" y="250520"/>
                  </a:cubicBezTo>
                  <a:lnTo>
                    <a:pt x="1027134" y="263046"/>
                  </a:lnTo>
                  <a:lnTo>
                    <a:pt x="989556" y="275572"/>
                  </a:lnTo>
                  <a:lnTo>
                    <a:pt x="951978" y="288098"/>
                  </a:lnTo>
                  <a:cubicBezTo>
                    <a:pt x="797490" y="283923"/>
                    <a:pt x="642684" y="286328"/>
                    <a:pt x="488515" y="275572"/>
                  </a:cubicBezTo>
                  <a:cubicBezTo>
                    <a:pt x="462172" y="273734"/>
                    <a:pt x="413359" y="250520"/>
                    <a:pt x="413359" y="250520"/>
                  </a:cubicBezTo>
                  <a:cubicBezTo>
                    <a:pt x="390505" y="216239"/>
                    <a:pt x="390285" y="205470"/>
                    <a:pt x="350729" y="187890"/>
                  </a:cubicBezTo>
                  <a:cubicBezTo>
                    <a:pt x="326598" y="177165"/>
                    <a:pt x="300624" y="171189"/>
                    <a:pt x="275572" y="162838"/>
                  </a:cubicBezTo>
                  <a:lnTo>
                    <a:pt x="237994" y="150312"/>
                  </a:lnTo>
                  <a:cubicBezTo>
                    <a:pt x="225468" y="146137"/>
                    <a:pt x="211402" y="145110"/>
                    <a:pt x="200416" y="137786"/>
                  </a:cubicBezTo>
                  <a:cubicBezTo>
                    <a:pt x="155070" y="107555"/>
                    <a:pt x="183715" y="104383"/>
                    <a:pt x="162838" y="100208"/>
                  </a:cubicBezTo>
                  <a:close/>
                </a:path>
              </a:pathLst>
            </a:cu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Curved Connector 26">
              <a:extLst>
                <a:ext uri="{FF2B5EF4-FFF2-40B4-BE49-F238E27FC236}">
                  <a16:creationId xmlns:a16="http://schemas.microsoft.com/office/drawing/2014/main" id="{E7205ECE-425B-0A43-AF77-699D4289EA23}"/>
                </a:ext>
              </a:extLst>
            </p:cNvPr>
            <p:cNvCxnSpPr>
              <a:cxnSpLocks/>
              <a:stCxn id="29" idx="1"/>
            </p:cNvCxnSpPr>
            <p:nvPr/>
          </p:nvCxnSpPr>
          <p:spPr>
            <a:xfrm rot="10800000">
              <a:off x="4966720" y="4065746"/>
              <a:ext cx="954834" cy="976085"/>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F4E69E4-74C9-B748-9436-CC21B91C7943}"/>
                </a:ext>
              </a:extLst>
            </p:cNvPr>
            <p:cNvSpPr/>
            <p:nvPr/>
          </p:nvSpPr>
          <p:spPr>
            <a:xfrm>
              <a:off x="5921554" y="4528012"/>
              <a:ext cx="3025679" cy="10276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 Bound applications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sp>
        <p:nvSpPr>
          <p:cNvPr id="37" name="Slide Number Placeholder 5">
            <a:extLst>
              <a:ext uri="{FF2B5EF4-FFF2-40B4-BE49-F238E27FC236}">
                <a16:creationId xmlns:a16="http://schemas.microsoft.com/office/drawing/2014/main" id="{4339172A-B82B-FB4D-8B56-F3F79665B107}"/>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13</a:t>
            </a:r>
          </a:p>
        </p:txBody>
      </p:sp>
      <p:pic>
        <p:nvPicPr>
          <p:cNvPr id="17" name="Picture 16">
            <a:extLst>
              <a:ext uri="{FF2B5EF4-FFF2-40B4-BE49-F238E27FC236}">
                <a16:creationId xmlns:a16="http://schemas.microsoft.com/office/drawing/2014/main" id="{415E64CF-3343-6240-AE1A-7770C8C397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0176" y="1874678"/>
            <a:ext cx="6574327" cy="361137"/>
          </a:xfrm>
          <a:prstGeom prst="rect">
            <a:avLst/>
          </a:prstGeom>
        </p:spPr>
      </p:pic>
      <p:sp>
        <p:nvSpPr>
          <p:cNvPr id="28" name="Rectangle 27">
            <a:extLst>
              <a:ext uri="{FF2B5EF4-FFF2-40B4-BE49-F238E27FC236}">
                <a16:creationId xmlns:a16="http://schemas.microsoft.com/office/drawing/2014/main" id="{E5DD7924-E3F0-4647-998B-D0F85EF7B80C}"/>
              </a:ext>
            </a:extLst>
          </p:cNvPr>
          <p:cNvSpPr/>
          <p:nvPr/>
        </p:nvSpPr>
        <p:spPr>
          <a:xfrm rot="2458086">
            <a:off x="3041419" y="3046223"/>
            <a:ext cx="207439" cy="783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AD565C80-A5DC-E14B-B9E3-72C77C0A3BEE}"/>
              </a:ext>
            </a:extLst>
          </p:cNvPr>
          <p:cNvSpPr/>
          <p:nvPr/>
        </p:nvSpPr>
        <p:spPr>
          <a:xfrm>
            <a:off x="1674027" y="5216427"/>
            <a:ext cx="453970" cy="523220"/>
          </a:xfrm>
          <a:prstGeom prst="rect">
            <a:avLst/>
          </a:prstGeom>
          <a:ln>
            <a:solidFill>
              <a:schemeClr val="bg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0" name="Rectangle 29">
            <a:extLst>
              <a:ext uri="{FF2B5EF4-FFF2-40B4-BE49-F238E27FC236}">
                <a16:creationId xmlns:a16="http://schemas.microsoft.com/office/drawing/2014/main" id="{5CE07C64-1D77-6241-A08F-D62794D4B947}"/>
              </a:ext>
            </a:extLst>
          </p:cNvPr>
          <p:cNvSpPr/>
          <p:nvPr/>
        </p:nvSpPr>
        <p:spPr>
          <a:xfrm>
            <a:off x="8584826" y="3092417"/>
            <a:ext cx="453970" cy="523220"/>
          </a:xfrm>
          <a:prstGeom prst="rect">
            <a:avLst/>
          </a:prstGeom>
          <a:ln>
            <a:solidFill>
              <a:schemeClr val="bg1"/>
            </a:solid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687BBC68-3866-C44E-BA64-ACD5C59CFC4A}"/>
              </a:ext>
            </a:extLst>
          </p:cNvPr>
          <p:cNvSpPr/>
          <p:nvPr/>
        </p:nvSpPr>
        <p:spPr>
          <a:xfrm>
            <a:off x="0" y="813916"/>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8">
            <a:extLst>
              <a:ext uri="{FF2B5EF4-FFF2-40B4-BE49-F238E27FC236}">
                <a16:creationId xmlns:a16="http://schemas.microsoft.com/office/drawing/2014/main" id="{CEC6CE3C-D69B-B241-827E-ADBA265E9232}"/>
              </a:ext>
            </a:extLst>
          </p:cNvPr>
          <p:cNvSpPr/>
          <p:nvPr/>
        </p:nvSpPr>
        <p:spPr>
          <a:xfrm>
            <a:off x="-9601" y="2521059"/>
            <a:ext cx="9163202" cy="1815882"/>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R</a:t>
            </a:r>
            <a:r>
              <a:rPr kumimoji="0" lang="en-US" sz="2800" b="0"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oofline</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model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accurately account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for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suitability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of memory-bound applications</a:t>
            </a:r>
            <a:b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b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406644293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14</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9" name="Rectangle 8">
            <a:extLst>
              <a:ext uri="{FF2B5EF4-FFF2-40B4-BE49-F238E27FC236}">
                <a16:creationId xmlns:a16="http://schemas.microsoft.com/office/drawing/2014/main" id="{D3189439-E9C6-4B44-B556-C59A937FDB4D}"/>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10" name="Rectangle 9">
            <a:extLst>
              <a:ext uri="{FF2B5EF4-FFF2-40B4-BE49-F238E27FC236}">
                <a16:creationId xmlns:a16="http://schemas.microsoft.com/office/drawing/2014/main" id="{B2530758-2ED9-814A-8BDB-FB4049BE120D}"/>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Tree>
    <p:extLst>
      <p:ext uri="{BB962C8B-B14F-4D97-AF65-F5344CB8AC3E}">
        <p14:creationId xmlns:p14="http://schemas.microsoft.com/office/powerpoint/2010/main" val="37206261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grpSp>
        <p:nvGrpSpPr>
          <p:cNvPr id="21" name="Group 20">
            <a:extLst>
              <a:ext uri="{FF2B5EF4-FFF2-40B4-BE49-F238E27FC236}">
                <a16:creationId xmlns:a16="http://schemas.microsoft.com/office/drawing/2014/main" id="{6DD459DC-C60E-3343-BA61-8ECDA95CC99B}"/>
              </a:ext>
            </a:extLst>
          </p:cNvPr>
          <p:cNvGrpSpPr/>
          <p:nvPr/>
        </p:nvGrpSpPr>
        <p:grpSpPr>
          <a:xfrm>
            <a:off x="3638756" y="2297365"/>
            <a:ext cx="5594253" cy="2923410"/>
            <a:chOff x="3732757" y="3010088"/>
            <a:chExt cx="4834563" cy="2526416"/>
          </a:xfrm>
        </p:grpSpPr>
        <p:sp>
          <p:nvSpPr>
            <p:cNvPr id="5" name="Rectangle 4">
              <a:extLst>
                <a:ext uri="{FF2B5EF4-FFF2-40B4-BE49-F238E27FC236}">
                  <a16:creationId xmlns:a16="http://schemas.microsoft.com/office/drawing/2014/main" id="{D99331C6-D12D-E149-ADA6-E505E7AD97BE}"/>
                </a:ext>
              </a:extLst>
            </p:cNvPr>
            <p:cNvSpPr/>
            <p:nvPr/>
          </p:nvSpPr>
          <p:spPr>
            <a:xfrm>
              <a:off x="3732757" y="3126549"/>
              <a:ext cx="3052966" cy="2409955"/>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urved Connector 6">
              <a:extLst>
                <a:ext uri="{FF2B5EF4-FFF2-40B4-BE49-F238E27FC236}">
                  <a16:creationId xmlns:a16="http://schemas.microsoft.com/office/drawing/2014/main" id="{E1202F1E-522D-AB4D-B607-AB24AC1AE489}"/>
                </a:ext>
              </a:extLst>
            </p:cNvPr>
            <p:cNvCxnSpPr>
              <a:cxnSpLocks/>
            </p:cNvCxnSpPr>
            <p:nvPr/>
          </p:nvCxnSpPr>
          <p:spPr>
            <a:xfrm rot="10800000" flipV="1">
              <a:off x="6482068" y="3967281"/>
              <a:ext cx="833132" cy="55254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F20EE8D-F0B1-3342-9F3F-E1C96C8BAE30}"/>
                </a:ext>
              </a:extLst>
            </p:cNvPr>
            <p:cNvSpPr/>
            <p:nvPr/>
          </p:nvSpPr>
          <p:spPr>
            <a:xfrm>
              <a:off x="6602863" y="3010088"/>
              <a:ext cx="1964457"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 MPKI are</a:t>
              </a: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5BB5B580-4FA6-6D45-AEC1-E4BCC81B5B6D}"/>
              </a:ext>
            </a:extLst>
          </p:cNvPr>
          <p:cNvGrpSpPr/>
          <p:nvPr/>
        </p:nvGrpSpPr>
        <p:grpSpPr>
          <a:xfrm>
            <a:off x="-277341" y="4600877"/>
            <a:ext cx="3757998" cy="1528444"/>
            <a:chOff x="400473" y="4927262"/>
            <a:chExt cx="3247672" cy="1320884"/>
          </a:xfrm>
        </p:grpSpPr>
        <p:sp>
          <p:nvSpPr>
            <p:cNvPr id="6" name="Rectangle 5">
              <a:extLst>
                <a:ext uri="{FF2B5EF4-FFF2-40B4-BE49-F238E27FC236}">
                  <a16:creationId xmlns:a16="http://schemas.microsoft.com/office/drawing/2014/main" id="{27C3DA9A-3B9F-8048-9EA0-F68AC5A65756}"/>
                </a:ext>
              </a:extLst>
            </p:cNvPr>
            <p:cNvSpPr/>
            <p:nvPr/>
          </p:nvSpPr>
          <p:spPr>
            <a:xfrm>
              <a:off x="2594730" y="5589005"/>
              <a:ext cx="1053415" cy="659141"/>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E19985A-6678-A94E-B4EF-43FB2E9C5EAA}"/>
                </a:ext>
              </a:extLst>
            </p:cNvPr>
            <p:cNvSpPr/>
            <p:nvPr/>
          </p:nvSpPr>
          <p:spPr>
            <a:xfrm>
              <a:off x="400473" y="4927262"/>
              <a:ext cx="202663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MPKI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10" name="Curved Connector 9">
              <a:extLst>
                <a:ext uri="{FF2B5EF4-FFF2-40B4-BE49-F238E27FC236}">
                  <a16:creationId xmlns:a16="http://schemas.microsoft.com/office/drawing/2014/main" id="{794C3069-9199-BF4D-968E-98DD813D53C1}"/>
                </a:ext>
              </a:extLst>
            </p:cNvPr>
            <p:cNvCxnSpPr>
              <a:cxnSpLocks/>
            </p:cNvCxnSpPr>
            <p:nvPr/>
          </p:nvCxnSpPr>
          <p:spPr>
            <a:xfrm>
              <a:off x="1957412" y="5843704"/>
              <a:ext cx="462716" cy="224270"/>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5C4F899-1E79-2C46-93BB-14D3B74FD33E}"/>
              </a:ext>
            </a:extLst>
          </p:cNvPr>
          <p:cNvGrpSpPr/>
          <p:nvPr/>
        </p:nvGrpSpPr>
        <p:grpSpPr>
          <a:xfrm>
            <a:off x="-256621" y="2319470"/>
            <a:ext cx="3737277" cy="2941630"/>
            <a:chOff x="422924" y="3194759"/>
            <a:chExt cx="3229761" cy="2542161"/>
          </a:xfrm>
        </p:grpSpPr>
        <p:sp>
          <p:nvSpPr>
            <p:cNvPr id="17" name="Rectangle 16">
              <a:extLst>
                <a:ext uri="{FF2B5EF4-FFF2-40B4-BE49-F238E27FC236}">
                  <a16:creationId xmlns:a16="http://schemas.microsoft.com/office/drawing/2014/main" id="{B6F0CB76-D256-B34D-B59F-60C82E692946}"/>
                </a:ext>
              </a:extLst>
            </p:cNvPr>
            <p:cNvSpPr/>
            <p:nvPr/>
          </p:nvSpPr>
          <p:spPr>
            <a:xfrm>
              <a:off x="2599270" y="3281820"/>
              <a:ext cx="1053415" cy="2455100"/>
            </a:xfrm>
            <a:prstGeom prst="rect">
              <a:avLst/>
            </a:pr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6076FC7-9FF9-6341-83FB-60A31DD1D249}"/>
                </a:ext>
              </a:extLst>
            </p:cNvPr>
            <p:cNvSpPr/>
            <p:nvPr/>
          </p:nvSpPr>
          <p:spPr>
            <a:xfrm>
              <a:off x="422924" y="3194759"/>
              <a:ext cx="23260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low MPKI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cxnSp>
          <p:nvCxnSpPr>
            <p:cNvPr id="22" name="Curved Connector 21">
              <a:extLst>
                <a:ext uri="{FF2B5EF4-FFF2-40B4-BE49-F238E27FC236}">
                  <a16:creationId xmlns:a16="http://schemas.microsoft.com/office/drawing/2014/main" id="{061D57D6-A827-9940-8889-BE54AC36031E}"/>
                </a:ext>
              </a:extLst>
            </p:cNvPr>
            <p:cNvCxnSpPr>
              <a:cxnSpLocks/>
            </p:cNvCxnSpPr>
            <p:nvPr/>
          </p:nvCxnSpPr>
          <p:spPr>
            <a:xfrm rot="16200000" flipH="1">
              <a:off x="2171367" y="3886581"/>
              <a:ext cx="837518" cy="481510"/>
            </a:xfrm>
            <a:prstGeom prst="curvedConnector3">
              <a:avLst>
                <a:gd name="adj1" fmla="val 754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15</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24" name="Rectangle 23">
            <a:extLst>
              <a:ext uri="{FF2B5EF4-FFF2-40B4-BE49-F238E27FC236}">
                <a16:creationId xmlns:a16="http://schemas.microsoft.com/office/drawing/2014/main" id="{78D8029C-907C-E04D-9D87-1B30619B5C8E}"/>
              </a:ext>
            </a:extLst>
          </p:cNvPr>
          <p:cNvSpPr/>
          <p:nvPr/>
        </p:nvSpPr>
        <p:spPr>
          <a:xfrm>
            <a:off x="810800" y="5492234"/>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405DDB75-D5A5-1F4D-B9C3-5563E8B5BDBF}"/>
              </a:ext>
            </a:extLst>
          </p:cNvPr>
          <p:cNvSpPr/>
          <p:nvPr/>
        </p:nvSpPr>
        <p:spPr>
          <a:xfrm>
            <a:off x="8749421" y="2840418"/>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BE9ADCEB-CB86-DA43-8E3C-9A2AE5781829}"/>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30" name="Rectangle 29">
            <a:extLst>
              <a:ext uri="{FF2B5EF4-FFF2-40B4-BE49-F238E27FC236}">
                <a16:creationId xmlns:a16="http://schemas.microsoft.com/office/drawing/2014/main" id="{33ABF87C-E9B1-C44F-8369-361BDF03AB53}"/>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Tree>
    <p:extLst>
      <p:ext uri="{BB962C8B-B14F-4D97-AF65-F5344CB8AC3E}">
        <p14:creationId xmlns:p14="http://schemas.microsoft.com/office/powerpoint/2010/main" val="2828967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Adoption: How to Ease </a:t>
            </a:r>
            <a:r>
              <a:rPr lang="en-US" sz="3600" b="1" dirty="0"/>
              <a:t>Programmability</a:t>
            </a:r>
            <a:r>
              <a:rPr lang="en-US" sz="3600" dirty="0"/>
              <a:t>? (I)</a:t>
            </a:r>
          </a:p>
        </p:txBody>
      </p:sp>
      <p:sp>
        <p:nvSpPr>
          <p:cNvPr id="3" name="Content Placeholder 2"/>
          <p:cNvSpPr>
            <a:spLocks noGrp="1"/>
          </p:cNvSpPr>
          <p:nvPr>
            <p:ph idx="1"/>
          </p:nvPr>
        </p:nvSpPr>
        <p:spPr>
          <a:xfrm>
            <a:off x="228600" y="1052736"/>
            <a:ext cx="8610600" cy="5195664"/>
          </a:xfrm>
        </p:spPr>
        <p:txBody>
          <a:bodyPr/>
          <a:lstStyle/>
          <a:p>
            <a:pPr algn="l"/>
            <a:r>
              <a:rPr lang="en-US" dirty="0"/>
              <a:t>Geraldo F. Oliveira, Alain Kohli, David Novo, </a:t>
            </a:r>
            <a:br>
              <a:rPr lang="en-US" dirty="0"/>
            </a:br>
            <a:r>
              <a:rPr lang="en-US" dirty="0"/>
              <a:t>Juan Gómez-Luna, Onur Mutlu,</a:t>
            </a:r>
            <a:br>
              <a:rPr lang="en-US" dirty="0"/>
            </a:br>
            <a:r>
              <a:rPr lang="en-US" b="1" dirty="0">
                <a:solidFill>
                  <a:srgbClr val="0432FF"/>
                </a:solidFill>
              </a:rPr>
              <a:t>“</a:t>
            </a:r>
            <a:r>
              <a:rPr lang="en-US" b="1" i="0" dirty="0">
                <a:solidFill>
                  <a:srgbClr val="0000FF"/>
                </a:solidFill>
                <a:effectLst/>
                <a:hlinkClick r:id="rId2">
                  <a:extLst>
                    <a:ext uri="{A12FA001-AC4F-418D-AE19-62706E023703}">
                      <ahyp:hlinkClr xmlns:ahyp="http://schemas.microsoft.com/office/drawing/2018/hyperlinkcolor" val="tx"/>
                    </a:ext>
                  </a:extLst>
                </a:hlinkClick>
              </a:rPr>
              <a:t>DaPPA: A Data-Parallel Framework for Processing-in-Memory Architectures</a:t>
            </a:r>
            <a:r>
              <a:rPr lang="en-US" b="1" dirty="0">
                <a:solidFill>
                  <a:srgbClr val="0000FF"/>
                </a:solidFill>
              </a:rPr>
              <a:t>,</a:t>
            </a:r>
            <a:r>
              <a:rPr lang="en-US" b="1" i="0" dirty="0">
                <a:solidFill>
                  <a:srgbClr val="0432FF"/>
                </a:solidFill>
                <a:effectLst/>
              </a:rPr>
              <a:t>”</a:t>
            </a:r>
            <a:br>
              <a:rPr lang="en-US" dirty="0">
                <a:solidFill>
                  <a:srgbClr val="0432FF"/>
                </a:solidFill>
              </a:rPr>
            </a:br>
            <a:r>
              <a:rPr lang="en-US" dirty="0"/>
              <a:t>in</a:t>
            </a:r>
            <a:r>
              <a:rPr lang="en-US" i="1" dirty="0">
                <a:solidFill>
                  <a:srgbClr val="0432FF"/>
                </a:solidFill>
              </a:rPr>
              <a:t> </a:t>
            </a:r>
            <a:r>
              <a:rPr lang="en-US" i="1" dirty="0"/>
              <a:t>PACT SRC Student Competition,</a:t>
            </a:r>
            <a:r>
              <a:rPr lang="en-US" dirty="0"/>
              <a:t> Vienna, Austria, October 2023. </a:t>
            </a:r>
          </a:p>
        </p:txBody>
      </p:sp>
      <p:pic>
        <p:nvPicPr>
          <p:cNvPr id="6" name="Picture 5">
            <a:extLst>
              <a:ext uri="{FF2B5EF4-FFF2-40B4-BE49-F238E27FC236}">
                <a16:creationId xmlns:a16="http://schemas.microsoft.com/office/drawing/2014/main" id="{6868EA55-2B8A-A9F7-A0A1-192101D87475}"/>
              </a:ext>
            </a:extLst>
          </p:cNvPr>
          <p:cNvPicPr>
            <a:picLocks noChangeAspect="1"/>
          </p:cNvPicPr>
          <p:nvPr/>
        </p:nvPicPr>
        <p:blipFill rotWithShape="1">
          <a:blip r:embed="rId3">
            <a:extLst>
              <a:ext uri="{28A0092B-C50C-407E-A947-70E740481C1C}">
                <a14:useLocalDpi xmlns:a14="http://schemas.microsoft.com/office/drawing/2010/main" val="0"/>
              </a:ext>
            </a:extLst>
          </a:blip>
          <a:srcRect l="2342" t="25000" r="3187"/>
          <a:stretch/>
        </p:blipFill>
        <p:spPr>
          <a:xfrm>
            <a:off x="304800" y="3650568"/>
            <a:ext cx="8610600" cy="1280916"/>
          </a:xfrm>
          <a:prstGeom prst="rect">
            <a:avLst/>
          </a:prstGeom>
        </p:spPr>
      </p:pic>
      <p:sp>
        <p:nvSpPr>
          <p:cNvPr id="4" name="Slide Number Placeholder 3">
            <a:extLst>
              <a:ext uri="{FF2B5EF4-FFF2-40B4-BE49-F238E27FC236}">
                <a16:creationId xmlns:a16="http://schemas.microsoft.com/office/drawing/2014/main" id="{93C82876-4BF9-05D6-B9A3-A3BB275A5461}"/>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871160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8BB126-5D7A-BC4D-99AB-6D79E7904518}"/>
              </a:ext>
            </a:extLst>
          </p:cNvPr>
          <p:cNvGrpSpPr/>
          <p:nvPr/>
        </p:nvGrpSpPr>
        <p:grpSpPr>
          <a:xfrm>
            <a:off x="1746598" y="1896062"/>
            <a:ext cx="5650804" cy="4824778"/>
            <a:chOff x="2130283" y="2614696"/>
            <a:chExt cx="4883434" cy="4169581"/>
          </a:xfrm>
        </p:grpSpPr>
        <p:pic>
          <p:nvPicPr>
            <p:cNvPr id="4" name="Picture 3">
              <a:extLst>
                <a:ext uri="{FF2B5EF4-FFF2-40B4-BE49-F238E27FC236}">
                  <a16:creationId xmlns:a16="http://schemas.microsoft.com/office/drawing/2014/main" id="{906528D1-D2CD-0E43-B915-761B9938994B}"/>
                </a:ext>
              </a:extLst>
            </p:cNvPr>
            <p:cNvPicPr>
              <a:picLocks noChangeAspect="1"/>
            </p:cNvPicPr>
            <p:nvPr/>
          </p:nvPicPr>
          <p:blipFill rotWithShape="1">
            <a:blip r:embed="rId3"/>
            <a:srcRect t="8151"/>
            <a:stretch/>
          </p:blipFill>
          <p:spPr>
            <a:xfrm>
              <a:off x="2130283" y="2939646"/>
              <a:ext cx="4883434" cy="3844631"/>
            </a:xfrm>
            <a:prstGeom prst="rect">
              <a:avLst/>
            </a:prstGeom>
          </p:spPr>
        </p:pic>
        <p:pic>
          <p:nvPicPr>
            <p:cNvPr id="20" name="Picture 19">
              <a:extLst>
                <a:ext uri="{FF2B5EF4-FFF2-40B4-BE49-F238E27FC236}">
                  <a16:creationId xmlns:a16="http://schemas.microsoft.com/office/drawing/2014/main" id="{ED54D2F7-118D-2244-836B-FDE0110BDE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543" y="2614696"/>
              <a:ext cx="3612293" cy="400096"/>
            </a:xfrm>
            <a:prstGeom prst="rect">
              <a:avLst/>
            </a:prstGeom>
          </p:spPr>
        </p:pic>
      </p:grpSp>
      <p:sp>
        <p:nvSpPr>
          <p:cNvPr id="2" name="Title 1">
            <a:extLst>
              <a:ext uri="{FF2B5EF4-FFF2-40B4-BE49-F238E27FC236}">
                <a16:creationId xmlns:a16="http://schemas.microsoft.com/office/drawing/2014/main" id="{353D051E-A61E-724F-A7DD-E8FCF2C00DC9}"/>
              </a:ext>
            </a:extLst>
          </p:cNvPr>
          <p:cNvSpPr>
            <a:spLocks noGrp="1"/>
          </p:cNvSpPr>
          <p:nvPr>
            <p:ph type="title"/>
          </p:nvPr>
        </p:nvSpPr>
        <p:spPr/>
        <p:txBody>
          <a:bodyPr/>
          <a:lstStyle/>
          <a:p>
            <a:r>
              <a:rPr lang="en-US" dirty="0"/>
              <a:t>Limitations of Prior Approaches (2/2) </a:t>
            </a:r>
          </a:p>
        </p:txBody>
      </p:sp>
      <p:sp>
        <p:nvSpPr>
          <p:cNvPr id="3" name="Content Placeholder 2">
            <a:extLst>
              <a:ext uri="{FF2B5EF4-FFF2-40B4-BE49-F238E27FC236}">
                <a16:creationId xmlns:a16="http://schemas.microsoft.com/office/drawing/2014/main" id="{221A5148-0BEE-9945-8F4E-D73E2CD864F3}"/>
              </a:ext>
            </a:extLst>
          </p:cNvPr>
          <p:cNvSpPr>
            <a:spLocks noGrp="1"/>
          </p:cNvSpPr>
          <p:nvPr>
            <p:ph idx="1"/>
          </p:nvPr>
        </p:nvSpPr>
        <p:spPr/>
        <p:txBody>
          <a:bodyPr/>
          <a:lstStyle/>
          <a:p>
            <a:r>
              <a:rPr lang="en-US" dirty="0"/>
              <a:t>Application with a last-level cache </a:t>
            </a:r>
            <a:r>
              <a:rPr lang="en-US" b="1" dirty="0"/>
              <a:t>MPKI &gt; 10 </a:t>
            </a:r>
            <a:br>
              <a:rPr lang="en-US" dirty="0"/>
            </a:br>
            <a:r>
              <a:rPr lang="en-US" dirty="0"/>
              <a:t>→ </a:t>
            </a:r>
            <a:r>
              <a:rPr lang="en-US" b="1" dirty="0"/>
              <a:t>memory intensive </a:t>
            </a:r>
            <a:r>
              <a:rPr lang="en-US" dirty="0"/>
              <a:t>and </a:t>
            </a:r>
            <a:r>
              <a:rPr lang="en-US" b="1" dirty="0"/>
              <a:t>benefits from NDP  </a:t>
            </a:r>
          </a:p>
        </p:txBody>
      </p:sp>
      <p:grpSp>
        <p:nvGrpSpPr>
          <p:cNvPr id="21" name="Group 20">
            <a:extLst>
              <a:ext uri="{FF2B5EF4-FFF2-40B4-BE49-F238E27FC236}">
                <a16:creationId xmlns:a16="http://schemas.microsoft.com/office/drawing/2014/main" id="{6DD459DC-C60E-3343-BA61-8ECDA95CC99B}"/>
              </a:ext>
            </a:extLst>
          </p:cNvPr>
          <p:cNvGrpSpPr/>
          <p:nvPr/>
        </p:nvGrpSpPr>
        <p:grpSpPr>
          <a:xfrm>
            <a:off x="3638756" y="2297365"/>
            <a:ext cx="5594253" cy="2923410"/>
            <a:chOff x="3732757" y="3010088"/>
            <a:chExt cx="4834563" cy="2526416"/>
          </a:xfrm>
        </p:grpSpPr>
        <p:sp>
          <p:nvSpPr>
            <p:cNvPr id="5" name="Rectangle 4">
              <a:extLst>
                <a:ext uri="{FF2B5EF4-FFF2-40B4-BE49-F238E27FC236}">
                  <a16:creationId xmlns:a16="http://schemas.microsoft.com/office/drawing/2014/main" id="{D99331C6-D12D-E149-ADA6-E505E7AD97BE}"/>
                </a:ext>
              </a:extLst>
            </p:cNvPr>
            <p:cNvSpPr/>
            <p:nvPr/>
          </p:nvSpPr>
          <p:spPr>
            <a:xfrm>
              <a:off x="3732757" y="3126549"/>
              <a:ext cx="3052966" cy="2409955"/>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urved Connector 6">
              <a:extLst>
                <a:ext uri="{FF2B5EF4-FFF2-40B4-BE49-F238E27FC236}">
                  <a16:creationId xmlns:a16="http://schemas.microsoft.com/office/drawing/2014/main" id="{E1202F1E-522D-AB4D-B607-AB24AC1AE489}"/>
                </a:ext>
              </a:extLst>
            </p:cNvPr>
            <p:cNvCxnSpPr>
              <a:cxnSpLocks/>
            </p:cNvCxnSpPr>
            <p:nvPr/>
          </p:nvCxnSpPr>
          <p:spPr>
            <a:xfrm rot="10800000" flipV="1">
              <a:off x="6482068" y="3967281"/>
              <a:ext cx="833132" cy="552541"/>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F20EE8D-F0B1-3342-9F3F-E1C96C8BAE30}"/>
                </a:ext>
              </a:extLst>
            </p:cNvPr>
            <p:cNvSpPr/>
            <p:nvPr/>
          </p:nvSpPr>
          <p:spPr>
            <a:xfrm>
              <a:off x="6602863" y="3010088"/>
              <a:ext cx="1964457"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high MPKI are</a:t>
              </a:r>
              <a:r>
                <a:rPr kumimoji="0" lang="en-US" sz="1800" b="1" i="1" u="none" strike="noStrike" kern="1200" cap="none" spc="0" normalizeH="0" baseline="0" noProof="0" dirty="0">
                  <a:ln>
                    <a:noFill/>
                  </a:ln>
                  <a:solidFill>
                    <a:srgbClr val="FFC17B"/>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5BB5B580-4FA6-6D45-AEC1-E4BCC81B5B6D}"/>
              </a:ext>
            </a:extLst>
          </p:cNvPr>
          <p:cNvGrpSpPr/>
          <p:nvPr/>
        </p:nvGrpSpPr>
        <p:grpSpPr>
          <a:xfrm>
            <a:off x="-277341" y="4600877"/>
            <a:ext cx="3757998" cy="1528444"/>
            <a:chOff x="400473" y="4927262"/>
            <a:chExt cx="3247672" cy="1320884"/>
          </a:xfrm>
        </p:grpSpPr>
        <p:sp>
          <p:nvSpPr>
            <p:cNvPr id="6" name="Rectangle 5">
              <a:extLst>
                <a:ext uri="{FF2B5EF4-FFF2-40B4-BE49-F238E27FC236}">
                  <a16:creationId xmlns:a16="http://schemas.microsoft.com/office/drawing/2014/main" id="{27C3DA9A-3B9F-8048-9EA0-F68AC5A65756}"/>
                </a:ext>
              </a:extLst>
            </p:cNvPr>
            <p:cNvSpPr/>
            <p:nvPr/>
          </p:nvSpPr>
          <p:spPr>
            <a:xfrm>
              <a:off x="2594730" y="5589005"/>
              <a:ext cx="1053415" cy="659141"/>
            </a:xfrm>
            <a:prstGeom prst="rect">
              <a:avLst/>
            </a:prstGeom>
            <a:solidFill>
              <a:schemeClr val="accent6">
                <a:alpha val="2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E19985A-6678-A94E-B4EF-43FB2E9C5EAA}"/>
                </a:ext>
              </a:extLst>
            </p:cNvPr>
            <p:cNvSpPr/>
            <p:nvPr/>
          </p:nvSpPr>
          <p:spPr>
            <a:xfrm>
              <a:off x="400473" y="4927262"/>
              <a:ext cx="202663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low MPKI 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faster on CPU</a:t>
              </a:r>
              <a:endParaRPr kumimoji="0" lang="en-US" sz="1800" b="0" i="0" u="none" strike="noStrike" kern="1200" cap="none" spc="0" normalizeH="0" baseline="0" noProof="0" dirty="0">
                <a:ln>
                  <a:noFill/>
                </a:ln>
                <a:solidFill>
                  <a:srgbClr val="70AD47"/>
                </a:solidFill>
                <a:effectLst/>
                <a:uLnTx/>
                <a:uFillTx/>
                <a:latin typeface="Cambria" panose="02040503050406030204" pitchFamily="18" charset="0"/>
                <a:ea typeface="+mn-ea"/>
                <a:cs typeface="+mn-cs"/>
              </a:endParaRPr>
            </a:p>
          </p:txBody>
        </p:sp>
        <p:cxnSp>
          <p:nvCxnSpPr>
            <p:cNvPr id="10" name="Curved Connector 9">
              <a:extLst>
                <a:ext uri="{FF2B5EF4-FFF2-40B4-BE49-F238E27FC236}">
                  <a16:creationId xmlns:a16="http://schemas.microsoft.com/office/drawing/2014/main" id="{794C3069-9199-BF4D-968E-98DD813D53C1}"/>
                </a:ext>
              </a:extLst>
            </p:cNvPr>
            <p:cNvCxnSpPr>
              <a:cxnSpLocks/>
            </p:cNvCxnSpPr>
            <p:nvPr/>
          </p:nvCxnSpPr>
          <p:spPr>
            <a:xfrm>
              <a:off x="1957412" y="5843704"/>
              <a:ext cx="462716" cy="224270"/>
            </a:xfrm>
            <a:prstGeom prst="curved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C5C4F899-1E79-2C46-93BB-14D3B74FD33E}"/>
              </a:ext>
            </a:extLst>
          </p:cNvPr>
          <p:cNvGrpSpPr/>
          <p:nvPr/>
        </p:nvGrpSpPr>
        <p:grpSpPr>
          <a:xfrm>
            <a:off x="-256621" y="2319470"/>
            <a:ext cx="3737277" cy="2941630"/>
            <a:chOff x="422924" y="3194759"/>
            <a:chExt cx="3229761" cy="2542161"/>
          </a:xfrm>
        </p:grpSpPr>
        <p:sp>
          <p:nvSpPr>
            <p:cNvPr id="17" name="Rectangle 16">
              <a:extLst>
                <a:ext uri="{FF2B5EF4-FFF2-40B4-BE49-F238E27FC236}">
                  <a16:creationId xmlns:a16="http://schemas.microsoft.com/office/drawing/2014/main" id="{B6F0CB76-D256-B34D-B59F-60C82E692946}"/>
                </a:ext>
              </a:extLst>
            </p:cNvPr>
            <p:cNvSpPr/>
            <p:nvPr/>
          </p:nvSpPr>
          <p:spPr>
            <a:xfrm>
              <a:off x="2599270" y="3281820"/>
              <a:ext cx="1053415" cy="2455100"/>
            </a:xfrm>
            <a:prstGeom prst="rect">
              <a:avLst/>
            </a:prstGeom>
            <a:solidFill>
              <a:srgbClr val="FF0000">
                <a:alpha val="20000"/>
              </a:srgb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6076FC7-9FF9-6341-83FB-60A31DD1D249}"/>
                </a:ext>
              </a:extLst>
            </p:cNvPr>
            <p:cNvSpPr/>
            <p:nvPr/>
          </p:nvSpPr>
          <p:spPr>
            <a:xfrm>
              <a:off x="422924" y="3194759"/>
              <a:ext cx="2326055" cy="1027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Applications with low MPKI</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be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faster on NDP</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have </a:t>
              </a: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similar performance 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CPU/NDP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or;</a:t>
              </a: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performance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depends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b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cxnSp>
          <p:nvCxnSpPr>
            <p:cNvPr id="22" name="Curved Connector 21">
              <a:extLst>
                <a:ext uri="{FF2B5EF4-FFF2-40B4-BE49-F238E27FC236}">
                  <a16:creationId xmlns:a16="http://schemas.microsoft.com/office/drawing/2014/main" id="{061D57D6-A827-9940-8889-BE54AC36031E}"/>
                </a:ext>
              </a:extLst>
            </p:cNvPr>
            <p:cNvCxnSpPr>
              <a:cxnSpLocks/>
            </p:cNvCxnSpPr>
            <p:nvPr/>
          </p:nvCxnSpPr>
          <p:spPr>
            <a:xfrm rot="16200000" flipH="1">
              <a:off x="2171367" y="3886581"/>
              <a:ext cx="837518" cy="481510"/>
            </a:xfrm>
            <a:prstGeom prst="curvedConnector3">
              <a:avLst>
                <a:gd name="adj1" fmla="val 754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Slide Number Placeholder 5">
            <a:extLst>
              <a:ext uri="{FF2B5EF4-FFF2-40B4-BE49-F238E27FC236}">
                <a16:creationId xmlns:a16="http://schemas.microsoft.com/office/drawing/2014/main" id="{A41DE4A8-74BE-654B-91F2-CE5AA12C46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16</a:t>
            </a:r>
          </a:p>
        </p:txBody>
      </p:sp>
      <p:pic>
        <p:nvPicPr>
          <p:cNvPr id="23" name="Picture 22">
            <a:extLst>
              <a:ext uri="{FF2B5EF4-FFF2-40B4-BE49-F238E27FC236}">
                <a16:creationId xmlns:a16="http://schemas.microsoft.com/office/drawing/2014/main" id="{C2974539-3A8F-5440-88F8-9B338D6DD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1073" y="1874266"/>
            <a:ext cx="6574327" cy="361137"/>
          </a:xfrm>
          <a:prstGeom prst="rect">
            <a:avLst/>
          </a:prstGeom>
        </p:spPr>
      </p:pic>
      <p:sp>
        <p:nvSpPr>
          <p:cNvPr id="24" name="Rectangle 23">
            <a:extLst>
              <a:ext uri="{FF2B5EF4-FFF2-40B4-BE49-F238E27FC236}">
                <a16:creationId xmlns:a16="http://schemas.microsoft.com/office/drawing/2014/main" id="{78D8029C-907C-E04D-9D87-1B30619B5C8E}"/>
              </a:ext>
            </a:extLst>
          </p:cNvPr>
          <p:cNvSpPr/>
          <p:nvPr/>
        </p:nvSpPr>
        <p:spPr>
          <a:xfrm>
            <a:off x="810800" y="5492234"/>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405DDB75-D5A5-1F4D-B9C3-5563E8B5BDBF}"/>
              </a:ext>
            </a:extLst>
          </p:cNvPr>
          <p:cNvSpPr/>
          <p:nvPr/>
        </p:nvSpPr>
        <p:spPr>
          <a:xfrm>
            <a:off x="8749421" y="2840418"/>
            <a:ext cx="453970" cy="523220"/>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2" name="Rectangle 11">
            <a:extLst>
              <a:ext uri="{FF2B5EF4-FFF2-40B4-BE49-F238E27FC236}">
                <a16:creationId xmlns:a16="http://schemas.microsoft.com/office/drawing/2014/main" id="{BE9ADCEB-CB86-DA43-8E3C-9A2AE5781829}"/>
              </a:ext>
            </a:extLst>
          </p:cNvPr>
          <p:cNvSpPr/>
          <p:nvPr/>
        </p:nvSpPr>
        <p:spPr>
          <a:xfrm>
            <a:off x="4264626" y="6449734"/>
            <a:ext cx="1031051" cy="307777"/>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LLC MPKI</a:t>
            </a:r>
          </a:p>
        </p:txBody>
      </p:sp>
      <p:sp>
        <p:nvSpPr>
          <p:cNvPr id="30" name="Rectangle 29">
            <a:extLst>
              <a:ext uri="{FF2B5EF4-FFF2-40B4-BE49-F238E27FC236}">
                <a16:creationId xmlns:a16="http://schemas.microsoft.com/office/drawing/2014/main" id="{33ABF87C-E9B1-C44F-8369-361BDF03AB53}"/>
              </a:ext>
            </a:extLst>
          </p:cNvPr>
          <p:cNvSpPr/>
          <p:nvPr/>
        </p:nvSpPr>
        <p:spPr>
          <a:xfrm rot="16200000">
            <a:off x="842730" y="4209350"/>
            <a:ext cx="2038956" cy="215444"/>
          </a:xfrm>
          <a:prstGeom prst="rect">
            <a:avLst/>
          </a:prstGeom>
          <a:solidFill>
            <a:schemeClr val="bg1"/>
          </a:solidFill>
        </p:spPr>
        <p:txBody>
          <a:bodyPr wrap="non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NDP Speedup over CPU</a:t>
            </a:r>
          </a:p>
        </p:txBody>
      </p:sp>
      <p:sp>
        <p:nvSpPr>
          <p:cNvPr id="28" name="Rectangle 27">
            <a:extLst>
              <a:ext uri="{FF2B5EF4-FFF2-40B4-BE49-F238E27FC236}">
                <a16:creationId xmlns:a16="http://schemas.microsoft.com/office/drawing/2014/main" id="{C2F5592C-4612-0F4E-AD46-616ED18D0D3A}"/>
              </a:ext>
            </a:extLst>
          </p:cNvPr>
          <p:cNvSpPr/>
          <p:nvPr/>
        </p:nvSpPr>
        <p:spPr>
          <a:xfrm>
            <a:off x="0" y="813916"/>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38">
            <a:extLst>
              <a:ext uri="{FF2B5EF4-FFF2-40B4-BE49-F238E27FC236}">
                <a16:creationId xmlns:a16="http://schemas.microsoft.com/office/drawing/2014/main" id="{5AAE17DE-3BB3-4544-9637-B45F5E0AF201}"/>
              </a:ext>
            </a:extLst>
          </p:cNvPr>
          <p:cNvSpPr/>
          <p:nvPr/>
        </p:nvSpPr>
        <p:spPr>
          <a:xfrm>
            <a:off x="-9601" y="2521059"/>
            <a:ext cx="9163202" cy="1815882"/>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LLC MPKI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does not accurately account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for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suitability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of memory-bound applications</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CB8D62E4-26D3-6640-8308-3EB3D097A2D9}"/>
              </a:ext>
            </a:extLst>
          </p:cNvPr>
          <p:cNvSpPr/>
          <p:nvPr/>
        </p:nvSpPr>
        <p:spPr>
          <a:xfrm>
            <a:off x="1542111" y="6377510"/>
            <a:ext cx="6118990" cy="41140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08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Identifying Memory Bottlenecks</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17</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983270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58087-A87E-A94D-B8B8-8578B4853ED2}"/>
              </a:ext>
            </a:extLst>
          </p:cNvPr>
          <p:cNvSpPr>
            <a:spLocks noGrp="1"/>
          </p:cNvSpPr>
          <p:nvPr>
            <p:ph type="title"/>
          </p:nvPr>
        </p:nvSpPr>
        <p:spPr/>
        <p:txBody>
          <a:bodyPr/>
          <a:lstStyle/>
          <a:p>
            <a:r>
              <a:rPr lang="en-US" dirty="0"/>
              <a:t>The Problem</a:t>
            </a:r>
          </a:p>
        </p:txBody>
      </p:sp>
      <p:sp>
        <p:nvSpPr>
          <p:cNvPr id="3" name="Content Placeholder 2">
            <a:extLst>
              <a:ext uri="{FF2B5EF4-FFF2-40B4-BE49-F238E27FC236}">
                <a16:creationId xmlns:a16="http://schemas.microsoft.com/office/drawing/2014/main" id="{A7A011EF-1B60-AD4A-B862-78A89833BA9B}"/>
              </a:ext>
            </a:extLst>
          </p:cNvPr>
          <p:cNvSpPr>
            <a:spLocks noGrp="1"/>
          </p:cNvSpPr>
          <p:nvPr>
            <p:ph idx="1"/>
          </p:nvPr>
        </p:nvSpPr>
        <p:spPr>
          <a:xfrm>
            <a:off x="75991" y="813917"/>
            <a:ext cx="8987622" cy="1348738"/>
          </a:xfrm>
        </p:spPr>
        <p:txBody>
          <a:bodyPr/>
          <a:lstStyle/>
          <a:p>
            <a:r>
              <a:rPr lang="en-US" dirty="0">
                <a:solidFill>
                  <a:schemeClr val="accent2"/>
                </a:solidFill>
              </a:rPr>
              <a:t>Multiple approaches</a:t>
            </a:r>
            <a:r>
              <a:rPr lang="en-US" dirty="0"/>
              <a:t> to </a:t>
            </a:r>
            <a:r>
              <a:rPr lang="en-US" dirty="0">
                <a:solidFill>
                  <a:schemeClr val="accent2"/>
                </a:solidFill>
              </a:rPr>
              <a:t>identify</a:t>
            </a:r>
            <a:r>
              <a:rPr lang="en-US" dirty="0"/>
              <a:t> applications that:</a:t>
            </a:r>
          </a:p>
          <a:p>
            <a:pPr lvl="1"/>
            <a:r>
              <a:rPr lang="en-US" dirty="0"/>
              <a:t>suffer from data movement bottlenecks </a:t>
            </a:r>
          </a:p>
          <a:p>
            <a:pPr lvl="1"/>
            <a:r>
              <a:rPr lang="en-US" dirty="0"/>
              <a:t>take advantage of NDP</a:t>
            </a:r>
            <a:br>
              <a:rPr lang="en-US" dirty="0"/>
            </a:br>
            <a:endParaRPr lang="en-US" sz="1200" dirty="0"/>
          </a:p>
          <a:p>
            <a:r>
              <a:rPr lang="en-US" dirty="0"/>
              <a:t>Existing approaches are </a:t>
            </a:r>
            <a:r>
              <a:rPr lang="en-US" dirty="0">
                <a:solidFill>
                  <a:srgbClr val="C00000"/>
                </a:solidFill>
              </a:rPr>
              <a:t>not comprehensive enough</a:t>
            </a:r>
          </a:p>
        </p:txBody>
      </p:sp>
      <p:sp>
        <p:nvSpPr>
          <p:cNvPr id="4" name="Slide Number Placeholder 5">
            <a:extLst>
              <a:ext uri="{FF2B5EF4-FFF2-40B4-BE49-F238E27FC236}">
                <a16:creationId xmlns:a16="http://schemas.microsoft.com/office/drawing/2014/main" id="{37460E38-D58D-4C46-8CED-DA42BA0933E8}"/>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18</a:t>
            </a:r>
          </a:p>
        </p:txBody>
      </p:sp>
      <p:grpSp>
        <p:nvGrpSpPr>
          <p:cNvPr id="65" name="Group 64">
            <a:extLst>
              <a:ext uri="{FF2B5EF4-FFF2-40B4-BE49-F238E27FC236}">
                <a16:creationId xmlns:a16="http://schemas.microsoft.com/office/drawing/2014/main" id="{9193B8BD-38C2-874F-BC6F-5B2693F49CC4}"/>
              </a:ext>
            </a:extLst>
          </p:cNvPr>
          <p:cNvGrpSpPr/>
          <p:nvPr/>
        </p:nvGrpSpPr>
        <p:grpSpPr>
          <a:xfrm>
            <a:off x="151983" y="2984938"/>
            <a:ext cx="4277437" cy="3236399"/>
            <a:chOff x="110281" y="2409023"/>
            <a:chExt cx="4277437" cy="3236399"/>
          </a:xfrm>
        </p:grpSpPr>
        <p:grpSp>
          <p:nvGrpSpPr>
            <p:cNvPr id="61" name="Group 60">
              <a:extLst>
                <a:ext uri="{FF2B5EF4-FFF2-40B4-BE49-F238E27FC236}">
                  <a16:creationId xmlns:a16="http://schemas.microsoft.com/office/drawing/2014/main" id="{886BB337-B09B-744C-86C2-D6E8C2F7E123}"/>
                </a:ext>
              </a:extLst>
            </p:cNvPr>
            <p:cNvGrpSpPr/>
            <p:nvPr/>
          </p:nvGrpSpPr>
          <p:grpSpPr>
            <a:xfrm>
              <a:off x="110281" y="2409023"/>
              <a:ext cx="4277437" cy="3236399"/>
              <a:chOff x="75991" y="2409023"/>
              <a:chExt cx="4277437" cy="3236399"/>
            </a:xfrm>
          </p:grpSpPr>
          <p:grpSp>
            <p:nvGrpSpPr>
              <p:cNvPr id="37" name="Group 36">
                <a:extLst>
                  <a:ext uri="{FF2B5EF4-FFF2-40B4-BE49-F238E27FC236}">
                    <a16:creationId xmlns:a16="http://schemas.microsoft.com/office/drawing/2014/main" id="{3E91B489-1D23-FE41-9B09-F12E1AB023BD}"/>
                  </a:ext>
                </a:extLst>
              </p:cNvPr>
              <p:cNvGrpSpPr/>
              <p:nvPr/>
            </p:nvGrpSpPr>
            <p:grpSpPr>
              <a:xfrm>
                <a:off x="75991" y="2868660"/>
                <a:ext cx="4277437" cy="2776762"/>
                <a:chOff x="75991" y="2537427"/>
                <a:chExt cx="4277437" cy="2776762"/>
              </a:xfrm>
            </p:grpSpPr>
            <p:sp>
              <p:nvSpPr>
                <p:cNvPr id="26" name="Rounded Rectangle 25">
                  <a:extLst>
                    <a:ext uri="{FF2B5EF4-FFF2-40B4-BE49-F238E27FC236}">
                      <a16:creationId xmlns:a16="http://schemas.microsoft.com/office/drawing/2014/main" id="{0E461D1E-CC23-F241-87C7-C948B747A503}"/>
                    </a:ext>
                  </a:extLst>
                </p:cNvPr>
                <p:cNvSpPr/>
                <p:nvPr/>
              </p:nvSpPr>
              <p:spPr>
                <a:xfrm>
                  <a:off x="75991" y="2537427"/>
                  <a:ext cx="4277437" cy="2776762"/>
                </a:xfrm>
                <a:prstGeom prst="roundRect">
                  <a:avLst>
                    <a:gd name="adj" fmla="val 7574"/>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6B0F6811-3EC3-554F-A72B-C132A691F7E9}"/>
                    </a:ext>
                  </a:extLst>
                </p:cNvPr>
                <p:cNvGrpSpPr/>
                <p:nvPr/>
              </p:nvGrpSpPr>
              <p:grpSpPr>
                <a:xfrm>
                  <a:off x="98487" y="2537427"/>
                  <a:ext cx="3992608" cy="2774606"/>
                  <a:chOff x="436120" y="2605941"/>
                  <a:chExt cx="3992608" cy="2774606"/>
                </a:xfrm>
              </p:grpSpPr>
              <p:grpSp>
                <p:nvGrpSpPr>
                  <p:cNvPr id="20" name="Group 19">
                    <a:extLst>
                      <a:ext uri="{FF2B5EF4-FFF2-40B4-BE49-F238E27FC236}">
                        <a16:creationId xmlns:a16="http://schemas.microsoft.com/office/drawing/2014/main" id="{8985E347-4799-4441-BE56-D4C11136A2FA}"/>
                      </a:ext>
                    </a:extLst>
                  </p:cNvPr>
                  <p:cNvGrpSpPr/>
                  <p:nvPr/>
                </p:nvGrpSpPr>
                <p:grpSpPr>
                  <a:xfrm>
                    <a:off x="866534" y="2795582"/>
                    <a:ext cx="3556876" cy="2204204"/>
                    <a:chOff x="685800" y="2628900"/>
                    <a:chExt cx="2446020" cy="1668897"/>
                  </a:xfrm>
                </p:grpSpPr>
                <p:grpSp>
                  <p:nvGrpSpPr>
                    <p:cNvPr id="16" name="Group 15">
                      <a:extLst>
                        <a:ext uri="{FF2B5EF4-FFF2-40B4-BE49-F238E27FC236}">
                          <a16:creationId xmlns:a16="http://schemas.microsoft.com/office/drawing/2014/main" id="{CEE7237F-5475-3341-84F8-58A91066075F}"/>
                        </a:ext>
                      </a:extLst>
                    </p:cNvPr>
                    <p:cNvGrpSpPr/>
                    <p:nvPr/>
                  </p:nvGrpSpPr>
                  <p:grpSpPr>
                    <a:xfrm>
                      <a:off x="685800" y="2628900"/>
                      <a:ext cx="2446020" cy="1668897"/>
                      <a:chOff x="548640" y="2560320"/>
                      <a:chExt cx="2446020" cy="1668897"/>
                    </a:xfrm>
                  </p:grpSpPr>
                  <p:cxnSp>
                    <p:nvCxnSpPr>
                      <p:cNvPr id="6" name="Straight Connector 5">
                        <a:extLst>
                          <a:ext uri="{FF2B5EF4-FFF2-40B4-BE49-F238E27FC236}">
                            <a16:creationId xmlns:a16="http://schemas.microsoft.com/office/drawing/2014/main" id="{FF39406C-FB02-A942-B7B2-19F0EFFA3975}"/>
                          </a:ext>
                        </a:extLst>
                      </p:cNvPr>
                      <p:cNvCxnSpPr>
                        <a:cxnSpLocks/>
                      </p:cNvCxnSpPr>
                      <p:nvPr/>
                    </p:nvCxnSpPr>
                    <p:spPr>
                      <a:xfrm>
                        <a:off x="548640" y="2560320"/>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42D975C0-068C-E547-9C6C-B333025F651E}"/>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202449-C913-474C-AF59-8B86233AD8B3}"/>
                          </a:ext>
                        </a:extLst>
                      </p:cNvPr>
                      <p:cNvCxnSpPr/>
                      <p:nvPr/>
                    </p:nvCxnSpPr>
                    <p:spPr>
                      <a:xfrm flipV="1">
                        <a:off x="548640" y="2868930"/>
                        <a:ext cx="788670" cy="7886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ACA8EDC-90DE-2449-9377-A527793D42B2}"/>
                          </a:ext>
                        </a:extLst>
                      </p:cNvPr>
                      <p:cNvCxnSpPr/>
                      <p:nvPr/>
                    </p:nvCxnSpPr>
                    <p:spPr>
                      <a:xfrm>
                        <a:off x="1337310" y="286893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20C72FC8-DDAC-E341-A04D-231C000B3DEC}"/>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19" name="Rectangle 18">
                    <a:extLst>
                      <a:ext uri="{FF2B5EF4-FFF2-40B4-BE49-F238E27FC236}">
                        <a16:creationId xmlns:a16="http://schemas.microsoft.com/office/drawing/2014/main" id="{3E1BA703-9736-D842-9076-C574C75009CE}"/>
                      </a:ext>
                    </a:extLst>
                  </p:cNvPr>
                  <p:cNvSpPr/>
                  <p:nvPr/>
                </p:nvSpPr>
                <p:spPr>
                  <a:xfrm>
                    <a:off x="866534" y="5011215"/>
                    <a:ext cx="356219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Arithmetic Intensity (OPS/byte)</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3A185499-488D-A240-A62A-7B91E897DB8E}"/>
                      </a:ext>
                    </a:extLst>
                  </p:cNvPr>
                  <p:cNvSpPr/>
                  <p:nvPr/>
                </p:nvSpPr>
                <p:spPr>
                  <a:xfrm rot="16200000">
                    <a:off x="-674184" y="3716245"/>
                    <a:ext cx="258994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Performance (GOPS/s)</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9" name="Rectangle 58">
                <a:extLst>
                  <a:ext uri="{FF2B5EF4-FFF2-40B4-BE49-F238E27FC236}">
                    <a16:creationId xmlns:a16="http://schemas.microsoft.com/office/drawing/2014/main" id="{1E716B60-AAD1-3B46-B022-AADF7E4B4E78}"/>
                  </a:ext>
                </a:extLst>
              </p:cNvPr>
              <p:cNvSpPr/>
              <p:nvPr/>
            </p:nvSpPr>
            <p:spPr>
              <a:xfrm>
                <a:off x="1107715" y="2409023"/>
                <a:ext cx="239924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Roofline model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57" name="Rectangle 56">
              <a:extLst>
                <a:ext uri="{FF2B5EF4-FFF2-40B4-BE49-F238E27FC236}">
                  <a16:creationId xmlns:a16="http://schemas.microsoft.com/office/drawing/2014/main" id="{4FA6EE98-6616-574C-A615-B1997F17E3AA}"/>
                </a:ext>
              </a:extLst>
            </p:cNvPr>
            <p:cNvSpPr/>
            <p:nvPr/>
          </p:nvSpPr>
          <p:spPr>
            <a:xfrm>
              <a:off x="1778620" y="3524817"/>
              <a:ext cx="2341447" cy="165548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57">
              <a:extLst>
                <a:ext uri="{FF2B5EF4-FFF2-40B4-BE49-F238E27FC236}">
                  <a16:creationId xmlns:a16="http://schemas.microsoft.com/office/drawing/2014/main" id="{834A6D44-220F-3F40-A3B2-DD1E4153218A}"/>
                </a:ext>
              </a:extLst>
            </p:cNvPr>
            <p:cNvSpPr/>
            <p:nvPr/>
          </p:nvSpPr>
          <p:spPr>
            <a:xfrm>
              <a:off x="604986" y="3619036"/>
              <a:ext cx="1043965" cy="1614632"/>
            </a:xfrm>
            <a:custGeom>
              <a:avLst/>
              <a:gdLst>
                <a:gd name="connsiteX0" fmla="*/ 8092 w 1367554"/>
                <a:gd name="connsiteY0" fmla="*/ 1699327 h 3050697"/>
                <a:gd name="connsiteX1" fmla="*/ 1367554 w 1367554"/>
                <a:gd name="connsiteY1" fmla="*/ 0 h 3050697"/>
                <a:gd name="connsiteX2" fmla="*/ 1367554 w 1367554"/>
                <a:gd name="connsiteY2" fmla="*/ 3050697 h 3050697"/>
                <a:gd name="connsiteX3" fmla="*/ 0 w 1367554"/>
                <a:gd name="connsiteY3" fmla="*/ 3050697 h 3050697"/>
                <a:gd name="connsiteX4" fmla="*/ 8092 w 1367554"/>
                <a:gd name="connsiteY4" fmla="*/ 1699327 h 3050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7554" h="3050697">
                  <a:moveTo>
                    <a:pt x="8092" y="1699327"/>
                  </a:moveTo>
                  <a:lnTo>
                    <a:pt x="1367554" y="0"/>
                  </a:lnTo>
                  <a:lnTo>
                    <a:pt x="1367554" y="3050697"/>
                  </a:lnTo>
                  <a:lnTo>
                    <a:pt x="0" y="3050697"/>
                  </a:lnTo>
                  <a:cubicBezTo>
                    <a:pt x="2697" y="2600240"/>
                    <a:pt x="5395" y="2149784"/>
                    <a:pt x="8092" y="1699327"/>
                  </a:cubicBezTo>
                  <a:close/>
                </a:path>
              </a:pathLst>
            </a:custGeom>
            <a:solidFill>
              <a:srgbClr val="FF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8" name="Group 67">
            <a:extLst>
              <a:ext uri="{FF2B5EF4-FFF2-40B4-BE49-F238E27FC236}">
                <a16:creationId xmlns:a16="http://schemas.microsoft.com/office/drawing/2014/main" id="{27FD84B5-49D2-3247-9853-5CD94E68F157}"/>
              </a:ext>
            </a:extLst>
          </p:cNvPr>
          <p:cNvGrpSpPr/>
          <p:nvPr/>
        </p:nvGrpSpPr>
        <p:grpSpPr>
          <a:xfrm>
            <a:off x="4766089" y="2982680"/>
            <a:ext cx="4277437" cy="3236501"/>
            <a:chOff x="4724387" y="2406765"/>
            <a:chExt cx="4277437" cy="3236501"/>
          </a:xfrm>
        </p:grpSpPr>
        <p:grpSp>
          <p:nvGrpSpPr>
            <p:cNvPr id="67" name="Group 66">
              <a:extLst>
                <a:ext uri="{FF2B5EF4-FFF2-40B4-BE49-F238E27FC236}">
                  <a16:creationId xmlns:a16="http://schemas.microsoft.com/office/drawing/2014/main" id="{BE8DF483-B5D8-B047-B6A0-D7D3824F5020}"/>
                </a:ext>
              </a:extLst>
            </p:cNvPr>
            <p:cNvGrpSpPr/>
            <p:nvPr/>
          </p:nvGrpSpPr>
          <p:grpSpPr>
            <a:xfrm>
              <a:off x="4724387" y="2855796"/>
              <a:ext cx="4277437" cy="2787470"/>
              <a:chOff x="4724387" y="2855796"/>
              <a:chExt cx="4277437" cy="2787470"/>
            </a:xfrm>
          </p:grpSpPr>
          <p:grpSp>
            <p:nvGrpSpPr>
              <p:cNvPr id="66" name="Group 65">
                <a:extLst>
                  <a:ext uri="{FF2B5EF4-FFF2-40B4-BE49-F238E27FC236}">
                    <a16:creationId xmlns:a16="http://schemas.microsoft.com/office/drawing/2014/main" id="{0C36DCC9-A26A-D142-9DE0-4153E22605BB}"/>
                  </a:ext>
                </a:extLst>
              </p:cNvPr>
              <p:cNvGrpSpPr/>
              <p:nvPr/>
            </p:nvGrpSpPr>
            <p:grpSpPr>
              <a:xfrm>
                <a:off x="4724387" y="2855796"/>
                <a:ext cx="4277437" cy="2787470"/>
                <a:chOff x="4724387" y="2855796"/>
                <a:chExt cx="4277437" cy="2787470"/>
              </a:xfrm>
            </p:grpSpPr>
            <p:grpSp>
              <p:nvGrpSpPr>
                <p:cNvPr id="38" name="Group 37">
                  <a:extLst>
                    <a:ext uri="{FF2B5EF4-FFF2-40B4-BE49-F238E27FC236}">
                      <a16:creationId xmlns:a16="http://schemas.microsoft.com/office/drawing/2014/main" id="{E0A0D529-7573-1442-9014-1DB568B7B5C2}"/>
                    </a:ext>
                  </a:extLst>
                </p:cNvPr>
                <p:cNvGrpSpPr/>
                <p:nvPr/>
              </p:nvGrpSpPr>
              <p:grpSpPr>
                <a:xfrm>
                  <a:off x="4724387" y="2855796"/>
                  <a:ext cx="4277437" cy="2787470"/>
                  <a:chOff x="75991" y="2526719"/>
                  <a:chExt cx="4277437" cy="2787470"/>
                </a:xfrm>
              </p:grpSpPr>
              <p:sp>
                <p:nvSpPr>
                  <p:cNvPr id="39" name="Rounded Rectangle 38">
                    <a:extLst>
                      <a:ext uri="{FF2B5EF4-FFF2-40B4-BE49-F238E27FC236}">
                        <a16:creationId xmlns:a16="http://schemas.microsoft.com/office/drawing/2014/main" id="{1CAA125E-D0AD-A944-8A34-318ACD78988C}"/>
                      </a:ext>
                    </a:extLst>
                  </p:cNvPr>
                  <p:cNvSpPr/>
                  <p:nvPr/>
                </p:nvSpPr>
                <p:spPr>
                  <a:xfrm>
                    <a:off x="75991" y="2539583"/>
                    <a:ext cx="4277437" cy="2774606"/>
                  </a:xfrm>
                  <a:prstGeom prst="roundRect">
                    <a:avLst>
                      <a:gd name="adj" fmla="val 7574"/>
                    </a:avLst>
                  </a:prstGeom>
                  <a:solidFill>
                    <a:schemeClr val="accent4">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7DCAEA45-21B7-5443-99FB-B421D9CB8F97}"/>
                      </a:ext>
                    </a:extLst>
                  </p:cNvPr>
                  <p:cNvGrpSpPr/>
                  <p:nvPr/>
                </p:nvGrpSpPr>
                <p:grpSpPr>
                  <a:xfrm>
                    <a:off x="98489" y="2526719"/>
                    <a:ext cx="3987288" cy="2765426"/>
                    <a:chOff x="436122" y="2595233"/>
                    <a:chExt cx="3987288" cy="2765426"/>
                  </a:xfrm>
                </p:grpSpPr>
                <p:grpSp>
                  <p:nvGrpSpPr>
                    <p:cNvPr id="41" name="Group 40">
                      <a:extLst>
                        <a:ext uri="{FF2B5EF4-FFF2-40B4-BE49-F238E27FC236}">
                          <a16:creationId xmlns:a16="http://schemas.microsoft.com/office/drawing/2014/main" id="{0183CD24-ADCE-4D4C-9D58-E1EC3B976C38}"/>
                        </a:ext>
                      </a:extLst>
                    </p:cNvPr>
                    <p:cNvGrpSpPr/>
                    <p:nvPr/>
                  </p:nvGrpSpPr>
                  <p:grpSpPr>
                    <a:xfrm>
                      <a:off x="866534" y="2807012"/>
                      <a:ext cx="3556876" cy="2192774"/>
                      <a:chOff x="685800" y="2637554"/>
                      <a:chExt cx="2446020" cy="1660243"/>
                    </a:xfrm>
                  </p:grpSpPr>
                  <p:grpSp>
                    <p:nvGrpSpPr>
                      <p:cNvPr id="44" name="Group 43">
                        <a:extLst>
                          <a:ext uri="{FF2B5EF4-FFF2-40B4-BE49-F238E27FC236}">
                            <a16:creationId xmlns:a16="http://schemas.microsoft.com/office/drawing/2014/main" id="{25196FDB-4738-1D41-8D92-AF26D2473908}"/>
                          </a:ext>
                        </a:extLst>
                      </p:cNvPr>
                      <p:cNvGrpSpPr/>
                      <p:nvPr/>
                    </p:nvGrpSpPr>
                    <p:grpSpPr>
                      <a:xfrm>
                        <a:off x="685800" y="2637554"/>
                        <a:ext cx="2446020" cy="1660243"/>
                        <a:chOff x="548640" y="2568974"/>
                        <a:chExt cx="2446020" cy="1660243"/>
                      </a:xfrm>
                    </p:grpSpPr>
                    <p:cxnSp>
                      <p:nvCxnSpPr>
                        <p:cNvPr id="46" name="Straight Connector 45">
                          <a:extLst>
                            <a:ext uri="{FF2B5EF4-FFF2-40B4-BE49-F238E27FC236}">
                              <a16:creationId xmlns:a16="http://schemas.microsoft.com/office/drawing/2014/main" id="{52A55A10-68A8-844D-AAF1-A070BACC534B}"/>
                            </a:ext>
                          </a:extLst>
                        </p:cNvPr>
                        <p:cNvCxnSpPr>
                          <a:cxnSpLocks/>
                        </p:cNvCxnSpPr>
                        <p:nvPr/>
                      </p:nvCxnSpPr>
                      <p:spPr>
                        <a:xfrm>
                          <a:off x="548640" y="2568974"/>
                          <a:ext cx="0" cy="165735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74EFD23E-B153-6F45-8C15-7ADFE21C2227}"/>
                            </a:ext>
                          </a:extLst>
                        </p:cNvPr>
                        <p:cNvCxnSpPr>
                          <a:cxnSpLocks/>
                        </p:cNvCxnSpPr>
                        <p:nvPr/>
                      </p:nvCxnSpPr>
                      <p:spPr>
                        <a:xfrm flipV="1">
                          <a:off x="548640" y="4209016"/>
                          <a:ext cx="2446020" cy="20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E623A799-9EF9-3B4C-B936-B96045FC70C7}"/>
                          </a:ext>
                        </a:extLst>
                      </p:cNvPr>
                      <p:cNvCxnSpPr/>
                      <p:nvPr/>
                    </p:nvCxnSpPr>
                    <p:spPr>
                      <a:xfrm>
                        <a:off x="1474470" y="2937510"/>
                        <a:ext cx="0" cy="134874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773E3156-E435-6846-93C7-8918EAA63CD2}"/>
                        </a:ext>
                      </a:extLst>
                    </p:cNvPr>
                    <p:cNvSpPr/>
                    <p:nvPr/>
                  </p:nvSpPr>
                  <p:spPr>
                    <a:xfrm>
                      <a:off x="1546821" y="4991327"/>
                      <a:ext cx="25578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Last-Level Cache MPKI</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sp>
                  <p:nvSpPr>
                    <p:cNvPr id="43" name="Rectangle 42">
                      <a:extLst>
                        <a:ext uri="{FF2B5EF4-FFF2-40B4-BE49-F238E27FC236}">
                          <a16:creationId xmlns:a16="http://schemas.microsoft.com/office/drawing/2014/main" id="{7E088F4E-E74A-6F44-8B6E-010AB83817A2}"/>
                        </a:ext>
                      </a:extLst>
                    </p:cNvPr>
                    <p:cNvSpPr/>
                    <p:nvPr/>
                  </p:nvSpPr>
                  <p:spPr>
                    <a:xfrm rot="16200000">
                      <a:off x="-684890" y="3716245"/>
                      <a:ext cx="26113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rPr>
                        <a:t>NDP Speedup over CPU</a:t>
                      </a:r>
                      <a:endParaRPr kumimoji="0" lang="en-US" sz="18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mn-ea"/>
                        <a:cs typeface="+mn-cs"/>
                      </a:endParaRPr>
                    </a:p>
                  </p:txBody>
                </p:sp>
              </p:grpSp>
            </p:grpSp>
            <p:sp>
              <p:nvSpPr>
                <p:cNvPr id="54" name="Rectangle 53">
                  <a:extLst>
                    <a:ext uri="{FF2B5EF4-FFF2-40B4-BE49-F238E27FC236}">
                      <a16:creationId xmlns:a16="http://schemas.microsoft.com/office/drawing/2014/main" id="{329717B0-DC00-354D-AEFA-92744278EA1B}"/>
                    </a:ext>
                  </a:extLst>
                </p:cNvPr>
                <p:cNvSpPr/>
                <p:nvPr/>
              </p:nvSpPr>
              <p:spPr>
                <a:xfrm>
                  <a:off x="6427018" y="3401514"/>
                  <a:ext cx="2341447" cy="181011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F161EE5-84CA-E843-B4CD-EDD925D71464}"/>
                    </a:ext>
                  </a:extLst>
                </p:cNvPr>
                <p:cNvSpPr/>
                <p:nvPr/>
              </p:nvSpPr>
              <p:spPr>
                <a:xfrm>
                  <a:off x="5238379" y="3408306"/>
                  <a:ext cx="1024679" cy="1810110"/>
                </a:xfrm>
                <a:prstGeom prst="rect">
                  <a:avLst/>
                </a:prstGeom>
                <a:solidFill>
                  <a:srgbClr val="F5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50" name="Straight Connector 49">
                <a:extLst>
                  <a:ext uri="{FF2B5EF4-FFF2-40B4-BE49-F238E27FC236}">
                    <a16:creationId xmlns:a16="http://schemas.microsoft.com/office/drawing/2014/main" id="{F34E26F3-5699-8344-B476-96A5FE993BA2}"/>
                  </a:ext>
                </a:extLst>
              </p:cNvPr>
              <p:cNvCxnSpPr>
                <a:cxnSpLocks/>
              </p:cNvCxnSpPr>
              <p:nvPr/>
            </p:nvCxnSpPr>
            <p:spPr>
              <a:xfrm>
                <a:off x="5177297" y="4638354"/>
                <a:ext cx="3556876" cy="0"/>
              </a:xfrm>
              <a:prstGeom prst="line">
                <a:avLst/>
              </a:prstGeom>
              <a:ln w="28575">
                <a:prstDash val="sysDash"/>
              </a:ln>
            </p:spPr>
            <p:style>
              <a:lnRef idx="1">
                <a:schemeClr val="dk1"/>
              </a:lnRef>
              <a:fillRef idx="0">
                <a:schemeClr val="dk1"/>
              </a:fillRef>
              <a:effectRef idx="0">
                <a:schemeClr val="dk1"/>
              </a:effectRef>
              <a:fontRef idx="minor">
                <a:schemeClr val="tx1"/>
              </a:fontRef>
            </p:style>
          </p:cxnSp>
        </p:grpSp>
        <p:sp>
          <p:nvSpPr>
            <p:cNvPr id="60" name="Rectangle 59">
              <a:extLst>
                <a:ext uri="{FF2B5EF4-FFF2-40B4-BE49-F238E27FC236}">
                  <a16:creationId xmlns:a16="http://schemas.microsoft.com/office/drawing/2014/main" id="{3CE1F58D-1271-5D44-9ACD-D60FAFD61510}"/>
                </a:ext>
              </a:extLst>
            </p:cNvPr>
            <p:cNvSpPr/>
            <p:nvPr/>
          </p:nvSpPr>
          <p:spPr>
            <a:xfrm>
              <a:off x="5792852" y="2406765"/>
              <a:ext cx="2325765"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High LLC MPKI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cxnSp>
        <p:nvCxnSpPr>
          <p:cNvPr id="64" name="Straight Connector 63">
            <a:extLst>
              <a:ext uri="{FF2B5EF4-FFF2-40B4-BE49-F238E27FC236}">
                <a16:creationId xmlns:a16="http://schemas.microsoft.com/office/drawing/2014/main" id="{779B82FC-36A8-7E4C-A48F-1533BA5C0D88}"/>
              </a:ext>
            </a:extLst>
          </p:cNvPr>
          <p:cNvCxnSpPr>
            <a:cxnSpLocks/>
          </p:cNvCxnSpPr>
          <p:nvPr/>
        </p:nvCxnSpPr>
        <p:spPr>
          <a:xfrm>
            <a:off x="4572000" y="3497108"/>
            <a:ext cx="0" cy="2700029"/>
          </a:xfrm>
          <a:prstGeom prst="line">
            <a:avLst/>
          </a:prstGeom>
          <a:ln w="28575">
            <a:solidFill>
              <a:schemeClr val="bg2">
                <a:lumMod val="50000"/>
              </a:schemeClr>
            </a:solidFill>
            <a:prstDash val="dash"/>
          </a:ln>
        </p:spPr>
        <p:style>
          <a:lnRef idx="1">
            <a:schemeClr val="dk1"/>
          </a:lnRef>
          <a:fillRef idx="0">
            <a:schemeClr val="dk1"/>
          </a:fillRef>
          <a:effectRef idx="0">
            <a:schemeClr val="dk1"/>
          </a:effectRef>
          <a:fontRef idx="minor">
            <a:schemeClr val="tx1"/>
          </a:fontRef>
        </p:style>
      </p:cxnSp>
      <p:sp>
        <p:nvSpPr>
          <p:cNvPr id="48" name="Rectangle 47">
            <a:extLst>
              <a:ext uri="{FF2B5EF4-FFF2-40B4-BE49-F238E27FC236}">
                <a16:creationId xmlns:a16="http://schemas.microsoft.com/office/drawing/2014/main" id="{70C9183B-6A84-6C4E-B4E6-8F3B35B04014}"/>
              </a:ext>
            </a:extLst>
          </p:cNvPr>
          <p:cNvSpPr/>
          <p:nvPr/>
        </p:nvSpPr>
        <p:spPr>
          <a:xfrm>
            <a:off x="0" y="773219"/>
            <a:ext cx="9144000" cy="554179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38">
            <a:extLst>
              <a:ext uri="{FF2B5EF4-FFF2-40B4-BE49-F238E27FC236}">
                <a16:creationId xmlns:a16="http://schemas.microsoft.com/office/drawing/2014/main" id="{CDD8CDC1-58E7-B949-B9CF-8E6EA1CD7C03}"/>
              </a:ext>
            </a:extLst>
          </p:cNvPr>
          <p:cNvSpPr/>
          <p:nvPr/>
        </p:nvSpPr>
        <p:spPr>
          <a:xfrm>
            <a:off x="-9601" y="2274838"/>
            <a:ext cx="9163202" cy="2308324"/>
          </a:xfrm>
          <a:prstGeom prst="rect">
            <a:avLst/>
          </a:prstGeom>
          <a:solidFill>
            <a:schemeClr val="accent2">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No available methodology can comprehensively:</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identify</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data movement bottlenecks</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endParaRPr kumimoji="0" lang="en-US" sz="12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correlate </a:t>
            </a: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them with the </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most suitable </a:t>
            </a:r>
            <a:b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data movement mitigation mechanism</a:t>
            </a:r>
          </a:p>
        </p:txBody>
      </p:sp>
    </p:spTree>
    <p:extLst>
      <p:ext uri="{BB962C8B-B14F-4D97-AF65-F5344CB8AC3E}">
        <p14:creationId xmlns:p14="http://schemas.microsoft.com/office/powerpoint/2010/main" val="371985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xEl>
                                              <p:pRg st="1" end="1"/>
                                            </p:txEl>
                                          </p:spTgt>
                                        </p:tgtEl>
                                        <p:attrNameLst>
                                          <p:attrName>style.visibility</p:attrName>
                                        </p:attrNameLst>
                                      </p:cBhvr>
                                      <p:to>
                                        <p:strVal val="visible"/>
                                      </p:to>
                                    </p:set>
                                    <p:animEffect transition="in" filter="fade">
                                      <p:cBhvr>
                                        <p:cTn id="12" dur="500"/>
                                        <p:tgtEl>
                                          <p:spTgt spid="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xEl>
                                              <p:pRg st="2" end="2"/>
                                            </p:txEl>
                                          </p:spTgt>
                                        </p:tgtEl>
                                        <p:attrNameLst>
                                          <p:attrName>style.visibility</p:attrName>
                                        </p:attrNameLst>
                                      </p:cBhvr>
                                      <p:to>
                                        <p:strVal val="visible"/>
                                      </p:to>
                                    </p:set>
                                    <p:animEffect transition="in" filter="fade">
                                      <p:cBhvr>
                                        <p:cTn id="17" dur="500"/>
                                        <p:tgtEl>
                                          <p:spTgt spid="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164A4-4FE6-1242-911B-6F16213F8BF2}"/>
              </a:ext>
            </a:extLst>
          </p:cNvPr>
          <p:cNvSpPr>
            <a:spLocks noGrp="1"/>
          </p:cNvSpPr>
          <p:nvPr>
            <p:ph type="title"/>
          </p:nvPr>
        </p:nvSpPr>
        <p:spPr>
          <a:xfrm>
            <a:off x="21560" y="73723"/>
            <a:ext cx="9155095" cy="740193"/>
          </a:xfrm>
        </p:spPr>
        <p:txBody>
          <a:bodyPr/>
          <a:lstStyle/>
          <a:p>
            <a:r>
              <a:rPr lang="en-US" dirty="0"/>
              <a:t>Our Goal</a:t>
            </a:r>
          </a:p>
        </p:txBody>
      </p:sp>
      <p:sp>
        <p:nvSpPr>
          <p:cNvPr id="3" name="Content Placeholder 2">
            <a:extLst>
              <a:ext uri="{FF2B5EF4-FFF2-40B4-BE49-F238E27FC236}">
                <a16:creationId xmlns:a16="http://schemas.microsoft.com/office/drawing/2014/main" id="{6C99A6A8-7087-224D-A762-E494DBE29BC2}"/>
              </a:ext>
            </a:extLst>
          </p:cNvPr>
          <p:cNvSpPr>
            <a:spLocks noGrp="1"/>
          </p:cNvSpPr>
          <p:nvPr>
            <p:ph idx="1"/>
          </p:nvPr>
        </p:nvSpPr>
        <p:spPr/>
        <p:txBody>
          <a:bodyPr/>
          <a:lstStyle/>
          <a:p>
            <a:pPr marL="0" indent="-457200">
              <a:lnSpc>
                <a:spcPct val="100000"/>
              </a:lnSpc>
              <a:spcBef>
                <a:spcPts val="0"/>
              </a:spcBef>
              <a:defRPr/>
            </a:pPr>
            <a:r>
              <a:rPr lang="en-US" sz="3200" b="1" dirty="0">
                <a:solidFill>
                  <a:schemeClr val="accent5"/>
                </a:solidFill>
              </a:rPr>
              <a:t>Our Goal: </a:t>
            </a:r>
            <a:r>
              <a:rPr lang="en-US" sz="3200" dirty="0"/>
              <a:t>develop a methodology to:</a:t>
            </a:r>
          </a:p>
          <a:p>
            <a:pPr marL="0" indent="-457200" algn="ctr">
              <a:lnSpc>
                <a:spcPct val="100000"/>
              </a:lnSpc>
              <a:spcBef>
                <a:spcPts val="0"/>
              </a:spcBef>
              <a:buNone/>
              <a:defRPr/>
            </a:pPr>
            <a:endParaRPr lang="en-US" sz="500" b="1" dirty="0"/>
          </a:p>
          <a:p>
            <a:pPr marL="914400" lvl="2" indent="-457200">
              <a:lnSpc>
                <a:spcPct val="100000"/>
              </a:lnSpc>
              <a:spcBef>
                <a:spcPts val="0"/>
              </a:spcBef>
              <a:buFont typeface="System Font Regular"/>
              <a:buChar char="−"/>
              <a:defRPr/>
            </a:pPr>
            <a:r>
              <a:rPr lang="en-US" sz="2800" dirty="0">
                <a:solidFill>
                  <a:schemeClr val="accent6">
                    <a:lumMod val="75000"/>
                  </a:schemeClr>
                </a:solidFill>
              </a:rPr>
              <a:t>methodically identify </a:t>
            </a:r>
            <a:r>
              <a:rPr lang="en-US" sz="2800" dirty="0"/>
              <a:t>sources of data movement bottlenecks</a:t>
            </a:r>
            <a:br>
              <a:rPr lang="en-US" sz="2400" dirty="0"/>
            </a:br>
            <a:endParaRPr lang="en-US" sz="1200" dirty="0"/>
          </a:p>
          <a:p>
            <a:pPr marL="914400" lvl="2" indent="-457200">
              <a:lnSpc>
                <a:spcPct val="100000"/>
              </a:lnSpc>
              <a:spcBef>
                <a:spcPts val="0"/>
              </a:spcBef>
              <a:buFont typeface="System Font Regular"/>
              <a:buChar char="−"/>
              <a:defRPr/>
            </a:pPr>
            <a:r>
              <a:rPr lang="en-US" sz="2800" dirty="0">
                <a:solidFill>
                  <a:schemeClr val="accent6">
                    <a:lumMod val="75000"/>
                  </a:schemeClr>
                </a:solidFill>
              </a:rPr>
              <a:t>comprehensively compare </a:t>
            </a:r>
            <a:r>
              <a:rPr lang="en-US" sz="2800" dirty="0"/>
              <a:t>compute- and memory-centric data movement mitigation techniques</a:t>
            </a:r>
          </a:p>
          <a:p>
            <a:endParaRPr lang="en-US" dirty="0"/>
          </a:p>
        </p:txBody>
      </p:sp>
      <p:sp>
        <p:nvSpPr>
          <p:cNvPr id="4" name="Slide Number Placeholder 5">
            <a:extLst>
              <a:ext uri="{FF2B5EF4-FFF2-40B4-BE49-F238E27FC236}">
                <a16:creationId xmlns:a16="http://schemas.microsoft.com/office/drawing/2014/main" id="{E516E2E1-6CBC-244A-99BA-FE4C26B0218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19</a:t>
            </a:r>
          </a:p>
        </p:txBody>
      </p:sp>
    </p:spTree>
    <p:extLst>
      <p:ext uri="{BB962C8B-B14F-4D97-AF65-F5344CB8AC3E}">
        <p14:creationId xmlns:p14="http://schemas.microsoft.com/office/powerpoint/2010/main" val="1789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264</a:t>
            </a:r>
          </a:p>
        </p:txBody>
      </p:sp>
    </p:spTree>
    <p:extLst>
      <p:ext uri="{BB962C8B-B14F-4D97-AF65-F5344CB8AC3E}">
        <p14:creationId xmlns:p14="http://schemas.microsoft.com/office/powerpoint/2010/main" val="40245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181"/>
                                        </p:tgtEl>
                                        <p:attrNameLst>
                                          <p:attrName>style.visibility</p:attrName>
                                        </p:attrNameLst>
                                      </p:cBhvr>
                                      <p:to>
                                        <p:strVal val="visible"/>
                                      </p:to>
                                    </p:set>
                                    <p:animEffect transition="in" filter="fade">
                                      <p:cBhvr>
                                        <p:cTn id="25" dur="500"/>
                                        <p:tgtEl>
                                          <p:spTgt spid="1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10" presetClass="entr" presetSubtype="0" fill="hold" nodeType="withEffect">
                                  <p:stCondLst>
                                    <p:cond delay="0"/>
                                  </p:stCondLst>
                                  <p:childTnLst>
                                    <p:set>
                                      <p:cBhvr>
                                        <p:cTn id="32" dur="1" fill="hold">
                                          <p:stCondLst>
                                            <p:cond delay="0"/>
                                          </p:stCondLst>
                                        </p:cTn>
                                        <p:tgtEl>
                                          <p:spTgt spid="105"/>
                                        </p:tgtEl>
                                        <p:attrNameLst>
                                          <p:attrName>style.visibility</p:attrName>
                                        </p:attrNameLst>
                                      </p:cBhvr>
                                      <p:to>
                                        <p:strVal val="visible"/>
                                      </p:to>
                                    </p:set>
                                    <p:animEffect transition="in" filter="fade">
                                      <p:cBhvr>
                                        <p:cTn id="33" dur="500"/>
                                        <p:tgtEl>
                                          <p:spTgt spid="10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
                                        <p:tgtEl>
                                          <p:spTgt spid="106"/>
                                        </p:tgtEl>
                                      </p:cBhvr>
                                    </p:animEffect>
                                  </p:childTnLst>
                                </p:cTn>
                              </p:par>
                              <p:par>
                                <p:cTn id="39" presetID="10" presetClass="entr" presetSubtype="0" fill="hold" nodeType="withEffect">
                                  <p:stCondLst>
                                    <p:cond delay="0"/>
                                  </p:stCondLst>
                                  <p:childTnLst>
                                    <p:set>
                                      <p:cBhvr>
                                        <p:cTn id="40" dur="1" fill="hold">
                                          <p:stCondLst>
                                            <p:cond delay="0"/>
                                          </p:stCondLst>
                                        </p:cTn>
                                        <p:tgtEl>
                                          <p:spTgt spid="180"/>
                                        </p:tgtEl>
                                        <p:attrNameLst>
                                          <p:attrName>style.visibility</p:attrName>
                                        </p:attrNameLst>
                                      </p:cBhvr>
                                      <p:to>
                                        <p:strVal val="visible"/>
                                      </p:to>
                                    </p:set>
                                    <p:animEffect transition="in" filter="fade">
                                      <p:cBhvr>
                                        <p:cTn id="4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7713FE8C-DF81-C54A-AB72-6E14A130CB73}"/>
              </a:ext>
            </a:extLst>
          </p:cNvPr>
          <p:cNvGrpSpPr/>
          <p:nvPr/>
        </p:nvGrpSpPr>
        <p:grpSpPr>
          <a:xfrm>
            <a:off x="35440" y="684327"/>
            <a:ext cx="9138932" cy="6132873"/>
            <a:chOff x="35440" y="675449"/>
            <a:chExt cx="9138932" cy="6132873"/>
          </a:xfrm>
        </p:grpSpPr>
        <p:sp>
          <p:nvSpPr>
            <p:cNvPr id="165" name="Rectangle 164">
              <a:extLst>
                <a:ext uri="{FF2B5EF4-FFF2-40B4-BE49-F238E27FC236}">
                  <a16:creationId xmlns:a16="http://schemas.microsoft.com/office/drawing/2014/main" id="{FDBBCE1E-1C96-1B42-9717-57112FF86F62}"/>
                </a:ext>
              </a:extLst>
            </p:cNvPr>
            <p:cNvSpPr/>
            <p:nvPr/>
          </p:nvSpPr>
          <p:spPr>
            <a:xfrm>
              <a:off x="4734968" y="675449"/>
              <a:ext cx="4288889" cy="222552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BE9C9A79-340C-454D-8898-6B85C347E0AA}"/>
                </a:ext>
              </a:extLst>
            </p:cNvPr>
            <p:cNvSpPr/>
            <p:nvPr/>
          </p:nvSpPr>
          <p:spPr>
            <a:xfrm>
              <a:off x="35440" y="3131550"/>
              <a:ext cx="9042027" cy="3298489"/>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D8FC8774-3F8C-534D-8BB1-35C4CAA84151}"/>
                </a:ext>
              </a:extLst>
            </p:cNvPr>
            <p:cNvSpPr/>
            <p:nvPr/>
          </p:nvSpPr>
          <p:spPr>
            <a:xfrm>
              <a:off x="5066805" y="6389816"/>
              <a:ext cx="4086603" cy="41850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Rectangle 171">
              <a:extLst>
                <a:ext uri="{FF2B5EF4-FFF2-40B4-BE49-F238E27FC236}">
                  <a16:creationId xmlns:a16="http://schemas.microsoft.com/office/drawing/2014/main" id="{3BC59A3F-A5B5-C84C-88DB-42B2DFE3E40D}"/>
                </a:ext>
              </a:extLst>
            </p:cNvPr>
            <p:cNvSpPr/>
            <p:nvPr/>
          </p:nvSpPr>
          <p:spPr>
            <a:xfrm>
              <a:off x="8909414" y="2902843"/>
              <a:ext cx="264958" cy="29280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265</a:t>
            </a:r>
          </a:p>
        </p:txBody>
      </p:sp>
    </p:spTree>
    <p:extLst>
      <p:ext uri="{BB962C8B-B14F-4D97-AF65-F5344CB8AC3E}">
        <p14:creationId xmlns:p14="http://schemas.microsoft.com/office/powerpoint/2010/main" val="80882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CEBC11-E63A-4446-921E-28F4A466B862}"/>
              </a:ext>
            </a:extLst>
          </p:cNvPr>
          <p:cNvSpPr>
            <a:spLocks noGrp="1"/>
          </p:cNvSpPr>
          <p:nvPr>
            <p:ph type="title"/>
          </p:nvPr>
        </p:nvSpPr>
        <p:spPr/>
        <p:txBody>
          <a:bodyPr/>
          <a:lstStyle/>
          <a:p>
            <a:r>
              <a:rPr lang="en-US" dirty="0"/>
              <a:t>Step 1: Application Profiling</a:t>
            </a:r>
          </a:p>
        </p:txBody>
      </p:sp>
      <p:sp>
        <p:nvSpPr>
          <p:cNvPr id="3" name="Espaço Reservado para Conteúdo 2">
            <a:extLst>
              <a:ext uri="{FF2B5EF4-FFF2-40B4-BE49-F238E27FC236}">
                <a16:creationId xmlns:a16="http://schemas.microsoft.com/office/drawing/2014/main" id="{2462783E-F658-4225-AE9A-DEA70F9FEFCF}"/>
              </a:ext>
            </a:extLst>
          </p:cNvPr>
          <p:cNvSpPr>
            <a:spLocks noGrp="1"/>
          </p:cNvSpPr>
          <p:nvPr>
            <p:ph idx="1"/>
          </p:nvPr>
        </p:nvSpPr>
        <p:spPr>
          <a:xfrm>
            <a:off x="75991" y="813917"/>
            <a:ext cx="8987622" cy="985334"/>
          </a:xfrm>
        </p:spPr>
        <p:txBody>
          <a:bodyPr/>
          <a:lstStyle/>
          <a:p>
            <a:pPr marL="0" indent="0">
              <a:buNone/>
            </a:pPr>
            <a:r>
              <a:rPr lang="en-US" dirty="0">
                <a:solidFill>
                  <a:schemeClr val="accent5"/>
                </a:solidFill>
              </a:rPr>
              <a:t>Goal: </a:t>
            </a:r>
            <a:r>
              <a:rPr lang="en-US" dirty="0"/>
              <a:t>Identify </a:t>
            </a:r>
            <a:r>
              <a:rPr lang="en-US" b="1" dirty="0">
                <a:solidFill>
                  <a:schemeClr val="accent5"/>
                </a:solidFill>
              </a:rPr>
              <a:t>application</a:t>
            </a:r>
            <a:r>
              <a:rPr lang="en-US" dirty="0"/>
              <a:t> </a:t>
            </a:r>
            <a:r>
              <a:rPr lang="en-US" b="1" dirty="0">
                <a:solidFill>
                  <a:schemeClr val="accent5"/>
                </a:solidFill>
              </a:rPr>
              <a:t>functions</a:t>
            </a:r>
            <a:r>
              <a:rPr lang="en-US" dirty="0"/>
              <a:t> that suffer from </a:t>
            </a:r>
            <a:r>
              <a:rPr lang="en-US" dirty="0">
                <a:solidFill>
                  <a:srgbClr val="C00000"/>
                </a:solidFill>
              </a:rPr>
              <a:t>data movement bottlenecks</a:t>
            </a:r>
          </a:p>
          <a:p>
            <a:pPr marL="0" indent="0">
              <a:buNone/>
            </a:pPr>
            <a:endParaRPr lang="en-US" dirty="0"/>
          </a:p>
        </p:txBody>
      </p:sp>
      <p:sp>
        <p:nvSpPr>
          <p:cNvPr id="6" name="Slide Number Placeholder 5">
            <a:extLst>
              <a:ext uri="{FF2B5EF4-FFF2-40B4-BE49-F238E27FC236}">
                <a16:creationId xmlns:a16="http://schemas.microsoft.com/office/drawing/2014/main" id="{933B559E-9A0F-2043-B365-0F62482DF8B6}"/>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266</a:t>
            </a:r>
          </a:p>
        </p:txBody>
      </p:sp>
      <p:grpSp>
        <p:nvGrpSpPr>
          <p:cNvPr id="7" name="Group 6">
            <a:extLst>
              <a:ext uri="{FF2B5EF4-FFF2-40B4-BE49-F238E27FC236}">
                <a16:creationId xmlns:a16="http://schemas.microsoft.com/office/drawing/2014/main" id="{0DDC5806-1842-E44F-B9F9-A632C82E7EA2}"/>
              </a:ext>
            </a:extLst>
          </p:cNvPr>
          <p:cNvGrpSpPr/>
          <p:nvPr/>
        </p:nvGrpSpPr>
        <p:grpSpPr>
          <a:xfrm>
            <a:off x="287318" y="2244751"/>
            <a:ext cx="3412488" cy="3665463"/>
            <a:chOff x="287318" y="2244751"/>
            <a:chExt cx="3412488" cy="3665463"/>
          </a:xfrm>
        </p:grpSpPr>
        <p:sp>
          <p:nvSpPr>
            <p:cNvPr id="10" name="Oval 9">
              <a:extLst>
                <a:ext uri="{FF2B5EF4-FFF2-40B4-BE49-F238E27FC236}">
                  <a16:creationId xmlns:a16="http://schemas.microsoft.com/office/drawing/2014/main" id="{C496608B-4837-9D43-94AE-85FBB9F79C15}"/>
                </a:ext>
              </a:extLst>
            </p:cNvPr>
            <p:cNvSpPr/>
            <p:nvPr/>
          </p:nvSpPr>
          <p:spPr>
            <a:xfrm>
              <a:off x="1627961" y="4813397"/>
              <a:ext cx="985872" cy="896895"/>
            </a:xfrm>
            <a:prstGeom prst="ellipse">
              <a:avLst/>
            </a:prstGeom>
            <a:solidFill>
              <a:srgbClr val="8D74A1"/>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Physics</a:t>
              </a:r>
            </a:p>
          </p:txBody>
        </p:sp>
        <p:sp>
          <p:nvSpPr>
            <p:cNvPr id="11" name="Oval 10">
              <a:extLst>
                <a:ext uri="{FF2B5EF4-FFF2-40B4-BE49-F238E27FC236}">
                  <a16:creationId xmlns:a16="http://schemas.microsoft.com/office/drawing/2014/main" id="{C06208B6-8848-C34D-A607-E8EE8446E0A8}"/>
                </a:ext>
              </a:extLst>
            </p:cNvPr>
            <p:cNvSpPr/>
            <p:nvPr/>
          </p:nvSpPr>
          <p:spPr>
            <a:xfrm>
              <a:off x="1333547" y="3488458"/>
              <a:ext cx="1075636" cy="839943"/>
            </a:xfrm>
            <a:prstGeom prst="ellipse">
              <a:avLst/>
            </a:prstGeom>
            <a:solidFill>
              <a:srgbClr val="00B05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Security</a:t>
              </a:r>
            </a:p>
          </p:txBody>
        </p:sp>
        <p:sp>
          <p:nvSpPr>
            <p:cNvPr id="17" name="Oval 16">
              <a:extLst>
                <a:ext uri="{FF2B5EF4-FFF2-40B4-BE49-F238E27FC236}">
                  <a16:creationId xmlns:a16="http://schemas.microsoft.com/office/drawing/2014/main" id="{8104CB52-165A-804A-A5D3-D72CD3F7F0E4}"/>
                </a:ext>
              </a:extLst>
            </p:cNvPr>
            <p:cNvSpPr/>
            <p:nvPr/>
          </p:nvSpPr>
          <p:spPr>
            <a:xfrm>
              <a:off x="287318" y="2441408"/>
              <a:ext cx="1187064" cy="1152189"/>
            </a:xfrm>
            <a:prstGeom prst="ellipse">
              <a:avLst/>
            </a:prstGeom>
            <a:solidFill>
              <a:schemeClr val="accent5"/>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Machine learning</a:t>
              </a:r>
            </a:p>
          </p:txBody>
        </p:sp>
        <p:sp>
          <p:nvSpPr>
            <p:cNvPr id="18" name="Oval 17">
              <a:extLst>
                <a:ext uri="{FF2B5EF4-FFF2-40B4-BE49-F238E27FC236}">
                  <a16:creationId xmlns:a16="http://schemas.microsoft.com/office/drawing/2014/main" id="{05596F73-5690-4E4D-B17D-3722AC076A3F}"/>
                </a:ext>
              </a:extLst>
            </p:cNvPr>
            <p:cNvSpPr/>
            <p:nvPr/>
          </p:nvSpPr>
          <p:spPr>
            <a:xfrm>
              <a:off x="2456967" y="4692047"/>
              <a:ext cx="1178427" cy="971402"/>
            </a:xfrm>
            <a:prstGeom prst="ellipse">
              <a:avLst/>
            </a:prstGeom>
            <a:solidFill>
              <a:schemeClr val="accent6">
                <a:lumMod val="50000"/>
              </a:schemeClr>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Database</a:t>
              </a:r>
            </a:p>
          </p:txBody>
        </p:sp>
        <p:sp>
          <p:nvSpPr>
            <p:cNvPr id="19" name="Oval 18">
              <a:extLst>
                <a:ext uri="{FF2B5EF4-FFF2-40B4-BE49-F238E27FC236}">
                  <a16:creationId xmlns:a16="http://schemas.microsoft.com/office/drawing/2014/main" id="{F3EE88E2-4C02-0845-AF9C-BFD50049AD87}"/>
                </a:ext>
              </a:extLst>
            </p:cNvPr>
            <p:cNvSpPr/>
            <p:nvPr/>
          </p:nvSpPr>
          <p:spPr>
            <a:xfrm>
              <a:off x="365224" y="4775910"/>
              <a:ext cx="1519205" cy="1134304"/>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Graph processing</a:t>
              </a:r>
            </a:p>
          </p:txBody>
        </p:sp>
        <p:sp>
          <p:nvSpPr>
            <p:cNvPr id="20" name="Oval 19">
              <a:extLst>
                <a:ext uri="{FF2B5EF4-FFF2-40B4-BE49-F238E27FC236}">
                  <a16:creationId xmlns:a16="http://schemas.microsoft.com/office/drawing/2014/main" id="{925F2DA0-7DF6-1B43-8569-93EBC93386B7}"/>
                </a:ext>
              </a:extLst>
            </p:cNvPr>
            <p:cNvSpPr/>
            <p:nvPr/>
          </p:nvSpPr>
          <p:spPr>
            <a:xfrm>
              <a:off x="1900160" y="2608766"/>
              <a:ext cx="1171584" cy="1352980"/>
            </a:xfrm>
            <a:prstGeom prst="ellipse">
              <a:avLst/>
            </a:prstGeom>
            <a:solidFill>
              <a:srgbClr val="8D74A1"/>
            </a:solidFill>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analytics</a:t>
              </a:r>
            </a:p>
          </p:txBody>
        </p:sp>
        <p:sp>
          <p:nvSpPr>
            <p:cNvPr id="21" name="Oval 20">
              <a:extLst>
                <a:ext uri="{FF2B5EF4-FFF2-40B4-BE49-F238E27FC236}">
                  <a16:creationId xmlns:a16="http://schemas.microsoft.com/office/drawing/2014/main" id="{D3A6FBC5-C984-4B47-ABE2-B0EBFC1B1C47}"/>
                </a:ext>
              </a:extLst>
            </p:cNvPr>
            <p:cNvSpPr/>
            <p:nvPr/>
          </p:nvSpPr>
          <p:spPr>
            <a:xfrm>
              <a:off x="321538" y="4088978"/>
              <a:ext cx="1680173" cy="1060798"/>
            </a:xfrm>
            <a:prstGeom prst="ellipse">
              <a:avLst/>
            </a:prstGeom>
            <a:solidFill>
              <a:schemeClr val="bg2">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reorganization</a:t>
              </a:r>
            </a:p>
          </p:txBody>
        </p:sp>
        <p:sp>
          <p:nvSpPr>
            <p:cNvPr id="22" name="Oval 21">
              <a:extLst>
                <a:ext uri="{FF2B5EF4-FFF2-40B4-BE49-F238E27FC236}">
                  <a16:creationId xmlns:a16="http://schemas.microsoft.com/office/drawing/2014/main" id="{AD32A554-9F41-4446-ACC4-F2C36E4EFB9C}"/>
                </a:ext>
              </a:extLst>
            </p:cNvPr>
            <p:cNvSpPr/>
            <p:nvPr/>
          </p:nvSpPr>
          <p:spPr>
            <a:xfrm>
              <a:off x="913332" y="3020526"/>
              <a:ext cx="1259688" cy="656169"/>
            </a:xfrm>
            <a:prstGeom prst="ellipse">
              <a:avLst/>
            </a:prstGeom>
            <a:solidFill>
              <a:schemeClr val="accent4">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Genomics</a:t>
              </a:r>
            </a:p>
          </p:txBody>
        </p:sp>
        <p:sp>
          <p:nvSpPr>
            <p:cNvPr id="23" name="Oval 22">
              <a:extLst>
                <a:ext uri="{FF2B5EF4-FFF2-40B4-BE49-F238E27FC236}">
                  <a16:creationId xmlns:a16="http://schemas.microsoft.com/office/drawing/2014/main" id="{CE18A455-D9F9-3E44-A3EB-683308697B05}"/>
                </a:ext>
              </a:extLst>
            </p:cNvPr>
            <p:cNvSpPr/>
            <p:nvPr/>
          </p:nvSpPr>
          <p:spPr>
            <a:xfrm>
              <a:off x="342002" y="3376187"/>
              <a:ext cx="1176724" cy="981981"/>
            </a:xfrm>
            <a:prstGeom prst="ellipse">
              <a:avLst/>
            </a:prstGeom>
            <a:solidFill>
              <a:schemeClr val="accent2"/>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Deep Neural Networks</a:t>
              </a:r>
            </a:p>
          </p:txBody>
        </p:sp>
        <p:sp>
          <p:nvSpPr>
            <p:cNvPr id="24" name="Oval 23">
              <a:extLst>
                <a:ext uri="{FF2B5EF4-FFF2-40B4-BE49-F238E27FC236}">
                  <a16:creationId xmlns:a16="http://schemas.microsoft.com/office/drawing/2014/main" id="{6306BC25-7A70-854E-A917-29A7F97591DB}"/>
                </a:ext>
              </a:extLst>
            </p:cNvPr>
            <p:cNvSpPr/>
            <p:nvPr/>
          </p:nvSpPr>
          <p:spPr>
            <a:xfrm>
              <a:off x="1582339" y="3845299"/>
              <a:ext cx="1335156" cy="1149908"/>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Image processing</a:t>
              </a:r>
            </a:p>
          </p:txBody>
        </p:sp>
        <p:sp>
          <p:nvSpPr>
            <p:cNvPr id="25" name="Oval 24">
              <a:extLst>
                <a:ext uri="{FF2B5EF4-FFF2-40B4-BE49-F238E27FC236}">
                  <a16:creationId xmlns:a16="http://schemas.microsoft.com/office/drawing/2014/main" id="{FE2AC4E1-0981-1848-8BFD-B7B5505D24FF}"/>
                </a:ext>
              </a:extLst>
            </p:cNvPr>
            <p:cNvSpPr/>
            <p:nvPr/>
          </p:nvSpPr>
          <p:spPr>
            <a:xfrm>
              <a:off x="2577018" y="3467859"/>
              <a:ext cx="1122788" cy="1345054"/>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Cambria" panose="02040503050406030204" pitchFamily="18" charset="0"/>
                  <a:ea typeface="+mn-ea"/>
                  <a:cs typeface="+mn-cs"/>
                </a:rPr>
                <a:t>Linear algebra</a:t>
              </a:r>
            </a:p>
          </p:txBody>
        </p:sp>
        <p:sp>
          <p:nvSpPr>
            <p:cNvPr id="26" name="Oval 25">
              <a:extLst>
                <a:ext uri="{FF2B5EF4-FFF2-40B4-BE49-F238E27FC236}">
                  <a16:creationId xmlns:a16="http://schemas.microsoft.com/office/drawing/2014/main" id="{B6AD325A-5A2D-0544-9321-6ECD94B32DD8}"/>
                </a:ext>
              </a:extLst>
            </p:cNvPr>
            <p:cNvSpPr/>
            <p:nvPr/>
          </p:nvSpPr>
          <p:spPr>
            <a:xfrm>
              <a:off x="1222538" y="2244751"/>
              <a:ext cx="1354479" cy="1041463"/>
            </a:xfrm>
            <a:prstGeom prst="ellipse">
              <a:avLst/>
            </a:prstGeom>
            <a:solidFill>
              <a:schemeClr val="accent2">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Signal processing</a:t>
              </a:r>
            </a:p>
          </p:txBody>
        </p:sp>
        <p:sp>
          <p:nvSpPr>
            <p:cNvPr id="27" name="Oval 26">
              <a:extLst>
                <a:ext uri="{FF2B5EF4-FFF2-40B4-BE49-F238E27FC236}">
                  <a16:creationId xmlns:a16="http://schemas.microsoft.com/office/drawing/2014/main" id="{F20788F0-5522-E34B-9B91-4E1234C364C7}"/>
                </a:ext>
              </a:extLst>
            </p:cNvPr>
            <p:cNvSpPr/>
            <p:nvPr/>
          </p:nvSpPr>
          <p:spPr>
            <a:xfrm>
              <a:off x="2684917" y="2477665"/>
              <a:ext cx="988009" cy="1079673"/>
            </a:xfrm>
            <a:prstGeom prst="ellipse">
              <a:avLst/>
            </a:prstGeom>
            <a:solidFill>
              <a:srgbClr val="4372C4"/>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Data mining</a:t>
              </a:r>
            </a:p>
          </p:txBody>
        </p:sp>
      </p:grpSp>
      <p:grpSp>
        <p:nvGrpSpPr>
          <p:cNvPr id="8" name="Group 7">
            <a:extLst>
              <a:ext uri="{FF2B5EF4-FFF2-40B4-BE49-F238E27FC236}">
                <a16:creationId xmlns:a16="http://schemas.microsoft.com/office/drawing/2014/main" id="{73BCC471-B72D-A445-AA95-C298290FABC6}"/>
              </a:ext>
            </a:extLst>
          </p:cNvPr>
          <p:cNvGrpSpPr/>
          <p:nvPr/>
        </p:nvGrpSpPr>
        <p:grpSpPr>
          <a:xfrm>
            <a:off x="2527431" y="2441408"/>
            <a:ext cx="6270075" cy="2663402"/>
            <a:chOff x="2527431" y="2441408"/>
            <a:chExt cx="6270075" cy="2663402"/>
          </a:xfrm>
        </p:grpSpPr>
        <p:pic>
          <p:nvPicPr>
            <p:cNvPr id="28" name="Picture 27">
              <a:extLst>
                <a:ext uri="{FF2B5EF4-FFF2-40B4-BE49-F238E27FC236}">
                  <a16:creationId xmlns:a16="http://schemas.microsoft.com/office/drawing/2014/main" id="{49ECB3D1-993D-B74B-8C9F-2D5838C7A60C}"/>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2540729" y="3442581"/>
              <a:ext cx="1648931" cy="1675528"/>
            </a:xfrm>
            <a:prstGeom prst="rect">
              <a:avLst/>
            </a:prstGeom>
          </p:spPr>
        </p:pic>
        <p:sp>
          <p:nvSpPr>
            <p:cNvPr id="5" name="Rounded Rectangle 4">
              <a:extLst>
                <a:ext uri="{FF2B5EF4-FFF2-40B4-BE49-F238E27FC236}">
                  <a16:creationId xmlns:a16="http://schemas.microsoft.com/office/drawing/2014/main" id="{AEEF0EB7-0B31-0144-92A9-FEF113BA452A}"/>
                </a:ext>
              </a:extLst>
            </p:cNvPr>
            <p:cNvSpPr/>
            <p:nvPr/>
          </p:nvSpPr>
          <p:spPr>
            <a:xfrm>
              <a:off x="4503788" y="2441408"/>
              <a:ext cx="4293718" cy="1123712"/>
            </a:xfrm>
            <a:prstGeom prst="roundRect">
              <a:avLst/>
            </a:prstGeom>
            <a:solidFill>
              <a:srgbClr val="65AFE6"/>
            </a:solidFill>
            <a:ln w="19050">
              <a:solidFill>
                <a:schemeClr val="tx1"/>
              </a:solid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Hardware </a:t>
              </a:r>
              <a:r>
                <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Profiling</a:t>
              </a:r>
              <a:r>
                <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Tool: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Intel </a:t>
              </a:r>
              <a:r>
                <a:rPr kumimoji="0" lang="en-US" sz="2800" b="1" i="0" u="none" strike="noStrike" kern="1200" cap="none" spc="0" normalizeH="0" baseline="0" noProof="0" dirty="0" err="1">
                  <a:ln>
                    <a:noFill/>
                  </a:ln>
                  <a:solidFill>
                    <a:srgbClr val="FFFFFF"/>
                  </a:solidFill>
                  <a:effectLst/>
                  <a:uLnTx/>
                  <a:uFillTx/>
                  <a:latin typeface="Cambria" panose="02040503050406030204" pitchFamily="18" charset="0"/>
                  <a:ea typeface="+mn-ea"/>
                  <a:cs typeface="+mn-cs"/>
                </a:rPr>
                <a:t>VTune</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mn-ea"/>
                <a:cs typeface="+mn-cs"/>
              </a:endParaRPr>
            </a:p>
          </p:txBody>
        </p:sp>
      </p:grpSp>
      <p:grpSp>
        <p:nvGrpSpPr>
          <p:cNvPr id="32" name="Group 31">
            <a:extLst>
              <a:ext uri="{FF2B5EF4-FFF2-40B4-BE49-F238E27FC236}">
                <a16:creationId xmlns:a16="http://schemas.microsoft.com/office/drawing/2014/main" id="{B1AE9B66-D609-1E4A-AFBC-A38D90565790}"/>
              </a:ext>
            </a:extLst>
          </p:cNvPr>
          <p:cNvGrpSpPr/>
          <p:nvPr/>
        </p:nvGrpSpPr>
        <p:grpSpPr>
          <a:xfrm>
            <a:off x="4153851" y="3837169"/>
            <a:ext cx="4990149" cy="1851541"/>
            <a:chOff x="4153849" y="3429000"/>
            <a:chExt cx="4990149" cy="1851541"/>
          </a:xfrm>
        </p:grpSpPr>
        <p:sp>
          <p:nvSpPr>
            <p:cNvPr id="29" name="Down Arrow 28">
              <a:extLst>
                <a:ext uri="{FF2B5EF4-FFF2-40B4-BE49-F238E27FC236}">
                  <a16:creationId xmlns:a16="http://schemas.microsoft.com/office/drawing/2014/main" id="{0972CF5F-19E0-7642-8520-F37978904065}"/>
                </a:ext>
              </a:extLst>
            </p:cNvPr>
            <p:cNvSpPr/>
            <p:nvPr/>
          </p:nvSpPr>
          <p:spPr>
            <a:xfrm>
              <a:off x="6353503" y="3429000"/>
              <a:ext cx="590843" cy="771063"/>
            </a:xfrm>
            <a:prstGeom prst="downArrow">
              <a:avLst/>
            </a:prstGeom>
            <a:solidFill>
              <a:srgbClr val="5F8BC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C8056B7B-08EC-C24B-A626-E008FBD547C3}"/>
                </a:ext>
              </a:extLst>
            </p:cNvPr>
            <p:cNvSpPr/>
            <p:nvPr/>
          </p:nvSpPr>
          <p:spPr>
            <a:xfrm>
              <a:off x="4153849" y="4326434"/>
              <a:ext cx="4990149"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0000"/>
                  </a:solidFill>
                  <a:effectLst/>
                  <a:uLnTx/>
                  <a:uFillTx/>
                  <a:latin typeface="Cambria" panose="02040503050406030204" pitchFamily="18" charset="0"/>
                  <a:ea typeface="+mn-ea"/>
                  <a:cs typeface="+mn-cs"/>
                </a:rPr>
                <a:t>MemoryBound</a:t>
              </a:r>
              <a:r>
                <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 is stalled due to load/store</a:t>
              </a:r>
            </a:p>
          </p:txBody>
        </p:sp>
      </p:grpSp>
    </p:spTree>
    <p:extLst>
      <p:ext uri="{BB962C8B-B14F-4D97-AF65-F5344CB8AC3E}">
        <p14:creationId xmlns:p14="http://schemas.microsoft.com/office/powerpoint/2010/main" val="735286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20000"/>
                          <a:lumOff val="80000"/>
                        </a:srgbClr>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AF5943AA-AAB6-8F43-8BAF-2F24FB3035C1}"/>
              </a:ext>
            </a:extLst>
          </p:cNvPr>
          <p:cNvGrpSpPr/>
          <p:nvPr/>
        </p:nvGrpSpPr>
        <p:grpSpPr>
          <a:xfrm>
            <a:off x="14076" y="686024"/>
            <a:ext cx="9126379" cy="5730634"/>
            <a:chOff x="14076" y="686024"/>
            <a:chExt cx="9126379" cy="5730634"/>
          </a:xfrm>
        </p:grpSpPr>
        <p:sp>
          <p:nvSpPr>
            <p:cNvPr id="159" name="Rounded Rectangle 158">
              <a:extLst>
                <a:ext uri="{FF2B5EF4-FFF2-40B4-BE49-F238E27FC236}">
                  <a16:creationId xmlns:a16="http://schemas.microsoft.com/office/drawing/2014/main" id="{E2497EF4-F92E-D441-811E-A618F3AEEBD3}"/>
                </a:ext>
              </a:extLst>
            </p:cNvPr>
            <p:cNvSpPr/>
            <p:nvPr/>
          </p:nvSpPr>
          <p:spPr>
            <a:xfrm>
              <a:off x="6943570" y="1093656"/>
              <a:ext cx="1913802" cy="16177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Rectangle 159">
              <a:extLst>
                <a:ext uri="{FF2B5EF4-FFF2-40B4-BE49-F238E27FC236}">
                  <a16:creationId xmlns:a16="http://schemas.microsoft.com/office/drawing/2014/main" id="{F1572916-28C8-CA40-A398-4FBF00895EFE}"/>
                </a:ext>
              </a:extLst>
            </p:cNvPr>
            <p:cNvSpPr/>
            <p:nvPr/>
          </p:nvSpPr>
          <p:spPr>
            <a:xfrm>
              <a:off x="14076" y="4648573"/>
              <a:ext cx="9042027" cy="176808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C577EE6A-8B38-684F-A57B-1D71665784DC}"/>
                </a:ext>
              </a:extLst>
            </p:cNvPr>
            <p:cNvSpPr/>
            <p:nvPr/>
          </p:nvSpPr>
          <p:spPr>
            <a:xfrm>
              <a:off x="42687" y="3142410"/>
              <a:ext cx="5748194" cy="150837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Rectangle 164">
              <a:extLst>
                <a:ext uri="{FF2B5EF4-FFF2-40B4-BE49-F238E27FC236}">
                  <a16:creationId xmlns:a16="http://schemas.microsoft.com/office/drawing/2014/main" id="{21E0DCF5-0F6E-FA4D-AA78-CB489F0FEFBD}"/>
                </a:ext>
              </a:extLst>
            </p:cNvPr>
            <p:cNvSpPr/>
            <p:nvPr/>
          </p:nvSpPr>
          <p:spPr>
            <a:xfrm>
              <a:off x="8859827" y="3978404"/>
              <a:ext cx="280628" cy="682795"/>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a:extLst>
                <a:ext uri="{FF2B5EF4-FFF2-40B4-BE49-F238E27FC236}">
                  <a16:creationId xmlns:a16="http://schemas.microsoft.com/office/drawing/2014/main" id="{084286C4-C556-9546-BF05-71CEAA3D7EC7}"/>
                </a:ext>
              </a:extLst>
            </p:cNvPr>
            <p:cNvSpPr/>
            <p:nvPr/>
          </p:nvSpPr>
          <p:spPr>
            <a:xfrm>
              <a:off x="92924" y="686024"/>
              <a:ext cx="5278691" cy="234555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1" name="Rectangle 170">
            <a:extLst>
              <a:ext uri="{FF2B5EF4-FFF2-40B4-BE49-F238E27FC236}">
                <a16:creationId xmlns:a16="http://schemas.microsoft.com/office/drawing/2014/main" id="{E188E54C-E5E4-1F41-85CD-22566CE3F4AB}"/>
              </a:ext>
            </a:extLst>
          </p:cNvPr>
          <p:cNvSpPr/>
          <p:nvPr/>
        </p:nvSpPr>
        <p:spPr>
          <a:xfrm>
            <a:off x="1336897" y="6381964"/>
            <a:ext cx="7362188" cy="4184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267</a:t>
            </a:r>
          </a:p>
        </p:txBody>
      </p:sp>
    </p:spTree>
    <p:extLst>
      <p:ext uri="{BB962C8B-B14F-4D97-AF65-F5344CB8AC3E}">
        <p14:creationId xmlns:p14="http://schemas.microsoft.com/office/powerpoint/2010/main" val="342335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500"/>
                                        <p:tgtEl>
                                          <p:spTgt spid="1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E4F7894-97C0-414E-9BDC-EFD447F65403}"/>
              </a:ext>
            </a:extLst>
          </p:cNvPr>
          <p:cNvSpPr/>
          <p:nvPr/>
        </p:nvSpPr>
        <p:spPr>
          <a:xfrm>
            <a:off x="3513915" y="3374262"/>
            <a:ext cx="22781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spatial locality </a:t>
            </a:r>
          </a:p>
        </p:txBody>
      </p:sp>
      <p:sp>
        <p:nvSpPr>
          <p:cNvPr id="2" name="Title 1">
            <a:extLst>
              <a:ext uri="{FF2B5EF4-FFF2-40B4-BE49-F238E27FC236}">
                <a16:creationId xmlns:a16="http://schemas.microsoft.com/office/drawing/2014/main" id="{EFED47EA-C3A6-E441-BC30-F24D232A0D73}"/>
              </a:ext>
            </a:extLst>
          </p:cNvPr>
          <p:cNvSpPr>
            <a:spLocks noGrp="1"/>
          </p:cNvSpPr>
          <p:nvPr>
            <p:ph type="title"/>
          </p:nvPr>
        </p:nvSpPr>
        <p:spPr/>
        <p:txBody>
          <a:bodyPr/>
          <a:lstStyle/>
          <a:p>
            <a:r>
              <a:rPr lang="en-US" dirty="0"/>
              <a:t>Step 2: Locality-Based Clustering </a:t>
            </a:r>
          </a:p>
        </p:txBody>
      </p:sp>
      <p:sp>
        <p:nvSpPr>
          <p:cNvPr id="3" name="Content Placeholder 2">
            <a:extLst>
              <a:ext uri="{FF2B5EF4-FFF2-40B4-BE49-F238E27FC236}">
                <a16:creationId xmlns:a16="http://schemas.microsoft.com/office/drawing/2014/main" id="{9C083BAB-272A-3E4B-BB6D-5F796372BB46}"/>
              </a:ext>
            </a:extLst>
          </p:cNvPr>
          <p:cNvSpPr>
            <a:spLocks noGrp="1"/>
          </p:cNvSpPr>
          <p:nvPr>
            <p:ph idx="1"/>
          </p:nvPr>
        </p:nvSpPr>
        <p:spPr>
          <a:xfrm>
            <a:off x="75991" y="654316"/>
            <a:ext cx="8987622" cy="461359"/>
          </a:xfrm>
        </p:spPr>
        <p:txBody>
          <a:bodyPr/>
          <a:lstStyle/>
          <a:p>
            <a:r>
              <a:rPr lang="en-US" b="1" dirty="0">
                <a:solidFill>
                  <a:schemeClr val="accent5"/>
                </a:solidFill>
              </a:rPr>
              <a:t>Goal: </a:t>
            </a:r>
            <a:r>
              <a:rPr lang="en-US" dirty="0"/>
              <a:t>analyze application’s </a:t>
            </a:r>
            <a:r>
              <a:rPr lang="en-US" dirty="0">
                <a:solidFill>
                  <a:schemeClr val="accent5"/>
                </a:solidFill>
              </a:rPr>
              <a:t>memory characteristics</a:t>
            </a:r>
          </a:p>
        </p:txBody>
      </p:sp>
      <p:cxnSp>
        <p:nvCxnSpPr>
          <p:cNvPr id="77" name="Straight Connector 76">
            <a:extLst>
              <a:ext uri="{FF2B5EF4-FFF2-40B4-BE49-F238E27FC236}">
                <a16:creationId xmlns:a16="http://schemas.microsoft.com/office/drawing/2014/main" id="{3171CB52-6DA1-184A-A9AD-E4523830F635}"/>
              </a:ext>
            </a:extLst>
          </p:cNvPr>
          <p:cNvCxnSpPr/>
          <p:nvPr/>
        </p:nvCxnSpPr>
        <p:spPr>
          <a:xfrm>
            <a:off x="437535" y="3780037"/>
            <a:ext cx="82689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84" name="Group 183">
            <a:extLst>
              <a:ext uri="{FF2B5EF4-FFF2-40B4-BE49-F238E27FC236}">
                <a16:creationId xmlns:a16="http://schemas.microsoft.com/office/drawing/2014/main" id="{C890B5AF-127C-9B48-8762-8F9049C597C5}"/>
              </a:ext>
            </a:extLst>
          </p:cNvPr>
          <p:cNvGrpSpPr/>
          <p:nvPr/>
        </p:nvGrpSpPr>
        <p:grpSpPr>
          <a:xfrm>
            <a:off x="3594955" y="1542476"/>
            <a:ext cx="2123530" cy="1404984"/>
            <a:chOff x="3448294" y="1532037"/>
            <a:chExt cx="2123530" cy="1404984"/>
          </a:xfrm>
        </p:grpSpPr>
        <p:sp>
          <p:nvSpPr>
            <p:cNvPr id="73" name="Freeform 72">
              <a:extLst>
                <a:ext uri="{FF2B5EF4-FFF2-40B4-BE49-F238E27FC236}">
                  <a16:creationId xmlns:a16="http://schemas.microsoft.com/office/drawing/2014/main" id="{134F2106-215C-B043-B0AE-6010390B981A}"/>
                </a:ext>
              </a:extLst>
            </p:cNvPr>
            <p:cNvSpPr/>
            <p:nvPr/>
          </p:nvSpPr>
          <p:spPr>
            <a:xfrm>
              <a:off x="3448294" y="1532037"/>
              <a:ext cx="2104572" cy="1404984"/>
            </a:xfrm>
            <a:custGeom>
              <a:avLst/>
              <a:gdLst>
                <a:gd name="connsiteX0" fmla="*/ 0 w 2111829"/>
                <a:gd name="connsiteY0" fmla="*/ 573314 h 1422400"/>
                <a:gd name="connsiteX1" fmla="*/ 0 w 2111829"/>
                <a:gd name="connsiteY1" fmla="*/ 1422400 h 1422400"/>
                <a:gd name="connsiteX2" fmla="*/ 2104571 w 2111829"/>
                <a:gd name="connsiteY2" fmla="*/ 1422400 h 1422400"/>
                <a:gd name="connsiteX3" fmla="*/ 2111829 w 2111829"/>
                <a:gd name="connsiteY3" fmla="*/ 972457 h 1422400"/>
                <a:gd name="connsiteX4" fmla="*/ 1016000 w 2111829"/>
                <a:gd name="connsiteY4" fmla="*/ 21771 h 1422400"/>
                <a:gd name="connsiteX5" fmla="*/ 1016000 w 2111829"/>
                <a:gd name="connsiteY5" fmla="*/ 21771 h 1422400"/>
                <a:gd name="connsiteX6" fmla="*/ 921657 w 2111829"/>
                <a:gd name="connsiteY6" fmla="*/ 0 h 1422400"/>
                <a:gd name="connsiteX7" fmla="*/ 849086 w 2111829"/>
                <a:gd name="connsiteY7" fmla="*/ 14514 h 1422400"/>
                <a:gd name="connsiteX8" fmla="*/ 0 w 2111829"/>
                <a:gd name="connsiteY8" fmla="*/ 573314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29" h="1422400">
                  <a:moveTo>
                    <a:pt x="0" y="573314"/>
                  </a:moveTo>
                  <a:lnTo>
                    <a:pt x="0" y="1422400"/>
                  </a:lnTo>
                  <a:lnTo>
                    <a:pt x="2104571" y="1422400"/>
                  </a:lnTo>
                  <a:lnTo>
                    <a:pt x="2111829" y="972457"/>
                  </a:lnTo>
                  <a:lnTo>
                    <a:pt x="1016000" y="21771"/>
                  </a:lnTo>
                  <a:lnTo>
                    <a:pt x="1016000" y="21771"/>
                  </a:lnTo>
                  <a:lnTo>
                    <a:pt x="921657" y="0"/>
                  </a:lnTo>
                  <a:lnTo>
                    <a:pt x="849086" y="14514"/>
                  </a:lnTo>
                  <a:lnTo>
                    <a:pt x="0" y="573314"/>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0B59643-FCBA-994F-819E-B61E485BAB3F}"/>
                </a:ext>
              </a:extLst>
            </p:cNvPr>
            <p:cNvSpPr/>
            <p:nvPr/>
          </p:nvSpPr>
          <p:spPr>
            <a:xfrm>
              <a:off x="3467252" y="1545180"/>
              <a:ext cx="2104572" cy="968704"/>
            </a:xfrm>
            <a:custGeom>
              <a:avLst/>
              <a:gdLst>
                <a:gd name="connsiteX0" fmla="*/ 0 w 2104572"/>
                <a:gd name="connsiteY0" fmla="*/ 576818 h 968704"/>
                <a:gd name="connsiteX1" fmla="*/ 747486 w 2104572"/>
                <a:gd name="connsiteY1" fmla="*/ 54304 h 968704"/>
                <a:gd name="connsiteX2" fmla="*/ 1132115 w 2104572"/>
                <a:gd name="connsiteY2" fmla="*/ 119618 h 968704"/>
                <a:gd name="connsiteX3" fmla="*/ 2104572 w 2104572"/>
                <a:gd name="connsiteY3" fmla="*/ 968704 h 968704"/>
              </a:gdLst>
              <a:ahLst/>
              <a:cxnLst>
                <a:cxn ang="0">
                  <a:pos x="connsiteX0" y="connsiteY0"/>
                </a:cxn>
                <a:cxn ang="0">
                  <a:pos x="connsiteX1" y="connsiteY1"/>
                </a:cxn>
                <a:cxn ang="0">
                  <a:pos x="connsiteX2" y="connsiteY2"/>
                </a:cxn>
                <a:cxn ang="0">
                  <a:pos x="connsiteX3" y="connsiteY3"/>
                </a:cxn>
              </a:cxnLst>
              <a:rect l="l" t="t" r="r" b="b"/>
              <a:pathLst>
                <a:path w="2104572" h="968704">
                  <a:moveTo>
                    <a:pt x="0" y="576818"/>
                  </a:moveTo>
                  <a:cubicBezTo>
                    <a:pt x="279400" y="353661"/>
                    <a:pt x="558800" y="130504"/>
                    <a:pt x="747486" y="54304"/>
                  </a:cubicBezTo>
                  <a:cubicBezTo>
                    <a:pt x="936172" y="-21896"/>
                    <a:pt x="905934" y="-32782"/>
                    <a:pt x="1132115" y="119618"/>
                  </a:cubicBezTo>
                  <a:cubicBezTo>
                    <a:pt x="1358296" y="272018"/>
                    <a:pt x="1921934" y="804209"/>
                    <a:pt x="2104572" y="9687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1" name="Group 200">
            <a:extLst>
              <a:ext uri="{FF2B5EF4-FFF2-40B4-BE49-F238E27FC236}">
                <a16:creationId xmlns:a16="http://schemas.microsoft.com/office/drawing/2014/main" id="{0373A7F9-408A-C24A-93B2-88170AB123ED}"/>
              </a:ext>
            </a:extLst>
          </p:cNvPr>
          <p:cNvGrpSpPr/>
          <p:nvPr/>
        </p:nvGrpSpPr>
        <p:grpSpPr>
          <a:xfrm>
            <a:off x="3337836" y="1315375"/>
            <a:ext cx="2422047" cy="2045162"/>
            <a:chOff x="3337836" y="1315375"/>
            <a:chExt cx="2422047" cy="2045162"/>
          </a:xfrm>
        </p:grpSpPr>
        <p:sp>
          <p:nvSpPr>
            <p:cNvPr id="31" name="Rectangle 30">
              <a:extLst>
                <a:ext uri="{FF2B5EF4-FFF2-40B4-BE49-F238E27FC236}">
                  <a16:creationId xmlns:a16="http://schemas.microsoft.com/office/drawing/2014/main" id="{D80CF8DD-ACAF-B44D-81AD-1D3FD8D28DCF}"/>
                </a:ext>
              </a:extLst>
            </p:cNvPr>
            <p:cNvSpPr/>
            <p:nvPr/>
          </p:nvSpPr>
          <p:spPr>
            <a:xfrm>
              <a:off x="3537892" y="3248912"/>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grpSp>
          <p:nvGrpSpPr>
            <p:cNvPr id="200" name="Group 199">
              <a:extLst>
                <a:ext uri="{FF2B5EF4-FFF2-40B4-BE49-F238E27FC236}">
                  <a16:creationId xmlns:a16="http://schemas.microsoft.com/office/drawing/2014/main" id="{6C0B0244-ECF8-F549-8CEC-216117E164D7}"/>
                </a:ext>
              </a:extLst>
            </p:cNvPr>
            <p:cNvGrpSpPr/>
            <p:nvPr/>
          </p:nvGrpSpPr>
          <p:grpSpPr>
            <a:xfrm>
              <a:off x="3337836" y="1315375"/>
              <a:ext cx="2422047" cy="1861009"/>
              <a:chOff x="3337836" y="1315375"/>
              <a:chExt cx="2422047" cy="1861009"/>
            </a:xfrm>
          </p:grpSpPr>
          <p:sp>
            <p:nvSpPr>
              <p:cNvPr id="6" name="Rectangle 5">
                <a:extLst>
                  <a:ext uri="{FF2B5EF4-FFF2-40B4-BE49-F238E27FC236}">
                    <a16:creationId xmlns:a16="http://schemas.microsoft.com/office/drawing/2014/main" id="{6AE50638-FD8F-684B-AA83-C6454DFB8388}"/>
                  </a:ext>
                </a:extLst>
              </p:cNvPr>
              <p:cNvSpPr/>
              <p:nvPr/>
            </p:nvSpPr>
            <p:spPr>
              <a:xfrm>
                <a:off x="3537891" y="1490592"/>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1D4AF8-41C4-B24C-9F59-0ECCBFA23DA3}"/>
                  </a:ext>
                </a:extLst>
              </p:cNvPr>
              <p:cNvSpPr/>
              <p:nvPr/>
            </p:nvSpPr>
            <p:spPr>
              <a:xfrm>
                <a:off x="5218780" y="301219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 name="Rectangle 7">
                <a:extLst>
                  <a:ext uri="{FF2B5EF4-FFF2-40B4-BE49-F238E27FC236}">
                    <a16:creationId xmlns:a16="http://schemas.microsoft.com/office/drawing/2014/main" id="{E3D38535-E8CC-3B48-8E8E-9FF495205D24}"/>
                  </a:ext>
                </a:extLst>
              </p:cNvPr>
              <p:cNvSpPr/>
              <p:nvPr/>
            </p:nvSpPr>
            <p:spPr>
              <a:xfrm>
                <a:off x="3627940" y="2264004"/>
                <a:ext cx="173736" cy="67665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8BAFBC-89E8-E54B-8178-3F40595C0371}"/>
                  </a:ext>
                </a:extLst>
              </p:cNvPr>
              <p:cNvSpPr/>
              <p:nvPr/>
            </p:nvSpPr>
            <p:spPr>
              <a:xfrm>
                <a:off x="3880458" y="2060812"/>
                <a:ext cx="175490"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A399B-6988-914C-A4E9-6789FB711C8E}"/>
                  </a:ext>
                </a:extLst>
              </p:cNvPr>
              <p:cNvSpPr/>
              <p:nvPr/>
            </p:nvSpPr>
            <p:spPr>
              <a:xfrm>
                <a:off x="4142591" y="1866841"/>
                <a:ext cx="175475" cy="107010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AB19A6-472B-3B4B-A24E-44A3C39412A6}"/>
                  </a:ext>
                </a:extLst>
              </p:cNvPr>
              <p:cNvSpPr/>
              <p:nvPr/>
            </p:nvSpPr>
            <p:spPr>
              <a:xfrm>
                <a:off x="4404709" y="1625380"/>
                <a:ext cx="175416" cy="131156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94709-1FED-7A49-9D2C-72CB36B41434}"/>
                  </a:ext>
                </a:extLst>
              </p:cNvPr>
              <p:cNvSpPr/>
              <p:nvPr/>
            </p:nvSpPr>
            <p:spPr>
              <a:xfrm>
                <a:off x="4672904" y="1857895"/>
                <a:ext cx="173736" cy="10806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AAE3B6-30FF-B94D-9D01-B8304CADD8CE}"/>
                  </a:ext>
                </a:extLst>
              </p:cNvPr>
              <p:cNvSpPr/>
              <p:nvPr/>
            </p:nvSpPr>
            <p:spPr>
              <a:xfrm>
                <a:off x="4942827" y="2060812"/>
                <a:ext cx="173736"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090413-2D01-8544-85E1-8C68B096344A}"/>
                  </a:ext>
                </a:extLst>
              </p:cNvPr>
              <p:cNvSpPr/>
              <p:nvPr/>
            </p:nvSpPr>
            <p:spPr>
              <a:xfrm>
                <a:off x="5219845" y="2253451"/>
                <a:ext cx="173736" cy="68349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AEDED1-7DCC-6B40-A4C3-4965688EE204}"/>
                  </a:ext>
                </a:extLst>
              </p:cNvPr>
              <p:cNvSpPr/>
              <p:nvPr/>
            </p:nvSpPr>
            <p:spPr>
              <a:xfrm>
                <a:off x="5486360" y="2665790"/>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CA410E-3B81-4848-B2E1-B5BB393CFFF4}"/>
                  </a:ext>
                </a:extLst>
              </p:cNvPr>
              <p:cNvCxnSpPr>
                <a:cxnSpLocks/>
                <a:stCxn id="8" idx="2"/>
                <a:endCxn id="24" idx="0"/>
              </p:cNvCxnSpPr>
              <p:nvPr/>
            </p:nvCxnSpPr>
            <p:spPr>
              <a:xfrm>
                <a:off x="3714808" y="2940660"/>
                <a:ext cx="686"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EB0980-B05E-6844-A0FB-152F715827AE}"/>
                  </a:ext>
                </a:extLst>
              </p:cNvPr>
              <p:cNvCxnSpPr>
                <a:cxnSpLocks/>
                <a:stCxn id="9" idx="2"/>
                <a:endCxn id="25" idx="0"/>
              </p:cNvCxnSpPr>
              <p:nvPr/>
            </p:nvCxnSpPr>
            <p:spPr>
              <a:xfrm flipH="1">
                <a:off x="3967326" y="2936946"/>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B42583-98EF-584E-90B6-BCD30A106798}"/>
                  </a:ext>
                </a:extLst>
              </p:cNvPr>
              <p:cNvCxnSpPr>
                <a:cxnSpLocks/>
                <a:stCxn id="10" idx="2"/>
                <a:endCxn id="26" idx="0"/>
              </p:cNvCxnSpPr>
              <p:nvPr/>
            </p:nvCxnSpPr>
            <p:spPr>
              <a:xfrm flipH="1">
                <a:off x="4229211" y="2936942"/>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B1E81C-9830-DE49-B9E6-2E5E6A86F90F}"/>
                  </a:ext>
                </a:extLst>
              </p:cNvPr>
              <p:cNvCxnSpPr>
                <a:cxnSpLocks/>
                <a:stCxn id="11" idx="2"/>
                <a:endCxn id="27" idx="0"/>
              </p:cNvCxnSpPr>
              <p:nvPr/>
            </p:nvCxnSpPr>
            <p:spPr>
              <a:xfrm flipH="1">
                <a:off x="4492375" y="2936942"/>
                <a:ext cx="0"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639D22-61AB-4A4D-AC38-93493F766B50}"/>
                  </a:ext>
                </a:extLst>
              </p:cNvPr>
              <p:cNvCxnSpPr>
                <a:cxnSpLocks/>
                <a:stCxn id="12" idx="2"/>
                <a:endCxn id="28" idx="0"/>
              </p:cNvCxnSpPr>
              <p:nvPr/>
            </p:nvCxnSpPr>
            <p:spPr>
              <a:xfrm flipH="1">
                <a:off x="4758803" y="2938550"/>
                <a:ext cx="96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ABBF8D-D89A-4D4F-B063-05F077132D16}"/>
                  </a:ext>
                </a:extLst>
              </p:cNvPr>
              <p:cNvCxnSpPr>
                <a:cxnSpLocks/>
                <a:stCxn id="14" idx="2"/>
                <a:endCxn id="7" idx="0"/>
              </p:cNvCxnSpPr>
              <p:nvPr/>
            </p:nvCxnSpPr>
            <p:spPr>
              <a:xfrm flipH="1">
                <a:off x="5305648" y="2936942"/>
                <a:ext cx="1065"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1CEB7-C5EC-F544-A7E3-24859B1799DF}"/>
                  </a:ext>
                </a:extLst>
              </p:cNvPr>
              <p:cNvCxnSpPr>
                <a:cxnSpLocks/>
                <a:stCxn id="15" idx="2"/>
                <a:endCxn id="30" idx="0"/>
              </p:cNvCxnSpPr>
              <p:nvPr/>
            </p:nvCxnSpPr>
            <p:spPr>
              <a:xfrm flipH="1">
                <a:off x="5572696" y="2936942"/>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8F012-DE48-A64C-BF49-4AD0AC583DDD}"/>
                  </a:ext>
                </a:extLst>
              </p:cNvPr>
              <p:cNvCxnSpPr>
                <a:cxnSpLocks/>
                <a:stCxn id="13" idx="2"/>
                <a:endCxn id="29" idx="0"/>
              </p:cNvCxnSpPr>
              <p:nvPr/>
            </p:nvCxnSpPr>
            <p:spPr>
              <a:xfrm>
                <a:off x="5029695" y="2936946"/>
                <a:ext cx="0"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0320A9C-41FF-C24C-B6CC-E99C83D41199}"/>
                  </a:ext>
                </a:extLst>
              </p:cNvPr>
              <p:cNvSpPr/>
              <p:nvPr/>
            </p:nvSpPr>
            <p:spPr>
              <a:xfrm>
                <a:off x="3628626" y="300902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8648E2F6-88AC-1046-9671-3336BCA1DBB9}"/>
                  </a:ext>
                </a:extLst>
              </p:cNvPr>
              <p:cNvSpPr/>
              <p:nvPr/>
            </p:nvSpPr>
            <p:spPr>
              <a:xfrm>
                <a:off x="3880458" y="3012194"/>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26" name="Rectangle 25">
                <a:extLst>
                  <a:ext uri="{FF2B5EF4-FFF2-40B4-BE49-F238E27FC236}">
                    <a16:creationId xmlns:a16="http://schemas.microsoft.com/office/drawing/2014/main" id="{345B203D-126C-994A-8268-03C480A2D73C}"/>
                  </a:ext>
                </a:extLst>
              </p:cNvPr>
              <p:cNvSpPr/>
              <p:nvPr/>
            </p:nvSpPr>
            <p:spPr>
              <a:xfrm>
                <a:off x="4142343" y="3013101"/>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27" name="Rectangle 26">
                <a:extLst>
                  <a:ext uri="{FF2B5EF4-FFF2-40B4-BE49-F238E27FC236}">
                    <a16:creationId xmlns:a16="http://schemas.microsoft.com/office/drawing/2014/main" id="{0CDA740E-A544-5B47-950F-169DA4663B88}"/>
                  </a:ext>
                </a:extLst>
              </p:cNvPr>
              <p:cNvSpPr/>
              <p:nvPr/>
            </p:nvSpPr>
            <p:spPr>
              <a:xfrm>
                <a:off x="4405507" y="301536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28" name="Rectangle 27">
                <a:extLst>
                  <a:ext uri="{FF2B5EF4-FFF2-40B4-BE49-F238E27FC236}">
                    <a16:creationId xmlns:a16="http://schemas.microsoft.com/office/drawing/2014/main" id="{B824C66C-C7D6-2740-842F-20F09B974D06}"/>
                  </a:ext>
                </a:extLst>
              </p:cNvPr>
              <p:cNvSpPr/>
              <p:nvPr/>
            </p:nvSpPr>
            <p:spPr>
              <a:xfrm>
                <a:off x="4671935" y="3015367"/>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29" name="Rectangle 28">
                <a:extLst>
                  <a:ext uri="{FF2B5EF4-FFF2-40B4-BE49-F238E27FC236}">
                    <a16:creationId xmlns:a16="http://schemas.microsoft.com/office/drawing/2014/main" id="{4F63FD15-479D-6F46-BF44-9FDB484B8D7F}"/>
                  </a:ext>
                </a:extLst>
              </p:cNvPr>
              <p:cNvSpPr/>
              <p:nvPr/>
            </p:nvSpPr>
            <p:spPr>
              <a:xfrm>
                <a:off x="4942827" y="301219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30" name="Rectangle 29">
                <a:extLst>
                  <a:ext uri="{FF2B5EF4-FFF2-40B4-BE49-F238E27FC236}">
                    <a16:creationId xmlns:a16="http://schemas.microsoft.com/office/drawing/2014/main" id="{A8E71C23-5F30-C645-A1C2-A1EA9A3CF709}"/>
                  </a:ext>
                </a:extLst>
              </p:cNvPr>
              <p:cNvSpPr/>
              <p:nvPr/>
            </p:nvSpPr>
            <p:spPr>
              <a:xfrm>
                <a:off x="5486360" y="3014749"/>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32" name="Rectangle 31">
                <a:extLst>
                  <a:ext uri="{FF2B5EF4-FFF2-40B4-BE49-F238E27FC236}">
                    <a16:creationId xmlns:a16="http://schemas.microsoft.com/office/drawing/2014/main" id="{68316D82-49A3-234A-B5F8-43CF12C1D1B5}"/>
                  </a:ext>
                </a:extLst>
              </p:cNvPr>
              <p:cNvSpPr/>
              <p:nvPr/>
            </p:nvSpPr>
            <p:spPr>
              <a:xfrm rot="16200000">
                <a:off x="2666707" y="2164765"/>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33" name="Rectangle 32">
                <a:extLst>
                  <a:ext uri="{FF2B5EF4-FFF2-40B4-BE49-F238E27FC236}">
                    <a16:creationId xmlns:a16="http://schemas.microsoft.com/office/drawing/2014/main" id="{0E0B7B30-6BB9-9E4F-9591-B29FAC5931B6}"/>
                  </a:ext>
                </a:extLst>
              </p:cNvPr>
              <p:cNvSpPr/>
              <p:nvPr/>
            </p:nvSpPr>
            <p:spPr>
              <a:xfrm>
                <a:off x="3537892" y="1315375"/>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8" name="Group 197">
            <a:extLst>
              <a:ext uri="{FF2B5EF4-FFF2-40B4-BE49-F238E27FC236}">
                <a16:creationId xmlns:a16="http://schemas.microsoft.com/office/drawing/2014/main" id="{2C8210C1-891B-B04D-826D-8266BA58310B}"/>
              </a:ext>
            </a:extLst>
          </p:cNvPr>
          <p:cNvGrpSpPr/>
          <p:nvPr/>
        </p:nvGrpSpPr>
        <p:grpSpPr>
          <a:xfrm>
            <a:off x="6332170" y="1310879"/>
            <a:ext cx="2475145" cy="2438892"/>
            <a:chOff x="6332170" y="1310879"/>
            <a:chExt cx="2475145" cy="2438892"/>
          </a:xfrm>
        </p:grpSpPr>
        <p:grpSp>
          <p:nvGrpSpPr>
            <p:cNvPr id="192" name="Group 191">
              <a:extLst>
                <a:ext uri="{FF2B5EF4-FFF2-40B4-BE49-F238E27FC236}">
                  <a16:creationId xmlns:a16="http://schemas.microsoft.com/office/drawing/2014/main" id="{DC0EE5B7-A19F-0543-9BB2-40D202A61403}"/>
                </a:ext>
              </a:extLst>
            </p:cNvPr>
            <p:cNvGrpSpPr/>
            <p:nvPr/>
          </p:nvGrpSpPr>
          <p:grpSpPr>
            <a:xfrm>
              <a:off x="6471419" y="1534522"/>
              <a:ext cx="2335896" cy="2215249"/>
              <a:chOff x="6471419" y="1534522"/>
              <a:chExt cx="2335896" cy="2215249"/>
            </a:xfrm>
          </p:grpSpPr>
          <p:grpSp>
            <p:nvGrpSpPr>
              <p:cNvPr id="185" name="Group 184">
                <a:extLst>
                  <a:ext uri="{FF2B5EF4-FFF2-40B4-BE49-F238E27FC236}">
                    <a16:creationId xmlns:a16="http://schemas.microsoft.com/office/drawing/2014/main" id="{5F9427DA-16AF-CF49-B612-E5962EF1C7AB}"/>
                  </a:ext>
                </a:extLst>
              </p:cNvPr>
              <p:cNvGrpSpPr/>
              <p:nvPr/>
            </p:nvGrpSpPr>
            <p:grpSpPr>
              <a:xfrm>
                <a:off x="6587115" y="1534522"/>
                <a:ext cx="2082800" cy="1403379"/>
                <a:chOff x="6587115" y="1534522"/>
                <a:chExt cx="2082800" cy="1403379"/>
              </a:xfrm>
            </p:grpSpPr>
            <p:sp>
              <p:nvSpPr>
                <p:cNvPr id="147" name="Freeform 146">
                  <a:extLst>
                    <a:ext uri="{FF2B5EF4-FFF2-40B4-BE49-F238E27FC236}">
                      <a16:creationId xmlns:a16="http://schemas.microsoft.com/office/drawing/2014/main" id="{C1E5935F-CAAE-5B44-978F-F5AA34AF3B7D}"/>
                    </a:ext>
                  </a:extLst>
                </p:cNvPr>
                <p:cNvSpPr/>
                <p:nvPr/>
              </p:nvSpPr>
              <p:spPr>
                <a:xfrm>
                  <a:off x="6587115" y="1544529"/>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110AC882-619F-9A44-ABFC-9E931F716C4E}"/>
                    </a:ext>
                  </a:extLst>
                </p:cNvPr>
                <p:cNvSpPr/>
                <p:nvPr/>
              </p:nvSpPr>
              <p:spPr>
                <a:xfrm>
                  <a:off x="6587115" y="1534522"/>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74">
                <a:extLst>
                  <a:ext uri="{FF2B5EF4-FFF2-40B4-BE49-F238E27FC236}">
                    <a16:creationId xmlns:a16="http://schemas.microsoft.com/office/drawing/2014/main" id="{96F012CD-612A-F24F-AB26-2B8F7BCBB72B}"/>
                  </a:ext>
                </a:extLst>
              </p:cNvPr>
              <p:cNvSpPr/>
              <p:nvPr/>
            </p:nvSpPr>
            <p:spPr>
              <a:xfrm>
                <a:off x="6471419" y="3380439"/>
                <a:ext cx="2335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spatial locality </a:t>
                </a:r>
              </a:p>
            </p:txBody>
          </p:sp>
        </p:grpSp>
        <p:grpSp>
          <p:nvGrpSpPr>
            <p:cNvPr id="34" name="Group 33">
              <a:extLst>
                <a:ext uri="{FF2B5EF4-FFF2-40B4-BE49-F238E27FC236}">
                  <a16:creationId xmlns:a16="http://schemas.microsoft.com/office/drawing/2014/main" id="{96C424CE-6699-0040-A51D-27453FA43D00}"/>
                </a:ext>
              </a:extLst>
            </p:cNvPr>
            <p:cNvGrpSpPr/>
            <p:nvPr/>
          </p:nvGrpSpPr>
          <p:grpSpPr>
            <a:xfrm>
              <a:off x="6332170" y="1310879"/>
              <a:ext cx="2422047" cy="2045162"/>
              <a:chOff x="788815" y="3038014"/>
              <a:chExt cx="2422047" cy="2045162"/>
            </a:xfrm>
          </p:grpSpPr>
          <p:sp>
            <p:nvSpPr>
              <p:cNvPr id="35" name="Rectangle 34">
                <a:extLst>
                  <a:ext uri="{FF2B5EF4-FFF2-40B4-BE49-F238E27FC236}">
                    <a16:creationId xmlns:a16="http://schemas.microsoft.com/office/drawing/2014/main" id="{2FEA453F-352F-AF43-9B2A-402388CAF0DE}"/>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B92ABE1-D41E-FD4C-A990-9AE7892EBC0E}"/>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37" name="Rectangle 36">
                <a:extLst>
                  <a:ext uri="{FF2B5EF4-FFF2-40B4-BE49-F238E27FC236}">
                    <a16:creationId xmlns:a16="http://schemas.microsoft.com/office/drawing/2014/main" id="{948C5654-CED7-9243-BA14-0704038454C7}"/>
                  </a:ext>
                </a:extLst>
              </p:cNvPr>
              <p:cNvSpPr/>
              <p:nvPr/>
            </p:nvSpPr>
            <p:spPr>
              <a:xfrm>
                <a:off x="1083495" y="3355707"/>
                <a:ext cx="169160" cy="130759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1787F99-01A1-E848-A01D-E0DDCDAC2D9F}"/>
                  </a:ext>
                </a:extLst>
              </p:cNvPr>
              <p:cNvSpPr/>
              <p:nvPr/>
            </p:nvSpPr>
            <p:spPr>
              <a:xfrm>
                <a:off x="1331437" y="3580534"/>
                <a:ext cx="175490" cy="107905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C427AB-FB27-6A4D-AC72-8BEAB64ACA60}"/>
                  </a:ext>
                </a:extLst>
              </p:cNvPr>
              <p:cNvSpPr/>
              <p:nvPr/>
            </p:nvSpPr>
            <p:spPr>
              <a:xfrm>
                <a:off x="1593570" y="3783451"/>
                <a:ext cx="175475" cy="87613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09CBAC-F78D-2240-A831-2D6F217FE1AC}"/>
                  </a:ext>
                </a:extLst>
              </p:cNvPr>
              <p:cNvSpPr/>
              <p:nvPr/>
            </p:nvSpPr>
            <p:spPr>
              <a:xfrm>
                <a:off x="1855688" y="4388429"/>
                <a:ext cx="175416"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454BFB3-A62D-4E42-9477-B9E00D046928}"/>
                  </a:ext>
                </a:extLst>
              </p:cNvPr>
              <p:cNvSpPr/>
              <p:nvPr/>
            </p:nvSpPr>
            <p:spPr>
              <a:xfrm>
                <a:off x="2123883" y="4394007"/>
                <a:ext cx="173015"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8B91D06-7CBF-5B4C-9605-EDDC6F5023FF}"/>
                  </a:ext>
                </a:extLst>
              </p:cNvPr>
              <p:cNvSpPr/>
              <p:nvPr/>
            </p:nvSpPr>
            <p:spPr>
              <a:xfrm>
                <a:off x="2393806" y="4388429"/>
                <a:ext cx="173736"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D42E6EE-97A2-BF47-B320-DEB427E86EF6}"/>
                  </a:ext>
                </a:extLst>
              </p:cNvPr>
              <p:cNvSpPr/>
              <p:nvPr/>
            </p:nvSpPr>
            <p:spPr>
              <a:xfrm>
                <a:off x="2670823" y="4386735"/>
                <a:ext cx="172671"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968465B-CE2D-8D40-A8A8-0BFB026D8B35}"/>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27FDFFB1-64A7-2E4E-A297-1E06465A19D1}"/>
                  </a:ext>
                </a:extLst>
              </p:cNvPr>
              <p:cNvCxnSpPr>
                <a:cxnSpLocks/>
                <a:stCxn id="37" idx="2"/>
                <a:endCxn id="53" idx="0"/>
              </p:cNvCxnSpPr>
              <p:nvPr/>
            </p:nvCxnSpPr>
            <p:spPr>
              <a:xfrm flipH="1">
                <a:off x="1166473" y="4663299"/>
                <a:ext cx="1602"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65567D-0FEA-0B42-8803-67CBC9AFE683}"/>
                  </a:ext>
                </a:extLst>
              </p:cNvPr>
              <p:cNvCxnSpPr>
                <a:cxnSpLocks/>
                <a:stCxn id="38" idx="2"/>
                <a:endCxn id="54"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04B513-16DD-9342-829E-733FB4B70B2C}"/>
                  </a:ext>
                </a:extLst>
              </p:cNvPr>
              <p:cNvCxnSpPr>
                <a:cxnSpLocks/>
                <a:stCxn id="39" idx="2"/>
                <a:endCxn id="55"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3DDDF5-299D-B249-8494-6F8D9B74B90F}"/>
                  </a:ext>
                </a:extLst>
              </p:cNvPr>
              <p:cNvCxnSpPr>
                <a:cxnSpLocks/>
                <a:stCxn id="40" idx="2"/>
                <a:endCxn id="56"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7F84A4-5D87-6448-9184-3F234A924CE4}"/>
                  </a:ext>
                </a:extLst>
              </p:cNvPr>
              <p:cNvCxnSpPr>
                <a:cxnSpLocks/>
                <a:stCxn id="41" idx="2"/>
                <a:endCxn id="57"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97389-851E-DE47-A360-5590156580C2}"/>
                  </a:ext>
                </a:extLst>
              </p:cNvPr>
              <p:cNvCxnSpPr>
                <a:cxnSpLocks/>
                <a:stCxn id="43" idx="2"/>
                <a:endCxn id="36" idx="0"/>
              </p:cNvCxnSpPr>
              <p:nvPr/>
            </p:nvCxnSpPr>
            <p:spPr>
              <a:xfrm flipH="1">
                <a:off x="2756627" y="4659581"/>
                <a:ext cx="532"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66897B-7246-9A4E-8FE1-7C048C061C1D}"/>
                  </a:ext>
                </a:extLst>
              </p:cNvPr>
              <p:cNvCxnSpPr>
                <a:cxnSpLocks/>
                <a:stCxn id="44" idx="2"/>
                <a:endCxn id="59"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4C5BC1-45D0-E34D-AC53-94028BB4960C}"/>
                  </a:ext>
                </a:extLst>
              </p:cNvPr>
              <p:cNvCxnSpPr>
                <a:cxnSpLocks/>
                <a:stCxn id="42" idx="2"/>
                <a:endCxn id="58" idx="0"/>
              </p:cNvCxnSpPr>
              <p:nvPr/>
            </p:nvCxnSpPr>
            <p:spPr>
              <a:xfrm>
                <a:off x="2480674" y="4661275"/>
                <a:ext cx="0"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39F9447-25D3-E149-B2D6-4FA7618D15F5}"/>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703319AD-BA3D-7445-B0CF-D7CED350B9D3}"/>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55" name="Rectangle 54">
                <a:extLst>
                  <a:ext uri="{FF2B5EF4-FFF2-40B4-BE49-F238E27FC236}">
                    <a16:creationId xmlns:a16="http://schemas.microsoft.com/office/drawing/2014/main" id="{3BB025A1-A2AE-6844-8DE2-4C6D0D66B491}"/>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56" name="Rectangle 55">
                <a:extLst>
                  <a:ext uri="{FF2B5EF4-FFF2-40B4-BE49-F238E27FC236}">
                    <a16:creationId xmlns:a16="http://schemas.microsoft.com/office/drawing/2014/main" id="{CD693980-2281-8C46-9387-0C485FB72584}"/>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57" name="Rectangle 56">
                <a:extLst>
                  <a:ext uri="{FF2B5EF4-FFF2-40B4-BE49-F238E27FC236}">
                    <a16:creationId xmlns:a16="http://schemas.microsoft.com/office/drawing/2014/main" id="{F61F2C8E-497F-7048-B7CD-02C8FFC432A3}"/>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58" name="Rectangle 57">
                <a:extLst>
                  <a:ext uri="{FF2B5EF4-FFF2-40B4-BE49-F238E27FC236}">
                    <a16:creationId xmlns:a16="http://schemas.microsoft.com/office/drawing/2014/main" id="{8CD3DE2A-877E-6D42-83E7-568A78481953}"/>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59" name="Rectangle 58">
                <a:extLst>
                  <a:ext uri="{FF2B5EF4-FFF2-40B4-BE49-F238E27FC236}">
                    <a16:creationId xmlns:a16="http://schemas.microsoft.com/office/drawing/2014/main" id="{161952EB-693F-3A48-9171-52BCAB8593C0}"/>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60" name="Rectangle 59">
                <a:extLst>
                  <a:ext uri="{FF2B5EF4-FFF2-40B4-BE49-F238E27FC236}">
                    <a16:creationId xmlns:a16="http://schemas.microsoft.com/office/drawing/2014/main" id="{D3218B2F-80BC-8E4A-8704-C847AE759CDA}"/>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61" name="Rectangle 60">
                <a:extLst>
                  <a:ext uri="{FF2B5EF4-FFF2-40B4-BE49-F238E27FC236}">
                    <a16:creationId xmlns:a16="http://schemas.microsoft.com/office/drawing/2014/main" id="{5A81A1D0-B13B-9F48-BC03-FE6D96A5A176}"/>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62" name="Rectangle 61">
                <a:extLst>
                  <a:ext uri="{FF2B5EF4-FFF2-40B4-BE49-F238E27FC236}">
                    <a16:creationId xmlns:a16="http://schemas.microsoft.com/office/drawing/2014/main" id="{BC95055B-3BA1-BA40-A0AE-2F792F38288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0" name="Group 189">
            <a:extLst>
              <a:ext uri="{FF2B5EF4-FFF2-40B4-BE49-F238E27FC236}">
                <a16:creationId xmlns:a16="http://schemas.microsoft.com/office/drawing/2014/main" id="{F84855BB-5702-4E46-9AFD-2EF48EC79D30}"/>
              </a:ext>
            </a:extLst>
          </p:cNvPr>
          <p:cNvGrpSpPr/>
          <p:nvPr/>
        </p:nvGrpSpPr>
        <p:grpSpPr>
          <a:xfrm>
            <a:off x="656478" y="2166419"/>
            <a:ext cx="3144962" cy="1044820"/>
            <a:chOff x="656478" y="2166419"/>
            <a:chExt cx="3144962" cy="1044820"/>
          </a:xfrm>
        </p:grpSpPr>
        <p:sp>
          <p:nvSpPr>
            <p:cNvPr id="72" name="Rectangle 71">
              <a:extLst>
                <a:ext uri="{FF2B5EF4-FFF2-40B4-BE49-F238E27FC236}">
                  <a16:creationId xmlns:a16="http://schemas.microsoft.com/office/drawing/2014/main" id="{932AA66C-AD8A-6C4D-9DB1-752D6A8C5B13}"/>
                </a:ext>
              </a:extLst>
            </p:cNvPr>
            <p:cNvSpPr/>
            <p:nvPr/>
          </p:nvSpPr>
          <p:spPr>
            <a:xfrm>
              <a:off x="3627704" y="2166419"/>
              <a:ext cx="173736" cy="10101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59060C2A-944B-3E40-8ED2-57A48F22EE71}"/>
                </a:ext>
              </a:extLst>
            </p:cNvPr>
            <p:cNvCxnSpPr>
              <a:cxnSpLocks/>
              <a:stCxn id="64" idx="0"/>
              <a:endCxn id="65" idx="0"/>
            </p:cNvCxnSpPr>
            <p:nvPr/>
          </p:nvCxnSpPr>
          <p:spPr>
            <a:xfrm rot="5400000" flipH="1" flipV="1">
              <a:off x="945029" y="2307249"/>
              <a:ext cx="1" cy="403940"/>
            </a:xfrm>
            <a:prstGeom prst="curvedConnector3">
              <a:avLst>
                <a:gd name="adj1" fmla="val 228601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AA508A5-4921-7947-B461-83288D9EE12A}"/>
                </a:ext>
              </a:extLst>
            </p:cNvPr>
            <p:cNvSpPr/>
            <p:nvPr/>
          </p:nvSpPr>
          <p:spPr>
            <a:xfrm>
              <a:off x="656478" y="2841907"/>
              <a:ext cx="2207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profile(1)+= 1</a:t>
              </a:r>
            </a:p>
          </p:txBody>
        </p:sp>
      </p:grpSp>
      <p:grpSp>
        <p:nvGrpSpPr>
          <p:cNvPr id="197" name="Group 196">
            <a:extLst>
              <a:ext uri="{FF2B5EF4-FFF2-40B4-BE49-F238E27FC236}">
                <a16:creationId xmlns:a16="http://schemas.microsoft.com/office/drawing/2014/main" id="{E5A8CFB3-9653-9446-A223-D6A0E070D1DB}"/>
              </a:ext>
            </a:extLst>
          </p:cNvPr>
          <p:cNvGrpSpPr/>
          <p:nvPr/>
        </p:nvGrpSpPr>
        <p:grpSpPr>
          <a:xfrm>
            <a:off x="541089" y="1978242"/>
            <a:ext cx="2423640" cy="858928"/>
            <a:chOff x="541089" y="1978242"/>
            <a:chExt cx="2423640" cy="858928"/>
          </a:xfrm>
        </p:grpSpPr>
        <p:grpSp>
          <p:nvGrpSpPr>
            <p:cNvPr id="63" name="Group 62">
              <a:extLst>
                <a:ext uri="{FF2B5EF4-FFF2-40B4-BE49-F238E27FC236}">
                  <a16:creationId xmlns:a16="http://schemas.microsoft.com/office/drawing/2014/main" id="{3B801BCF-2E72-5240-898F-B04E8AFFE4C0}"/>
                </a:ext>
              </a:extLst>
            </p:cNvPr>
            <p:cNvGrpSpPr/>
            <p:nvPr/>
          </p:nvGrpSpPr>
          <p:grpSpPr>
            <a:xfrm>
              <a:off x="541089" y="2509196"/>
              <a:ext cx="2423640" cy="327974"/>
              <a:chOff x="592482" y="1798205"/>
              <a:chExt cx="2423640" cy="327974"/>
            </a:xfrm>
          </p:grpSpPr>
          <p:sp>
            <p:nvSpPr>
              <p:cNvPr id="64" name="Rectangle 63">
                <a:extLst>
                  <a:ext uri="{FF2B5EF4-FFF2-40B4-BE49-F238E27FC236}">
                    <a16:creationId xmlns:a16="http://schemas.microsoft.com/office/drawing/2014/main" id="{D58B1781-986D-854A-AE2A-22C23B586C25}"/>
                  </a:ext>
                </a:extLst>
              </p:cNvPr>
              <p:cNvSpPr/>
              <p:nvPr/>
            </p:nvSpPr>
            <p:spPr>
              <a:xfrm>
                <a:off x="592482" y="1798228"/>
                <a:ext cx="403940" cy="327951"/>
              </a:xfrm>
              <a:prstGeom prst="rect">
                <a:avLst/>
              </a:prstGeom>
              <a:solidFill>
                <a:schemeClr val="accent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0</a:t>
                </a:r>
              </a:p>
            </p:txBody>
          </p:sp>
          <p:sp>
            <p:nvSpPr>
              <p:cNvPr id="65" name="Rectangle 64">
                <a:extLst>
                  <a:ext uri="{FF2B5EF4-FFF2-40B4-BE49-F238E27FC236}">
                    <a16:creationId xmlns:a16="http://schemas.microsoft.com/office/drawing/2014/main" id="{C26EE8C9-C879-E34B-8D3E-0282C2A385A3}"/>
                  </a:ext>
                </a:extLst>
              </p:cNvPr>
              <p:cNvSpPr/>
              <p:nvPr/>
            </p:nvSpPr>
            <p:spPr>
              <a:xfrm>
                <a:off x="996422" y="1798227"/>
                <a:ext cx="403940" cy="327951"/>
              </a:xfrm>
              <a:prstGeom prst="rect">
                <a:avLst/>
              </a:prstGeom>
              <a:solidFill>
                <a:schemeClr val="accent4"/>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p>
            </p:txBody>
          </p:sp>
          <p:sp>
            <p:nvSpPr>
              <p:cNvPr id="66" name="Rectangle 65">
                <a:extLst>
                  <a:ext uri="{FF2B5EF4-FFF2-40B4-BE49-F238E27FC236}">
                    <a16:creationId xmlns:a16="http://schemas.microsoft.com/office/drawing/2014/main" id="{87F5640C-6DAE-2645-A015-76C04FF46674}"/>
                  </a:ext>
                </a:extLst>
              </p:cNvPr>
              <p:cNvSpPr/>
              <p:nvPr/>
            </p:nvSpPr>
            <p:spPr>
              <a:xfrm>
                <a:off x="1400362" y="1798226"/>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67" name="Rectangle 66">
                <a:extLst>
                  <a:ext uri="{FF2B5EF4-FFF2-40B4-BE49-F238E27FC236}">
                    <a16:creationId xmlns:a16="http://schemas.microsoft.com/office/drawing/2014/main" id="{3D7392CC-A53E-364A-BE9A-BA5A5F622173}"/>
                  </a:ext>
                </a:extLst>
              </p:cNvPr>
              <p:cNvSpPr/>
              <p:nvPr/>
            </p:nvSpPr>
            <p:spPr>
              <a:xfrm>
                <a:off x="1804302" y="1798223"/>
                <a:ext cx="403940" cy="327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sp>
            <p:nvSpPr>
              <p:cNvPr id="68" name="Rectangle 67">
                <a:extLst>
                  <a:ext uri="{FF2B5EF4-FFF2-40B4-BE49-F238E27FC236}">
                    <a16:creationId xmlns:a16="http://schemas.microsoft.com/office/drawing/2014/main" id="{9A3465DC-F60A-C14B-A261-8773DD983641}"/>
                  </a:ext>
                </a:extLst>
              </p:cNvPr>
              <p:cNvSpPr/>
              <p:nvPr/>
            </p:nvSpPr>
            <p:spPr>
              <a:xfrm>
                <a:off x="2208242" y="1798217"/>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69" name="Rectangle 68">
                <a:extLst>
                  <a:ext uri="{FF2B5EF4-FFF2-40B4-BE49-F238E27FC236}">
                    <a16:creationId xmlns:a16="http://schemas.microsoft.com/office/drawing/2014/main" id="{53B1BE0E-988B-0E4C-B788-B3853488465F}"/>
                  </a:ext>
                </a:extLst>
              </p:cNvPr>
              <p:cNvSpPr/>
              <p:nvPr/>
            </p:nvSpPr>
            <p:spPr>
              <a:xfrm>
                <a:off x="2612182" y="1798205"/>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sp>
          <p:nvSpPr>
            <p:cNvPr id="150" name="Rectangle 149">
              <a:extLst>
                <a:ext uri="{FF2B5EF4-FFF2-40B4-BE49-F238E27FC236}">
                  <a16:creationId xmlns:a16="http://schemas.microsoft.com/office/drawing/2014/main" id="{4708AE89-7AA1-E548-BCAF-5C8EA85809B2}"/>
                </a:ext>
              </a:extLst>
            </p:cNvPr>
            <p:cNvSpPr/>
            <p:nvPr/>
          </p:nvSpPr>
          <p:spPr>
            <a:xfrm>
              <a:off x="958782" y="1978242"/>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F18FFC49-9A32-CD47-88B8-F3A55C3FB7B5}"/>
              </a:ext>
            </a:extLst>
          </p:cNvPr>
          <p:cNvSpPr/>
          <p:nvPr/>
        </p:nvSpPr>
        <p:spPr>
          <a:xfrm>
            <a:off x="293115" y="1134159"/>
            <a:ext cx="29225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Spatial Locality</a:t>
            </a:r>
            <a:r>
              <a:rPr kumimoji="0" lang="en-US" sz="2800" b="1" i="0" u="none" strike="noStrike" kern="1200" cap="none" spc="0" normalizeH="0" baseline="30000" noProof="0" dirty="0">
                <a:ln>
                  <a:noFill/>
                </a:ln>
                <a:solidFill>
                  <a:srgbClr val="FFC000"/>
                </a:solidFill>
                <a:effectLst/>
                <a:uLnTx/>
                <a:uFillTx/>
                <a:latin typeface="Cambria" panose="02040503050406030204" pitchFamily="18" charset="0"/>
                <a:ea typeface="+mn-ea"/>
                <a:cs typeface="+mn-cs"/>
              </a:rPr>
              <a:t>7</a:t>
            </a:r>
          </a:p>
        </p:txBody>
      </p:sp>
      <p:sp>
        <p:nvSpPr>
          <p:cNvPr id="179" name="Rectangle 178">
            <a:extLst>
              <a:ext uri="{FF2B5EF4-FFF2-40B4-BE49-F238E27FC236}">
                <a16:creationId xmlns:a16="http://schemas.microsoft.com/office/drawing/2014/main" id="{DE803F5C-B14C-4841-A974-1BE012423917}"/>
              </a:ext>
            </a:extLst>
          </p:cNvPr>
          <p:cNvSpPr/>
          <p:nvPr/>
        </p:nvSpPr>
        <p:spPr>
          <a:xfrm>
            <a:off x="1662593" y="6445557"/>
            <a:ext cx="5814418" cy="253916"/>
          </a:xfrm>
          <a:prstGeom prst="rect">
            <a:avLst/>
          </a:prstGeom>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[7] Weinberg+, “Quantifying Locality in the Memory Access Patterns of HPC Applications,” SC, 2005</a:t>
            </a:r>
          </a:p>
        </p:txBody>
      </p:sp>
      <p:sp>
        <p:nvSpPr>
          <p:cNvPr id="180" name="Slide Number Placeholder 5">
            <a:extLst>
              <a:ext uri="{FF2B5EF4-FFF2-40B4-BE49-F238E27FC236}">
                <a16:creationId xmlns:a16="http://schemas.microsoft.com/office/drawing/2014/main" id="{0F92EC31-E89F-CB4B-84EE-EF219F80F05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268</a:t>
            </a:r>
          </a:p>
        </p:txBody>
      </p:sp>
    </p:spTree>
    <p:extLst>
      <p:ext uri="{BB962C8B-B14F-4D97-AF65-F5344CB8AC3E}">
        <p14:creationId xmlns:p14="http://schemas.microsoft.com/office/powerpoint/2010/main" val="6026915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0" name="Group 169">
            <a:extLst>
              <a:ext uri="{FF2B5EF4-FFF2-40B4-BE49-F238E27FC236}">
                <a16:creationId xmlns:a16="http://schemas.microsoft.com/office/drawing/2014/main" id="{262C657A-FB1D-A24C-81B5-44428BD81B79}"/>
              </a:ext>
            </a:extLst>
          </p:cNvPr>
          <p:cNvGrpSpPr/>
          <p:nvPr/>
        </p:nvGrpSpPr>
        <p:grpSpPr>
          <a:xfrm>
            <a:off x="3599401" y="4223364"/>
            <a:ext cx="2082800" cy="1393372"/>
            <a:chOff x="6620681" y="4245345"/>
            <a:chExt cx="2082800" cy="1393372"/>
          </a:xfrm>
        </p:grpSpPr>
        <p:sp>
          <p:nvSpPr>
            <p:cNvPr id="149" name="Freeform 148">
              <a:extLst>
                <a:ext uri="{FF2B5EF4-FFF2-40B4-BE49-F238E27FC236}">
                  <a16:creationId xmlns:a16="http://schemas.microsoft.com/office/drawing/2014/main" id="{4EF812C2-108B-CA4F-B1BC-6E7B303D31C0}"/>
                </a:ext>
              </a:extLst>
            </p:cNvPr>
            <p:cNvSpPr/>
            <p:nvPr/>
          </p:nvSpPr>
          <p:spPr>
            <a:xfrm>
              <a:off x="6620681" y="4245345"/>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Freeform 144">
              <a:extLst>
                <a:ext uri="{FF2B5EF4-FFF2-40B4-BE49-F238E27FC236}">
                  <a16:creationId xmlns:a16="http://schemas.microsoft.com/office/drawing/2014/main" id="{404D9876-A2B3-E147-9FCB-3F1E535DD8C9}"/>
                </a:ext>
              </a:extLst>
            </p:cNvPr>
            <p:cNvSpPr/>
            <p:nvPr/>
          </p:nvSpPr>
          <p:spPr>
            <a:xfrm>
              <a:off x="6632771" y="4245479"/>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1" name="Group 190">
            <a:extLst>
              <a:ext uri="{FF2B5EF4-FFF2-40B4-BE49-F238E27FC236}">
                <a16:creationId xmlns:a16="http://schemas.microsoft.com/office/drawing/2014/main" id="{8A53F08B-5EA8-4340-9810-5379CC836EC4}"/>
              </a:ext>
            </a:extLst>
          </p:cNvPr>
          <p:cNvGrpSpPr/>
          <p:nvPr/>
        </p:nvGrpSpPr>
        <p:grpSpPr>
          <a:xfrm>
            <a:off x="3513915" y="1532037"/>
            <a:ext cx="2278124" cy="2211557"/>
            <a:chOff x="3513915" y="1532037"/>
            <a:chExt cx="2278124" cy="2211557"/>
          </a:xfrm>
        </p:grpSpPr>
        <p:grpSp>
          <p:nvGrpSpPr>
            <p:cNvPr id="184" name="Group 183">
              <a:extLst>
                <a:ext uri="{FF2B5EF4-FFF2-40B4-BE49-F238E27FC236}">
                  <a16:creationId xmlns:a16="http://schemas.microsoft.com/office/drawing/2014/main" id="{C890B5AF-127C-9B48-8762-8F9049C597C5}"/>
                </a:ext>
              </a:extLst>
            </p:cNvPr>
            <p:cNvGrpSpPr/>
            <p:nvPr/>
          </p:nvGrpSpPr>
          <p:grpSpPr>
            <a:xfrm>
              <a:off x="3600691" y="1532037"/>
              <a:ext cx="2123530" cy="1404984"/>
              <a:chOff x="3448294" y="1532037"/>
              <a:chExt cx="2123530" cy="1404984"/>
            </a:xfrm>
          </p:grpSpPr>
          <p:sp>
            <p:nvSpPr>
              <p:cNvPr id="73" name="Freeform 72">
                <a:extLst>
                  <a:ext uri="{FF2B5EF4-FFF2-40B4-BE49-F238E27FC236}">
                    <a16:creationId xmlns:a16="http://schemas.microsoft.com/office/drawing/2014/main" id="{134F2106-215C-B043-B0AE-6010390B981A}"/>
                  </a:ext>
                </a:extLst>
              </p:cNvPr>
              <p:cNvSpPr/>
              <p:nvPr/>
            </p:nvSpPr>
            <p:spPr>
              <a:xfrm>
                <a:off x="3448294" y="1532037"/>
                <a:ext cx="2104572" cy="1404984"/>
              </a:xfrm>
              <a:custGeom>
                <a:avLst/>
                <a:gdLst>
                  <a:gd name="connsiteX0" fmla="*/ 0 w 2111829"/>
                  <a:gd name="connsiteY0" fmla="*/ 573314 h 1422400"/>
                  <a:gd name="connsiteX1" fmla="*/ 0 w 2111829"/>
                  <a:gd name="connsiteY1" fmla="*/ 1422400 h 1422400"/>
                  <a:gd name="connsiteX2" fmla="*/ 2104571 w 2111829"/>
                  <a:gd name="connsiteY2" fmla="*/ 1422400 h 1422400"/>
                  <a:gd name="connsiteX3" fmla="*/ 2111829 w 2111829"/>
                  <a:gd name="connsiteY3" fmla="*/ 972457 h 1422400"/>
                  <a:gd name="connsiteX4" fmla="*/ 1016000 w 2111829"/>
                  <a:gd name="connsiteY4" fmla="*/ 21771 h 1422400"/>
                  <a:gd name="connsiteX5" fmla="*/ 1016000 w 2111829"/>
                  <a:gd name="connsiteY5" fmla="*/ 21771 h 1422400"/>
                  <a:gd name="connsiteX6" fmla="*/ 921657 w 2111829"/>
                  <a:gd name="connsiteY6" fmla="*/ 0 h 1422400"/>
                  <a:gd name="connsiteX7" fmla="*/ 849086 w 2111829"/>
                  <a:gd name="connsiteY7" fmla="*/ 14514 h 1422400"/>
                  <a:gd name="connsiteX8" fmla="*/ 0 w 2111829"/>
                  <a:gd name="connsiteY8" fmla="*/ 573314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1829" h="1422400">
                    <a:moveTo>
                      <a:pt x="0" y="573314"/>
                    </a:moveTo>
                    <a:lnTo>
                      <a:pt x="0" y="1422400"/>
                    </a:lnTo>
                    <a:lnTo>
                      <a:pt x="2104571" y="1422400"/>
                    </a:lnTo>
                    <a:lnTo>
                      <a:pt x="2111829" y="972457"/>
                    </a:lnTo>
                    <a:lnTo>
                      <a:pt x="1016000" y="21771"/>
                    </a:lnTo>
                    <a:lnTo>
                      <a:pt x="1016000" y="21771"/>
                    </a:lnTo>
                    <a:lnTo>
                      <a:pt x="921657" y="0"/>
                    </a:lnTo>
                    <a:lnTo>
                      <a:pt x="849086" y="14514"/>
                    </a:lnTo>
                    <a:lnTo>
                      <a:pt x="0" y="573314"/>
                    </a:lnTo>
                    <a:close/>
                  </a:path>
                </a:pathLst>
              </a:custGeom>
              <a:solidFill>
                <a:srgbClr val="FBE5D6">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73">
                <a:extLst>
                  <a:ext uri="{FF2B5EF4-FFF2-40B4-BE49-F238E27FC236}">
                    <a16:creationId xmlns:a16="http://schemas.microsoft.com/office/drawing/2014/main" id="{F0B59643-FCBA-994F-819E-B61E485BAB3F}"/>
                  </a:ext>
                </a:extLst>
              </p:cNvPr>
              <p:cNvSpPr/>
              <p:nvPr/>
            </p:nvSpPr>
            <p:spPr>
              <a:xfrm>
                <a:off x="3467252" y="1545180"/>
                <a:ext cx="2104572" cy="968704"/>
              </a:xfrm>
              <a:custGeom>
                <a:avLst/>
                <a:gdLst>
                  <a:gd name="connsiteX0" fmla="*/ 0 w 2104572"/>
                  <a:gd name="connsiteY0" fmla="*/ 576818 h 968704"/>
                  <a:gd name="connsiteX1" fmla="*/ 747486 w 2104572"/>
                  <a:gd name="connsiteY1" fmla="*/ 54304 h 968704"/>
                  <a:gd name="connsiteX2" fmla="*/ 1132115 w 2104572"/>
                  <a:gd name="connsiteY2" fmla="*/ 119618 h 968704"/>
                  <a:gd name="connsiteX3" fmla="*/ 2104572 w 2104572"/>
                  <a:gd name="connsiteY3" fmla="*/ 968704 h 968704"/>
                </a:gdLst>
                <a:ahLst/>
                <a:cxnLst>
                  <a:cxn ang="0">
                    <a:pos x="connsiteX0" y="connsiteY0"/>
                  </a:cxn>
                  <a:cxn ang="0">
                    <a:pos x="connsiteX1" y="connsiteY1"/>
                  </a:cxn>
                  <a:cxn ang="0">
                    <a:pos x="connsiteX2" y="connsiteY2"/>
                  </a:cxn>
                  <a:cxn ang="0">
                    <a:pos x="connsiteX3" y="connsiteY3"/>
                  </a:cxn>
                </a:cxnLst>
                <a:rect l="l" t="t" r="r" b="b"/>
                <a:pathLst>
                  <a:path w="2104572" h="968704">
                    <a:moveTo>
                      <a:pt x="0" y="576818"/>
                    </a:moveTo>
                    <a:cubicBezTo>
                      <a:pt x="279400" y="353661"/>
                      <a:pt x="558800" y="130504"/>
                      <a:pt x="747486" y="54304"/>
                    </a:cubicBezTo>
                    <a:cubicBezTo>
                      <a:pt x="936172" y="-21896"/>
                      <a:pt x="905934" y="-32782"/>
                      <a:pt x="1132115" y="119618"/>
                    </a:cubicBezTo>
                    <a:cubicBezTo>
                      <a:pt x="1358296" y="272018"/>
                      <a:pt x="1921934" y="804209"/>
                      <a:pt x="2104572" y="968704"/>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6" name="Rectangle 75">
              <a:extLst>
                <a:ext uri="{FF2B5EF4-FFF2-40B4-BE49-F238E27FC236}">
                  <a16:creationId xmlns:a16="http://schemas.microsoft.com/office/drawing/2014/main" id="{5E4F7894-97C0-414E-9BDC-EFD447F65403}"/>
                </a:ext>
              </a:extLst>
            </p:cNvPr>
            <p:cNvSpPr/>
            <p:nvPr/>
          </p:nvSpPr>
          <p:spPr>
            <a:xfrm>
              <a:off x="3513915" y="3374262"/>
              <a:ext cx="22781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spatial locality </a:t>
              </a:r>
            </a:p>
          </p:txBody>
        </p:sp>
      </p:grpSp>
      <p:sp>
        <p:nvSpPr>
          <p:cNvPr id="2" name="Title 1">
            <a:extLst>
              <a:ext uri="{FF2B5EF4-FFF2-40B4-BE49-F238E27FC236}">
                <a16:creationId xmlns:a16="http://schemas.microsoft.com/office/drawing/2014/main" id="{EFED47EA-C3A6-E441-BC30-F24D232A0D73}"/>
              </a:ext>
            </a:extLst>
          </p:cNvPr>
          <p:cNvSpPr>
            <a:spLocks noGrp="1"/>
          </p:cNvSpPr>
          <p:nvPr>
            <p:ph type="title"/>
          </p:nvPr>
        </p:nvSpPr>
        <p:spPr/>
        <p:txBody>
          <a:bodyPr/>
          <a:lstStyle/>
          <a:p>
            <a:r>
              <a:rPr lang="en-US" dirty="0"/>
              <a:t>Step 2: Locality-Based Clustering </a:t>
            </a:r>
          </a:p>
        </p:txBody>
      </p:sp>
      <p:sp>
        <p:nvSpPr>
          <p:cNvPr id="3" name="Content Placeholder 2">
            <a:extLst>
              <a:ext uri="{FF2B5EF4-FFF2-40B4-BE49-F238E27FC236}">
                <a16:creationId xmlns:a16="http://schemas.microsoft.com/office/drawing/2014/main" id="{9C083BAB-272A-3E4B-BB6D-5F796372BB46}"/>
              </a:ext>
            </a:extLst>
          </p:cNvPr>
          <p:cNvSpPr>
            <a:spLocks noGrp="1"/>
          </p:cNvSpPr>
          <p:nvPr>
            <p:ph idx="1"/>
          </p:nvPr>
        </p:nvSpPr>
        <p:spPr>
          <a:xfrm>
            <a:off x="75991" y="654316"/>
            <a:ext cx="8987622" cy="461359"/>
          </a:xfrm>
        </p:spPr>
        <p:txBody>
          <a:bodyPr/>
          <a:lstStyle/>
          <a:p>
            <a:r>
              <a:rPr lang="en-US" b="1" dirty="0">
                <a:solidFill>
                  <a:schemeClr val="accent5"/>
                </a:solidFill>
              </a:rPr>
              <a:t>Goal: </a:t>
            </a:r>
            <a:r>
              <a:rPr lang="en-US" dirty="0"/>
              <a:t>analyze application’s </a:t>
            </a:r>
            <a:r>
              <a:rPr lang="en-US" dirty="0">
                <a:solidFill>
                  <a:schemeClr val="accent5"/>
                </a:solidFill>
              </a:rPr>
              <a:t>memory characteristics</a:t>
            </a:r>
          </a:p>
        </p:txBody>
      </p:sp>
      <p:grpSp>
        <p:nvGrpSpPr>
          <p:cNvPr id="78" name="Group 77">
            <a:extLst>
              <a:ext uri="{FF2B5EF4-FFF2-40B4-BE49-F238E27FC236}">
                <a16:creationId xmlns:a16="http://schemas.microsoft.com/office/drawing/2014/main" id="{61B9A1F1-A385-3042-BC34-E142EAC4EDD5}"/>
              </a:ext>
            </a:extLst>
          </p:cNvPr>
          <p:cNvGrpSpPr/>
          <p:nvPr/>
        </p:nvGrpSpPr>
        <p:grpSpPr>
          <a:xfrm>
            <a:off x="3335053" y="3993414"/>
            <a:ext cx="2423160" cy="2048256"/>
            <a:chOff x="788815" y="3038014"/>
            <a:chExt cx="2422047" cy="2045162"/>
          </a:xfrm>
        </p:grpSpPr>
        <p:sp>
          <p:nvSpPr>
            <p:cNvPr id="79" name="Rectangle 78">
              <a:extLst>
                <a:ext uri="{FF2B5EF4-FFF2-40B4-BE49-F238E27FC236}">
                  <a16:creationId xmlns:a16="http://schemas.microsoft.com/office/drawing/2014/main" id="{47DD77BE-0201-F445-96A7-730B2770A863}"/>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25098519-6E04-CC46-B342-D4FC8662B809}"/>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1" name="Rectangle 80">
              <a:extLst>
                <a:ext uri="{FF2B5EF4-FFF2-40B4-BE49-F238E27FC236}">
                  <a16:creationId xmlns:a16="http://schemas.microsoft.com/office/drawing/2014/main" id="{07B442A4-3AB2-5D4A-BA04-CCDD1F5900F2}"/>
                </a:ext>
              </a:extLst>
            </p:cNvPr>
            <p:cNvSpPr>
              <a:spLocks/>
            </p:cNvSpPr>
            <p:nvPr/>
          </p:nvSpPr>
          <p:spPr>
            <a:xfrm>
              <a:off x="1078919" y="3362436"/>
              <a:ext cx="171680" cy="130086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620B9EFA-F304-934D-850C-C060128DDAF1}"/>
                </a:ext>
              </a:extLst>
            </p:cNvPr>
            <p:cNvSpPr/>
            <p:nvPr/>
          </p:nvSpPr>
          <p:spPr>
            <a:xfrm>
              <a:off x="1331437" y="3589481"/>
              <a:ext cx="178008" cy="1070105"/>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958C68B2-432E-C445-ABDD-D5E519331493}"/>
                </a:ext>
              </a:extLst>
            </p:cNvPr>
            <p:cNvSpPr/>
            <p:nvPr/>
          </p:nvSpPr>
          <p:spPr>
            <a:xfrm>
              <a:off x="1593570" y="3782324"/>
              <a:ext cx="173113" cy="87725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6B33CC26-6757-1248-88E9-E675AF8B3F60}"/>
                </a:ext>
              </a:extLst>
            </p:cNvPr>
            <p:cNvSpPr/>
            <p:nvPr/>
          </p:nvSpPr>
          <p:spPr>
            <a:xfrm>
              <a:off x="1855688" y="4384697"/>
              <a:ext cx="173997" cy="27488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F6022B08-D881-6544-8694-FE3FDA1D4E92}"/>
                </a:ext>
              </a:extLst>
            </p:cNvPr>
            <p:cNvSpPr/>
            <p:nvPr/>
          </p:nvSpPr>
          <p:spPr>
            <a:xfrm>
              <a:off x="2123883" y="4384696"/>
              <a:ext cx="172767" cy="27649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819729DE-A3D9-2245-B297-717D025DBEBF}"/>
                </a:ext>
              </a:extLst>
            </p:cNvPr>
            <p:cNvSpPr/>
            <p:nvPr/>
          </p:nvSpPr>
          <p:spPr>
            <a:xfrm>
              <a:off x="2393806" y="4391959"/>
              <a:ext cx="172760" cy="26762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B1B5D6B6-577B-0E44-86B2-60326546CA9E}"/>
                </a:ext>
              </a:extLst>
            </p:cNvPr>
            <p:cNvSpPr/>
            <p:nvPr/>
          </p:nvSpPr>
          <p:spPr>
            <a:xfrm>
              <a:off x="2670824" y="4391955"/>
              <a:ext cx="169651" cy="26762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52E4E856-1A36-1B4D-A511-73925E4BF7A3}"/>
                </a:ext>
              </a:extLst>
            </p:cNvPr>
            <p:cNvSpPr/>
            <p:nvPr/>
          </p:nvSpPr>
          <p:spPr>
            <a:xfrm>
              <a:off x="2937339" y="4388429"/>
              <a:ext cx="173736" cy="27115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8FE9D712-F844-9142-9065-24258EEFFC28}"/>
                </a:ext>
              </a:extLst>
            </p:cNvPr>
            <p:cNvCxnSpPr>
              <a:cxnSpLocks/>
              <a:stCxn id="81" idx="2"/>
              <a:endCxn id="97" idx="0"/>
            </p:cNvCxnSpPr>
            <p:nvPr/>
          </p:nvCxnSpPr>
          <p:spPr>
            <a:xfrm>
              <a:off x="1164759" y="4663299"/>
              <a:ext cx="1714"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C28E47A-6976-9744-A7AF-4B29A46F84CF}"/>
                </a:ext>
              </a:extLst>
            </p:cNvPr>
            <p:cNvCxnSpPr>
              <a:cxnSpLocks/>
              <a:stCxn id="82" idx="2"/>
              <a:endCxn id="98" idx="0"/>
            </p:cNvCxnSpPr>
            <p:nvPr/>
          </p:nvCxnSpPr>
          <p:spPr>
            <a:xfrm flipH="1">
              <a:off x="1418305" y="4659586"/>
              <a:ext cx="2136"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29CB0173-8F61-764A-A323-8F4A80D55761}"/>
                </a:ext>
              </a:extLst>
            </p:cNvPr>
            <p:cNvCxnSpPr>
              <a:cxnSpLocks/>
              <a:stCxn id="83" idx="2"/>
              <a:endCxn id="99" idx="0"/>
            </p:cNvCxnSpPr>
            <p:nvPr/>
          </p:nvCxnSpPr>
          <p:spPr>
            <a:xfrm>
              <a:off x="1680127" y="4659580"/>
              <a:ext cx="63" cy="761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5083279-B42F-AF47-B0E2-1829070DB3DB}"/>
                </a:ext>
              </a:extLst>
            </p:cNvPr>
            <p:cNvCxnSpPr>
              <a:cxnSpLocks/>
              <a:stCxn id="84" idx="2"/>
              <a:endCxn id="100" idx="0"/>
            </p:cNvCxnSpPr>
            <p:nvPr/>
          </p:nvCxnSpPr>
          <p:spPr>
            <a:xfrm>
              <a:off x="1942687" y="4659580"/>
              <a:ext cx="668" cy="784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ABFBCF5-F586-264F-8526-D171A846BD60}"/>
                </a:ext>
              </a:extLst>
            </p:cNvPr>
            <p:cNvCxnSpPr>
              <a:cxnSpLocks/>
              <a:stCxn id="85" idx="2"/>
              <a:endCxn id="101" idx="0"/>
            </p:cNvCxnSpPr>
            <p:nvPr/>
          </p:nvCxnSpPr>
          <p:spPr>
            <a:xfrm flipH="1">
              <a:off x="2209782" y="4661188"/>
              <a:ext cx="485" cy="768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E69F42E-51D3-0A48-9DDD-07410C2B43FF}"/>
                </a:ext>
              </a:extLst>
            </p:cNvPr>
            <p:cNvCxnSpPr>
              <a:cxnSpLocks/>
              <a:stCxn id="87" idx="2"/>
              <a:endCxn id="80" idx="0"/>
            </p:cNvCxnSpPr>
            <p:nvPr/>
          </p:nvCxnSpPr>
          <p:spPr>
            <a:xfrm>
              <a:off x="2755650" y="4659581"/>
              <a:ext cx="977"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BBA4A3B-751D-5643-A456-2E57B08F665F}"/>
                </a:ext>
              </a:extLst>
            </p:cNvPr>
            <p:cNvCxnSpPr>
              <a:cxnSpLocks/>
              <a:stCxn id="88" idx="2"/>
              <a:endCxn id="103"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11C5DEC-18E0-C243-85E2-943AD98D6B98}"/>
                </a:ext>
              </a:extLst>
            </p:cNvPr>
            <p:cNvCxnSpPr>
              <a:cxnSpLocks/>
              <a:stCxn id="86" idx="2"/>
              <a:endCxn id="102" idx="0"/>
            </p:cNvCxnSpPr>
            <p:nvPr/>
          </p:nvCxnSpPr>
          <p:spPr>
            <a:xfrm>
              <a:off x="2480187" y="4659585"/>
              <a:ext cx="488"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233B9420-87F0-C94E-A7C5-17922FB77919}"/>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98" name="Rectangle 97">
              <a:extLst>
                <a:ext uri="{FF2B5EF4-FFF2-40B4-BE49-F238E27FC236}">
                  <a16:creationId xmlns:a16="http://schemas.microsoft.com/office/drawing/2014/main" id="{0DD6E581-B1D7-D24A-A986-CB9234B47637}"/>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99" name="Rectangle 98">
              <a:extLst>
                <a:ext uri="{FF2B5EF4-FFF2-40B4-BE49-F238E27FC236}">
                  <a16:creationId xmlns:a16="http://schemas.microsoft.com/office/drawing/2014/main" id="{B01AAA1C-C98E-8A41-9035-1333973272A9}"/>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100" name="Rectangle 99">
              <a:extLst>
                <a:ext uri="{FF2B5EF4-FFF2-40B4-BE49-F238E27FC236}">
                  <a16:creationId xmlns:a16="http://schemas.microsoft.com/office/drawing/2014/main" id="{7B373BDB-268E-E045-AB2D-F9BB33AE7338}"/>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101" name="Rectangle 100">
              <a:extLst>
                <a:ext uri="{FF2B5EF4-FFF2-40B4-BE49-F238E27FC236}">
                  <a16:creationId xmlns:a16="http://schemas.microsoft.com/office/drawing/2014/main" id="{6A908E18-A663-B24E-9C15-AF4B365A9CCF}"/>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102" name="Rectangle 101">
              <a:extLst>
                <a:ext uri="{FF2B5EF4-FFF2-40B4-BE49-F238E27FC236}">
                  <a16:creationId xmlns:a16="http://schemas.microsoft.com/office/drawing/2014/main" id="{D6ADD539-2F40-3645-9C19-19E717B48C0F}"/>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103" name="Rectangle 102">
              <a:extLst>
                <a:ext uri="{FF2B5EF4-FFF2-40B4-BE49-F238E27FC236}">
                  <a16:creationId xmlns:a16="http://schemas.microsoft.com/office/drawing/2014/main" id="{70A58056-C4AA-3D4C-BB37-EB3C71F361A5}"/>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104" name="Rectangle 103">
              <a:extLst>
                <a:ext uri="{FF2B5EF4-FFF2-40B4-BE49-F238E27FC236}">
                  <a16:creationId xmlns:a16="http://schemas.microsoft.com/office/drawing/2014/main" id="{9CFA3989-0490-D840-B274-800B7DF4C567}"/>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(bin)</a:t>
              </a:r>
            </a:p>
          </p:txBody>
        </p:sp>
        <p:sp>
          <p:nvSpPr>
            <p:cNvPr id="105" name="Rectangle 104">
              <a:extLst>
                <a:ext uri="{FF2B5EF4-FFF2-40B4-BE49-F238E27FC236}">
                  <a16:creationId xmlns:a16="http://schemas.microsoft.com/office/drawing/2014/main" id="{32406E9F-3174-E84C-AA18-8E89277F67A5}"/>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106" name="Rectangle 105">
              <a:extLst>
                <a:ext uri="{FF2B5EF4-FFF2-40B4-BE49-F238E27FC236}">
                  <a16:creationId xmlns:a16="http://schemas.microsoft.com/office/drawing/2014/main" id="{D6866A0F-70D6-2241-BB0D-6259363D09B1}"/>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Histogram</a:t>
              </a:r>
            </a:p>
          </p:txBody>
        </p:sp>
      </p:grpSp>
      <p:grpSp>
        <p:nvGrpSpPr>
          <p:cNvPr id="189" name="Group 188">
            <a:extLst>
              <a:ext uri="{FF2B5EF4-FFF2-40B4-BE49-F238E27FC236}">
                <a16:creationId xmlns:a16="http://schemas.microsoft.com/office/drawing/2014/main" id="{66156681-0810-954D-9001-A4D4E1F38412}"/>
              </a:ext>
            </a:extLst>
          </p:cNvPr>
          <p:cNvGrpSpPr/>
          <p:nvPr/>
        </p:nvGrpSpPr>
        <p:grpSpPr>
          <a:xfrm>
            <a:off x="6331514" y="3993414"/>
            <a:ext cx="2612683" cy="2417981"/>
            <a:chOff x="6331514" y="3993414"/>
            <a:chExt cx="2612683" cy="2417981"/>
          </a:xfrm>
        </p:grpSpPr>
        <p:grpSp>
          <p:nvGrpSpPr>
            <p:cNvPr id="187" name="Group 186">
              <a:extLst>
                <a:ext uri="{FF2B5EF4-FFF2-40B4-BE49-F238E27FC236}">
                  <a16:creationId xmlns:a16="http://schemas.microsoft.com/office/drawing/2014/main" id="{6ADC4CBD-9E8C-494D-8334-A4A059A8A8AB}"/>
                </a:ext>
              </a:extLst>
            </p:cNvPr>
            <p:cNvGrpSpPr/>
            <p:nvPr/>
          </p:nvGrpSpPr>
          <p:grpSpPr>
            <a:xfrm>
              <a:off x="6625771" y="4256277"/>
              <a:ext cx="2057047" cy="1368009"/>
              <a:chOff x="6625771" y="4256277"/>
              <a:chExt cx="2057047" cy="1368009"/>
            </a:xfrm>
          </p:grpSpPr>
          <p:sp>
            <p:nvSpPr>
              <p:cNvPr id="186" name="Freeform 185">
                <a:extLst>
                  <a:ext uri="{FF2B5EF4-FFF2-40B4-BE49-F238E27FC236}">
                    <a16:creationId xmlns:a16="http://schemas.microsoft.com/office/drawing/2014/main" id="{819B6C30-6E7E-564B-99D3-4DDF45D0FAC0}"/>
                  </a:ext>
                </a:extLst>
              </p:cNvPr>
              <p:cNvSpPr/>
              <p:nvPr/>
            </p:nvSpPr>
            <p:spPr>
              <a:xfrm>
                <a:off x="6625771" y="4259943"/>
                <a:ext cx="2039258" cy="1364343"/>
              </a:xfrm>
              <a:custGeom>
                <a:avLst/>
                <a:gdLst>
                  <a:gd name="connsiteX0" fmla="*/ 0 w 2039258"/>
                  <a:gd name="connsiteY0" fmla="*/ 1008743 h 1364343"/>
                  <a:gd name="connsiteX1" fmla="*/ 0 w 2039258"/>
                  <a:gd name="connsiteY1" fmla="*/ 1364343 h 1364343"/>
                  <a:gd name="connsiteX2" fmla="*/ 2039258 w 2039258"/>
                  <a:gd name="connsiteY2" fmla="*/ 1364343 h 1364343"/>
                  <a:gd name="connsiteX3" fmla="*/ 2039258 w 2039258"/>
                  <a:gd name="connsiteY3" fmla="*/ 0 h 1364343"/>
                  <a:gd name="connsiteX4" fmla="*/ 1944915 w 2039258"/>
                  <a:gd name="connsiteY4" fmla="*/ 7257 h 1364343"/>
                  <a:gd name="connsiteX5" fmla="*/ 1872343 w 2039258"/>
                  <a:gd name="connsiteY5" fmla="*/ 14514 h 1364343"/>
                  <a:gd name="connsiteX6" fmla="*/ 1719943 w 2039258"/>
                  <a:gd name="connsiteY6" fmla="*/ 50800 h 1364343"/>
                  <a:gd name="connsiteX7" fmla="*/ 1632858 w 2039258"/>
                  <a:gd name="connsiteY7" fmla="*/ 65314 h 1364343"/>
                  <a:gd name="connsiteX8" fmla="*/ 1524000 w 2039258"/>
                  <a:gd name="connsiteY8" fmla="*/ 116114 h 1364343"/>
                  <a:gd name="connsiteX9" fmla="*/ 1386115 w 2039258"/>
                  <a:gd name="connsiteY9" fmla="*/ 152400 h 1364343"/>
                  <a:gd name="connsiteX10" fmla="*/ 1291772 w 2039258"/>
                  <a:gd name="connsiteY10" fmla="*/ 224971 h 1364343"/>
                  <a:gd name="connsiteX11" fmla="*/ 1240972 w 2039258"/>
                  <a:gd name="connsiteY11" fmla="*/ 268514 h 1364343"/>
                  <a:gd name="connsiteX12" fmla="*/ 1153886 w 2039258"/>
                  <a:gd name="connsiteY12" fmla="*/ 312057 h 1364343"/>
                  <a:gd name="connsiteX13" fmla="*/ 1088572 w 2039258"/>
                  <a:gd name="connsiteY13" fmla="*/ 355600 h 1364343"/>
                  <a:gd name="connsiteX14" fmla="*/ 986972 w 2039258"/>
                  <a:gd name="connsiteY14" fmla="*/ 406400 h 1364343"/>
                  <a:gd name="connsiteX15" fmla="*/ 928915 w 2039258"/>
                  <a:gd name="connsiteY15" fmla="*/ 449943 h 1364343"/>
                  <a:gd name="connsiteX16" fmla="*/ 878115 w 2039258"/>
                  <a:gd name="connsiteY16" fmla="*/ 486228 h 1364343"/>
                  <a:gd name="connsiteX17" fmla="*/ 791029 w 2039258"/>
                  <a:gd name="connsiteY17" fmla="*/ 544286 h 1364343"/>
                  <a:gd name="connsiteX18" fmla="*/ 732972 w 2039258"/>
                  <a:gd name="connsiteY18" fmla="*/ 609600 h 1364343"/>
                  <a:gd name="connsiteX19" fmla="*/ 696686 w 2039258"/>
                  <a:gd name="connsiteY19" fmla="*/ 660400 h 1364343"/>
                  <a:gd name="connsiteX20" fmla="*/ 653143 w 2039258"/>
                  <a:gd name="connsiteY20" fmla="*/ 711200 h 1364343"/>
                  <a:gd name="connsiteX21" fmla="*/ 631372 w 2039258"/>
                  <a:gd name="connsiteY21" fmla="*/ 798286 h 1364343"/>
                  <a:gd name="connsiteX22" fmla="*/ 573315 w 2039258"/>
                  <a:gd name="connsiteY22" fmla="*/ 849086 h 1364343"/>
                  <a:gd name="connsiteX23" fmla="*/ 493486 w 2039258"/>
                  <a:gd name="connsiteY23" fmla="*/ 899886 h 1364343"/>
                  <a:gd name="connsiteX24" fmla="*/ 449943 w 2039258"/>
                  <a:gd name="connsiteY24" fmla="*/ 943428 h 1364343"/>
                  <a:gd name="connsiteX25" fmla="*/ 449943 w 2039258"/>
                  <a:gd name="connsiteY25" fmla="*/ 943428 h 1364343"/>
                  <a:gd name="connsiteX26" fmla="*/ 370115 w 2039258"/>
                  <a:gd name="connsiteY26" fmla="*/ 1016000 h 1364343"/>
                  <a:gd name="connsiteX27" fmla="*/ 275772 w 2039258"/>
                  <a:gd name="connsiteY27" fmla="*/ 1037771 h 1364343"/>
                  <a:gd name="connsiteX28" fmla="*/ 181429 w 2039258"/>
                  <a:gd name="connsiteY28" fmla="*/ 1045028 h 1364343"/>
                  <a:gd name="connsiteX29" fmla="*/ 108858 w 2039258"/>
                  <a:gd name="connsiteY29" fmla="*/ 1045028 h 1364343"/>
                  <a:gd name="connsiteX30" fmla="*/ 0 w 2039258"/>
                  <a:gd name="connsiteY30" fmla="*/ 1008743 h 136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39258" h="1364343">
                    <a:moveTo>
                      <a:pt x="0" y="1008743"/>
                    </a:moveTo>
                    <a:lnTo>
                      <a:pt x="0" y="1364343"/>
                    </a:lnTo>
                    <a:lnTo>
                      <a:pt x="2039258" y="1364343"/>
                    </a:lnTo>
                    <a:lnTo>
                      <a:pt x="2039258" y="0"/>
                    </a:lnTo>
                    <a:lnTo>
                      <a:pt x="1944915" y="7257"/>
                    </a:lnTo>
                    <a:lnTo>
                      <a:pt x="1872343" y="14514"/>
                    </a:lnTo>
                    <a:lnTo>
                      <a:pt x="1719943" y="50800"/>
                    </a:lnTo>
                    <a:lnTo>
                      <a:pt x="1632858" y="65314"/>
                    </a:lnTo>
                    <a:lnTo>
                      <a:pt x="1524000" y="116114"/>
                    </a:lnTo>
                    <a:lnTo>
                      <a:pt x="1386115" y="152400"/>
                    </a:lnTo>
                    <a:lnTo>
                      <a:pt x="1291772" y="224971"/>
                    </a:lnTo>
                    <a:lnTo>
                      <a:pt x="1240972" y="268514"/>
                    </a:lnTo>
                    <a:lnTo>
                      <a:pt x="1153886" y="312057"/>
                    </a:lnTo>
                    <a:lnTo>
                      <a:pt x="1088572" y="355600"/>
                    </a:lnTo>
                    <a:lnTo>
                      <a:pt x="986972" y="406400"/>
                    </a:lnTo>
                    <a:lnTo>
                      <a:pt x="928915" y="449943"/>
                    </a:lnTo>
                    <a:lnTo>
                      <a:pt x="878115" y="486228"/>
                    </a:lnTo>
                    <a:lnTo>
                      <a:pt x="791029" y="544286"/>
                    </a:lnTo>
                    <a:lnTo>
                      <a:pt x="732972" y="609600"/>
                    </a:lnTo>
                    <a:lnTo>
                      <a:pt x="696686" y="660400"/>
                    </a:lnTo>
                    <a:lnTo>
                      <a:pt x="653143" y="711200"/>
                    </a:lnTo>
                    <a:lnTo>
                      <a:pt x="631372" y="798286"/>
                    </a:lnTo>
                    <a:lnTo>
                      <a:pt x="573315" y="849086"/>
                    </a:lnTo>
                    <a:lnTo>
                      <a:pt x="493486" y="899886"/>
                    </a:lnTo>
                    <a:lnTo>
                      <a:pt x="449943" y="943428"/>
                    </a:lnTo>
                    <a:lnTo>
                      <a:pt x="449943" y="943428"/>
                    </a:lnTo>
                    <a:lnTo>
                      <a:pt x="370115" y="1016000"/>
                    </a:lnTo>
                    <a:lnTo>
                      <a:pt x="275772" y="1037771"/>
                    </a:lnTo>
                    <a:lnTo>
                      <a:pt x="181429" y="1045028"/>
                    </a:lnTo>
                    <a:lnTo>
                      <a:pt x="108858" y="1045028"/>
                    </a:lnTo>
                    <a:lnTo>
                      <a:pt x="0" y="1008743"/>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Freeform 200">
                <a:extLst>
                  <a:ext uri="{FF2B5EF4-FFF2-40B4-BE49-F238E27FC236}">
                    <a16:creationId xmlns:a16="http://schemas.microsoft.com/office/drawing/2014/main" id="{18A75164-DF3A-8A4D-AB8F-C95B2A0D7617}"/>
                  </a:ext>
                </a:extLst>
              </p:cNvPr>
              <p:cNvSpPr/>
              <p:nvPr/>
            </p:nvSpPr>
            <p:spPr>
              <a:xfrm flipV="1">
                <a:off x="6636303" y="4256277"/>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4" name="Rectangle 143">
              <a:extLst>
                <a:ext uri="{FF2B5EF4-FFF2-40B4-BE49-F238E27FC236}">
                  <a16:creationId xmlns:a16="http://schemas.microsoft.com/office/drawing/2014/main" id="{7ED0E1FD-3A87-9644-A456-7A4388F1575C}"/>
                </a:ext>
              </a:extLst>
            </p:cNvPr>
            <p:cNvSpPr/>
            <p:nvPr/>
          </p:nvSpPr>
          <p:spPr>
            <a:xfrm>
              <a:off x="6352525" y="6042063"/>
              <a:ext cx="259167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temporal locality </a:t>
              </a:r>
            </a:p>
          </p:txBody>
        </p:sp>
        <p:grpSp>
          <p:nvGrpSpPr>
            <p:cNvPr id="107" name="Group 106">
              <a:extLst>
                <a:ext uri="{FF2B5EF4-FFF2-40B4-BE49-F238E27FC236}">
                  <a16:creationId xmlns:a16="http://schemas.microsoft.com/office/drawing/2014/main" id="{BBF3BFAA-9E0E-BD4D-ACDB-6F05BC7B8A14}"/>
                </a:ext>
              </a:extLst>
            </p:cNvPr>
            <p:cNvGrpSpPr/>
            <p:nvPr/>
          </p:nvGrpSpPr>
          <p:grpSpPr>
            <a:xfrm>
              <a:off x="6331514" y="3993414"/>
              <a:ext cx="2422047" cy="2045162"/>
              <a:chOff x="788815" y="3038014"/>
              <a:chExt cx="2422047" cy="2045162"/>
            </a:xfrm>
          </p:grpSpPr>
          <p:sp>
            <p:nvSpPr>
              <p:cNvPr id="108" name="Rectangle 107">
                <a:extLst>
                  <a:ext uri="{FF2B5EF4-FFF2-40B4-BE49-F238E27FC236}">
                    <a16:creationId xmlns:a16="http://schemas.microsoft.com/office/drawing/2014/main" id="{EF6BD22F-73B4-0E4D-B134-7B2B8812113A}"/>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0B8CF64A-A7C7-544E-8D2B-9B1F82F5858A}"/>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110" name="Rectangle 109">
                <a:extLst>
                  <a:ext uri="{FF2B5EF4-FFF2-40B4-BE49-F238E27FC236}">
                    <a16:creationId xmlns:a16="http://schemas.microsoft.com/office/drawing/2014/main" id="{345A3645-CC13-9346-8D99-85C374A9780C}"/>
                  </a:ext>
                </a:extLst>
              </p:cNvPr>
              <p:cNvSpPr/>
              <p:nvPr/>
            </p:nvSpPr>
            <p:spPr>
              <a:xfrm>
                <a:off x="1083495" y="4394003"/>
                <a:ext cx="167626" cy="26929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E8036C1B-0B7E-1E48-A6E1-8AB7302A812E}"/>
                  </a:ext>
                </a:extLst>
              </p:cNvPr>
              <p:cNvSpPr/>
              <p:nvPr/>
            </p:nvSpPr>
            <p:spPr>
              <a:xfrm>
                <a:off x="1331437" y="4394003"/>
                <a:ext cx="175490" cy="2655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Rectangle 111">
                <a:extLst>
                  <a:ext uri="{FF2B5EF4-FFF2-40B4-BE49-F238E27FC236}">
                    <a16:creationId xmlns:a16="http://schemas.microsoft.com/office/drawing/2014/main" id="{30340EBE-BDF4-1946-A800-950B0ABA7968}"/>
                  </a:ext>
                </a:extLst>
              </p:cNvPr>
              <p:cNvSpPr/>
              <p:nvPr/>
            </p:nvSpPr>
            <p:spPr>
              <a:xfrm>
                <a:off x="1593571" y="4394003"/>
                <a:ext cx="173488" cy="265578"/>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Rectangle 112">
                <a:extLst>
                  <a:ext uri="{FF2B5EF4-FFF2-40B4-BE49-F238E27FC236}">
                    <a16:creationId xmlns:a16="http://schemas.microsoft.com/office/drawing/2014/main" id="{FC97ADE9-7E8A-274B-9056-C82EC210317D}"/>
                  </a:ext>
                </a:extLst>
              </p:cNvPr>
              <p:cNvSpPr/>
              <p:nvPr/>
            </p:nvSpPr>
            <p:spPr>
              <a:xfrm>
                <a:off x="1855688" y="4388429"/>
                <a:ext cx="175416" cy="2671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Rectangle 113">
                <a:extLst>
                  <a:ext uri="{FF2B5EF4-FFF2-40B4-BE49-F238E27FC236}">
                    <a16:creationId xmlns:a16="http://schemas.microsoft.com/office/drawing/2014/main" id="{E96468CE-D63B-F843-9C49-AB30BCE4E43F}"/>
                  </a:ext>
                </a:extLst>
              </p:cNvPr>
              <p:cNvSpPr/>
              <p:nvPr/>
            </p:nvSpPr>
            <p:spPr>
              <a:xfrm>
                <a:off x="2123883" y="4394007"/>
                <a:ext cx="173015" cy="267182"/>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Rectangle 114">
                <a:extLst>
                  <a:ext uri="{FF2B5EF4-FFF2-40B4-BE49-F238E27FC236}">
                    <a16:creationId xmlns:a16="http://schemas.microsoft.com/office/drawing/2014/main" id="{02DF29C0-A79A-9D4E-B2DC-F2910F35C6EE}"/>
                  </a:ext>
                </a:extLst>
              </p:cNvPr>
              <p:cNvSpPr/>
              <p:nvPr/>
            </p:nvSpPr>
            <p:spPr>
              <a:xfrm>
                <a:off x="2393805" y="3665572"/>
                <a:ext cx="175415" cy="995703"/>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Rectangle 115">
                <a:extLst>
                  <a:ext uri="{FF2B5EF4-FFF2-40B4-BE49-F238E27FC236}">
                    <a16:creationId xmlns:a16="http://schemas.microsoft.com/office/drawing/2014/main" id="{C34A3892-5E11-F240-A5F7-01BB73B311CE}"/>
                  </a:ext>
                </a:extLst>
              </p:cNvPr>
              <p:cNvSpPr/>
              <p:nvPr/>
            </p:nvSpPr>
            <p:spPr>
              <a:xfrm>
                <a:off x="2670823" y="3509310"/>
                <a:ext cx="169161" cy="1150271"/>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Rectangle 116">
                <a:extLst>
                  <a:ext uri="{FF2B5EF4-FFF2-40B4-BE49-F238E27FC236}">
                    <a16:creationId xmlns:a16="http://schemas.microsoft.com/office/drawing/2014/main" id="{390C7A1F-5896-524B-AAAA-011DA82C1E2D}"/>
                  </a:ext>
                </a:extLst>
              </p:cNvPr>
              <p:cNvSpPr/>
              <p:nvPr/>
            </p:nvSpPr>
            <p:spPr>
              <a:xfrm>
                <a:off x="2937338" y="3366415"/>
                <a:ext cx="169161" cy="1293166"/>
              </a:xfrm>
              <a:prstGeom prst="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18" name="Straight Connector 117">
                <a:extLst>
                  <a:ext uri="{FF2B5EF4-FFF2-40B4-BE49-F238E27FC236}">
                    <a16:creationId xmlns:a16="http://schemas.microsoft.com/office/drawing/2014/main" id="{7500A4FC-6CD7-3048-917B-739F3920E621}"/>
                  </a:ext>
                </a:extLst>
              </p:cNvPr>
              <p:cNvCxnSpPr>
                <a:cxnSpLocks/>
                <a:stCxn id="110" idx="2"/>
                <a:endCxn id="126" idx="0"/>
              </p:cNvCxnSpPr>
              <p:nvPr/>
            </p:nvCxnSpPr>
            <p:spPr>
              <a:xfrm flipH="1">
                <a:off x="1166473" y="4663299"/>
                <a:ext cx="835"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4FC8614-17AF-CB40-8D1C-308AD9615033}"/>
                  </a:ext>
                </a:extLst>
              </p:cNvPr>
              <p:cNvCxnSpPr>
                <a:cxnSpLocks/>
                <a:stCxn id="111" idx="2"/>
                <a:endCxn id="127"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0B1EFD1-CD93-8D43-96FF-5E9D859DF1B4}"/>
                  </a:ext>
                </a:extLst>
              </p:cNvPr>
              <p:cNvCxnSpPr>
                <a:cxnSpLocks/>
                <a:stCxn id="112" idx="2"/>
                <a:endCxn id="128" idx="0"/>
              </p:cNvCxnSpPr>
              <p:nvPr/>
            </p:nvCxnSpPr>
            <p:spPr>
              <a:xfrm flipH="1">
                <a:off x="1680190" y="4659581"/>
                <a:ext cx="125"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69102464-0C6B-5B4F-9C4B-EBE1526A3B9A}"/>
                  </a:ext>
                </a:extLst>
              </p:cNvPr>
              <p:cNvCxnSpPr>
                <a:cxnSpLocks/>
                <a:stCxn id="113" idx="2"/>
                <a:endCxn id="129"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059834D1-80AA-604D-82E3-EF7173C38969}"/>
                  </a:ext>
                </a:extLst>
              </p:cNvPr>
              <p:cNvCxnSpPr>
                <a:cxnSpLocks/>
                <a:stCxn id="114" idx="2"/>
                <a:endCxn id="130"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6712467B-EC8C-4345-B27C-F3E2E9F5D366}"/>
                  </a:ext>
                </a:extLst>
              </p:cNvPr>
              <p:cNvCxnSpPr>
                <a:cxnSpLocks/>
                <a:stCxn id="116" idx="2"/>
                <a:endCxn id="109" idx="0"/>
              </p:cNvCxnSpPr>
              <p:nvPr/>
            </p:nvCxnSpPr>
            <p:spPr>
              <a:xfrm>
                <a:off x="2755404" y="4659581"/>
                <a:ext cx="1223"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8776E9E5-504F-8447-8113-D7AA1AA8C13F}"/>
                  </a:ext>
                </a:extLst>
              </p:cNvPr>
              <p:cNvCxnSpPr>
                <a:cxnSpLocks/>
                <a:stCxn id="117" idx="2"/>
                <a:endCxn id="132" idx="0"/>
              </p:cNvCxnSpPr>
              <p:nvPr/>
            </p:nvCxnSpPr>
            <p:spPr>
              <a:xfrm>
                <a:off x="3021919" y="4659581"/>
                <a:ext cx="1756" cy="77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7A890EC-D307-C74E-86E2-8A2D3B25414F}"/>
                  </a:ext>
                </a:extLst>
              </p:cNvPr>
              <p:cNvCxnSpPr>
                <a:cxnSpLocks/>
                <a:stCxn id="115" idx="2"/>
                <a:endCxn id="131" idx="0"/>
              </p:cNvCxnSpPr>
              <p:nvPr/>
            </p:nvCxnSpPr>
            <p:spPr>
              <a:xfrm flipH="1">
                <a:off x="2480674" y="4661275"/>
                <a:ext cx="839"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76DDD1F1-66B5-E345-AB43-9855D84F5CCB}"/>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127" name="Rectangle 126">
                <a:extLst>
                  <a:ext uri="{FF2B5EF4-FFF2-40B4-BE49-F238E27FC236}">
                    <a16:creationId xmlns:a16="http://schemas.microsoft.com/office/drawing/2014/main" id="{5BA02FBC-8583-304D-ACD4-B8D171296B59}"/>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128" name="Rectangle 127">
                <a:extLst>
                  <a:ext uri="{FF2B5EF4-FFF2-40B4-BE49-F238E27FC236}">
                    <a16:creationId xmlns:a16="http://schemas.microsoft.com/office/drawing/2014/main" id="{ECFFE00C-EAF1-3E4C-9AD5-EAAEE7EB80B5}"/>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129" name="Rectangle 128">
                <a:extLst>
                  <a:ext uri="{FF2B5EF4-FFF2-40B4-BE49-F238E27FC236}">
                    <a16:creationId xmlns:a16="http://schemas.microsoft.com/office/drawing/2014/main" id="{444F899A-F55D-6D48-ABF6-F770CAC2B113}"/>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130" name="Rectangle 129">
                <a:extLst>
                  <a:ext uri="{FF2B5EF4-FFF2-40B4-BE49-F238E27FC236}">
                    <a16:creationId xmlns:a16="http://schemas.microsoft.com/office/drawing/2014/main" id="{DA070DB5-E33D-3944-A609-90793CA3D2F8}"/>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131" name="Rectangle 130">
                <a:extLst>
                  <a:ext uri="{FF2B5EF4-FFF2-40B4-BE49-F238E27FC236}">
                    <a16:creationId xmlns:a16="http://schemas.microsoft.com/office/drawing/2014/main" id="{B5765415-A5C7-FB40-923A-A41944807275}"/>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132" name="Rectangle 131">
                <a:extLst>
                  <a:ext uri="{FF2B5EF4-FFF2-40B4-BE49-F238E27FC236}">
                    <a16:creationId xmlns:a16="http://schemas.microsoft.com/office/drawing/2014/main" id="{934473CF-5DDD-3744-B2FF-2E11C5111B38}"/>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133" name="Rectangle 132">
                <a:extLst>
                  <a:ext uri="{FF2B5EF4-FFF2-40B4-BE49-F238E27FC236}">
                    <a16:creationId xmlns:a16="http://schemas.microsoft.com/office/drawing/2014/main" id="{9E82F757-3E5F-194D-BBBE-4A6614FA4DCF}"/>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(bin)</a:t>
                </a:r>
              </a:p>
            </p:txBody>
          </p:sp>
          <p:sp>
            <p:nvSpPr>
              <p:cNvPr id="134" name="Rectangle 133">
                <a:extLst>
                  <a:ext uri="{FF2B5EF4-FFF2-40B4-BE49-F238E27FC236}">
                    <a16:creationId xmlns:a16="http://schemas.microsoft.com/office/drawing/2014/main" id="{72992CF4-C541-B94E-A4F2-67030C1EA380}"/>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135" name="Rectangle 134">
                <a:extLst>
                  <a:ext uri="{FF2B5EF4-FFF2-40B4-BE49-F238E27FC236}">
                    <a16:creationId xmlns:a16="http://schemas.microsoft.com/office/drawing/2014/main" id="{847334AA-BDFE-EF45-9C2A-A95A661EC7A8}"/>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 Histogram</a:t>
                </a:r>
              </a:p>
            </p:txBody>
          </p:sp>
        </p:grpSp>
      </p:grpSp>
      <p:cxnSp>
        <p:nvCxnSpPr>
          <p:cNvPr id="77" name="Straight Connector 76">
            <a:extLst>
              <a:ext uri="{FF2B5EF4-FFF2-40B4-BE49-F238E27FC236}">
                <a16:creationId xmlns:a16="http://schemas.microsoft.com/office/drawing/2014/main" id="{3171CB52-6DA1-184A-A9AD-E4523830F635}"/>
              </a:ext>
            </a:extLst>
          </p:cNvPr>
          <p:cNvCxnSpPr/>
          <p:nvPr/>
        </p:nvCxnSpPr>
        <p:spPr>
          <a:xfrm>
            <a:off x="437535" y="3780037"/>
            <a:ext cx="8268929"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C6511C9-8C1B-464F-AABB-62E4B412F618}"/>
              </a:ext>
            </a:extLst>
          </p:cNvPr>
          <p:cNvGrpSpPr/>
          <p:nvPr/>
        </p:nvGrpSpPr>
        <p:grpSpPr>
          <a:xfrm>
            <a:off x="3337836" y="1315375"/>
            <a:ext cx="2422047" cy="2045162"/>
            <a:chOff x="788815" y="3038014"/>
            <a:chExt cx="2422047" cy="2045162"/>
          </a:xfrm>
        </p:grpSpPr>
        <p:sp>
          <p:nvSpPr>
            <p:cNvPr id="6" name="Rectangle 5">
              <a:extLst>
                <a:ext uri="{FF2B5EF4-FFF2-40B4-BE49-F238E27FC236}">
                  <a16:creationId xmlns:a16="http://schemas.microsoft.com/office/drawing/2014/main" id="{6AE50638-FD8F-684B-AA83-C6454DFB8388}"/>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51D4AF8-41C4-B24C-9F59-0ECCBFA23DA3}"/>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8" name="Rectangle 7">
              <a:extLst>
                <a:ext uri="{FF2B5EF4-FFF2-40B4-BE49-F238E27FC236}">
                  <a16:creationId xmlns:a16="http://schemas.microsoft.com/office/drawing/2014/main" id="{E3D38535-E8CC-3B48-8E8E-9FF495205D24}"/>
                </a:ext>
              </a:extLst>
            </p:cNvPr>
            <p:cNvSpPr/>
            <p:nvPr/>
          </p:nvSpPr>
          <p:spPr>
            <a:xfrm>
              <a:off x="1078919" y="3986643"/>
              <a:ext cx="173736" cy="67665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D8BAFBC-89E8-E54B-8178-3F40595C0371}"/>
                </a:ext>
              </a:extLst>
            </p:cNvPr>
            <p:cNvSpPr/>
            <p:nvPr/>
          </p:nvSpPr>
          <p:spPr>
            <a:xfrm>
              <a:off x="1331437" y="3783451"/>
              <a:ext cx="175490"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D2A399B-6988-914C-A4E9-6789FB711C8E}"/>
                </a:ext>
              </a:extLst>
            </p:cNvPr>
            <p:cNvSpPr/>
            <p:nvPr/>
          </p:nvSpPr>
          <p:spPr>
            <a:xfrm>
              <a:off x="1593570" y="3589480"/>
              <a:ext cx="175475" cy="107010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48AB19A6-472B-3B4B-A24E-44A3C39412A6}"/>
                </a:ext>
              </a:extLst>
            </p:cNvPr>
            <p:cNvSpPr/>
            <p:nvPr/>
          </p:nvSpPr>
          <p:spPr>
            <a:xfrm>
              <a:off x="1855688" y="3348019"/>
              <a:ext cx="175416" cy="131156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7E94709-1FED-7A49-9D2C-72CB36B41434}"/>
                </a:ext>
              </a:extLst>
            </p:cNvPr>
            <p:cNvSpPr/>
            <p:nvPr/>
          </p:nvSpPr>
          <p:spPr>
            <a:xfrm>
              <a:off x="2123883" y="3580534"/>
              <a:ext cx="173736" cy="1080655"/>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8AAE3B6-30FF-B94D-9D01-B8304CADD8CE}"/>
                </a:ext>
              </a:extLst>
            </p:cNvPr>
            <p:cNvSpPr/>
            <p:nvPr/>
          </p:nvSpPr>
          <p:spPr>
            <a:xfrm>
              <a:off x="2393806" y="3783451"/>
              <a:ext cx="173736" cy="876134"/>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0090413-2D01-8544-85E1-8C68B096344A}"/>
                </a:ext>
              </a:extLst>
            </p:cNvPr>
            <p:cNvSpPr/>
            <p:nvPr/>
          </p:nvSpPr>
          <p:spPr>
            <a:xfrm>
              <a:off x="2670824" y="3976090"/>
              <a:ext cx="173736" cy="68349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9DAEDED1-7DCC-6B40-A4C3-4965688EE204}"/>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CA410E-3B81-4848-B2E1-B5BB393CFFF4}"/>
                </a:ext>
              </a:extLst>
            </p:cNvPr>
            <p:cNvCxnSpPr>
              <a:cxnSpLocks/>
              <a:stCxn id="8" idx="2"/>
              <a:endCxn id="24" idx="0"/>
            </p:cNvCxnSpPr>
            <p:nvPr/>
          </p:nvCxnSpPr>
          <p:spPr>
            <a:xfrm>
              <a:off x="1165787" y="4663299"/>
              <a:ext cx="686"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EEB0980-B05E-6844-A0FB-152F715827AE}"/>
                </a:ext>
              </a:extLst>
            </p:cNvPr>
            <p:cNvCxnSpPr>
              <a:cxnSpLocks/>
              <a:stCxn id="9" idx="2"/>
              <a:endCxn id="25"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BB42583-98EF-584E-90B6-BCD30A106798}"/>
                </a:ext>
              </a:extLst>
            </p:cNvPr>
            <p:cNvCxnSpPr>
              <a:cxnSpLocks/>
              <a:stCxn id="10" idx="2"/>
              <a:endCxn id="26"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B1E81C-9830-DE49-B9E6-2E5E6A86F90F}"/>
                </a:ext>
              </a:extLst>
            </p:cNvPr>
            <p:cNvCxnSpPr>
              <a:cxnSpLocks/>
              <a:stCxn id="11" idx="2"/>
              <a:endCxn id="27" idx="0"/>
            </p:cNvCxnSpPr>
            <p:nvPr/>
          </p:nvCxnSpPr>
          <p:spPr>
            <a:xfrm flipH="1">
              <a:off x="1943354" y="4659581"/>
              <a:ext cx="0"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9639D22-61AB-4A4D-AC38-93493F766B50}"/>
                </a:ext>
              </a:extLst>
            </p:cNvPr>
            <p:cNvCxnSpPr>
              <a:cxnSpLocks/>
              <a:stCxn id="12" idx="2"/>
              <a:endCxn id="28" idx="0"/>
            </p:cNvCxnSpPr>
            <p:nvPr/>
          </p:nvCxnSpPr>
          <p:spPr>
            <a:xfrm flipH="1">
              <a:off x="2209782" y="4661189"/>
              <a:ext cx="96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0ABBF8D-D89A-4D4F-B063-05F077132D16}"/>
                </a:ext>
              </a:extLst>
            </p:cNvPr>
            <p:cNvCxnSpPr>
              <a:cxnSpLocks/>
              <a:stCxn id="14" idx="2"/>
              <a:endCxn id="7" idx="0"/>
            </p:cNvCxnSpPr>
            <p:nvPr/>
          </p:nvCxnSpPr>
          <p:spPr>
            <a:xfrm flipH="1">
              <a:off x="2756627" y="4659581"/>
              <a:ext cx="1065"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B71CEB7-C5EC-F544-A7E3-24859B1799DF}"/>
                </a:ext>
              </a:extLst>
            </p:cNvPr>
            <p:cNvCxnSpPr>
              <a:cxnSpLocks/>
              <a:stCxn id="15" idx="2"/>
              <a:endCxn id="30"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18F012-DE48-A64C-BF49-4AD0AC583DDD}"/>
                </a:ext>
              </a:extLst>
            </p:cNvPr>
            <p:cNvCxnSpPr>
              <a:cxnSpLocks/>
              <a:stCxn id="13" idx="2"/>
              <a:endCxn id="29" idx="0"/>
            </p:cNvCxnSpPr>
            <p:nvPr/>
          </p:nvCxnSpPr>
          <p:spPr>
            <a:xfrm>
              <a:off x="2480674" y="4659585"/>
              <a:ext cx="0" cy="752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0320A9C-41FF-C24C-B6CC-E99C83D41199}"/>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25" name="Rectangle 24">
              <a:extLst>
                <a:ext uri="{FF2B5EF4-FFF2-40B4-BE49-F238E27FC236}">
                  <a16:creationId xmlns:a16="http://schemas.microsoft.com/office/drawing/2014/main" id="{8648E2F6-88AC-1046-9671-3336BCA1DBB9}"/>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26" name="Rectangle 25">
              <a:extLst>
                <a:ext uri="{FF2B5EF4-FFF2-40B4-BE49-F238E27FC236}">
                  <a16:creationId xmlns:a16="http://schemas.microsoft.com/office/drawing/2014/main" id="{345B203D-126C-994A-8268-03C480A2D73C}"/>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27" name="Rectangle 26">
              <a:extLst>
                <a:ext uri="{FF2B5EF4-FFF2-40B4-BE49-F238E27FC236}">
                  <a16:creationId xmlns:a16="http://schemas.microsoft.com/office/drawing/2014/main" id="{0CDA740E-A544-5B47-950F-169DA4663B88}"/>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28" name="Rectangle 27">
              <a:extLst>
                <a:ext uri="{FF2B5EF4-FFF2-40B4-BE49-F238E27FC236}">
                  <a16:creationId xmlns:a16="http://schemas.microsoft.com/office/drawing/2014/main" id="{B824C66C-C7D6-2740-842F-20F09B974D06}"/>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29" name="Rectangle 28">
              <a:extLst>
                <a:ext uri="{FF2B5EF4-FFF2-40B4-BE49-F238E27FC236}">
                  <a16:creationId xmlns:a16="http://schemas.microsoft.com/office/drawing/2014/main" id="{4F63FD15-479D-6F46-BF44-9FDB484B8D7F}"/>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30" name="Rectangle 29">
              <a:extLst>
                <a:ext uri="{FF2B5EF4-FFF2-40B4-BE49-F238E27FC236}">
                  <a16:creationId xmlns:a16="http://schemas.microsoft.com/office/drawing/2014/main" id="{A8E71C23-5F30-C645-A1C2-A1EA9A3CF709}"/>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31" name="Rectangle 30">
              <a:extLst>
                <a:ext uri="{FF2B5EF4-FFF2-40B4-BE49-F238E27FC236}">
                  <a16:creationId xmlns:a16="http://schemas.microsoft.com/office/drawing/2014/main" id="{D80CF8DD-ACAF-B44D-81AD-1D3FD8D28DCF}"/>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32" name="Rectangle 31">
              <a:extLst>
                <a:ext uri="{FF2B5EF4-FFF2-40B4-BE49-F238E27FC236}">
                  <a16:creationId xmlns:a16="http://schemas.microsoft.com/office/drawing/2014/main" id="{68316D82-49A3-234A-B5F8-43CF12C1D1B5}"/>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33" name="Rectangle 32">
              <a:extLst>
                <a:ext uri="{FF2B5EF4-FFF2-40B4-BE49-F238E27FC236}">
                  <a16:creationId xmlns:a16="http://schemas.microsoft.com/office/drawing/2014/main" id="{0E0B7B30-6BB9-9E4F-9591-B29FAC5931B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nvGrpSpPr>
          <p:cNvPr id="198" name="Group 197">
            <a:extLst>
              <a:ext uri="{FF2B5EF4-FFF2-40B4-BE49-F238E27FC236}">
                <a16:creationId xmlns:a16="http://schemas.microsoft.com/office/drawing/2014/main" id="{2C8210C1-891B-B04D-826D-8266BA58310B}"/>
              </a:ext>
            </a:extLst>
          </p:cNvPr>
          <p:cNvGrpSpPr/>
          <p:nvPr/>
        </p:nvGrpSpPr>
        <p:grpSpPr>
          <a:xfrm>
            <a:off x="6332170" y="1310879"/>
            <a:ext cx="2475145" cy="2438892"/>
            <a:chOff x="6332170" y="1310879"/>
            <a:chExt cx="2475145" cy="2438892"/>
          </a:xfrm>
        </p:grpSpPr>
        <p:grpSp>
          <p:nvGrpSpPr>
            <p:cNvPr id="192" name="Group 191">
              <a:extLst>
                <a:ext uri="{FF2B5EF4-FFF2-40B4-BE49-F238E27FC236}">
                  <a16:creationId xmlns:a16="http://schemas.microsoft.com/office/drawing/2014/main" id="{DC0EE5B7-A19F-0543-9BB2-40D202A61403}"/>
                </a:ext>
              </a:extLst>
            </p:cNvPr>
            <p:cNvGrpSpPr/>
            <p:nvPr/>
          </p:nvGrpSpPr>
          <p:grpSpPr>
            <a:xfrm>
              <a:off x="6471419" y="1534522"/>
              <a:ext cx="2335896" cy="2215249"/>
              <a:chOff x="6471419" y="1534522"/>
              <a:chExt cx="2335896" cy="2215249"/>
            </a:xfrm>
          </p:grpSpPr>
          <p:grpSp>
            <p:nvGrpSpPr>
              <p:cNvPr id="185" name="Group 184">
                <a:extLst>
                  <a:ext uri="{FF2B5EF4-FFF2-40B4-BE49-F238E27FC236}">
                    <a16:creationId xmlns:a16="http://schemas.microsoft.com/office/drawing/2014/main" id="{5F9427DA-16AF-CF49-B612-E5962EF1C7AB}"/>
                  </a:ext>
                </a:extLst>
              </p:cNvPr>
              <p:cNvGrpSpPr/>
              <p:nvPr/>
            </p:nvGrpSpPr>
            <p:grpSpPr>
              <a:xfrm>
                <a:off x="6587115" y="1534522"/>
                <a:ext cx="2082800" cy="1403379"/>
                <a:chOff x="6587115" y="1534522"/>
                <a:chExt cx="2082800" cy="1403379"/>
              </a:xfrm>
            </p:grpSpPr>
            <p:sp>
              <p:nvSpPr>
                <p:cNvPr id="147" name="Freeform 146">
                  <a:extLst>
                    <a:ext uri="{FF2B5EF4-FFF2-40B4-BE49-F238E27FC236}">
                      <a16:creationId xmlns:a16="http://schemas.microsoft.com/office/drawing/2014/main" id="{C1E5935F-CAAE-5B44-978F-F5AA34AF3B7D}"/>
                    </a:ext>
                  </a:extLst>
                </p:cNvPr>
                <p:cNvSpPr/>
                <p:nvPr/>
              </p:nvSpPr>
              <p:spPr>
                <a:xfrm>
                  <a:off x="6587115" y="1544529"/>
                  <a:ext cx="2082800" cy="1393372"/>
                </a:xfrm>
                <a:custGeom>
                  <a:avLst/>
                  <a:gdLst>
                    <a:gd name="connsiteX0" fmla="*/ 0 w 2082800"/>
                    <a:gd name="connsiteY0" fmla="*/ 0 h 1393372"/>
                    <a:gd name="connsiteX1" fmla="*/ 0 w 2082800"/>
                    <a:gd name="connsiteY1" fmla="*/ 1393372 h 1393372"/>
                    <a:gd name="connsiteX2" fmla="*/ 79828 w 2082800"/>
                    <a:gd name="connsiteY2" fmla="*/ 1393372 h 1393372"/>
                    <a:gd name="connsiteX3" fmla="*/ 2082800 w 2082800"/>
                    <a:gd name="connsiteY3" fmla="*/ 1393372 h 1393372"/>
                    <a:gd name="connsiteX4" fmla="*/ 2061028 w 2082800"/>
                    <a:gd name="connsiteY4" fmla="*/ 1023257 h 1393372"/>
                    <a:gd name="connsiteX5" fmla="*/ 1959428 w 2082800"/>
                    <a:gd name="connsiteY5" fmla="*/ 1037772 h 1393372"/>
                    <a:gd name="connsiteX6" fmla="*/ 1531257 w 2082800"/>
                    <a:gd name="connsiteY6" fmla="*/ 972457 h 1393372"/>
                    <a:gd name="connsiteX7" fmla="*/ 1378857 w 2082800"/>
                    <a:gd name="connsiteY7" fmla="*/ 878114 h 1393372"/>
                    <a:gd name="connsiteX8" fmla="*/ 1153885 w 2082800"/>
                    <a:gd name="connsiteY8" fmla="*/ 747486 h 1393372"/>
                    <a:gd name="connsiteX9" fmla="*/ 986971 w 2082800"/>
                    <a:gd name="connsiteY9" fmla="*/ 616857 h 1393372"/>
                    <a:gd name="connsiteX10" fmla="*/ 805543 w 2082800"/>
                    <a:gd name="connsiteY10" fmla="*/ 493486 h 1393372"/>
                    <a:gd name="connsiteX11" fmla="*/ 740228 w 2082800"/>
                    <a:gd name="connsiteY11" fmla="*/ 428172 h 1393372"/>
                    <a:gd name="connsiteX12" fmla="*/ 696685 w 2082800"/>
                    <a:gd name="connsiteY12" fmla="*/ 348343 h 1393372"/>
                    <a:gd name="connsiteX13" fmla="*/ 573314 w 2082800"/>
                    <a:gd name="connsiteY13" fmla="*/ 203200 h 1393372"/>
                    <a:gd name="connsiteX14" fmla="*/ 529771 w 2082800"/>
                    <a:gd name="connsiteY14" fmla="*/ 123372 h 1393372"/>
                    <a:gd name="connsiteX15" fmla="*/ 464457 w 2082800"/>
                    <a:gd name="connsiteY15" fmla="*/ 72572 h 1393372"/>
                    <a:gd name="connsiteX16" fmla="*/ 370114 w 2082800"/>
                    <a:gd name="connsiteY16" fmla="*/ 21772 h 1393372"/>
                    <a:gd name="connsiteX17" fmla="*/ 181428 w 2082800"/>
                    <a:gd name="connsiteY17" fmla="*/ 14514 h 1393372"/>
                    <a:gd name="connsiteX18" fmla="*/ 0 w 2082800"/>
                    <a:gd name="connsiteY18" fmla="*/ 0 h 139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82800" h="1393372">
                      <a:moveTo>
                        <a:pt x="0" y="0"/>
                      </a:moveTo>
                      <a:lnTo>
                        <a:pt x="0" y="1393372"/>
                      </a:lnTo>
                      <a:lnTo>
                        <a:pt x="79828" y="1393372"/>
                      </a:lnTo>
                      <a:lnTo>
                        <a:pt x="2082800" y="1393372"/>
                      </a:lnTo>
                      <a:lnTo>
                        <a:pt x="2061028" y="1023257"/>
                      </a:lnTo>
                      <a:lnTo>
                        <a:pt x="1959428" y="1037772"/>
                      </a:lnTo>
                      <a:lnTo>
                        <a:pt x="1531257" y="972457"/>
                      </a:lnTo>
                      <a:lnTo>
                        <a:pt x="1378857" y="878114"/>
                      </a:lnTo>
                      <a:lnTo>
                        <a:pt x="1153885" y="747486"/>
                      </a:lnTo>
                      <a:lnTo>
                        <a:pt x="986971" y="616857"/>
                      </a:lnTo>
                      <a:lnTo>
                        <a:pt x="805543" y="493486"/>
                      </a:lnTo>
                      <a:lnTo>
                        <a:pt x="740228" y="428172"/>
                      </a:lnTo>
                      <a:lnTo>
                        <a:pt x="696685" y="348343"/>
                      </a:lnTo>
                      <a:lnTo>
                        <a:pt x="573314" y="203200"/>
                      </a:lnTo>
                      <a:lnTo>
                        <a:pt x="529771" y="123372"/>
                      </a:lnTo>
                      <a:lnTo>
                        <a:pt x="464457" y="72572"/>
                      </a:lnTo>
                      <a:lnTo>
                        <a:pt x="370114" y="21772"/>
                      </a:lnTo>
                      <a:lnTo>
                        <a:pt x="181428" y="14514"/>
                      </a:lnTo>
                      <a:lnTo>
                        <a:pt x="0" y="0"/>
                      </a:lnTo>
                      <a:close/>
                    </a:path>
                  </a:pathLst>
                </a:custGeom>
                <a:solidFill>
                  <a:srgbClr val="E2F0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Freeform 147">
                  <a:extLst>
                    <a:ext uri="{FF2B5EF4-FFF2-40B4-BE49-F238E27FC236}">
                      <a16:creationId xmlns:a16="http://schemas.microsoft.com/office/drawing/2014/main" id="{110AC882-619F-9A44-ABFC-9E931F716C4E}"/>
                    </a:ext>
                  </a:extLst>
                </p:cNvPr>
                <p:cNvSpPr/>
                <p:nvPr/>
              </p:nvSpPr>
              <p:spPr>
                <a:xfrm>
                  <a:off x="6587115" y="1534522"/>
                  <a:ext cx="2046515" cy="1024952"/>
                </a:xfrm>
                <a:custGeom>
                  <a:avLst/>
                  <a:gdLst>
                    <a:gd name="connsiteX0" fmla="*/ 0 w 2046515"/>
                    <a:gd name="connsiteY0" fmla="*/ 3899 h 1077956"/>
                    <a:gd name="connsiteX1" fmla="*/ 319315 w 2046515"/>
                    <a:gd name="connsiteY1" fmla="*/ 11156 h 1077956"/>
                    <a:gd name="connsiteX2" fmla="*/ 486229 w 2046515"/>
                    <a:gd name="connsiteY2" fmla="*/ 98242 h 1077956"/>
                    <a:gd name="connsiteX3" fmla="*/ 580572 w 2046515"/>
                    <a:gd name="connsiteY3" fmla="*/ 221613 h 1077956"/>
                    <a:gd name="connsiteX4" fmla="*/ 682172 w 2046515"/>
                    <a:gd name="connsiteY4" fmla="*/ 366756 h 1077956"/>
                    <a:gd name="connsiteX5" fmla="*/ 863600 w 2046515"/>
                    <a:gd name="connsiteY5" fmla="*/ 555442 h 1077956"/>
                    <a:gd name="connsiteX6" fmla="*/ 1516743 w 2046515"/>
                    <a:gd name="connsiteY6" fmla="*/ 983613 h 1077956"/>
                    <a:gd name="connsiteX7" fmla="*/ 2046515 w 2046515"/>
                    <a:gd name="connsiteY7" fmla="*/ 1077956 h 107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46515" h="1077956">
                      <a:moveTo>
                        <a:pt x="0" y="3899"/>
                      </a:moveTo>
                      <a:cubicBezTo>
                        <a:pt x="119138" y="-335"/>
                        <a:pt x="238277" y="-4568"/>
                        <a:pt x="319315" y="11156"/>
                      </a:cubicBezTo>
                      <a:cubicBezTo>
                        <a:pt x="400353" y="26880"/>
                        <a:pt x="442686" y="63166"/>
                        <a:pt x="486229" y="98242"/>
                      </a:cubicBezTo>
                      <a:cubicBezTo>
                        <a:pt x="529772" y="133318"/>
                        <a:pt x="547915" y="176861"/>
                        <a:pt x="580572" y="221613"/>
                      </a:cubicBezTo>
                      <a:cubicBezTo>
                        <a:pt x="613229" y="266365"/>
                        <a:pt x="635001" y="311118"/>
                        <a:pt x="682172" y="366756"/>
                      </a:cubicBezTo>
                      <a:cubicBezTo>
                        <a:pt x="729343" y="422394"/>
                        <a:pt x="724505" y="452633"/>
                        <a:pt x="863600" y="555442"/>
                      </a:cubicBezTo>
                      <a:cubicBezTo>
                        <a:pt x="1002695" y="658251"/>
                        <a:pt x="1319591" y="896527"/>
                        <a:pt x="1516743" y="983613"/>
                      </a:cubicBezTo>
                      <a:cubicBezTo>
                        <a:pt x="1713895" y="1070699"/>
                        <a:pt x="1880205" y="1074327"/>
                        <a:pt x="2046515" y="1077956"/>
                      </a:cubicBez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5" name="Rectangle 74">
                <a:extLst>
                  <a:ext uri="{FF2B5EF4-FFF2-40B4-BE49-F238E27FC236}">
                    <a16:creationId xmlns:a16="http://schemas.microsoft.com/office/drawing/2014/main" id="{96F012CD-612A-F24F-AB26-2B8F7BCBB72B}"/>
                  </a:ext>
                </a:extLst>
              </p:cNvPr>
              <p:cNvSpPr/>
              <p:nvPr/>
            </p:nvSpPr>
            <p:spPr>
              <a:xfrm>
                <a:off x="6471419" y="3380439"/>
                <a:ext cx="23358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High spatial locality </a:t>
                </a:r>
              </a:p>
            </p:txBody>
          </p:sp>
        </p:grpSp>
        <p:grpSp>
          <p:nvGrpSpPr>
            <p:cNvPr id="34" name="Group 33">
              <a:extLst>
                <a:ext uri="{FF2B5EF4-FFF2-40B4-BE49-F238E27FC236}">
                  <a16:creationId xmlns:a16="http://schemas.microsoft.com/office/drawing/2014/main" id="{96C424CE-6699-0040-A51D-27453FA43D00}"/>
                </a:ext>
              </a:extLst>
            </p:cNvPr>
            <p:cNvGrpSpPr/>
            <p:nvPr/>
          </p:nvGrpSpPr>
          <p:grpSpPr>
            <a:xfrm>
              <a:off x="6332170" y="1310879"/>
              <a:ext cx="2422047" cy="2045162"/>
              <a:chOff x="788815" y="3038014"/>
              <a:chExt cx="2422047" cy="2045162"/>
            </a:xfrm>
          </p:grpSpPr>
          <p:sp>
            <p:nvSpPr>
              <p:cNvPr id="35" name="Rectangle 34">
                <a:extLst>
                  <a:ext uri="{FF2B5EF4-FFF2-40B4-BE49-F238E27FC236}">
                    <a16:creationId xmlns:a16="http://schemas.microsoft.com/office/drawing/2014/main" id="{2FEA453F-352F-AF43-9B2A-402388CAF0DE}"/>
                  </a:ext>
                </a:extLst>
              </p:cNvPr>
              <p:cNvSpPr/>
              <p:nvPr/>
            </p:nvSpPr>
            <p:spPr>
              <a:xfrm>
                <a:off x="988870" y="3213231"/>
                <a:ext cx="2221992" cy="145389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9B92ABE1-D41E-FD4C-A990-9AE7892EBC0E}"/>
                  </a:ext>
                </a:extLst>
              </p:cNvPr>
              <p:cNvSpPr/>
              <p:nvPr/>
            </p:nvSpPr>
            <p:spPr>
              <a:xfrm>
                <a:off x="2669759"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9144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sp>
            <p:nvSpPr>
              <p:cNvPr id="37" name="Rectangle 36">
                <a:extLst>
                  <a:ext uri="{FF2B5EF4-FFF2-40B4-BE49-F238E27FC236}">
                    <a16:creationId xmlns:a16="http://schemas.microsoft.com/office/drawing/2014/main" id="{948C5654-CED7-9243-BA14-0704038454C7}"/>
                  </a:ext>
                </a:extLst>
              </p:cNvPr>
              <p:cNvSpPr/>
              <p:nvPr/>
            </p:nvSpPr>
            <p:spPr>
              <a:xfrm>
                <a:off x="1083495" y="3355707"/>
                <a:ext cx="169160" cy="130759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1787F99-01A1-E848-A01D-E0DDCDAC2D9F}"/>
                  </a:ext>
                </a:extLst>
              </p:cNvPr>
              <p:cNvSpPr/>
              <p:nvPr/>
            </p:nvSpPr>
            <p:spPr>
              <a:xfrm>
                <a:off x="1331437" y="3580534"/>
                <a:ext cx="175490" cy="1079051"/>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F7C427AB-FB27-6A4D-AC72-8BEAB64ACA60}"/>
                  </a:ext>
                </a:extLst>
              </p:cNvPr>
              <p:cNvSpPr/>
              <p:nvPr/>
            </p:nvSpPr>
            <p:spPr>
              <a:xfrm>
                <a:off x="1593570" y="3783451"/>
                <a:ext cx="175475" cy="87613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A09CBAC-F78D-2240-A831-2D6F217FE1AC}"/>
                  </a:ext>
                </a:extLst>
              </p:cNvPr>
              <p:cNvSpPr/>
              <p:nvPr/>
            </p:nvSpPr>
            <p:spPr>
              <a:xfrm>
                <a:off x="1855688" y="4388429"/>
                <a:ext cx="175416"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1454BFB3-A62D-4E42-9477-B9E00D046928}"/>
                  </a:ext>
                </a:extLst>
              </p:cNvPr>
              <p:cNvSpPr/>
              <p:nvPr/>
            </p:nvSpPr>
            <p:spPr>
              <a:xfrm>
                <a:off x="2123883" y="4394007"/>
                <a:ext cx="173015" cy="26718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58B91D06-7CBF-5B4C-9605-EDDC6F5023FF}"/>
                  </a:ext>
                </a:extLst>
              </p:cNvPr>
              <p:cNvSpPr/>
              <p:nvPr/>
            </p:nvSpPr>
            <p:spPr>
              <a:xfrm>
                <a:off x="2393806" y="4388429"/>
                <a:ext cx="173736"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DD42E6EE-97A2-BF47-B320-DEB427E86EF6}"/>
                  </a:ext>
                </a:extLst>
              </p:cNvPr>
              <p:cNvSpPr/>
              <p:nvPr/>
            </p:nvSpPr>
            <p:spPr>
              <a:xfrm>
                <a:off x="2670823" y="4386735"/>
                <a:ext cx="172671" cy="272846"/>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6968465B-CE2D-8D40-A8A8-0BFB026D8B35}"/>
                  </a:ext>
                </a:extLst>
              </p:cNvPr>
              <p:cNvSpPr/>
              <p:nvPr/>
            </p:nvSpPr>
            <p:spPr>
              <a:xfrm>
                <a:off x="2937339" y="4388429"/>
                <a:ext cx="173736" cy="271152"/>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5" name="Straight Connector 44">
                <a:extLst>
                  <a:ext uri="{FF2B5EF4-FFF2-40B4-BE49-F238E27FC236}">
                    <a16:creationId xmlns:a16="http://schemas.microsoft.com/office/drawing/2014/main" id="{27FDFFB1-64A7-2E4E-A297-1E06465A19D1}"/>
                  </a:ext>
                </a:extLst>
              </p:cNvPr>
              <p:cNvCxnSpPr>
                <a:cxnSpLocks/>
                <a:stCxn id="37" idx="2"/>
                <a:endCxn id="53" idx="0"/>
              </p:cNvCxnSpPr>
              <p:nvPr/>
            </p:nvCxnSpPr>
            <p:spPr>
              <a:xfrm flipH="1">
                <a:off x="1166473" y="4663299"/>
                <a:ext cx="1602" cy="683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065567D-0FEA-0B42-8803-67CBC9AFE683}"/>
                  </a:ext>
                </a:extLst>
              </p:cNvPr>
              <p:cNvCxnSpPr>
                <a:cxnSpLocks/>
                <a:stCxn id="38" idx="2"/>
                <a:endCxn id="54" idx="0"/>
              </p:cNvCxnSpPr>
              <p:nvPr/>
            </p:nvCxnSpPr>
            <p:spPr>
              <a:xfrm flipH="1">
                <a:off x="1418305" y="4659585"/>
                <a:ext cx="877" cy="752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E04B513-16DD-9342-829E-733FB4B70B2C}"/>
                  </a:ext>
                </a:extLst>
              </p:cNvPr>
              <p:cNvCxnSpPr>
                <a:cxnSpLocks/>
                <a:stCxn id="39" idx="2"/>
                <a:endCxn id="55" idx="0"/>
              </p:cNvCxnSpPr>
              <p:nvPr/>
            </p:nvCxnSpPr>
            <p:spPr>
              <a:xfrm flipH="1">
                <a:off x="1680190" y="4659581"/>
                <a:ext cx="1118" cy="761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33DDDF5-299D-B249-8494-6F8D9B74B90F}"/>
                  </a:ext>
                </a:extLst>
              </p:cNvPr>
              <p:cNvCxnSpPr>
                <a:cxnSpLocks/>
                <a:stCxn id="40" idx="2"/>
                <a:endCxn id="56" idx="0"/>
              </p:cNvCxnSpPr>
              <p:nvPr/>
            </p:nvCxnSpPr>
            <p:spPr>
              <a:xfrm flipH="1">
                <a:off x="1943354" y="4655611"/>
                <a:ext cx="42" cy="823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B7F84A4-5D87-6448-9184-3F234A924CE4}"/>
                  </a:ext>
                </a:extLst>
              </p:cNvPr>
              <p:cNvCxnSpPr>
                <a:cxnSpLocks/>
                <a:stCxn id="41" idx="2"/>
                <a:endCxn id="57" idx="0"/>
              </p:cNvCxnSpPr>
              <p:nvPr/>
            </p:nvCxnSpPr>
            <p:spPr>
              <a:xfrm flipH="1">
                <a:off x="2209782" y="4661189"/>
                <a:ext cx="609" cy="7681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97389-851E-DE47-A360-5590156580C2}"/>
                  </a:ext>
                </a:extLst>
              </p:cNvPr>
              <p:cNvCxnSpPr>
                <a:cxnSpLocks/>
                <a:stCxn id="43" idx="2"/>
                <a:endCxn id="36" idx="0"/>
              </p:cNvCxnSpPr>
              <p:nvPr/>
            </p:nvCxnSpPr>
            <p:spPr>
              <a:xfrm flipH="1">
                <a:off x="2756627" y="4659581"/>
                <a:ext cx="532" cy="7525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D66897B-7246-9A4E-8FE1-7C048C061C1D}"/>
                  </a:ext>
                </a:extLst>
              </p:cNvPr>
              <p:cNvCxnSpPr>
                <a:cxnSpLocks/>
                <a:stCxn id="44" idx="2"/>
                <a:endCxn id="59" idx="0"/>
              </p:cNvCxnSpPr>
              <p:nvPr/>
            </p:nvCxnSpPr>
            <p:spPr>
              <a:xfrm flipH="1">
                <a:off x="3023675" y="4659581"/>
                <a:ext cx="532" cy="731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44C5BC1-45D0-E34D-AC53-94028BB4960C}"/>
                  </a:ext>
                </a:extLst>
              </p:cNvPr>
              <p:cNvCxnSpPr>
                <a:cxnSpLocks/>
                <a:stCxn id="42" idx="2"/>
                <a:endCxn id="58" idx="0"/>
              </p:cNvCxnSpPr>
              <p:nvPr/>
            </p:nvCxnSpPr>
            <p:spPr>
              <a:xfrm>
                <a:off x="2480674" y="4661275"/>
                <a:ext cx="0" cy="735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139F9447-25D3-E149-B2D6-4FA7618D15F5}"/>
                  </a:ext>
                </a:extLst>
              </p:cNvPr>
              <p:cNvSpPr/>
              <p:nvPr/>
            </p:nvSpPr>
            <p:spPr>
              <a:xfrm>
                <a:off x="1079605" y="4731659"/>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endParaRPr kumimoji="0" lang="en-US" sz="105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endParaRPr>
              </a:p>
            </p:txBody>
          </p:sp>
          <p:sp>
            <p:nvSpPr>
              <p:cNvPr id="54" name="Rectangle 53">
                <a:extLst>
                  <a:ext uri="{FF2B5EF4-FFF2-40B4-BE49-F238E27FC236}">
                    <a16:creationId xmlns:a16="http://schemas.microsoft.com/office/drawing/2014/main" id="{703319AD-BA3D-7445-B0CF-D7CED350B9D3}"/>
                  </a:ext>
                </a:extLst>
              </p:cNvPr>
              <p:cNvSpPr/>
              <p:nvPr/>
            </p:nvSpPr>
            <p:spPr>
              <a:xfrm>
                <a:off x="1331437" y="4734833"/>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55" name="Rectangle 54">
                <a:extLst>
                  <a:ext uri="{FF2B5EF4-FFF2-40B4-BE49-F238E27FC236}">
                    <a16:creationId xmlns:a16="http://schemas.microsoft.com/office/drawing/2014/main" id="{3BB025A1-A2AE-6844-8DE2-4C6D0D66B491}"/>
                  </a:ext>
                </a:extLst>
              </p:cNvPr>
              <p:cNvSpPr/>
              <p:nvPr/>
            </p:nvSpPr>
            <p:spPr>
              <a:xfrm>
                <a:off x="1593322" y="4735740"/>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56" name="Rectangle 55">
                <a:extLst>
                  <a:ext uri="{FF2B5EF4-FFF2-40B4-BE49-F238E27FC236}">
                    <a16:creationId xmlns:a16="http://schemas.microsoft.com/office/drawing/2014/main" id="{CD693980-2281-8C46-9387-0C485FB72584}"/>
                  </a:ext>
                </a:extLst>
              </p:cNvPr>
              <p:cNvSpPr/>
              <p:nvPr/>
            </p:nvSpPr>
            <p:spPr>
              <a:xfrm>
                <a:off x="1856486" y="4738008"/>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8</a:t>
                </a:r>
              </a:p>
            </p:txBody>
          </p:sp>
          <p:sp>
            <p:nvSpPr>
              <p:cNvPr id="57" name="Rectangle 56">
                <a:extLst>
                  <a:ext uri="{FF2B5EF4-FFF2-40B4-BE49-F238E27FC236}">
                    <a16:creationId xmlns:a16="http://schemas.microsoft.com/office/drawing/2014/main" id="{F61F2C8E-497F-7048-B7CD-02C8FFC432A3}"/>
                  </a:ext>
                </a:extLst>
              </p:cNvPr>
              <p:cNvSpPr/>
              <p:nvPr/>
            </p:nvSpPr>
            <p:spPr>
              <a:xfrm>
                <a:off x="2122914" y="4738006"/>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16</a:t>
                </a:r>
              </a:p>
            </p:txBody>
          </p:sp>
          <p:sp>
            <p:nvSpPr>
              <p:cNvPr id="58" name="Rectangle 57">
                <a:extLst>
                  <a:ext uri="{FF2B5EF4-FFF2-40B4-BE49-F238E27FC236}">
                    <a16:creationId xmlns:a16="http://schemas.microsoft.com/office/drawing/2014/main" id="{8CD3DE2A-877E-6D42-83E7-568A78481953}"/>
                  </a:ext>
                </a:extLst>
              </p:cNvPr>
              <p:cNvSpPr/>
              <p:nvPr/>
            </p:nvSpPr>
            <p:spPr>
              <a:xfrm>
                <a:off x="2393806" y="4734832"/>
                <a:ext cx="173736"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32</a:t>
                </a:r>
              </a:p>
            </p:txBody>
          </p:sp>
          <p:sp>
            <p:nvSpPr>
              <p:cNvPr id="59" name="Rectangle 58">
                <a:extLst>
                  <a:ext uri="{FF2B5EF4-FFF2-40B4-BE49-F238E27FC236}">
                    <a16:creationId xmlns:a16="http://schemas.microsoft.com/office/drawing/2014/main" id="{161952EB-693F-3A48-9171-52BCAB8593C0}"/>
                  </a:ext>
                </a:extLst>
              </p:cNvPr>
              <p:cNvSpPr/>
              <p:nvPr/>
            </p:nvSpPr>
            <p:spPr>
              <a:xfrm>
                <a:off x="2937339" y="4737388"/>
                <a:ext cx="172672" cy="16101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r>
                  <a:rPr kumimoji="0" lang="en-US" sz="1200" b="0" i="0" u="none" strike="noStrike" kern="1200" cap="none" spc="0" normalizeH="0" baseline="30000" noProof="0" dirty="0">
                    <a:ln>
                      <a:noFill/>
                    </a:ln>
                    <a:solidFill>
                      <a:prstClr val="black"/>
                    </a:solidFill>
                    <a:effectLst/>
                    <a:uLnTx/>
                    <a:uFillTx/>
                    <a:latin typeface="Cambria" panose="02040503050406030204" pitchFamily="18" charset="0"/>
                    <a:ea typeface="+mn-ea"/>
                    <a:cs typeface="+mn-cs"/>
                  </a:rPr>
                  <a:t>N</a:t>
                </a:r>
              </a:p>
            </p:txBody>
          </p:sp>
          <p:sp>
            <p:nvSpPr>
              <p:cNvPr id="60" name="Rectangle 59">
                <a:extLst>
                  <a:ext uri="{FF2B5EF4-FFF2-40B4-BE49-F238E27FC236}">
                    <a16:creationId xmlns:a16="http://schemas.microsoft.com/office/drawing/2014/main" id="{D3218B2F-80BC-8E4A-8704-C847AE759CDA}"/>
                  </a:ext>
                </a:extLst>
              </p:cNvPr>
              <p:cNvSpPr/>
              <p:nvPr/>
            </p:nvSpPr>
            <p:spPr>
              <a:xfrm>
                <a:off x="988871" y="4971551"/>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(bin)</a:t>
                </a:r>
              </a:p>
            </p:txBody>
          </p:sp>
          <p:sp>
            <p:nvSpPr>
              <p:cNvPr id="61" name="Rectangle 60">
                <a:extLst>
                  <a:ext uri="{FF2B5EF4-FFF2-40B4-BE49-F238E27FC236}">
                    <a16:creationId xmlns:a16="http://schemas.microsoft.com/office/drawing/2014/main" id="{5A81A1D0-B13B-9F48-BC03-FE6D96A5A176}"/>
                  </a:ext>
                </a:extLst>
              </p:cNvPr>
              <p:cNvSpPr/>
              <p:nvPr/>
            </p:nvSpPr>
            <p:spPr>
              <a:xfrm rot="16200000">
                <a:off x="117686" y="3887404"/>
                <a:ext cx="1453883"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Frequency (count)</a:t>
                </a:r>
              </a:p>
            </p:txBody>
          </p:sp>
          <p:sp>
            <p:nvSpPr>
              <p:cNvPr id="62" name="Rectangle 61">
                <a:extLst>
                  <a:ext uri="{FF2B5EF4-FFF2-40B4-BE49-F238E27FC236}">
                    <a16:creationId xmlns:a16="http://schemas.microsoft.com/office/drawing/2014/main" id="{BC95055B-3BA1-BA40-A0AE-2F792F382886}"/>
                  </a:ext>
                </a:extLst>
              </p:cNvPr>
              <p:cNvSpPr/>
              <p:nvPr/>
            </p:nvSpPr>
            <p:spPr>
              <a:xfrm>
                <a:off x="988871" y="3038014"/>
                <a:ext cx="2212685" cy="1116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 Histogram</a:t>
                </a:r>
              </a:p>
            </p:txBody>
          </p:sp>
        </p:grpSp>
      </p:grpSp>
      <p:grpSp>
        <p:nvGrpSpPr>
          <p:cNvPr id="190" name="Group 189">
            <a:extLst>
              <a:ext uri="{FF2B5EF4-FFF2-40B4-BE49-F238E27FC236}">
                <a16:creationId xmlns:a16="http://schemas.microsoft.com/office/drawing/2014/main" id="{F84855BB-5702-4E46-9AFD-2EF48EC79D30}"/>
              </a:ext>
            </a:extLst>
          </p:cNvPr>
          <p:cNvGrpSpPr/>
          <p:nvPr/>
        </p:nvGrpSpPr>
        <p:grpSpPr>
          <a:xfrm>
            <a:off x="656478" y="2166419"/>
            <a:ext cx="3144962" cy="1044820"/>
            <a:chOff x="656478" y="2166419"/>
            <a:chExt cx="3144962" cy="1044820"/>
          </a:xfrm>
        </p:grpSpPr>
        <p:sp>
          <p:nvSpPr>
            <p:cNvPr id="72" name="Rectangle 71">
              <a:extLst>
                <a:ext uri="{FF2B5EF4-FFF2-40B4-BE49-F238E27FC236}">
                  <a16:creationId xmlns:a16="http://schemas.microsoft.com/office/drawing/2014/main" id="{932AA66C-AD8A-6C4D-9DB1-752D6A8C5B13}"/>
                </a:ext>
              </a:extLst>
            </p:cNvPr>
            <p:cNvSpPr/>
            <p:nvPr/>
          </p:nvSpPr>
          <p:spPr>
            <a:xfrm>
              <a:off x="3627704" y="2166419"/>
              <a:ext cx="173736" cy="101014"/>
            </a:xfrm>
            <a:prstGeom prst="rect">
              <a:avLst/>
            </a:prstGeom>
            <a:solidFill>
              <a:schemeClr val="accent4"/>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59060C2A-944B-3E40-8ED2-57A48F22EE71}"/>
                </a:ext>
              </a:extLst>
            </p:cNvPr>
            <p:cNvCxnSpPr>
              <a:cxnSpLocks/>
              <a:stCxn id="64" idx="0"/>
              <a:endCxn id="65" idx="0"/>
            </p:cNvCxnSpPr>
            <p:nvPr/>
          </p:nvCxnSpPr>
          <p:spPr>
            <a:xfrm rot="5400000" flipH="1" flipV="1">
              <a:off x="945029" y="2307249"/>
              <a:ext cx="1" cy="403940"/>
            </a:xfrm>
            <a:prstGeom prst="curvedConnector3">
              <a:avLst>
                <a:gd name="adj1" fmla="val 2286010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0AA508A5-4921-7947-B461-83288D9EE12A}"/>
                </a:ext>
              </a:extLst>
            </p:cNvPr>
            <p:cNvSpPr/>
            <p:nvPr/>
          </p:nvSpPr>
          <p:spPr>
            <a:xfrm>
              <a:off x="656478" y="2841907"/>
              <a:ext cx="22074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stride profile(1)+= 1</a:t>
              </a:r>
            </a:p>
          </p:txBody>
        </p:sp>
      </p:grpSp>
      <p:grpSp>
        <p:nvGrpSpPr>
          <p:cNvPr id="197" name="Group 196">
            <a:extLst>
              <a:ext uri="{FF2B5EF4-FFF2-40B4-BE49-F238E27FC236}">
                <a16:creationId xmlns:a16="http://schemas.microsoft.com/office/drawing/2014/main" id="{E5A8CFB3-9653-9446-A223-D6A0E070D1DB}"/>
              </a:ext>
            </a:extLst>
          </p:cNvPr>
          <p:cNvGrpSpPr/>
          <p:nvPr/>
        </p:nvGrpSpPr>
        <p:grpSpPr>
          <a:xfrm>
            <a:off x="541089" y="1978242"/>
            <a:ext cx="2423640" cy="858928"/>
            <a:chOff x="541089" y="1978242"/>
            <a:chExt cx="2423640" cy="858928"/>
          </a:xfrm>
        </p:grpSpPr>
        <p:grpSp>
          <p:nvGrpSpPr>
            <p:cNvPr id="63" name="Group 62">
              <a:extLst>
                <a:ext uri="{FF2B5EF4-FFF2-40B4-BE49-F238E27FC236}">
                  <a16:creationId xmlns:a16="http://schemas.microsoft.com/office/drawing/2014/main" id="{3B801BCF-2E72-5240-898F-B04E8AFFE4C0}"/>
                </a:ext>
              </a:extLst>
            </p:cNvPr>
            <p:cNvGrpSpPr/>
            <p:nvPr/>
          </p:nvGrpSpPr>
          <p:grpSpPr>
            <a:xfrm>
              <a:off x="541089" y="2509196"/>
              <a:ext cx="2423640" cy="327974"/>
              <a:chOff x="592482" y="1798205"/>
              <a:chExt cx="2423640" cy="327974"/>
            </a:xfrm>
          </p:grpSpPr>
          <p:sp>
            <p:nvSpPr>
              <p:cNvPr id="64" name="Rectangle 63">
                <a:extLst>
                  <a:ext uri="{FF2B5EF4-FFF2-40B4-BE49-F238E27FC236}">
                    <a16:creationId xmlns:a16="http://schemas.microsoft.com/office/drawing/2014/main" id="{D58B1781-986D-854A-AE2A-22C23B586C25}"/>
                  </a:ext>
                </a:extLst>
              </p:cNvPr>
              <p:cNvSpPr/>
              <p:nvPr/>
            </p:nvSpPr>
            <p:spPr>
              <a:xfrm>
                <a:off x="592482" y="1798228"/>
                <a:ext cx="403940" cy="327951"/>
              </a:xfrm>
              <a:prstGeom prst="rect">
                <a:avLst/>
              </a:prstGeom>
              <a:solidFill>
                <a:schemeClr val="accent4"/>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0</a:t>
                </a:r>
              </a:p>
            </p:txBody>
          </p:sp>
          <p:sp>
            <p:nvSpPr>
              <p:cNvPr id="65" name="Rectangle 64">
                <a:extLst>
                  <a:ext uri="{FF2B5EF4-FFF2-40B4-BE49-F238E27FC236}">
                    <a16:creationId xmlns:a16="http://schemas.microsoft.com/office/drawing/2014/main" id="{C26EE8C9-C879-E34B-8D3E-0282C2A385A3}"/>
                  </a:ext>
                </a:extLst>
              </p:cNvPr>
              <p:cNvSpPr/>
              <p:nvPr/>
            </p:nvSpPr>
            <p:spPr>
              <a:xfrm>
                <a:off x="996422" y="1798227"/>
                <a:ext cx="403940" cy="327951"/>
              </a:xfrm>
              <a:prstGeom prst="rect">
                <a:avLst/>
              </a:prstGeom>
              <a:solidFill>
                <a:schemeClr val="accent4"/>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1</a:t>
                </a:r>
              </a:p>
            </p:txBody>
          </p:sp>
          <p:sp>
            <p:nvSpPr>
              <p:cNvPr id="66" name="Rectangle 65">
                <a:extLst>
                  <a:ext uri="{FF2B5EF4-FFF2-40B4-BE49-F238E27FC236}">
                    <a16:creationId xmlns:a16="http://schemas.microsoft.com/office/drawing/2014/main" id="{87F5640C-6DAE-2645-A015-76C04FF46674}"/>
                  </a:ext>
                </a:extLst>
              </p:cNvPr>
              <p:cNvSpPr/>
              <p:nvPr/>
            </p:nvSpPr>
            <p:spPr>
              <a:xfrm>
                <a:off x="1400362" y="1798226"/>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sp>
            <p:nvSpPr>
              <p:cNvPr id="67" name="Rectangle 66">
                <a:extLst>
                  <a:ext uri="{FF2B5EF4-FFF2-40B4-BE49-F238E27FC236}">
                    <a16:creationId xmlns:a16="http://schemas.microsoft.com/office/drawing/2014/main" id="{3D7392CC-A53E-364A-BE9A-BA5A5F622173}"/>
                  </a:ext>
                </a:extLst>
              </p:cNvPr>
              <p:cNvSpPr/>
              <p:nvPr/>
            </p:nvSpPr>
            <p:spPr>
              <a:xfrm>
                <a:off x="1804302" y="1798223"/>
                <a:ext cx="403940" cy="32795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sp>
            <p:nvSpPr>
              <p:cNvPr id="68" name="Rectangle 67">
                <a:extLst>
                  <a:ext uri="{FF2B5EF4-FFF2-40B4-BE49-F238E27FC236}">
                    <a16:creationId xmlns:a16="http://schemas.microsoft.com/office/drawing/2014/main" id="{9A3465DC-F60A-C14B-A261-8773DD983641}"/>
                  </a:ext>
                </a:extLst>
              </p:cNvPr>
              <p:cNvSpPr/>
              <p:nvPr/>
            </p:nvSpPr>
            <p:spPr>
              <a:xfrm>
                <a:off x="2208242" y="1798217"/>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sp>
            <p:nvSpPr>
              <p:cNvPr id="69" name="Rectangle 68">
                <a:extLst>
                  <a:ext uri="{FF2B5EF4-FFF2-40B4-BE49-F238E27FC236}">
                    <a16:creationId xmlns:a16="http://schemas.microsoft.com/office/drawing/2014/main" id="{53B1BE0E-988B-0E4C-B788-B3853488465F}"/>
                  </a:ext>
                </a:extLst>
              </p:cNvPr>
              <p:cNvSpPr/>
              <p:nvPr/>
            </p:nvSpPr>
            <p:spPr>
              <a:xfrm>
                <a:off x="2612182" y="1798205"/>
                <a:ext cx="403940" cy="327951"/>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sp>
          <p:nvSpPr>
            <p:cNvPr id="150" name="Rectangle 149">
              <a:extLst>
                <a:ext uri="{FF2B5EF4-FFF2-40B4-BE49-F238E27FC236}">
                  <a16:creationId xmlns:a16="http://schemas.microsoft.com/office/drawing/2014/main" id="{4708AE89-7AA1-E548-BCAF-5C8EA85809B2}"/>
                </a:ext>
              </a:extLst>
            </p:cNvPr>
            <p:cNvSpPr/>
            <p:nvPr/>
          </p:nvSpPr>
          <p:spPr>
            <a:xfrm>
              <a:off x="958782" y="1978242"/>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94" name="Group 193">
            <a:extLst>
              <a:ext uri="{FF2B5EF4-FFF2-40B4-BE49-F238E27FC236}">
                <a16:creationId xmlns:a16="http://schemas.microsoft.com/office/drawing/2014/main" id="{42B21FF5-9F24-8742-8541-50E8462A376E}"/>
              </a:ext>
            </a:extLst>
          </p:cNvPr>
          <p:cNvGrpSpPr/>
          <p:nvPr/>
        </p:nvGrpSpPr>
        <p:grpSpPr>
          <a:xfrm>
            <a:off x="671726" y="4633383"/>
            <a:ext cx="3641980" cy="1473411"/>
            <a:chOff x="671726" y="4633383"/>
            <a:chExt cx="3641980" cy="1473411"/>
          </a:xfrm>
        </p:grpSpPr>
        <p:sp>
          <p:nvSpPr>
            <p:cNvPr id="141" name="Rectangle 140">
              <a:extLst>
                <a:ext uri="{FF2B5EF4-FFF2-40B4-BE49-F238E27FC236}">
                  <a16:creationId xmlns:a16="http://schemas.microsoft.com/office/drawing/2014/main" id="{AB99411A-45E2-CE41-8023-DE958B7B9247}"/>
                </a:ext>
              </a:extLst>
            </p:cNvPr>
            <p:cNvSpPr/>
            <p:nvPr/>
          </p:nvSpPr>
          <p:spPr>
            <a:xfrm>
              <a:off x="4139970" y="4633383"/>
              <a:ext cx="173736" cy="101014"/>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Rectangle 139">
              <a:extLst>
                <a:ext uri="{FF2B5EF4-FFF2-40B4-BE49-F238E27FC236}">
                  <a16:creationId xmlns:a16="http://schemas.microsoft.com/office/drawing/2014/main" id="{2767453E-3267-3F49-B7F5-23F6DE3DBF06}"/>
                </a:ext>
              </a:extLst>
            </p:cNvPr>
            <p:cNvSpPr/>
            <p:nvPr/>
          </p:nvSpPr>
          <p:spPr>
            <a:xfrm>
              <a:off x="671726" y="5737462"/>
              <a:ext cx="21736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reuse profile(4)+= 1</a:t>
              </a:r>
            </a:p>
          </p:txBody>
        </p:sp>
      </p:grpSp>
      <p:grpSp>
        <p:nvGrpSpPr>
          <p:cNvPr id="4" name="Group 3">
            <a:extLst>
              <a:ext uri="{FF2B5EF4-FFF2-40B4-BE49-F238E27FC236}">
                <a16:creationId xmlns:a16="http://schemas.microsoft.com/office/drawing/2014/main" id="{D733A4E1-EC39-0249-98BA-1E5619136D9E}"/>
              </a:ext>
            </a:extLst>
          </p:cNvPr>
          <p:cNvGrpSpPr/>
          <p:nvPr/>
        </p:nvGrpSpPr>
        <p:grpSpPr>
          <a:xfrm>
            <a:off x="542959" y="4874348"/>
            <a:ext cx="2416383" cy="855880"/>
            <a:chOff x="542959" y="4874348"/>
            <a:chExt cx="2416383" cy="855880"/>
          </a:xfrm>
        </p:grpSpPr>
        <p:sp>
          <p:nvSpPr>
            <p:cNvPr id="136" name="Rectangle 135">
              <a:extLst>
                <a:ext uri="{FF2B5EF4-FFF2-40B4-BE49-F238E27FC236}">
                  <a16:creationId xmlns:a16="http://schemas.microsoft.com/office/drawing/2014/main" id="{450BF305-DF0E-624F-A6CE-A373F70D3DE5}"/>
                </a:ext>
              </a:extLst>
            </p:cNvPr>
            <p:cNvSpPr/>
            <p:nvPr/>
          </p:nvSpPr>
          <p:spPr>
            <a:xfrm>
              <a:off x="542959" y="5402277"/>
              <a:ext cx="403940" cy="327951"/>
            </a:xfrm>
            <a:prstGeom prst="rect">
              <a:avLst/>
            </a:prstGeom>
            <a:solidFill>
              <a:schemeClr val="accent5"/>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7" name="Rectangle 136">
              <a:extLst>
                <a:ext uri="{FF2B5EF4-FFF2-40B4-BE49-F238E27FC236}">
                  <a16:creationId xmlns:a16="http://schemas.microsoft.com/office/drawing/2014/main" id="{DD0152B1-7F8A-974E-A716-27E2F95A122A}"/>
                </a:ext>
              </a:extLst>
            </p:cNvPr>
            <p:cNvSpPr/>
            <p:nvPr/>
          </p:nvSpPr>
          <p:spPr>
            <a:xfrm>
              <a:off x="1314554" y="5402275"/>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8" name="Rectangle 137">
              <a:extLst>
                <a:ext uri="{FF2B5EF4-FFF2-40B4-BE49-F238E27FC236}">
                  <a16:creationId xmlns:a16="http://schemas.microsoft.com/office/drawing/2014/main" id="{F81D73D9-F4BA-3A49-B8B1-D95BFA0C51AE}"/>
                </a:ext>
              </a:extLst>
            </p:cNvPr>
            <p:cNvSpPr/>
            <p:nvPr/>
          </p:nvSpPr>
          <p:spPr>
            <a:xfrm>
              <a:off x="2093406" y="5402266"/>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39" name="Rectangle 138">
              <a:extLst>
                <a:ext uri="{FF2B5EF4-FFF2-40B4-BE49-F238E27FC236}">
                  <a16:creationId xmlns:a16="http://schemas.microsoft.com/office/drawing/2014/main" id="{9598C031-710A-6A44-AADB-6131D15C36A7}"/>
                </a:ext>
              </a:extLst>
            </p:cNvPr>
            <p:cNvSpPr/>
            <p:nvPr/>
          </p:nvSpPr>
          <p:spPr>
            <a:xfrm>
              <a:off x="2555402" y="5402254"/>
              <a:ext cx="403940" cy="327951"/>
            </a:xfrm>
            <a:prstGeom prst="rect">
              <a:avLst/>
            </a:prstGeom>
            <a:solidFill>
              <a:schemeClr val="accent5"/>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a:t>
              </a:r>
            </a:p>
          </p:txBody>
        </p:sp>
        <p:sp>
          <p:nvSpPr>
            <p:cNvPr id="151" name="Rectangle 150">
              <a:extLst>
                <a:ext uri="{FF2B5EF4-FFF2-40B4-BE49-F238E27FC236}">
                  <a16:creationId xmlns:a16="http://schemas.microsoft.com/office/drawing/2014/main" id="{A8700D72-F4E1-CD42-86A9-C79B4F168A2A}"/>
                </a:ext>
              </a:extLst>
            </p:cNvPr>
            <p:cNvSpPr/>
            <p:nvPr/>
          </p:nvSpPr>
          <p:spPr>
            <a:xfrm>
              <a:off x="951714" y="4874348"/>
              <a:ext cx="160909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Trace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52" name="Rectangle 151">
            <a:extLst>
              <a:ext uri="{FF2B5EF4-FFF2-40B4-BE49-F238E27FC236}">
                <a16:creationId xmlns:a16="http://schemas.microsoft.com/office/drawing/2014/main" id="{F18FFC49-9A32-CD47-88B8-F3A55C3FB7B5}"/>
              </a:ext>
            </a:extLst>
          </p:cNvPr>
          <p:cNvSpPr/>
          <p:nvPr/>
        </p:nvSpPr>
        <p:spPr>
          <a:xfrm>
            <a:off x="293115" y="1134159"/>
            <a:ext cx="29225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solidFill>
                <a:effectLst/>
                <a:uLnTx/>
                <a:uFillTx/>
                <a:latin typeface="Cambria" panose="02040503050406030204" pitchFamily="18" charset="0"/>
                <a:ea typeface="+mn-ea"/>
                <a:cs typeface="+mn-cs"/>
              </a:rPr>
              <a:t>Spatial Locality</a:t>
            </a:r>
            <a:r>
              <a:rPr kumimoji="0" lang="en-US" sz="2800" b="1" i="0" u="none" strike="noStrike" kern="1200" cap="none" spc="0" normalizeH="0" baseline="30000" noProof="0" dirty="0">
                <a:ln>
                  <a:noFill/>
                </a:ln>
                <a:solidFill>
                  <a:srgbClr val="FFC000"/>
                </a:solidFill>
                <a:effectLst/>
                <a:uLnTx/>
                <a:uFillTx/>
                <a:latin typeface="Cambria" panose="02040503050406030204" pitchFamily="18" charset="0"/>
                <a:ea typeface="+mn-ea"/>
                <a:cs typeface="+mn-cs"/>
              </a:rPr>
              <a:t>7</a:t>
            </a:r>
          </a:p>
        </p:txBody>
      </p:sp>
      <p:sp>
        <p:nvSpPr>
          <p:cNvPr id="153" name="Rectangle 152">
            <a:extLst>
              <a:ext uri="{FF2B5EF4-FFF2-40B4-BE49-F238E27FC236}">
                <a16:creationId xmlns:a16="http://schemas.microsoft.com/office/drawing/2014/main" id="{72AF58E8-FF8A-F449-8AE2-690C11F52F9C}"/>
              </a:ext>
            </a:extLst>
          </p:cNvPr>
          <p:cNvSpPr/>
          <p:nvPr/>
        </p:nvSpPr>
        <p:spPr>
          <a:xfrm>
            <a:off x="27828" y="3880288"/>
            <a:ext cx="345235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Temporal Locality</a:t>
            </a:r>
            <a:r>
              <a:rPr kumimoji="0" lang="en-US" sz="2800" b="1" i="0" u="none" strike="noStrike" kern="1200" cap="none" spc="0" normalizeH="0" baseline="30000" noProof="0" dirty="0">
                <a:ln>
                  <a:noFill/>
                </a:ln>
                <a:solidFill>
                  <a:srgbClr val="4472C4"/>
                </a:solidFill>
                <a:effectLst/>
                <a:uLnTx/>
                <a:uFillTx/>
                <a:latin typeface="Cambria" panose="02040503050406030204" pitchFamily="18" charset="0"/>
                <a:ea typeface="+mn-ea"/>
                <a:cs typeface="+mn-cs"/>
              </a:rPr>
              <a:t>7</a:t>
            </a: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 </a:t>
            </a:r>
          </a:p>
        </p:txBody>
      </p:sp>
      <p:sp>
        <p:nvSpPr>
          <p:cNvPr id="179" name="Rectangle 178">
            <a:extLst>
              <a:ext uri="{FF2B5EF4-FFF2-40B4-BE49-F238E27FC236}">
                <a16:creationId xmlns:a16="http://schemas.microsoft.com/office/drawing/2014/main" id="{DE803F5C-B14C-4841-A974-1BE012423917}"/>
              </a:ext>
            </a:extLst>
          </p:cNvPr>
          <p:cNvSpPr/>
          <p:nvPr/>
        </p:nvSpPr>
        <p:spPr>
          <a:xfrm>
            <a:off x="1662593" y="6445557"/>
            <a:ext cx="5814418" cy="253916"/>
          </a:xfrm>
          <a:prstGeom prst="rect">
            <a:avLst/>
          </a:prstGeom>
        </p:spPr>
        <p:txBody>
          <a:bodyPr wrap="square">
            <a:spAutoFit/>
          </a:bodyPr>
          <a:lstStyle/>
          <a:p>
            <a:pPr marL="0" marR="0" lvl="0" indent="0" algn="l" defTabSz="457200" rtl="0" eaLnBrk="1" fontAlgn="auto" latinLnBrk="0" hangingPunct="1">
              <a:lnSpc>
                <a:spcPct val="100000"/>
              </a:lnSpc>
              <a:spcBef>
                <a:spcPts val="400"/>
              </a:spcBef>
              <a:spcAft>
                <a:spcPts val="0"/>
              </a:spcAft>
              <a:buClrTx/>
              <a:buSzTx/>
              <a:buFontTx/>
              <a:buNone/>
              <a:tabLst/>
              <a:defRPr/>
            </a:pPr>
            <a:r>
              <a:rPr kumimoji="0" lang="en-US" sz="1050" b="0"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[7] Weinberg+, “Quantifying Locality in the Memory Access Patterns of HPC Applications,” SC, 2005</a:t>
            </a:r>
          </a:p>
        </p:txBody>
      </p:sp>
      <p:sp>
        <p:nvSpPr>
          <p:cNvPr id="180" name="Slide Number Placeholder 5">
            <a:extLst>
              <a:ext uri="{FF2B5EF4-FFF2-40B4-BE49-F238E27FC236}">
                <a16:creationId xmlns:a16="http://schemas.microsoft.com/office/drawing/2014/main" id="{0F92EC31-E89F-CB4B-84EE-EF219F80F05F}"/>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Math" panose="02040503050406030204" pitchFamily="18" charset="0"/>
                <a:ea typeface="Cambria Math" panose="02040503050406030204" pitchFamily="18" charset="0"/>
                <a:cs typeface="+mn-cs"/>
              </a:rPr>
              <a:t>269</a:t>
            </a:r>
          </a:p>
        </p:txBody>
      </p:sp>
      <p:sp>
        <p:nvSpPr>
          <p:cNvPr id="169" name="Rectangle 168">
            <a:extLst>
              <a:ext uri="{FF2B5EF4-FFF2-40B4-BE49-F238E27FC236}">
                <a16:creationId xmlns:a16="http://schemas.microsoft.com/office/drawing/2014/main" id="{BC1B7BB1-AF7F-E24B-A039-1EE6702D1422}"/>
              </a:ext>
            </a:extLst>
          </p:cNvPr>
          <p:cNvSpPr/>
          <p:nvPr/>
        </p:nvSpPr>
        <p:spPr>
          <a:xfrm>
            <a:off x="0" y="1120337"/>
            <a:ext cx="9144000" cy="262325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Rectangle 205">
            <a:extLst>
              <a:ext uri="{FF2B5EF4-FFF2-40B4-BE49-F238E27FC236}">
                <a16:creationId xmlns:a16="http://schemas.microsoft.com/office/drawing/2014/main" id="{75A2E716-188E-8A4D-9481-663EF6706BF1}"/>
              </a:ext>
            </a:extLst>
          </p:cNvPr>
          <p:cNvSpPr/>
          <p:nvPr/>
        </p:nvSpPr>
        <p:spPr>
          <a:xfrm>
            <a:off x="3372587" y="6045398"/>
            <a:ext cx="253389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Low temporal locality </a:t>
            </a:r>
          </a:p>
        </p:txBody>
      </p:sp>
    </p:spTree>
    <p:extLst>
      <p:ext uri="{BB962C8B-B14F-4D97-AF65-F5344CB8AC3E}">
        <p14:creationId xmlns:p14="http://schemas.microsoft.com/office/powerpoint/2010/main" val="2631956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Adoption: How to Ease </a:t>
            </a:r>
            <a:r>
              <a:rPr lang="en-US" sz="3600" b="1" dirty="0"/>
              <a:t>Programmability</a:t>
            </a:r>
            <a:r>
              <a:rPr lang="en-US" sz="3600" dirty="0"/>
              <a:t>? (II)</a:t>
            </a:r>
          </a:p>
        </p:txBody>
      </p:sp>
      <p:sp>
        <p:nvSpPr>
          <p:cNvPr id="3" name="Content Placeholder 2"/>
          <p:cNvSpPr>
            <a:spLocks noGrp="1"/>
          </p:cNvSpPr>
          <p:nvPr>
            <p:ph idx="1"/>
          </p:nvPr>
        </p:nvSpPr>
        <p:spPr>
          <a:xfrm>
            <a:off x="228600" y="1052736"/>
            <a:ext cx="8610600" cy="5195664"/>
          </a:xfrm>
        </p:spPr>
        <p:txBody>
          <a:bodyPr/>
          <a:lstStyle/>
          <a:p>
            <a:r>
              <a:rPr lang="en-US" b="0" i="0" dirty="0" err="1">
                <a:solidFill>
                  <a:srgbClr val="000000"/>
                </a:solidFill>
                <a:effectLst/>
              </a:rPr>
              <a:t>Jinfan</a:t>
            </a:r>
            <a:r>
              <a:rPr lang="en-US" b="0" i="0" dirty="0">
                <a:solidFill>
                  <a:srgbClr val="000000"/>
                </a:solidFill>
                <a:effectLst/>
              </a:rPr>
              <a:t> Chen, Juan Gómez-Luna, Izzat El Hajj, </a:t>
            </a:r>
            <a:r>
              <a:rPr lang="en-US" b="0" i="0" dirty="0" err="1">
                <a:solidFill>
                  <a:srgbClr val="000000"/>
                </a:solidFill>
                <a:effectLst/>
              </a:rPr>
              <a:t>YuXin</a:t>
            </a:r>
            <a:r>
              <a:rPr lang="en-US" b="0" i="0" dirty="0">
                <a:solidFill>
                  <a:srgbClr val="000000"/>
                </a:solidFill>
                <a:effectLst/>
              </a:rPr>
              <a:t> Guo, and Onur Mutlu,</a:t>
            </a:r>
            <a:br>
              <a:rPr lang="en-US" b="0" i="0" dirty="0">
                <a:solidFill>
                  <a:srgbClr val="000000"/>
                </a:solidFill>
                <a:effectLst/>
              </a:rPr>
            </a:br>
            <a:r>
              <a:rPr lang="en-US" b="1" i="0" dirty="0">
                <a:solidFill>
                  <a:srgbClr val="0000FF"/>
                </a:solidFill>
                <a:effectLst/>
                <a:hlinkClick r:id="rId2">
                  <a:extLst>
                    <a:ext uri="{A12FA001-AC4F-418D-AE19-62706E023703}">
                      <ahyp:hlinkClr xmlns:ahyp="http://schemas.microsoft.com/office/drawing/2018/hyperlinkcolor" val="tx"/>
                    </a:ext>
                  </a:extLst>
                </a:hlinkClick>
              </a:rPr>
              <a:t>"SimplePIM: A Software Framework for Productive and Efficient Processing in Memory"</a:t>
            </a:r>
            <a:br>
              <a:rPr lang="en-US" b="0" i="0" dirty="0">
                <a:solidFill>
                  <a:srgbClr val="000000"/>
                </a:solidFill>
                <a:effectLst/>
              </a:rPr>
            </a:br>
            <a:r>
              <a:rPr lang="en-US" b="0" i="1" dirty="0">
                <a:solidFill>
                  <a:srgbClr val="000000"/>
                </a:solidFill>
                <a:effectLst/>
              </a:rPr>
              <a:t>Proceedings of the </a:t>
            </a:r>
            <a:r>
              <a:rPr lang="en-US" b="0" i="1" dirty="0">
                <a:solidFill>
                  <a:srgbClr val="000000"/>
                </a:solidFill>
                <a:effectLst/>
                <a:hlinkClick r:id="rId3"/>
              </a:rPr>
              <a:t>32nd International Conference on Parallel Architectures and Compilation Techniques</a:t>
            </a:r>
            <a:r>
              <a:rPr lang="en-US" b="0" i="1" dirty="0">
                <a:solidFill>
                  <a:srgbClr val="000000"/>
                </a:solidFill>
                <a:effectLst/>
              </a:rPr>
              <a:t> (</a:t>
            </a:r>
            <a:r>
              <a:rPr lang="en-US" b="1" i="1" dirty="0">
                <a:solidFill>
                  <a:srgbClr val="000000"/>
                </a:solidFill>
                <a:effectLst/>
              </a:rPr>
              <a:t>PACT</a:t>
            </a:r>
            <a:r>
              <a:rPr lang="en-US" b="0" i="1" dirty="0">
                <a:solidFill>
                  <a:srgbClr val="000000"/>
                </a:solidFill>
                <a:effectLst/>
              </a:rPr>
              <a:t>)</a:t>
            </a:r>
            <a:r>
              <a:rPr lang="en-US" b="0" i="0" dirty="0">
                <a:solidFill>
                  <a:srgbClr val="000000"/>
                </a:solidFill>
                <a:effectLst/>
              </a:rPr>
              <a:t>, Vienna, Austria, October 2023.</a:t>
            </a:r>
          </a:p>
          <a:p>
            <a:pPr algn="l"/>
            <a:endParaRPr lang="en-US" dirty="0"/>
          </a:p>
        </p:txBody>
      </p:sp>
      <p:pic>
        <p:nvPicPr>
          <p:cNvPr id="8" name="Picture 7">
            <a:extLst>
              <a:ext uri="{FF2B5EF4-FFF2-40B4-BE49-F238E27FC236}">
                <a16:creationId xmlns:a16="http://schemas.microsoft.com/office/drawing/2014/main" id="{1A329194-07DC-81E6-E817-34E625D97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3789040"/>
            <a:ext cx="7772400" cy="2183887"/>
          </a:xfrm>
          <a:prstGeom prst="rect">
            <a:avLst/>
          </a:prstGeom>
        </p:spPr>
      </p:pic>
      <p:sp>
        <p:nvSpPr>
          <p:cNvPr id="4" name="Slide Number Placeholder 3">
            <a:extLst>
              <a:ext uri="{FF2B5EF4-FFF2-40B4-BE49-F238E27FC236}">
                <a16:creationId xmlns:a16="http://schemas.microsoft.com/office/drawing/2014/main" id="{4747C8FF-7C0E-F8E4-9426-E148FA73D909}"/>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03521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128B3D-06F1-A742-9EFC-3057B2F894DC}"/>
              </a:ext>
            </a:extLst>
          </p:cNvPr>
          <p:cNvGrpSpPr/>
          <p:nvPr/>
        </p:nvGrpSpPr>
        <p:grpSpPr>
          <a:xfrm>
            <a:off x="4724304" y="713530"/>
            <a:ext cx="4141533" cy="2030902"/>
            <a:chOff x="4724304" y="713530"/>
            <a:chExt cx="4141533" cy="2030902"/>
          </a:xfrm>
        </p:grpSpPr>
        <p:cxnSp>
          <p:nvCxnSpPr>
            <p:cNvPr id="137" name="Straight Arrow Connector 136">
              <a:extLst>
                <a:ext uri="{FF2B5EF4-FFF2-40B4-BE49-F238E27FC236}">
                  <a16:creationId xmlns:a16="http://schemas.microsoft.com/office/drawing/2014/main" id="{4903B581-16B6-0B4D-A946-6E72B6FBB0AC}"/>
                </a:ext>
              </a:extLst>
            </p:cNvPr>
            <p:cNvCxnSpPr>
              <a:cxnSpLocks/>
              <a:endCxn id="139" idx="2"/>
            </p:cNvCxnSpPr>
            <p:nvPr/>
          </p:nvCxnSpPr>
          <p:spPr>
            <a:xfrm>
              <a:off x="4724304" y="1855585"/>
              <a:ext cx="652861" cy="207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Rounded Rectangle 138">
              <a:extLst>
                <a:ext uri="{FF2B5EF4-FFF2-40B4-BE49-F238E27FC236}">
                  <a16:creationId xmlns:a16="http://schemas.microsoft.com/office/drawing/2014/main" id="{EFE3BEFE-96D6-C14D-AA82-13C30AFCDCD0}"/>
                </a:ext>
              </a:extLst>
            </p:cNvPr>
            <p:cNvSpPr/>
            <p:nvPr/>
          </p:nvSpPr>
          <p:spPr>
            <a:xfrm rot="5400000">
              <a:off x="6234732" y="113326"/>
              <a:ext cx="1773538" cy="3488673"/>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nvGrpSpPr>
            <p:cNvPr id="93" name="Group 92">
              <a:extLst>
                <a:ext uri="{FF2B5EF4-FFF2-40B4-BE49-F238E27FC236}">
                  <a16:creationId xmlns:a16="http://schemas.microsoft.com/office/drawing/2014/main" id="{86EE8E19-8D71-6B47-BD7B-884D9CB5B35A}"/>
                </a:ext>
              </a:extLst>
            </p:cNvPr>
            <p:cNvGrpSpPr/>
            <p:nvPr/>
          </p:nvGrpSpPr>
          <p:grpSpPr>
            <a:xfrm>
              <a:off x="5812044" y="713530"/>
              <a:ext cx="2646942" cy="385689"/>
              <a:chOff x="5882737" y="736482"/>
              <a:chExt cx="2646942" cy="385689"/>
            </a:xfrm>
          </p:grpSpPr>
          <p:sp>
            <p:nvSpPr>
              <p:cNvPr id="92" name="Rectangle 91">
                <a:extLst>
                  <a:ext uri="{FF2B5EF4-FFF2-40B4-BE49-F238E27FC236}">
                    <a16:creationId xmlns:a16="http://schemas.microsoft.com/office/drawing/2014/main" id="{7E831CC8-3F85-C94A-A4AF-E27F0E91C85E}"/>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9" name="Rectangle 58">
                <a:extLst>
                  <a:ext uri="{FF2B5EF4-FFF2-40B4-BE49-F238E27FC236}">
                    <a16:creationId xmlns:a16="http://schemas.microsoft.com/office/drawing/2014/main" id="{1CE861CA-9EAB-1C41-8482-FD1A334726E8}"/>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DAMOV-SIM Simulator</a:t>
                </a:r>
              </a:p>
            </p:txBody>
          </p:sp>
        </p:grpSp>
      </p:grpSp>
      <p:sp>
        <p:nvSpPr>
          <p:cNvPr id="2" name="Title 1">
            <a:extLst>
              <a:ext uri="{FF2B5EF4-FFF2-40B4-BE49-F238E27FC236}">
                <a16:creationId xmlns:a16="http://schemas.microsoft.com/office/drawing/2014/main" id="{CAD8854D-8663-1F44-8304-A9A8ADA5F497}"/>
              </a:ext>
            </a:extLst>
          </p:cNvPr>
          <p:cNvSpPr>
            <a:spLocks noGrp="1"/>
          </p:cNvSpPr>
          <p:nvPr>
            <p:ph type="title"/>
          </p:nvPr>
        </p:nvSpPr>
        <p:spPr/>
        <p:txBody>
          <a:bodyPr/>
          <a:lstStyle/>
          <a:p>
            <a:r>
              <a:rPr lang="en-US" dirty="0"/>
              <a:t>Methodology Overview</a:t>
            </a:r>
          </a:p>
        </p:txBody>
      </p:sp>
      <p:grpSp>
        <p:nvGrpSpPr>
          <p:cNvPr id="60" name="Group 59">
            <a:extLst>
              <a:ext uri="{FF2B5EF4-FFF2-40B4-BE49-F238E27FC236}">
                <a16:creationId xmlns:a16="http://schemas.microsoft.com/office/drawing/2014/main" id="{59E67D19-0D1D-734B-8BCE-80743330CA30}"/>
              </a:ext>
            </a:extLst>
          </p:cNvPr>
          <p:cNvGrpSpPr/>
          <p:nvPr/>
        </p:nvGrpSpPr>
        <p:grpSpPr>
          <a:xfrm>
            <a:off x="6785733" y="1218477"/>
            <a:ext cx="2210591" cy="1542941"/>
            <a:chOff x="5278720" y="1343992"/>
            <a:chExt cx="2210591" cy="1542941"/>
          </a:xfrm>
        </p:grpSpPr>
        <p:grpSp>
          <p:nvGrpSpPr>
            <p:cNvPr id="140" name="Group 139">
              <a:extLst>
                <a:ext uri="{FF2B5EF4-FFF2-40B4-BE49-F238E27FC236}">
                  <a16:creationId xmlns:a16="http://schemas.microsoft.com/office/drawing/2014/main" id="{BAC5EEB1-2EB4-FD4C-9E79-9E081BAE1FA9}"/>
                </a:ext>
              </a:extLst>
            </p:cNvPr>
            <p:cNvGrpSpPr/>
            <p:nvPr/>
          </p:nvGrpSpPr>
          <p:grpSpPr>
            <a:xfrm>
              <a:off x="5575960" y="1343992"/>
              <a:ext cx="1616112" cy="1147904"/>
              <a:chOff x="4488719" y="4513526"/>
              <a:chExt cx="1141898" cy="834926"/>
            </a:xfrm>
          </p:grpSpPr>
          <p:sp>
            <p:nvSpPr>
              <p:cNvPr id="142" name="Rounded Rectangle 141">
                <a:extLst>
                  <a:ext uri="{FF2B5EF4-FFF2-40B4-BE49-F238E27FC236}">
                    <a16:creationId xmlns:a16="http://schemas.microsoft.com/office/drawing/2014/main" id="{AEFC4FB3-8FDC-974E-B63A-118BB63FB7F6}"/>
                  </a:ext>
                </a:extLst>
              </p:cNvPr>
              <p:cNvSpPr/>
              <p:nvPr/>
            </p:nvSpPr>
            <p:spPr>
              <a:xfrm>
                <a:off x="4488719" y="4513526"/>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143" name="Group 142">
                <a:extLst>
                  <a:ext uri="{FF2B5EF4-FFF2-40B4-BE49-F238E27FC236}">
                    <a16:creationId xmlns:a16="http://schemas.microsoft.com/office/drawing/2014/main" id="{B7B7D6DF-87F6-734C-8FCB-EFECD068A804}"/>
                  </a:ext>
                </a:extLst>
              </p:cNvPr>
              <p:cNvGrpSpPr/>
              <p:nvPr/>
            </p:nvGrpSpPr>
            <p:grpSpPr>
              <a:xfrm>
                <a:off x="4612752" y="4562853"/>
                <a:ext cx="950503" cy="785599"/>
                <a:chOff x="5407524" y="3939604"/>
                <a:chExt cx="1291345" cy="1067309"/>
              </a:xfrm>
            </p:grpSpPr>
            <p:grpSp>
              <p:nvGrpSpPr>
                <p:cNvPr id="144" name="Group 143">
                  <a:extLst>
                    <a:ext uri="{FF2B5EF4-FFF2-40B4-BE49-F238E27FC236}">
                      <a16:creationId xmlns:a16="http://schemas.microsoft.com/office/drawing/2014/main" id="{80364CE7-912F-8544-8BA5-042D507BC3DB}"/>
                    </a:ext>
                  </a:extLst>
                </p:cNvPr>
                <p:cNvGrpSpPr/>
                <p:nvPr/>
              </p:nvGrpSpPr>
              <p:grpSpPr>
                <a:xfrm>
                  <a:off x="5407524" y="3939604"/>
                  <a:ext cx="1291345" cy="820577"/>
                  <a:chOff x="5850860" y="2018859"/>
                  <a:chExt cx="953311" cy="622201"/>
                </a:xfrm>
              </p:grpSpPr>
              <p:cxnSp>
                <p:nvCxnSpPr>
                  <p:cNvPr id="146" name="Straight Connector 145">
                    <a:extLst>
                      <a:ext uri="{FF2B5EF4-FFF2-40B4-BE49-F238E27FC236}">
                        <a16:creationId xmlns:a16="http://schemas.microsoft.com/office/drawing/2014/main" id="{2ACC59DF-75D5-D54D-B5C2-B62E52908442}"/>
                      </a:ext>
                    </a:extLst>
                  </p:cNvPr>
                  <p:cNvCxnSpPr>
                    <a:cxnSpLocks/>
                  </p:cNvCxnSpPr>
                  <p:nvPr/>
                </p:nvCxnSpPr>
                <p:spPr>
                  <a:xfrm>
                    <a:off x="5857604"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47" name="Straight Connector 146">
                    <a:extLst>
                      <a:ext uri="{FF2B5EF4-FFF2-40B4-BE49-F238E27FC236}">
                        <a16:creationId xmlns:a16="http://schemas.microsoft.com/office/drawing/2014/main" id="{9F72A853-F47E-1847-9016-CDCBF1DF681B}"/>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48" name="Freeform 147">
                    <a:extLst>
                      <a:ext uri="{FF2B5EF4-FFF2-40B4-BE49-F238E27FC236}">
                        <a16:creationId xmlns:a16="http://schemas.microsoft.com/office/drawing/2014/main" id="{5852C268-227A-7842-885B-8C3B3184386B}"/>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45" name="Rectangle 144">
                  <a:extLst>
                    <a:ext uri="{FF2B5EF4-FFF2-40B4-BE49-F238E27FC236}">
                      <a16:creationId xmlns:a16="http://schemas.microsoft.com/office/drawing/2014/main" id="{49DB8BFA-8F33-3F4D-BC2A-4EE42529E116}"/>
                    </a:ext>
                  </a:extLst>
                </p:cNvPr>
                <p:cNvSpPr/>
                <p:nvPr/>
              </p:nvSpPr>
              <p:spPr>
                <a:xfrm>
                  <a:off x="5655576" y="4733191"/>
                  <a:ext cx="680391" cy="27372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141" name="Rectangle 140">
              <a:extLst>
                <a:ext uri="{FF2B5EF4-FFF2-40B4-BE49-F238E27FC236}">
                  <a16:creationId xmlns:a16="http://schemas.microsoft.com/office/drawing/2014/main" id="{1487CEED-2F02-BC43-9AED-813047BDC611}"/>
                </a:ext>
              </a:extLst>
            </p:cNvPr>
            <p:cNvSpPr/>
            <p:nvPr/>
          </p:nvSpPr>
          <p:spPr>
            <a:xfrm>
              <a:off x="5278720" y="2548379"/>
              <a:ext cx="221059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grpSp>
        <p:nvGrpSpPr>
          <p:cNvPr id="7" name="Group 6">
            <a:extLst>
              <a:ext uri="{FF2B5EF4-FFF2-40B4-BE49-F238E27FC236}">
                <a16:creationId xmlns:a16="http://schemas.microsoft.com/office/drawing/2014/main" id="{72517510-9925-8B41-B0FA-C5F09ABC0D10}"/>
              </a:ext>
            </a:extLst>
          </p:cNvPr>
          <p:cNvGrpSpPr/>
          <p:nvPr/>
        </p:nvGrpSpPr>
        <p:grpSpPr>
          <a:xfrm rot="16200000">
            <a:off x="5453686" y="677030"/>
            <a:ext cx="1530486" cy="2640128"/>
            <a:chOff x="7112697" y="787969"/>
            <a:chExt cx="1062812" cy="2210591"/>
          </a:xfrm>
        </p:grpSpPr>
        <p:sp>
          <p:nvSpPr>
            <p:cNvPr id="149" name="Rounded Rectangle 148">
              <a:extLst>
                <a:ext uri="{FF2B5EF4-FFF2-40B4-BE49-F238E27FC236}">
                  <a16:creationId xmlns:a16="http://schemas.microsoft.com/office/drawing/2014/main" id="{9FBAF9CD-8058-224F-8AB5-AF398CCFB2DD}"/>
                </a:ext>
              </a:extLst>
            </p:cNvPr>
            <p:cNvSpPr/>
            <p:nvPr/>
          </p:nvSpPr>
          <p:spPr>
            <a:xfrm rot="5400000">
              <a:off x="7211727" y="1477264"/>
              <a:ext cx="1141898" cy="785666"/>
            </a:xfrm>
            <a:prstGeom prst="roundRect">
              <a:avLst/>
            </a:prstGeom>
            <a:solidFill>
              <a:schemeClr val="accent4">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st</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ld</a:t>
              </a:r>
              <a:r>
                <a:rPr kumimoji="0" lang="en-US" sz="1200" b="1" i="0" u="none" strike="noStrike" kern="1200" cap="none" spc="0" normalizeH="0" baseline="0" noProof="0" dirty="0">
                  <a:ln>
                    <a:noFill/>
                  </a:ln>
                  <a:solidFill>
                    <a:srgbClr val="FFC000">
                      <a:lumMod val="75000"/>
                    </a:srgbClr>
                  </a:solidFill>
                  <a:effectLst/>
                  <a:uLnTx/>
                  <a:uFillTx/>
                  <a:latin typeface="Courier New" panose="02070309020205020404" pitchFamily="49" charset="0"/>
                  <a:ea typeface="+mn-ea"/>
                  <a:cs typeface="Courier New" panose="02070309020205020404" pitchFamily="49" charset="0"/>
                </a:rPr>
                <a:t> 0xFF</a:t>
              </a:r>
            </a:p>
          </p:txBody>
        </p:sp>
        <p:sp>
          <p:nvSpPr>
            <p:cNvPr id="150" name="Rectangle 149">
              <a:extLst>
                <a:ext uri="{FF2B5EF4-FFF2-40B4-BE49-F238E27FC236}">
                  <a16:creationId xmlns:a16="http://schemas.microsoft.com/office/drawing/2014/main" id="{C1855432-2E64-9C42-9271-0FC4CCBD7782}"/>
                </a:ext>
              </a:extLst>
            </p:cNvPr>
            <p:cNvSpPr/>
            <p:nvPr/>
          </p:nvSpPr>
          <p:spPr>
            <a:xfrm rot="5400000">
              <a:off x="6124952" y="1775714"/>
              <a:ext cx="2210591" cy="235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t>Memory Traces</a:t>
              </a:r>
            </a:p>
          </p:txBody>
        </p:sp>
      </p:grpSp>
      <p:grpSp>
        <p:nvGrpSpPr>
          <p:cNvPr id="106" name="Group 105">
            <a:extLst>
              <a:ext uri="{FF2B5EF4-FFF2-40B4-BE49-F238E27FC236}">
                <a16:creationId xmlns:a16="http://schemas.microsoft.com/office/drawing/2014/main" id="{823D9014-BE5E-8E4E-A303-D535A2F18003}"/>
              </a:ext>
            </a:extLst>
          </p:cNvPr>
          <p:cNvGrpSpPr/>
          <p:nvPr/>
        </p:nvGrpSpPr>
        <p:grpSpPr>
          <a:xfrm>
            <a:off x="2467989" y="3303722"/>
            <a:ext cx="3314426" cy="3480557"/>
            <a:chOff x="2467989" y="3303722"/>
            <a:chExt cx="3314426" cy="3480557"/>
          </a:xfrm>
        </p:grpSpPr>
        <p:grpSp>
          <p:nvGrpSpPr>
            <p:cNvPr id="71" name="Group 70">
              <a:extLst>
                <a:ext uri="{FF2B5EF4-FFF2-40B4-BE49-F238E27FC236}">
                  <a16:creationId xmlns:a16="http://schemas.microsoft.com/office/drawing/2014/main" id="{24623BCE-2854-2C46-B128-C8E281464909}"/>
                </a:ext>
              </a:extLst>
            </p:cNvPr>
            <p:cNvGrpSpPr/>
            <p:nvPr/>
          </p:nvGrpSpPr>
          <p:grpSpPr>
            <a:xfrm>
              <a:off x="2467989" y="3801760"/>
              <a:ext cx="2827135" cy="2353616"/>
              <a:chOff x="2485184" y="3820139"/>
              <a:chExt cx="2827135" cy="2353616"/>
            </a:xfrm>
          </p:grpSpPr>
          <p:sp>
            <p:nvSpPr>
              <p:cNvPr id="271" name="Rounded Rectangle 270">
                <a:extLst>
                  <a:ext uri="{FF2B5EF4-FFF2-40B4-BE49-F238E27FC236}">
                    <a16:creationId xmlns:a16="http://schemas.microsoft.com/office/drawing/2014/main" id="{F4B7EBF3-5B7F-984A-87B0-15625C5A71F6}"/>
                  </a:ext>
                </a:extLst>
              </p:cNvPr>
              <p:cNvSpPr/>
              <p:nvPr/>
            </p:nvSpPr>
            <p:spPr>
              <a:xfrm rot="5400000">
                <a:off x="4588192" y="4505406"/>
                <a:ext cx="524709" cy="923544"/>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 Locality</a:t>
                </a:r>
              </a:p>
            </p:txBody>
          </p:sp>
          <p:sp>
            <p:nvSpPr>
              <p:cNvPr id="272" name="Rounded Rectangle 271">
                <a:extLst>
                  <a:ext uri="{FF2B5EF4-FFF2-40B4-BE49-F238E27FC236}">
                    <a16:creationId xmlns:a16="http://schemas.microsoft.com/office/drawing/2014/main" id="{F4448581-A2FB-DE42-8FE6-AF92F52D8CFC}"/>
                  </a:ext>
                </a:extLst>
              </p:cNvPr>
              <p:cNvSpPr/>
              <p:nvPr/>
            </p:nvSpPr>
            <p:spPr>
              <a:xfrm rot="5400000">
                <a:off x="3384521" y="4024726"/>
                <a:ext cx="411480" cy="926575"/>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LFMR</a:t>
                </a:r>
              </a:p>
            </p:txBody>
          </p:sp>
          <p:cxnSp>
            <p:nvCxnSpPr>
              <p:cNvPr id="273" name="Elbow Connector 272">
                <a:extLst>
                  <a:ext uri="{FF2B5EF4-FFF2-40B4-BE49-F238E27FC236}">
                    <a16:creationId xmlns:a16="http://schemas.microsoft.com/office/drawing/2014/main" id="{82C13051-583E-924F-89E6-8DC3E55B7A6F}"/>
                  </a:ext>
                </a:extLst>
              </p:cNvPr>
              <p:cNvCxnSpPr>
                <a:cxnSpLocks/>
                <a:stCxn id="271" idx="2"/>
                <a:endCxn id="270" idx="0"/>
              </p:cNvCxnSpPr>
              <p:nvPr/>
            </p:nvCxnSpPr>
            <p:spPr>
              <a:xfrm rot="10800000" flipV="1">
                <a:off x="4050775" y="4967179"/>
                <a:ext cx="338000" cy="463094"/>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4" name="Elbow Connector 273">
                <a:extLst>
                  <a:ext uri="{FF2B5EF4-FFF2-40B4-BE49-F238E27FC236}">
                    <a16:creationId xmlns:a16="http://schemas.microsoft.com/office/drawing/2014/main" id="{A7D3C12C-2FA5-6348-AB00-9F9708A613AB}"/>
                  </a:ext>
                </a:extLst>
              </p:cNvPr>
              <p:cNvCxnSpPr>
                <a:cxnSpLocks/>
              </p:cNvCxnSpPr>
              <p:nvPr/>
            </p:nvCxnSpPr>
            <p:spPr>
              <a:xfrm rot="10800000">
                <a:off x="4043821" y="4488015"/>
                <a:ext cx="335226" cy="479165"/>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70" name="Rounded Rectangle 269">
                <a:extLst>
                  <a:ext uri="{FF2B5EF4-FFF2-40B4-BE49-F238E27FC236}">
                    <a16:creationId xmlns:a16="http://schemas.microsoft.com/office/drawing/2014/main" id="{675BB5C0-C382-8045-BE41-7D12917FBE0B}"/>
                  </a:ext>
                </a:extLst>
              </p:cNvPr>
              <p:cNvSpPr/>
              <p:nvPr/>
            </p:nvSpPr>
            <p:spPr>
              <a:xfrm rot="5400000">
                <a:off x="3383263" y="4968501"/>
                <a:ext cx="411480" cy="923544"/>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LFMR</a:t>
                </a:r>
              </a:p>
            </p:txBody>
          </p:sp>
          <p:sp>
            <p:nvSpPr>
              <p:cNvPr id="247" name="Rectangle 246">
                <a:extLst>
                  <a:ext uri="{FF2B5EF4-FFF2-40B4-BE49-F238E27FC236}">
                    <a16:creationId xmlns:a16="http://schemas.microsoft.com/office/drawing/2014/main" id="{F4503AC4-80B6-8E43-8876-7E8519C3D7D8}"/>
                  </a:ext>
                </a:extLst>
              </p:cNvPr>
              <p:cNvSpPr/>
              <p:nvPr/>
            </p:nvSpPr>
            <p:spPr>
              <a:xfrm>
                <a:off x="4252976" y="5394644"/>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48" name="Rectangle 247">
                <a:extLst>
                  <a:ext uri="{FF2B5EF4-FFF2-40B4-BE49-F238E27FC236}">
                    <a16:creationId xmlns:a16="http://schemas.microsoft.com/office/drawing/2014/main" id="{F034F961-FD4A-824B-B66F-2B67DA01EF28}"/>
                  </a:ext>
                </a:extLst>
              </p:cNvPr>
              <p:cNvSpPr/>
              <p:nvPr/>
            </p:nvSpPr>
            <p:spPr>
              <a:xfrm>
                <a:off x="4254505" y="4276945"/>
                <a:ext cx="58221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cxnSp>
            <p:nvCxnSpPr>
              <p:cNvPr id="249" name="Elbow Connector 248">
                <a:extLst>
                  <a:ext uri="{FF2B5EF4-FFF2-40B4-BE49-F238E27FC236}">
                    <a16:creationId xmlns:a16="http://schemas.microsoft.com/office/drawing/2014/main" id="{A3A215D8-9A3D-C144-8370-BCE59BC20CD0}"/>
                  </a:ext>
                </a:extLst>
              </p:cNvPr>
              <p:cNvCxnSpPr>
                <a:cxnSpLocks/>
              </p:cNvCxnSpPr>
              <p:nvPr/>
            </p:nvCxnSpPr>
            <p:spPr>
              <a:xfrm flipH="1">
                <a:off x="2783835" y="44301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0" name="Elbow Connector 249">
                <a:extLst>
                  <a:ext uri="{FF2B5EF4-FFF2-40B4-BE49-F238E27FC236}">
                    <a16:creationId xmlns:a16="http://schemas.microsoft.com/office/drawing/2014/main" id="{DEF25A4C-F396-2B4F-9AA2-44F6958C153C}"/>
                  </a:ext>
                </a:extLst>
              </p:cNvPr>
              <p:cNvCxnSpPr>
                <a:cxnSpLocks/>
              </p:cNvCxnSpPr>
              <p:nvPr/>
            </p:nvCxnSpPr>
            <p:spPr>
              <a:xfrm rot="10800000">
                <a:off x="2786611" y="39054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1" name="Elbow Connector 250">
                <a:extLst>
                  <a:ext uri="{FF2B5EF4-FFF2-40B4-BE49-F238E27FC236}">
                    <a16:creationId xmlns:a16="http://schemas.microsoft.com/office/drawing/2014/main" id="{771E5C1B-F2C5-4545-8D77-C9DF5F89D29D}"/>
                  </a:ext>
                </a:extLst>
              </p:cNvPr>
              <p:cNvCxnSpPr>
                <a:cxnSpLocks/>
              </p:cNvCxnSpPr>
              <p:nvPr/>
            </p:nvCxnSpPr>
            <p:spPr>
              <a:xfrm flipH="1">
                <a:off x="2783835" y="5503384"/>
                <a:ext cx="334967"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2" name="Elbow Connector 251">
                <a:extLst>
                  <a:ext uri="{FF2B5EF4-FFF2-40B4-BE49-F238E27FC236}">
                    <a16:creationId xmlns:a16="http://schemas.microsoft.com/office/drawing/2014/main" id="{DE342E5D-2C05-024D-9B23-9FA85D8B8BB0}"/>
                  </a:ext>
                </a:extLst>
              </p:cNvPr>
              <p:cNvCxnSpPr>
                <a:cxnSpLocks/>
              </p:cNvCxnSpPr>
              <p:nvPr/>
            </p:nvCxnSpPr>
            <p:spPr>
              <a:xfrm rot="10800000">
                <a:off x="2786611" y="4978673"/>
                <a:ext cx="332191" cy="524709"/>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53" name="Rectangle 252">
                <a:extLst>
                  <a:ext uri="{FF2B5EF4-FFF2-40B4-BE49-F238E27FC236}">
                    <a16:creationId xmlns:a16="http://schemas.microsoft.com/office/drawing/2014/main" id="{79DB50EF-7C2F-2446-920E-11AFFB7F5BED}"/>
                  </a:ext>
                </a:extLst>
              </p:cNvPr>
              <p:cNvSpPr/>
              <p:nvPr/>
            </p:nvSpPr>
            <p:spPr>
              <a:xfrm>
                <a:off x="2960725" y="3820139"/>
                <a:ext cx="5697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High</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54" name="Rectangle 253">
                <a:extLst>
                  <a:ext uri="{FF2B5EF4-FFF2-40B4-BE49-F238E27FC236}">
                    <a16:creationId xmlns:a16="http://schemas.microsoft.com/office/drawing/2014/main" id="{9BAE29C0-D51E-AE45-85BF-D49E901350C2}"/>
                  </a:ext>
                </a:extLst>
              </p:cNvPr>
              <p:cNvSpPr/>
              <p:nvPr/>
            </p:nvSpPr>
            <p:spPr>
              <a:xfrm>
                <a:off x="2975840" y="5865978"/>
                <a:ext cx="54213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Low</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260" name="Rectangle 259">
                <a:extLst>
                  <a:ext uri="{FF2B5EF4-FFF2-40B4-BE49-F238E27FC236}">
                    <a16:creationId xmlns:a16="http://schemas.microsoft.com/office/drawing/2014/main" id="{5BD04208-6D2D-5B49-9F2D-B7543F1BF695}"/>
                  </a:ext>
                </a:extLst>
              </p:cNvPr>
              <p:cNvSpPr/>
              <p:nvPr/>
            </p:nvSpPr>
            <p:spPr>
              <a:xfrm>
                <a:off x="2485184" y="4726091"/>
                <a:ext cx="34336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grpSp>
        <p:grpSp>
          <p:nvGrpSpPr>
            <p:cNvPr id="173" name="Group 172">
              <a:extLst>
                <a:ext uri="{FF2B5EF4-FFF2-40B4-BE49-F238E27FC236}">
                  <a16:creationId xmlns:a16="http://schemas.microsoft.com/office/drawing/2014/main" id="{19030FB5-8968-B74A-976B-EFEAD50506F0}"/>
                </a:ext>
              </a:extLst>
            </p:cNvPr>
            <p:cNvGrpSpPr/>
            <p:nvPr/>
          </p:nvGrpSpPr>
          <p:grpSpPr>
            <a:xfrm rot="10800000">
              <a:off x="5231505" y="3303722"/>
              <a:ext cx="550910" cy="3480557"/>
              <a:chOff x="8565895" y="1384438"/>
              <a:chExt cx="1138776" cy="1819527"/>
            </a:xfrm>
          </p:grpSpPr>
          <p:cxnSp>
            <p:nvCxnSpPr>
              <p:cNvPr id="174" name="Straight Connector 173">
                <a:extLst>
                  <a:ext uri="{FF2B5EF4-FFF2-40B4-BE49-F238E27FC236}">
                    <a16:creationId xmlns:a16="http://schemas.microsoft.com/office/drawing/2014/main" id="{EC3FBC3C-82F0-AE40-9D3E-B74067B69DF2}"/>
                  </a:ext>
                </a:extLst>
              </p:cNvPr>
              <p:cNvCxnSpPr>
                <a:cxnSpLocks/>
              </p:cNvCxnSpPr>
              <p:nvPr/>
            </p:nvCxnSpPr>
            <p:spPr>
              <a:xfrm rot="10800000" flipH="1" flipV="1">
                <a:off x="8714828" y="1384438"/>
                <a:ext cx="840907" cy="787559"/>
              </a:xfrm>
              <a:prstGeom prst="line">
                <a:avLst/>
              </a:prstGeom>
              <a:ln w="19050"/>
            </p:spPr>
            <p:style>
              <a:lnRef idx="1">
                <a:schemeClr val="dk1"/>
              </a:lnRef>
              <a:fillRef idx="0">
                <a:schemeClr val="dk1"/>
              </a:fillRef>
              <a:effectRef idx="0">
                <a:schemeClr val="dk1"/>
              </a:effectRef>
              <a:fontRef idx="minor">
                <a:schemeClr val="tx1"/>
              </a:fontRef>
            </p:style>
          </p:cxnSp>
          <p:cxnSp>
            <p:nvCxnSpPr>
              <p:cNvPr id="175" name="Straight Connector 174">
                <a:extLst>
                  <a:ext uri="{FF2B5EF4-FFF2-40B4-BE49-F238E27FC236}">
                    <a16:creationId xmlns:a16="http://schemas.microsoft.com/office/drawing/2014/main" id="{20F26345-A536-084E-B74A-4E3D62B57CAB}"/>
                  </a:ext>
                </a:extLst>
              </p:cNvPr>
              <p:cNvCxnSpPr>
                <a:cxnSpLocks/>
              </p:cNvCxnSpPr>
              <p:nvPr/>
            </p:nvCxnSpPr>
            <p:spPr>
              <a:xfrm rot="10800000" flipH="1">
                <a:off x="8565895" y="2519526"/>
                <a:ext cx="1138776" cy="684439"/>
              </a:xfrm>
              <a:prstGeom prst="line">
                <a:avLst/>
              </a:prstGeom>
              <a:ln w="19050"/>
            </p:spPr>
            <p:style>
              <a:lnRef idx="1">
                <a:schemeClr val="dk1"/>
              </a:lnRef>
              <a:fillRef idx="0">
                <a:schemeClr val="dk1"/>
              </a:fillRef>
              <a:effectRef idx="0">
                <a:schemeClr val="dk1"/>
              </a:effectRef>
              <a:fontRef idx="minor">
                <a:schemeClr val="tx1"/>
              </a:fontRef>
            </p:style>
          </p:cxnSp>
        </p:grpSp>
      </p:grpSp>
      <p:grpSp>
        <p:nvGrpSpPr>
          <p:cNvPr id="97" name="Group 96">
            <a:extLst>
              <a:ext uri="{FF2B5EF4-FFF2-40B4-BE49-F238E27FC236}">
                <a16:creationId xmlns:a16="http://schemas.microsoft.com/office/drawing/2014/main" id="{2CA935D6-493F-FC42-AA51-7C8AE9F62A72}"/>
              </a:ext>
            </a:extLst>
          </p:cNvPr>
          <p:cNvGrpSpPr/>
          <p:nvPr/>
        </p:nvGrpSpPr>
        <p:grpSpPr>
          <a:xfrm>
            <a:off x="1884871" y="736482"/>
            <a:ext cx="2839433" cy="2268045"/>
            <a:chOff x="1884871" y="736482"/>
            <a:chExt cx="2839433" cy="2268045"/>
          </a:xfrm>
        </p:grpSpPr>
        <p:sp>
          <p:nvSpPr>
            <p:cNvPr id="110" name="Rectangle 109">
              <a:extLst>
                <a:ext uri="{FF2B5EF4-FFF2-40B4-BE49-F238E27FC236}">
                  <a16:creationId xmlns:a16="http://schemas.microsoft.com/office/drawing/2014/main" id="{552D9466-1009-2841-83C6-299787C48245}"/>
                </a:ext>
              </a:extLst>
            </p:cNvPr>
            <p:cNvSpPr/>
            <p:nvPr/>
          </p:nvSpPr>
          <p:spPr>
            <a:xfrm>
              <a:off x="2302219" y="1158829"/>
              <a:ext cx="2422085" cy="1845698"/>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11" name="Group 110">
              <a:extLst>
                <a:ext uri="{FF2B5EF4-FFF2-40B4-BE49-F238E27FC236}">
                  <a16:creationId xmlns:a16="http://schemas.microsoft.com/office/drawing/2014/main" id="{5EEA9854-1096-154D-B64C-2C426A8C38BA}"/>
                </a:ext>
              </a:extLst>
            </p:cNvPr>
            <p:cNvGrpSpPr/>
            <p:nvPr/>
          </p:nvGrpSpPr>
          <p:grpSpPr>
            <a:xfrm>
              <a:off x="2428971" y="1680938"/>
              <a:ext cx="1083631" cy="731005"/>
              <a:chOff x="1223341" y="1265937"/>
              <a:chExt cx="1083631" cy="731005"/>
            </a:xfrm>
          </p:grpSpPr>
          <p:pic>
            <p:nvPicPr>
              <p:cNvPr id="112" name="Picture 111">
                <a:extLst>
                  <a:ext uri="{FF2B5EF4-FFF2-40B4-BE49-F238E27FC236}">
                    <a16:creationId xmlns:a16="http://schemas.microsoft.com/office/drawing/2014/main" id="{47DFACDD-18DB-774E-B641-26E654A7D9A8}"/>
                  </a:ext>
                </a:extLst>
              </p:cNvPr>
              <p:cNvPicPr>
                <a:picLocks noChangeAspect="1"/>
              </p:cNvPicPr>
              <p:nvPr/>
            </p:nvPicPr>
            <p:blipFill>
              <a:blip r:embed="rId3">
                <a:grayscl/>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5886174">
                <a:off x="1254005" y="1235273"/>
                <a:ext cx="731005" cy="792333"/>
              </a:xfrm>
              <a:prstGeom prst="rect">
                <a:avLst/>
              </a:prstGeom>
            </p:spPr>
          </p:pic>
          <p:cxnSp>
            <p:nvCxnSpPr>
              <p:cNvPr id="113" name="Straight Connector 112">
                <a:extLst>
                  <a:ext uri="{FF2B5EF4-FFF2-40B4-BE49-F238E27FC236}">
                    <a16:creationId xmlns:a16="http://schemas.microsoft.com/office/drawing/2014/main" id="{21C492B5-B4BE-B843-9BB5-E1EE418D5964}"/>
                  </a:ext>
                </a:extLst>
              </p:cNvPr>
              <p:cNvCxnSpPr>
                <a:cxnSpLocks/>
              </p:cNvCxnSpPr>
              <p:nvPr/>
            </p:nvCxnSpPr>
            <p:spPr>
              <a:xfrm flipV="1">
                <a:off x="1509187" y="1310000"/>
                <a:ext cx="797785" cy="83724"/>
              </a:xfrm>
              <a:prstGeom prst="line">
                <a:avLst/>
              </a:prstGeom>
              <a:ln w="19050">
                <a:prstDash val="sysDot"/>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119612AD-77FA-604B-A1C8-9DFAC3B0DA36}"/>
                  </a:ext>
                </a:extLst>
              </p:cNvPr>
              <p:cNvCxnSpPr>
                <a:cxnSpLocks/>
              </p:cNvCxnSpPr>
              <p:nvPr/>
            </p:nvCxnSpPr>
            <p:spPr>
              <a:xfrm>
                <a:off x="1479367" y="1704111"/>
                <a:ext cx="812012" cy="196821"/>
              </a:xfrm>
              <a:prstGeom prst="line">
                <a:avLst/>
              </a:prstGeom>
              <a:ln w="19050">
                <a:prstDash val="sysDot"/>
              </a:ln>
            </p:spPr>
            <p:style>
              <a:lnRef idx="1">
                <a:schemeClr val="dk1"/>
              </a:lnRef>
              <a:fillRef idx="0">
                <a:schemeClr val="dk1"/>
              </a:fillRef>
              <a:effectRef idx="0">
                <a:schemeClr val="dk1"/>
              </a:effectRef>
              <a:fontRef idx="minor">
                <a:schemeClr val="tx1"/>
              </a:fontRef>
            </p:style>
          </p:cxnSp>
        </p:grpSp>
        <p:grpSp>
          <p:nvGrpSpPr>
            <p:cNvPr id="115" name="Group 114">
              <a:extLst>
                <a:ext uri="{FF2B5EF4-FFF2-40B4-BE49-F238E27FC236}">
                  <a16:creationId xmlns:a16="http://schemas.microsoft.com/office/drawing/2014/main" id="{6DFE94AB-4A69-E046-BE6A-A3D42A1066FC}"/>
                </a:ext>
              </a:extLst>
            </p:cNvPr>
            <p:cNvGrpSpPr/>
            <p:nvPr/>
          </p:nvGrpSpPr>
          <p:grpSpPr>
            <a:xfrm>
              <a:off x="3484207" y="1373468"/>
              <a:ext cx="1150668" cy="1506436"/>
              <a:chOff x="2372838" y="1450082"/>
              <a:chExt cx="1150668" cy="1630903"/>
            </a:xfrm>
          </p:grpSpPr>
          <p:grpSp>
            <p:nvGrpSpPr>
              <p:cNvPr id="116" name="Group 115">
                <a:extLst>
                  <a:ext uri="{FF2B5EF4-FFF2-40B4-BE49-F238E27FC236}">
                    <a16:creationId xmlns:a16="http://schemas.microsoft.com/office/drawing/2014/main" id="{E741F835-2386-9044-BB82-98209F29FC95}"/>
                  </a:ext>
                </a:extLst>
              </p:cNvPr>
              <p:cNvGrpSpPr/>
              <p:nvPr/>
            </p:nvGrpSpPr>
            <p:grpSpPr>
              <a:xfrm>
                <a:off x="2372839" y="1450082"/>
                <a:ext cx="1150667" cy="1630903"/>
                <a:chOff x="384443" y="1798097"/>
                <a:chExt cx="1150667" cy="1630903"/>
              </a:xfrm>
            </p:grpSpPr>
            <p:sp>
              <p:nvSpPr>
                <p:cNvPr id="120" name="Rectangle 119">
                  <a:extLst>
                    <a:ext uri="{FF2B5EF4-FFF2-40B4-BE49-F238E27FC236}">
                      <a16:creationId xmlns:a16="http://schemas.microsoft.com/office/drawing/2014/main" id="{76168B57-E29E-2045-9CA4-117F654A6B63}"/>
                    </a:ext>
                  </a:extLst>
                </p:cNvPr>
                <p:cNvSpPr/>
                <p:nvPr/>
              </p:nvSpPr>
              <p:spPr>
                <a:xfrm>
                  <a:off x="384443" y="1798097"/>
                  <a:ext cx="1150667" cy="163090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1" name="Freeform 120">
                  <a:extLst>
                    <a:ext uri="{FF2B5EF4-FFF2-40B4-BE49-F238E27FC236}">
                      <a16:creationId xmlns:a16="http://schemas.microsoft.com/office/drawing/2014/main" id="{D5CF91B9-543D-E94E-B059-C0CBC8B314FE}"/>
                    </a:ext>
                  </a:extLst>
                </p:cNvPr>
                <p:cNvSpPr/>
                <p:nvPr/>
              </p:nvSpPr>
              <p:spPr>
                <a:xfrm>
                  <a:off x="610872" y="2314417"/>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22" name="Freeform 121">
                  <a:extLst>
                    <a:ext uri="{FF2B5EF4-FFF2-40B4-BE49-F238E27FC236}">
                      <a16:creationId xmlns:a16="http://schemas.microsoft.com/office/drawing/2014/main" id="{E946E497-9AE1-1E44-84B6-3AD7CA3C6285}"/>
                    </a:ext>
                  </a:extLst>
                </p:cNvPr>
                <p:cNvSpPr/>
                <p:nvPr/>
              </p:nvSpPr>
              <p:spPr>
                <a:xfrm>
                  <a:off x="615844" y="2585184"/>
                  <a:ext cx="690880" cy="99550"/>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rgbClr val="F22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17" name="Rectangle 116">
                <a:extLst>
                  <a:ext uri="{FF2B5EF4-FFF2-40B4-BE49-F238E27FC236}">
                    <a16:creationId xmlns:a16="http://schemas.microsoft.com/office/drawing/2014/main" id="{C43DEDFA-9611-494A-9222-A5F73DC15CC1}"/>
                  </a:ext>
                </a:extLst>
              </p:cNvPr>
              <p:cNvSpPr/>
              <p:nvPr/>
            </p:nvSpPr>
            <p:spPr>
              <a:xfrm>
                <a:off x="2372838" y="1848744"/>
                <a:ext cx="1150667" cy="586103"/>
              </a:xfrm>
              <a:prstGeom prst="rect">
                <a:avLst/>
              </a:prstGeom>
              <a:solidFill>
                <a:srgbClr val="F22200">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18" name="Rectangle 117">
                <a:extLst>
                  <a:ext uri="{FF2B5EF4-FFF2-40B4-BE49-F238E27FC236}">
                    <a16:creationId xmlns:a16="http://schemas.microsoft.com/office/drawing/2014/main" id="{3C2FFFA4-176C-F242-BBBA-7B521BD13F09}"/>
                  </a:ext>
                </a:extLst>
              </p:cNvPr>
              <p:cNvSpPr/>
              <p:nvPr/>
            </p:nvSpPr>
            <p:spPr>
              <a:xfrm>
                <a:off x="2451653" y="1577642"/>
                <a:ext cx="1021433"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roi_begin</a:t>
                </a:r>
              </a:p>
            </p:txBody>
          </p:sp>
          <p:sp>
            <p:nvSpPr>
              <p:cNvPr id="119" name="Rectangle 118">
                <a:extLst>
                  <a:ext uri="{FF2B5EF4-FFF2-40B4-BE49-F238E27FC236}">
                    <a16:creationId xmlns:a16="http://schemas.microsoft.com/office/drawing/2014/main" id="{A18BA5B8-20CD-8D46-B8E0-0C58ADCBB220}"/>
                  </a:ext>
                </a:extLst>
              </p:cNvPr>
              <p:cNvSpPr/>
              <p:nvPr/>
            </p:nvSpPr>
            <p:spPr>
              <a:xfrm>
                <a:off x="2547920" y="2377110"/>
                <a:ext cx="835485" cy="299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roi_end</a:t>
                </a:r>
                <a:endParaRPr kumimoji="0" lang="en-US" sz="1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sp>
          <p:nvSpPr>
            <p:cNvPr id="124" name="Rectangle 123">
              <a:extLst>
                <a:ext uri="{FF2B5EF4-FFF2-40B4-BE49-F238E27FC236}">
                  <a16:creationId xmlns:a16="http://schemas.microsoft.com/office/drawing/2014/main" id="{D7D8FFA7-89ED-424A-87D1-F1EE8759A63B}"/>
                </a:ext>
              </a:extLst>
            </p:cNvPr>
            <p:cNvSpPr/>
            <p:nvPr/>
          </p:nvSpPr>
          <p:spPr>
            <a:xfrm>
              <a:off x="2404952" y="2404426"/>
              <a:ext cx="104387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Profiler</a:t>
              </a:r>
            </a:p>
          </p:txBody>
        </p:sp>
        <p:grpSp>
          <p:nvGrpSpPr>
            <p:cNvPr id="153" name="Group 152">
              <a:extLst>
                <a:ext uri="{FF2B5EF4-FFF2-40B4-BE49-F238E27FC236}">
                  <a16:creationId xmlns:a16="http://schemas.microsoft.com/office/drawing/2014/main" id="{F954D159-745E-AE42-84CF-77C789CBFBBC}"/>
                </a:ext>
              </a:extLst>
            </p:cNvPr>
            <p:cNvGrpSpPr/>
            <p:nvPr/>
          </p:nvGrpSpPr>
          <p:grpSpPr>
            <a:xfrm>
              <a:off x="1884871" y="1125488"/>
              <a:ext cx="534754" cy="1801990"/>
              <a:chOff x="8556981" y="1480516"/>
              <a:chExt cx="639488" cy="1801990"/>
            </a:xfrm>
          </p:grpSpPr>
          <p:cxnSp>
            <p:nvCxnSpPr>
              <p:cNvPr id="154" name="Straight Connector 153">
                <a:extLst>
                  <a:ext uri="{FF2B5EF4-FFF2-40B4-BE49-F238E27FC236}">
                    <a16:creationId xmlns:a16="http://schemas.microsoft.com/office/drawing/2014/main" id="{997DE847-D98D-514A-894F-E8DC4E8CCF16}"/>
                  </a:ext>
                </a:extLst>
              </p:cNvPr>
              <p:cNvCxnSpPr>
                <a:cxnSpLocks/>
              </p:cNvCxnSpPr>
              <p:nvPr/>
            </p:nvCxnSpPr>
            <p:spPr>
              <a:xfrm>
                <a:off x="8556981" y="1480516"/>
                <a:ext cx="624180" cy="621757"/>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Straight Connector 154">
                <a:extLst>
                  <a:ext uri="{FF2B5EF4-FFF2-40B4-BE49-F238E27FC236}">
                    <a16:creationId xmlns:a16="http://schemas.microsoft.com/office/drawing/2014/main" id="{F84EBE10-4F34-A64B-BFBA-0E1240FC0986}"/>
                  </a:ext>
                </a:extLst>
              </p:cNvPr>
              <p:cNvCxnSpPr>
                <a:cxnSpLocks/>
              </p:cNvCxnSpPr>
              <p:nvPr/>
            </p:nvCxnSpPr>
            <p:spPr>
              <a:xfrm flipV="1">
                <a:off x="8556981" y="2534349"/>
                <a:ext cx="639488" cy="748157"/>
              </a:xfrm>
              <a:prstGeom prst="line">
                <a:avLst/>
              </a:prstGeom>
              <a:ln w="19050"/>
            </p:spPr>
            <p:style>
              <a:lnRef idx="1">
                <a:schemeClr val="dk1"/>
              </a:lnRef>
              <a:fillRef idx="0">
                <a:schemeClr val="dk1"/>
              </a:fillRef>
              <a:effectRef idx="0">
                <a:schemeClr val="dk1"/>
              </a:effectRef>
              <a:fontRef idx="minor">
                <a:schemeClr val="tx1"/>
              </a:fontRef>
            </p:style>
          </p:cxnSp>
        </p:grpSp>
        <p:sp>
          <p:nvSpPr>
            <p:cNvPr id="6" name="Rectangle 5">
              <a:extLst>
                <a:ext uri="{FF2B5EF4-FFF2-40B4-BE49-F238E27FC236}">
                  <a16:creationId xmlns:a16="http://schemas.microsoft.com/office/drawing/2014/main" id="{B2354BE9-0D6A-254D-B5C1-2096414C69DD}"/>
                </a:ext>
              </a:extLst>
            </p:cNvPr>
            <p:cNvSpPr/>
            <p:nvPr/>
          </p:nvSpPr>
          <p:spPr>
            <a:xfrm>
              <a:off x="2302219" y="736482"/>
              <a:ext cx="2422085"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Application Profiling</a:t>
              </a:r>
            </a:p>
          </p:txBody>
        </p:sp>
      </p:grpSp>
      <p:grpSp>
        <p:nvGrpSpPr>
          <p:cNvPr id="182" name="Group 181">
            <a:extLst>
              <a:ext uri="{FF2B5EF4-FFF2-40B4-BE49-F238E27FC236}">
                <a16:creationId xmlns:a16="http://schemas.microsoft.com/office/drawing/2014/main" id="{55067FD7-77FA-044F-93C2-734C41DD09EA}"/>
              </a:ext>
            </a:extLst>
          </p:cNvPr>
          <p:cNvGrpSpPr/>
          <p:nvPr/>
        </p:nvGrpSpPr>
        <p:grpSpPr>
          <a:xfrm>
            <a:off x="34219" y="618869"/>
            <a:ext cx="1970246" cy="2370428"/>
            <a:chOff x="34219" y="618869"/>
            <a:chExt cx="1970246" cy="2370428"/>
          </a:xfrm>
        </p:grpSpPr>
        <p:sp>
          <p:nvSpPr>
            <p:cNvPr id="126" name="Rectangle 125">
              <a:extLst>
                <a:ext uri="{FF2B5EF4-FFF2-40B4-BE49-F238E27FC236}">
                  <a16:creationId xmlns:a16="http://schemas.microsoft.com/office/drawing/2014/main" id="{D2AA2CEE-B166-D74D-B04E-1942696CF979}"/>
                </a:ext>
              </a:extLst>
            </p:cNvPr>
            <p:cNvSpPr/>
            <p:nvPr/>
          </p:nvSpPr>
          <p:spPr>
            <a:xfrm>
              <a:off x="34219" y="1008115"/>
              <a:ext cx="197024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Target Application</a:t>
              </a:r>
            </a:p>
          </p:txBody>
        </p:sp>
        <p:grpSp>
          <p:nvGrpSpPr>
            <p:cNvPr id="96" name="Group 95">
              <a:extLst>
                <a:ext uri="{FF2B5EF4-FFF2-40B4-BE49-F238E27FC236}">
                  <a16:creationId xmlns:a16="http://schemas.microsoft.com/office/drawing/2014/main" id="{42CB0CEF-C999-9C43-A230-0F857D001E90}"/>
                </a:ext>
              </a:extLst>
            </p:cNvPr>
            <p:cNvGrpSpPr/>
            <p:nvPr/>
          </p:nvGrpSpPr>
          <p:grpSpPr>
            <a:xfrm>
              <a:off x="219760" y="618869"/>
              <a:ext cx="1568207" cy="2370428"/>
              <a:chOff x="219760" y="618869"/>
              <a:chExt cx="1568207" cy="2370428"/>
            </a:xfrm>
          </p:grpSpPr>
          <p:sp>
            <p:nvSpPr>
              <p:cNvPr id="125" name="Rectangle 124">
                <a:extLst>
                  <a:ext uri="{FF2B5EF4-FFF2-40B4-BE49-F238E27FC236}">
                    <a16:creationId xmlns:a16="http://schemas.microsoft.com/office/drawing/2014/main" id="{DE179687-1111-3D40-9DBC-D6F753B7D399}"/>
                  </a:ext>
                </a:extLst>
              </p:cNvPr>
              <p:cNvSpPr/>
              <p:nvPr/>
            </p:nvSpPr>
            <p:spPr>
              <a:xfrm>
                <a:off x="245270" y="979903"/>
                <a:ext cx="1542697" cy="2009394"/>
              </a:xfrm>
              <a:prstGeom prst="rect">
                <a:avLst/>
              </a:prstGeom>
              <a:solidFill>
                <a:schemeClr val="accent6">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0CAC0D48-CABA-B04C-B9F6-C11ED3B1A67C}"/>
                  </a:ext>
                </a:extLst>
              </p:cNvPr>
              <p:cNvGrpSpPr/>
              <p:nvPr/>
            </p:nvGrpSpPr>
            <p:grpSpPr>
              <a:xfrm>
                <a:off x="502434" y="1345308"/>
                <a:ext cx="1161012" cy="1542683"/>
                <a:chOff x="192558" y="815374"/>
                <a:chExt cx="1161012" cy="1542683"/>
              </a:xfrm>
            </p:grpSpPr>
            <p:sp>
              <p:nvSpPr>
                <p:cNvPr id="128" name="Rectangle 127">
                  <a:extLst>
                    <a:ext uri="{FF2B5EF4-FFF2-40B4-BE49-F238E27FC236}">
                      <a16:creationId xmlns:a16="http://schemas.microsoft.com/office/drawing/2014/main" id="{80E00CFA-F899-0143-9343-FFB229492A8B}"/>
                    </a:ext>
                  </a:extLst>
                </p:cNvPr>
                <p:cNvSpPr/>
                <p:nvPr/>
              </p:nvSpPr>
              <p:spPr>
                <a:xfrm>
                  <a:off x="192558" y="815374"/>
                  <a:ext cx="1161012" cy="154268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129" name="Freeform 128">
                  <a:extLst>
                    <a:ext uri="{FF2B5EF4-FFF2-40B4-BE49-F238E27FC236}">
                      <a16:creationId xmlns:a16="http://schemas.microsoft.com/office/drawing/2014/main" id="{CE23A6B4-93C3-A948-BA91-EAAE76BFD94F}"/>
                    </a:ext>
                  </a:extLst>
                </p:cNvPr>
                <p:cNvSpPr/>
                <p:nvPr/>
              </p:nvSpPr>
              <p:spPr>
                <a:xfrm>
                  <a:off x="447346" y="1008621"/>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0" name="Freeform 129">
                  <a:extLst>
                    <a:ext uri="{FF2B5EF4-FFF2-40B4-BE49-F238E27FC236}">
                      <a16:creationId xmlns:a16="http://schemas.microsoft.com/office/drawing/2014/main" id="{E8618E44-97A3-144A-92F6-35AB0200FA97}"/>
                    </a:ext>
                  </a:extLst>
                </p:cNvPr>
                <p:cNvSpPr/>
                <p:nvPr/>
              </p:nvSpPr>
              <p:spPr>
                <a:xfrm>
                  <a:off x="474576" y="1340336"/>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1" name="Freeform 130">
                  <a:extLst>
                    <a:ext uri="{FF2B5EF4-FFF2-40B4-BE49-F238E27FC236}">
                      <a16:creationId xmlns:a16="http://schemas.microsoft.com/office/drawing/2014/main" id="{433D34DB-2DAC-5049-A0DB-695CF0613FA6}"/>
                    </a:ext>
                  </a:extLst>
                </p:cNvPr>
                <p:cNvSpPr/>
                <p:nvPr/>
              </p:nvSpPr>
              <p:spPr>
                <a:xfrm>
                  <a:off x="460805" y="1668670"/>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sp>
              <p:nvSpPr>
                <p:cNvPr id="132" name="Freeform 131">
                  <a:extLst>
                    <a:ext uri="{FF2B5EF4-FFF2-40B4-BE49-F238E27FC236}">
                      <a16:creationId xmlns:a16="http://schemas.microsoft.com/office/drawing/2014/main" id="{CF0E0D82-95BB-E543-8547-B99A9DCA7232}"/>
                    </a:ext>
                  </a:extLst>
                </p:cNvPr>
                <p:cNvSpPr/>
                <p:nvPr/>
              </p:nvSpPr>
              <p:spPr>
                <a:xfrm>
                  <a:off x="474576" y="2001282"/>
                  <a:ext cx="697091" cy="94165"/>
                </a:xfrm>
                <a:custGeom>
                  <a:avLst/>
                  <a:gdLst>
                    <a:gd name="connsiteX0" fmla="*/ 0 w 690880"/>
                    <a:gd name="connsiteY0" fmla="*/ 182902 h 193206"/>
                    <a:gd name="connsiteX1" fmla="*/ 294640 w 690880"/>
                    <a:gd name="connsiteY1" fmla="*/ 22 h 193206"/>
                    <a:gd name="connsiteX2" fmla="*/ 508000 w 690880"/>
                    <a:gd name="connsiteY2" fmla="*/ 193062 h 193206"/>
                    <a:gd name="connsiteX3" fmla="*/ 690880 w 690880"/>
                    <a:gd name="connsiteY3" fmla="*/ 30502 h 193206"/>
                  </a:gdLst>
                  <a:ahLst/>
                  <a:cxnLst>
                    <a:cxn ang="0">
                      <a:pos x="connsiteX0" y="connsiteY0"/>
                    </a:cxn>
                    <a:cxn ang="0">
                      <a:pos x="connsiteX1" y="connsiteY1"/>
                    </a:cxn>
                    <a:cxn ang="0">
                      <a:pos x="connsiteX2" y="connsiteY2"/>
                    </a:cxn>
                    <a:cxn ang="0">
                      <a:pos x="connsiteX3" y="connsiteY3"/>
                    </a:cxn>
                  </a:cxnLst>
                  <a:rect l="l" t="t" r="r" b="b"/>
                  <a:pathLst>
                    <a:path w="690880" h="193206">
                      <a:moveTo>
                        <a:pt x="0" y="182902"/>
                      </a:moveTo>
                      <a:cubicBezTo>
                        <a:pt x="104986" y="90615"/>
                        <a:pt x="209973" y="-1671"/>
                        <a:pt x="294640" y="22"/>
                      </a:cubicBezTo>
                      <a:cubicBezTo>
                        <a:pt x="379307" y="1715"/>
                        <a:pt x="441960" y="187982"/>
                        <a:pt x="508000" y="193062"/>
                      </a:cubicBezTo>
                      <a:cubicBezTo>
                        <a:pt x="574040" y="198142"/>
                        <a:pt x="658707" y="67755"/>
                        <a:pt x="690880" y="30502"/>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Arial" panose="020B0604020202020204" pitchFamily="34" charset="0"/>
                  </a:endParaRPr>
                </a:p>
              </p:txBody>
            </p:sp>
          </p:grpSp>
          <p:sp>
            <p:nvSpPr>
              <p:cNvPr id="133" name="Rectangle 132">
                <a:extLst>
                  <a:ext uri="{FF2B5EF4-FFF2-40B4-BE49-F238E27FC236}">
                    <a16:creationId xmlns:a16="http://schemas.microsoft.com/office/drawing/2014/main" id="{01ADA81E-9F22-2E49-823A-EAFE228161ED}"/>
                  </a:ext>
                </a:extLst>
              </p:cNvPr>
              <p:cNvSpPr/>
              <p:nvPr/>
            </p:nvSpPr>
            <p:spPr>
              <a:xfrm rot="16200000">
                <a:off x="-399340" y="1924514"/>
                <a:ext cx="1545978" cy="307777"/>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Source Code</a:t>
                </a:r>
              </a:p>
            </p:txBody>
          </p:sp>
          <p:sp>
            <p:nvSpPr>
              <p:cNvPr id="38" name="Rectangle 37">
                <a:extLst>
                  <a:ext uri="{FF2B5EF4-FFF2-40B4-BE49-F238E27FC236}">
                    <a16:creationId xmlns:a16="http://schemas.microsoft.com/office/drawing/2014/main" id="{9A1734DD-09B8-1841-9E15-E9630DC408F1}"/>
                  </a:ext>
                </a:extLst>
              </p:cNvPr>
              <p:cNvSpPr/>
              <p:nvPr/>
            </p:nvSpPr>
            <p:spPr>
              <a:xfrm>
                <a:off x="309531" y="618869"/>
                <a:ext cx="141417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Arial" panose="020B0604020202020204" pitchFamily="34" charset="0"/>
                  </a:rPr>
                  <a:t>User Input</a:t>
                </a:r>
              </a:p>
            </p:txBody>
          </p:sp>
        </p:grpSp>
      </p:grpSp>
      <p:grpSp>
        <p:nvGrpSpPr>
          <p:cNvPr id="181" name="Group 180">
            <a:extLst>
              <a:ext uri="{FF2B5EF4-FFF2-40B4-BE49-F238E27FC236}">
                <a16:creationId xmlns:a16="http://schemas.microsoft.com/office/drawing/2014/main" id="{5BD3EBE0-D55D-7447-8AC7-BDF8C4055E14}"/>
              </a:ext>
            </a:extLst>
          </p:cNvPr>
          <p:cNvGrpSpPr/>
          <p:nvPr/>
        </p:nvGrpSpPr>
        <p:grpSpPr>
          <a:xfrm>
            <a:off x="5846808" y="1853559"/>
            <a:ext cx="3155090" cy="2745983"/>
            <a:chOff x="5846808" y="1853559"/>
            <a:chExt cx="3155090" cy="2745983"/>
          </a:xfrm>
        </p:grpSpPr>
        <p:sp>
          <p:nvSpPr>
            <p:cNvPr id="176" name="Rectangle 175">
              <a:extLst>
                <a:ext uri="{FF2B5EF4-FFF2-40B4-BE49-F238E27FC236}">
                  <a16:creationId xmlns:a16="http://schemas.microsoft.com/office/drawing/2014/main" id="{E153CD6E-2330-764F-861D-132A1A97E7B4}"/>
                </a:ext>
              </a:extLst>
            </p:cNvPr>
            <p:cNvSpPr/>
            <p:nvPr/>
          </p:nvSpPr>
          <p:spPr>
            <a:xfrm>
              <a:off x="5846809" y="3317160"/>
              <a:ext cx="2726377" cy="1282382"/>
            </a:xfrm>
            <a:prstGeom prst="rect">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04" name="Group 103">
              <a:extLst>
                <a:ext uri="{FF2B5EF4-FFF2-40B4-BE49-F238E27FC236}">
                  <a16:creationId xmlns:a16="http://schemas.microsoft.com/office/drawing/2014/main" id="{67AD5102-16EE-7E4D-972A-B8A99542D2EC}"/>
                </a:ext>
              </a:extLst>
            </p:cNvPr>
            <p:cNvGrpSpPr/>
            <p:nvPr/>
          </p:nvGrpSpPr>
          <p:grpSpPr>
            <a:xfrm>
              <a:off x="5846808" y="1853559"/>
              <a:ext cx="3155090" cy="2664079"/>
              <a:chOff x="5846808" y="1853559"/>
              <a:chExt cx="3155090" cy="2664079"/>
            </a:xfrm>
          </p:grpSpPr>
          <p:grpSp>
            <p:nvGrpSpPr>
              <p:cNvPr id="109" name="Group 108">
                <a:extLst>
                  <a:ext uri="{FF2B5EF4-FFF2-40B4-BE49-F238E27FC236}">
                    <a16:creationId xmlns:a16="http://schemas.microsoft.com/office/drawing/2014/main" id="{F53F1044-246E-FA45-9464-8B0EDCE08219}"/>
                  </a:ext>
                </a:extLst>
              </p:cNvPr>
              <p:cNvGrpSpPr/>
              <p:nvPr/>
            </p:nvGrpSpPr>
            <p:grpSpPr>
              <a:xfrm>
                <a:off x="6040999" y="3877225"/>
                <a:ext cx="2290141" cy="640413"/>
                <a:chOff x="4488784" y="987542"/>
                <a:chExt cx="1498728" cy="640413"/>
              </a:xfrm>
            </p:grpSpPr>
            <p:sp>
              <p:nvSpPr>
                <p:cNvPr id="136" name="Rounded Rectangle 135">
                  <a:extLst>
                    <a:ext uri="{FF2B5EF4-FFF2-40B4-BE49-F238E27FC236}">
                      <a16:creationId xmlns:a16="http://schemas.microsoft.com/office/drawing/2014/main" id="{29EE075D-A1FF-AE42-AA04-06F10B5B4FDE}"/>
                    </a:ext>
                  </a:extLst>
                </p:cNvPr>
                <p:cNvSpPr/>
                <p:nvPr/>
              </p:nvSpPr>
              <p:spPr>
                <a:xfrm>
                  <a:off x="4489453" y="987542"/>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Temporal Locality</a:t>
                  </a:r>
                </a:p>
              </p:txBody>
            </p:sp>
            <p:sp>
              <p:nvSpPr>
                <p:cNvPr id="135" name="Rounded Rectangle 134">
                  <a:extLst>
                    <a:ext uri="{FF2B5EF4-FFF2-40B4-BE49-F238E27FC236}">
                      <a16:creationId xmlns:a16="http://schemas.microsoft.com/office/drawing/2014/main" id="{42D6631A-2C26-5D4E-9358-2B5A0E2F0C36}"/>
                    </a:ext>
                  </a:extLst>
                </p:cNvPr>
                <p:cNvSpPr/>
                <p:nvPr/>
              </p:nvSpPr>
              <p:spPr>
                <a:xfrm>
                  <a:off x="4488784" y="1362779"/>
                  <a:ext cx="1498059" cy="265176"/>
                </a:xfrm>
                <a:prstGeom prst="round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mn-ea"/>
                      <a:cs typeface="Arial" panose="020B0604020202020204" pitchFamily="34" charset="0"/>
                    </a:rPr>
                    <a:t>Spatial Locality</a:t>
                  </a:r>
                </a:p>
              </p:txBody>
            </p:sp>
          </p:grpSp>
          <p:grpSp>
            <p:nvGrpSpPr>
              <p:cNvPr id="100" name="Group 99">
                <a:extLst>
                  <a:ext uri="{FF2B5EF4-FFF2-40B4-BE49-F238E27FC236}">
                    <a16:creationId xmlns:a16="http://schemas.microsoft.com/office/drawing/2014/main" id="{430DDD9A-9449-5049-B09B-EECEECBCF1A8}"/>
                  </a:ext>
                </a:extLst>
              </p:cNvPr>
              <p:cNvGrpSpPr/>
              <p:nvPr/>
            </p:nvGrpSpPr>
            <p:grpSpPr>
              <a:xfrm>
                <a:off x="8573186" y="1853559"/>
                <a:ext cx="428712" cy="2107967"/>
                <a:chOff x="8573186" y="1853559"/>
                <a:chExt cx="428712" cy="2107967"/>
              </a:xfrm>
            </p:grpSpPr>
            <p:cxnSp>
              <p:nvCxnSpPr>
                <p:cNvPr id="30" name="Straight Connector 29">
                  <a:extLst>
                    <a:ext uri="{FF2B5EF4-FFF2-40B4-BE49-F238E27FC236}">
                      <a16:creationId xmlns:a16="http://schemas.microsoft.com/office/drawing/2014/main" id="{9E84DC83-5B2A-D54F-AB18-AC9064914AF8}"/>
                    </a:ext>
                  </a:extLst>
                </p:cNvPr>
                <p:cNvCxnSpPr>
                  <a:cxnSpLocks/>
                  <a:stCxn id="139" idx="0"/>
                </p:cNvCxnSpPr>
                <p:nvPr/>
              </p:nvCxnSpPr>
              <p:spPr>
                <a:xfrm flipV="1">
                  <a:off x="8865838" y="1855380"/>
                  <a:ext cx="136058" cy="228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195A58-2D91-054E-B8AB-48789FC34419}"/>
                    </a:ext>
                  </a:extLst>
                </p:cNvPr>
                <p:cNvCxnSpPr>
                  <a:cxnSpLocks/>
                </p:cNvCxnSpPr>
                <p:nvPr/>
              </p:nvCxnSpPr>
              <p:spPr>
                <a:xfrm>
                  <a:off x="9001896" y="1853559"/>
                  <a:ext cx="0" cy="21079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6CD66EA-53C8-7244-94B6-615DE3E753F8}"/>
                    </a:ext>
                  </a:extLst>
                </p:cNvPr>
                <p:cNvCxnSpPr>
                  <a:cxnSpLocks/>
                  <a:endCxn id="176" idx="3"/>
                </p:cNvCxnSpPr>
                <p:nvPr/>
              </p:nvCxnSpPr>
              <p:spPr>
                <a:xfrm flipH="1" flipV="1">
                  <a:off x="8573186" y="3958351"/>
                  <a:ext cx="428712"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94" name="Rectangle 193">
                <a:extLst>
                  <a:ext uri="{FF2B5EF4-FFF2-40B4-BE49-F238E27FC236}">
                    <a16:creationId xmlns:a16="http://schemas.microsoft.com/office/drawing/2014/main" id="{E29F4AB6-70A6-434D-9153-52FFF003F570}"/>
                  </a:ext>
                </a:extLst>
              </p:cNvPr>
              <p:cNvSpPr/>
              <p:nvPr/>
            </p:nvSpPr>
            <p:spPr>
              <a:xfrm>
                <a:off x="5846808" y="3201169"/>
                <a:ext cx="2726379" cy="557784"/>
              </a:xfrm>
              <a:prstGeom prst="rect">
                <a:avLst/>
              </a:prstGeom>
              <a:solidFill>
                <a:schemeClr val="tx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Locality-based Clustering</a:t>
                </a:r>
              </a:p>
            </p:txBody>
          </p:sp>
        </p:grpSp>
      </p:grpSp>
      <p:grpSp>
        <p:nvGrpSpPr>
          <p:cNvPr id="180" name="Group 179">
            <a:extLst>
              <a:ext uri="{FF2B5EF4-FFF2-40B4-BE49-F238E27FC236}">
                <a16:creationId xmlns:a16="http://schemas.microsoft.com/office/drawing/2014/main" id="{5A69F14A-5249-5844-A11D-44A658F0C3B5}"/>
              </a:ext>
            </a:extLst>
          </p:cNvPr>
          <p:cNvGrpSpPr/>
          <p:nvPr/>
        </p:nvGrpSpPr>
        <p:grpSpPr>
          <a:xfrm>
            <a:off x="-183966" y="2730453"/>
            <a:ext cx="2930889" cy="4572000"/>
            <a:chOff x="-183966" y="2730453"/>
            <a:chExt cx="2930889" cy="4572000"/>
          </a:xfrm>
        </p:grpSpPr>
        <p:sp>
          <p:nvSpPr>
            <p:cNvPr id="243" name="Rectangle 242">
              <a:extLst>
                <a:ext uri="{FF2B5EF4-FFF2-40B4-BE49-F238E27FC236}">
                  <a16:creationId xmlns:a16="http://schemas.microsoft.com/office/drawing/2014/main" id="{5110AF91-9BFD-BF44-8777-B9D6729B6640}"/>
                </a:ext>
              </a:extLst>
            </p:cNvPr>
            <p:cNvSpPr/>
            <p:nvPr/>
          </p:nvSpPr>
          <p:spPr>
            <a:xfrm rot="5400000">
              <a:off x="-122633" y="3778992"/>
              <a:ext cx="2820431" cy="2423184"/>
            </a:xfrm>
            <a:prstGeom prst="rect">
              <a:avLst/>
            </a:prstGeom>
            <a:solidFill>
              <a:schemeClr val="accent2">
                <a:lumMod val="40000"/>
                <a:lumOff val="60000"/>
                <a:alpha val="20000"/>
              </a:schemeClr>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20000"/>
                    <a:lumOff val="80000"/>
                  </a:srgbClr>
                </a:solidFill>
                <a:effectLst/>
                <a:uLnTx/>
                <a:uFillTx/>
                <a:latin typeface="Cambria" panose="02040503050406030204" pitchFamily="18"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8177D05-EC2A-8043-904F-E5DD0E5C5930}"/>
                </a:ext>
              </a:extLst>
            </p:cNvPr>
            <p:cNvGrpSpPr/>
            <p:nvPr/>
          </p:nvGrpSpPr>
          <p:grpSpPr>
            <a:xfrm>
              <a:off x="537511" y="3721170"/>
              <a:ext cx="1857490" cy="288229"/>
              <a:chOff x="576273" y="3731512"/>
              <a:chExt cx="1857490" cy="288229"/>
            </a:xfrm>
          </p:grpSpPr>
          <p:sp>
            <p:nvSpPr>
              <p:cNvPr id="245" name="Rectangle 244">
                <a:extLst>
                  <a:ext uri="{FF2B5EF4-FFF2-40B4-BE49-F238E27FC236}">
                    <a16:creationId xmlns:a16="http://schemas.microsoft.com/office/drawing/2014/main" id="{ACB84EEB-EC73-2841-B1E5-A92005F0ED1D}"/>
                  </a:ext>
                </a:extLst>
              </p:cNvPr>
              <p:cNvSpPr/>
              <p:nvPr/>
            </p:nvSpPr>
            <p:spPr>
              <a:xfrm rot="5400000">
                <a:off x="1314554" y="2993231"/>
                <a:ext cx="288229" cy="1764792"/>
              </a:xfrm>
              <a:prstGeom prst="rect">
                <a:avLst/>
              </a:prstGeom>
              <a:solidFill>
                <a:schemeClr val="accent2">
                  <a:lumMod val="60000"/>
                  <a:lumOff val="40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Bandwidth</a:t>
                </a:r>
              </a:p>
            </p:txBody>
          </p:sp>
          <p:cxnSp>
            <p:nvCxnSpPr>
              <p:cNvPr id="261" name="Straight Connector 260">
                <a:extLst>
                  <a:ext uri="{FF2B5EF4-FFF2-40B4-BE49-F238E27FC236}">
                    <a16:creationId xmlns:a16="http://schemas.microsoft.com/office/drawing/2014/main" id="{DBDF9D33-3D1A-6E48-9277-3B7CA035F23E}"/>
                  </a:ext>
                </a:extLst>
              </p:cNvPr>
              <p:cNvCxnSpPr>
                <a:cxnSpLocks/>
                <a:endCxn id="245" idx="0"/>
              </p:cNvCxnSpPr>
              <p:nvPr/>
            </p:nvCxnSpPr>
            <p:spPr>
              <a:xfrm flipH="1" flipV="1">
                <a:off x="2341065" y="3875628"/>
                <a:ext cx="92698"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8381FF2A-3F17-AC4A-8677-E2107E14D795}"/>
                </a:ext>
              </a:extLst>
            </p:cNvPr>
            <p:cNvGrpSpPr/>
            <p:nvPr/>
          </p:nvGrpSpPr>
          <p:grpSpPr>
            <a:xfrm>
              <a:off x="537240" y="4143333"/>
              <a:ext cx="1856232" cy="288230"/>
              <a:chOff x="576272" y="4143333"/>
              <a:chExt cx="1856232" cy="288230"/>
            </a:xfrm>
            <a:solidFill>
              <a:schemeClr val="accent2">
                <a:lumMod val="40000"/>
                <a:lumOff val="60000"/>
              </a:schemeClr>
            </a:solidFill>
          </p:grpSpPr>
          <p:sp>
            <p:nvSpPr>
              <p:cNvPr id="255" name="Rectangle 254">
                <a:extLst>
                  <a:ext uri="{FF2B5EF4-FFF2-40B4-BE49-F238E27FC236}">
                    <a16:creationId xmlns:a16="http://schemas.microsoft.com/office/drawing/2014/main" id="{8DF493D5-66AC-684E-9433-AB8474F65F37}"/>
                  </a:ext>
                </a:extLst>
              </p:cNvPr>
              <p:cNvSpPr/>
              <p:nvPr/>
            </p:nvSpPr>
            <p:spPr>
              <a:xfrm rot="5400000">
                <a:off x="1314553" y="3405052"/>
                <a:ext cx="288230" cy="176479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DRAM Latency</a:t>
                </a:r>
              </a:p>
            </p:txBody>
          </p:sp>
          <p:cxnSp>
            <p:nvCxnSpPr>
              <p:cNvPr id="262" name="Straight Connector 261">
                <a:extLst>
                  <a:ext uri="{FF2B5EF4-FFF2-40B4-BE49-F238E27FC236}">
                    <a16:creationId xmlns:a16="http://schemas.microsoft.com/office/drawing/2014/main" id="{7F9EF865-00ED-2240-B1DB-10225B23141B}"/>
                  </a:ext>
                </a:extLst>
              </p:cNvPr>
              <p:cNvCxnSpPr>
                <a:cxnSpLocks/>
                <a:endCxn id="255" idx="0"/>
              </p:cNvCxnSpPr>
              <p:nvPr/>
            </p:nvCxnSpPr>
            <p:spPr>
              <a:xfrm flipH="1">
                <a:off x="2341064" y="4285703"/>
                <a:ext cx="91440" cy="1745"/>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AFC33E29-F3B7-DD43-BECE-190EB0D1A404}"/>
                </a:ext>
              </a:extLst>
            </p:cNvPr>
            <p:cNvGrpSpPr/>
            <p:nvPr/>
          </p:nvGrpSpPr>
          <p:grpSpPr>
            <a:xfrm>
              <a:off x="534289" y="4563596"/>
              <a:ext cx="1854318" cy="288231"/>
              <a:chOff x="578390" y="4555153"/>
              <a:chExt cx="1854318" cy="288231"/>
            </a:xfrm>
          </p:grpSpPr>
          <p:sp>
            <p:nvSpPr>
              <p:cNvPr id="256" name="Rectangle 255">
                <a:extLst>
                  <a:ext uri="{FF2B5EF4-FFF2-40B4-BE49-F238E27FC236}">
                    <a16:creationId xmlns:a16="http://schemas.microsoft.com/office/drawing/2014/main" id="{9C8FBBB3-355B-D546-B52D-4DE5262ED37C}"/>
                  </a:ext>
                </a:extLst>
              </p:cNvPr>
              <p:cNvSpPr/>
              <p:nvPr/>
            </p:nvSpPr>
            <p:spPr>
              <a:xfrm rot="5400000">
                <a:off x="1315992" y="3817551"/>
                <a:ext cx="288231" cy="1763436"/>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L1/L2 Cache Capacity</a:t>
                </a:r>
              </a:p>
            </p:txBody>
          </p:sp>
          <p:cxnSp>
            <p:nvCxnSpPr>
              <p:cNvPr id="263" name="Straight Connector 262">
                <a:extLst>
                  <a:ext uri="{FF2B5EF4-FFF2-40B4-BE49-F238E27FC236}">
                    <a16:creationId xmlns:a16="http://schemas.microsoft.com/office/drawing/2014/main" id="{4091E32D-BE45-4E46-9423-0A5A22AFF43B}"/>
                  </a:ext>
                </a:extLst>
              </p:cNvPr>
              <p:cNvCxnSpPr>
                <a:cxnSpLocks/>
                <a:endCxn id="256" idx="0"/>
              </p:cNvCxnSpPr>
              <p:nvPr/>
            </p:nvCxnSpPr>
            <p:spPr>
              <a:xfrm flipH="1" flipV="1">
                <a:off x="2341826" y="4699270"/>
                <a:ext cx="90882"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843D8023-BF1C-884C-9AA7-78A7368A784D}"/>
                </a:ext>
              </a:extLst>
            </p:cNvPr>
            <p:cNvGrpSpPr/>
            <p:nvPr/>
          </p:nvGrpSpPr>
          <p:grpSpPr>
            <a:xfrm>
              <a:off x="534274" y="4986563"/>
              <a:ext cx="1854876" cy="292608"/>
              <a:chOff x="578389" y="4966974"/>
              <a:chExt cx="1854876" cy="292608"/>
            </a:xfrm>
            <a:solidFill>
              <a:srgbClr val="F7CCAD"/>
            </a:solidFill>
          </p:grpSpPr>
          <p:sp>
            <p:nvSpPr>
              <p:cNvPr id="257" name="Rectangle 256">
                <a:extLst>
                  <a:ext uri="{FF2B5EF4-FFF2-40B4-BE49-F238E27FC236}">
                    <a16:creationId xmlns:a16="http://schemas.microsoft.com/office/drawing/2014/main" id="{47B93715-DF46-DF4A-89C9-1D9271404F65}"/>
                  </a:ext>
                </a:extLst>
              </p:cNvPr>
              <p:cNvSpPr/>
              <p:nvPr/>
            </p:nvSpPr>
            <p:spPr>
              <a:xfrm rot="5400000">
                <a:off x="1313803" y="4231560"/>
                <a:ext cx="292608" cy="1763435"/>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L3 Cache Contention</a:t>
                </a:r>
              </a:p>
            </p:txBody>
          </p:sp>
          <p:cxnSp>
            <p:nvCxnSpPr>
              <p:cNvPr id="264" name="Straight Connector 263">
                <a:extLst>
                  <a:ext uri="{FF2B5EF4-FFF2-40B4-BE49-F238E27FC236}">
                    <a16:creationId xmlns:a16="http://schemas.microsoft.com/office/drawing/2014/main" id="{E4CAE7BE-3FC3-BD4D-9D73-2137D190BB26}"/>
                  </a:ext>
                </a:extLst>
              </p:cNvPr>
              <p:cNvCxnSpPr>
                <a:cxnSpLocks/>
                <a:endCxn id="257" idx="0"/>
              </p:cNvCxnSpPr>
              <p:nvPr/>
            </p:nvCxnSpPr>
            <p:spPr>
              <a:xfrm flipH="1" flipV="1">
                <a:off x="2341825" y="5113278"/>
                <a:ext cx="91440"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64C76E6-8EA4-6543-B24D-A034083EA913}"/>
                </a:ext>
              </a:extLst>
            </p:cNvPr>
            <p:cNvGrpSpPr/>
            <p:nvPr/>
          </p:nvGrpSpPr>
          <p:grpSpPr>
            <a:xfrm>
              <a:off x="530314" y="5428381"/>
              <a:ext cx="1855866" cy="292608"/>
              <a:chOff x="578390" y="5377499"/>
              <a:chExt cx="1855866" cy="292805"/>
            </a:xfrm>
          </p:grpSpPr>
          <p:sp>
            <p:nvSpPr>
              <p:cNvPr id="258" name="Rectangle 257">
                <a:extLst>
                  <a:ext uri="{FF2B5EF4-FFF2-40B4-BE49-F238E27FC236}">
                    <a16:creationId xmlns:a16="http://schemas.microsoft.com/office/drawing/2014/main" id="{A0D24CE7-D35A-C843-871B-8ABD67784FAB}"/>
                  </a:ext>
                </a:extLst>
              </p:cNvPr>
              <p:cNvSpPr/>
              <p:nvPr/>
            </p:nvSpPr>
            <p:spPr>
              <a:xfrm rot="5400000">
                <a:off x="1314008" y="4641881"/>
                <a:ext cx="292805" cy="1764041"/>
              </a:xfrm>
              <a:prstGeom prst="rect">
                <a:avLst/>
              </a:prstGeom>
              <a:solidFill>
                <a:srgbClr val="F7CCA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L1 Cache Capacity</a:t>
                </a:r>
              </a:p>
            </p:txBody>
          </p:sp>
          <p:cxnSp>
            <p:nvCxnSpPr>
              <p:cNvPr id="265" name="Straight Connector 264">
                <a:extLst>
                  <a:ext uri="{FF2B5EF4-FFF2-40B4-BE49-F238E27FC236}">
                    <a16:creationId xmlns:a16="http://schemas.microsoft.com/office/drawing/2014/main" id="{A00127A9-DE25-974F-BB19-3BFCBE74F2E8}"/>
                  </a:ext>
                </a:extLst>
              </p:cNvPr>
              <p:cNvCxnSpPr>
                <a:cxnSpLocks/>
                <a:endCxn id="258" idx="0"/>
              </p:cNvCxnSpPr>
              <p:nvPr/>
            </p:nvCxnSpPr>
            <p:spPr>
              <a:xfrm flipH="1" flipV="1">
                <a:off x="2342432" y="5523903"/>
                <a:ext cx="91824"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2FF01A75-0F98-F642-822C-21CB13110432}"/>
                </a:ext>
              </a:extLst>
            </p:cNvPr>
            <p:cNvGrpSpPr/>
            <p:nvPr/>
          </p:nvGrpSpPr>
          <p:grpSpPr>
            <a:xfrm>
              <a:off x="530973" y="5870200"/>
              <a:ext cx="1858714" cy="292608"/>
              <a:chOff x="578389" y="5789319"/>
              <a:chExt cx="1858714" cy="292608"/>
            </a:xfrm>
            <a:solidFill>
              <a:srgbClr val="F7CCAD"/>
            </a:solidFill>
          </p:grpSpPr>
          <p:sp>
            <p:nvSpPr>
              <p:cNvPr id="259" name="Rectangle 258">
                <a:extLst>
                  <a:ext uri="{FF2B5EF4-FFF2-40B4-BE49-F238E27FC236}">
                    <a16:creationId xmlns:a16="http://schemas.microsoft.com/office/drawing/2014/main" id="{8A56611B-D5C3-9B48-B68B-267D7CEC58F6}"/>
                  </a:ext>
                </a:extLst>
              </p:cNvPr>
              <p:cNvSpPr/>
              <p:nvPr/>
            </p:nvSpPr>
            <p:spPr>
              <a:xfrm rot="5400000">
                <a:off x="1314106" y="5053602"/>
                <a:ext cx="292608" cy="1764042"/>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7D31">
                        <a:lumMod val="40000"/>
                        <a:lumOff val="60000"/>
                      </a:srgbClr>
                    </a:solidFill>
                    <a:effectLst/>
                    <a:uLnTx/>
                    <a:uFillTx/>
                    <a:latin typeface="Cambria" panose="02040503050406030204" pitchFamily="18" charset="0"/>
                    <a:ea typeface="+mn-ea"/>
                    <a:cs typeface="Arial" panose="020B0604020202020204" pitchFamily="34" charset="0"/>
                  </a:rPr>
                  <a:t>Compute-Bound</a:t>
                </a:r>
              </a:p>
            </p:txBody>
          </p:sp>
          <p:cxnSp>
            <p:nvCxnSpPr>
              <p:cNvPr id="266" name="Straight Connector 265">
                <a:extLst>
                  <a:ext uri="{FF2B5EF4-FFF2-40B4-BE49-F238E27FC236}">
                    <a16:creationId xmlns:a16="http://schemas.microsoft.com/office/drawing/2014/main" id="{C2B32F69-526B-2041-8DFD-F26911037B49}"/>
                  </a:ext>
                </a:extLst>
              </p:cNvPr>
              <p:cNvCxnSpPr>
                <a:cxnSpLocks/>
                <a:endCxn id="259" idx="0"/>
              </p:cNvCxnSpPr>
              <p:nvPr/>
            </p:nvCxnSpPr>
            <p:spPr>
              <a:xfrm flipH="1" flipV="1">
                <a:off x="2342431" y="5935623"/>
                <a:ext cx="94672" cy="0"/>
              </a:xfrm>
              <a:prstGeom prst="line">
                <a:avLst/>
              </a:prstGeom>
              <a:grpFill/>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73" name="Rectangle 72">
              <a:extLst>
                <a:ext uri="{FF2B5EF4-FFF2-40B4-BE49-F238E27FC236}">
                  <a16:creationId xmlns:a16="http://schemas.microsoft.com/office/drawing/2014/main" id="{AED7BDFC-6819-A546-B750-007439F4C1E6}"/>
                </a:ext>
              </a:extLst>
            </p:cNvPr>
            <p:cNvSpPr/>
            <p:nvPr/>
          </p:nvSpPr>
          <p:spPr>
            <a:xfrm rot="16200000">
              <a:off x="-2005341" y="4847176"/>
              <a:ext cx="4572000" cy="338554"/>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Memory Bottleneck Classes</a:t>
              </a:r>
            </a:p>
          </p:txBody>
        </p:sp>
        <p:sp>
          <p:nvSpPr>
            <p:cNvPr id="220" name="Rectangle 219">
              <a:extLst>
                <a:ext uri="{FF2B5EF4-FFF2-40B4-BE49-F238E27FC236}">
                  <a16:creationId xmlns:a16="http://schemas.microsoft.com/office/drawing/2014/main" id="{09C1FB5C-1A31-494E-9FF6-6AD0C88F744A}"/>
                </a:ext>
              </a:extLst>
            </p:cNvPr>
            <p:cNvSpPr/>
            <p:nvPr/>
          </p:nvSpPr>
          <p:spPr>
            <a:xfrm>
              <a:off x="-183966" y="3224820"/>
              <a:ext cx="2930889"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mn-ea"/>
                  <a:cs typeface="Arial" panose="020B0604020202020204" pitchFamily="34" charset="0"/>
                </a:rPr>
                <a:t>Methodology Output</a:t>
              </a:r>
            </a:p>
          </p:txBody>
        </p:sp>
      </p:grpSp>
      <p:grpSp>
        <p:nvGrpSpPr>
          <p:cNvPr id="105" name="Group 104">
            <a:extLst>
              <a:ext uri="{FF2B5EF4-FFF2-40B4-BE49-F238E27FC236}">
                <a16:creationId xmlns:a16="http://schemas.microsoft.com/office/drawing/2014/main" id="{7BD2A736-93A3-1348-BB50-5C925BE3867E}"/>
              </a:ext>
            </a:extLst>
          </p:cNvPr>
          <p:cNvGrpSpPr/>
          <p:nvPr/>
        </p:nvGrpSpPr>
        <p:grpSpPr>
          <a:xfrm>
            <a:off x="5839230" y="3958351"/>
            <a:ext cx="3162666" cy="2825927"/>
            <a:chOff x="5839230" y="3958351"/>
            <a:chExt cx="3162666" cy="2825927"/>
          </a:xfrm>
        </p:grpSpPr>
        <p:grpSp>
          <p:nvGrpSpPr>
            <p:cNvPr id="161" name="Group 160">
              <a:extLst>
                <a:ext uri="{FF2B5EF4-FFF2-40B4-BE49-F238E27FC236}">
                  <a16:creationId xmlns:a16="http://schemas.microsoft.com/office/drawing/2014/main" id="{0220B01A-B958-CD45-864B-20A0AEE3B640}"/>
                </a:ext>
              </a:extLst>
            </p:cNvPr>
            <p:cNvGrpSpPr/>
            <p:nvPr/>
          </p:nvGrpSpPr>
          <p:grpSpPr>
            <a:xfrm>
              <a:off x="5839232" y="4712174"/>
              <a:ext cx="2733954" cy="2072104"/>
              <a:chOff x="6709876" y="2394997"/>
              <a:chExt cx="2733954" cy="2072104"/>
            </a:xfrm>
          </p:grpSpPr>
          <p:sp>
            <p:nvSpPr>
              <p:cNvPr id="162" name="Rectangle 161">
                <a:extLst>
                  <a:ext uri="{FF2B5EF4-FFF2-40B4-BE49-F238E27FC236}">
                    <a16:creationId xmlns:a16="http://schemas.microsoft.com/office/drawing/2014/main" id="{FBD98893-3B55-1540-B6DC-C5EA9FC39F24}"/>
                  </a:ext>
                </a:extLst>
              </p:cNvPr>
              <p:cNvSpPr/>
              <p:nvPr/>
            </p:nvSpPr>
            <p:spPr>
              <a:xfrm>
                <a:off x="6709876" y="2394997"/>
                <a:ext cx="2733954" cy="2072104"/>
              </a:xfrm>
              <a:prstGeom prst="rect">
                <a:avLst/>
              </a:prstGeom>
              <a:solidFill>
                <a:srgbClr val="FFFFFF"/>
              </a:solid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Arial" panose="020B0604020202020204" pitchFamily="34" charset="0"/>
                </a:endParaRPr>
              </a:p>
            </p:txBody>
          </p:sp>
          <p:grpSp>
            <p:nvGrpSpPr>
              <p:cNvPr id="164" name="Group 163">
                <a:extLst>
                  <a:ext uri="{FF2B5EF4-FFF2-40B4-BE49-F238E27FC236}">
                    <a16:creationId xmlns:a16="http://schemas.microsoft.com/office/drawing/2014/main" id="{26A3FA54-59C6-6A41-8243-D059022367D3}"/>
                  </a:ext>
                </a:extLst>
              </p:cNvPr>
              <p:cNvGrpSpPr/>
              <p:nvPr/>
            </p:nvGrpSpPr>
            <p:grpSpPr>
              <a:xfrm>
                <a:off x="6911643" y="3037437"/>
                <a:ext cx="2287368" cy="1336136"/>
                <a:chOff x="7342803" y="785533"/>
                <a:chExt cx="2287368" cy="1336136"/>
              </a:xfrm>
            </p:grpSpPr>
            <p:grpSp>
              <p:nvGrpSpPr>
                <p:cNvPr id="167" name="Group 166">
                  <a:extLst>
                    <a:ext uri="{FF2B5EF4-FFF2-40B4-BE49-F238E27FC236}">
                      <a16:creationId xmlns:a16="http://schemas.microsoft.com/office/drawing/2014/main" id="{2BD570D6-697F-C940-9CF1-F18F374158E6}"/>
                    </a:ext>
                  </a:extLst>
                </p:cNvPr>
                <p:cNvGrpSpPr/>
                <p:nvPr/>
              </p:nvGrpSpPr>
              <p:grpSpPr>
                <a:xfrm>
                  <a:off x="7342803" y="1190909"/>
                  <a:ext cx="2268820" cy="930760"/>
                  <a:chOff x="4856024" y="2742516"/>
                  <a:chExt cx="2268820" cy="930760"/>
                </a:xfrm>
              </p:grpSpPr>
              <p:sp>
                <p:nvSpPr>
                  <p:cNvPr id="169" name="Rounded Rectangle 168">
                    <a:extLst>
                      <a:ext uri="{FF2B5EF4-FFF2-40B4-BE49-F238E27FC236}">
                        <a16:creationId xmlns:a16="http://schemas.microsoft.com/office/drawing/2014/main" id="{9E8C29A8-F117-2445-BCAE-D643E82DE6E0}"/>
                      </a:ext>
                    </a:extLst>
                  </p:cNvPr>
                  <p:cNvSpPr/>
                  <p:nvPr/>
                </p:nvSpPr>
                <p:spPr>
                  <a:xfrm>
                    <a:off x="4856024" y="2742516"/>
                    <a:ext cx="2268820" cy="323519"/>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LLC MPKI</a:t>
                    </a:r>
                  </a:p>
                </p:txBody>
              </p:sp>
              <p:sp>
                <p:nvSpPr>
                  <p:cNvPr id="170" name="Rounded Rectangle 169">
                    <a:extLst>
                      <a:ext uri="{FF2B5EF4-FFF2-40B4-BE49-F238E27FC236}">
                        <a16:creationId xmlns:a16="http://schemas.microsoft.com/office/drawing/2014/main" id="{A91CF9B5-CB62-2347-86B3-10DBCF38E5AB}"/>
                      </a:ext>
                    </a:extLst>
                  </p:cNvPr>
                  <p:cNvSpPr/>
                  <p:nvPr/>
                </p:nvSpPr>
                <p:spPr>
                  <a:xfrm>
                    <a:off x="4856024" y="3160205"/>
                    <a:ext cx="2268819" cy="513071"/>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Last-to-First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Miss Ratio (LFMR)</a:t>
                    </a:r>
                  </a:p>
                </p:txBody>
              </p:sp>
            </p:grpSp>
            <p:sp>
              <p:nvSpPr>
                <p:cNvPr id="166" name="Rounded Rectangle 165">
                  <a:extLst>
                    <a:ext uri="{FF2B5EF4-FFF2-40B4-BE49-F238E27FC236}">
                      <a16:creationId xmlns:a16="http://schemas.microsoft.com/office/drawing/2014/main" id="{03EDAE7C-784D-2A4E-8C34-AAC75FE6602D}"/>
                    </a:ext>
                  </a:extLst>
                </p:cNvPr>
                <p:cNvSpPr/>
                <p:nvPr/>
              </p:nvSpPr>
              <p:spPr>
                <a:xfrm>
                  <a:off x="7342803" y="785533"/>
                  <a:ext cx="2287368" cy="314220"/>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Arithmetic Intensity</a:t>
                  </a:r>
                </a:p>
              </p:txBody>
            </p:sp>
          </p:grpSp>
        </p:grpSp>
        <p:sp>
          <p:nvSpPr>
            <p:cNvPr id="198" name="Rectangle 197">
              <a:extLst>
                <a:ext uri="{FF2B5EF4-FFF2-40B4-BE49-F238E27FC236}">
                  <a16:creationId xmlns:a16="http://schemas.microsoft.com/office/drawing/2014/main" id="{A16657A7-B43E-744C-9D7C-AA01AD285B96}"/>
                </a:ext>
              </a:extLst>
            </p:cNvPr>
            <p:cNvSpPr/>
            <p:nvPr/>
          </p:nvSpPr>
          <p:spPr>
            <a:xfrm>
              <a:off x="5839230" y="4719979"/>
              <a:ext cx="2733956" cy="557784"/>
            </a:xfrm>
            <a:prstGeom prst="rect">
              <a:avLst/>
            </a:prstGeom>
            <a:solidFill>
              <a:srgbClr val="333F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mbria" panose="02040503050406030204" pitchFamily="18" charset="0"/>
                  <a:ea typeface="+mn-ea"/>
                  <a:cs typeface="+mn-cs"/>
                </a:rPr>
                <a:t>Step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Memory Bottleneck Class.</a:t>
              </a:r>
            </a:p>
          </p:txBody>
        </p:sp>
        <p:grpSp>
          <p:nvGrpSpPr>
            <p:cNvPr id="102" name="Group 101">
              <a:extLst>
                <a:ext uri="{FF2B5EF4-FFF2-40B4-BE49-F238E27FC236}">
                  <a16:creationId xmlns:a16="http://schemas.microsoft.com/office/drawing/2014/main" id="{C077B7A4-27FC-2D45-88F0-FA4DE83CBDB3}"/>
                </a:ext>
              </a:extLst>
            </p:cNvPr>
            <p:cNvGrpSpPr/>
            <p:nvPr/>
          </p:nvGrpSpPr>
          <p:grpSpPr>
            <a:xfrm>
              <a:off x="8565610" y="3958351"/>
              <a:ext cx="436286" cy="1817116"/>
              <a:chOff x="8565610" y="3958351"/>
              <a:chExt cx="436286" cy="1817116"/>
            </a:xfrm>
          </p:grpSpPr>
          <p:cxnSp>
            <p:nvCxnSpPr>
              <p:cNvPr id="179" name="Straight Arrow Connector 178">
                <a:extLst>
                  <a:ext uri="{FF2B5EF4-FFF2-40B4-BE49-F238E27FC236}">
                    <a16:creationId xmlns:a16="http://schemas.microsoft.com/office/drawing/2014/main" id="{EF1A96B5-9A92-EC4B-8A85-EAE616D9A494}"/>
                  </a:ext>
                </a:extLst>
              </p:cNvPr>
              <p:cNvCxnSpPr>
                <a:cxnSpLocks/>
              </p:cNvCxnSpPr>
              <p:nvPr/>
            </p:nvCxnSpPr>
            <p:spPr>
              <a:xfrm flipH="1">
                <a:off x="8565610" y="5775467"/>
                <a:ext cx="43628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34009172-7064-4346-9621-ABE20B301D86}"/>
                  </a:ext>
                </a:extLst>
              </p:cNvPr>
              <p:cNvCxnSpPr>
                <a:cxnSpLocks/>
              </p:cNvCxnSpPr>
              <p:nvPr/>
            </p:nvCxnSpPr>
            <p:spPr>
              <a:xfrm>
                <a:off x="9001125" y="3958351"/>
                <a:ext cx="0" cy="18171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184" name="Straight Connector 183">
            <a:extLst>
              <a:ext uri="{FF2B5EF4-FFF2-40B4-BE49-F238E27FC236}">
                <a16:creationId xmlns:a16="http://schemas.microsoft.com/office/drawing/2014/main" id="{5605DF4A-F3F2-CC4D-9023-CFBE3E0AB169}"/>
              </a:ext>
            </a:extLst>
          </p:cNvPr>
          <p:cNvCxnSpPr>
            <a:cxnSpLocks/>
          </p:cNvCxnSpPr>
          <p:nvPr/>
        </p:nvCxnSpPr>
        <p:spPr>
          <a:xfrm>
            <a:off x="309531" y="3108880"/>
            <a:ext cx="8389554"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3" name="Slide Number Placeholder 5">
            <a:extLst>
              <a:ext uri="{FF2B5EF4-FFF2-40B4-BE49-F238E27FC236}">
                <a16:creationId xmlns:a16="http://schemas.microsoft.com/office/drawing/2014/main" id="{DBCE0256-B1BC-9D4B-9F7B-572FD2EB8930}"/>
              </a:ext>
            </a:extLst>
          </p:cNvPr>
          <p:cNvSpPr txBox="1">
            <a:spLocks/>
          </p:cNvSpPr>
          <p:nvPr/>
        </p:nvSpPr>
        <p:spPr>
          <a:xfrm>
            <a:off x="8016285" y="6363563"/>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270</a:t>
            </a:r>
          </a:p>
        </p:txBody>
      </p:sp>
      <p:grpSp>
        <p:nvGrpSpPr>
          <p:cNvPr id="134" name="Group 133">
            <a:extLst>
              <a:ext uri="{FF2B5EF4-FFF2-40B4-BE49-F238E27FC236}">
                <a16:creationId xmlns:a16="http://schemas.microsoft.com/office/drawing/2014/main" id="{871793EA-946C-D245-9D0F-6EA93A29D1D5}"/>
              </a:ext>
            </a:extLst>
          </p:cNvPr>
          <p:cNvGrpSpPr/>
          <p:nvPr/>
        </p:nvGrpSpPr>
        <p:grpSpPr>
          <a:xfrm>
            <a:off x="33822" y="686024"/>
            <a:ext cx="8962501" cy="5760017"/>
            <a:chOff x="33822" y="686024"/>
            <a:chExt cx="8962501" cy="5760017"/>
          </a:xfrm>
        </p:grpSpPr>
        <p:sp>
          <p:nvSpPr>
            <p:cNvPr id="138" name="Rectangle 137">
              <a:extLst>
                <a:ext uri="{FF2B5EF4-FFF2-40B4-BE49-F238E27FC236}">
                  <a16:creationId xmlns:a16="http://schemas.microsoft.com/office/drawing/2014/main" id="{D5562ACF-C6DB-1A46-B272-F5357ED42020}"/>
                </a:ext>
              </a:extLst>
            </p:cNvPr>
            <p:cNvSpPr/>
            <p:nvPr/>
          </p:nvSpPr>
          <p:spPr>
            <a:xfrm>
              <a:off x="33822" y="4635910"/>
              <a:ext cx="5743809" cy="181013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9B398435-B761-C045-8E60-F79024C3C2CE}"/>
                </a:ext>
              </a:extLst>
            </p:cNvPr>
            <p:cNvSpPr/>
            <p:nvPr/>
          </p:nvSpPr>
          <p:spPr>
            <a:xfrm>
              <a:off x="42687" y="3142410"/>
              <a:ext cx="8953636" cy="150837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49D826FC-7E49-0640-99E2-623234613C47}"/>
                </a:ext>
              </a:extLst>
            </p:cNvPr>
            <p:cNvSpPr/>
            <p:nvPr/>
          </p:nvSpPr>
          <p:spPr>
            <a:xfrm>
              <a:off x="92924" y="686024"/>
              <a:ext cx="5278691" cy="234555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6" name="Rounded Rectangle 155">
              <a:extLst>
                <a:ext uri="{FF2B5EF4-FFF2-40B4-BE49-F238E27FC236}">
                  <a16:creationId xmlns:a16="http://schemas.microsoft.com/office/drawing/2014/main" id="{4AD0DCEF-0174-E54A-B1DC-128ABE5B826A}"/>
                </a:ext>
              </a:extLst>
            </p:cNvPr>
            <p:cNvSpPr/>
            <p:nvPr/>
          </p:nvSpPr>
          <p:spPr>
            <a:xfrm>
              <a:off x="5468456" y="1108404"/>
              <a:ext cx="1487695" cy="16177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7" name="Rectangle 156">
            <a:extLst>
              <a:ext uri="{FF2B5EF4-FFF2-40B4-BE49-F238E27FC236}">
                <a16:creationId xmlns:a16="http://schemas.microsoft.com/office/drawing/2014/main" id="{27300F7A-9EAC-6546-A643-33005BCCBA16}"/>
              </a:ext>
            </a:extLst>
          </p:cNvPr>
          <p:cNvSpPr/>
          <p:nvPr/>
        </p:nvSpPr>
        <p:spPr>
          <a:xfrm>
            <a:off x="5076893" y="6446041"/>
            <a:ext cx="661453" cy="42459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09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9B8D7-9C14-C143-B781-628DC7A2D1FF}"/>
              </a:ext>
            </a:extLst>
          </p:cNvPr>
          <p:cNvSpPr>
            <a:spLocks noGrp="1"/>
          </p:cNvSpPr>
          <p:nvPr>
            <p:ph type="title"/>
          </p:nvPr>
        </p:nvSpPr>
        <p:spPr/>
        <p:txBody>
          <a:bodyPr/>
          <a:lstStyle/>
          <a:p>
            <a:r>
              <a:rPr lang="en-US" sz="3200" dirty="0"/>
              <a:t>Step 3: Memory Bottleneck Classification (1/2)</a:t>
            </a:r>
          </a:p>
        </p:txBody>
      </p:sp>
      <p:sp>
        <p:nvSpPr>
          <p:cNvPr id="4" name="Rounded Rectangle 3">
            <a:extLst>
              <a:ext uri="{FF2B5EF4-FFF2-40B4-BE49-F238E27FC236}">
                <a16:creationId xmlns:a16="http://schemas.microsoft.com/office/drawing/2014/main" id="{A93E776C-E039-A64B-B0F2-869F21028337}"/>
              </a:ext>
            </a:extLst>
          </p:cNvPr>
          <p:cNvSpPr/>
          <p:nvPr/>
        </p:nvSpPr>
        <p:spPr>
          <a:xfrm>
            <a:off x="75991" y="813916"/>
            <a:ext cx="8987622" cy="1727403"/>
          </a:xfrm>
          <a:prstGeom prst="roundRect">
            <a:avLst/>
          </a:prstGeom>
          <a:solidFill>
            <a:schemeClr val="accent1">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Arithmetic Intensity (AI)</a:t>
            </a:r>
            <a:br>
              <a:rPr kumimoji="0" lang="en-US" sz="2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br>
            <a:endParaRPr kumimoji="0" lang="en-US" sz="5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floating-point/arithmetic operations per L1 cache lines accessed</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shows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rPr>
              <a:t>computational intensity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per memory request</a:t>
            </a: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7" name="Rounded Rectangle 6">
            <a:extLst>
              <a:ext uri="{FF2B5EF4-FFF2-40B4-BE49-F238E27FC236}">
                <a16:creationId xmlns:a16="http://schemas.microsoft.com/office/drawing/2014/main" id="{507883F3-CB48-FC4F-A9BA-9E572046607D}"/>
              </a:ext>
            </a:extLst>
          </p:cNvPr>
          <p:cNvSpPr/>
          <p:nvPr/>
        </p:nvSpPr>
        <p:spPr>
          <a:xfrm>
            <a:off x="75991" y="2711989"/>
            <a:ext cx="8987622" cy="1727403"/>
          </a:xfrm>
          <a:prstGeom prst="roundRect">
            <a:avLst/>
          </a:prstGeom>
          <a:solidFill>
            <a:schemeClr val="accent6">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t>LLC Misses-per-Kilo-Instructions (MPKI)</a:t>
            </a:r>
            <a:br>
              <a:rPr kumimoji="0" lang="en-US" sz="2800" b="1" i="0" u="none" strike="noStrike" kern="1200" cap="none" spc="0" normalizeH="0" baseline="0" noProof="0" dirty="0">
                <a:ln>
                  <a:noFill/>
                </a:ln>
                <a:solidFill>
                  <a:srgbClr val="70AD47"/>
                </a:solidFill>
                <a:effectLst/>
                <a:uLnTx/>
                <a:uFillTx/>
                <a:latin typeface="Cambria" panose="02040503050406030204" pitchFamily="18" charset="0"/>
                <a:ea typeface="+mn-ea"/>
                <a:cs typeface="+mn-cs"/>
              </a:rPr>
            </a:br>
            <a:endParaRPr kumimoji="0" lang="en-US" sz="500" b="1" i="0" u="none" strike="noStrike" kern="1200" cap="none" spc="0" normalizeH="0" baseline="0" noProof="0" dirty="0">
              <a:ln>
                <a:noFill/>
              </a:ln>
              <a:solidFill>
                <a:srgbClr val="70AD47"/>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LLC misses per one thousand instructions</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shows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memory intensity</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8" name="Rounded Rectangle 7">
            <a:extLst>
              <a:ext uri="{FF2B5EF4-FFF2-40B4-BE49-F238E27FC236}">
                <a16:creationId xmlns:a16="http://schemas.microsoft.com/office/drawing/2014/main" id="{F3A33352-8D02-E04F-93A8-36FB658B5D3A}"/>
              </a:ext>
            </a:extLst>
          </p:cNvPr>
          <p:cNvSpPr/>
          <p:nvPr/>
        </p:nvSpPr>
        <p:spPr>
          <a:xfrm>
            <a:off x="75991" y="4610062"/>
            <a:ext cx="8987622" cy="1727403"/>
          </a:xfrm>
          <a:prstGeom prst="roundRect">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br>
            <a:r>
              <a:rPr kumimoji="0" lang="en-US" sz="2800" b="1" i="0" u="none" strike="noStrike" kern="1200" cap="none" spc="0" normalizeH="0" baseline="0" noProof="0" dirty="0">
                <a:ln>
                  <a:noFill/>
                </a:ln>
                <a:solidFill>
                  <a:srgbClr val="ED7D31"/>
                </a:solidFill>
                <a:effectLst/>
                <a:uLnTx/>
                <a:uFillTx/>
                <a:latin typeface="Cambria" panose="02040503050406030204" pitchFamily="18" charset="0"/>
                <a:ea typeface="+mn-ea"/>
                <a:cs typeface="+mn-cs"/>
              </a:rPr>
              <a:t>Last-to-First Miss Ratio (LFMR)</a:t>
            </a:r>
            <a:br>
              <a:rPr kumimoji="0" lang="en-US" sz="5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rPr>
            </a:br>
            <a:endParaRPr kumimoji="0" lang="en-US" sz="5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LLC misses per L1 misses</a:t>
            </a:r>
            <a:b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endParaRPr kumimoji="0" lang="en-US" sz="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shows if an application </a:t>
            </a:r>
            <a:r>
              <a:rPr kumimoji="0" lang="en-US" sz="24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benefits from L2/L3 caches</a:t>
            </a:r>
            <a:endPar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sp>
        <p:nvSpPr>
          <p:cNvPr id="6" name="Slide Number Placeholder 5">
            <a:extLst>
              <a:ext uri="{FF2B5EF4-FFF2-40B4-BE49-F238E27FC236}">
                <a16:creationId xmlns:a16="http://schemas.microsoft.com/office/drawing/2014/main" id="{4FEFDBF3-4F44-4543-B4A7-6FFF612F1A7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271</a:t>
            </a:r>
          </a:p>
        </p:txBody>
      </p:sp>
    </p:spTree>
    <p:extLst>
      <p:ext uri="{BB962C8B-B14F-4D97-AF65-F5344CB8AC3E}">
        <p14:creationId xmlns:p14="http://schemas.microsoft.com/office/powerpoint/2010/main" val="18959933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6F0144-A6C5-4349-8B72-1B493B479330}"/>
              </a:ext>
            </a:extLst>
          </p:cNvPr>
          <p:cNvSpPr>
            <a:spLocks noGrp="1"/>
          </p:cNvSpPr>
          <p:nvPr>
            <p:ph type="title"/>
          </p:nvPr>
        </p:nvSpPr>
        <p:spPr/>
        <p:txBody>
          <a:bodyPr/>
          <a:lstStyle/>
          <a:p>
            <a:r>
              <a:rPr lang="en-US" dirty="0"/>
              <a:t>Step 3: Memory Bottleneck Analysis</a:t>
            </a:r>
          </a:p>
        </p:txBody>
      </p:sp>
      <p:sp>
        <p:nvSpPr>
          <p:cNvPr id="45" name="Rounded Rectangle 44">
            <a:extLst>
              <a:ext uri="{FF2B5EF4-FFF2-40B4-BE49-F238E27FC236}">
                <a16:creationId xmlns:a16="http://schemas.microsoft.com/office/drawing/2014/main" id="{643BDBE9-E2FB-7F40-AC99-750DC2EFE20A}"/>
              </a:ext>
            </a:extLst>
          </p:cNvPr>
          <p:cNvSpPr/>
          <p:nvPr/>
        </p:nvSpPr>
        <p:spPr>
          <a:xfrm>
            <a:off x="75991" y="3443391"/>
            <a:ext cx="1278479" cy="579911"/>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Temporal Locality</a:t>
            </a:r>
          </a:p>
        </p:txBody>
      </p:sp>
      <p:cxnSp>
        <p:nvCxnSpPr>
          <p:cNvPr id="46" name="Elbow Connector 45">
            <a:extLst>
              <a:ext uri="{FF2B5EF4-FFF2-40B4-BE49-F238E27FC236}">
                <a16:creationId xmlns:a16="http://schemas.microsoft.com/office/drawing/2014/main" id="{40705735-90E3-254A-AF5A-AB9D58B8FAAC}"/>
              </a:ext>
            </a:extLst>
          </p:cNvPr>
          <p:cNvCxnSpPr>
            <a:cxnSpLocks/>
          </p:cNvCxnSpPr>
          <p:nvPr/>
        </p:nvCxnSpPr>
        <p:spPr>
          <a:xfrm rot="10800000" flipH="1">
            <a:off x="1354473" y="2368004"/>
            <a:ext cx="330071"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A43D521C-197C-7247-8312-22DD5CAE5CC2}"/>
              </a:ext>
            </a:extLst>
          </p:cNvPr>
          <p:cNvCxnSpPr>
            <a:cxnSpLocks/>
          </p:cNvCxnSpPr>
          <p:nvPr/>
        </p:nvCxnSpPr>
        <p:spPr>
          <a:xfrm>
            <a:off x="1354476" y="3733347"/>
            <a:ext cx="327335" cy="1365346"/>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1CD614B-37F2-B244-B610-D217F9E5BBA6}"/>
              </a:ext>
            </a:extLst>
          </p:cNvPr>
          <p:cNvSpPr/>
          <p:nvPr/>
        </p:nvSpPr>
        <p:spPr>
          <a:xfrm>
            <a:off x="1071271" y="20161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7" name="Rectangle 176">
            <a:extLst>
              <a:ext uri="{FF2B5EF4-FFF2-40B4-BE49-F238E27FC236}">
                <a16:creationId xmlns:a16="http://schemas.microsoft.com/office/drawing/2014/main" id="{CCEDE15C-84AB-6C45-A922-AFBF41D8B9CA}"/>
              </a:ext>
            </a:extLst>
          </p:cNvPr>
          <p:cNvSpPr/>
          <p:nvPr/>
        </p:nvSpPr>
        <p:spPr>
          <a:xfrm>
            <a:off x="1048539" y="507674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05" name="Rounded Rectangle 104">
            <a:extLst>
              <a:ext uri="{FF2B5EF4-FFF2-40B4-BE49-F238E27FC236}">
                <a16:creationId xmlns:a16="http://schemas.microsoft.com/office/drawing/2014/main" id="{A831447C-BD49-E14D-BC10-FF8AF2158F79}"/>
              </a:ext>
            </a:extLst>
          </p:cNvPr>
          <p:cNvSpPr/>
          <p:nvPr/>
        </p:nvSpPr>
        <p:spPr>
          <a:xfrm>
            <a:off x="1676779" y="2188696"/>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167" name="Group 166">
            <a:extLst>
              <a:ext uri="{FF2B5EF4-FFF2-40B4-BE49-F238E27FC236}">
                <a16:creationId xmlns:a16="http://schemas.microsoft.com/office/drawing/2014/main" id="{011FD250-1D0F-D04C-A2D2-FCD40DDEB358}"/>
              </a:ext>
            </a:extLst>
          </p:cNvPr>
          <p:cNvGrpSpPr/>
          <p:nvPr/>
        </p:nvGrpSpPr>
        <p:grpSpPr>
          <a:xfrm rot="16200000">
            <a:off x="2285562" y="1957389"/>
            <a:ext cx="1296903" cy="820764"/>
            <a:chOff x="3270773" y="4911119"/>
            <a:chExt cx="981344" cy="613301"/>
          </a:xfrm>
        </p:grpSpPr>
        <p:cxnSp>
          <p:nvCxnSpPr>
            <p:cNvPr id="169" name="Elbow Connector 168">
              <a:extLst>
                <a:ext uri="{FF2B5EF4-FFF2-40B4-BE49-F238E27FC236}">
                  <a16:creationId xmlns:a16="http://schemas.microsoft.com/office/drawing/2014/main" id="{19C7B5D6-CCBC-6441-9918-C6942BCAB94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70" name="Elbow Connector 169">
              <a:extLst>
                <a:ext uri="{FF2B5EF4-FFF2-40B4-BE49-F238E27FC236}">
                  <a16:creationId xmlns:a16="http://schemas.microsoft.com/office/drawing/2014/main" id="{DB376B02-5260-A948-8A29-6992AE74F7B9}"/>
                </a:ext>
              </a:extLst>
            </p:cNvPr>
            <p:cNvCxnSpPr>
              <a:cxnSpLocks/>
              <a:endCxn id="259" idx="1"/>
            </p:cNvCxnSpPr>
            <p:nvPr/>
          </p:nvCxnSpPr>
          <p:spPr>
            <a:xfrm rot="5400000">
              <a:off x="3198464" y="4983429"/>
              <a:ext cx="613300" cy="468682"/>
            </a:xfrm>
            <a:prstGeom prst="bentConnector3">
              <a:avLst>
                <a:gd name="adj1" fmla="val 2737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71" name="Rectangle 170">
            <a:extLst>
              <a:ext uri="{FF2B5EF4-FFF2-40B4-BE49-F238E27FC236}">
                <a16:creationId xmlns:a16="http://schemas.microsoft.com/office/drawing/2014/main" id="{8E25B451-5E0F-F94E-8C79-7B44F5EA6A77}"/>
              </a:ext>
            </a:extLst>
          </p:cNvPr>
          <p:cNvSpPr/>
          <p:nvPr/>
        </p:nvSpPr>
        <p:spPr>
          <a:xfrm>
            <a:off x="2146226" y="2955747"/>
            <a:ext cx="132420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Decreasing</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cxnSp>
        <p:nvCxnSpPr>
          <p:cNvPr id="175" name="Straight Connector 174">
            <a:extLst>
              <a:ext uri="{FF2B5EF4-FFF2-40B4-BE49-F238E27FC236}">
                <a16:creationId xmlns:a16="http://schemas.microsoft.com/office/drawing/2014/main" id="{F4A9FF02-084E-444C-95C7-63969E4D9CA8}"/>
              </a:ext>
            </a:extLst>
          </p:cNvPr>
          <p:cNvCxnSpPr>
            <a:cxnSpLocks/>
          </p:cNvCxnSpPr>
          <p:nvPr/>
        </p:nvCxnSpPr>
        <p:spPr>
          <a:xfrm>
            <a:off x="2736705" y="1714961"/>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C11D3D82-B5DA-6842-BD5D-4C3BCBAFB6B8}"/>
              </a:ext>
            </a:extLst>
          </p:cNvPr>
          <p:cNvSpPr/>
          <p:nvPr/>
        </p:nvSpPr>
        <p:spPr>
          <a:xfrm>
            <a:off x="2452481" y="1357883"/>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78" name="Rounded Rectangle 177">
            <a:extLst>
              <a:ext uri="{FF2B5EF4-FFF2-40B4-BE49-F238E27FC236}">
                <a16:creationId xmlns:a16="http://schemas.microsoft.com/office/drawing/2014/main" id="{23831667-E180-E34C-B21C-B0FFD3AB7C18}"/>
              </a:ext>
            </a:extLst>
          </p:cNvPr>
          <p:cNvSpPr/>
          <p:nvPr/>
        </p:nvSpPr>
        <p:spPr>
          <a:xfrm>
            <a:off x="3358242" y="1530930"/>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grpSp>
        <p:nvGrpSpPr>
          <p:cNvPr id="208" name="Group 207">
            <a:extLst>
              <a:ext uri="{FF2B5EF4-FFF2-40B4-BE49-F238E27FC236}">
                <a16:creationId xmlns:a16="http://schemas.microsoft.com/office/drawing/2014/main" id="{B7A1EC7A-2269-3E42-9E81-B5C7A7526BC4}"/>
              </a:ext>
            </a:extLst>
          </p:cNvPr>
          <p:cNvGrpSpPr/>
          <p:nvPr/>
        </p:nvGrpSpPr>
        <p:grpSpPr>
          <a:xfrm rot="16200000">
            <a:off x="4254205" y="1353923"/>
            <a:ext cx="654625" cy="753677"/>
            <a:chOff x="3195934" y="4911119"/>
            <a:chExt cx="1056183" cy="753677"/>
          </a:xfrm>
        </p:grpSpPr>
        <p:cxnSp>
          <p:nvCxnSpPr>
            <p:cNvPr id="213" name="Elbow Connector 212">
              <a:extLst>
                <a:ext uri="{FF2B5EF4-FFF2-40B4-BE49-F238E27FC236}">
                  <a16:creationId xmlns:a16="http://schemas.microsoft.com/office/drawing/2014/main" id="{26ADE1EF-0AEC-874D-9F67-2416336BBE8C}"/>
                </a:ext>
              </a:extLst>
            </p:cNvPr>
            <p:cNvCxnSpPr>
              <a:cxnSpLocks/>
            </p:cNvCxnSpPr>
            <p:nvPr/>
          </p:nvCxnSpPr>
          <p:spPr>
            <a:xfrm rot="16200000" flipH="1">
              <a:off x="3830751" y="4819824"/>
              <a:ext cx="330071" cy="512661"/>
            </a:xfrm>
            <a:prstGeom prst="bentConnector3">
              <a:avLst>
                <a:gd name="adj1" fmla="val 50000"/>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14" name="Elbow Connector 213">
              <a:extLst>
                <a:ext uri="{FF2B5EF4-FFF2-40B4-BE49-F238E27FC236}">
                  <a16:creationId xmlns:a16="http://schemas.microsoft.com/office/drawing/2014/main" id="{3EFB2FB2-40B5-F94B-8442-34B571167C1B}"/>
                </a:ext>
              </a:extLst>
            </p:cNvPr>
            <p:cNvCxnSpPr>
              <a:cxnSpLocks/>
              <a:endCxn id="217" idx="1"/>
            </p:cNvCxnSpPr>
            <p:nvPr/>
          </p:nvCxnSpPr>
          <p:spPr>
            <a:xfrm rot="5400000">
              <a:off x="3090856" y="5016197"/>
              <a:ext cx="753677" cy="543521"/>
            </a:xfrm>
            <a:prstGeom prst="bentConnector3">
              <a:avLst>
                <a:gd name="adj1" fmla="val 21565"/>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209" name="Straight Connector 208">
            <a:extLst>
              <a:ext uri="{FF2B5EF4-FFF2-40B4-BE49-F238E27FC236}">
                <a16:creationId xmlns:a16="http://schemas.microsoft.com/office/drawing/2014/main" id="{F796F1BF-99FA-3A44-910B-45B1595E2A86}"/>
              </a:ext>
            </a:extLst>
          </p:cNvPr>
          <p:cNvCxnSpPr>
            <a:cxnSpLocks/>
          </p:cNvCxnSpPr>
          <p:nvPr/>
        </p:nvCxnSpPr>
        <p:spPr>
          <a:xfrm>
            <a:off x="4347236" y="1401708"/>
            <a:ext cx="621537" cy="0"/>
          </a:xfrm>
          <a:prstGeom prst="line">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1" name="Rectangle 210">
            <a:extLst>
              <a:ext uri="{FF2B5EF4-FFF2-40B4-BE49-F238E27FC236}">
                <a16:creationId xmlns:a16="http://schemas.microsoft.com/office/drawing/2014/main" id="{F7576F9E-4DD1-064F-87B4-9321E6D7E90A}"/>
              </a:ext>
            </a:extLst>
          </p:cNvPr>
          <p:cNvSpPr/>
          <p:nvPr/>
        </p:nvSpPr>
        <p:spPr>
          <a:xfrm>
            <a:off x="4142293" y="1037325"/>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216" name="Rounded Rectangle 215">
            <a:extLst>
              <a:ext uri="{FF2B5EF4-FFF2-40B4-BE49-F238E27FC236}">
                <a16:creationId xmlns:a16="http://schemas.microsoft.com/office/drawing/2014/main" id="{CF43DACB-9410-7940-AC53-C170D22E9888}"/>
              </a:ext>
            </a:extLst>
          </p:cNvPr>
          <p:cNvSpPr/>
          <p:nvPr/>
        </p:nvSpPr>
        <p:spPr>
          <a:xfrm>
            <a:off x="4950162" y="1223649"/>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17" name="Rounded Rectangle 216">
            <a:extLst>
              <a:ext uri="{FF2B5EF4-FFF2-40B4-BE49-F238E27FC236}">
                <a16:creationId xmlns:a16="http://schemas.microsoft.com/office/drawing/2014/main" id="{5E2C267E-6F2E-2D4C-9030-2C0709320ED8}"/>
              </a:ext>
            </a:extLst>
          </p:cNvPr>
          <p:cNvSpPr/>
          <p:nvPr/>
        </p:nvSpPr>
        <p:spPr>
          <a:xfrm>
            <a:off x="4958356" y="1869442"/>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259" name="Rounded Rectangle 258">
            <a:extLst>
              <a:ext uri="{FF2B5EF4-FFF2-40B4-BE49-F238E27FC236}">
                <a16:creationId xmlns:a16="http://schemas.microsoft.com/office/drawing/2014/main" id="{3CBB8A5A-A289-3541-818C-126F17163587}"/>
              </a:ext>
            </a:extLst>
          </p:cNvPr>
          <p:cNvSpPr/>
          <p:nvPr/>
        </p:nvSpPr>
        <p:spPr>
          <a:xfrm>
            <a:off x="3344398" y="2827589"/>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268" name="Rounded Rectangle 267">
            <a:extLst>
              <a:ext uri="{FF2B5EF4-FFF2-40B4-BE49-F238E27FC236}">
                <a16:creationId xmlns:a16="http://schemas.microsoft.com/office/drawing/2014/main" id="{879424EC-FC35-624F-A770-79EF5BD6E4DD}"/>
              </a:ext>
            </a:extLst>
          </p:cNvPr>
          <p:cNvSpPr/>
          <p:nvPr/>
        </p:nvSpPr>
        <p:spPr>
          <a:xfrm>
            <a:off x="4969867" y="2824696"/>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52" name="Rounded Rectangle 51">
            <a:extLst>
              <a:ext uri="{FF2B5EF4-FFF2-40B4-BE49-F238E27FC236}">
                <a16:creationId xmlns:a16="http://schemas.microsoft.com/office/drawing/2014/main" id="{6B2737C7-2FB7-1243-BE8B-8949F1F1A368}"/>
              </a:ext>
            </a:extLst>
          </p:cNvPr>
          <p:cNvSpPr/>
          <p:nvPr/>
        </p:nvSpPr>
        <p:spPr>
          <a:xfrm>
            <a:off x="1684544" y="4922943"/>
            <a:ext cx="834418" cy="377263"/>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LFMR</a:t>
            </a:r>
          </a:p>
        </p:txBody>
      </p:sp>
      <p:grpSp>
        <p:nvGrpSpPr>
          <p:cNvPr id="53" name="Group 52">
            <a:extLst>
              <a:ext uri="{FF2B5EF4-FFF2-40B4-BE49-F238E27FC236}">
                <a16:creationId xmlns:a16="http://schemas.microsoft.com/office/drawing/2014/main" id="{7EA8A33A-6F4C-784D-8920-97F8E0CC26AB}"/>
              </a:ext>
            </a:extLst>
          </p:cNvPr>
          <p:cNvGrpSpPr/>
          <p:nvPr/>
        </p:nvGrpSpPr>
        <p:grpSpPr>
          <a:xfrm rot="16200000">
            <a:off x="2269482" y="4690182"/>
            <a:ext cx="1353074" cy="856055"/>
            <a:chOff x="3228482" y="4911118"/>
            <a:chExt cx="1023847" cy="639671"/>
          </a:xfrm>
        </p:grpSpPr>
        <p:cxnSp>
          <p:nvCxnSpPr>
            <p:cNvPr id="54" name="Elbow Connector 53">
              <a:extLst>
                <a:ext uri="{FF2B5EF4-FFF2-40B4-BE49-F238E27FC236}">
                  <a16:creationId xmlns:a16="http://schemas.microsoft.com/office/drawing/2014/main" id="{52C7FB9D-E730-8042-811F-C0D5EA260200}"/>
                </a:ext>
              </a:extLst>
            </p:cNvPr>
            <p:cNvCxnSpPr>
              <a:cxnSpLocks/>
              <a:endCxn id="113" idx="1"/>
            </p:cNvCxnSpPr>
            <p:nvPr/>
          </p:nvCxnSpPr>
          <p:spPr>
            <a:xfrm rot="5400000" flipV="1">
              <a:off x="3700780" y="4949796"/>
              <a:ext cx="590225" cy="512873"/>
            </a:xfrm>
            <a:prstGeom prst="bentConnector3">
              <a:avLst>
                <a:gd name="adj1" fmla="val 2829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3B345F68-CC7E-5846-B7F5-DB02FC0B60DC}"/>
                </a:ext>
              </a:extLst>
            </p:cNvPr>
            <p:cNvCxnSpPr>
              <a:cxnSpLocks/>
              <a:endCxn id="114" idx="1"/>
            </p:cNvCxnSpPr>
            <p:nvPr/>
          </p:nvCxnSpPr>
          <p:spPr>
            <a:xfrm rot="5400000">
              <a:off x="3164133" y="4975467"/>
              <a:ext cx="639671" cy="510973"/>
            </a:xfrm>
            <a:prstGeom prst="bentConnector3">
              <a:avLst>
                <a:gd name="adj1" fmla="val 26634"/>
              </a:avLst>
            </a:prstGeom>
            <a:ln w="571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13" name="Rounded Rectangle 112">
            <a:extLst>
              <a:ext uri="{FF2B5EF4-FFF2-40B4-BE49-F238E27FC236}">
                <a16:creationId xmlns:a16="http://schemas.microsoft.com/office/drawing/2014/main" id="{4001AD76-8A66-9D4A-8C40-BF4927FE8B79}"/>
              </a:ext>
            </a:extLst>
          </p:cNvPr>
          <p:cNvSpPr/>
          <p:nvPr/>
        </p:nvSpPr>
        <p:spPr>
          <a:xfrm>
            <a:off x="3307875" y="4253043"/>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4" name="Rounded Rectangle 113">
            <a:extLst>
              <a:ext uri="{FF2B5EF4-FFF2-40B4-BE49-F238E27FC236}">
                <a16:creationId xmlns:a16="http://schemas.microsoft.com/office/drawing/2014/main" id="{5CA36008-AA34-A440-96CA-03BBD5B82D69}"/>
              </a:ext>
            </a:extLst>
          </p:cNvPr>
          <p:cNvSpPr/>
          <p:nvPr/>
        </p:nvSpPr>
        <p:spPr>
          <a:xfrm>
            <a:off x="3374049" y="5606115"/>
            <a:ext cx="834418" cy="377263"/>
          </a:xfrm>
          <a:prstGeom prst="round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MPKI</a:t>
            </a:r>
          </a:p>
        </p:txBody>
      </p:sp>
      <p:sp>
        <p:nvSpPr>
          <p:cNvPr id="117" name="Rectangle 116">
            <a:extLst>
              <a:ext uri="{FF2B5EF4-FFF2-40B4-BE49-F238E27FC236}">
                <a16:creationId xmlns:a16="http://schemas.microsoft.com/office/drawing/2014/main" id="{7437E05F-CA10-6B47-B091-5E5E3FEFA89B}"/>
              </a:ext>
            </a:extLst>
          </p:cNvPr>
          <p:cNvSpPr/>
          <p:nvPr/>
        </p:nvSpPr>
        <p:spPr>
          <a:xfrm>
            <a:off x="2488786" y="58042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18" name="Rectangle 117">
            <a:extLst>
              <a:ext uri="{FF2B5EF4-FFF2-40B4-BE49-F238E27FC236}">
                <a16:creationId xmlns:a16="http://schemas.microsoft.com/office/drawing/2014/main" id="{8B8C6938-8194-7540-9900-7C9B71D111B7}"/>
              </a:ext>
            </a:extLst>
          </p:cNvPr>
          <p:cNvSpPr/>
          <p:nvPr/>
        </p:nvSpPr>
        <p:spPr>
          <a:xfrm>
            <a:off x="2146244" y="4064413"/>
            <a:ext cx="121199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Increasing</a:t>
            </a:r>
          </a:p>
        </p:txBody>
      </p:sp>
      <p:sp>
        <p:nvSpPr>
          <p:cNvPr id="133" name="Rounded Rectangle 132">
            <a:extLst>
              <a:ext uri="{FF2B5EF4-FFF2-40B4-BE49-F238E27FC236}">
                <a16:creationId xmlns:a16="http://schemas.microsoft.com/office/drawing/2014/main" id="{4F10B253-58BC-4A4B-83AF-F2BD6DBBF2C4}"/>
              </a:ext>
            </a:extLst>
          </p:cNvPr>
          <p:cNvSpPr/>
          <p:nvPr/>
        </p:nvSpPr>
        <p:spPr>
          <a:xfrm>
            <a:off x="4955043" y="4253043"/>
            <a:ext cx="834418"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sp>
        <p:nvSpPr>
          <p:cNvPr id="147" name="Rounded Rectangle 146">
            <a:extLst>
              <a:ext uri="{FF2B5EF4-FFF2-40B4-BE49-F238E27FC236}">
                <a16:creationId xmlns:a16="http://schemas.microsoft.com/office/drawing/2014/main" id="{C241EEFB-8720-6C46-9804-F0D5BBA5213A}"/>
              </a:ext>
            </a:extLst>
          </p:cNvPr>
          <p:cNvSpPr/>
          <p:nvPr/>
        </p:nvSpPr>
        <p:spPr>
          <a:xfrm>
            <a:off x="4959879" y="5606115"/>
            <a:ext cx="854393" cy="377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AI</a:t>
            </a:r>
          </a:p>
        </p:txBody>
      </p:sp>
      <p:cxnSp>
        <p:nvCxnSpPr>
          <p:cNvPr id="248" name="Elbow Connector 247">
            <a:extLst>
              <a:ext uri="{FF2B5EF4-FFF2-40B4-BE49-F238E27FC236}">
                <a16:creationId xmlns:a16="http://schemas.microsoft.com/office/drawing/2014/main" id="{16BA4EFE-5EAE-D84E-A89F-0B9EC4F2202A}"/>
              </a:ext>
            </a:extLst>
          </p:cNvPr>
          <p:cNvCxnSpPr>
            <a:cxnSpLocks/>
            <a:stCxn id="147" idx="3"/>
            <a:endCxn id="295" idx="1"/>
          </p:cNvCxnSpPr>
          <p:nvPr/>
        </p:nvCxnSpPr>
        <p:spPr>
          <a:xfrm flipV="1">
            <a:off x="5814272" y="5317424"/>
            <a:ext cx="755302" cy="477323"/>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9" name="Elbow Connector 248">
            <a:extLst>
              <a:ext uri="{FF2B5EF4-FFF2-40B4-BE49-F238E27FC236}">
                <a16:creationId xmlns:a16="http://schemas.microsoft.com/office/drawing/2014/main" id="{C1758A04-E348-F240-B67E-AE7482A808F4}"/>
              </a:ext>
            </a:extLst>
          </p:cNvPr>
          <p:cNvCxnSpPr>
            <a:cxnSpLocks/>
            <a:stCxn id="147" idx="3"/>
            <a:endCxn id="291" idx="1"/>
          </p:cNvCxnSpPr>
          <p:nvPr/>
        </p:nvCxnSpPr>
        <p:spPr>
          <a:xfrm>
            <a:off x="5814272" y="5794747"/>
            <a:ext cx="765722" cy="482677"/>
          </a:xfrm>
          <a:prstGeom prst="bentConnector3">
            <a:avLst>
              <a:gd name="adj1" fmla="val 50000"/>
            </a:avLst>
          </a:prstGeom>
          <a:ln w="57150">
            <a:solidFill>
              <a:schemeClr val="tx1">
                <a:lumMod val="85000"/>
                <a:lumOff val="1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E89221D-47B2-0A41-BE80-DF926D4C98C6}"/>
              </a:ext>
            </a:extLst>
          </p:cNvPr>
          <p:cNvCxnSpPr>
            <a:stCxn id="259" idx="3"/>
            <a:endCxn id="268" idx="1"/>
          </p:cNvCxnSpPr>
          <p:nvPr/>
        </p:nvCxnSpPr>
        <p:spPr>
          <a:xfrm flipV="1">
            <a:off x="4178816" y="3013328"/>
            <a:ext cx="791051" cy="2893"/>
          </a:xfrm>
          <a:prstGeom prst="line">
            <a:avLst/>
          </a:prstGeom>
          <a:ln w="57150"/>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A2422C35-A2F5-5740-B50E-84460D1B8F6F}"/>
              </a:ext>
            </a:extLst>
          </p:cNvPr>
          <p:cNvCxnSpPr>
            <a:cxnSpLocks/>
            <a:stCxn id="216" idx="3"/>
            <a:endCxn id="292" idx="1"/>
          </p:cNvCxnSpPr>
          <p:nvPr/>
        </p:nvCxnSpPr>
        <p:spPr>
          <a:xfrm flipV="1">
            <a:off x="5784580" y="1412254"/>
            <a:ext cx="806779" cy="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id="{407D979A-087F-C341-832C-D77F4A3511A7}"/>
              </a:ext>
            </a:extLst>
          </p:cNvPr>
          <p:cNvCxnSpPr>
            <a:cxnSpLocks/>
            <a:stCxn id="217" idx="3"/>
            <a:endCxn id="293" idx="1"/>
          </p:cNvCxnSpPr>
          <p:nvPr/>
        </p:nvCxnSpPr>
        <p:spPr>
          <a:xfrm>
            <a:off x="5792774" y="2058074"/>
            <a:ext cx="798584" cy="2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id="{013821E4-B9A9-1E47-917C-255E2A1FD9E9}"/>
              </a:ext>
            </a:extLst>
          </p:cNvPr>
          <p:cNvCxnSpPr>
            <a:cxnSpLocks/>
            <a:stCxn id="268" idx="3"/>
            <a:endCxn id="294" idx="1"/>
          </p:cNvCxnSpPr>
          <p:nvPr/>
        </p:nvCxnSpPr>
        <p:spPr>
          <a:xfrm>
            <a:off x="5804285" y="3013328"/>
            <a:ext cx="787073" cy="30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8E378C-FCB0-244B-9AEA-8D4A1B1B5FFF}"/>
              </a:ext>
            </a:extLst>
          </p:cNvPr>
          <p:cNvCxnSpPr>
            <a:stCxn id="113" idx="3"/>
            <a:endCxn id="133" idx="1"/>
          </p:cNvCxnSpPr>
          <p:nvPr/>
        </p:nvCxnSpPr>
        <p:spPr>
          <a:xfrm>
            <a:off x="4142293" y="4441675"/>
            <a:ext cx="8127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4C701D3-6D34-964F-9119-04854084FF9F}"/>
              </a:ext>
            </a:extLst>
          </p:cNvPr>
          <p:cNvCxnSpPr>
            <a:stCxn id="114" idx="3"/>
            <a:endCxn id="147" idx="1"/>
          </p:cNvCxnSpPr>
          <p:nvPr/>
        </p:nvCxnSpPr>
        <p:spPr>
          <a:xfrm>
            <a:off x="4208467" y="5794747"/>
            <a:ext cx="751412"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03D1A70E-27D2-1040-97E1-917318921929}"/>
              </a:ext>
            </a:extLst>
          </p:cNvPr>
          <p:cNvCxnSpPr>
            <a:cxnSpLocks/>
            <a:stCxn id="133" idx="3"/>
            <a:endCxn id="27" idx="1"/>
          </p:cNvCxnSpPr>
          <p:nvPr/>
        </p:nvCxnSpPr>
        <p:spPr>
          <a:xfrm flipV="1">
            <a:off x="5789461" y="4441674"/>
            <a:ext cx="806921"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 name="Rectangle 173">
            <a:extLst>
              <a:ext uri="{FF2B5EF4-FFF2-40B4-BE49-F238E27FC236}">
                <a16:creationId xmlns:a16="http://schemas.microsoft.com/office/drawing/2014/main" id="{BF8756E2-3028-9B44-A547-3A08D98693B1}"/>
              </a:ext>
            </a:extLst>
          </p:cNvPr>
          <p:cNvSpPr/>
          <p:nvPr/>
        </p:nvSpPr>
        <p:spPr>
          <a:xfrm>
            <a:off x="4170049" y="20212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79" name="Rectangle 178">
            <a:extLst>
              <a:ext uri="{FF2B5EF4-FFF2-40B4-BE49-F238E27FC236}">
                <a16:creationId xmlns:a16="http://schemas.microsoft.com/office/drawing/2014/main" id="{49D8A377-DA90-BC43-BF8A-CC8C4E61B4FA}"/>
              </a:ext>
            </a:extLst>
          </p:cNvPr>
          <p:cNvSpPr/>
          <p:nvPr/>
        </p:nvSpPr>
        <p:spPr>
          <a:xfrm>
            <a:off x="4265193" y="2687104"/>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0" name="Rectangle 179">
            <a:extLst>
              <a:ext uri="{FF2B5EF4-FFF2-40B4-BE49-F238E27FC236}">
                <a16:creationId xmlns:a16="http://schemas.microsoft.com/office/drawing/2014/main" id="{06E82DB8-AAF0-1044-83E2-449E804B9963}"/>
              </a:ext>
            </a:extLst>
          </p:cNvPr>
          <p:cNvSpPr/>
          <p:nvPr/>
        </p:nvSpPr>
        <p:spPr>
          <a:xfrm>
            <a:off x="4203821" y="406771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1" name="Rectangle 180">
            <a:extLst>
              <a:ext uri="{FF2B5EF4-FFF2-40B4-BE49-F238E27FC236}">
                <a16:creationId xmlns:a16="http://schemas.microsoft.com/office/drawing/2014/main" id="{A01EC710-2621-0540-B4DE-69958AE75A8E}"/>
              </a:ext>
            </a:extLst>
          </p:cNvPr>
          <p:cNvSpPr/>
          <p:nvPr/>
        </p:nvSpPr>
        <p:spPr>
          <a:xfrm>
            <a:off x="4273142" y="5790118"/>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2" name="Rectangle 181">
            <a:extLst>
              <a:ext uri="{FF2B5EF4-FFF2-40B4-BE49-F238E27FC236}">
                <a16:creationId xmlns:a16="http://schemas.microsoft.com/office/drawing/2014/main" id="{5C9AA83E-6A52-534A-9E67-38E370A5EB6C}"/>
              </a:ext>
            </a:extLst>
          </p:cNvPr>
          <p:cNvSpPr/>
          <p:nvPr/>
        </p:nvSpPr>
        <p:spPr>
          <a:xfrm>
            <a:off x="5913987" y="6272070"/>
            <a:ext cx="6463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High</a:t>
            </a:r>
          </a:p>
        </p:txBody>
      </p:sp>
      <p:sp>
        <p:nvSpPr>
          <p:cNvPr id="184" name="Rectangle 183">
            <a:extLst>
              <a:ext uri="{FF2B5EF4-FFF2-40B4-BE49-F238E27FC236}">
                <a16:creationId xmlns:a16="http://schemas.microsoft.com/office/drawing/2014/main" id="{E257CBB5-FD31-3D43-AB14-3ED9548F07DF}"/>
              </a:ext>
            </a:extLst>
          </p:cNvPr>
          <p:cNvSpPr/>
          <p:nvPr/>
        </p:nvSpPr>
        <p:spPr>
          <a:xfrm>
            <a:off x="5765314" y="1057850"/>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5" name="Rectangle 184">
            <a:extLst>
              <a:ext uri="{FF2B5EF4-FFF2-40B4-BE49-F238E27FC236}">
                <a16:creationId xmlns:a16="http://schemas.microsoft.com/office/drawing/2014/main" id="{6B9BFE6A-A959-9549-A635-20339A9B9A74}"/>
              </a:ext>
            </a:extLst>
          </p:cNvPr>
          <p:cNvSpPr/>
          <p:nvPr/>
        </p:nvSpPr>
        <p:spPr>
          <a:xfrm>
            <a:off x="5785639" y="172436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6" name="Rectangle 185">
            <a:extLst>
              <a:ext uri="{FF2B5EF4-FFF2-40B4-BE49-F238E27FC236}">
                <a16:creationId xmlns:a16="http://schemas.microsoft.com/office/drawing/2014/main" id="{E976140D-CF12-7D4B-8FB7-BAF3288B431B}"/>
              </a:ext>
            </a:extLst>
          </p:cNvPr>
          <p:cNvSpPr/>
          <p:nvPr/>
        </p:nvSpPr>
        <p:spPr>
          <a:xfrm>
            <a:off x="5814272" y="2681345"/>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7" name="Rectangle 186">
            <a:extLst>
              <a:ext uri="{FF2B5EF4-FFF2-40B4-BE49-F238E27FC236}">
                <a16:creationId xmlns:a16="http://schemas.microsoft.com/office/drawing/2014/main" id="{31CEE361-002E-D243-8A3D-38B9125601E5}"/>
              </a:ext>
            </a:extLst>
          </p:cNvPr>
          <p:cNvSpPr/>
          <p:nvPr/>
        </p:nvSpPr>
        <p:spPr>
          <a:xfrm>
            <a:off x="5814272" y="4050026"/>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188" name="Rectangle 187">
            <a:extLst>
              <a:ext uri="{FF2B5EF4-FFF2-40B4-BE49-F238E27FC236}">
                <a16:creationId xmlns:a16="http://schemas.microsoft.com/office/drawing/2014/main" id="{7E5A93BB-DE85-AA45-9BDB-57CDD69863B4}"/>
              </a:ext>
            </a:extLst>
          </p:cNvPr>
          <p:cNvSpPr/>
          <p:nvPr/>
        </p:nvSpPr>
        <p:spPr>
          <a:xfrm>
            <a:off x="5817590" y="4946382"/>
            <a:ext cx="60830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Low</a:t>
            </a:r>
          </a:p>
        </p:txBody>
      </p:sp>
      <p:sp>
        <p:nvSpPr>
          <p:cNvPr id="72" name="Rectangle 71">
            <a:extLst>
              <a:ext uri="{FF2B5EF4-FFF2-40B4-BE49-F238E27FC236}">
                <a16:creationId xmlns:a16="http://schemas.microsoft.com/office/drawing/2014/main" id="{BBF1E46F-55BD-6644-AA4D-3A4E8BDFA619}"/>
              </a:ext>
            </a:extLst>
          </p:cNvPr>
          <p:cNvSpPr/>
          <p:nvPr/>
        </p:nvSpPr>
        <p:spPr>
          <a:xfrm>
            <a:off x="5016058" y="6383671"/>
            <a:ext cx="3899341" cy="443692"/>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9CB9BB-E451-D940-BD9C-E7A53900C843}"/>
              </a:ext>
            </a:extLst>
          </p:cNvPr>
          <p:cNvSpPr/>
          <p:nvPr/>
        </p:nvSpPr>
        <p:spPr>
          <a:xfrm>
            <a:off x="75990" y="695617"/>
            <a:ext cx="9068009" cy="5676608"/>
          </a:xfrm>
          <a:prstGeom prst="rect">
            <a:avLst/>
          </a:prstGeom>
          <a:solidFill>
            <a:srgbClr val="FFFFFF">
              <a:alpha val="8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a:extLst>
              <a:ext uri="{FF2B5EF4-FFF2-40B4-BE49-F238E27FC236}">
                <a16:creationId xmlns:a16="http://schemas.microsoft.com/office/drawing/2014/main" id="{54A1377A-2721-FA4D-B83D-AEABA5CBB04E}"/>
              </a:ext>
            </a:extLst>
          </p:cNvPr>
          <p:cNvSpPr/>
          <p:nvPr/>
        </p:nvSpPr>
        <p:spPr>
          <a:xfrm>
            <a:off x="6353247" y="695618"/>
            <a:ext cx="2759653" cy="5943600"/>
          </a:xfrm>
          <a:prstGeom prst="roundRect">
            <a:avLst>
              <a:gd name="adj" fmla="val 3593"/>
            </a:avLst>
          </a:prstGeom>
          <a:solidFill>
            <a:schemeClr val="accent6">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2" name="Rectangle 291">
            <a:extLst>
              <a:ext uri="{FF2B5EF4-FFF2-40B4-BE49-F238E27FC236}">
                <a16:creationId xmlns:a16="http://schemas.microsoft.com/office/drawing/2014/main" id="{579BF855-92CB-9546-87E6-31F231AF73A2}"/>
              </a:ext>
            </a:extLst>
          </p:cNvPr>
          <p:cNvSpPr/>
          <p:nvPr/>
        </p:nvSpPr>
        <p:spPr>
          <a:xfrm>
            <a:off x="6591359" y="1115074"/>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1a: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Bandwidth</a:t>
            </a:r>
          </a:p>
        </p:txBody>
      </p:sp>
      <p:sp>
        <p:nvSpPr>
          <p:cNvPr id="293" name="Rectangle 292">
            <a:extLst>
              <a:ext uri="{FF2B5EF4-FFF2-40B4-BE49-F238E27FC236}">
                <a16:creationId xmlns:a16="http://schemas.microsoft.com/office/drawing/2014/main" id="{EE807EDB-1517-CC4E-BFE3-D57C54419B5C}"/>
              </a:ext>
            </a:extLst>
          </p:cNvPr>
          <p:cNvSpPr/>
          <p:nvPr/>
        </p:nvSpPr>
        <p:spPr>
          <a:xfrm>
            <a:off x="6591358" y="1763093"/>
            <a:ext cx="2324041"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DRAM Latency</a:t>
            </a:r>
          </a:p>
        </p:txBody>
      </p:sp>
      <p:sp>
        <p:nvSpPr>
          <p:cNvPr id="294" name="Rectangle 293">
            <a:extLst>
              <a:ext uri="{FF2B5EF4-FFF2-40B4-BE49-F238E27FC236}">
                <a16:creationId xmlns:a16="http://schemas.microsoft.com/office/drawing/2014/main" id="{F0B7A44E-A476-AF42-906A-F3CEAB99A9A0}"/>
              </a:ext>
            </a:extLst>
          </p:cNvPr>
          <p:cNvSpPr/>
          <p:nvPr/>
        </p:nvSpPr>
        <p:spPr>
          <a:xfrm>
            <a:off x="6591358" y="2720354"/>
            <a:ext cx="2324041" cy="592009"/>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1c: L1/L2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Capacity</a:t>
            </a:r>
          </a:p>
        </p:txBody>
      </p:sp>
      <p:sp>
        <p:nvSpPr>
          <p:cNvPr id="27" name="Rectangle 26">
            <a:extLst>
              <a:ext uri="{FF2B5EF4-FFF2-40B4-BE49-F238E27FC236}">
                <a16:creationId xmlns:a16="http://schemas.microsoft.com/office/drawing/2014/main" id="{430B3994-32AE-1444-B1F7-B0BCCA531C01}"/>
              </a:ext>
            </a:extLst>
          </p:cNvPr>
          <p:cNvSpPr/>
          <p:nvPr/>
        </p:nvSpPr>
        <p:spPr>
          <a:xfrm>
            <a:off x="6596382" y="4144494"/>
            <a:ext cx="2319017"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2a: L3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Cache Contention</a:t>
            </a:r>
          </a:p>
        </p:txBody>
      </p:sp>
      <p:sp>
        <p:nvSpPr>
          <p:cNvPr id="291" name="Rectangle 290">
            <a:extLst>
              <a:ext uri="{FF2B5EF4-FFF2-40B4-BE49-F238E27FC236}">
                <a16:creationId xmlns:a16="http://schemas.microsoft.com/office/drawing/2014/main" id="{C1E1CE50-4A35-5045-88B1-E3861B82A761}"/>
              </a:ext>
            </a:extLst>
          </p:cNvPr>
          <p:cNvSpPr/>
          <p:nvPr/>
        </p:nvSpPr>
        <p:spPr>
          <a:xfrm>
            <a:off x="6579994" y="5980244"/>
            <a:ext cx="2335405"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2c: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Compute-Bound</a:t>
            </a:r>
          </a:p>
        </p:txBody>
      </p:sp>
      <p:sp>
        <p:nvSpPr>
          <p:cNvPr id="295" name="Rectangle 294">
            <a:extLst>
              <a:ext uri="{FF2B5EF4-FFF2-40B4-BE49-F238E27FC236}">
                <a16:creationId xmlns:a16="http://schemas.microsoft.com/office/drawing/2014/main" id="{529C6FE1-A040-534C-869A-B42C9A528B71}"/>
              </a:ext>
            </a:extLst>
          </p:cNvPr>
          <p:cNvSpPr/>
          <p:nvPr/>
        </p:nvSpPr>
        <p:spPr>
          <a:xfrm>
            <a:off x="6569574" y="5020244"/>
            <a:ext cx="2345826" cy="59436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2b: </a:t>
            </a:r>
            <a:r>
              <a:rPr kumimoji="0" lang="en-US" sz="1800" b="1" i="1"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L1 Cache Capacity</a:t>
            </a:r>
          </a:p>
        </p:txBody>
      </p:sp>
      <p:sp>
        <p:nvSpPr>
          <p:cNvPr id="65" name="Rectangle 64">
            <a:extLst>
              <a:ext uri="{FF2B5EF4-FFF2-40B4-BE49-F238E27FC236}">
                <a16:creationId xmlns:a16="http://schemas.microsoft.com/office/drawing/2014/main" id="{CD337A0F-219D-9045-9726-E2147F7B4783}"/>
              </a:ext>
            </a:extLst>
          </p:cNvPr>
          <p:cNvSpPr/>
          <p:nvPr/>
        </p:nvSpPr>
        <p:spPr>
          <a:xfrm>
            <a:off x="6057157" y="695617"/>
            <a:ext cx="337066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Memory Bottleneck Class</a:t>
            </a:r>
          </a:p>
        </p:txBody>
      </p:sp>
      <p:sp>
        <p:nvSpPr>
          <p:cNvPr id="76" name="Rounded Rectangle 75">
            <a:extLst>
              <a:ext uri="{FF2B5EF4-FFF2-40B4-BE49-F238E27FC236}">
                <a16:creationId xmlns:a16="http://schemas.microsoft.com/office/drawing/2014/main" id="{27063B40-663B-6947-A34B-31F097D89AD9}"/>
              </a:ext>
            </a:extLst>
          </p:cNvPr>
          <p:cNvSpPr/>
          <p:nvPr/>
        </p:nvSpPr>
        <p:spPr>
          <a:xfrm>
            <a:off x="145310" y="2186107"/>
            <a:ext cx="5903567" cy="2485787"/>
          </a:xfrm>
          <a:prstGeom prst="roundRect">
            <a:avLst/>
          </a:prstGeom>
          <a:solidFill>
            <a:schemeClr val="accent1">
              <a:lumMod val="20000"/>
              <a:lumOff val="80000"/>
            </a:schemeClr>
          </a:solidFill>
          <a:ln w="19050">
            <a:solidFill>
              <a:schemeClr val="tx1"/>
            </a:solidFill>
          </a:ln>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Six classes of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data movement bottlenecks:</a:t>
            </a: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E700"/>
              </a:solidFill>
              <a:effectLst/>
              <a:uLnTx/>
              <a:uFillTx/>
              <a:latin typeface="Cambria" panose="02040503050406030204" pitchFamily="18"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each class ↔ data movement</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mitigation mechanism </a:t>
            </a:r>
          </a:p>
        </p:txBody>
      </p:sp>
    </p:spTree>
    <p:extLst>
      <p:ext uri="{BB962C8B-B14F-4D97-AF65-F5344CB8AC3E}">
        <p14:creationId xmlns:p14="http://schemas.microsoft.com/office/powerpoint/2010/main" val="13615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pic>
        <p:nvPicPr>
          <p:cNvPr id="6" name="Picture 5" descr="safari.png">
            <a:extLst>
              <a:ext uri="{FF2B5EF4-FFF2-40B4-BE49-F238E27FC236}">
                <a16:creationId xmlns:a16="http://schemas.microsoft.com/office/drawing/2014/main" id="{22937E87-7A7A-0799-8D1C-BF10E4D76873}"/>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descr="safari.png">
            <a:extLst>
              <a:ext uri="{FF2B5EF4-FFF2-40B4-BE49-F238E27FC236}">
                <a16:creationId xmlns:a16="http://schemas.microsoft.com/office/drawing/2014/main" id="{22EBCA5E-6124-26EE-1A9D-094191CEE6CD}"/>
              </a:ext>
            </a:extLst>
          </p:cNvPr>
          <p:cNvPicPr>
            <a:picLocks noChangeAspect="1"/>
          </p:cNvPicPr>
          <p:nvPr/>
        </p:nvPicPr>
        <p:blipFill>
          <a:blip r:embed="rId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59548753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descr="safari.png">
            <a:extLst>
              <a:ext uri="{FF2B5EF4-FFF2-40B4-BE49-F238E27FC236}">
                <a16:creationId xmlns:a16="http://schemas.microsoft.com/office/drawing/2014/main" id="{8A8E8918-8691-3FF7-E0FA-2DD854B6ED5D}"/>
              </a:ext>
            </a:extLst>
          </p:cNvPr>
          <p:cNvPicPr>
            <a:picLocks noChangeAspect="1"/>
          </p:cNvPicPr>
          <p:nvPr/>
        </p:nvPicPr>
        <p:blipFill>
          <a:blip r:embed="rId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975611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557C64B-CA2D-0D01-6567-422599044903}"/>
              </a:ext>
            </a:extLst>
          </p:cNvPr>
          <p:cNvSpPr>
            <a:spLocks noGrp="1"/>
          </p:cNvSpPr>
          <p:nvPr>
            <p:ph type="title"/>
          </p:nvPr>
        </p:nvSpPr>
        <p:spPr>
          <a:xfrm>
            <a:off x="169011" y="132334"/>
            <a:ext cx="8894602" cy="925840"/>
          </a:xfrm>
        </p:spPr>
        <p:txBody>
          <a:bodyPr>
            <a:noAutofit/>
          </a:bodyPr>
          <a:lstStyle/>
          <a:p>
            <a:r>
              <a:rPr lang="en-US" sz="3600" dirty="0"/>
              <a:t>The Programmability Barrier: </a:t>
            </a:r>
            <a:br>
              <a:rPr lang="en-US" sz="3600" dirty="0"/>
            </a:br>
            <a:r>
              <a:rPr lang="en-US" sz="2800" dirty="0"/>
              <a:t>Overview</a:t>
            </a:r>
          </a:p>
        </p:txBody>
      </p:sp>
      <p:sp>
        <p:nvSpPr>
          <p:cNvPr id="2" name="Rectangle 1">
            <a:extLst>
              <a:ext uri="{FF2B5EF4-FFF2-40B4-BE49-F238E27FC236}">
                <a16:creationId xmlns:a16="http://schemas.microsoft.com/office/drawing/2014/main" id="{9F21429B-B9BD-F5B5-6688-2989E0B511D6}"/>
              </a:ext>
            </a:extLst>
          </p:cNvPr>
          <p:cNvSpPr/>
          <p:nvPr/>
        </p:nvSpPr>
        <p:spPr>
          <a:xfrm>
            <a:off x="92148" y="1174452"/>
            <a:ext cx="8987622"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Programming the UPMEM-based system requires:</a:t>
            </a:r>
          </a:p>
        </p:txBody>
      </p:sp>
      <p:grpSp>
        <p:nvGrpSpPr>
          <p:cNvPr id="3" name="Group 2">
            <a:extLst>
              <a:ext uri="{FF2B5EF4-FFF2-40B4-BE49-F238E27FC236}">
                <a16:creationId xmlns:a16="http://schemas.microsoft.com/office/drawing/2014/main" id="{664E558B-A0D2-3450-1F06-49A89F1C9044}"/>
              </a:ext>
            </a:extLst>
          </p:cNvPr>
          <p:cNvGrpSpPr/>
          <p:nvPr/>
        </p:nvGrpSpPr>
        <p:grpSpPr>
          <a:xfrm>
            <a:off x="312374" y="1551523"/>
            <a:ext cx="9448800" cy="707886"/>
            <a:chOff x="568179" y="3421559"/>
            <a:chExt cx="8407213" cy="714800"/>
          </a:xfrm>
        </p:grpSpPr>
        <p:sp>
          <p:nvSpPr>
            <p:cNvPr id="4" name="TextBox 3">
              <a:extLst>
                <a:ext uri="{FF2B5EF4-FFF2-40B4-BE49-F238E27FC236}">
                  <a16:creationId xmlns:a16="http://schemas.microsoft.com/office/drawing/2014/main" id="{B3784127-8AAC-542F-98FC-800D2C481D6F}"/>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5" name="TextBox 4">
              <a:extLst>
                <a:ext uri="{FF2B5EF4-FFF2-40B4-BE49-F238E27FC236}">
                  <a16:creationId xmlns:a16="http://schemas.microsoft.com/office/drawing/2014/main" id="{8A44C40D-B419-63E7-ABE8-4DA7D9A8D9F3}"/>
                </a:ext>
              </a:extLst>
            </p:cNvPr>
            <p:cNvSpPr txBox="1"/>
            <p:nvPr/>
          </p:nvSpPr>
          <p:spPr>
            <a:xfrm>
              <a:off x="974390" y="3528082"/>
              <a:ext cx="8001002" cy="435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Splitting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input data and computation across PIM chips</a:t>
              </a:r>
            </a:p>
          </p:txBody>
        </p:sp>
      </p:grpSp>
      <p:grpSp>
        <p:nvGrpSpPr>
          <p:cNvPr id="6" name="Group 5">
            <a:extLst>
              <a:ext uri="{FF2B5EF4-FFF2-40B4-BE49-F238E27FC236}">
                <a16:creationId xmlns:a16="http://schemas.microsoft.com/office/drawing/2014/main" id="{A3057CA2-1936-11B1-4CA8-6AE37BDDFF36}"/>
              </a:ext>
            </a:extLst>
          </p:cNvPr>
          <p:cNvGrpSpPr/>
          <p:nvPr/>
        </p:nvGrpSpPr>
        <p:grpSpPr>
          <a:xfrm>
            <a:off x="312374" y="2137091"/>
            <a:ext cx="9144000" cy="707887"/>
            <a:chOff x="406767" y="3421560"/>
            <a:chExt cx="8475011" cy="714800"/>
          </a:xfrm>
        </p:grpSpPr>
        <p:sp>
          <p:nvSpPr>
            <p:cNvPr id="8" name="TextBox 7">
              <a:extLst>
                <a:ext uri="{FF2B5EF4-FFF2-40B4-BE49-F238E27FC236}">
                  <a16:creationId xmlns:a16="http://schemas.microsoft.com/office/drawing/2014/main" id="{FB6DC044-99BD-714F-296F-2C7541E22561}"/>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9" name="TextBox 8">
              <a:extLst>
                <a:ext uri="{FF2B5EF4-FFF2-40B4-BE49-F238E27FC236}">
                  <a16:creationId xmlns:a16="http://schemas.microsoft.com/office/drawing/2014/main" id="{CE5442E0-1736-E798-B11C-C396A30B4AB9}"/>
                </a:ext>
              </a:extLst>
            </p:cNvPr>
            <p:cNvSpPr txBox="1"/>
            <p:nvPr/>
          </p:nvSpPr>
          <p:spPr>
            <a:xfrm>
              <a:off x="880776" y="3501501"/>
              <a:ext cx="8001002" cy="435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Transferring input data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from main memory to PIM chips </a:t>
              </a:r>
            </a:p>
          </p:txBody>
        </p:sp>
      </p:grpSp>
      <p:grpSp>
        <p:nvGrpSpPr>
          <p:cNvPr id="10" name="Group 9">
            <a:extLst>
              <a:ext uri="{FF2B5EF4-FFF2-40B4-BE49-F238E27FC236}">
                <a16:creationId xmlns:a16="http://schemas.microsoft.com/office/drawing/2014/main" id="{39C207C3-2A4A-7832-A1FE-925E422D34E0}"/>
              </a:ext>
            </a:extLst>
          </p:cNvPr>
          <p:cNvGrpSpPr/>
          <p:nvPr/>
        </p:nvGrpSpPr>
        <p:grpSpPr>
          <a:xfrm>
            <a:off x="312374" y="2722660"/>
            <a:ext cx="9144000" cy="707887"/>
            <a:chOff x="406767" y="3421560"/>
            <a:chExt cx="8475008" cy="714800"/>
          </a:xfrm>
        </p:grpSpPr>
        <p:sp>
          <p:nvSpPr>
            <p:cNvPr id="11" name="TextBox 10">
              <a:extLst>
                <a:ext uri="{FF2B5EF4-FFF2-40B4-BE49-F238E27FC236}">
                  <a16:creationId xmlns:a16="http://schemas.microsoft.com/office/drawing/2014/main" id="{12A86D67-1AEE-0064-4084-11191EF0ABED}"/>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3</a:t>
              </a:r>
            </a:p>
          </p:txBody>
        </p:sp>
        <p:sp>
          <p:nvSpPr>
            <p:cNvPr id="12" name="TextBox 11">
              <a:extLst>
                <a:ext uri="{FF2B5EF4-FFF2-40B4-BE49-F238E27FC236}">
                  <a16:creationId xmlns:a16="http://schemas.microsoft.com/office/drawing/2014/main" id="{FCEB072E-E51F-8E65-481C-28B596D3E1A1}"/>
                </a:ext>
              </a:extLst>
            </p:cNvPr>
            <p:cNvSpPr txBox="1"/>
            <p:nvPr/>
          </p:nvSpPr>
          <p:spPr>
            <a:xfrm>
              <a:off x="880776" y="3501501"/>
              <a:ext cx="8001002" cy="435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Manually handling caching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in PIM’s scratchpad memory</a:t>
              </a:r>
            </a:p>
          </p:txBody>
        </p:sp>
      </p:grpSp>
      <p:grpSp>
        <p:nvGrpSpPr>
          <p:cNvPr id="13" name="Group 12">
            <a:extLst>
              <a:ext uri="{FF2B5EF4-FFF2-40B4-BE49-F238E27FC236}">
                <a16:creationId xmlns:a16="http://schemas.microsoft.com/office/drawing/2014/main" id="{090A3850-9A3E-3323-2E38-327878B1C8CA}"/>
              </a:ext>
            </a:extLst>
          </p:cNvPr>
          <p:cNvGrpSpPr/>
          <p:nvPr/>
        </p:nvGrpSpPr>
        <p:grpSpPr>
          <a:xfrm>
            <a:off x="312374" y="3308229"/>
            <a:ext cx="9144000" cy="707887"/>
            <a:chOff x="406767" y="3421560"/>
            <a:chExt cx="8475011" cy="714800"/>
          </a:xfrm>
        </p:grpSpPr>
        <p:sp>
          <p:nvSpPr>
            <p:cNvPr id="14" name="TextBox 13">
              <a:extLst>
                <a:ext uri="{FF2B5EF4-FFF2-40B4-BE49-F238E27FC236}">
                  <a16:creationId xmlns:a16="http://schemas.microsoft.com/office/drawing/2014/main" id="{162DC18E-2DA4-4B8D-1F43-736922D477FC}"/>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4</a:t>
              </a:r>
            </a:p>
          </p:txBody>
        </p:sp>
        <p:sp>
          <p:nvSpPr>
            <p:cNvPr id="15" name="TextBox 14">
              <a:extLst>
                <a:ext uri="{FF2B5EF4-FFF2-40B4-BE49-F238E27FC236}">
                  <a16:creationId xmlns:a16="http://schemas.microsoft.com/office/drawing/2014/main" id="{6C9BF028-C2B1-6E3A-EAC6-9EBA1B373AB7}"/>
                </a:ext>
              </a:extLst>
            </p:cNvPr>
            <p:cNvSpPr txBox="1"/>
            <p:nvPr/>
          </p:nvSpPr>
          <p:spPr>
            <a:xfrm>
              <a:off x="880776" y="3501501"/>
              <a:ext cx="8001002" cy="4350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Transferring output data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from PIM chips to main memory</a:t>
              </a:r>
            </a:p>
          </p:txBody>
        </p:sp>
      </p:grpSp>
      <p:sp>
        <p:nvSpPr>
          <p:cNvPr id="16" name="Rectangle 15">
            <a:extLst>
              <a:ext uri="{FF2B5EF4-FFF2-40B4-BE49-F238E27FC236}">
                <a16:creationId xmlns:a16="http://schemas.microsoft.com/office/drawing/2014/main" id="{C4001F45-A9CF-3320-4D10-2CAC1D8FA78B}"/>
              </a:ext>
            </a:extLst>
          </p:cNvPr>
          <p:cNvSpPr/>
          <p:nvPr/>
        </p:nvSpPr>
        <p:spPr>
          <a:xfrm>
            <a:off x="-13283276" y="14382360"/>
            <a:ext cx="9144000" cy="1692771"/>
          </a:xfrm>
          <a:prstGeom prst="rect">
            <a:avLst/>
          </a:prstGeom>
          <a:solidFill>
            <a:srgbClr val="E4E4E4"/>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Programming a general-purpose PIM architecture leads to </a:t>
            </a:r>
            <a:r>
              <a:rPr kumimoji="0" lang="en-US" sz="2600" b="1" i="0" u="none" strike="noStrike" kern="1200" cap="none" spc="0" normalizeH="0" baseline="0" noProof="0" dirty="0">
                <a:ln>
                  <a:noFill/>
                </a:ln>
                <a:solidFill>
                  <a:srgbClr val="C00000"/>
                </a:solidFill>
                <a:effectLst/>
                <a:uLnTx/>
                <a:uFillTx/>
                <a:latin typeface="Avenir Next" panose="020B0503020202020204" pitchFamily="34" charset="0"/>
                <a:ea typeface="+mn-ea"/>
                <a:cs typeface="+mn-cs"/>
              </a:rPr>
              <a:t>non-trivial effort </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requires </a:t>
            </a:r>
            <a:b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6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knowledge of the </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underlying </a:t>
            </a:r>
            <a:r>
              <a:rPr kumimoji="0" lang="en-US" sz="26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hardware </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and </a:t>
            </a:r>
            <a:b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br>
            <a:r>
              <a:rPr kumimoji="0" lang="en-US" sz="26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manual</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 fine-grained </a:t>
            </a:r>
            <a:r>
              <a:rPr kumimoji="0" lang="en-US" sz="2600" b="1" i="0" u="none" strike="noStrike" kern="1200" cap="none" spc="0" normalizeH="0" baseline="0" noProof="0" dirty="0">
                <a:ln>
                  <a:noFill/>
                </a:ln>
                <a:solidFill>
                  <a:srgbClr val="0000FF"/>
                </a:solidFill>
                <a:effectLst/>
                <a:uLnTx/>
                <a:uFillTx/>
                <a:latin typeface="Avenir Next" panose="020B0503020202020204" pitchFamily="34" charset="0"/>
                <a:ea typeface="+mn-ea"/>
                <a:cs typeface="+mn-cs"/>
              </a:rPr>
              <a:t>data movement </a:t>
            </a:r>
            <a:r>
              <a:rPr kumimoji="0" lang="en-US" sz="26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mn-cs"/>
              </a:rPr>
              <a:t>handling </a:t>
            </a:r>
          </a:p>
        </p:txBody>
      </p:sp>
      <p:grpSp>
        <p:nvGrpSpPr>
          <p:cNvPr id="18" name="Group 17">
            <a:extLst>
              <a:ext uri="{FF2B5EF4-FFF2-40B4-BE49-F238E27FC236}">
                <a16:creationId xmlns:a16="http://schemas.microsoft.com/office/drawing/2014/main" id="{54D4D90F-0801-0628-7BB0-EA3F2D9E49B2}"/>
              </a:ext>
            </a:extLst>
          </p:cNvPr>
          <p:cNvGrpSpPr/>
          <p:nvPr/>
        </p:nvGrpSpPr>
        <p:grpSpPr>
          <a:xfrm>
            <a:off x="312374" y="3751372"/>
            <a:ext cx="8519252" cy="2633414"/>
            <a:chOff x="523290" y="4044605"/>
            <a:chExt cx="8126720" cy="2512077"/>
          </a:xfrm>
        </p:grpSpPr>
        <p:pic>
          <p:nvPicPr>
            <p:cNvPr id="43" name="Picture 42">
              <a:extLst>
                <a:ext uri="{FF2B5EF4-FFF2-40B4-BE49-F238E27FC236}">
                  <a16:creationId xmlns:a16="http://schemas.microsoft.com/office/drawing/2014/main" id="{BD958CD1-F53A-7C97-D215-08B5FB338B6E}"/>
                </a:ext>
              </a:extLst>
            </p:cNvPr>
            <p:cNvPicPr>
              <a:picLocks noChangeAspect="1"/>
            </p:cNvPicPr>
            <p:nvPr/>
          </p:nvPicPr>
          <p:blipFill>
            <a:blip r:embed="rId3">
              <a:duotone>
                <a:prstClr val="black"/>
                <a:schemeClr val="bg2">
                  <a:tint val="45000"/>
                  <a:satMod val="400000"/>
                </a:schemeClr>
              </a:duotone>
            </a:blip>
            <a:stretch>
              <a:fillRect/>
            </a:stretch>
          </p:blipFill>
          <p:spPr>
            <a:xfrm>
              <a:off x="523290" y="4044605"/>
              <a:ext cx="3719964" cy="2217056"/>
            </a:xfrm>
            <a:prstGeom prst="rect">
              <a:avLst/>
            </a:prstGeom>
          </p:spPr>
        </p:pic>
        <p:pic>
          <p:nvPicPr>
            <p:cNvPr id="44" name="Picture 43">
              <a:extLst>
                <a:ext uri="{FF2B5EF4-FFF2-40B4-BE49-F238E27FC236}">
                  <a16:creationId xmlns:a16="http://schemas.microsoft.com/office/drawing/2014/main" id="{BD094EC1-3C8B-2520-0995-1820AC2980B5}"/>
                </a:ext>
              </a:extLst>
            </p:cNvPr>
            <p:cNvPicPr>
              <a:picLocks noChangeAspect="1"/>
            </p:cNvPicPr>
            <p:nvPr/>
          </p:nvPicPr>
          <p:blipFill>
            <a:blip r:embed="rId4">
              <a:duotone>
                <a:prstClr val="black"/>
                <a:schemeClr val="bg2">
                  <a:tint val="45000"/>
                  <a:satMod val="400000"/>
                </a:schemeClr>
              </a:duotone>
            </a:blip>
            <a:stretch>
              <a:fillRect/>
            </a:stretch>
          </p:blipFill>
          <p:spPr>
            <a:xfrm>
              <a:off x="3819064" y="4097882"/>
              <a:ext cx="4830946" cy="2458800"/>
            </a:xfrm>
            <a:prstGeom prst="rect">
              <a:avLst/>
            </a:prstGeom>
          </p:spPr>
        </p:pic>
        <p:pic>
          <p:nvPicPr>
            <p:cNvPr id="45" name="Picture 44">
              <a:extLst>
                <a:ext uri="{FF2B5EF4-FFF2-40B4-BE49-F238E27FC236}">
                  <a16:creationId xmlns:a16="http://schemas.microsoft.com/office/drawing/2014/main" id="{75C24E61-1DA7-055F-8F3D-81DE08E64F96}"/>
                </a:ext>
              </a:extLst>
            </p:cNvPr>
            <p:cNvPicPr>
              <a:picLocks noChangeAspect="1"/>
            </p:cNvPicPr>
            <p:nvPr/>
          </p:nvPicPr>
          <p:blipFill>
            <a:blip r:embed="rId5">
              <a:duotone>
                <a:prstClr val="black"/>
                <a:schemeClr val="bg2">
                  <a:tint val="45000"/>
                  <a:satMod val="400000"/>
                </a:schemeClr>
              </a:duotone>
            </a:blip>
            <a:stretch>
              <a:fillRect/>
            </a:stretch>
          </p:blipFill>
          <p:spPr>
            <a:xfrm>
              <a:off x="4708631" y="5036849"/>
              <a:ext cx="2197507" cy="1389600"/>
            </a:xfrm>
            <a:prstGeom prst="rect">
              <a:avLst/>
            </a:prstGeom>
          </p:spPr>
        </p:pic>
        <p:pic>
          <p:nvPicPr>
            <p:cNvPr id="46" name="Picture 45">
              <a:extLst>
                <a:ext uri="{FF2B5EF4-FFF2-40B4-BE49-F238E27FC236}">
                  <a16:creationId xmlns:a16="http://schemas.microsoft.com/office/drawing/2014/main" id="{9C248BCB-AA24-D302-F531-F47CACCAA2CD}"/>
                </a:ext>
              </a:extLst>
            </p:cNvPr>
            <p:cNvPicPr>
              <a:picLocks noChangeAspect="1"/>
            </p:cNvPicPr>
            <p:nvPr/>
          </p:nvPicPr>
          <p:blipFill>
            <a:blip r:embed="rId6">
              <a:duotone>
                <a:prstClr val="black"/>
                <a:schemeClr val="bg2">
                  <a:tint val="45000"/>
                  <a:satMod val="400000"/>
                </a:schemeClr>
              </a:duotone>
            </a:blip>
            <a:stretch>
              <a:fillRect/>
            </a:stretch>
          </p:blipFill>
          <p:spPr>
            <a:xfrm>
              <a:off x="6880148" y="5036849"/>
              <a:ext cx="1195702" cy="1389600"/>
            </a:xfrm>
            <a:prstGeom prst="rect">
              <a:avLst/>
            </a:prstGeom>
          </p:spPr>
        </p:pic>
      </p:grpSp>
      <p:grpSp>
        <p:nvGrpSpPr>
          <p:cNvPr id="53" name="Group 52">
            <a:extLst>
              <a:ext uri="{FF2B5EF4-FFF2-40B4-BE49-F238E27FC236}">
                <a16:creationId xmlns:a16="http://schemas.microsoft.com/office/drawing/2014/main" id="{EBAA9120-F079-CBE0-1818-9191E1818E74}"/>
              </a:ext>
            </a:extLst>
          </p:cNvPr>
          <p:cNvGrpSpPr/>
          <p:nvPr/>
        </p:nvGrpSpPr>
        <p:grpSpPr>
          <a:xfrm>
            <a:off x="1329186" y="4745427"/>
            <a:ext cx="2328859" cy="541058"/>
            <a:chOff x="1329186" y="4745427"/>
            <a:chExt cx="2328859" cy="541058"/>
          </a:xfrm>
        </p:grpSpPr>
        <p:sp>
          <p:nvSpPr>
            <p:cNvPr id="19" name="Oval 18">
              <a:extLst>
                <a:ext uri="{FF2B5EF4-FFF2-40B4-BE49-F238E27FC236}">
                  <a16:creationId xmlns:a16="http://schemas.microsoft.com/office/drawing/2014/main" id="{381FA623-04D1-B6EF-9B6D-78F97791668E}"/>
                </a:ext>
              </a:extLst>
            </p:cNvPr>
            <p:cNvSpPr/>
            <p:nvPr/>
          </p:nvSpPr>
          <p:spPr>
            <a:xfrm>
              <a:off x="1329186" y="4837338"/>
              <a:ext cx="301752" cy="301752"/>
            </a:xfrm>
            <a:prstGeom prst="ellipse">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1</a:t>
              </a:r>
            </a:p>
          </p:txBody>
        </p:sp>
        <p:grpSp>
          <p:nvGrpSpPr>
            <p:cNvPr id="20" name="Group 19">
              <a:extLst>
                <a:ext uri="{FF2B5EF4-FFF2-40B4-BE49-F238E27FC236}">
                  <a16:creationId xmlns:a16="http://schemas.microsoft.com/office/drawing/2014/main" id="{D95EAA5A-577B-E4AF-84A8-C3C8D841DC3A}"/>
                </a:ext>
              </a:extLst>
            </p:cNvPr>
            <p:cNvGrpSpPr/>
            <p:nvPr/>
          </p:nvGrpSpPr>
          <p:grpSpPr>
            <a:xfrm>
              <a:off x="1750894" y="4745427"/>
              <a:ext cx="1907151" cy="541058"/>
              <a:chOff x="2434261" y="18566575"/>
              <a:chExt cx="2105042" cy="597199"/>
            </a:xfrm>
          </p:grpSpPr>
          <p:grpSp>
            <p:nvGrpSpPr>
              <p:cNvPr id="26" name="Group 25">
                <a:extLst>
                  <a:ext uri="{FF2B5EF4-FFF2-40B4-BE49-F238E27FC236}">
                    <a16:creationId xmlns:a16="http://schemas.microsoft.com/office/drawing/2014/main" id="{170C3727-E39D-6C4A-E9F8-A93855155366}"/>
                  </a:ext>
                </a:extLst>
              </p:cNvPr>
              <p:cNvGrpSpPr/>
              <p:nvPr/>
            </p:nvGrpSpPr>
            <p:grpSpPr>
              <a:xfrm>
                <a:off x="2434261" y="18789662"/>
                <a:ext cx="2105041" cy="374112"/>
                <a:chOff x="2434261" y="18789662"/>
                <a:chExt cx="2105041" cy="374112"/>
              </a:xfrm>
            </p:grpSpPr>
            <p:cxnSp>
              <p:nvCxnSpPr>
                <p:cNvPr id="36" name="Elbow Connector 35">
                  <a:extLst>
                    <a:ext uri="{FF2B5EF4-FFF2-40B4-BE49-F238E27FC236}">
                      <a16:creationId xmlns:a16="http://schemas.microsoft.com/office/drawing/2014/main" id="{5573DF6D-F9D6-119A-0605-0348D295F858}"/>
                    </a:ext>
                  </a:extLst>
                </p:cNvPr>
                <p:cNvCxnSpPr>
                  <a:cxnSpLocks/>
                </p:cNvCxnSpPr>
                <p:nvPr/>
              </p:nvCxnSpPr>
              <p:spPr>
                <a:xfrm rot="5400000" flipH="1" flipV="1">
                  <a:off x="3484857" y="18109328"/>
                  <a:ext cx="3850" cy="2105041"/>
                </a:xfrm>
                <a:prstGeom prst="bentConnector3">
                  <a:avLst>
                    <a:gd name="adj1" fmla="val 9253844"/>
                  </a:avLst>
                </a:prstGeom>
                <a:ln w="57150">
                  <a:solidFill>
                    <a:srgbClr val="C0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3D63AA1-0157-CA60-38D8-7463B0094F93}"/>
                    </a:ext>
                  </a:extLst>
                </p:cNvPr>
                <p:cNvCxnSpPr/>
                <p:nvPr/>
              </p:nvCxnSpPr>
              <p:spPr>
                <a:xfrm>
                  <a:off x="2731296" y="1879274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1C2D3531-E3DC-1251-8511-1A8AC1ABF61E}"/>
                    </a:ext>
                  </a:extLst>
                </p:cNvPr>
                <p:cNvCxnSpPr/>
                <p:nvPr/>
              </p:nvCxnSpPr>
              <p:spPr>
                <a:xfrm>
                  <a:off x="3026571" y="1879283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6BFCACF-423D-5916-E3E6-E21E3A3C49A0}"/>
                    </a:ext>
                  </a:extLst>
                </p:cNvPr>
                <p:cNvCxnSpPr/>
                <p:nvPr/>
              </p:nvCxnSpPr>
              <p:spPr>
                <a:xfrm>
                  <a:off x="3331371" y="1879264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C3218D8-386A-45AF-A7C5-DD60573DB692}"/>
                    </a:ext>
                  </a:extLst>
                </p:cNvPr>
                <p:cNvCxnSpPr/>
                <p:nvPr/>
              </p:nvCxnSpPr>
              <p:spPr>
                <a:xfrm>
                  <a:off x="3626646" y="1879274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4062BA8F-0EC4-BD9E-3474-C2617785A4CB}"/>
                    </a:ext>
                  </a:extLst>
                </p:cNvPr>
                <p:cNvCxnSpPr/>
                <p:nvPr/>
              </p:nvCxnSpPr>
              <p:spPr>
                <a:xfrm>
                  <a:off x="3931446" y="1878966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FC485A0-39EF-D0F2-8192-324DE5862884}"/>
                    </a:ext>
                  </a:extLst>
                </p:cNvPr>
                <p:cNvCxnSpPr/>
                <p:nvPr/>
              </p:nvCxnSpPr>
              <p:spPr>
                <a:xfrm>
                  <a:off x="4226721" y="1878975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D4CEA73-2D11-2C6A-CFF8-E787F27C81DB}"/>
                  </a:ext>
                </a:extLst>
              </p:cNvPr>
              <p:cNvGrpSpPr/>
              <p:nvPr/>
            </p:nvGrpSpPr>
            <p:grpSpPr>
              <a:xfrm rot="10800000">
                <a:off x="2732373" y="18567326"/>
                <a:ext cx="1495425" cy="237674"/>
                <a:chOff x="2731296" y="18789662"/>
                <a:chExt cx="1495425" cy="337258"/>
              </a:xfrm>
            </p:grpSpPr>
            <p:cxnSp>
              <p:nvCxnSpPr>
                <p:cNvPr id="30" name="Straight Arrow Connector 29">
                  <a:extLst>
                    <a:ext uri="{FF2B5EF4-FFF2-40B4-BE49-F238E27FC236}">
                      <a16:creationId xmlns:a16="http://schemas.microsoft.com/office/drawing/2014/main" id="{C526692A-B946-EFB2-0D72-B0D0D91A776D}"/>
                    </a:ext>
                  </a:extLst>
                </p:cNvPr>
                <p:cNvCxnSpPr/>
                <p:nvPr/>
              </p:nvCxnSpPr>
              <p:spPr>
                <a:xfrm>
                  <a:off x="2731296" y="1879274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D8F2BD3-A2DC-3F15-FE9F-554681BF004D}"/>
                    </a:ext>
                  </a:extLst>
                </p:cNvPr>
                <p:cNvCxnSpPr/>
                <p:nvPr/>
              </p:nvCxnSpPr>
              <p:spPr>
                <a:xfrm>
                  <a:off x="3026571" y="1879283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16773DF-41F7-1707-EE1C-7AE7BC36AA99}"/>
                    </a:ext>
                  </a:extLst>
                </p:cNvPr>
                <p:cNvCxnSpPr/>
                <p:nvPr/>
              </p:nvCxnSpPr>
              <p:spPr>
                <a:xfrm>
                  <a:off x="3331371" y="1879264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BDD1B06-5FEC-272D-A8D3-131A6E82AE2D}"/>
                    </a:ext>
                  </a:extLst>
                </p:cNvPr>
                <p:cNvCxnSpPr/>
                <p:nvPr/>
              </p:nvCxnSpPr>
              <p:spPr>
                <a:xfrm>
                  <a:off x="3626646" y="1879274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72DCE13-F62F-C7F7-2C1C-4A87E4B4EAB1}"/>
                    </a:ext>
                  </a:extLst>
                </p:cNvPr>
                <p:cNvCxnSpPr/>
                <p:nvPr/>
              </p:nvCxnSpPr>
              <p:spPr>
                <a:xfrm>
                  <a:off x="3931446" y="18789662"/>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D3955CE2-435C-DF4F-C3C1-63C6B2B59EB6}"/>
                    </a:ext>
                  </a:extLst>
                </p:cNvPr>
                <p:cNvCxnSpPr/>
                <p:nvPr/>
              </p:nvCxnSpPr>
              <p:spPr>
                <a:xfrm>
                  <a:off x="4226721" y="18789757"/>
                  <a:ext cx="0" cy="334083"/>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a:extLst>
                  <a:ext uri="{FF2B5EF4-FFF2-40B4-BE49-F238E27FC236}">
                    <a16:creationId xmlns:a16="http://schemas.microsoft.com/office/drawing/2014/main" id="{F7299E56-F87F-E7CB-36FE-7AFABB5F734A}"/>
                  </a:ext>
                </a:extLst>
              </p:cNvPr>
              <p:cNvCxnSpPr/>
              <p:nvPr/>
            </p:nvCxnSpPr>
            <p:spPr>
              <a:xfrm rot="10800000">
                <a:off x="4539303" y="18566575"/>
                <a:ext cx="0" cy="235436"/>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D044301-4A23-6962-8CF2-56BEE8548AAD}"/>
                  </a:ext>
                </a:extLst>
              </p:cNvPr>
              <p:cNvCxnSpPr/>
              <p:nvPr/>
            </p:nvCxnSpPr>
            <p:spPr>
              <a:xfrm rot="10800000">
                <a:off x="2434261" y="18569355"/>
                <a:ext cx="0" cy="235436"/>
              </a:xfrm>
              <a:prstGeom prst="straightConnector1">
                <a:avLst/>
              </a:prstGeom>
              <a:ln w="57150">
                <a:solidFill>
                  <a:srgbClr val="C00000"/>
                </a:solidFill>
                <a:tailEnd type="triangle" w="sm" len="sm"/>
              </a:ln>
            </p:spPr>
            <p:style>
              <a:lnRef idx="1">
                <a:schemeClr val="accent1"/>
              </a:lnRef>
              <a:fillRef idx="0">
                <a:schemeClr val="accent1"/>
              </a:fillRef>
              <a:effectRef idx="0">
                <a:schemeClr val="accent1"/>
              </a:effectRef>
              <a:fontRef idx="minor">
                <a:schemeClr val="tx1"/>
              </a:fontRef>
            </p:style>
          </p:cxnSp>
        </p:grpSp>
      </p:grpSp>
      <p:grpSp>
        <p:nvGrpSpPr>
          <p:cNvPr id="54" name="Group 53">
            <a:extLst>
              <a:ext uri="{FF2B5EF4-FFF2-40B4-BE49-F238E27FC236}">
                <a16:creationId xmlns:a16="http://schemas.microsoft.com/office/drawing/2014/main" id="{AFF59C07-CAF1-B897-82EB-EB57671D774F}"/>
              </a:ext>
            </a:extLst>
          </p:cNvPr>
          <p:cNvGrpSpPr/>
          <p:nvPr/>
        </p:nvGrpSpPr>
        <p:grpSpPr>
          <a:xfrm>
            <a:off x="545499" y="4418924"/>
            <a:ext cx="571851" cy="1133046"/>
            <a:chOff x="545499" y="4418924"/>
            <a:chExt cx="571851" cy="1133046"/>
          </a:xfrm>
        </p:grpSpPr>
        <p:cxnSp>
          <p:nvCxnSpPr>
            <p:cNvPr id="21" name="Elbow Connector 20">
              <a:extLst>
                <a:ext uri="{FF2B5EF4-FFF2-40B4-BE49-F238E27FC236}">
                  <a16:creationId xmlns:a16="http://schemas.microsoft.com/office/drawing/2014/main" id="{1B4E26C4-6F10-148E-B03A-AA99442E9F7E}"/>
                </a:ext>
              </a:extLst>
            </p:cNvPr>
            <p:cNvCxnSpPr>
              <a:cxnSpLocks/>
            </p:cNvCxnSpPr>
            <p:nvPr/>
          </p:nvCxnSpPr>
          <p:spPr>
            <a:xfrm rot="10800000" flipV="1">
              <a:off x="1108267" y="4418924"/>
              <a:ext cx="9083" cy="1039757"/>
            </a:xfrm>
            <a:prstGeom prst="bentConnector3">
              <a:avLst>
                <a:gd name="adj1" fmla="val 2253616"/>
              </a:avLst>
            </a:prstGeom>
            <a:ln w="57150">
              <a:solidFill>
                <a:srgbClr val="C0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DCB16221-3E04-5F85-6631-3C306D3B3CE5}"/>
                </a:ext>
              </a:extLst>
            </p:cNvPr>
            <p:cNvSpPr/>
            <p:nvPr/>
          </p:nvSpPr>
          <p:spPr>
            <a:xfrm>
              <a:off x="545499" y="5250218"/>
              <a:ext cx="301752" cy="301752"/>
            </a:xfrm>
            <a:prstGeom prst="ellipse">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2</a:t>
              </a:r>
            </a:p>
          </p:txBody>
        </p:sp>
      </p:grpSp>
      <p:cxnSp>
        <p:nvCxnSpPr>
          <p:cNvPr id="23" name="Elbow Connector 22">
            <a:extLst>
              <a:ext uri="{FF2B5EF4-FFF2-40B4-BE49-F238E27FC236}">
                <a16:creationId xmlns:a16="http://schemas.microsoft.com/office/drawing/2014/main" id="{30532ABD-5673-23AE-6AF7-F0FA5616139D}"/>
              </a:ext>
            </a:extLst>
          </p:cNvPr>
          <p:cNvCxnSpPr>
            <a:cxnSpLocks/>
          </p:cNvCxnSpPr>
          <p:nvPr/>
        </p:nvCxnSpPr>
        <p:spPr>
          <a:xfrm rot="16200000" flipH="1">
            <a:off x="6963837" y="5366909"/>
            <a:ext cx="67292" cy="1656461"/>
          </a:xfrm>
          <a:prstGeom prst="bentConnector3">
            <a:avLst>
              <a:gd name="adj1" fmla="val 496991"/>
            </a:avLst>
          </a:prstGeom>
          <a:ln w="57150">
            <a:solidFill>
              <a:srgbClr val="C00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8927D9F-3015-29D2-3D7C-0D7CD00210F8}"/>
              </a:ext>
            </a:extLst>
          </p:cNvPr>
          <p:cNvSpPr/>
          <p:nvPr/>
        </p:nvSpPr>
        <p:spPr>
          <a:xfrm>
            <a:off x="5764814" y="6229869"/>
            <a:ext cx="301752" cy="301752"/>
          </a:xfrm>
          <a:prstGeom prst="ellipse">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3</a:t>
            </a:r>
          </a:p>
        </p:txBody>
      </p:sp>
      <p:sp>
        <p:nvSpPr>
          <p:cNvPr id="25" name="Oval 24">
            <a:extLst>
              <a:ext uri="{FF2B5EF4-FFF2-40B4-BE49-F238E27FC236}">
                <a16:creationId xmlns:a16="http://schemas.microsoft.com/office/drawing/2014/main" id="{7BCA706A-C4C9-CB79-D3B8-FEF59568D0D2}"/>
              </a:ext>
            </a:extLst>
          </p:cNvPr>
          <p:cNvSpPr/>
          <p:nvPr/>
        </p:nvSpPr>
        <p:spPr>
          <a:xfrm>
            <a:off x="534404" y="4386184"/>
            <a:ext cx="301752" cy="301752"/>
          </a:xfrm>
          <a:prstGeom prst="ellipse">
            <a:avLst/>
          </a:prstGeom>
          <a:solidFill>
            <a:srgbClr val="C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4</a:t>
            </a:r>
          </a:p>
        </p:txBody>
      </p:sp>
      <p:sp>
        <p:nvSpPr>
          <p:cNvPr id="48" name="Oval 47">
            <a:extLst>
              <a:ext uri="{FF2B5EF4-FFF2-40B4-BE49-F238E27FC236}">
                <a16:creationId xmlns:a16="http://schemas.microsoft.com/office/drawing/2014/main" id="{88A0508B-F469-4821-51CC-D3EE86B69D51}"/>
              </a:ext>
            </a:extLst>
          </p:cNvPr>
          <p:cNvSpPr/>
          <p:nvPr/>
        </p:nvSpPr>
        <p:spPr>
          <a:xfrm>
            <a:off x="-13307330" y="11901151"/>
            <a:ext cx="241042" cy="235436"/>
          </a:xfrm>
          <a:prstGeom prst="ellipse">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1</a:t>
            </a:r>
          </a:p>
        </p:txBody>
      </p:sp>
      <p:sp>
        <p:nvSpPr>
          <p:cNvPr id="49" name="Oval 48">
            <a:extLst>
              <a:ext uri="{FF2B5EF4-FFF2-40B4-BE49-F238E27FC236}">
                <a16:creationId xmlns:a16="http://schemas.microsoft.com/office/drawing/2014/main" id="{6158131C-CA80-CC5D-B2DA-871920744F0B}"/>
              </a:ext>
            </a:extLst>
          </p:cNvPr>
          <p:cNvSpPr/>
          <p:nvPr/>
        </p:nvSpPr>
        <p:spPr>
          <a:xfrm>
            <a:off x="-13307330" y="12510953"/>
            <a:ext cx="241042" cy="235436"/>
          </a:xfrm>
          <a:prstGeom prst="ellipse">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2</a:t>
            </a:r>
          </a:p>
        </p:txBody>
      </p:sp>
      <p:sp>
        <p:nvSpPr>
          <p:cNvPr id="50" name="Oval 49">
            <a:extLst>
              <a:ext uri="{FF2B5EF4-FFF2-40B4-BE49-F238E27FC236}">
                <a16:creationId xmlns:a16="http://schemas.microsoft.com/office/drawing/2014/main" id="{DBD3F967-4408-7332-AA40-C319B32E66B5}"/>
              </a:ext>
            </a:extLst>
          </p:cNvPr>
          <p:cNvSpPr/>
          <p:nvPr/>
        </p:nvSpPr>
        <p:spPr>
          <a:xfrm>
            <a:off x="-13307330" y="13121178"/>
            <a:ext cx="241042" cy="235436"/>
          </a:xfrm>
          <a:prstGeom prst="ellipse">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3</a:t>
            </a:r>
          </a:p>
        </p:txBody>
      </p:sp>
      <p:sp>
        <p:nvSpPr>
          <p:cNvPr id="51" name="Oval 50">
            <a:extLst>
              <a:ext uri="{FF2B5EF4-FFF2-40B4-BE49-F238E27FC236}">
                <a16:creationId xmlns:a16="http://schemas.microsoft.com/office/drawing/2014/main" id="{1CF60E32-9B71-2DBC-46AB-5C1B1825811D}"/>
              </a:ext>
            </a:extLst>
          </p:cNvPr>
          <p:cNvSpPr/>
          <p:nvPr/>
        </p:nvSpPr>
        <p:spPr>
          <a:xfrm>
            <a:off x="-13307330" y="13731739"/>
            <a:ext cx="241042" cy="235436"/>
          </a:xfrm>
          <a:prstGeom prst="ellipse">
            <a:avLst/>
          </a:prstGeom>
          <a:solidFill>
            <a:schemeClr val="tx1"/>
          </a:solidFill>
          <a:ln w="25400"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4</a:t>
            </a:r>
          </a:p>
        </p:txBody>
      </p:sp>
    </p:spTree>
    <p:extLst>
      <p:ext uri="{BB962C8B-B14F-4D97-AF65-F5344CB8AC3E}">
        <p14:creationId xmlns:p14="http://schemas.microsoft.com/office/powerpoint/2010/main" val="3512101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5417950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35496" y="836712"/>
            <a:ext cx="9289032" cy="5193723"/>
          </a:xfrm>
        </p:spPr>
        <p:txBody>
          <a:bodyPr/>
          <a:lstStyle/>
          <a:p>
            <a:r>
              <a:rPr lang="en-US" dirty="0">
                <a:solidFill>
                  <a:srgbClr val="FF0000"/>
                </a:solidFill>
              </a:rPr>
              <a:t>We must design systems to be </a:t>
            </a:r>
            <a:r>
              <a:rPr lang="en-US" b="1" dirty="0">
                <a:solidFill>
                  <a:srgbClr val="FF0000"/>
                </a:solidFill>
              </a:rPr>
              <a:t>balanced</a:t>
            </a:r>
            <a:r>
              <a:rPr lang="en-US" dirty="0">
                <a:solidFill>
                  <a:srgbClr val="FF0000"/>
                </a:solidFill>
              </a:rPr>
              <a:t>, </a:t>
            </a:r>
            <a:r>
              <a:rPr lang="en-US" b="1" dirty="0">
                <a:solidFill>
                  <a:srgbClr val="FF0000"/>
                </a:solidFill>
              </a:rPr>
              <a:t>high-performance</a:t>
            </a:r>
            <a:r>
              <a:rPr lang="en-US" dirty="0">
                <a:solidFill>
                  <a:srgbClr val="FF0000"/>
                </a:solidFill>
              </a:rPr>
              <a:t>, </a:t>
            </a:r>
            <a:r>
              <a:rPr lang="en-US" b="1" dirty="0">
                <a:solidFill>
                  <a:srgbClr val="FF0000"/>
                </a:solidFill>
              </a:rPr>
              <a:t>energy-efficient</a:t>
            </a:r>
            <a:r>
              <a:rPr lang="en-US" b="1" dirty="0"/>
              <a:t> </a:t>
            </a:r>
            <a:r>
              <a:rPr lang="en-US" dirty="0"/>
              <a:t>(all at the same time)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pic>
        <p:nvPicPr>
          <p:cNvPr id="5" name="Picture 4" descr="safari.png">
            <a:extLst>
              <a:ext uri="{FF2B5EF4-FFF2-40B4-BE49-F238E27FC236}">
                <a16:creationId xmlns:a16="http://schemas.microsoft.com/office/drawing/2014/main" id="{BC56684D-048C-4489-9417-A00EDF08C6C3}"/>
              </a:ext>
            </a:extLst>
          </p:cNvPr>
          <p:cNvPicPr>
            <a:picLocks noChangeAspect="1"/>
          </p:cNvPicPr>
          <p:nvPr/>
        </p:nvPicPr>
        <p:blipFill>
          <a:blip r:embed="rId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504203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5D515-2CD3-FE48-A36D-1EDBB48CF782}"/>
              </a:ext>
            </a:extLst>
          </p:cNvPr>
          <p:cNvSpPr>
            <a:spLocks noGrp="1"/>
          </p:cNvSpPr>
          <p:nvPr>
            <p:ph type="title"/>
          </p:nvPr>
        </p:nvSpPr>
        <p:spPr/>
        <p:txBody>
          <a:bodyPr/>
          <a:lstStyle/>
          <a:p>
            <a:r>
              <a:rPr lang="en-US" dirty="0"/>
              <a:t>Fundamentally Better Architectures</a:t>
            </a:r>
          </a:p>
        </p:txBody>
      </p:sp>
      <p:sp>
        <p:nvSpPr>
          <p:cNvPr id="3" name="Content Placeholder 2">
            <a:extLst>
              <a:ext uri="{FF2B5EF4-FFF2-40B4-BE49-F238E27FC236}">
                <a16:creationId xmlns:a16="http://schemas.microsoft.com/office/drawing/2014/main" id="{21E21BD7-9134-8948-A688-D1C8BE8F5B7A}"/>
              </a:ext>
            </a:extLst>
          </p:cNvPr>
          <p:cNvSpPr>
            <a:spLocks noGrp="1"/>
          </p:cNvSpPr>
          <p:nvPr>
            <p:ph idx="1"/>
          </p:nvPr>
        </p:nvSpPr>
        <p:spPr>
          <a:xfrm>
            <a:off x="228600" y="1432520"/>
            <a:ext cx="8610600" cy="4876800"/>
          </a:xfrm>
        </p:spPr>
        <p:txBody>
          <a:bodyPr/>
          <a:lstStyle/>
          <a:p>
            <a:pPr marL="0" indent="0" algn="ctr">
              <a:buNone/>
            </a:pPr>
            <a:r>
              <a:rPr lang="en-US" sz="4800" b="1" dirty="0">
                <a:solidFill>
                  <a:srgbClr val="0000FF"/>
                </a:solidFill>
              </a:rPr>
              <a:t>Data-centric</a:t>
            </a:r>
          </a:p>
          <a:p>
            <a:pPr algn="ctr"/>
            <a:endParaRPr lang="en-US" sz="4800" b="1" dirty="0">
              <a:solidFill>
                <a:srgbClr val="0000FF"/>
              </a:solidFill>
            </a:endParaRPr>
          </a:p>
          <a:p>
            <a:pPr marL="0" indent="0" algn="ctr">
              <a:buNone/>
            </a:pPr>
            <a:r>
              <a:rPr lang="en-US" sz="4800" b="1" dirty="0">
                <a:solidFill>
                  <a:srgbClr val="0000FF"/>
                </a:solidFill>
              </a:rPr>
              <a:t>Data-driven</a:t>
            </a:r>
          </a:p>
          <a:p>
            <a:pPr marL="0" indent="0" algn="ctr">
              <a:buNone/>
            </a:pPr>
            <a:endParaRPr lang="en-US" sz="4800" b="1" dirty="0">
              <a:solidFill>
                <a:srgbClr val="0000FF"/>
              </a:solidFill>
            </a:endParaRPr>
          </a:p>
          <a:p>
            <a:pPr marL="0" indent="0" algn="ctr">
              <a:buNone/>
            </a:pPr>
            <a:r>
              <a:rPr lang="en-US" sz="4800" b="1" dirty="0">
                <a:solidFill>
                  <a:srgbClr val="0000FF"/>
                </a:solidFill>
              </a:rPr>
              <a:t>Data-aware</a:t>
            </a:r>
          </a:p>
        </p:txBody>
      </p:sp>
      <p:sp>
        <p:nvSpPr>
          <p:cNvPr id="4" name="Slide Number Placeholder 3">
            <a:extLst>
              <a:ext uri="{FF2B5EF4-FFF2-40B4-BE49-F238E27FC236}">
                <a16:creationId xmlns:a16="http://schemas.microsoft.com/office/drawing/2014/main" id="{1FCD387B-E70B-6A4A-BE99-B968136C01F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2539323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24814430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Exploit Good Principles</a:t>
            </a:r>
          </a:p>
        </p:txBody>
      </p:sp>
      <p:sp>
        <p:nvSpPr>
          <p:cNvPr id="3" name="Content Placeholder 2"/>
          <p:cNvSpPr>
            <a:spLocks noGrp="1"/>
          </p:cNvSpPr>
          <p:nvPr>
            <p:ph idx="1"/>
          </p:nvPr>
        </p:nvSpPr>
        <p:spPr>
          <a:xfrm>
            <a:off x="228600" y="1144488"/>
            <a:ext cx="8915400" cy="5020816"/>
          </a:xfrm>
        </p:spPr>
        <p:txBody>
          <a:bodyPr/>
          <a:lstStyle/>
          <a:p>
            <a:r>
              <a:rPr lang="en-US" dirty="0">
                <a:solidFill>
                  <a:srgbClr val="0000FF"/>
                </a:solidFill>
              </a:rPr>
              <a:t>Data-centric system design </a:t>
            </a:r>
          </a:p>
          <a:p>
            <a:endParaRPr lang="en-US" dirty="0">
              <a:solidFill>
                <a:srgbClr val="0000FF"/>
              </a:solidFill>
            </a:endParaRPr>
          </a:p>
          <a:p>
            <a:r>
              <a:rPr lang="en-US" dirty="0">
                <a:solidFill>
                  <a:srgbClr val="0000FF"/>
                </a:solidFill>
              </a:rPr>
              <a:t>All components intelligent</a:t>
            </a:r>
          </a:p>
          <a:p>
            <a:endParaRPr lang="en-US" dirty="0">
              <a:solidFill>
                <a:srgbClr val="0000FF"/>
              </a:solidFill>
            </a:endParaRPr>
          </a:p>
          <a:p>
            <a:r>
              <a:rPr lang="en-US" dirty="0">
                <a:solidFill>
                  <a:srgbClr val="0000FF"/>
                </a:solidFill>
              </a:rPr>
              <a:t>Better (cross-layer) communication, better interfaces</a:t>
            </a:r>
          </a:p>
          <a:p>
            <a:endParaRPr lang="en-US" dirty="0">
              <a:solidFill>
                <a:srgbClr val="0000FF"/>
              </a:solidFill>
            </a:endParaRPr>
          </a:p>
          <a:p>
            <a:r>
              <a:rPr lang="en-US" dirty="0">
                <a:solidFill>
                  <a:srgbClr val="0000FF"/>
                </a:solidFill>
              </a:rPr>
              <a:t>Better-than-worst-case design</a:t>
            </a:r>
          </a:p>
          <a:p>
            <a:pPr marL="0" indent="0">
              <a:buNone/>
            </a:pPr>
            <a:endParaRPr lang="en-US" dirty="0">
              <a:solidFill>
                <a:srgbClr val="0000FF"/>
              </a:solidFill>
            </a:endParaRPr>
          </a:p>
          <a:p>
            <a:r>
              <a:rPr lang="en-US" dirty="0">
                <a:solidFill>
                  <a:srgbClr val="0000FF"/>
                </a:solidFill>
              </a:rPr>
              <a:t>Heterogeneity</a:t>
            </a:r>
          </a:p>
          <a:p>
            <a:endParaRPr lang="en-US" dirty="0">
              <a:solidFill>
                <a:srgbClr val="0000FF"/>
              </a:solidFill>
            </a:endParaRPr>
          </a:p>
          <a:p>
            <a:r>
              <a:rPr lang="en-US" dirty="0">
                <a:solidFill>
                  <a:srgbClr val="0000FF"/>
                </a:solidFill>
              </a:rPr>
              <a:t>Flexibility, adaptability</a:t>
            </a:r>
          </a:p>
          <a:p>
            <a:endParaRPr lang="en-US" dirty="0">
              <a:solidFill>
                <a:srgbClr val="0000FF"/>
              </a:solidFill>
            </a:endParaRPr>
          </a:p>
          <a:p>
            <a:pPr marL="344487" lvl="1" indent="0">
              <a:buNone/>
            </a:pPr>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600" b="0" i="0" u="none" strike="noStrike" kern="1200" cap="none" spc="0" normalizeH="0" baseline="0" noProof="0">
              <a:ln>
                <a:noFill/>
              </a:ln>
              <a:solidFill>
                <a:srgbClr val="000000"/>
              </a:solidFill>
              <a:effectLst/>
              <a:uLnTx/>
              <a:uFillTx/>
              <a:latin typeface="Garamond" charset="0"/>
              <a:ea typeface="+mn-ea"/>
              <a:cs typeface="+mn-cs"/>
            </a:endParaRPr>
          </a:p>
        </p:txBody>
      </p:sp>
      <p:sp>
        <p:nvSpPr>
          <p:cNvPr id="5" name="TextBox 4">
            <a:extLst>
              <a:ext uri="{FF2B5EF4-FFF2-40B4-BE49-F238E27FC236}">
                <a16:creationId xmlns:a16="http://schemas.microsoft.com/office/drawing/2014/main" id="{68DD497F-9008-8E4C-930D-5F97B11A3A7F}"/>
              </a:ext>
            </a:extLst>
          </p:cNvPr>
          <p:cNvSpPr txBox="1"/>
          <p:nvPr/>
        </p:nvSpPr>
        <p:spPr>
          <a:xfrm>
            <a:off x="5724128" y="5179948"/>
            <a:ext cx="3244799"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Tahoma"/>
                <a:ea typeface="+mn-ea"/>
                <a:cs typeface="+mn-cs"/>
              </a:rPr>
              <a:t>Open minds</a:t>
            </a:r>
          </a:p>
        </p:txBody>
      </p:sp>
      <p:pic>
        <p:nvPicPr>
          <p:cNvPr id="6" name="Picture 5" descr="safari.png">
            <a:extLst>
              <a:ext uri="{FF2B5EF4-FFF2-40B4-BE49-F238E27FC236}">
                <a16:creationId xmlns:a16="http://schemas.microsoft.com/office/drawing/2014/main" id="{C2BBE121-BC9B-EBD5-7B90-AF5054ED8A94}"/>
              </a:ext>
            </a:extLst>
          </p:cNvPr>
          <p:cNvPicPr>
            <a:picLocks noChangeAspect="1"/>
          </p:cNvPicPr>
          <p:nvPr/>
        </p:nvPicPr>
        <p:blipFill>
          <a:blip r:embed="rId2"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5887998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PIM Review and Open Problems</a:t>
            </a:r>
          </a:p>
        </p:txBody>
      </p:sp>
      <p:sp>
        <p:nvSpPr>
          <p:cNvPr id="3" name="Content Placeholder 2"/>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F2BD8AA-5E69-D846-BFB8-21B3FD479841}"/>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B44AC5CF-BFA6-5646-92DE-C9D89AA74928}"/>
              </a:ext>
            </a:extLst>
          </p:cNvPr>
          <p:cNvSpPr txBox="1"/>
          <p:nvPr/>
        </p:nvSpPr>
        <p:spPr>
          <a:xfrm>
            <a:off x="2411760" y="6453336"/>
            <a:ext cx="46746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https://arxiv.org/pdf/1903.03988.pdf</a:t>
            </a:r>
            <a:endParaRPr kumimoji="0" lang="en-US" sz="1800" b="1" i="0" u="none" strike="noStrike" kern="1200" cap="none" spc="0" normalizeH="0" baseline="0" noProof="0" dirty="0">
              <a:ln>
                <a:noFill/>
              </a:ln>
              <a:solidFill>
                <a:srgbClr val="0432FF"/>
              </a:solidFill>
              <a:effectLst/>
              <a:uLnTx/>
              <a:uFillTx/>
              <a:latin typeface="Tahoma"/>
              <a:ea typeface="+mn-ea"/>
              <a:cs typeface="+mn-cs"/>
            </a:endParaRPr>
          </a:p>
        </p:txBody>
      </p:sp>
      <p:pic>
        <p:nvPicPr>
          <p:cNvPr id="6" name="Picture 5">
            <a:extLst>
              <a:ext uri="{FF2B5EF4-FFF2-40B4-BE49-F238E27FC236}">
                <a16:creationId xmlns:a16="http://schemas.microsoft.com/office/drawing/2014/main" id="{A5EA4CA5-FBD8-9749-9830-D77D34BE5845}"/>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1052426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 (I)</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908720"/>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5B6B0EC3-D65E-13D3-B6B0-8A11DE70F95D}"/>
              </a:ext>
            </a:extLst>
          </p:cNvPr>
          <p:cNvPicPr>
            <a:picLocks noChangeAspect="1"/>
          </p:cNvPicPr>
          <p:nvPr/>
        </p:nvPicPr>
        <p:blipFill>
          <a:blip r:embed="rId2"/>
          <a:stretch>
            <a:fillRect/>
          </a:stretch>
        </p:blipFill>
        <p:spPr>
          <a:xfrm>
            <a:off x="1187624" y="1400043"/>
            <a:ext cx="7038528" cy="4837269"/>
          </a:xfrm>
          <a:prstGeom prst="rect">
            <a:avLst/>
          </a:prstGeom>
        </p:spPr>
      </p:pic>
      <p:sp>
        <p:nvSpPr>
          <p:cNvPr id="6" name="TextBox 5">
            <a:extLst>
              <a:ext uri="{FF2B5EF4-FFF2-40B4-BE49-F238E27FC236}">
                <a16:creationId xmlns:a16="http://schemas.microsoft.com/office/drawing/2014/main" id="{45C9899B-0C6B-9012-9C33-24CC4B7C8C97}"/>
              </a:ext>
            </a:extLst>
          </p:cNvPr>
          <p:cNvSpPr txBox="1"/>
          <p:nvPr/>
        </p:nvSpPr>
        <p:spPr>
          <a:xfrm>
            <a:off x="1691680" y="6467530"/>
            <a:ext cx="62744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3">
                  <a:extLst>
                    <a:ext uri="{A12FA001-AC4F-418D-AE19-62706E023703}">
                      <ahyp:hlinkClr xmlns:ahyp="http://schemas.microsoft.com/office/drawing/2018/hyperlinkcolor" val="tx"/>
                    </a:ext>
                  </a:extLst>
                </a:hlinkClick>
              </a:rPr>
              <a:t>https://www.youtube.com/watch?v=qeukNs5XI3g</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57871994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EC243-1CAD-2A7E-62EB-0FB2914C1F88}"/>
              </a:ext>
            </a:extLst>
          </p:cNvPr>
          <p:cNvSpPr>
            <a:spLocks noGrp="1"/>
          </p:cNvSpPr>
          <p:nvPr>
            <p:ph type="title"/>
          </p:nvPr>
        </p:nvSpPr>
        <p:spPr/>
        <p:txBody>
          <a:bodyPr/>
          <a:lstStyle/>
          <a:p>
            <a:r>
              <a:rPr lang="en-US" dirty="0"/>
              <a:t>Special Research Sessions &amp; Courses (II)</a:t>
            </a:r>
          </a:p>
        </p:txBody>
      </p:sp>
      <p:sp>
        <p:nvSpPr>
          <p:cNvPr id="3" name="Content Placeholder 2">
            <a:extLst>
              <a:ext uri="{FF2B5EF4-FFF2-40B4-BE49-F238E27FC236}">
                <a16:creationId xmlns:a16="http://schemas.microsoft.com/office/drawing/2014/main" id="{BC2C9FA4-AC79-315D-C96F-D650BA037556}"/>
              </a:ext>
            </a:extLst>
          </p:cNvPr>
          <p:cNvSpPr>
            <a:spLocks noGrp="1"/>
          </p:cNvSpPr>
          <p:nvPr>
            <p:ph idx="1"/>
          </p:nvPr>
        </p:nvSpPr>
        <p:spPr>
          <a:xfrm>
            <a:off x="228600" y="908720"/>
            <a:ext cx="8610600" cy="4948808"/>
          </a:xfrm>
        </p:spPr>
        <p:txBody>
          <a:bodyPr/>
          <a:lstStyle/>
          <a:p>
            <a:r>
              <a:rPr lang="en-US" dirty="0">
                <a:solidFill>
                  <a:srgbClr val="0000FF"/>
                </a:solidFill>
              </a:rPr>
              <a:t>Special Session at ISVLSI 2022: 9 cutting-edge talks</a:t>
            </a:r>
          </a:p>
        </p:txBody>
      </p:sp>
      <p:sp>
        <p:nvSpPr>
          <p:cNvPr id="4" name="Slide Number Placeholder 3">
            <a:extLst>
              <a:ext uri="{FF2B5EF4-FFF2-40B4-BE49-F238E27FC236}">
                <a16:creationId xmlns:a16="http://schemas.microsoft.com/office/drawing/2014/main" id="{F2E091C3-E327-1914-9FC9-05618963265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45C9899B-0C6B-9012-9C33-24CC4B7C8C97}"/>
              </a:ext>
            </a:extLst>
          </p:cNvPr>
          <p:cNvSpPr txBox="1"/>
          <p:nvPr/>
        </p:nvSpPr>
        <p:spPr>
          <a:xfrm>
            <a:off x="1364831" y="6433591"/>
            <a:ext cx="680756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https://www.youtube.com/playlist?list=PL5Q2soXY2Zi8KzG2CQYRNQOVD0GOBrnKy</a:t>
            </a:r>
            <a:endParaRPr kumimoji="0" lang="en-US" sz="1400" b="0" i="0" u="none" strike="noStrike" kern="1200" cap="none" spc="0" normalizeH="0" baseline="0" noProof="0" dirty="0">
              <a:ln>
                <a:noFill/>
              </a:ln>
              <a:solidFill>
                <a:srgbClr val="0432FF"/>
              </a:solidFill>
              <a:effectLst/>
              <a:uLnTx/>
              <a:uFillTx/>
              <a:latin typeface="Tahoma"/>
              <a:ea typeface="+mn-ea"/>
              <a:cs typeface="+mn-cs"/>
            </a:endParaRPr>
          </a:p>
        </p:txBody>
      </p:sp>
      <p:pic>
        <p:nvPicPr>
          <p:cNvPr id="7" name="Picture 6">
            <a:extLst>
              <a:ext uri="{FF2B5EF4-FFF2-40B4-BE49-F238E27FC236}">
                <a16:creationId xmlns:a16="http://schemas.microsoft.com/office/drawing/2014/main" id="{61344070-9290-664E-9D29-73558E017206}"/>
              </a:ext>
            </a:extLst>
          </p:cNvPr>
          <p:cNvPicPr>
            <a:picLocks noChangeAspect="1"/>
          </p:cNvPicPr>
          <p:nvPr/>
        </p:nvPicPr>
        <p:blipFill>
          <a:blip r:embed="rId3"/>
          <a:stretch>
            <a:fillRect/>
          </a:stretch>
        </p:blipFill>
        <p:spPr>
          <a:xfrm>
            <a:off x="1043608" y="1340768"/>
            <a:ext cx="7056784" cy="4987708"/>
          </a:xfrm>
          <a:prstGeom prst="rect">
            <a:avLst/>
          </a:prstGeom>
        </p:spPr>
      </p:pic>
    </p:spTree>
    <p:extLst>
      <p:ext uri="{BB962C8B-B14F-4D97-AF65-F5344CB8AC3E}">
        <p14:creationId xmlns:p14="http://schemas.microsoft.com/office/powerpoint/2010/main" val="354672447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A989B9-559E-2DEE-93CC-BA475A5E47CB}"/>
              </a:ext>
            </a:extLst>
          </p:cNvPr>
          <p:cNvPicPr>
            <a:picLocks noChangeAspect="1"/>
          </p:cNvPicPr>
          <p:nvPr/>
        </p:nvPicPr>
        <p:blipFill rotWithShape="1">
          <a:blip r:embed="rId3">
            <a:extLst>
              <a:ext uri="{28A0092B-C50C-407E-A947-70E740481C1C}">
                <a14:useLocalDpi xmlns:a14="http://schemas.microsoft.com/office/drawing/2010/main" val="0"/>
              </a:ext>
            </a:extLst>
          </a:blip>
          <a:srcRect t="2116"/>
          <a:stretch/>
        </p:blipFill>
        <p:spPr>
          <a:xfrm>
            <a:off x="3282793" y="1571166"/>
            <a:ext cx="5820741" cy="3816425"/>
          </a:xfrm>
          <a:prstGeom prst="rect">
            <a:avLst/>
          </a:prstGeom>
        </p:spPr>
      </p:pic>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5574797"/>
          </a:xfrm>
        </p:spPr>
        <p:txBody>
          <a:bodyPr>
            <a:normAutofit/>
          </a:bodyPr>
          <a:lstStyle/>
          <a:p>
            <a:r>
              <a:rPr lang="en-US" dirty="0"/>
              <a:t>Short weekly lectures</a:t>
            </a:r>
          </a:p>
          <a:p>
            <a:r>
              <a:rPr lang="en-US" dirty="0"/>
              <a:t>Hands-on projects</a:t>
            </a:r>
          </a:p>
        </p:txBody>
      </p:sp>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b="1" dirty="0"/>
              <a:t>Processing-in-Memory Course (Fall 2024)</a:t>
            </a:r>
          </a:p>
        </p:txBody>
      </p:sp>
      <p:sp>
        <p:nvSpPr>
          <p:cNvPr id="6" name="Rectangle 5">
            <a:hlinkClick r:id="rId4"/>
            <a:extLst>
              <a:ext uri="{FF2B5EF4-FFF2-40B4-BE49-F238E27FC236}">
                <a16:creationId xmlns:a16="http://schemas.microsoft.com/office/drawing/2014/main" id="{5465C192-4893-AD4D-A97C-499395E42DF0}"/>
              </a:ext>
            </a:extLst>
          </p:cNvPr>
          <p:cNvSpPr/>
          <p:nvPr/>
        </p:nvSpPr>
        <p:spPr>
          <a:xfrm>
            <a:off x="4704440" y="5589240"/>
            <a:ext cx="4315813"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https://safari.ethz.ch/projects_and_seminars/fall2024/doku.php?id=processing_in_memory</a:t>
            </a:r>
            <a:r>
              <a:rPr kumimoji="0" lang="en-US" sz="14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114657" y="5989505"/>
            <a:ext cx="5184837" cy="4616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https://www.youtube.com/playlist?list=PL5Q2soXY2Zi9DSQg7OAlsNO8dOQKxF9sl</a:t>
            </a:r>
            <a:r>
              <a:rPr kumimoji="0" lang="en-US" sz="12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rPr>
              <a:t>  </a:t>
            </a:r>
          </a:p>
        </p:txBody>
      </p:sp>
      <p:pic>
        <p:nvPicPr>
          <p:cNvPr id="11" name="Picture 10">
            <a:extLst>
              <a:ext uri="{FF2B5EF4-FFF2-40B4-BE49-F238E27FC236}">
                <a16:creationId xmlns:a16="http://schemas.microsoft.com/office/drawing/2014/main" id="{A32D2402-F396-38E7-DF8B-8679A47BCB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66" y="3079989"/>
            <a:ext cx="6625938" cy="2555252"/>
          </a:xfrm>
          <a:prstGeom prst="rect">
            <a:avLst/>
          </a:prstGeom>
        </p:spPr>
      </p:pic>
      <p:sp>
        <p:nvSpPr>
          <p:cNvPr id="12" name="Slide Number Placeholder 3">
            <a:extLst>
              <a:ext uri="{FF2B5EF4-FFF2-40B4-BE49-F238E27FC236}">
                <a16:creationId xmlns:a16="http://schemas.microsoft.com/office/drawing/2014/main" id="{C9182648-ED7A-BA88-9CFE-7D8B82CE493C}"/>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5415780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CB8844-A7CC-0F42-B9D5-4EE4D8AC333B}"/>
              </a:ext>
            </a:extLst>
          </p:cNvPr>
          <p:cNvPicPr>
            <a:picLocks noChangeAspect="1"/>
          </p:cNvPicPr>
          <p:nvPr/>
        </p:nvPicPr>
        <p:blipFill>
          <a:blip r:embed="rId3"/>
          <a:stretch>
            <a:fillRect/>
          </a:stretch>
        </p:blipFill>
        <p:spPr>
          <a:xfrm>
            <a:off x="4196277" y="1015107"/>
            <a:ext cx="4768211" cy="4934173"/>
          </a:xfrm>
          <a:prstGeom prst="rect">
            <a:avLst/>
          </a:prstGeom>
        </p:spPr>
      </p:pic>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169011" y="132335"/>
            <a:ext cx="8894602" cy="606084"/>
          </a:xfrm>
        </p:spPr>
        <p:txBody>
          <a:bodyPr>
            <a:noAutofit/>
          </a:bodyPr>
          <a:lstStyle/>
          <a:p>
            <a:r>
              <a:rPr lang="en-US" sz="3600" b="1" dirty="0"/>
              <a:t>Processing-in-Memory Course (Spring 2023)</a:t>
            </a:r>
          </a:p>
        </p:txBody>
      </p:sp>
      <p:sp>
        <p:nvSpPr>
          <p:cNvPr id="6" name="Rectangle 5">
            <a:hlinkClick r:id="rId4"/>
            <a:extLst>
              <a:ext uri="{FF2B5EF4-FFF2-40B4-BE49-F238E27FC236}">
                <a16:creationId xmlns:a16="http://schemas.microsoft.com/office/drawing/2014/main" id="{5465C192-4893-AD4D-A97C-499395E42DF0}"/>
              </a:ext>
            </a:extLst>
          </p:cNvPr>
          <p:cNvSpPr/>
          <p:nvPr/>
        </p:nvSpPr>
        <p:spPr>
          <a:xfrm>
            <a:off x="5071306" y="5949280"/>
            <a:ext cx="3948947"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https://safari.ethz.ch/projects_and_seminars/spring2023/doku.php?id=processing_in_memory</a:t>
            </a:r>
            <a:endPar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8" name="Rectangle 7">
            <a:hlinkClick r:id="rId6"/>
            <a:extLst>
              <a:ext uri="{FF2B5EF4-FFF2-40B4-BE49-F238E27FC236}">
                <a16:creationId xmlns:a16="http://schemas.microsoft.com/office/drawing/2014/main" id="{80BF6774-805A-F446-B196-F40F5ED51380}"/>
              </a:ext>
            </a:extLst>
          </p:cNvPr>
          <p:cNvSpPr/>
          <p:nvPr/>
        </p:nvSpPr>
        <p:spPr>
          <a:xfrm>
            <a:off x="164318" y="6002760"/>
            <a:ext cx="4697615" cy="24622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https://www.youtube.com/playlist?list=PL5Q2soXY2Zi_EObuoAZVSq_o6UySWQHvZ</a:t>
            </a:r>
            <a:endParaRPr kumimoji="0" lang="en-US" sz="1000" b="1" i="0" u="none" strike="noStrike" kern="1200" cap="none" spc="0" normalizeH="0" baseline="0" noProof="0" dirty="0">
              <a:ln>
                <a:noFill/>
              </a:ln>
              <a:solidFill>
                <a:srgbClr val="0000FF"/>
              </a:solidFill>
              <a:effectLst/>
              <a:uLnTx/>
              <a:uFillTx/>
              <a:latin typeface="Calibri" panose="020F0502020204030204"/>
              <a:ea typeface="ＭＳ Ｐゴシック" panose="020B0600070205080204" pitchFamily="34" charset="-128"/>
              <a:cs typeface="+mn-cs"/>
            </a:endParaRPr>
          </a:p>
        </p:txBody>
      </p:sp>
      <p:sp>
        <p:nvSpPr>
          <p:cNvPr id="10" name="Content Placeholder 2">
            <a:extLst>
              <a:ext uri="{FF2B5EF4-FFF2-40B4-BE49-F238E27FC236}">
                <a16:creationId xmlns:a16="http://schemas.microsoft.com/office/drawing/2014/main" id="{FE43B7B2-0E26-1843-96D5-E844119B5B4A}"/>
              </a:ext>
            </a:extLst>
          </p:cNvPr>
          <p:cNvSpPr>
            <a:spLocks noGrp="1"/>
          </p:cNvSpPr>
          <p:nvPr>
            <p:ph idx="1"/>
          </p:nvPr>
        </p:nvSpPr>
        <p:spPr>
          <a:xfrm>
            <a:off x="169011" y="936172"/>
            <a:ext cx="8894602" cy="4906721"/>
          </a:xfrm>
        </p:spPr>
        <p:txBody>
          <a:bodyPr>
            <a:normAutofit/>
          </a:bodyPr>
          <a:lstStyle/>
          <a:p>
            <a:r>
              <a:rPr lang="en-US" dirty="0"/>
              <a:t>Short weekly lectures</a:t>
            </a:r>
          </a:p>
          <a:p>
            <a:r>
              <a:rPr lang="en-US" dirty="0"/>
              <a:t>Hands-on projects</a:t>
            </a:r>
          </a:p>
        </p:txBody>
      </p:sp>
      <p:pic>
        <p:nvPicPr>
          <p:cNvPr id="9" name="Picture 8">
            <a:extLst>
              <a:ext uri="{FF2B5EF4-FFF2-40B4-BE49-F238E27FC236}">
                <a16:creationId xmlns:a16="http://schemas.microsoft.com/office/drawing/2014/main" id="{CF4F741A-415C-0C42-8D0C-08905F9B9CAA}"/>
              </a:ext>
            </a:extLst>
          </p:cNvPr>
          <p:cNvPicPr>
            <a:picLocks noChangeAspect="1"/>
          </p:cNvPicPr>
          <p:nvPr/>
        </p:nvPicPr>
        <p:blipFill>
          <a:blip r:embed="rId8"/>
          <a:stretch>
            <a:fillRect/>
          </a:stretch>
        </p:blipFill>
        <p:spPr>
          <a:xfrm>
            <a:off x="146314" y="2564904"/>
            <a:ext cx="4883772" cy="3428932"/>
          </a:xfrm>
          <a:prstGeom prst="rect">
            <a:avLst/>
          </a:prstGeom>
        </p:spPr>
      </p:pic>
      <p:sp>
        <p:nvSpPr>
          <p:cNvPr id="3" name="Slide Number Placeholder 3">
            <a:extLst>
              <a:ext uri="{FF2B5EF4-FFF2-40B4-BE49-F238E27FC236}">
                <a16:creationId xmlns:a16="http://schemas.microsoft.com/office/drawing/2014/main" id="{E97B8818-47DE-76A7-5F3B-715E656CCB03}"/>
              </a:ext>
            </a:extLst>
          </p:cNvPr>
          <p:cNvSpPr>
            <a:spLocks noGrp="1"/>
          </p:cNvSpPr>
          <p:nvPr>
            <p:ph type="sldNum" sz="quarter" idx="11"/>
          </p:nvPr>
        </p:nvSpPr>
        <p:spPr>
          <a:xfrm>
            <a:off x="6553200" y="6243638"/>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844682037"/>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8.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5.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2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Office Theme">
  <a:themeElements>
    <a:clrScheme name="Custom 3">
      <a:dk1>
        <a:srgbClr val="000000"/>
      </a:dk1>
      <a:lt1>
        <a:srgbClr val="FFFFFF"/>
      </a:lt1>
      <a:dk2>
        <a:srgbClr val="44546A"/>
      </a:dk2>
      <a:lt2>
        <a:srgbClr val="E7E6E6"/>
      </a:lt2>
      <a:accent1>
        <a:srgbClr val="E06161"/>
      </a:accent1>
      <a:accent2>
        <a:srgbClr val="F3BC61"/>
      </a:accent2>
      <a:accent3>
        <a:srgbClr val="38A881"/>
      </a:accent3>
      <a:accent4>
        <a:srgbClr val="5CA2DB"/>
      </a:accent4>
      <a:accent5>
        <a:srgbClr val="9C80C1"/>
      </a:accent5>
      <a:accent6>
        <a:srgbClr val="EB8F61"/>
      </a:accent6>
      <a:hlink>
        <a:srgbClr val="0563C1"/>
      </a:hlink>
      <a:folHlink>
        <a:srgbClr val="954F7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cktothechip" id="{D2CD858D-3514-044E-BB40-B3A4C30B63CC}" vid="{C34570FE-74FD-B045-831A-09CD35599A16}"/>
    </a:ext>
  </a:extLst>
</a:theme>
</file>

<file path=ppt/theme/theme6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336403</TotalTime>
  <Words>11686</Words>
  <Application>Microsoft Macintosh PowerPoint</Application>
  <PresentationFormat>On-screen Show (4:3)</PresentationFormat>
  <Paragraphs>1872</Paragraphs>
  <Slides>114</Slides>
  <Notes>75</Notes>
  <HiddenSlides>0</HiddenSlides>
  <MMClips>0</MMClips>
  <ScaleCrop>false</ScaleCrop>
  <HeadingPairs>
    <vt:vector size="6" baseType="variant">
      <vt:variant>
        <vt:lpstr>Fonts Used</vt:lpstr>
      </vt:variant>
      <vt:variant>
        <vt:i4>17</vt:i4>
      </vt:variant>
      <vt:variant>
        <vt:lpstr>Theme</vt:lpstr>
      </vt:variant>
      <vt:variant>
        <vt:i4>68</vt:i4>
      </vt:variant>
      <vt:variant>
        <vt:lpstr>Slide Titles</vt:lpstr>
      </vt:variant>
      <vt:variant>
        <vt:i4>114</vt:i4>
      </vt:variant>
    </vt:vector>
  </HeadingPairs>
  <TitlesOfParts>
    <vt:vector size="199" baseType="lpstr">
      <vt:lpstr>System Font Regular</vt:lpstr>
      <vt:lpstr>Arial</vt:lpstr>
      <vt:lpstr>Avenir Next</vt:lpstr>
      <vt:lpstr>Avenir Next Medium</vt:lpstr>
      <vt:lpstr>Calibri</vt:lpstr>
      <vt:lpstr>Cambria</vt:lpstr>
      <vt:lpstr>Cambria Math</vt:lpstr>
      <vt:lpstr>Candara</vt:lpstr>
      <vt:lpstr>Corbel</vt:lpstr>
      <vt:lpstr>Courier</vt:lpstr>
      <vt:lpstr>Courier New</vt:lpstr>
      <vt:lpstr>Garamond</vt:lpstr>
      <vt:lpstr>Roboto Mono</vt:lpstr>
      <vt:lpstr>Tahoma</vt:lpstr>
      <vt:lpstr>Times New Roman</vt:lpstr>
      <vt:lpstr>Trebuchet MS</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31_Edge</vt:lpstr>
      <vt:lpstr>34_Edge</vt:lpstr>
      <vt:lpstr>Office Theme</vt:lpstr>
      <vt:lpstr>5_Office Theme</vt:lpstr>
      <vt:lpstr>Custom Design</vt:lpstr>
      <vt:lpstr>BEER</vt:lpstr>
      <vt:lpstr>2_Edge</vt:lpstr>
      <vt:lpstr>22_Edge</vt:lpstr>
      <vt:lpstr>62_Edge</vt:lpstr>
      <vt:lpstr>1_Office Theme</vt:lpstr>
      <vt:lpstr>Tutorial on  Memory-Centric Computing: Research Challenges &amp; Closing Remarks </vt:lpstr>
      <vt:lpstr>Agenda </vt:lpstr>
      <vt:lpstr>Eliminating the Adoption Barriers</vt:lpstr>
      <vt:lpstr>Potential Barriers to Adoption of PIM</vt:lpstr>
      <vt:lpstr>We Need to Revisit the Entire Stack</vt:lpstr>
      <vt:lpstr>Adoption: How to Keep It Simple?</vt:lpstr>
      <vt:lpstr>Adoption: How to Ease Programmability? (I)</vt:lpstr>
      <vt:lpstr>Adoption: How to Ease Programmability? (II)</vt:lpstr>
      <vt:lpstr>The Programmability Barrier:  Overview</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Vector Addition Example</vt:lpstr>
      <vt:lpstr>The Programmability Barrier:  Summary </vt:lpstr>
      <vt:lpstr>Our Goal</vt:lpstr>
      <vt:lpstr>Outline </vt:lpstr>
      <vt:lpstr>SimplePIM:  A Software Framework for Productive and Efficient Processing in Memory</vt:lpstr>
      <vt:lpstr>SimplePIM Programming Framework:  Overview </vt:lpstr>
      <vt:lpstr>SimplePIM Programming Framework:  Management Interface  </vt:lpstr>
      <vt:lpstr>SimplePIM Programming Framework:  Communication Interface (I)</vt:lpstr>
      <vt:lpstr>SimplePIM Programming Framework:  Communication Interface (II)</vt:lpstr>
      <vt:lpstr>SimplePIM Programming Framework:  Communication Interface (III)</vt:lpstr>
      <vt:lpstr>SimplePIM Programming Framework:  Communication Interface (IV)</vt:lpstr>
      <vt:lpstr>SimplePIM Programming Framework:  Processing Interface (I)</vt:lpstr>
      <vt:lpstr>SimplePIM Programming Framework:  Processing Interface (II)</vt:lpstr>
      <vt:lpstr>SimplePIM Programming Framework:  Processing Interface (III)</vt:lpstr>
      <vt:lpstr>SimplePIM Programming Framework:  General Code Optimizations</vt:lpstr>
      <vt:lpstr>Evaluation Results:  Evaluation Methodology</vt:lpstr>
      <vt:lpstr>Evaluation Results:  Productive Improvement (I)</vt:lpstr>
      <vt:lpstr>Evaluation Results:  Productive Improvement (II)</vt:lpstr>
      <vt:lpstr>Evaluation Results:  Productive Improvement (III)</vt:lpstr>
      <vt:lpstr>Evaluation Results:  Weak Scaling Analysis</vt:lpstr>
      <vt:lpstr>Evaluation Results:  Strong Scaling Analysis</vt:lpstr>
      <vt:lpstr>Source Code</vt:lpstr>
      <vt:lpstr>SimplePIM:  A Software Framework for Productive and Efficient Processing in Memory</vt:lpstr>
      <vt:lpstr>DaPPA:  A Data-Parallel Framework for Processing-in-Memory Architectures</vt:lpstr>
      <vt:lpstr>DaPPA:   Key Idea &amp; Overview</vt:lpstr>
      <vt:lpstr>DaPPA:   Data-Parallel Pattern APIs  </vt:lpstr>
      <vt:lpstr>DaPPA:   Dataflow Programming Interface</vt:lpstr>
      <vt:lpstr>DaPPA:   Dynamic Template-Based Compilation</vt:lpstr>
      <vt:lpstr>DaPPA:   Putting All Together</vt:lpstr>
      <vt:lpstr>DaPPA:   Putting All Together</vt:lpstr>
      <vt:lpstr>DaPPA:   Putting All Together</vt:lpstr>
      <vt:lpstr>DaPPA:   Putting All Together</vt:lpstr>
      <vt:lpstr>Evaluation:   Methodology Overview</vt:lpstr>
      <vt:lpstr>Evaluation:   Performance Analysis</vt:lpstr>
      <vt:lpstr>Evaluation:   Performance Analysis</vt:lpstr>
      <vt:lpstr>Evaluation:   Programming Complexity Analysis</vt:lpstr>
      <vt:lpstr>Evaluation:   Comparison to State-of-the-Art</vt:lpstr>
      <vt:lpstr>DaPPA:  A Data-Parallel Framework for Processing-in-Memory Architectures</vt:lpstr>
      <vt:lpstr>Adoption: How to Maintain Coherence? (I)</vt:lpstr>
      <vt:lpstr>Challenge: Coherence for Hybrid CPU-PIM Apps</vt:lpstr>
      <vt:lpstr>Adoption: How to Maintain Coherence? (II)</vt:lpstr>
      <vt:lpstr>Adoption: How to Support Synchronization?</vt:lpstr>
      <vt:lpstr>Adoption: How to Support Virtual Memory?</vt:lpstr>
      <vt:lpstr>Adoption: Code and Data Mapping</vt:lpstr>
      <vt:lpstr>DAMOV Analysis Methodology &amp; Workloads</vt:lpstr>
      <vt:lpstr>Identifying Memory Bottlenecks</vt:lpstr>
      <vt:lpstr>Limitations of Prior Approaches (1/2) </vt:lpstr>
      <vt:lpstr>Limitations of Prior Approaches (1/2) </vt:lpstr>
      <vt:lpstr>Limitations of Prior Approaches (1/2) </vt:lpstr>
      <vt:lpstr>Limitations of Prior Approaches (1/2) </vt:lpstr>
      <vt:lpstr>Limitations of Prior Approaches (2/2) </vt:lpstr>
      <vt:lpstr>Limitations of Prior Approaches (2/2) </vt:lpstr>
      <vt:lpstr>Limitations of Prior Approaches (2/2) </vt:lpstr>
      <vt:lpstr>Identifying Memory Bottlenecks</vt:lpstr>
      <vt:lpstr>The Problem</vt:lpstr>
      <vt:lpstr>Our Goal</vt:lpstr>
      <vt:lpstr>Methodology Overview</vt:lpstr>
      <vt:lpstr>Methodology Overview</vt:lpstr>
      <vt:lpstr>Step 1: Application Profiling</vt:lpstr>
      <vt:lpstr>Methodology Overview</vt:lpstr>
      <vt:lpstr>Step 2: Locality-Based Clustering </vt:lpstr>
      <vt:lpstr>Step 2: Locality-Based Clustering </vt:lpstr>
      <vt:lpstr>Methodology Overview</vt:lpstr>
      <vt:lpstr>Step 3: Memory Bottleneck Classification (1/2)</vt:lpstr>
      <vt:lpstr>Step 3: Memory Bottleneck Classification (2/2)</vt:lpstr>
      <vt:lpstr>Step 3: Memory Bottleneck Analysis</vt:lpstr>
      <vt:lpstr>DAMOV is Open Source</vt:lpstr>
      <vt:lpstr>DAMOV is Open Source</vt:lpstr>
      <vt:lpstr>More on DAMOV Analysis Methodology &amp; Workloads</vt:lpstr>
      <vt:lpstr>More on DAMOV Methods &amp; Benchmarks</vt:lpstr>
      <vt:lpstr>Challenge and Opportunity for Future</vt:lpstr>
      <vt:lpstr>Challenge and Opportunity for Future</vt:lpstr>
      <vt:lpstr>Challenge and Opportunity for Future</vt:lpstr>
      <vt:lpstr>Concluding Remarks</vt:lpstr>
      <vt:lpstr>Fundamentally Better Architectures</vt:lpstr>
      <vt:lpstr>We Need to Revisit the Entire Stack</vt:lpstr>
      <vt:lpstr>We Need to Exploit Good Principles</vt:lpstr>
      <vt:lpstr>PIM Review and Open Problems</vt:lpstr>
      <vt:lpstr>Special Research Sessions &amp; Courses (I)</vt:lpstr>
      <vt:lpstr>Special Research Sessions &amp; Courses (II)</vt:lpstr>
      <vt:lpstr>Processing-in-Memory Course (Fall 2024)</vt:lpstr>
      <vt:lpstr>Processing-in-Memory Course (Spring 2023)</vt:lpstr>
      <vt:lpstr>PIM Course (Fall 2022)</vt:lpstr>
      <vt:lpstr>Real PIM Tutorials [ISCA’23, ASPLOS’23, HPCA’23]</vt:lpstr>
      <vt:lpstr>Real PIM Tutorial [ISCA 2023]</vt:lpstr>
      <vt:lpstr>Real PIM Tutorial [ASPLOS 2023]</vt:lpstr>
      <vt:lpstr>Real PIM Tutorial [HPCA 2023]</vt:lpstr>
      <vt:lpstr>PowerPoint Presentation</vt:lpstr>
      <vt:lpstr>PIM Tutorial at HEART 2024</vt:lpstr>
      <vt:lpstr>PIM Tutorial at ISCA 2024</vt:lpstr>
      <vt:lpstr>This PIM Tutorial at MICRO 2024</vt:lpstr>
      <vt:lpstr>Next PIM Tutorial at PPoPP 2025</vt:lpstr>
      <vt:lpstr>Referenced Papers, Talks, Artifacts</vt:lpstr>
      <vt:lpstr>Open Source Tools: SAFARI GitHub</vt:lpstr>
      <vt:lpstr>Brief Self Introduction</vt:lpstr>
      <vt:lpstr>Acknowledgements </vt:lpstr>
      <vt:lpstr>Tutorial on  Memory-Centric Computing: Research Challenges &amp; Closing Remarks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3253</cp:revision>
  <cp:lastPrinted>2017-12-05T03:30:35Z</cp:lastPrinted>
  <dcterms:created xsi:type="dcterms:W3CDTF">2010-10-08T20:41:54Z</dcterms:created>
  <dcterms:modified xsi:type="dcterms:W3CDTF">2024-11-02T14:38:57Z</dcterms:modified>
</cp:coreProperties>
</file>