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notesSlides/notesSlide79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3.xml" ContentType="application/vnd.openxmlformats-officedocument.themeOverride+xml"/>
  <Override PartName="/ppt/notesSlides/notesSlide8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5.xml" ContentType="application/vnd.openxmlformats-officedocument.themeOverride+xml"/>
  <Override PartName="/ppt/notesSlides/notesSlide8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7.xml" ContentType="application/vnd.openxmlformats-officedocument.themeOverride+xml"/>
  <Override PartName="/ppt/notesSlides/notesSlide87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8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89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90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91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92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95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96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8" r:id="rId4"/>
  </p:sldMasterIdLst>
  <p:notesMasterIdLst>
    <p:notesMasterId r:id="rId171"/>
  </p:notesMasterIdLst>
  <p:sldIdLst>
    <p:sldId id="828" r:id="rId5"/>
    <p:sldId id="2147470616" r:id="rId6"/>
    <p:sldId id="2147470631" r:id="rId7"/>
    <p:sldId id="2147470632" r:id="rId8"/>
    <p:sldId id="2147470618" r:id="rId9"/>
    <p:sldId id="2147470619" r:id="rId10"/>
    <p:sldId id="6174" r:id="rId11"/>
    <p:sldId id="2147470621" r:id="rId12"/>
    <p:sldId id="2147470622" r:id="rId13"/>
    <p:sldId id="2147470599" r:id="rId14"/>
    <p:sldId id="2147470598" r:id="rId15"/>
    <p:sldId id="2147470601" r:id="rId16"/>
    <p:sldId id="2147470653" r:id="rId17"/>
    <p:sldId id="2147470654" r:id="rId18"/>
    <p:sldId id="2147470655" r:id="rId19"/>
    <p:sldId id="2147470656" r:id="rId20"/>
    <p:sldId id="2147470657" r:id="rId21"/>
    <p:sldId id="2147470593" r:id="rId22"/>
    <p:sldId id="2147470594" r:id="rId23"/>
    <p:sldId id="2147470662" r:id="rId24"/>
    <p:sldId id="2147470633" r:id="rId25"/>
    <p:sldId id="2147470574" r:id="rId26"/>
    <p:sldId id="2147470568" r:id="rId27"/>
    <p:sldId id="1116" r:id="rId28"/>
    <p:sldId id="1118" r:id="rId29"/>
    <p:sldId id="1049" r:id="rId30"/>
    <p:sldId id="1155" r:id="rId31"/>
    <p:sldId id="1050" r:id="rId32"/>
    <p:sldId id="1086" r:id="rId33"/>
    <p:sldId id="1128" r:id="rId34"/>
    <p:sldId id="2147470636" r:id="rId35"/>
    <p:sldId id="1103" r:id="rId36"/>
    <p:sldId id="1156" r:id="rId37"/>
    <p:sldId id="1157" r:id="rId38"/>
    <p:sldId id="1063" r:id="rId39"/>
    <p:sldId id="1104" r:id="rId40"/>
    <p:sldId id="1154" r:id="rId41"/>
    <p:sldId id="1136" r:id="rId42"/>
    <p:sldId id="1069" r:id="rId43"/>
    <p:sldId id="1142" r:id="rId44"/>
    <p:sldId id="1071" r:id="rId45"/>
    <p:sldId id="1138" r:id="rId46"/>
    <p:sldId id="1072" r:id="rId47"/>
    <p:sldId id="1139" r:id="rId48"/>
    <p:sldId id="1140" r:id="rId49"/>
    <p:sldId id="1141" r:id="rId50"/>
    <p:sldId id="1163" r:id="rId51"/>
    <p:sldId id="1079" r:id="rId52"/>
    <p:sldId id="1078" r:id="rId53"/>
    <p:sldId id="1143" r:id="rId54"/>
    <p:sldId id="1144" r:id="rId55"/>
    <p:sldId id="1082" r:id="rId56"/>
    <p:sldId id="1146" r:id="rId57"/>
    <p:sldId id="1105" r:id="rId58"/>
    <p:sldId id="1091" r:id="rId59"/>
    <p:sldId id="1089" r:id="rId60"/>
    <p:sldId id="1093" r:id="rId61"/>
    <p:sldId id="1127" r:id="rId62"/>
    <p:sldId id="1095" r:id="rId63"/>
    <p:sldId id="2147470567" r:id="rId64"/>
    <p:sldId id="2147470634" r:id="rId65"/>
    <p:sldId id="2147470575" r:id="rId66"/>
    <p:sldId id="2147470470" r:id="rId67"/>
    <p:sldId id="2147470445" r:id="rId68"/>
    <p:sldId id="2147470637" r:id="rId69"/>
    <p:sldId id="2147470446" r:id="rId70"/>
    <p:sldId id="2147470515" r:id="rId71"/>
    <p:sldId id="2147470479" r:id="rId72"/>
    <p:sldId id="2147470424" r:id="rId73"/>
    <p:sldId id="2147470347" r:id="rId74"/>
    <p:sldId id="2147470463" r:id="rId75"/>
    <p:sldId id="2147470465" r:id="rId76"/>
    <p:sldId id="2147470480" r:id="rId77"/>
    <p:sldId id="2147470516" r:id="rId78"/>
    <p:sldId id="2147470483" r:id="rId79"/>
    <p:sldId id="2147470484" r:id="rId80"/>
    <p:sldId id="2147470489" r:id="rId81"/>
    <p:sldId id="2147470493" r:id="rId82"/>
    <p:sldId id="2147470494" r:id="rId83"/>
    <p:sldId id="2147470492" r:id="rId84"/>
    <p:sldId id="2147470517" r:id="rId85"/>
    <p:sldId id="2147470520" r:id="rId86"/>
    <p:sldId id="2147470521" r:id="rId87"/>
    <p:sldId id="2147470522" r:id="rId88"/>
    <p:sldId id="2147470523" r:id="rId89"/>
    <p:sldId id="2147470454" r:id="rId90"/>
    <p:sldId id="2147470456" r:id="rId91"/>
    <p:sldId id="2147470562" r:id="rId92"/>
    <p:sldId id="2147470564" r:id="rId93"/>
    <p:sldId id="2147470565" r:id="rId94"/>
    <p:sldId id="2147470524" r:id="rId95"/>
    <p:sldId id="2147470566" r:id="rId96"/>
    <p:sldId id="2147470466" r:id="rId97"/>
    <p:sldId id="2147470528" r:id="rId98"/>
    <p:sldId id="2147470544" r:id="rId99"/>
    <p:sldId id="2147470532" r:id="rId100"/>
    <p:sldId id="2147470540" r:id="rId101"/>
    <p:sldId id="2147470370" r:id="rId102"/>
    <p:sldId id="2147470505" r:id="rId103"/>
    <p:sldId id="2147470506" r:id="rId104"/>
    <p:sldId id="2147470534" r:id="rId105"/>
    <p:sldId id="2147470356" r:id="rId106"/>
    <p:sldId id="2147470537" r:id="rId107"/>
    <p:sldId id="2147470635" r:id="rId108"/>
    <p:sldId id="2147470665" r:id="rId109"/>
    <p:sldId id="2147470659" r:id="rId110"/>
    <p:sldId id="2147470608" r:id="rId111"/>
    <p:sldId id="2147470607" r:id="rId112"/>
    <p:sldId id="2147470661" r:id="rId113"/>
    <p:sldId id="2147470664" r:id="rId114"/>
    <p:sldId id="1160" r:id="rId115"/>
    <p:sldId id="1098" r:id="rId116"/>
    <p:sldId id="1059" r:id="rId117"/>
    <p:sldId id="1129" r:id="rId118"/>
    <p:sldId id="1130" r:id="rId119"/>
    <p:sldId id="1131" r:id="rId120"/>
    <p:sldId id="1132" r:id="rId121"/>
    <p:sldId id="1133" r:id="rId122"/>
    <p:sldId id="1134" r:id="rId123"/>
    <p:sldId id="1065" r:id="rId124"/>
    <p:sldId id="1066" r:id="rId125"/>
    <p:sldId id="1159" r:id="rId126"/>
    <p:sldId id="1112" r:id="rId127"/>
    <p:sldId id="1147" r:id="rId128"/>
    <p:sldId id="1161" r:id="rId129"/>
    <p:sldId id="1162" r:id="rId130"/>
    <p:sldId id="1115" r:id="rId131"/>
    <p:sldId id="1114" r:id="rId132"/>
    <p:sldId id="1108" r:id="rId133"/>
    <p:sldId id="1148" r:id="rId134"/>
    <p:sldId id="1158" r:id="rId135"/>
    <p:sldId id="1149" r:id="rId136"/>
    <p:sldId id="1150" r:id="rId137"/>
    <p:sldId id="1152" r:id="rId138"/>
    <p:sldId id="1151" r:id="rId139"/>
    <p:sldId id="2147470475" r:id="rId140"/>
    <p:sldId id="2147470546" r:id="rId141"/>
    <p:sldId id="2147470547" r:id="rId142"/>
    <p:sldId id="2147470548" r:id="rId143"/>
    <p:sldId id="2147470549" r:id="rId144"/>
    <p:sldId id="2147470371" r:id="rId145"/>
    <p:sldId id="2147470550" r:id="rId146"/>
    <p:sldId id="2147470551" r:id="rId147"/>
    <p:sldId id="2147470552" r:id="rId148"/>
    <p:sldId id="2147470553" r:id="rId149"/>
    <p:sldId id="2147470554" r:id="rId150"/>
    <p:sldId id="2147470555" r:id="rId151"/>
    <p:sldId id="2147470556" r:id="rId152"/>
    <p:sldId id="2147470557" r:id="rId153"/>
    <p:sldId id="2147470558" r:id="rId154"/>
    <p:sldId id="2147470560" r:id="rId155"/>
    <p:sldId id="2147470559" r:id="rId156"/>
    <p:sldId id="2147470561" r:id="rId157"/>
    <p:sldId id="2147470355" r:id="rId158"/>
    <p:sldId id="2147470578" r:id="rId159"/>
    <p:sldId id="2147470579" r:id="rId160"/>
    <p:sldId id="2147470580" r:id="rId161"/>
    <p:sldId id="2147470581" r:id="rId162"/>
    <p:sldId id="2147470582" r:id="rId163"/>
    <p:sldId id="2147470583" r:id="rId164"/>
    <p:sldId id="2147470584" r:id="rId165"/>
    <p:sldId id="2147470585" r:id="rId166"/>
    <p:sldId id="2147470586" r:id="rId167"/>
    <p:sldId id="2147470587" r:id="rId168"/>
    <p:sldId id="2147470588" r:id="rId169"/>
    <p:sldId id="2147470589" r:id="rId1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0"/>
    <a:srgbClr val="0432FF"/>
    <a:srgbClr val="E8E7E9"/>
    <a:srgbClr val="06436E"/>
    <a:srgbClr val="548235"/>
    <a:srgbClr val="FFD1B4"/>
    <a:srgbClr val="FFFFFF"/>
    <a:srgbClr val="1982C3"/>
    <a:srgbClr val="629B3C"/>
    <a:srgbClr val="823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70317"/>
  </p:normalViewPr>
  <p:slideViewPr>
    <p:cSldViewPr snapToGrid="0" snapToObjects="1">
      <p:cViewPr varScale="1">
        <p:scale>
          <a:sx n="87" d="100"/>
          <a:sy n="87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microsoft.com/office/2018/10/relationships/authors" Target="authors.xml"/><Relationship Id="rId172" Type="http://schemas.openxmlformats.org/officeDocument/2006/relationships/commentAuthors" Target="comment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theme" Target="theme/theme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tableStyles" Target="tableStyle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ika\Documents\Projects\GenStore\ASPLOS22\hits_align_notalig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/Users/nika/Documents/Projects/MetaStore/MetaStore-Plot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/Users/nika/Documents/Projects/MetaStore/MetaStore-Plot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/Users/nika/Documents/Projects/MetaStore/MetaStore-Plot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/Users/nika/Documents/Projects/MetaStore/MetaStore-Plots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/Users/nika/Documents/Projects/MetaStore/MetaStore-Plo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ika\Documents\Projects\GenStore\ASPLOS22\hits_align_notalig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/Users/jspark/Dropbox/research/cowork/genstore/data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/Users/jspark/Dropbox/research/cowork/genstore/data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81902623350819E-2"/>
          <c:y val="0.21868017614418492"/>
          <c:w val="0.63104825677742937"/>
          <c:h val="0.5338865347606313"/>
        </c:manualLayout>
      </c:layout>
      <c:lineChart>
        <c:grouping val="standard"/>
        <c:varyColors val="0"/>
        <c:ser>
          <c:idx val="1"/>
          <c:order val="0"/>
          <c:tx>
            <c:strRef>
              <c:f>hits_align_notalign!$J$1</c:f>
              <c:strCache>
                <c:ptCount val="1"/>
                <c:pt idx="0">
                  <c:v>align</c:v>
                </c:pt>
              </c:strCache>
            </c:strRef>
          </c:tx>
          <c:spPr>
            <a:ln w="31750" cap="flat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hits_align_notalign!$H$2:$H$152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hits_align_notalign!$J$2:$J$152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6.0923191926742698E-2</c:v>
                </c:pt>
                <c:pt idx="4">
                  <c:v>0.10997038499506399</c:v>
                </c:pt>
                <c:pt idx="5">
                  <c:v>0.14640147631740799</c:v>
                </c:pt>
                <c:pt idx="6">
                  <c:v>0.177763819095477</c:v>
                </c:pt>
                <c:pt idx="7">
                  <c:v>0.20472440944881901</c:v>
                </c:pt>
                <c:pt idx="8">
                  <c:v>0.22260347415826701</c:v>
                </c:pt>
                <c:pt idx="9">
                  <c:v>0.230769230769231</c:v>
                </c:pt>
                <c:pt idx="10">
                  <c:v>0.25213100044863201</c:v>
                </c:pt>
                <c:pt idx="11">
                  <c:v>0.27768349596945302</c:v>
                </c:pt>
                <c:pt idx="12">
                  <c:v>0.29504993486756398</c:v>
                </c:pt>
                <c:pt idx="13">
                  <c:v>0.30668103448275902</c:v>
                </c:pt>
                <c:pt idx="14">
                  <c:v>0.32549611734253697</c:v>
                </c:pt>
                <c:pt idx="15">
                  <c:v>0.33998207082026</c:v>
                </c:pt>
                <c:pt idx="16">
                  <c:v>0.36206504434841902</c:v>
                </c:pt>
                <c:pt idx="17">
                  <c:v>0.38671603795417703</c:v>
                </c:pt>
                <c:pt idx="18">
                  <c:v>0.39116795366795398</c:v>
                </c:pt>
                <c:pt idx="19">
                  <c:v>0.41316180108856998</c:v>
                </c:pt>
                <c:pt idx="20">
                  <c:v>0.41837231968810901</c:v>
                </c:pt>
                <c:pt idx="21">
                  <c:v>0.441737820190859</c:v>
                </c:pt>
                <c:pt idx="22">
                  <c:v>0.452631578947368</c:v>
                </c:pt>
                <c:pt idx="23">
                  <c:v>0.447635993899339</c:v>
                </c:pt>
                <c:pt idx="24">
                  <c:v>0.46014206787687401</c:v>
                </c:pt>
                <c:pt idx="25">
                  <c:v>0.47400530503978799</c:v>
                </c:pt>
                <c:pt idx="26">
                  <c:v>0.481572481572482</c:v>
                </c:pt>
                <c:pt idx="27">
                  <c:v>0.48494230227976398</c:v>
                </c:pt>
                <c:pt idx="28">
                  <c:v>0.487449392712551</c:v>
                </c:pt>
                <c:pt idx="29">
                  <c:v>0.49972497249725001</c:v>
                </c:pt>
                <c:pt idx="30">
                  <c:v>0.490529247910864</c:v>
                </c:pt>
                <c:pt idx="31">
                  <c:v>0.498170560090065</c:v>
                </c:pt>
                <c:pt idx="32">
                  <c:v>0.48965324384787501</c:v>
                </c:pt>
                <c:pt idx="33">
                  <c:v>0.50284414106939701</c:v>
                </c:pt>
                <c:pt idx="34">
                  <c:v>0.50804328751096794</c:v>
                </c:pt>
                <c:pt idx="35">
                  <c:v>0.50912610619469001</c:v>
                </c:pt>
                <c:pt idx="36">
                  <c:v>0.48136903118962199</c:v>
                </c:pt>
                <c:pt idx="37">
                  <c:v>0.495536999712065</c:v>
                </c:pt>
                <c:pt idx="38">
                  <c:v>0.49468237999425102</c:v>
                </c:pt>
                <c:pt idx="39">
                  <c:v>0.51311617180743696</c:v>
                </c:pt>
                <c:pt idx="40">
                  <c:v>0.49774011299435</c:v>
                </c:pt>
                <c:pt idx="41">
                  <c:v>0.50669045495093701</c:v>
                </c:pt>
                <c:pt idx="42">
                  <c:v>0.49111178065682398</c:v>
                </c:pt>
                <c:pt idx="43">
                  <c:v>0.51122418437593498</c:v>
                </c:pt>
                <c:pt idx="44">
                  <c:v>0.51655416264866605</c:v>
                </c:pt>
                <c:pt idx="45">
                  <c:v>0.52641690682036502</c:v>
                </c:pt>
                <c:pt idx="46">
                  <c:v>0.53557046979865797</c:v>
                </c:pt>
                <c:pt idx="47">
                  <c:v>0.53745583038869305</c:v>
                </c:pt>
                <c:pt idx="48">
                  <c:v>0.53735024665257203</c:v>
                </c:pt>
                <c:pt idx="49">
                  <c:v>0.56323964497041401</c:v>
                </c:pt>
                <c:pt idx="50">
                  <c:v>0.56062819576333101</c:v>
                </c:pt>
                <c:pt idx="51">
                  <c:v>0.59626093874303898</c:v>
                </c:pt>
                <c:pt idx="52">
                  <c:v>0.62363138686131403</c:v>
                </c:pt>
                <c:pt idx="53">
                  <c:v>0.63263486402140001</c:v>
                </c:pt>
                <c:pt idx="54">
                  <c:v>0.65399610136452202</c:v>
                </c:pt>
                <c:pt idx="55">
                  <c:v>0.67347981604496698</c:v>
                </c:pt>
                <c:pt idx="56">
                  <c:v>0.68534238822863602</c:v>
                </c:pt>
                <c:pt idx="57">
                  <c:v>0.711242603550296</c:v>
                </c:pt>
                <c:pt idx="58">
                  <c:v>0.72435897435897401</c:v>
                </c:pt>
                <c:pt idx="59">
                  <c:v>0.74803149606299202</c:v>
                </c:pt>
                <c:pt idx="60">
                  <c:v>0.78279883381924198</c:v>
                </c:pt>
                <c:pt idx="61">
                  <c:v>0.78406374501992004</c:v>
                </c:pt>
                <c:pt idx="62">
                  <c:v>0.79839357429718905</c:v>
                </c:pt>
                <c:pt idx="63">
                  <c:v>0.84010371650821103</c:v>
                </c:pt>
                <c:pt idx="64">
                  <c:v>0.83890845070422504</c:v>
                </c:pt>
                <c:pt idx="65">
                  <c:v>0.88623326959847004</c:v>
                </c:pt>
                <c:pt idx="66">
                  <c:v>0.894144144144144</c:v>
                </c:pt>
                <c:pt idx="67">
                  <c:v>0.89728096676737201</c:v>
                </c:pt>
                <c:pt idx="68">
                  <c:v>0.92643678160919496</c:v>
                </c:pt>
                <c:pt idx="69">
                  <c:v>0.93621867881549004</c:v>
                </c:pt>
                <c:pt idx="70">
                  <c:v>0.93887530562347199</c:v>
                </c:pt>
                <c:pt idx="71">
                  <c:v>0.96076099881093902</c:v>
                </c:pt>
                <c:pt idx="72">
                  <c:v>0.95822454308093996</c:v>
                </c:pt>
                <c:pt idx="73">
                  <c:v>0.95269382391589996</c:v>
                </c:pt>
                <c:pt idx="74">
                  <c:v>0.96684350132625996</c:v>
                </c:pt>
                <c:pt idx="75">
                  <c:v>0.97150997150997198</c:v>
                </c:pt>
                <c:pt idx="76">
                  <c:v>0.97910447761193997</c:v>
                </c:pt>
                <c:pt idx="77">
                  <c:v>0.97481481481481502</c:v>
                </c:pt>
                <c:pt idx="78">
                  <c:v>0.98724082934609303</c:v>
                </c:pt>
                <c:pt idx="79">
                  <c:v>0.97580645161290303</c:v>
                </c:pt>
                <c:pt idx="80">
                  <c:v>0.98901098901098905</c:v>
                </c:pt>
                <c:pt idx="81">
                  <c:v>0.980530973451327</c:v>
                </c:pt>
                <c:pt idx="82">
                  <c:v>0.98161764705882304</c:v>
                </c:pt>
                <c:pt idx="83">
                  <c:v>0.98909090909090902</c:v>
                </c:pt>
                <c:pt idx="84">
                  <c:v>0.98895027624309395</c:v>
                </c:pt>
                <c:pt idx="85">
                  <c:v>0.98175182481751799</c:v>
                </c:pt>
                <c:pt idx="86">
                  <c:v>0.98188405797101397</c:v>
                </c:pt>
                <c:pt idx="87">
                  <c:v>0.98857142857142799</c:v>
                </c:pt>
                <c:pt idx="88">
                  <c:v>0.98694029850746301</c:v>
                </c:pt>
                <c:pt idx="89">
                  <c:v>0.98023715415019796</c:v>
                </c:pt>
                <c:pt idx="90">
                  <c:v>0.99387755102040798</c:v>
                </c:pt>
                <c:pt idx="91">
                  <c:v>0.98370672097759704</c:v>
                </c:pt>
                <c:pt idx="92">
                  <c:v>0.98060344827586199</c:v>
                </c:pt>
                <c:pt idx="93">
                  <c:v>0.99346405228758194</c:v>
                </c:pt>
                <c:pt idx="94">
                  <c:v>0.98447893569844802</c:v>
                </c:pt>
                <c:pt idx="95">
                  <c:v>0.98241758241758204</c:v>
                </c:pt>
                <c:pt idx="96">
                  <c:v>0.97854077253218896</c:v>
                </c:pt>
                <c:pt idx="97">
                  <c:v>0.98847926267281105</c:v>
                </c:pt>
                <c:pt idx="98">
                  <c:v>0.989247311827957</c:v>
                </c:pt>
                <c:pt idx="99">
                  <c:v>0.98574821852731598</c:v>
                </c:pt>
                <c:pt idx="100">
                  <c:v>0.98503740648379001</c:v>
                </c:pt>
                <c:pt idx="101">
                  <c:v>0.98987341772151904</c:v>
                </c:pt>
                <c:pt idx="102">
                  <c:v>0.9921875</c:v>
                </c:pt>
                <c:pt idx="103">
                  <c:v>0.98971722365038595</c:v>
                </c:pt>
                <c:pt idx="104">
                  <c:v>0.99206349206349198</c:v>
                </c:pt>
                <c:pt idx="105">
                  <c:v>0.98503740648379001</c:v>
                </c:pt>
                <c:pt idx="106">
                  <c:v>0.98369565217391297</c:v>
                </c:pt>
                <c:pt idx="107">
                  <c:v>0.98607242339832901</c:v>
                </c:pt>
                <c:pt idx="108">
                  <c:v>0.98910081743869205</c:v>
                </c:pt>
                <c:pt idx="109">
                  <c:v>0.98314606741572996</c:v>
                </c:pt>
                <c:pt idx="110">
                  <c:v>0.99378881987577605</c:v>
                </c:pt>
                <c:pt idx="111">
                  <c:v>0.99202127659574502</c:v>
                </c:pt>
                <c:pt idx="112">
                  <c:v>1</c:v>
                </c:pt>
                <c:pt idx="113">
                  <c:v>0.98489425981873102</c:v>
                </c:pt>
                <c:pt idx="114">
                  <c:v>0.98776758409785903</c:v>
                </c:pt>
                <c:pt idx="115">
                  <c:v>0.99135446685879003</c:v>
                </c:pt>
                <c:pt idx="116">
                  <c:v>0.99397590361445798</c:v>
                </c:pt>
                <c:pt idx="117">
                  <c:v>0.99022801302931596</c:v>
                </c:pt>
                <c:pt idx="118">
                  <c:v>0.993610223642173</c:v>
                </c:pt>
                <c:pt idx="119">
                  <c:v>0.99342105263157898</c:v>
                </c:pt>
                <c:pt idx="120">
                  <c:v>0.99679487179487203</c:v>
                </c:pt>
                <c:pt idx="121">
                  <c:v>0.99397590361445798</c:v>
                </c:pt>
                <c:pt idx="122">
                  <c:v>0.99275362318840599</c:v>
                </c:pt>
                <c:pt idx="123">
                  <c:v>1</c:v>
                </c:pt>
                <c:pt idx="124">
                  <c:v>1</c:v>
                </c:pt>
                <c:pt idx="125">
                  <c:v>0.99603174603174605</c:v>
                </c:pt>
                <c:pt idx="126">
                  <c:v>0.99270072992700698</c:v>
                </c:pt>
                <c:pt idx="127">
                  <c:v>0.992932862190813</c:v>
                </c:pt>
                <c:pt idx="128">
                  <c:v>0.992932862190813</c:v>
                </c:pt>
                <c:pt idx="129">
                  <c:v>0.98706896551724099</c:v>
                </c:pt>
                <c:pt idx="130">
                  <c:v>0.98513011152416297</c:v>
                </c:pt>
                <c:pt idx="131">
                  <c:v>0.99615384615384595</c:v>
                </c:pt>
                <c:pt idx="132">
                  <c:v>0.99190283400809698</c:v>
                </c:pt>
                <c:pt idx="133">
                  <c:v>0.98373983739837401</c:v>
                </c:pt>
                <c:pt idx="134">
                  <c:v>1</c:v>
                </c:pt>
                <c:pt idx="135">
                  <c:v>0.99193548387096797</c:v>
                </c:pt>
                <c:pt idx="136">
                  <c:v>0.99561403508771895</c:v>
                </c:pt>
                <c:pt idx="137">
                  <c:v>0.99004975124378103</c:v>
                </c:pt>
                <c:pt idx="138">
                  <c:v>0.99532710280373804</c:v>
                </c:pt>
                <c:pt idx="139">
                  <c:v>0.99570815450643801</c:v>
                </c:pt>
                <c:pt idx="140">
                  <c:v>1</c:v>
                </c:pt>
                <c:pt idx="141">
                  <c:v>0.99570815450643801</c:v>
                </c:pt>
                <c:pt idx="142">
                  <c:v>1</c:v>
                </c:pt>
                <c:pt idx="143">
                  <c:v>1</c:v>
                </c:pt>
                <c:pt idx="144">
                  <c:v>0.99033816425120802</c:v>
                </c:pt>
                <c:pt idx="145">
                  <c:v>0.98578199052132698</c:v>
                </c:pt>
                <c:pt idx="146">
                  <c:v>1</c:v>
                </c:pt>
                <c:pt idx="147">
                  <c:v>0.99095022624434403</c:v>
                </c:pt>
                <c:pt idx="148">
                  <c:v>0.995391705069124</c:v>
                </c:pt>
                <c:pt idx="149">
                  <c:v>0.97474747474747503</c:v>
                </c:pt>
                <c:pt idx="150">
                  <c:v>0.98130841121495305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655-1D48-A4FC-345551EC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054431"/>
        <c:axId val="337185727"/>
      </c:lineChart>
      <c:catAx>
        <c:axId val="3380544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7185727"/>
        <c:crosses val="autoZero"/>
        <c:auto val="1"/>
        <c:lblAlgn val="ctr"/>
        <c:lblOffset val="0"/>
        <c:tickLblSkip val="16"/>
        <c:tickMarkSkip val="16"/>
        <c:noMultiLvlLbl val="0"/>
      </c:catAx>
      <c:valAx>
        <c:axId val="337185727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805443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6B-8044-9F31-AD4F8D9EC736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6B-8044-9F31-AD4F8D9EC736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6B-8044-9F31-AD4F8D9EC736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6B-8044-9F31-AD4F8D9EC7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5-8B46-BE30-D3E8ED01EA75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5-8B46-BE30-D3E8ED01EA75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C5-8B46-BE30-D3E8ED01E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F-E343-BA74-BD9A30509537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BF-E343-BA74-BD9A30509537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BF-E343-BA74-BD9A30509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0.11545307375635977"/>
          <c:w val="0.92049808706531777"/>
          <c:h val="0.720672916509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'main-result-sweep-inputs'!$J$42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'main-result-sweep-inputs'!$K$42:$N$42</c:f>
              <c:numCache>
                <c:formatCode>General</c:formatCode>
                <c:ptCount val="4"/>
                <c:pt idx="0">
                  <c:v>0.99999999810450313</c:v>
                </c:pt>
                <c:pt idx="1">
                  <c:v>0.99999999822560204</c:v>
                </c:pt>
                <c:pt idx="2">
                  <c:v>1</c:v>
                </c:pt>
                <c:pt idx="3">
                  <c:v>0.99999999877670176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8-3443-BB17-570B2EC54A59}"/>
            </c:ext>
          </c:extLst>
        </c:ser>
        <c:ser>
          <c:idx val="1"/>
          <c:order val="1"/>
          <c:tx>
            <c:strRef>
              <c:f>'main-result-sweep-inputs'!$J$43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E7E6E6">
                <a:lumMod val="75000"/>
              </a:srgb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'main-result-sweep-inputs'!$K$43:$N$43</c:f>
              <c:numCache>
                <c:formatCode>General</c:formatCode>
                <c:ptCount val="4"/>
                <c:pt idx="0">
                  <c:v>0.3835967636967928</c:v>
                </c:pt>
                <c:pt idx="1">
                  <c:v>0.29101259912289312</c:v>
                </c:pt>
                <c:pt idx="2">
                  <c:v>0.31974006594307702</c:v>
                </c:pt>
                <c:pt idx="3">
                  <c:v>0.32925162632429655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8-3443-BB17-570B2EC54A59}"/>
            </c:ext>
          </c:extLst>
        </c:ser>
        <c:ser>
          <c:idx val="6"/>
          <c:order val="2"/>
          <c:tx>
            <c:strRef>
              <c:f>'main-result-sweep-inputs'!$J$48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'main-result-sweep-inputs'!$K$48:$N$48</c:f>
              <c:numCache>
                <c:formatCode>General</c:formatCode>
                <c:ptCount val="4"/>
                <c:pt idx="0">
                  <c:v>2.6616608657722005</c:v>
                </c:pt>
                <c:pt idx="1">
                  <c:v>3.6664243098156817</c:v>
                </c:pt>
                <c:pt idx="2">
                  <c:v>6.5218270392284161</c:v>
                </c:pt>
                <c:pt idx="3">
                  <c:v>3.9925917650750353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48-3443-BB17-570B2EC5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82212447"/>
        <c:axId val="1482607263"/>
      </c:barChart>
      <c:catAx>
        <c:axId val="148221244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2607263"/>
        <c:crosses val="autoZero"/>
        <c:auto val="1"/>
        <c:lblAlgn val="ctr"/>
        <c:lblOffset val="100"/>
        <c:noMultiLvlLbl val="0"/>
      </c:catAx>
      <c:valAx>
        <c:axId val="1482607263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48221244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sieve!$C$24:$C$27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A-914A-AA7D-EC3A04BD38F6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sieve!$D$24:$D$27</c:f>
              <c:numCache>
                <c:formatCode>General</c:formatCode>
                <c:ptCount val="4"/>
                <c:pt idx="0">
                  <c:v>4.8422208510883893</c:v>
                </c:pt>
                <c:pt idx="1">
                  <c:v>4.8446032869547722</c:v>
                </c:pt>
                <c:pt idx="2">
                  <c:v>5.059552539547937</c:v>
                </c:pt>
                <c:pt idx="3">
                  <c:v>4.9144128855047846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A-914A-AA7D-EC3A04BD3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sieve!$C$28:$C$31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0-6E4E-9E0F-7C255CE71D47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sieve!$D$28:$D$31</c:f>
              <c:numCache>
                <c:formatCode>General</c:formatCode>
                <c:ptCount val="4"/>
                <c:pt idx="0">
                  <c:v>1.4620315502230912</c:v>
                </c:pt>
                <c:pt idx="1">
                  <c:v>1.7797725132603577</c:v>
                </c:pt>
                <c:pt idx="2">
                  <c:v>2.7359138369483249</c:v>
                </c:pt>
                <c:pt idx="3">
                  <c:v>1.9237171582001131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0-6E4E-9E0F-7C255CE71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81902623350819E-2"/>
          <c:y val="0.21868017614418492"/>
          <c:w val="0.63104825677742937"/>
          <c:h val="0.5338865347606313"/>
        </c:manualLayout>
      </c:layout>
      <c:lineChart>
        <c:grouping val="standard"/>
        <c:varyColors val="0"/>
        <c:ser>
          <c:idx val="1"/>
          <c:order val="0"/>
          <c:tx>
            <c:strRef>
              <c:f>hits_align_notalign!$J$1</c:f>
              <c:strCache>
                <c:ptCount val="1"/>
                <c:pt idx="0">
                  <c:v>align</c:v>
                </c:pt>
              </c:strCache>
            </c:strRef>
          </c:tx>
          <c:spPr>
            <a:ln w="31750" cap="flat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hits_align_notalign!$H$2:$H$152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hits_align_notalign!$J$2:$J$152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6.0923191926742698E-2</c:v>
                </c:pt>
                <c:pt idx="4">
                  <c:v>0.10997038499506399</c:v>
                </c:pt>
                <c:pt idx="5">
                  <c:v>0.14640147631740799</c:v>
                </c:pt>
                <c:pt idx="6">
                  <c:v>0.177763819095477</c:v>
                </c:pt>
                <c:pt idx="7">
                  <c:v>0.20472440944881901</c:v>
                </c:pt>
                <c:pt idx="8">
                  <c:v>0.22260347415826701</c:v>
                </c:pt>
                <c:pt idx="9">
                  <c:v>0.230769230769231</c:v>
                </c:pt>
                <c:pt idx="10">
                  <c:v>0.25213100044863201</c:v>
                </c:pt>
                <c:pt idx="11">
                  <c:v>0.27768349596945302</c:v>
                </c:pt>
                <c:pt idx="12">
                  <c:v>0.29504993486756398</c:v>
                </c:pt>
                <c:pt idx="13">
                  <c:v>0.30668103448275902</c:v>
                </c:pt>
                <c:pt idx="14">
                  <c:v>0.32549611734253697</c:v>
                </c:pt>
                <c:pt idx="15">
                  <c:v>0.33998207082026</c:v>
                </c:pt>
                <c:pt idx="16">
                  <c:v>0.36206504434841902</c:v>
                </c:pt>
                <c:pt idx="17">
                  <c:v>0.38671603795417703</c:v>
                </c:pt>
                <c:pt idx="18">
                  <c:v>0.39116795366795398</c:v>
                </c:pt>
                <c:pt idx="19">
                  <c:v>0.41316180108856998</c:v>
                </c:pt>
                <c:pt idx="20">
                  <c:v>0.41837231968810901</c:v>
                </c:pt>
                <c:pt idx="21">
                  <c:v>0.441737820190859</c:v>
                </c:pt>
                <c:pt idx="22">
                  <c:v>0.452631578947368</c:v>
                </c:pt>
                <c:pt idx="23">
                  <c:v>0.447635993899339</c:v>
                </c:pt>
                <c:pt idx="24">
                  <c:v>0.46014206787687401</c:v>
                </c:pt>
                <c:pt idx="25">
                  <c:v>0.47400530503978799</c:v>
                </c:pt>
                <c:pt idx="26">
                  <c:v>0.481572481572482</c:v>
                </c:pt>
                <c:pt idx="27">
                  <c:v>0.48494230227976398</c:v>
                </c:pt>
                <c:pt idx="28">
                  <c:v>0.487449392712551</c:v>
                </c:pt>
                <c:pt idx="29">
                  <c:v>0.49972497249725001</c:v>
                </c:pt>
                <c:pt idx="30">
                  <c:v>0.490529247910864</c:v>
                </c:pt>
                <c:pt idx="31">
                  <c:v>0.498170560090065</c:v>
                </c:pt>
                <c:pt idx="32">
                  <c:v>0.48965324384787501</c:v>
                </c:pt>
                <c:pt idx="33">
                  <c:v>0.50284414106939701</c:v>
                </c:pt>
                <c:pt idx="34">
                  <c:v>0.50804328751096794</c:v>
                </c:pt>
                <c:pt idx="35">
                  <c:v>0.50912610619469001</c:v>
                </c:pt>
                <c:pt idx="36">
                  <c:v>0.48136903118962199</c:v>
                </c:pt>
                <c:pt idx="37">
                  <c:v>0.495536999712065</c:v>
                </c:pt>
                <c:pt idx="38">
                  <c:v>0.49468237999425102</c:v>
                </c:pt>
                <c:pt idx="39">
                  <c:v>0.51311617180743696</c:v>
                </c:pt>
                <c:pt idx="40">
                  <c:v>0.49774011299435</c:v>
                </c:pt>
                <c:pt idx="41">
                  <c:v>0.50669045495093701</c:v>
                </c:pt>
                <c:pt idx="42">
                  <c:v>0.49111178065682398</c:v>
                </c:pt>
                <c:pt idx="43">
                  <c:v>0.51122418437593498</c:v>
                </c:pt>
                <c:pt idx="44">
                  <c:v>0.51655416264866605</c:v>
                </c:pt>
                <c:pt idx="45">
                  <c:v>0.52641690682036502</c:v>
                </c:pt>
                <c:pt idx="46">
                  <c:v>0.53557046979865797</c:v>
                </c:pt>
                <c:pt idx="47">
                  <c:v>0.53745583038869305</c:v>
                </c:pt>
                <c:pt idx="48">
                  <c:v>0.53735024665257203</c:v>
                </c:pt>
                <c:pt idx="49">
                  <c:v>0.56323964497041401</c:v>
                </c:pt>
                <c:pt idx="50">
                  <c:v>0.56062819576333101</c:v>
                </c:pt>
                <c:pt idx="51">
                  <c:v>0.59626093874303898</c:v>
                </c:pt>
                <c:pt idx="52">
                  <c:v>0.62363138686131403</c:v>
                </c:pt>
                <c:pt idx="53">
                  <c:v>0.63263486402140001</c:v>
                </c:pt>
                <c:pt idx="54">
                  <c:v>0.65399610136452202</c:v>
                </c:pt>
                <c:pt idx="55">
                  <c:v>0.67347981604496698</c:v>
                </c:pt>
                <c:pt idx="56">
                  <c:v>0.68534238822863602</c:v>
                </c:pt>
                <c:pt idx="57">
                  <c:v>0.711242603550296</c:v>
                </c:pt>
                <c:pt idx="58">
                  <c:v>0.72435897435897401</c:v>
                </c:pt>
                <c:pt idx="59">
                  <c:v>0.74803149606299202</c:v>
                </c:pt>
                <c:pt idx="60">
                  <c:v>0.78279883381924198</c:v>
                </c:pt>
                <c:pt idx="61">
                  <c:v>0.78406374501992004</c:v>
                </c:pt>
                <c:pt idx="62">
                  <c:v>0.79839357429718905</c:v>
                </c:pt>
                <c:pt idx="63">
                  <c:v>0.84010371650821103</c:v>
                </c:pt>
                <c:pt idx="64">
                  <c:v>0.83890845070422504</c:v>
                </c:pt>
                <c:pt idx="65">
                  <c:v>0.88623326959847004</c:v>
                </c:pt>
                <c:pt idx="66">
                  <c:v>0.894144144144144</c:v>
                </c:pt>
                <c:pt idx="67">
                  <c:v>0.89728096676737201</c:v>
                </c:pt>
                <c:pt idx="68">
                  <c:v>0.92643678160919496</c:v>
                </c:pt>
                <c:pt idx="69">
                  <c:v>0.93621867881549004</c:v>
                </c:pt>
                <c:pt idx="70">
                  <c:v>0.93887530562347199</c:v>
                </c:pt>
                <c:pt idx="71">
                  <c:v>0.96076099881093902</c:v>
                </c:pt>
                <c:pt idx="72">
                  <c:v>0.95822454308093996</c:v>
                </c:pt>
                <c:pt idx="73">
                  <c:v>0.95269382391589996</c:v>
                </c:pt>
                <c:pt idx="74">
                  <c:v>0.96684350132625996</c:v>
                </c:pt>
                <c:pt idx="75">
                  <c:v>0.97150997150997198</c:v>
                </c:pt>
                <c:pt idx="76">
                  <c:v>0.97910447761193997</c:v>
                </c:pt>
                <c:pt idx="77">
                  <c:v>0.97481481481481502</c:v>
                </c:pt>
                <c:pt idx="78">
                  <c:v>0.98724082934609303</c:v>
                </c:pt>
                <c:pt idx="79">
                  <c:v>0.97580645161290303</c:v>
                </c:pt>
                <c:pt idx="80">
                  <c:v>0.98901098901098905</c:v>
                </c:pt>
                <c:pt idx="81">
                  <c:v>0.980530973451327</c:v>
                </c:pt>
                <c:pt idx="82">
                  <c:v>0.98161764705882304</c:v>
                </c:pt>
                <c:pt idx="83">
                  <c:v>0.98909090909090902</c:v>
                </c:pt>
                <c:pt idx="84">
                  <c:v>0.98895027624309395</c:v>
                </c:pt>
                <c:pt idx="85">
                  <c:v>0.98175182481751799</c:v>
                </c:pt>
                <c:pt idx="86">
                  <c:v>0.98188405797101397</c:v>
                </c:pt>
                <c:pt idx="87">
                  <c:v>0.98857142857142799</c:v>
                </c:pt>
                <c:pt idx="88">
                  <c:v>0.98694029850746301</c:v>
                </c:pt>
                <c:pt idx="89">
                  <c:v>0.98023715415019796</c:v>
                </c:pt>
                <c:pt idx="90">
                  <c:v>0.99387755102040798</c:v>
                </c:pt>
                <c:pt idx="91">
                  <c:v>0.98370672097759704</c:v>
                </c:pt>
                <c:pt idx="92">
                  <c:v>0.98060344827586199</c:v>
                </c:pt>
                <c:pt idx="93">
                  <c:v>0.99346405228758194</c:v>
                </c:pt>
                <c:pt idx="94">
                  <c:v>0.98447893569844802</c:v>
                </c:pt>
                <c:pt idx="95">
                  <c:v>0.98241758241758204</c:v>
                </c:pt>
                <c:pt idx="96">
                  <c:v>0.97854077253218896</c:v>
                </c:pt>
                <c:pt idx="97">
                  <c:v>0.98847926267281105</c:v>
                </c:pt>
                <c:pt idx="98">
                  <c:v>0.989247311827957</c:v>
                </c:pt>
                <c:pt idx="99">
                  <c:v>0.98574821852731598</c:v>
                </c:pt>
                <c:pt idx="100">
                  <c:v>0.98503740648379001</c:v>
                </c:pt>
                <c:pt idx="101">
                  <c:v>0.98987341772151904</c:v>
                </c:pt>
                <c:pt idx="102">
                  <c:v>0.9921875</c:v>
                </c:pt>
                <c:pt idx="103">
                  <c:v>0.98971722365038595</c:v>
                </c:pt>
                <c:pt idx="104">
                  <c:v>0.99206349206349198</c:v>
                </c:pt>
                <c:pt idx="105">
                  <c:v>0.98503740648379001</c:v>
                </c:pt>
                <c:pt idx="106">
                  <c:v>0.98369565217391297</c:v>
                </c:pt>
                <c:pt idx="107">
                  <c:v>0.98607242339832901</c:v>
                </c:pt>
                <c:pt idx="108">
                  <c:v>0.98910081743869205</c:v>
                </c:pt>
                <c:pt idx="109">
                  <c:v>0.98314606741572996</c:v>
                </c:pt>
                <c:pt idx="110">
                  <c:v>0.99378881987577605</c:v>
                </c:pt>
                <c:pt idx="111">
                  <c:v>0.99202127659574502</c:v>
                </c:pt>
                <c:pt idx="112">
                  <c:v>1</c:v>
                </c:pt>
                <c:pt idx="113">
                  <c:v>0.98489425981873102</c:v>
                </c:pt>
                <c:pt idx="114">
                  <c:v>0.98776758409785903</c:v>
                </c:pt>
                <c:pt idx="115">
                  <c:v>0.99135446685879003</c:v>
                </c:pt>
                <c:pt idx="116">
                  <c:v>0.99397590361445798</c:v>
                </c:pt>
                <c:pt idx="117">
                  <c:v>0.99022801302931596</c:v>
                </c:pt>
                <c:pt idx="118">
                  <c:v>0.993610223642173</c:v>
                </c:pt>
                <c:pt idx="119">
                  <c:v>0.99342105263157898</c:v>
                </c:pt>
                <c:pt idx="120">
                  <c:v>0.99679487179487203</c:v>
                </c:pt>
                <c:pt idx="121">
                  <c:v>0.99397590361445798</c:v>
                </c:pt>
                <c:pt idx="122">
                  <c:v>0.99275362318840599</c:v>
                </c:pt>
                <c:pt idx="123">
                  <c:v>1</c:v>
                </c:pt>
                <c:pt idx="124">
                  <c:v>1</c:v>
                </c:pt>
                <c:pt idx="125">
                  <c:v>0.99603174603174605</c:v>
                </c:pt>
                <c:pt idx="126">
                  <c:v>0.99270072992700698</c:v>
                </c:pt>
                <c:pt idx="127">
                  <c:v>0.992932862190813</c:v>
                </c:pt>
                <c:pt idx="128">
                  <c:v>0.992932862190813</c:v>
                </c:pt>
                <c:pt idx="129">
                  <c:v>0.98706896551724099</c:v>
                </c:pt>
                <c:pt idx="130">
                  <c:v>0.98513011152416297</c:v>
                </c:pt>
                <c:pt idx="131">
                  <c:v>0.99615384615384595</c:v>
                </c:pt>
                <c:pt idx="132">
                  <c:v>0.99190283400809698</c:v>
                </c:pt>
                <c:pt idx="133">
                  <c:v>0.98373983739837401</c:v>
                </c:pt>
                <c:pt idx="134">
                  <c:v>1</c:v>
                </c:pt>
                <c:pt idx="135">
                  <c:v>0.99193548387096797</c:v>
                </c:pt>
                <c:pt idx="136">
                  <c:v>0.99561403508771895</c:v>
                </c:pt>
                <c:pt idx="137">
                  <c:v>0.99004975124378103</c:v>
                </c:pt>
                <c:pt idx="138">
                  <c:v>0.99532710280373804</c:v>
                </c:pt>
                <c:pt idx="139">
                  <c:v>0.99570815450643801</c:v>
                </c:pt>
                <c:pt idx="140">
                  <c:v>1</c:v>
                </c:pt>
                <c:pt idx="141">
                  <c:v>0.99570815450643801</c:v>
                </c:pt>
                <c:pt idx="142">
                  <c:v>1</c:v>
                </c:pt>
                <c:pt idx="143">
                  <c:v>1</c:v>
                </c:pt>
                <c:pt idx="144">
                  <c:v>0.99033816425120802</c:v>
                </c:pt>
                <c:pt idx="145">
                  <c:v>0.98578199052132698</c:v>
                </c:pt>
                <c:pt idx="146">
                  <c:v>1</c:v>
                </c:pt>
                <c:pt idx="147">
                  <c:v>0.99095022624434403</c:v>
                </c:pt>
                <c:pt idx="148">
                  <c:v>0.995391705069124</c:v>
                </c:pt>
                <c:pt idx="149">
                  <c:v>0.97474747474747503</c:v>
                </c:pt>
                <c:pt idx="150">
                  <c:v>0.98130841121495305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655-1D48-A4FC-345551EC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054431"/>
        <c:axId val="337185727"/>
      </c:lineChart>
      <c:catAx>
        <c:axId val="3380544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7185727"/>
        <c:crosses val="autoZero"/>
        <c:auto val="1"/>
        <c:lblAlgn val="ctr"/>
        <c:lblOffset val="0"/>
        <c:tickLblSkip val="16"/>
        <c:tickMarkSkip val="16"/>
        <c:noMultiLvlLbl val="0"/>
      </c:catAx>
      <c:valAx>
        <c:axId val="337185727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805443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170BC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F-2443-95E2-662E27B805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A7F-2443-95E2-662E27B805C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F-2443-95E2-662E27B805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A7F-2443-95E2-662E27B805C6}"/>
              </c:ext>
            </c:extLst>
          </c:dPt>
          <c:cat>
            <c:strRef>
              <c:f>energy!$D$43:$D$46</c:f>
              <c:strCache>
                <c:ptCount val="4"/>
                <c:pt idx="0">
                  <c:v>Perf-Opt</c:v>
                </c:pt>
                <c:pt idx="1">
                  <c:v>Acc-Opt</c:v>
                </c:pt>
                <c:pt idx="2">
                  <c:v>PIM</c:v>
                </c:pt>
                <c:pt idx="3">
                  <c:v>MegIS</c:v>
                </c:pt>
              </c:strCache>
            </c:strRef>
          </c:cat>
          <c:val>
            <c:numRef>
              <c:f>energy!$E$43:$E$46</c:f>
              <c:numCache>
                <c:formatCode>General</c:formatCode>
                <c:ptCount val="4"/>
                <c:pt idx="0">
                  <c:v>1</c:v>
                </c:pt>
                <c:pt idx="1">
                  <c:v>0.35526315789473689</c:v>
                </c:pt>
                <c:pt idx="2">
                  <c:v>2.8421052631578951</c:v>
                </c:pt>
                <c:pt idx="3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F-2443-95E2-662E27B80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721503"/>
        <c:axId val="608604735"/>
      </c:barChart>
      <c:catAx>
        <c:axId val="60872150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08604735"/>
        <c:crosses val="autoZero"/>
        <c:auto val="1"/>
        <c:lblAlgn val="ctr"/>
        <c:lblOffset val="100"/>
        <c:noMultiLvlLbl val="0"/>
      </c:catAx>
      <c:valAx>
        <c:axId val="60860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08721503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Sheet1!$C$4:$C$8</c:f>
              <c:numCache>
                <c:formatCode>General</c:formatCode>
                <c:ptCount val="5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  <c:pt idx="3">
                  <c:v>24.8</c:v>
                </c:pt>
                <c:pt idx="4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4E-3045-A295-A1FD7E8CE840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SSD-M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Sheet1!$D$4:$D$8</c:f>
              <c:numCache>
                <c:formatCode>General</c:formatCode>
                <c:ptCount val="5"/>
                <c:pt idx="0">
                  <c:v>78.44</c:v>
                </c:pt>
                <c:pt idx="1">
                  <c:v>55.588000000000001</c:v>
                </c:pt>
                <c:pt idx="2">
                  <c:v>25.1038</c:v>
                </c:pt>
                <c:pt idx="3">
                  <c:v>3.5428000000000002</c:v>
                </c:pt>
                <c:pt idx="4">
                  <c:v>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4E-3045-A295-A1FD7E8CE840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  <c:pt idx="3">
                  <c:v>2.0101</c:v>
                </c:pt>
                <c:pt idx="4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4E-3045-A295-A1FD7E8CE840}"/>
            </c:ext>
          </c:extLst>
        </c:ser>
        <c:ser>
          <c:idx val="3"/>
          <c:order val="3"/>
          <c:tx>
            <c:strRef>
              <c:f>Sheet1!$F$3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Sheet1!$F$4:$F$8</c:f>
              <c:numCache>
                <c:formatCode>General</c:formatCode>
                <c:ptCount val="5"/>
                <c:pt idx="0">
                  <c:v>75.16</c:v>
                </c:pt>
                <c:pt idx="1">
                  <c:v>51.98</c:v>
                </c:pt>
                <c:pt idx="3">
                  <c:v>1.6421694920000001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4E-3045-A295-A1FD7E8CE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83110799"/>
        <c:axId val="1282961119"/>
      </c:barChart>
      <c:catAx>
        <c:axId val="128311079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82961119"/>
        <c:crosses val="autoZero"/>
        <c:auto val="1"/>
        <c:lblAlgn val="ctr"/>
        <c:lblOffset val="100"/>
        <c:noMultiLvlLbl val="0"/>
      </c:catAx>
      <c:valAx>
        <c:axId val="1282961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283110799"/>
        <c:crosses val="autoZero"/>
        <c:crossBetween val="between"/>
        <c:majorUnit val="25"/>
      </c:val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Sheet1!$C$10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Sheet1!$C$11:$C$12</c:f>
              <c:numCache>
                <c:formatCode>General</c:formatCode>
                <c:ptCount val="2"/>
                <c:pt idx="0">
                  <c:v>24.8</c:v>
                </c:pt>
                <c:pt idx="1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7-6B4D-9D00-E12CCB3D52A8}"/>
            </c:ext>
          </c:extLst>
        </c:ser>
        <c:ser>
          <c:idx val="1"/>
          <c:order val="1"/>
          <c:tx>
            <c:strRef>
              <c:f>Sheet1!$D$10</c:f>
              <c:strCache>
                <c:ptCount val="1"/>
                <c:pt idx="0">
                  <c:v>SSD-M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Sheet1!$D$11:$D$12</c:f>
              <c:numCache>
                <c:formatCode>General</c:formatCode>
                <c:ptCount val="2"/>
                <c:pt idx="0">
                  <c:v>3.5428000000000002</c:v>
                </c:pt>
                <c:pt idx="1">
                  <c:v>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77-6B4D-9D00-E12CCB3D52A8}"/>
            </c:ext>
          </c:extLst>
        </c:ser>
        <c:ser>
          <c:idx val="2"/>
          <c:order val="2"/>
          <c:tx>
            <c:strRef>
              <c:f>Sheet1!$E$10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Sheet1!$E$11:$E$12</c:f>
              <c:numCache>
                <c:formatCode>General</c:formatCode>
                <c:ptCount val="2"/>
                <c:pt idx="0">
                  <c:v>2.0101</c:v>
                </c:pt>
                <c:pt idx="1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77-6B4D-9D00-E12CCB3D52A8}"/>
            </c:ext>
          </c:extLst>
        </c:ser>
        <c:ser>
          <c:idx val="3"/>
          <c:order val="3"/>
          <c:tx>
            <c:strRef>
              <c:f>Sheet1!$F$10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Sheet1!$F$11:$F$12</c:f>
              <c:numCache>
                <c:formatCode>General</c:formatCode>
                <c:ptCount val="2"/>
                <c:pt idx="0">
                  <c:v>1.6421694920000001</c:v>
                </c:pt>
                <c:pt idx="1">
                  <c:v>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77-6B4D-9D00-E12CCB3D5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83110799"/>
        <c:axId val="1282961119"/>
      </c:barChart>
      <c:catAx>
        <c:axId val="128311079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82961119"/>
        <c:crosses val="autoZero"/>
        <c:auto val="1"/>
        <c:lblAlgn val="ctr"/>
        <c:lblOffset val="100"/>
        <c:noMultiLvlLbl val="0"/>
      </c:catAx>
      <c:valAx>
        <c:axId val="128296111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283110799"/>
        <c:crosses val="autoZero"/>
        <c:crossBetween val="between"/>
        <c:majorUnit val="2"/>
        <c:minorUnit val="0.2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7E6E6"/>
    </a:solidFill>
    <a:ln w="19050">
      <a:solidFill>
        <a:schemeClr val="tx1"/>
      </a:solidFill>
      <a:prstDash val="sysDash"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69335083114606E-2"/>
          <c:y val="0.19444444444444445"/>
          <c:w val="0.85128313457910032"/>
          <c:h val="0.5923137212015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Sheet2!$C$18:$C$19</c:f>
              <c:strCache>
                <c:ptCount val="2"/>
                <c:pt idx="1">
                  <c:v>SSD-L</c:v>
                </c:pt>
              </c:strCache>
            </c:strRef>
          </c:tx>
          <c:spPr>
            <a:solidFill>
              <a:schemeClr val="accent5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Sheet2!$C$20:$C$21</c:f>
              <c:numCache>
                <c:formatCode>General</c:formatCode>
                <c:ptCount val="2"/>
                <c:pt idx="0">
                  <c:v>24.8</c:v>
                </c:pt>
                <c:pt idx="1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7-314F-B6C0-9CDEE52EBB7A}"/>
            </c:ext>
          </c:extLst>
        </c:ser>
        <c:ser>
          <c:idx val="1"/>
          <c:order val="1"/>
          <c:tx>
            <c:strRef>
              <c:f>Sheet2!$D$18:$D$19</c:f>
              <c:strCache>
                <c:ptCount val="2"/>
                <c:pt idx="1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Sheet2!$D$20:$D$21</c:f>
              <c:numCache>
                <c:formatCode>General</c:formatCode>
                <c:ptCount val="2"/>
                <c:pt idx="0">
                  <c:v>2.0101</c:v>
                </c:pt>
                <c:pt idx="1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7-314F-B6C0-9CDEE52EBB7A}"/>
            </c:ext>
          </c:extLst>
        </c:ser>
        <c:ser>
          <c:idx val="2"/>
          <c:order val="2"/>
          <c:tx>
            <c:strRef>
              <c:f>Sheet2!$E$18:$E$19</c:f>
              <c:strCache>
                <c:ptCount val="2"/>
                <c:pt idx="1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Sheet2!$E$20:$E$21</c:f>
              <c:numCache>
                <c:formatCode>General</c:formatCode>
                <c:ptCount val="2"/>
                <c:pt idx="0">
                  <c:v>1.6421694920000001</c:v>
                </c:pt>
                <c:pt idx="1">
                  <c:v>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27-314F-B6C0-9CDEE52EB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637471"/>
        <c:axId val="461252271"/>
      </c:barChart>
      <c:catAx>
        <c:axId val="155763747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252271"/>
        <c:crosses val="autoZero"/>
        <c:auto val="1"/>
        <c:lblAlgn val="ctr"/>
        <c:lblOffset val="100"/>
        <c:noMultiLvlLbl val="0"/>
      </c:catAx>
      <c:valAx>
        <c:axId val="461252271"/>
        <c:scaling>
          <c:orientation val="minMax"/>
          <c:max val="2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557637471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3253062117235348"/>
          <c:y val="4.2267424905220209E-2"/>
          <c:w val="0.70716097987751536"/>
          <c:h val="7.8102945465150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0702627688781"/>
          <c:y val="0.11601846551115116"/>
          <c:w val="0.84088454460433826"/>
          <c:h val="0.356801811849524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1-9E43-920E-3C6195AE9E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1-9E43-920E-3C6195AE9E91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B1-9E43-920E-3C6195AE9E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DB1-9E43-920E-3C6195AE9E91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B1-9E43-920E-3C6195AE9E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DB1-9E43-920E-3C6195AE9E91}"/>
              </c:ext>
            </c:extLst>
          </c:dPt>
          <c:cat>
            <c:multiLvlStrRef>
              <c:f>Sheet1!$C$6:$D$11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Sheet1!$E$6:$E$11</c:f>
              <c:numCache>
                <c:formatCode>General</c:formatCode>
                <c:ptCount val="6"/>
                <c:pt idx="0">
                  <c:v>170.17</c:v>
                </c:pt>
                <c:pt idx="1">
                  <c:v>69.239999999999995</c:v>
                </c:pt>
                <c:pt idx="2">
                  <c:v>154.65</c:v>
                </c:pt>
                <c:pt idx="3">
                  <c:v>74.709999999999994</c:v>
                </c:pt>
                <c:pt idx="4">
                  <c:v>159.07</c:v>
                </c:pt>
                <c:pt idx="5">
                  <c:v>73.31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DB1-9E43-920E-3C6195AE9E91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Alignment</c:v>
                </c:pt>
              </c:strCache>
            </c:strRef>
          </c:tx>
          <c:spPr>
            <a:noFill/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3DB1-9E43-920E-3C6195AE9E91}"/>
              </c:ext>
            </c:extLst>
          </c:dPt>
          <c:dPt>
            <c:idx val="1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DB1-9E43-920E-3C6195AE9E91}"/>
              </c:ext>
            </c:extLst>
          </c:dPt>
          <c:dPt>
            <c:idx val="2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3DB1-9E43-920E-3C6195AE9E91}"/>
              </c:ext>
            </c:extLst>
          </c:dPt>
          <c:dPt>
            <c:idx val="3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3DB1-9E43-920E-3C6195AE9E91}"/>
              </c:ext>
            </c:extLst>
          </c:dPt>
          <c:dPt>
            <c:idx val="4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3DB1-9E43-920E-3C6195AE9E91}"/>
              </c:ext>
            </c:extLst>
          </c:dPt>
          <c:dPt>
            <c:idx val="5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3DB1-9E43-920E-3C6195AE9E91}"/>
              </c:ext>
            </c:extLst>
          </c:dPt>
          <c:cat>
            <c:multiLvlStrRef>
              <c:f>Sheet1!$C$6:$D$11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Sheet1!$F$6:$F$11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3DB1-9E43-920E-3C6195AE9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88103712"/>
        <c:axId val="687965488"/>
      </c:barChart>
      <c:catAx>
        <c:axId val="6881037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87965488"/>
        <c:crosses val="autoZero"/>
        <c:auto val="1"/>
        <c:lblAlgn val="ctr"/>
        <c:lblOffset val="100"/>
        <c:noMultiLvlLbl val="0"/>
      </c:catAx>
      <c:valAx>
        <c:axId val="68796548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8810371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0702627688781"/>
          <c:y val="0.11601846551115116"/>
          <c:w val="0.84088454460433826"/>
          <c:h val="0.319904931850570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20-0944-9E16-846AA5BE551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20-0944-9E16-846AA5BE551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20-0944-9E16-846AA5BE551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20-0944-9E16-846AA5BE5512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20-0944-9E16-846AA5BE551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20-0944-9E16-846AA5BE551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20-0944-9E16-846AA5BE551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20-0944-9E16-846AA5BE551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20-0944-9E16-846AA5BE5512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20-0944-9E16-846AA5BE551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20-0944-9E16-846AA5BE551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920-0944-9E16-846AA5BE5512}"/>
              </c:ext>
            </c:extLst>
          </c:dPt>
          <c:cat>
            <c:multiLvlStrRef>
              <c:f>Sheet1!$C$6:$D$17</c:f>
              <c:multiLvlStrCache>
                <c:ptCount val="12"/>
                <c:lvl>
                  <c:pt idx="0">
                    <c:v>Base</c:v>
                  </c:pt>
                  <c:pt idx="1">
                    <c:v>SIMD</c:v>
                  </c:pt>
                  <c:pt idx="2">
                    <c:v>GS-Ext</c:v>
                  </c:pt>
                  <c:pt idx="3">
                    <c:v>GS</c:v>
                  </c:pt>
                  <c:pt idx="4">
                    <c:v>Base</c:v>
                  </c:pt>
                  <c:pt idx="5">
                    <c:v>SIMD</c:v>
                  </c:pt>
                  <c:pt idx="6">
                    <c:v>GS-Ext</c:v>
                  </c:pt>
                  <c:pt idx="7">
                    <c:v>GS</c:v>
                  </c:pt>
                  <c:pt idx="8">
                    <c:v>Base</c:v>
                  </c:pt>
                  <c:pt idx="9">
                    <c:v>SIMD</c:v>
                  </c:pt>
                  <c:pt idx="10">
                    <c:v>GS-Ext</c:v>
                  </c:pt>
                  <c:pt idx="11">
                    <c:v>GS</c:v>
                  </c:pt>
                </c:lvl>
                <c:lvl>
                  <c:pt idx="0">
                    <c:v>SSD-L</c:v>
                  </c:pt>
                  <c:pt idx="4">
                    <c:v>SSD-M</c:v>
                  </c:pt>
                  <c:pt idx="8">
                    <c:v>SSD-H</c:v>
                  </c:pt>
                </c:lvl>
              </c:multiLvlStrCache>
            </c:multiLvlStrRef>
          </c:cat>
          <c:val>
            <c:numRef>
              <c:f>Sheet1!$E$6:$E$17</c:f>
              <c:numCache>
                <c:formatCode>General</c:formatCode>
                <c:ptCount val="12"/>
                <c:pt idx="0">
                  <c:v>101.8</c:v>
                </c:pt>
                <c:pt idx="1">
                  <c:v>128.44</c:v>
                </c:pt>
                <c:pt idx="2">
                  <c:v>119.24</c:v>
                </c:pt>
                <c:pt idx="3">
                  <c:v>52.78</c:v>
                </c:pt>
                <c:pt idx="4">
                  <c:v>73.98</c:v>
                </c:pt>
                <c:pt idx="5">
                  <c:v>81.378</c:v>
                </c:pt>
                <c:pt idx="6">
                  <c:v>31.69</c:v>
                </c:pt>
                <c:pt idx="7">
                  <c:v>31.69</c:v>
                </c:pt>
                <c:pt idx="8">
                  <c:v>86.17</c:v>
                </c:pt>
                <c:pt idx="9">
                  <c:v>94.787000000000006</c:v>
                </c:pt>
                <c:pt idx="10">
                  <c:v>31.92</c:v>
                </c:pt>
                <c:pt idx="11">
                  <c:v>31.92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20-0944-9E16-846AA5BE5512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Alignment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A920-0944-9E16-846AA5BE5512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A920-0944-9E16-846AA5BE5512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A920-0944-9E16-846AA5BE5512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A920-0944-9E16-846AA5BE5512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A920-0944-9E16-846AA5BE5512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A920-0944-9E16-846AA5BE5512}"/>
              </c:ext>
            </c:extLst>
          </c:dPt>
          <c:dPt>
            <c:idx val="6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A920-0944-9E16-846AA5BE5512}"/>
              </c:ext>
            </c:extLst>
          </c:dPt>
          <c:dPt>
            <c:idx val="7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A920-0944-9E16-846AA5BE5512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A920-0944-9E16-846AA5BE5512}"/>
              </c:ext>
            </c:extLst>
          </c:dPt>
          <c:dPt>
            <c:idx val="9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A920-0944-9E16-846AA5BE5512}"/>
              </c:ext>
            </c:extLst>
          </c:dPt>
          <c:dPt>
            <c:idx val="10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A920-0944-9E16-846AA5BE5512}"/>
              </c:ext>
            </c:extLst>
          </c:dPt>
          <c:dPt>
            <c:idx val="11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A920-0944-9E16-846AA5BE5512}"/>
              </c:ext>
            </c:extLst>
          </c:dPt>
          <c:cat>
            <c:multiLvlStrRef>
              <c:f>Sheet1!$C$6:$D$17</c:f>
              <c:multiLvlStrCache>
                <c:ptCount val="12"/>
                <c:lvl>
                  <c:pt idx="0">
                    <c:v>Base</c:v>
                  </c:pt>
                  <c:pt idx="1">
                    <c:v>SIMD</c:v>
                  </c:pt>
                  <c:pt idx="2">
                    <c:v>GS-Ext</c:v>
                  </c:pt>
                  <c:pt idx="3">
                    <c:v>GS</c:v>
                  </c:pt>
                  <c:pt idx="4">
                    <c:v>Base</c:v>
                  </c:pt>
                  <c:pt idx="5">
                    <c:v>SIMD</c:v>
                  </c:pt>
                  <c:pt idx="6">
                    <c:v>GS-Ext</c:v>
                  </c:pt>
                  <c:pt idx="7">
                    <c:v>GS</c:v>
                  </c:pt>
                  <c:pt idx="8">
                    <c:v>Base</c:v>
                  </c:pt>
                  <c:pt idx="9">
                    <c:v>SIMD</c:v>
                  </c:pt>
                  <c:pt idx="10">
                    <c:v>GS-Ext</c:v>
                  </c:pt>
                  <c:pt idx="11">
                    <c:v>GS</c:v>
                  </c:pt>
                </c:lvl>
                <c:lvl>
                  <c:pt idx="0">
                    <c:v>SSD-L</c:v>
                  </c:pt>
                  <c:pt idx="4">
                    <c:v>SSD-M</c:v>
                  </c:pt>
                  <c:pt idx="8">
                    <c:v>SSD-H</c:v>
                  </c:pt>
                </c:lvl>
              </c:multiLvlStrCache>
            </c:multiLvlStrRef>
          </c:cat>
          <c:val>
            <c:numRef>
              <c:f>Sheet1!$F$6:$F$17</c:f>
              <c:numCache>
                <c:formatCode>General</c:formatCode>
                <c:ptCount val="12"/>
                <c:pt idx="0">
                  <c:v>68.37</c:v>
                </c:pt>
                <c:pt idx="1">
                  <c:v>16.46</c:v>
                </c:pt>
                <c:pt idx="2">
                  <c:v>16.46</c:v>
                </c:pt>
                <c:pt idx="3">
                  <c:v>16.46</c:v>
                </c:pt>
                <c:pt idx="4">
                  <c:v>80.67</c:v>
                </c:pt>
                <c:pt idx="5">
                  <c:v>43.02</c:v>
                </c:pt>
                <c:pt idx="6">
                  <c:v>43.02</c:v>
                </c:pt>
                <c:pt idx="7">
                  <c:v>43.02</c:v>
                </c:pt>
                <c:pt idx="8">
                  <c:v>72.900000000000006</c:v>
                </c:pt>
                <c:pt idx="9">
                  <c:v>41.39</c:v>
                </c:pt>
                <c:pt idx="10">
                  <c:v>41.39</c:v>
                </c:pt>
                <c:pt idx="11">
                  <c:v>41.39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920-0944-9E16-846AA5BE5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88103712"/>
        <c:axId val="687965488"/>
      </c:barChart>
      <c:catAx>
        <c:axId val="6881037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7965488"/>
        <c:crosses val="autoZero"/>
        <c:auto val="1"/>
        <c:lblAlgn val="ctr"/>
        <c:lblOffset val="100"/>
        <c:noMultiLvlLbl val="0"/>
      </c:catAx>
      <c:valAx>
        <c:axId val="68796548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10371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CH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CH"/>
          </a:p>
        </c:txPr>
      </c:legendEntry>
      <c:layout>
        <c:manualLayout>
          <c:xMode val="edge"/>
          <c:yMode val="edge"/>
          <c:x val="0.25566662427450954"/>
          <c:y val="3.0109227883409057E-2"/>
          <c:w val="0.57568796482857687"/>
          <c:h val="9.1921414998964668E-2"/>
        </c:manualLayout>
      </c:layout>
      <c:overlay val="0"/>
      <c:spPr>
        <a:noFill/>
        <a:ln w="158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149938154282433E-2"/>
          <c:y val="0.15319444444444447"/>
          <c:w val="0.81926353850991673"/>
          <c:h val="0.301566418780985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84-4A45-91ED-008E3432116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84-4A45-91ED-008E3432116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84-4A45-91ED-008E3432116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84-4A45-91ED-008E3432116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84-4A45-91ED-008E3432116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84-4A45-91ED-008E34321162}"/>
              </c:ext>
            </c:extLst>
          </c:dPt>
          <c:cat>
            <c:multiLvlStrRef>
              <c:f>Sheet1!$C$18:$D$26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Sheet1!$E$18:$E$26</c:f>
              <c:numCache>
                <c:formatCode>General</c:formatCode>
                <c:ptCount val="9"/>
                <c:pt idx="0">
                  <c:v>44</c:v>
                </c:pt>
                <c:pt idx="1">
                  <c:v>108.4</c:v>
                </c:pt>
                <c:pt idx="2">
                  <c:v>8.8000000000000007</c:v>
                </c:pt>
                <c:pt idx="3">
                  <c:v>6.2857142860000002</c:v>
                </c:pt>
                <c:pt idx="4">
                  <c:v>15.485714290000001</c:v>
                </c:pt>
                <c:pt idx="5">
                  <c:v>2.8229166669999999</c:v>
                </c:pt>
                <c:pt idx="6">
                  <c:v>4.2832298140000002</c:v>
                </c:pt>
                <c:pt idx="7">
                  <c:v>7.7428571430000002</c:v>
                </c:pt>
                <c:pt idx="8">
                  <c:v>2.8229166669999999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84-4A45-91ED-008E3432116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Sheet1!$C$18:$D$26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Sheet1!$F$18:$F$26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084-4A45-91ED-008E34321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9304272"/>
        <c:axId val="409305920"/>
      </c:barChart>
      <c:catAx>
        <c:axId val="40930427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409305920"/>
        <c:crosses val="autoZero"/>
        <c:auto val="1"/>
        <c:lblAlgn val="ctr"/>
        <c:lblOffset val="100"/>
        <c:noMultiLvlLbl val="0"/>
      </c:catAx>
      <c:valAx>
        <c:axId val="4093059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409304272"/>
        <c:crosses val="autoZero"/>
        <c:crossBetween val="between"/>
        <c:maj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2295956894479"/>
          <c:y val="7.4051418294039786E-2"/>
          <c:w val="0.8145753958998555"/>
          <c:h val="0.5190823189351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Sheet2!$E$7</c:f>
              <c:strCache>
                <c:ptCount val="1"/>
                <c:pt idx="0">
                  <c:v>Time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E8-C846-83BE-706FBE1B8EA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E8-C846-83BE-706FBE1B8EA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E8-C846-83BE-706FBE1B8EA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E8-C846-83BE-706FBE1B8EAB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9E8-C846-83BE-706FBE1B8EA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9E8-C846-83BE-706FBE1B8EAB}"/>
              </c:ext>
            </c:extLst>
          </c:dPt>
          <c:cat>
            <c:multiLvlStrRef>
              <c:f>Sheet2!$C$8:$D$13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Sheet2!$E$8:$E$13</c:f>
              <c:numCache>
                <c:formatCode>General</c:formatCode>
                <c:ptCount val="6"/>
                <c:pt idx="0">
                  <c:v>34.840000000000003</c:v>
                </c:pt>
                <c:pt idx="1">
                  <c:v>1.55375</c:v>
                </c:pt>
                <c:pt idx="2">
                  <c:v>22.55</c:v>
                </c:pt>
                <c:pt idx="3">
                  <c:v>0.77687499999999998</c:v>
                </c:pt>
                <c:pt idx="4">
                  <c:v>21.72</c:v>
                </c:pt>
                <c:pt idx="5">
                  <c:v>0.77687499999999998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9E8-C846-83BE-706FBE1B8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390905183"/>
        <c:axId val="1391219183"/>
      </c:barChart>
      <c:catAx>
        <c:axId val="1390905183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1219183"/>
        <c:crossesAt val="0.1"/>
        <c:auto val="1"/>
        <c:lblAlgn val="ctr"/>
        <c:lblOffset val="110"/>
        <c:noMultiLvlLbl val="0"/>
      </c:catAx>
      <c:valAx>
        <c:axId val="1391219183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0905183"/>
        <c:crosses val="autoZero"/>
        <c:crossBetween val="between"/>
        <c:min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6553501366925"/>
          <c:y val="7.3527945460551997E-2"/>
          <c:w val="0.80424800388221529"/>
          <c:h val="0.444859898557590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5D-D74B-9A3D-B39479C9AF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5D-D74B-9A3D-B39479C9AF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5D-D74B-9A3D-B39479C9AFA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5D-D74B-9A3D-B39479C9AFA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5D-D74B-9A3D-B39479C9AF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5D-D74B-9A3D-B39479C9AFA3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5D-D74B-9A3D-B39479C9AF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5D-D74B-9A3D-B39479C9AFA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95D-D74B-9A3D-B39479C9AFA3}"/>
              </c:ext>
            </c:extLst>
          </c:dPt>
          <c:cat>
            <c:multiLvlStrRef>
              <c:f>Sheet2!$C$14:$D$22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Sheet2!$E$14:$E$22</c:f>
              <c:numCache>
                <c:formatCode>General</c:formatCode>
                <c:ptCount val="9"/>
                <c:pt idx="0">
                  <c:v>30.027999999999999</c:v>
                </c:pt>
                <c:pt idx="1">
                  <c:v>30.056000000000001</c:v>
                </c:pt>
                <c:pt idx="2">
                  <c:v>1.563958333</c:v>
                </c:pt>
                <c:pt idx="3">
                  <c:v>5.3620048269999998</c:v>
                </c:pt>
                <c:pt idx="4">
                  <c:v>4.2937142860000002</c:v>
                </c:pt>
                <c:pt idx="5">
                  <c:v>0.78197916670000001</c:v>
                </c:pt>
                <c:pt idx="6">
                  <c:v>5.360004827</c:v>
                </c:pt>
                <c:pt idx="7">
                  <c:v>2.1468571430000001</c:v>
                </c:pt>
                <c:pt idx="8">
                  <c:v>0.78197916670000001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95D-D74B-9A3D-B39479C9A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76036816"/>
        <c:axId val="1876271296"/>
      </c:barChart>
      <c:catAx>
        <c:axId val="18760368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271296"/>
        <c:crossesAt val="0.1"/>
        <c:auto val="1"/>
        <c:lblAlgn val="ctr"/>
        <c:lblOffset val="0"/>
        <c:noMultiLvlLbl val="0"/>
      </c:catAx>
      <c:valAx>
        <c:axId val="1876271296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036816"/>
        <c:crosses val="autoZero"/>
        <c:crossBetween val="between"/>
        <c:min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88051616595324"/>
          <c:y val="0.18455267579499435"/>
          <c:w val="0.75474289548247919"/>
          <c:h val="0.42580013004068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Sheet3!$M$5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Sheet3!$M$6:$M$11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A-6941-B3F1-52F523E75631}"/>
            </c:ext>
          </c:extLst>
        </c:ser>
        <c:ser>
          <c:idx val="1"/>
          <c:order val="1"/>
          <c:tx>
            <c:strRef>
              <c:f>Sheet3!$N$5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Sheet3!$N$6:$N$11</c:f>
              <c:numCache>
                <c:formatCode>General</c:formatCode>
                <c:ptCount val="6"/>
                <c:pt idx="0">
                  <c:v>0.50504417570023175</c:v>
                </c:pt>
                <c:pt idx="1">
                  <c:v>0.30762729769702091</c:v>
                </c:pt>
                <c:pt idx="2">
                  <c:v>0.27597940415670463</c:v>
                </c:pt>
                <c:pt idx="3">
                  <c:v>0.19435697712959896</c:v>
                </c:pt>
                <c:pt idx="4">
                  <c:v>0.28937409749539411</c:v>
                </c:pt>
                <c:pt idx="5">
                  <c:v>0.16534373624885759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A-6941-B3F1-52F523E75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8008704"/>
        <c:axId val="688721408"/>
      </c:barChart>
      <c:catAx>
        <c:axId val="6880087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721408"/>
        <c:crossesAt val="1.0000000000000002E-3"/>
        <c:auto val="1"/>
        <c:lblAlgn val="ctr"/>
        <c:lblOffset val="100"/>
        <c:noMultiLvlLbl val="0"/>
      </c:catAx>
      <c:valAx>
        <c:axId val="688721408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008704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9958822494363"/>
          <c:y val="0.1851670487786351"/>
          <c:w val="0.7606294369831228"/>
          <c:h val="0.4253864076426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Sheet3!$S$11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Sheet3!$S$12:$S$17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C-874C-8CEA-20B4DA0A4D39}"/>
            </c:ext>
          </c:extLst>
        </c:ser>
        <c:ser>
          <c:idx val="1"/>
          <c:order val="1"/>
          <c:tx>
            <c:strRef>
              <c:f>Sheet3!$T$11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Sheet3!$T$12:$T$17</c:f>
              <c:numCache>
                <c:formatCode>General</c:formatCode>
                <c:ptCount val="6"/>
                <c:pt idx="0">
                  <c:v>0.65906262086921485</c:v>
                </c:pt>
                <c:pt idx="1">
                  <c:v>0.65906262086921485</c:v>
                </c:pt>
                <c:pt idx="2">
                  <c:v>0.33838476937938761</c:v>
                </c:pt>
                <c:pt idx="3">
                  <c:v>0.33838476937938761</c:v>
                </c:pt>
                <c:pt idx="4">
                  <c:v>0.31985524718291525</c:v>
                </c:pt>
                <c:pt idx="5">
                  <c:v>0.31985524718291525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C-874C-8CEA-20B4DA0A4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52987791"/>
        <c:axId val="1876173808"/>
      </c:barChart>
      <c:catAx>
        <c:axId val="15298779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173808"/>
        <c:crossesAt val="1.0000000000000002E-3"/>
        <c:auto val="1"/>
        <c:lblAlgn val="ctr"/>
        <c:lblOffset val="100"/>
        <c:noMultiLvlLbl val="0"/>
      </c:catAx>
      <c:valAx>
        <c:axId val="1876173808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52987791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6870073637943586"/>
          <c:y val="0.32054954490812299"/>
          <c:w val="0.28622951356395099"/>
          <c:h val="9.1331787738279241E-2"/>
        </c:manualLayout>
      </c:layout>
      <c:overlay val="0"/>
      <c:spPr>
        <a:solidFill>
          <a:schemeClr val="bg1"/>
        </a:solidFill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88051616595324"/>
          <c:y val="0.18455267579499435"/>
          <c:w val="0.75474289548247919"/>
          <c:h val="0.42580013004068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Sheet3!$M$5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Sheet3!$M$6:$M$11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60-5C42-A2B5-BFF030C25B46}"/>
            </c:ext>
          </c:extLst>
        </c:ser>
        <c:ser>
          <c:idx val="1"/>
          <c:order val="1"/>
          <c:tx>
            <c:strRef>
              <c:f>Sheet3!$N$5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Sheet3!$N$6:$N$11</c:f>
              <c:numCache>
                <c:formatCode>General</c:formatCode>
                <c:ptCount val="6"/>
                <c:pt idx="0">
                  <c:v>2.9734499691528547E-2</c:v>
                </c:pt>
                <c:pt idx="1">
                  <c:v>0.68810770381451014</c:v>
                </c:pt>
                <c:pt idx="2">
                  <c:v>3.427006687311418E-2</c:v>
                </c:pt>
                <c:pt idx="3">
                  <c:v>0.67399126188640457</c:v>
                </c:pt>
                <c:pt idx="4">
                  <c:v>3.5083500433533844E-2</c:v>
                </c:pt>
                <c:pt idx="5">
                  <c:v>0.66258516216131358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60-5C42-A2B5-BFF030C25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8008704"/>
        <c:axId val="688721408"/>
      </c:barChart>
      <c:catAx>
        <c:axId val="6880087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721408"/>
        <c:crossesAt val="1.0000000000000002E-3"/>
        <c:auto val="1"/>
        <c:lblAlgn val="ctr"/>
        <c:lblOffset val="100"/>
        <c:noMultiLvlLbl val="0"/>
      </c:catAx>
      <c:valAx>
        <c:axId val="688721408"/>
        <c:scaling>
          <c:logBase val="10"/>
          <c:orientation val="minMax"/>
          <c:max val="1"/>
          <c:min val="1.0000000000000002E-3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008704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9958822494363"/>
          <c:y val="0.1851670487786351"/>
          <c:w val="0.7606294369831228"/>
          <c:h val="0.4253864076426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Sheet3!$S$11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Sheet3!$S$12:$S$17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3-2745-B3FB-F953C119A665}"/>
            </c:ext>
          </c:extLst>
        </c:ser>
        <c:ser>
          <c:idx val="1"/>
          <c:order val="1"/>
          <c:tx>
            <c:strRef>
              <c:f>Sheet3!$T$11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Sheet3!$T$12:$T$17</c:f>
              <c:numCache>
                <c:formatCode>General</c:formatCode>
                <c:ptCount val="6"/>
                <c:pt idx="0">
                  <c:v>0.14589150419434874</c:v>
                </c:pt>
                <c:pt idx="1">
                  <c:v>0.37023507441703279</c:v>
                </c:pt>
                <c:pt idx="2">
                  <c:v>0.14581803830322293</c:v>
                </c:pt>
                <c:pt idx="3">
                  <c:v>0.37002351534031791</c:v>
                </c:pt>
                <c:pt idx="4">
                  <c:v>0.14581395549684864</c:v>
                </c:pt>
                <c:pt idx="5">
                  <c:v>0.37001175802864217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93-2745-B3FB-F953C119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52987791"/>
        <c:axId val="1876173808"/>
      </c:barChart>
      <c:catAx>
        <c:axId val="152987791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173808"/>
        <c:crossesAt val="1.0000000000000002E-3"/>
        <c:auto val="1"/>
        <c:lblAlgn val="ctr"/>
        <c:lblOffset val="100"/>
        <c:noMultiLvlLbl val="0"/>
      </c:catAx>
      <c:valAx>
        <c:axId val="1876173808"/>
        <c:scaling>
          <c:logBase val="10"/>
          <c:orientation val="minMax"/>
          <c:max val="1"/>
          <c:min val="1.0000000000000002E-3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52987791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52396034424270832"/>
          <c:y val="0.44897957233716362"/>
          <c:w val="0.30711005330939201"/>
          <c:h val="9.7846302606881083E-2"/>
        </c:manualLayout>
      </c:layout>
      <c:overlay val="0"/>
      <c:spPr>
        <a:solidFill>
          <a:schemeClr val="bg1"/>
        </a:solidFill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1447944006999"/>
          <c:y val="8.928514873086979E-2"/>
          <c:w val="0.74619663167104122"/>
          <c:h val="0.48460082133644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BE-B648-9698-7ADAADFE1B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E-B648-9698-7ADAADFE1BB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E-B648-9698-7ADAADFE1B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2BE-B648-9698-7ADAADFE1BB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2BE-B648-9698-7ADAADFE1BB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E-B648-9698-7ADAADFE1BB8}"/>
              </c:ext>
            </c:extLst>
          </c:dPt>
          <c:cat>
            <c:multiLvlStrRef>
              <c:f>Sheet1!$C$12:$D$17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Sheet1!$E$12:$E$17</c:f>
              <c:numCache>
                <c:formatCode>General</c:formatCode>
                <c:ptCount val="6"/>
                <c:pt idx="0">
                  <c:v>44</c:v>
                </c:pt>
                <c:pt idx="1">
                  <c:v>8.8000000000000007</c:v>
                </c:pt>
                <c:pt idx="2">
                  <c:v>6.2857142860000002</c:v>
                </c:pt>
                <c:pt idx="3">
                  <c:v>2.8229166669999999</c:v>
                </c:pt>
                <c:pt idx="4">
                  <c:v>4.2832298140000002</c:v>
                </c:pt>
                <c:pt idx="5">
                  <c:v>2.8229166669999999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E-B648-9698-7ADAADFE1BB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Sheet1!$C$12:$D$17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Sheet1!$F$12:$F$17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BE-B648-9698-7ADAADFE1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9304272"/>
        <c:axId val="409305920"/>
      </c:barChart>
      <c:catAx>
        <c:axId val="4093042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09305920"/>
        <c:crosses val="autoZero"/>
        <c:auto val="1"/>
        <c:lblAlgn val="ctr"/>
        <c:lblOffset val="100"/>
        <c:noMultiLvlLbl val="0"/>
      </c:catAx>
      <c:valAx>
        <c:axId val="4093059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093042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6B-8044-9F31-AD4F8D9EC736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6B-8044-9F31-AD4F8D9EC736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6B-8044-9F31-AD4F8D9EC736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6B-8044-9F31-AD4F8D9EC7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6553501366925"/>
          <c:y val="6.4649230003439612E-2"/>
          <c:w val="0.80424800388221529"/>
          <c:h val="0.493449114431545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C9-3E4F-B747-9D37129C78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C9-3E4F-B747-9D37129C782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C9-3E4F-B747-9D37129C78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C9-3E4F-B747-9D37129C782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C9-3E4F-B747-9D37129C782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7C9-3E4F-B747-9D37129C7828}"/>
              </c:ext>
            </c:extLst>
          </c:dPt>
          <c:cat>
            <c:multiLvlStrRef>
              <c:f>Sheet2!$C$14:$D$19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Sheet2!$E$14:$E$19</c:f>
              <c:numCache>
                <c:formatCode>General</c:formatCode>
                <c:ptCount val="6"/>
                <c:pt idx="0">
                  <c:v>30.027999999999999</c:v>
                </c:pt>
                <c:pt idx="1">
                  <c:v>1.563958333</c:v>
                </c:pt>
                <c:pt idx="2">
                  <c:v>5.3620048269999998</c:v>
                </c:pt>
                <c:pt idx="3">
                  <c:v>0.78197916670000001</c:v>
                </c:pt>
                <c:pt idx="4">
                  <c:v>5.360004827</c:v>
                </c:pt>
                <c:pt idx="5">
                  <c:v>0.78197916670000001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7C9-3E4F-B747-9D37129C7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76036816"/>
        <c:axId val="1876271296"/>
      </c:barChart>
      <c:catAx>
        <c:axId val="18760368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876271296"/>
        <c:crossesAt val="0.1"/>
        <c:auto val="1"/>
        <c:lblAlgn val="ctr"/>
        <c:lblOffset val="0"/>
        <c:noMultiLvlLbl val="0"/>
      </c:catAx>
      <c:valAx>
        <c:axId val="1876271296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876036816"/>
        <c:crosses val="autoZero"/>
        <c:crossBetween val="between"/>
        <c:min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2295956894479"/>
          <c:y val="5.5929350146776954E-2"/>
          <c:w val="0.8145753958998555"/>
          <c:h val="0.4795327124922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Sheet2!$E$7</c:f>
              <c:strCache>
                <c:ptCount val="1"/>
                <c:pt idx="0">
                  <c:v>Time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ED-5E46-ABF0-332E1B93EE8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ED-5E46-ABF0-332E1B93EE8A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ED-5E46-ABF0-332E1B93EE8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ED-5E46-ABF0-332E1B93EE8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ED-5E46-ABF0-332E1B93EE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ED-5E46-ABF0-332E1B93EE8A}"/>
              </c:ext>
            </c:extLst>
          </c:dPt>
          <c:cat>
            <c:multiLvlStrRef>
              <c:f>Sheet2!$C$8:$D$13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Sheet2!$E$8:$E$13</c:f>
              <c:numCache>
                <c:formatCode>General</c:formatCode>
                <c:ptCount val="6"/>
                <c:pt idx="0">
                  <c:v>34.840000000000003</c:v>
                </c:pt>
                <c:pt idx="1">
                  <c:v>1.55375</c:v>
                </c:pt>
                <c:pt idx="2">
                  <c:v>22.55</c:v>
                </c:pt>
                <c:pt idx="3">
                  <c:v>0.77687499999999998</c:v>
                </c:pt>
                <c:pt idx="4">
                  <c:v>21.72</c:v>
                </c:pt>
                <c:pt idx="5">
                  <c:v>0.77687499999999998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ED-5E46-ABF0-332E1B93E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390905183"/>
        <c:axId val="1391219183"/>
      </c:barChart>
      <c:catAx>
        <c:axId val="1390905183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391219183"/>
        <c:crossesAt val="0.1"/>
        <c:auto val="1"/>
        <c:lblAlgn val="ctr"/>
        <c:lblOffset val="110"/>
        <c:noMultiLvlLbl val="0"/>
      </c:catAx>
      <c:valAx>
        <c:axId val="1391219183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0905183"/>
        <c:crosses val="autoZero"/>
        <c:crossBetween val="between"/>
        <c:min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71E-EB4D-9767-B442049C9475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71E-EB4D-9767-B442049C9475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71E-EB4D-9767-B442049C9475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1E-EB4D-9767-B442049C947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77496267223978E-2"/>
          <c:y val="0.17493390665025657"/>
          <c:w val="0.90489957735231141"/>
          <c:h val="0.66354582503344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motivation!$B$73</c:f>
              <c:strCache>
                <c:ptCount val="1"/>
                <c:pt idx="0">
                  <c:v>No I/O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motivation!$C$73:$D$73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EA-5848-86AF-BDBB6922D04B}"/>
            </c:ext>
          </c:extLst>
        </c:ser>
        <c:ser>
          <c:idx val="1"/>
          <c:order val="1"/>
          <c:tx>
            <c:strRef>
              <c:f>motivation!$B$74</c:f>
              <c:strCache>
                <c:ptCount val="1"/>
                <c:pt idx="0">
                  <c:v>Performance-Optimized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motivation!$C$74:$D$74</c:f>
              <c:numCache>
                <c:formatCode>General</c:formatCode>
                <c:ptCount val="2"/>
                <c:pt idx="0">
                  <c:v>0.31054429639988518</c:v>
                </c:pt>
                <c:pt idx="1">
                  <c:v>0.24298513292018692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EA-5848-86AF-BDBB6922D04B}"/>
            </c:ext>
          </c:extLst>
        </c:ser>
        <c:ser>
          <c:idx val="2"/>
          <c:order val="2"/>
          <c:tx>
            <c:strRef>
              <c:f>motivation!$B$75</c:f>
              <c:strCache>
                <c:ptCount val="1"/>
                <c:pt idx="0">
                  <c:v>Cost-Optimized</c:v>
                </c:pt>
              </c:strCache>
            </c:strRef>
          </c:tx>
          <c:spPr>
            <a:solidFill>
              <a:schemeClr val="accent3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motivation!$C$75:$D$75</c:f>
              <c:numCache>
                <c:formatCode>General</c:formatCode>
                <c:ptCount val="2"/>
                <c:pt idx="0">
                  <c:v>3.6270438286608968E-2</c:v>
                </c:pt>
                <c:pt idx="1">
                  <c:v>2.5495718440097966E-2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EA-5848-86AF-BDBB6922D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6334511"/>
        <c:axId val="256213551"/>
      </c:barChart>
      <c:catAx>
        <c:axId val="25633451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56213551"/>
        <c:crosses val="autoZero"/>
        <c:auto val="1"/>
        <c:lblAlgn val="ctr"/>
        <c:lblOffset val="100"/>
        <c:noMultiLvlLbl val="0"/>
      </c:catAx>
      <c:valAx>
        <c:axId val="2562135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5633451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7.872699984734885E-2"/>
          <c:y val="2.3694722420369251E-2"/>
          <c:w val="0.9074020348149513"/>
          <c:h val="0.10956974488682195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25793742743349E-2"/>
          <c:y val="5.9995147121564597E-2"/>
          <c:w val="0.90515498445314735"/>
          <c:h val="0.76458073674254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motivation!$B$47</c:f>
              <c:strCache>
                <c:ptCount val="1"/>
                <c:pt idx="0">
                  <c:v>SSD-C</c:v>
                </c:pt>
              </c:strCache>
            </c:strRef>
          </c:tx>
          <c:spPr>
            <a:solidFill>
              <a:srgbClr val="7030A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motivation!$C$47:$D$47</c:f>
              <c:numCache>
                <c:formatCode>General</c:formatCode>
                <c:ptCount val="2"/>
                <c:pt idx="0">
                  <c:v>3.6270438286608968E-2</c:v>
                </c:pt>
                <c:pt idx="1">
                  <c:v>2.5495718440097966E-2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D-0A47-93B6-D89EB01E739E}"/>
            </c:ext>
          </c:extLst>
        </c:ser>
        <c:ser>
          <c:idx val="1"/>
          <c:order val="1"/>
          <c:tx>
            <c:strRef>
              <c:f>motivation!$B$48</c:f>
              <c:strCache>
                <c:ptCount val="1"/>
                <c:pt idx="0">
                  <c:v>SSD-P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motivation!$C$48:$D$48</c:f>
              <c:numCache>
                <c:formatCode>General</c:formatCode>
                <c:ptCount val="2"/>
                <c:pt idx="0">
                  <c:v>0.31054429639988518</c:v>
                </c:pt>
                <c:pt idx="1">
                  <c:v>0.24298513292018692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4D-0A47-93B6-D89EB01E739E}"/>
            </c:ext>
          </c:extLst>
        </c:ser>
        <c:ser>
          <c:idx val="2"/>
          <c:order val="2"/>
          <c:tx>
            <c:strRef>
              <c:f>motivation!$B$49</c:f>
              <c:strCache>
                <c:ptCount val="1"/>
                <c:pt idx="0">
                  <c:v>No-I/O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motivation!$C$49:$D$49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4D-0A47-93B6-D89EB01E7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101407"/>
        <c:axId val="260002687"/>
      </c:barChart>
      <c:catAx>
        <c:axId val="21710140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60002687"/>
        <c:crosses val="autoZero"/>
        <c:auto val="1"/>
        <c:lblAlgn val="ctr"/>
        <c:lblOffset val="100"/>
        <c:noMultiLvlLbl val="0"/>
      </c:catAx>
      <c:valAx>
        <c:axId val="2600026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17101407"/>
        <c:crosses val="autoZero"/>
        <c:crossBetween val="between"/>
        <c:majorUnit val="0.2"/>
        <c:minorUnit val="0.1"/>
      </c:valAx>
      <c:spPr>
        <a:noFill/>
        <a:ln w="1587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F2200-637A-42DD-BD93-B45C1CFA4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 panose="020B05020404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4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Nika, and today I will introduce </a:t>
            </a:r>
            <a:r>
              <a:rPr lang="en-US" dirty="0" err="1"/>
              <a:t>GenStore</a:t>
            </a:r>
            <a:r>
              <a:rPr lang="en-US" dirty="0"/>
              <a:t>: A High-Performance In-Storage Processing System </a:t>
            </a:r>
          </a:p>
          <a:p>
            <a:r>
              <a:rPr lang="en-US" dirty="0"/>
              <a:t>for Genome Sequence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397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MegIS works with lexicographically-sorted data structures to avoid expensive random accesses to the SSD</a:t>
            </a:r>
          </a:p>
          <a:p>
            <a:r>
              <a:rPr lang="en-GB" dirty="0"/>
              <a:t>Therefore, to prepare the input queries, MegIS 1) extracts k-mers from the sample,</a:t>
            </a:r>
          </a:p>
          <a:p>
            <a:r>
              <a:rPr lang="en-GB" dirty="0"/>
              <a:t> 2) sorts the k-mers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We execute this step in the host system for three reasons.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this step benefits from the relatively larger DRAM and more powerful computation resources in the host.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due to the large host-side DRAM, performing this step in the host leads to significantly fewer writes to the flash chips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Third, by leveraging the host system for this step, we enable pipelining and overlapping Step 1 with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Step 2 (which searches the large, low-reuse database).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To efficiently execute Step 1 on the host system, we need to ensure that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partitioning the application between the host and the SSD does not incur significant overheads due to data transfer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Corbel" panose="020B0503020204020204" pitchFamily="34" charset="0"/>
              </a:rPr>
              <a:t>Second, minimize performance and lifetime overheads </a:t>
            </a:r>
            <a:r>
              <a:rPr lang="en-GB" sz="1200" b="1" dirty="0">
                <a:solidFill>
                  <a:srgbClr val="8A65D6"/>
                </a:solidFill>
                <a:latin typeface="Corbel" panose="020B0503020204020204" pitchFamily="34" charset="0"/>
              </a:rPr>
              <a:t>even when the host DRAM cannot hold all the extracted query k-mers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422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To this end, </a:t>
            </a:r>
            <a:r>
              <a:rPr lang="en-GB" b="0" i="0" dirty="0">
                <a:effectLst/>
                <a:latin typeface="Arial" panose="020B0604020202020204" pitchFamily="34" charset="0"/>
              </a:rPr>
              <a:t>we design an input processing scheme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That extracts k-mers from the sample and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divides the k-mers into independent partitions, each corresponding to an alphabetical range.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This enables overlapping the sorting on one partition with transfer and operations of its previous partitions. 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Second, for scenarios where even host DRAM is not large enough to buffer all query k-mers,</a:t>
            </a:r>
          </a:p>
          <a:p>
            <a:r>
              <a:rPr lang="en-US" dirty="0"/>
              <a:t>the fact that these partitions are independent allows </a:t>
            </a:r>
            <a:r>
              <a:rPr lang="en-US" dirty="0" err="1"/>
              <a:t>megis</a:t>
            </a:r>
            <a:r>
              <a:rPr lang="en-US" dirty="0"/>
              <a:t> to pin some partitions to the host dram</a:t>
            </a:r>
          </a:p>
          <a:p>
            <a:r>
              <a:rPr lang="en-US" dirty="0"/>
              <a:t>and pin the others to the SSD. This way, </a:t>
            </a:r>
            <a:r>
              <a:rPr lang="en-US" dirty="0" err="1"/>
              <a:t>megis</a:t>
            </a:r>
            <a:r>
              <a:rPr lang="en-US" dirty="0"/>
              <a:t> can</a:t>
            </a:r>
          </a:p>
          <a:p>
            <a:r>
              <a:rPr lang="en-US" dirty="0"/>
              <a:t>avoid unnecessary movement of k-mers due to page swaps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77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99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Step 2, MegIS finds the species present in the sample</a:t>
            </a:r>
          </a:p>
          <a:p>
            <a:r>
              <a:rPr lang="en-GB" dirty="0"/>
              <a:t>by 1) </a:t>
            </a:r>
            <a:r>
              <a:rPr lang="en-GB" dirty="0">
                <a:latin typeface="Corbel" panose="020B0503020204020204" pitchFamily="34" charset="0"/>
              </a:rPr>
              <a:t>Identifying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intersecting k-mers </a:t>
            </a:r>
            <a:r>
              <a:rPr lang="en-GB" dirty="0">
                <a:latin typeface="Corbel" panose="020B0503020204020204" pitchFamily="34" charset="0"/>
              </a:rPr>
              <a:t>between the query k-mers and the database</a:t>
            </a:r>
          </a:p>
          <a:p>
            <a:r>
              <a:rPr lang="en-GB" dirty="0"/>
              <a:t>and 2) </a:t>
            </a:r>
            <a:r>
              <a:rPr lang="en-GB" dirty="0">
                <a:latin typeface="Corbel" panose="020B0503020204020204" pitchFamily="34" charset="0"/>
              </a:rPr>
              <a:t>Retrieve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taxonomic IDs</a:t>
            </a:r>
            <a:r>
              <a:rPr lang="en-GB" dirty="0">
                <a:solidFill>
                  <a:schemeClr val="accent2"/>
                </a:solidFill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of intersecting k-mers</a:t>
            </a:r>
          </a:p>
          <a:p>
            <a:endParaRPr lang="en-GB" dirty="0"/>
          </a:p>
          <a:p>
            <a:r>
              <a:rPr lang="en-GB" dirty="0"/>
              <a:t>We perform this step inside the SSD since it requires streaming the</a:t>
            </a:r>
          </a:p>
          <a:p>
            <a:r>
              <a:rPr lang="en-GB" dirty="0"/>
              <a:t>large database with low reuse and involves only lightweight computation. </a:t>
            </a:r>
          </a:p>
          <a:p>
            <a:endParaRPr lang="en-GB" dirty="0"/>
          </a:p>
          <a:p>
            <a:r>
              <a:rPr lang="en-GB" dirty="0"/>
              <a:t>To efficiently execute this step in the SSD, </a:t>
            </a:r>
          </a:p>
          <a:p>
            <a:r>
              <a:rPr lang="en-GB" dirty="0"/>
              <a:t>MegIS should leverage the full internal bandwidth without requiring expensive hardware resources inside the SSD</a:t>
            </a:r>
          </a:p>
          <a:p>
            <a:r>
              <a:rPr lang="en-GB" dirty="0"/>
              <a:t>(e.g., large internal DRAM size/bandwidth and costly logic units).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217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Relying solely on the SSD’s internal DRAM to buffer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Database k-mers that are stored in the NAND flash chips and accessed at full channel bandwidth,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query k-mers from the host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 buffering the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During in-storage processing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can pressure the valuable internal DRAM bandwidth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1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address this challenge, we adopt an approach that</a:t>
            </a:r>
          </a:p>
          <a:p>
            <a:r>
              <a:rPr lang="en-GB" dirty="0"/>
              <a:t>processes data directly from flash chips without buffering it in internal DRAM.</a:t>
            </a:r>
          </a:p>
          <a:p>
            <a:endParaRPr lang="en-GB" dirty="0"/>
          </a:p>
          <a:p>
            <a:r>
              <a:rPr lang="en-GB" dirty="0"/>
              <a:t>we utilize key features of MegIS to determine the minimum required buffer size.</a:t>
            </a:r>
          </a:p>
          <a:p>
            <a:r>
              <a:rPr lang="en-GB" dirty="0"/>
              <a:t>This approach allows MegIS to compute directly on the flash data stream using only two registers, thus maintaining a low cost.</a:t>
            </a:r>
          </a:p>
          <a:p>
            <a:endParaRPr lang="en-GB" dirty="0"/>
          </a:p>
          <a:p>
            <a:r>
              <a:rPr lang="en-GB" dirty="0"/>
              <a:t>Finally, we write the intersecting K-mers to the SSD DRAM to be </a:t>
            </a:r>
            <a:r>
              <a:rPr lang="en-GB" dirty="0" err="1"/>
              <a:t>analyzed</a:t>
            </a:r>
            <a:r>
              <a:rPr lang="en-GB" dirty="0"/>
              <a:t> in the next step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856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05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10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1006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8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sequence analysis (GSA)</a:t>
            </a: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is critical for many applications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sequencing machines extract smaller fragments of the original DNA sequence, known as reads.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9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49415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 mapping is the f</a:t>
            </a: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irst key step in genome sequence analysis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That 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Aligns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to potential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matching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locations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within the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reference genome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For each matching location,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alignment step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finds the degree of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similarity between read and reference by calculating the alignment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orbel" panose="020B0503020204020204" pitchFamily="34" charset="0"/>
              </a:rPr>
              <a:t>Calculating the alignment score requires </a:t>
            </a:r>
            <a:r>
              <a:rPr lang="en-GB" sz="1200" dirty="0">
                <a:solidFill>
                  <a:srgbClr val="E90404"/>
                </a:solidFill>
                <a:effectLst/>
                <a:latin typeface="Corbel" panose="020B0503020204020204" pitchFamily="34" charset="0"/>
              </a:rPr>
              <a:t>computationally-expensive</a:t>
            </a:r>
            <a:r>
              <a:rPr lang="en-GB" sz="1200" dirty="0">
                <a:effectLst/>
                <a:latin typeface="Corbel" panose="020B0503020204020204" pitchFamily="34" charset="0"/>
              </a:rPr>
              <a:t> </a:t>
            </a:r>
            <a:r>
              <a:rPr lang="en-GB" sz="1200" b="1" i="1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approximate string matching (ASM) </a:t>
            </a:r>
            <a:r>
              <a:rPr lang="en-GB" sz="1200" dirty="0">
                <a:effectLst/>
                <a:latin typeface="Corbel" panose="020B0503020204020204" pitchFamily="34" charset="0"/>
              </a:rPr>
              <a:t>to account for differences between reads and the reference genome.  [CLICK] </a:t>
            </a:r>
            <a:endParaRPr lang="en-GB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5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Our key idea is to filter reads that do not require the expensive alignment computation in the storage system [CLICK] …</a:t>
            </a:r>
          </a:p>
          <a:p>
            <a:r>
              <a:rPr lang="en-GB" b="1" dirty="0"/>
              <a:t>[While Reads Move] T</a:t>
            </a:r>
            <a:r>
              <a:rPr lang="en-CH" b="1" dirty="0"/>
              <a:t>o fundamentally reduce </a:t>
            </a:r>
            <a:r>
              <a:rPr lang="en-CH" dirty="0"/>
              <a:t>the data movement overhead of read mapping</a:t>
            </a:r>
          </a:p>
          <a:p>
            <a:endParaRPr lang="en-GB" b="1" dirty="0"/>
          </a:p>
          <a:p>
            <a:r>
              <a:rPr lang="en-GB" dirty="0"/>
              <a:t>E</a:t>
            </a:r>
            <a:r>
              <a:rPr lang="en-CH" dirty="0"/>
              <a:t>xamples of the reads that not require the costlt alignment step</a:t>
            </a:r>
          </a:p>
          <a:p>
            <a:endParaRPr lang="en-CH" dirty="0"/>
          </a:p>
          <a:p>
            <a:r>
              <a:rPr lang="en-GB" dirty="0"/>
              <a:t>Exactly-matching reads to the reference genome that do not need approximate string matching performed during alignment</a:t>
            </a:r>
          </a:p>
          <a:p>
            <a:endParaRPr lang="en-GB" dirty="0"/>
          </a:p>
          <a:p>
            <a:r>
              <a:rPr lang="en-GB" dirty="0"/>
              <a:t>Non-matching reads that have no potential matching locations in the reference genome hence skip the </a:t>
            </a:r>
            <a:r>
              <a:rPr lang="en-GB" dirty="0" err="1"/>
              <a:t>alignemt</a:t>
            </a:r>
            <a:r>
              <a:rPr lang="en-GB" dirty="0"/>
              <a:t> step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21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However, filtering reads in a modern SSD can be challenging [CLICK]</a:t>
            </a:r>
          </a:p>
          <a:p>
            <a:r>
              <a:rPr lang="en-GB" dirty="0"/>
              <a:t>Due to different </a:t>
            </a:r>
            <a:r>
              <a:rPr lang="en-GB" dirty="0" err="1"/>
              <a:t>behavior</a:t>
            </a:r>
            <a:r>
              <a:rPr lang="en-GB" dirty="0"/>
              <a:t> across read mapping workloads. [CLICK]</a:t>
            </a:r>
          </a:p>
          <a:p>
            <a:r>
              <a:rPr lang="en-GB" dirty="0"/>
              <a:t>And the limited hardware resources in the SSD. </a:t>
            </a:r>
            <a:r>
              <a:rPr lang="en-GB" b="1" dirty="0"/>
              <a:t>By addressing these challenges [CLICK]</a:t>
            </a:r>
          </a:p>
          <a:p>
            <a:endParaRPr lang="en-GB" b="1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propose </a:t>
            </a:r>
            <a:r>
              <a:rPr lang="en-GB" dirty="0" err="1"/>
              <a:t>GenStore</a:t>
            </a:r>
            <a:r>
              <a:rPr lang="en-GB" dirty="0"/>
              <a:t>, the first in-storage processing system designed for genome sequence analysis. [CLICK]</a:t>
            </a:r>
          </a:p>
          <a:p>
            <a:r>
              <a:rPr lang="en-GB" dirty="0"/>
              <a:t>To reduce both the computation [CLICK]</a:t>
            </a:r>
          </a:p>
          <a:p>
            <a:r>
              <a:rPr lang="en-GB" dirty="0"/>
              <a:t>And the data movement overhead [CLICK]</a:t>
            </a:r>
          </a:p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high-performance and energy benefits compared to state-of-the-art HW and SW baselines </a:t>
            </a:r>
            <a:r>
              <a:rPr lang="en-GB" dirty="0"/>
              <a:t>[CLICK]</a:t>
            </a:r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was a summary of my talk. So let’s start with the background on read mapping so we can dive into the talk in more detail.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6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Mapping reads to reference genome requires expensive computation on large datasets. </a:t>
            </a:r>
          </a:p>
          <a:p>
            <a:r>
              <a:rPr lang="en-GB" b="1" dirty="0"/>
              <a:t>[CLICK]  The search space in the </a:t>
            </a:r>
            <a:r>
              <a:rPr lang="en-GB" dirty="0"/>
              <a:t>Reference genome can be very large (for example  the human reference genome contains more than three billion characters). 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Therefore, read mappers typically use an index of the reference genome to reduce the search space. This index contains unique 𝑘-length </a:t>
            </a:r>
            <a:r>
              <a:rPr lang="en-GB" dirty="0" err="1"/>
              <a:t>subsequences</a:t>
            </a:r>
            <a:r>
              <a:rPr lang="en-GB" dirty="0"/>
              <a:t> (</a:t>
            </a:r>
            <a:r>
              <a:rPr lang="en-GB" b="1" dirty="0"/>
              <a:t>[CLICK]  </a:t>
            </a:r>
            <a:r>
              <a:rPr lang="en-GB" dirty="0"/>
              <a:t>called 𝑘-</a:t>
            </a:r>
            <a:r>
              <a:rPr lang="en-GB" dirty="0" err="1"/>
              <a:t>mers</a:t>
            </a:r>
            <a:r>
              <a:rPr lang="en-GB" dirty="0"/>
              <a:t>) extracted from the reference genome, </a:t>
            </a:r>
            <a:r>
              <a:rPr lang="en-GB" b="1" dirty="0"/>
              <a:t>[CLICK]  </a:t>
            </a:r>
            <a:r>
              <a:rPr lang="en-GB" dirty="0"/>
              <a:t>and locations of these 𝑘-</a:t>
            </a:r>
            <a:r>
              <a:rPr lang="en-GB" dirty="0" err="1"/>
              <a:t>mers</a:t>
            </a:r>
            <a:r>
              <a:rPr lang="en-GB" dirty="0"/>
              <a:t> in the reference genome.</a:t>
            </a:r>
          </a:p>
          <a:p>
            <a:endParaRPr lang="en-GB" dirty="0"/>
          </a:p>
          <a:p>
            <a:r>
              <a:rPr lang="en-GB" dirty="0"/>
              <a:t>Read mapping is a three step process. State-of-the-art read mappers involve several heuristics to reduce the cost of expensive alignment computation.</a:t>
            </a:r>
          </a:p>
          <a:p>
            <a:r>
              <a:rPr lang="en-GB" b="1" dirty="0"/>
              <a:t>[CLICK] </a:t>
            </a:r>
            <a:r>
              <a:rPr lang="en-GB" dirty="0"/>
              <a:t>In the first step (seeding), the mapper determines the  potential matching locations (seeds) in the large reference genome where the read could map. </a:t>
            </a:r>
          </a:p>
          <a:p>
            <a:r>
              <a:rPr lang="en-GB" b="1" dirty="0"/>
              <a:t>[CLICK] </a:t>
            </a:r>
            <a:r>
              <a:rPr lang="en-GB" dirty="0"/>
              <a:t>To do so, the read mapper extracts k-</a:t>
            </a:r>
            <a:r>
              <a:rPr lang="en-GB" dirty="0" err="1"/>
              <a:t>mers</a:t>
            </a:r>
            <a:r>
              <a:rPr lang="en-GB" dirty="0"/>
              <a:t> from the read </a:t>
            </a:r>
            <a:r>
              <a:rPr lang="en-GB" b="1" dirty="0"/>
              <a:t>[CLICK]  </a:t>
            </a:r>
            <a:r>
              <a:rPr lang="en-GB" dirty="0"/>
              <a:t>and looks up the k-</a:t>
            </a:r>
            <a:r>
              <a:rPr lang="en-GB" dirty="0" err="1"/>
              <a:t>mer</a:t>
            </a:r>
            <a:r>
              <a:rPr lang="en-GB" dirty="0"/>
              <a:t> fetched from a read in the reference index. </a:t>
            </a:r>
            <a:r>
              <a:rPr lang="en-GB" b="1" dirty="0"/>
              <a:t>[CLICK] </a:t>
            </a:r>
            <a:r>
              <a:rPr lang="en-GB" dirty="0"/>
              <a:t>For all the k-</a:t>
            </a:r>
            <a:r>
              <a:rPr lang="en-GB" dirty="0" err="1"/>
              <a:t>mers</a:t>
            </a:r>
            <a:r>
              <a:rPr lang="en-GB" dirty="0"/>
              <a:t> that hit in the index, the read mapper marks the locations of them in the reference genome as the read’s potential matching locations (or seeds).</a:t>
            </a:r>
          </a:p>
          <a:p>
            <a:endParaRPr lang="en-GB" dirty="0"/>
          </a:p>
          <a:p>
            <a:r>
              <a:rPr lang="en-GB" dirty="0"/>
              <a:t>To further reduce the cost of the computationally-expensive alignment, the read mapper performs a second step </a:t>
            </a:r>
            <a:r>
              <a:rPr lang="en-GB" b="1" dirty="0"/>
              <a:t>[CLICK] </a:t>
            </a:r>
            <a:r>
              <a:rPr lang="en-GB" dirty="0"/>
              <a:t>, called chaining or seed filtering, in which the mapper </a:t>
            </a:r>
            <a:r>
              <a:rPr lang="en-GB" b="1" dirty="0"/>
              <a:t>[CLICK] </a:t>
            </a:r>
            <a:r>
              <a:rPr lang="en-GB" dirty="0"/>
              <a:t>prunes the seeds in the reference to which the read  would not align using a simple approximation of the alignment score. </a:t>
            </a:r>
          </a:p>
          <a:p>
            <a:r>
              <a:rPr lang="en-GB" dirty="0"/>
              <a:t>At the end of this step, the reads that have all their locations filtered, skip the third step.</a:t>
            </a:r>
          </a:p>
          <a:p>
            <a:endParaRPr lang="en-GB" dirty="0"/>
          </a:p>
          <a:p>
            <a:r>
              <a:rPr lang="en-GB" b="1" dirty="0"/>
              <a:t>[CLICK] For the remaining reads, </a:t>
            </a:r>
            <a:r>
              <a:rPr lang="en-GB" b="0" dirty="0"/>
              <a:t>the </a:t>
            </a:r>
            <a:r>
              <a:rPr lang="en-GB" b="0" dirty="0" err="1"/>
              <a:t>thitd</a:t>
            </a:r>
            <a:r>
              <a:rPr lang="en-GB" b="0" dirty="0"/>
              <a:t> step, which is the costly alignment</a:t>
            </a:r>
            <a:r>
              <a:rPr lang="en-GB" dirty="0"/>
              <a:t>, determines the exact differences between a read and the reference genome </a:t>
            </a:r>
            <a:r>
              <a:rPr lang="en-GB" b="1" dirty="0"/>
              <a:t>[CLICK] via approximate string matching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3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Mapping reads to reference genome requires expensive computation on large datasets. </a:t>
            </a:r>
          </a:p>
          <a:p>
            <a:r>
              <a:rPr lang="en-GB" b="1" dirty="0"/>
              <a:t>[CLICK]  The search space in the </a:t>
            </a:r>
            <a:r>
              <a:rPr lang="en-GB" dirty="0"/>
              <a:t>Reference genome can be very large (for example  the human reference genome contains more than three billion characters). 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Therefore, read mappers typically use an index of the reference genome to reduce the search space. This index contains unique 𝑘-length </a:t>
            </a:r>
            <a:r>
              <a:rPr lang="en-GB" dirty="0" err="1"/>
              <a:t>subsequences</a:t>
            </a:r>
            <a:r>
              <a:rPr lang="en-GB" dirty="0"/>
              <a:t> (</a:t>
            </a:r>
            <a:r>
              <a:rPr lang="en-GB" b="1" dirty="0"/>
              <a:t>[CLICK]  </a:t>
            </a:r>
            <a:r>
              <a:rPr lang="en-GB" dirty="0"/>
              <a:t>called 𝑘-</a:t>
            </a:r>
            <a:r>
              <a:rPr lang="en-GB" dirty="0" err="1"/>
              <a:t>mers</a:t>
            </a:r>
            <a:r>
              <a:rPr lang="en-GB" dirty="0"/>
              <a:t>) extracted from the reference genome, </a:t>
            </a:r>
            <a:r>
              <a:rPr lang="en-GB" b="1" dirty="0"/>
              <a:t>[CLICK]  </a:t>
            </a:r>
            <a:r>
              <a:rPr lang="en-GB" dirty="0"/>
              <a:t>and locations of these 𝑘-</a:t>
            </a:r>
            <a:r>
              <a:rPr lang="en-GB" dirty="0" err="1"/>
              <a:t>mers</a:t>
            </a:r>
            <a:r>
              <a:rPr lang="en-GB" dirty="0"/>
              <a:t> in the reference genome.</a:t>
            </a:r>
          </a:p>
          <a:p>
            <a:endParaRPr lang="en-GB" dirty="0"/>
          </a:p>
          <a:p>
            <a:r>
              <a:rPr lang="en-GB" dirty="0"/>
              <a:t>Read mapping is a three step process. State-of-the-art read mappers involve several heuristics to reduce the cost of expensive alignment computation.</a:t>
            </a:r>
          </a:p>
          <a:p>
            <a:r>
              <a:rPr lang="en-GB" b="1" dirty="0"/>
              <a:t>[CLICK] </a:t>
            </a:r>
            <a:r>
              <a:rPr lang="en-GB" dirty="0"/>
              <a:t>In the first step (seeding), the mapper determines the  potential matching locations (seeds) in the large reference genome where the read could map. </a:t>
            </a:r>
          </a:p>
          <a:p>
            <a:r>
              <a:rPr lang="en-GB" b="1" dirty="0"/>
              <a:t>[CLICK] </a:t>
            </a:r>
            <a:r>
              <a:rPr lang="en-GB" dirty="0"/>
              <a:t>To do so, the read mapper extracts k-</a:t>
            </a:r>
            <a:r>
              <a:rPr lang="en-GB" dirty="0" err="1"/>
              <a:t>mers</a:t>
            </a:r>
            <a:r>
              <a:rPr lang="en-GB" dirty="0"/>
              <a:t> from the read </a:t>
            </a:r>
            <a:r>
              <a:rPr lang="en-GB" b="1" dirty="0"/>
              <a:t>[CLICK]  </a:t>
            </a:r>
            <a:r>
              <a:rPr lang="en-GB" dirty="0"/>
              <a:t>and looks up the k-</a:t>
            </a:r>
            <a:r>
              <a:rPr lang="en-GB" dirty="0" err="1"/>
              <a:t>mer</a:t>
            </a:r>
            <a:r>
              <a:rPr lang="en-GB" dirty="0"/>
              <a:t> fetched from a read in the reference index. </a:t>
            </a:r>
            <a:r>
              <a:rPr lang="en-GB" b="1" dirty="0"/>
              <a:t>[CLICK] </a:t>
            </a:r>
            <a:r>
              <a:rPr lang="en-GB" dirty="0"/>
              <a:t>For all the k-</a:t>
            </a:r>
            <a:r>
              <a:rPr lang="en-GB" dirty="0" err="1"/>
              <a:t>mers</a:t>
            </a:r>
            <a:r>
              <a:rPr lang="en-GB" dirty="0"/>
              <a:t> that hit in the index, the read mapper marks the locations of them in the reference genome as the read’s potential matching locations (or seeds).</a:t>
            </a:r>
          </a:p>
          <a:p>
            <a:endParaRPr lang="en-GB" dirty="0"/>
          </a:p>
          <a:p>
            <a:r>
              <a:rPr lang="en-GB" dirty="0"/>
              <a:t>To further reduce the cost of the computationally-expensive alignment, the read mapper performs a second step </a:t>
            </a:r>
            <a:r>
              <a:rPr lang="en-GB" b="1" dirty="0"/>
              <a:t>[CLICK] </a:t>
            </a:r>
            <a:r>
              <a:rPr lang="en-GB" dirty="0"/>
              <a:t>, called chaining or seed filtering, in which the mapper </a:t>
            </a:r>
            <a:r>
              <a:rPr lang="en-GB" b="1" dirty="0"/>
              <a:t>[CLICK] </a:t>
            </a:r>
            <a:r>
              <a:rPr lang="en-GB" dirty="0"/>
              <a:t>prunes the seeds in the reference to which the read  would not align using a simple approximation of the alignment score. </a:t>
            </a:r>
          </a:p>
          <a:p>
            <a:r>
              <a:rPr lang="en-GB" dirty="0"/>
              <a:t>At the end of this step, the reads that have all their locations filtered, skip the third step.</a:t>
            </a:r>
          </a:p>
          <a:p>
            <a:endParaRPr lang="en-GB" dirty="0"/>
          </a:p>
          <a:p>
            <a:r>
              <a:rPr lang="en-GB" b="1" dirty="0"/>
              <a:t>[CLICK] For the remaining reads, </a:t>
            </a:r>
            <a:r>
              <a:rPr lang="en-GB" b="0" dirty="0"/>
              <a:t>the </a:t>
            </a:r>
            <a:r>
              <a:rPr lang="en-GB" b="0" dirty="0" err="1"/>
              <a:t>thitd</a:t>
            </a:r>
            <a:r>
              <a:rPr lang="en-GB" b="0" dirty="0"/>
              <a:t> step, which is the costly alignment</a:t>
            </a:r>
            <a:r>
              <a:rPr lang="en-GB" dirty="0"/>
              <a:t>, determines the exact differences between a read and the reference genome </a:t>
            </a:r>
            <a:r>
              <a:rPr lang="en-GB" b="1" dirty="0"/>
              <a:t>[CLICK] via approximate string matching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88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 perform experimental studies to understand the potential of efficient in-storage filters for improving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mapping performance.</a:t>
            </a: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3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17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perform a case study on a real world genomic read dataset, on various read mapping systems and state-of-the-art SSD configirations.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7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perform a case study on a real world genomic read dataset, on various read mapping systems and state-of-the-art SSD configirations.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4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Motivated by these observations, Our goal is to design an in-storage filter for genome sequence analysis in a cost-effective manner. [CLICK]</a:t>
            </a:r>
          </a:p>
          <a:p>
            <a:endParaRPr lang="en-GB" dirty="0"/>
          </a:p>
          <a:p>
            <a:r>
              <a:rPr lang="en-GB" dirty="0"/>
              <a:t>We have three key objectives in designing our new system. [CLICK]</a:t>
            </a:r>
          </a:p>
          <a:p>
            <a:endParaRPr lang="en-GB" dirty="0"/>
          </a:p>
          <a:p>
            <a:r>
              <a:rPr lang="en-GB" dirty="0"/>
              <a:t>First, the system should Provide high in-storage filtering performance to overlap the filtering with the read mapping of unfiltered data</a:t>
            </a:r>
          </a:p>
          <a:p>
            <a:endParaRPr lang="en-GB" dirty="0"/>
          </a:p>
          <a:p>
            <a:r>
              <a:rPr lang="en-GB" dirty="0"/>
              <a:t>Second, the design should Support reads with 1) different properties and 2) different degrees of genetic variation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Third, </a:t>
            </a:r>
            <a:r>
              <a:rPr lang="en-US" sz="1200" dirty="0">
                <a:solidFill>
                  <a:prstClr val="black"/>
                </a:solidFill>
                <a:latin typeface="Corbel" panose="020B0503020204020204" pitchFamily="34" charset="0"/>
              </a:rPr>
              <a:t>it should not require significant additional hardware </a:t>
            </a:r>
            <a:r>
              <a:rPr lang="en-US" sz="1200" dirty="0">
                <a:solidFill>
                  <a:srgbClr val="1982C3"/>
                </a:solidFill>
                <a:latin typeface="Corbel" panose="020B0503020204020204" pitchFamily="34" charset="0"/>
              </a:rPr>
              <a:t>overhead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this end, we propose </a:t>
            </a:r>
            <a:r>
              <a:rPr lang="en-US" dirty="0" err="1"/>
              <a:t>GenStore</a:t>
            </a:r>
            <a:r>
              <a:rPr lang="en-US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is the first in-storage processing system designed for genome sequence analysis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key idea is to </a:t>
            </a:r>
            <a:r>
              <a:rPr lang="en-GB" sz="1200" dirty="0"/>
              <a:t>Filter reads that do not require alignment </a:t>
            </a:r>
            <a:r>
              <a:rPr lang="en-GB" sz="1200" dirty="0">
                <a:solidFill>
                  <a:srgbClr val="1982C3"/>
                </a:solidFill>
              </a:rPr>
              <a:t>inside the storage</a:t>
            </a:r>
            <a:r>
              <a:rPr lang="en-GB" sz="1200" dirty="0"/>
              <a:t> system </a:t>
            </a:r>
            <a:r>
              <a:rPr lang="en-GB" dirty="0"/>
              <a:t>and send the unfiltered data to the host system for further processing</a:t>
            </a:r>
          </a:p>
          <a:p>
            <a:endParaRPr lang="en-GB" dirty="0"/>
          </a:p>
          <a:p>
            <a:endParaRPr lang="en-GB" dirty="0"/>
          </a:p>
          <a:p>
            <a:r>
              <a:rPr lang="en-CH" dirty="0"/>
              <a:t>However, filtering reads in a modern SSD can be challenging [CLICK]</a:t>
            </a:r>
          </a:p>
          <a:p>
            <a:r>
              <a:rPr lang="en-GB" dirty="0"/>
              <a:t>Due to different </a:t>
            </a:r>
            <a:r>
              <a:rPr lang="en-GB" dirty="0" err="1"/>
              <a:t>behavior</a:t>
            </a:r>
            <a:r>
              <a:rPr lang="en-GB" dirty="0"/>
              <a:t> across read mapping workloads. [CLICK]</a:t>
            </a:r>
          </a:p>
          <a:p>
            <a:r>
              <a:rPr lang="en-GB" dirty="0"/>
              <a:t>And the limited hardware resources in the SSD. 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7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Let’s take a look at filtering opportunities based on the input reads.</a:t>
            </a:r>
          </a:p>
          <a:p>
            <a:pPr>
              <a:spcAft>
                <a:spcPts val="800"/>
              </a:spcAft>
            </a:pPr>
            <a:r>
              <a:rPr lang="en-GB" dirty="0"/>
              <a:t>Sequencing machines produce one of two kinds of reads 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Short reads: </a:t>
            </a:r>
            <a:r>
              <a:rPr lang="en-GB" sz="2200" dirty="0">
                <a:solidFill>
                  <a:srgbClr val="629B3C"/>
                </a:solidFill>
              </a:rPr>
              <a:t>highly accurate </a:t>
            </a:r>
            <a:r>
              <a:rPr lang="en-GB" sz="2200" dirty="0"/>
              <a:t>(99.9%)  and </a:t>
            </a:r>
            <a:r>
              <a:rPr lang="en-GB" sz="2200" dirty="0">
                <a:solidFill>
                  <a:srgbClr val="C00000"/>
                </a:solidFill>
              </a:rPr>
              <a:t>short </a:t>
            </a:r>
            <a:r>
              <a:rPr lang="en-GB" sz="2200" dirty="0"/>
              <a:t>(e.g., up to a few hundreds of DNA characters)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Long reads: </a:t>
            </a:r>
            <a:r>
              <a:rPr lang="en-GB" sz="2200" dirty="0">
                <a:solidFill>
                  <a:srgbClr val="C00000"/>
                </a:solidFill>
              </a:rPr>
              <a:t>less accurate </a:t>
            </a:r>
            <a:r>
              <a:rPr lang="en-GB" sz="2200" dirty="0"/>
              <a:t>(85-90%)  and </a:t>
            </a:r>
            <a:r>
              <a:rPr lang="en-GB" sz="2200" dirty="0">
                <a:solidFill>
                  <a:srgbClr val="629B3C"/>
                </a:solidFill>
              </a:rPr>
              <a:t>long</a:t>
            </a:r>
            <a:r>
              <a:rPr lang="en-GB" sz="2200" dirty="0">
                <a:solidFill>
                  <a:srgbClr val="22AE9B"/>
                </a:solidFill>
              </a:rPr>
              <a:t> </a:t>
            </a:r>
            <a:r>
              <a:rPr lang="en-GB" sz="2200" dirty="0"/>
              <a:t>(e.g., from hundreds to millions of DNA characters)</a:t>
            </a:r>
          </a:p>
          <a:p>
            <a:endParaRPr lang="en-CH" dirty="0"/>
          </a:p>
          <a:p>
            <a:r>
              <a:rPr lang="en-CH" dirty="0"/>
              <a:t>Based on these, We leverage two filtering opportunities</a:t>
            </a:r>
          </a:p>
          <a:p>
            <a:endParaRPr lang="en-CH" dirty="0"/>
          </a:p>
          <a:p>
            <a:r>
              <a:rPr lang="en-CH" dirty="0"/>
              <a:t>First, we can filter exactly matching reads, which are reads that match exactly to one or more subsequences of the reference genome and do not require </a:t>
            </a:r>
            <a:r>
              <a:rPr lang="en-US" sz="1200" dirty="0">
                <a:solidFill>
                  <a:srgbClr val="1982C3"/>
                </a:solidFill>
                <a:latin typeface="Corbel" panose="020B0503020204020204" pitchFamily="34" charset="0"/>
              </a:rPr>
              <a:t>approximate string matching during alignment</a:t>
            </a:r>
            <a:r>
              <a:rPr lang="en-CH" dirty="0"/>
              <a:t>. Exact matches can frequently occur in short read sets with low sequencing errors and low genetic variations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Second, we can filter non-matching reads. Such reads do not have any </a:t>
            </a:r>
            <a:r>
              <a:rPr lang="en-GB" dirty="0"/>
              <a:t>potential matching locations in the reference genome</a:t>
            </a:r>
            <a:r>
              <a:rPr lang="en-CH" dirty="0"/>
              <a:t> can skip the expensive alignment step. Non-matching reads can frequently occur in long read sets with high sequencing errors and short or long read sets with high genetic variations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thorough analysis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mapping processes of reads with different properties and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 of genetic variation, we design two  low-cost in-storage filters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1) </a:t>
            </a:r>
            <a:r>
              <a:rPr lang="en-GB" dirty="0" err="1"/>
              <a:t>GenStore</a:t>
            </a:r>
            <a:r>
              <a:rPr lang="en-GB" dirty="0"/>
              <a:t>-EM for filtering exactly-matching reads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and 2) </a:t>
            </a:r>
            <a:r>
              <a:rPr lang="en-GB" dirty="0" err="1"/>
              <a:t>GenStore</a:t>
            </a:r>
            <a:r>
              <a:rPr lang="en-GB" dirty="0"/>
              <a:t>-NM for filtering most of the non-matching reads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9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Let's take a closer look at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-EM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09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[CLICK] </a:t>
            </a:r>
            <a:r>
              <a:rPr lang="en-GB" dirty="0" err="1"/>
              <a:t>GenStore</a:t>
            </a:r>
            <a:r>
              <a:rPr lang="en-GB" dirty="0"/>
              <a:t>-EM accelerates read mapping by using an efficient in-storage filter to filter reads that have at least one exactly matching location in the reference genome </a:t>
            </a:r>
          </a:p>
          <a:p>
            <a:endParaRPr lang="en-GB" dirty="0"/>
          </a:p>
          <a:p>
            <a:r>
              <a:rPr lang="en-GB" dirty="0"/>
              <a:t>[CLICK] via simple operations, without requiring alignment.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key challenge in designing </a:t>
            </a:r>
            <a:r>
              <a:rPr lang="en-GB" dirty="0" err="1"/>
              <a:t>GenStore</a:t>
            </a:r>
            <a:r>
              <a:rPr lang="en-GB" dirty="0"/>
              <a:t>-EM is the large number of random accesses to large data structures inside the SSD.</a:t>
            </a:r>
          </a:p>
          <a:p>
            <a:endParaRPr lang="en-GB" dirty="0"/>
          </a:p>
          <a:p>
            <a:r>
              <a:rPr lang="en-GB" dirty="0"/>
              <a:t>This is challenging because. [CLICK]</a:t>
            </a:r>
          </a:p>
          <a:p>
            <a:endParaRPr lang="en-GB" dirty="0"/>
          </a:p>
          <a:p>
            <a:r>
              <a:rPr lang="en-GB" dirty="0"/>
              <a:t>NAND flash memory exhibits poor performance for random access reads. [CLICK]</a:t>
            </a:r>
          </a:p>
          <a:p>
            <a:endParaRPr lang="en-GB" dirty="0"/>
          </a:p>
          <a:p>
            <a:r>
              <a:rPr lang="en-GB" dirty="0"/>
              <a:t>there is limited DRAM capacity available in SSD which is relatively small compared to the size of the data structures that need to be accessed.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33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reduce the **</a:t>
            </a:r>
            <a:r>
              <a:rPr lang="en-GB" dirty="0">
                <a:solidFill>
                  <a:srgbClr val="1982C3"/>
                </a:solidFill>
              </a:rPr>
              <a:t>number** of accesses </a:t>
            </a:r>
            <a:r>
              <a:rPr lang="en-GB" dirty="0"/>
              <a:t>per each read, we introduce </a:t>
            </a:r>
            <a:r>
              <a:rPr lang="en-GB" dirty="0">
                <a:solidFill>
                  <a:srgbClr val="1982C3"/>
                </a:solidFill>
              </a:rPr>
              <a:t>read-sized k-</a:t>
            </a:r>
            <a:r>
              <a:rPr lang="en-GB" dirty="0" err="1">
                <a:solidFill>
                  <a:srgbClr val="1982C3"/>
                </a:solidFill>
              </a:rPr>
              <a:t>mers</a:t>
            </a:r>
            <a:r>
              <a:rPr lang="en-GB" dirty="0"/>
              <a:t>.</a:t>
            </a:r>
          </a:p>
          <a:p>
            <a:r>
              <a:rPr lang="en-CH" dirty="0"/>
              <a:t>Therefore, instead of extracting several k-mers per read and performing index lookup for each of them, [CLICK] we can use the whole read as one k-mer </a:t>
            </a:r>
          </a:p>
          <a:p>
            <a:r>
              <a:rPr lang="en-GB" dirty="0"/>
              <a:t>[CLICK] A</a:t>
            </a:r>
            <a:r>
              <a:rPr lang="en-CH" dirty="0"/>
              <a:t>nd have only one index lookup per read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[CLICK] </a:t>
            </a:r>
            <a:r>
              <a:rPr lang="en-GB" dirty="0"/>
              <a:t>To avoid **</a:t>
            </a:r>
            <a:r>
              <a:rPr lang="en-GB" dirty="0">
                <a:solidFill>
                  <a:srgbClr val="1982C3"/>
                </a:solidFill>
              </a:rPr>
              <a:t>random** accesses </a:t>
            </a:r>
            <a:r>
              <a:rPr lang="en-GB" dirty="0"/>
              <a:t>to the index, we introduce the  **</a:t>
            </a:r>
            <a:r>
              <a:rPr lang="en-GB" dirty="0">
                <a:solidFill>
                  <a:srgbClr val="1982C3"/>
                </a:solidFill>
              </a:rPr>
              <a:t>sorted** </a:t>
            </a:r>
            <a:r>
              <a:rPr lang="en-GB" dirty="0"/>
              <a:t>index of read-sized k-</a:t>
            </a:r>
            <a:r>
              <a:rPr lang="en-GB" dirty="0" err="1"/>
              <a:t>mers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[CLICK] </a:t>
            </a:r>
            <a:r>
              <a:rPr lang="en-GB" dirty="0"/>
              <a:t>This sorted index allows finding exact matches via sequential scanning of the read sets and the index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7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Read mapping performs alignment on large genomic datasets, containing millions of reads. [CLICK]</a:t>
            </a:r>
          </a:p>
          <a:p>
            <a:r>
              <a:rPr lang="en-CH" dirty="0"/>
              <a:t>Therefore, read mapping is both computationally expensive [CLICK]</a:t>
            </a:r>
          </a:p>
          <a:p>
            <a:r>
              <a:rPr lang="en-CH" dirty="0"/>
              <a:t>And incurs high data movement overhead [CLICK]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94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show the key idea of </a:t>
            </a:r>
            <a:r>
              <a:rPr lang="en-GB" dirty="0" err="1"/>
              <a:t>GenStore</a:t>
            </a:r>
            <a:r>
              <a:rPr lang="en-GB" dirty="0"/>
              <a:t>-EM with a simplified example</a:t>
            </a:r>
            <a:r>
              <a:rPr lang="en-GB" b="1" dirty="0"/>
              <a:t> </a:t>
            </a:r>
            <a:r>
              <a:rPr lang="en-GB" dirty="0"/>
              <a:t>in which each short read consists of 10 characters. </a:t>
            </a:r>
          </a:p>
          <a:p>
            <a:r>
              <a:rPr lang="en-GB" dirty="0"/>
              <a:t>Suppose that we have two data structures: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1) a sorted read table, each entry of which stores a read [CLICK] and its unique ID, and</a:t>
            </a:r>
          </a:p>
          <a:p>
            <a:pPr marL="228600" indent="-228600">
              <a:buAutoNum type="arabicParenR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2) a sorted k-</a:t>
            </a:r>
            <a:r>
              <a:rPr lang="en-GB" dirty="0" err="1"/>
              <a:t>mer</a:t>
            </a:r>
            <a:r>
              <a:rPr lang="en-GB" dirty="0"/>
              <a:t> index, which contains all unique read sized k-</a:t>
            </a:r>
            <a:r>
              <a:rPr lang="en-GB" dirty="0" err="1"/>
              <a:t>mers</a:t>
            </a:r>
            <a:r>
              <a:rPr lang="en-GB" dirty="0"/>
              <a:t> of the reference genome,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along with each k-</a:t>
            </a:r>
            <a:r>
              <a:rPr lang="en-GB" dirty="0" err="1"/>
              <a:t>mer’s</a:t>
            </a:r>
            <a:r>
              <a:rPr lang="en-GB" dirty="0"/>
              <a:t> corresponding locations in the reference genome.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[CLICK] Each data structure is sorted by read/k-</a:t>
            </a:r>
            <a:r>
              <a:rPr lang="en-GB" dirty="0" err="1"/>
              <a:t>mer</a:t>
            </a:r>
            <a:r>
              <a:rPr lang="en-GB" dirty="0"/>
              <a:t> in alphabetical order.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sequentially scan through these data structures in three different ways based on the </a:t>
            </a:r>
            <a:r>
              <a:rPr lang="en-GB" b="1" dirty="0"/>
              <a:t>[CLICK] </a:t>
            </a:r>
            <a:r>
              <a:rPr lang="en-GB" dirty="0"/>
              <a:t>comparison result of the current read and k-mer.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First, when the current read and k-</a:t>
            </a:r>
            <a:r>
              <a:rPr lang="en-GB" dirty="0" err="1"/>
              <a:t>mer</a:t>
            </a:r>
            <a:r>
              <a:rPr lang="en-GB" dirty="0"/>
              <a:t> are identical,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we record the read as an exactly-matching read that can be filtered from further read mapping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Then, we  move to the next element in both arrays.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0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read is alphabetically larger than the k-</a:t>
            </a:r>
            <a:r>
              <a:rPr lang="en-GB" dirty="0" err="1"/>
              <a:t>mer</a:t>
            </a:r>
            <a:r>
              <a:rPr lang="en-GB" dirty="0"/>
              <a:t>, </a:t>
            </a:r>
          </a:p>
          <a:p>
            <a:endParaRPr lang="en-GB" dirty="0"/>
          </a:p>
          <a:p>
            <a:r>
              <a:rPr lang="en-GB" dirty="0"/>
              <a:t>we conclude that the k-</a:t>
            </a:r>
            <a:r>
              <a:rPr lang="en-GB" dirty="0" err="1"/>
              <a:t>mer</a:t>
            </a:r>
            <a:r>
              <a:rPr lang="en-GB" dirty="0"/>
              <a:t> does not match any read</a:t>
            </a:r>
          </a:p>
          <a:p>
            <a:endParaRPr lang="en-GB" dirty="0"/>
          </a:p>
          <a:p>
            <a:r>
              <a:rPr lang="en-GB" dirty="0"/>
              <a:t>and go to the next element in the index (so that we can examine if the next k-</a:t>
            </a:r>
            <a:r>
              <a:rPr lang="en-GB" dirty="0" err="1"/>
              <a:t>mer</a:t>
            </a:r>
            <a:r>
              <a:rPr lang="en-GB" dirty="0"/>
              <a:t>).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4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k-</a:t>
            </a:r>
            <a:r>
              <a:rPr lang="en-GB" dirty="0" err="1"/>
              <a:t>mer</a:t>
            </a:r>
            <a:r>
              <a:rPr lang="en-GB" dirty="0"/>
              <a:t> is </a:t>
            </a:r>
            <a:r>
              <a:rPr lang="en-GB" dirty="0" err="1"/>
              <a:t>alphabeticall</a:t>
            </a:r>
            <a:r>
              <a:rPr lang="en-GB" dirty="0"/>
              <a:t> larger than the read, </a:t>
            </a:r>
          </a:p>
          <a:p>
            <a:endParaRPr lang="en-GB" dirty="0"/>
          </a:p>
          <a:p>
            <a:r>
              <a:rPr lang="en-GB" dirty="0"/>
              <a:t>we conclude that the read does not match any k-</a:t>
            </a:r>
            <a:r>
              <a:rPr lang="en-GB" dirty="0" err="1"/>
              <a:t>mer</a:t>
            </a:r>
            <a:r>
              <a:rPr lang="en-GB" dirty="0"/>
              <a:t> in index, and needs to be sent for the full read mapping process</a:t>
            </a:r>
          </a:p>
          <a:p>
            <a:endParaRPr lang="en-GB" dirty="0"/>
          </a:p>
          <a:p>
            <a:r>
              <a:rPr lang="en-GB" dirty="0"/>
              <a:t>Then, we  go to the next element in the sorted read table (so that we can examine the next read).</a:t>
            </a:r>
          </a:p>
          <a:p>
            <a:endParaRPr lang="en-GB" dirty="0"/>
          </a:p>
          <a:p>
            <a:r>
              <a:rPr lang="en-GB" dirty="0"/>
              <a:t>Using this technique, </a:t>
            </a:r>
            <a:r>
              <a:rPr lang="en-GB" dirty="0" err="1"/>
              <a:t>GenStore</a:t>
            </a:r>
            <a:r>
              <a:rPr lang="en-GB" dirty="0"/>
              <a:t>-EM avoids random accesses and performs filtering using only simple low-cost logic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9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k-</a:t>
            </a:r>
            <a:r>
              <a:rPr lang="en-GB" dirty="0" err="1"/>
              <a:t>mer</a:t>
            </a:r>
            <a:r>
              <a:rPr lang="en-GB" dirty="0"/>
              <a:t> is </a:t>
            </a:r>
            <a:r>
              <a:rPr lang="en-GB" dirty="0" err="1"/>
              <a:t>alphabeticall</a:t>
            </a:r>
            <a:r>
              <a:rPr lang="en-GB" dirty="0"/>
              <a:t> larger than the read, </a:t>
            </a:r>
          </a:p>
          <a:p>
            <a:endParaRPr lang="en-GB" dirty="0"/>
          </a:p>
          <a:p>
            <a:r>
              <a:rPr lang="en-GB" dirty="0"/>
              <a:t>we conclude that the read does not match any k-</a:t>
            </a:r>
            <a:r>
              <a:rPr lang="en-GB" dirty="0" err="1"/>
              <a:t>mer</a:t>
            </a:r>
            <a:r>
              <a:rPr lang="en-GB" dirty="0"/>
              <a:t> in index, and needs to be sent for the full read mapping process</a:t>
            </a:r>
          </a:p>
          <a:p>
            <a:endParaRPr lang="en-GB" dirty="0"/>
          </a:p>
          <a:p>
            <a:r>
              <a:rPr lang="en-GB" dirty="0"/>
              <a:t>Then, we  go to the next element in the sorted read table (so that we can examine the next read).</a:t>
            </a:r>
          </a:p>
          <a:p>
            <a:endParaRPr lang="en-GB" dirty="0"/>
          </a:p>
          <a:p>
            <a:r>
              <a:rPr lang="en-GB" dirty="0"/>
              <a:t>Using this technique, </a:t>
            </a:r>
            <a:r>
              <a:rPr lang="en-GB" dirty="0" err="1"/>
              <a:t>GenStore</a:t>
            </a:r>
            <a:r>
              <a:rPr lang="en-GB" dirty="0"/>
              <a:t>-EM avoids random accesses and performs filtering using only simple low-cost logic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9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00"/>
              </a:spcAft>
            </a:pPr>
            <a:r>
              <a:rPr lang="en-CH" dirty="0"/>
              <a:t>Despite the key benefits of the sorted read-sized k-mer index, this index takes up a </a:t>
            </a:r>
            <a:r>
              <a:rPr lang="en-CH" dirty="0">
                <a:solidFill>
                  <a:srgbClr val="C00000"/>
                </a:solidFill>
              </a:rPr>
              <a:t>large space </a:t>
            </a:r>
            <a:r>
              <a:rPr lang="en-CH" dirty="0"/>
              <a:t>(126 GB for human index) due to the large number of unique read-sized k-mers.</a:t>
            </a:r>
          </a:p>
          <a:p>
            <a:endParaRPr lang="en-GB" dirty="0"/>
          </a:p>
          <a:p>
            <a:r>
              <a:rPr lang="en-GB" dirty="0"/>
              <a:t>We further reduce the overheads of </a:t>
            </a:r>
            <a:r>
              <a:rPr lang="en-GB" dirty="0" err="1"/>
              <a:t>GenStore</a:t>
            </a:r>
            <a:r>
              <a:rPr lang="en-GB" dirty="0"/>
              <a:t>-EM, by replacing read-sized k-</a:t>
            </a:r>
            <a:r>
              <a:rPr lang="en-GB" dirty="0" err="1"/>
              <a:t>mers</a:t>
            </a:r>
            <a:r>
              <a:rPr lang="en-GB" dirty="0"/>
              <a:t> with a strong hash of each read that act as</a:t>
            </a:r>
          </a:p>
          <a:p>
            <a:r>
              <a:rPr lang="en-GB" dirty="0"/>
              <a:t>Sorting criterion</a:t>
            </a:r>
          </a:p>
          <a:p>
            <a:r>
              <a:rPr lang="en-GB" dirty="0"/>
              <a:t>Fingerprint of each entry</a:t>
            </a:r>
          </a:p>
          <a:p>
            <a:endParaRPr lang="en-GB" dirty="0"/>
          </a:p>
          <a:p>
            <a:r>
              <a:rPr lang="en-GB" dirty="0"/>
              <a:t>Using strong hash values instead of read-sized k-</a:t>
            </a:r>
            <a:r>
              <a:rPr lang="en-GB" dirty="0" err="1"/>
              <a:t>mers</a:t>
            </a:r>
            <a:r>
              <a:rPr lang="en-GB" dirty="0"/>
              <a:t> reduces the size of the index by 3.9x </a:t>
            </a:r>
          </a:p>
          <a:p>
            <a:endParaRPr lang="en-GB" dirty="0"/>
          </a:p>
          <a:p>
            <a:r>
              <a:rPr lang="en-GB" dirty="0"/>
              <a:t>W</a:t>
            </a:r>
            <a:r>
              <a:rPr lang="en-CH" dirty="0"/>
              <a:t>hile this index is still larger than the baseline k-mer index used in the conventional read mappers, our proposal is </a:t>
            </a:r>
            <a:r>
              <a:rPr lang="en-GB" dirty="0"/>
              <a:t>feasible for in-storage processing due to the large capacity and high internal bandwidth of modern NAND flash-based SSDs.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1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I show the overall operational flow of </a:t>
            </a:r>
            <a:r>
              <a:rPr lang="en-GB" dirty="0" err="1"/>
              <a:t>GenStore</a:t>
            </a:r>
            <a:r>
              <a:rPr lang="en-GB" dirty="0"/>
              <a:t>-EM,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with </a:t>
            </a:r>
            <a:r>
              <a:rPr lang="en-GB" dirty="0" err="1"/>
              <a:t>SRTable</a:t>
            </a:r>
            <a:r>
              <a:rPr lang="en-GB" dirty="0"/>
              <a:t> and </a:t>
            </a:r>
            <a:r>
              <a:rPr lang="en-GB" dirty="0" err="1"/>
              <a:t>SKIndex</a:t>
            </a:r>
            <a:r>
              <a:rPr lang="en-GB" dirty="0"/>
              <a:t> in the NAND flash memory,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distributed across all channels and dies. [CLICK]</a:t>
            </a:r>
          </a:p>
          <a:p>
            <a:endParaRPr lang="en-GB" dirty="0"/>
          </a:p>
          <a:p>
            <a:r>
              <a:rPr lang="en-GB" dirty="0"/>
              <a:t>And the comparator logic located on the SSD controller.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GenStore</a:t>
            </a:r>
            <a:r>
              <a:rPr lang="en-GB" dirty="0"/>
              <a:t>-EM consists of two steps: [CLICK]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Step 1 reads the two data structures from NAND flash chips to the SSD’s internal DRAM </a:t>
            </a:r>
            <a:r>
              <a:rPr lang="en-GB" b="1" dirty="0"/>
              <a:t>[CLICK] </a:t>
            </a:r>
            <a:r>
              <a:rPr lang="en-GB" dirty="0"/>
              <a:t>in a batched manner</a:t>
            </a:r>
          </a:p>
          <a:p>
            <a:endParaRPr lang="en-GB" dirty="0"/>
          </a:p>
          <a:p>
            <a:r>
              <a:rPr lang="en-GB" dirty="0"/>
              <a:t>Step 2 performs exact-match filtering within each read batch, using simple comparator logic.</a:t>
            </a:r>
          </a:p>
          <a:p>
            <a:endParaRPr lang="en-GB" dirty="0"/>
          </a:p>
          <a:p>
            <a:r>
              <a:rPr lang="en-GB" dirty="0"/>
              <a:t>Steps 1 and 2 are performed in a pipelined manner. During filtering, </a:t>
            </a:r>
            <a:r>
              <a:rPr lang="en-GB" dirty="0" err="1"/>
              <a:t>GenStore</a:t>
            </a:r>
            <a:r>
              <a:rPr lang="en-GB" dirty="0"/>
              <a:t>-EM sends the unfiltered reads to the host system for full read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let’s take a closer look at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-NM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0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chaing</a:t>
            </a:r>
            <a:r>
              <a:rPr lang="en-GB" dirty="0"/>
              <a:t>, </a:t>
            </a:r>
            <a:r>
              <a:rPr lang="en-GB" dirty="0" err="1"/>
              <a:t>GenStore</a:t>
            </a:r>
            <a:r>
              <a:rPr lang="en-GB" dirty="0"/>
              <a:t>-NM filters most of the nonmatching reads, i.e., reads that would not align to any subsequence in the reference genome. Recall that chaining filter calculates a similarity score for each read (called chaining score) and filters read with no high-scoring potential matching locations.</a:t>
            </a:r>
          </a:p>
          <a:p>
            <a:endParaRPr lang="en-GB" dirty="0"/>
          </a:p>
          <a:p>
            <a:r>
              <a:rPr lang="en-GB" dirty="0"/>
              <a:t>Calculating a chaining score in the SSD is challenging</a:t>
            </a:r>
          </a:p>
          <a:p>
            <a:endParaRPr lang="en-GB" dirty="0"/>
          </a:p>
          <a:p>
            <a:r>
              <a:rPr lang="en-GB" dirty="0"/>
              <a:t>because finding the best chaining score requires performing </a:t>
            </a:r>
            <a:r>
              <a:rPr lang="en-GB" b="1" dirty="0"/>
              <a:t>[CLICK] </a:t>
            </a:r>
            <a:r>
              <a:rPr lang="en-GB" dirty="0"/>
              <a:t>many iterations of a dynamic programming algorithm for all seeds within a read,</a:t>
            </a:r>
          </a:p>
          <a:p>
            <a:endParaRPr lang="en-GB" dirty="0"/>
          </a:p>
          <a:p>
            <a:r>
              <a:rPr lang="en-GB" dirty="0"/>
              <a:t>This is particularly challenging for </a:t>
            </a:r>
            <a:r>
              <a:rPr lang="en-GB" dirty="0">
                <a:solidFill>
                  <a:schemeClr val="accent2"/>
                </a:solidFill>
              </a:rPr>
              <a:t>long reads</a:t>
            </a:r>
            <a:r>
              <a:rPr lang="en-GB" dirty="0"/>
              <a:t> since they have a </a:t>
            </a:r>
            <a:r>
              <a:rPr lang="en-GB" dirty="0">
                <a:solidFill>
                  <a:schemeClr val="accent2"/>
                </a:solidFill>
              </a:rPr>
              <a:t>large number of k-</a:t>
            </a:r>
            <a:r>
              <a:rPr lang="en-GB" dirty="0" err="1">
                <a:solidFill>
                  <a:schemeClr val="accent2"/>
                </a:solidFill>
              </a:rPr>
              <a:t>mers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/>
              <a:t>per read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73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[CLICK] </a:t>
            </a:r>
            <a:r>
              <a:rPr lang="en-GB" dirty="0"/>
              <a:t>To reduce the cost of chaining, </a:t>
            </a:r>
            <a:r>
              <a:rPr lang="en-GB" dirty="0" err="1"/>
              <a:t>GenStore</a:t>
            </a:r>
            <a:r>
              <a:rPr lang="en-GB" dirty="0"/>
              <a:t>-NM </a:t>
            </a:r>
            <a:r>
              <a:rPr lang="en-CH" sz="1200" dirty="0"/>
              <a:t>GenStore-NM uses a </a:t>
            </a:r>
            <a:r>
              <a:rPr lang="en-CH" sz="1200" dirty="0">
                <a:solidFill>
                  <a:srgbClr val="1982C3"/>
                </a:solidFill>
              </a:rPr>
              <a:t>light-weight chaining </a:t>
            </a:r>
            <a:r>
              <a:rPr lang="en-CH" sz="1200" dirty="0"/>
              <a:t>filter</a:t>
            </a:r>
          </a:p>
          <a:p>
            <a:r>
              <a:rPr lang="en-GB" b="1" dirty="0"/>
              <a:t>[CLICK] </a:t>
            </a:r>
            <a:r>
              <a:rPr lang="en-GB" sz="1200" dirty="0">
                <a:solidFill>
                  <a:srgbClr val="1982C3"/>
                </a:solidFill>
              </a:rPr>
              <a:t>Selectively</a:t>
            </a:r>
            <a:r>
              <a:rPr lang="en-GB" sz="1200" dirty="0"/>
              <a:t> performs chaining only on reads with a </a:t>
            </a:r>
            <a:r>
              <a:rPr lang="en-GB" sz="1200" dirty="0">
                <a:solidFill>
                  <a:srgbClr val="1982C3"/>
                </a:solidFill>
              </a:rPr>
              <a:t>small number of seeds</a:t>
            </a:r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And Directly send reads that require more complex chaining to the host system</a:t>
            </a:r>
          </a:p>
          <a:p>
            <a:endParaRPr lang="en-GB" dirty="0"/>
          </a:p>
          <a:p>
            <a:r>
              <a:rPr lang="en-GB" dirty="0"/>
              <a:t>This idea is based on our observation from </a:t>
            </a:r>
            <a:r>
              <a:rPr lang="en-GB" dirty="0" err="1"/>
              <a:t>analyzing</a:t>
            </a:r>
            <a:r>
              <a:rPr lang="en-GB" dirty="0"/>
              <a:t> a wide range of real world genomic read sets.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This figure shows alignment probability of a read in a long read dataset to </a:t>
            </a:r>
            <a:r>
              <a:rPr lang="en-GB" dirty="0" err="1"/>
              <a:t>subsequences</a:t>
            </a:r>
            <a:r>
              <a:rPr lang="en-GB" dirty="0"/>
              <a:t> in the reference genome, as a function of the number of seeds per read.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observe that reads with a sufficiently large number of seeds are very likely to align to </a:t>
            </a:r>
            <a:r>
              <a:rPr lang="en-GB" dirty="0" err="1"/>
              <a:t>subsequences</a:t>
            </a:r>
            <a:r>
              <a:rPr lang="en-GB" dirty="0"/>
              <a:t> in the reference</a:t>
            </a:r>
          </a:p>
          <a:p>
            <a:r>
              <a:rPr lang="en-GB" dirty="0"/>
              <a:t>genome. Such reads can be directly sent to the CPU for full read mapping (bypassing the in-storage filter).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conclude that the selective light-weight chaining approach can filter many non-aligning reads without costly hardware resources in the SSD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has been significant effort into improving read mapping performance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efficient heuristics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 accelerators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various filters that prune reads that do not require expensive computation [CLICK].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these approaches address the computation overhead in read mapping [CLICK]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[While Reads Move]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them alleviate the data movement overhead from storage, whose impact becomes even larger when the computation overhead gets alleviated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837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[CLICK] </a:t>
            </a:r>
            <a:r>
              <a:rPr lang="en-GB" dirty="0"/>
              <a:t>To reduce the cost of chaining, </a:t>
            </a:r>
            <a:r>
              <a:rPr lang="en-GB" dirty="0" err="1"/>
              <a:t>GenStore</a:t>
            </a:r>
            <a:r>
              <a:rPr lang="en-GB" dirty="0"/>
              <a:t>-NM </a:t>
            </a:r>
            <a:r>
              <a:rPr lang="en-CH" sz="1200" dirty="0"/>
              <a:t>GenStore-NM uses a </a:t>
            </a:r>
            <a:r>
              <a:rPr lang="en-CH" sz="1200" dirty="0">
                <a:solidFill>
                  <a:srgbClr val="1982C3"/>
                </a:solidFill>
              </a:rPr>
              <a:t>light-weight chaining </a:t>
            </a:r>
            <a:r>
              <a:rPr lang="en-CH" sz="1200" dirty="0"/>
              <a:t>filter</a:t>
            </a:r>
          </a:p>
          <a:p>
            <a:r>
              <a:rPr lang="en-GB" b="1" dirty="0"/>
              <a:t>[CLICK] </a:t>
            </a:r>
            <a:r>
              <a:rPr lang="en-GB" sz="1200" dirty="0">
                <a:solidFill>
                  <a:srgbClr val="1982C3"/>
                </a:solidFill>
              </a:rPr>
              <a:t>Selectively</a:t>
            </a:r>
            <a:r>
              <a:rPr lang="en-GB" sz="1200" dirty="0"/>
              <a:t> performs chaining only on reads with a </a:t>
            </a:r>
            <a:r>
              <a:rPr lang="en-GB" sz="1200" dirty="0">
                <a:solidFill>
                  <a:srgbClr val="1982C3"/>
                </a:solidFill>
              </a:rPr>
              <a:t>small number of seeds</a:t>
            </a:r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And Directly send reads that require more complex chaining to the host system</a:t>
            </a:r>
          </a:p>
          <a:p>
            <a:endParaRPr lang="en-GB" dirty="0"/>
          </a:p>
          <a:p>
            <a:r>
              <a:rPr lang="en-GB" dirty="0"/>
              <a:t>This idea is based on our observation from </a:t>
            </a:r>
            <a:r>
              <a:rPr lang="en-GB" dirty="0" err="1"/>
              <a:t>analyzing</a:t>
            </a:r>
            <a:r>
              <a:rPr lang="en-GB" dirty="0"/>
              <a:t> a wide range of real world genomic read sets.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This figure shows alignment probability of a read in a long read dataset to </a:t>
            </a:r>
            <a:r>
              <a:rPr lang="en-GB" dirty="0" err="1"/>
              <a:t>subsequences</a:t>
            </a:r>
            <a:r>
              <a:rPr lang="en-GB" dirty="0"/>
              <a:t> in the reference genome, as a function of the number of seeds per read.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observe that reads with a sufficiently large number of seeds are very likely to align to </a:t>
            </a:r>
            <a:r>
              <a:rPr lang="en-GB" dirty="0" err="1"/>
              <a:t>subsequences</a:t>
            </a:r>
            <a:r>
              <a:rPr lang="en-GB" dirty="0"/>
              <a:t> in the reference</a:t>
            </a:r>
          </a:p>
          <a:p>
            <a:r>
              <a:rPr lang="en-GB" dirty="0"/>
              <a:t>genome. Such reads can be directly sent to the CPU for full read mapping (bypassing the in-storage filter).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conclude that the selective light-weight chaining approach can filter many non-aligning reads without costly hardware resources in the SSD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0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now go into our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3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valuate the following systems:</a:t>
            </a:r>
          </a:p>
          <a:p>
            <a:endParaRPr lang="en-GB" dirty="0"/>
          </a:p>
          <a:p>
            <a:r>
              <a:rPr lang="en-GB" dirty="0"/>
              <a:t>[CLICK]  Base: state-of-the-art software or hardware read mappers for both short and long reads</a:t>
            </a:r>
          </a:p>
          <a:p>
            <a:endParaRPr lang="en-GB" dirty="0"/>
          </a:p>
          <a:p>
            <a:r>
              <a:rPr lang="en-GB" dirty="0"/>
              <a:t>[CLICK] GS: Base integrated with the </a:t>
            </a:r>
            <a:r>
              <a:rPr lang="en-GB" dirty="0" err="1"/>
              <a:t>GenStore</a:t>
            </a:r>
            <a:r>
              <a:rPr lang="en-GB" dirty="0"/>
              <a:t> inside the SSD </a:t>
            </a:r>
          </a:p>
          <a:p>
            <a:endParaRPr lang="en-GB" dirty="0"/>
          </a:p>
          <a:p>
            <a:r>
              <a:rPr lang="en-GB" dirty="0"/>
              <a:t>We evaluate these mappers on systems with various SSD configurations, a low-end, medium-end, and high-end SSD</a:t>
            </a:r>
          </a:p>
          <a:p>
            <a:endParaRPr lang="en-GB" dirty="0"/>
          </a:p>
          <a:p>
            <a:r>
              <a:rPr lang="en-GB" dirty="0"/>
              <a:t>For other details about our methodology, please refer to the paper.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9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</a:t>
            </a:r>
            <a:r>
              <a:rPr lang="en-GB" dirty="0" err="1"/>
              <a:t>analyze</a:t>
            </a:r>
            <a:r>
              <a:rPr lang="en-GB" dirty="0"/>
              <a:t> the benefits of </a:t>
            </a:r>
            <a:r>
              <a:rPr lang="en-GB" dirty="0" err="1"/>
              <a:t>GenStore</a:t>
            </a:r>
            <a:r>
              <a:rPr lang="en-GB" dirty="0"/>
              <a:t>-EM for a 22-GB short read set where 80% of reads exactly match some subsequence in the reference genome and can be filtered. </a:t>
            </a:r>
          </a:p>
          <a:p>
            <a:endParaRPr lang="en-GB" dirty="0"/>
          </a:p>
          <a:p>
            <a:r>
              <a:rPr lang="en-GB" dirty="0"/>
              <a:t>We show the benefit of GS on software and hardware read mappers.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rgbClr val="629B3C"/>
                </a:solidFill>
              </a:rPr>
              <a:t>2.1× - 2.5× </a:t>
            </a:r>
            <a:r>
              <a:rPr lang="en-GB" sz="1200" b="0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rgbClr val="629B3C"/>
                </a:solidFill>
              </a:rPr>
              <a:t>1.5× – 3.3× </a:t>
            </a:r>
            <a:r>
              <a:rPr lang="en-GB" sz="1200" b="0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chemeClr val="tx1"/>
                </a:solidFill>
              </a:rPr>
              <a:t>on average </a:t>
            </a:r>
            <a:r>
              <a:rPr lang="en-GB" sz="1200" b="0" dirty="0">
                <a:solidFill>
                  <a:srgbClr val="629B3C"/>
                </a:solidFill>
              </a:rPr>
              <a:t>3.92× energy reduction</a:t>
            </a: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70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</a:t>
            </a:r>
            <a:r>
              <a:rPr lang="en-GB" dirty="0" err="1"/>
              <a:t>analyze</a:t>
            </a:r>
            <a:r>
              <a:rPr lang="en-GB" dirty="0"/>
              <a:t> the benefits of </a:t>
            </a:r>
            <a:r>
              <a:rPr lang="en-GB" dirty="0" err="1"/>
              <a:t>GenStore</a:t>
            </a:r>
            <a:r>
              <a:rPr lang="en-GB" dirty="0"/>
              <a:t>-NM for a 12-GB long read set with very high genetic variation compared the the reference genome where 99.7% of reads do not match any subsequence in the reference genome. </a:t>
            </a:r>
          </a:p>
          <a:p>
            <a:endParaRPr lang="en-GB" dirty="0"/>
          </a:p>
          <a:p>
            <a:r>
              <a:rPr lang="en-GB" dirty="0"/>
              <a:t>We show the benefit of GS on software and hardware read mappers.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22.4× – 27.9× speedup compared to the software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6.8× – 19.2× speedup compared to the hardware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on average 27.2× energy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5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find area and power values of GenStore by synthesizing GenStore-EM and NM using 65nm technology node, </a:t>
            </a:r>
          </a:p>
          <a:p>
            <a:r>
              <a:rPr lang="en-GB" dirty="0"/>
              <a:t>A</a:t>
            </a:r>
            <a:r>
              <a:rPr lang="en-CH" dirty="0"/>
              <a:t>nd find that for an 8-channel SSD, the area of GS is 0.2 mm square and the power is 26.6 watts</a:t>
            </a:r>
          </a:p>
          <a:p>
            <a:r>
              <a:rPr lang="en-CH" dirty="0"/>
              <a:t>BY scaling the area to lower technology nodes, we observe that the area overhead of GS </a:t>
            </a:r>
            <a:r>
              <a:rPr lang="en-GB" dirty="0"/>
              <a:t>is 0.006% </a:t>
            </a:r>
            <a:r>
              <a:rPr lang="en-CH" dirty="0"/>
              <a:t> of an Intel processor and less than 9.5% of the </a:t>
            </a:r>
            <a:r>
              <a:rPr lang="en-GB" dirty="0"/>
              <a:t>of the three ARM processors in a SATA SSD controller.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935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7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Nika, and today I will introduce </a:t>
            </a:r>
            <a:r>
              <a:rPr lang="en-US" dirty="0" err="1"/>
              <a:t>GenStore</a:t>
            </a:r>
            <a:r>
              <a:rPr lang="en-US" dirty="0"/>
              <a:t>: A High-Performance In-Storage Processing System </a:t>
            </a:r>
          </a:p>
          <a:p>
            <a:r>
              <a:rPr lang="en-US" dirty="0"/>
              <a:t>for Genome Sequence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3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347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6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Partnership</a:t>
            </a:r>
          </a:p>
          <a:p>
            <a:endParaRPr lang="en-US"/>
          </a:p>
          <a:p>
            <a:r>
              <a:rPr lang="en-US"/>
              <a:t>Designed to scale from small labs that do not have datacenters to datacenters and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C6C65-0BC5-4E2E-BB86-9D3A9F331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91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Since the species that are present in a metagenomic sample are not known in advance,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Metagenomic analysis performs tasks to enable an understanding of the sample’s composition.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Here, I am going to start with showing the genomic sequences of the organisms in the metagenomic sample,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perform metagenomic analysis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</a:t>
            </a:r>
            <a:r>
              <a:rPr lang="en-GB" dirty="0"/>
              <a:t>many tools extract k-mers (i.e., </a:t>
            </a:r>
            <a:r>
              <a:rPr lang="en-GB" dirty="0" err="1"/>
              <a:t>subsequences</a:t>
            </a:r>
            <a:r>
              <a:rPr lang="en-GB" dirty="0"/>
              <a:t> of length k) from the input queries in a sample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they find species present/absent in the sample by searching the query k-mers against a large metagenomic database containing information on many species’ genomes.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Many databases used for various use cases can be very large, </a:t>
            </a:r>
            <a:r>
              <a:rPr lang="en-GB" sz="1200" b="1" i="1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for example</a:t>
            </a:r>
            <a:r>
              <a:rPr lang="en-GB" sz="1200" b="1" i="1" dirty="0">
                <a:solidFill>
                  <a:srgbClr val="C00000"/>
                </a:solidFill>
                <a:latin typeface="Corbel" panose="020B0503020204020204" pitchFamily="34" charset="0"/>
              </a:rPr>
              <a:t>, to several TBs or  more than a hundred TBs in emerging databases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dirty="0"/>
              <a:t>This step outputs the IDs of the species that are identified to be present in the sample </a:t>
            </a:r>
          </a:p>
          <a:p>
            <a:endParaRPr lang="en-GB" dirty="0"/>
          </a:p>
          <a:p>
            <a:r>
              <a:rPr lang="en-GB" dirty="0"/>
              <a:t>Finally, some applications perform a third optional step of abundance </a:t>
            </a:r>
            <a:r>
              <a:rPr lang="en-GB" dirty="0" err="1"/>
              <a:t>estimatimation</a:t>
            </a:r>
            <a:r>
              <a:rPr lang="en-GB" dirty="0"/>
              <a:t>,</a:t>
            </a:r>
          </a:p>
          <a:p>
            <a:r>
              <a:rPr lang="en-GB" dirty="0"/>
              <a:t>which calculates the relative frequencies of the occurrence of different species in the sample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754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5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We </a:t>
            </a:r>
            <a:r>
              <a:rPr lang="en-GB" dirty="0"/>
              <a:t>perform a case study on the throughput of </a:t>
            </a:r>
            <a:r>
              <a:rPr lang="en-CH" sz="1200" dirty="0"/>
              <a:t>metagenomic analysis tools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dirty="0"/>
              <a:t>with </a:t>
            </a:r>
            <a:r>
              <a:rPr lang="en-GB" sz="1200" dirty="0"/>
              <a:t>various state-of-the-art cost-optimized or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And normalized throughput compared to a hypothetical configuration with zero performance overhead due to storage I/O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dirty="0">
                <a:solidFill>
                  <a:srgbClr val="C00000"/>
                </a:solidFill>
                <a:latin typeface="Corbel" panose="020B0503020204020204" pitchFamily="34" charset="0"/>
              </a:rPr>
              <a:t>We observe that I/O data movement causes significant performance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47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008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/>
              <a:t>I/O overhead from moving large, low-reuse data is hard to avoid</a:t>
            </a:r>
          </a:p>
          <a:p>
            <a:r>
              <a:rPr lang="en-GB" dirty="0"/>
              <a:t>One might think it is possible to avoid this overhead by</a:t>
            </a:r>
          </a:p>
          <a:p>
            <a:r>
              <a:rPr lang="en-GB" dirty="0"/>
              <a:t>using sampling techniques to shrink database sizes</a:t>
            </a:r>
          </a:p>
          <a:p>
            <a:r>
              <a:rPr lang="en-GB" dirty="0"/>
              <a:t>However, this approach inevitably reduces accuracy to levels unacceptable for many use cases</a:t>
            </a:r>
          </a:p>
          <a:p>
            <a:endParaRPr lang="en-GB" dirty="0"/>
          </a:p>
          <a:p>
            <a:r>
              <a:rPr lang="en-GB" dirty="0"/>
              <a:t>Or another potential solution might seem to be</a:t>
            </a:r>
          </a:p>
          <a:p>
            <a:r>
              <a:rPr lang="en-GB" dirty="0"/>
              <a:t>Keeping all data required by metagenomic analysis </a:t>
            </a:r>
          </a:p>
          <a:p>
            <a:r>
              <a:rPr lang="en-GB" dirty="0"/>
              <a:t>completely and always resident in main memory</a:t>
            </a:r>
          </a:p>
          <a:p>
            <a:r>
              <a:rPr lang="en-GB" dirty="0"/>
              <a:t>However, this is energy inefficient, costly, unscalable, and unsustainable due to two reasons</a:t>
            </a:r>
          </a:p>
          <a:p>
            <a:r>
              <a:rPr lang="en-GB" dirty="0"/>
              <a:t>First, the sizes of metagenomic databases (which are already large, i.e., in some recent examples, exceeding a hundred terabytes) have been increasing rapidly.</a:t>
            </a:r>
          </a:p>
          <a:p>
            <a:r>
              <a:rPr lang="en-GB" dirty="0"/>
              <a:t>For example, recent trends show the doubling of different important databases in only several months</a:t>
            </a:r>
          </a:p>
          <a:p>
            <a:r>
              <a:rPr lang="en-GB" dirty="0"/>
              <a:t>Second, regardless of the sizes of individual databases, different analyses need different databases, </a:t>
            </a:r>
          </a:p>
          <a:p>
            <a:r>
              <a:rPr lang="en-GB" dirty="0"/>
              <a:t>with information from different sets of genomes or with varying parameters. </a:t>
            </a:r>
          </a:p>
          <a:p>
            <a:r>
              <a:rPr lang="en-GB" dirty="0"/>
              <a:t>Therefore, it is inefficient and unsustainable to maintain all data required by all possible analyses in main memory at all times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80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Motivated by these points, </a:t>
            </a:r>
            <a:r>
              <a:rPr lang="en-GB" dirty="0"/>
              <a:t>Our Goal is to Improve metagenomic analysis performance </a:t>
            </a:r>
          </a:p>
          <a:p>
            <a:r>
              <a:rPr lang="en-GB" dirty="0"/>
              <a:t>by reducing the large data movement overhead from the storage system  in a cost-effective manner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0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While In-Storage Processing (ISP) can be a promising direction to achieve our goal by processing data directly inside the storage device,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2400" b="1" dirty="0">
                <a:solidFill>
                  <a:srgbClr val="C00000"/>
                </a:solidFill>
              </a:rPr>
              <a:t>none of the existing approaches </a:t>
            </a:r>
            <a:r>
              <a:rPr lang="en-GB" sz="2400" dirty="0"/>
              <a:t>can be effectively implemented </a:t>
            </a:r>
          </a:p>
          <a:p>
            <a:pPr marL="0" indent="0">
              <a:lnSpc>
                <a:spcPct val="70000"/>
              </a:lnSpc>
              <a:spcAft>
                <a:spcPts val="1500"/>
              </a:spcAft>
              <a:buNone/>
            </a:pPr>
            <a:r>
              <a:rPr lang="en-GB" sz="2400" dirty="0"/>
              <a:t>as an ISP system due to </a:t>
            </a:r>
            <a:r>
              <a:rPr lang="en-GB" sz="2400" b="1" dirty="0">
                <a:solidFill>
                  <a:srgbClr val="C00000"/>
                </a:solidFill>
              </a:rPr>
              <a:t>limited hardware </a:t>
            </a:r>
            <a:r>
              <a:rPr lang="en-GB" sz="2400" dirty="0"/>
              <a:t>resources in the SSD such as 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Long </a:t>
            </a:r>
            <a:r>
              <a:rPr lang="en-GB" b="1" dirty="0">
                <a:solidFill>
                  <a:srgbClr val="E04F39"/>
                </a:solidFill>
              </a:rPr>
              <a:t>latency of NAND flash </a:t>
            </a:r>
            <a:r>
              <a:rPr lang="en-GB" dirty="0"/>
              <a:t>chips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Limited </a:t>
            </a:r>
            <a:r>
              <a:rPr lang="en-GB" b="1" dirty="0">
                <a:solidFill>
                  <a:srgbClr val="E04F39"/>
                </a:solidFill>
              </a:rPr>
              <a:t>DRAM capacity</a:t>
            </a:r>
            <a:r>
              <a:rPr lang="en-GB" dirty="0">
                <a:solidFill>
                  <a:srgbClr val="E04F39"/>
                </a:solidFill>
              </a:rPr>
              <a:t> </a:t>
            </a:r>
            <a:r>
              <a:rPr lang="en-GB" dirty="0"/>
              <a:t>inside the SSD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And its limited bandwidth</a:t>
            </a:r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769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449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Which is the first </a:t>
            </a:r>
            <a:r>
              <a:rPr lang="en-GB" dirty="0"/>
              <a:t>in-storage processing system for end-to-end metagenomic analysis </a:t>
            </a:r>
          </a:p>
          <a:p>
            <a:r>
              <a:rPr lang="en-GB" dirty="0"/>
              <a:t>The key idea of </a:t>
            </a:r>
            <a:r>
              <a:rPr lang="en-GB" dirty="0" err="1"/>
              <a:t>megis</a:t>
            </a:r>
            <a:r>
              <a:rPr lang="en-GB" dirty="0"/>
              <a:t> is </a:t>
            </a:r>
            <a:r>
              <a:rPr lang="en-CH" sz="1200" b="1" dirty="0">
                <a:solidFill>
                  <a:srgbClr val="1982C3"/>
                </a:solidFill>
              </a:rPr>
              <a:t>Cooperative ISP for metagenomics</a:t>
            </a:r>
          </a:p>
          <a:p>
            <a:r>
              <a:rPr lang="en-CH" dirty="0"/>
              <a:t>Which is enabled </a:t>
            </a:r>
            <a:r>
              <a:rPr lang="en-GB" dirty="0"/>
              <a:t>by a synergistic hardware/software co-design between the storage system and the host system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99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6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has been significant effort into improving read mapping performance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efficient heuristics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 accelerators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various filters that prune reads that do not require expensive computation [CLICK].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these approaches address the computation overhead in read mapping [CLICK]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[While Reads Move]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them alleviate the data movement overhead from storage, whose impact becomes even larger when the computation overhead gets alleviated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846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To (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GB" b="0" i="0" dirty="0">
                <a:effectLst/>
                <a:latin typeface="Arial" panose="020B0604020202020204" pitchFamily="34" charset="0"/>
              </a:rPr>
              <a:t>) leverage and (ii) orchestrate the capabilities of both systems,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megis</a:t>
            </a:r>
            <a:r>
              <a:rPr lang="en-GB" b="0" i="0" dirty="0">
                <a:effectLst/>
                <a:latin typeface="Arial" panose="020B0604020202020204" pitchFamily="34" charset="0"/>
              </a:rPr>
              <a:t> includes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hw</a:t>
            </a:r>
            <a:r>
              <a:rPr lang="en-GB" b="0" i="0" dirty="0">
                <a:effectLst/>
                <a:latin typeface="Arial" panose="020B0604020202020204" pitchFamily="34" charset="0"/>
              </a:rPr>
              <a:t>/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sw</a:t>
            </a:r>
            <a:r>
              <a:rPr lang="en-GB" b="0" i="0" dirty="0">
                <a:effectLst/>
                <a:latin typeface="Arial" panose="020B0604020202020204" pitchFamily="34" charset="0"/>
              </a:rPr>
              <a:t> co-design in 5 directions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030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86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606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38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3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6 mins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954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5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MegIS works with lexicographically-sorted data structures to avoid expensive random accesses to the SSD</a:t>
            </a:r>
          </a:p>
          <a:p>
            <a:r>
              <a:rPr lang="en-GB" dirty="0"/>
              <a:t>Therefore, to prepare the input queries, MegIS 1) extracts k-mers from the sample,</a:t>
            </a:r>
          </a:p>
          <a:p>
            <a:r>
              <a:rPr lang="en-GB" dirty="0"/>
              <a:t> 2) sorts the k-mers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We execute this step in the host system for three reasons.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this step benefits from the relatively larger DRAM and more powerful computation resources in the host.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due to the large host-side DRAM, performing this step in the host leads to significantly fewer writes to the flash chips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Third, by leveraging the host system for this step, we enable pipelining and overlapping Step 1 with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Step 2 (which searches the large, low-reuse database).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To efficiently execute Step 1 on the host system, we need to ensure that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partitioning the application between the host and the SSD does not incur significant overheads due to data transfer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Corbel" panose="020B0503020204020204" pitchFamily="34" charset="0"/>
              </a:rPr>
              <a:t>Second, minimize performance and lifetime overheads </a:t>
            </a:r>
            <a:r>
              <a:rPr lang="en-GB" sz="1200" b="1" dirty="0">
                <a:solidFill>
                  <a:srgbClr val="8A65D6"/>
                </a:solidFill>
                <a:latin typeface="Corbel" panose="020B0503020204020204" pitchFamily="34" charset="0"/>
              </a:rPr>
              <a:t>even when the host DRAM cannot hold all the extracted query k-mers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44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To this end, </a:t>
            </a:r>
            <a:r>
              <a:rPr lang="en-GB" b="0" i="0" dirty="0">
                <a:effectLst/>
                <a:latin typeface="Arial" panose="020B0604020202020204" pitchFamily="34" charset="0"/>
              </a:rPr>
              <a:t>we design an input processing scheme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That extracts k-mers from the sample and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divides the k-mers into independent partitions, each corresponding to an alphabetical range.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This enables overlapping the sorting on one partition with transfer and operations of its previous partitions. 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Second, for scenarios where even host DRAM is not large enough to buffer all query k-mers,</a:t>
            </a:r>
          </a:p>
          <a:p>
            <a:r>
              <a:rPr lang="en-US" dirty="0"/>
              <a:t>the fact that these partitions are independent allows </a:t>
            </a:r>
            <a:r>
              <a:rPr lang="en-US" dirty="0" err="1"/>
              <a:t>megis</a:t>
            </a:r>
            <a:r>
              <a:rPr lang="en-US" dirty="0"/>
              <a:t> to pin some partitions to the host dram</a:t>
            </a:r>
          </a:p>
          <a:p>
            <a:r>
              <a:rPr lang="en-US" dirty="0"/>
              <a:t>and pin the others to the SSD. This way, </a:t>
            </a:r>
            <a:r>
              <a:rPr lang="en-US" dirty="0" err="1"/>
              <a:t>megis</a:t>
            </a:r>
            <a:r>
              <a:rPr lang="en-US" dirty="0"/>
              <a:t> can</a:t>
            </a:r>
          </a:p>
          <a:p>
            <a:r>
              <a:rPr lang="en-US" dirty="0"/>
              <a:t>avoid unnecessary movement of k-mers due to page swaps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9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7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Metagenomics: Study of genome sequences of diverse organisms within a shared environment (e.g., blood, ocean, soil)</a:t>
            </a:r>
          </a:p>
          <a:p>
            <a:endParaRPr lang="en-GB" dirty="0"/>
          </a:p>
          <a:p>
            <a:r>
              <a:rPr lang="en-GB" dirty="0"/>
              <a:t>Metagenomics overcomes the limitations of traditional genomics</a:t>
            </a:r>
          </a:p>
          <a:p>
            <a:r>
              <a:rPr lang="en-GB" dirty="0"/>
              <a:t>Because it </a:t>
            </a:r>
            <a:r>
              <a:rPr lang="en-GB" sz="1200" dirty="0"/>
              <a:t>bypasses the need for culturing individual species in isolation, </a:t>
            </a:r>
          </a:p>
          <a:p>
            <a:endParaRPr lang="en-GB" sz="1200" dirty="0"/>
          </a:p>
          <a:p>
            <a:r>
              <a:rPr lang="en-GB" sz="1200" dirty="0"/>
              <a:t>which is not feasible in many important clinical and environmental use cases</a:t>
            </a:r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651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Step 2, MegIS finds the species present in the sample</a:t>
            </a:r>
          </a:p>
          <a:p>
            <a:r>
              <a:rPr lang="en-GB" dirty="0"/>
              <a:t>by 1) </a:t>
            </a:r>
            <a:r>
              <a:rPr lang="en-GB" dirty="0">
                <a:latin typeface="Corbel" panose="020B0503020204020204" pitchFamily="34" charset="0"/>
              </a:rPr>
              <a:t>Identifying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intersecting k-mers </a:t>
            </a:r>
            <a:r>
              <a:rPr lang="en-GB" dirty="0">
                <a:latin typeface="Corbel" panose="020B0503020204020204" pitchFamily="34" charset="0"/>
              </a:rPr>
              <a:t>between the query k-mers and the database</a:t>
            </a:r>
          </a:p>
          <a:p>
            <a:r>
              <a:rPr lang="en-GB" dirty="0"/>
              <a:t>and 2) </a:t>
            </a:r>
            <a:r>
              <a:rPr lang="en-GB" dirty="0">
                <a:latin typeface="Corbel" panose="020B0503020204020204" pitchFamily="34" charset="0"/>
              </a:rPr>
              <a:t>Retrieve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taxonomic IDs</a:t>
            </a:r>
            <a:r>
              <a:rPr lang="en-GB" dirty="0">
                <a:solidFill>
                  <a:schemeClr val="accent2"/>
                </a:solidFill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of intersecting k-mers</a:t>
            </a:r>
          </a:p>
          <a:p>
            <a:endParaRPr lang="en-GB" dirty="0"/>
          </a:p>
          <a:p>
            <a:r>
              <a:rPr lang="en-GB" dirty="0"/>
              <a:t>We perform this step inside the SSD since it requires streaming the</a:t>
            </a:r>
          </a:p>
          <a:p>
            <a:r>
              <a:rPr lang="en-GB" dirty="0"/>
              <a:t>large database with low reuse and involves only lightweight computation. </a:t>
            </a:r>
          </a:p>
          <a:p>
            <a:endParaRPr lang="en-GB" dirty="0"/>
          </a:p>
          <a:p>
            <a:r>
              <a:rPr lang="en-GB" dirty="0"/>
              <a:t>To efficiently execute this step in the SSD, </a:t>
            </a:r>
          </a:p>
          <a:p>
            <a:r>
              <a:rPr lang="en-GB" dirty="0"/>
              <a:t>MegIS should leverage the full internal bandwidth without requiring expensive hardware resources inside the SSD</a:t>
            </a:r>
          </a:p>
          <a:p>
            <a:r>
              <a:rPr lang="en-GB" dirty="0"/>
              <a:t>(e.g., large internal DRAM size/bandwidth and costly logic units).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630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Relying solely on the SSD’s internal DRAM to buffer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Database k-mers that are stored in the NAND flash chips and accessed at full channel bandwidth,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query k-mers from the host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 buffering the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During in-storage processing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can pressure the valuable internal DRAM bandwidth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8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address this challenge, we adopt an approach that</a:t>
            </a:r>
          </a:p>
          <a:p>
            <a:r>
              <a:rPr lang="en-GB" dirty="0"/>
              <a:t>processes data directly from flash chips without buffering it in internal DRAM.</a:t>
            </a:r>
          </a:p>
          <a:p>
            <a:endParaRPr lang="en-GB" dirty="0"/>
          </a:p>
          <a:p>
            <a:r>
              <a:rPr lang="en-GB" dirty="0"/>
              <a:t>we utilize key features of MegIS to determine the minimum required buffer size.</a:t>
            </a:r>
          </a:p>
          <a:p>
            <a:r>
              <a:rPr lang="en-GB" dirty="0"/>
              <a:t>This approach allows MegIS to compute directly on the flash data stream using only two registers, thus maintaining a low cost.</a:t>
            </a:r>
          </a:p>
          <a:p>
            <a:endParaRPr lang="en-GB" dirty="0"/>
          </a:p>
          <a:p>
            <a:r>
              <a:rPr lang="en-GB" dirty="0"/>
              <a:t>Finally, we write the intersecting K-mers to the SSD DRAM to be </a:t>
            </a:r>
            <a:r>
              <a:rPr lang="en-GB" dirty="0" err="1"/>
              <a:t>analyzed</a:t>
            </a:r>
            <a:r>
              <a:rPr lang="en-GB" dirty="0"/>
              <a:t> in the next step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179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20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453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21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734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We model performance, energy, and power of the systems based on 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the latency and throughput of each hardware-based and software-based component</a:t>
            </a:r>
          </a:p>
          <a:p>
            <a:endParaRPr lang="en-GB" dirty="0"/>
          </a:p>
          <a:p>
            <a:r>
              <a:rPr lang="en-GB" dirty="0"/>
              <a:t>We valuate the following baselines:</a:t>
            </a:r>
          </a:p>
          <a:p>
            <a:r>
              <a:rPr lang="en-GB" dirty="0"/>
              <a:t>...</a:t>
            </a:r>
          </a:p>
          <a:p>
            <a:endParaRPr lang="en-GB" dirty="0"/>
          </a:p>
          <a:p>
            <a:r>
              <a:rPr lang="en-GB" dirty="0"/>
              <a:t>We evaluate these tools on systems with cost-optimized and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288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analyze the benefits of MegIS for samples with low, medium, and high genetic diversity,</a:t>
            </a:r>
          </a:p>
          <a:p>
            <a:r>
              <a:rPr lang="en-GB" dirty="0"/>
              <a:t>A</a:t>
            </a:r>
            <a:r>
              <a:rPr lang="en-CH" dirty="0"/>
              <a:t>nd here I am showing for a cost optimized-SSD</a:t>
            </a:r>
          </a:p>
          <a:p>
            <a:r>
              <a:rPr lang="en-CH" dirty="0"/>
              <a:t>We observe that compared to both P-Opt and A-Opt</a:t>
            </a:r>
          </a:p>
          <a:p>
            <a:pPr algn="l">
              <a:spcAft>
                <a:spcPts val="1000"/>
              </a:spcAft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440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76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Therefore, metagenomics has led to ground-breaking advances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In many fields such as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Precision medicine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Understanding microbial diversity of an environment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Discovering early warnings of communicable diseases</a:t>
            </a:r>
            <a:endParaRPr lang="en-CH" sz="1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850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Similarly, we evaluate megis compared to the pim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and show that on systems with cost-optimized </a:t>
            </a:r>
          </a:p>
          <a:p>
            <a:r>
              <a:rPr lang="en-CH" dirty="0"/>
              <a:t>and performance-optimized ssds,</a:t>
            </a:r>
          </a:p>
          <a:p>
            <a:r>
              <a:rPr lang="en-CH" dirty="0"/>
              <a:t>MegiS significantly outperforms the PIM baseline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04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Next, we show megis's energy reduction on average accross different input sets and SSDs and observe that megis provides...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107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MegIS provides all these benefits while achieving high accuracy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7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103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643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F2200-637A-42DD-BD93-B45C1CFA4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 panose="020B05020404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969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This plot shows the execution time of three read mapping systems.</a:t>
            </a:r>
          </a:p>
          <a:p>
            <a:r>
              <a:rPr lang="en-GB" dirty="0"/>
              <a:t>Base refers to a State-of-the-art software read mapper, Minimap2</a:t>
            </a:r>
          </a:p>
          <a:p>
            <a:r>
              <a:rPr lang="en-GB" dirty="0"/>
              <a:t>SW-filter refers to Base integrated with a software filter that prunes 80% of exactly-matching reads</a:t>
            </a:r>
          </a:p>
          <a:p>
            <a:r>
              <a:rPr lang="en-GB" dirty="0"/>
              <a:t>Ideal-ISF refers to base integrated with an ideal in-storage filter than prunes 80% exactly matching reads inside the SSD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1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assess the </a:t>
            </a:r>
            <a:r>
              <a:rPr lang="en-GB" dirty="0">
                <a:solidFill>
                  <a:srgbClr val="7030A0"/>
                </a:solidFill>
              </a:rPr>
              <a:t>impact of the storage subsystem</a:t>
            </a:r>
            <a:r>
              <a:rPr lang="en-GB" dirty="0"/>
              <a:t>, we evaluate each of the three mappers with different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low-end SSD, a high-end SSD, and DRAM which refers to an idealized scenario where all needed data is preloaded in DRAM with no I/O overhead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182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Based on this plot, we make several observations, First…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4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816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By comparing the high-end SSD, low-end SSD, and DRAM with no I/O overhead, we observe that</a:t>
            </a:r>
          </a:p>
          <a:p>
            <a:endParaRPr lang="en-CH" dirty="0"/>
          </a:p>
          <a:p>
            <a:r>
              <a:rPr lang="en-CH" b="1" dirty="0"/>
              <a:t>[CLICK] </a:t>
            </a:r>
            <a:r>
              <a:rPr lang="en-GB" dirty="0"/>
              <a:t>I/O has a significant impact on application performance</a:t>
            </a:r>
          </a:p>
          <a:p>
            <a:r>
              <a:rPr lang="en-CH" b="1" dirty="0"/>
              <a:t>[CLICK] </a:t>
            </a:r>
            <a:r>
              <a:rPr lang="en-GB" dirty="0"/>
              <a:t>which can be alleviated at the cost of expensive storage devices and interfaces </a:t>
            </a:r>
            <a:endParaRPr lang="en-CH" dirty="0"/>
          </a:p>
          <a:p>
            <a:endParaRPr lang="en-CH" dirty="0"/>
          </a:p>
          <a:p>
            <a:r>
              <a:rPr lang="en-GB" dirty="0"/>
              <a:t>However, it is challenging to scale a storage system’s capacity using only the high-end SSDs due to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/>
              <a:t>[CLICK] </a:t>
            </a:r>
            <a:r>
              <a:rPr lang="en-GB" dirty="0"/>
              <a:t>the relatively smaller number of the PCIe slots in a server</a:t>
            </a:r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/>
              <a:t>[CLICK] </a:t>
            </a:r>
            <a:r>
              <a:rPr lang="en-GB" dirty="0"/>
              <a:t>And their significantly-higher prices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102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Third, by comparing Base and SW-filter, we observe that despite a large number of needs that can be filtered, SW-filter does not provide significant benefits compared to base. </a:t>
            </a:r>
          </a:p>
          <a:p>
            <a:r>
              <a:rPr lang="en-GB" dirty="0"/>
              <a:t>The limited speedup is mainly due to large number of accesses to the index structure for several k-</a:t>
            </a:r>
            <a:r>
              <a:rPr lang="en-GB" dirty="0" err="1"/>
              <a:t>mers</a:t>
            </a:r>
            <a:r>
              <a:rPr lang="en-GB" dirty="0"/>
              <a:t> per each read. </a:t>
            </a:r>
          </a:p>
          <a:p>
            <a:endParaRPr lang="en-GB" dirty="0"/>
          </a:p>
          <a:p>
            <a:r>
              <a:rPr lang="en-CH" b="1" dirty="0"/>
              <a:t>[CLICK]  This shows that as opposed to the instorage filter, </a:t>
            </a:r>
            <a:r>
              <a:rPr lang="en-GB" dirty="0"/>
              <a:t>the filtering process outside the SSD must compete with the read mapping process for the resources in the system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43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This figures shows similar analysis but with a state-of-the-art hardware read mapper, gencache, and its integration with the ideal in-storage filter.</a:t>
            </a:r>
          </a:p>
          <a:p>
            <a:endParaRPr lang="en-CH" dirty="0"/>
          </a:p>
          <a:p>
            <a:r>
              <a:rPr lang="en-CH" dirty="0"/>
              <a:t>We observe that </a:t>
            </a:r>
            <a:r>
              <a:rPr lang="en-GB" dirty="0"/>
              <a:t>Even the high-end SSD does not fully alleviate the storage bottleneck in this case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because by addressing computation overhead using the accelerator, I/O turns into a more serious bottleneck.</a:t>
            </a:r>
          </a:p>
          <a:p>
            <a:endParaRPr lang="en-CH" dirty="0"/>
          </a:p>
          <a:p>
            <a:r>
              <a:rPr lang="en-CH" dirty="0"/>
              <a:t>However, we observe that the ideal n-storage filter </a:t>
            </a:r>
            <a:r>
              <a:rPr lang="en-GB" dirty="0"/>
              <a:t>significantly improves performance since it addresses both the computation and data movement overheads.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4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 won’t go into details, but you can refer to our paper for more details about our evaluation methdology.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943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GS-Ext provides significant performance</a:t>
            </a:r>
          </a:p>
          <a:p>
            <a:r>
              <a:rPr lang="en-GB" dirty="0"/>
              <a:t>improvements over both Base and SIMD in SSD-M and SSD-H. However,</a:t>
            </a:r>
          </a:p>
          <a:p>
            <a:r>
              <a:rPr lang="en-GB" dirty="0"/>
              <a:t>GS-Ext provides limited benefits over SIMD in SSD-L since</a:t>
            </a:r>
          </a:p>
          <a:p>
            <a:r>
              <a:rPr lang="en-GB" dirty="0"/>
              <a:t>its performance is bottlenecked by the low external I/O bandwidth.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20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GS-Ext performs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 slower than Base (2.28x - 1.91x) on all systems</a:t>
            </a:r>
            <a:r>
              <a:rPr lang="en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573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  <a:p>
            <a:r>
              <a:rPr lang="en-US" dirty="0"/>
              <a:t>12 mins</a:t>
            </a:r>
          </a:p>
          <a:p>
            <a:endParaRPr lang="en-US" dirty="0"/>
          </a:p>
          <a:p>
            <a:r>
              <a:rPr lang="en-US" dirty="0"/>
              <a:t>1 min conclusion</a:t>
            </a:r>
          </a:p>
          <a:p>
            <a:endParaRPr lang="en-US" dirty="0"/>
          </a:p>
          <a:p>
            <a:r>
              <a:rPr lang="en-US" dirty="0"/>
              <a:t>3 mins results</a:t>
            </a:r>
          </a:p>
          <a:p>
            <a:endParaRPr lang="en-US" dirty="0"/>
          </a:p>
          <a:p>
            <a:r>
              <a:rPr lang="en-US" dirty="0"/>
              <a:t>4 mins mech</a:t>
            </a:r>
          </a:p>
          <a:p>
            <a:endParaRPr lang="en-US" dirty="0"/>
          </a:p>
          <a:p>
            <a:r>
              <a:rPr lang="en-US" dirty="0"/>
              <a:t>+ 2 mins motivation</a:t>
            </a:r>
          </a:p>
          <a:p>
            <a:endParaRPr lang="en-US" dirty="0"/>
          </a:p>
          <a:p>
            <a:r>
              <a:rPr lang="en-US" dirty="0"/>
              <a:t>+ 2 mins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1774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find area and power values of MegIS by synthesizing MegIS using 65nm technology node, </a:t>
            </a:r>
          </a:p>
          <a:p>
            <a:r>
              <a:rPr lang="en-GB" dirty="0"/>
              <a:t>A</a:t>
            </a:r>
            <a:r>
              <a:rPr lang="en-CH" dirty="0"/>
              <a:t>nd find that for an 8-channel SSD, the area of GS is 0.04 mm square and the power is 7.6 watts</a:t>
            </a:r>
          </a:p>
          <a:p>
            <a:r>
              <a:rPr lang="en-CH" dirty="0"/>
              <a:t>BY scaling the area to lower technology nodes, we observe that the area overhead of </a:t>
            </a:r>
            <a:r>
              <a:rPr lang="en-US" dirty="0"/>
              <a:t>MegIS is only</a:t>
            </a:r>
            <a:r>
              <a:rPr lang="en-CH" dirty="0"/>
              <a:t> 1.7% of the </a:t>
            </a:r>
            <a:r>
              <a:rPr lang="en-GB" dirty="0"/>
              <a:t>of the three ARM processors in a SATA SSD controller.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254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938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8112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746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2213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768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228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7812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376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5378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8172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6007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6236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0886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81535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8829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0062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5959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5954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283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15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219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3"/>
            <a:ext cx="8815517" cy="5307745"/>
          </a:xfrm>
        </p:spPr>
        <p:txBody>
          <a:bodyPr>
            <a:normAutofit/>
          </a:bodyPr>
          <a:lstStyle>
            <a:lvl1pPr>
              <a:defRPr sz="2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>
              <a:defRPr sz="2400">
                <a:latin typeface="Quire Sans" panose="020B0502040400020003" pitchFamily="34" charset="0"/>
                <a:cs typeface="Quire Sans" panose="020B0502040400020003" pitchFamily="34" charset="0"/>
              </a:defRPr>
            </a:lvl2pPr>
            <a:lvl3pPr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3pPr>
            <a:lvl4pPr>
              <a:defRPr sz="1600">
                <a:latin typeface="Quire Sans" panose="020B0502040400020003" pitchFamily="34" charset="0"/>
                <a:cs typeface="Quire Sans" panose="020B0502040400020003" pitchFamily="34" charset="0"/>
              </a:defRPr>
            </a:lvl4pPr>
            <a:lvl5pPr>
              <a:defRPr sz="1600">
                <a:latin typeface="Quire Sans" panose="020B0502040400020003" pitchFamily="34" charset="0"/>
                <a:cs typeface="Quire Sans" panose="020B050204040002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E239BD-A8A4-43DB-B353-D4FADB3F9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8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Click to edit Master title style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17A3CC0F-C9D8-429D-AE24-ECD6172B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1754A4-B376-431B-A0BC-8A7EB43B7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5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52620CB-F40B-4377-AE03-D77EEA0F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01882-3B48-42E2-9E56-FC35D4903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3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tric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ECFC33-4EC2-5E08-6832-2F6AA178264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182C2F-C3FB-BA3B-06CD-5EFD792B3914}"/>
              </a:ext>
            </a:extLst>
          </p:cNvPr>
          <p:cNvSpPr/>
          <p:nvPr userDrawn="1"/>
        </p:nvSpPr>
        <p:spPr>
          <a:xfrm>
            <a:off x="800489" y="1359936"/>
            <a:ext cx="2971024" cy="39613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E4BFF6C-82DB-A585-6CB3-ECF7BF1413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50" y="2604009"/>
            <a:ext cx="3086100" cy="9404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3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Metrics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D302D0-4035-7D52-5B6F-DBC1234CA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904" y="6385186"/>
            <a:ext cx="621792" cy="16900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5E8CAA-7269-8FAB-9DA6-676B895885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8599" y="154500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B5EAF93-E2D6-7CF7-9682-A501E85589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2950" y="3611390"/>
            <a:ext cx="3086100" cy="82580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063C87-BC7E-03CD-A8E1-81327E9C6C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67302" y="164214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7DA9FE0-F5FC-D527-7D89-708AA6C6CF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28599" y="286324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395C42FC-0D7C-1B24-9828-3B4AFE25F9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67302" y="296038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E03D5A-B971-DE6D-54E1-DAEECC9BE6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8599" y="4205180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DC122CAA-D654-D19A-F729-932DADD434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67302" y="4302314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F33D5-5BDE-0C98-4BB7-E08542D7C684}"/>
              </a:ext>
            </a:extLst>
          </p:cNvPr>
          <p:cNvSpPr txBox="1"/>
          <p:nvPr userDrawn="1"/>
        </p:nvSpPr>
        <p:spPr>
          <a:xfrm>
            <a:off x="1125339" y="6426564"/>
            <a:ext cx="343560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</a:rPr>
              <a:t>FOR RESEARCH USE ONLY. NOT FOR USE IN DIAGNOSTIC PROCEDURES.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E441B-AAF3-568A-F78C-2ABF5140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1" y="344179"/>
            <a:ext cx="3733098" cy="876864"/>
          </a:xfrm>
        </p:spPr>
        <p:txBody>
          <a:bodyPr/>
          <a:lstStyle/>
          <a:p>
            <a:r>
              <a:rPr lang="en-US"/>
              <a:t>Key Metrics Slide Title Text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6958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702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50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8613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7877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8341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4" r:id="rId3"/>
    <p:sldLayoutId id="214748369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0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Quire Sans" panose="020B0502040400020003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0277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>
              <a:lumMod val="75000"/>
            </a:schemeClr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mailto:n.mansorighiasi@gmail.com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1911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bit.ly/nikamgh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n.mansorighiasi@gmail.com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mea.illumina.com/products/by-type/informatics-products/dragen-bio-it-platform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ea.illumina.com/company/news-center/press-releases/2018/2349147.html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chart" Target="../charts/chart3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clara-parabricks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nvidia.com/blog/2022/03/22/nvidia-hopper-accelerates-dynamic-programming-using-dpx-instruction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38.xml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39.xml"/><Relationship Id="rId2" Type="http://schemas.openxmlformats.org/officeDocument/2006/relationships/notesSlide" Target="../notesSlides/notesSlide102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40.xml"/><Relationship Id="rId2" Type="http://schemas.openxmlformats.org/officeDocument/2006/relationships/notesSlide" Target="../notesSlides/notesSlide10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38.svg"/><Relationship Id="rId5" Type="http://schemas.openxmlformats.org/officeDocument/2006/relationships/image" Target="../media/image40.sv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21" Type="http://schemas.openxmlformats.org/officeDocument/2006/relationships/image" Target="../media/image71.png"/><Relationship Id="rId7" Type="http://schemas.openxmlformats.org/officeDocument/2006/relationships/image" Target="../media/image59.sv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1.wdp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1.svg"/><Relationship Id="rId14" Type="http://schemas.microsoft.com/office/2007/relationships/hdphoto" Target="../media/hdphoto2.wdp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.mansorighiasi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nikamgh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.wdp"/><Relationship Id="rId18" Type="http://schemas.openxmlformats.org/officeDocument/2006/relationships/chart" Target="../charts/chart7.xml"/><Relationship Id="rId3" Type="http://schemas.openxmlformats.org/officeDocument/2006/relationships/image" Target="../media/image65.png"/><Relationship Id="rId21" Type="http://schemas.openxmlformats.org/officeDocument/2006/relationships/image" Target="../media/image73.svg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microsoft.com/office/2007/relationships/hdphoto" Target="../media/hdphoto1.wdp"/><Relationship Id="rId19" Type="http://schemas.openxmlformats.org/officeDocument/2006/relationships/image" Target="../media/image82.png"/><Relationship Id="rId4" Type="http://schemas.openxmlformats.org/officeDocument/2006/relationships/image" Target="../media/image66.svg"/><Relationship Id="rId9" Type="http://schemas.openxmlformats.org/officeDocument/2006/relationships/image" Target="../media/image62.png"/><Relationship Id="rId1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1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0.xml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1.xml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2.xml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5.tiff"/><Relationship Id="rId7" Type="http://schemas.openxmlformats.org/officeDocument/2006/relationships/image" Target="../media/image30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3.xml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236" y="4032745"/>
            <a:ext cx="8267527" cy="5687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Corbel" panose="020B0503020204020204" pitchFamily="34" charset="0"/>
              </a:rPr>
              <a:t>Nika Mansouri </a:t>
            </a:r>
            <a:r>
              <a:rPr lang="en-US" sz="2400" dirty="0" err="1">
                <a:latin typeface="Corbel" panose="020B0503020204020204" pitchFamily="34" charset="0"/>
              </a:rPr>
              <a:t>Ghiasi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EC77A9-5043-4150-968B-B3891A22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137258"/>
            <a:ext cx="2673598" cy="4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9C36272-1966-4A37-B42B-3499713D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6999" y="6137258"/>
            <a:ext cx="2418477" cy="465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E81F0-3D6E-4B8D-B892-8E730EA51E97}"/>
              </a:ext>
            </a:extLst>
          </p:cNvPr>
          <p:cNvSpPr txBox="1"/>
          <p:nvPr/>
        </p:nvSpPr>
        <p:spPr>
          <a:xfrm>
            <a:off x="2214905" y="4800941"/>
            <a:ext cx="477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6"/>
              </a:rPr>
              <a:t>n.mansorighiasi@gmail.com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CD7185-9364-8345-9CE4-6B5D2E8AE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E8E7E9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3600" b="1" kern="1200">
                <a:solidFill>
                  <a:srgbClr val="06436E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Storage-Centric Computing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for Genomics and Metagenomics</a:t>
            </a:r>
            <a:endParaRPr kumimoji="0" lang="en-CH" sz="4400" b="1" i="0" u="none" strike="noStrike" kern="1200" cap="none" spc="0" normalizeH="0" baseline="0" noProof="0" dirty="0">
              <a:ln>
                <a:noFill/>
              </a:ln>
              <a:solidFill>
                <a:srgbClr val="06436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4ECE3-EEB5-D840-A4CD-57D1AE3B7F37}"/>
              </a:ext>
            </a:extLst>
          </p:cNvPr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06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2"/>
    </mc:Choice>
    <mc:Fallback xmlns="">
      <p:transition spd="slow" advTm="192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B6EC-8F76-FA46-9DC6-09755229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 Problems with (Meta) Genome Analysis Today</a:t>
            </a:r>
            <a:endParaRPr lang="en-CH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6D7921-CE02-754A-B804-B41B92C147FA}"/>
              </a:ext>
            </a:extLst>
          </p:cNvPr>
          <p:cNvGrpSpPr/>
          <p:nvPr/>
        </p:nvGrpSpPr>
        <p:grpSpPr>
          <a:xfrm>
            <a:off x="552414" y="915092"/>
            <a:ext cx="3278998" cy="2703084"/>
            <a:chOff x="4343037" y="3937719"/>
            <a:chExt cx="2445779" cy="195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2B0A53-E14F-7E4C-A2D2-01048D783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506055-B27A-BB45-89FB-88186C894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167B53-D193-874C-98A6-0F31AF96E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8" name="Text Box 20" descr="90%">
            <a:extLst>
              <a:ext uri="{FF2B5EF4-FFF2-40B4-BE49-F238E27FC236}">
                <a16:creationId xmlns:a16="http://schemas.microsoft.com/office/drawing/2014/main" id="{496FBCC2-AF1C-C741-B8C6-3223E023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655975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Special-Purpose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2FA9E-23B4-F742-A96E-205AF59E05AA}"/>
              </a:ext>
            </a:extLst>
          </p:cNvPr>
          <p:cNvSpPr txBox="1"/>
          <p:nvPr/>
        </p:nvSpPr>
        <p:spPr>
          <a:xfrm>
            <a:off x="470768" y="4447925"/>
            <a:ext cx="357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FAST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A9973-9954-C64F-A2AC-6CD7D59392F3}"/>
              </a:ext>
            </a:extLst>
          </p:cNvPr>
          <p:cNvSpPr txBox="1"/>
          <p:nvPr/>
        </p:nvSpPr>
        <p:spPr>
          <a:xfrm>
            <a:off x="4901081" y="4447925"/>
            <a:ext cx="3585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SLOW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1C34287E-0A7A-E945-9FD7-C4F88CFBEB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4548" y="2483545"/>
            <a:ext cx="98271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7150C0-40CC-F046-962D-11155A5B2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941" y="1185232"/>
            <a:ext cx="2351299" cy="2351299"/>
          </a:xfrm>
          <a:prstGeom prst="rect">
            <a:avLst/>
          </a:prstGeom>
        </p:spPr>
      </p:pic>
      <p:sp>
        <p:nvSpPr>
          <p:cNvPr id="14" name="Text Box 20" descr="90%">
            <a:extLst>
              <a:ext uri="{FF2B5EF4-FFF2-40B4-BE49-F238E27FC236}">
                <a16:creationId xmlns:a16="http://schemas.microsoft.com/office/drawing/2014/main" id="{56AAFF17-E978-F64A-8A86-0276470D5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249" y="3655975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General-Purpose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Analysis</a:t>
            </a: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F1827AE6-5162-5D48-A845-7550D1B5E7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1950" y="2686825"/>
            <a:ext cx="982714" cy="5082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141FA8B8-6674-8740-BBE7-9129542364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1951" y="1863677"/>
            <a:ext cx="985313" cy="39981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35819B99-06A8-E548-A37E-F2C093640D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1949" y="1321524"/>
            <a:ext cx="982713" cy="7246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45883F-3C1F-F942-9C4F-F140996CA5BA}"/>
              </a:ext>
            </a:extLst>
          </p:cNvPr>
          <p:cNvSpPr txBox="1"/>
          <p:nvPr/>
        </p:nvSpPr>
        <p:spPr>
          <a:xfrm>
            <a:off x="2051720" y="5204052"/>
            <a:ext cx="5522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Slow and inefficient processing capability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F0303C-EB66-4342-88BA-C996AC99AB58}"/>
              </a:ext>
            </a:extLst>
          </p:cNvPr>
          <p:cNvSpPr txBox="1"/>
          <p:nvPr/>
        </p:nvSpPr>
        <p:spPr>
          <a:xfrm>
            <a:off x="1358876" y="6361453"/>
            <a:ext cx="706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This picture is similar for many “data generators &amp; analyzers” today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950C95-2721-8F41-9E27-18C142BE3102}"/>
              </a:ext>
            </a:extLst>
          </p:cNvPr>
          <p:cNvSpPr txBox="1"/>
          <p:nvPr/>
        </p:nvSpPr>
        <p:spPr>
          <a:xfrm>
            <a:off x="2522400" y="5624443"/>
            <a:ext cx="4538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 amounts of data movement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22C485-C908-B14D-BE68-98387E6D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99" y="1590443"/>
            <a:ext cx="1429818" cy="9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4" grpId="0"/>
      <p:bldP spid="15" grpId="0" animBg="1"/>
      <p:bldP spid="16" grpId="0" animBg="1"/>
      <p:bldP spid="18" grpId="0" animBg="1"/>
      <p:bldP spid="19" grpId="0"/>
      <p:bldP spid="20" grpId="0"/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2F0B-17AA-4B4A-B19A-F926192A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Accuracy, Area,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DB41-A619-A04A-A04A-0D5A45CB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13432"/>
            <a:ext cx="9261231" cy="2405725"/>
          </a:xfrm>
        </p:spPr>
        <p:txBody>
          <a:bodyPr/>
          <a:lstStyle/>
          <a:p>
            <a:pPr marL="0" indent="0">
              <a:buNone/>
            </a:pPr>
            <a:r>
              <a:rPr lang="en-CH" b="1" u="sng" dirty="0">
                <a:solidFill>
                  <a:srgbClr val="0432FF"/>
                </a:solidFill>
              </a:rPr>
              <a:t>Accuracy</a:t>
            </a:r>
            <a:endParaRPr lang="en-CH" sz="3200" b="1" u="sng" dirty="0">
              <a:solidFill>
                <a:srgbClr val="0432FF"/>
              </a:solidFill>
            </a:endParaRPr>
          </a:p>
          <a:p>
            <a:r>
              <a:rPr lang="en-CH" sz="2400" b="1" dirty="0">
                <a:solidFill>
                  <a:srgbClr val="629B3C"/>
                </a:solidFill>
              </a:rPr>
              <a:t>Same accuracy </a:t>
            </a:r>
            <a:r>
              <a:rPr lang="en-CH" sz="2400" dirty="0"/>
              <a:t>as the </a:t>
            </a:r>
            <a:r>
              <a:rPr lang="en-CH" sz="2400" b="1" dirty="0">
                <a:solidFill>
                  <a:schemeClr val="accent2"/>
                </a:solidFill>
              </a:rPr>
              <a:t>accuracy-optimized</a:t>
            </a:r>
            <a:r>
              <a:rPr lang="en-CH" sz="2400" dirty="0"/>
              <a:t> baseline</a:t>
            </a:r>
          </a:p>
          <a:p>
            <a:r>
              <a:rPr lang="en-CH" sz="2400" b="1" dirty="0">
                <a:solidFill>
                  <a:srgbClr val="629B3C"/>
                </a:solidFill>
              </a:rPr>
              <a:t>Significantly higher accuracy </a:t>
            </a:r>
            <a:r>
              <a:rPr lang="en-CH" sz="2400" dirty="0"/>
              <a:t>than the </a:t>
            </a:r>
            <a:r>
              <a:rPr lang="en-CH" sz="2400" b="1" dirty="0">
                <a:solidFill>
                  <a:srgbClr val="C812BD"/>
                </a:solidFill>
              </a:rPr>
              <a:t>performance-optimized</a:t>
            </a:r>
            <a:r>
              <a:rPr lang="en-CH" sz="2400" b="1" dirty="0">
                <a:solidFill>
                  <a:schemeClr val="accent2"/>
                </a:solidFill>
              </a:rPr>
              <a:t> </a:t>
            </a:r>
            <a:r>
              <a:rPr lang="en-CH" sz="2400" dirty="0"/>
              <a:t>and </a:t>
            </a:r>
            <a:r>
              <a:rPr lang="en-CH" sz="2400" b="1" dirty="0">
                <a:solidFill>
                  <a:srgbClr val="7030A0"/>
                </a:solidFill>
              </a:rPr>
              <a:t>PIM</a:t>
            </a:r>
            <a:r>
              <a:rPr lang="en-CH" sz="2400" dirty="0"/>
              <a:t> baselines</a:t>
            </a:r>
          </a:p>
          <a:p>
            <a:pPr lvl="1"/>
            <a:r>
              <a:rPr lang="en-GB" dirty="0">
                <a:latin typeface="+mn-lt"/>
              </a:rPr>
              <a:t>4.6 – 5.2× </a:t>
            </a:r>
            <a:r>
              <a:rPr lang="en-GB" dirty="0"/>
              <a:t>higher F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score</a:t>
            </a:r>
          </a:p>
          <a:p>
            <a:pPr lvl="1"/>
            <a:r>
              <a:rPr lang="en-GB" dirty="0">
                <a:latin typeface="+mn-lt"/>
              </a:rPr>
              <a:t>3 – 24% </a:t>
            </a:r>
            <a:r>
              <a:rPr lang="en-GB" dirty="0"/>
              <a:t>lower L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norm error</a:t>
            </a:r>
            <a:endParaRPr lang="en-CH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65DBDC-10A7-E946-AF64-F5682E6E7917}"/>
              </a:ext>
            </a:extLst>
          </p:cNvPr>
          <p:cNvSpPr txBox="1">
            <a:spLocks/>
          </p:cNvSpPr>
          <p:nvPr/>
        </p:nvSpPr>
        <p:spPr>
          <a:xfrm>
            <a:off x="93785" y="3648351"/>
            <a:ext cx="9261231" cy="221815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H" b="1" u="sng" dirty="0">
                <a:solidFill>
                  <a:srgbClr val="0432FF"/>
                </a:solidFill>
              </a:rPr>
              <a:t>Area and Power</a:t>
            </a:r>
          </a:p>
          <a:p>
            <a:pPr marL="0" indent="0">
              <a:buNone/>
            </a:pPr>
            <a:r>
              <a:rPr lang="en-GB" sz="2400" dirty="0"/>
              <a:t>Total for an 8-channel SSD:</a:t>
            </a:r>
          </a:p>
          <a:p>
            <a:r>
              <a:rPr lang="en-GB" sz="2400" b="1" dirty="0">
                <a:solidFill>
                  <a:srgbClr val="629B3C"/>
                </a:solidFill>
              </a:rPr>
              <a:t>Area:</a:t>
            </a:r>
            <a:r>
              <a:rPr lang="en-GB" sz="2400" dirty="0">
                <a:solidFill>
                  <a:srgbClr val="629B3C"/>
                </a:solidFill>
              </a:rPr>
              <a:t> </a:t>
            </a:r>
            <a:r>
              <a:rPr lang="en-GB" sz="2400" dirty="0">
                <a:latin typeface="+mn-lt"/>
              </a:rPr>
              <a:t>0.04</a:t>
            </a:r>
            <a:r>
              <a:rPr lang="en-GB" sz="2400" dirty="0"/>
              <a:t> mm</a:t>
            </a:r>
            <a:r>
              <a:rPr lang="en-GB" sz="2400" baseline="30000" dirty="0"/>
              <a:t>2 </a:t>
            </a:r>
            <a:r>
              <a:rPr lang="en-GB" sz="2400" dirty="0"/>
              <a:t> </a:t>
            </a:r>
          </a:p>
          <a:p>
            <a:r>
              <a:rPr lang="en-GB" sz="2400" b="1" dirty="0">
                <a:solidFill>
                  <a:srgbClr val="629B3C"/>
                </a:solidFill>
              </a:rPr>
              <a:t>Power:</a:t>
            </a:r>
            <a:r>
              <a:rPr lang="en-GB" sz="2400" dirty="0">
                <a:solidFill>
                  <a:srgbClr val="629B3C"/>
                </a:solidFill>
                <a:latin typeface="+mn-lt"/>
              </a:rPr>
              <a:t> </a:t>
            </a:r>
            <a:r>
              <a:rPr lang="en-GB" sz="2400" dirty="0">
                <a:latin typeface="+mn-lt"/>
              </a:rPr>
              <a:t>7.658</a:t>
            </a:r>
            <a:r>
              <a:rPr lang="en-GB" sz="2400" dirty="0"/>
              <a:t> </a:t>
            </a:r>
            <a:r>
              <a:rPr lang="en-GB" sz="2400" dirty="0" err="1"/>
              <a:t>mW</a:t>
            </a:r>
            <a:endParaRPr lang="en-GB" sz="2400" dirty="0"/>
          </a:p>
          <a:p>
            <a:pPr marL="0" indent="0">
              <a:buNone/>
            </a:pPr>
            <a:r>
              <a:rPr lang="en-GB" sz="2400" i="1" dirty="0"/>
              <a:t>(Only </a:t>
            </a:r>
            <a:r>
              <a:rPr lang="en-GB" sz="2400" b="1" i="1" dirty="0">
                <a:solidFill>
                  <a:srgbClr val="629B3C"/>
                </a:solidFill>
                <a:latin typeface="+mn-lt"/>
              </a:rPr>
              <a:t>1.7%</a:t>
            </a:r>
            <a:r>
              <a:rPr lang="en-GB" sz="2400" i="1" dirty="0">
                <a:latin typeface="+mn-lt"/>
              </a:rPr>
              <a:t> </a:t>
            </a:r>
            <a:r>
              <a:rPr lang="en-GB" sz="2400" i="1" dirty="0"/>
              <a:t>of the area and </a:t>
            </a:r>
            <a:r>
              <a:rPr lang="en-GB" sz="2400" b="1" i="1" dirty="0">
                <a:solidFill>
                  <a:srgbClr val="629C3B"/>
                </a:solidFill>
                <a:latin typeface="+mn-lt"/>
              </a:rPr>
              <a:t>4.6%</a:t>
            </a:r>
            <a:r>
              <a:rPr lang="en-GB" sz="2400" i="1" dirty="0"/>
              <a:t> of the power consumption </a:t>
            </a:r>
          </a:p>
          <a:p>
            <a:pPr marL="0" indent="0">
              <a:buNone/>
            </a:pPr>
            <a:r>
              <a:rPr lang="en-GB" sz="2400" i="1" dirty="0"/>
              <a:t>of three ARM Cortex R4 cores in an SSD controller)</a:t>
            </a:r>
            <a:endParaRPr lang="en-GB" sz="2400" i="1" baseline="30000" dirty="0"/>
          </a:p>
          <a:p>
            <a:endParaRPr lang="en-GB" sz="2400" dirty="0"/>
          </a:p>
          <a:p>
            <a:pPr lvl="1">
              <a:buClr>
                <a:schemeClr val="tx1"/>
              </a:buClr>
            </a:pPr>
            <a:endParaRPr lang="en-GB" baseline="30000" dirty="0"/>
          </a:p>
          <a:p>
            <a:pPr lvl="1">
              <a:buClr>
                <a:schemeClr val="tx1"/>
              </a:buClr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26695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 outperforms the baselines</a:t>
            </a:r>
          </a:p>
          <a:p>
            <a:pPr algn="ctr">
              <a:spcAft>
                <a:spcPts val="1000"/>
              </a:spcAft>
            </a:pPr>
            <a:r>
              <a:rPr lang="en-GB" sz="2350" b="1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even</a:t>
            </a:r>
            <a:r>
              <a:rPr lang="en-GB" sz="235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1B83C5"/>
                </a:solidFill>
                <a:latin typeface="Corbel" panose="020B0503020204020204" pitchFamily="34" charset="0"/>
              </a:rPr>
              <a:t>($$$)</a:t>
            </a:r>
            <a:endParaRPr lang="en-CH" dirty="0">
              <a:solidFill>
                <a:srgbClr val="1B83C5"/>
              </a:solidFill>
              <a:latin typeface="Corbel" panose="020B05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1B83C5"/>
                </a:solidFill>
                <a:latin typeface="Corbel" panose="020B0503020204020204" pitchFamily="34" charset="0"/>
              </a:rPr>
              <a:t>($$$)</a:t>
            </a:r>
            <a:endParaRPr lang="en-CH" dirty="0">
              <a:solidFill>
                <a:srgbClr val="1B83C5"/>
              </a:solidFill>
              <a:latin typeface="Corbel" panose="020B05030202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1493134" y="2494484"/>
            <a:ext cx="6379944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942589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1B83C5"/>
                </a:solidFill>
                <a:latin typeface="Calibri" panose="020F0502020204030204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942589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1B83C5"/>
                </a:solidFill>
                <a:latin typeface="Calibri" panose="020F0502020204030204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B3FD59-E238-E449-867C-9AAF48DAEDEA}"/>
              </a:ext>
            </a:extLst>
          </p:cNvPr>
          <p:cNvCxnSpPr>
            <a:cxnSpLocks/>
          </p:cNvCxnSpPr>
          <p:nvPr/>
        </p:nvCxnSpPr>
        <p:spPr>
          <a:xfrm flipV="1">
            <a:off x="3316763" y="2494484"/>
            <a:ext cx="0" cy="1794768"/>
          </a:xfrm>
          <a:prstGeom prst="straightConnector1">
            <a:avLst/>
          </a:prstGeom>
          <a:ln w="15875">
            <a:solidFill>
              <a:srgbClr val="93900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DF941E-E8E4-DA4D-94D7-8B7D2B9D90DE}"/>
              </a:ext>
            </a:extLst>
          </p:cNvPr>
          <p:cNvCxnSpPr>
            <a:cxnSpLocks/>
          </p:cNvCxnSpPr>
          <p:nvPr/>
        </p:nvCxnSpPr>
        <p:spPr>
          <a:xfrm flipV="1">
            <a:off x="1744536" y="2494484"/>
            <a:ext cx="0" cy="1758102"/>
          </a:xfrm>
          <a:prstGeom prst="straightConnector1">
            <a:avLst/>
          </a:prstGeom>
          <a:ln w="15875">
            <a:solidFill>
              <a:srgbClr val="93900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90F8CA-AF53-F047-B601-B6706CD39D10}"/>
              </a:ext>
            </a:extLst>
          </p:cNvPr>
          <p:cNvSpPr txBox="1"/>
          <p:nvPr/>
        </p:nvSpPr>
        <p:spPr>
          <a:xfrm rot="16200000">
            <a:off x="1415193" y="2942589"/>
            <a:ext cx="65868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939000"/>
                </a:solidFill>
                <a:latin typeface="Calibri" panose="020F0502020204030204"/>
              </a:rPr>
              <a:t>16.2x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939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02979-F159-BE41-B65B-9AD63A8B6D95}"/>
              </a:ext>
            </a:extLst>
          </p:cNvPr>
          <p:cNvSpPr txBox="1"/>
          <p:nvPr/>
        </p:nvSpPr>
        <p:spPr>
          <a:xfrm rot="16200000">
            <a:off x="2977479" y="2942589"/>
            <a:ext cx="65868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939000"/>
                </a:solidFill>
                <a:latin typeface="Calibri" panose="020F0502020204030204"/>
              </a:rPr>
              <a:t>19.9x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939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09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23" grpId="0" uiExpand="1">
        <p:bldSub>
          <a:bldChart bld="category"/>
        </p:bldSub>
      </p:bldGraphic>
      <p:bldP spid="30" grpId="0" build="p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0" grpId="0" animBg="1"/>
      <p:bldP spid="55" grpId="0" animBg="1"/>
      <p:bldP spid="24" grpId="0" animBg="1"/>
      <p:bldP spid="2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04824"/>
            <a:ext cx="9451268" cy="567722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running in-storage processing operations on the </a:t>
            </a:r>
            <a:r>
              <a:rPr lang="en-CH" b="1" dirty="0">
                <a:solidFill>
                  <a:srgbClr val="548235"/>
                </a:solidFill>
              </a:rPr>
              <a:t>cores existing in the SSD controller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using the same accelerators </a:t>
            </a:r>
            <a:r>
              <a:rPr lang="en-CH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H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Database sizes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Memory capacities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#SSDs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#Channels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#Samples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dirty="0"/>
              <a:t>MegIS’s performance for </a:t>
            </a:r>
            <a:r>
              <a:rPr lang="en-GB" b="1" dirty="0">
                <a:solidFill>
                  <a:srgbClr val="7030A0"/>
                </a:solidFill>
              </a:rPr>
              <a:t>abundance estimation</a:t>
            </a:r>
            <a:endParaRPr lang="en-CH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13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8"/>
            <a:ext cx="9144000" cy="3135600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24462"/>
            <a:ext cx="9144000" cy="2747636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  <a:spcAft>
                <a:spcPts val="400"/>
              </a:spcAft>
            </a:pPr>
            <a:r>
              <a:rPr lang="en-US" sz="5400" b="1" dirty="0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MegIS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High-Performance, Energy-Efficient, and Low-Cost Metagenomic Analysis with In-Storage Processing</a:t>
            </a:r>
            <a:endParaRPr lang="en-US" sz="3100" b="1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7348" y="5600506"/>
            <a:ext cx="2469303" cy="47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480984" y="6221939"/>
            <a:ext cx="2126749" cy="365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31CF4-74AF-B540-A733-A0C381043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77" y="6292113"/>
            <a:ext cx="2673139" cy="225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36FA9-C6A3-CC45-8071-8E048A18B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12" y="3208714"/>
            <a:ext cx="1686574" cy="1686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B3F79-2F22-C64C-9470-F9084564971B}"/>
              </a:ext>
            </a:extLst>
          </p:cNvPr>
          <p:cNvSpPr txBox="1"/>
          <p:nvPr/>
        </p:nvSpPr>
        <p:spPr>
          <a:xfrm>
            <a:off x="2236176" y="5017065"/>
            <a:ext cx="4671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b="1" dirty="0">
                <a:hlinkClick r:id="rId8"/>
              </a:rPr>
              <a:t>https://arxiv.org/abs/2406.19113</a:t>
            </a:r>
            <a:endParaRPr lang="en-CH" sz="2400" b="1" dirty="0"/>
          </a:p>
        </p:txBody>
      </p:sp>
    </p:spTree>
    <p:extLst>
      <p:ext uri="{BB962C8B-B14F-4D97-AF65-F5344CB8AC3E}">
        <p14:creationId xmlns:p14="http://schemas.microsoft.com/office/powerpoint/2010/main" val="22317244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720466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H" dirty="0"/>
              <a:t>Specializing the Storage System </a:t>
            </a:r>
            <a:br>
              <a:rPr lang="en-CH" dirty="0"/>
            </a:br>
            <a:r>
              <a:rPr lang="en-CH" dirty="0"/>
              <a:t>for Genomics &amp; Metagenomics </a:t>
            </a:r>
            <a:br>
              <a:rPr lang="en-CH" dirty="0"/>
            </a:br>
            <a:r>
              <a:rPr lang="en-CH" dirty="0"/>
              <a:t>Can Provide Large Benefits</a:t>
            </a:r>
          </a:p>
        </p:txBody>
      </p:sp>
    </p:spTree>
    <p:extLst>
      <p:ext uri="{BB962C8B-B14F-4D97-AF65-F5344CB8AC3E}">
        <p14:creationId xmlns:p14="http://schemas.microsoft.com/office/powerpoint/2010/main" val="21036583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H" dirty="0"/>
              <a:t>Specializing the Storage System </a:t>
            </a:r>
            <a:br>
              <a:rPr lang="en-CH" dirty="0"/>
            </a:br>
            <a:r>
              <a:rPr lang="en-CH" dirty="0"/>
              <a:t>for Genomics &amp; Metagenomics </a:t>
            </a:r>
            <a:br>
              <a:rPr lang="en-CH" dirty="0"/>
            </a:br>
            <a:r>
              <a:rPr lang="en-CH" dirty="0"/>
              <a:t>Can Provide Large Benefits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F3920F-685C-088A-991B-29262C56D6BC}"/>
              </a:ext>
            </a:extLst>
          </p:cNvPr>
          <p:cNvSpPr/>
          <p:nvPr/>
        </p:nvSpPr>
        <p:spPr>
          <a:xfrm>
            <a:off x="215336" y="3334720"/>
            <a:ext cx="8755694" cy="2547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30000"/>
              </a:lnSpc>
            </a:pPr>
            <a:r>
              <a:rPr lang="en-CH" sz="3200" b="1" dirty="0">
                <a:solidFill>
                  <a:schemeClr val="tx1"/>
                </a:solidFill>
                <a:latin typeface="Corbel" panose="020B0503020204020204" pitchFamily="34" charset="0"/>
              </a:rPr>
              <a:t>Storage-centric designs </a:t>
            </a:r>
          </a:p>
          <a:p>
            <a:pPr algn="ctr">
              <a:lnSpc>
                <a:spcPct val="130000"/>
              </a:lnSpc>
            </a:pPr>
            <a:r>
              <a:rPr lang="en-CH" sz="3200" b="1" dirty="0">
                <a:solidFill>
                  <a:schemeClr val="tx1"/>
                </a:solidFill>
                <a:latin typeface="Corbel" panose="020B0503020204020204" pitchFamily="34" charset="0"/>
              </a:rPr>
              <a:t>improve system </a:t>
            </a:r>
            <a:r>
              <a:rPr lang="en-CH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cost-efficiency</a:t>
            </a:r>
            <a:endParaRPr lang="en-CH" sz="3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GB" sz="3200" b="1" dirty="0">
                <a:solidFill>
                  <a:schemeClr val="tx1"/>
                </a:solidFill>
                <a:latin typeface="Corbel" panose="020B0503020204020204" pitchFamily="34" charset="0"/>
              </a:rPr>
              <a:t>and makes accurate (meta)genomics </a:t>
            </a:r>
          </a:p>
          <a:p>
            <a:pPr algn="ctr">
              <a:lnSpc>
                <a:spcPct val="130000"/>
              </a:lnSpc>
            </a:pP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more accessible </a:t>
            </a:r>
            <a:r>
              <a:rPr lang="en-GB" sz="3200" b="1" dirty="0">
                <a:solidFill>
                  <a:schemeClr val="tx1"/>
                </a:solidFill>
                <a:latin typeface="Corbel" panose="020B0503020204020204" pitchFamily="34" charset="0"/>
              </a:rPr>
              <a:t>for </a:t>
            </a:r>
            <a:r>
              <a:rPr lang="en-GB" sz="3200" b="1" dirty="0">
                <a:solidFill>
                  <a:srgbClr val="548235"/>
                </a:solidFill>
                <a:latin typeface="Corbel" panose="020B0503020204020204" pitchFamily="34" charset="0"/>
              </a:rPr>
              <a:t>wider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adoption</a:t>
            </a:r>
          </a:p>
        </p:txBody>
      </p:sp>
    </p:spTree>
    <p:extLst>
      <p:ext uri="{BB962C8B-B14F-4D97-AF65-F5344CB8AC3E}">
        <p14:creationId xmlns:p14="http://schemas.microsoft.com/office/powerpoint/2010/main" val="3928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5347 C -0.00052 -0.11898 0.00122 -0.18449 0.00226 -0.21597 C 0.00295 -0.24745 0.00399 -0.23819 0.00226 -0.2419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dirty="0"/>
              <a:t>(Co-)Optimizing </a:t>
            </a:r>
            <a:br>
              <a:rPr lang="en-GB" dirty="0"/>
            </a:br>
            <a:r>
              <a:rPr lang="en-GB" dirty="0"/>
              <a:t>Algorithm-Architecture-Device </a:t>
            </a:r>
            <a:br>
              <a:rPr lang="en-GB" dirty="0"/>
            </a:br>
            <a:r>
              <a:rPr lang="en-GB" dirty="0"/>
              <a:t>is Critical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952585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C6D4-416B-1A47-BE85-7823BD03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Computer Architecture (Expanded View)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17626064-2AF9-CF40-BD02-D47F385A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568" y="35766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Micro-architecture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A9000FD5-8EDE-B543-994E-3F612734722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32051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SW/HW Interface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1BF3210F-C432-2749-8757-8C598EE89F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254000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Program/Language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5049ED79-78A7-8848-BE3C-1F87EB9EBBE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216852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Algorithm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022E9911-F5FC-6249-BDA3-780CF8A02A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1801813"/>
            <a:ext cx="2043113" cy="3667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Problem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9CE5E4F6-ACC8-654B-BE03-F03CEC2917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39497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EF508C7B-F3EF-BB44-966B-297A4B27402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43211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Devices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FE015D4-EB11-C04B-94DC-C61A0D53F5F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2882900"/>
            <a:ext cx="2041525" cy="327025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System Software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FB136666-921C-D24C-9D11-918973FFCB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4156" y="46767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Electrons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34FD7F3-AEAD-D040-810E-ED413678FB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64618" y="2279651"/>
            <a:ext cx="2232025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E7EC-879C-4D7B-2BC6-E8BA7834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About My Research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A7E93C-322B-D8B3-943C-EA1892F95A77}"/>
              </a:ext>
            </a:extLst>
          </p:cNvPr>
          <p:cNvGrpSpPr/>
          <p:nvPr/>
        </p:nvGrpSpPr>
        <p:grpSpPr>
          <a:xfrm>
            <a:off x="189560" y="2389844"/>
            <a:ext cx="8807232" cy="646332"/>
            <a:chOff x="189560" y="1858645"/>
            <a:chExt cx="8807232" cy="8395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D660F1-0627-D4C9-4202-1A2E4C799854}"/>
                </a:ext>
              </a:extLst>
            </p:cNvPr>
            <p:cNvSpPr/>
            <p:nvPr/>
          </p:nvSpPr>
          <p:spPr>
            <a:xfrm>
              <a:off x="1991032" y="1882646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DD83FC6-508E-E25F-A3AC-A639EF7DF811}"/>
                </a:ext>
              </a:extLst>
            </p:cNvPr>
            <p:cNvSpPr/>
            <p:nvPr/>
          </p:nvSpPr>
          <p:spPr>
            <a:xfrm>
              <a:off x="189560" y="1868064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Near-Data Processing</a:t>
              </a:r>
            </a:p>
            <a:p>
              <a:pPr algn="ctr"/>
              <a:r>
                <a:rPr lang="en-CH" sz="2000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(Other Works)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5FE55A-FBA2-5CD1-7D84-0EE4692E9441}"/>
                </a:ext>
              </a:extLst>
            </p:cNvPr>
            <p:cNvSpPr txBox="1"/>
            <p:nvPr/>
          </p:nvSpPr>
          <p:spPr>
            <a:xfrm>
              <a:off x="3038168" y="1858645"/>
              <a:ext cx="16834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ALP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IEEE TETC’22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186547-8C03-67FE-3A5F-CF357082D551}"/>
                </a:ext>
              </a:extLst>
            </p:cNvPr>
            <p:cNvSpPr txBox="1"/>
            <p:nvPr/>
          </p:nvSpPr>
          <p:spPr>
            <a:xfrm>
              <a:off x="7465861" y="1858646"/>
              <a:ext cx="1530931" cy="83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SIMDRAM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ASPLOS’21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83445-6E2C-BDC9-7D94-6690B78475D3}"/>
                </a:ext>
              </a:extLst>
            </p:cNvPr>
            <p:cNvSpPr txBox="1"/>
            <p:nvPr/>
          </p:nvSpPr>
          <p:spPr>
            <a:xfrm>
              <a:off x="5175738" y="1858646"/>
              <a:ext cx="1683485" cy="6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CODIC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8B9E04-3C1B-BFF9-A6E6-57D37FFE1879}"/>
              </a:ext>
            </a:extLst>
          </p:cNvPr>
          <p:cNvGrpSpPr/>
          <p:nvPr/>
        </p:nvGrpSpPr>
        <p:grpSpPr>
          <a:xfrm>
            <a:off x="189560" y="3240330"/>
            <a:ext cx="8807232" cy="636485"/>
            <a:chOff x="189560" y="2699515"/>
            <a:chExt cx="8807232" cy="8267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39F1E2-D4A4-6E40-43E7-BD6CE781D94C}"/>
                </a:ext>
              </a:extLst>
            </p:cNvPr>
            <p:cNvSpPr/>
            <p:nvPr/>
          </p:nvSpPr>
          <p:spPr>
            <a:xfrm>
              <a:off x="1999930" y="2740730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EA2D2E-C639-8263-6B46-68F4D99339DF}"/>
                </a:ext>
              </a:extLst>
            </p:cNvPr>
            <p:cNvSpPr txBox="1"/>
            <p:nvPr/>
          </p:nvSpPr>
          <p:spPr>
            <a:xfrm>
              <a:off x="3075637" y="2699515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Venice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0940C1-E786-09B9-B05D-B62447B8DA58}"/>
                </a:ext>
              </a:extLst>
            </p:cNvPr>
            <p:cNvSpPr txBox="1"/>
            <p:nvPr/>
          </p:nvSpPr>
          <p:spPr>
            <a:xfrm>
              <a:off x="6604274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CAL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6B9139-C7F6-016C-A0F6-0722B0327B8A}"/>
                </a:ext>
              </a:extLst>
            </p:cNvPr>
            <p:cNvSpPr txBox="1"/>
            <p:nvPr/>
          </p:nvSpPr>
          <p:spPr>
            <a:xfrm>
              <a:off x="5428061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CROW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ISCA’19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403B768-A846-175D-F682-67E560504AD8}"/>
                </a:ext>
              </a:extLst>
            </p:cNvPr>
            <p:cNvSpPr/>
            <p:nvPr/>
          </p:nvSpPr>
          <p:spPr>
            <a:xfrm>
              <a:off x="189560" y="2755809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Optimizing Memory </a:t>
              </a:r>
            </a:p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and Storage Systems</a:t>
              </a:r>
              <a:endParaRPr lang="en-CH" sz="2000" i="1" dirty="0">
                <a:solidFill>
                  <a:srgbClr val="FFD1B4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83B26D-BDC6-B7DD-FDC2-855CFA19CA98}"/>
                </a:ext>
              </a:extLst>
            </p:cNvPr>
            <p:cNvSpPr txBox="1"/>
            <p:nvPr/>
          </p:nvSpPr>
          <p:spPr>
            <a:xfrm>
              <a:off x="4251849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FIGARO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MICRO’20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A653BF-3C35-7289-99ED-7BB42F841DFA}"/>
                </a:ext>
              </a:extLst>
            </p:cNvPr>
            <p:cNvSpPr txBox="1"/>
            <p:nvPr/>
          </p:nvSpPr>
          <p:spPr>
            <a:xfrm>
              <a:off x="7923353" y="2699518"/>
              <a:ext cx="107343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FLIN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ISCA’18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41E875-5517-41B5-4F99-02A0B763940B}"/>
              </a:ext>
            </a:extLst>
          </p:cNvPr>
          <p:cNvGrpSpPr/>
          <p:nvPr/>
        </p:nvGrpSpPr>
        <p:grpSpPr>
          <a:xfrm>
            <a:off x="189560" y="4080969"/>
            <a:ext cx="8807232" cy="625131"/>
            <a:chOff x="189560" y="3690496"/>
            <a:chExt cx="8807232" cy="8120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FDDE05-314D-85B4-2CCD-241E6195F721}"/>
                </a:ext>
              </a:extLst>
            </p:cNvPr>
            <p:cNvSpPr/>
            <p:nvPr/>
          </p:nvSpPr>
          <p:spPr>
            <a:xfrm>
              <a:off x="1991031" y="3731711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D3812C7-6FB6-6A10-9A97-9B25CD10368E}"/>
                </a:ext>
              </a:extLst>
            </p:cNvPr>
            <p:cNvSpPr/>
            <p:nvPr/>
          </p:nvSpPr>
          <p:spPr>
            <a:xfrm>
              <a:off x="189560" y="3732042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Algorithms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C934BA-A0EC-5F0D-C0B8-4994FEC23416}"/>
                </a:ext>
              </a:extLst>
            </p:cNvPr>
            <p:cNvSpPr txBox="1"/>
            <p:nvPr/>
          </p:nvSpPr>
          <p:spPr>
            <a:xfrm>
              <a:off x="3038168" y="3690500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MLA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ISMB’24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1A9D5D-AE94-6693-579F-403B89BD3E2F}"/>
                </a:ext>
              </a:extLst>
            </p:cNvPr>
            <p:cNvSpPr txBox="1"/>
            <p:nvPr/>
          </p:nvSpPr>
          <p:spPr>
            <a:xfrm>
              <a:off x="4280792" y="3690500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RawHash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ISMB’23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4004D1-6064-3128-FA1F-4EB50AB7B68E}"/>
                </a:ext>
              </a:extLst>
            </p:cNvPr>
            <p:cNvSpPr txBox="1"/>
            <p:nvPr/>
          </p:nvSpPr>
          <p:spPr>
            <a:xfrm>
              <a:off x="5523416" y="3690500"/>
              <a:ext cx="194244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BLEND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Bioinformatics’23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F23FE5-891F-C64F-66F7-BD165C90A2E1}"/>
                </a:ext>
              </a:extLst>
            </p:cNvPr>
            <p:cNvSpPr txBox="1"/>
            <p:nvPr/>
          </p:nvSpPr>
          <p:spPr>
            <a:xfrm>
              <a:off x="7639665" y="3690496"/>
              <a:ext cx="1357127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TargetCall</a:t>
              </a:r>
              <a:b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APBC’23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A847F0-F955-0443-CDB8-7B76944DBB83}"/>
              </a:ext>
            </a:extLst>
          </p:cNvPr>
          <p:cNvGrpSpPr/>
          <p:nvPr/>
        </p:nvGrpSpPr>
        <p:grpSpPr>
          <a:xfrm>
            <a:off x="189560" y="4910254"/>
            <a:ext cx="8807232" cy="635672"/>
            <a:chOff x="189560" y="4560113"/>
            <a:chExt cx="8807232" cy="8257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E77807E-D7FA-5039-5411-6EBACCD944EA}"/>
                </a:ext>
              </a:extLst>
            </p:cNvPr>
            <p:cNvSpPr/>
            <p:nvPr/>
          </p:nvSpPr>
          <p:spPr>
            <a:xfrm>
              <a:off x="1978124" y="4601328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C60E95B-3BF8-F920-5898-F5F3779248F3}"/>
                </a:ext>
              </a:extLst>
            </p:cNvPr>
            <p:cNvSpPr/>
            <p:nvPr/>
          </p:nvSpPr>
          <p:spPr>
            <a:xfrm>
              <a:off x="189560" y="4615351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Algorithm-Architecture  Co-Design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4D15C9-D0ED-D0B4-026E-A9F3A7C86E3F}"/>
                </a:ext>
              </a:extLst>
            </p:cNvPr>
            <p:cNvSpPr txBox="1"/>
            <p:nvPr/>
          </p:nvSpPr>
          <p:spPr>
            <a:xfrm>
              <a:off x="3038166" y="4560113"/>
              <a:ext cx="199103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Scrooge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Bioinformatics’23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10FB46-D5CC-DE92-3828-9E5D8B5208C9}"/>
                </a:ext>
              </a:extLst>
            </p:cNvPr>
            <p:cNvSpPr txBox="1"/>
            <p:nvPr/>
          </p:nvSpPr>
          <p:spPr>
            <a:xfrm>
              <a:off x="5796691" y="4560118"/>
              <a:ext cx="1216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SeGraM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2FDABC-88DC-172F-4F2E-CAAD37E37EDB}"/>
                </a:ext>
              </a:extLst>
            </p:cNvPr>
            <p:cNvSpPr txBox="1"/>
            <p:nvPr/>
          </p:nvSpPr>
          <p:spPr>
            <a:xfrm>
              <a:off x="7780487" y="4560118"/>
              <a:ext cx="1216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SMASH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MICRO’19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AD2656-C153-4D19-EEB1-14210AE386AF}"/>
              </a:ext>
            </a:extLst>
          </p:cNvPr>
          <p:cNvGrpSpPr/>
          <p:nvPr/>
        </p:nvGrpSpPr>
        <p:grpSpPr>
          <a:xfrm>
            <a:off x="189561" y="5750080"/>
            <a:ext cx="8806957" cy="688202"/>
            <a:chOff x="189561" y="5556704"/>
            <a:chExt cx="8806957" cy="8939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770E4D-C312-8935-F94F-6188F1F9465D}"/>
                </a:ext>
              </a:extLst>
            </p:cNvPr>
            <p:cNvSpPr/>
            <p:nvPr/>
          </p:nvSpPr>
          <p:spPr>
            <a:xfrm>
              <a:off x="1999929" y="5580362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4DBAD9-AE84-4D39-BFFA-EC5E646DB3B6}"/>
                </a:ext>
              </a:extLst>
            </p:cNvPr>
            <p:cNvSpPr/>
            <p:nvPr/>
          </p:nvSpPr>
          <p:spPr>
            <a:xfrm>
              <a:off x="189561" y="5576834"/>
              <a:ext cx="2848608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Device-Architecture  </a:t>
              </a:r>
              <a:b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</a:br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Co-Design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1A8873-E42C-3615-DC9A-70C0F75433AB}"/>
                </a:ext>
              </a:extLst>
            </p:cNvPr>
            <p:cNvSpPr txBox="1"/>
            <p:nvPr/>
          </p:nvSpPr>
          <p:spPr>
            <a:xfrm>
              <a:off x="4033682" y="5556704"/>
              <a:ext cx="3889671" cy="89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Understanding and Modeling </a:t>
              </a:r>
              <a:b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Ultra-Dense 3D Memory Systems</a:t>
              </a:r>
              <a:br>
                <a:rPr lang="en-CH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PACT SRC’24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9308FC2-133C-02C1-4354-E2078033506E}"/>
              </a:ext>
            </a:extLst>
          </p:cNvPr>
          <p:cNvSpPr txBox="1"/>
          <p:nvPr/>
        </p:nvSpPr>
        <p:spPr>
          <a:xfrm>
            <a:off x="5029199" y="947716"/>
            <a:ext cx="2768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https://bit.ly/nikamgh</a:t>
            </a:r>
            <a:endParaRPr lang="en-CH" sz="2000" b="1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1A3E8B-0B76-6CBC-8461-B6E1E710D214}"/>
              </a:ext>
            </a:extLst>
          </p:cNvPr>
          <p:cNvSpPr txBox="1"/>
          <p:nvPr/>
        </p:nvSpPr>
        <p:spPr>
          <a:xfrm>
            <a:off x="5597751" y="504602"/>
            <a:ext cx="2588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/>
              <a:t>My Website: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039664-3635-F2F9-6F52-CD8F8D9E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7" y="48586"/>
            <a:ext cx="1356853" cy="135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673912-39CA-7878-D152-1E943AB517F6}"/>
              </a:ext>
            </a:extLst>
          </p:cNvPr>
          <p:cNvGrpSpPr/>
          <p:nvPr/>
        </p:nvGrpSpPr>
        <p:grpSpPr>
          <a:xfrm>
            <a:off x="189560" y="1523125"/>
            <a:ext cx="8798061" cy="660440"/>
            <a:chOff x="189560" y="1820346"/>
            <a:chExt cx="8798061" cy="857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6BABB6-F730-D9DB-8043-95E54666A406}"/>
                </a:ext>
              </a:extLst>
            </p:cNvPr>
            <p:cNvSpPr/>
            <p:nvPr/>
          </p:nvSpPr>
          <p:spPr>
            <a:xfrm>
              <a:off x="1991032" y="1882646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5BB0459-A685-7062-C783-6464F4C3272C}"/>
                </a:ext>
              </a:extLst>
            </p:cNvPr>
            <p:cNvSpPr/>
            <p:nvPr/>
          </p:nvSpPr>
          <p:spPr>
            <a:xfrm>
              <a:off x="189560" y="1868064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Works Described</a:t>
              </a:r>
              <a:b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</a:br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in This Talk</a:t>
              </a:r>
              <a:endParaRPr lang="en-CH" sz="2000" i="1" dirty="0">
                <a:solidFill>
                  <a:srgbClr val="FFD1B4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0852BE-901E-6A56-3DA8-3353855C5661}"/>
                </a:ext>
              </a:extLst>
            </p:cNvPr>
            <p:cNvSpPr txBox="1"/>
            <p:nvPr/>
          </p:nvSpPr>
          <p:spPr>
            <a:xfrm>
              <a:off x="4026715" y="1820346"/>
              <a:ext cx="1683485" cy="83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GenStore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ASPLOS’22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F451A0-C3AB-A25F-C90A-52B76FCD1D77}"/>
                </a:ext>
              </a:extLst>
            </p:cNvPr>
            <p:cNvSpPr txBox="1"/>
            <p:nvPr/>
          </p:nvSpPr>
          <p:spPr>
            <a:xfrm>
              <a:off x="6239868" y="1838673"/>
              <a:ext cx="1683485" cy="83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MegIS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37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Genome Sequence Analysis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ACC52-BF73-DA42-AD9D-F8B156EAD431}"/>
              </a:ext>
            </a:extLst>
          </p:cNvPr>
          <p:cNvSpPr/>
          <p:nvPr/>
        </p:nvSpPr>
        <p:spPr>
          <a:xfrm>
            <a:off x="0" y="4374560"/>
            <a:ext cx="9144000" cy="7639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671EFC-1331-174D-B84F-34BC5F4A4A6B}"/>
              </a:ext>
            </a:extLst>
          </p:cNvPr>
          <p:cNvSpPr/>
          <p:nvPr/>
        </p:nvSpPr>
        <p:spPr>
          <a:xfrm>
            <a:off x="-1" y="5303763"/>
            <a:ext cx="9144000" cy="748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movement overhead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481E8CAD-DA0B-DE49-AE7E-ADF48238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37" y="4306723"/>
            <a:ext cx="914400" cy="9144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9F4988-C678-5947-BDB2-49390A868FE9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B63E99D-D1E4-8245-8CB2-BCD3BEAAF8DA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6BADFB-FFE1-4E42-8501-08F12E36204A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709FEE-9362-744D-BD7D-4090E60D2C2C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71D223-4AC2-EF42-ACC1-66113579DA7F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F2603E-EC35-944A-B5BF-522099302E4A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B28578-0EA7-1344-8553-2880F1E40B36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02E78-13BB-5F40-8AB1-CDB1BEB38F0B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AF30CC-AFFD-C243-B35B-C66C856DFAAA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2F4E4-D6C2-1545-B09F-1D6880140494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239A0-AC43-254F-986D-684EDE49C650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46DDE2-1447-5147-855B-E194AB338B55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E8DE3FB2-0066-CC44-88B8-5F3645C02031}"/>
              </a:ext>
            </a:extLst>
          </p:cNvPr>
          <p:cNvSpPr/>
          <p:nvPr/>
        </p:nvSpPr>
        <p:spPr>
          <a:xfrm>
            <a:off x="1445366" y="910326"/>
            <a:ext cx="5886717" cy="98583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Movement</a:t>
            </a: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5C074053-199E-AE4B-94E6-C5A21A2B6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37" y="5219357"/>
            <a:ext cx="914400" cy="91440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33E3FE5-D2D1-A64A-BCDD-FDAE87FF39D1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7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75781 0.21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6 L 0.73472 0.1518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 L 0.73472 0.0881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-0.08611 L 0.71024 0.0516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6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2.59259E-6 L 0.71406 0.1909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70747 0.1347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2384 L 0.70677 0.0953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3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2616 L 0.7342 0.16458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1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1759 L 0.72361 0.2229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0" grpId="0" animBg="1"/>
      <p:bldP spid="31" grpId="0" animBg="1"/>
      <p:bldP spid="3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236" y="4017997"/>
            <a:ext cx="8267527" cy="76513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Corbel" panose="020B0503020204020204" pitchFamily="34" charset="0"/>
              </a:rPr>
              <a:t>Nika Mansouri </a:t>
            </a:r>
            <a:r>
              <a:rPr lang="en-US" sz="2400" dirty="0" err="1">
                <a:latin typeface="Corbel" panose="020B0503020204020204" pitchFamily="34" charset="0"/>
              </a:rPr>
              <a:t>Ghiasi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EC77A9-5043-4150-968B-B3891A22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137258"/>
            <a:ext cx="2673598" cy="4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9C36272-1966-4A37-B42B-3499713D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6999" y="6137258"/>
            <a:ext cx="2418477" cy="465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E81F0-3D6E-4B8D-B892-8E730EA51E97}"/>
              </a:ext>
            </a:extLst>
          </p:cNvPr>
          <p:cNvSpPr txBox="1"/>
          <p:nvPr/>
        </p:nvSpPr>
        <p:spPr>
          <a:xfrm>
            <a:off x="2214905" y="4992665"/>
            <a:ext cx="477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6"/>
              </a:rPr>
              <a:t>n.mansorighiasi@gmail.com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CD7185-9364-8345-9CE4-6B5D2E8AE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E8E7E9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3600" b="1" kern="1200">
                <a:solidFill>
                  <a:srgbClr val="06436E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Storage-Centric Computing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for Genomics and Metagenomics</a:t>
            </a:r>
            <a:endParaRPr kumimoji="0" lang="en-CH" sz="4400" b="1" i="0" u="none" strike="noStrike" kern="1200" cap="none" spc="0" normalizeH="0" baseline="0" noProof="0" dirty="0">
              <a:ln>
                <a:noFill/>
              </a:ln>
              <a:solidFill>
                <a:srgbClr val="06436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4ECE3-EEB5-D840-A4CD-57D1AE3B7F37}"/>
              </a:ext>
            </a:extLst>
          </p:cNvPr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06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2"/>
    </mc:Choice>
    <mc:Fallback xmlns="">
      <p:transition spd="slow" advTm="19262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DEDD-466F-B346-B9EE-A67BA83F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484937"/>
            <a:ext cx="8798061" cy="770467"/>
          </a:xfrm>
        </p:spPr>
        <p:txBody>
          <a:bodyPr/>
          <a:lstStyle/>
          <a:p>
            <a:pPr algn="ctr"/>
            <a:r>
              <a:rPr lang="en-CH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8590923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5505-C49C-A94B-A35E-F5BA929F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000" dirty="0"/>
              <a:t>End-to-End Workflow of Genome Sequence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E4648-6339-EE43-9A2C-F58F0F860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sz="1600" dirty="0"/>
              <a:t>There are </a:t>
            </a:r>
            <a:r>
              <a:rPr lang="en-GB" sz="1600" dirty="0">
                <a:solidFill>
                  <a:srgbClr val="1982C3"/>
                </a:solidFill>
              </a:rPr>
              <a:t>three key initial steps </a:t>
            </a:r>
            <a:r>
              <a:rPr lang="en-GB" sz="1600" dirty="0"/>
              <a:t>in a standard genome sequencing and analysis workflow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Collection, preparation, and sequencing of a DNA sample in the laboratory</a:t>
            </a:r>
          </a:p>
          <a:p>
            <a:pPr lvl="1">
              <a:spcAft>
                <a:spcPts val="500"/>
              </a:spcAft>
            </a:pPr>
            <a:r>
              <a:rPr lang="en-GB" sz="1400" dirty="0" err="1"/>
              <a:t>Basecalling</a:t>
            </a:r>
            <a:endParaRPr lang="en-GB" sz="1400" dirty="0"/>
          </a:p>
          <a:p>
            <a:pPr lvl="1">
              <a:spcAft>
                <a:spcPts val="2000"/>
              </a:spcAft>
            </a:pPr>
            <a:r>
              <a:rPr lang="en-GB" sz="1400" dirty="0"/>
              <a:t>Read mapping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Genomic read sets can be obtained by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Sequencing a DNA sample and </a:t>
            </a:r>
            <a:r>
              <a:rPr lang="en-GB" sz="1400" dirty="0">
                <a:solidFill>
                  <a:srgbClr val="1982C3"/>
                </a:solidFill>
              </a:rPr>
              <a:t>storing the generated read set into the SSD of a sequencing machine</a:t>
            </a:r>
          </a:p>
          <a:p>
            <a:pPr lvl="1">
              <a:spcAft>
                <a:spcPts val="2000"/>
              </a:spcAft>
            </a:pPr>
            <a:r>
              <a:rPr lang="en-GB" sz="1400" dirty="0"/>
              <a:t>Downloading read sets from </a:t>
            </a:r>
            <a:r>
              <a:rPr lang="en-GB" sz="1400" dirty="0">
                <a:solidFill>
                  <a:srgbClr val="1982C3"/>
                </a:solidFill>
              </a:rPr>
              <a:t>publicly available repositories and storing them into an SSD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We focus on optimizing the performance of read mapping because sequencing and </a:t>
            </a:r>
            <a:r>
              <a:rPr lang="en-GB" sz="1600" dirty="0" err="1"/>
              <a:t>basecalling</a:t>
            </a:r>
            <a:r>
              <a:rPr lang="en-GB" sz="1600" dirty="0"/>
              <a:t> are performed only once per read set, whereas read mapping can be performed many times </a:t>
            </a:r>
          </a:p>
          <a:p>
            <a:pPr lvl="1">
              <a:spcAft>
                <a:spcPts val="500"/>
              </a:spcAft>
            </a:pPr>
            <a:r>
              <a:rPr lang="en-GB" sz="1400" dirty="0" err="1"/>
              <a:t>Analyzing</a:t>
            </a:r>
            <a:r>
              <a:rPr lang="en-GB" sz="1400" dirty="0"/>
              <a:t> the differences between a reads from an individual and </a:t>
            </a:r>
            <a:r>
              <a:rPr lang="en-GB" sz="1400" dirty="0">
                <a:solidFill>
                  <a:srgbClr val="1982C3"/>
                </a:solidFill>
              </a:rPr>
              <a:t>many reference genomes of other individuals</a:t>
            </a:r>
          </a:p>
          <a:p>
            <a:pPr lvl="1">
              <a:spcAft>
                <a:spcPts val="2000"/>
              </a:spcAft>
            </a:pPr>
            <a:r>
              <a:rPr lang="en-GB" sz="1400" dirty="0"/>
              <a:t>Repeating the read mapping step many times </a:t>
            </a:r>
            <a:r>
              <a:rPr lang="en-GB" sz="1400" dirty="0">
                <a:solidFill>
                  <a:srgbClr val="1982C3"/>
                </a:solidFill>
              </a:rPr>
              <a:t>to improve the outcome of read mapping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Improving read mapping performance is critical in almost all genomic analyses that use sequencing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45% of the execution time when discovering </a:t>
            </a:r>
            <a:r>
              <a:rPr lang="en-GB" sz="1400" dirty="0">
                <a:solidFill>
                  <a:srgbClr val="1982C3"/>
                </a:solidFill>
              </a:rPr>
              <a:t>sequence variants in cancer genomics </a:t>
            </a:r>
            <a:r>
              <a:rPr lang="en-GB" sz="1400" dirty="0"/>
              <a:t>studies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60% of the execution time when profiling the species composition of </a:t>
            </a:r>
            <a:r>
              <a:rPr lang="en-GB" sz="1400" dirty="0">
                <a:solidFill>
                  <a:srgbClr val="1982C3"/>
                </a:solidFill>
              </a:rPr>
              <a:t>a multi-species (i.e., metagenomic) read</a:t>
            </a:r>
            <a:endParaRPr lang="en-CH" sz="1400" dirty="0">
              <a:solidFill>
                <a:srgbClr val="19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002D-4C89-5749-8147-49E1170B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36A859-EAEB-0243-B3E4-569E65556B20}"/>
              </a:ext>
            </a:extLst>
          </p:cNvPr>
          <p:cNvGrpSpPr/>
          <p:nvPr/>
        </p:nvGrpSpPr>
        <p:grpSpPr>
          <a:xfrm>
            <a:off x="2768209" y="1782670"/>
            <a:ext cx="4333180" cy="338554"/>
            <a:chOff x="3822125" y="1510641"/>
            <a:chExt cx="4333180" cy="33855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E920E2-4CB7-5644-B4D9-0D4B27F8FF63}"/>
                </a:ext>
              </a:extLst>
            </p:cNvPr>
            <p:cNvSpPr/>
            <p:nvPr/>
          </p:nvSpPr>
          <p:spPr>
            <a:xfrm>
              <a:off x="3822125" y="1540019"/>
              <a:ext cx="4333180" cy="268859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F24BD5C-BCCC-5D47-986F-C4ACF33D49DC}"/>
                </a:ext>
              </a:extLst>
            </p:cNvPr>
            <p:cNvGrpSpPr/>
            <p:nvPr/>
          </p:nvGrpSpPr>
          <p:grpSpPr>
            <a:xfrm>
              <a:off x="4121852" y="1510641"/>
              <a:ext cx="962460" cy="338554"/>
              <a:chOff x="4497859" y="329914"/>
              <a:chExt cx="962460" cy="33855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4E674B3-A5ED-8B4B-AE1F-C58CE35D6A78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CBC65D-6CE8-BE4A-9075-6A04FF1E7841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SSD-L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27FF14F-A7AB-8D4C-BA8C-A0442104AAC0}"/>
                </a:ext>
              </a:extLst>
            </p:cNvPr>
            <p:cNvGrpSpPr/>
            <p:nvPr/>
          </p:nvGrpSpPr>
          <p:grpSpPr>
            <a:xfrm>
              <a:off x="5128034" y="1510641"/>
              <a:ext cx="962460" cy="338554"/>
              <a:chOff x="4497859" y="329914"/>
              <a:chExt cx="962460" cy="3385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7F05418-051B-DE45-9ABA-62ACDD128A0B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90D310A-2FFE-434C-8691-BCABBB536ADB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SSD-M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E83BA6-2A8C-DC4B-924D-E54FBCD2D832}"/>
                </a:ext>
              </a:extLst>
            </p:cNvPr>
            <p:cNvGrpSpPr/>
            <p:nvPr/>
          </p:nvGrpSpPr>
          <p:grpSpPr>
            <a:xfrm>
              <a:off x="6134216" y="1510641"/>
              <a:ext cx="962460" cy="338554"/>
              <a:chOff x="4497859" y="329914"/>
              <a:chExt cx="962460" cy="33855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7A4A148-5E1C-154C-8D1D-F33065A20195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C72EFC-64F7-4745-8665-7864A3EA99D0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SSD-H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2C0D397-D308-8A48-911E-C55A1D32850A}"/>
                </a:ext>
              </a:extLst>
            </p:cNvPr>
            <p:cNvGrpSpPr/>
            <p:nvPr/>
          </p:nvGrpSpPr>
          <p:grpSpPr>
            <a:xfrm>
              <a:off x="7140397" y="1510641"/>
              <a:ext cx="839030" cy="338554"/>
              <a:chOff x="4497859" y="329914"/>
              <a:chExt cx="839030" cy="33855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48325C3-9423-E543-976B-ADC4E94DAC79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pattFill prst="wdUpDiag">
                <a:fgClr>
                  <a:srgbClr val="C00000"/>
                </a:fgClr>
                <a:bgClr>
                  <a:sysClr val="window" lastClr="FFFFFF"/>
                </a:bgClr>
              </a:patt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EC8F1BC-5B0E-394C-AD78-2827C920E6CA}"/>
                  </a:ext>
                </a:extLst>
              </p:cNvPr>
              <p:cNvSpPr txBox="1"/>
              <p:nvPr/>
            </p:nvSpPr>
            <p:spPr>
              <a:xfrm>
                <a:off x="4658498" y="329914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DRAM</a:t>
                </a:r>
              </a:p>
            </p:txBody>
          </p:sp>
        </p:grpSp>
      </p:grp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B45426B4-C869-534D-895D-34E20A4D03C7}"/>
              </a:ext>
            </a:extLst>
          </p:cNvPr>
          <p:cNvGraphicFramePr>
            <a:graphicFrameLocks/>
          </p:cNvGraphicFramePr>
          <p:nvPr/>
        </p:nvGraphicFramePr>
        <p:xfrm>
          <a:off x="1377407" y="1964046"/>
          <a:ext cx="66414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D5907E50-E3AC-5641-B5E3-ED88E7D0E257}"/>
              </a:ext>
            </a:extLst>
          </p:cNvPr>
          <p:cNvGraphicFramePr>
            <a:graphicFrameLocks/>
          </p:cNvGraphicFramePr>
          <p:nvPr/>
        </p:nvGraphicFramePr>
        <p:xfrm>
          <a:off x="4997280" y="2203652"/>
          <a:ext cx="2816381" cy="117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4A291D2A-EB46-A946-94E3-C29D138A2C86}"/>
              </a:ext>
            </a:extLst>
          </p:cNvPr>
          <p:cNvSpPr/>
          <p:nvPr/>
        </p:nvSpPr>
        <p:spPr>
          <a:xfrm>
            <a:off x="5586111" y="4139001"/>
            <a:ext cx="2227553" cy="154004"/>
          </a:xfrm>
          <a:prstGeom prst="rect">
            <a:avLst/>
          </a:prstGeom>
          <a:solidFill>
            <a:srgbClr val="E7E6E6">
              <a:lumMod val="75000"/>
              <a:alpha val="30000"/>
            </a:srgbClr>
          </a:solidFill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C669C9-5B43-9D4A-957D-63B6D88D995D}"/>
              </a:ext>
            </a:extLst>
          </p:cNvPr>
          <p:cNvCxnSpPr>
            <a:cxnSpLocks/>
          </p:cNvCxnSpPr>
          <p:nvPr/>
        </p:nvCxnSpPr>
        <p:spPr>
          <a:xfrm>
            <a:off x="4997280" y="3376510"/>
            <a:ext cx="588828" cy="762493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3E9622-9DF6-C443-8F14-AB0ADD45D2F9}"/>
              </a:ext>
            </a:extLst>
          </p:cNvPr>
          <p:cNvCxnSpPr>
            <a:cxnSpLocks/>
          </p:cNvCxnSpPr>
          <p:nvPr/>
        </p:nvCxnSpPr>
        <p:spPr>
          <a:xfrm>
            <a:off x="7813660" y="3357606"/>
            <a:ext cx="0" cy="77675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461F275-1789-0846-AF79-7EC2A40BB328}"/>
              </a:ext>
            </a:extLst>
          </p:cNvPr>
          <p:cNvSpPr txBox="1"/>
          <p:nvPr/>
        </p:nvSpPr>
        <p:spPr>
          <a:xfrm rot="16200000">
            <a:off x="5148341" y="3832223"/>
            <a:ext cx="43775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N/A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73E186-EC71-964B-8DCF-CFC87334E2F2}"/>
              </a:ext>
            </a:extLst>
          </p:cNvPr>
          <p:cNvSpPr txBox="1"/>
          <p:nvPr/>
        </p:nvSpPr>
        <p:spPr>
          <a:xfrm rot="16200000">
            <a:off x="5253139" y="2433535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24.8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66C7B0-132B-684A-BCFC-72A606B4D287}"/>
              </a:ext>
            </a:extLst>
          </p:cNvPr>
          <p:cNvCxnSpPr>
            <a:cxnSpLocks/>
          </p:cNvCxnSpPr>
          <p:nvPr/>
        </p:nvCxnSpPr>
        <p:spPr>
          <a:xfrm flipV="1">
            <a:off x="5563534" y="2214708"/>
            <a:ext cx="0" cy="20283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AA0A1FF-019D-684D-8591-ABD6AD1CB7CD}"/>
              </a:ext>
            </a:extLst>
          </p:cNvPr>
          <p:cNvSpPr txBox="1"/>
          <p:nvPr/>
        </p:nvSpPr>
        <p:spPr>
          <a:xfrm rot="16200000">
            <a:off x="7058129" y="2692812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N/A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277CE2-BD05-5640-B316-4B574146A64A}"/>
              </a:ext>
            </a:extLst>
          </p:cNvPr>
          <p:cNvSpPr txBox="1"/>
          <p:nvPr/>
        </p:nvSpPr>
        <p:spPr>
          <a:xfrm rot="16200000">
            <a:off x="5422164" y="2414643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3.54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6E2CA60-CCC7-BD49-AD56-B85B98949F7B}"/>
              </a:ext>
            </a:extLst>
          </p:cNvPr>
          <p:cNvSpPr txBox="1"/>
          <p:nvPr/>
        </p:nvSpPr>
        <p:spPr>
          <a:xfrm rot="16200000">
            <a:off x="5649657" y="2289508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2.01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9B9645-61F6-3B44-8FCA-D7D5E49ABBB6}"/>
              </a:ext>
            </a:extLst>
          </p:cNvPr>
          <p:cNvSpPr txBox="1"/>
          <p:nvPr/>
        </p:nvSpPr>
        <p:spPr>
          <a:xfrm rot="16200000">
            <a:off x="5882441" y="2385764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1.64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DB210E-ACD1-1D47-BDA1-B722B1753981}"/>
              </a:ext>
            </a:extLst>
          </p:cNvPr>
          <p:cNvSpPr txBox="1"/>
          <p:nvPr/>
        </p:nvSpPr>
        <p:spPr>
          <a:xfrm rot="16200000">
            <a:off x="6572381" y="2433532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1.44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A4B651-3464-204D-9740-4BABFE879216}"/>
              </a:ext>
            </a:extLst>
          </p:cNvPr>
          <p:cNvSpPr txBox="1"/>
          <p:nvPr/>
        </p:nvSpPr>
        <p:spPr>
          <a:xfrm rot="16200000">
            <a:off x="6805369" y="2566151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0.72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952645-EA53-854C-84D0-6C89FA652EC6}"/>
              </a:ext>
            </a:extLst>
          </p:cNvPr>
          <p:cNvSpPr txBox="1"/>
          <p:nvPr/>
        </p:nvSpPr>
        <p:spPr>
          <a:xfrm rot="16200000">
            <a:off x="6416752" y="2433535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10.1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8E8B22-0AB6-6847-817F-F914E6CC002F}"/>
              </a:ext>
            </a:extLst>
          </p:cNvPr>
          <p:cNvCxnSpPr>
            <a:cxnSpLocks/>
          </p:cNvCxnSpPr>
          <p:nvPr/>
        </p:nvCxnSpPr>
        <p:spPr>
          <a:xfrm flipV="1">
            <a:off x="6727148" y="2214708"/>
            <a:ext cx="0" cy="20283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FC8E51A-D8C1-3045-8F64-340363847255}"/>
              </a:ext>
            </a:extLst>
          </p:cNvPr>
          <p:cNvSpPr txBox="1"/>
          <p:nvPr/>
        </p:nvSpPr>
        <p:spPr>
          <a:xfrm rot="16200000">
            <a:off x="6944" y="3018362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ambria" panose="02040503050406030204" pitchFamily="18" charset="0"/>
              </a:rPr>
              <a:t>Execution time [sec]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6B02CF-0088-694C-BB78-B0D38C653A93}"/>
              </a:ext>
            </a:extLst>
          </p:cNvPr>
          <p:cNvSpPr/>
          <p:nvPr/>
        </p:nvSpPr>
        <p:spPr>
          <a:xfrm>
            <a:off x="5490965" y="4369437"/>
            <a:ext cx="1163613" cy="2652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79585C-6E89-9E42-ABBD-9A510C1AAE33}"/>
              </a:ext>
            </a:extLst>
          </p:cNvPr>
          <p:cNvSpPr/>
          <p:nvPr/>
        </p:nvSpPr>
        <p:spPr>
          <a:xfrm>
            <a:off x="3228269" y="4373265"/>
            <a:ext cx="1163613" cy="2652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SW-filter</a:t>
            </a:r>
          </a:p>
        </p:txBody>
      </p:sp>
    </p:spTree>
    <p:extLst>
      <p:ext uri="{BB962C8B-B14F-4D97-AF65-F5344CB8AC3E}">
        <p14:creationId xmlns:p14="http://schemas.microsoft.com/office/powerpoint/2010/main" val="37900897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0C76A6-69F8-EE4C-8916-A73F58E3019A}"/>
              </a:ext>
            </a:extLst>
          </p:cNvPr>
          <p:cNvSpPr txBox="1"/>
          <p:nvPr/>
        </p:nvSpPr>
        <p:spPr>
          <a:xfrm>
            <a:off x="171416" y="4426572"/>
            <a:ext cx="3490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>
                <a:solidFill>
                  <a:srgbClr val="C00000"/>
                </a:solidFill>
                <a:latin typeface="Corbel" panose="020B0503020204020204" pitchFamily="34" charset="0"/>
              </a:rPr>
              <a:t>State-of-the-art software read mapper, Minimap2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48BD11-9C99-064A-92A2-1AA5F52D2C5B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1916503" y="4083542"/>
            <a:ext cx="871773" cy="343030"/>
          </a:xfrm>
          <a:prstGeom prst="line">
            <a:avLst/>
          </a:prstGeom>
          <a:ln w="12700">
            <a:solidFill>
              <a:srgbClr val="C0000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26F3F6-5477-E74B-8353-51E5FE1470BF}"/>
              </a:ext>
            </a:extLst>
          </p:cNvPr>
          <p:cNvSpPr/>
          <p:nvPr/>
        </p:nvSpPr>
        <p:spPr>
          <a:xfrm>
            <a:off x="2356834" y="3786389"/>
            <a:ext cx="862884" cy="297153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ysDash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E84A61-7E47-234B-A740-C84157B5321A}"/>
              </a:ext>
            </a:extLst>
          </p:cNvPr>
          <p:cNvSpPr/>
          <p:nvPr/>
        </p:nvSpPr>
        <p:spPr>
          <a:xfrm>
            <a:off x="3990303" y="3786388"/>
            <a:ext cx="1431701" cy="29715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E9D663-CA76-3240-B67C-9084A97758BB}"/>
              </a:ext>
            </a:extLst>
          </p:cNvPr>
          <p:cNvSpPr/>
          <p:nvPr/>
        </p:nvSpPr>
        <p:spPr>
          <a:xfrm>
            <a:off x="6107200" y="3798329"/>
            <a:ext cx="1075790" cy="297153"/>
          </a:xfrm>
          <a:prstGeom prst="roundRect">
            <a:avLst/>
          </a:prstGeom>
          <a:noFill/>
          <a:ln w="19050">
            <a:solidFill>
              <a:srgbClr val="629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EA1FEE-C136-EB4B-BC79-B85F8D6C51A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706154" y="4083541"/>
            <a:ext cx="0" cy="1324359"/>
          </a:xfrm>
          <a:prstGeom prst="line">
            <a:avLst/>
          </a:prstGeom>
          <a:ln w="12700">
            <a:solidFill>
              <a:srgbClr val="7030A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AB9529-66D8-BE40-9EED-E9F73DCAB732}"/>
              </a:ext>
            </a:extLst>
          </p:cNvPr>
          <p:cNvSpPr txBox="1"/>
          <p:nvPr/>
        </p:nvSpPr>
        <p:spPr>
          <a:xfrm>
            <a:off x="1109482" y="5418224"/>
            <a:ext cx="7108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Base integrated with a software filter </a:t>
            </a:r>
          </a:p>
          <a:p>
            <a:pPr algn="ctr"/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that prunes </a:t>
            </a:r>
            <a:r>
              <a:rPr lang="en-CH" sz="2200" b="1" dirty="0">
                <a:solidFill>
                  <a:srgbClr val="7030A0"/>
                </a:solidFill>
                <a:latin typeface="Corbel" panose="020B0503020204020204" pitchFamily="34" charset="0"/>
              </a:rPr>
              <a:t>80% </a:t>
            </a:r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of exactly-matching reads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52FE29-EB9C-6E4C-BA57-0E6C2C566371}"/>
              </a:ext>
            </a:extLst>
          </p:cNvPr>
          <p:cNvCxnSpPr>
            <a:cxnSpLocks/>
          </p:cNvCxnSpPr>
          <p:nvPr/>
        </p:nvCxnSpPr>
        <p:spPr>
          <a:xfrm>
            <a:off x="6645095" y="4095482"/>
            <a:ext cx="708742" cy="331090"/>
          </a:xfrm>
          <a:prstGeom prst="line">
            <a:avLst/>
          </a:prstGeom>
          <a:ln w="12700">
            <a:solidFill>
              <a:srgbClr val="629B3C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4623AE-E2ED-3E49-B4BF-3BF931B5080F}"/>
              </a:ext>
            </a:extLst>
          </p:cNvPr>
          <p:cNvSpPr txBox="1"/>
          <p:nvPr/>
        </p:nvSpPr>
        <p:spPr>
          <a:xfrm>
            <a:off x="6155294" y="4392635"/>
            <a:ext cx="3490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>
                <a:solidFill>
                  <a:srgbClr val="629B3C"/>
                </a:solidFill>
                <a:latin typeface="Corbel" panose="020B0503020204020204" pitchFamily="34" charset="0"/>
              </a:rPr>
              <a:t>Base integrated with an</a:t>
            </a:r>
          </a:p>
          <a:p>
            <a:r>
              <a:rPr lang="en-GB" sz="2200" dirty="0">
                <a:solidFill>
                  <a:srgbClr val="629B3C"/>
                </a:solidFill>
                <a:latin typeface="Corbel" panose="020B0503020204020204" pitchFamily="34" charset="0"/>
              </a:rPr>
              <a:t>ideal in-storage filter</a:t>
            </a:r>
            <a:endParaRPr lang="en-CH" sz="2200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12F6B-3CEA-7645-A0ED-4B25ED29887F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87E38E-5B0E-5B42-AFA3-19ED1B2BDDCA}"/>
              </a:ext>
            </a:extLst>
          </p:cNvPr>
          <p:cNvSpPr/>
          <p:nvPr/>
        </p:nvSpPr>
        <p:spPr>
          <a:xfrm>
            <a:off x="1916503" y="2139951"/>
            <a:ext cx="5566122" cy="1498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FFE841D-5AB5-4F42-90B8-7DD117DA63E2}"/>
              </a:ext>
            </a:extLst>
          </p:cNvPr>
          <p:cNvCxnSpPr>
            <a:cxnSpLocks/>
          </p:cNvCxnSpPr>
          <p:nvPr/>
        </p:nvCxnSpPr>
        <p:spPr>
          <a:xfrm>
            <a:off x="1910746" y="2724150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4893E85-5064-ED4E-86AC-1AC71B59E356}"/>
              </a:ext>
            </a:extLst>
          </p:cNvPr>
          <p:cNvCxnSpPr>
            <a:cxnSpLocks/>
          </p:cNvCxnSpPr>
          <p:nvPr/>
        </p:nvCxnSpPr>
        <p:spPr>
          <a:xfrm>
            <a:off x="1910746" y="2416175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B606D1-ED27-B64B-8FDB-7B555FFF224F}"/>
              </a:ext>
            </a:extLst>
          </p:cNvPr>
          <p:cNvCxnSpPr>
            <a:cxnSpLocks/>
          </p:cNvCxnSpPr>
          <p:nvPr/>
        </p:nvCxnSpPr>
        <p:spPr>
          <a:xfrm>
            <a:off x="1910746" y="3035300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637200-0FC1-E149-9270-30589E1491DB}"/>
              </a:ext>
            </a:extLst>
          </p:cNvPr>
          <p:cNvCxnSpPr>
            <a:cxnSpLocks/>
          </p:cNvCxnSpPr>
          <p:nvPr/>
        </p:nvCxnSpPr>
        <p:spPr>
          <a:xfrm>
            <a:off x="1910746" y="3343275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9" grpId="0" animBg="1"/>
      <p:bldP spid="10" grpId="0" animBg="1"/>
      <p:bldP spid="12" grpId="0" animBg="1"/>
      <p:bldP spid="18" grpId="0"/>
      <p:bldP spid="2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FEBA6A-CC56-E842-A476-8EF493238FCE}"/>
              </a:ext>
            </a:extLst>
          </p:cNvPr>
          <p:cNvCxnSpPr>
            <a:cxnSpLocks/>
          </p:cNvCxnSpPr>
          <p:nvPr/>
        </p:nvCxnSpPr>
        <p:spPr>
          <a:xfrm flipH="1" flipV="1">
            <a:off x="2690507" y="1453391"/>
            <a:ext cx="516335" cy="242431"/>
          </a:xfrm>
          <a:prstGeom prst="line">
            <a:avLst/>
          </a:prstGeom>
          <a:ln w="12700">
            <a:solidFill>
              <a:srgbClr val="C0000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3B5F7E-079C-404B-8206-5DC1D89EAAC2}"/>
              </a:ext>
            </a:extLst>
          </p:cNvPr>
          <p:cNvSpPr/>
          <p:nvPr/>
        </p:nvSpPr>
        <p:spPr>
          <a:xfrm>
            <a:off x="2665927" y="1695821"/>
            <a:ext cx="1030309" cy="313283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ysDash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9FAB81-B8C1-694F-B443-FBED1E185995}"/>
              </a:ext>
            </a:extLst>
          </p:cNvPr>
          <p:cNvSpPr/>
          <p:nvPr/>
        </p:nvSpPr>
        <p:spPr>
          <a:xfrm>
            <a:off x="4069118" y="1711951"/>
            <a:ext cx="1107587" cy="29715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E686BA-4F29-BF4A-A79E-D1644DF8525A}"/>
              </a:ext>
            </a:extLst>
          </p:cNvPr>
          <p:cNvSpPr/>
          <p:nvPr/>
        </p:nvSpPr>
        <p:spPr>
          <a:xfrm>
            <a:off x="5569305" y="1711951"/>
            <a:ext cx="1075790" cy="297153"/>
          </a:xfrm>
          <a:prstGeom prst="roundRect">
            <a:avLst/>
          </a:prstGeom>
          <a:noFill/>
          <a:ln w="19050">
            <a:solidFill>
              <a:srgbClr val="629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4ECD86-8FCA-2942-8CDC-9BD41D2001C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622911" y="952991"/>
            <a:ext cx="1" cy="758960"/>
          </a:xfrm>
          <a:prstGeom prst="line">
            <a:avLst/>
          </a:prstGeom>
          <a:ln w="12700">
            <a:solidFill>
              <a:srgbClr val="7030A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217356-0AC8-6F46-9805-2A169D56E548}"/>
              </a:ext>
            </a:extLst>
          </p:cNvPr>
          <p:cNvCxnSpPr>
            <a:cxnSpLocks/>
          </p:cNvCxnSpPr>
          <p:nvPr/>
        </p:nvCxnSpPr>
        <p:spPr>
          <a:xfrm flipV="1">
            <a:off x="6107200" y="1453391"/>
            <a:ext cx="409510" cy="242431"/>
          </a:xfrm>
          <a:prstGeom prst="line">
            <a:avLst/>
          </a:prstGeom>
          <a:ln w="12700">
            <a:solidFill>
              <a:srgbClr val="629B3C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B011A2-989A-0F46-A4EE-43E23F16ACFA}"/>
              </a:ext>
            </a:extLst>
          </p:cNvPr>
          <p:cNvSpPr txBox="1"/>
          <p:nvPr/>
        </p:nvSpPr>
        <p:spPr>
          <a:xfrm>
            <a:off x="0" y="745504"/>
            <a:ext cx="3026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Low-end SSD with SATA3 interface (0.5 GB/s)</a:t>
            </a:r>
            <a:endParaRPr lang="en-CH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D4B312-7A72-F949-B510-DDFAFBFB54E1}"/>
              </a:ext>
            </a:extLst>
          </p:cNvPr>
          <p:cNvSpPr txBox="1"/>
          <p:nvPr/>
        </p:nvSpPr>
        <p:spPr>
          <a:xfrm>
            <a:off x="2877824" y="196607"/>
            <a:ext cx="349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orbel" panose="020B0503020204020204" pitchFamily="34" charset="0"/>
              </a:rPr>
              <a:t>High-end SSD with PCIe Gen4 interface (7 GB/s)</a:t>
            </a:r>
            <a:endParaRPr lang="en-CH" sz="2000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271550-E80E-A44E-BFA6-CBF18A5D2335}"/>
              </a:ext>
            </a:extLst>
          </p:cNvPr>
          <p:cNvSpPr txBox="1"/>
          <p:nvPr/>
        </p:nvSpPr>
        <p:spPr>
          <a:xfrm>
            <a:off x="5923377" y="878661"/>
            <a:ext cx="349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29B3C"/>
                </a:solidFill>
                <a:latin typeface="Corbel" panose="020B0503020204020204" pitchFamily="34" charset="0"/>
              </a:rPr>
              <a:t>Data preloaded in DRAM, </a:t>
            </a:r>
          </a:p>
          <a:p>
            <a:pPr algn="ctr"/>
            <a:r>
              <a:rPr lang="en-US" sz="2000" dirty="0">
                <a:solidFill>
                  <a:srgbClr val="629B3C"/>
                </a:solidFill>
                <a:latin typeface="Corbel" panose="020B0503020204020204" pitchFamily="34" charset="0"/>
              </a:rPr>
              <a:t>with no I/O overhead</a:t>
            </a:r>
            <a:endParaRPr lang="en-CH" sz="2000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070CDC-2B9A-DB42-A28B-5F50183D79D7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272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/>
      <p:bldP spid="8" grpId="0" animBg="1"/>
      <p:bldP spid="9" grpId="0" animBg="1"/>
      <p:bldP spid="10" grpId="0" animBg="1"/>
      <p:bldP spid="13" grpId="0"/>
      <p:bldP spid="22" grpId="0"/>
      <p:bldP spid="26" grpId="0"/>
      <p:bldP spid="2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Benefits of Ideal In-Storage Filter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4851B-92F2-144C-B57C-627039A5AA4F}"/>
              </a:ext>
            </a:extLst>
          </p:cNvPr>
          <p:cNvSpPr/>
          <p:nvPr/>
        </p:nvSpPr>
        <p:spPr>
          <a:xfrm>
            <a:off x="-1" y="4406649"/>
            <a:ext cx="9144000" cy="1793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The ideal in-storage filter significantly improves performance by</a:t>
            </a:r>
          </a:p>
          <a:p>
            <a:pPr marL="457200" indent="-457200" algn="ctr">
              <a:lnSpc>
                <a:spcPct val="150000"/>
              </a:lnSpc>
              <a:buAutoNum type="arabicParenR"/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computation overhead</a:t>
            </a:r>
          </a:p>
          <a:p>
            <a:pPr marL="457200" indent="-457200" algn="ctr">
              <a:lnSpc>
                <a:spcPct val="150000"/>
              </a:lnSpc>
              <a:buAutoNum type="arabicParenR"/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data movement overhead</a:t>
            </a:r>
            <a:endParaRPr lang="en-CH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224C3-94F9-DD43-B01B-C4F57AB14B06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4563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ldLvl="2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Software Mappers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CED627-76C9-774D-9277-8E9ACEB6293B}"/>
              </a:ext>
            </a:extLst>
          </p:cNvPr>
          <p:cNvSpPr/>
          <p:nvPr/>
        </p:nvSpPr>
        <p:spPr>
          <a:xfrm>
            <a:off x="-1" y="4345210"/>
            <a:ext cx="9144000" cy="133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I/O has a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significant impact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application performance</a:t>
            </a:r>
          </a:p>
          <a:p>
            <a:pPr algn="ctr"/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endParaRPr lang="en-GB" sz="10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endParaRPr lang="en-CH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A8FF82-3A06-DA4B-9004-E99A8B91C0FB}"/>
              </a:ext>
            </a:extLst>
          </p:cNvPr>
          <p:cNvSpPr/>
          <p:nvPr/>
        </p:nvSpPr>
        <p:spPr>
          <a:xfrm>
            <a:off x="-5323" y="4972797"/>
            <a:ext cx="9144000" cy="5572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which can be alleviated at the cost of 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expensive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storage devices and interfaces</a:t>
            </a:r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60F289-D093-FB46-9810-752016BF2F6D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1257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animBg="1"/>
      <p:bldP spid="19" grpId="0" uiExpan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Software Mappers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8FF1F-441F-7842-BB70-63EA3E778D53}"/>
              </a:ext>
            </a:extLst>
          </p:cNvPr>
          <p:cNvSpPr/>
          <p:nvPr/>
        </p:nvSpPr>
        <p:spPr>
          <a:xfrm>
            <a:off x="0" y="4234238"/>
            <a:ext cx="9144000" cy="7871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SW-filter provides limited benefits compared to Base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3ADA64-484A-CE49-A6E6-53ECF01547E2}"/>
              </a:ext>
            </a:extLst>
          </p:cNvPr>
          <p:cNvCxnSpPr>
            <a:cxnSpLocks/>
          </p:cNvCxnSpPr>
          <p:nvPr/>
        </p:nvCxnSpPr>
        <p:spPr>
          <a:xfrm>
            <a:off x="4279154" y="2137893"/>
            <a:ext cx="0" cy="307617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2BC902-81AF-6C49-9CC1-4F6B4C7D7FD3}"/>
              </a:ext>
            </a:extLst>
          </p:cNvPr>
          <p:cNvCxnSpPr>
            <a:cxnSpLocks/>
          </p:cNvCxnSpPr>
          <p:nvPr/>
        </p:nvCxnSpPr>
        <p:spPr>
          <a:xfrm>
            <a:off x="2524259" y="2137893"/>
            <a:ext cx="1754895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6CB779-8AA9-DD49-828B-323FC11B6956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7BBC87-4EB5-B74E-9FC0-C8BD48C767FB}"/>
              </a:ext>
            </a:extLst>
          </p:cNvPr>
          <p:cNvSpPr/>
          <p:nvPr/>
        </p:nvSpPr>
        <p:spPr>
          <a:xfrm>
            <a:off x="0" y="5206115"/>
            <a:ext cx="9144000" cy="1044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The filtering process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outside the SSD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must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compete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with the read mapping process for the resources in the system</a:t>
            </a:r>
          </a:p>
        </p:txBody>
      </p:sp>
    </p:spTree>
    <p:extLst>
      <p:ext uri="{BB962C8B-B14F-4D97-AF65-F5344CB8AC3E}">
        <p14:creationId xmlns:p14="http://schemas.microsoft.com/office/powerpoint/2010/main" val="25345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56D7-39BD-F740-833C-61471943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Hardware Mappers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E259E83-D316-9C4C-839E-49A7F3B2E6CA}"/>
              </a:ext>
            </a:extLst>
          </p:cNvPr>
          <p:cNvGraphicFramePr>
            <a:graphicFrameLocks/>
          </p:cNvGraphicFramePr>
          <p:nvPr/>
        </p:nvGraphicFramePr>
        <p:xfrm>
          <a:off x="1738652" y="1456477"/>
          <a:ext cx="64651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DF440E-183B-BB44-A2D0-BE97C2C6C782}"/>
              </a:ext>
            </a:extLst>
          </p:cNvPr>
          <p:cNvSpPr txBox="1"/>
          <p:nvPr/>
        </p:nvSpPr>
        <p:spPr>
          <a:xfrm rot="16200000">
            <a:off x="372662" y="2643411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966B3-BF9A-D844-BD8E-B55527D2B9FC}"/>
              </a:ext>
            </a:extLst>
          </p:cNvPr>
          <p:cNvSpPr txBox="1"/>
          <p:nvPr/>
        </p:nvSpPr>
        <p:spPr>
          <a:xfrm rot="16200000">
            <a:off x="2653238" y="2206733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schemeClr val="bg1"/>
                </a:solidFill>
                <a:latin typeface="Cambria" panose="02040503050406030204" pitchFamily="18" charset="0"/>
              </a:rPr>
              <a:t>24.8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8A733A-A9CA-B843-9F6B-F0938F36CB7E}"/>
              </a:ext>
            </a:extLst>
          </p:cNvPr>
          <p:cNvCxnSpPr>
            <a:cxnSpLocks/>
          </p:cNvCxnSpPr>
          <p:nvPr/>
        </p:nvCxnSpPr>
        <p:spPr>
          <a:xfrm flipV="1">
            <a:off x="2963637" y="1970243"/>
            <a:ext cx="0" cy="202833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389AD5-242F-1D4A-9808-1DBAA563B54E}"/>
              </a:ext>
            </a:extLst>
          </p:cNvPr>
          <p:cNvSpPr txBox="1"/>
          <p:nvPr/>
        </p:nvSpPr>
        <p:spPr>
          <a:xfrm rot="16200000">
            <a:off x="5424779" y="2206732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schemeClr val="bg1"/>
                </a:solidFill>
                <a:latin typeface="Cambria" panose="02040503050406030204" pitchFamily="18" charset="0"/>
              </a:rPr>
              <a:t>10.1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2AAACD-6B67-7842-ABF1-D4408EAE714B}"/>
              </a:ext>
            </a:extLst>
          </p:cNvPr>
          <p:cNvCxnSpPr>
            <a:cxnSpLocks/>
          </p:cNvCxnSpPr>
          <p:nvPr/>
        </p:nvCxnSpPr>
        <p:spPr>
          <a:xfrm flipV="1">
            <a:off x="5735178" y="1970242"/>
            <a:ext cx="0" cy="202833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3696A535-A744-004D-B729-25D4EF0B28FC}"/>
              </a:ext>
            </a:extLst>
          </p:cNvPr>
          <p:cNvSpPr/>
          <p:nvPr/>
        </p:nvSpPr>
        <p:spPr>
          <a:xfrm rot="5400000">
            <a:off x="3582314" y="2218316"/>
            <a:ext cx="772731" cy="338532"/>
          </a:xfrm>
          <a:prstGeom prst="arc">
            <a:avLst>
              <a:gd name="adj1" fmla="val 7102028"/>
              <a:gd name="adj2" fmla="val 18473664"/>
            </a:avLst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D5BE5-0DA3-5A43-B97E-ACE59F2180E8}"/>
              </a:ext>
            </a:extLst>
          </p:cNvPr>
          <p:cNvSpPr txBox="1"/>
          <p:nvPr/>
        </p:nvSpPr>
        <p:spPr>
          <a:xfrm>
            <a:off x="4279224" y="2070520"/>
            <a:ext cx="94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b="1" dirty="0">
                <a:solidFill>
                  <a:srgbClr val="FF0000"/>
                </a:solidFill>
                <a:latin typeface="Cambria" panose="02040503050406030204" pitchFamily="18" charset="0"/>
              </a:rPr>
              <a:t>23%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333C73-9322-BD4D-8690-15A26AEB8441}"/>
              </a:ext>
            </a:extLst>
          </p:cNvPr>
          <p:cNvSpPr/>
          <p:nvPr/>
        </p:nvSpPr>
        <p:spPr>
          <a:xfrm>
            <a:off x="0" y="5268903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The ideal in-storage filter significantly improves performance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680426-63AA-AF4F-8BB3-A03BC1A64781}"/>
              </a:ext>
            </a:extLst>
          </p:cNvPr>
          <p:cNvSpPr/>
          <p:nvPr/>
        </p:nvSpPr>
        <p:spPr>
          <a:xfrm>
            <a:off x="0" y="4161060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Even the high-end SSD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does not fully alleviate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the storage bottleneck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4ADD6-7433-9C43-B377-B0A8FC7AA7B5}"/>
              </a:ext>
            </a:extLst>
          </p:cNvPr>
          <p:cNvSpPr txBox="1"/>
          <p:nvPr/>
        </p:nvSpPr>
        <p:spPr>
          <a:xfrm rot="16200000">
            <a:off x="6393757" y="3113539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0140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AD54C5-BF55-4E41-8C0F-3556E47BC5A0}"/>
              </a:ext>
            </a:extLst>
          </p:cNvPr>
          <p:cNvSpPr/>
          <p:nvPr/>
        </p:nvSpPr>
        <p:spPr>
          <a:xfrm>
            <a:off x="3721994" y="2113937"/>
            <a:ext cx="5232447" cy="18330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rocessor">
            <a:extLst>
              <a:ext uri="{FF2B5EF4-FFF2-40B4-BE49-F238E27FC236}">
                <a16:creationId xmlns:a16="http://schemas.microsoft.com/office/drawing/2014/main" id="{71065E2A-7362-3A42-A4EE-680E81E7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5568" y="1234722"/>
            <a:ext cx="955855" cy="955855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3274706B-9FCF-B74A-AEEE-2613B8773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10" y="1249505"/>
            <a:ext cx="955854" cy="955854"/>
          </a:xfrm>
          <a:prstGeom prst="rect">
            <a:avLst/>
          </a:prstGeom>
        </p:spPr>
      </p:pic>
      <p:pic>
        <p:nvPicPr>
          <p:cNvPr id="12" name="Graphic 11" descr="Filter">
            <a:extLst>
              <a:ext uri="{FF2B5EF4-FFF2-40B4-BE49-F238E27FC236}">
                <a16:creationId xmlns:a16="http://schemas.microsoft.com/office/drawing/2014/main" id="{A3C1ACFA-1681-2944-95D5-336F827DA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8208" y="128612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D6EC6-9E53-1942-BA75-E28E28CB8EE7}"/>
              </a:ext>
            </a:extLst>
          </p:cNvPr>
          <p:cNvSpPr txBox="1"/>
          <p:nvPr/>
        </p:nvSpPr>
        <p:spPr>
          <a:xfrm>
            <a:off x="3986741" y="897913"/>
            <a:ext cx="1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Heuristics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BE85F-9B13-E947-BE2F-9258663BDA08}"/>
              </a:ext>
            </a:extLst>
          </p:cNvPr>
          <p:cNvSpPr txBox="1"/>
          <p:nvPr/>
        </p:nvSpPr>
        <p:spPr>
          <a:xfrm>
            <a:off x="7226166" y="937705"/>
            <a:ext cx="21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AB6890-0F63-B747-9D57-26D84D7D6A66}"/>
              </a:ext>
            </a:extLst>
          </p:cNvPr>
          <p:cNvSpPr txBox="1"/>
          <p:nvPr/>
        </p:nvSpPr>
        <p:spPr>
          <a:xfrm>
            <a:off x="5784669" y="937705"/>
            <a:ext cx="106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E9FD74E-F3A3-EC4F-A031-2E50E586A05F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A3B81D-25E3-8A4C-A2DB-AB9E43C288AE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F2E9F3-46D4-2D48-A408-9382652ADA44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2E5EEA-9D8D-454B-9C48-5D4302BF02C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BFA13-9C6A-A84C-8779-352B3F95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Accelerating </a:t>
            </a:r>
            <a:r>
              <a:rPr lang="en-US" dirty="0"/>
              <a:t>(Meta)Genome</a:t>
            </a:r>
            <a:r>
              <a:rPr lang="en-CH" dirty="0"/>
              <a:t>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A2418-71A5-3742-B26F-DE5EB983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Ideal-OSF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92224-9C58-A946-9788-9D9F7AA02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9" y="1943448"/>
            <a:ext cx="8424424" cy="8672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155DC-D0CB-FD4F-85BC-8F0DCA9D0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" y="4650714"/>
            <a:ext cx="8798062" cy="749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B2CA20-1C6F-A846-B726-982241041F37}"/>
              </a:ext>
            </a:extLst>
          </p:cNvPr>
          <p:cNvSpPr txBox="1"/>
          <p:nvPr/>
        </p:nvSpPr>
        <p:spPr>
          <a:xfrm>
            <a:off x="189560" y="1292772"/>
            <a:ext cx="811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>
                <a:latin typeface="Corbel" panose="020B0503020204020204" pitchFamily="34" charset="0"/>
              </a:rPr>
              <a:t>Execution time of an</a:t>
            </a:r>
            <a:r>
              <a:rPr lang="en-CH" sz="2400" dirty="0">
                <a:solidFill>
                  <a:srgbClr val="629B3C"/>
                </a:solidFill>
                <a:latin typeface="Corbel" panose="020B0503020204020204" pitchFamily="34" charset="0"/>
              </a:rPr>
              <a:t> ideal in-storage filter</a:t>
            </a:r>
            <a:r>
              <a:rPr lang="en-CH" sz="2400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2B635-8E11-7F40-92E9-092AB3E8A7D8}"/>
              </a:ext>
            </a:extLst>
          </p:cNvPr>
          <p:cNvSpPr txBox="1"/>
          <p:nvPr/>
        </p:nvSpPr>
        <p:spPr>
          <a:xfrm>
            <a:off x="189560" y="3499858"/>
            <a:ext cx="81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>
                <a:latin typeface="Corbel" panose="020B0503020204020204" pitchFamily="34" charset="0"/>
              </a:rPr>
              <a:t>Execution time of an </a:t>
            </a:r>
            <a:r>
              <a:rPr lang="en-CH" sz="2400" dirty="0">
                <a:solidFill>
                  <a:schemeClr val="accent2"/>
                </a:solidFill>
                <a:latin typeface="Corbel" panose="020B0503020204020204" pitchFamily="34" charset="0"/>
              </a:rPr>
              <a:t>ideal outside-storage filter</a:t>
            </a:r>
            <a:r>
              <a:rPr lang="en-CH" sz="2400" dirty="0">
                <a:latin typeface="Corbel" panose="020B0503020204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60% slower</a:t>
            </a:r>
            <a:r>
              <a:rPr lang="en-CH" sz="2400" dirty="0">
                <a:latin typeface="Corbel" panose="020B0503020204020204" pitchFamily="34" charset="0"/>
              </a:rPr>
              <a:t> than Ideal-ISF in our analysis</a:t>
            </a:r>
          </a:p>
        </p:txBody>
      </p:sp>
    </p:spTree>
    <p:extLst>
      <p:ext uri="{BB962C8B-B14F-4D97-AF65-F5344CB8AC3E}">
        <p14:creationId xmlns:p14="http://schemas.microsoft.com/office/powerpoint/2010/main" val="35730006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CEE-70B6-3040-B2C4-94A49AE5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Comparison to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FF94-A37A-EA4F-A579-F1500C7A3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Even though read mapping applications could also benefit from other near-data, in-storage processing can fundamentally address the data movement problem by filtering </a:t>
            </a:r>
            <a:r>
              <a:rPr lang="en-GB" sz="2000" dirty="0">
                <a:solidFill>
                  <a:srgbClr val="629B3C"/>
                </a:solidFill>
              </a:rPr>
              <a:t>large, low-reuse data </a:t>
            </a:r>
            <a:r>
              <a:rPr lang="en-GB" sz="2000" dirty="0"/>
              <a:t>where the data initially resides.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Even if an ideal accelerator achieved a zero execution time, there would still exist the need to bring the data from storage to the accelerator. </a:t>
            </a:r>
          </a:p>
          <a:p>
            <a:pPr lvl="1"/>
            <a:r>
              <a:rPr lang="en-GB" sz="2000" dirty="0">
                <a:solidFill>
                  <a:srgbClr val="C00000"/>
                </a:solidFill>
              </a:rPr>
              <a:t>2.15x slower</a:t>
            </a:r>
            <a:r>
              <a:rPr lang="en-GB" sz="2000" dirty="0"/>
              <a:t> than the execution time that Ideal-ISF+ACC provides  in our motivational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07FE3-90DF-6743-B00B-46BF4DDF99ED}"/>
              </a:ext>
            </a:extLst>
          </p:cNvPr>
          <p:cNvSpPr/>
          <p:nvPr/>
        </p:nvSpPr>
        <p:spPr>
          <a:xfrm>
            <a:off x="0" y="4230981"/>
            <a:ext cx="9144000" cy="1238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In-storage filter </a:t>
            </a: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can be integrated with any read mapping accelerator, including PIM accelerators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, to alleviate their data movement overhead.</a:t>
            </a:r>
          </a:p>
        </p:txBody>
      </p:sp>
    </p:spTree>
    <p:extLst>
      <p:ext uri="{BB962C8B-B14F-4D97-AF65-F5344CB8AC3E}">
        <p14:creationId xmlns:p14="http://schemas.microsoft.com/office/powerpoint/2010/main" val="37995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07BB0-3206-CA46-B2B8-6BCCE906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Long Read Use Cases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BB889-6E20-9445-9107-27E1F5A6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029334"/>
            <a:ext cx="8797925" cy="3275581"/>
          </a:xfrm>
        </p:spPr>
      </p:pic>
    </p:spTree>
    <p:extLst>
      <p:ext uri="{BB962C8B-B14F-4D97-AF65-F5344CB8AC3E}">
        <p14:creationId xmlns:p14="http://schemas.microsoft.com/office/powerpoint/2010/main" val="8742036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1D6E-1CE6-7146-90A6-5EC4F21F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CACCC2-119D-B340-95CE-ACBA6A4FCDE9}"/>
              </a:ext>
            </a:extLst>
          </p:cNvPr>
          <p:cNvSpPr/>
          <p:nvPr/>
        </p:nvSpPr>
        <p:spPr>
          <a:xfrm>
            <a:off x="642567" y="2464780"/>
            <a:ext cx="7576145" cy="2560027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GenStore-Enabled SSD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51B76C-E436-DF4F-9260-B8BC3A6E637A}"/>
              </a:ext>
            </a:extLst>
          </p:cNvPr>
          <p:cNvCxnSpPr>
            <a:cxnSpLocks/>
          </p:cNvCxnSpPr>
          <p:nvPr/>
        </p:nvCxnSpPr>
        <p:spPr>
          <a:xfrm flipH="1">
            <a:off x="5850341" y="3198028"/>
            <a:ext cx="23670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9ED746-40C7-B84E-8826-4EEE76572235}"/>
              </a:ext>
            </a:extLst>
          </p:cNvPr>
          <p:cNvSpPr/>
          <p:nvPr/>
        </p:nvSpPr>
        <p:spPr bwMode="auto">
          <a:xfrm>
            <a:off x="2934280" y="2831995"/>
            <a:ext cx="2932803" cy="2108252"/>
          </a:xfrm>
          <a:prstGeom prst="roundRect">
            <a:avLst>
              <a:gd name="adj" fmla="val 0"/>
            </a:avLst>
          </a:prstGeom>
          <a:solidFill>
            <a:srgbClr val="E9F9E4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000" rIns="91440" bIns="36000" numCol="1" rtlCol="0" anchor="b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GenStore SSD Controller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8DB816-5447-AE4C-96F0-51D48CFD938A}"/>
              </a:ext>
            </a:extLst>
          </p:cNvPr>
          <p:cNvGrpSpPr/>
          <p:nvPr/>
        </p:nvGrpSpPr>
        <p:grpSpPr>
          <a:xfrm>
            <a:off x="4975612" y="3143359"/>
            <a:ext cx="757152" cy="682568"/>
            <a:chOff x="10752096" y="4076481"/>
            <a:chExt cx="757152" cy="6825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EC413-907A-CF44-BB06-40B8955DCF74}"/>
                </a:ext>
              </a:extLst>
            </p:cNvPr>
            <p:cNvSpPr/>
            <p:nvPr/>
          </p:nvSpPr>
          <p:spPr bwMode="auto">
            <a:xfrm>
              <a:off x="10752096" y="4076481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0AA91A-22FD-074A-A02A-09A4946E9BFC}"/>
                </a:ext>
              </a:extLst>
            </p:cNvPr>
            <p:cNvSpPr/>
            <p:nvPr/>
          </p:nvSpPr>
          <p:spPr bwMode="auto">
            <a:xfrm>
              <a:off x="10804689" y="4138092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194DE5-37FF-214F-BAAB-83DDD81BFCE2}"/>
                </a:ext>
              </a:extLst>
            </p:cNvPr>
            <p:cNvSpPr/>
            <p:nvPr/>
          </p:nvSpPr>
          <p:spPr bwMode="auto">
            <a:xfrm>
              <a:off x="10857282" y="4199703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85197B-F933-6345-A386-5EF3536C7223}"/>
              </a:ext>
            </a:extLst>
          </p:cNvPr>
          <p:cNvSpPr/>
          <p:nvPr/>
        </p:nvSpPr>
        <p:spPr bwMode="auto">
          <a:xfrm>
            <a:off x="4969352" y="4111173"/>
            <a:ext cx="812503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SSD-LV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B905F9-F30D-8741-9D69-05B6A83214CA}"/>
              </a:ext>
            </a:extLst>
          </p:cNvPr>
          <p:cNvCxnSpPr>
            <a:cxnSpLocks/>
          </p:cNvCxnSpPr>
          <p:nvPr/>
        </p:nvCxnSpPr>
        <p:spPr>
          <a:xfrm>
            <a:off x="4540855" y="4376843"/>
            <a:ext cx="428497" cy="4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F4AD1-AE89-D34F-BD16-2A8B62CC3CD9}"/>
              </a:ext>
            </a:extLst>
          </p:cNvPr>
          <p:cNvSpPr/>
          <p:nvPr/>
        </p:nvSpPr>
        <p:spPr bwMode="auto">
          <a:xfrm>
            <a:off x="6060864" y="2830463"/>
            <a:ext cx="1374443" cy="2110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DRAM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53CF39C-7836-114F-966A-EAD2614404D2}"/>
              </a:ext>
            </a:extLst>
          </p:cNvPr>
          <p:cNvSpPr/>
          <p:nvPr/>
        </p:nvSpPr>
        <p:spPr>
          <a:xfrm>
            <a:off x="6116340" y="3146236"/>
            <a:ext cx="1274619" cy="763973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L2P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Mappings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659F4CE-2D65-1247-A872-E960DD3B871F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35398" y="2035562"/>
            <a:ext cx="110660" cy="2031255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A4D1EFF-AC74-9443-AC43-1A013250D5C0}"/>
              </a:ext>
            </a:extLst>
          </p:cNvPr>
          <p:cNvCxnSpPr>
            <a:cxnSpLocks/>
            <a:stCxn id="34" idx="0"/>
          </p:cNvCxnSpPr>
          <p:nvPr/>
        </p:nvCxnSpPr>
        <p:spPr>
          <a:xfrm rot="5400000" flipH="1" flipV="1">
            <a:off x="2709253" y="2835186"/>
            <a:ext cx="110660" cy="432007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85FE918-F648-8D4C-993E-1644D4B4E779}"/>
              </a:ext>
            </a:extLst>
          </p:cNvPr>
          <p:cNvSpPr/>
          <p:nvPr/>
        </p:nvSpPr>
        <p:spPr bwMode="auto">
          <a:xfrm>
            <a:off x="2988325" y="2925934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Ctrl.#1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31C2C5F-820F-0347-98E8-1B942C2A1DBD}"/>
              </a:ext>
            </a:extLst>
          </p:cNvPr>
          <p:cNvCxnSpPr>
            <a:cxnSpLocks/>
            <a:stCxn id="40" idx="0"/>
          </p:cNvCxnSpPr>
          <p:nvPr/>
        </p:nvCxnSpPr>
        <p:spPr>
          <a:xfrm rot="5400000" flipH="1" flipV="1">
            <a:off x="2527234" y="3245969"/>
            <a:ext cx="110660" cy="2031255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6C21E14E-168A-254C-AB5E-888605ED53EB}"/>
              </a:ext>
            </a:extLst>
          </p:cNvPr>
          <p:cNvCxnSpPr>
            <a:cxnSpLocks/>
            <a:stCxn id="39" idx="0"/>
          </p:cNvCxnSpPr>
          <p:nvPr/>
        </p:nvCxnSpPr>
        <p:spPr>
          <a:xfrm rot="5400000" flipH="1" flipV="1">
            <a:off x="2709253" y="4045593"/>
            <a:ext cx="110660" cy="432007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11DB-54C4-A24C-B03B-84CDC43D7011}"/>
              </a:ext>
            </a:extLst>
          </p:cNvPr>
          <p:cNvSpPr/>
          <p:nvPr/>
        </p:nvSpPr>
        <p:spPr bwMode="auto">
          <a:xfrm>
            <a:off x="2988325" y="4111173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Ctrl.#N</a:t>
            </a:r>
          </a:p>
        </p:txBody>
      </p:sp>
      <p:sp>
        <p:nvSpPr>
          <p:cNvPr id="21" name="직사각형 363">
            <a:extLst>
              <a:ext uri="{FF2B5EF4-FFF2-40B4-BE49-F238E27FC236}">
                <a16:creationId xmlns:a16="http://schemas.microsoft.com/office/drawing/2014/main" id="{C0305C8F-934C-A74A-95C9-6430208F5DE9}"/>
              </a:ext>
            </a:extLst>
          </p:cNvPr>
          <p:cNvSpPr/>
          <p:nvPr/>
        </p:nvSpPr>
        <p:spPr>
          <a:xfrm rot="5400000">
            <a:off x="1909075" y="3685265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363">
            <a:extLst>
              <a:ext uri="{FF2B5EF4-FFF2-40B4-BE49-F238E27FC236}">
                <a16:creationId xmlns:a16="http://schemas.microsoft.com/office/drawing/2014/main" id="{64E97F1C-3511-3540-80CF-4D151840367D}"/>
              </a:ext>
            </a:extLst>
          </p:cNvPr>
          <p:cNvSpPr/>
          <p:nvPr/>
        </p:nvSpPr>
        <p:spPr>
          <a:xfrm rot="5400000">
            <a:off x="3120581" y="3685265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C008B-5E25-1E49-BBEF-A3A5B69C42D6}"/>
              </a:ext>
            </a:extLst>
          </p:cNvPr>
          <p:cNvSpPr/>
          <p:nvPr/>
        </p:nvSpPr>
        <p:spPr bwMode="auto">
          <a:xfrm>
            <a:off x="3788308" y="2925934"/>
            <a:ext cx="752544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CH-LV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ACC#1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3CA37-ACBE-214B-B0C8-8F262D800A0F}"/>
              </a:ext>
            </a:extLst>
          </p:cNvPr>
          <p:cNvSpPr/>
          <p:nvPr/>
        </p:nvSpPr>
        <p:spPr bwMode="auto">
          <a:xfrm>
            <a:off x="3788308" y="4111173"/>
            <a:ext cx="752544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CH-LV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ACC#N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F287C6-7A1B-B546-9AD1-04468698DBA0}"/>
              </a:ext>
            </a:extLst>
          </p:cNvPr>
          <p:cNvCxnSpPr>
            <a:cxnSpLocks/>
            <a:stCxn id="23" idx="1"/>
            <a:endCxn id="17" idx="3"/>
          </p:cNvCxnSpPr>
          <p:nvPr/>
        </p:nvCxnSpPr>
        <p:spPr>
          <a:xfrm flipH="1">
            <a:off x="3711503" y="3196415"/>
            <a:ext cx="7680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1D7A9-C518-B64B-8688-AF7647BBEBE1}"/>
              </a:ext>
            </a:extLst>
          </p:cNvPr>
          <p:cNvCxnSpPr>
            <a:cxnSpLocks/>
          </p:cNvCxnSpPr>
          <p:nvPr/>
        </p:nvCxnSpPr>
        <p:spPr>
          <a:xfrm flipH="1">
            <a:off x="3711503" y="4381653"/>
            <a:ext cx="7680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AE17E39-FB03-F741-AD7E-17CCB74CD0C6}"/>
              </a:ext>
            </a:extLst>
          </p:cNvPr>
          <p:cNvCxnSpPr>
            <a:cxnSpLocks/>
            <a:stCxn id="11" idx="1"/>
            <a:endCxn id="23" idx="3"/>
          </p:cNvCxnSpPr>
          <p:nvPr/>
        </p:nvCxnSpPr>
        <p:spPr>
          <a:xfrm rot="10800000">
            <a:off x="4540857" y="3196421"/>
            <a:ext cx="428497" cy="1185239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667234F-5893-6D40-A012-CF41D0B817DB}"/>
              </a:ext>
            </a:extLst>
          </p:cNvPr>
          <p:cNvCxnSpPr>
            <a:cxnSpLocks/>
            <a:stCxn id="49" idx="1"/>
            <a:endCxn id="24" idx="3"/>
          </p:cNvCxnSpPr>
          <p:nvPr/>
        </p:nvCxnSpPr>
        <p:spPr>
          <a:xfrm rot="10800000" flipV="1">
            <a:off x="4540854" y="3200789"/>
            <a:ext cx="286748" cy="1180867"/>
          </a:xfrm>
          <a:prstGeom prst="bentConnector3">
            <a:avLst>
              <a:gd name="adj1" fmla="val 24919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B58521F-4513-2441-A992-C32439F48365}"/>
              </a:ext>
            </a:extLst>
          </p:cNvPr>
          <p:cNvSpPr/>
          <p:nvPr/>
        </p:nvSpPr>
        <p:spPr>
          <a:xfrm>
            <a:off x="6116340" y="4042061"/>
            <a:ext cx="1274619" cy="796375"/>
          </a:xfrm>
          <a:prstGeom prst="roundRect">
            <a:avLst>
              <a:gd name="adj" fmla="val 9944"/>
            </a:avLst>
          </a:prstGeom>
          <a:solidFill>
            <a:srgbClr val="FFEBEB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Metadata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82849D-7D83-8440-BB47-0A19010FEB3A}"/>
              </a:ext>
            </a:extLst>
          </p:cNvPr>
          <p:cNvSpPr/>
          <p:nvPr/>
        </p:nvSpPr>
        <p:spPr bwMode="auto">
          <a:xfrm>
            <a:off x="3365533" y="2100283"/>
            <a:ext cx="16393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①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Start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951C8-F3A1-D34B-94E7-3140345F6B0F}"/>
              </a:ext>
            </a:extLst>
          </p:cNvPr>
          <p:cNvSpPr/>
          <p:nvPr/>
        </p:nvSpPr>
        <p:spPr bwMode="auto">
          <a:xfrm>
            <a:off x="5693430" y="2100283"/>
            <a:ext cx="182416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⑤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Unfiltered data</a:t>
            </a:r>
          </a:p>
        </p:txBody>
      </p:sp>
      <p:sp>
        <p:nvSpPr>
          <p:cNvPr id="32" name="Bent Arrow 31">
            <a:extLst>
              <a:ext uri="{FF2B5EF4-FFF2-40B4-BE49-F238E27FC236}">
                <a16:creationId xmlns:a16="http://schemas.microsoft.com/office/drawing/2014/main" id="{3A89512A-3D2A-444F-BDC2-C84A50844DFE}"/>
              </a:ext>
            </a:extLst>
          </p:cNvPr>
          <p:cNvSpPr/>
          <p:nvPr/>
        </p:nvSpPr>
        <p:spPr>
          <a:xfrm>
            <a:off x="1497139" y="2871141"/>
            <a:ext cx="1564013" cy="272689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388393BC-356F-5D43-8757-AB9D1824BFF5}"/>
              </a:ext>
            </a:extLst>
          </p:cNvPr>
          <p:cNvSpPr/>
          <p:nvPr/>
        </p:nvSpPr>
        <p:spPr>
          <a:xfrm>
            <a:off x="2482651" y="2871139"/>
            <a:ext cx="578501" cy="256736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9CF85-BF0C-EE4E-A660-7823A36449CC}"/>
              </a:ext>
            </a:extLst>
          </p:cNvPr>
          <p:cNvSpPr/>
          <p:nvPr/>
        </p:nvSpPr>
        <p:spPr bwMode="auto">
          <a:xfrm>
            <a:off x="2214655" y="3106520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B29B24-6F83-D74A-B881-E45D58BE1E9D}"/>
              </a:ext>
            </a:extLst>
          </p:cNvPr>
          <p:cNvSpPr/>
          <p:nvPr/>
        </p:nvSpPr>
        <p:spPr bwMode="auto">
          <a:xfrm>
            <a:off x="1241178" y="3106520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</a:p>
        </p:txBody>
      </p:sp>
      <p:sp>
        <p:nvSpPr>
          <p:cNvPr id="36" name="직사각형 363">
            <a:extLst>
              <a:ext uri="{FF2B5EF4-FFF2-40B4-BE49-F238E27FC236}">
                <a16:creationId xmlns:a16="http://schemas.microsoft.com/office/drawing/2014/main" id="{DC13B5FE-0CF8-034E-9162-58D44991EDEB}"/>
              </a:ext>
            </a:extLst>
          </p:cNvPr>
          <p:cNvSpPr/>
          <p:nvPr/>
        </p:nvSpPr>
        <p:spPr>
          <a:xfrm>
            <a:off x="1908599" y="3298637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ent Arrow 36">
            <a:extLst>
              <a:ext uri="{FF2B5EF4-FFF2-40B4-BE49-F238E27FC236}">
                <a16:creationId xmlns:a16="http://schemas.microsoft.com/office/drawing/2014/main" id="{55538BD7-5FC0-4943-B01B-23552F72122B}"/>
              </a:ext>
            </a:extLst>
          </p:cNvPr>
          <p:cNvSpPr/>
          <p:nvPr/>
        </p:nvSpPr>
        <p:spPr>
          <a:xfrm>
            <a:off x="1497139" y="4077898"/>
            <a:ext cx="1564013" cy="272689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Bent Arrow 37">
            <a:extLst>
              <a:ext uri="{FF2B5EF4-FFF2-40B4-BE49-F238E27FC236}">
                <a16:creationId xmlns:a16="http://schemas.microsoft.com/office/drawing/2014/main" id="{ED900D49-0D75-B947-B092-EA35E826B1A0}"/>
              </a:ext>
            </a:extLst>
          </p:cNvPr>
          <p:cNvSpPr/>
          <p:nvPr/>
        </p:nvSpPr>
        <p:spPr>
          <a:xfrm>
            <a:off x="2482651" y="4077895"/>
            <a:ext cx="578501" cy="256736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F65F84-F5AB-1D48-B5B9-F972C757CBF6}"/>
              </a:ext>
            </a:extLst>
          </p:cNvPr>
          <p:cNvSpPr/>
          <p:nvPr/>
        </p:nvSpPr>
        <p:spPr bwMode="auto">
          <a:xfrm>
            <a:off x="2214655" y="4316926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74B6F9-658E-D24D-8636-0243DA2B2A60}"/>
              </a:ext>
            </a:extLst>
          </p:cNvPr>
          <p:cNvSpPr/>
          <p:nvPr/>
        </p:nvSpPr>
        <p:spPr bwMode="auto">
          <a:xfrm>
            <a:off x="1233014" y="4316926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</a:p>
        </p:txBody>
      </p:sp>
      <p:sp>
        <p:nvSpPr>
          <p:cNvPr id="41" name="직사각형 363">
            <a:extLst>
              <a:ext uri="{FF2B5EF4-FFF2-40B4-BE49-F238E27FC236}">
                <a16:creationId xmlns:a16="http://schemas.microsoft.com/office/drawing/2014/main" id="{5577DCE0-84BE-4F4B-BC08-0CF25766C115}"/>
              </a:ext>
            </a:extLst>
          </p:cNvPr>
          <p:cNvSpPr/>
          <p:nvPr/>
        </p:nvSpPr>
        <p:spPr>
          <a:xfrm>
            <a:off x="1908599" y="4487973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15EE24-1DF7-A045-8651-F2E74E6F2CC2}"/>
              </a:ext>
            </a:extLst>
          </p:cNvPr>
          <p:cNvSpPr/>
          <p:nvPr/>
        </p:nvSpPr>
        <p:spPr bwMode="auto">
          <a:xfrm>
            <a:off x="516616" y="3802927"/>
            <a:ext cx="2517035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③</a:t>
            </a:r>
            <a:r>
              <a:rPr lang="en-GB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Full-bandwidth read</a:t>
            </a:r>
            <a:endParaRPr lang="en-CH" sz="16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669209-6F2F-694B-9866-CDC68D0DD704}"/>
              </a:ext>
            </a:extLst>
          </p:cNvPr>
          <p:cNvGrpSpPr/>
          <p:nvPr/>
        </p:nvGrpSpPr>
        <p:grpSpPr>
          <a:xfrm rot="16200000">
            <a:off x="7054224" y="3853998"/>
            <a:ext cx="913687" cy="262137"/>
            <a:chOff x="5815766" y="2450158"/>
            <a:chExt cx="913687" cy="32272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D38045C-C42D-364A-8BF6-9C7FA9924328}"/>
                </a:ext>
              </a:extLst>
            </p:cNvPr>
            <p:cNvCxnSpPr>
              <a:cxnSpLocks/>
            </p:cNvCxnSpPr>
            <p:nvPr/>
          </p:nvCxnSpPr>
          <p:spPr>
            <a:xfrm>
              <a:off x="5815766" y="246264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8BAB4A-97B2-8E43-8C46-CB5C62CA14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29453" y="245015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12D3169-0892-A243-923D-8EC7CF656921}"/>
              </a:ext>
            </a:extLst>
          </p:cNvPr>
          <p:cNvSpPr/>
          <p:nvPr/>
        </p:nvSpPr>
        <p:spPr bwMode="auto">
          <a:xfrm rot="5400000">
            <a:off x="7206060" y="3758027"/>
            <a:ext cx="16393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②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Preparation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0625B9-6ABE-3445-8020-66665C4EDFBC}"/>
              </a:ext>
            </a:extLst>
          </p:cNvPr>
          <p:cNvSpPr/>
          <p:nvPr/>
        </p:nvSpPr>
        <p:spPr bwMode="auto">
          <a:xfrm rot="5400000">
            <a:off x="7392096" y="3329961"/>
            <a:ext cx="6952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Flush</a:t>
            </a:r>
            <a:endParaRPr lang="en-CH" sz="16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8F5AA2-39D2-8440-8DDB-9B8577B4E4CA}"/>
              </a:ext>
            </a:extLst>
          </p:cNvPr>
          <p:cNvSpPr/>
          <p:nvPr/>
        </p:nvSpPr>
        <p:spPr bwMode="auto">
          <a:xfrm rot="5400000">
            <a:off x="7392096" y="4247267"/>
            <a:ext cx="6952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Load</a:t>
            </a:r>
            <a:endParaRPr lang="en-CH" sz="16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FDE4435-3190-2F4C-83EE-720D7E7795B9}"/>
              </a:ext>
            </a:extLst>
          </p:cNvPr>
          <p:cNvSpPr/>
          <p:nvPr/>
        </p:nvSpPr>
        <p:spPr>
          <a:xfrm>
            <a:off x="4827603" y="2908860"/>
            <a:ext cx="977645" cy="583859"/>
          </a:xfrm>
          <a:prstGeom prst="roundRect">
            <a:avLst>
              <a:gd name="adj" fmla="val 16632"/>
            </a:avLst>
          </a:prstGeom>
          <a:solidFill>
            <a:srgbClr val="FFEBEB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B717BD-EE4F-A84D-8969-0CB89FFB6927}"/>
              </a:ext>
            </a:extLst>
          </p:cNvPr>
          <p:cNvSpPr/>
          <p:nvPr/>
        </p:nvSpPr>
        <p:spPr bwMode="auto">
          <a:xfrm>
            <a:off x="3072191" y="3565191"/>
            <a:ext cx="182416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④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Filtering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E9B4BD1-7B69-AB46-9CEC-896C0AD88754}"/>
              </a:ext>
            </a:extLst>
          </p:cNvPr>
          <p:cNvCxnSpPr>
            <a:cxnSpLocks/>
          </p:cNvCxnSpPr>
          <p:nvPr/>
        </p:nvCxnSpPr>
        <p:spPr>
          <a:xfrm flipV="1">
            <a:off x="4171652" y="3466901"/>
            <a:ext cx="3" cy="235807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810F0B3-3958-AB48-B19E-121E3C2BE2CE}"/>
              </a:ext>
            </a:extLst>
          </p:cNvPr>
          <p:cNvSpPr/>
          <p:nvPr/>
        </p:nvSpPr>
        <p:spPr>
          <a:xfrm>
            <a:off x="2663476" y="1730607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EDC07F-6622-B740-A600-8F9BB415FA88}"/>
              </a:ext>
            </a:extLst>
          </p:cNvPr>
          <p:cNvGrpSpPr/>
          <p:nvPr/>
        </p:nvGrpSpPr>
        <p:grpSpPr>
          <a:xfrm>
            <a:off x="3633196" y="2661018"/>
            <a:ext cx="461986" cy="369332"/>
            <a:chOff x="4644859" y="986900"/>
            <a:chExt cx="615981" cy="45443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A01240-4192-424E-8A3D-F3EEE521075B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B750CE-F72E-3743-9698-1A7FD9402D70}"/>
                </a:ext>
              </a:extLst>
            </p:cNvPr>
            <p:cNvSpPr/>
            <p:nvPr/>
          </p:nvSpPr>
          <p:spPr>
            <a:xfrm>
              <a:off x="4644859" y="986900"/>
              <a:ext cx="615981" cy="454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H" dirty="0">
                  <a:latin typeface="Cambria" panose="02040503050406030204" pitchFamily="18" charset="0"/>
                </a:rPr>
                <a:t>❷</a:t>
              </a:r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86EBA88-A582-3248-84ED-E6C0DE93789D}"/>
              </a:ext>
            </a:extLst>
          </p:cNvPr>
          <p:cNvGrpSpPr/>
          <p:nvPr/>
        </p:nvGrpSpPr>
        <p:grpSpPr>
          <a:xfrm>
            <a:off x="4621112" y="2661018"/>
            <a:ext cx="461986" cy="369332"/>
            <a:chOff x="4644859" y="986900"/>
            <a:chExt cx="615981" cy="45443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F65574D-A8B9-5847-980C-D3EDC887FA0F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866A3B3-9F81-A14B-AFA2-CA9045648EE8}"/>
                </a:ext>
              </a:extLst>
            </p:cNvPr>
            <p:cNvSpPr/>
            <p:nvPr/>
          </p:nvSpPr>
          <p:spPr>
            <a:xfrm>
              <a:off x="4644859" y="986900"/>
              <a:ext cx="615981" cy="454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H" dirty="0">
                  <a:latin typeface="Cambria" panose="02040503050406030204" pitchFamily="18" charset="0"/>
                </a:rPr>
                <a:t>❸</a:t>
              </a:r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41152A-B360-BB44-8447-695B4FE62CB0}"/>
              </a:ext>
            </a:extLst>
          </p:cNvPr>
          <p:cNvGrpSpPr/>
          <p:nvPr/>
        </p:nvGrpSpPr>
        <p:grpSpPr>
          <a:xfrm>
            <a:off x="4965410" y="3851887"/>
            <a:ext cx="461986" cy="369332"/>
            <a:chOff x="4644859" y="986900"/>
            <a:chExt cx="461988" cy="36933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2F27689-5761-E548-8FC6-32D7804B8B0E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DEB5370-29EA-7B43-8A62-7CBF21187607}"/>
                </a:ext>
              </a:extLst>
            </p:cNvPr>
            <p:cNvSpPr/>
            <p:nvPr/>
          </p:nvSpPr>
          <p:spPr>
            <a:xfrm>
              <a:off x="4644859" y="986900"/>
              <a:ext cx="4619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atin typeface="Cambria" panose="02040503050406030204" pitchFamily="18" charset="0"/>
                  <a:cs typeface="Arial" panose="020B0604020202020204" pitchFamily="34" charset="0"/>
                </a:rPr>
                <a:t>❶</a:t>
              </a: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AF516C7-71B3-5A48-9204-86909FE7AA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71652" y="3875378"/>
            <a:ext cx="3" cy="235807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216EF78-1AB2-9640-9DA6-41900E96F5C7}"/>
              </a:ext>
            </a:extLst>
          </p:cNvPr>
          <p:cNvCxnSpPr>
            <a:cxnSpLocks/>
          </p:cNvCxnSpPr>
          <p:nvPr/>
        </p:nvCxnSpPr>
        <p:spPr>
          <a:xfrm>
            <a:off x="4576874" y="3767325"/>
            <a:ext cx="402615" cy="339035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B6E295-FE98-8044-A5BC-9AA2543598A4}"/>
              </a:ext>
            </a:extLst>
          </p:cNvPr>
          <p:cNvGrpSpPr/>
          <p:nvPr/>
        </p:nvGrpSpPr>
        <p:grpSpPr>
          <a:xfrm>
            <a:off x="5173837" y="2109950"/>
            <a:ext cx="301281" cy="794343"/>
            <a:chOff x="6142343" y="2457770"/>
            <a:chExt cx="587110" cy="315117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C70DC50-FE06-8645-B4E0-FB2438BFEA82}"/>
                </a:ext>
              </a:extLst>
            </p:cNvPr>
            <p:cNvCxnSpPr>
              <a:cxnSpLocks/>
            </p:cNvCxnSpPr>
            <p:nvPr/>
          </p:nvCxnSpPr>
          <p:spPr>
            <a:xfrm>
              <a:off x="6142343" y="246264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FB057D7-FFBD-D54E-889D-28A354C425B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29453" y="2457770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41443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0ECB-EE79-0A47-A2A2-688194FA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D2E7-7E2E-FD4D-809D-7E20B7D78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metadata includes the </a:t>
            </a:r>
            <a:r>
              <a:rPr lang="en-GB" dirty="0">
                <a:solidFill>
                  <a:srgbClr val="1982C3"/>
                </a:solidFill>
              </a:rPr>
              <a:t>mapping information </a:t>
            </a:r>
            <a:r>
              <a:rPr lang="en-GB" dirty="0"/>
              <a:t>of the data structures necessary for read mapping acceleration</a:t>
            </a:r>
          </a:p>
          <a:p>
            <a:r>
              <a:rPr lang="en-GB" dirty="0"/>
              <a:t>In accelerator mode, </a:t>
            </a:r>
            <a:r>
              <a:rPr lang="en-GB" dirty="0" err="1"/>
              <a:t>GenStore</a:t>
            </a:r>
            <a:r>
              <a:rPr lang="en-GB" dirty="0"/>
              <a:t> also keeps in internal DRAM other metadata structures of the regular FTL</a:t>
            </a:r>
          </a:p>
          <a:p>
            <a:pPr lvl="1">
              <a:spcAft>
                <a:spcPts val="1000"/>
              </a:spcAft>
            </a:pPr>
            <a:r>
              <a:rPr lang="en-GB" dirty="0"/>
              <a:t>Examples include the </a:t>
            </a:r>
            <a:r>
              <a:rPr lang="en-GB" dirty="0">
                <a:solidFill>
                  <a:srgbClr val="1982C3"/>
                </a:solidFill>
              </a:rPr>
              <a:t>page status table and block read counts </a:t>
            </a:r>
            <a:r>
              <a:rPr lang="en-GB" dirty="0"/>
              <a:t>which need to be updated during the filtering process</a:t>
            </a:r>
          </a:p>
          <a:p>
            <a:r>
              <a:rPr lang="en-GB" dirty="0"/>
              <a:t>We carefully design </a:t>
            </a:r>
            <a:r>
              <a:rPr lang="en-GB" dirty="0" err="1"/>
              <a:t>GenStore</a:t>
            </a:r>
            <a:r>
              <a:rPr lang="en-GB" dirty="0"/>
              <a:t> to only </a:t>
            </a:r>
            <a:r>
              <a:rPr lang="en-GB" dirty="0">
                <a:solidFill>
                  <a:srgbClr val="1982C3"/>
                </a:solidFill>
              </a:rPr>
              <a:t>sequentially access </a:t>
            </a:r>
            <a:r>
              <a:rPr lang="en-GB" dirty="0"/>
              <a:t>the underlying NAND flash chips while operating as an accelerator</a:t>
            </a:r>
          </a:p>
          <a:p>
            <a:pPr lvl="1"/>
            <a:r>
              <a:rPr lang="en-GB" dirty="0"/>
              <a:t>Requires </a:t>
            </a:r>
            <a:r>
              <a:rPr lang="en-GB" dirty="0">
                <a:solidFill>
                  <a:srgbClr val="1982C3"/>
                </a:solidFill>
              </a:rPr>
              <a:t>only a small amount of metadata </a:t>
            </a:r>
            <a:r>
              <a:rPr lang="en-GB" dirty="0"/>
              <a:t>to access the stored data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926648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DB10-DE9E-B147-B3A2-CDE2F7B3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Data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84F03-8D94-2046-8392-1BAAC9EB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needs to properly place its data structures to enable the </a:t>
            </a:r>
            <a:r>
              <a:rPr lang="en-GB" dirty="0">
                <a:solidFill>
                  <a:srgbClr val="1982C3"/>
                </a:solidFill>
              </a:rPr>
              <a:t>full utilization of the internal SSD bandwidth</a:t>
            </a:r>
          </a:p>
          <a:p>
            <a:pPr>
              <a:spcAft>
                <a:spcPts val="1000"/>
              </a:spcAft>
            </a:pPr>
            <a:r>
              <a:rPr lang="en-GB" dirty="0"/>
              <a:t>When each data structure is initially written to the SSD, </a:t>
            </a:r>
            <a:r>
              <a:rPr lang="en-GB" dirty="0" err="1"/>
              <a:t>GenStore</a:t>
            </a:r>
            <a:r>
              <a:rPr lang="en-GB" dirty="0"/>
              <a:t> </a:t>
            </a:r>
            <a:r>
              <a:rPr lang="en-GB" dirty="0">
                <a:solidFill>
                  <a:srgbClr val="1982C3"/>
                </a:solidFill>
              </a:rPr>
              <a:t>sequentially and evenly</a:t>
            </a:r>
            <a:r>
              <a:rPr lang="en-GB" dirty="0"/>
              <a:t> distributes it across NAND flash chips</a:t>
            </a:r>
          </a:p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can specify the physical location of a 30-GB data structure by maintaining only the list of 1,250 (30 GB/24 MB) physical block addresses</a:t>
            </a:r>
          </a:p>
          <a:p>
            <a:r>
              <a:rPr lang="en-GB" dirty="0"/>
              <a:t>It significantly reduces the size of the necessary mapping information from </a:t>
            </a:r>
            <a:r>
              <a:rPr lang="en-GB" dirty="0">
                <a:solidFill>
                  <a:srgbClr val="1982C3"/>
                </a:solidFill>
              </a:rPr>
              <a:t>300 MB </a:t>
            </a:r>
            <a:r>
              <a:rPr lang="en-GB" dirty="0"/>
              <a:t>(with conventional 4-KiB page mapping) to only </a:t>
            </a:r>
            <a:r>
              <a:rPr lang="en-GB" dirty="0">
                <a:solidFill>
                  <a:srgbClr val="1982C3"/>
                </a:solidFill>
              </a:rPr>
              <a:t>5 KB </a:t>
            </a:r>
            <a:r>
              <a:rPr lang="en-GB" dirty="0"/>
              <a:t>(1,250 4 bytes)</a:t>
            </a:r>
          </a:p>
        </p:txBody>
      </p:sp>
    </p:spTree>
    <p:extLst>
      <p:ext uri="{BB962C8B-B14F-4D97-AF65-F5344CB8AC3E}">
        <p14:creationId xmlns:p14="http://schemas.microsoft.com/office/powerpoint/2010/main" val="36233457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BED8-7877-1A40-9CC4-5BA9E685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SSD Management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A6C9D-02DD-DA42-A493-1353E458B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In accelerator mode, </a:t>
            </a:r>
            <a:r>
              <a:rPr lang="en-GB" sz="2400" dirty="0" err="1"/>
              <a:t>GenStore</a:t>
            </a:r>
            <a:r>
              <a:rPr lang="en-GB" sz="2400" dirty="0"/>
              <a:t> only reads data structures to perform filtering, and does not write any new data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does not require any write-related SSD-management tasks such as </a:t>
            </a:r>
            <a:r>
              <a:rPr lang="en-GB" dirty="0">
                <a:solidFill>
                  <a:srgbClr val="1982C3"/>
                </a:solidFill>
              </a:rPr>
              <a:t>garbage collection </a:t>
            </a:r>
            <a:r>
              <a:rPr lang="en-GB" dirty="0"/>
              <a:t>and </a:t>
            </a:r>
            <a:r>
              <a:rPr lang="en-GB" dirty="0">
                <a:solidFill>
                  <a:srgbClr val="1982C3"/>
                </a:solidFill>
              </a:rPr>
              <a:t>wear-</a:t>
            </a:r>
            <a:r>
              <a:rPr lang="en-GB" dirty="0" err="1">
                <a:solidFill>
                  <a:srgbClr val="1982C3"/>
                </a:solidFill>
              </a:rPr>
              <a:t>leveling</a:t>
            </a:r>
            <a:endParaRPr lang="en-GB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dirty="0"/>
              <a:t>The other tasks necessary for ensuring data reliability can be done before or after the filtering process</a:t>
            </a:r>
          </a:p>
          <a:p>
            <a:pPr lvl="1">
              <a:lnSpc>
                <a:spcPct val="100000"/>
              </a:lnSpc>
            </a:pPr>
            <a:r>
              <a:rPr lang="en-GB" dirty="0" err="1"/>
              <a:t>GenStore</a:t>
            </a:r>
            <a:r>
              <a:rPr lang="en-GB" dirty="0"/>
              <a:t> significantly limits the amount of data whose </a:t>
            </a:r>
            <a:r>
              <a:rPr lang="en-GB" dirty="0">
                <a:solidFill>
                  <a:srgbClr val="1982C3"/>
                </a:solidFill>
              </a:rPr>
              <a:t>retention age</a:t>
            </a:r>
            <a:r>
              <a:rPr lang="en-GB" dirty="0"/>
              <a:t> would exceed the manufacturer-specified threshold since </a:t>
            </a:r>
            <a:r>
              <a:rPr lang="en-GB" dirty="0" err="1"/>
              <a:t>GenStore’s</a:t>
            </a:r>
            <a:r>
              <a:rPr lang="en-GB" dirty="0"/>
              <a:t> filtering process takes a short time.</a:t>
            </a:r>
          </a:p>
          <a:p>
            <a:pPr lvl="1">
              <a:lnSpc>
                <a:spcPct val="100000"/>
              </a:lnSpc>
            </a:pPr>
            <a:r>
              <a:rPr lang="en-GB" dirty="0" err="1"/>
              <a:t>GenStore</a:t>
            </a:r>
            <a:r>
              <a:rPr lang="en-GB" dirty="0"/>
              <a:t>-FTL can easily </a:t>
            </a:r>
            <a:r>
              <a:rPr lang="en-GB" dirty="0">
                <a:solidFill>
                  <a:srgbClr val="1982C3"/>
                </a:solidFill>
              </a:rPr>
              <a:t>avoid read disturbance errors </a:t>
            </a:r>
            <a:r>
              <a:rPr lang="en-GB" dirty="0"/>
              <a:t>for data with high read counts since </a:t>
            </a:r>
            <a:r>
              <a:rPr lang="en-GB" dirty="0" err="1"/>
              <a:t>GenStore</a:t>
            </a:r>
            <a:r>
              <a:rPr lang="en-GB" dirty="0"/>
              <a:t> sequentially reads NAND flash blocks only once during filtering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280368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C24F-BB0B-184B-9CD7-5304D3F6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Data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398A8-38F0-0149-AFF1-172BA9AD5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sz="2400" dirty="0"/>
              <a:t>Conventional k-mer index in Minimap2 + reference genome: 7 GB (k = 15)</a:t>
            </a:r>
          </a:p>
          <a:p>
            <a:endParaRPr lang="en-CH" sz="2400" dirty="0"/>
          </a:p>
          <a:p>
            <a:r>
              <a:rPr lang="en-CH" sz="2400" dirty="0"/>
              <a:t>Read-sized k-mer index before optimization: 126 GB (k= 150)</a:t>
            </a:r>
          </a:p>
          <a:p>
            <a:endParaRPr lang="en-CH" sz="2400" dirty="0"/>
          </a:p>
          <a:p>
            <a:r>
              <a:rPr lang="en-CH" sz="2400" dirty="0"/>
              <a:t>Read-sized k-mer index after optimization: 32 GB (k = 150)</a:t>
            </a:r>
          </a:p>
          <a:p>
            <a:pPr marL="123950" lvl="1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006196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423C-5983-5D4E-BB2A-3B353B97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SSD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B1E9-0B51-8643-B757-F20F6B624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b="1" dirty="0"/>
              <a:t>SSD-L: </a:t>
            </a:r>
            <a:r>
              <a:rPr lang="en-CH" dirty="0"/>
              <a:t>SATA3 interface (</a:t>
            </a:r>
            <a:r>
              <a:rPr lang="en-CH" dirty="0">
                <a:solidFill>
                  <a:srgbClr val="1982C3"/>
                </a:solidFill>
              </a:rPr>
              <a:t>0.5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8 channels</a:t>
            </a:r>
          </a:p>
          <a:p>
            <a:pPr lvl="1"/>
            <a:endParaRPr lang="en-CH" dirty="0"/>
          </a:p>
          <a:p>
            <a:r>
              <a:rPr lang="en-CH" b="1" dirty="0"/>
              <a:t>SSD-L: </a:t>
            </a:r>
            <a:r>
              <a:rPr lang="en-CH" dirty="0"/>
              <a:t>PCIe Gen3 M.2 interface (</a:t>
            </a:r>
            <a:r>
              <a:rPr lang="en-CH" dirty="0">
                <a:solidFill>
                  <a:srgbClr val="1982C3"/>
                </a:solidFill>
              </a:rPr>
              <a:t>3.5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16</a:t>
            </a:r>
            <a:r>
              <a:rPr lang="en-CH" dirty="0"/>
              <a:t> </a:t>
            </a:r>
            <a:r>
              <a:rPr lang="en-CH" dirty="0">
                <a:solidFill>
                  <a:srgbClr val="1982C3"/>
                </a:solidFill>
              </a:rPr>
              <a:t>channels</a:t>
            </a:r>
          </a:p>
          <a:p>
            <a:pPr marL="123950" lvl="1" indent="0">
              <a:buNone/>
            </a:pPr>
            <a:endParaRPr lang="en-CH" dirty="0"/>
          </a:p>
          <a:p>
            <a:r>
              <a:rPr lang="en-CH" b="1" dirty="0"/>
              <a:t>SSD-L: </a:t>
            </a:r>
            <a:r>
              <a:rPr lang="en-CH" dirty="0"/>
              <a:t>PCIe Gen4 interface (</a:t>
            </a:r>
            <a:r>
              <a:rPr lang="en-CH" dirty="0">
                <a:solidFill>
                  <a:srgbClr val="1982C3"/>
                </a:solidFill>
              </a:rPr>
              <a:t>7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16</a:t>
            </a:r>
            <a:r>
              <a:rPr lang="en-CH" dirty="0"/>
              <a:t> </a:t>
            </a:r>
            <a:r>
              <a:rPr lang="en-CH" dirty="0">
                <a:solidFill>
                  <a:srgbClr val="1982C3"/>
                </a:solidFill>
              </a:rPr>
              <a:t>channels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164929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A53D-815A-B04D-AC0E-7A68440E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7766D-51EE-1545-A076-2BC8538E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b="1" dirty="0"/>
              <a:t>Performance modeling</a:t>
            </a:r>
          </a:p>
          <a:p>
            <a:pPr lvl="1"/>
            <a:r>
              <a:rPr lang="en-CH" dirty="0"/>
              <a:t>Ramulator for DRAM timing</a:t>
            </a:r>
          </a:p>
          <a:p>
            <a:pPr lvl="1"/>
            <a:r>
              <a:rPr lang="en-GB" dirty="0" err="1"/>
              <a:t>MQSim</a:t>
            </a:r>
            <a:r>
              <a:rPr lang="en-GB" dirty="0"/>
              <a:t> for SSD timing</a:t>
            </a:r>
          </a:p>
          <a:p>
            <a:pPr lvl="1"/>
            <a:r>
              <a:rPr lang="en-GB" dirty="0"/>
              <a:t>We model the end-to-end throughput of </a:t>
            </a:r>
            <a:r>
              <a:rPr lang="en-GB" dirty="0" err="1"/>
              <a:t>GenStore</a:t>
            </a:r>
            <a:r>
              <a:rPr lang="en-GB" dirty="0"/>
              <a:t> based on the throughput of each </a:t>
            </a:r>
            <a:r>
              <a:rPr lang="en-GB" dirty="0" err="1"/>
              <a:t>GenStore</a:t>
            </a:r>
            <a:r>
              <a:rPr lang="en-GB" dirty="0"/>
              <a:t> pipeline stage</a:t>
            </a:r>
          </a:p>
          <a:p>
            <a:pPr lvl="2"/>
            <a:r>
              <a:rPr lang="en-GB" dirty="0"/>
              <a:t>Accessing NAND flash chips</a:t>
            </a:r>
          </a:p>
          <a:p>
            <a:pPr lvl="2"/>
            <a:r>
              <a:rPr lang="en-GB" dirty="0"/>
              <a:t>Accessing internal DRAM</a:t>
            </a:r>
          </a:p>
          <a:p>
            <a:pPr lvl="2"/>
            <a:r>
              <a:rPr lang="en-GB" dirty="0"/>
              <a:t>Accelerator computation</a:t>
            </a:r>
          </a:p>
          <a:p>
            <a:pPr lvl="2"/>
            <a:r>
              <a:rPr lang="en-GB" dirty="0"/>
              <a:t>Transferring unfiltered data to the host</a:t>
            </a:r>
            <a:endParaRPr lang="en-CH" dirty="0"/>
          </a:p>
          <a:p>
            <a:r>
              <a:rPr lang="en-CH" b="1" dirty="0"/>
              <a:t>Real system results</a:t>
            </a:r>
          </a:p>
          <a:p>
            <a:pPr lvl="1"/>
            <a:r>
              <a:rPr lang="en-GB" dirty="0"/>
              <a:t>AMD  EPYC </a:t>
            </a:r>
            <a:r>
              <a:rPr lang="en-GB" dirty="0">
                <a:latin typeface="+mn-lt"/>
              </a:rPr>
              <a:t>7742</a:t>
            </a:r>
            <a:r>
              <a:rPr lang="en-GB" dirty="0"/>
              <a:t> CPU</a:t>
            </a:r>
          </a:p>
          <a:p>
            <a:pPr lvl="1"/>
            <a:r>
              <a:rPr lang="en-GB" dirty="0">
                <a:latin typeface="+mn-lt"/>
              </a:rPr>
              <a:t>1</a:t>
            </a:r>
            <a:r>
              <a:rPr lang="en-GB" dirty="0"/>
              <a:t>TB DDR</a:t>
            </a:r>
            <a:r>
              <a:rPr lang="en-GB" dirty="0">
                <a:latin typeface="+mn-lt"/>
              </a:rPr>
              <a:t>4</a:t>
            </a:r>
            <a:r>
              <a:rPr lang="en-GB" dirty="0"/>
              <a:t> DRAM</a:t>
            </a:r>
          </a:p>
          <a:p>
            <a:pPr lvl="1"/>
            <a:r>
              <a:rPr lang="en-GB" dirty="0"/>
              <a:t>AMD </a:t>
            </a:r>
            <a:r>
              <a:rPr lang="el-GR" dirty="0"/>
              <a:t>μ</a:t>
            </a:r>
            <a:r>
              <a:rPr lang="en-GB" dirty="0"/>
              <a:t>Prof</a:t>
            </a:r>
            <a:endParaRPr lang="en-CH" dirty="0"/>
          </a:p>
          <a:p>
            <a:pPr marL="0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67029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DRAGEN Bio-IT Platform (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GB" dirty="0"/>
              <a:t>)</a:t>
            </a:r>
            <a:endParaRPr lang="en-CH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EBA44A1-1E32-1F41-9D86-44E9E0AA9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8996"/>
            <a:ext cx="8610600" cy="5195664"/>
          </a:xfrm>
        </p:spPr>
        <p:txBody>
          <a:bodyPr/>
          <a:lstStyle/>
          <a:p>
            <a:r>
              <a:rPr lang="en-US" dirty="0"/>
              <a:t>Processes whole genome at 30x coverage in ~25 minutes with hardware support for data compression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83C0-3DE0-5146-8303-DB95B4872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23965"/>
            <a:ext cx="8054549" cy="3319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5EE85-C8E6-2D41-8A44-6E1CE7B0B125}"/>
              </a:ext>
            </a:extLst>
          </p:cNvPr>
          <p:cNvSpPr txBox="1"/>
          <p:nvPr/>
        </p:nvSpPr>
        <p:spPr>
          <a:xfrm>
            <a:off x="6444208" y="4797152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FPGA board(s)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D12487-52A7-0648-838A-88C61C1A2A3C}"/>
              </a:ext>
            </a:extLst>
          </p:cNvPr>
          <p:cNvSpPr/>
          <p:nvPr/>
        </p:nvSpPr>
        <p:spPr>
          <a:xfrm>
            <a:off x="228600" y="5651673"/>
            <a:ext cx="9499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emea.illumina.com/products/by-type/informatics-products/dragen-bio-it-platform.html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emea.illumina.com/company/news-center/press-releases/2018/2349147.html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8635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937E-5426-F346-8FD3-14BA5B06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67BCE55-3B9D-824F-966A-50AB325520EB}"/>
              </a:ext>
            </a:extLst>
          </p:cNvPr>
          <p:cNvSpPr/>
          <p:nvPr/>
        </p:nvSpPr>
        <p:spPr>
          <a:xfrm>
            <a:off x="783928" y="2406401"/>
            <a:ext cx="7576144" cy="2540031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GenStore-Enabled SSD</a:t>
            </a:r>
          </a:p>
        </p:txBody>
      </p:sp>
      <p:sp>
        <p:nvSpPr>
          <p:cNvPr id="5" name="Rounded Rectangle 60">
            <a:extLst>
              <a:ext uri="{FF2B5EF4-FFF2-40B4-BE49-F238E27FC236}">
                <a16:creationId xmlns:a16="http://schemas.microsoft.com/office/drawing/2014/main" id="{05DECDEE-7ACE-DF45-ACEE-73E910656C9C}"/>
              </a:ext>
            </a:extLst>
          </p:cNvPr>
          <p:cNvSpPr/>
          <p:nvPr/>
        </p:nvSpPr>
        <p:spPr>
          <a:xfrm>
            <a:off x="2804840" y="1775993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59147F-18D1-A04A-8FFE-C2AC73DE72E9}"/>
              </a:ext>
            </a:extLst>
          </p:cNvPr>
          <p:cNvGrpSpPr/>
          <p:nvPr/>
        </p:nvGrpSpPr>
        <p:grpSpPr>
          <a:xfrm>
            <a:off x="922121" y="2795265"/>
            <a:ext cx="1262439" cy="928828"/>
            <a:chOff x="2642812" y="2458935"/>
            <a:chExt cx="1262438" cy="928828"/>
          </a:xfrm>
        </p:grpSpPr>
        <p:sp>
          <p:nvSpPr>
            <p:cNvPr id="7" name="직사각형 78">
              <a:extLst>
                <a:ext uri="{FF2B5EF4-FFF2-40B4-BE49-F238E27FC236}">
                  <a16:creationId xmlns:a16="http://schemas.microsoft.com/office/drawing/2014/main" id="{7686C0D5-0F13-1C4D-A989-DF13BAB072BE}"/>
                </a:ext>
              </a:extLst>
            </p:cNvPr>
            <p:cNvSpPr/>
            <p:nvPr/>
          </p:nvSpPr>
          <p:spPr>
            <a:xfrm>
              <a:off x="2642812" y="2458935"/>
              <a:ext cx="1262438" cy="928828"/>
            </a:xfrm>
            <a:prstGeom prst="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Flash Array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352">
              <a:extLst>
                <a:ext uri="{FF2B5EF4-FFF2-40B4-BE49-F238E27FC236}">
                  <a16:creationId xmlns:a16="http://schemas.microsoft.com/office/drawing/2014/main" id="{AD283B59-43D8-CB43-BCB8-D9D69F58DA54}"/>
                </a:ext>
              </a:extLst>
            </p:cNvPr>
            <p:cNvSpPr/>
            <p:nvPr/>
          </p:nvSpPr>
          <p:spPr>
            <a:xfrm>
              <a:off x="2707083" y="2530286"/>
              <a:ext cx="1133895" cy="5509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Input </a:t>
              </a:r>
            </a:p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Read Set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직사각형 78">
            <a:extLst>
              <a:ext uri="{FF2B5EF4-FFF2-40B4-BE49-F238E27FC236}">
                <a16:creationId xmlns:a16="http://schemas.microsoft.com/office/drawing/2014/main" id="{63B0E7CF-4DA2-FD45-8691-22853B6CB9F8}"/>
              </a:ext>
            </a:extLst>
          </p:cNvPr>
          <p:cNvSpPr/>
          <p:nvPr/>
        </p:nvSpPr>
        <p:spPr>
          <a:xfrm>
            <a:off x="3366712" y="2807449"/>
            <a:ext cx="4920415" cy="2029311"/>
          </a:xfrm>
          <a:prstGeom prst="rect">
            <a:avLst/>
          </a:prstGeom>
          <a:solidFill>
            <a:srgbClr val="E2F0D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		SSD Controller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08AFF5-F545-3442-B41B-427A32268673}"/>
              </a:ext>
            </a:extLst>
          </p:cNvPr>
          <p:cNvGrpSpPr/>
          <p:nvPr/>
        </p:nvGrpSpPr>
        <p:grpSpPr>
          <a:xfrm>
            <a:off x="922121" y="3907932"/>
            <a:ext cx="1262439" cy="928828"/>
            <a:chOff x="2642812" y="3484498"/>
            <a:chExt cx="1262438" cy="928828"/>
          </a:xfrm>
        </p:grpSpPr>
        <p:sp>
          <p:nvSpPr>
            <p:cNvPr id="11" name="직사각형 78">
              <a:extLst>
                <a:ext uri="{FF2B5EF4-FFF2-40B4-BE49-F238E27FC236}">
                  <a16:creationId xmlns:a16="http://schemas.microsoft.com/office/drawing/2014/main" id="{16D64D53-CB73-0942-BFDE-27CBD49E64C9}"/>
                </a:ext>
              </a:extLst>
            </p:cNvPr>
            <p:cNvSpPr/>
            <p:nvPr/>
          </p:nvSpPr>
          <p:spPr>
            <a:xfrm>
              <a:off x="2642812" y="3484498"/>
              <a:ext cx="1262438" cy="928828"/>
            </a:xfrm>
            <a:prstGeom prst="rect">
              <a:avLst/>
            </a:prstGeom>
            <a:solidFill>
              <a:srgbClr val="DEEBF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DRAM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직사각형 352">
              <a:extLst>
                <a:ext uri="{FF2B5EF4-FFF2-40B4-BE49-F238E27FC236}">
                  <a16:creationId xmlns:a16="http://schemas.microsoft.com/office/drawing/2014/main" id="{9160676B-91E3-514B-ABBD-BF2F46A4D64E}"/>
                </a:ext>
              </a:extLst>
            </p:cNvPr>
            <p:cNvSpPr/>
            <p:nvPr/>
          </p:nvSpPr>
          <p:spPr>
            <a:xfrm>
              <a:off x="2707083" y="3555849"/>
              <a:ext cx="1133895" cy="5509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600" b="1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KmerIndex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035C3-ADDC-8A40-8B14-28EE28B1574A}"/>
              </a:ext>
            </a:extLst>
          </p:cNvPr>
          <p:cNvCxnSpPr>
            <a:cxnSpLocks/>
          </p:cNvCxnSpPr>
          <p:nvPr/>
        </p:nvCxnSpPr>
        <p:spPr>
          <a:xfrm>
            <a:off x="2185151" y="3489793"/>
            <a:ext cx="11799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352">
            <a:extLst>
              <a:ext uri="{FF2B5EF4-FFF2-40B4-BE49-F238E27FC236}">
                <a16:creationId xmlns:a16="http://schemas.microsoft.com/office/drawing/2014/main" id="{BEFBB56B-A944-164F-9ECB-C6E7FF99AEAE}"/>
              </a:ext>
            </a:extLst>
          </p:cNvPr>
          <p:cNvSpPr/>
          <p:nvPr/>
        </p:nvSpPr>
        <p:spPr>
          <a:xfrm>
            <a:off x="3444259" y="2871946"/>
            <a:ext cx="1653525" cy="18935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Seed Finder</a:t>
            </a:r>
          </a:p>
          <a:p>
            <a:pPr algn="ctr"/>
            <a:endParaRPr lang="en-US" altLang="ko-KR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직사각형 352">
            <a:extLst>
              <a:ext uri="{FF2B5EF4-FFF2-40B4-BE49-F238E27FC236}">
                <a16:creationId xmlns:a16="http://schemas.microsoft.com/office/drawing/2014/main" id="{4B55CA13-8F9C-824C-AADF-D9F2992807DF}"/>
              </a:ext>
            </a:extLst>
          </p:cNvPr>
          <p:cNvSpPr/>
          <p:nvPr/>
        </p:nvSpPr>
        <p:spPr>
          <a:xfrm>
            <a:off x="3499664" y="4374796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Location Buffer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BD75E5-54BF-834C-AD2C-F127C681D074}"/>
              </a:ext>
            </a:extLst>
          </p:cNvPr>
          <p:cNvSpPr/>
          <p:nvPr/>
        </p:nvSpPr>
        <p:spPr>
          <a:xfrm>
            <a:off x="2223881" y="3034222"/>
            <a:ext cx="106118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①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Reads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94F943-A2FD-0442-B18A-5D9CF725CF26}"/>
              </a:ext>
            </a:extLst>
          </p:cNvPr>
          <p:cNvCxnSpPr>
            <a:cxnSpLocks/>
          </p:cNvCxnSpPr>
          <p:nvPr/>
        </p:nvCxnSpPr>
        <p:spPr>
          <a:xfrm>
            <a:off x="2185151" y="4244187"/>
            <a:ext cx="11799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2C343F-D9E4-6745-A359-5AC2EAF0CC0D}"/>
              </a:ext>
            </a:extLst>
          </p:cNvPr>
          <p:cNvCxnSpPr>
            <a:cxnSpLocks/>
          </p:cNvCxnSpPr>
          <p:nvPr/>
        </p:nvCxnSpPr>
        <p:spPr>
          <a:xfrm>
            <a:off x="2187323" y="3406043"/>
            <a:ext cx="1318451" cy="0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491655-4A0D-ED4B-A337-C6BA4DB43A17}"/>
              </a:ext>
            </a:extLst>
          </p:cNvPr>
          <p:cNvCxnSpPr>
            <a:cxnSpLocks/>
          </p:cNvCxnSpPr>
          <p:nvPr/>
        </p:nvCxnSpPr>
        <p:spPr>
          <a:xfrm>
            <a:off x="5097784" y="4206087"/>
            <a:ext cx="436779" cy="0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352">
            <a:extLst>
              <a:ext uri="{FF2B5EF4-FFF2-40B4-BE49-F238E27FC236}">
                <a16:creationId xmlns:a16="http://schemas.microsoft.com/office/drawing/2014/main" id="{A990207D-C0E3-FA4B-B65F-589C19983722}"/>
              </a:ext>
            </a:extLst>
          </p:cNvPr>
          <p:cNvSpPr/>
          <p:nvPr/>
        </p:nvSpPr>
        <p:spPr>
          <a:xfrm>
            <a:off x="5531997" y="2888968"/>
            <a:ext cx="2653540" cy="617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Chaining-Based Filter</a:t>
            </a:r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Filters </a:t>
            </a:r>
            <a:r>
              <a:rPr lang="en-US" altLang="ko-KR" sz="16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low-score reads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C7727C-FA23-4C41-9A12-0F4E6E632CDE}"/>
              </a:ext>
            </a:extLst>
          </p:cNvPr>
          <p:cNvSpPr/>
          <p:nvPr/>
        </p:nvSpPr>
        <p:spPr>
          <a:xfrm>
            <a:off x="5511092" y="2868585"/>
            <a:ext cx="42669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23CBA7-A90F-EB44-BCE6-316759BBF108}"/>
              </a:ext>
            </a:extLst>
          </p:cNvPr>
          <p:cNvSpPr txBox="1"/>
          <p:nvPr/>
        </p:nvSpPr>
        <p:spPr>
          <a:xfrm>
            <a:off x="5854340" y="3489794"/>
            <a:ext cx="195282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 ≤ # of Seeds &lt; N</a:t>
            </a:r>
            <a:endParaRPr lang="en-CH" sz="1600" dirty="0"/>
          </a:p>
        </p:txBody>
      </p:sp>
      <p:sp>
        <p:nvSpPr>
          <p:cNvPr id="23" name="직사각형 352">
            <a:extLst>
              <a:ext uri="{FF2B5EF4-FFF2-40B4-BE49-F238E27FC236}">
                <a16:creationId xmlns:a16="http://schemas.microsoft.com/office/drawing/2014/main" id="{608E8A05-4678-0841-86AE-CB513ED2396B}"/>
              </a:ext>
            </a:extLst>
          </p:cNvPr>
          <p:cNvSpPr/>
          <p:nvPr/>
        </p:nvSpPr>
        <p:spPr>
          <a:xfrm>
            <a:off x="5531997" y="3811552"/>
            <a:ext cx="2653540" cy="617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Seed Count-Based Filter</a:t>
            </a:r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Filters if </a:t>
            </a:r>
            <a:r>
              <a:rPr lang="en-US" altLang="ko-KR" sz="16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# of Seeds &lt; M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31CFD-6B35-6F44-AD48-4F806B2F5C11}"/>
              </a:ext>
            </a:extLst>
          </p:cNvPr>
          <p:cNvGrpSpPr/>
          <p:nvPr/>
        </p:nvGrpSpPr>
        <p:grpSpPr>
          <a:xfrm rot="5400000">
            <a:off x="4434593" y="2766797"/>
            <a:ext cx="2050215" cy="460935"/>
            <a:chOff x="3570717" y="4223027"/>
            <a:chExt cx="2050215" cy="460935"/>
          </a:xfrm>
        </p:grpSpPr>
        <p:cxnSp>
          <p:nvCxnSpPr>
            <p:cNvPr id="25" name="Connector: Elbow 108">
              <a:extLst>
                <a:ext uri="{FF2B5EF4-FFF2-40B4-BE49-F238E27FC236}">
                  <a16:creationId xmlns:a16="http://schemas.microsoft.com/office/drawing/2014/main" id="{37F490D0-6D80-0F4C-A8E2-6B3FFFA5199D}"/>
                </a:ext>
              </a:extLst>
            </p:cNvPr>
            <p:cNvCxnSpPr>
              <a:cxnSpLocks/>
              <a:stCxn id="26" idx="2"/>
              <a:endCxn id="27" idx="3"/>
            </p:cNvCxnSpPr>
            <p:nvPr/>
          </p:nvCxnSpPr>
          <p:spPr>
            <a:xfrm rot="5400000">
              <a:off x="4531170" y="3603339"/>
              <a:ext cx="219075" cy="1780928"/>
            </a:xfrm>
            <a:prstGeom prst="bentConnector2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A0E961-CED7-0447-AEAF-A6A450F51E2F}"/>
                </a:ext>
              </a:extLst>
            </p:cNvPr>
            <p:cNvSpPr/>
            <p:nvPr/>
          </p:nvSpPr>
          <p:spPr>
            <a:xfrm>
              <a:off x="5441407" y="4223027"/>
              <a:ext cx="179525" cy="161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609CFE-2E20-3C4E-8AA5-482030D6101A}"/>
                </a:ext>
              </a:extLst>
            </p:cNvPr>
            <p:cNvSpPr/>
            <p:nvPr/>
          </p:nvSpPr>
          <p:spPr>
            <a:xfrm>
              <a:off x="3570717" y="4522722"/>
              <a:ext cx="179525" cy="161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11F1A15-5F66-8B41-B19F-641FA3A19DE3}"/>
              </a:ext>
            </a:extLst>
          </p:cNvPr>
          <p:cNvSpPr/>
          <p:nvPr/>
        </p:nvSpPr>
        <p:spPr>
          <a:xfrm>
            <a:off x="5511092" y="3791694"/>
            <a:ext cx="42669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❷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80574F-DA7E-3E49-BC2F-5243DAD3793D}"/>
              </a:ext>
            </a:extLst>
          </p:cNvPr>
          <p:cNvSpPr txBox="1"/>
          <p:nvPr/>
        </p:nvSpPr>
        <p:spPr>
          <a:xfrm>
            <a:off x="3960976" y="2419518"/>
            <a:ext cx="1562851" cy="338554"/>
          </a:xfrm>
          <a:prstGeom prst="rect">
            <a:avLst/>
          </a:prstGeom>
          <a:solidFill>
            <a:srgbClr val="F2F2F2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# of Seeds ≥ N</a:t>
            </a:r>
            <a:endParaRPr lang="en-CH" sz="16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F9538A-0EEB-2649-A19B-F246C9389154}"/>
              </a:ext>
            </a:extLst>
          </p:cNvPr>
          <p:cNvCxnSpPr>
            <a:cxnSpLocks/>
          </p:cNvCxnSpPr>
          <p:nvPr/>
        </p:nvCxnSpPr>
        <p:spPr>
          <a:xfrm flipV="1">
            <a:off x="5925858" y="3506593"/>
            <a:ext cx="0" cy="304959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BEEE8D-96CE-1A41-B5C8-548F9F5592F7}"/>
              </a:ext>
            </a:extLst>
          </p:cNvPr>
          <p:cNvCxnSpPr>
            <a:cxnSpLocks/>
          </p:cNvCxnSpPr>
          <p:nvPr/>
        </p:nvCxnSpPr>
        <p:spPr>
          <a:xfrm flipV="1">
            <a:off x="5925858" y="2168311"/>
            <a:ext cx="0" cy="712011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F2D1624-C041-294A-81C8-2AA2CF62F7AD}"/>
              </a:ext>
            </a:extLst>
          </p:cNvPr>
          <p:cNvSpPr txBox="1"/>
          <p:nvPr/>
        </p:nvSpPr>
        <p:spPr>
          <a:xfrm>
            <a:off x="5821040" y="2419517"/>
            <a:ext cx="1829337" cy="338554"/>
          </a:xfrm>
          <a:prstGeom prst="rect">
            <a:avLst/>
          </a:prstGeom>
          <a:solidFill>
            <a:srgbClr val="F2F2F2"/>
          </a:solidFill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High chaining score</a:t>
            </a:r>
            <a:endParaRPr lang="en-CH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34BE6-35E0-5F4D-911A-E078147E5CAA}"/>
              </a:ext>
            </a:extLst>
          </p:cNvPr>
          <p:cNvSpPr txBox="1"/>
          <p:nvPr/>
        </p:nvSpPr>
        <p:spPr>
          <a:xfrm>
            <a:off x="3409054" y="2875155"/>
            <a:ext cx="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❶</a:t>
            </a:r>
            <a:endParaRPr lang="en-CH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09C80E-F946-124C-B0C3-D3E3485CD632}"/>
              </a:ext>
            </a:extLst>
          </p:cNvPr>
          <p:cNvSpPr/>
          <p:nvPr/>
        </p:nvSpPr>
        <p:spPr>
          <a:xfrm>
            <a:off x="2239748" y="4318054"/>
            <a:ext cx="102944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④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Seeds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67587A-9838-8E4D-BD55-653682A9D984}"/>
              </a:ext>
            </a:extLst>
          </p:cNvPr>
          <p:cNvSpPr/>
          <p:nvPr/>
        </p:nvSpPr>
        <p:spPr>
          <a:xfrm>
            <a:off x="2221409" y="3766418"/>
            <a:ext cx="106612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③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Query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직사각형 352">
            <a:extLst>
              <a:ext uri="{FF2B5EF4-FFF2-40B4-BE49-F238E27FC236}">
                <a16:creationId xmlns:a16="http://schemas.microsoft.com/office/drawing/2014/main" id="{CD9A9949-FFE2-9440-ACE7-6E344A0A6D53}"/>
              </a:ext>
            </a:extLst>
          </p:cNvPr>
          <p:cNvSpPr/>
          <p:nvPr/>
        </p:nvSpPr>
        <p:spPr>
          <a:xfrm>
            <a:off x="3499664" y="3217824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K-</a:t>
            </a:r>
            <a:r>
              <a:rPr lang="en-US" altLang="ko-KR" sz="1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Window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직사각형 352">
            <a:extLst>
              <a:ext uri="{FF2B5EF4-FFF2-40B4-BE49-F238E27FC236}">
                <a16:creationId xmlns:a16="http://schemas.microsoft.com/office/drawing/2014/main" id="{CDA5F333-64CC-B84B-A8EB-7D2F0A08E9C2}"/>
              </a:ext>
            </a:extLst>
          </p:cNvPr>
          <p:cNvSpPr/>
          <p:nvPr/>
        </p:nvSpPr>
        <p:spPr>
          <a:xfrm>
            <a:off x="3499664" y="3843935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Hash Acc.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8" name="Connector: Elbow 145">
            <a:extLst>
              <a:ext uri="{FF2B5EF4-FFF2-40B4-BE49-F238E27FC236}">
                <a16:creationId xmlns:a16="http://schemas.microsoft.com/office/drawing/2014/main" id="{560F7704-109C-B542-8155-A4896CA6E5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10981" y="4036396"/>
            <a:ext cx="1388687" cy="127903"/>
          </a:xfrm>
          <a:prstGeom prst="bentConnector3">
            <a:avLst>
              <a:gd name="adj1" fmla="val 16391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147">
            <a:extLst>
              <a:ext uri="{FF2B5EF4-FFF2-40B4-BE49-F238E27FC236}">
                <a16:creationId xmlns:a16="http://schemas.microsoft.com/office/drawing/2014/main" id="{DD59B658-1D31-B744-BBE0-8CAA6A9AD2E2}"/>
              </a:ext>
            </a:extLst>
          </p:cNvPr>
          <p:cNvCxnSpPr>
            <a:cxnSpLocks/>
          </p:cNvCxnSpPr>
          <p:nvPr/>
        </p:nvCxnSpPr>
        <p:spPr>
          <a:xfrm>
            <a:off x="2120288" y="4328147"/>
            <a:ext cx="1388687" cy="173283"/>
          </a:xfrm>
          <a:prstGeom prst="bentConnector3">
            <a:avLst>
              <a:gd name="adj1" fmla="val 83609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657265-1FE2-BB46-A670-EB8CAA365577}"/>
              </a:ext>
            </a:extLst>
          </p:cNvPr>
          <p:cNvCxnSpPr>
            <a:cxnSpLocks/>
          </p:cNvCxnSpPr>
          <p:nvPr/>
        </p:nvCxnSpPr>
        <p:spPr>
          <a:xfrm>
            <a:off x="3801316" y="3528664"/>
            <a:ext cx="0" cy="315273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8E9DCE9-670A-D045-95D1-23B2EB92EA98}"/>
              </a:ext>
            </a:extLst>
          </p:cNvPr>
          <p:cNvSpPr/>
          <p:nvPr/>
        </p:nvSpPr>
        <p:spPr>
          <a:xfrm>
            <a:off x="4114024" y="3507034"/>
            <a:ext cx="841512" cy="338554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K-</a:t>
            </a:r>
            <a:r>
              <a:rPr lang="en-US" altLang="ko-KR" sz="1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179729-31FC-EE46-88AE-31722C2DA777}"/>
              </a:ext>
            </a:extLst>
          </p:cNvPr>
          <p:cNvSpPr txBox="1"/>
          <p:nvPr/>
        </p:nvSpPr>
        <p:spPr>
          <a:xfrm>
            <a:off x="3796536" y="3502831"/>
            <a:ext cx="466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②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8767985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B296-58BC-344F-AB5F-B483553C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Chaining Processing Element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578AF-E3ED-D243-945A-4366CC57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555875"/>
            <a:ext cx="7632700" cy="2222500"/>
          </a:xfrm>
        </p:spPr>
      </p:pic>
    </p:spTree>
    <p:extLst>
      <p:ext uri="{BB962C8B-B14F-4D97-AF65-F5344CB8AC3E}">
        <p14:creationId xmlns:p14="http://schemas.microsoft.com/office/powerpoint/2010/main" val="84250446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3E70-8BEE-2A49-80B6-AA99093B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DFA79B-B862-D243-A17A-C6455C158103}"/>
              </a:ext>
            </a:extLst>
          </p:cNvPr>
          <p:cNvGraphicFramePr>
            <a:graphicFrameLocks/>
          </p:cNvGraphicFramePr>
          <p:nvPr/>
        </p:nvGraphicFramePr>
        <p:xfrm>
          <a:off x="1065061" y="1380793"/>
          <a:ext cx="3506939" cy="262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08B8146-36CD-4245-B710-D800E8AE2DE5}"/>
              </a:ext>
            </a:extLst>
          </p:cNvPr>
          <p:cNvGraphicFramePr>
            <a:graphicFrameLocks/>
          </p:cNvGraphicFramePr>
          <p:nvPr/>
        </p:nvGraphicFramePr>
        <p:xfrm>
          <a:off x="4621936" y="1273997"/>
          <a:ext cx="364374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9B2C76-E3C0-DD46-8D81-B1FFEDC28641}"/>
              </a:ext>
            </a:extLst>
          </p:cNvPr>
          <p:cNvSpPr txBox="1"/>
          <p:nvPr/>
        </p:nvSpPr>
        <p:spPr>
          <a:xfrm rot="16200000">
            <a:off x="-33731" y="2095161"/>
            <a:ext cx="186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Exec. time [sec]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42E59-469E-D84E-A306-9718A0A79B48}"/>
              </a:ext>
            </a:extLst>
          </p:cNvPr>
          <p:cNvSpPr txBox="1"/>
          <p:nvPr/>
        </p:nvSpPr>
        <p:spPr>
          <a:xfrm>
            <a:off x="4946968" y="1409691"/>
            <a:ext cx="44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E1109C-6F6B-5B48-A342-CB19614FC89B}"/>
              </a:ext>
            </a:extLst>
          </p:cNvPr>
          <p:cNvSpPr txBox="1"/>
          <p:nvPr/>
        </p:nvSpPr>
        <p:spPr>
          <a:xfrm>
            <a:off x="5212224" y="1409691"/>
            <a:ext cx="61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108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706CE-4761-134A-AAED-50281DE52EA4}"/>
              </a:ext>
            </a:extLst>
          </p:cNvPr>
          <p:cNvSpPr txBox="1"/>
          <p:nvPr/>
        </p:nvSpPr>
        <p:spPr>
          <a:xfrm>
            <a:off x="6206513" y="1409694"/>
            <a:ext cx="61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A39BB1-0584-E245-942E-49331026ED5F}"/>
              </a:ext>
            </a:extLst>
          </p:cNvPr>
          <p:cNvCxnSpPr>
            <a:cxnSpLocks/>
          </p:cNvCxnSpPr>
          <p:nvPr/>
        </p:nvCxnSpPr>
        <p:spPr>
          <a:xfrm>
            <a:off x="2540312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8D8E6C-D0AB-854B-ACC8-3DF994A6209F}"/>
              </a:ext>
            </a:extLst>
          </p:cNvPr>
          <p:cNvCxnSpPr>
            <a:cxnSpLocks/>
          </p:cNvCxnSpPr>
          <p:nvPr/>
        </p:nvCxnSpPr>
        <p:spPr>
          <a:xfrm>
            <a:off x="3525804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B3A7CA-769D-F040-85F7-A19AAD1754CD}"/>
              </a:ext>
            </a:extLst>
          </p:cNvPr>
          <p:cNvCxnSpPr>
            <a:cxnSpLocks/>
          </p:cNvCxnSpPr>
          <p:nvPr/>
        </p:nvCxnSpPr>
        <p:spPr>
          <a:xfrm>
            <a:off x="6003875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B9169C-5FCF-844B-8A6B-5FAA8CDCA425}"/>
              </a:ext>
            </a:extLst>
          </p:cNvPr>
          <p:cNvCxnSpPr>
            <a:cxnSpLocks/>
          </p:cNvCxnSpPr>
          <p:nvPr/>
        </p:nvCxnSpPr>
        <p:spPr>
          <a:xfrm>
            <a:off x="7002249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264722-7D24-354A-81A1-31DCC28DEBB2}"/>
              </a:ext>
            </a:extLst>
          </p:cNvPr>
          <p:cNvCxnSpPr>
            <a:cxnSpLocks/>
          </p:cNvCxnSpPr>
          <p:nvPr/>
        </p:nvCxnSpPr>
        <p:spPr>
          <a:xfrm flipV="1">
            <a:off x="5177717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4FD66-E42B-6640-A7D3-0482CC7751D6}"/>
              </a:ext>
            </a:extLst>
          </p:cNvPr>
          <p:cNvCxnSpPr>
            <a:cxnSpLocks/>
          </p:cNvCxnSpPr>
          <p:nvPr/>
        </p:nvCxnSpPr>
        <p:spPr>
          <a:xfrm flipV="1">
            <a:off x="5509556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42C91A-759E-6A4C-9B76-B9A16C2CBC2E}"/>
              </a:ext>
            </a:extLst>
          </p:cNvPr>
          <p:cNvCxnSpPr>
            <a:cxnSpLocks/>
          </p:cNvCxnSpPr>
          <p:nvPr/>
        </p:nvCxnSpPr>
        <p:spPr>
          <a:xfrm flipV="1">
            <a:off x="6512447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8224-3090-F64D-8099-CB104D608EF0}"/>
              </a:ext>
            </a:extLst>
          </p:cNvPr>
          <p:cNvSpPr/>
          <p:nvPr/>
        </p:nvSpPr>
        <p:spPr>
          <a:xfrm>
            <a:off x="0" y="3768917"/>
            <a:ext cx="9144000" cy="9916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provides significant performance improvements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over both Base and SIMD in SSD-M and SSD-H.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A2A60-D386-B54C-A47B-9274131FB7BE}"/>
              </a:ext>
            </a:extLst>
          </p:cNvPr>
          <p:cNvSpPr/>
          <p:nvPr/>
        </p:nvSpPr>
        <p:spPr>
          <a:xfrm>
            <a:off x="0" y="5077497"/>
            <a:ext cx="9144000" cy="996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provides limited benefits over SIMD in SSD-L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due to low external I/O bandwidth.</a:t>
            </a:r>
          </a:p>
        </p:txBody>
      </p:sp>
    </p:spTree>
    <p:extLst>
      <p:ext uri="{BB962C8B-B14F-4D97-AF65-F5344CB8AC3E}">
        <p14:creationId xmlns:p14="http://schemas.microsoft.com/office/powerpoint/2010/main" val="19771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4800-4806-984D-8FF7-4A16CDC4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939C-8B93-0945-8E12-CBFB5250D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D51DFB-30D6-4D47-A5B2-5E0641527AC2}"/>
              </a:ext>
            </a:extLst>
          </p:cNvPr>
          <p:cNvGraphicFramePr>
            <a:graphicFrameLocks/>
          </p:cNvGraphicFramePr>
          <p:nvPr/>
        </p:nvGraphicFramePr>
        <p:xfrm>
          <a:off x="824400" y="1717084"/>
          <a:ext cx="3747600" cy="189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FE5A25F-B2F8-E441-A8E4-242F3DDCCA47}"/>
              </a:ext>
            </a:extLst>
          </p:cNvPr>
          <p:cNvGraphicFramePr>
            <a:graphicFrameLocks/>
          </p:cNvGraphicFramePr>
          <p:nvPr/>
        </p:nvGraphicFramePr>
        <p:xfrm>
          <a:off x="3950833" y="1709090"/>
          <a:ext cx="3761199" cy="200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6C54B-9BCB-2342-9C5C-4E80C9C14913}"/>
              </a:ext>
            </a:extLst>
          </p:cNvPr>
          <p:cNvCxnSpPr>
            <a:cxnSpLocks/>
          </p:cNvCxnSpPr>
          <p:nvPr/>
        </p:nvCxnSpPr>
        <p:spPr>
          <a:xfrm>
            <a:off x="2376260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DB48E4-1A17-FC4A-95D0-136670CDA7B8}"/>
              </a:ext>
            </a:extLst>
          </p:cNvPr>
          <p:cNvCxnSpPr>
            <a:cxnSpLocks/>
          </p:cNvCxnSpPr>
          <p:nvPr/>
        </p:nvCxnSpPr>
        <p:spPr>
          <a:xfrm>
            <a:off x="3393791" y="1860095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500310-2B0E-774B-BADC-8F10EBAC3731}"/>
              </a:ext>
            </a:extLst>
          </p:cNvPr>
          <p:cNvCxnSpPr>
            <a:cxnSpLocks/>
          </p:cNvCxnSpPr>
          <p:nvPr/>
        </p:nvCxnSpPr>
        <p:spPr>
          <a:xfrm>
            <a:off x="5518117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953A42-1F6C-914D-ADF9-3359B6D2F25E}"/>
              </a:ext>
            </a:extLst>
          </p:cNvPr>
          <p:cNvCxnSpPr>
            <a:cxnSpLocks/>
          </p:cNvCxnSpPr>
          <p:nvPr/>
        </p:nvCxnSpPr>
        <p:spPr>
          <a:xfrm>
            <a:off x="6530583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6B02F71-5670-CE41-87DD-4D212B127F69}"/>
              </a:ext>
            </a:extLst>
          </p:cNvPr>
          <p:cNvSpPr/>
          <p:nvPr/>
        </p:nvSpPr>
        <p:spPr>
          <a:xfrm>
            <a:off x="0" y="4244458"/>
            <a:ext cx="9144000" cy="996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performs significantly slower than Base (2.28x - 1.91x)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on all systems.</a:t>
            </a:r>
          </a:p>
        </p:txBody>
      </p:sp>
    </p:spTree>
    <p:extLst>
      <p:ext uri="{BB962C8B-B14F-4D97-AF65-F5344CB8AC3E}">
        <p14:creationId xmlns:p14="http://schemas.microsoft.com/office/powerpoint/2010/main" val="24277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F32C-45C7-FD4A-928D-432FC85B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Effect of Inputs on GenStore-EM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0BC76A5-1B39-2D4A-A37B-0214B70D9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743708" y="1287598"/>
            <a:ext cx="7656583" cy="112531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25CB3-A66E-6B43-9505-438A65204EBC}"/>
              </a:ext>
            </a:extLst>
          </p:cNvPr>
          <p:cNvSpPr txBox="1"/>
          <p:nvPr/>
        </p:nvSpPr>
        <p:spPr>
          <a:xfrm rot="16200000">
            <a:off x="168027" y="3282942"/>
            <a:ext cx="221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Normalized </a:t>
            </a:r>
            <a:br>
              <a:rPr lang="en-CH" sz="1600" b="1" dirty="0">
                <a:latin typeface="Cambria" panose="02040503050406030204" pitchFamily="18" charset="0"/>
              </a:rPr>
            </a:br>
            <a:r>
              <a:rPr lang="en-CH" sz="1600" b="1" dirty="0">
                <a:latin typeface="Cambria" panose="02040503050406030204" pitchFamily="18" charset="0"/>
              </a:rPr>
              <a:t>exec.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6740C-1B60-544B-8C81-6BFFA07FA45D}"/>
              </a:ext>
            </a:extLst>
          </p:cNvPr>
          <p:cNvSpPr txBox="1"/>
          <p:nvPr/>
        </p:nvSpPr>
        <p:spPr>
          <a:xfrm>
            <a:off x="766715" y="4447377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Read set size: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06A78-AFDD-7742-B444-2CF206132C1C}"/>
              </a:ext>
            </a:extLst>
          </p:cNvPr>
          <p:cNvSpPr txBox="1"/>
          <p:nvPr/>
        </p:nvSpPr>
        <p:spPr>
          <a:xfrm>
            <a:off x="765633" y="4104994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Exact match: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A6C0B9-FF4F-594A-9868-6AB4CA73DD1E}"/>
              </a:ext>
            </a:extLst>
          </p:cNvPr>
          <p:cNvGraphicFramePr>
            <a:graphicFrameLocks/>
          </p:cNvGraphicFramePr>
          <p:nvPr/>
        </p:nvGraphicFramePr>
        <p:xfrm>
          <a:off x="1568027" y="2629581"/>
          <a:ext cx="3682800" cy="23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5A9512-1BD8-8240-8D2E-44D296D12B1A}"/>
              </a:ext>
            </a:extLst>
          </p:cNvPr>
          <p:cNvGraphicFramePr>
            <a:graphicFrameLocks/>
          </p:cNvGraphicFramePr>
          <p:nvPr/>
        </p:nvGraphicFramePr>
        <p:xfrm>
          <a:off x="4547925" y="2630750"/>
          <a:ext cx="3665231" cy="23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A5CC97-F8F2-BD4F-9F77-84FB38F22FE1}"/>
              </a:ext>
            </a:extLst>
          </p:cNvPr>
          <p:cNvCxnSpPr>
            <a:cxnSpLocks/>
          </p:cNvCxnSpPr>
          <p:nvPr/>
        </p:nvCxnSpPr>
        <p:spPr>
          <a:xfrm>
            <a:off x="301405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F1FB3-45E9-4849-AE79-4F5D675E3B63}"/>
              </a:ext>
            </a:extLst>
          </p:cNvPr>
          <p:cNvCxnSpPr>
            <a:cxnSpLocks/>
          </p:cNvCxnSpPr>
          <p:nvPr/>
        </p:nvCxnSpPr>
        <p:spPr>
          <a:xfrm>
            <a:off x="394115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B4216-0898-C045-8C61-1E0AA58ED213}"/>
              </a:ext>
            </a:extLst>
          </p:cNvPr>
          <p:cNvCxnSpPr>
            <a:cxnSpLocks/>
          </p:cNvCxnSpPr>
          <p:nvPr/>
        </p:nvCxnSpPr>
        <p:spPr>
          <a:xfrm>
            <a:off x="587790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74207F-772B-6943-A6FA-9B66CBFFB2D2}"/>
              </a:ext>
            </a:extLst>
          </p:cNvPr>
          <p:cNvCxnSpPr>
            <a:cxnSpLocks/>
          </p:cNvCxnSpPr>
          <p:nvPr/>
        </p:nvCxnSpPr>
        <p:spPr>
          <a:xfrm>
            <a:off x="6805005" y="3052185"/>
            <a:ext cx="0" cy="3297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6560A1-E2A7-E04A-A968-30F01D82F55C}"/>
              </a:ext>
            </a:extLst>
          </p:cNvPr>
          <p:cNvCxnSpPr>
            <a:cxnSpLocks/>
          </p:cNvCxnSpPr>
          <p:nvPr/>
        </p:nvCxnSpPr>
        <p:spPr>
          <a:xfrm>
            <a:off x="6805005" y="3591932"/>
            <a:ext cx="0" cy="434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56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F32C-45C7-FD4A-928D-432FC85B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Effect of Inputs on GenStore-NM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F7A88-BFD3-C047-AB1A-384A2A984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A39464-F762-BD41-AC7D-C4B4D6ED25B1}"/>
              </a:ext>
            </a:extLst>
          </p:cNvPr>
          <p:cNvGraphicFramePr>
            <a:graphicFrameLocks/>
          </p:cNvGraphicFramePr>
          <p:nvPr/>
        </p:nvGraphicFramePr>
        <p:xfrm>
          <a:off x="1326902" y="3035099"/>
          <a:ext cx="3636153" cy="23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EF4C2B-BB2A-734C-9B47-A9DA7D33E82E}"/>
              </a:ext>
            </a:extLst>
          </p:cNvPr>
          <p:cNvGraphicFramePr>
            <a:graphicFrameLocks/>
          </p:cNvGraphicFramePr>
          <p:nvPr/>
        </p:nvGraphicFramePr>
        <p:xfrm>
          <a:off x="4431675" y="3030134"/>
          <a:ext cx="3670085" cy="23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1DBC7F-A513-4B48-A21C-D68DC5A7DE1D}"/>
              </a:ext>
            </a:extLst>
          </p:cNvPr>
          <p:cNvSpPr txBox="1"/>
          <p:nvPr/>
        </p:nvSpPr>
        <p:spPr>
          <a:xfrm rot="16200000">
            <a:off x="-45247" y="3691489"/>
            <a:ext cx="221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Normalized </a:t>
            </a:r>
            <a:br>
              <a:rPr lang="en-CH" sz="1600" b="1" dirty="0">
                <a:latin typeface="Cambria" panose="02040503050406030204" pitchFamily="18" charset="0"/>
              </a:rPr>
            </a:br>
            <a:r>
              <a:rPr lang="en-CH" sz="1600" b="1" dirty="0">
                <a:latin typeface="Cambria" panose="02040503050406030204" pitchFamily="18" charset="0"/>
              </a:rPr>
              <a:t>exec.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1F435-2E0B-D54D-A8CB-6C366162EE54}"/>
              </a:ext>
            </a:extLst>
          </p:cNvPr>
          <p:cNvSpPr txBox="1"/>
          <p:nvPr/>
        </p:nvSpPr>
        <p:spPr>
          <a:xfrm>
            <a:off x="651101" y="4855924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Read set size: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AD656-D1E6-0242-B0A5-89964CA2B137}"/>
              </a:ext>
            </a:extLst>
          </p:cNvPr>
          <p:cNvSpPr txBox="1"/>
          <p:nvPr/>
        </p:nvSpPr>
        <p:spPr>
          <a:xfrm>
            <a:off x="658486" y="4513541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Align. rate: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F8ED1-F7CB-6A46-AD7A-3F63275F3DE0}"/>
              </a:ext>
            </a:extLst>
          </p:cNvPr>
          <p:cNvSpPr txBox="1"/>
          <p:nvPr/>
        </p:nvSpPr>
        <p:spPr>
          <a:xfrm rot="16200000">
            <a:off x="1639945" y="3554928"/>
            <a:ext cx="22183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4EC4B-7103-D745-B2B2-581CC79C5BC9}"/>
              </a:ext>
            </a:extLst>
          </p:cNvPr>
          <p:cNvSpPr txBox="1"/>
          <p:nvPr/>
        </p:nvSpPr>
        <p:spPr>
          <a:xfrm rot="16200000">
            <a:off x="2761787" y="3554928"/>
            <a:ext cx="1833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A2B98-C724-9948-9127-2AD3C45FA70B}"/>
              </a:ext>
            </a:extLst>
          </p:cNvPr>
          <p:cNvSpPr txBox="1"/>
          <p:nvPr/>
        </p:nvSpPr>
        <p:spPr>
          <a:xfrm rot="16200000">
            <a:off x="3687155" y="3554928"/>
            <a:ext cx="1833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E528DF-83B4-2B43-B134-AB832D2BB099}"/>
              </a:ext>
            </a:extLst>
          </p:cNvPr>
          <p:cNvCxnSpPr>
            <a:cxnSpLocks/>
          </p:cNvCxnSpPr>
          <p:nvPr/>
        </p:nvCxnSpPr>
        <p:spPr>
          <a:xfrm>
            <a:off x="2897660" y="3464910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B0CE23-B6ED-0943-8D1C-AB9B34E96C3E}"/>
              </a:ext>
            </a:extLst>
          </p:cNvPr>
          <p:cNvCxnSpPr>
            <a:cxnSpLocks/>
          </p:cNvCxnSpPr>
          <p:nvPr/>
        </p:nvCxnSpPr>
        <p:spPr>
          <a:xfrm>
            <a:off x="3826545" y="3461222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1CA7D5-6C62-654E-AC42-B37A39A7AC2F}"/>
              </a:ext>
            </a:extLst>
          </p:cNvPr>
          <p:cNvCxnSpPr>
            <a:cxnSpLocks/>
          </p:cNvCxnSpPr>
          <p:nvPr/>
        </p:nvCxnSpPr>
        <p:spPr>
          <a:xfrm>
            <a:off x="6695729" y="3464910"/>
            <a:ext cx="0" cy="6057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139D77-B778-D040-9EF1-693737D17152}"/>
              </a:ext>
            </a:extLst>
          </p:cNvPr>
          <p:cNvCxnSpPr>
            <a:cxnSpLocks/>
          </p:cNvCxnSpPr>
          <p:nvPr/>
        </p:nvCxnSpPr>
        <p:spPr>
          <a:xfrm>
            <a:off x="5761387" y="3464910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A0480A-4531-3746-94A4-16CD1CF17FFA}"/>
              </a:ext>
            </a:extLst>
          </p:cNvPr>
          <p:cNvCxnSpPr>
            <a:cxnSpLocks/>
          </p:cNvCxnSpPr>
          <p:nvPr/>
        </p:nvCxnSpPr>
        <p:spPr>
          <a:xfrm>
            <a:off x="6695729" y="4306158"/>
            <a:ext cx="0" cy="1624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0F7A392F-5C02-CF42-A6EC-AB27180628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629331" y="1241979"/>
            <a:ext cx="7656583" cy="112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156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;p1">
            <a:extLst>
              <a:ext uri="{FF2B5EF4-FFF2-40B4-BE49-F238E27FC236}">
                <a16:creationId xmlns:a16="http://schemas.microsoft.com/office/drawing/2014/main" id="{44A5A138-A403-CC4B-84E3-EF3FDDE6BF88}"/>
              </a:ext>
            </a:extLst>
          </p:cNvPr>
          <p:cNvSpPr txBox="1"/>
          <p:nvPr/>
        </p:nvSpPr>
        <p:spPr>
          <a:xfrm>
            <a:off x="0" y="3013189"/>
            <a:ext cx="9144000" cy="41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06436E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MegIS Backup Slides</a:t>
            </a:r>
            <a:endParaRPr sz="4400" dirty="0">
              <a:solidFill>
                <a:srgbClr val="06436E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037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439D-5E19-BD42-8B0D-27B099A5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Motivational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BF6FE-8070-7A4B-9222-1DD831559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502658"/>
            <a:ext cx="8797925" cy="30713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D132B-8B76-8A4A-B3DF-651874FDA0B3}"/>
              </a:ext>
            </a:extLst>
          </p:cNvPr>
          <p:cNvSpPr txBox="1"/>
          <p:nvPr/>
        </p:nvSpPr>
        <p:spPr>
          <a:xfrm>
            <a:off x="166255" y="914400"/>
            <a:ext cx="846235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CH" sz="2400" dirty="0">
                <a:latin typeface="Corbel" panose="020B0503020204020204" pitchFamily="34" charset="0"/>
              </a:rPr>
              <a:t>Database access patterns</a:t>
            </a:r>
          </a:p>
          <a:p>
            <a:pPr marL="342900" indent="-342900">
              <a:spcAft>
                <a:spcPts val="1000"/>
              </a:spcAft>
              <a:buAutoNum type="alphaLcParenBoth"/>
            </a:pPr>
            <a:r>
              <a:rPr lang="en-CH" sz="2400" dirty="0">
                <a:latin typeface="Corbel" panose="020B0503020204020204" pitchFamily="34" charset="0"/>
              </a:rPr>
              <a:t>Random Query</a:t>
            </a:r>
          </a:p>
          <a:p>
            <a:pPr marL="342900" indent="-342900">
              <a:spcAft>
                <a:spcPts val="1000"/>
              </a:spcAft>
              <a:buAutoNum type="alphaLcParenBoth"/>
            </a:pPr>
            <a:r>
              <a:rPr lang="en-CH" sz="2400" dirty="0">
                <a:latin typeface="Corbel" panose="020B0503020204020204" pitchFamily="34" charset="0"/>
              </a:rPr>
              <a:t>Streaming Query</a:t>
            </a:r>
          </a:p>
        </p:txBody>
      </p:sp>
    </p:spTree>
    <p:extLst>
      <p:ext uri="{BB962C8B-B14F-4D97-AF65-F5344CB8AC3E}">
        <p14:creationId xmlns:p14="http://schemas.microsoft.com/office/powerpoint/2010/main" val="13379091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7190-64F6-8544-8BC2-787ECDAB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Overview of MegIS’s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451464-C3E6-7242-82F5-D82996E05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150499"/>
            <a:ext cx="8797925" cy="3133265"/>
          </a:xfrm>
        </p:spPr>
      </p:pic>
    </p:spTree>
    <p:extLst>
      <p:ext uri="{BB962C8B-B14F-4D97-AF65-F5344CB8AC3E}">
        <p14:creationId xmlns:p14="http://schemas.microsoft.com/office/powerpoint/2010/main" val="39735953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B619-21E0-7545-9230-84E69023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Details on Step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5788A-B463-BB49-AA3E-39478F32D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1961106"/>
            <a:ext cx="8797925" cy="3545302"/>
          </a:xfrm>
        </p:spPr>
      </p:pic>
    </p:spTree>
    <p:extLst>
      <p:ext uri="{BB962C8B-B14F-4D97-AF65-F5344CB8AC3E}">
        <p14:creationId xmlns:p14="http://schemas.microsoft.com/office/powerpoint/2010/main" val="25966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Clara </a:t>
            </a:r>
            <a:r>
              <a:rPr lang="en-US" dirty="0" err="1"/>
              <a:t>Parabricks</a:t>
            </a:r>
            <a:r>
              <a:rPr lang="en-US" dirty="0"/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dirty="0"/>
              <a:t>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AEAE5-A79E-D04C-A28D-49E29E8C2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36"/>
          <a:stretch/>
        </p:blipFill>
        <p:spPr>
          <a:xfrm>
            <a:off x="228600" y="1023318"/>
            <a:ext cx="4031688" cy="3709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62735-C726-6347-A217-55F61B40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83" y="3090644"/>
            <a:ext cx="4784617" cy="3240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02AD35-71EE-C741-B1C4-0DEF1180D536}"/>
              </a:ext>
            </a:extLst>
          </p:cNvPr>
          <p:cNvSpPr/>
          <p:nvPr/>
        </p:nvSpPr>
        <p:spPr>
          <a:xfrm>
            <a:off x="1331640" y="640157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https://developer.nvidia.com/clara-parabricks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4C5AE-F97F-D84A-8FB9-736E7D3D5BF3}"/>
              </a:ext>
            </a:extLst>
          </p:cNvPr>
          <p:cNvSpPr txBox="1"/>
          <p:nvPr/>
        </p:nvSpPr>
        <p:spPr>
          <a:xfrm>
            <a:off x="2532096" y="1285621"/>
            <a:ext cx="17281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GPU board(s)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E5CCC-1E30-0E41-82D5-F8D6E1DA5B64}"/>
              </a:ext>
            </a:extLst>
          </p:cNvPr>
          <p:cNvSpPr txBox="1"/>
          <p:nvPr/>
        </p:nvSpPr>
        <p:spPr>
          <a:xfrm>
            <a:off x="4469219" y="1394442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University of Michigan startup in 2018 joined NVIDIA in 2020</a:t>
            </a:r>
          </a:p>
        </p:txBody>
      </p:sp>
    </p:spTree>
    <p:extLst>
      <p:ext uri="{BB962C8B-B14F-4D97-AF65-F5344CB8AC3E}">
        <p14:creationId xmlns:p14="http://schemas.microsoft.com/office/powerpoint/2010/main" val="30940113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09C8-493C-6041-B56E-473DB04E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K-mer Sketch Data Structures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5C13E-0BA5-2140-A029-70BBDDB0E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571397"/>
            <a:ext cx="8797925" cy="4291469"/>
          </a:xfrm>
        </p:spPr>
      </p:pic>
    </p:spTree>
    <p:extLst>
      <p:ext uri="{BB962C8B-B14F-4D97-AF65-F5344CB8AC3E}">
        <p14:creationId xmlns:p14="http://schemas.microsoft.com/office/powerpoint/2010/main" val="34470776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9CBD-C1A6-1041-8B61-92215480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K-mer Sketch Streaming Hardware Design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255B2D-5E51-6E40-BB91-43319403B990}"/>
              </a:ext>
            </a:extLst>
          </p:cNvPr>
          <p:cNvSpPr/>
          <p:nvPr/>
        </p:nvSpPr>
        <p:spPr>
          <a:xfrm>
            <a:off x="1102573" y="1783142"/>
            <a:ext cx="6938853" cy="3422563"/>
          </a:xfrm>
          <a:prstGeom prst="roundRect">
            <a:avLst>
              <a:gd name="adj" fmla="val 3700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6C1C1-5549-E442-90EF-0CF8D4DB7BD7}"/>
              </a:ext>
            </a:extLst>
          </p:cNvPr>
          <p:cNvSpPr/>
          <p:nvPr/>
        </p:nvSpPr>
        <p:spPr bwMode="auto">
          <a:xfrm>
            <a:off x="6727243" y="1888521"/>
            <a:ext cx="1197825" cy="19508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5A82F-D766-BF40-8613-B360173B265F}"/>
              </a:ext>
            </a:extLst>
          </p:cNvPr>
          <p:cNvSpPr/>
          <p:nvPr/>
        </p:nvSpPr>
        <p:spPr bwMode="auto">
          <a:xfrm>
            <a:off x="1195812" y="1888520"/>
            <a:ext cx="5462206" cy="1950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SSD Controller</a:t>
            </a: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EAABC5-8F45-C945-83F8-FA7BB7D16797}"/>
              </a:ext>
            </a:extLst>
          </p:cNvPr>
          <p:cNvCxnSpPr>
            <a:cxnSpLocks/>
          </p:cNvCxnSpPr>
          <p:nvPr/>
        </p:nvCxnSpPr>
        <p:spPr>
          <a:xfrm>
            <a:off x="2462428" y="3759668"/>
            <a:ext cx="0" cy="4984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352">
            <a:extLst>
              <a:ext uri="{FF2B5EF4-FFF2-40B4-BE49-F238E27FC236}">
                <a16:creationId xmlns:a16="http://schemas.microsoft.com/office/drawing/2014/main" id="{8F5C4AAB-189C-EC43-9D05-D5E15830813B}"/>
              </a:ext>
            </a:extLst>
          </p:cNvPr>
          <p:cNvSpPr/>
          <p:nvPr/>
        </p:nvSpPr>
        <p:spPr>
          <a:xfrm>
            <a:off x="6773554" y="2116477"/>
            <a:ext cx="1104476" cy="6241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Intersection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1D6935-1A2F-C645-A73A-984D32EAB38A}"/>
              </a:ext>
            </a:extLst>
          </p:cNvPr>
          <p:cNvCxnSpPr>
            <a:cxnSpLocks/>
          </p:cNvCxnSpPr>
          <p:nvPr/>
        </p:nvCxnSpPr>
        <p:spPr>
          <a:xfrm flipV="1">
            <a:off x="1913651" y="2577778"/>
            <a:ext cx="0" cy="42859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352">
            <a:extLst>
              <a:ext uri="{FF2B5EF4-FFF2-40B4-BE49-F238E27FC236}">
                <a16:creationId xmlns:a16="http://schemas.microsoft.com/office/drawing/2014/main" id="{47979D8E-6E3C-5144-BDFD-FEF59DD8CCFD}"/>
              </a:ext>
            </a:extLst>
          </p:cNvPr>
          <p:cNvSpPr/>
          <p:nvPr/>
        </p:nvSpPr>
        <p:spPr>
          <a:xfrm>
            <a:off x="1293435" y="2822852"/>
            <a:ext cx="1647377" cy="462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Curr</a:t>
            </a:r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9FAE1-D35B-754C-AD05-D1B83BEA9A79}"/>
              </a:ext>
            </a:extLst>
          </p:cNvPr>
          <p:cNvSpPr txBox="1"/>
          <p:nvPr/>
        </p:nvSpPr>
        <p:spPr>
          <a:xfrm>
            <a:off x="5958502" y="3936998"/>
            <a:ext cx="2779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MegIS-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SSD</a:t>
            </a:r>
          </a:p>
        </p:txBody>
      </p:sp>
      <p:sp>
        <p:nvSpPr>
          <p:cNvPr id="12" name="직사각형 79">
            <a:extLst>
              <a:ext uri="{FF2B5EF4-FFF2-40B4-BE49-F238E27FC236}">
                <a16:creationId xmlns:a16="http://schemas.microsoft.com/office/drawing/2014/main" id="{4C837809-3DEE-F345-AF96-EA5DDB7D4B45}"/>
              </a:ext>
            </a:extLst>
          </p:cNvPr>
          <p:cNvSpPr/>
          <p:nvPr/>
        </p:nvSpPr>
        <p:spPr>
          <a:xfrm>
            <a:off x="1195812" y="3904538"/>
            <a:ext cx="2367285" cy="1213922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C572B-829B-9840-BAA4-9707AC6783A6}"/>
              </a:ext>
            </a:extLst>
          </p:cNvPr>
          <p:cNvSpPr/>
          <p:nvPr/>
        </p:nvSpPr>
        <p:spPr>
          <a:xfrm rot="16200000">
            <a:off x="848758" y="4270012"/>
            <a:ext cx="1213921" cy="24505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b="1" dirty="0">
                <a:latin typeface="Cambria" panose="02040503050406030204" pitchFamily="18" charset="0"/>
              </a:rPr>
              <a:t>Channel#1</a:t>
            </a:r>
            <a:endParaRPr lang="ko-KR" altLang="en-US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6069F6-8E11-BF4C-8BAC-BC8ACEF759DF}"/>
              </a:ext>
            </a:extLst>
          </p:cNvPr>
          <p:cNvCxnSpPr>
            <a:cxnSpLocks/>
          </p:cNvCxnSpPr>
          <p:nvPr/>
        </p:nvCxnSpPr>
        <p:spPr>
          <a:xfrm>
            <a:off x="6225789" y="3647323"/>
            <a:ext cx="0" cy="70594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79">
            <a:extLst>
              <a:ext uri="{FF2B5EF4-FFF2-40B4-BE49-F238E27FC236}">
                <a16:creationId xmlns:a16="http://schemas.microsoft.com/office/drawing/2014/main" id="{3C20B756-70D4-DF4F-A0BA-07945FE12A40}"/>
              </a:ext>
            </a:extLst>
          </p:cNvPr>
          <p:cNvSpPr/>
          <p:nvPr/>
        </p:nvSpPr>
        <p:spPr>
          <a:xfrm>
            <a:off x="4881651" y="3897168"/>
            <a:ext cx="1766021" cy="1221292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7924C6-BC1C-234D-B8D6-77DE5A868BA7}"/>
              </a:ext>
            </a:extLst>
          </p:cNvPr>
          <p:cNvSpPr/>
          <p:nvPr/>
        </p:nvSpPr>
        <p:spPr>
          <a:xfrm rot="16200000">
            <a:off x="4434415" y="4270012"/>
            <a:ext cx="1213921" cy="24505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b="1" dirty="0">
                <a:latin typeface="Cambria" panose="02040503050406030204" pitchFamily="18" charset="0"/>
              </a:rPr>
              <a:t>Channel#2</a:t>
            </a:r>
            <a:endParaRPr lang="ko-KR" altLang="en-US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D3460D-9220-A24A-B8F6-30BC78E6AB4C}"/>
              </a:ext>
            </a:extLst>
          </p:cNvPr>
          <p:cNvSpPr txBox="1"/>
          <p:nvPr/>
        </p:nvSpPr>
        <p:spPr>
          <a:xfrm>
            <a:off x="6631033" y="3296047"/>
            <a:ext cx="138951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ambria" panose="02040503050406030204" pitchFamily="18" charset="0"/>
              </a:rPr>
              <a:t>Internal</a:t>
            </a:r>
          </a:p>
          <a:p>
            <a:pPr algn="ctr">
              <a:lnSpc>
                <a:spcPct val="80000"/>
              </a:lnSpc>
            </a:pPr>
            <a:r>
              <a:rPr lang="en-CH" sz="1600" b="1" dirty="0">
                <a:latin typeface="Cambria" panose="02040503050406030204" pitchFamily="18" charset="0"/>
              </a:rPr>
              <a:t>DRAM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0BD3B9-0220-4048-87CF-471F56CEB69A}"/>
              </a:ext>
            </a:extLst>
          </p:cNvPr>
          <p:cNvGraphicFramePr>
            <a:graphicFrameLocks noGrp="1"/>
          </p:cNvGraphicFramePr>
          <p:nvPr/>
        </p:nvGraphicFramePr>
        <p:xfrm>
          <a:off x="1707107" y="3976561"/>
          <a:ext cx="1727972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348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955624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87054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5-mer</a:t>
                      </a:r>
                    </a:p>
                  </a:txBody>
                  <a:tcPr marL="9000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5-mer ID</a:t>
                      </a:r>
                    </a:p>
                  </a:txBody>
                  <a:tcPr marL="9000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53261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47FC0A3-2DE5-0B44-8D7F-8B6E3B6848E6}"/>
              </a:ext>
            </a:extLst>
          </p:cNvPr>
          <p:cNvGraphicFramePr>
            <a:graphicFrameLocks noGrp="1"/>
          </p:cNvGraphicFramePr>
          <p:nvPr/>
        </p:nvGraphicFramePr>
        <p:xfrm>
          <a:off x="5537529" y="3970440"/>
          <a:ext cx="96679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791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4-mer ID</a:t>
                      </a: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20" name="직사각형 79">
            <a:extLst>
              <a:ext uri="{FF2B5EF4-FFF2-40B4-BE49-F238E27FC236}">
                <a16:creationId xmlns:a16="http://schemas.microsoft.com/office/drawing/2014/main" id="{8E1A73CA-08FE-314C-BD27-3129E2C72331}"/>
              </a:ext>
            </a:extLst>
          </p:cNvPr>
          <p:cNvSpPr/>
          <p:nvPr/>
        </p:nvSpPr>
        <p:spPr>
          <a:xfrm>
            <a:off x="6842779" y="2363685"/>
            <a:ext cx="975648" cy="201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AGTTT</a:t>
            </a:r>
            <a:endParaRPr lang="ko-KR" altLang="en-US" sz="1400" dirty="0">
              <a:solidFill>
                <a:schemeClr val="accent1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1" name="직사각형 363">
            <a:extLst>
              <a:ext uri="{FF2B5EF4-FFF2-40B4-BE49-F238E27FC236}">
                <a16:creationId xmlns:a16="http://schemas.microsoft.com/office/drawing/2014/main" id="{63168AAD-3BB0-DD49-9DA5-E8D8BE8C7B3E}"/>
              </a:ext>
            </a:extLst>
          </p:cNvPr>
          <p:cNvSpPr/>
          <p:nvPr/>
        </p:nvSpPr>
        <p:spPr>
          <a:xfrm>
            <a:off x="7136667" y="2518349"/>
            <a:ext cx="378249" cy="28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7E349E2-7672-C245-912E-CB800F58270C}"/>
              </a:ext>
            </a:extLst>
          </p:cNvPr>
          <p:cNvSpPr/>
          <p:nvPr/>
        </p:nvSpPr>
        <p:spPr>
          <a:xfrm>
            <a:off x="3339261" y="2939274"/>
            <a:ext cx="617938" cy="743803"/>
          </a:xfrm>
          <a:prstGeom prst="roundRect">
            <a:avLst>
              <a:gd name="adj" fmla="val 6954"/>
            </a:avLst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Idx. </a:t>
            </a:r>
          </a:p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Gen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5918F2-01EF-CC41-8A15-36D21B1B182F}"/>
              </a:ext>
            </a:extLst>
          </p:cNvPr>
          <p:cNvCxnSpPr>
            <a:cxnSpLocks/>
          </p:cNvCxnSpPr>
          <p:nvPr/>
        </p:nvCxnSpPr>
        <p:spPr>
          <a:xfrm flipV="1">
            <a:off x="2940658" y="3059159"/>
            <a:ext cx="398602" cy="0"/>
          </a:xfrm>
          <a:prstGeom prst="straightConnector1">
            <a:avLst/>
          </a:prstGeom>
          <a:ln w="44450">
            <a:solidFill>
              <a:srgbClr val="941651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3BCAB5-8865-4943-84ED-49949982E3CF}"/>
              </a:ext>
            </a:extLst>
          </p:cNvPr>
          <p:cNvCxnSpPr>
            <a:cxnSpLocks/>
          </p:cNvCxnSpPr>
          <p:nvPr/>
        </p:nvCxnSpPr>
        <p:spPr>
          <a:xfrm flipV="1">
            <a:off x="2940812" y="3566382"/>
            <a:ext cx="398602" cy="0"/>
          </a:xfrm>
          <a:prstGeom prst="straightConnector1">
            <a:avLst/>
          </a:prstGeom>
          <a:ln w="44450">
            <a:solidFill>
              <a:srgbClr val="941651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D138CDBF-C647-AA45-888E-DE38B83898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13651" y="2145881"/>
            <a:ext cx="4813592" cy="211467"/>
          </a:xfrm>
          <a:prstGeom prst="bentConnector2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79">
            <a:extLst>
              <a:ext uri="{FF2B5EF4-FFF2-40B4-BE49-F238E27FC236}">
                <a16:creationId xmlns:a16="http://schemas.microsoft.com/office/drawing/2014/main" id="{E0D1DAFF-CE37-DC4E-A17C-75AB44F1D1CC}"/>
              </a:ext>
            </a:extLst>
          </p:cNvPr>
          <p:cNvSpPr/>
          <p:nvPr/>
        </p:nvSpPr>
        <p:spPr>
          <a:xfrm>
            <a:off x="1488703" y="3044760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AAAA</a:t>
            </a:r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7" name="직사각형 352">
            <a:extLst>
              <a:ext uri="{FF2B5EF4-FFF2-40B4-BE49-F238E27FC236}">
                <a16:creationId xmlns:a16="http://schemas.microsoft.com/office/drawing/2014/main" id="{789A0155-7F0C-0846-85DC-9FFA3D070B33}"/>
              </a:ext>
            </a:extLst>
          </p:cNvPr>
          <p:cNvSpPr/>
          <p:nvPr/>
        </p:nvSpPr>
        <p:spPr>
          <a:xfrm>
            <a:off x="1297037" y="3331836"/>
            <a:ext cx="1647377" cy="462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Next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BF8FE7E5-F2B1-5545-99DE-D2382D055DA8}"/>
              </a:ext>
            </a:extLst>
          </p:cNvPr>
          <p:cNvSpPr/>
          <p:nvPr/>
        </p:nvSpPr>
        <p:spPr>
          <a:xfrm>
            <a:off x="1492305" y="3554144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AATC</a:t>
            </a:r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0E7C4-7476-4445-817F-0DC29BB8A6AB}"/>
              </a:ext>
            </a:extLst>
          </p:cNvPr>
          <p:cNvSpPr/>
          <p:nvPr/>
        </p:nvSpPr>
        <p:spPr>
          <a:xfrm>
            <a:off x="3817517" y="2964367"/>
            <a:ext cx="1213921" cy="417413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i="1" dirty="0">
                <a:solidFill>
                  <a:srgbClr val="941651"/>
                </a:solidFill>
                <a:latin typeface="Cambria" panose="02040503050406030204" pitchFamily="18" charset="0"/>
              </a:rPr>
              <a:t>Move to </a:t>
            </a:r>
          </a:p>
          <a:p>
            <a:pPr algn="ctr">
              <a:lnSpc>
                <a:spcPct val="80000"/>
              </a:lnSpc>
            </a:pPr>
            <a:r>
              <a:rPr lang="en-CH" sz="1400" i="1" dirty="0">
                <a:solidFill>
                  <a:srgbClr val="941651"/>
                </a:solidFill>
                <a:latin typeface="Cambria" panose="02040503050406030204" pitchFamily="18" charset="0"/>
              </a:rPr>
              <a:t>Next 4-mer</a:t>
            </a:r>
            <a:endParaRPr lang="ko-KR" altLang="en-US" sz="1200" i="1" dirty="0">
              <a:solidFill>
                <a:srgbClr val="94165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706A9E-4AD9-5C4E-8CE9-089C54439E9F}"/>
              </a:ext>
            </a:extLst>
          </p:cNvPr>
          <p:cNvSpPr/>
          <p:nvPr/>
        </p:nvSpPr>
        <p:spPr>
          <a:xfrm>
            <a:off x="1812944" y="2588925"/>
            <a:ext cx="2291957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❶ Intersect 5-mers</a:t>
            </a:r>
            <a:endParaRPr lang="ko-KR" altLang="en-US" sz="14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73988C-F672-B04B-BFDE-BAD1E7B416B1}"/>
              </a:ext>
            </a:extLst>
          </p:cNvPr>
          <p:cNvSpPr/>
          <p:nvPr/>
        </p:nvSpPr>
        <p:spPr>
          <a:xfrm>
            <a:off x="3795972" y="2582575"/>
            <a:ext cx="2260743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rgbClr val="941651"/>
                </a:solidFill>
                <a:latin typeface="Cambria" panose="02040503050406030204" pitchFamily="18" charset="0"/>
              </a:rPr>
              <a:t>❷ Intersect </a:t>
            </a:r>
            <a:r>
              <a:rPr lang="en-CH" altLang="ko-KR" sz="1600" b="1" i="1" dirty="0">
                <a:solidFill>
                  <a:srgbClr val="94165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4-mers</a:t>
            </a:r>
            <a:endParaRPr lang="ko-KR" altLang="en-US" sz="1400" b="1" i="1" dirty="0">
              <a:solidFill>
                <a:srgbClr val="94165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직사각형 79">
            <a:extLst>
              <a:ext uri="{FF2B5EF4-FFF2-40B4-BE49-F238E27FC236}">
                <a16:creationId xmlns:a16="http://schemas.microsoft.com/office/drawing/2014/main" id="{6DAD58CC-577B-3D4A-A3FC-1F8C7CAB5136}"/>
              </a:ext>
            </a:extLst>
          </p:cNvPr>
          <p:cNvSpPr/>
          <p:nvPr/>
        </p:nvSpPr>
        <p:spPr>
          <a:xfrm>
            <a:off x="2469068" y="3044760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6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33" name="직사각형 79">
            <a:extLst>
              <a:ext uri="{FF2B5EF4-FFF2-40B4-BE49-F238E27FC236}">
                <a16:creationId xmlns:a16="http://schemas.microsoft.com/office/drawing/2014/main" id="{BA036BAE-52F4-7748-B85B-530E8BB47E27}"/>
              </a:ext>
            </a:extLst>
          </p:cNvPr>
          <p:cNvSpPr/>
          <p:nvPr/>
        </p:nvSpPr>
        <p:spPr>
          <a:xfrm>
            <a:off x="2472489" y="3554144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2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12FB67-E1F4-0941-8A03-C918FD2CFF70}"/>
              </a:ext>
            </a:extLst>
          </p:cNvPr>
          <p:cNvCxnSpPr>
            <a:cxnSpLocks/>
          </p:cNvCxnSpPr>
          <p:nvPr/>
        </p:nvCxnSpPr>
        <p:spPr>
          <a:xfrm flipV="1">
            <a:off x="5898866" y="2605115"/>
            <a:ext cx="6450" cy="375328"/>
          </a:xfrm>
          <a:prstGeom prst="straightConnector1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A74AF8E5-6AC3-D243-90EA-0ACB0D8A84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73780" y="2154815"/>
            <a:ext cx="858916" cy="204714"/>
          </a:xfrm>
          <a:prstGeom prst="bentConnector2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2">
            <a:extLst>
              <a:ext uri="{FF2B5EF4-FFF2-40B4-BE49-F238E27FC236}">
                <a16:creationId xmlns:a16="http://schemas.microsoft.com/office/drawing/2014/main" id="{A8987D7A-9E8D-6942-AB10-CE9978CCCFB8}"/>
              </a:ext>
            </a:extLst>
          </p:cNvPr>
          <p:cNvSpPr/>
          <p:nvPr/>
        </p:nvSpPr>
        <p:spPr>
          <a:xfrm>
            <a:off x="4881652" y="2796679"/>
            <a:ext cx="1647377" cy="462050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Curr</a:t>
            </a:r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직사각형 79">
            <a:extLst>
              <a:ext uri="{FF2B5EF4-FFF2-40B4-BE49-F238E27FC236}">
                <a16:creationId xmlns:a16="http://schemas.microsoft.com/office/drawing/2014/main" id="{287A34CE-7628-1E4B-92EA-44942A0D72A9}"/>
              </a:ext>
            </a:extLst>
          </p:cNvPr>
          <p:cNvSpPr/>
          <p:nvPr/>
        </p:nvSpPr>
        <p:spPr>
          <a:xfrm>
            <a:off x="5076920" y="3018587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AAAA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38" name="직사각형 352">
            <a:extLst>
              <a:ext uri="{FF2B5EF4-FFF2-40B4-BE49-F238E27FC236}">
                <a16:creationId xmlns:a16="http://schemas.microsoft.com/office/drawing/2014/main" id="{F5A68301-5888-9042-9DA7-2632B9C9A182}"/>
              </a:ext>
            </a:extLst>
          </p:cNvPr>
          <p:cNvSpPr/>
          <p:nvPr/>
        </p:nvSpPr>
        <p:spPr>
          <a:xfrm>
            <a:off x="4885254" y="3305663"/>
            <a:ext cx="1647377" cy="462050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Next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직사각형 79">
            <a:extLst>
              <a:ext uri="{FF2B5EF4-FFF2-40B4-BE49-F238E27FC236}">
                <a16:creationId xmlns:a16="http://schemas.microsoft.com/office/drawing/2014/main" id="{CA4399B6-B130-614F-8AD7-FA5BB6A65C20}"/>
              </a:ext>
            </a:extLst>
          </p:cNvPr>
          <p:cNvSpPr/>
          <p:nvPr/>
        </p:nvSpPr>
        <p:spPr>
          <a:xfrm>
            <a:off x="5080522" y="3527971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AATC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40" name="직사각형 79">
            <a:extLst>
              <a:ext uri="{FF2B5EF4-FFF2-40B4-BE49-F238E27FC236}">
                <a16:creationId xmlns:a16="http://schemas.microsoft.com/office/drawing/2014/main" id="{A5FDA743-4259-A54D-8C2C-DE0A8FB6155A}"/>
              </a:ext>
            </a:extLst>
          </p:cNvPr>
          <p:cNvSpPr/>
          <p:nvPr/>
        </p:nvSpPr>
        <p:spPr>
          <a:xfrm>
            <a:off x="6057285" y="3018587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-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41" name="직사각형 79">
            <a:extLst>
              <a:ext uri="{FF2B5EF4-FFF2-40B4-BE49-F238E27FC236}">
                <a16:creationId xmlns:a16="http://schemas.microsoft.com/office/drawing/2014/main" id="{250A3ED6-447A-6848-8D44-9AEED2ABAB48}"/>
              </a:ext>
            </a:extLst>
          </p:cNvPr>
          <p:cNvSpPr/>
          <p:nvPr/>
        </p:nvSpPr>
        <p:spPr>
          <a:xfrm>
            <a:off x="6060706" y="3527971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3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8A47CD12-692A-9340-99FA-9E1B9703AB0E}"/>
              </a:ext>
            </a:extLst>
          </p:cNvPr>
          <p:cNvCxnSpPr>
            <a:cxnSpLocks/>
          </p:cNvCxnSpPr>
          <p:nvPr/>
        </p:nvCxnSpPr>
        <p:spPr>
          <a:xfrm>
            <a:off x="3957199" y="3363586"/>
            <a:ext cx="1084176" cy="323183"/>
          </a:xfrm>
          <a:prstGeom prst="curvedConnector3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79">
            <a:extLst>
              <a:ext uri="{FF2B5EF4-FFF2-40B4-BE49-F238E27FC236}">
                <a16:creationId xmlns:a16="http://schemas.microsoft.com/office/drawing/2014/main" id="{506785C9-1D21-8B44-BDB4-BB8BC5D6A66A}"/>
              </a:ext>
            </a:extLst>
          </p:cNvPr>
          <p:cNvSpPr/>
          <p:nvPr/>
        </p:nvSpPr>
        <p:spPr>
          <a:xfrm>
            <a:off x="4240810" y="3421666"/>
            <a:ext cx="477904" cy="199292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AATC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1086A7A2-A0C6-4C49-ADD0-487DC0F746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0664" y="1924988"/>
            <a:ext cx="640518" cy="372343"/>
          </a:xfrm>
          <a:prstGeom prst="bentConnector3">
            <a:avLst>
              <a:gd name="adj1" fmla="val -561"/>
            </a:avLst>
          </a:prstGeom>
          <a:ln w="44450">
            <a:solidFill>
              <a:srgbClr val="4E61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FD7A815-2692-7141-8487-6B93D8892A48}"/>
              </a:ext>
            </a:extLst>
          </p:cNvPr>
          <p:cNvCxnSpPr>
            <a:cxnSpLocks/>
          </p:cNvCxnSpPr>
          <p:nvPr/>
        </p:nvCxnSpPr>
        <p:spPr>
          <a:xfrm rot="10800000">
            <a:off x="4926344" y="1799636"/>
            <a:ext cx="329499" cy="670108"/>
          </a:xfrm>
          <a:prstGeom prst="bentConnector2">
            <a:avLst/>
          </a:prstGeom>
          <a:ln w="44450">
            <a:solidFill>
              <a:srgbClr val="4E61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5DEF57F-B06C-9A43-A969-6023C3690E96}"/>
              </a:ext>
            </a:extLst>
          </p:cNvPr>
          <p:cNvSpPr/>
          <p:nvPr/>
        </p:nvSpPr>
        <p:spPr>
          <a:xfrm>
            <a:off x="1295713" y="2357349"/>
            <a:ext cx="1235875" cy="220429"/>
          </a:xfrm>
          <a:prstGeom prst="roundRect">
            <a:avLst>
              <a:gd name="adj" fmla="val 6954"/>
            </a:avLst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Intersect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6FDE879-C2F7-EF44-846B-C2095F4A13B0}"/>
              </a:ext>
            </a:extLst>
          </p:cNvPr>
          <p:cNvSpPr/>
          <p:nvPr/>
        </p:nvSpPr>
        <p:spPr>
          <a:xfrm>
            <a:off x="5255842" y="2359529"/>
            <a:ext cx="1235875" cy="220429"/>
          </a:xfrm>
          <a:prstGeom prst="roundRect">
            <a:avLst>
              <a:gd name="adj" fmla="val 6954"/>
            </a:avLst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Intersect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A4ECDB-CD44-7B49-8AEC-2441255F3FC4}"/>
              </a:ext>
            </a:extLst>
          </p:cNvPr>
          <p:cNvSpPr/>
          <p:nvPr/>
        </p:nvSpPr>
        <p:spPr>
          <a:xfrm>
            <a:off x="3212163" y="1870300"/>
            <a:ext cx="1490072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rgbClr val="4E617B"/>
                </a:solidFill>
                <a:latin typeface="Cambria" panose="02040503050406030204" pitchFamily="18" charset="0"/>
              </a:rPr>
              <a:t>❸ Send Tax IDs</a:t>
            </a:r>
            <a:endParaRPr lang="ko-KR" altLang="en-US" sz="1400" b="1" i="1" dirty="0">
              <a:solidFill>
                <a:srgbClr val="4E617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 animBg="1"/>
      <p:bldP spid="39" grpId="0" animBg="1"/>
      <p:bldP spid="40" grpId="0" animBg="1"/>
      <p:bldP spid="41" grpId="0" animBg="1"/>
      <p:bldP spid="43" grpId="0" animBg="1"/>
      <p:bldP spid="4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38FA-7E55-074F-A359-445734CA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Index Generation in Step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64F1E-4702-5047-A902-2FED0673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950"/>
            <a:ext cx="9144000" cy="2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133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FA3B-A7E1-044C-9265-22E57192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FTL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D0A7C9-1E40-F149-BEBA-107CDA316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566801"/>
            <a:ext cx="8797925" cy="4300661"/>
          </a:xfrm>
        </p:spPr>
      </p:pic>
    </p:spTree>
    <p:extLst>
      <p:ext uri="{BB962C8B-B14F-4D97-AF65-F5344CB8AC3E}">
        <p14:creationId xmlns:p14="http://schemas.microsoft.com/office/powerpoint/2010/main" val="42089763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E1CB-04F9-FB49-AE2A-AB08DC0D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Multi-Sample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BE86C-A069-0447-A44E-429280E77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036343"/>
            <a:ext cx="8797925" cy="2785314"/>
          </a:xfrm>
        </p:spPr>
      </p:pic>
    </p:spTree>
    <p:extLst>
      <p:ext uri="{BB962C8B-B14F-4D97-AF65-F5344CB8AC3E}">
        <p14:creationId xmlns:p14="http://schemas.microsoft.com/office/powerpoint/2010/main" val="200685847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B5AE-9E36-AA4A-88C6-DF5D925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SSD Configurations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67BF1-5A06-1F41-8274-A56D5EA29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51" y="1429789"/>
            <a:ext cx="7221098" cy="4332659"/>
          </a:xfrm>
        </p:spPr>
      </p:pic>
    </p:spTree>
    <p:extLst>
      <p:ext uri="{BB962C8B-B14F-4D97-AF65-F5344CB8AC3E}">
        <p14:creationId xmlns:p14="http://schemas.microsoft.com/office/powerpoint/2010/main" val="37440762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BCF5-3D94-064C-AC65-94CF2A09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Impact of Different Optimizations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77E85-8AE7-624A-B843-B352CC3D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08844"/>
            <a:ext cx="8797925" cy="2816574"/>
          </a:xfrm>
        </p:spPr>
      </p:pic>
    </p:spTree>
    <p:extLst>
      <p:ext uri="{BB962C8B-B14F-4D97-AF65-F5344CB8AC3E}">
        <p14:creationId xmlns:p14="http://schemas.microsoft.com/office/powerpoint/2010/main" val="238103458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57E5-077D-0E40-A120-4EF28754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Impact of Different Optimizations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B10C4-A3DC-BC4E-9827-8741B785E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498558"/>
            <a:ext cx="8797925" cy="4437147"/>
          </a:xfrm>
        </p:spPr>
      </p:pic>
    </p:spTree>
    <p:extLst>
      <p:ext uri="{BB962C8B-B14F-4D97-AF65-F5344CB8AC3E}">
        <p14:creationId xmlns:p14="http://schemas.microsoft.com/office/powerpoint/2010/main" val="10039485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E207-180A-7E4E-BE68-F7EA5E2B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with Different Database Sizes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BE364-8988-B84D-B7DF-A6157715D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550309"/>
            <a:ext cx="8797925" cy="2333645"/>
          </a:xfrm>
        </p:spPr>
      </p:pic>
    </p:spTree>
    <p:extLst>
      <p:ext uri="{BB962C8B-B14F-4D97-AF65-F5344CB8AC3E}">
        <p14:creationId xmlns:p14="http://schemas.microsoft.com/office/powerpoint/2010/main" val="218945511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with Different #SSDs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4D089-B5A2-8240-B132-074788909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41410"/>
            <a:ext cx="8797925" cy="2751442"/>
          </a:xfrm>
        </p:spPr>
      </p:pic>
    </p:spTree>
    <p:extLst>
      <p:ext uri="{BB962C8B-B14F-4D97-AF65-F5344CB8AC3E}">
        <p14:creationId xmlns:p14="http://schemas.microsoft.com/office/powerpoint/2010/main" val="136867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Hopper DPX Instructions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dirty="0"/>
              <a:t>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00789-A80E-244E-AA84-6B017009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35691"/>
            <a:ext cx="7772400" cy="5201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24EEA-74E2-3D40-AC83-7A2BBF268E3C}"/>
              </a:ext>
            </a:extLst>
          </p:cNvPr>
          <p:cNvSpPr txBox="1"/>
          <p:nvPr/>
        </p:nvSpPr>
        <p:spPr>
          <a:xfrm>
            <a:off x="1259632" y="6432648"/>
            <a:ext cx="8069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https://blogs.nvidia.com/blog/2022/03/22/nvidia-hopper-accelerates-dynamic-programming-using-dpx-instructions/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7783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Speedup with Different Main Memory Capacities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67AF4-0AE6-9C42-9F17-E30E3A897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1921131"/>
            <a:ext cx="8797925" cy="2649977"/>
          </a:xfrm>
        </p:spPr>
      </p:pic>
    </p:spTree>
    <p:extLst>
      <p:ext uri="{BB962C8B-B14F-4D97-AF65-F5344CB8AC3E}">
        <p14:creationId xmlns:p14="http://schemas.microsoft.com/office/powerpoint/2010/main" val="22123162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Speedup with Varying SSD Internal Bandwidth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E5547-67B7-5240-A800-1E6EA8E58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013574"/>
            <a:ext cx="8797925" cy="2830852"/>
          </a:xfrm>
        </p:spPr>
      </p:pic>
    </p:spTree>
    <p:extLst>
      <p:ext uri="{BB962C8B-B14F-4D97-AF65-F5344CB8AC3E}">
        <p14:creationId xmlns:p14="http://schemas.microsoft.com/office/powerpoint/2010/main" val="223172703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of Abundance Estimation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0680E-32F9-7946-94E1-4BE87424D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683204"/>
            <a:ext cx="8797925" cy="2067855"/>
          </a:xfrm>
        </p:spPr>
      </p:pic>
    </p:spTree>
    <p:extLst>
      <p:ext uri="{BB962C8B-B14F-4D97-AF65-F5344CB8AC3E}">
        <p14:creationId xmlns:p14="http://schemas.microsoft.com/office/powerpoint/2010/main" val="12302314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891A-3666-4943-9442-72D47B71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Multi-Sample Use Case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E734E3-75BB-AD49-A495-D5163B25B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41133"/>
            <a:ext cx="8797925" cy="2751997"/>
          </a:xfrm>
        </p:spPr>
      </p:pic>
    </p:spTree>
    <p:extLst>
      <p:ext uri="{BB962C8B-B14F-4D97-AF65-F5344CB8AC3E}">
        <p14:creationId xmlns:p14="http://schemas.microsoft.com/office/powerpoint/2010/main" val="2732558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F9D2-9A1B-D841-BE3A-46EC092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Area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CE071-25F1-C14C-BCA8-470A60EF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Based on </a:t>
            </a:r>
            <a:r>
              <a:rPr lang="en-GB" b="1" dirty="0">
                <a:solidFill>
                  <a:srgbClr val="1982C3"/>
                </a:solidFill>
              </a:rPr>
              <a:t>s</a:t>
            </a:r>
            <a:r>
              <a:rPr lang="en-GB" sz="2800" b="1" dirty="0">
                <a:solidFill>
                  <a:srgbClr val="1982C3"/>
                </a:solidFill>
              </a:rPr>
              <a:t>ynthesis</a:t>
            </a:r>
            <a:r>
              <a:rPr lang="en-GB" sz="2800" dirty="0"/>
              <a:t> of </a:t>
            </a:r>
            <a:r>
              <a:rPr lang="en-GB" sz="2800" b="1" dirty="0">
                <a:solidFill>
                  <a:srgbClr val="1982C3"/>
                </a:solidFill>
              </a:rPr>
              <a:t>MegIS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dirty="0"/>
              <a:t>accelerators using the Synopsys Design Compiler @ </a:t>
            </a:r>
            <a:r>
              <a:rPr lang="en-GB" sz="2800" dirty="0">
                <a:latin typeface="+mn-lt"/>
              </a:rPr>
              <a:t>65</a:t>
            </a:r>
            <a:r>
              <a:rPr lang="en-GB" sz="2800" dirty="0"/>
              <a:t>nm technology node</a:t>
            </a:r>
          </a:p>
          <a:p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368A7-B248-794D-8960-2ADB673E1777}"/>
              </a:ext>
            </a:extLst>
          </p:cNvPr>
          <p:cNvSpPr/>
          <p:nvPr/>
        </p:nvSpPr>
        <p:spPr>
          <a:xfrm>
            <a:off x="0" y="5082988"/>
            <a:ext cx="9144000" cy="1068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Only </a:t>
            </a:r>
            <a:r>
              <a:rPr lang="en-GB" sz="2200" b="1" dirty="0">
                <a:solidFill>
                  <a:srgbClr val="548235"/>
                </a:solidFill>
              </a:rPr>
              <a:t>1.7</a:t>
            </a:r>
            <a:r>
              <a:rPr lang="en-GB" sz="2200" b="1" dirty="0">
                <a:solidFill>
                  <a:srgbClr val="548235"/>
                </a:solidFill>
                <a:latin typeface="Corbel" panose="020B0503020204020204" pitchFamily="34" charset="0"/>
              </a:rPr>
              <a:t>% 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of the area of three </a:t>
            </a:r>
            <a:r>
              <a:rPr lang="en-GB" sz="2200" b="1" dirty="0">
                <a:solidFill>
                  <a:schemeClr val="tx1"/>
                </a:solidFill>
              </a:rPr>
              <a:t>28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-nm ARM Cortex R4 cores </a:t>
            </a:r>
          </a:p>
          <a:p>
            <a:pPr algn="ctr">
              <a:spcAft>
                <a:spcPts val="1000"/>
              </a:spcAft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in a SATA SSD controller</a:t>
            </a:r>
            <a:endParaRPr lang="en-CH" sz="22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B2583A3-A7C5-DD4C-A47A-AA4A831F8DBE}"/>
              </a:ext>
            </a:extLst>
          </p:cNvPr>
          <p:cNvGraphicFramePr>
            <a:graphicFrameLocks noGrp="1"/>
          </p:cNvGraphicFramePr>
          <p:nvPr/>
        </p:nvGraphicFramePr>
        <p:xfrm>
          <a:off x="380999" y="2240280"/>
          <a:ext cx="8382001" cy="2377440"/>
        </p:xfrm>
        <a:graphic>
          <a:graphicData uri="http://schemas.openxmlformats.org/drawingml/2006/table">
            <a:tbl>
              <a:tblPr firstRow="1" firstCol="1">
                <a:tableStyleId>{10A1B5D5-9B99-4C35-A422-299274C87663}</a:tableStyleId>
              </a:tblPr>
              <a:tblGrid>
                <a:gridCol w="3295973">
                  <a:extLst>
                    <a:ext uri="{9D8B030D-6E8A-4147-A177-3AD203B41FA5}">
                      <a16:colId xmlns:a16="http://schemas.microsoft.com/office/drawing/2014/main" val="3454177994"/>
                    </a:ext>
                  </a:extLst>
                </a:gridCol>
                <a:gridCol w="1647987">
                  <a:extLst>
                    <a:ext uri="{9D8B030D-6E8A-4147-A177-3AD203B41FA5}">
                      <a16:colId xmlns:a16="http://schemas.microsoft.com/office/drawing/2014/main" val="3301917523"/>
                    </a:ext>
                  </a:extLst>
                </a:gridCol>
                <a:gridCol w="1804261">
                  <a:extLst>
                    <a:ext uri="{9D8B030D-6E8A-4147-A177-3AD203B41FA5}">
                      <a16:colId xmlns:a16="http://schemas.microsoft.com/office/drawing/2014/main" val="1901200014"/>
                    </a:ext>
                  </a:extLst>
                </a:gridCol>
                <a:gridCol w="1633780">
                  <a:extLst>
                    <a:ext uri="{9D8B030D-6E8A-4147-A177-3AD203B41FA5}">
                      <a16:colId xmlns:a16="http://schemas.microsoft.com/office/drawing/2014/main" val="151008202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Logic Unit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# of instances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Area [mm</a:t>
                      </a:r>
                      <a:r>
                        <a:rPr lang="en-GB" sz="20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Power [</a:t>
                      </a:r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mW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22382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Intersect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(120-bit)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0.001361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0.284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562051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k-mer Registers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(2 x 120-bit)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0.002821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0.645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63857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Index Generator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(64-bit)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0.000272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0.025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93953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Control Unit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SSD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0.000188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0.026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50991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Total for an 8-channel SSD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7.658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252951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7805635-EB03-8F42-9C14-6BF9AC165924}"/>
              </a:ext>
            </a:extLst>
          </p:cNvPr>
          <p:cNvSpPr/>
          <p:nvPr/>
        </p:nvSpPr>
        <p:spPr>
          <a:xfrm>
            <a:off x="380999" y="4221480"/>
            <a:ext cx="8382002" cy="3962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69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build="allAtOnce" animBg="1"/>
      <p:bldP spid="1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752030-7E33-4E44-AB7E-9249AA0EEDC0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131FB624-B09B-904C-AD92-73D887CA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36DF3EE4-8CAC-EB45-B2B6-0FEC6BDA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CC347942-2C86-BB40-94F1-B5020A21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DC475B1-AC0A-594D-B533-4833003C22AB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9" grpId="0" animBg="1"/>
      <p:bldP spid="49" grpId="0" animBg="1"/>
      <p:bldP spid="68" grpId="0" animBg="1"/>
      <p:bldP spid="110" grpId="0" animBg="1"/>
      <p:bldP spid="63" grpId="0" animBg="1"/>
      <p:bldP spid="79" grpId="0" animBg="1"/>
      <p:bldP spid="92" grpId="0" animBg="1"/>
      <p:bldP spid="9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40589" y="2720389"/>
            <a:ext cx="8825751" cy="1690973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77660" y="4732373"/>
            <a:ext cx="8788680" cy="1609589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43" y="851817"/>
            <a:ext cx="5164859" cy="14465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MegIS </a:t>
            </a:r>
            <a:r>
              <a:rPr lang="en-GB" sz="2000" i="1" dirty="0">
                <a:solidFill>
                  <a:srgbClr val="136CA4"/>
                </a:solidFill>
              </a:rPr>
              <a:t>employs</a:t>
            </a: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</a:t>
            </a:r>
            <a:r>
              <a:rPr lang="en-GB" sz="2000" b="1" i="1" dirty="0">
                <a:solidFill>
                  <a:srgbClr val="136CA4"/>
                </a:solidFill>
                <a:latin typeface="Corbel" panose="020B0503020204020204" pitchFamily="34" charset="0"/>
              </a:rPr>
              <a:t>sorted data structures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to avoid expensive random accesses to the SSD</a:t>
            </a:r>
            <a:endParaRPr lang="en-CH" sz="2000" i="1" dirty="0">
              <a:solidFill>
                <a:srgbClr val="136CA4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Extract k-mers </a:t>
            </a:r>
            <a:r>
              <a:rPr lang="en-CH" sz="2000" dirty="0">
                <a:latin typeface="Corbel" panose="020B0503020204020204" pitchFamily="34" charset="0"/>
              </a:rPr>
              <a:t>from the sample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Sort</a:t>
            </a:r>
            <a:r>
              <a:rPr lang="en-CH" sz="2000" b="1" dirty="0">
                <a:solidFill>
                  <a:srgbClr val="8A65D6"/>
                </a:solidFill>
                <a:latin typeface="Corbel" panose="020B0503020204020204" pitchFamily="34" charset="0"/>
              </a:rPr>
              <a:t> </a:t>
            </a:r>
            <a:r>
              <a:rPr lang="en-CH" sz="2000" dirty="0">
                <a:latin typeface="Corbel" panose="020B0503020204020204" pitchFamily="34" charset="0"/>
              </a:rPr>
              <a:t>the k-mers (database is sorted offline)</a:t>
            </a:r>
            <a:r>
              <a:rPr lang="en-CH" sz="2000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59D7-3016-234D-8D3A-2B690F9439E6}"/>
              </a:ext>
            </a:extLst>
          </p:cNvPr>
          <p:cNvGrpSpPr/>
          <p:nvPr/>
        </p:nvGrpSpPr>
        <p:grpSpPr>
          <a:xfrm>
            <a:off x="140589" y="938317"/>
            <a:ext cx="3986566" cy="1446536"/>
            <a:chOff x="3183315" y="888858"/>
            <a:chExt cx="3986566" cy="1446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917C7A-D526-2647-9770-DFFA1A04A823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FFF9D8E-A192-1143-B382-B1E3D5DA3675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28F0DB-8F33-5B4B-B0C3-33BA4595C469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06DB005-5A23-3447-AA65-C069031B9D3E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239A100D-F4CB-ED40-B449-4A5AD6628436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689484-A340-6348-A370-8F1F9548B87F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79EFD0-0F3F-2245-9FB3-02EEA199029B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8DFD2D1-8E4C-6540-A2A3-D1D731E102C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9D4B92D-9B32-384E-AC38-2EEB6C0B840B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487E42-0D8D-4F48-8865-2C07E0C28176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C402AE-0246-7C47-BB30-9126779BAE9E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81C14F5-BD85-6141-8DF6-9D6EEA627019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5B5810-415A-D94C-A28B-63F5A6387FD7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77660" y="2720390"/>
            <a:ext cx="8798060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MegIS executes Step 1 in the host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Benefits from </a:t>
            </a:r>
            <a:r>
              <a:rPr lang="en-GB" sz="2000" b="1" dirty="0">
                <a:solidFill>
                  <a:srgbClr val="548235"/>
                </a:solidFill>
              </a:rPr>
              <a:t>larger DRAM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548235"/>
                </a:solidFill>
              </a:rPr>
              <a:t>more powerful computation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</a:pPr>
            <a:r>
              <a:rPr lang="en-GB" sz="2000" dirty="0"/>
              <a:t>Incurs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b="1" dirty="0">
                <a:solidFill>
                  <a:srgbClr val="548235"/>
                </a:solidFill>
              </a:rPr>
              <a:t>fewer writes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dirty="0"/>
              <a:t>to NAND flash chips (than processing this step in the SSD)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Enables </a:t>
            </a:r>
            <a:r>
              <a:rPr lang="en-GB" sz="2000" b="1" dirty="0">
                <a:solidFill>
                  <a:srgbClr val="548235"/>
                </a:solidFill>
              </a:rPr>
              <a:t>overlapping</a:t>
            </a:r>
            <a:r>
              <a:rPr lang="en-GB" sz="2000" dirty="0"/>
              <a:t> Step 1 with Step 2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77660" y="4732374"/>
            <a:ext cx="8953986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1 efficiently in the host system,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Avoid significant overhead due to </a:t>
            </a:r>
            <a:r>
              <a:rPr lang="en-GB" sz="2000" b="1" dirty="0">
                <a:solidFill>
                  <a:srgbClr val="8A64D6"/>
                </a:solidFill>
              </a:rPr>
              <a:t>data transfer time </a:t>
            </a:r>
            <a:r>
              <a:rPr lang="en-GB" sz="2000" dirty="0"/>
              <a:t>between the steps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Minimize </a:t>
            </a:r>
            <a:r>
              <a:rPr lang="en-GB" sz="2000" b="1" dirty="0">
                <a:solidFill>
                  <a:srgbClr val="8A64D6"/>
                </a:solidFill>
              </a:rPr>
              <a:t>performance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8A64D6"/>
                </a:solidFill>
              </a:rPr>
              <a:t>lifetime</a:t>
            </a:r>
            <a:r>
              <a:rPr lang="en-GB" sz="2000" dirty="0"/>
              <a:t> overheads </a:t>
            </a:r>
            <a:r>
              <a:rPr lang="en-GB" sz="2000" i="1" dirty="0"/>
              <a:t>even</a:t>
            </a:r>
            <a:r>
              <a:rPr lang="en-GB" sz="2000" dirty="0"/>
              <a:t> when host DRAM cannot hold all query k-mers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35798-8F5A-1947-917C-72CB54C7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30959" y="2745656"/>
            <a:ext cx="504565" cy="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6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uiExpand="1" build="p" bldLvl="2"/>
      <p:bldP spid="21" grpId="0" uiExpand="1" build="p" bldLvl="2"/>
      <p:bldP spid="22" grpId="0" uiExpand="1" build="p" bldLvl="2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E98D-4D13-C24A-9A17-99B2C2C1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1900-2232-DB4B-A64C-A4338A574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4" y="807986"/>
            <a:ext cx="9303575" cy="13208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Divide k-mers into </a:t>
            </a:r>
            <a:r>
              <a:rPr lang="en-US" sz="2400" b="1" dirty="0">
                <a:solidFill>
                  <a:srgbClr val="8A65D6"/>
                </a:solidFill>
              </a:rPr>
              <a:t>independent partitions </a:t>
            </a:r>
            <a:r>
              <a:rPr lang="en-US" sz="2400" dirty="0"/>
              <a:t>by their alphabetical range</a:t>
            </a:r>
          </a:p>
          <a:p>
            <a:pPr marL="123950" lvl="1" indent="0">
              <a:lnSpc>
                <a:spcPct val="150000"/>
              </a:lnSpc>
              <a:spcAft>
                <a:spcPts val="1500"/>
              </a:spcAft>
              <a:buNone/>
            </a:pPr>
            <a:r>
              <a:rPr lang="en-US" b="1" dirty="0">
                <a:solidFill>
                  <a:srgbClr val="629B3C"/>
                </a:solidFill>
              </a:rPr>
              <a:t>        Can overlap operations on different partitions</a:t>
            </a:r>
          </a:p>
          <a:p>
            <a:pPr lvl="1">
              <a:lnSpc>
                <a:spcPct val="150000"/>
              </a:lnSpc>
            </a:pPr>
            <a:endParaRPr lang="en-CH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4D5F95-737C-C542-B615-10D63FD1E724}"/>
              </a:ext>
            </a:extLst>
          </p:cNvPr>
          <p:cNvSpPr/>
          <p:nvPr/>
        </p:nvSpPr>
        <p:spPr bwMode="auto">
          <a:xfrm>
            <a:off x="3440094" y="2508588"/>
            <a:ext cx="5405601" cy="2099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45C33D-8F15-CB4A-BCA7-FFC8DE5BEE36}"/>
              </a:ext>
            </a:extLst>
          </p:cNvPr>
          <p:cNvSpPr/>
          <p:nvPr/>
        </p:nvSpPr>
        <p:spPr bwMode="auto">
          <a:xfrm>
            <a:off x="355812" y="2526592"/>
            <a:ext cx="2685347" cy="2064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D1C618-A685-2241-A8AE-26B8D1CBC640}"/>
              </a:ext>
            </a:extLst>
          </p:cNvPr>
          <p:cNvSpPr txBox="1"/>
          <p:nvPr/>
        </p:nvSpPr>
        <p:spPr>
          <a:xfrm>
            <a:off x="7302843" y="2511132"/>
            <a:ext cx="15745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Host DRAM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2FD5A6-BC17-174E-9A50-7AE583586D9B}"/>
              </a:ext>
            </a:extLst>
          </p:cNvPr>
          <p:cNvSpPr txBox="1"/>
          <p:nvPr/>
        </p:nvSpPr>
        <p:spPr>
          <a:xfrm>
            <a:off x="355811" y="2508588"/>
            <a:ext cx="268534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H" sz="2000" b="1" dirty="0">
                <a:latin typeface="Corbel" panose="020B0503020204020204" pitchFamily="34" charset="0"/>
              </a:rPr>
              <a:t>Host CPU</a:t>
            </a:r>
          </a:p>
        </p:txBody>
      </p:sp>
      <p:sp>
        <p:nvSpPr>
          <p:cNvPr id="56" name="Right Arrow 270">
            <a:extLst>
              <a:ext uri="{FF2B5EF4-FFF2-40B4-BE49-F238E27FC236}">
                <a16:creationId xmlns:a16="http://schemas.microsoft.com/office/drawing/2014/main" id="{00A17284-9AB1-8F4F-8F6B-F4B0926A7944}"/>
              </a:ext>
            </a:extLst>
          </p:cNvPr>
          <p:cNvSpPr/>
          <p:nvPr/>
        </p:nvSpPr>
        <p:spPr>
          <a:xfrm rot="16200000">
            <a:off x="331913" y="4932688"/>
            <a:ext cx="821904" cy="159612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6C42DD-621E-6D48-A90D-17F2947FAC1D}"/>
              </a:ext>
            </a:extLst>
          </p:cNvPr>
          <p:cNvSpPr/>
          <p:nvPr/>
        </p:nvSpPr>
        <p:spPr>
          <a:xfrm>
            <a:off x="607181" y="4666456"/>
            <a:ext cx="2222203" cy="5909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Read</a:t>
            </a:r>
          </a:p>
          <a:p>
            <a:pPr algn="ctr">
              <a:lnSpc>
                <a:spcPct val="80000"/>
              </a:lnSpc>
            </a:pPr>
            <a:r>
              <a:rPr lang="en-CH" altLang="ko-KR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Input Queries</a:t>
            </a:r>
            <a:endParaRPr lang="ko-KR" altLang="en-US" sz="2000" b="1" i="1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26F81-DB63-D94F-B728-1621486CE2A2}"/>
              </a:ext>
            </a:extLst>
          </p:cNvPr>
          <p:cNvGrpSpPr/>
          <p:nvPr/>
        </p:nvGrpSpPr>
        <p:grpSpPr>
          <a:xfrm>
            <a:off x="317455" y="2930597"/>
            <a:ext cx="2643669" cy="1697780"/>
            <a:chOff x="226015" y="3329602"/>
            <a:chExt cx="2643669" cy="16977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43E6CD-5073-8647-AE62-5825DD614BE6}"/>
                </a:ext>
              </a:extLst>
            </p:cNvPr>
            <p:cNvSpPr/>
            <p:nvPr/>
          </p:nvSpPr>
          <p:spPr bwMode="auto">
            <a:xfrm>
              <a:off x="1060184" y="3329602"/>
              <a:ext cx="1809500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ACGTTACGATT…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24ACAF-BE06-9D45-B904-DCBC667DC4D2}"/>
                </a:ext>
              </a:extLst>
            </p:cNvPr>
            <p:cNvSpPr/>
            <p:nvPr/>
          </p:nvSpPr>
          <p:spPr bwMode="auto">
            <a:xfrm>
              <a:off x="1060198" y="3797070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</a:t>
              </a:r>
            </a:p>
          </p:txBody>
        </p:sp>
        <p:sp>
          <p:nvSpPr>
            <p:cNvPr id="53" name="직사각형 363">
              <a:extLst>
                <a:ext uri="{FF2B5EF4-FFF2-40B4-BE49-F238E27FC236}">
                  <a16:creationId xmlns:a16="http://schemas.microsoft.com/office/drawing/2014/main" id="{33FC3E5E-A179-5B4A-8B20-E9A2DC74BECB}"/>
                </a:ext>
              </a:extLst>
            </p:cNvPr>
            <p:cNvSpPr/>
            <p:nvPr/>
          </p:nvSpPr>
          <p:spPr>
            <a:xfrm>
              <a:off x="2338817" y="470412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B2012C3B-024D-4D4C-9513-AAE4A83EDAAD}"/>
                </a:ext>
              </a:extLst>
            </p:cNvPr>
            <p:cNvSpPr/>
            <p:nvPr/>
          </p:nvSpPr>
          <p:spPr>
            <a:xfrm>
              <a:off x="854466" y="3797070"/>
              <a:ext cx="144614" cy="1120877"/>
            </a:xfrm>
            <a:prstGeom prst="leftBrac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F08EAE-9F1F-8447-946A-93DE8A9ED7AA}"/>
                </a:ext>
              </a:extLst>
            </p:cNvPr>
            <p:cNvSpPr txBox="1"/>
            <p:nvPr/>
          </p:nvSpPr>
          <p:spPr>
            <a:xfrm rot="16200000">
              <a:off x="31113" y="3962964"/>
              <a:ext cx="10976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Query</a:t>
              </a:r>
            </a:p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K-mers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A04A85C-8797-1C42-B7ED-589D06863058}"/>
                </a:ext>
              </a:extLst>
            </p:cNvPr>
            <p:cNvSpPr/>
            <p:nvPr/>
          </p:nvSpPr>
          <p:spPr bwMode="auto">
            <a:xfrm>
              <a:off x="1241555" y="416847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CGTTA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23E2EB-A04B-4F44-8256-80A67A862579}"/>
                </a:ext>
              </a:extLst>
            </p:cNvPr>
            <p:cNvSpPr/>
            <p:nvPr/>
          </p:nvSpPr>
          <p:spPr bwMode="auto">
            <a:xfrm>
              <a:off x="1437026" y="453633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GTTAC</a:t>
              </a:r>
            </a:p>
          </p:txBody>
        </p:sp>
      </p:grp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C84768D-D640-574A-B616-C2C92321441E}"/>
              </a:ext>
            </a:extLst>
          </p:cNvPr>
          <p:cNvSpPr/>
          <p:nvPr/>
        </p:nvSpPr>
        <p:spPr>
          <a:xfrm>
            <a:off x="355812" y="5310590"/>
            <a:ext cx="8489884" cy="620147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en-CH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MegIS-Enabled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FA9B7-2724-B544-84AF-024817C8F545}"/>
              </a:ext>
            </a:extLst>
          </p:cNvPr>
          <p:cNvGrpSpPr/>
          <p:nvPr/>
        </p:nvGrpSpPr>
        <p:grpSpPr>
          <a:xfrm>
            <a:off x="3054332" y="2528301"/>
            <a:ext cx="5180653" cy="2080115"/>
            <a:chOff x="2962892" y="3072446"/>
            <a:chExt cx="5180653" cy="208011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491086-CB6E-FE4E-B684-702FB96DDF0D}"/>
                </a:ext>
              </a:extLst>
            </p:cNvPr>
            <p:cNvSpPr/>
            <p:nvPr/>
          </p:nvSpPr>
          <p:spPr>
            <a:xfrm>
              <a:off x="3380334" y="3072446"/>
              <a:ext cx="2610652" cy="3447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Partition</a:t>
              </a:r>
            </a:p>
          </p:txBody>
        </p:sp>
        <p:sp>
          <p:nvSpPr>
            <p:cNvPr id="60" name="Right Arrow 270">
              <a:extLst>
                <a:ext uri="{FF2B5EF4-FFF2-40B4-BE49-F238E27FC236}">
                  <a16:creationId xmlns:a16="http://schemas.microsoft.com/office/drawing/2014/main" id="{E41255A0-F291-544A-8D97-9BF1A63E30AA}"/>
                </a:ext>
              </a:extLst>
            </p:cNvPr>
            <p:cNvSpPr/>
            <p:nvPr/>
          </p:nvSpPr>
          <p:spPr>
            <a:xfrm>
              <a:off x="2962892" y="3155025"/>
              <a:ext cx="434014" cy="202203"/>
            </a:xfrm>
            <a:prstGeom prst="rightArrow">
              <a:avLst>
                <a:gd name="adj1" fmla="val 23159"/>
                <a:gd name="adj2" fmla="val 101427"/>
              </a:avLst>
            </a:prstGeom>
            <a:solidFill>
              <a:srgbClr val="8A6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rgbClr val="8A65D6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421E16-22B1-764D-9C11-4679291ECD78}"/>
                </a:ext>
              </a:extLst>
            </p:cNvPr>
            <p:cNvGrpSpPr/>
            <p:nvPr/>
          </p:nvGrpSpPr>
          <p:grpSpPr>
            <a:xfrm>
              <a:off x="3491261" y="3462381"/>
              <a:ext cx="1236749" cy="1690180"/>
              <a:chOff x="3157134" y="3462381"/>
              <a:chExt cx="1236749" cy="16901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F26D757-469E-1642-B8BB-D41D6A3DD981}"/>
                  </a:ext>
                </a:extLst>
              </p:cNvPr>
              <p:cNvSpPr/>
              <p:nvPr/>
            </p:nvSpPr>
            <p:spPr bwMode="auto">
              <a:xfrm rot="16200000">
                <a:off x="307236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BE2440-0764-F243-9563-5849F7B3FA92}"/>
                  </a:ext>
                </a:extLst>
              </p:cNvPr>
              <p:cNvSpPr txBox="1"/>
              <p:nvPr/>
            </p:nvSpPr>
            <p:spPr>
              <a:xfrm>
                <a:off x="315713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EE782BA-CF4B-D647-B622-C45CE3B940B7}"/>
                  </a:ext>
                </a:extLst>
              </p:cNvPr>
              <p:cNvSpPr/>
              <p:nvPr/>
            </p:nvSpPr>
            <p:spPr bwMode="auto">
              <a:xfrm>
                <a:off x="330649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ACGTC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AA3DD3B-0411-5C46-9D72-959512272B35}"/>
                  </a:ext>
                </a:extLst>
              </p:cNvPr>
              <p:cNvSpPr/>
              <p:nvPr/>
            </p:nvSpPr>
            <p:spPr bwMode="auto">
              <a:xfrm>
                <a:off x="331294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ACTTT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964A8C-25AD-274D-A749-EA4F83F05E82}"/>
                  </a:ext>
                </a:extLst>
              </p:cNvPr>
              <p:cNvSpPr/>
              <p:nvPr/>
            </p:nvSpPr>
            <p:spPr bwMode="auto">
              <a:xfrm>
                <a:off x="331294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ATGAT</a:t>
                </a:r>
              </a:p>
            </p:txBody>
          </p:sp>
          <p:sp>
            <p:nvSpPr>
              <p:cNvPr id="100" name="직사각형 363">
                <a:extLst>
                  <a:ext uri="{FF2B5EF4-FFF2-40B4-BE49-F238E27FC236}">
                    <a16:creationId xmlns:a16="http://schemas.microsoft.com/office/drawing/2014/main" id="{3B714E87-4020-1C44-A6E7-CED720DA9E6A}"/>
                  </a:ext>
                </a:extLst>
              </p:cNvPr>
              <p:cNvSpPr/>
              <p:nvPr/>
            </p:nvSpPr>
            <p:spPr>
              <a:xfrm>
                <a:off x="354104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DB3000-9802-2148-919A-CB13F4E2E29D}"/>
                </a:ext>
              </a:extLst>
            </p:cNvPr>
            <p:cNvGrpSpPr/>
            <p:nvPr/>
          </p:nvGrpSpPr>
          <p:grpSpPr>
            <a:xfrm>
              <a:off x="5199029" y="3462381"/>
              <a:ext cx="1236749" cy="1690180"/>
              <a:chOff x="4334763" y="3462381"/>
              <a:chExt cx="1236749" cy="1690180"/>
            </a:xfrm>
          </p:grpSpPr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AA5D544A-7F76-1D4A-9B65-EAAD8112C303}"/>
                  </a:ext>
                </a:extLst>
              </p:cNvPr>
              <p:cNvSpPr/>
              <p:nvPr/>
            </p:nvSpPr>
            <p:spPr>
              <a:xfrm rot="16200000">
                <a:off x="4854052" y="3884236"/>
                <a:ext cx="263214" cy="464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8ECB073-B078-1144-B6B1-08E3918EBDFF}"/>
                  </a:ext>
                </a:extLst>
              </p:cNvPr>
              <p:cNvSpPr txBox="1"/>
              <p:nvPr/>
            </p:nvSpPr>
            <p:spPr>
              <a:xfrm>
                <a:off x="4334763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73B438F-6CA7-8D43-9413-4DBA45C723CF}"/>
                  </a:ext>
                </a:extLst>
              </p:cNvPr>
              <p:cNvSpPr/>
              <p:nvPr/>
            </p:nvSpPr>
            <p:spPr bwMode="auto">
              <a:xfrm rot="16200000">
                <a:off x="425863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288CC8-2156-FC4B-AD89-E101735ADF2E}"/>
                  </a:ext>
                </a:extLst>
              </p:cNvPr>
              <p:cNvSpPr/>
              <p:nvPr/>
            </p:nvSpPr>
            <p:spPr bwMode="auto">
              <a:xfrm>
                <a:off x="449276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CATTA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966AA1A-7166-5042-8ED5-85A0055FF61E}"/>
                  </a:ext>
                </a:extLst>
              </p:cNvPr>
              <p:cNvSpPr/>
              <p:nvPr/>
            </p:nvSpPr>
            <p:spPr bwMode="auto">
              <a:xfrm>
                <a:off x="449921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CTATG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B33D813-CB17-7B42-BA36-CA6F3586C8F2}"/>
                  </a:ext>
                </a:extLst>
              </p:cNvPr>
              <p:cNvSpPr/>
              <p:nvPr/>
            </p:nvSpPr>
            <p:spPr bwMode="auto">
              <a:xfrm>
                <a:off x="449921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CCGCA</a:t>
                </a:r>
              </a:p>
            </p:txBody>
          </p:sp>
          <p:sp>
            <p:nvSpPr>
              <p:cNvPr id="101" name="직사각형 363">
                <a:extLst>
                  <a:ext uri="{FF2B5EF4-FFF2-40B4-BE49-F238E27FC236}">
                    <a16:creationId xmlns:a16="http://schemas.microsoft.com/office/drawing/2014/main" id="{EE36A611-6551-074E-8204-0CEBCCD7154E}"/>
                  </a:ext>
                </a:extLst>
              </p:cNvPr>
              <p:cNvSpPr/>
              <p:nvPr/>
            </p:nvSpPr>
            <p:spPr>
              <a:xfrm>
                <a:off x="472731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C581BC-9B34-D942-9385-5471F7620E75}"/>
                </a:ext>
              </a:extLst>
            </p:cNvPr>
            <p:cNvGrpSpPr/>
            <p:nvPr/>
          </p:nvGrpSpPr>
          <p:grpSpPr>
            <a:xfrm>
              <a:off x="6906796" y="3462381"/>
              <a:ext cx="1236749" cy="1690180"/>
              <a:chOff x="5543904" y="3462381"/>
              <a:chExt cx="1236749" cy="1690180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004D36-FA8A-5E4D-B177-A2A6482811D0}"/>
                  </a:ext>
                </a:extLst>
              </p:cNvPr>
              <p:cNvSpPr txBox="1"/>
              <p:nvPr/>
            </p:nvSpPr>
            <p:spPr>
              <a:xfrm>
                <a:off x="554390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137F880-DA3B-974E-BBC8-7FA4FF5C1B9F}"/>
                  </a:ext>
                </a:extLst>
              </p:cNvPr>
              <p:cNvSpPr/>
              <p:nvPr/>
            </p:nvSpPr>
            <p:spPr bwMode="auto">
              <a:xfrm rot="16200000">
                <a:off x="5495580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345E7B5-E155-2942-AC8F-14F4DAA525D2}"/>
                  </a:ext>
                </a:extLst>
              </p:cNvPr>
              <p:cNvSpPr/>
              <p:nvPr/>
            </p:nvSpPr>
            <p:spPr bwMode="auto">
              <a:xfrm>
                <a:off x="5729711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GTTAC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BC96F2A-B661-144D-8B43-654DED4153AE}"/>
                  </a:ext>
                </a:extLst>
              </p:cNvPr>
              <p:cNvSpPr/>
              <p:nvPr/>
            </p:nvSpPr>
            <p:spPr bwMode="auto">
              <a:xfrm>
                <a:off x="5736158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GGTCC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0E18061-29AB-264F-AAD8-54EC150D9A66}"/>
                  </a:ext>
                </a:extLst>
              </p:cNvPr>
              <p:cNvSpPr/>
              <p:nvPr/>
            </p:nvSpPr>
            <p:spPr bwMode="auto">
              <a:xfrm>
                <a:off x="5736158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GACAG</a:t>
                </a:r>
              </a:p>
            </p:txBody>
          </p:sp>
          <p:sp>
            <p:nvSpPr>
              <p:cNvPr id="102" name="직사각형 363">
                <a:extLst>
                  <a:ext uri="{FF2B5EF4-FFF2-40B4-BE49-F238E27FC236}">
                    <a16:creationId xmlns:a16="http://schemas.microsoft.com/office/drawing/2014/main" id="{7C487286-6A00-6C49-81A4-7FBCB2ACE181}"/>
                  </a:ext>
                </a:extLst>
              </p:cNvPr>
              <p:cNvSpPr/>
              <p:nvPr/>
            </p:nvSpPr>
            <p:spPr>
              <a:xfrm>
                <a:off x="5964254" y="4507603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" name="직사각형 363">
            <a:extLst>
              <a:ext uri="{FF2B5EF4-FFF2-40B4-BE49-F238E27FC236}">
                <a16:creationId xmlns:a16="http://schemas.microsoft.com/office/drawing/2014/main" id="{86BB1077-83D5-874B-B13F-99B4C4E014EE}"/>
              </a:ext>
            </a:extLst>
          </p:cNvPr>
          <p:cNvSpPr/>
          <p:nvPr/>
        </p:nvSpPr>
        <p:spPr>
          <a:xfrm>
            <a:off x="8227624" y="3411981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07CCA0D-A2F4-8C4D-B017-77166362E44A}"/>
              </a:ext>
            </a:extLst>
          </p:cNvPr>
          <p:cNvSpPr/>
          <p:nvPr/>
        </p:nvSpPr>
        <p:spPr bwMode="auto">
          <a:xfrm rot="16200000">
            <a:off x="3381565" y="3087992"/>
            <a:ext cx="1649157" cy="1236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D2FEB2E-1BD3-8E43-9F68-DEDA81303823}"/>
              </a:ext>
            </a:extLst>
          </p:cNvPr>
          <p:cNvGrpSpPr/>
          <p:nvPr/>
        </p:nvGrpSpPr>
        <p:grpSpPr>
          <a:xfrm>
            <a:off x="3582843" y="2920110"/>
            <a:ext cx="1236749" cy="1692337"/>
            <a:chOff x="7450465" y="1093401"/>
            <a:chExt cx="1236749" cy="1692337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6AABA31-6D56-C543-925B-B6A8E68C206E}"/>
                </a:ext>
              </a:extLst>
            </p:cNvPr>
            <p:cNvSpPr/>
            <p:nvPr/>
          </p:nvSpPr>
          <p:spPr bwMode="auto">
            <a:xfrm rot="16200000">
              <a:off x="7365698" y="1243975"/>
              <a:ext cx="1315597" cy="1014450"/>
            </a:xfrm>
            <a:prstGeom prst="rect">
              <a:avLst/>
            </a:prstGeom>
            <a:solidFill>
              <a:srgbClr val="E3D9FE"/>
            </a:solidFill>
            <a:ln w="158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4CA9CE7-AA48-2A45-9459-34ACFCA29163}"/>
                </a:ext>
              </a:extLst>
            </p:cNvPr>
            <p:cNvSpPr txBox="1"/>
            <p:nvPr/>
          </p:nvSpPr>
          <p:spPr>
            <a:xfrm>
              <a:off x="7450465" y="2324073"/>
              <a:ext cx="12367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400" b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8656D6C-5CA0-5B42-9B30-33F460B81058}"/>
                </a:ext>
              </a:extLst>
            </p:cNvPr>
            <p:cNvSpPr/>
            <p:nvPr/>
          </p:nvSpPr>
          <p:spPr bwMode="auto">
            <a:xfrm>
              <a:off x="7599829" y="1169130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ACGTC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03698AB-B654-5341-B20D-8E4AFB47688E}"/>
                </a:ext>
              </a:extLst>
            </p:cNvPr>
            <p:cNvSpPr/>
            <p:nvPr/>
          </p:nvSpPr>
          <p:spPr bwMode="auto">
            <a:xfrm>
              <a:off x="7606276" y="1520818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ACTTT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D278DF-F6A0-194A-9F1C-B7628BFA1877}"/>
                </a:ext>
              </a:extLst>
            </p:cNvPr>
            <p:cNvSpPr/>
            <p:nvPr/>
          </p:nvSpPr>
          <p:spPr bwMode="auto">
            <a:xfrm>
              <a:off x="7606276" y="1872507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ATGAT</a:t>
              </a:r>
            </a:p>
          </p:txBody>
        </p:sp>
        <p:sp>
          <p:nvSpPr>
            <p:cNvPr id="141" name="직사각형 363">
              <a:extLst>
                <a:ext uri="{FF2B5EF4-FFF2-40B4-BE49-F238E27FC236}">
                  <a16:creationId xmlns:a16="http://schemas.microsoft.com/office/drawing/2014/main" id="{D1B7F6EE-D624-4F4D-A80B-F7CE5BCE8BD2}"/>
                </a:ext>
              </a:extLst>
            </p:cNvPr>
            <p:cNvSpPr/>
            <p:nvPr/>
          </p:nvSpPr>
          <p:spPr>
            <a:xfrm>
              <a:off x="7834372" y="211089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42" name="Graphic 141" descr="Gears">
            <a:extLst>
              <a:ext uri="{FF2B5EF4-FFF2-40B4-BE49-F238E27FC236}">
                <a16:creationId xmlns:a16="http://schemas.microsoft.com/office/drawing/2014/main" id="{C0F8B435-6492-8544-B8E3-C39ECC501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666" y="4880672"/>
            <a:ext cx="1150571" cy="1150571"/>
          </a:xfrm>
          <a:prstGeom prst="rect">
            <a:avLst/>
          </a:prstGeom>
          <a:effectLst>
            <a:glow rad="127890">
              <a:schemeClr val="bg1">
                <a:alpha val="84000"/>
              </a:schemeClr>
            </a:glow>
          </a:effectLst>
        </p:spPr>
      </p:pic>
      <p:pic>
        <p:nvPicPr>
          <p:cNvPr id="144" name="Graphic 143" descr="Tick">
            <a:extLst>
              <a:ext uri="{FF2B5EF4-FFF2-40B4-BE49-F238E27FC236}">
                <a16:creationId xmlns:a16="http://schemas.microsoft.com/office/drawing/2014/main" id="{E9A3BB42-AECD-E74C-8777-3633582A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489" y="1488379"/>
            <a:ext cx="534987" cy="53498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659C4A0-8C1E-B24A-A045-ACBC8F86FD7F}"/>
              </a:ext>
            </a:extLst>
          </p:cNvPr>
          <p:cNvSpPr/>
          <p:nvPr/>
        </p:nvSpPr>
        <p:spPr bwMode="auto">
          <a:xfrm rot="16200000">
            <a:off x="5217844" y="3068810"/>
            <a:ext cx="1315597" cy="1014450"/>
          </a:xfrm>
          <a:prstGeom prst="rect">
            <a:avLst/>
          </a:prstGeom>
          <a:solidFill>
            <a:srgbClr val="E3D9FE"/>
          </a:solidFill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F06B9D-332A-3D46-AFF5-F4CB868CAB7F}"/>
              </a:ext>
            </a:extLst>
          </p:cNvPr>
          <p:cNvSpPr/>
          <p:nvPr/>
        </p:nvSpPr>
        <p:spPr bwMode="auto">
          <a:xfrm>
            <a:off x="5451975" y="2993965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CATTA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CE1CAC-D058-8044-BCA7-BB86D16EC1DC}"/>
              </a:ext>
            </a:extLst>
          </p:cNvPr>
          <p:cNvSpPr/>
          <p:nvPr/>
        </p:nvSpPr>
        <p:spPr bwMode="auto">
          <a:xfrm>
            <a:off x="5458422" y="3345653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CTATG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0EEB6E-6DF5-A74E-92C7-586B4B8FF468}"/>
              </a:ext>
            </a:extLst>
          </p:cNvPr>
          <p:cNvSpPr/>
          <p:nvPr/>
        </p:nvSpPr>
        <p:spPr bwMode="auto">
          <a:xfrm>
            <a:off x="5458422" y="3697342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CCGCA</a:t>
            </a:r>
          </a:p>
        </p:txBody>
      </p:sp>
      <p:sp>
        <p:nvSpPr>
          <p:cNvPr id="71" name="직사각형 363">
            <a:extLst>
              <a:ext uri="{FF2B5EF4-FFF2-40B4-BE49-F238E27FC236}">
                <a16:creationId xmlns:a16="http://schemas.microsoft.com/office/drawing/2014/main" id="{5F1EE788-BB05-E64E-93A8-0790564CDCA6}"/>
              </a:ext>
            </a:extLst>
          </p:cNvPr>
          <p:cNvSpPr/>
          <p:nvPr/>
        </p:nvSpPr>
        <p:spPr>
          <a:xfrm>
            <a:off x="5686518" y="3935727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829FF4-D0F4-F44D-97D6-04D8F397CE2B}"/>
              </a:ext>
            </a:extLst>
          </p:cNvPr>
          <p:cNvSpPr txBox="1"/>
          <p:nvPr/>
        </p:nvSpPr>
        <p:spPr>
          <a:xfrm>
            <a:off x="4662958" y="4501711"/>
            <a:ext cx="4146334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Overlap Step </a:t>
            </a:r>
            <a:r>
              <a:rPr lang="en-CH" sz="2000" i="1" dirty="0">
                <a:solidFill>
                  <a:srgbClr val="8A64D6"/>
                </a:solidFill>
              </a:rPr>
              <a:t>1</a:t>
            </a: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’s sorting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with Data transfer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and Step </a:t>
            </a:r>
            <a:r>
              <a:rPr lang="en-CH" sz="2000" i="1" dirty="0">
                <a:solidFill>
                  <a:srgbClr val="C815BD"/>
                </a:solidFill>
              </a:rPr>
              <a:t>2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’s In-</a:t>
            </a:r>
            <a:r>
              <a:rPr lang="en-GB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s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torage operations</a:t>
            </a:r>
            <a:endParaRPr lang="en-CH" sz="2000" i="1" dirty="0">
              <a:solidFill>
                <a:srgbClr val="C81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509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1.11022E-16 -0.0502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6389 L -0.01476 0.2571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965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6" grpId="0" animBg="1"/>
      <p:bldP spid="57" grpId="0"/>
      <p:bldP spid="113" grpId="0" animBg="1"/>
      <p:bldP spid="58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71" grpId="0"/>
      <p:bldP spid="72" grpId="0" uiExpand="1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3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0" grpId="0" animBg="1"/>
      <p:bldP spid="63" grpId="0" animBg="1"/>
      <p:bldP spid="79" grpId="0" animBg="1"/>
      <p:bldP spid="9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78" y="924377"/>
            <a:ext cx="3983066" cy="1985679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Identify the common k-mers </a:t>
            </a:r>
            <a:r>
              <a:rPr lang="en-GB" sz="2000" dirty="0"/>
              <a:t>between the </a:t>
            </a:r>
            <a:r>
              <a:rPr lang="en-GB" sz="2000" u="sng" dirty="0"/>
              <a:t>query k-mers</a:t>
            </a:r>
            <a:r>
              <a:rPr lang="en-GB" sz="2000" dirty="0"/>
              <a:t>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dirty="0"/>
              <a:t>    and the </a:t>
            </a:r>
            <a:r>
              <a:rPr lang="en-GB" sz="2000" u="sng" dirty="0"/>
              <a:t>database k-mers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endParaRPr lang="en-GB" sz="2000" u="sng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Retrieve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C815BD"/>
                </a:solidFill>
              </a:rPr>
              <a:t>species IDs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b="1" dirty="0">
                <a:solidFill>
                  <a:srgbClr val="C815BD"/>
                </a:solidFill>
              </a:rPr>
              <a:t>    </a:t>
            </a:r>
            <a:r>
              <a:rPr lang="en-GB" sz="2000" dirty="0"/>
              <a:t>of the common k-mers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68279" y="3156131"/>
            <a:ext cx="8788681" cy="1271645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68280" y="3156131"/>
            <a:ext cx="8394952" cy="127164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 MegIS executes Step 2 in the SSD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Accesses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large data </a:t>
            </a:r>
            <a:r>
              <a:rPr lang="en-GB" sz="2000" dirty="0"/>
              <a:t>with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low reuse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Involves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lightweight computation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68279" y="4673852"/>
            <a:ext cx="8788681" cy="1622697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68280" y="4673853"/>
            <a:ext cx="8953986" cy="162269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2 efficiently in the SSD,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Leverage </a:t>
            </a:r>
            <a:r>
              <a:rPr lang="en-GB" sz="2000" b="1" dirty="0">
                <a:solidFill>
                  <a:srgbClr val="8A64D6"/>
                </a:solidFill>
              </a:rPr>
              <a:t>internal bandwidth </a:t>
            </a:r>
            <a:r>
              <a:rPr lang="en-GB" sz="2000" dirty="0"/>
              <a:t>efficiently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dirty="0"/>
              <a:t>Not require </a:t>
            </a:r>
            <a:r>
              <a:rPr lang="en-GB" sz="2000" b="1" dirty="0">
                <a:solidFill>
                  <a:srgbClr val="8A64D6"/>
                </a:solidFill>
              </a:rPr>
              <a:t>expensive hardware inside the SSD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GB" sz="2000" dirty="0"/>
              <a:t>    (e.g., large DRAM bandwidth/capacity and costly logic units)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79612F-0ECD-8043-BB5D-67760A70B996}"/>
              </a:ext>
            </a:extLst>
          </p:cNvPr>
          <p:cNvGrpSpPr/>
          <p:nvPr/>
        </p:nvGrpSpPr>
        <p:grpSpPr>
          <a:xfrm>
            <a:off x="168279" y="938316"/>
            <a:ext cx="4827949" cy="1984098"/>
            <a:chOff x="3811343" y="2534582"/>
            <a:chExt cx="4827949" cy="19840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DE93D5-14BA-A344-9A4D-07727FB24D55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0BD739C-CA8D-6C4C-8710-4DE73EB7AF5F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CFDEC9-6C06-C14C-932F-A45C7967F881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8BF9EC5-EAB6-8B44-AE31-3AAEC1E7D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9D74E86-CE23-F04D-A407-492E315A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A901D50-1C90-D84E-8836-CB20FAD2E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CAF35A-034F-9549-83D7-E837A722971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890A30-D880-0642-A988-5C351E6AE969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1C5A24-EC4A-3C44-B46C-03D9833A49FC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CC12ED0-2042-A841-8ADE-38F9FC9EA554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278D6F3-CF42-5244-B9E6-4C1E3F848CCF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15EF86-DE50-164E-8910-645BB3B8A4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040" y="3081453"/>
            <a:ext cx="675366" cy="6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0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6" grpId="0" animBg="1"/>
      <p:bldP spid="21" grpId="0" uiExpand="1" build="p" bldLvl="2"/>
      <p:bldP spid="27" grpId="0" animBg="1"/>
      <p:bldP spid="2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le 5"/>
          <p:cNvSpPr txBox="1">
            <a:spLocks noGrp="1"/>
          </p:cNvSpPr>
          <p:nvPr>
            <p:ph type="title"/>
          </p:nvPr>
        </p:nvSpPr>
        <p:spPr>
          <a:xfrm>
            <a:off x="4893841" y="976329"/>
            <a:ext cx="4250159" cy="657648"/>
          </a:xfrm>
          <a:prstGeom prst="rect">
            <a:avLst/>
          </a:prstGeo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Bionano &amp; NVIDIA: 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350" i="1" dirty="0">
                <a:solidFill>
                  <a:schemeClr val="accent1"/>
                </a:solidFill>
              </a:rPr>
              <a:t>Accelerating Analysis for Fast Time to Results</a:t>
            </a:r>
            <a:endParaRPr sz="1350" i="1" dirty="0">
              <a:solidFill>
                <a:schemeClr val="accen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AC8438-48A0-7B1A-A7F1-54D949BC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25" y="2344024"/>
            <a:ext cx="1511085" cy="20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79ABD9-25EA-6561-A785-C071C1CA51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024" y="476672"/>
            <a:ext cx="4180332" cy="70535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+mj-lt"/>
              </a:rPr>
              <a:t>We are accelerating the transformation in how we analyze the human genome!</a:t>
            </a:r>
            <a:endParaRPr lang="en-US" sz="16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Google Shape;348;p10">
            <a:extLst>
              <a:ext uri="{FF2B5EF4-FFF2-40B4-BE49-F238E27FC236}">
                <a16:creationId xmlns:a16="http://schemas.microsoft.com/office/drawing/2014/main" id="{D153FFF6-506D-B05B-88E6-1FB98AA2E052}"/>
              </a:ext>
            </a:extLst>
          </p:cNvPr>
          <p:cNvSpPr txBox="1">
            <a:spLocks/>
          </p:cNvSpPr>
          <p:nvPr/>
        </p:nvSpPr>
        <p:spPr>
          <a:xfrm>
            <a:off x="5803180" y="2900669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6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0624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4088" indent="-127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55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high-performance algorithms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Bionano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Google Shape;344;p10">
            <a:extLst>
              <a:ext uri="{FF2B5EF4-FFF2-40B4-BE49-F238E27FC236}">
                <a16:creationId xmlns:a16="http://schemas.microsoft.com/office/drawing/2014/main" id="{3E6697FC-402F-429A-335C-3AA2D420D031}"/>
              </a:ext>
            </a:extLst>
          </p:cNvPr>
          <p:cNvSpPr txBox="1">
            <a:spLocks/>
          </p:cNvSpPr>
          <p:nvPr/>
        </p:nvSpPr>
        <p:spPr>
          <a:xfrm>
            <a:off x="5803180" y="1795383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6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0624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4088" indent="-127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55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Technological solution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higher throughput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E473746-F02D-6279-5A22-01A5FDD9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53" y="2861418"/>
            <a:ext cx="69924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012EBB-CBC5-3B70-4E7E-8C16CEA248A0}"/>
              </a:ext>
            </a:extLst>
          </p:cNvPr>
          <p:cNvSpPr txBox="1"/>
          <p:nvPr/>
        </p:nvSpPr>
        <p:spPr>
          <a:xfrm>
            <a:off x="5803180" y="4005955"/>
            <a:ext cx="3209085" cy="43088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Powered by NVIDIA RTX™ 6000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 Generation GPUs 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AA82785-3AF4-7185-9691-7CF8F1AD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46" y="3927453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53;p10">
            <a:extLst>
              <a:ext uri="{FF2B5EF4-FFF2-40B4-BE49-F238E27FC236}">
                <a16:creationId xmlns:a16="http://schemas.microsoft.com/office/drawing/2014/main" id="{B37D61F4-6FDF-C00B-CF18-AFB60FF50FB3}"/>
              </a:ext>
            </a:extLst>
          </p:cNvPr>
          <p:cNvSpPr txBox="1"/>
          <p:nvPr/>
        </p:nvSpPr>
        <p:spPr>
          <a:xfrm>
            <a:off x="5803180" y="4993489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Workflow tailored for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 lab and </a:t>
            </a:r>
          </a:p>
          <a:p>
            <a:pPr marL="0" marR="0" lvl="0" indent="0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IT footprint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285A227-75C7-55C9-5239-958A91AC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56" y="4993489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3AEEA591-B023-C7C3-30F3-9BCB2DF1A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47" y="1795383"/>
            <a:ext cx="56853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421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>
              <a:solidFill>
                <a:srgbClr val="0C47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MegIS-Enabled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C8E828-5E7F-5B43-A701-75A137FF845E}"/>
              </a:ext>
            </a:extLst>
          </p:cNvPr>
          <p:cNvGrpSpPr/>
          <p:nvPr/>
        </p:nvGrpSpPr>
        <p:grpSpPr>
          <a:xfrm>
            <a:off x="6072259" y="4438915"/>
            <a:ext cx="2138855" cy="517244"/>
            <a:chOff x="6072259" y="4438915"/>
            <a:chExt cx="2138855" cy="517244"/>
          </a:xfrm>
        </p:grpSpPr>
        <p:sp>
          <p:nvSpPr>
            <p:cNvPr id="77" name="직사각형 352">
              <a:extLst>
                <a:ext uri="{FF2B5EF4-FFF2-40B4-BE49-F238E27FC236}">
                  <a16:creationId xmlns:a16="http://schemas.microsoft.com/office/drawing/2014/main" id="{DC41192B-2B6F-CD41-B7FA-E93BEC652B2C}"/>
                </a:ext>
              </a:extLst>
            </p:cNvPr>
            <p:cNvSpPr/>
            <p:nvPr/>
          </p:nvSpPr>
          <p:spPr>
            <a:xfrm>
              <a:off x="6811475" y="4438915"/>
              <a:ext cx="1399639" cy="5172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9507AC2-FDEB-6747-9B77-8E8DD3D190FC}"/>
                </a:ext>
              </a:extLst>
            </p:cNvPr>
            <p:cNvCxnSpPr>
              <a:cxnSpLocks/>
            </p:cNvCxnSpPr>
            <p:nvPr/>
          </p:nvCxnSpPr>
          <p:spPr>
            <a:xfrm>
              <a:off x="6072259" y="4720638"/>
              <a:ext cx="647742" cy="0"/>
            </a:xfrm>
            <a:prstGeom prst="straightConnector1">
              <a:avLst/>
            </a:prstGeom>
            <a:ln w="44450">
              <a:solidFill>
                <a:schemeClr val="accent5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503D65-2742-0949-A7FD-EFE318E56A56}"/>
              </a:ext>
            </a:extLst>
          </p:cNvPr>
          <p:cNvGrpSpPr/>
          <p:nvPr/>
        </p:nvGrpSpPr>
        <p:grpSpPr>
          <a:xfrm>
            <a:off x="1930472" y="3679879"/>
            <a:ext cx="6280642" cy="1040759"/>
            <a:chOff x="1930472" y="3679879"/>
            <a:chExt cx="6280642" cy="1040759"/>
          </a:xfrm>
        </p:grpSpPr>
        <p:sp>
          <p:nvSpPr>
            <p:cNvPr id="64" name="직사각형 352">
              <a:extLst>
                <a:ext uri="{FF2B5EF4-FFF2-40B4-BE49-F238E27FC236}">
                  <a16:creationId xmlns:a16="http://schemas.microsoft.com/office/drawing/2014/main" id="{BDB47F71-48AA-B742-ABC0-02099FB0E87E}"/>
                </a:ext>
              </a:extLst>
            </p:cNvPr>
            <p:cNvSpPr/>
            <p:nvPr/>
          </p:nvSpPr>
          <p:spPr>
            <a:xfrm>
              <a:off x="6821599" y="3679879"/>
              <a:ext cx="1389515" cy="611081"/>
            </a:xfrm>
            <a:prstGeom prst="rect">
              <a:avLst/>
            </a:prstGeom>
            <a:solidFill>
              <a:srgbClr val="D7DA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직사각형 363">
              <a:extLst>
                <a:ext uri="{FF2B5EF4-FFF2-40B4-BE49-F238E27FC236}">
                  <a16:creationId xmlns:a16="http://schemas.microsoft.com/office/drawing/2014/main" id="{D50F7CD9-298C-714B-AD3D-ADD7D8CEB9D5}"/>
                </a:ext>
              </a:extLst>
            </p:cNvPr>
            <p:cNvSpPr/>
            <p:nvPr/>
          </p:nvSpPr>
          <p:spPr>
            <a:xfrm rot="5400000">
              <a:off x="7360069" y="4017052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직사각형 79">
              <a:extLst>
                <a:ext uri="{FF2B5EF4-FFF2-40B4-BE49-F238E27FC236}">
                  <a16:creationId xmlns:a16="http://schemas.microsoft.com/office/drawing/2014/main" id="{1E7CB6C1-1354-E04C-9716-8A222D772346}"/>
                </a:ext>
              </a:extLst>
            </p:cNvPr>
            <p:cNvSpPr/>
            <p:nvPr/>
          </p:nvSpPr>
          <p:spPr>
            <a:xfrm>
              <a:off x="6937337" y="3747133"/>
              <a:ext cx="1184418" cy="302160"/>
            </a:xfrm>
            <a:prstGeom prst="rect">
              <a:avLst/>
            </a:prstGeom>
            <a:solidFill>
              <a:srgbClr val="CBB9E3"/>
            </a:solidFill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rPr>
                <a:t>AGTTT</a:t>
              </a:r>
              <a:endParaRPr lang="ko-KR" altLang="en-US" sz="2000" dirty="0">
                <a:solidFill>
                  <a:srgbClr val="7030A0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FADD5C21-74FB-3D47-B4FA-861B8FEEEC8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5106047" y="3805934"/>
              <a:ext cx="1626000" cy="905837"/>
            </a:xfrm>
            <a:prstGeom prst="bentConnector3">
              <a:avLst>
                <a:gd name="adj1" fmla="val 12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AD0383FB-11AE-D34E-91D3-DA1893562183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009900" y="3805934"/>
              <a:ext cx="4722147" cy="914704"/>
            </a:xfrm>
            <a:prstGeom prst="bentConnector3">
              <a:avLst>
                <a:gd name="adj1" fmla="val 514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23D3246-87B8-BF42-A20A-358619E526DC}"/>
                </a:ext>
              </a:extLst>
            </p:cNvPr>
            <p:cNvSpPr/>
            <p:nvPr/>
          </p:nvSpPr>
          <p:spPr>
            <a:xfrm>
              <a:off x="1930472" y="3837640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Database K-mers </a:t>
              </a:r>
            </a:p>
            <a:p>
              <a:pPr algn="ctr">
                <a:lnSpc>
                  <a:spcPct val="90000"/>
                </a:lnSpc>
              </a:pPr>
              <a:r>
                <a:rPr lang="en-GB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f</a:t>
              </a: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rom Flash Chips</a:t>
              </a:r>
              <a:endParaRPr lang="ko-KR" altLang="en-US" b="1" i="1" dirty="0">
                <a:solidFill>
                  <a:srgbClr val="8A65D6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60E91E4-A988-284F-BBAE-5EC0FF8D395D}"/>
              </a:ext>
            </a:extLst>
          </p:cNvPr>
          <p:cNvCxnSpPr>
            <a:cxnSpLocks/>
          </p:cNvCxnSpPr>
          <p:nvPr/>
        </p:nvCxnSpPr>
        <p:spPr>
          <a:xfrm flipH="1">
            <a:off x="5428305" y="3356914"/>
            <a:ext cx="1291696" cy="0"/>
          </a:xfrm>
          <a:prstGeom prst="straightConnector1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F510481-4FF6-9043-871C-A03F250612A9}"/>
              </a:ext>
            </a:extLst>
          </p:cNvPr>
          <p:cNvCxnSpPr>
            <a:cxnSpLocks/>
          </p:cNvCxnSpPr>
          <p:nvPr/>
        </p:nvCxnSpPr>
        <p:spPr>
          <a:xfrm flipH="1">
            <a:off x="5440351" y="3981560"/>
            <a:ext cx="1291696" cy="0"/>
          </a:xfrm>
          <a:prstGeom prst="straightConnector1">
            <a:avLst/>
          </a:prstGeom>
          <a:ln w="44450">
            <a:solidFill>
              <a:srgbClr val="8A65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Lightning bolt">
            <a:extLst>
              <a:ext uri="{FF2B5EF4-FFF2-40B4-BE49-F238E27FC236}">
                <a16:creationId xmlns:a16="http://schemas.microsoft.com/office/drawing/2014/main" id="{3FC5A835-C8CF-B44C-A03B-3E7626CC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697" y="2974168"/>
            <a:ext cx="745387" cy="193617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535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548235"/>
                </a:solidFill>
                <a:latin typeface="Corbel" panose="020B0503020204020204" pitchFamily="34" charset="0"/>
              </a:rPr>
              <a:t>MegIS-Enabled</a:t>
            </a:r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703C2-46D2-8842-BF9D-0E4046507483}"/>
              </a:ext>
            </a:extLst>
          </p:cNvPr>
          <p:cNvGrpSpPr/>
          <p:nvPr/>
        </p:nvGrpSpPr>
        <p:grpSpPr>
          <a:xfrm>
            <a:off x="1009378" y="3594934"/>
            <a:ext cx="4775889" cy="1123786"/>
            <a:chOff x="1009378" y="3594934"/>
            <a:chExt cx="4775889" cy="1123786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CBB4867-7D13-544A-B378-0003372AA0FB}"/>
                </a:ext>
              </a:extLst>
            </p:cNvPr>
            <p:cNvSpPr/>
            <p:nvPr/>
          </p:nvSpPr>
          <p:spPr>
            <a:xfrm>
              <a:off x="4488109" y="3594934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C842BB-7C73-F444-B0F6-4FAD6F463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622" y="3927943"/>
              <a:ext cx="6449" cy="269599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91FA40F-2164-614A-A71A-49613E08D90A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5106047" y="3921092"/>
              <a:ext cx="0" cy="276452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79321E-0B5D-5441-B1B3-65477814D763}"/>
                </a:ext>
              </a:extLst>
            </p:cNvPr>
            <p:cNvSpPr/>
            <p:nvPr/>
          </p:nvSpPr>
          <p:spPr>
            <a:xfrm>
              <a:off x="1009378" y="3601785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B932930-311C-ED48-B59E-124305BCCA1F}"/>
                </a:ext>
              </a:extLst>
            </p:cNvPr>
            <p:cNvSpPr/>
            <p:nvPr/>
          </p:nvSpPr>
          <p:spPr>
            <a:xfrm>
              <a:off x="1009378" y="4195738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3E3267-4261-C342-934B-480897DC7033}"/>
                </a:ext>
              </a:extLst>
            </p:cNvPr>
            <p:cNvSpPr/>
            <p:nvPr/>
          </p:nvSpPr>
          <p:spPr>
            <a:xfrm>
              <a:off x="3706602" y="4196261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</p:grp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3362ED4-5A06-E347-AAA5-E90936EA5CF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5106048" y="3350088"/>
            <a:ext cx="1645821" cy="24484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D77397CA-1B04-B641-964B-850D9B0D9C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7316" y="3349869"/>
            <a:ext cx="3488920" cy="23921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75F98A0-E16E-6D41-87FE-4F24BB9D8F0E}"/>
              </a:ext>
            </a:extLst>
          </p:cNvPr>
          <p:cNvSpPr txBox="1"/>
          <p:nvPr/>
        </p:nvSpPr>
        <p:spPr>
          <a:xfrm>
            <a:off x="1052170" y="1382658"/>
            <a:ext cx="6355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Compute directly on the flash data streams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pic>
        <p:nvPicPr>
          <p:cNvPr id="76" name="Graphic 75" descr="Tick">
            <a:extLst>
              <a:ext uri="{FF2B5EF4-FFF2-40B4-BE49-F238E27FC236}">
                <a16:creationId xmlns:a16="http://schemas.microsoft.com/office/drawing/2014/main" id="{ABEB4963-A029-8640-BFC7-68D46BFC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70" y="1280690"/>
            <a:ext cx="578450" cy="578450"/>
          </a:xfrm>
          <a:prstGeom prst="rect">
            <a:avLst/>
          </a:prstGeom>
        </p:spPr>
      </p:pic>
      <p:pic>
        <p:nvPicPr>
          <p:cNvPr id="78" name="Graphic 77" descr="Tick">
            <a:extLst>
              <a:ext uri="{FF2B5EF4-FFF2-40B4-BE49-F238E27FC236}">
                <a16:creationId xmlns:a16="http://schemas.microsoft.com/office/drawing/2014/main" id="{A44C6DE4-E201-034F-9A46-CCB1A33C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69" y="1738628"/>
            <a:ext cx="578450" cy="57845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4C87F0A-D1D5-0D41-A03A-69E9623AF167}"/>
              </a:ext>
            </a:extLst>
          </p:cNvPr>
          <p:cNvSpPr txBox="1"/>
          <p:nvPr/>
        </p:nvSpPr>
        <p:spPr>
          <a:xfrm>
            <a:off x="1020412" y="1855412"/>
            <a:ext cx="7190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Reduce buffer size based on application features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6B822B-6169-3447-B0DA-068D5C97667F}"/>
              </a:ext>
            </a:extLst>
          </p:cNvPr>
          <p:cNvGrpSpPr/>
          <p:nvPr/>
        </p:nvGrpSpPr>
        <p:grpSpPr>
          <a:xfrm>
            <a:off x="932886" y="4179785"/>
            <a:ext cx="4878189" cy="549696"/>
            <a:chOff x="932886" y="4179785"/>
            <a:chExt cx="4878189" cy="54969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D0E79F2-80F0-6741-BC2F-2DBFEEF21767}"/>
                </a:ext>
              </a:extLst>
            </p:cNvPr>
            <p:cNvSpPr/>
            <p:nvPr/>
          </p:nvSpPr>
          <p:spPr>
            <a:xfrm>
              <a:off x="932886" y="4180749"/>
              <a:ext cx="4878189" cy="5487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90CD462-D35C-1441-A554-371589827DAF}"/>
                </a:ext>
              </a:extLst>
            </p:cNvPr>
            <p:cNvGrpSpPr/>
            <p:nvPr/>
          </p:nvGrpSpPr>
          <p:grpSpPr>
            <a:xfrm>
              <a:off x="990293" y="4179785"/>
              <a:ext cx="4772730" cy="513054"/>
              <a:chOff x="1293435" y="4126103"/>
              <a:chExt cx="4772730" cy="513054"/>
            </a:xfrm>
          </p:grpSpPr>
          <p:sp>
            <p:nvSpPr>
              <p:cNvPr id="99" name="직사각형 352">
                <a:extLst>
                  <a:ext uri="{FF2B5EF4-FFF2-40B4-BE49-F238E27FC236}">
                    <a16:creationId xmlns:a16="http://schemas.microsoft.com/office/drawing/2014/main" id="{D520EAD4-7678-7349-88A2-AE20C4C3552E}"/>
                  </a:ext>
                </a:extLst>
              </p:cNvPr>
              <p:cNvSpPr/>
              <p:nvPr/>
            </p:nvSpPr>
            <p:spPr>
              <a:xfrm>
                <a:off x="1293435" y="4126103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352">
                <a:extLst>
                  <a:ext uri="{FF2B5EF4-FFF2-40B4-BE49-F238E27FC236}">
                    <a16:creationId xmlns:a16="http://schemas.microsoft.com/office/drawing/2014/main" id="{F431BDAE-9671-9D46-896F-69FFCE037B4A}"/>
                  </a:ext>
                </a:extLst>
              </p:cNvPr>
              <p:cNvSpPr/>
              <p:nvPr/>
            </p:nvSpPr>
            <p:spPr>
              <a:xfrm>
                <a:off x="1293435" y="4417080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직사각형 352">
                <a:extLst>
                  <a:ext uri="{FF2B5EF4-FFF2-40B4-BE49-F238E27FC236}">
                    <a16:creationId xmlns:a16="http://schemas.microsoft.com/office/drawing/2014/main" id="{E9ACB2A4-3F26-D849-964B-355D711A5220}"/>
                  </a:ext>
                </a:extLst>
              </p:cNvPr>
              <p:cNvSpPr/>
              <p:nvPr/>
            </p:nvSpPr>
            <p:spPr>
              <a:xfrm>
                <a:off x="4020185" y="4127751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직사각형 352">
                <a:extLst>
                  <a:ext uri="{FF2B5EF4-FFF2-40B4-BE49-F238E27FC236}">
                    <a16:creationId xmlns:a16="http://schemas.microsoft.com/office/drawing/2014/main" id="{3506C086-0AE1-CF4B-8A13-CF7625507B48}"/>
                  </a:ext>
                </a:extLst>
              </p:cNvPr>
              <p:cNvSpPr/>
              <p:nvPr/>
            </p:nvSpPr>
            <p:spPr>
              <a:xfrm>
                <a:off x="4020185" y="4418728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41EB6-2AEC-EA4A-9244-A50F44387095}"/>
              </a:ext>
            </a:extLst>
          </p:cNvPr>
          <p:cNvGrpSpPr/>
          <p:nvPr/>
        </p:nvGrpSpPr>
        <p:grpSpPr>
          <a:xfrm>
            <a:off x="2245253" y="3601179"/>
            <a:ext cx="5965861" cy="1255364"/>
            <a:chOff x="2245253" y="3601179"/>
            <a:chExt cx="5965861" cy="1255364"/>
          </a:xfrm>
        </p:grpSpPr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DD254D3C-67FC-E04D-831A-25768599226D}"/>
                </a:ext>
              </a:extLst>
            </p:cNvPr>
            <p:cNvCxnSpPr>
              <a:cxnSpLocks/>
              <a:endCxn id="106" idx="1"/>
            </p:cNvCxnSpPr>
            <p:nvPr/>
          </p:nvCxnSpPr>
          <p:spPr>
            <a:xfrm>
              <a:off x="5723984" y="3758013"/>
              <a:ext cx="1087491" cy="837991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0E9B21-8B20-AD47-81E0-32FDD6B0C2A5}"/>
                </a:ext>
              </a:extLst>
            </p:cNvPr>
            <p:cNvSpPr/>
            <p:nvPr/>
          </p:nvSpPr>
          <p:spPr>
            <a:xfrm>
              <a:off x="2552370" y="3601179"/>
              <a:ext cx="1673238" cy="299817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Write to DRAM</a:t>
              </a:r>
              <a:endParaRPr lang="ko-KR" altLang="en-US" sz="16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6BAF356-6B50-3340-913C-78B29826166B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2245253" y="3751087"/>
              <a:ext cx="307117" cy="1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352">
              <a:extLst>
                <a:ext uri="{FF2B5EF4-FFF2-40B4-BE49-F238E27FC236}">
                  <a16:creationId xmlns:a16="http://schemas.microsoft.com/office/drawing/2014/main" id="{9F123B70-BD71-1A42-B639-9C647661957B}"/>
                </a:ext>
              </a:extLst>
            </p:cNvPr>
            <p:cNvSpPr/>
            <p:nvPr/>
          </p:nvSpPr>
          <p:spPr>
            <a:xfrm>
              <a:off x="6811475" y="4335465"/>
              <a:ext cx="1399639" cy="5210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  <a:b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</a:b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7B81D5-2F49-A644-8D43-070607B86F06}"/>
              </a:ext>
            </a:extLst>
          </p:cNvPr>
          <p:cNvSpPr txBox="1"/>
          <p:nvPr/>
        </p:nvSpPr>
        <p:spPr>
          <a:xfrm>
            <a:off x="6732047" y="1433214"/>
            <a:ext cx="232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[Zou+, MICRO’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81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E8903D6-FCEE-FA4E-890F-6549DF3E6614}"/>
              </a:ext>
            </a:extLst>
          </p:cNvPr>
          <p:cNvGrpSpPr/>
          <p:nvPr/>
        </p:nvGrpSpPr>
        <p:grpSpPr>
          <a:xfrm>
            <a:off x="1944531" y="1908914"/>
            <a:ext cx="366711" cy="1312891"/>
            <a:chOff x="2886772" y="1979628"/>
            <a:chExt cx="366711" cy="1214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455D50-2707-DE46-B81A-2B7BA7CC3BAE}"/>
                </a:ext>
              </a:extLst>
            </p:cNvPr>
            <p:cNvSpPr/>
            <p:nvPr/>
          </p:nvSpPr>
          <p:spPr>
            <a:xfrm>
              <a:off x="2909592" y="1979628"/>
              <a:ext cx="316208" cy="1872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E9E347-4DAD-5349-96F3-0DCC8F4CA3D6}"/>
                </a:ext>
              </a:extLst>
            </p:cNvPr>
            <p:cNvSpPr/>
            <p:nvPr/>
          </p:nvSpPr>
          <p:spPr>
            <a:xfrm>
              <a:off x="2937275" y="2246363"/>
              <a:ext cx="316208" cy="199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2BF779-71A1-8E43-A503-01C8E82F8D91}"/>
                </a:ext>
              </a:extLst>
            </p:cNvPr>
            <p:cNvSpPr/>
            <p:nvPr/>
          </p:nvSpPr>
          <p:spPr>
            <a:xfrm>
              <a:off x="2937275" y="2506493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1EC078-CC77-DB42-94C8-685B5C4AC4ED}"/>
                </a:ext>
              </a:extLst>
            </p:cNvPr>
            <p:cNvSpPr/>
            <p:nvPr/>
          </p:nvSpPr>
          <p:spPr>
            <a:xfrm>
              <a:off x="2886772" y="2742977"/>
              <a:ext cx="356293" cy="207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CDBE22-2D21-874C-B831-926EF04D7DE2}"/>
                </a:ext>
              </a:extLst>
            </p:cNvPr>
            <p:cNvSpPr/>
            <p:nvPr/>
          </p:nvSpPr>
          <p:spPr>
            <a:xfrm>
              <a:off x="2916191" y="3006749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pic>
        <p:nvPicPr>
          <p:cNvPr id="56" name="Graphic 55" descr="Close">
            <a:extLst>
              <a:ext uri="{FF2B5EF4-FFF2-40B4-BE49-F238E27FC236}">
                <a16:creationId xmlns:a16="http://schemas.microsoft.com/office/drawing/2014/main" id="{4AC082D6-EF30-9C43-928D-823B1F0B8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3508" y="3983420"/>
            <a:ext cx="449537" cy="46166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953263E-5E48-9C4F-8105-884635B17C7C}"/>
              </a:ext>
            </a:extLst>
          </p:cNvPr>
          <p:cNvSpPr txBox="1"/>
          <p:nvPr/>
        </p:nvSpPr>
        <p:spPr>
          <a:xfrm>
            <a:off x="5866086" y="3978081"/>
            <a:ext cx="341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Slow inside the SSD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due to long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NAND flash latency </a:t>
            </a:r>
          </a:p>
        </p:txBody>
      </p:sp>
    </p:spTree>
    <p:extLst>
      <p:ext uri="{BB962C8B-B14F-4D97-AF65-F5344CB8AC3E}">
        <p14:creationId xmlns:p14="http://schemas.microsoft.com/office/powerpoint/2010/main" val="15576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54" grpId="0" animBg="1"/>
      <p:bldP spid="57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D64370-6418-644C-866C-0F25C9EC1CF6}"/>
              </a:ext>
            </a:extLst>
          </p:cNvPr>
          <p:cNvSpPr/>
          <p:nvPr/>
        </p:nvSpPr>
        <p:spPr>
          <a:xfrm>
            <a:off x="0" y="948603"/>
            <a:ext cx="9144000" cy="413654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CD397-3FB7-3749-B51F-017900C83507}"/>
              </a:ext>
            </a:extLst>
          </p:cNvPr>
          <p:cNvSpPr/>
          <p:nvPr/>
        </p:nvSpPr>
        <p:spPr>
          <a:xfrm>
            <a:off x="0" y="2342192"/>
            <a:ext cx="9144000" cy="1256288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Design details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895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100FD-2867-8744-B89B-BE6AD87BCD3D}"/>
              </a:ext>
            </a:extLst>
          </p:cNvPr>
          <p:cNvGrpSpPr/>
          <p:nvPr/>
        </p:nvGrpSpPr>
        <p:grpSpPr>
          <a:xfrm>
            <a:off x="4079097" y="3433043"/>
            <a:ext cx="4874906" cy="2951192"/>
            <a:chOff x="4079097" y="3433043"/>
            <a:chExt cx="4874906" cy="295119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A96DD3A-84C2-D242-B89B-E3DA7E4DB7BA}"/>
                </a:ext>
              </a:extLst>
            </p:cNvPr>
            <p:cNvSpPr/>
            <p:nvPr/>
          </p:nvSpPr>
          <p:spPr>
            <a:xfrm>
              <a:off x="4510507" y="4742378"/>
              <a:ext cx="4411386" cy="16418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906667-7480-0C41-9E21-A0E049CD49CF}"/>
                </a:ext>
              </a:extLst>
            </p:cNvPr>
            <p:cNvSpPr/>
            <p:nvPr/>
          </p:nvSpPr>
          <p:spPr>
            <a:xfrm>
              <a:off x="4636306" y="519430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Abundance</a:t>
              </a:r>
            </a:p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Estimation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D51578-F8E1-2049-B1DF-A012B54DF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0875" y="5561906"/>
              <a:ext cx="381221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259C6EC-FBC7-F940-AE9D-DEEE3170479E}"/>
                </a:ext>
              </a:extLst>
            </p:cNvPr>
            <p:cNvSpPr/>
            <p:nvPr/>
          </p:nvSpPr>
          <p:spPr>
            <a:xfrm>
              <a:off x="4491772" y="4740519"/>
              <a:ext cx="4462231" cy="1634755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70220D-5C1C-564E-83E5-2DC750C93B8C}"/>
                </a:ext>
              </a:extLst>
            </p:cNvPr>
            <p:cNvGrpSpPr/>
            <p:nvPr/>
          </p:nvGrpSpPr>
          <p:grpSpPr>
            <a:xfrm>
              <a:off x="7027791" y="3433043"/>
              <a:ext cx="1926212" cy="2917722"/>
              <a:chOff x="7022802" y="1248355"/>
              <a:chExt cx="1926212" cy="2917722"/>
            </a:xfrm>
          </p:grpSpPr>
          <p:graphicFrame>
            <p:nvGraphicFramePr>
              <p:cNvPr id="86" name="Chart 85">
                <a:extLst>
                  <a:ext uri="{FF2B5EF4-FFF2-40B4-BE49-F238E27FC236}">
                    <a16:creationId xmlns:a16="http://schemas.microsoft.com/office/drawing/2014/main" id="{3F0DC2F3-64C6-D34E-A894-60193FF44A7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22802" y="1248355"/>
              <a:ext cx="1926212" cy="29177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7"/>
              </a:graphicData>
            </a:graphic>
          </p:graphicFrame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3F175264-F4C1-114C-BF76-0BAC895B9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2827" y="3285346"/>
                <a:ext cx="597134" cy="597134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E23FD3A-14E5-F149-9AE1-7F2A42163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7349" y="2712587"/>
                <a:ext cx="391305" cy="391305"/>
              </a:xfrm>
              <a:prstGeom prst="rect">
                <a:avLst/>
              </a:prstGeom>
              <a:effectLst>
                <a:glow rad="12700">
                  <a:schemeClr val="bg1">
                    <a:alpha val="55000"/>
                  </a:schemeClr>
                </a:glo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32C96E9-E2AF-CD43-80A4-CFBAC975B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2868" y="3216184"/>
                <a:ext cx="473603" cy="473603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</p:grp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4C1E589-8B7D-654E-847C-A314A6EA4511}"/>
                </a:ext>
              </a:extLst>
            </p:cNvPr>
            <p:cNvSpPr/>
            <p:nvPr/>
          </p:nvSpPr>
          <p:spPr>
            <a:xfrm>
              <a:off x="4079097" y="4672965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3CEFAE-95BA-A545-98D3-9ADD849CD6D3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A88E-3F65-CF45-90B3-7AC0B595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B427-6430-3544-8223-45079FAAC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715" y="1067989"/>
            <a:ext cx="4914836" cy="132664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300" dirty="0"/>
              <a:t>MegIS performs additional analysis on species identified in the sample to estimate their 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71EE-9724-BC4A-856D-DEE43FEE139A}"/>
              </a:ext>
            </a:extLst>
          </p:cNvPr>
          <p:cNvSpPr txBox="1"/>
          <p:nvPr/>
        </p:nvSpPr>
        <p:spPr>
          <a:xfrm>
            <a:off x="92143" y="2627918"/>
            <a:ext cx="8885602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GB" sz="2400" b="1" i="1" dirty="0">
                <a:solidFill>
                  <a:schemeClr val="accent2"/>
                </a:solidFill>
                <a:latin typeface="Corbel" panose="020B0503020204020204" pitchFamily="34" charset="0"/>
              </a:rPr>
              <a:t>MegIS can flexibly integrate with different approaches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Lightweight statistical approaches</a:t>
            </a:r>
            <a:r>
              <a:rPr lang="en-GB" sz="2000" dirty="0">
                <a:solidFill>
                  <a:srgbClr val="939000"/>
                </a:solidFill>
                <a:latin typeface="Corbel" panose="020B0503020204020204" pitchFamily="34" charset="0"/>
              </a:rPr>
              <a:t>: </a:t>
            </a:r>
            <a:r>
              <a:rPr lang="en-GB" sz="2000" dirty="0">
                <a:latin typeface="Corbel" panose="020B0503020204020204" pitchFamily="34" charset="0"/>
              </a:rPr>
              <a:t>Directly uses the output of Step 2 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More accurate and costly read mapping: </a:t>
            </a:r>
            <a:r>
              <a:rPr lang="en-GB" sz="2000" dirty="0">
                <a:latin typeface="Corbel" panose="020B0503020204020204" pitchFamily="34" charset="0"/>
              </a:rPr>
              <a:t>MegIS facilitates integration by preparing mapping indexes in the SSD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B8530-BA77-CE4D-959D-A5AF4CC909B2}"/>
              </a:ext>
            </a:extLst>
          </p:cNvPr>
          <p:cNvSpPr/>
          <p:nvPr/>
        </p:nvSpPr>
        <p:spPr>
          <a:xfrm>
            <a:off x="92143" y="918463"/>
            <a:ext cx="4114098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4676574-7E91-8C4D-B383-5CA1BF1C175C}"/>
              </a:ext>
            </a:extLst>
          </p:cNvPr>
          <p:cNvSpPr/>
          <p:nvPr/>
        </p:nvSpPr>
        <p:spPr>
          <a:xfrm>
            <a:off x="185721" y="1370392"/>
            <a:ext cx="2022719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91155C-7073-744A-82E2-E22C1F509EF7}"/>
              </a:ext>
            </a:extLst>
          </p:cNvPr>
          <p:cNvCxnSpPr>
            <a:cxnSpLocks/>
          </p:cNvCxnSpPr>
          <p:nvPr/>
        </p:nvCxnSpPr>
        <p:spPr>
          <a:xfrm flipV="1">
            <a:off x="2140728" y="1737990"/>
            <a:ext cx="373261" cy="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5B073D-6547-294F-A069-9D777E62B15A}"/>
              </a:ext>
            </a:extLst>
          </p:cNvPr>
          <p:cNvSpPr/>
          <p:nvPr/>
        </p:nvSpPr>
        <p:spPr>
          <a:xfrm>
            <a:off x="73255" y="916604"/>
            <a:ext cx="4132985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B516AE-3D53-5641-90E0-B0B473B3DEE1}"/>
              </a:ext>
            </a:extLst>
          </p:cNvPr>
          <p:cNvGrpSpPr/>
          <p:nvPr/>
        </p:nvGrpSpPr>
        <p:grpSpPr>
          <a:xfrm>
            <a:off x="2397274" y="-390872"/>
            <a:ext cx="1941974" cy="2917722"/>
            <a:chOff x="6791940" y="1248355"/>
            <a:chExt cx="1926212" cy="291772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B1916E08-C415-8046-BB68-8CA8F894853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91940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45E1A8-45E6-064A-9675-A9F21858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898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43E126-C111-3C49-A7EC-7810B5FE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50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9204B4-2835-C346-96BC-C2054C4C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902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1B08493-0DB4-4240-8D27-A1769BDAA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6" y="4056297"/>
            <a:ext cx="5475628" cy="1578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A44B05B-00D3-AE41-9BC4-AD577D274041}"/>
              </a:ext>
            </a:extLst>
          </p:cNvPr>
          <p:cNvSpPr/>
          <p:nvPr/>
        </p:nvSpPr>
        <p:spPr>
          <a:xfrm>
            <a:off x="0" y="5568506"/>
            <a:ext cx="9144000" cy="832071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 </a:t>
            </a:r>
            <a:r>
              <a:rPr lang="en-GB" sz="2400" b="1" dirty="0">
                <a:solidFill>
                  <a:schemeClr val="tx1"/>
                </a:solidFill>
              </a:rPr>
              <a:t>3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MegIS FTL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3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AD54C5-BF55-4E41-8C0F-3556E47BC5A0}"/>
              </a:ext>
            </a:extLst>
          </p:cNvPr>
          <p:cNvSpPr/>
          <p:nvPr/>
        </p:nvSpPr>
        <p:spPr>
          <a:xfrm>
            <a:off x="3721994" y="2113937"/>
            <a:ext cx="5232447" cy="18330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rocessor">
            <a:extLst>
              <a:ext uri="{FF2B5EF4-FFF2-40B4-BE49-F238E27FC236}">
                <a16:creationId xmlns:a16="http://schemas.microsoft.com/office/drawing/2014/main" id="{71065E2A-7362-3A42-A4EE-680E81E7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9529" y="1207214"/>
            <a:ext cx="955855" cy="955855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3274706B-9FCF-B74A-AEEE-2613B8773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10" y="1249505"/>
            <a:ext cx="955854" cy="955854"/>
          </a:xfrm>
          <a:prstGeom prst="rect">
            <a:avLst/>
          </a:prstGeom>
        </p:spPr>
      </p:pic>
      <p:pic>
        <p:nvPicPr>
          <p:cNvPr id="12" name="Graphic 11" descr="Filter">
            <a:extLst>
              <a:ext uri="{FF2B5EF4-FFF2-40B4-BE49-F238E27FC236}">
                <a16:creationId xmlns:a16="http://schemas.microsoft.com/office/drawing/2014/main" id="{A3C1ACFA-1681-2944-95D5-336F827DA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7325" y="125862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D6EC6-9E53-1942-BA75-E28E28CB8EE7}"/>
              </a:ext>
            </a:extLst>
          </p:cNvPr>
          <p:cNvSpPr txBox="1"/>
          <p:nvPr/>
        </p:nvSpPr>
        <p:spPr>
          <a:xfrm>
            <a:off x="3986741" y="897913"/>
            <a:ext cx="1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Heuristics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BE85F-9B13-E947-BE2F-9258663BDA08}"/>
              </a:ext>
            </a:extLst>
          </p:cNvPr>
          <p:cNvSpPr txBox="1"/>
          <p:nvPr/>
        </p:nvSpPr>
        <p:spPr>
          <a:xfrm>
            <a:off x="5620127" y="910197"/>
            <a:ext cx="21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AB6890-0F63-B747-9D57-26D84D7D6A66}"/>
              </a:ext>
            </a:extLst>
          </p:cNvPr>
          <p:cNvSpPr txBox="1"/>
          <p:nvPr/>
        </p:nvSpPr>
        <p:spPr>
          <a:xfrm>
            <a:off x="7503786" y="910197"/>
            <a:ext cx="106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58D5AA-DFFA-8D4D-A741-7934E03EFF46}"/>
              </a:ext>
            </a:extLst>
          </p:cNvPr>
          <p:cNvSpPr/>
          <p:nvPr/>
        </p:nvSpPr>
        <p:spPr>
          <a:xfrm>
            <a:off x="0" y="4266028"/>
            <a:ext cx="9144000" cy="7639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Computation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E118C-EEAB-9C49-907C-AC67626CAD41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535C70-FB4A-0241-B25F-8F569683D1E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1397B8-63FB-714A-8F18-1A7789063CED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FBA1F1-98E0-564F-83B1-193D6086B1E4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D6AC3D-DFCB-1945-82BC-D3D9AF46B12B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EDA0B1-A141-CD43-8FC8-CDAF384C8271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4C7A2B-3783-764D-B20A-AFF30FE38B8F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4A0BB08-190C-7B4C-9FA8-C453C2421161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B4C9C8-047E-2449-8F6D-7E55DC35146F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E9FD74E-F3A3-EC4F-A031-2E50E586A05F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A3B81D-25E3-8A4C-A2DB-AB9E43C288AE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F2E9F3-46D4-2D48-A408-9382652ADA44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2E5EEA-9D8D-454B-9C48-5D4302BF02C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6B0398-ADCD-1145-B0F6-748316A7EEF2}"/>
              </a:ext>
            </a:extLst>
          </p:cNvPr>
          <p:cNvSpPr/>
          <p:nvPr/>
        </p:nvSpPr>
        <p:spPr>
          <a:xfrm>
            <a:off x="-1" y="5303763"/>
            <a:ext cx="9144000" cy="748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movement overhead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Graphic 34" descr="Close">
            <a:extLst>
              <a:ext uri="{FF2B5EF4-FFF2-40B4-BE49-F238E27FC236}">
                <a16:creationId xmlns:a16="http://schemas.microsoft.com/office/drawing/2014/main" id="{B7548304-289F-9447-8091-9F3A78596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837" y="5219357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A9BA6C-26AE-E74A-87A1-95A82D67BAE7}"/>
              </a:ext>
            </a:extLst>
          </p:cNvPr>
          <p:cNvSpPr txBox="1"/>
          <p:nvPr/>
        </p:nvSpPr>
        <p:spPr>
          <a:xfrm>
            <a:off x="632697" y="4093991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66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✓</a:t>
            </a:r>
            <a:endParaRPr kumimoji="0" lang="en-CH" sz="7200" b="0" i="0" u="none" strike="noStrike" kern="1200" cap="none" spc="0" normalizeH="0" baseline="0" noProof="0" dirty="0">
              <a:ln>
                <a:noFill/>
              </a:ln>
              <a:solidFill>
                <a:srgbClr val="629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BFA13-9C6A-A84C-8779-352B3F95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Accelerating Genome Sequence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1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75781 0.2120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6 L 0.73472 0.1518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 L 0.73472 0.0881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-0.08611 L 0.71024 0.0516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6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2.59259E-6 L 0.71406 0.1909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70747 0.1347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2384 L 0.70677 0.0953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3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2616 L 0.7342 0.1645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1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1759 L 0.72361 0.2229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6F7EB43E-EE17-9D4C-BE84-79D85C07DA9E}"/>
              </a:ext>
            </a:extLst>
          </p:cNvPr>
          <p:cNvSpPr/>
          <p:nvPr/>
        </p:nvSpPr>
        <p:spPr>
          <a:xfrm>
            <a:off x="6995609" y="4427557"/>
            <a:ext cx="1293890" cy="14281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DCAFAD-4F22-1D44-AB7D-B0307886E13A}"/>
              </a:ext>
            </a:extLst>
          </p:cNvPr>
          <p:cNvSpPr/>
          <p:nvPr/>
        </p:nvSpPr>
        <p:spPr>
          <a:xfrm>
            <a:off x="3841955" y="5483747"/>
            <a:ext cx="1248215" cy="13023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FBA060-FB68-C54E-AE81-11A234DF0199}"/>
              </a:ext>
            </a:extLst>
          </p:cNvPr>
          <p:cNvSpPr/>
          <p:nvPr/>
        </p:nvSpPr>
        <p:spPr>
          <a:xfrm>
            <a:off x="688301" y="4550420"/>
            <a:ext cx="1248215" cy="13023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09F1D-7D81-7F49-9965-98F0A6A9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is Metagenomics?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4E4A-3250-EF47-8C82-506486DE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5137"/>
            <a:ext cx="8798061" cy="8976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 i="1" u="sng" dirty="0">
                <a:solidFill>
                  <a:srgbClr val="AE8207"/>
                </a:solidFill>
              </a:rPr>
              <a:t>Metagenomics</a:t>
            </a:r>
            <a:r>
              <a:rPr lang="en-GB" sz="2400" b="1" i="1" dirty="0">
                <a:solidFill>
                  <a:srgbClr val="AE8207"/>
                </a:solidFill>
              </a:rPr>
              <a:t>: </a:t>
            </a:r>
            <a:r>
              <a:rPr lang="en-GB" sz="2400" dirty="0"/>
              <a:t>Study of genome sequences of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diverse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organisms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   within a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shared environment </a:t>
            </a:r>
            <a:r>
              <a:rPr lang="en-GB" sz="2400" dirty="0"/>
              <a:t>(e.g., blood, ocean, soil)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AE8207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C816F-0A97-124F-83D3-3B57B00EDDA3}"/>
              </a:ext>
            </a:extLst>
          </p:cNvPr>
          <p:cNvSpPr/>
          <p:nvPr/>
        </p:nvSpPr>
        <p:spPr>
          <a:xfrm>
            <a:off x="3295185" y="1690297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22564-9A47-1046-889B-692B495A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16815" y="1938301"/>
            <a:ext cx="1093541" cy="109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69063-BE34-814A-B1BA-AE484684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848" y="2561014"/>
            <a:ext cx="979417" cy="97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66250-0E5E-3D4A-B80C-F2FCF74B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65" y="1913845"/>
            <a:ext cx="1142452" cy="11424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9C8773-2DB6-9546-9D6C-7E75943773FA}"/>
              </a:ext>
            </a:extLst>
          </p:cNvPr>
          <p:cNvSpPr txBox="1">
            <a:spLocks/>
          </p:cNvSpPr>
          <p:nvPr/>
        </p:nvSpPr>
        <p:spPr>
          <a:xfrm>
            <a:off x="189560" y="3703466"/>
            <a:ext cx="8798061" cy="1302331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Overcomes the limitations of traditional genomics</a:t>
            </a: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Bypasses the need for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analyzing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individual species in isolation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D804F-1B59-214F-8D88-C35C5BD1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5185" y="4532783"/>
            <a:ext cx="1093541" cy="109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76E46-9CD7-244D-AF2D-5C7AF23542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0218" y="5155496"/>
            <a:ext cx="979417" cy="979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79D66F-A4AB-7243-AF0F-1D552E5EDA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66735" y="4508327"/>
            <a:ext cx="1142452" cy="11424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C5A66-8A9C-854D-B36A-E0E3D8BE0169}"/>
              </a:ext>
            </a:extLst>
          </p:cNvPr>
          <p:cNvGrpSpPr/>
          <p:nvPr/>
        </p:nvGrpSpPr>
        <p:grpSpPr>
          <a:xfrm>
            <a:off x="854501" y="4588488"/>
            <a:ext cx="7260148" cy="2030697"/>
            <a:chOff x="854501" y="4588488"/>
            <a:chExt cx="7260148" cy="2030697"/>
          </a:xfrm>
        </p:grpSpPr>
        <p:pic>
          <p:nvPicPr>
            <p:cNvPr id="17" name="Graphic 16" descr="Close">
              <a:extLst>
                <a:ext uri="{FF2B5EF4-FFF2-40B4-BE49-F238E27FC236}">
                  <a16:creationId xmlns:a16="http://schemas.microsoft.com/office/drawing/2014/main" id="{0DC7D015-89A1-7C4A-A212-9D44353EE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501" y="4730803"/>
              <a:ext cx="944191" cy="944191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2B136CDC-F947-9B45-B846-3C0225EA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16269" y="5674994"/>
              <a:ext cx="944191" cy="944191"/>
            </a:xfrm>
            <a:prstGeom prst="rect">
              <a:avLst/>
            </a:prstGeom>
          </p:spPr>
        </p:pic>
        <p:pic>
          <p:nvPicPr>
            <p:cNvPr id="19" name="Graphic 18" descr="Close">
              <a:extLst>
                <a:ext uri="{FF2B5EF4-FFF2-40B4-BE49-F238E27FC236}">
                  <a16:creationId xmlns:a16="http://schemas.microsoft.com/office/drawing/2014/main" id="{E4637C8E-9CA3-1B4A-B564-614AE5A43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70458" y="4588488"/>
              <a:ext cx="944191" cy="944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0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5781 0.02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1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-0.01088 L 0.31476 0.014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125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393 L 0.00417 0.0754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35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3" grpId="0" uiExpand="1" build="p"/>
      <p:bldP spid="7" grpId="0" animBg="1"/>
      <p:bldP spid="8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9F1D-7D81-7F49-9965-98F0A6A9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is Metagenomics?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C816F-0A97-124F-83D3-3B57B00EDDA3}"/>
              </a:ext>
            </a:extLst>
          </p:cNvPr>
          <p:cNvSpPr/>
          <p:nvPr/>
        </p:nvSpPr>
        <p:spPr>
          <a:xfrm>
            <a:off x="3295185" y="1690297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22564-9A47-1046-889B-692B495A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16815" y="1938301"/>
            <a:ext cx="1093541" cy="109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69063-BE34-814A-B1BA-AE484684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848" y="2561014"/>
            <a:ext cx="979417" cy="97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66250-0E5E-3D4A-B80C-F2FCF74B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65" y="1913845"/>
            <a:ext cx="1142452" cy="11424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253231-C16B-DF41-9F2F-4F0E5E81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5137"/>
            <a:ext cx="8798061" cy="8976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 i="1" u="sng" dirty="0">
                <a:solidFill>
                  <a:srgbClr val="AE8207"/>
                </a:solidFill>
              </a:rPr>
              <a:t>Metagenomics</a:t>
            </a:r>
            <a:r>
              <a:rPr lang="en-GB" sz="2400" b="1" i="1" dirty="0">
                <a:solidFill>
                  <a:srgbClr val="AE8207"/>
                </a:solidFill>
              </a:rPr>
              <a:t>: </a:t>
            </a:r>
            <a:r>
              <a:rPr lang="en-GB" sz="2400" dirty="0"/>
              <a:t>Study of genome sequences of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diverse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organisms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   within a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shared environment </a:t>
            </a:r>
            <a:r>
              <a:rPr lang="en-GB" sz="2400" dirty="0"/>
              <a:t>(e.g., blood, ocean, soil)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AE8207"/>
              </a:solidFill>
            </a:endParaRPr>
          </a:p>
        </p:txBody>
      </p:sp>
      <p:pic>
        <p:nvPicPr>
          <p:cNvPr id="21" name="Graphic 20" descr="Question mark">
            <a:extLst>
              <a:ext uri="{FF2B5EF4-FFF2-40B4-BE49-F238E27FC236}">
                <a16:creationId xmlns:a16="http://schemas.microsoft.com/office/drawing/2014/main" id="{DD38A2B0-6973-B04B-9B42-B7242C369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97214">
            <a:off x="5582609" y="2788622"/>
            <a:ext cx="914400" cy="914400"/>
          </a:xfrm>
          <a:prstGeom prst="rect">
            <a:avLst/>
          </a:prstGeom>
        </p:spPr>
      </p:pic>
      <p:pic>
        <p:nvPicPr>
          <p:cNvPr id="22" name="Graphic 21" descr="Question mark RTL">
            <a:extLst>
              <a:ext uri="{FF2B5EF4-FFF2-40B4-BE49-F238E27FC236}">
                <a16:creationId xmlns:a16="http://schemas.microsoft.com/office/drawing/2014/main" id="{4656CC5C-B0FA-B94D-A668-886634F58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85568">
            <a:off x="2514112" y="1752780"/>
            <a:ext cx="914400" cy="914400"/>
          </a:xfrm>
          <a:prstGeom prst="rect">
            <a:avLst/>
          </a:prstGeom>
        </p:spPr>
      </p:pic>
      <p:pic>
        <p:nvPicPr>
          <p:cNvPr id="23" name="Graphic 22" descr="Question mark">
            <a:extLst>
              <a:ext uri="{FF2B5EF4-FFF2-40B4-BE49-F238E27FC236}">
                <a16:creationId xmlns:a16="http://schemas.microsoft.com/office/drawing/2014/main" id="{C4ABBBAB-F90E-9A49-BD1C-D9CEF8AC3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1242">
            <a:off x="5630359" y="1684289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4369FB-100D-DE39-982A-7A141D718EFD}"/>
              </a:ext>
            </a:extLst>
          </p:cNvPr>
          <p:cNvGrpSpPr/>
          <p:nvPr/>
        </p:nvGrpSpPr>
        <p:grpSpPr>
          <a:xfrm>
            <a:off x="5619709" y="4071581"/>
            <a:ext cx="3441262" cy="1882173"/>
            <a:chOff x="5619709" y="4071581"/>
            <a:chExt cx="3441262" cy="18821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D16D25-E6C2-DC07-AC24-E51088F086EC}"/>
                </a:ext>
              </a:extLst>
            </p:cNvPr>
            <p:cNvGrpSpPr/>
            <p:nvPr/>
          </p:nvGrpSpPr>
          <p:grpSpPr>
            <a:xfrm>
              <a:off x="6793703" y="4071581"/>
              <a:ext cx="2267268" cy="1882173"/>
              <a:chOff x="5032700" y="1554591"/>
              <a:chExt cx="2267268" cy="18821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CFCD90-5666-7D85-FB41-05D125C7E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D299F9-A48D-B44C-020B-2729B47B3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6E174E-BBB2-730E-7533-CE72D6638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3BCACD-50C8-FFFF-531A-35DFD1E8F6C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823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V. cholerae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7D67B-A63C-1C43-02B7-A23A95E5114E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A9AC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E. coli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752AFB-8905-D5B8-744D-5F63FF25BF87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0616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SARS-CoV-2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B83ADF-8C17-62DC-9CDA-90C823A4E177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5619709" y="5045492"/>
              <a:ext cx="1062246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15A415-C76F-1F06-E3BB-CF9D6B442EBC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19" name="Graphic 18" descr="Database">
              <a:extLst>
                <a:ext uri="{FF2B5EF4-FFF2-40B4-BE49-F238E27FC236}">
                  <a16:creationId xmlns:a16="http://schemas.microsoft.com/office/drawing/2014/main" id="{C5E0286F-69FB-F6CA-4875-CBB96AE6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04FFA-9871-C2EE-0891-CF51EF0B6D79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 large database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containing 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on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many species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12C231-8A12-0747-367C-E0283AE90507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A9CB76-EC9E-BD04-87B5-E3D0D6FE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1FC304-23BE-20AC-F97A-EF0B0A6DD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9106E9-94EC-14CE-1B2F-ECF70556B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39AF27-4199-539E-C020-4A1E77D3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3AD74-A5DA-8048-CB19-2DC52FE3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6E4163-FBF4-CA29-6563-CC1F0E006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193776D-4F86-EB50-5038-A0A707DC0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EE07CC9-00AD-2D94-1B3E-40BBFCEE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D7F73C61-245E-D0AF-52AF-79FB5FBBA93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2868119" y="4645997"/>
            <a:ext cx="685735" cy="399495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D1BD18-D026-10B5-D28A-D2D27DD2DEC2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645A8C-D0B6-BD6B-5E50-2BD4F428B22E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36" name="Graphic 35" descr="Database">
              <a:extLst>
                <a:ext uri="{FF2B5EF4-FFF2-40B4-BE49-F238E27FC236}">
                  <a16:creationId xmlns:a16="http://schemas.microsoft.com/office/drawing/2014/main" id="{43A10546-9AA7-E670-0F49-6C812B20E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C915E1-91B4-E3DB-DFD6-6AEAB9E87C2A}"/>
              </a:ext>
            </a:extLst>
          </p:cNvPr>
          <p:cNvGrpSpPr/>
          <p:nvPr/>
        </p:nvGrpSpPr>
        <p:grpSpPr>
          <a:xfrm>
            <a:off x="3553854" y="3541957"/>
            <a:ext cx="2065855" cy="1872534"/>
            <a:chOff x="3553854" y="3541957"/>
            <a:chExt cx="2065855" cy="187253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385097C-DB5A-D058-B1C4-CADEB60BC9EC}"/>
                </a:ext>
              </a:extLst>
            </p:cNvPr>
            <p:cNvSpPr/>
            <p:nvPr/>
          </p:nvSpPr>
          <p:spPr>
            <a:xfrm>
              <a:off x="3553854" y="4676492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Presence/Absence Identification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33105BA-287F-E47B-AF04-30ECE5E6BBA9}"/>
                </a:ext>
              </a:extLst>
            </p:cNvPr>
            <p:cNvCxnSpPr>
              <a:endCxn id="38" idx="0"/>
            </p:cNvCxnSpPr>
            <p:nvPr/>
          </p:nvCxnSpPr>
          <p:spPr>
            <a:xfrm>
              <a:off x="4572000" y="3541957"/>
              <a:ext cx="0" cy="1134535"/>
            </a:xfrm>
            <a:prstGeom prst="straightConnector1">
              <a:avLst/>
            </a:prstGeom>
            <a:ln w="38100">
              <a:solidFill>
                <a:srgbClr val="C312B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E17F2B1-DCE1-7B52-8AE5-09E366A91528}"/>
              </a:ext>
            </a:extLst>
          </p:cNvPr>
          <p:cNvSpPr txBox="1"/>
          <p:nvPr/>
        </p:nvSpPr>
        <p:spPr>
          <a:xfrm>
            <a:off x="1214779" y="6355193"/>
            <a:ext cx="477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(e.g., &gt; </a:t>
            </a:r>
            <a:r>
              <a:rPr lang="en-GB" sz="2000" b="1" i="1" dirty="0">
                <a:solidFill>
                  <a:srgbClr val="C00000"/>
                </a:solidFill>
              </a:rPr>
              <a:t>100 </a:t>
            </a:r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TBs in emerging databases)</a:t>
            </a:r>
          </a:p>
        </p:txBody>
      </p:sp>
    </p:spTree>
    <p:extLst>
      <p:ext uri="{BB962C8B-B14F-4D97-AF65-F5344CB8AC3E}">
        <p14:creationId xmlns:p14="http://schemas.microsoft.com/office/powerpoint/2010/main" val="5100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Brief Self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CH" sz="2200" dirty="0"/>
              <a:t>A PhD student at the SAFARI Research Group @ ETH Zurich, </a:t>
            </a:r>
            <a:br>
              <a:rPr lang="en-CH" sz="2200" dirty="0"/>
            </a:br>
            <a:r>
              <a:rPr lang="en-CH" sz="2200" dirty="0"/>
              <a:t>advised by Professor Onur Mutlu</a:t>
            </a:r>
          </a:p>
          <a:p>
            <a:pPr>
              <a:lnSpc>
                <a:spcPct val="100000"/>
              </a:lnSpc>
            </a:pPr>
            <a:endParaRPr lang="en-CH" sz="2200" dirty="0"/>
          </a:p>
          <a:p>
            <a:pPr>
              <a:lnSpc>
                <a:spcPct val="100000"/>
              </a:lnSpc>
            </a:pPr>
            <a:r>
              <a:rPr lang="en-CH" sz="2200" b="1" dirty="0">
                <a:solidFill>
                  <a:srgbClr val="548235"/>
                </a:solidFill>
              </a:rPr>
              <a:t>Research interests:</a:t>
            </a:r>
            <a:endParaRPr lang="en-CH" sz="2200" dirty="0">
              <a:solidFill>
                <a:srgbClr val="548235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GB" sz="2200" dirty="0"/>
              <a:t>Computer architecture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Large-scale bioinformatics applications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Storage systems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Near data processing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Emerging technologies such as ultra-dense </a:t>
            </a:r>
            <a:r>
              <a:rPr lang="en-GB" sz="2200" dirty="0">
                <a:latin typeface="+mn-lt"/>
              </a:rPr>
              <a:t>3</a:t>
            </a:r>
            <a:r>
              <a:rPr lang="en-GB" sz="2200" dirty="0"/>
              <a:t>D integrated systems</a:t>
            </a:r>
            <a:r>
              <a:rPr lang="en-CH" sz="2200" dirty="0"/>
              <a:t> </a:t>
            </a:r>
          </a:p>
          <a:p>
            <a:pPr lvl="1">
              <a:lnSpc>
                <a:spcPct val="100000"/>
              </a:lnSpc>
            </a:pPr>
            <a:endParaRPr lang="en-CH" sz="2200" dirty="0"/>
          </a:p>
          <a:p>
            <a:pPr>
              <a:lnSpc>
                <a:spcPct val="100000"/>
              </a:lnSpc>
            </a:pPr>
            <a:r>
              <a:rPr lang="en-CH" sz="2200" b="1" dirty="0">
                <a:solidFill>
                  <a:srgbClr val="548235"/>
                </a:solidFill>
              </a:rPr>
              <a:t>Contact information</a:t>
            </a:r>
          </a:p>
          <a:p>
            <a:pPr lvl="1">
              <a:lnSpc>
                <a:spcPct val="100000"/>
              </a:lnSpc>
            </a:pPr>
            <a:r>
              <a:rPr lang="en-CH" sz="2200" b="1" dirty="0"/>
              <a:t>Email: </a:t>
            </a:r>
            <a:r>
              <a:rPr lang="en-CH" sz="2200" dirty="0">
                <a:hlinkClick r:id="rId3"/>
              </a:rPr>
              <a:t>n.mansorighiasi@gmail.com</a:t>
            </a:r>
            <a:endParaRPr lang="en-CH" sz="2200" dirty="0"/>
          </a:p>
          <a:p>
            <a:pPr lvl="1">
              <a:lnSpc>
                <a:spcPct val="100000"/>
              </a:lnSpc>
            </a:pPr>
            <a:r>
              <a:rPr lang="en-CH" sz="2200" b="1" dirty="0"/>
              <a:t>Personal website: </a:t>
            </a:r>
            <a:r>
              <a:rPr lang="en-GB" sz="2200" dirty="0">
                <a:hlinkClick r:id="rId4"/>
              </a:rPr>
              <a:t>https://bit.ly/nikamgh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290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C96B-CBB7-A425-2556-978E54B2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58EBF-F2F5-D620-3BFE-7FAFDA0A61C4}"/>
              </a:ext>
            </a:extLst>
          </p:cNvPr>
          <p:cNvSpPr txBox="1"/>
          <p:nvPr/>
        </p:nvSpPr>
        <p:spPr>
          <a:xfrm>
            <a:off x="366963" y="2243680"/>
            <a:ext cx="8410073" cy="2370640"/>
          </a:xfrm>
          <a:prstGeom prst="roundRect">
            <a:avLst>
              <a:gd name="adj" fmla="val 477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20000"/>
              </a:lnSpc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Improve (meta)genomic analysis </a:t>
            </a:r>
            <a:r>
              <a:rPr lang="en-GB" sz="2800" b="1" i="1" dirty="0">
                <a:solidFill>
                  <a:srgbClr val="1982C3"/>
                </a:solidFill>
                <a:latin typeface="Corbel" panose="020B0503020204020204" pitchFamily="34" charset="0"/>
              </a:rPr>
              <a:t>performance</a:t>
            </a:r>
            <a:r>
              <a:rPr lang="en-GB" sz="2800" i="1" dirty="0">
                <a:latin typeface="Corbel" panose="020B0503020204020204" pitchFamily="34" charset="0"/>
              </a:rPr>
              <a:t> </a:t>
            </a:r>
          </a:p>
          <a:p>
            <a:pPr lvl="0" algn="ctr" defTabSz="457200">
              <a:lnSpc>
                <a:spcPct val="120000"/>
              </a:lnSpc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by reducing large </a:t>
            </a:r>
            <a:r>
              <a:rPr lang="en-GB" sz="2800" b="1" i="1" dirty="0">
                <a:solidFill>
                  <a:srgbClr val="F15148"/>
                </a:solidFill>
                <a:latin typeface="Corbel" panose="020B0503020204020204" pitchFamily="34" charset="0"/>
              </a:rPr>
              <a:t>data movement overhead</a:t>
            </a:r>
          </a:p>
          <a:p>
            <a:pPr lvl="0" algn="ctr" defTabSz="457200">
              <a:lnSpc>
                <a:spcPct val="120000"/>
              </a:lnSpc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from the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116227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76792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F4A-7BCD-E441-BA12-1FDE12DC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CH" dirty="0"/>
              <a:t>GenStore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3BC38B-782D-1743-9204-EA2BC2EBF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8388" y="3141402"/>
            <a:ext cx="2507224" cy="2507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C4D15-5F37-4040-9036-0ADE73343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9" y="1096087"/>
            <a:ext cx="8244348" cy="1927422"/>
          </a:xfrm>
          <a:prstGeom prst="rect">
            <a:avLst/>
          </a:prstGeom>
          <a:ln w="38100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4061C-0E19-3F4A-9F8C-D393617AA360}"/>
              </a:ext>
            </a:extLst>
          </p:cNvPr>
          <p:cNvSpPr txBox="1"/>
          <p:nvPr/>
        </p:nvSpPr>
        <p:spPr>
          <a:xfrm>
            <a:off x="2304036" y="250098"/>
            <a:ext cx="2028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ASPLOS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’22]</a:t>
            </a:r>
          </a:p>
        </p:txBody>
      </p:sp>
    </p:spTree>
    <p:extLst>
      <p:ext uri="{BB962C8B-B14F-4D97-AF65-F5344CB8AC3E}">
        <p14:creationId xmlns:p14="http://schemas.microsoft.com/office/powerpoint/2010/main" val="232421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69459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503910"/>
            <a:ext cx="9144000" cy="2151395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en-US" sz="5400" b="1" dirty="0" err="1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GenStore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High-Performance In-Storage Processing System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Genome Sequence Analysis</a:t>
            </a: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170386"/>
            <a:ext cx="9144000" cy="17058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Nika Mansouri </a:t>
            </a:r>
            <a:r>
              <a:rPr lang="en-GB" sz="2000" b="1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Ghiasi</a:t>
            </a: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Park, Harun Mustafa,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Jeremie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Kim,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Ataberk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Olgun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Damla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Senol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Cali, Can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Mao, Nour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Almadhoun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Rachata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Ausavarungnirun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Nandita Vijaykumar, Mohammed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00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853" y="5127220"/>
            <a:ext cx="1901305" cy="36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5963832"/>
            <a:ext cx="2350827" cy="40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BFCF3-2247-D74B-9369-235951C4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83" y="5963832"/>
            <a:ext cx="2001528" cy="58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C9907-610A-3A45-9508-0B963A79C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7" y="5761453"/>
            <a:ext cx="937146" cy="937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EC7B1-8381-EF40-8DC2-D84639E89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69" y="5759178"/>
            <a:ext cx="2292824" cy="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65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Genome Sequence Analysis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59" y="863068"/>
            <a:ext cx="8874053" cy="201709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sequence analysis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is critical for many applications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Personalized medicine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Outbreak tracing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Evolutionary studies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5FE1A-BB38-2142-8A4D-60A48A5EF603}"/>
              </a:ext>
            </a:extLst>
          </p:cNvPr>
          <p:cNvSpPr txBox="1">
            <a:spLocks/>
          </p:cNvSpPr>
          <p:nvPr/>
        </p:nvSpPr>
        <p:spPr>
          <a:xfrm>
            <a:off x="189559" y="2760516"/>
            <a:ext cx="8874054" cy="5951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Genome sequencing machines extract smaller fragments of the original DNA sequence, known as </a:t>
            </a:r>
            <a:r>
              <a:rPr lang="en-US" sz="2200" dirty="0">
                <a:solidFill>
                  <a:srgbClr val="1982C3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B9218-7DD0-5845-B052-E2FFA1804358}"/>
              </a:ext>
            </a:extLst>
          </p:cNvPr>
          <p:cNvSpPr/>
          <p:nvPr/>
        </p:nvSpPr>
        <p:spPr>
          <a:xfrm>
            <a:off x="570224" y="480903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736E1-D666-6747-9664-54E019AB94D5}"/>
              </a:ext>
            </a:extLst>
          </p:cNvPr>
          <p:cNvSpPr/>
          <p:nvPr/>
        </p:nvSpPr>
        <p:spPr>
          <a:xfrm>
            <a:off x="570224" y="5063423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42A33C-4BB8-3E43-A6CE-61C369794D9E}"/>
              </a:ext>
            </a:extLst>
          </p:cNvPr>
          <p:cNvSpPr/>
          <p:nvPr/>
        </p:nvSpPr>
        <p:spPr>
          <a:xfrm>
            <a:off x="570224" y="5572209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13979-6503-E049-9F12-5FE9B5A36DD3}"/>
              </a:ext>
            </a:extLst>
          </p:cNvPr>
          <p:cNvSpPr/>
          <p:nvPr/>
        </p:nvSpPr>
        <p:spPr>
          <a:xfrm>
            <a:off x="570224" y="5317816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4BF05-2BAB-A648-B788-3BA86E3F8C8C}"/>
              </a:ext>
            </a:extLst>
          </p:cNvPr>
          <p:cNvSpPr/>
          <p:nvPr/>
        </p:nvSpPr>
        <p:spPr>
          <a:xfrm>
            <a:off x="451412" y="4676167"/>
            <a:ext cx="1740799" cy="12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4E182B-DF51-EA4D-9F3F-0E784568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5" y="3605258"/>
            <a:ext cx="904357" cy="21418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524454-8CB9-E644-9409-4448FEB49E0C}"/>
              </a:ext>
            </a:extLst>
          </p:cNvPr>
          <p:cNvSpPr/>
          <p:nvPr/>
        </p:nvSpPr>
        <p:spPr>
          <a:xfrm>
            <a:off x="1151525" y="4228818"/>
            <a:ext cx="717518" cy="43491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D92D60-0D12-1A41-8197-821B2A9ABC80}"/>
              </a:ext>
            </a:extLst>
          </p:cNvPr>
          <p:cNvSpPr/>
          <p:nvPr/>
        </p:nvSpPr>
        <p:spPr>
          <a:xfrm>
            <a:off x="1196264" y="4984763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3B4989-5B4B-584A-93F5-ABDDBE3BBB01}"/>
              </a:ext>
            </a:extLst>
          </p:cNvPr>
          <p:cNvSpPr/>
          <p:nvPr/>
        </p:nvSpPr>
        <p:spPr>
          <a:xfrm>
            <a:off x="2448325" y="4984763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D306F1-20ED-E849-8967-E6CDB4C006FA}"/>
              </a:ext>
            </a:extLst>
          </p:cNvPr>
          <p:cNvSpPr/>
          <p:nvPr/>
        </p:nvSpPr>
        <p:spPr>
          <a:xfrm>
            <a:off x="1071764" y="4423877"/>
            <a:ext cx="825221" cy="58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E3A6F-9729-8843-A18F-62E730626D30}"/>
              </a:ext>
            </a:extLst>
          </p:cNvPr>
          <p:cNvSpPr/>
          <p:nvPr/>
        </p:nvSpPr>
        <p:spPr>
          <a:xfrm>
            <a:off x="1821422" y="4005331"/>
            <a:ext cx="904357" cy="10004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937FC2-94C2-124F-BDB7-3DB51B150DA9}"/>
              </a:ext>
            </a:extLst>
          </p:cNvPr>
          <p:cNvSpPr/>
          <p:nvPr/>
        </p:nvSpPr>
        <p:spPr>
          <a:xfrm>
            <a:off x="1917974" y="4089227"/>
            <a:ext cx="717518" cy="3556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0E1AB-5CC3-EB41-B2D3-B7A38BC5A709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1917974" y="4089227"/>
            <a:ext cx="358759" cy="177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13C11-9BF9-F749-AC9F-C450F1124070}"/>
              </a:ext>
            </a:extLst>
          </p:cNvPr>
          <p:cNvCxnSpPr>
            <a:cxnSpLocks/>
          </p:cNvCxnSpPr>
          <p:nvPr/>
        </p:nvCxnSpPr>
        <p:spPr>
          <a:xfrm flipV="1">
            <a:off x="1896985" y="4109760"/>
            <a:ext cx="522122" cy="2543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39AAC5-B67B-064E-B4D8-190599F6AB21}"/>
              </a:ext>
            </a:extLst>
          </p:cNvPr>
          <p:cNvCxnSpPr>
            <a:cxnSpLocks/>
          </p:cNvCxnSpPr>
          <p:nvPr/>
        </p:nvCxnSpPr>
        <p:spPr>
          <a:xfrm>
            <a:off x="1821422" y="4540292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4556F1-DA3B-9547-962C-8D39B7B5A173}"/>
              </a:ext>
            </a:extLst>
          </p:cNvPr>
          <p:cNvCxnSpPr>
            <a:cxnSpLocks/>
          </p:cNvCxnSpPr>
          <p:nvPr/>
        </p:nvCxnSpPr>
        <p:spPr>
          <a:xfrm>
            <a:off x="2419107" y="4663734"/>
            <a:ext cx="0" cy="34095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5F906E-E108-6A47-8529-16104D4FF92B}"/>
              </a:ext>
            </a:extLst>
          </p:cNvPr>
          <p:cNvCxnSpPr>
            <a:cxnSpLocks/>
          </p:cNvCxnSpPr>
          <p:nvPr/>
        </p:nvCxnSpPr>
        <p:spPr>
          <a:xfrm>
            <a:off x="1821422" y="4676167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0F551C3-8A96-B248-8672-E65E34BFAAB0}"/>
              </a:ext>
            </a:extLst>
          </p:cNvPr>
          <p:cNvSpPr/>
          <p:nvPr/>
        </p:nvSpPr>
        <p:spPr>
          <a:xfrm flipV="1">
            <a:off x="1906398" y="4596872"/>
            <a:ext cx="462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2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24444 -0.078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39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47 L 0.29862 -0.0682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340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3 -0.07222 L 0.56337 -0.1893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58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3 L 0.5941 -0.153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  <p:bldP spid="11" grpId="0" animBg="1"/>
      <p:bldP spid="12" grpId="0" animBg="1"/>
      <p:bldP spid="13" grpId="0" animBg="1"/>
      <p:bldP spid="14" grpId="0" animBg="1"/>
      <p:bldP spid="17" grpId="0" animBg="1"/>
      <p:bldP spid="36" grpId="0" animBg="1"/>
      <p:bldP spid="37" grpId="0" animBg="1"/>
      <p:bldP spid="16" grpId="0" animBg="1"/>
      <p:bldP spid="4" grpId="0" animBg="1"/>
      <p:bldP spid="18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Genome Sequence Analysis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59" y="863068"/>
            <a:ext cx="8874053" cy="391627"/>
          </a:xfrm>
        </p:spPr>
        <p:txBody>
          <a:bodyPr lIns="91440" tIns="45720" rIns="91440" bIns="45720" anchor="t">
            <a:noAutofit/>
          </a:bodyPr>
          <a:lstStyle/>
          <a:p>
            <a:pPr marL="185738" indent="-18573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b="1" dirty="0">
                <a:solidFill>
                  <a:srgbClr val="F49415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 mapping: 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first key step in genome sequence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86341-02EC-AC40-ADCE-03BE081109A9}"/>
              </a:ext>
            </a:extLst>
          </p:cNvPr>
          <p:cNvSpPr/>
          <p:nvPr/>
        </p:nvSpPr>
        <p:spPr>
          <a:xfrm>
            <a:off x="1461309" y="3089732"/>
            <a:ext cx="6292918" cy="278215"/>
          </a:xfrm>
          <a:prstGeom prst="rect">
            <a:avLst/>
          </a:prstGeom>
          <a:solidFill>
            <a:schemeClr val="accent6">
              <a:lumMod val="40000"/>
              <a:lumOff val="60000"/>
              <a:alpha val="41176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C91E8A-E172-C54D-BD10-CDEE469B4322}"/>
              </a:ext>
            </a:extLst>
          </p:cNvPr>
          <p:cNvSpPr txBox="1">
            <a:spLocks/>
          </p:cNvSpPr>
          <p:nvPr/>
        </p:nvSpPr>
        <p:spPr>
          <a:xfrm>
            <a:off x="189559" y="1329892"/>
            <a:ext cx="8874053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Aligns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to potential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matching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locations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in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reference genome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3C5A6-E87F-114E-BB3F-F8E69655CA9A}"/>
              </a:ext>
            </a:extLst>
          </p:cNvPr>
          <p:cNvSpPr txBox="1"/>
          <p:nvPr/>
        </p:nvSpPr>
        <p:spPr>
          <a:xfrm>
            <a:off x="3277565" y="2630105"/>
            <a:ext cx="3274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 Genome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9FAAB7-34B1-8945-8D1B-47772C2262F5}"/>
              </a:ext>
            </a:extLst>
          </p:cNvPr>
          <p:cNvSpPr txBox="1"/>
          <p:nvPr/>
        </p:nvSpPr>
        <p:spPr>
          <a:xfrm>
            <a:off x="1440240" y="3655504"/>
            <a:ext cx="16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i="1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D6EAFD-8585-5E4A-8CFB-141B10EF7C60}"/>
              </a:ext>
            </a:extLst>
          </p:cNvPr>
          <p:cNvSpPr txBox="1"/>
          <p:nvPr/>
        </p:nvSpPr>
        <p:spPr>
          <a:xfrm>
            <a:off x="6008877" y="3655504"/>
            <a:ext cx="16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i="1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C0A51E-72DD-C74D-9B42-794D75CD4991}"/>
              </a:ext>
            </a:extLst>
          </p:cNvPr>
          <p:cNvSpPr txBox="1">
            <a:spLocks/>
          </p:cNvSpPr>
          <p:nvPr/>
        </p:nvSpPr>
        <p:spPr>
          <a:xfrm>
            <a:off x="189559" y="1762301"/>
            <a:ext cx="8874053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For each matching location,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alignment step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finds the degree of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similarity (alignment score)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9929E7-60DE-634C-943C-4F80ED3403BE}"/>
              </a:ext>
            </a:extLst>
          </p:cNvPr>
          <p:cNvSpPr/>
          <p:nvPr/>
        </p:nvSpPr>
        <p:spPr>
          <a:xfrm>
            <a:off x="2809631" y="4267041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7F58F-34F3-EF41-BD09-B8BE8EEA9B36}"/>
              </a:ext>
            </a:extLst>
          </p:cNvPr>
          <p:cNvSpPr/>
          <p:nvPr/>
        </p:nvSpPr>
        <p:spPr>
          <a:xfrm>
            <a:off x="5999168" y="4517513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49B350-8AC9-FC4B-9C6B-69F5E268C135}"/>
              </a:ext>
            </a:extLst>
          </p:cNvPr>
          <p:cNvSpPr/>
          <p:nvPr/>
        </p:nvSpPr>
        <p:spPr>
          <a:xfrm>
            <a:off x="5722850" y="402309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DCDC15-47DB-FD44-8C06-B694F378A9C6}"/>
              </a:ext>
            </a:extLst>
          </p:cNvPr>
          <p:cNvSpPr/>
          <p:nvPr/>
        </p:nvSpPr>
        <p:spPr>
          <a:xfrm>
            <a:off x="3304480" y="4596872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0007B5-7D64-6E47-8292-027D8143A371}"/>
              </a:ext>
            </a:extLst>
          </p:cNvPr>
          <p:cNvSpPr txBox="1"/>
          <p:nvPr/>
        </p:nvSpPr>
        <p:spPr>
          <a:xfrm>
            <a:off x="189559" y="4238301"/>
            <a:ext cx="86844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200" indent="-18720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orbel" panose="020B0503020204020204" pitchFamily="34" charset="0"/>
              </a:rPr>
              <a:t>Calculating the alignment score requires </a:t>
            </a:r>
            <a:r>
              <a:rPr lang="en-GB" sz="2200" dirty="0">
                <a:solidFill>
                  <a:srgbClr val="E90404"/>
                </a:solidFill>
                <a:effectLst/>
                <a:latin typeface="Corbel" panose="020B0503020204020204" pitchFamily="34" charset="0"/>
              </a:rPr>
              <a:t>computationally-expensive</a:t>
            </a:r>
            <a:r>
              <a:rPr lang="en-GB" sz="2200" dirty="0">
                <a:effectLst/>
                <a:latin typeface="Corbel" panose="020B0503020204020204" pitchFamily="34" charset="0"/>
              </a:rPr>
              <a:t> </a:t>
            </a:r>
            <a:r>
              <a:rPr lang="en-GB" sz="2200" dirty="0">
                <a:solidFill>
                  <a:srgbClr val="1982C3"/>
                </a:solidFill>
                <a:effectLst/>
                <a:latin typeface="Corbel" panose="020B0503020204020204" pitchFamily="34" charset="0"/>
              </a:rPr>
              <a:t>approximate string matching (ASM) </a:t>
            </a:r>
            <a:r>
              <a:rPr lang="en-GB" sz="2200" dirty="0">
                <a:effectLst/>
                <a:latin typeface="Corbel" panose="020B0503020204020204" pitchFamily="34" charset="0"/>
              </a:rPr>
              <a:t>to account for </a:t>
            </a:r>
            <a:r>
              <a:rPr lang="en-GB" sz="2200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  <a:r>
              <a:rPr lang="en-GB" sz="2200" dirty="0">
                <a:latin typeface="Corbel" panose="020B0503020204020204" pitchFamily="34" charset="0"/>
              </a:rPr>
              <a:t> between reads and the reference genome due to: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38572B4-3DF4-3E43-B479-36F90E4156EB}"/>
              </a:ext>
            </a:extLst>
          </p:cNvPr>
          <p:cNvSpPr txBox="1">
            <a:spLocks/>
          </p:cNvSpPr>
          <p:nvPr/>
        </p:nvSpPr>
        <p:spPr>
          <a:xfrm>
            <a:off x="192005" y="5358860"/>
            <a:ext cx="8871607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Sequencing errors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Genetic variation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8BFA01-8C57-0242-A02C-63C8B93FE6A8}"/>
              </a:ext>
            </a:extLst>
          </p:cNvPr>
          <p:cNvSpPr/>
          <p:nvPr/>
        </p:nvSpPr>
        <p:spPr>
          <a:xfrm>
            <a:off x="2250064" y="2814992"/>
            <a:ext cx="196770" cy="941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3017B1-DF1C-C44E-B9E6-93256CBB68C4}"/>
              </a:ext>
            </a:extLst>
          </p:cNvPr>
          <p:cNvSpPr/>
          <p:nvPr/>
        </p:nvSpPr>
        <p:spPr>
          <a:xfrm>
            <a:off x="6920341" y="2820576"/>
            <a:ext cx="196770" cy="941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5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-0.0051 L 0.03958 -0.1009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47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4 1.85185E-6 L -0.47725 -0.1731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8" y="-8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14149 -0.1847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0342 -0.1365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8" grpId="0"/>
      <p:bldP spid="21" grpId="0"/>
      <p:bldP spid="20" grpId="0"/>
      <p:bldP spid="31" grpId="0" animBg="1"/>
      <p:bldP spid="33" grpId="0" animBg="1"/>
      <p:bldP spid="34" grpId="0" animBg="1"/>
      <p:bldP spid="35" grpId="0" animBg="1"/>
      <p:bldP spid="36" grpId="0"/>
      <p:bldP spid="37" grpId="0"/>
      <p:bldP spid="4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A16E4E7-6240-3A4D-A6E2-73D5B4FA814B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Key Idea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8894D-FB68-B24E-9D5F-2AD8A3884AEB}"/>
              </a:ext>
            </a:extLst>
          </p:cNvPr>
          <p:cNvSpPr/>
          <p:nvPr/>
        </p:nvSpPr>
        <p:spPr>
          <a:xfrm>
            <a:off x="1" y="5233752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Non-matching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reads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Do not have potential matching locations and can skip alignment</a:t>
            </a:r>
          </a:p>
        </p:txBody>
      </p:sp>
      <p:pic>
        <p:nvPicPr>
          <p:cNvPr id="23" name="Graphic 22" descr="Filter">
            <a:extLst>
              <a:ext uri="{FF2B5EF4-FFF2-40B4-BE49-F238E27FC236}">
                <a16:creationId xmlns:a16="http://schemas.microsoft.com/office/drawing/2014/main" id="{E016CCEE-DD32-534E-B29D-D486E595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1FA4EA-1EC5-684B-ACB6-6B618B3ACE16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252BD6-E81D-774E-B217-0E78268A2455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5DD12A-65AD-D047-ADD7-F69A1A2A4E9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1A92AC-0255-0449-A490-549F83E19104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C3FD7-F724-4C45-AF22-D1FE70F45D07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028373-6D13-FE46-822D-6665058A07F2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D4533A-F368-B14F-9D17-73B2AC9B61F4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F3DA5A-84E5-FA47-A104-F468BD1F32B1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71E869-4C18-1F4D-BDCE-18FC3B9FE175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5B6CF7-93A9-FB4A-AD54-41CEAA4655B2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GT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DE9BA9-8DA1-F24B-BE80-49C0F1FBB77F}"/>
              </a:ext>
            </a:extLst>
          </p:cNvPr>
          <p:cNvSpPr txBox="1"/>
          <p:nvPr/>
        </p:nvSpPr>
        <p:spPr>
          <a:xfrm>
            <a:off x="401293" y="3750196"/>
            <a:ext cx="208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Filtered Reads</a:t>
            </a:r>
            <a:endParaRPr lang="en-CH" sz="2400" b="1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0576CD0-C7EF-B54A-95C4-329CB6109292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3DD1F9D-0083-5945-BB36-749D9762E256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E84C462-985F-2640-8B0F-31B31457E0D7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5D7342-430B-5542-A930-5DC036F06B4B}"/>
              </a:ext>
            </a:extLst>
          </p:cNvPr>
          <p:cNvSpPr/>
          <p:nvPr/>
        </p:nvSpPr>
        <p:spPr>
          <a:xfrm>
            <a:off x="-223" y="4267200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Exactly-matching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reads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Do not need expensive approximate string matching during alignment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0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69861 0.20046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31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70087 0.1421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5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71163 0.0865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7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7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Challenges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86A3CC-72C5-294F-A8F7-440249F03B31}"/>
              </a:ext>
            </a:extLst>
          </p:cNvPr>
          <p:cNvSpPr/>
          <p:nvPr/>
        </p:nvSpPr>
        <p:spPr>
          <a:xfrm>
            <a:off x="-1" y="4332370"/>
            <a:ext cx="9143999" cy="7704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Read mapping workloads can exhibit different </a:t>
            </a:r>
            <a:r>
              <a:rPr lang="en-GB" sz="2800" b="1" dirty="0" err="1">
                <a:solidFill>
                  <a:schemeClr val="tx1"/>
                </a:solidFill>
                <a:latin typeface="Corbel" panose="020B0503020204020204" pitchFamily="34" charset="0"/>
              </a:rPr>
              <a:t>behavior</a:t>
            </a:r>
            <a:endParaRPr lang="en-CH" sz="2800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8894D-FB68-B24E-9D5F-2AD8A3884AEB}"/>
              </a:ext>
            </a:extLst>
          </p:cNvPr>
          <p:cNvSpPr/>
          <p:nvPr/>
        </p:nvSpPr>
        <p:spPr>
          <a:xfrm>
            <a:off x="1" y="5233752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There are </a:t>
            </a: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limited hardware resources </a:t>
            </a:r>
          </a:p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in the storage system</a:t>
            </a:r>
            <a:endParaRPr lang="en-CH" sz="28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Graphic 22" descr="Filter">
            <a:extLst>
              <a:ext uri="{FF2B5EF4-FFF2-40B4-BE49-F238E27FC236}">
                <a16:creationId xmlns:a16="http://schemas.microsoft.com/office/drawing/2014/main" id="{E016CCEE-DD32-534E-B29D-D486E595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1FA4EA-1EC5-684B-ACB6-6B618B3ACE16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252BD6-E81D-774E-B217-0E78268A2455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5DD12A-65AD-D047-ADD7-F69A1A2A4E9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1A92AC-0255-0449-A490-549F83E19104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C3FD7-F724-4C45-AF22-D1FE70F45D07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028373-6D13-FE46-822D-6665058A07F2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D4533A-F368-B14F-9D17-73B2AC9B61F4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F3DA5A-84E5-FA47-A104-F468BD1F32B1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71E869-4C18-1F4D-BDCE-18FC3B9FE175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5B6CF7-93A9-FB4A-AD54-41CEAA4655B2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GT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DE9BA9-8DA1-F24B-BE80-49C0F1FBB77F}"/>
              </a:ext>
            </a:extLst>
          </p:cNvPr>
          <p:cNvSpPr txBox="1"/>
          <p:nvPr/>
        </p:nvSpPr>
        <p:spPr>
          <a:xfrm>
            <a:off x="401293" y="3750196"/>
            <a:ext cx="208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Filtered Reads</a:t>
            </a:r>
            <a:endParaRPr lang="en-CH" sz="2400" b="1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0576CD0-C7EF-B54A-95C4-329CB6109292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3DD1F9D-0083-5945-BB36-749D9762E256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E84C462-985F-2640-8B0F-31B31457E0D7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EAC5AFD-345B-384E-9B87-97AE4026E27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8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0B287-BAD8-4542-8D2C-4A8E6592DB15}"/>
              </a:ext>
            </a:extLst>
          </p:cNvPr>
          <p:cNvSpPr/>
          <p:nvPr/>
        </p:nvSpPr>
        <p:spPr>
          <a:xfrm>
            <a:off x="-1" y="3816725"/>
            <a:ext cx="9144000" cy="748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pPr algn="ctr"/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Computation overhead</a:t>
            </a:r>
          </a:p>
          <a:p>
            <a:pPr algn="ctr"/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D1BA12-CAEE-1444-9A7D-EFF6CA2E8F96}"/>
              </a:ext>
            </a:extLst>
          </p:cNvPr>
          <p:cNvSpPr/>
          <p:nvPr/>
        </p:nvSpPr>
        <p:spPr>
          <a:xfrm>
            <a:off x="-1" y="4673964"/>
            <a:ext cx="9144000" cy="748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Data </a:t>
            </a:r>
            <a:r>
              <a:rPr lang="en-GB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movement overhead </a:t>
            </a:r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3C8E0D-B892-A54E-B98B-2BF91DABD861}"/>
              </a:ext>
            </a:extLst>
          </p:cNvPr>
          <p:cNvSpPr/>
          <p:nvPr/>
        </p:nvSpPr>
        <p:spPr>
          <a:xfrm>
            <a:off x="-1" y="5504396"/>
            <a:ext cx="9144000" cy="9207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185738" algn="ctr">
              <a:lnSpc>
                <a:spcPct val="90000"/>
              </a:lnSpc>
              <a:spcBef>
                <a:spcPts val="4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GenStore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 provides significant speedup (</a:t>
            </a: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1.4x - 33.6x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) and  </a:t>
            </a:r>
          </a:p>
          <a:p>
            <a:pPr marL="363538" lvl="1" indent="-185738" algn="ctr">
              <a:lnSpc>
                <a:spcPct val="90000"/>
              </a:lnSpc>
              <a:spcBef>
                <a:spcPts val="400"/>
              </a:spcBef>
            </a:pP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energy reduction </a:t>
            </a: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(3.9x – 29.2x) 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at low cost</a:t>
            </a:r>
          </a:p>
        </p:txBody>
      </p:sp>
      <p:pic>
        <p:nvPicPr>
          <p:cNvPr id="25" name="Graphic 24" descr="Filter">
            <a:extLst>
              <a:ext uri="{FF2B5EF4-FFF2-40B4-BE49-F238E27FC236}">
                <a16:creationId xmlns:a16="http://schemas.microsoft.com/office/drawing/2014/main" id="{8B25414C-F63C-6F43-896D-900C1C603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A1149C-150A-D144-A3DF-0426926EEAFF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DF88CDD-0907-5444-A601-79E5591035C3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9B73524-4D68-1F49-A997-CA80B3318EBB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DB42AB-3D54-2344-AEEE-31EFE51B1B0E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09568AC-8F7F-2B41-B1AD-ECC78E17C170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GenStore-Enabled</a:t>
            </a:r>
          </a:p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1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60C5E-41BC-2B49-BA56-FA2AE0BE124C}"/>
              </a:ext>
            </a:extLst>
          </p:cNvPr>
          <p:cNvSpPr txBox="1"/>
          <p:nvPr/>
        </p:nvSpPr>
        <p:spPr>
          <a:xfrm>
            <a:off x="646760" y="3637091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6C003-ED69-D042-A19F-C0D5BD294DB6}"/>
              </a:ext>
            </a:extLst>
          </p:cNvPr>
          <p:cNvSpPr txBox="1"/>
          <p:nvPr/>
        </p:nvSpPr>
        <p:spPr>
          <a:xfrm>
            <a:off x="646759" y="4494329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0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uiExpand="1" bldLvl="2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0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8974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9DD96BE-0B07-BB4A-979A-88DC493DE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35763"/>
              </p:ext>
            </p:extLst>
          </p:nvPr>
        </p:nvGraphicFramePr>
        <p:xfrm>
          <a:off x="4183864" y="1962408"/>
          <a:ext cx="24247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94">
                  <a:extLst>
                    <a:ext uri="{9D8B030D-6E8A-4147-A177-3AD203B41FA5}">
                      <a16:colId xmlns:a16="http://schemas.microsoft.com/office/drawing/2014/main" val="1702563712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579326249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838019027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4255235251"/>
                    </a:ext>
                  </a:extLst>
                </a:gridCol>
              </a:tblGrid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G</a:t>
                      </a: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8391519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>
                    <a:lnT w="12700" cmpd="sng"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032990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842622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401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400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391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548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A7DFE-127E-8540-A655-7E27FE1C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Read Mapping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CD888-39C6-FD4F-BF2D-300957D79C86}"/>
              </a:ext>
            </a:extLst>
          </p:cNvPr>
          <p:cNvSpPr/>
          <p:nvPr/>
        </p:nvSpPr>
        <p:spPr>
          <a:xfrm>
            <a:off x="1675735" y="1075332"/>
            <a:ext cx="6277060" cy="208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F2C-44F8-A047-83C5-9F01BAE30569}"/>
              </a:ext>
            </a:extLst>
          </p:cNvPr>
          <p:cNvSpPr txBox="1"/>
          <p:nvPr/>
        </p:nvSpPr>
        <p:spPr>
          <a:xfrm>
            <a:off x="67753" y="922571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49A51-DE1B-434A-89C2-497599B8208D}"/>
              </a:ext>
            </a:extLst>
          </p:cNvPr>
          <p:cNvSpPr/>
          <p:nvPr/>
        </p:nvSpPr>
        <p:spPr>
          <a:xfrm>
            <a:off x="5417748" y="1892008"/>
            <a:ext cx="1331090" cy="77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C9294A-9728-8A41-880A-03EF9CB36856}"/>
              </a:ext>
            </a:extLst>
          </p:cNvPr>
          <p:cNvSpPr/>
          <p:nvPr/>
        </p:nvSpPr>
        <p:spPr>
          <a:xfrm>
            <a:off x="6021180" y="1887060"/>
            <a:ext cx="843406" cy="10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E623-28E6-2148-8A8D-1E1AE6550DA5}"/>
              </a:ext>
            </a:extLst>
          </p:cNvPr>
          <p:cNvSpPr txBox="1"/>
          <p:nvPr/>
        </p:nvSpPr>
        <p:spPr>
          <a:xfrm>
            <a:off x="4875709" y="281888"/>
            <a:ext cx="317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&gt; 3 billion characters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662D66-1749-0640-BF2C-B690261A3428}"/>
              </a:ext>
            </a:extLst>
          </p:cNvPr>
          <p:cNvSpPr txBox="1"/>
          <p:nvPr/>
        </p:nvSpPr>
        <p:spPr>
          <a:xfrm>
            <a:off x="4068784" y="3367934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F776C-43D9-2545-98D5-F688DF0413A3}"/>
              </a:ext>
            </a:extLst>
          </p:cNvPr>
          <p:cNvSpPr txBox="1"/>
          <p:nvPr/>
        </p:nvSpPr>
        <p:spPr>
          <a:xfrm>
            <a:off x="3952044" y="1410278"/>
            <a:ext cx="105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K-mer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4BAF4-E589-304E-92BF-CBACDBA5C9FD}"/>
              </a:ext>
            </a:extLst>
          </p:cNvPr>
          <p:cNvSpPr txBox="1"/>
          <p:nvPr/>
        </p:nvSpPr>
        <p:spPr>
          <a:xfrm>
            <a:off x="4791945" y="1412516"/>
            <a:ext cx="18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Locations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613E846-C617-374C-971A-C214279B6264}"/>
              </a:ext>
            </a:extLst>
          </p:cNvPr>
          <p:cNvSpPr/>
          <p:nvPr/>
        </p:nvSpPr>
        <p:spPr>
          <a:xfrm rot="5400000">
            <a:off x="5675221" y="868727"/>
            <a:ext cx="192164" cy="1955068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8CB44-3598-AD4C-B489-5DD912AFCC30}"/>
              </a:ext>
            </a:extLst>
          </p:cNvPr>
          <p:cNvSpPr/>
          <p:nvPr/>
        </p:nvSpPr>
        <p:spPr>
          <a:xfrm>
            <a:off x="1678724" y="2023347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14F65-9580-DB4E-80CC-455B283D6696}"/>
              </a:ext>
            </a:extLst>
          </p:cNvPr>
          <p:cNvSpPr txBox="1"/>
          <p:nvPr/>
        </p:nvSpPr>
        <p:spPr>
          <a:xfrm>
            <a:off x="67753" y="1904000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3BA169-04FA-134F-AA9C-5C06ECF02A8E}"/>
              </a:ext>
            </a:extLst>
          </p:cNvPr>
          <p:cNvSpPr/>
          <p:nvPr/>
        </p:nvSpPr>
        <p:spPr>
          <a:xfrm>
            <a:off x="1672221" y="2392641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C5BF41-1E91-EF42-9C41-0FD261D54108}"/>
              </a:ext>
            </a:extLst>
          </p:cNvPr>
          <p:cNvSpPr/>
          <p:nvPr/>
        </p:nvSpPr>
        <p:spPr>
          <a:xfrm>
            <a:off x="1802842" y="2658858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77794-397D-A741-BE16-45CC657602DC}"/>
              </a:ext>
            </a:extLst>
          </p:cNvPr>
          <p:cNvSpPr txBox="1"/>
          <p:nvPr/>
        </p:nvSpPr>
        <p:spPr>
          <a:xfrm>
            <a:off x="2189779" y="2744532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844DEFC-FCFA-444E-B545-322E79142A80}"/>
              </a:ext>
            </a:extLst>
          </p:cNvPr>
          <p:cNvSpPr/>
          <p:nvPr/>
        </p:nvSpPr>
        <p:spPr>
          <a:xfrm>
            <a:off x="1319073" y="2392641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2F7E8-6179-404C-8718-CC895A6DBE30}"/>
              </a:ext>
            </a:extLst>
          </p:cNvPr>
          <p:cNvSpPr txBox="1"/>
          <p:nvPr/>
        </p:nvSpPr>
        <p:spPr>
          <a:xfrm>
            <a:off x="72256" y="2513699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193BA-E2ED-B841-A40D-E3CC08536D90}"/>
              </a:ext>
            </a:extLst>
          </p:cNvPr>
          <p:cNvSpPr/>
          <p:nvPr/>
        </p:nvSpPr>
        <p:spPr>
          <a:xfrm>
            <a:off x="2120542" y="3827094"/>
            <a:ext cx="7023458" cy="698905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potential matching locations (seeds)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in the reference genome </a:t>
            </a:r>
            <a:endParaRPr lang="en-CH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00029F-B882-0048-ACDE-CBFFA87A26F7}"/>
              </a:ext>
            </a:extLst>
          </p:cNvPr>
          <p:cNvSpPr/>
          <p:nvPr/>
        </p:nvSpPr>
        <p:spPr>
          <a:xfrm>
            <a:off x="2586247" y="953101"/>
            <a:ext cx="1454387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6FCDF7-3F7A-B24E-B0E6-B15D51502C6A}"/>
              </a:ext>
            </a:extLst>
          </p:cNvPr>
          <p:cNvSpPr/>
          <p:nvPr/>
        </p:nvSpPr>
        <p:spPr>
          <a:xfrm>
            <a:off x="4764422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D3E0F8-84FA-B744-A307-FC9F2779DF43}"/>
              </a:ext>
            </a:extLst>
          </p:cNvPr>
          <p:cNvSpPr/>
          <p:nvPr/>
        </p:nvSpPr>
        <p:spPr>
          <a:xfrm>
            <a:off x="5512709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E556D5-F6C4-6C40-A318-29B28A3205C4}"/>
              </a:ext>
            </a:extLst>
          </p:cNvPr>
          <p:cNvSpPr/>
          <p:nvPr/>
        </p:nvSpPr>
        <p:spPr>
          <a:xfrm>
            <a:off x="1849667" y="961286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6CE3D1-13FA-6242-804C-7AC83775A455}"/>
              </a:ext>
            </a:extLst>
          </p:cNvPr>
          <p:cNvSpPr/>
          <p:nvPr/>
        </p:nvSpPr>
        <p:spPr>
          <a:xfrm>
            <a:off x="2120542" y="4623086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Prune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some seeds in the reference genome</a:t>
            </a:r>
            <a:endParaRPr lang="en-CH" sz="2400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51" name="Cross 50">
            <a:extLst>
              <a:ext uri="{FF2B5EF4-FFF2-40B4-BE49-F238E27FC236}">
                <a16:creationId xmlns:a16="http://schemas.microsoft.com/office/drawing/2014/main" id="{F77A09C1-E949-5C4C-AFBD-0A00BD9D9A82}"/>
              </a:ext>
            </a:extLst>
          </p:cNvPr>
          <p:cNvSpPr/>
          <p:nvPr/>
        </p:nvSpPr>
        <p:spPr>
          <a:xfrm rot="2683010">
            <a:off x="4615642" y="745639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4" name="Cross 53">
            <a:extLst>
              <a:ext uri="{FF2B5EF4-FFF2-40B4-BE49-F238E27FC236}">
                <a16:creationId xmlns:a16="http://schemas.microsoft.com/office/drawing/2014/main" id="{8C42D252-071D-F04F-AB43-EB377CB0F03E}"/>
              </a:ext>
            </a:extLst>
          </p:cNvPr>
          <p:cNvSpPr/>
          <p:nvPr/>
        </p:nvSpPr>
        <p:spPr>
          <a:xfrm rot="2683010">
            <a:off x="5380386" y="747901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5" name="Cross 54">
            <a:extLst>
              <a:ext uri="{FF2B5EF4-FFF2-40B4-BE49-F238E27FC236}">
                <a16:creationId xmlns:a16="http://schemas.microsoft.com/office/drawing/2014/main" id="{E5FE27F8-58EF-3F4E-A02F-AB79F6429862}"/>
              </a:ext>
            </a:extLst>
          </p:cNvPr>
          <p:cNvSpPr/>
          <p:nvPr/>
        </p:nvSpPr>
        <p:spPr>
          <a:xfrm rot="2683010">
            <a:off x="1692179" y="714253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E90D29-43AC-9F46-BF45-115ECE177293}"/>
              </a:ext>
            </a:extLst>
          </p:cNvPr>
          <p:cNvSpPr/>
          <p:nvPr/>
        </p:nvSpPr>
        <p:spPr>
          <a:xfrm>
            <a:off x="2120542" y="5485890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the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exact differences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between the read and the reference genome</a:t>
            </a:r>
            <a:endParaRPr lang="en-CH" sz="24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C9B647-ED06-8E49-B366-33969DCC874A}"/>
              </a:ext>
            </a:extLst>
          </p:cNvPr>
          <p:cNvSpPr/>
          <p:nvPr/>
        </p:nvSpPr>
        <p:spPr>
          <a:xfrm>
            <a:off x="0" y="3827094"/>
            <a:ext cx="2120544" cy="698905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C7649-5040-2A45-8361-F4AA83EB954C}"/>
              </a:ext>
            </a:extLst>
          </p:cNvPr>
          <p:cNvSpPr/>
          <p:nvPr/>
        </p:nvSpPr>
        <p:spPr>
          <a:xfrm>
            <a:off x="-1" y="4623087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 Filtering</a:t>
            </a:r>
          </a:p>
          <a:p>
            <a:r>
              <a:rPr lang="en-GB" sz="2300" b="1" dirty="0">
                <a:solidFill>
                  <a:schemeClr val="bg1"/>
                </a:solidFill>
                <a:latin typeface="Corbel" panose="020B0503020204020204" pitchFamily="34" charset="0"/>
              </a:rPr>
              <a:t>(e.g., Chaining)</a:t>
            </a:r>
            <a:endParaRPr lang="en-CH" sz="23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D9E493-46FB-784E-A1BE-BCC44EED962A}"/>
              </a:ext>
            </a:extLst>
          </p:cNvPr>
          <p:cNvSpPr/>
          <p:nvPr/>
        </p:nvSpPr>
        <p:spPr>
          <a:xfrm>
            <a:off x="-2" y="5485890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Alignment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65266-4F83-474A-A8F1-F10F807A6670}"/>
              </a:ext>
            </a:extLst>
          </p:cNvPr>
          <p:cNvCxnSpPr>
            <a:cxnSpLocks/>
          </p:cNvCxnSpPr>
          <p:nvPr/>
        </p:nvCxnSpPr>
        <p:spPr>
          <a:xfrm flipV="1">
            <a:off x="1778000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C14728-0600-8546-B963-9A33BED06EA4}"/>
              </a:ext>
            </a:extLst>
          </p:cNvPr>
          <p:cNvCxnSpPr>
            <a:cxnSpLocks/>
          </p:cNvCxnSpPr>
          <p:nvPr/>
        </p:nvCxnSpPr>
        <p:spPr>
          <a:xfrm flipV="1">
            <a:off x="1892770" y="1286583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21228F6-E976-4F4D-9796-76302B6F785B}"/>
              </a:ext>
            </a:extLst>
          </p:cNvPr>
          <p:cNvCxnSpPr>
            <a:cxnSpLocks/>
          </p:cNvCxnSpPr>
          <p:nvPr/>
        </p:nvCxnSpPr>
        <p:spPr>
          <a:xfrm flipV="1">
            <a:off x="2005774" y="12875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CBDD92-A6E6-4448-831D-8628D257B1EB}"/>
              </a:ext>
            </a:extLst>
          </p:cNvPr>
          <p:cNvCxnSpPr>
            <a:cxnSpLocks/>
          </p:cNvCxnSpPr>
          <p:nvPr/>
        </p:nvCxnSpPr>
        <p:spPr>
          <a:xfrm flipV="1">
            <a:off x="2120544" y="12904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596E05-19DF-AB46-AF0B-21B650EFA339}"/>
              </a:ext>
            </a:extLst>
          </p:cNvPr>
          <p:cNvCxnSpPr>
            <a:cxnSpLocks/>
          </p:cNvCxnSpPr>
          <p:nvPr/>
        </p:nvCxnSpPr>
        <p:spPr>
          <a:xfrm flipV="1">
            <a:off x="2247749" y="1273968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333FA82-66B8-A048-9D44-B8FD08654345}"/>
              </a:ext>
            </a:extLst>
          </p:cNvPr>
          <p:cNvCxnSpPr>
            <a:cxnSpLocks/>
          </p:cNvCxnSpPr>
          <p:nvPr/>
        </p:nvCxnSpPr>
        <p:spPr>
          <a:xfrm flipV="1">
            <a:off x="2362519" y="1276874"/>
            <a:ext cx="891313" cy="739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DE266-705F-5E4A-A2F8-18536F22D0B6}"/>
              </a:ext>
            </a:extLst>
          </p:cNvPr>
          <p:cNvCxnSpPr>
            <a:cxnSpLocks/>
          </p:cNvCxnSpPr>
          <p:nvPr/>
        </p:nvCxnSpPr>
        <p:spPr>
          <a:xfrm flipV="1">
            <a:off x="2475523" y="1277865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4A7872-DF0F-F147-ABF8-2F931AD9B9C4}"/>
              </a:ext>
            </a:extLst>
          </p:cNvPr>
          <p:cNvCxnSpPr>
            <a:cxnSpLocks/>
          </p:cNvCxnSpPr>
          <p:nvPr/>
        </p:nvCxnSpPr>
        <p:spPr>
          <a:xfrm flipV="1">
            <a:off x="2590293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002641-8075-0E4E-A38F-1697EE4D937C}"/>
              </a:ext>
            </a:extLst>
          </p:cNvPr>
          <p:cNvCxnSpPr>
            <a:cxnSpLocks/>
          </p:cNvCxnSpPr>
          <p:nvPr/>
        </p:nvCxnSpPr>
        <p:spPr>
          <a:xfrm flipV="1">
            <a:off x="2751310" y="12768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F1C6F2-C82A-1746-8906-61D055E56F36}"/>
              </a:ext>
            </a:extLst>
          </p:cNvPr>
          <p:cNvCxnSpPr>
            <a:cxnSpLocks/>
          </p:cNvCxnSpPr>
          <p:nvPr/>
        </p:nvCxnSpPr>
        <p:spPr>
          <a:xfrm flipV="1">
            <a:off x="2866080" y="12797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9F3633-F2CF-4C42-A061-7688FEF51952}"/>
              </a:ext>
            </a:extLst>
          </p:cNvPr>
          <p:cNvCxnSpPr>
            <a:cxnSpLocks/>
          </p:cNvCxnSpPr>
          <p:nvPr/>
        </p:nvCxnSpPr>
        <p:spPr>
          <a:xfrm flipV="1">
            <a:off x="2979084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3FDA9C3-BBC2-5344-A350-A1D19D62FEF3}"/>
              </a:ext>
            </a:extLst>
          </p:cNvPr>
          <p:cNvCxnSpPr>
            <a:cxnSpLocks/>
          </p:cNvCxnSpPr>
          <p:nvPr/>
        </p:nvCxnSpPr>
        <p:spPr>
          <a:xfrm flipV="1">
            <a:off x="3093854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7F1855D-0EFA-8940-9D7C-19E3D1AC059D}"/>
              </a:ext>
            </a:extLst>
          </p:cNvPr>
          <p:cNvGrpSpPr/>
          <p:nvPr/>
        </p:nvGrpSpPr>
        <p:grpSpPr>
          <a:xfrm>
            <a:off x="2005774" y="305776"/>
            <a:ext cx="6769799" cy="647325"/>
            <a:chOff x="2005774" y="305776"/>
            <a:chExt cx="6769799" cy="64732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C4219AC-3C47-4646-9B1B-5916AE26B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5774" y="568592"/>
              <a:ext cx="5283668" cy="35397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B3113B-A7C1-F542-998C-7DBA398201D3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313441" y="568592"/>
              <a:ext cx="3976001" cy="38450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9BFC0E0-A6D1-C945-B173-7437A9AF95E3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4971403" y="568592"/>
              <a:ext cx="2318039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6BF416-E78A-6F43-A1A9-187AE0254C1D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719690" y="568592"/>
              <a:ext cx="1569752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736A26-6310-4041-9834-0F35DFD07F07}"/>
                </a:ext>
              </a:extLst>
            </p:cNvPr>
            <p:cNvSpPr txBox="1"/>
            <p:nvPr/>
          </p:nvSpPr>
          <p:spPr>
            <a:xfrm>
              <a:off x="7257698" y="305776"/>
              <a:ext cx="1517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Seeds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4D2D85-9CDC-2A49-8321-1EF03CBC6D63}"/>
              </a:ext>
            </a:extLst>
          </p:cNvPr>
          <p:cNvCxnSpPr>
            <a:cxnSpLocks/>
          </p:cNvCxnSpPr>
          <p:nvPr/>
        </p:nvCxnSpPr>
        <p:spPr>
          <a:xfrm>
            <a:off x="2005774" y="1410278"/>
            <a:ext cx="3004112" cy="119070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870DD51-64F9-2249-AD6A-A5C87712F3F6}"/>
              </a:ext>
            </a:extLst>
          </p:cNvPr>
          <p:cNvSpPr/>
          <p:nvPr/>
        </p:nvSpPr>
        <p:spPr>
          <a:xfrm>
            <a:off x="1849469" y="949730"/>
            <a:ext cx="398280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7A1BB6B-9ADF-0E4C-AB78-12136DAE2D77}"/>
              </a:ext>
            </a:extLst>
          </p:cNvPr>
          <p:cNvSpPr/>
          <p:nvPr/>
        </p:nvSpPr>
        <p:spPr>
          <a:xfrm>
            <a:off x="2572129" y="957380"/>
            <a:ext cx="413961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E748F91-7C89-4347-BAF6-07A29CD02944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2779110" y="1417928"/>
            <a:ext cx="2222668" cy="72122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0931-72BA-454E-8E21-19710B8B9596}"/>
              </a:ext>
            </a:extLst>
          </p:cNvPr>
          <p:cNvCxnSpPr/>
          <p:nvPr/>
        </p:nvCxnSpPr>
        <p:spPr>
          <a:xfrm>
            <a:off x="7908925" y="1075332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72A0AB-B533-6042-A89F-F4480868B31A}"/>
              </a:ext>
            </a:extLst>
          </p:cNvPr>
          <p:cNvCxnSpPr/>
          <p:nvPr/>
        </p:nvCxnSpPr>
        <p:spPr>
          <a:xfrm>
            <a:off x="7938463" y="1282953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807D9CC-1656-EC49-94BD-5FD85468E1FB}"/>
              </a:ext>
            </a:extLst>
          </p:cNvPr>
          <p:cNvSpPr/>
          <p:nvPr/>
        </p:nvSpPr>
        <p:spPr>
          <a:xfrm>
            <a:off x="7762783" y="1084856"/>
            <a:ext cx="934505" cy="1924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2677B-6EAB-024E-BDAC-A54D9013A310}"/>
              </a:ext>
            </a:extLst>
          </p:cNvPr>
          <p:cNvSpPr/>
          <p:nvPr/>
        </p:nvSpPr>
        <p:spPr>
          <a:xfrm rot="5400000">
            <a:off x="5162245" y="-2751637"/>
            <a:ext cx="303299" cy="7281093"/>
          </a:xfrm>
          <a:prstGeom prst="leftBrace">
            <a:avLst>
              <a:gd name="adj1" fmla="val 8046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48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324 L 0.20191 -0.0615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875 -0.06319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3" grpId="1"/>
      <p:bldP spid="30" grpId="0"/>
      <p:bldP spid="9" grpId="0"/>
      <p:bldP spid="31" grpId="0"/>
      <p:bldP spid="10" grpId="0" animBg="1"/>
      <p:bldP spid="34" grpId="0" animBg="1"/>
      <p:bldP spid="34" grpId="1" animBg="1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53" grpId="0" animBg="1"/>
      <p:bldP spid="53" grpId="1" animBg="1"/>
      <p:bldP spid="60" grpId="0" animBg="1"/>
      <p:bldP spid="60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9DD96BE-0B07-BB4A-979A-88DC493DE65D}"/>
              </a:ext>
            </a:extLst>
          </p:cNvPr>
          <p:cNvGraphicFramePr>
            <a:graphicFrameLocks noGrp="1"/>
          </p:cNvGraphicFramePr>
          <p:nvPr/>
        </p:nvGraphicFramePr>
        <p:xfrm>
          <a:off x="4183864" y="1962408"/>
          <a:ext cx="24247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94">
                  <a:extLst>
                    <a:ext uri="{9D8B030D-6E8A-4147-A177-3AD203B41FA5}">
                      <a16:colId xmlns:a16="http://schemas.microsoft.com/office/drawing/2014/main" val="1702563712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579326249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838019027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4255235251"/>
                    </a:ext>
                  </a:extLst>
                </a:gridCol>
              </a:tblGrid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G</a:t>
                      </a: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8391519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>
                    <a:lnT w="12700" cmpd="sng"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032990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842622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401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400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391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548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A7DFE-127E-8540-A655-7E27FE1C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Read Mapping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CD888-39C6-FD4F-BF2D-300957D79C86}"/>
              </a:ext>
            </a:extLst>
          </p:cNvPr>
          <p:cNvSpPr/>
          <p:nvPr/>
        </p:nvSpPr>
        <p:spPr>
          <a:xfrm>
            <a:off x="1675735" y="1075332"/>
            <a:ext cx="6277060" cy="208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F2C-44F8-A047-83C5-9F01BAE30569}"/>
              </a:ext>
            </a:extLst>
          </p:cNvPr>
          <p:cNvSpPr txBox="1"/>
          <p:nvPr/>
        </p:nvSpPr>
        <p:spPr>
          <a:xfrm>
            <a:off x="67753" y="922571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49A51-DE1B-434A-89C2-497599B8208D}"/>
              </a:ext>
            </a:extLst>
          </p:cNvPr>
          <p:cNvSpPr/>
          <p:nvPr/>
        </p:nvSpPr>
        <p:spPr>
          <a:xfrm>
            <a:off x="5417748" y="1892008"/>
            <a:ext cx="1331090" cy="77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C9294A-9728-8A41-880A-03EF9CB36856}"/>
              </a:ext>
            </a:extLst>
          </p:cNvPr>
          <p:cNvSpPr/>
          <p:nvPr/>
        </p:nvSpPr>
        <p:spPr>
          <a:xfrm>
            <a:off x="6021180" y="1887060"/>
            <a:ext cx="843406" cy="10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E623-28E6-2148-8A8D-1E1AE6550DA5}"/>
              </a:ext>
            </a:extLst>
          </p:cNvPr>
          <p:cNvSpPr txBox="1"/>
          <p:nvPr/>
        </p:nvSpPr>
        <p:spPr>
          <a:xfrm>
            <a:off x="4875709" y="281888"/>
            <a:ext cx="317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&gt; 3 billion characters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662D66-1749-0640-BF2C-B690261A3428}"/>
              </a:ext>
            </a:extLst>
          </p:cNvPr>
          <p:cNvSpPr txBox="1"/>
          <p:nvPr/>
        </p:nvSpPr>
        <p:spPr>
          <a:xfrm>
            <a:off x="4054036" y="3367934"/>
            <a:ext cx="268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 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F776C-43D9-2545-98D5-F688DF0413A3}"/>
              </a:ext>
            </a:extLst>
          </p:cNvPr>
          <p:cNvSpPr txBox="1"/>
          <p:nvPr/>
        </p:nvSpPr>
        <p:spPr>
          <a:xfrm>
            <a:off x="3952044" y="1410278"/>
            <a:ext cx="105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K-mer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4BAF4-E589-304E-92BF-CBACDBA5C9FD}"/>
              </a:ext>
            </a:extLst>
          </p:cNvPr>
          <p:cNvSpPr txBox="1"/>
          <p:nvPr/>
        </p:nvSpPr>
        <p:spPr>
          <a:xfrm>
            <a:off x="4791945" y="1412516"/>
            <a:ext cx="18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Locations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613E846-C617-374C-971A-C214279B6264}"/>
              </a:ext>
            </a:extLst>
          </p:cNvPr>
          <p:cNvSpPr/>
          <p:nvPr/>
        </p:nvSpPr>
        <p:spPr>
          <a:xfrm rot="5400000">
            <a:off x="5675221" y="868727"/>
            <a:ext cx="192164" cy="1955068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8CB44-3598-AD4C-B489-5DD912AFCC30}"/>
              </a:ext>
            </a:extLst>
          </p:cNvPr>
          <p:cNvSpPr/>
          <p:nvPr/>
        </p:nvSpPr>
        <p:spPr>
          <a:xfrm>
            <a:off x="1678724" y="2023347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14F65-9580-DB4E-80CC-455B283D6696}"/>
              </a:ext>
            </a:extLst>
          </p:cNvPr>
          <p:cNvSpPr txBox="1"/>
          <p:nvPr/>
        </p:nvSpPr>
        <p:spPr>
          <a:xfrm>
            <a:off x="67753" y="1904000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3BA169-04FA-134F-AA9C-5C06ECF02A8E}"/>
              </a:ext>
            </a:extLst>
          </p:cNvPr>
          <p:cNvSpPr/>
          <p:nvPr/>
        </p:nvSpPr>
        <p:spPr>
          <a:xfrm>
            <a:off x="1672221" y="2392641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C5BF41-1E91-EF42-9C41-0FD261D54108}"/>
              </a:ext>
            </a:extLst>
          </p:cNvPr>
          <p:cNvSpPr/>
          <p:nvPr/>
        </p:nvSpPr>
        <p:spPr>
          <a:xfrm>
            <a:off x="1802842" y="2658858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77794-397D-A741-BE16-45CC657602DC}"/>
              </a:ext>
            </a:extLst>
          </p:cNvPr>
          <p:cNvSpPr txBox="1"/>
          <p:nvPr/>
        </p:nvSpPr>
        <p:spPr>
          <a:xfrm>
            <a:off x="2189779" y="2744532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844DEFC-FCFA-444E-B545-322E79142A80}"/>
              </a:ext>
            </a:extLst>
          </p:cNvPr>
          <p:cNvSpPr/>
          <p:nvPr/>
        </p:nvSpPr>
        <p:spPr>
          <a:xfrm>
            <a:off x="1319073" y="2392641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2F7E8-6179-404C-8718-CC895A6DBE30}"/>
              </a:ext>
            </a:extLst>
          </p:cNvPr>
          <p:cNvSpPr txBox="1"/>
          <p:nvPr/>
        </p:nvSpPr>
        <p:spPr>
          <a:xfrm>
            <a:off x="72256" y="2513699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193BA-E2ED-B841-A40D-E3CC08536D90}"/>
              </a:ext>
            </a:extLst>
          </p:cNvPr>
          <p:cNvSpPr/>
          <p:nvPr/>
        </p:nvSpPr>
        <p:spPr>
          <a:xfrm>
            <a:off x="2120542" y="3827094"/>
            <a:ext cx="7023458" cy="698905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potential matching locations (seeds)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in the reference genome </a:t>
            </a:r>
            <a:endParaRPr lang="en-CH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00029F-B882-0048-ACDE-CBFFA87A26F7}"/>
              </a:ext>
            </a:extLst>
          </p:cNvPr>
          <p:cNvSpPr/>
          <p:nvPr/>
        </p:nvSpPr>
        <p:spPr>
          <a:xfrm>
            <a:off x="2586247" y="953101"/>
            <a:ext cx="1454387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6FCDF7-3F7A-B24E-B0E6-B15D51502C6A}"/>
              </a:ext>
            </a:extLst>
          </p:cNvPr>
          <p:cNvSpPr/>
          <p:nvPr/>
        </p:nvSpPr>
        <p:spPr>
          <a:xfrm>
            <a:off x="4764422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D3E0F8-84FA-B744-A307-FC9F2779DF43}"/>
              </a:ext>
            </a:extLst>
          </p:cNvPr>
          <p:cNvSpPr/>
          <p:nvPr/>
        </p:nvSpPr>
        <p:spPr>
          <a:xfrm>
            <a:off x="5512709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E556D5-F6C4-6C40-A318-29B28A3205C4}"/>
              </a:ext>
            </a:extLst>
          </p:cNvPr>
          <p:cNvSpPr/>
          <p:nvPr/>
        </p:nvSpPr>
        <p:spPr>
          <a:xfrm>
            <a:off x="1849667" y="961286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6CE3D1-13FA-6242-804C-7AC83775A455}"/>
              </a:ext>
            </a:extLst>
          </p:cNvPr>
          <p:cNvSpPr/>
          <p:nvPr/>
        </p:nvSpPr>
        <p:spPr>
          <a:xfrm>
            <a:off x="2120542" y="4623086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Prune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some seeds in the reference genome</a:t>
            </a:r>
            <a:endParaRPr lang="en-CH" sz="2400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E90D29-43AC-9F46-BF45-115ECE177293}"/>
              </a:ext>
            </a:extLst>
          </p:cNvPr>
          <p:cNvSpPr/>
          <p:nvPr/>
        </p:nvSpPr>
        <p:spPr>
          <a:xfrm>
            <a:off x="2120542" y="5485890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the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exact differences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between the read and the reference genome</a:t>
            </a:r>
            <a:endParaRPr lang="en-CH" sz="24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C9B647-ED06-8E49-B366-33969DCC874A}"/>
              </a:ext>
            </a:extLst>
          </p:cNvPr>
          <p:cNvSpPr/>
          <p:nvPr/>
        </p:nvSpPr>
        <p:spPr>
          <a:xfrm>
            <a:off x="0" y="3827094"/>
            <a:ext cx="2120544" cy="698905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C7649-5040-2A45-8361-F4AA83EB954C}"/>
              </a:ext>
            </a:extLst>
          </p:cNvPr>
          <p:cNvSpPr/>
          <p:nvPr/>
        </p:nvSpPr>
        <p:spPr>
          <a:xfrm>
            <a:off x="-1" y="4623087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 Filtering</a:t>
            </a:r>
          </a:p>
          <a:p>
            <a:r>
              <a:rPr lang="en-GB" sz="2300" b="1" dirty="0">
                <a:solidFill>
                  <a:schemeClr val="bg1"/>
                </a:solidFill>
                <a:latin typeface="Corbel" panose="020B0503020204020204" pitchFamily="34" charset="0"/>
              </a:rPr>
              <a:t>(e.g., Chaining)</a:t>
            </a:r>
            <a:endParaRPr lang="en-CH" sz="23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D9E493-46FB-784E-A1BE-BCC44EED962A}"/>
              </a:ext>
            </a:extLst>
          </p:cNvPr>
          <p:cNvSpPr/>
          <p:nvPr/>
        </p:nvSpPr>
        <p:spPr>
          <a:xfrm>
            <a:off x="-2" y="5485890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Alignment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65266-4F83-474A-A8F1-F10F807A6670}"/>
              </a:ext>
            </a:extLst>
          </p:cNvPr>
          <p:cNvCxnSpPr>
            <a:cxnSpLocks/>
          </p:cNvCxnSpPr>
          <p:nvPr/>
        </p:nvCxnSpPr>
        <p:spPr>
          <a:xfrm flipV="1">
            <a:off x="1778000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C14728-0600-8546-B963-9A33BED06EA4}"/>
              </a:ext>
            </a:extLst>
          </p:cNvPr>
          <p:cNvCxnSpPr>
            <a:cxnSpLocks/>
          </p:cNvCxnSpPr>
          <p:nvPr/>
        </p:nvCxnSpPr>
        <p:spPr>
          <a:xfrm flipV="1">
            <a:off x="1892770" y="1286583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21228F6-E976-4F4D-9796-76302B6F785B}"/>
              </a:ext>
            </a:extLst>
          </p:cNvPr>
          <p:cNvCxnSpPr>
            <a:cxnSpLocks/>
          </p:cNvCxnSpPr>
          <p:nvPr/>
        </p:nvCxnSpPr>
        <p:spPr>
          <a:xfrm flipV="1">
            <a:off x="2005774" y="12875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CBDD92-A6E6-4448-831D-8628D257B1EB}"/>
              </a:ext>
            </a:extLst>
          </p:cNvPr>
          <p:cNvCxnSpPr>
            <a:cxnSpLocks/>
          </p:cNvCxnSpPr>
          <p:nvPr/>
        </p:nvCxnSpPr>
        <p:spPr>
          <a:xfrm flipV="1">
            <a:off x="2120544" y="12904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596E05-19DF-AB46-AF0B-21B650EFA339}"/>
              </a:ext>
            </a:extLst>
          </p:cNvPr>
          <p:cNvCxnSpPr>
            <a:cxnSpLocks/>
          </p:cNvCxnSpPr>
          <p:nvPr/>
        </p:nvCxnSpPr>
        <p:spPr>
          <a:xfrm flipV="1">
            <a:off x="2247749" y="1273968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333FA82-66B8-A048-9D44-B8FD08654345}"/>
              </a:ext>
            </a:extLst>
          </p:cNvPr>
          <p:cNvCxnSpPr>
            <a:cxnSpLocks/>
          </p:cNvCxnSpPr>
          <p:nvPr/>
        </p:nvCxnSpPr>
        <p:spPr>
          <a:xfrm flipV="1">
            <a:off x="2362519" y="1276874"/>
            <a:ext cx="891313" cy="739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DE266-705F-5E4A-A2F8-18536F22D0B6}"/>
              </a:ext>
            </a:extLst>
          </p:cNvPr>
          <p:cNvCxnSpPr>
            <a:cxnSpLocks/>
          </p:cNvCxnSpPr>
          <p:nvPr/>
        </p:nvCxnSpPr>
        <p:spPr>
          <a:xfrm flipV="1">
            <a:off x="2475523" y="1277865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4A7872-DF0F-F147-ABF8-2F931AD9B9C4}"/>
              </a:ext>
            </a:extLst>
          </p:cNvPr>
          <p:cNvCxnSpPr>
            <a:cxnSpLocks/>
          </p:cNvCxnSpPr>
          <p:nvPr/>
        </p:nvCxnSpPr>
        <p:spPr>
          <a:xfrm flipV="1">
            <a:off x="2590293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002641-8075-0E4E-A38F-1697EE4D937C}"/>
              </a:ext>
            </a:extLst>
          </p:cNvPr>
          <p:cNvCxnSpPr>
            <a:cxnSpLocks/>
          </p:cNvCxnSpPr>
          <p:nvPr/>
        </p:nvCxnSpPr>
        <p:spPr>
          <a:xfrm flipV="1">
            <a:off x="2751310" y="12768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F1C6F2-C82A-1746-8906-61D055E56F36}"/>
              </a:ext>
            </a:extLst>
          </p:cNvPr>
          <p:cNvCxnSpPr>
            <a:cxnSpLocks/>
          </p:cNvCxnSpPr>
          <p:nvPr/>
        </p:nvCxnSpPr>
        <p:spPr>
          <a:xfrm flipV="1">
            <a:off x="2866080" y="12797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9F3633-F2CF-4C42-A061-7688FEF51952}"/>
              </a:ext>
            </a:extLst>
          </p:cNvPr>
          <p:cNvCxnSpPr>
            <a:cxnSpLocks/>
          </p:cNvCxnSpPr>
          <p:nvPr/>
        </p:nvCxnSpPr>
        <p:spPr>
          <a:xfrm flipV="1">
            <a:off x="2979084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3FDA9C3-BBC2-5344-A350-A1D19D62FEF3}"/>
              </a:ext>
            </a:extLst>
          </p:cNvPr>
          <p:cNvCxnSpPr>
            <a:cxnSpLocks/>
          </p:cNvCxnSpPr>
          <p:nvPr/>
        </p:nvCxnSpPr>
        <p:spPr>
          <a:xfrm flipV="1">
            <a:off x="3093854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0931-72BA-454E-8E21-19710B8B9596}"/>
              </a:ext>
            </a:extLst>
          </p:cNvPr>
          <p:cNvCxnSpPr/>
          <p:nvPr/>
        </p:nvCxnSpPr>
        <p:spPr>
          <a:xfrm>
            <a:off x="7908925" y="1075332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72A0AB-B533-6042-A89F-F4480868B31A}"/>
              </a:ext>
            </a:extLst>
          </p:cNvPr>
          <p:cNvCxnSpPr/>
          <p:nvPr/>
        </p:nvCxnSpPr>
        <p:spPr>
          <a:xfrm>
            <a:off x="7938463" y="1282953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807D9CC-1656-EC49-94BD-5FD85468E1FB}"/>
              </a:ext>
            </a:extLst>
          </p:cNvPr>
          <p:cNvSpPr/>
          <p:nvPr/>
        </p:nvSpPr>
        <p:spPr>
          <a:xfrm>
            <a:off x="7762783" y="1084856"/>
            <a:ext cx="934505" cy="1924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2677B-6EAB-024E-BDAC-A54D9013A310}"/>
              </a:ext>
            </a:extLst>
          </p:cNvPr>
          <p:cNvSpPr/>
          <p:nvPr/>
        </p:nvSpPr>
        <p:spPr>
          <a:xfrm rot="5400000">
            <a:off x="5162245" y="-2751637"/>
            <a:ext cx="303299" cy="7281093"/>
          </a:xfrm>
          <a:prstGeom prst="leftBrace">
            <a:avLst>
              <a:gd name="adj1" fmla="val 8046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48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324 L 0.20191 -0.0615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875 -0.0631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3" grpId="1"/>
      <p:bldP spid="30" grpId="0"/>
      <p:bldP spid="9" grpId="0"/>
      <p:bldP spid="31" grpId="0"/>
      <p:bldP spid="10" grpId="0" animBg="1"/>
      <p:bldP spid="34" grpId="0" animBg="1"/>
      <p:bldP spid="34" grpId="1" animBg="1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59" grpId="0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1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506E-5483-E645-8E06-B3AE6F99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7BEB-67FC-8543-AD0D-41045DBBD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Case study on a real-world genomic read dataset </a:t>
            </a:r>
          </a:p>
          <a:p>
            <a:pPr lvl="1"/>
            <a:r>
              <a:rPr lang="en-CH" dirty="0"/>
              <a:t>Various read mapping systems</a:t>
            </a:r>
          </a:p>
          <a:p>
            <a:pPr lvl="1"/>
            <a:r>
              <a:rPr lang="en-CH" dirty="0"/>
              <a:t>Various state-of-the-art SSD configurations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81D5D-D184-8743-A3AC-8A9DCAC04300}"/>
              </a:ext>
            </a:extLst>
          </p:cNvPr>
          <p:cNvSpPr/>
          <p:nvPr/>
        </p:nvSpPr>
        <p:spPr>
          <a:xfrm>
            <a:off x="0" y="2934929"/>
            <a:ext cx="9144000" cy="19762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The ideal in-storage filter significantly improves performance by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the computation overhead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the data movement overhead</a:t>
            </a:r>
            <a:endParaRPr lang="en-CH" sz="22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506E-5483-E645-8E06-B3AE6F99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7BEB-67FC-8543-AD0D-41045DBBD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Case study on a real-world genomic read dataset </a:t>
            </a:r>
          </a:p>
          <a:p>
            <a:pPr lvl="1"/>
            <a:r>
              <a:rPr lang="en-CH" dirty="0"/>
              <a:t>Various read mapping systems</a:t>
            </a:r>
          </a:p>
          <a:p>
            <a:pPr lvl="1"/>
            <a:r>
              <a:rPr lang="en-CH" dirty="0"/>
              <a:t>Various state-of-the-art SSD configurations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EE0E0-0E39-2B4A-B797-26F8EB737195}"/>
              </a:ext>
            </a:extLst>
          </p:cNvPr>
          <p:cNvSpPr/>
          <p:nvPr/>
        </p:nvSpPr>
        <p:spPr>
          <a:xfrm>
            <a:off x="0" y="2440280"/>
            <a:ext cx="9144000" cy="1977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Filtering outside SSD provides lower performance benefit since it 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does not reduce the data movement overhead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GB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2) must compete with read mapping for system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E3123-DBB8-D044-B8D2-0DADB91CC094}"/>
              </a:ext>
            </a:extLst>
          </p:cNvPr>
          <p:cNvSpPr/>
          <p:nvPr/>
        </p:nvSpPr>
        <p:spPr>
          <a:xfrm>
            <a:off x="0" y="4737550"/>
            <a:ext cx="9144000" cy="1142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 HW accelerator reduces the computation bottleneck,</a:t>
            </a:r>
          </a:p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which makes I/O a larger bottleneck in the system</a:t>
            </a:r>
            <a:endParaRPr lang="en-GB" sz="22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ldLvl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C3EE-5993-A644-AF23-74B2FA29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8FEE-0E94-5446-8E5D-F7DDEEAE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2169525"/>
            <a:ext cx="8987622" cy="564618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Design Objectives: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A11E9-FEE2-8D47-8228-4D4CCFE34A7C}"/>
              </a:ext>
            </a:extLst>
          </p:cNvPr>
          <p:cNvSpPr txBox="1"/>
          <p:nvPr/>
        </p:nvSpPr>
        <p:spPr>
          <a:xfrm>
            <a:off x="366963" y="808196"/>
            <a:ext cx="8410073" cy="1026423"/>
          </a:xfrm>
          <a:prstGeom prst="roundRect">
            <a:avLst>
              <a:gd name="adj" fmla="val 47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/>
              <a:t>Design an in-storage filter for genome sequence analysis in a cost-effective manner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BB022-B9A6-A04B-8C65-6771E22B4491}"/>
              </a:ext>
            </a:extLst>
          </p:cNvPr>
          <p:cNvGrpSpPr/>
          <p:nvPr/>
        </p:nvGrpSpPr>
        <p:grpSpPr>
          <a:xfrm>
            <a:off x="189560" y="2674473"/>
            <a:ext cx="8587476" cy="1158663"/>
            <a:chOff x="-85727" y="1376565"/>
            <a:chExt cx="7880466" cy="11586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FC1EE5-FA8E-9341-B502-4644E06BF605}"/>
                </a:ext>
              </a:extLst>
            </p:cNvPr>
            <p:cNvSpPr/>
            <p:nvPr/>
          </p:nvSpPr>
          <p:spPr>
            <a:xfrm>
              <a:off x="85723" y="1562020"/>
              <a:ext cx="7709016" cy="9732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Provide high in-storage filtering performance to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overlap the filtering with the read mapping</a:t>
              </a:r>
              <a:r>
                <a:rPr lang="en-US" sz="2400" dirty="0">
                  <a:solidFill>
                    <a:srgbClr val="009FFF"/>
                  </a:solidFill>
                  <a:latin typeface="Corbel" panose="020B0503020204020204" pitchFamily="34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of unfiltered data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F9D59A2-40D7-C447-BC25-0A460FB0805B}"/>
                </a:ext>
              </a:extLst>
            </p:cNvPr>
            <p:cNvSpPr/>
            <p:nvPr/>
          </p:nvSpPr>
          <p:spPr>
            <a:xfrm>
              <a:off x="-85727" y="1376565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Performance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FD98D0-7CD2-7D48-A3C6-C72824CF7F95}"/>
              </a:ext>
            </a:extLst>
          </p:cNvPr>
          <p:cNvGrpSpPr/>
          <p:nvPr/>
        </p:nvGrpSpPr>
        <p:grpSpPr>
          <a:xfrm>
            <a:off x="189560" y="4094359"/>
            <a:ext cx="8587476" cy="1150790"/>
            <a:chOff x="-85727" y="1312470"/>
            <a:chExt cx="7880466" cy="11507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7DE7AB-922E-CF48-B932-40701021ED4B}"/>
                </a:ext>
              </a:extLst>
            </p:cNvPr>
            <p:cNvSpPr/>
            <p:nvPr/>
          </p:nvSpPr>
          <p:spPr>
            <a:xfrm>
              <a:off x="85723" y="1495520"/>
              <a:ext cx="7709016" cy="967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Support reads with 1) different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properties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 and 2) different degrees of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genetic variation 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in the compared genomes</a:t>
              </a:r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4025E8AE-01C6-4A42-8BB8-0B6DADC43140}"/>
                </a:ext>
              </a:extLst>
            </p:cNvPr>
            <p:cNvSpPr/>
            <p:nvPr/>
          </p:nvSpPr>
          <p:spPr>
            <a:xfrm>
              <a:off x="-85727" y="1312470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Applicability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25437D-17DA-5B4B-AF12-6B182A97ED90}"/>
              </a:ext>
            </a:extLst>
          </p:cNvPr>
          <p:cNvGrpSpPr/>
          <p:nvPr/>
        </p:nvGrpSpPr>
        <p:grpSpPr>
          <a:xfrm>
            <a:off x="189560" y="5506372"/>
            <a:ext cx="8587476" cy="822775"/>
            <a:chOff x="-85727" y="1257621"/>
            <a:chExt cx="7880466" cy="8227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109C0C-7DBA-7E4B-B19E-BAAFE98E52F4}"/>
                </a:ext>
              </a:extLst>
            </p:cNvPr>
            <p:cNvSpPr/>
            <p:nvPr/>
          </p:nvSpPr>
          <p:spPr>
            <a:xfrm>
              <a:off x="85723" y="1345893"/>
              <a:ext cx="7709016" cy="734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spcAft>
                  <a:spcPts val="20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Do not require significant hardware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overhead</a:t>
              </a:r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352F7DAE-7493-F348-86F1-DF7E07C48484}"/>
                </a:ext>
              </a:extLst>
            </p:cNvPr>
            <p:cNvSpPr/>
            <p:nvPr/>
          </p:nvSpPr>
          <p:spPr>
            <a:xfrm>
              <a:off x="-85727" y="1257621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Low-cost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3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8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7A55D90-A30F-6843-AF17-DF532F64C21E}"/>
              </a:ext>
            </a:extLst>
          </p:cNvPr>
          <p:cNvSpPr/>
          <p:nvPr/>
        </p:nvSpPr>
        <p:spPr>
          <a:xfrm>
            <a:off x="4544265" y="3720326"/>
            <a:ext cx="45719" cy="6012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98A31-6773-DA4E-BF09-CC8C70AC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BA716545-6B7B-674E-88BE-9F37A528D99A}"/>
              </a:ext>
            </a:extLst>
          </p:cNvPr>
          <p:cNvSpPr/>
          <p:nvPr/>
        </p:nvSpPr>
        <p:spPr>
          <a:xfrm>
            <a:off x="1047136" y="4291768"/>
            <a:ext cx="6916994" cy="2101506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83E48F5-E0FE-2D46-BA63-2B647FB8E7E9}"/>
              </a:ext>
            </a:extLst>
          </p:cNvPr>
          <p:cNvCxnSpPr>
            <a:cxnSpLocks/>
          </p:cNvCxnSpPr>
          <p:nvPr/>
        </p:nvCxnSpPr>
        <p:spPr>
          <a:xfrm flipH="1">
            <a:off x="5982739" y="4708624"/>
            <a:ext cx="23670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3FAB5062-72EF-ED4D-B329-14B3A1057736}"/>
              </a:ext>
            </a:extLst>
          </p:cNvPr>
          <p:cNvSpPr/>
          <p:nvPr/>
        </p:nvSpPr>
        <p:spPr bwMode="auto">
          <a:xfrm>
            <a:off x="3066681" y="4375211"/>
            <a:ext cx="2932802" cy="1929574"/>
          </a:xfrm>
          <a:prstGeom prst="roundRect">
            <a:avLst>
              <a:gd name="adj" fmla="val 0"/>
            </a:avLst>
          </a:prstGeom>
          <a:solidFill>
            <a:srgbClr val="E9F9E4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000" rIns="91440" bIns="36000" numCol="1" rtlCol="0" anchor="b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SSD Controller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C22FFB0-21B2-FD4C-AA38-17DF3AF62EA2}"/>
              </a:ext>
            </a:extLst>
          </p:cNvPr>
          <p:cNvGrpSpPr/>
          <p:nvPr/>
        </p:nvGrpSpPr>
        <p:grpSpPr>
          <a:xfrm>
            <a:off x="5108013" y="4653955"/>
            <a:ext cx="757152" cy="682568"/>
            <a:chOff x="10752096" y="4076481"/>
            <a:chExt cx="757152" cy="682568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0B01296-2EE5-F34E-9054-A75C185A5219}"/>
                </a:ext>
              </a:extLst>
            </p:cNvPr>
            <p:cNvSpPr/>
            <p:nvPr/>
          </p:nvSpPr>
          <p:spPr bwMode="auto">
            <a:xfrm>
              <a:off x="10752096" y="4076481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C922A28-6D6B-C744-BD7B-314054C2CA17}"/>
                </a:ext>
              </a:extLst>
            </p:cNvPr>
            <p:cNvSpPr/>
            <p:nvPr/>
          </p:nvSpPr>
          <p:spPr bwMode="auto">
            <a:xfrm>
              <a:off x="10804689" y="4138092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72AD538-7314-9941-AF9B-590AFBADC79D}"/>
                </a:ext>
              </a:extLst>
            </p:cNvPr>
            <p:cNvSpPr/>
            <p:nvPr/>
          </p:nvSpPr>
          <p:spPr bwMode="auto">
            <a:xfrm>
              <a:off x="10857282" y="4199703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50CAAA1-8F7A-3C41-9680-FB7461FD7914}"/>
              </a:ext>
            </a:extLst>
          </p:cNvPr>
          <p:cNvSpPr/>
          <p:nvPr/>
        </p:nvSpPr>
        <p:spPr bwMode="auto">
          <a:xfrm>
            <a:off x="6193266" y="4388458"/>
            <a:ext cx="1374442" cy="191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n-SSD DRAM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6B8CE80D-C246-8E46-B35E-C62A766DE30E}"/>
              </a:ext>
            </a:extLst>
          </p:cNvPr>
          <p:cNvSpPr/>
          <p:nvPr/>
        </p:nvSpPr>
        <p:spPr>
          <a:xfrm>
            <a:off x="6248740" y="4656831"/>
            <a:ext cx="1274619" cy="638034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L2P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Mappings</a:t>
            </a:r>
          </a:p>
        </p:txBody>
      </p: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07D06B4C-49E7-9A47-954A-B533AD05B48E}"/>
              </a:ext>
            </a:extLst>
          </p:cNvPr>
          <p:cNvCxnSpPr>
            <a:cxnSpLocks/>
            <a:stCxn id="161" idx="0"/>
          </p:cNvCxnSpPr>
          <p:nvPr/>
        </p:nvCxnSpPr>
        <p:spPr>
          <a:xfrm rot="5400000" flipH="1" flipV="1">
            <a:off x="2667797" y="3546156"/>
            <a:ext cx="110660" cy="2031254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1F23783C-1E6F-2148-949B-28DCD639617A}"/>
              </a:ext>
            </a:extLst>
          </p:cNvPr>
          <p:cNvCxnSpPr>
            <a:cxnSpLocks/>
            <a:stCxn id="160" idx="0"/>
          </p:cNvCxnSpPr>
          <p:nvPr/>
        </p:nvCxnSpPr>
        <p:spPr>
          <a:xfrm rot="5400000" flipH="1" flipV="1">
            <a:off x="2841652" y="4345780"/>
            <a:ext cx="110660" cy="432006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12AEC04-78C9-424B-9A2B-51F97DF95BF6}"/>
              </a:ext>
            </a:extLst>
          </p:cNvPr>
          <p:cNvSpPr/>
          <p:nvPr/>
        </p:nvSpPr>
        <p:spPr bwMode="auto">
          <a:xfrm>
            <a:off x="3120724" y="4436527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A080DD9F-FBE9-2842-A168-BE1F0FB731C0}"/>
              </a:ext>
            </a:extLst>
          </p:cNvPr>
          <p:cNvCxnSpPr>
            <a:cxnSpLocks/>
            <a:stCxn id="166" idx="0"/>
          </p:cNvCxnSpPr>
          <p:nvPr/>
        </p:nvCxnSpPr>
        <p:spPr>
          <a:xfrm rot="5400000" flipH="1" flipV="1">
            <a:off x="2659633" y="4535342"/>
            <a:ext cx="110660" cy="2031254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>
            <a:extLst>
              <a:ext uri="{FF2B5EF4-FFF2-40B4-BE49-F238E27FC236}">
                <a16:creationId xmlns:a16="http://schemas.microsoft.com/office/drawing/2014/main" id="{EB641D23-33DF-DD45-98CF-4B2D7999D77D}"/>
              </a:ext>
            </a:extLst>
          </p:cNvPr>
          <p:cNvCxnSpPr>
            <a:cxnSpLocks/>
            <a:stCxn id="165" idx="0"/>
          </p:cNvCxnSpPr>
          <p:nvPr/>
        </p:nvCxnSpPr>
        <p:spPr>
          <a:xfrm rot="5400000" flipH="1" flipV="1">
            <a:off x="2841652" y="5334966"/>
            <a:ext cx="110660" cy="432006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02F4DA2-BCF8-9A48-BCD9-0BA70DF15A64}"/>
              </a:ext>
            </a:extLst>
          </p:cNvPr>
          <p:cNvSpPr/>
          <p:nvPr/>
        </p:nvSpPr>
        <p:spPr bwMode="auto">
          <a:xfrm>
            <a:off x="3120724" y="5400545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Ctrl.#N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8" name="직사각형 363">
            <a:extLst>
              <a:ext uri="{FF2B5EF4-FFF2-40B4-BE49-F238E27FC236}">
                <a16:creationId xmlns:a16="http://schemas.microsoft.com/office/drawing/2014/main" id="{B4BDF15D-8D25-104F-AE63-C4DBE8928063}"/>
              </a:ext>
            </a:extLst>
          </p:cNvPr>
          <p:cNvSpPr/>
          <p:nvPr/>
        </p:nvSpPr>
        <p:spPr>
          <a:xfrm rot="5400000">
            <a:off x="3252980" y="5033631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E64289B-EB9B-6D47-B64C-9E0580EB2FAE}"/>
              </a:ext>
            </a:extLst>
          </p:cNvPr>
          <p:cNvSpPr/>
          <p:nvPr/>
        </p:nvSpPr>
        <p:spPr bwMode="auto">
          <a:xfrm>
            <a:off x="2347056" y="4617113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DBB906D-E4D7-1C41-AE6B-C1481B80D262}"/>
              </a:ext>
            </a:extLst>
          </p:cNvPr>
          <p:cNvSpPr/>
          <p:nvPr/>
        </p:nvSpPr>
        <p:spPr bwMode="auto">
          <a:xfrm>
            <a:off x="1373577" y="4617113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2" name="직사각형 363">
            <a:extLst>
              <a:ext uri="{FF2B5EF4-FFF2-40B4-BE49-F238E27FC236}">
                <a16:creationId xmlns:a16="http://schemas.microsoft.com/office/drawing/2014/main" id="{308A9F7D-E526-FA48-9420-6DB86474B9A3}"/>
              </a:ext>
            </a:extLst>
          </p:cNvPr>
          <p:cNvSpPr/>
          <p:nvPr/>
        </p:nvSpPr>
        <p:spPr>
          <a:xfrm>
            <a:off x="2040997" y="4809233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A6C7469-4034-2047-8AE1-A134E59CF669}"/>
              </a:ext>
            </a:extLst>
          </p:cNvPr>
          <p:cNvSpPr/>
          <p:nvPr/>
        </p:nvSpPr>
        <p:spPr bwMode="auto">
          <a:xfrm>
            <a:off x="2347056" y="5606299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72BC88E-4037-C64C-8988-CCAADD3A7F9C}"/>
              </a:ext>
            </a:extLst>
          </p:cNvPr>
          <p:cNvSpPr/>
          <p:nvPr/>
        </p:nvSpPr>
        <p:spPr bwMode="auto">
          <a:xfrm>
            <a:off x="1365413" y="5606299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7" name="직사각형 363">
            <a:extLst>
              <a:ext uri="{FF2B5EF4-FFF2-40B4-BE49-F238E27FC236}">
                <a16:creationId xmlns:a16="http://schemas.microsoft.com/office/drawing/2014/main" id="{08986F32-0494-5C4F-81F7-43D29601CACA}"/>
              </a:ext>
            </a:extLst>
          </p:cNvPr>
          <p:cNvSpPr/>
          <p:nvPr/>
        </p:nvSpPr>
        <p:spPr>
          <a:xfrm>
            <a:off x="2040997" y="5777347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823B947D-A2DA-7E4F-A040-C4231925158A}"/>
              </a:ext>
            </a:extLst>
          </p:cNvPr>
          <p:cNvSpPr/>
          <p:nvPr/>
        </p:nvSpPr>
        <p:spPr>
          <a:xfrm>
            <a:off x="2752302" y="3418989"/>
            <a:ext cx="3534327" cy="302571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1E5A34E-4ED5-AB4D-822F-84C411E61671}"/>
              </a:ext>
            </a:extLst>
          </p:cNvPr>
          <p:cNvSpPr/>
          <p:nvPr/>
        </p:nvSpPr>
        <p:spPr>
          <a:xfrm>
            <a:off x="4981322" y="4464238"/>
            <a:ext cx="948293" cy="453460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56931D-8BFC-EC4E-8D51-8BAF0560FBA8}"/>
              </a:ext>
            </a:extLst>
          </p:cNvPr>
          <p:cNvSpPr/>
          <p:nvPr/>
        </p:nvSpPr>
        <p:spPr bwMode="auto">
          <a:xfrm>
            <a:off x="5089771" y="5400543"/>
            <a:ext cx="812503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9DF49F-887A-924C-A0EF-CA98B8F10E91}"/>
              </a:ext>
            </a:extLst>
          </p:cNvPr>
          <p:cNvSpPr/>
          <p:nvPr/>
        </p:nvSpPr>
        <p:spPr bwMode="auto">
          <a:xfrm>
            <a:off x="3920709" y="4436527"/>
            <a:ext cx="752544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366EB1-3ED8-174F-9545-5F5FC586E043}"/>
              </a:ext>
            </a:extLst>
          </p:cNvPr>
          <p:cNvSpPr/>
          <p:nvPr/>
        </p:nvSpPr>
        <p:spPr bwMode="auto">
          <a:xfrm>
            <a:off x="3920709" y="5400544"/>
            <a:ext cx="752544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135A139-ED18-1640-A5D8-F41D6940FCC8}"/>
              </a:ext>
            </a:extLst>
          </p:cNvPr>
          <p:cNvSpPr/>
          <p:nvPr/>
        </p:nvSpPr>
        <p:spPr>
          <a:xfrm>
            <a:off x="6248740" y="5388400"/>
            <a:ext cx="1274619" cy="638034"/>
          </a:xfrm>
          <a:prstGeom prst="roundRect">
            <a:avLst>
              <a:gd name="adj" fmla="val 9944"/>
            </a:avLst>
          </a:prstGeom>
          <a:solidFill>
            <a:srgbClr val="BAE5F5"/>
          </a:solidFill>
          <a:ln w="1905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Metadata  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46E2371-B898-2D4D-B665-832A7DA710CB}"/>
              </a:ext>
            </a:extLst>
          </p:cNvPr>
          <p:cNvSpPr/>
          <p:nvPr/>
        </p:nvSpPr>
        <p:spPr>
          <a:xfrm>
            <a:off x="4960001" y="4419455"/>
            <a:ext cx="977645" cy="583858"/>
          </a:xfrm>
          <a:prstGeom prst="roundRect">
            <a:avLst>
              <a:gd name="adj" fmla="val 16632"/>
            </a:avLst>
          </a:prstGeom>
          <a:solidFill>
            <a:srgbClr val="BAE5F5"/>
          </a:solidFill>
          <a:ln w="1905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0D84DD8-85AF-8549-A50C-B4F3B2A078F1}"/>
              </a:ext>
            </a:extLst>
          </p:cNvPr>
          <p:cNvSpPr/>
          <p:nvPr/>
        </p:nvSpPr>
        <p:spPr>
          <a:xfrm rot="16200000">
            <a:off x="4279490" y="3776632"/>
            <a:ext cx="580099" cy="467486"/>
          </a:xfrm>
          <a:prstGeom prst="rightArrow">
            <a:avLst/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B76091-15B2-984C-9D40-41624FFF2AD8}"/>
              </a:ext>
            </a:extLst>
          </p:cNvPr>
          <p:cNvSpPr/>
          <p:nvPr/>
        </p:nvSpPr>
        <p:spPr bwMode="auto">
          <a:xfrm>
            <a:off x="4885532" y="3802009"/>
            <a:ext cx="307859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rgbClr val="1982C3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Reads that need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rgbClr val="1982C3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substantial processing</a:t>
            </a:r>
            <a:endParaRPr kumimoji="0" lang="en-CH" sz="2000" u="none" strike="noStrike" cap="none" normalizeH="0" baseline="0" dirty="0">
              <a:ln>
                <a:noFill/>
              </a:ln>
              <a:solidFill>
                <a:srgbClr val="1982C3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F8748EF-DAA0-A047-9A60-18BE750087F3}"/>
              </a:ext>
            </a:extLst>
          </p:cNvPr>
          <p:cNvSpPr txBox="1">
            <a:spLocks/>
          </p:cNvSpPr>
          <p:nvPr/>
        </p:nvSpPr>
        <p:spPr>
          <a:xfrm>
            <a:off x="189560" y="955166"/>
            <a:ext cx="8764880" cy="2585763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2000"/>
              </a:spcAft>
              <a:buClr>
                <a:schemeClr val="tx1"/>
              </a:buClr>
            </a:pPr>
            <a:r>
              <a:rPr lang="en-GB" sz="2400" b="1" dirty="0">
                <a:solidFill>
                  <a:srgbClr val="1982C3"/>
                </a:solidFill>
              </a:rPr>
              <a:t>Key idea: </a:t>
            </a:r>
            <a:r>
              <a:rPr lang="en-GB" sz="2400" dirty="0"/>
              <a:t>Filter reads that do not require alignment </a:t>
            </a:r>
            <a:r>
              <a:rPr lang="en-GB" sz="2400" dirty="0">
                <a:solidFill>
                  <a:srgbClr val="1982C3"/>
                </a:solidFill>
              </a:rPr>
              <a:t>inside the storage</a:t>
            </a:r>
            <a:r>
              <a:rPr lang="en-GB" sz="2400" dirty="0"/>
              <a:t> system</a:t>
            </a:r>
            <a:endParaRPr lang="en-GB" sz="2400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sz="2400" b="1" dirty="0">
                <a:solidFill>
                  <a:srgbClr val="C00000"/>
                </a:solidFill>
              </a:rPr>
              <a:t>Challenges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dirty="0">
                <a:solidFill>
                  <a:srgbClr val="C00000"/>
                </a:solidFill>
              </a:rPr>
              <a:t>Different </a:t>
            </a:r>
            <a:r>
              <a:rPr lang="en-GB" dirty="0" err="1">
                <a:solidFill>
                  <a:srgbClr val="C00000"/>
                </a:solidFill>
              </a:rPr>
              <a:t>behavior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across read mapping workloads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dirty="0">
                <a:solidFill>
                  <a:srgbClr val="C00000"/>
                </a:solidFill>
              </a:rPr>
              <a:t>Limited </a:t>
            </a:r>
            <a:r>
              <a:rPr lang="en-GB" dirty="0"/>
              <a:t>hardware resources in the SSD</a:t>
            </a:r>
          </a:p>
        </p:txBody>
      </p:sp>
    </p:spTree>
    <p:extLst>
      <p:ext uri="{BB962C8B-B14F-4D97-AF65-F5344CB8AC3E}">
        <p14:creationId xmlns:p14="http://schemas.microsoft.com/office/powerpoint/2010/main" val="8205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12" grpId="0" animBg="1"/>
      <p:bldP spid="61" grpId="0"/>
      <p:bldP spid="65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25B7-DEF6-5F4A-B988-8E683678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Filtering Opportunities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0BFFBE-1EC2-3C4A-A597-09FB446C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Sequencing machines produce one of two kinds of reads 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Short reads: </a:t>
            </a:r>
            <a:r>
              <a:rPr lang="en-GB" sz="2200" dirty="0">
                <a:solidFill>
                  <a:srgbClr val="629B3C"/>
                </a:solidFill>
              </a:rPr>
              <a:t>highly accurate </a:t>
            </a:r>
            <a:r>
              <a:rPr lang="en-GB" sz="2200" dirty="0"/>
              <a:t>and short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Long reads: </a:t>
            </a:r>
            <a:r>
              <a:rPr lang="en-GB" sz="2200" dirty="0">
                <a:solidFill>
                  <a:srgbClr val="C00000"/>
                </a:solidFill>
              </a:rPr>
              <a:t>less accurate </a:t>
            </a:r>
            <a:r>
              <a:rPr lang="en-GB" sz="2200" dirty="0"/>
              <a:t>and long</a:t>
            </a:r>
            <a:endParaRPr lang="en-GB" dirty="0"/>
          </a:p>
          <a:p>
            <a:pPr marL="0" indent="0">
              <a:buNone/>
            </a:pPr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F7777-01A8-8344-94F4-F86EC7C6EDAB}"/>
              </a:ext>
            </a:extLst>
          </p:cNvPr>
          <p:cNvSpPr/>
          <p:nvPr/>
        </p:nvSpPr>
        <p:spPr>
          <a:xfrm>
            <a:off x="481684" y="5225849"/>
            <a:ext cx="8400644" cy="9732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High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sequencing error rates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(long reads) 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or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High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genetic variation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(short or long reads)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5326CE5E-62C4-314D-908A-4A31F336E2CC}"/>
              </a:ext>
            </a:extLst>
          </p:cNvPr>
          <p:cNvSpPr/>
          <p:nvPr/>
        </p:nvSpPr>
        <p:spPr>
          <a:xfrm>
            <a:off x="189558" y="4634434"/>
            <a:ext cx="8505940" cy="7365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Non-matching reads</a:t>
            </a:r>
          </a:p>
          <a:p>
            <a:r>
              <a:rPr lang="en-US" sz="2200" dirty="0">
                <a:solidFill>
                  <a:srgbClr val="1982C3"/>
                </a:solidFill>
                <a:latin typeface="Corbel" panose="020B0503020204020204" pitchFamily="34" charset="0"/>
              </a:rPr>
              <a:t>Do not have potential matching locations, so they skip alignment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10D33-781C-AF49-A244-03E794B46FDE}"/>
              </a:ext>
            </a:extLst>
          </p:cNvPr>
          <p:cNvSpPr/>
          <p:nvPr/>
        </p:nvSpPr>
        <p:spPr>
          <a:xfrm>
            <a:off x="481684" y="3196627"/>
            <a:ext cx="8400644" cy="13151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Low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sequencing error rates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(short reads) 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combined with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Low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genetic variation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84B784F0-7BDE-204A-BF08-2F32008075E0}"/>
              </a:ext>
            </a:extLst>
          </p:cNvPr>
          <p:cNvSpPr/>
          <p:nvPr/>
        </p:nvSpPr>
        <p:spPr>
          <a:xfrm>
            <a:off x="189558" y="2921018"/>
            <a:ext cx="8505940" cy="7365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Exactly-matching reads</a:t>
            </a:r>
          </a:p>
          <a:p>
            <a:r>
              <a:rPr lang="en-US" sz="2200" dirty="0">
                <a:solidFill>
                  <a:srgbClr val="1982C3"/>
                </a:solidFill>
                <a:latin typeface="Corbel" panose="020B0503020204020204" pitchFamily="34" charset="0"/>
              </a:rPr>
              <a:t>Do not need expensive approximate string matching during alignment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7B142F-6429-E54A-8CD8-652E6474BDF5}"/>
              </a:ext>
            </a:extLst>
          </p:cNvPr>
          <p:cNvSpPr txBox="1">
            <a:spLocks/>
          </p:cNvSpPr>
          <p:nvPr/>
        </p:nvSpPr>
        <p:spPr>
          <a:xfrm>
            <a:off x="189560" y="2378349"/>
            <a:ext cx="8987622" cy="564618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Reads that do not require the expensive alignment step:</a:t>
            </a:r>
          </a:p>
        </p:txBody>
      </p:sp>
    </p:spTree>
    <p:extLst>
      <p:ext uri="{BB962C8B-B14F-4D97-AF65-F5344CB8AC3E}">
        <p14:creationId xmlns:p14="http://schemas.microsoft.com/office/powerpoint/2010/main" val="14447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7" grpId="0" build="p" animBg="1"/>
      <p:bldP spid="8" grpId="0" animBg="1"/>
      <p:bldP spid="10" grpId="0" build="p" animBg="1"/>
      <p:bldP spid="11" grpId="0" animBg="1"/>
      <p:bldP spid="1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77550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41287-7F16-9440-81D5-BD6E65D16F12}"/>
              </a:ext>
            </a:extLst>
          </p:cNvPr>
          <p:cNvSpPr txBox="1"/>
          <p:nvPr/>
        </p:nvSpPr>
        <p:spPr>
          <a:xfrm>
            <a:off x="364763" y="3706835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FFF">
              <a:alpha val="80392"/>
            </a:srgbClr>
          </a:solidFill>
          <a:ln w="57150">
            <a:solidFill>
              <a:srgbClr val="FFFFFF">
                <a:alpha val="76863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77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8704-6BA8-9941-A69E-BC2CFEB1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98CF-A703-BA47-B67E-4E979A73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/>
              <a:t>Efficient in-storage filter for reads with at least one </a:t>
            </a:r>
            <a:r>
              <a:rPr lang="en-GB" dirty="0">
                <a:solidFill>
                  <a:srgbClr val="1982C3"/>
                </a:solidFill>
              </a:rPr>
              <a:t>exact match </a:t>
            </a:r>
            <a:r>
              <a:rPr lang="en-GB" dirty="0"/>
              <a:t>in the reference genome</a:t>
            </a:r>
          </a:p>
          <a:p>
            <a:pPr>
              <a:spcAft>
                <a:spcPts val="1000"/>
              </a:spcAft>
            </a:pPr>
            <a:r>
              <a:rPr lang="en-GB" dirty="0"/>
              <a:t>Uses </a:t>
            </a:r>
            <a:r>
              <a:rPr lang="en-GB" dirty="0">
                <a:solidFill>
                  <a:srgbClr val="629B3C"/>
                </a:solidFill>
              </a:rPr>
              <a:t>simple operations</a:t>
            </a:r>
            <a:r>
              <a:rPr lang="en-GB" dirty="0"/>
              <a:t>, without requiring alignment</a:t>
            </a:r>
            <a:endParaRPr lang="en-CH" dirty="0"/>
          </a:p>
          <a:p>
            <a:pPr>
              <a:spcAft>
                <a:spcPts val="1000"/>
              </a:spcAft>
            </a:pPr>
            <a:r>
              <a:rPr lang="en-CH" b="1" dirty="0">
                <a:solidFill>
                  <a:srgbClr val="C00000"/>
                </a:solidFill>
              </a:rPr>
              <a:t>Challenge: </a:t>
            </a:r>
            <a:r>
              <a:rPr lang="en-GB" dirty="0"/>
              <a:t>large number of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random accesses per read </a:t>
            </a:r>
            <a:r>
              <a:rPr lang="en-GB" dirty="0"/>
              <a:t>to the reference genome and its index</a:t>
            </a:r>
          </a:p>
          <a:p>
            <a:pPr marL="123950" lvl="1" indent="0">
              <a:spcAft>
                <a:spcPts val="1000"/>
              </a:spcAft>
              <a:buClr>
                <a:schemeClr val="tx1"/>
              </a:buClr>
              <a:buNone/>
            </a:pPr>
            <a:endParaRPr lang="en-GB" sz="2800" dirty="0"/>
          </a:p>
          <a:p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B4544-DD11-B14D-B58C-805A99D2CD56}"/>
              </a:ext>
            </a:extLst>
          </p:cNvPr>
          <p:cNvSpPr/>
          <p:nvPr/>
        </p:nvSpPr>
        <p:spPr>
          <a:xfrm>
            <a:off x="16590" y="3753573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Expensive random accesses 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to flash chips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011CC-2D23-264C-A778-32D14758C717}"/>
              </a:ext>
            </a:extLst>
          </p:cNvPr>
          <p:cNvSpPr/>
          <p:nvPr/>
        </p:nvSpPr>
        <p:spPr>
          <a:xfrm>
            <a:off x="0" y="4978334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Limited DRAM capacity 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inside the SSD</a:t>
            </a:r>
          </a:p>
        </p:txBody>
      </p:sp>
    </p:spTree>
    <p:extLst>
      <p:ext uri="{BB962C8B-B14F-4D97-AF65-F5344CB8AC3E}">
        <p14:creationId xmlns:p14="http://schemas.microsoft.com/office/powerpoint/2010/main" val="698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8557-494D-FE44-A6BE-FDDFBB41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Data Structures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6C38F5-FA18-8E4D-B9DA-02D83B42B8CB}"/>
              </a:ext>
            </a:extLst>
          </p:cNvPr>
          <p:cNvSpPr/>
          <p:nvPr/>
        </p:nvSpPr>
        <p:spPr>
          <a:xfrm>
            <a:off x="4627983" y="2177889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55370-A75F-5E4F-B3B4-441291352D51}"/>
              </a:ext>
            </a:extLst>
          </p:cNvPr>
          <p:cNvSpPr txBox="1"/>
          <p:nvPr/>
        </p:nvSpPr>
        <p:spPr>
          <a:xfrm>
            <a:off x="2986071" y="2058542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477FA-BC07-8546-9AE8-55E41E6395BD}"/>
              </a:ext>
            </a:extLst>
          </p:cNvPr>
          <p:cNvSpPr/>
          <p:nvPr/>
        </p:nvSpPr>
        <p:spPr>
          <a:xfrm>
            <a:off x="4621480" y="2547183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7AFEF-05B7-2849-AFD2-5D7ECB7BF4FD}"/>
              </a:ext>
            </a:extLst>
          </p:cNvPr>
          <p:cNvSpPr/>
          <p:nvPr/>
        </p:nvSpPr>
        <p:spPr>
          <a:xfrm>
            <a:off x="4752101" y="2813400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DD6FC-4472-314E-BBAB-666CB0DA22F0}"/>
              </a:ext>
            </a:extLst>
          </p:cNvPr>
          <p:cNvSpPr txBox="1"/>
          <p:nvPr/>
        </p:nvSpPr>
        <p:spPr>
          <a:xfrm>
            <a:off x="5139038" y="2899074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79C2AEA5-EFF5-1B44-8150-837DC179978E}"/>
              </a:ext>
            </a:extLst>
          </p:cNvPr>
          <p:cNvSpPr/>
          <p:nvPr/>
        </p:nvSpPr>
        <p:spPr>
          <a:xfrm>
            <a:off x="4268332" y="2547183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723F6-771F-A940-A336-2D6E3B6781D1}"/>
              </a:ext>
            </a:extLst>
          </p:cNvPr>
          <p:cNvSpPr txBox="1"/>
          <p:nvPr/>
        </p:nvSpPr>
        <p:spPr>
          <a:xfrm>
            <a:off x="2990574" y="2668241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915396-D738-1E4B-B13D-88995F53492A}"/>
              </a:ext>
            </a:extLst>
          </p:cNvPr>
          <p:cNvSpPr txBox="1"/>
          <p:nvPr/>
        </p:nvSpPr>
        <p:spPr>
          <a:xfrm>
            <a:off x="2596536" y="2045902"/>
            <a:ext cx="181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E61BB75-A4B4-E54D-B3C5-F36C1948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10546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1982C3"/>
                </a:solidFill>
              </a:rPr>
              <a:t>Read-sized k-</a:t>
            </a:r>
            <a:r>
              <a:rPr lang="en-GB" b="1" dirty="0" err="1">
                <a:solidFill>
                  <a:srgbClr val="1982C3"/>
                </a:solidFill>
              </a:rPr>
              <a:t>mers</a:t>
            </a:r>
            <a:r>
              <a:rPr lang="en-GB" b="1" dirty="0">
                <a:solidFill>
                  <a:srgbClr val="1982C3"/>
                </a:solidFill>
              </a:rPr>
              <a:t>: </a:t>
            </a:r>
            <a:r>
              <a:rPr lang="en-GB" dirty="0"/>
              <a:t>to reduce the </a:t>
            </a:r>
            <a:r>
              <a:rPr lang="en-GB" dirty="0">
                <a:solidFill>
                  <a:srgbClr val="1982C3"/>
                </a:solidFill>
              </a:rPr>
              <a:t>number of accesses </a:t>
            </a:r>
            <a:r>
              <a:rPr lang="en-GB" dirty="0"/>
              <a:t>per each read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2FAB1A-45CC-F246-B128-EAACA4C086CE}"/>
              </a:ext>
            </a:extLst>
          </p:cNvPr>
          <p:cNvSpPr/>
          <p:nvPr/>
        </p:nvSpPr>
        <p:spPr>
          <a:xfrm>
            <a:off x="1265529" y="2926168"/>
            <a:ext cx="500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Only one index lookup per read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036073E-5B57-3B46-80FF-919823985E98}"/>
              </a:ext>
            </a:extLst>
          </p:cNvPr>
          <p:cNvSpPr txBox="1">
            <a:spLocks/>
          </p:cNvSpPr>
          <p:nvPr/>
        </p:nvSpPr>
        <p:spPr>
          <a:xfrm>
            <a:off x="190956" y="3849821"/>
            <a:ext cx="8874053" cy="1054613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1982C3"/>
                </a:solidFill>
              </a:rPr>
              <a:t>Sorted read-sized k-</a:t>
            </a:r>
            <a:r>
              <a:rPr lang="en-GB" b="1" dirty="0" err="1">
                <a:solidFill>
                  <a:srgbClr val="1982C3"/>
                </a:solidFill>
              </a:rPr>
              <a:t>mers</a:t>
            </a:r>
            <a:r>
              <a:rPr lang="en-GB" b="1" dirty="0">
                <a:solidFill>
                  <a:srgbClr val="1982C3"/>
                </a:solidFill>
              </a:rPr>
              <a:t>: </a:t>
            </a:r>
            <a:r>
              <a:rPr lang="en-GB" dirty="0"/>
              <a:t>to avoid </a:t>
            </a:r>
            <a:r>
              <a:rPr lang="en-GB" dirty="0">
                <a:solidFill>
                  <a:srgbClr val="1982C3"/>
                </a:solidFill>
              </a:rPr>
              <a:t>random accesses </a:t>
            </a:r>
            <a:r>
              <a:rPr lang="en-GB" dirty="0"/>
              <a:t>to the index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2C5AE9-BCB1-E048-8C60-6DE66E59F929}"/>
              </a:ext>
            </a:extLst>
          </p:cNvPr>
          <p:cNvSpPr/>
          <p:nvPr/>
        </p:nvSpPr>
        <p:spPr>
          <a:xfrm>
            <a:off x="1265529" y="5377785"/>
            <a:ext cx="7108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Sequential scan of the read set and the 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ACC39-319E-844D-A243-B35250324946}"/>
              </a:ext>
            </a:extLst>
          </p:cNvPr>
          <p:cNvSpPr txBox="1"/>
          <p:nvPr/>
        </p:nvSpPr>
        <p:spPr>
          <a:xfrm>
            <a:off x="352478" y="5085397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1D791-8180-1B44-8BE2-7BFB5F7E6AE7}"/>
              </a:ext>
            </a:extLst>
          </p:cNvPr>
          <p:cNvSpPr txBox="1"/>
          <p:nvPr/>
        </p:nvSpPr>
        <p:spPr>
          <a:xfrm>
            <a:off x="352477" y="2591152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/>
      <p:bldP spid="18" grpId="0"/>
      <p:bldP spid="21" grpId="0"/>
      <p:bldP spid="22" grpId="0" build="p" bldLvl="2"/>
      <p:bldP spid="24" grpId="0"/>
      <p:bldP spid="17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Data Structures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360072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35058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0B7A4AF0-327B-E548-8F6C-18CF9D9F1092}"/>
              </a:ext>
            </a:extLst>
          </p:cNvPr>
          <p:cNvSpPr/>
          <p:nvPr/>
        </p:nvSpPr>
        <p:spPr>
          <a:xfrm>
            <a:off x="3929560" y="1938557"/>
            <a:ext cx="1088108" cy="2117471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FED0CB-E2B4-784D-9FC5-DD169C7CED1A}"/>
              </a:ext>
            </a:extLst>
          </p:cNvPr>
          <p:cNvSpPr/>
          <p:nvPr/>
        </p:nvSpPr>
        <p:spPr>
          <a:xfrm>
            <a:off x="5163361" y="4131540"/>
            <a:ext cx="2214268" cy="9041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Read-sized</a:t>
            </a:r>
          </a:p>
          <a:p>
            <a:pPr algn="ctr"/>
            <a:r>
              <a:rPr lang="en-CH" sz="2800" b="1" dirty="0">
                <a:latin typeface="Corbel" panose="020B0503020204020204" pitchFamily="34" charset="0"/>
              </a:rPr>
              <a:t> K-mers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DD33D-51BD-B943-AF24-BFB038279798}"/>
              </a:ext>
            </a:extLst>
          </p:cNvPr>
          <p:cNvSpPr txBox="1"/>
          <p:nvPr/>
        </p:nvSpPr>
        <p:spPr>
          <a:xfrm>
            <a:off x="1584101" y="1887041"/>
            <a:ext cx="220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F957BE-AEFC-944B-85E6-6B589E6AB5D9}"/>
              </a:ext>
            </a:extLst>
          </p:cNvPr>
          <p:cNvSpPr txBox="1"/>
          <p:nvPr/>
        </p:nvSpPr>
        <p:spPr>
          <a:xfrm>
            <a:off x="1520489" y="2301332"/>
            <a:ext cx="232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AAAAAAAAAA</a:t>
            </a:r>
          </a:p>
        </p:txBody>
      </p:sp>
    </p:spTree>
    <p:extLst>
      <p:ext uri="{BB962C8B-B14F-4D97-AF65-F5344CB8AC3E}">
        <p14:creationId xmlns:p14="http://schemas.microsoft.com/office/powerpoint/2010/main" val="12867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" grpId="0" animBg="1"/>
      <p:bldP spid="6" grpId="0" animBg="1"/>
      <p:bldP spid="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65815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32515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C41422C-4B48-BD44-B8C0-09CA1D6D7093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D64B45-C741-4242-BA91-9B2D5E81E502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= K-mer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A6DCCF86-52BD-B54A-8694-9AD26D02AB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82924" y="3219129"/>
            <a:ext cx="1803207" cy="503525"/>
          </a:xfrm>
          <a:prstGeom prst="bentConnector3">
            <a:avLst>
              <a:gd name="adj1" fmla="val 163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5A5FACB-00F1-C54C-B647-F5E265E86AF4}"/>
              </a:ext>
            </a:extLst>
          </p:cNvPr>
          <p:cNvCxnSpPr>
            <a:cxnSpLocks/>
          </p:cNvCxnSpPr>
          <p:nvPr/>
        </p:nvCxnSpPr>
        <p:spPr>
          <a:xfrm rot="5400000">
            <a:off x="3995638" y="3202926"/>
            <a:ext cx="1792678" cy="528493"/>
          </a:xfrm>
          <a:prstGeom prst="bentConnector3">
            <a:avLst>
              <a:gd name="adj1" fmla="val 1347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92DD2F-CAAB-6040-84E3-49C6F1C60C09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5AB42C8-42F5-C241-88C6-3D2475BC831D}"/>
              </a:ext>
            </a:extLst>
          </p:cNvPr>
          <p:cNvSpPr/>
          <p:nvPr/>
        </p:nvSpPr>
        <p:spPr>
          <a:xfrm>
            <a:off x="6405188" y="4101905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022D3D9-A2AA-244E-9A1F-EA7BCBD02DB2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CED4ED1E-CE79-9E4D-B362-7D4EA15C2E54}"/>
              </a:ext>
            </a:extLst>
          </p:cNvPr>
          <p:cNvCxnSpPr>
            <a:cxnSpLocks/>
          </p:cNvCxnSpPr>
          <p:nvPr/>
        </p:nvCxnSpPr>
        <p:spPr>
          <a:xfrm flipV="1">
            <a:off x="5631675" y="4107546"/>
            <a:ext cx="65422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DF98C-3216-024F-A632-A4C0249241A6}"/>
              </a:ext>
            </a:extLst>
          </p:cNvPr>
          <p:cNvSpPr/>
          <p:nvPr/>
        </p:nvSpPr>
        <p:spPr>
          <a:xfrm>
            <a:off x="2083497" y="5767111"/>
            <a:ext cx="5088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Exact match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Filter the read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76517E-F57A-C94D-AC25-379D872F3D99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787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  <p:bldP spid="40" grpId="0"/>
      <p:bldP spid="4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15557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34965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27731" y="3027868"/>
            <a:ext cx="528794" cy="1322766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68E716F-2CB0-EF42-B4FE-FA2F7FFC745B}"/>
              </a:ext>
            </a:extLst>
          </p:cNvPr>
          <p:cNvSpPr/>
          <p:nvPr/>
        </p:nvSpPr>
        <p:spPr>
          <a:xfrm>
            <a:off x="6405188" y="4089027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86AF067A-1936-954A-9007-6E67EB5B00E6}"/>
              </a:ext>
            </a:extLst>
          </p:cNvPr>
          <p:cNvCxnSpPr>
            <a:cxnSpLocks/>
          </p:cNvCxnSpPr>
          <p:nvPr/>
        </p:nvCxnSpPr>
        <p:spPr>
          <a:xfrm flipV="1">
            <a:off x="5631675" y="4094668"/>
            <a:ext cx="65422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&gt;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2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DB1EE00-48AC-E54E-8FFD-8A31568DA5B8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4D05ADE-712F-504B-889A-7F8A0B92BF06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87627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/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5400000">
            <a:off x="4431311" y="3625420"/>
            <a:ext cx="921634" cy="528794"/>
          </a:xfrm>
          <a:prstGeom prst="bentConnector3">
            <a:avLst>
              <a:gd name="adj1" fmla="val 109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&lt;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42A1-E84E-CD4C-8C5A-F2BCCF008578}"/>
              </a:ext>
            </a:extLst>
          </p:cNvPr>
          <p:cNvSpPr/>
          <p:nvPr/>
        </p:nvSpPr>
        <p:spPr>
          <a:xfrm>
            <a:off x="1080799" y="5764003"/>
            <a:ext cx="6982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Not an exact match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Send to read mapper</a:t>
            </a:r>
          </a:p>
        </p:txBody>
      </p:sp>
    </p:spTree>
    <p:extLst>
      <p:ext uri="{BB962C8B-B14F-4D97-AF65-F5344CB8AC3E}">
        <p14:creationId xmlns:p14="http://schemas.microsoft.com/office/powerpoint/2010/main" val="6671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5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DB1EE00-48AC-E54E-8FFD-8A31568DA5B8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4D05ADE-712F-504B-889A-7F8A0B92BF06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/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/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5400000">
            <a:off x="4431311" y="3625420"/>
            <a:ext cx="921634" cy="528794"/>
          </a:xfrm>
          <a:prstGeom prst="bentConnector3">
            <a:avLst>
              <a:gd name="adj1" fmla="val 109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&lt;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42A1-E84E-CD4C-8C5A-F2BCCF008578}"/>
              </a:ext>
            </a:extLst>
          </p:cNvPr>
          <p:cNvSpPr/>
          <p:nvPr/>
        </p:nvSpPr>
        <p:spPr>
          <a:xfrm>
            <a:off x="1080799" y="5764003"/>
            <a:ext cx="6982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Not an exact match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Send to read mapper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4526E9-7395-1A41-86B6-87798895ECE7}"/>
              </a:ext>
            </a:extLst>
          </p:cNvPr>
          <p:cNvSpPr/>
          <p:nvPr/>
        </p:nvSpPr>
        <p:spPr>
          <a:xfrm>
            <a:off x="7727" y="913673"/>
            <a:ext cx="9143999" cy="537355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9CA2E5-50B9-B143-B553-7457373E8A7C}"/>
              </a:ext>
            </a:extLst>
          </p:cNvPr>
          <p:cNvSpPr/>
          <p:nvPr/>
        </p:nvSpPr>
        <p:spPr>
          <a:xfrm>
            <a:off x="3182" y="2823311"/>
            <a:ext cx="9144000" cy="1676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629B3C"/>
                </a:solidFill>
                <a:latin typeface="Corbel" panose="020B0503020204020204" pitchFamily="34" charset="0"/>
              </a:rPr>
              <a:t>Avoids random accesses</a:t>
            </a:r>
          </a:p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en-GB" sz="3200" b="1" dirty="0">
                <a:solidFill>
                  <a:srgbClr val="629B3C"/>
                </a:solidFill>
                <a:latin typeface="Corbel" panose="020B0503020204020204" pitchFamily="34" charset="0"/>
              </a:rPr>
              <a:t>Simple low-cost logic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32AB68-F5FC-A84B-97FA-5123383BC345}"/>
              </a:ext>
            </a:extLst>
          </p:cNvPr>
          <p:cNvSpPr txBox="1"/>
          <p:nvPr/>
        </p:nvSpPr>
        <p:spPr>
          <a:xfrm>
            <a:off x="1631877" y="3422712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F029B8-C460-4A44-A51D-408E07BBB077}"/>
              </a:ext>
            </a:extLst>
          </p:cNvPr>
          <p:cNvSpPr txBox="1"/>
          <p:nvPr/>
        </p:nvSpPr>
        <p:spPr>
          <a:xfrm>
            <a:off x="1560239" y="2647153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5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D692-3F05-2147-8CFA-88B36F7D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6795E-10A8-4049-91E0-4F2A3E8FB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700"/>
              </a:spcAft>
            </a:pPr>
            <a:r>
              <a:rPr lang="en-CH" dirty="0"/>
              <a:t>Read-sized k-mer index takes up a </a:t>
            </a:r>
            <a:r>
              <a:rPr lang="en-CH" dirty="0">
                <a:solidFill>
                  <a:srgbClr val="C00000"/>
                </a:solidFill>
              </a:rPr>
              <a:t>large amount of space </a:t>
            </a:r>
            <a:r>
              <a:rPr lang="en-CH" dirty="0"/>
              <a:t>(126 GB for human index) due to the larger number of unique k-mers</a:t>
            </a:r>
          </a:p>
          <a:p>
            <a:pPr marL="0" indent="0">
              <a:buNone/>
            </a:pPr>
            <a:endParaRPr lang="en-CH" dirty="0"/>
          </a:p>
          <a:p>
            <a:pPr marL="123950" lvl="1" indent="0">
              <a:buNone/>
            </a:pPr>
            <a:endParaRPr lang="en-CH" dirty="0"/>
          </a:p>
          <a:p>
            <a:pPr lvl="1"/>
            <a:endParaRPr lang="en-CH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922A083C-26D4-4C48-8717-E3899603B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54045"/>
              </p:ext>
            </p:extLst>
          </p:nvPr>
        </p:nvGraphicFramePr>
        <p:xfrm>
          <a:off x="2773934" y="2710737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9EF7F1-D1FB-3A49-B7E6-1E961AF40AE6}"/>
              </a:ext>
            </a:extLst>
          </p:cNvPr>
          <p:cNvSpPr txBox="1"/>
          <p:nvPr/>
        </p:nvSpPr>
        <p:spPr>
          <a:xfrm>
            <a:off x="2742625" y="2001572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E3C01-E5A2-CC47-A049-13C0B74136EB}"/>
              </a:ext>
            </a:extLst>
          </p:cNvPr>
          <p:cNvGrpSpPr/>
          <p:nvPr/>
        </p:nvGrpSpPr>
        <p:grpSpPr>
          <a:xfrm>
            <a:off x="2780770" y="2757149"/>
            <a:ext cx="2175448" cy="2050328"/>
            <a:chOff x="2780770" y="2757149"/>
            <a:chExt cx="2175448" cy="2050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BA6948-D07C-504A-B07F-FE155D927D0C}"/>
                </a:ext>
              </a:extLst>
            </p:cNvPr>
            <p:cNvSpPr/>
            <p:nvPr/>
          </p:nvSpPr>
          <p:spPr>
            <a:xfrm>
              <a:off x="2780770" y="2757149"/>
              <a:ext cx="2164717" cy="365569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0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Strong Hash Value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AAD22C-9038-3346-AF7D-ECAFCFDBC363}"/>
                </a:ext>
              </a:extLst>
            </p:cNvPr>
            <p:cNvSpPr/>
            <p:nvPr/>
          </p:nvSpPr>
          <p:spPr>
            <a:xfrm>
              <a:off x="2780770" y="3169130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1</a:t>
              </a:r>
              <a:endParaRPr lang="en-CH" sz="2600" b="1" dirty="0">
                <a:solidFill>
                  <a:srgbClr val="1982C3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22DB7B-97F5-5048-B10C-8B6AB2BDBB85}"/>
                </a:ext>
              </a:extLst>
            </p:cNvPr>
            <p:cNvSpPr/>
            <p:nvPr/>
          </p:nvSpPr>
          <p:spPr>
            <a:xfrm>
              <a:off x="2791501" y="3591989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6BE170-626C-AB4B-B721-20BB67631DA7}"/>
                </a:ext>
              </a:extLst>
            </p:cNvPr>
            <p:cNvSpPr/>
            <p:nvPr/>
          </p:nvSpPr>
          <p:spPr>
            <a:xfrm>
              <a:off x="2791501" y="4030305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5F84F9-E072-2A48-B1B7-6BEF55941127}"/>
                </a:ext>
              </a:extLst>
            </p:cNvPr>
            <p:cNvSpPr/>
            <p:nvPr/>
          </p:nvSpPr>
          <p:spPr>
            <a:xfrm>
              <a:off x="2780770" y="4441908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16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EFD49F6-420F-BE4B-B2A4-067EABD8D216}"/>
              </a:ext>
            </a:extLst>
          </p:cNvPr>
          <p:cNvSpPr/>
          <p:nvPr/>
        </p:nvSpPr>
        <p:spPr>
          <a:xfrm>
            <a:off x="-2198" y="5118601"/>
            <a:ext cx="9144000" cy="1063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Using strong hash values instead of read-sized k-</a:t>
            </a:r>
            <a:r>
              <a:rPr lang="en-GB" sz="2800" b="1" dirty="0" err="1">
                <a:solidFill>
                  <a:schemeClr val="tx1"/>
                </a:solidFill>
                <a:latin typeface="Corbel" panose="020B0503020204020204" pitchFamily="34" charset="0"/>
              </a:rPr>
              <a:t>mers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GB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reduces the size of the index by 3.9x </a:t>
            </a:r>
          </a:p>
        </p:txBody>
      </p:sp>
    </p:spTree>
    <p:extLst>
      <p:ext uri="{BB962C8B-B14F-4D97-AF65-F5344CB8AC3E}">
        <p14:creationId xmlns:p14="http://schemas.microsoft.com/office/powerpoint/2010/main" val="3160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D570-DD52-1C42-AE36-D4EAF8A6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Design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CC950F5-D378-9E49-BA9A-DCAF3CA3AF96}"/>
              </a:ext>
            </a:extLst>
          </p:cNvPr>
          <p:cNvSpPr/>
          <p:nvPr/>
        </p:nvSpPr>
        <p:spPr>
          <a:xfrm>
            <a:off x="783927" y="1999730"/>
            <a:ext cx="7576145" cy="1554147"/>
          </a:xfrm>
          <a:prstGeom prst="roundRect">
            <a:avLst>
              <a:gd name="adj" fmla="val 6954"/>
            </a:avLst>
          </a:prstGeom>
          <a:solidFill>
            <a:srgbClr val="009FFF">
              <a:alpha val="9804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rgbClr val="0062A0"/>
                </a:solidFill>
                <a:latin typeface="Corbel" panose="020B0503020204020204" pitchFamily="34" charset="0"/>
              </a:rPr>
              <a:t>GenStore-Enabled SSD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FD8603-DB18-6C4E-8F5E-2DCB4CBB81CE}"/>
              </a:ext>
            </a:extLst>
          </p:cNvPr>
          <p:cNvCxnSpPr>
            <a:cxnSpLocks/>
          </p:cNvCxnSpPr>
          <p:nvPr/>
        </p:nvCxnSpPr>
        <p:spPr>
          <a:xfrm>
            <a:off x="2867842" y="2879951"/>
            <a:ext cx="49651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60">
            <a:extLst>
              <a:ext uri="{FF2B5EF4-FFF2-40B4-BE49-F238E27FC236}">
                <a16:creationId xmlns:a16="http://schemas.microsoft.com/office/drawing/2014/main" id="{B51B3BE6-A2E7-1349-9C33-AD8A6BF3FF7C}"/>
              </a:ext>
            </a:extLst>
          </p:cNvPr>
          <p:cNvSpPr/>
          <p:nvPr/>
        </p:nvSpPr>
        <p:spPr>
          <a:xfrm>
            <a:off x="2804836" y="1369324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orbel" panose="020B0503020204020204" pitchFamily="34" charset="0"/>
              </a:rPr>
              <a:t>Host System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31E1395A-E51E-4243-8341-47BE8DE64388}"/>
              </a:ext>
            </a:extLst>
          </p:cNvPr>
          <p:cNvSpPr/>
          <p:nvPr/>
        </p:nvSpPr>
        <p:spPr>
          <a:xfrm>
            <a:off x="903990" y="3965548"/>
            <a:ext cx="7336019" cy="1785799"/>
          </a:xfrm>
          <a:prstGeom prst="roundRect">
            <a:avLst>
              <a:gd name="adj" fmla="val 0"/>
            </a:avLst>
          </a:prstGeom>
          <a:solidFill>
            <a:schemeClr val="bg2">
              <a:alpha val="63706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87074-80C6-9445-82D0-7A20A373505B}"/>
              </a:ext>
            </a:extLst>
          </p:cNvPr>
          <p:cNvGrpSpPr/>
          <p:nvPr/>
        </p:nvGrpSpPr>
        <p:grpSpPr>
          <a:xfrm>
            <a:off x="978511" y="4343441"/>
            <a:ext cx="2820230" cy="1314934"/>
            <a:chOff x="2686050" y="4148829"/>
            <a:chExt cx="2820230" cy="1314934"/>
          </a:xfrm>
        </p:grpSpPr>
        <p:sp>
          <p:nvSpPr>
            <p:cNvPr id="9" name="직사각형 78">
              <a:extLst>
                <a:ext uri="{FF2B5EF4-FFF2-40B4-BE49-F238E27FC236}">
                  <a16:creationId xmlns:a16="http://schemas.microsoft.com/office/drawing/2014/main" id="{AC221B24-D04B-6747-957E-06680D69305D}"/>
                </a:ext>
              </a:extLst>
            </p:cNvPr>
            <p:cNvSpPr/>
            <p:nvPr/>
          </p:nvSpPr>
          <p:spPr>
            <a:xfrm>
              <a:off x="2686050" y="4148829"/>
              <a:ext cx="1696057" cy="13149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Die#1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직사각형 79">
              <a:extLst>
                <a:ext uri="{FF2B5EF4-FFF2-40B4-BE49-F238E27FC236}">
                  <a16:creationId xmlns:a16="http://schemas.microsoft.com/office/drawing/2014/main" id="{8061B1E2-6570-F048-BAED-B62A2466FF79}"/>
                </a:ext>
              </a:extLst>
            </p:cNvPr>
            <p:cNvSpPr/>
            <p:nvPr/>
          </p:nvSpPr>
          <p:spPr>
            <a:xfrm>
              <a:off x="2720180" y="4195807"/>
              <a:ext cx="788096" cy="9877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Plane#1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352">
              <a:extLst>
                <a:ext uri="{FF2B5EF4-FFF2-40B4-BE49-F238E27FC236}">
                  <a16:creationId xmlns:a16="http://schemas.microsoft.com/office/drawing/2014/main" id="{D01E6D29-6F82-CC4A-94FD-1F9748B1F7D5}"/>
                </a:ext>
              </a:extLst>
            </p:cNvPr>
            <p:cNvSpPr/>
            <p:nvPr/>
          </p:nvSpPr>
          <p:spPr>
            <a:xfrm>
              <a:off x="2761664" y="4298013"/>
              <a:ext cx="705130" cy="20697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직사각형 79">
              <a:extLst>
                <a:ext uri="{FF2B5EF4-FFF2-40B4-BE49-F238E27FC236}">
                  <a16:creationId xmlns:a16="http://schemas.microsoft.com/office/drawing/2014/main" id="{DA1DD13C-95C6-D44C-8E7E-50615B537B32}"/>
                </a:ext>
              </a:extLst>
            </p:cNvPr>
            <p:cNvSpPr/>
            <p:nvPr/>
          </p:nvSpPr>
          <p:spPr>
            <a:xfrm>
              <a:off x="3551634" y="4195807"/>
              <a:ext cx="788096" cy="9877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Plane#2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352">
              <a:extLst>
                <a:ext uri="{FF2B5EF4-FFF2-40B4-BE49-F238E27FC236}">
                  <a16:creationId xmlns:a16="http://schemas.microsoft.com/office/drawing/2014/main" id="{BFC0E4F4-3760-6647-9FCB-F2E58DBDFC48}"/>
                </a:ext>
              </a:extLst>
            </p:cNvPr>
            <p:cNvSpPr/>
            <p:nvPr/>
          </p:nvSpPr>
          <p:spPr>
            <a:xfrm>
              <a:off x="3593117" y="4298013"/>
              <a:ext cx="705130" cy="20697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직사각형 352">
              <a:extLst>
                <a:ext uri="{FF2B5EF4-FFF2-40B4-BE49-F238E27FC236}">
                  <a16:creationId xmlns:a16="http://schemas.microsoft.com/office/drawing/2014/main" id="{92EA377F-8AA3-7244-AFE6-95131032BE94}"/>
                </a:ext>
              </a:extLst>
            </p:cNvPr>
            <p:cNvSpPr/>
            <p:nvPr/>
          </p:nvSpPr>
          <p:spPr>
            <a:xfrm>
              <a:off x="3593117" y="4692527"/>
              <a:ext cx="705130" cy="20697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047CA6-F8BF-054E-87AA-0BC15CAB9A70}"/>
                </a:ext>
              </a:extLst>
            </p:cNvPr>
            <p:cNvGrpSpPr/>
            <p:nvPr/>
          </p:nvGrpSpPr>
          <p:grpSpPr>
            <a:xfrm>
              <a:off x="4654000" y="4148829"/>
              <a:ext cx="852280" cy="1314934"/>
              <a:chOff x="4783207" y="4148829"/>
              <a:chExt cx="1696057" cy="1314934"/>
            </a:xfrm>
          </p:grpSpPr>
          <p:sp>
            <p:nvSpPr>
              <p:cNvPr id="17" name="직사각형 78">
                <a:extLst>
                  <a:ext uri="{FF2B5EF4-FFF2-40B4-BE49-F238E27FC236}">
                    <a16:creationId xmlns:a16="http://schemas.microsoft.com/office/drawing/2014/main" id="{976DD7D5-0FED-6944-AEA8-995EB2052DEA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직사각형 79">
                <a:extLst>
                  <a:ext uri="{FF2B5EF4-FFF2-40B4-BE49-F238E27FC236}">
                    <a16:creationId xmlns:a16="http://schemas.microsoft.com/office/drawing/2014/main" id="{5907D46E-ADE2-8C45-99EF-766E96B681C8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877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직사각형 352">
                <a:extLst>
                  <a:ext uri="{FF2B5EF4-FFF2-40B4-BE49-F238E27FC236}">
                    <a16:creationId xmlns:a16="http://schemas.microsoft.com/office/drawing/2014/main" id="{25793CB1-7077-E840-A34C-D90D3216E4DE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직사각형 79">
                <a:extLst>
                  <a:ext uri="{FF2B5EF4-FFF2-40B4-BE49-F238E27FC236}">
                    <a16:creationId xmlns:a16="http://schemas.microsoft.com/office/drawing/2014/main" id="{D2348870-135F-B647-A177-357B15D0BF0F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877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직사각형 352">
                <a:extLst>
                  <a:ext uri="{FF2B5EF4-FFF2-40B4-BE49-F238E27FC236}">
                    <a16:creationId xmlns:a16="http://schemas.microsoft.com/office/drawing/2014/main" id="{9942E8B2-781A-9C4F-94B1-67AF2B06089F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직사각형 352">
                <a:extLst>
                  <a:ext uri="{FF2B5EF4-FFF2-40B4-BE49-F238E27FC236}">
                    <a16:creationId xmlns:a16="http://schemas.microsoft.com/office/drawing/2014/main" id="{BC5907A3-A808-CD42-9413-71F12F9126D7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직사각형 352">
                <a:extLst>
                  <a:ext uri="{FF2B5EF4-FFF2-40B4-BE49-F238E27FC236}">
                    <a16:creationId xmlns:a16="http://schemas.microsoft.com/office/drawing/2014/main" id="{CD256BDB-9209-1443-9B49-ED7B52623889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직사각형 363">
              <a:extLst>
                <a:ext uri="{FF2B5EF4-FFF2-40B4-BE49-F238E27FC236}">
                  <a16:creationId xmlns:a16="http://schemas.microsoft.com/office/drawing/2014/main" id="{66BF03D5-706D-4246-A420-F8C5E98E9AC0}"/>
                </a:ext>
              </a:extLst>
            </p:cNvPr>
            <p:cNvSpPr/>
            <p:nvPr/>
          </p:nvSpPr>
          <p:spPr>
            <a:xfrm>
              <a:off x="4371559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1A5E0-D5B0-FB4E-AEB7-E32F48E49934}"/>
              </a:ext>
            </a:extLst>
          </p:cNvPr>
          <p:cNvGrpSpPr/>
          <p:nvPr/>
        </p:nvGrpSpPr>
        <p:grpSpPr>
          <a:xfrm>
            <a:off x="3965790" y="4343441"/>
            <a:ext cx="1945584" cy="1314933"/>
            <a:chOff x="5669860" y="4148829"/>
            <a:chExt cx="1945584" cy="131493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983B6D2-F405-6245-9435-2CFE53DAAB14}"/>
                </a:ext>
              </a:extLst>
            </p:cNvPr>
            <p:cNvGrpSpPr/>
            <p:nvPr/>
          </p:nvGrpSpPr>
          <p:grpSpPr>
            <a:xfrm>
              <a:off x="5669860" y="4148829"/>
              <a:ext cx="852280" cy="1314933"/>
              <a:chOff x="4783207" y="4148829"/>
              <a:chExt cx="1696057" cy="1314933"/>
            </a:xfrm>
          </p:grpSpPr>
          <p:sp>
            <p:nvSpPr>
              <p:cNvPr id="35" name="직사각형 78">
                <a:extLst>
                  <a:ext uri="{FF2B5EF4-FFF2-40B4-BE49-F238E27FC236}">
                    <a16:creationId xmlns:a16="http://schemas.microsoft.com/office/drawing/2014/main" id="{19FF2990-D891-584D-8D11-72075741CB73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Die#1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직사각형 79">
                <a:extLst>
                  <a:ext uri="{FF2B5EF4-FFF2-40B4-BE49-F238E27FC236}">
                    <a16:creationId xmlns:a16="http://schemas.microsoft.com/office/drawing/2014/main" id="{712E57B8-695A-7847-A201-0562D30C03A2}"/>
                  </a:ext>
                </a:extLst>
              </p:cNvPr>
              <p:cNvSpPr/>
              <p:nvPr/>
            </p:nvSpPr>
            <p:spPr>
              <a:xfrm>
                <a:off x="4853160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직사각형 352">
                <a:extLst>
                  <a:ext uri="{FF2B5EF4-FFF2-40B4-BE49-F238E27FC236}">
                    <a16:creationId xmlns:a16="http://schemas.microsoft.com/office/drawing/2014/main" id="{622BAE22-A81D-7F49-9ACD-3DA0F3163CC1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직사각형 79">
                <a:extLst>
                  <a:ext uri="{FF2B5EF4-FFF2-40B4-BE49-F238E27FC236}">
                    <a16:creationId xmlns:a16="http://schemas.microsoft.com/office/drawing/2014/main" id="{500BCE64-423A-A740-BE41-7777E8EE4087}"/>
                  </a:ext>
                </a:extLst>
              </p:cNvPr>
              <p:cNvSpPr/>
              <p:nvPr/>
            </p:nvSpPr>
            <p:spPr>
              <a:xfrm>
                <a:off x="5684614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직사각형 352">
                <a:extLst>
                  <a:ext uri="{FF2B5EF4-FFF2-40B4-BE49-F238E27FC236}">
                    <a16:creationId xmlns:a16="http://schemas.microsoft.com/office/drawing/2014/main" id="{B64075F5-367A-284F-8E36-5669D08F99F6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직사각형 352">
                <a:extLst>
                  <a:ext uri="{FF2B5EF4-FFF2-40B4-BE49-F238E27FC236}">
                    <a16:creationId xmlns:a16="http://schemas.microsoft.com/office/drawing/2014/main" id="{DF76ADA3-A244-A341-AD8A-3D00B2A8BC70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직사각형 352">
                <a:extLst>
                  <a:ext uri="{FF2B5EF4-FFF2-40B4-BE49-F238E27FC236}">
                    <a16:creationId xmlns:a16="http://schemas.microsoft.com/office/drawing/2014/main" id="{ABCF0395-730F-484E-9BBB-8E17B9ACDD37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C5E41F-50C9-F745-84DA-AD4BB9364853}"/>
                </a:ext>
              </a:extLst>
            </p:cNvPr>
            <p:cNvGrpSpPr/>
            <p:nvPr/>
          </p:nvGrpSpPr>
          <p:grpSpPr>
            <a:xfrm>
              <a:off x="6763164" y="4148829"/>
              <a:ext cx="852280" cy="1314933"/>
              <a:chOff x="4783207" y="4148829"/>
              <a:chExt cx="1696057" cy="1314933"/>
            </a:xfrm>
          </p:grpSpPr>
          <p:sp>
            <p:nvSpPr>
              <p:cNvPr id="28" name="직사각형 78">
                <a:extLst>
                  <a:ext uri="{FF2B5EF4-FFF2-40B4-BE49-F238E27FC236}">
                    <a16:creationId xmlns:a16="http://schemas.microsoft.com/office/drawing/2014/main" id="{72E5F8C8-177C-C944-BB93-9EEFB5942EB9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직사각형 79">
                <a:extLst>
                  <a:ext uri="{FF2B5EF4-FFF2-40B4-BE49-F238E27FC236}">
                    <a16:creationId xmlns:a16="http://schemas.microsoft.com/office/drawing/2014/main" id="{6C30A438-E90B-7E4F-A087-1F15EC5ADDC2}"/>
                  </a:ext>
                </a:extLst>
              </p:cNvPr>
              <p:cNvSpPr/>
              <p:nvPr/>
            </p:nvSpPr>
            <p:spPr>
              <a:xfrm>
                <a:off x="4853160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직사각형 352">
                <a:extLst>
                  <a:ext uri="{FF2B5EF4-FFF2-40B4-BE49-F238E27FC236}">
                    <a16:creationId xmlns:a16="http://schemas.microsoft.com/office/drawing/2014/main" id="{FDAC43F3-14C4-134D-9F47-89F8B07332B1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직사각형 79">
                <a:extLst>
                  <a:ext uri="{FF2B5EF4-FFF2-40B4-BE49-F238E27FC236}">
                    <a16:creationId xmlns:a16="http://schemas.microsoft.com/office/drawing/2014/main" id="{8126472F-71F8-3045-A372-74A6B5B6F779}"/>
                  </a:ext>
                </a:extLst>
              </p:cNvPr>
              <p:cNvSpPr/>
              <p:nvPr/>
            </p:nvSpPr>
            <p:spPr>
              <a:xfrm>
                <a:off x="5684614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직사각형 352">
                <a:extLst>
                  <a:ext uri="{FF2B5EF4-FFF2-40B4-BE49-F238E27FC236}">
                    <a16:creationId xmlns:a16="http://schemas.microsoft.com/office/drawing/2014/main" id="{60B9029A-2CF1-1A44-A3E8-A9D80B53A111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직사각형 352">
                <a:extLst>
                  <a:ext uri="{FF2B5EF4-FFF2-40B4-BE49-F238E27FC236}">
                    <a16:creationId xmlns:a16="http://schemas.microsoft.com/office/drawing/2014/main" id="{4C965230-CDFE-4F4D-AB39-78843A8D031E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직사각형 352">
                <a:extLst>
                  <a:ext uri="{FF2B5EF4-FFF2-40B4-BE49-F238E27FC236}">
                    <a16:creationId xmlns:a16="http://schemas.microsoft.com/office/drawing/2014/main" id="{5366B777-3513-284F-B0CD-F532B4690BA2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직사각형 363">
              <a:extLst>
                <a:ext uri="{FF2B5EF4-FFF2-40B4-BE49-F238E27FC236}">
                  <a16:creationId xmlns:a16="http://schemas.microsoft.com/office/drawing/2014/main" id="{632A40CD-940C-B442-A563-7501E0AF49D6}"/>
                </a:ext>
              </a:extLst>
            </p:cNvPr>
            <p:cNvSpPr/>
            <p:nvPr/>
          </p:nvSpPr>
          <p:spPr>
            <a:xfrm>
              <a:off x="6490971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BC1164-C652-F946-905C-6DC753482C43}"/>
              </a:ext>
            </a:extLst>
          </p:cNvPr>
          <p:cNvGrpSpPr/>
          <p:nvPr/>
        </p:nvGrpSpPr>
        <p:grpSpPr>
          <a:xfrm>
            <a:off x="5913430" y="4343442"/>
            <a:ext cx="2236946" cy="1314932"/>
            <a:chOff x="5378498" y="4148830"/>
            <a:chExt cx="2236946" cy="13149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F459E8-DFEC-8549-AD47-45CE0A0233B8}"/>
                </a:ext>
              </a:extLst>
            </p:cNvPr>
            <p:cNvGrpSpPr/>
            <p:nvPr/>
          </p:nvGrpSpPr>
          <p:grpSpPr>
            <a:xfrm>
              <a:off x="5669860" y="4148830"/>
              <a:ext cx="852280" cy="1314932"/>
              <a:chOff x="4783207" y="4148830"/>
              <a:chExt cx="1696057" cy="1314932"/>
            </a:xfrm>
          </p:grpSpPr>
          <p:sp>
            <p:nvSpPr>
              <p:cNvPr id="54" name="직사각형 78">
                <a:extLst>
                  <a:ext uri="{FF2B5EF4-FFF2-40B4-BE49-F238E27FC236}">
                    <a16:creationId xmlns:a16="http://schemas.microsoft.com/office/drawing/2014/main" id="{5BBDEF9A-AF51-3A48-A4F2-C6554598F2D6}"/>
                  </a:ext>
                </a:extLst>
              </p:cNvPr>
              <p:cNvSpPr/>
              <p:nvPr/>
            </p:nvSpPr>
            <p:spPr>
              <a:xfrm>
                <a:off x="4783207" y="4148830"/>
                <a:ext cx="1696057" cy="13149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Die#1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79">
                <a:extLst>
                  <a:ext uri="{FF2B5EF4-FFF2-40B4-BE49-F238E27FC236}">
                    <a16:creationId xmlns:a16="http://schemas.microsoft.com/office/drawing/2014/main" id="{E402CA87-F41C-914C-A8B9-9E6B8C23665A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52">
                <a:extLst>
                  <a:ext uri="{FF2B5EF4-FFF2-40B4-BE49-F238E27FC236}">
                    <a16:creationId xmlns:a16="http://schemas.microsoft.com/office/drawing/2014/main" id="{90675E61-7FD3-3C43-9808-C2BB57F9BFA3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직사각형 79">
                <a:extLst>
                  <a:ext uri="{FF2B5EF4-FFF2-40B4-BE49-F238E27FC236}">
                    <a16:creationId xmlns:a16="http://schemas.microsoft.com/office/drawing/2014/main" id="{04C8362B-4195-FB47-841B-27CD90C458D1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직사각형 352">
                <a:extLst>
                  <a:ext uri="{FF2B5EF4-FFF2-40B4-BE49-F238E27FC236}">
                    <a16:creationId xmlns:a16="http://schemas.microsoft.com/office/drawing/2014/main" id="{36580822-5167-DB47-9978-6538C09CBA62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직사각형 352">
                <a:extLst>
                  <a:ext uri="{FF2B5EF4-FFF2-40B4-BE49-F238E27FC236}">
                    <a16:creationId xmlns:a16="http://schemas.microsoft.com/office/drawing/2014/main" id="{F2FDA18C-647C-7245-B13A-4DE630B1DF3E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직사각형 352">
                <a:extLst>
                  <a:ext uri="{FF2B5EF4-FFF2-40B4-BE49-F238E27FC236}">
                    <a16:creationId xmlns:a16="http://schemas.microsoft.com/office/drawing/2014/main" id="{80EAE09F-C5C1-8E42-908A-CE53F295A4E1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BF912D3-1847-404C-B1D2-2A738340DA1F}"/>
                </a:ext>
              </a:extLst>
            </p:cNvPr>
            <p:cNvGrpSpPr/>
            <p:nvPr/>
          </p:nvGrpSpPr>
          <p:grpSpPr>
            <a:xfrm>
              <a:off x="6763164" y="4148830"/>
              <a:ext cx="852280" cy="1314932"/>
              <a:chOff x="4783207" y="4148830"/>
              <a:chExt cx="1696057" cy="1314932"/>
            </a:xfrm>
          </p:grpSpPr>
          <p:sp>
            <p:nvSpPr>
              <p:cNvPr id="47" name="직사각형 78">
                <a:extLst>
                  <a:ext uri="{FF2B5EF4-FFF2-40B4-BE49-F238E27FC236}">
                    <a16:creationId xmlns:a16="http://schemas.microsoft.com/office/drawing/2014/main" id="{B1C1A794-F90C-E44D-95A9-DD61CB4067D2}"/>
                  </a:ext>
                </a:extLst>
              </p:cNvPr>
              <p:cNvSpPr/>
              <p:nvPr/>
            </p:nvSpPr>
            <p:spPr>
              <a:xfrm>
                <a:off x="4783207" y="4148830"/>
                <a:ext cx="1696057" cy="13149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65B7FDB9-67D9-F241-8715-A232FCBAE6E2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직사각형 352">
                <a:extLst>
                  <a:ext uri="{FF2B5EF4-FFF2-40B4-BE49-F238E27FC236}">
                    <a16:creationId xmlns:a16="http://schemas.microsoft.com/office/drawing/2014/main" id="{89BD43F3-3A84-124E-87B8-4C7F342C8FC3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직사각형 79">
                <a:extLst>
                  <a:ext uri="{FF2B5EF4-FFF2-40B4-BE49-F238E27FC236}">
                    <a16:creationId xmlns:a16="http://schemas.microsoft.com/office/drawing/2014/main" id="{7DEA8A1F-B5E5-934B-9782-0623E2344A5E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직사각형 352">
                <a:extLst>
                  <a:ext uri="{FF2B5EF4-FFF2-40B4-BE49-F238E27FC236}">
                    <a16:creationId xmlns:a16="http://schemas.microsoft.com/office/drawing/2014/main" id="{F208B52F-4432-1847-B277-80D1B2CE166A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직사각형 352">
                <a:extLst>
                  <a:ext uri="{FF2B5EF4-FFF2-40B4-BE49-F238E27FC236}">
                    <a16:creationId xmlns:a16="http://schemas.microsoft.com/office/drawing/2014/main" id="{2E2B416D-2894-B149-B702-AAC5D8F0B25F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직사각형 352">
                <a:extLst>
                  <a:ext uri="{FF2B5EF4-FFF2-40B4-BE49-F238E27FC236}">
                    <a16:creationId xmlns:a16="http://schemas.microsoft.com/office/drawing/2014/main" id="{AF59DAFE-C219-104C-9522-D758B28957D6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직사각형 363">
              <a:extLst>
                <a:ext uri="{FF2B5EF4-FFF2-40B4-BE49-F238E27FC236}">
                  <a16:creationId xmlns:a16="http://schemas.microsoft.com/office/drawing/2014/main" id="{F392B0BF-A3E4-F146-A3F0-D8FEAE0368C2}"/>
                </a:ext>
              </a:extLst>
            </p:cNvPr>
            <p:cNvSpPr/>
            <p:nvPr/>
          </p:nvSpPr>
          <p:spPr>
            <a:xfrm>
              <a:off x="6490971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직사각형 363">
              <a:extLst>
                <a:ext uri="{FF2B5EF4-FFF2-40B4-BE49-F238E27FC236}">
                  <a16:creationId xmlns:a16="http://schemas.microsoft.com/office/drawing/2014/main" id="{97952502-17F1-7843-AC90-DF6B0405CE8B}"/>
                </a:ext>
              </a:extLst>
            </p:cNvPr>
            <p:cNvSpPr/>
            <p:nvPr/>
          </p:nvSpPr>
          <p:spPr>
            <a:xfrm>
              <a:off x="5378498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5" name="Elbow Connector 223">
            <a:extLst>
              <a:ext uri="{FF2B5EF4-FFF2-40B4-BE49-F238E27FC236}">
                <a16:creationId xmlns:a16="http://schemas.microsoft.com/office/drawing/2014/main" id="{26170AC3-0D41-244B-B09B-00252BADD399}"/>
              </a:ext>
            </a:extLst>
          </p:cNvPr>
          <p:cNvCxnSpPr>
            <a:cxnSpLocks/>
            <a:stCxn id="69" idx="2"/>
            <a:endCxn id="9" idx="0"/>
          </p:cNvCxnSpPr>
          <p:nvPr/>
        </p:nvCxnSpPr>
        <p:spPr>
          <a:xfrm rot="5400000">
            <a:off x="2544605" y="3515070"/>
            <a:ext cx="110306" cy="1546436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227">
            <a:extLst>
              <a:ext uri="{FF2B5EF4-FFF2-40B4-BE49-F238E27FC236}">
                <a16:creationId xmlns:a16="http://schemas.microsoft.com/office/drawing/2014/main" id="{BF15F591-1422-C645-91AC-4281A54C029F}"/>
              </a:ext>
            </a:extLst>
          </p:cNvPr>
          <p:cNvCxnSpPr>
            <a:cxnSpLocks/>
            <a:stCxn id="70" idx="2"/>
            <a:endCxn id="35" idx="0"/>
          </p:cNvCxnSpPr>
          <p:nvPr/>
        </p:nvCxnSpPr>
        <p:spPr>
          <a:xfrm rot="5400000">
            <a:off x="4609421" y="4015646"/>
            <a:ext cx="110305" cy="545285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228">
            <a:extLst>
              <a:ext uri="{FF2B5EF4-FFF2-40B4-BE49-F238E27FC236}">
                <a16:creationId xmlns:a16="http://schemas.microsoft.com/office/drawing/2014/main" id="{21957593-7089-254F-90BA-E85111D16E42}"/>
              </a:ext>
            </a:extLst>
          </p:cNvPr>
          <p:cNvCxnSpPr>
            <a:cxnSpLocks/>
            <a:stCxn id="70" idx="2"/>
            <a:endCxn id="28" idx="0"/>
          </p:cNvCxnSpPr>
          <p:nvPr/>
        </p:nvCxnSpPr>
        <p:spPr>
          <a:xfrm rot="16200000" flipH="1">
            <a:off x="5156072" y="4014278"/>
            <a:ext cx="110305" cy="548019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229">
            <a:extLst>
              <a:ext uri="{FF2B5EF4-FFF2-40B4-BE49-F238E27FC236}">
                <a16:creationId xmlns:a16="http://schemas.microsoft.com/office/drawing/2014/main" id="{74D19955-07DD-FB4B-A774-05DB26C2AE72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6624619" y="4259788"/>
            <a:ext cx="1099617" cy="83654"/>
          </a:xfrm>
          <a:prstGeom prst="bentConnector2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05185D3-60FF-8541-90E6-3853558E06B2}"/>
              </a:ext>
            </a:extLst>
          </p:cNvPr>
          <p:cNvSpPr txBox="1"/>
          <p:nvPr/>
        </p:nvSpPr>
        <p:spPr>
          <a:xfrm>
            <a:off x="2891273" y="3986914"/>
            <a:ext cx="963405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985E2D-DD06-E74B-ABDA-BF6E336E0FA7}"/>
              </a:ext>
            </a:extLst>
          </p:cNvPr>
          <p:cNvSpPr txBox="1"/>
          <p:nvPr/>
        </p:nvSpPr>
        <p:spPr>
          <a:xfrm>
            <a:off x="4454711" y="3986915"/>
            <a:ext cx="965008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Channel#2</a:t>
            </a:r>
          </a:p>
        </p:txBody>
      </p:sp>
      <p:cxnSp>
        <p:nvCxnSpPr>
          <p:cNvPr id="71" name="직선 연결선 337">
            <a:extLst>
              <a:ext uri="{FF2B5EF4-FFF2-40B4-BE49-F238E27FC236}">
                <a16:creationId xmlns:a16="http://schemas.microsoft.com/office/drawing/2014/main" id="{3D666AD9-95EF-8346-9D21-9803B867E41B}"/>
              </a:ext>
            </a:extLst>
          </p:cNvPr>
          <p:cNvCxnSpPr>
            <a:cxnSpLocks/>
          </p:cNvCxnSpPr>
          <p:nvPr/>
        </p:nvCxnSpPr>
        <p:spPr>
          <a:xfrm flipV="1">
            <a:off x="914516" y="3476120"/>
            <a:ext cx="73152" cy="489428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337">
            <a:extLst>
              <a:ext uri="{FF2B5EF4-FFF2-40B4-BE49-F238E27FC236}">
                <a16:creationId xmlns:a16="http://schemas.microsoft.com/office/drawing/2014/main" id="{3707EBF3-AC2D-2245-B522-80B95A2F76FF}"/>
              </a:ext>
            </a:extLst>
          </p:cNvPr>
          <p:cNvCxnSpPr>
            <a:cxnSpLocks/>
          </p:cNvCxnSpPr>
          <p:nvPr/>
        </p:nvCxnSpPr>
        <p:spPr>
          <a:xfrm flipH="1" flipV="1">
            <a:off x="2864823" y="3474594"/>
            <a:ext cx="5347066" cy="48830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E7152F-FC0E-7641-9D35-48124FBC347D}"/>
              </a:ext>
            </a:extLst>
          </p:cNvPr>
          <p:cNvCxnSpPr>
            <a:cxnSpLocks/>
          </p:cNvCxnSpPr>
          <p:nvPr/>
        </p:nvCxnSpPr>
        <p:spPr>
          <a:xfrm rot="5400000">
            <a:off x="6453380" y="4175932"/>
            <a:ext cx="34247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CEA4B1D-7A04-0747-9322-705E2DB21200}"/>
              </a:ext>
            </a:extLst>
          </p:cNvPr>
          <p:cNvSpPr txBox="1"/>
          <p:nvPr/>
        </p:nvSpPr>
        <p:spPr>
          <a:xfrm>
            <a:off x="5727143" y="3986916"/>
            <a:ext cx="1005082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</a:t>
            </a:r>
            <a:r>
              <a:rPr lang="en-CH" sz="1600" b="1" i="1" dirty="0">
                <a:latin typeface="Corbel" panose="020B0503020204020204" pitchFamily="34" charset="0"/>
              </a:rPr>
              <a:t>N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0341DC9-2F3C-374D-A455-6C58367F1A91}"/>
              </a:ext>
            </a:extLst>
          </p:cNvPr>
          <p:cNvCxnSpPr>
            <a:cxnSpLocks/>
          </p:cNvCxnSpPr>
          <p:nvPr/>
        </p:nvCxnSpPr>
        <p:spPr>
          <a:xfrm>
            <a:off x="5213589" y="2879951"/>
            <a:ext cx="49651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직사각형 352">
            <a:extLst>
              <a:ext uri="{FF2B5EF4-FFF2-40B4-BE49-F238E27FC236}">
                <a16:creationId xmlns:a16="http://schemas.microsoft.com/office/drawing/2014/main" id="{7847095F-CFD1-7D45-B125-09BDBC13E014}"/>
              </a:ext>
            </a:extLst>
          </p:cNvPr>
          <p:cNvSpPr/>
          <p:nvPr/>
        </p:nvSpPr>
        <p:spPr>
          <a:xfrm>
            <a:off x="1053236" y="4884791"/>
            <a:ext cx="705130" cy="2069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FFA3A73-1AC6-F14E-848B-25E567253C38}"/>
              </a:ext>
            </a:extLst>
          </p:cNvPr>
          <p:cNvSpPr/>
          <p:nvPr/>
        </p:nvSpPr>
        <p:spPr>
          <a:xfrm>
            <a:off x="4840946" y="1973453"/>
            <a:ext cx="229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dirty="0">
                <a:solidFill>
                  <a:schemeClr val="accent5"/>
                </a:solidFill>
                <a:latin typeface="Corbel" panose="020B0503020204020204" pitchFamily="34" charset="0"/>
              </a:rPr>
              <a:t>❷</a:t>
            </a:r>
            <a:r>
              <a:rPr lang="en-US" sz="16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Exact-match filtering</a:t>
            </a:r>
            <a:endParaRPr lang="ko-KR" altLang="en-US" sz="1600" dirty="0">
              <a:solidFill>
                <a:schemeClr val="accent5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A4C22FF-4EBB-AD4E-B459-4B340A7DC320}"/>
              </a:ext>
            </a:extLst>
          </p:cNvPr>
          <p:cNvCxnSpPr>
            <a:cxnSpLocks/>
            <a:stCxn id="69" idx="2"/>
            <a:endCxn id="17" idx="0"/>
          </p:cNvCxnSpPr>
          <p:nvPr/>
        </p:nvCxnSpPr>
        <p:spPr>
          <a:xfrm flipH="1">
            <a:off x="3372601" y="4233135"/>
            <a:ext cx="375" cy="11030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78">
            <a:extLst>
              <a:ext uri="{FF2B5EF4-FFF2-40B4-BE49-F238E27FC236}">
                <a16:creationId xmlns:a16="http://schemas.microsoft.com/office/drawing/2014/main" id="{F9AC4F1B-8865-E442-A84A-614552B719C2}"/>
              </a:ext>
            </a:extLst>
          </p:cNvPr>
          <p:cNvSpPr/>
          <p:nvPr/>
        </p:nvSpPr>
        <p:spPr>
          <a:xfrm>
            <a:off x="3344065" y="2334583"/>
            <a:ext cx="1869524" cy="1141536"/>
          </a:xfrm>
          <a:prstGeom prst="rect">
            <a:avLst/>
          </a:prstGeom>
          <a:solidFill>
            <a:srgbClr val="E2F0D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직사각형 78">
            <a:extLst>
              <a:ext uri="{FF2B5EF4-FFF2-40B4-BE49-F238E27FC236}">
                <a16:creationId xmlns:a16="http://schemas.microsoft.com/office/drawing/2014/main" id="{4A53DFC9-DDD6-1F48-94C9-A9C597FAE1E4}"/>
              </a:ext>
            </a:extLst>
          </p:cNvPr>
          <p:cNvSpPr/>
          <p:nvPr/>
        </p:nvSpPr>
        <p:spPr>
          <a:xfrm>
            <a:off x="998318" y="2334583"/>
            <a:ext cx="1869524" cy="1141536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NAND Flash Array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직사각형 352">
            <a:extLst>
              <a:ext uri="{FF2B5EF4-FFF2-40B4-BE49-F238E27FC236}">
                <a16:creationId xmlns:a16="http://schemas.microsoft.com/office/drawing/2014/main" id="{D1DCAB81-8ED5-5D40-A9B4-6E4021BD839A}"/>
              </a:ext>
            </a:extLst>
          </p:cNvPr>
          <p:cNvSpPr/>
          <p:nvPr/>
        </p:nvSpPr>
        <p:spPr>
          <a:xfrm>
            <a:off x="1049448" y="2398154"/>
            <a:ext cx="1757434" cy="361250"/>
          </a:xfrm>
          <a:prstGeom prst="rect">
            <a:avLst/>
          </a:prstGeom>
          <a:solidFill>
            <a:srgbClr val="F3DDE9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 err="1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SRTable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직사각형 352">
            <a:extLst>
              <a:ext uri="{FF2B5EF4-FFF2-40B4-BE49-F238E27FC236}">
                <a16:creationId xmlns:a16="http://schemas.microsoft.com/office/drawing/2014/main" id="{B1075D44-DC29-6A48-9C60-4D0D463863C1}"/>
              </a:ext>
            </a:extLst>
          </p:cNvPr>
          <p:cNvSpPr/>
          <p:nvPr/>
        </p:nvSpPr>
        <p:spPr>
          <a:xfrm>
            <a:off x="1049448" y="2811047"/>
            <a:ext cx="1757434" cy="361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 err="1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SKIndex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ight Arrow 270">
            <a:extLst>
              <a:ext uri="{FF2B5EF4-FFF2-40B4-BE49-F238E27FC236}">
                <a16:creationId xmlns:a16="http://schemas.microsoft.com/office/drawing/2014/main" id="{BC088011-8970-8C44-8B7C-9EAB2A342D54}"/>
              </a:ext>
            </a:extLst>
          </p:cNvPr>
          <p:cNvSpPr/>
          <p:nvPr/>
        </p:nvSpPr>
        <p:spPr>
          <a:xfrm>
            <a:off x="2867842" y="2863469"/>
            <a:ext cx="2842261" cy="191095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/>
          </a:solidFill>
          <a:ln>
            <a:solidFill>
              <a:srgbClr val="203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DDFBD9-F9D9-3F48-8321-7C9CC1D850B4}"/>
              </a:ext>
            </a:extLst>
          </p:cNvPr>
          <p:cNvSpPr/>
          <p:nvPr/>
        </p:nvSpPr>
        <p:spPr>
          <a:xfrm>
            <a:off x="3260138" y="2945866"/>
            <a:ext cx="1949573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dirty="0">
                <a:solidFill>
                  <a:schemeClr val="accent5"/>
                </a:solidFill>
                <a:latin typeface="Corbel" panose="020B0503020204020204" pitchFamily="34" charset="0"/>
              </a:rPr>
              <a:t>❶</a:t>
            </a:r>
            <a:r>
              <a:rPr lang="en-US" sz="16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Sequential Reads</a:t>
            </a:r>
            <a:endParaRPr lang="ko-KR" altLang="en-US" sz="1600" dirty="0">
              <a:solidFill>
                <a:schemeClr val="accent5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Bent Arrow 255">
            <a:extLst>
              <a:ext uri="{FF2B5EF4-FFF2-40B4-BE49-F238E27FC236}">
                <a16:creationId xmlns:a16="http://schemas.microsoft.com/office/drawing/2014/main" id="{B7509111-8422-B04C-81D7-333DDC34B228}"/>
              </a:ext>
            </a:extLst>
          </p:cNvPr>
          <p:cNvSpPr/>
          <p:nvPr/>
        </p:nvSpPr>
        <p:spPr>
          <a:xfrm rot="16200000">
            <a:off x="4806131" y="1715648"/>
            <a:ext cx="1070885" cy="1162867"/>
          </a:xfrm>
          <a:prstGeom prst="bentArrow">
            <a:avLst>
              <a:gd name="adj1" fmla="val 4184"/>
              <a:gd name="adj2" fmla="val 9056"/>
              <a:gd name="adj3" fmla="val 17743"/>
              <a:gd name="adj4" fmla="val 10426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8" name="직사각형 78">
            <a:extLst>
              <a:ext uri="{FF2B5EF4-FFF2-40B4-BE49-F238E27FC236}">
                <a16:creationId xmlns:a16="http://schemas.microsoft.com/office/drawing/2014/main" id="{21F01A9F-9F92-B540-A4E0-91B5C492F4B1}"/>
              </a:ext>
            </a:extLst>
          </p:cNvPr>
          <p:cNvSpPr/>
          <p:nvPr/>
        </p:nvSpPr>
        <p:spPr>
          <a:xfrm>
            <a:off x="5710103" y="2334583"/>
            <a:ext cx="2435577" cy="11415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DRAM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CA32661-128F-B945-8584-056A17246543}"/>
              </a:ext>
            </a:extLst>
          </p:cNvPr>
          <p:cNvGrpSpPr/>
          <p:nvPr/>
        </p:nvGrpSpPr>
        <p:grpSpPr>
          <a:xfrm>
            <a:off x="5767210" y="2395176"/>
            <a:ext cx="845100" cy="394248"/>
            <a:chOff x="3278132" y="2354111"/>
            <a:chExt cx="1757434" cy="711290"/>
          </a:xfrm>
        </p:grpSpPr>
        <p:sp>
          <p:nvSpPr>
            <p:cNvPr id="90" name="직사각형 352">
              <a:extLst>
                <a:ext uri="{FF2B5EF4-FFF2-40B4-BE49-F238E27FC236}">
                  <a16:creationId xmlns:a16="http://schemas.microsoft.com/office/drawing/2014/main" id="{D13E2E68-3CD3-8146-B741-9A574B4504CD}"/>
                </a:ext>
              </a:extLst>
            </p:cNvPr>
            <p:cNvSpPr/>
            <p:nvPr/>
          </p:nvSpPr>
          <p:spPr>
            <a:xfrm>
              <a:off x="3278132" y="2354111"/>
              <a:ext cx="1757434" cy="361250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i-1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직사각형 352">
              <a:extLst>
                <a:ext uri="{FF2B5EF4-FFF2-40B4-BE49-F238E27FC236}">
                  <a16:creationId xmlns:a16="http://schemas.microsoft.com/office/drawing/2014/main" id="{002680BA-1256-824C-A528-E1FADF2CF4C1}"/>
                </a:ext>
              </a:extLst>
            </p:cNvPr>
            <p:cNvSpPr/>
            <p:nvPr/>
          </p:nvSpPr>
          <p:spPr>
            <a:xfrm>
              <a:off x="3278132" y="2704150"/>
              <a:ext cx="1757434" cy="36125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i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6F8C288-46A9-264F-8901-422AF5BD5494}"/>
              </a:ext>
            </a:extLst>
          </p:cNvPr>
          <p:cNvGrpSpPr/>
          <p:nvPr/>
        </p:nvGrpSpPr>
        <p:grpSpPr>
          <a:xfrm>
            <a:off x="5767210" y="2839460"/>
            <a:ext cx="845100" cy="394248"/>
            <a:chOff x="3278132" y="2354111"/>
            <a:chExt cx="1757434" cy="71129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3" name="직사각형 352">
              <a:extLst>
                <a:ext uri="{FF2B5EF4-FFF2-40B4-BE49-F238E27FC236}">
                  <a16:creationId xmlns:a16="http://schemas.microsoft.com/office/drawing/2014/main" id="{E235BBC0-6D44-C148-AB3B-829BDD535411}"/>
                </a:ext>
              </a:extLst>
            </p:cNvPr>
            <p:cNvSpPr/>
            <p:nvPr/>
          </p:nvSpPr>
          <p:spPr>
            <a:xfrm>
              <a:off x="3278132" y="2354111"/>
              <a:ext cx="1757434" cy="361250"/>
            </a:xfrm>
            <a:prstGeom prst="rect">
              <a:avLst/>
            </a:prstGeom>
            <a:grp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</a:t>
              </a:r>
              <a:r>
                <a:rPr lang="en-US" altLang="ko-KR" sz="1100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#j-1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직사각형 352">
              <a:extLst>
                <a:ext uri="{FF2B5EF4-FFF2-40B4-BE49-F238E27FC236}">
                  <a16:creationId xmlns:a16="http://schemas.microsoft.com/office/drawing/2014/main" id="{54891FFA-A2F3-2945-B2CF-466024FBF6DA}"/>
                </a:ext>
              </a:extLst>
            </p:cNvPr>
            <p:cNvSpPr/>
            <p:nvPr/>
          </p:nvSpPr>
          <p:spPr>
            <a:xfrm>
              <a:off x="3278132" y="2704150"/>
              <a:ext cx="1757434" cy="361251"/>
            </a:xfrm>
            <a:prstGeom prst="rect">
              <a:avLst/>
            </a:prstGeom>
            <a:grp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j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" name="직사각형 352">
            <a:extLst>
              <a:ext uri="{FF2B5EF4-FFF2-40B4-BE49-F238E27FC236}">
                <a16:creationId xmlns:a16="http://schemas.microsoft.com/office/drawing/2014/main" id="{DCCA9431-8A02-BC40-984D-C4E1F782D637}"/>
              </a:ext>
            </a:extLst>
          </p:cNvPr>
          <p:cNvSpPr/>
          <p:nvPr/>
        </p:nvSpPr>
        <p:spPr>
          <a:xfrm>
            <a:off x="3564817" y="2387597"/>
            <a:ext cx="1452425" cy="361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Comparator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8FE3CB1C-C225-6847-8004-E1E2E3013717}"/>
              </a:ext>
            </a:extLst>
          </p:cNvPr>
          <p:cNvSpPr/>
          <p:nvPr/>
        </p:nvSpPr>
        <p:spPr>
          <a:xfrm>
            <a:off x="6637780" y="2407634"/>
            <a:ext cx="103824" cy="369332"/>
          </a:xfrm>
          <a:prstGeom prst="rightBrace">
            <a:avLst>
              <a:gd name="adj1" fmla="val 39705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26B701-96A4-AD4C-BB47-3BE57825166C}"/>
              </a:ext>
            </a:extLst>
          </p:cNvPr>
          <p:cNvSpPr txBox="1"/>
          <p:nvPr/>
        </p:nvSpPr>
        <p:spPr>
          <a:xfrm>
            <a:off x="6854042" y="2438412"/>
            <a:ext cx="115384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>
            <a:spAutoFit/>
          </a:bodyPr>
          <a:lstStyle/>
          <a:p>
            <a:pPr algn="ctr"/>
            <a:r>
              <a:rPr lang="en-CH" sz="1400" b="1" dirty="0">
                <a:latin typeface="Corbel" panose="020B0503020204020204" pitchFamily="34" charset="0"/>
              </a:rPr>
              <a:t>SRTable Buffer</a:t>
            </a:r>
          </a:p>
        </p:txBody>
      </p:sp>
      <p:sp>
        <p:nvSpPr>
          <p:cNvPr id="98" name="Right Brace 97">
            <a:extLst>
              <a:ext uri="{FF2B5EF4-FFF2-40B4-BE49-F238E27FC236}">
                <a16:creationId xmlns:a16="http://schemas.microsoft.com/office/drawing/2014/main" id="{53BBD79F-5908-0542-9D99-FA78CBD4634E}"/>
              </a:ext>
            </a:extLst>
          </p:cNvPr>
          <p:cNvSpPr/>
          <p:nvPr/>
        </p:nvSpPr>
        <p:spPr>
          <a:xfrm>
            <a:off x="6637780" y="2855025"/>
            <a:ext cx="103824" cy="369332"/>
          </a:xfrm>
          <a:prstGeom prst="rightBrace">
            <a:avLst>
              <a:gd name="adj1" fmla="val 39705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AFB8572-1769-2049-AA7B-29960E0B976E}"/>
              </a:ext>
            </a:extLst>
          </p:cNvPr>
          <p:cNvSpPr txBox="1"/>
          <p:nvPr/>
        </p:nvSpPr>
        <p:spPr>
          <a:xfrm>
            <a:off x="6856413" y="2887284"/>
            <a:ext cx="117019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>
            <a:spAutoFit/>
          </a:bodyPr>
          <a:lstStyle/>
          <a:p>
            <a:pPr algn="ctr"/>
            <a:r>
              <a:rPr lang="en-CH" sz="1400" b="1" dirty="0">
                <a:latin typeface="Corbel" panose="020B0503020204020204" pitchFamily="34" charset="0"/>
              </a:rPr>
              <a:t>SKIndex Buffer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298EBDC-5AA9-B24C-B178-1AFA6EC23053}"/>
              </a:ext>
            </a:extLst>
          </p:cNvPr>
          <p:cNvSpPr/>
          <p:nvPr/>
        </p:nvSpPr>
        <p:spPr>
          <a:xfrm>
            <a:off x="-2733" y="5193429"/>
            <a:ext cx="9144000" cy="1063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Data is evenly distributed between channels, dies, and planes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leverage the full internal bandwidth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of the SSD</a:t>
            </a:r>
            <a:endParaRPr lang="en-GB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BCF19C-7D6C-3846-A552-F4F32ED3B5E8}"/>
              </a:ext>
            </a:extLst>
          </p:cNvPr>
          <p:cNvSpPr/>
          <p:nvPr/>
        </p:nvSpPr>
        <p:spPr>
          <a:xfrm>
            <a:off x="0" y="3602249"/>
            <a:ext cx="9170763" cy="159117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30F0DC4-6A34-094B-9AB1-95F539D9AACF}"/>
              </a:ext>
            </a:extLst>
          </p:cNvPr>
          <p:cNvSpPr/>
          <p:nvPr/>
        </p:nvSpPr>
        <p:spPr>
          <a:xfrm>
            <a:off x="0" y="3915378"/>
            <a:ext cx="9144000" cy="11634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Steps 1 and 2 are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pipelined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.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During filtering, </a:t>
            </a:r>
            <a:r>
              <a:rPr lang="en-GB" sz="2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GenStore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-EM sends the unfiltered reads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host system.</a:t>
            </a:r>
            <a:endParaRPr lang="en-GB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  <p:bldP spid="70" grpId="0" animBg="1"/>
      <p:bldP spid="74" grpId="0" animBg="1"/>
      <p:bldP spid="76" grpId="0" animBg="1"/>
      <p:bldP spid="79" grpId="0"/>
      <p:bldP spid="83" grpId="0" animBg="1"/>
      <p:bldP spid="84" grpId="0" animBg="1"/>
      <p:bldP spid="85" grpId="0" animBg="1"/>
      <p:bldP spid="86" grpId="0"/>
      <p:bldP spid="87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63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5AAE-0D08-A847-B5E5-7A64B280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Genomics and Metagenomics are Critical for Many Applications</a:t>
            </a:r>
            <a:endParaRPr lang="en-CH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77FFF2-CBB2-5744-AD64-E5422A4199C3}"/>
              </a:ext>
            </a:extLst>
          </p:cNvPr>
          <p:cNvSpPr/>
          <p:nvPr/>
        </p:nvSpPr>
        <p:spPr>
          <a:xfrm>
            <a:off x="156379" y="2955627"/>
            <a:ext cx="4031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 medicine</a:t>
            </a:r>
          </a:p>
        </p:txBody>
      </p:sp>
      <p:pic>
        <p:nvPicPr>
          <p:cNvPr id="5" name="Picture 20" descr="Related image">
            <a:extLst>
              <a:ext uri="{FF2B5EF4-FFF2-40B4-BE49-F238E27FC236}">
                <a16:creationId xmlns:a16="http://schemas.microsoft.com/office/drawing/2014/main" id="{ABD92993-C3D7-F648-A7D8-29B4FD3E3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2" t="50853" r="8530" b="12146"/>
          <a:stretch/>
        </p:blipFill>
        <p:spPr bwMode="auto">
          <a:xfrm>
            <a:off x="1075710" y="1889882"/>
            <a:ext cx="625218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Related image">
            <a:extLst>
              <a:ext uri="{FF2B5EF4-FFF2-40B4-BE49-F238E27FC236}">
                <a16:creationId xmlns:a16="http://schemas.microsoft.com/office/drawing/2014/main" id="{E0AA2AAD-117F-314B-BC87-37869751A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50853" r="50206" b="12146"/>
          <a:stretch/>
        </p:blipFill>
        <p:spPr bwMode="auto">
          <a:xfrm>
            <a:off x="1172280" y="947190"/>
            <a:ext cx="70721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Related image">
            <a:extLst>
              <a:ext uri="{FF2B5EF4-FFF2-40B4-BE49-F238E27FC236}">
                <a16:creationId xmlns:a16="http://schemas.microsoft.com/office/drawing/2014/main" id="{3882CFBD-92E4-0346-B83C-692DCE6F7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50853" r="71287" b="12146"/>
          <a:stretch/>
        </p:blipFill>
        <p:spPr bwMode="auto">
          <a:xfrm>
            <a:off x="787017" y="866164"/>
            <a:ext cx="673957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Image result for medication icon">
            <a:extLst>
              <a:ext uri="{FF2B5EF4-FFF2-40B4-BE49-F238E27FC236}">
                <a16:creationId xmlns:a16="http://schemas.microsoft.com/office/drawing/2014/main" id="{5F987A85-5474-2446-8A57-3558C7012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6" t="2057" r="6476" b="59543"/>
          <a:stretch/>
        </p:blipFill>
        <p:spPr bwMode="auto">
          <a:xfrm>
            <a:off x="2598699" y="2083698"/>
            <a:ext cx="653528" cy="6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Image result for medication icon">
            <a:extLst>
              <a:ext uri="{FF2B5EF4-FFF2-40B4-BE49-F238E27FC236}">
                <a16:creationId xmlns:a16="http://schemas.microsoft.com/office/drawing/2014/main" id="{CA2D0C4F-D975-0F47-8D4D-CA00CBB1E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2087" r="55824" b="60400"/>
          <a:stretch/>
        </p:blipFill>
        <p:spPr bwMode="auto">
          <a:xfrm>
            <a:off x="2453740" y="1186472"/>
            <a:ext cx="615574" cy="6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5DF25E5-3219-AC4C-ACA1-A946EBE22711}"/>
              </a:ext>
            </a:extLst>
          </p:cNvPr>
          <p:cNvSpPr/>
          <p:nvPr/>
        </p:nvSpPr>
        <p:spPr>
          <a:xfrm flipH="1">
            <a:off x="1958281" y="1380514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7AEBE14-D882-D844-A27E-F9639BC5F583}"/>
              </a:ext>
            </a:extLst>
          </p:cNvPr>
          <p:cNvSpPr/>
          <p:nvPr/>
        </p:nvSpPr>
        <p:spPr>
          <a:xfrm flipH="1">
            <a:off x="1962051" y="2309849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A4F19-A63F-3243-AF36-65FC08B00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10140" y="736210"/>
            <a:ext cx="2156459" cy="21316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EAF2F8-DC43-334C-8610-12F13ADD6925}"/>
              </a:ext>
            </a:extLst>
          </p:cNvPr>
          <p:cNvSpPr/>
          <p:nvPr/>
        </p:nvSpPr>
        <p:spPr>
          <a:xfrm>
            <a:off x="4955671" y="2835029"/>
            <a:ext cx="4103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Predicting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microbes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sample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0106F-9C56-7649-8DDF-08436C815BFF}"/>
              </a:ext>
            </a:extLst>
          </p:cNvPr>
          <p:cNvSpPr/>
          <p:nvPr/>
        </p:nvSpPr>
        <p:spPr>
          <a:xfrm>
            <a:off x="144016" y="59443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surveillance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 outbreaks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3B706-86F5-8C41-89CC-E7B65085F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28" y="3914154"/>
            <a:ext cx="3476384" cy="1955466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40743933-094C-4748-8F8E-E2B7D72090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23484" b="7611"/>
          <a:stretch/>
        </p:blipFill>
        <p:spPr>
          <a:xfrm>
            <a:off x="5167249" y="3781388"/>
            <a:ext cx="3423714" cy="20882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823B11-D77E-AA4C-BB9D-8F02BF454F87}"/>
              </a:ext>
            </a:extLst>
          </p:cNvPr>
          <p:cNvSpPr/>
          <p:nvPr/>
        </p:nvSpPr>
        <p:spPr>
          <a:xfrm>
            <a:off x="4965603" y="5888439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variations, species, evolution, …</a:t>
            </a:r>
          </a:p>
        </p:txBody>
      </p:sp>
    </p:spTree>
    <p:extLst>
      <p:ext uri="{BB962C8B-B14F-4D97-AF65-F5344CB8AC3E}">
        <p14:creationId xmlns:p14="http://schemas.microsoft.com/office/powerpoint/2010/main" val="9211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3" grpId="0"/>
      <p:bldP spid="14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41287-7F16-9440-81D5-BD6E65D16F12}"/>
              </a:ext>
            </a:extLst>
          </p:cNvPr>
          <p:cNvSpPr txBox="1"/>
          <p:nvPr/>
        </p:nvSpPr>
        <p:spPr>
          <a:xfrm>
            <a:off x="364763" y="1611240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FFF">
              <a:alpha val="80392"/>
            </a:srgbClr>
          </a:solidFill>
          <a:ln w="57150">
            <a:solidFill>
              <a:srgbClr val="FFFFFF">
                <a:alpha val="76863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43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C79F-9098-C44A-81AB-A7B977F6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51641-D079-AF4F-980D-45DF8954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5"/>
            <a:ext cx="8874053" cy="865554"/>
          </a:xfrm>
        </p:spPr>
        <p:txBody>
          <a:bodyPr/>
          <a:lstStyle/>
          <a:p>
            <a:pPr>
              <a:spcAft>
                <a:spcPts val="2000"/>
              </a:spcAft>
            </a:pPr>
            <a:r>
              <a:rPr lang="en-GB" sz="2400" dirty="0"/>
              <a:t>Efficient </a:t>
            </a:r>
            <a:r>
              <a:rPr lang="en-GB" sz="2400" dirty="0">
                <a:solidFill>
                  <a:srgbClr val="1982C3"/>
                </a:solidFill>
              </a:rPr>
              <a:t>chaining-based</a:t>
            </a:r>
            <a:r>
              <a:rPr lang="en-GB" sz="2400" dirty="0"/>
              <a:t> in-storage filter to prune most of the </a:t>
            </a:r>
            <a:r>
              <a:rPr lang="en-GB" sz="2400" dirty="0">
                <a:solidFill>
                  <a:srgbClr val="1982C3"/>
                </a:solidFill>
              </a:rPr>
              <a:t>non-matching</a:t>
            </a:r>
            <a:r>
              <a:rPr lang="en-GB" sz="2400" dirty="0"/>
              <a:t> reads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B534BB-F826-1849-B239-08D087CD8B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559" y="4365347"/>
                <a:ext cx="8798062" cy="1990368"/>
              </a:xfrm>
              <a:prstGeom prst="rect">
                <a:avLst/>
              </a:prstGeom>
            </p:spPr>
            <p:txBody>
              <a:bodyPr/>
              <a:lstStyle>
                <a:lvl1pPr marL="187200" indent="-18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tabLst/>
                  <a:defRPr sz="2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1pPr>
                <a:lvl2pPr marL="31115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tabLst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2pPr>
                <a:lvl3pPr marL="5334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3pPr>
                <a:lvl4pPr marL="16002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4pPr>
                <a:lvl5pPr marL="20574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CH" sz="2400" b="1" dirty="0">
                    <a:solidFill>
                      <a:srgbClr val="C00000"/>
                    </a:solidFill>
                  </a:rPr>
                  <a:t>Challenge: </a:t>
                </a:r>
                <a:r>
                  <a:rPr lang="en-CH" sz="2400" dirty="0"/>
                  <a:t>how</a:t>
                </a:r>
                <a:r>
                  <a:rPr lang="en-CH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GB" sz="2400" dirty="0"/>
                  <a:t>to perform chaining inside the SSD</a:t>
                </a:r>
              </a:p>
              <a:p>
                <a:pPr lvl="1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1900" dirty="0"/>
                  <a:t>For a read with </a:t>
                </a:r>
                <a:r>
                  <a:rPr lang="en-GB" sz="1900" dirty="0">
                    <a:solidFill>
                      <a:schemeClr val="accent2"/>
                    </a:solidFill>
                  </a:rPr>
                  <a:t>Seeds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900" dirty="0">
                    <a:solidFill>
                      <a:schemeClr val="accent2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GB" sz="1900" dirty="0"/>
                  <a:t>, the </a:t>
                </a:r>
                <a:r>
                  <a:rPr lang="en-GB" sz="1900" dirty="0">
                    <a:solidFill>
                      <a:schemeClr val="accent2"/>
                    </a:solidFill>
                  </a:rPr>
                  <a:t>chaining score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9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… </m:t>
                        </m:r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900" dirty="0"/>
                  <a:t> can be calculated as</a:t>
                </a:r>
              </a:p>
              <a:p>
                <a:pPr marL="0" indent="0">
                  <a:spcAft>
                    <a:spcPts val="2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𝐦𝐚𝐱</m:t>
                          </m:r>
                        </m:fName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func>
                            <m:func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𝐦𝐚𝐱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𝑺𝒄𝒐𝒓𝒆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𝑴𝒂𝒕𝒄𝒉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𝑺𝒄𝒐𝒓𝒆</m:t>
                                  </m:r>
                                  <m:d>
                                    <m:d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 , 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𝑮𝒂𝒑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𝑷𝒆𝒏𝒂𝒍𝒕𝒚</m:t>
                                  </m:r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 , </m:t>
                                  </m:r>
                                  <m:sSub>
                                    <m:sSub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B534BB-F826-1849-B239-08D087CD8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59" y="4365347"/>
                <a:ext cx="8798062" cy="1990368"/>
              </a:xfrm>
              <a:prstGeom prst="rect">
                <a:avLst/>
              </a:prstGeom>
              <a:blipFill>
                <a:blip r:embed="rId3"/>
                <a:stretch>
                  <a:fillRect l="-865" t="-379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C3726F7-1140-524F-B1BD-802D07B0E73A}"/>
              </a:ext>
            </a:extLst>
          </p:cNvPr>
          <p:cNvSpPr txBox="1"/>
          <p:nvPr/>
        </p:nvSpPr>
        <p:spPr>
          <a:xfrm>
            <a:off x="773515" y="5502852"/>
            <a:ext cx="149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j &gt; 1</a:t>
            </a:r>
            <a:endParaRPr lang="en-CH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734E91-2850-E74C-947A-A0A5CA53FA4E}"/>
              </a:ext>
            </a:extLst>
          </p:cNvPr>
          <p:cNvSpPr/>
          <p:nvPr/>
        </p:nvSpPr>
        <p:spPr>
          <a:xfrm>
            <a:off x="837518" y="5568551"/>
            <a:ext cx="1493949" cy="2698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C1BFA6-1621-8D44-BE5E-7DDF7425E59C}"/>
              </a:ext>
            </a:extLst>
          </p:cNvPr>
          <p:cNvSpPr/>
          <p:nvPr/>
        </p:nvSpPr>
        <p:spPr>
          <a:xfrm>
            <a:off x="0" y="4898085"/>
            <a:ext cx="9144000" cy="134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Costly dynamic programming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many seeds in each read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Particularly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challenging for long reads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with many seeds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021B9-47CF-AC45-A350-CB80C0611D11}"/>
              </a:ext>
            </a:extLst>
          </p:cNvPr>
          <p:cNvGrpSpPr/>
          <p:nvPr/>
        </p:nvGrpSpPr>
        <p:grpSpPr>
          <a:xfrm>
            <a:off x="0" y="1766640"/>
            <a:ext cx="9144002" cy="2416309"/>
            <a:chOff x="0" y="1766640"/>
            <a:chExt cx="9144002" cy="24163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84958C-D52C-6444-AD8C-4659C5AF2E16}"/>
                </a:ext>
              </a:extLst>
            </p:cNvPr>
            <p:cNvSpPr/>
            <p:nvPr/>
          </p:nvSpPr>
          <p:spPr>
            <a:xfrm>
              <a:off x="2120544" y="1766640"/>
              <a:ext cx="7023458" cy="698905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Determine </a:t>
              </a:r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potential matching locations (seeds)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in the reference genome </a:t>
              </a:r>
              <a:endParaRPr lang="en-CH" sz="24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C77711B-1646-6145-B5E2-2C6EDA378A9E}"/>
                </a:ext>
              </a:extLst>
            </p:cNvPr>
            <p:cNvSpPr/>
            <p:nvPr/>
          </p:nvSpPr>
          <p:spPr>
            <a:xfrm>
              <a:off x="2120544" y="2562632"/>
              <a:ext cx="7023458" cy="757513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Prune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some seeds in the reference genome</a:t>
              </a:r>
              <a:endParaRPr lang="en-CH" sz="24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66EFC8-5BE5-4246-8977-1A65DAE42CCC}"/>
                </a:ext>
              </a:extLst>
            </p:cNvPr>
            <p:cNvSpPr/>
            <p:nvPr/>
          </p:nvSpPr>
          <p:spPr>
            <a:xfrm>
              <a:off x="2120544" y="3425436"/>
              <a:ext cx="7023458" cy="757513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Determine the </a:t>
              </a:r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exact differences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between the read and the reference genome</a:t>
              </a:r>
              <a:endParaRPr lang="en-CH" sz="24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3E5181-8D2A-7944-AB0D-F17925AB8609}"/>
                </a:ext>
              </a:extLst>
            </p:cNvPr>
            <p:cNvSpPr/>
            <p:nvPr/>
          </p:nvSpPr>
          <p:spPr>
            <a:xfrm>
              <a:off x="2" y="1766640"/>
              <a:ext cx="2120544" cy="698905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Seeding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F6AC08-AD34-5145-A699-5ACDF22F73B0}"/>
                </a:ext>
              </a:extLst>
            </p:cNvPr>
            <p:cNvSpPr/>
            <p:nvPr/>
          </p:nvSpPr>
          <p:spPr>
            <a:xfrm>
              <a:off x="1" y="2562633"/>
              <a:ext cx="2120544" cy="754642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Seed Filtering</a:t>
              </a:r>
            </a:p>
            <a:p>
              <a:r>
                <a:rPr lang="en-CH" sz="23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(e.g., Chaining)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CD5D9E-846E-F64F-B100-9663363C687B}"/>
                </a:ext>
              </a:extLst>
            </p:cNvPr>
            <p:cNvSpPr/>
            <p:nvPr/>
          </p:nvSpPr>
          <p:spPr>
            <a:xfrm>
              <a:off x="0" y="3425436"/>
              <a:ext cx="2120544" cy="754642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Alignment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D70AA3-3BC8-6048-943E-198BB4972E0B}"/>
              </a:ext>
            </a:extLst>
          </p:cNvPr>
          <p:cNvSpPr/>
          <p:nvPr/>
        </p:nvSpPr>
        <p:spPr>
          <a:xfrm>
            <a:off x="-221226" y="1724574"/>
            <a:ext cx="9483213" cy="770467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D69C19-23CE-7445-AF20-B9C28B4FBDF6}"/>
              </a:ext>
            </a:extLst>
          </p:cNvPr>
          <p:cNvSpPr/>
          <p:nvPr/>
        </p:nvSpPr>
        <p:spPr>
          <a:xfrm>
            <a:off x="-115022" y="3381554"/>
            <a:ext cx="9483213" cy="837602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41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17" grpId="0"/>
      <p:bldP spid="18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7A7E-2EAE-5A4A-8B5A-A4ECBC84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GenStore-NM: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BA66-15CA-114A-9E07-5AF0D58C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28" y="5609147"/>
            <a:ext cx="7301829" cy="640513"/>
          </a:xfrm>
        </p:spPr>
        <p:txBody>
          <a:bodyPr/>
          <a:lstStyle/>
          <a:p>
            <a:pPr marL="123950" lvl="1" indent="0">
              <a:spcAft>
                <a:spcPts val="1000"/>
              </a:spcAft>
              <a:buNone/>
            </a:pPr>
            <a:r>
              <a:rPr lang="en-GB" sz="2800" b="1" dirty="0">
                <a:solidFill>
                  <a:srgbClr val="629B3C"/>
                </a:solidFill>
              </a:rPr>
              <a:t>Filters many non-aligning reads without costly hardware resources in the SSD</a:t>
            </a:r>
          </a:p>
          <a:p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B1D6F-EB24-2041-AAEB-A465310DCB2C}"/>
              </a:ext>
            </a:extLst>
          </p:cNvPr>
          <p:cNvSpPr txBox="1"/>
          <p:nvPr/>
        </p:nvSpPr>
        <p:spPr>
          <a:xfrm rot="16200000">
            <a:off x="136987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Probability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70147C-1772-C54C-8CFA-E179F6FFD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640625"/>
              </p:ext>
            </p:extLst>
          </p:nvPr>
        </p:nvGraphicFramePr>
        <p:xfrm>
          <a:off x="2170228" y="2327428"/>
          <a:ext cx="6404863" cy="19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FAA57E9-F521-0D49-A10C-2F02D1086BB8}"/>
              </a:ext>
            </a:extLst>
          </p:cNvPr>
          <p:cNvSpPr txBox="1"/>
          <p:nvPr/>
        </p:nvSpPr>
        <p:spPr>
          <a:xfrm>
            <a:off x="3209371" y="4139107"/>
            <a:ext cx="31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Number of seeds per read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655441-7531-8842-B03F-490488168DFE}"/>
              </a:ext>
            </a:extLst>
          </p:cNvPr>
          <p:cNvSpPr/>
          <p:nvPr/>
        </p:nvSpPr>
        <p:spPr>
          <a:xfrm>
            <a:off x="4452880" y="2736942"/>
            <a:ext cx="2315095" cy="103333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FFB149-0327-AE48-B4DA-E8F252A832E7}"/>
              </a:ext>
            </a:extLst>
          </p:cNvPr>
          <p:cNvCxnSpPr>
            <a:cxnSpLocks/>
          </p:cNvCxnSpPr>
          <p:nvPr/>
        </p:nvCxnSpPr>
        <p:spPr>
          <a:xfrm flipV="1">
            <a:off x="4452878" y="2736942"/>
            <a:ext cx="0" cy="103333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1F076E-6D77-834F-89E8-24D9776CF5F1}"/>
              </a:ext>
            </a:extLst>
          </p:cNvPr>
          <p:cNvCxnSpPr>
            <a:cxnSpLocks/>
          </p:cNvCxnSpPr>
          <p:nvPr/>
        </p:nvCxnSpPr>
        <p:spPr>
          <a:xfrm>
            <a:off x="4464783" y="3266177"/>
            <a:ext cx="30001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12D6CA-D35C-3645-ACA7-EDCE9C209EC9}"/>
              </a:ext>
            </a:extLst>
          </p:cNvPr>
          <p:cNvSpPr txBox="1"/>
          <p:nvPr/>
        </p:nvSpPr>
        <p:spPr>
          <a:xfrm>
            <a:off x="4679538" y="2940349"/>
            <a:ext cx="233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High Alignment</a:t>
            </a:r>
            <a:b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Probability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7EB10-E55D-004C-9FC7-8F62EB616492}"/>
              </a:ext>
            </a:extLst>
          </p:cNvPr>
          <p:cNvSpPr txBox="1"/>
          <p:nvPr/>
        </p:nvSpPr>
        <p:spPr>
          <a:xfrm rot="16200000">
            <a:off x="110463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Alignment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DDDCB-D26E-2547-B48F-77B92D78DC89}"/>
              </a:ext>
            </a:extLst>
          </p:cNvPr>
          <p:cNvSpPr/>
          <p:nvPr/>
        </p:nvSpPr>
        <p:spPr>
          <a:xfrm>
            <a:off x="0" y="4507775"/>
            <a:ext cx="9144000" cy="978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Reads with a sufficiently large number of seeds</a:t>
            </a:r>
            <a:r>
              <a:rPr lang="en-GB" sz="2400" b="1" dirty="0">
                <a:solidFill>
                  <a:srgbClr val="22AE9B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are very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likely to align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reference genome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ED481A-6146-5942-B083-BD1729EF8F57}"/>
              </a:ext>
            </a:extLst>
          </p:cNvPr>
          <p:cNvSpPr txBox="1">
            <a:spLocks/>
          </p:cNvSpPr>
          <p:nvPr/>
        </p:nvSpPr>
        <p:spPr>
          <a:xfrm>
            <a:off x="189559" y="1040656"/>
            <a:ext cx="8892841" cy="2266274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CH" sz="2400" dirty="0"/>
              <a:t>GenStore-NM uses a </a:t>
            </a:r>
            <a:r>
              <a:rPr lang="en-CH" sz="2400" dirty="0">
                <a:solidFill>
                  <a:srgbClr val="1982C3"/>
                </a:solidFill>
              </a:rPr>
              <a:t>light-weight chaining </a:t>
            </a:r>
            <a:r>
              <a:rPr lang="en-CH" sz="2400" dirty="0"/>
              <a:t>filter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GB" sz="2100" dirty="0">
                <a:solidFill>
                  <a:srgbClr val="1982C3"/>
                </a:solidFill>
              </a:rPr>
              <a:t>Selectively</a:t>
            </a:r>
            <a:r>
              <a:rPr lang="en-GB" sz="2100" dirty="0"/>
              <a:t> performs chaining only on reads with a </a:t>
            </a:r>
            <a:r>
              <a:rPr lang="en-GB" sz="2100" dirty="0">
                <a:solidFill>
                  <a:srgbClr val="1982C3"/>
                </a:solidFill>
              </a:rPr>
              <a:t>small number of seeds</a:t>
            </a:r>
          </a:p>
          <a:p>
            <a:pPr lvl="1">
              <a:spcAft>
                <a:spcPts val="1000"/>
              </a:spcAft>
            </a:pPr>
            <a:r>
              <a:rPr lang="en-GB" sz="2100" dirty="0"/>
              <a:t>Directly sends reads that require more </a:t>
            </a:r>
            <a:r>
              <a:rPr lang="en-GB" sz="2100" dirty="0">
                <a:solidFill>
                  <a:srgbClr val="1982C3"/>
                </a:solidFill>
              </a:rPr>
              <a:t>complex chaining to the host </a:t>
            </a:r>
            <a:r>
              <a:rPr lang="en-GB" sz="2100" dirty="0"/>
              <a:t>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A9090F-D33A-1741-93AC-5B6E596E33AE}"/>
              </a:ext>
            </a:extLst>
          </p:cNvPr>
          <p:cNvSpPr txBox="1"/>
          <p:nvPr/>
        </p:nvSpPr>
        <p:spPr>
          <a:xfrm>
            <a:off x="308232" y="5375405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Graphic spid="12" grpId="0">
        <p:bldAsOne/>
      </p:bldGraphic>
      <p:bldP spid="13" grpId="0"/>
      <p:bldP spid="14" grpId="0" animBg="1"/>
      <p:bldP spid="17" grpId="0"/>
      <p:bldP spid="18" grpId="0"/>
      <p:bldP spid="20" grpId="0" animBg="1"/>
      <p:bldP spid="19" grpId="0" uiExpand="1" build="p" bldLvl="2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7A7E-2EAE-5A4A-8B5A-A4ECBC84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GenStore-NM: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BA66-15CA-114A-9E07-5AF0D58C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28" y="5609147"/>
            <a:ext cx="7301829" cy="640513"/>
          </a:xfrm>
        </p:spPr>
        <p:txBody>
          <a:bodyPr/>
          <a:lstStyle/>
          <a:p>
            <a:pPr marL="123950" lvl="1" indent="0">
              <a:spcAft>
                <a:spcPts val="1000"/>
              </a:spcAft>
              <a:buNone/>
            </a:pPr>
            <a:r>
              <a:rPr lang="en-GB" sz="2800" b="1" dirty="0">
                <a:solidFill>
                  <a:srgbClr val="629B3C"/>
                </a:solidFill>
              </a:rPr>
              <a:t>Can filter many non-aligning reads without costly hardware resources in the SSD</a:t>
            </a:r>
          </a:p>
          <a:p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B1D6F-EB24-2041-AAEB-A465310DCB2C}"/>
              </a:ext>
            </a:extLst>
          </p:cNvPr>
          <p:cNvSpPr txBox="1"/>
          <p:nvPr/>
        </p:nvSpPr>
        <p:spPr>
          <a:xfrm rot="16200000">
            <a:off x="136987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Probability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70147C-1772-C54C-8CFA-E179F6FFDE70}"/>
              </a:ext>
            </a:extLst>
          </p:cNvPr>
          <p:cNvGraphicFramePr>
            <a:graphicFrameLocks/>
          </p:cNvGraphicFramePr>
          <p:nvPr/>
        </p:nvGraphicFramePr>
        <p:xfrm>
          <a:off x="2170228" y="2327428"/>
          <a:ext cx="6404863" cy="19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FAA57E9-F521-0D49-A10C-2F02D1086BB8}"/>
              </a:ext>
            </a:extLst>
          </p:cNvPr>
          <p:cNvSpPr txBox="1"/>
          <p:nvPr/>
        </p:nvSpPr>
        <p:spPr>
          <a:xfrm>
            <a:off x="3209371" y="4139107"/>
            <a:ext cx="31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Number of seeds per read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655441-7531-8842-B03F-490488168DFE}"/>
              </a:ext>
            </a:extLst>
          </p:cNvPr>
          <p:cNvSpPr/>
          <p:nvPr/>
        </p:nvSpPr>
        <p:spPr>
          <a:xfrm>
            <a:off x="4452880" y="2736942"/>
            <a:ext cx="2315095" cy="103333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FFB149-0327-AE48-B4DA-E8F252A832E7}"/>
              </a:ext>
            </a:extLst>
          </p:cNvPr>
          <p:cNvCxnSpPr>
            <a:cxnSpLocks/>
          </p:cNvCxnSpPr>
          <p:nvPr/>
        </p:nvCxnSpPr>
        <p:spPr>
          <a:xfrm flipV="1">
            <a:off x="4452878" y="2736942"/>
            <a:ext cx="0" cy="103333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1F076E-6D77-834F-89E8-24D9776CF5F1}"/>
              </a:ext>
            </a:extLst>
          </p:cNvPr>
          <p:cNvCxnSpPr>
            <a:cxnSpLocks/>
          </p:cNvCxnSpPr>
          <p:nvPr/>
        </p:nvCxnSpPr>
        <p:spPr>
          <a:xfrm>
            <a:off x="4464783" y="3266177"/>
            <a:ext cx="30001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12D6CA-D35C-3645-ACA7-EDCE9C209EC9}"/>
              </a:ext>
            </a:extLst>
          </p:cNvPr>
          <p:cNvSpPr txBox="1"/>
          <p:nvPr/>
        </p:nvSpPr>
        <p:spPr>
          <a:xfrm>
            <a:off x="4679538" y="2940349"/>
            <a:ext cx="233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High Alignment</a:t>
            </a:r>
            <a:b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Probability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7EB10-E55D-004C-9FC7-8F62EB616492}"/>
              </a:ext>
            </a:extLst>
          </p:cNvPr>
          <p:cNvSpPr txBox="1"/>
          <p:nvPr/>
        </p:nvSpPr>
        <p:spPr>
          <a:xfrm rot="16200000">
            <a:off x="110463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Alignment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DDDCB-D26E-2547-B48F-77B92D78DC89}"/>
              </a:ext>
            </a:extLst>
          </p:cNvPr>
          <p:cNvSpPr/>
          <p:nvPr/>
        </p:nvSpPr>
        <p:spPr>
          <a:xfrm>
            <a:off x="0" y="4507775"/>
            <a:ext cx="9144000" cy="978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Reads with a sufficiently large number of seeds</a:t>
            </a:r>
            <a:r>
              <a:rPr lang="en-GB" sz="2400" b="1" dirty="0">
                <a:solidFill>
                  <a:srgbClr val="22AE9B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are very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likely to align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reference genome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ED481A-6146-5942-B083-BD1729EF8F57}"/>
              </a:ext>
            </a:extLst>
          </p:cNvPr>
          <p:cNvSpPr txBox="1">
            <a:spLocks/>
          </p:cNvSpPr>
          <p:nvPr/>
        </p:nvSpPr>
        <p:spPr>
          <a:xfrm>
            <a:off x="189559" y="1040656"/>
            <a:ext cx="8892841" cy="2266274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CH" sz="2400" dirty="0"/>
              <a:t>GenStore-NM uses a </a:t>
            </a:r>
            <a:r>
              <a:rPr lang="en-CH" sz="2400" dirty="0">
                <a:solidFill>
                  <a:srgbClr val="1982C3"/>
                </a:solidFill>
              </a:rPr>
              <a:t>light-weight chaining </a:t>
            </a:r>
            <a:r>
              <a:rPr lang="en-CH" sz="2400" dirty="0"/>
              <a:t>filter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GB" sz="2100" dirty="0">
                <a:solidFill>
                  <a:srgbClr val="1982C3"/>
                </a:solidFill>
              </a:rPr>
              <a:t>Selectively</a:t>
            </a:r>
            <a:r>
              <a:rPr lang="en-GB" sz="2100" dirty="0"/>
              <a:t> performs chaining only on reads with a </a:t>
            </a:r>
            <a:r>
              <a:rPr lang="en-GB" sz="2100" dirty="0">
                <a:solidFill>
                  <a:srgbClr val="1982C3"/>
                </a:solidFill>
              </a:rPr>
              <a:t>small number of seeds</a:t>
            </a:r>
          </a:p>
          <a:p>
            <a:pPr lvl="1">
              <a:spcAft>
                <a:spcPts val="1000"/>
              </a:spcAft>
            </a:pPr>
            <a:r>
              <a:rPr lang="en-GB" sz="2100" dirty="0"/>
              <a:t>Directly sends reads that require more </a:t>
            </a:r>
            <a:r>
              <a:rPr lang="en-GB" sz="2100" dirty="0">
                <a:solidFill>
                  <a:srgbClr val="1982C3"/>
                </a:solidFill>
              </a:rPr>
              <a:t>complex chaining to the host </a:t>
            </a:r>
            <a:r>
              <a:rPr lang="en-GB" sz="2100" dirty="0"/>
              <a:t>system</a:t>
            </a:r>
          </a:p>
        </p:txBody>
      </p:sp>
      <p:pic>
        <p:nvPicPr>
          <p:cNvPr id="21" name="Graphic 20" descr="Tick">
            <a:extLst>
              <a:ext uri="{FF2B5EF4-FFF2-40B4-BE49-F238E27FC236}">
                <a16:creationId xmlns:a16="http://schemas.microsoft.com/office/drawing/2014/main" id="{506C5C21-F438-FB45-8008-6EC8FBB3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127" y="5584716"/>
            <a:ext cx="752783" cy="7527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FBA26A-6B5A-7142-A899-BD9706ED5272}"/>
              </a:ext>
            </a:extLst>
          </p:cNvPr>
          <p:cNvSpPr/>
          <p:nvPr/>
        </p:nvSpPr>
        <p:spPr>
          <a:xfrm>
            <a:off x="2302" y="5484006"/>
            <a:ext cx="9144000" cy="944573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Details on </a:t>
            </a:r>
            <a:r>
              <a:rPr lang="en-GB" sz="2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GenStore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-NM’s design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2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68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Read Mappers</a:t>
            </a:r>
          </a:p>
          <a:p>
            <a:pPr>
              <a:spcAft>
                <a:spcPts val="500"/>
              </a:spcAft>
            </a:pPr>
            <a:r>
              <a:rPr lang="en-GB" sz="2200" b="1" dirty="0">
                <a:solidFill>
                  <a:schemeClr val="accent2"/>
                </a:solidFill>
              </a:rPr>
              <a:t>Base: </a:t>
            </a:r>
            <a:r>
              <a:rPr lang="en-GB" sz="2200" dirty="0"/>
              <a:t>state-of-the-art software or hardware read mappers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solidFill>
                  <a:schemeClr val="accent2"/>
                </a:solidFill>
              </a:rPr>
              <a:t>Minimap2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[Bioinformatics’18]: </a:t>
            </a:r>
            <a:r>
              <a:rPr lang="en-GB" sz="2000" dirty="0"/>
              <a:t>software mapper for </a:t>
            </a:r>
            <a:r>
              <a:rPr lang="en-GB" sz="2000" dirty="0">
                <a:solidFill>
                  <a:schemeClr val="accent2"/>
                </a:solidFill>
              </a:rPr>
              <a:t>short and long reads</a:t>
            </a:r>
          </a:p>
          <a:p>
            <a:pPr lvl="1">
              <a:spcAft>
                <a:spcPts val="500"/>
              </a:spcAft>
            </a:pPr>
            <a:r>
              <a:rPr lang="en-GB" sz="2000" dirty="0" err="1">
                <a:solidFill>
                  <a:schemeClr val="accent2"/>
                </a:solidFill>
              </a:rPr>
              <a:t>GenCache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[MICRO’19]: </a:t>
            </a:r>
            <a:r>
              <a:rPr lang="en-GB" sz="2000" dirty="0"/>
              <a:t>hardware mapper for </a:t>
            </a:r>
            <a:r>
              <a:rPr lang="en-GB" sz="2000" dirty="0">
                <a:solidFill>
                  <a:schemeClr val="accent2"/>
                </a:solidFill>
              </a:rPr>
              <a:t>short reads</a:t>
            </a:r>
          </a:p>
          <a:p>
            <a:pPr lvl="1">
              <a:spcAft>
                <a:spcPts val="1000"/>
              </a:spcAft>
            </a:pPr>
            <a:r>
              <a:rPr lang="en-GB" sz="2000" dirty="0">
                <a:solidFill>
                  <a:schemeClr val="accent2"/>
                </a:solidFill>
              </a:rPr>
              <a:t>Darwin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[ASPLOS’18]: </a:t>
            </a:r>
            <a:r>
              <a:rPr lang="en-GB" sz="2000" dirty="0"/>
              <a:t>hardware mapper for </a:t>
            </a:r>
            <a:r>
              <a:rPr lang="en-GB" sz="2000" dirty="0">
                <a:solidFill>
                  <a:schemeClr val="accent2"/>
                </a:solidFill>
              </a:rPr>
              <a:t>long reads</a:t>
            </a:r>
          </a:p>
          <a:p>
            <a:pPr>
              <a:spcAft>
                <a:spcPts val="3000"/>
              </a:spcAft>
            </a:pPr>
            <a:r>
              <a:rPr lang="en-GB" sz="2200" b="1" dirty="0">
                <a:solidFill>
                  <a:schemeClr val="accent2"/>
                </a:solidFill>
              </a:rPr>
              <a:t>GS: </a:t>
            </a:r>
            <a:r>
              <a:rPr lang="en-GB" sz="2200" dirty="0"/>
              <a:t>Base integrated with </a:t>
            </a:r>
            <a:r>
              <a:rPr lang="en-GB" sz="2200" dirty="0" err="1"/>
              <a:t>GenStore</a:t>
            </a:r>
            <a:endParaRPr lang="en-GB" sz="2200" dirty="0"/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SSD Configurations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SSD-L: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SATA3</a:t>
            </a:r>
            <a:r>
              <a:rPr lang="en-GB" sz="2200" dirty="0"/>
              <a:t> interface (</a:t>
            </a:r>
            <a:r>
              <a:rPr lang="en-GB" sz="2200" dirty="0">
                <a:solidFill>
                  <a:srgbClr val="7030A0"/>
                </a:solidFill>
              </a:rPr>
              <a:t>0.5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SSD-M: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PCIe Gen3 </a:t>
            </a:r>
            <a:r>
              <a:rPr lang="en-GB" sz="2200" dirty="0"/>
              <a:t>interface (</a:t>
            </a:r>
            <a:r>
              <a:rPr lang="en-GB" sz="2200" dirty="0">
                <a:solidFill>
                  <a:srgbClr val="7030A0"/>
                </a:solidFill>
              </a:rPr>
              <a:t>3.5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SSD-H: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PCIe Gen4 </a:t>
            </a:r>
            <a:r>
              <a:rPr lang="en-GB" sz="2200" dirty="0"/>
              <a:t>interface (</a:t>
            </a:r>
            <a:r>
              <a:rPr lang="en-GB" sz="2200" dirty="0">
                <a:solidFill>
                  <a:srgbClr val="7030A0"/>
                </a:solidFill>
              </a:rPr>
              <a:t>7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CH" sz="2200" dirty="0"/>
          </a:p>
        </p:txBody>
      </p:sp>
    </p:spTree>
    <p:extLst>
      <p:ext uri="{BB962C8B-B14F-4D97-AF65-F5344CB8AC3E}">
        <p14:creationId xmlns:p14="http://schemas.microsoft.com/office/powerpoint/2010/main" val="10061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B136610-765A-3B49-B2B1-9D7AD87E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a read set with </a:t>
            </a:r>
            <a:r>
              <a:rPr lang="en-GB" sz="2400" dirty="0">
                <a:solidFill>
                  <a:srgbClr val="1982C3"/>
                </a:solidFill>
                <a:latin typeface="+mn-lt"/>
              </a:rPr>
              <a:t>80</a:t>
            </a:r>
            <a:r>
              <a:rPr lang="en-GB" sz="2400" dirty="0">
                <a:solidFill>
                  <a:srgbClr val="1982C3"/>
                </a:solidFill>
              </a:rPr>
              <a:t>% exactly-matching reads</a:t>
            </a:r>
            <a:endParaRPr lang="en-CH" sz="2000" dirty="0">
              <a:solidFill>
                <a:srgbClr val="1982C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73608-0446-FE48-A11D-2BE1133A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– GenStore-EM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657A27-A4FF-9C4C-B9DC-5508DB5B01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923584"/>
              </p:ext>
            </p:extLst>
          </p:nvPr>
        </p:nvGraphicFramePr>
        <p:xfrm>
          <a:off x="578259" y="1587929"/>
          <a:ext cx="4010235" cy="309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6729C1-5B9C-F745-BFB7-CD2FCEEFCB86}"/>
              </a:ext>
            </a:extLst>
          </p:cNvPr>
          <p:cNvSpPr txBox="1"/>
          <p:nvPr/>
        </p:nvSpPr>
        <p:spPr>
          <a:xfrm rot="16200000">
            <a:off x="-665910" y="2487748"/>
            <a:ext cx="201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Exec. time [sec]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582C14-4165-E243-9C2D-63E6D3737F3A}"/>
              </a:ext>
            </a:extLst>
          </p:cNvPr>
          <p:cNvCxnSpPr>
            <a:cxnSpLocks/>
          </p:cNvCxnSpPr>
          <p:nvPr/>
        </p:nvCxnSpPr>
        <p:spPr>
          <a:xfrm>
            <a:off x="3405325" y="1950104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A33ED0-1D4A-124A-BC4C-9635639D52F4}"/>
              </a:ext>
            </a:extLst>
          </p:cNvPr>
          <p:cNvCxnSpPr>
            <a:cxnSpLocks/>
          </p:cNvCxnSpPr>
          <p:nvPr/>
        </p:nvCxnSpPr>
        <p:spPr>
          <a:xfrm>
            <a:off x="2283988" y="1950103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74BA6ACB-CCC4-494A-B6D3-5E8FE5AF18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67451"/>
              </p:ext>
            </p:extLst>
          </p:nvPr>
        </p:nvGraphicFramePr>
        <p:xfrm>
          <a:off x="4741757" y="1748063"/>
          <a:ext cx="4572000" cy="227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0456F795-D524-E441-B913-39E834D03CB9}"/>
              </a:ext>
            </a:extLst>
          </p:cNvPr>
          <p:cNvSpPr txBox="1"/>
          <p:nvPr/>
        </p:nvSpPr>
        <p:spPr>
          <a:xfrm>
            <a:off x="1524000" y="136998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  <a:latin typeface="Corbel" panose="020B0503020204020204" pitchFamily="34" charset="0"/>
              </a:rPr>
              <a:t>With the Software Mapper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006202-EA00-D041-AA3F-13A3B818011A}"/>
              </a:ext>
            </a:extLst>
          </p:cNvPr>
          <p:cNvSpPr txBox="1"/>
          <p:nvPr/>
        </p:nvSpPr>
        <p:spPr>
          <a:xfrm>
            <a:off x="5534235" y="13713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7030A0"/>
                </a:solidFill>
                <a:latin typeface="Corbel" panose="020B0503020204020204" pitchFamily="34" charset="0"/>
              </a:rPr>
              <a:t>With the Hardware Mapper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62E5FE-6613-F749-8EF4-FFE16E44EA5B}"/>
              </a:ext>
            </a:extLst>
          </p:cNvPr>
          <p:cNvSpPr/>
          <p:nvPr/>
        </p:nvSpPr>
        <p:spPr>
          <a:xfrm>
            <a:off x="0" y="4114571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2.1× - 2.5×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6A8CC-8862-7243-999B-0C70774F9588}"/>
              </a:ext>
            </a:extLst>
          </p:cNvPr>
          <p:cNvSpPr/>
          <p:nvPr/>
        </p:nvSpPr>
        <p:spPr>
          <a:xfrm>
            <a:off x="3615" y="4974704"/>
            <a:ext cx="9144000" cy="604341"/>
          </a:xfrm>
          <a:prstGeom prst="rect">
            <a:avLst/>
          </a:prstGeom>
          <a:solidFill>
            <a:srgbClr val="E4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1.5× – 3.3×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70DFF6-345A-DA4D-8DE8-A16AD6CE0ABA}"/>
              </a:ext>
            </a:extLst>
          </p:cNvPr>
          <p:cNvSpPr/>
          <p:nvPr/>
        </p:nvSpPr>
        <p:spPr>
          <a:xfrm>
            <a:off x="0" y="5822217"/>
            <a:ext cx="9144000" cy="604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</a:t>
            </a:r>
            <a:r>
              <a:rPr lang="en-GB" sz="2400" b="1" dirty="0">
                <a:solidFill>
                  <a:schemeClr val="tx1"/>
                </a:solidFill>
              </a:rPr>
              <a:t>average </a:t>
            </a:r>
            <a:r>
              <a:rPr lang="en-GB" sz="2400" b="1" dirty="0">
                <a:solidFill>
                  <a:srgbClr val="629B3C"/>
                </a:solidFill>
              </a:rPr>
              <a:t>3.92× energy reduction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77AE8F3-7341-054F-888C-1C41A41498A9}"/>
              </a:ext>
            </a:extLst>
          </p:cNvPr>
          <p:cNvCxnSpPr/>
          <p:nvPr/>
        </p:nvCxnSpPr>
        <p:spPr>
          <a:xfrm flipV="1">
            <a:off x="5534235" y="1950103"/>
            <a:ext cx="0" cy="2650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745F0C2-0D38-8642-B229-3DDC53924940}"/>
              </a:ext>
            </a:extLst>
          </p:cNvPr>
          <p:cNvSpPr txBox="1"/>
          <p:nvPr/>
        </p:nvSpPr>
        <p:spPr>
          <a:xfrm rot="16200000">
            <a:off x="5118496" y="2013196"/>
            <a:ext cx="850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solidFill>
                  <a:schemeClr val="bg1"/>
                </a:solidFill>
              </a:rPr>
              <a:t>29</a:t>
            </a:r>
            <a:endParaRPr lang="en-CH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1B48E-4C07-5248-81E9-45D570F1D2D1}"/>
              </a:ext>
            </a:extLst>
          </p:cNvPr>
          <p:cNvCxnSpPr>
            <a:cxnSpLocks/>
          </p:cNvCxnSpPr>
          <p:nvPr/>
        </p:nvCxnSpPr>
        <p:spPr>
          <a:xfrm>
            <a:off x="7540763" y="1950103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1FB98C-152E-1744-BD95-C44F4324FE4D}"/>
              </a:ext>
            </a:extLst>
          </p:cNvPr>
          <p:cNvCxnSpPr>
            <a:cxnSpLocks/>
          </p:cNvCxnSpPr>
          <p:nvPr/>
        </p:nvCxnSpPr>
        <p:spPr>
          <a:xfrm>
            <a:off x="6405138" y="1950102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9C88C9-7438-8F40-95FA-3B77738270BD}"/>
              </a:ext>
            </a:extLst>
          </p:cNvPr>
          <p:cNvCxnSpPr>
            <a:cxnSpLocks/>
          </p:cNvCxnSpPr>
          <p:nvPr/>
        </p:nvCxnSpPr>
        <p:spPr>
          <a:xfrm flipV="1">
            <a:off x="1887797" y="2109021"/>
            <a:ext cx="0" cy="54845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5D63E2-2322-0B4F-BFC0-3DA8BC74B461}"/>
              </a:ext>
            </a:extLst>
          </p:cNvPr>
          <p:cNvCxnSpPr>
            <a:cxnSpLocks/>
          </p:cNvCxnSpPr>
          <p:nvPr/>
        </p:nvCxnSpPr>
        <p:spPr>
          <a:xfrm flipV="1">
            <a:off x="3013590" y="2190750"/>
            <a:ext cx="0" cy="4393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115193-3ACB-0A45-870C-1A44C4A9EA60}"/>
              </a:ext>
            </a:extLst>
          </p:cNvPr>
          <p:cNvCxnSpPr>
            <a:cxnSpLocks/>
          </p:cNvCxnSpPr>
          <p:nvPr/>
        </p:nvCxnSpPr>
        <p:spPr>
          <a:xfrm flipV="1">
            <a:off x="4139385" y="2190750"/>
            <a:ext cx="0" cy="4393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2B9347-DB41-F44E-85B5-733F9ECACD70}"/>
              </a:ext>
            </a:extLst>
          </p:cNvPr>
          <p:cNvCxnSpPr>
            <a:cxnSpLocks/>
          </p:cNvCxnSpPr>
          <p:nvPr/>
        </p:nvCxnSpPr>
        <p:spPr>
          <a:xfrm flipV="1">
            <a:off x="6031888" y="1825625"/>
            <a:ext cx="0" cy="2699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CF6DBAE-33AC-D642-9DCE-C3EA94B57E1A}"/>
              </a:ext>
            </a:extLst>
          </p:cNvPr>
          <p:cNvCxnSpPr>
            <a:cxnSpLocks/>
          </p:cNvCxnSpPr>
          <p:nvPr/>
        </p:nvCxnSpPr>
        <p:spPr>
          <a:xfrm flipV="1">
            <a:off x="7178682" y="2352675"/>
            <a:ext cx="0" cy="39247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07A0A6-C00A-2E46-A8E0-D03CD6106185}"/>
              </a:ext>
            </a:extLst>
          </p:cNvPr>
          <p:cNvCxnSpPr>
            <a:cxnSpLocks/>
          </p:cNvCxnSpPr>
          <p:nvPr/>
        </p:nvCxnSpPr>
        <p:spPr>
          <a:xfrm flipV="1">
            <a:off x="8305807" y="2546350"/>
            <a:ext cx="0" cy="20832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3BE044-20B6-EC42-A30F-A2A30CB75E99}"/>
              </a:ext>
            </a:extLst>
          </p:cNvPr>
          <p:cNvGrpSpPr/>
          <p:nvPr/>
        </p:nvGrpSpPr>
        <p:grpSpPr>
          <a:xfrm>
            <a:off x="1931575" y="1948234"/>
            <a:ext cx="2607664" cy="806760"/>
            <a:chOff x="1931575" y="1948234"/>
            <a:chExt cx="2607664" cy="8067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EB790D-0B50-4841-9DF2-58A75256B6C8}"/>
                </a:ext>
              </a:extLst>
            </p:cNvPr>
            <p:cNvSpPr txBox="1"/>
            <p:nvPr/>
          </p:nvSpPr>
          <p:spPr>
            <a:xfrm rot="16200000">
              <a:off x="1740859" y="216416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2.5x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85826FD-81C9-0C44-93AD-11C6CF0C0F54}"/>
                </a:ext>
              </a:extLst>
            </p:cNvPr>
            <p:cNvSpPr txBox="1"/>
            <p:nvPr/>
          </p:nvSpPr>
          <p:spPr>
            <a:xfrm rot="16200000">
              <a:off x="2866917" y="2140818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2.1x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4E25C6-5B7E-F14B-8A2F-F3BF20E72E47}"/>
                </a:ext>
              </a:extLst>
            </p:cNvPr>
            <p:cNvSpPr txBox="1"/>
            <p:nvPr/>
          </p:nvSpPr>
          <p:spPr>
            <a:xfrm rot="16200000">
              <a:off x="3948413" y="2138950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2.1x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17BD68A-79A6-1E45-8B2F-9622611D21F5}"/>
              </a:ext>
            </a:extLst>
          </p:cNvPr>
          <p:cNvSpPr txBox="1"/>
          <p:nvPr/>
        </p:nvSpPr>
        <p:spPr>
          <a:xfrm rot="16200000">
            <a:off x="6003093" y="1745027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</a:rPr>
              <a:t>3.3x</a:t>
            </a:r>
            <a:endParaRPr lang="en-CH" b="1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7F2DB3-E8C5-0147-A64A-9FE9F1F0CDE6}"/>
              </a:ext>
            </a:extLst>
          </p:cNvPr>
          <p:cNvSpPr txBox="1"/>
          <p:nvPr/>
        </p:nvSpPr>
        <p:spPr>
          <a:xfrm rot="16200000">
            <a:off x="8123765" y="2274673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</a:rPr>
              <a:t>1.5x</a:t>
            </a: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750DF2-9795-554F-9DCB-51834C2B1EB6}"/>
              </a:ext>
            </a:extLst>
          </p:cNvPr>
          <p:cNvSpPr txBox="1"/>
          <p:nvPr/>
        </p:nvSpPr>
        <p:spPr>
          <a:xfrm rot="16200000">
            <a:off x="6979466" y="2293921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</a:rPr>
              <a:t>2.5x</a:t>
            </a: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41" grpId="0"/>
      <p:bldP spid="42" grpId="0"/>
      <p:bldP spid="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E17AFA3-0FB1-B241-84E8-31ADBBF1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a read set with </a:t>
            </a:r>
            <a:r>
              <a:rPr lang="en-GB" sz="2400" dirty="0">
                <a:solidFill>
                  <a:srgbClr val="1982C3"/>
                </a:solidFill>
                <a:latin typeface="+mn-lt"/>
              </a:rPr>
              <a:t>99.7</a:t>
            </a:r>
            <a:r>
              <a:rPr lang="en-GB" sz="2400" dirty="0">
                <a:solidFill>
                  <a:srgbClr val="1982C3"/>
                </a:solidFill>
              </a:rPr>
              <a:t>% non-matching reads</a:t>
            </a:r>
            <a:endParaRPr lang="en-CH" sz="2000" dirty="0">
              <a:solidFill>
                <a:srgbClr val="1982C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– GenStore-NM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70526E-0797-AD4E-9076-378394D5B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982216"/>
              </p:ext>
            </p:extLst>
          </p:nvPr>
        </p:nvGraphicFramePr>
        <p:xfrm>
          <a:off x="4396769" y="1734161"/>
          <a:ext cx="4237188" cy="240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5AA762-08E4-2746-B564-7BE2AB4B69D6}"/>
              </a:ext>
            </a:extLst>
          </p:cNvPr>
          <p:cNvSpPr txBox="1"/>
          <p:nvPr/>
        </p:nvSpPr>
        <p:spPr>
          <a:xfrm rot="16200000">
            <a:off x="-296416" y="2158823"/>
            <a:ext cx="186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Exec. time [sec]</a:t>
            </a:r>
          </a:p>
          <a:p>
            <a:pPr algn="ctr"/>
            <a:r>
              <a:rPr lang="en-CH" b="1" dirty="0">
                <a:latin typeface="Corbel" panose="020B0503020204020204" pitchFamily="34" charset="0"/>
              </a:rPr>
              <a:t>Log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9C3FE-AC4E-2943-9BC5-0891440EE7F5}"/>
              </a:ext>
            </a:extLst>
          </p:cNvPr>
          <p:cNvSpPr txBox="1"/>
          <p:nvPr/>
        </p:nvSpPr>
        <p:spPr>
          <a:xfrm>
            <a:off x="1475693" y="136067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  <a:latin typeface="Corbel" panose="020B0503020204020204" pitchFamily="34" charset="0"/>
              </a:rPr>
              <a:t>With the Software Mapper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63E24-5939-C843-8C85-4B0D6C4C23D3}"/>
              </a:ext>
            </a:extLst>
          </p:cNvPr>
          <p:cNvSpPr txBox="1"/>
          <p:nvPr/>
        </p:nvSpPr>
        <p:spPr>
          <a:xfrm>
            <a:off x="5267445" y="135459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7030A0"/>
                </a:solidFill>
                <a:latin typeface="Corbel" panose="020B0503020204020204" pitchFamily="34" charset="0"/>
              </a:rPr>
              <a:t>With the Hardware Mapper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D1D509-EA15-7647-8A85-BA4AAC406309}"/>
              </a:ext>
            </a:extLst>
          </p:cNvPr>
          <p:cNvSpPr/>
          <p:nvPr/>
        </p:nvSpPr>
        <p:spPr>
          <a:xfrm>
            <a:off x="0" y="3985781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22.4× – 27.9×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638873-45C1-E949-92B6-0AB9E40979AE}"/>
              </a:ext>
            </a:extLst>
          </p:cNvPr>
          <p:cNvSpPr/>
          <p:nvPr/>
        </p:nvSpPr>
        <p:spPr>
          <a:xfrm>
            <a:off x="16494" y="4845914"/>
            <a:ext cx="9144000" cy="604341"/>
          </a:xfrm>
          <a:prstGeom prst="rect">
            <a:avLst/>
          </a:prstGeom>
          <a:solidFill>
            <a:srgbClr val="E4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6.8× – 19.2×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3A0AAE-23B9-754F-BA62-EC4F7CD8182A}"/>
              </a:ext>
            </a:extLst>
          </p:cNvPr>
          <p:cNvSpPr/>
          <p:nvPr/>
        </p:nvSpPr>
        <p:spPr>
          <a:xfrm>
            <a:off x="0" y="5693427"/>
            <a:ext cx="9144000" cy="604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On average </a:t>
            </a:r>
            <a:r>
              <a:rPr lang="en-GB" sz="2400" b="1" dirty="0">
                <a:solidFill>
                  <a:srgbClr val="629B3C"/>
                </a:solidFill>
              </a:rPr>
              <a:t>27.2× energy reduction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233827A-A5F3-B044-9350-C726B3D4A807}"/>
              </a:ext>
            </a:extLst>
          </p:cNvPr>
          <p:cNvCxnSpPr>
            <a:cxnSpLocks/>
          </p:cNvCxnSpPr>
          <p:nvPr/>
        </p:nvCxnSpPr>
        <p:spPr>
          <a:xfrm>
            <a:off x="6166682" y="1900817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7351DD-1105-C746-B6F9-82550025FE6E}"/>
              </a:ext>
            </a:extLst>
          </p:cNvPr>
          <p:cNvCxnSpPr>
            <a:cxnSpLocks/>
          </p:cNvCxnSpPr>
          <p:nvPr/>
        </p:nvCxnSpPr>
        <p:spPr>
          <a:xfrm>
            <a:off x="7302104" y="1899408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1155979-0230-1747-8F72-F8F0D9A3C3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37389"/>
              </p:ext>
            </p:extLst>
          </p:nvPr>
        </p:nvGraphicFramePr>
        <p:xfrm>
          <a:off x="782336" y="1777594"/>
          <a:ext cx="4166597" cy="240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60CF64-32C2-2040-B6EA-86BEF8386FB9}"/>
              </a:ext>
            </a:extLst>
          </p:cNvPr>
          <p:cNvCxnSpPr>
            <a:cxnSpLocks/>
          </p:cNvCxnSpPr>
          <p:nvPr/>
        </p:nvCxnSpPr>
        <p:spPr>
          <a:xfrm>
            <a:off x="2450188" y="1903635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8B0B2-4B9A-AB42-83D1-798FBED4D426}"/>
              </a:ext>
            </a:extLst>
          </p:cNvPr>
          <p:cNvCxnSpPr>
            <a:cxnSpLocks/>
          </p:cNvCxnSpPr>
          <p:nvPr/>
        </p:nvCxnSpPr>
        <p:spPr>
          <a:xfrm>
            <a:off x="3579438" y="1916514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158D3B-48AD-0F49-BC95-994CE6735304}"/>
              </a:ext>
            </a:extLst>
          </p:cNvPr>
          <p:cNvCxnSpPr>
            <a:cxnSpLocks/>
          </p:cNvCxnSpPr>
          <p:nvPr/>
        </p:nvCxnSpPr>
        <p:spPr>
          <a:xfrm flipV="1">
            <a:off x="2041630" y="2070100"/>
            <a:ext cx="0" cy="5157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507DFA-AD06-F240-AB3F-9A61D2A2025B}"/>
              </a:ext>
            </a:extLst>
          </p:cNvPr>
          <p:cNvCxnSpPr>
            <a:cxnSpLocks/>
          </p:cNvCxnSpPr>
          <p:nvPr/>
        </p:nvCxnSpPr>
        <p:spPr>
          <a:xfrm flipV="1">
            <a:off x="3166502" y="2171700"/>
            <a:ext cx="0" cy="5442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4EA059-6AF4-654E-BE61-FD690C4394FD}"/>
              </a:ext>
            </a:extLst>
          </p:cNvPr>
          <p:cNvCxnSpPr>
            <a:cxnSpLocks/>
          </p:cNvCxnSpPr>
          <p:nvPr/>
        </p:nvCxnSpPr>
        <p:spPr>
          <a:xfrm flipV="1">
            <a:off x="4304791" y="2171700"/>
            <a:ext cx="0" cy="5442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E4B95A-6631-0E42-972D-E99017B8C944}"/>
              </a:ext>
            </a:extLst>
          </p:cNvPr>
          <p:cNvCxnSpPr>
            <a:cxnSpLocks/>
          </p:cNvCxnSpPr>
          <p:nvPr/>
        </p:nvCxnSpPr>
        <p:spPr>
          <a:xfrm flipV="1">
            <a:off x="5751873" y="2095500"/>
            <a:ext cx="0" cy="4903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0A8FF0-034D-BA4F-B2D0-F0A97472B405}"/>
              </a:ext>
            </a:extLst>
          </p:cNvPr>
          <p:cNvCxnSpPr>
            <a:cxnSpLocks/>
          </p:cNvCxnSpPr>
          <p:nvPr/>
        </p:nvCxnSpPr>
        <p:spPr>
          <a:xfrm flipV="1">
            <a:off x="6911670" y="2393950"/>
            <a:ext cx="0" cy="3220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9B08D9-C7B5-9B4E-BDFB-4D41C5BF43E3}"/>
              </a:ext>
            </a:extLst>
          </p:cNvPr>
          <p:cNvCxnSpPr>
            <a:cxnSpLocks/>
          </p:cNvCxnSpPr>
          <p:nvPr/>
        </p:nvCxnSpPr>
        <p:spPr>
          <a:xfrm flipV="1">
            <a:off x="8046784" y="2393950"/>
            <a:ext cx="0" cy="3220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F77EE4-C306-444C-895F-A928975144BF}"/>
              </a:ext>
            </a:extLst>
          </p:cNvPr>
          <p:cNvGrpSpPr/>
          <p:nvPr/>
        </p:nvGrpSpPr>
        <p:grpSpPr>
          <a:xfrm>
            <a:off x="2064307" y="1958705"/>
            <a:ext cx="2623900" cy="847064"/>
            <a:chOff x="1931575" y="1973453"/>
            <a:chExt cx="2623900" cy="84706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7DC84B-C0B5-1344-8525-068F5678191F}"/>
                </a:ext>
              </a:extLst>
            </p:cNvPr>
            <p:cNvSpPr txBox="1"/>
            <p:nvPr/>
          </p:nvSpPr>
          <p:spPr>
            <a:xfrm rot="16200000">
              <a:off x="1740859" y="216416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22.4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3B4FEC-7FDB-C047-96FA-2C8F34AC5DD2}"/>
                </a:ext>
              </a:extLst>
            </p:cNvPr>
            <p:cNvSpPr txBox="1"/>
            <p:nvPr/>
          </p:nvSpPr>
          <p:spPr>
            <a:xfrm rot="16200000">
              <a:off x="2943653" y="2249789"/>
              <a:ext cx="6467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29x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A05CB4-85D0-E140-A41F-53F86345A865}"/>
                </a:ext>
              </a:extLst>
            </p:cNvPr>
            <p:cNvSpPr txBox="1"/>
            <p:nvPr/>
          </p:nvSpPr>
          <p:spPr>
            <a:xfrm rot="16200000">
              <a:off x="3964649" y="2229692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27.9x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7D8457-952B-F044-B36B-26B17B7F5180}"/>
              </a:ext>
            </a:extLst>
          </p:cNvPr>
          <p:cNvGrpSpPr/>
          <p:nvPr/>
        </p:nvGrpSpPr>
        <p:grpSpPr>
          <a:xfrm>
            <a:off x="5766264" y="1899407"/>
            <a:ext cx="2681182" cy="946513"/>
            <a:chOff x="1946429" y="1928903"/>
            <a:chExt cx="2681182" cy="94651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BBD4A4-83B1-A645-B66D-E84213986655}"/>
                </a:ext>
              </a:extLst>
            </p:cNvPr>
            <p:cNvSpPr txBox="1"/>
            <p:nvPr/>
          </p:nvSpPr>
          <p:spPr>
            <a:xfrm rot="16200000">
              <a:off x="1755713" y="211961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19.2x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1713A5-3839-9A4D-9705-518D741B1E62}"/>
                </a:ext>
              </a:extLst>
            </p:cNvPr>
            <p:cNvSpPr txBox="1"/>
            <p:nvPr/>
          </p:nvSpPr>
          <p:spPr>
            <a:xfrm rot="16200000">
              <a:off x="2918529" y="2273280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6.8x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D08672-BFCD-2541-A4DB-69572870CA63}"/>
                </a:ext>
              </a:extLst>
            </p:cNvPr>
            <p:cNvSpPr txBox="1"/>
            <p:nvPr/>
          </p:nvSpPr>
          <p:spPr>
            <a:xfrm rot="16200000">
              <a:off x="4036785" y="2284591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6.8x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7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6EE0-2BC6-D741-9315-7EE3AF8D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Area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58F59-6BA8-4B42-8BF0-FC3E9FFC6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GB" sz="2400" dirty="0"/>
              <a:t>Based on </a:t>
            </a:r>
            <a:r>
              <a:rPr lang="en-GB" sz="2400" b="1" dirty="0">
                <a:solidFill>
                  <a:srgbClr val="1982C3"/>
                </a:solidFill>
              </a:rPr>
              <a:t>Synthesis</a:t>
            </a:r>
            <a:r>
              <a:rPr lang="en-GB" sz="2400" dirty="0"/>
              <a:t> of </a:t>
            </a:r>
            <a:r>
              <a:rPr lang="en-GB" sz="2400" b="1" dirty="0" err="1">
                <a:solidFill>
                  <a:srgbClr val="1982C3"/>
                </a:solidFill>
              </a:rPr>
              <a:t>GenStore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/>
              <a:t>accelerators using the Synopsys Design Compiler @ 65nm technology node</a:t>
            </a:r>
          </a:p>
          <a:p>
            <a:pPr marL="0" indent="0">
              <a:spcAft>
                <a:spcPts val="2000"/>
              </a:spcAft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F6F1A7-5FED-B44B-9259-3774C96E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84241"/>
              </p:ext>
            </p:extLst>
          </p:nvPr>
        </p:nvGraphicFramePr>
        <p:xfrm>
          <a:off x="487199" y="1795305"/>
          <a:ext cx="8165206" cy="3227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110">
                  <a:extLst>
                    <a:ext uri="{9D8B030D-6E8A-4147-A177-3AD203B41FA5}">
                      <a16:colId xmlns:a16="http://schemas.microsoft.com/office/drawing/2014/main" val="123597305"/>
                    </a:ext>
                  </a:extLst>
                </a:gridCol>
                <a:gridCol w="2009104">
                  <a:extLst>
                    <a:ext uri="{9D8B030D-6E8A-4147-A177-3AD203B41FA5}">
                      <a16:colId xmlns:a16="http://schemas.microsoft.com/office/drawing/2014/main" val="3494495105"/>
                    </a:ext>
                  </a:extLst>
                </a:gridCol>
                <a:gridCol w="1777285">
                  <a:extLst>
                    <a:ext uri="{9D8B030D-6E8A-4147-A177-3AD203B41FA5}">
                      <a16:colId xmlns:a16="http://schemas.microsoft.com/office/drawing/2014/main" val="2405678777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val="4092833312"/>
                    </a:ext>
                  </a:extLst>
                </a:gridCol>
              </a:tblGrid>
              <a:tr h="48425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Logic unit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# of instances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Area [mm</a:t>
                      </a:r>
                      <a:r>
                        <a:rPr lang="en-GB" sz="20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Power [</a:t>
                      </a:r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mW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479441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Comparator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0.0007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0.14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883855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K -</a:t>
                      </a:r>
                      <a:r>
                        <a:rPr lang="en-GB" sz="1600" u="none" strike="noStrike" dirty="0" err="1">
                          <a:effectLst/>
                          <a:latin typeface="Corbel" panose="020B0503020204020204" pitchFamily="34" charset="0"/>
                        </a:rPr>
                        <a:t>mer</a:t>
                      </a:r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 Window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2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0.0018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0.27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792525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Hash Accelerator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2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1.8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199651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Location Buffer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0.00725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0.37375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69179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Corbel" panose="020B0503020204020204" pitchFamily="34" charset="0"/>
                        </a:rPr>
                        <a:t>Chaining Buffer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0.95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11056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Chaining PE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0.004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0.98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3054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Control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0.0002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0.11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071789"/>
                  </a:ext>
                </a:extLst>
              </a:tr>
              <a:tr h="4861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effectLst/>
                          <a:latin typeface="Corbel" panose="020B0503020204020204" pitchFamily="34" charset="0"/>
                        </a:rPr>
                        <a:t>Total for an 8-channel SSD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19050" marB="1905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-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19050" marB="1905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0.2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26.6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675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25D65EA-FAF3-5241-9CA8-1A716E33DEE9}"/>
              </a:ext>
            </a:extLst>
          </p:cNvPr>
          <p:cNvSpPr/>
          <p:nvPr/>
        </p:nvSpPr>
        <p:spPr>
          <a:xfrm>
            <a:off x="0" y="5161588"/>
            <a:ext cx="9144000" cy="1238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Only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0.006% of a 14nm Intel Processor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, less than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9.5% of the three ARM processors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in a SATA SSD controller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48CABB-A7C8-A243-A28F-58BDBAC90941}"/>
              </a:ext>
            </a:extLst>
          </p:cNvPr>
          <p:cNvSpPr/>
          <p:nvPr/>
        </p:nvSpPr>
        <p:spPr>
          <a:xfrm flipV="1">
            <a:off x="295115" y="4520484"/>
            <a:ext cx="8549374" cy="5022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91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F4A-7BCD-E441-BA12-1FDE12DC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58C58-646E-814E-B99E-38BD311BB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Effect of </a:t>
            </a:r>
            <a:r>
              <a:rPr lang="en-CH" dirty="0">
                <a:solidFill>
                  <a:srgbClr val="1982C3"/>
                </a:solidFill>
              </a:rPr>
              <a:t>read set features </a:t>
            </a:r>
            <a:r>
              <a:rPr lang="en-CH" dirty="0"/>
              <a:t>on performance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Data size </a:t>
            </a:r>
            <a:r>
              <a:rPr lang="en-CH" dirty="0"/>
              <a:t>(up to 440 GB)</a:t>
            </a:r>
          </a:p>
          <a:p>
            <a:pPr lvl="1">
              <a:spcAft>
                <a:spcPts val="3000"/>
              </a:spcAft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Filter ratio</a:t>
            </a: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Performance benefit of an implementation of GenStore </a:t>
            </a:r>
            <a:r>
              <a:rPr lang="en-CH" dirty="0">
                <a:solidFill>
                  <a:schemeClr val="accent2"/>
                </a:solidFill>
              </a:rPr>
              <a:t>outside the SSD</a:t>
            </a:r>
          </a:p>
          <a:p>
            <a:pPr lvl="1">
              <a:spcAft>
                <a:spcPts val="1000"/>
              </a:spcAft>
            </a:pPr>
            <a:r>
              <a:rPr lang="en-CH" dirty="0"/>
              <a:t>In some cases, it provides performance benefits due more efficient </a:t>
            </a:r>
            <a:r>
              <a:rPr lang="en-CH" dirty="0">
                <a:solidFill>
                  <a:schemeClr val="accent2"/>
                </a:solidFill>
              </a:rPr>
              <a:t>streaming accesses </a:t>
            </a:r>
          </a:p>
          <a:p>
            <a:pPr lvl="1">
              <a:spcAft>
                <a:spcPts val="3000"/>
              </a:spcAft>
            </a:pPr>
            <a:r>
              <a:rPr lang="en-CH" dirty="0"/>
              <a:t>Provides </a:t>
            </a:r>
            <a:r>
              <a:rPr lang="en-CH" dirty="0">
                <a:solidFill>
                  <a:schemeClr val="accent2"/>
                </a:solidFill>
              </a:rPr>
              <a:t>significantly lower benefit </a:t>
            </a:r>
            <a:r>
              <a:rPr lang="en-CH" dirty="0"/>
              <a:t>compared to GenStore</a:t>
            </a: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More detailed characterization of non-matching reads across different </a:t>
            </a:r>
            <a:r>
              <a:rPr lang="en-CH" dirty="0">
                <a:solidFill>
                  <a:srgbClr val="8237B9"/>
                </a:solidFill>
              </a:rPr>
              <a:t>read mapping use cases and species</a:t>
            </a:r>
          </a:p>
        </p:txBody>
      </p:sp>
    </p:spTree>
    <p:extLst>
      <p:ext uri="{BB962C8B-B14F-4D97-AF65-F5344CB8AC3E}">
        <p14:creationId xmlns:p14="http://schemas.microsoft.com/office/powerpoint/2010/main" val="347325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608F-F0AC-A948-B171-F1FCCE1C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DNA Under Electron Microscope</a:t>
            </a:r>
          </a:p>
        </p:txBody>
      </p:sp>
      <p:pic>
        <p:nvPicPr>
          <p:cNvPr id="4" name="Picture 4" descr="Image result for human dna under a microscope">
            <a:extLst>
              <a:ext uri="{FF2B5EF4-FFF2-40B4-BE49-F238E27FC236}">
                <a16:creationId xmlns:a16="http://schemas.microsoft.com/office/drawing/2014/main" id="{677FC845-4C83-6542-9DD5-941A5F9C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5"/>
          <a:stretch/>
        </p:blipFill>
        <p:spPr bwMode="auto">
          <a:xfrm>
            <a:off x="2488490" y="957129"/>
            <a:ext cx="6350710" cy="352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human dna under a microscope">
            <a:extLst>
              <a:ext uri="{FF2B5EF4-FFF2-40B4-BE49-F238E27FC236}">
                <a16:creationId xmlns:a16="http://schemas.microsoft.com/office/drawing/2014/main" id="{824327C2-0BD1-3E4F-A961-5CC5B342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1718"/>
            <a:ext cx="5738608" cy="25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AE2EEE-003F-A847-A046-D8F3B5822005}"/>
              </a:ext>
            </a:extLst>
          </p:cNvPr>
          <p:cNvSpPr/>
          <p:nvPr/>
        </p:nvSpPr>
        <p:spPr>
          <a:xfrm>
            <a:off x="5751320" y="5535752"/>
            <a:ext cx="308788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human chromosome #12</a:t>
            </a:r>
          </a:p>
          <a:p>
            <a:r>
              <a:rPr lang="en-US" sz="2000" dirty="0"/>
              <a:t>from HeLa’s cell</a:t>
            </a:r>
          </a:p>
        </p:txBody>
      </p:sp>
    </p:spTree>
    <p:extLst>
      <p:ext uri="{BB962C8B-B14F-4D97-AF65-F5344CB8AC3E}">
        <p14:creationId xmlns:p14="http://schemas.microsoft.com/office/powerpoint/2010/main" val="3924278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69459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518658"/>
            <a:ext cx="9144000" cy="2151395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en-US" sz="5400" b="1" dirty="0" err="1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GenStore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High-Performance In-Storage Processing System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Genome Sequence Analysis</a:t>
            </a: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170386"/>
            <a:ext cx="9144000" cy="17058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Nika Mansouri </a:t>
            </a:r>
            <a:r>
              <a:rPr lang="en-GB" sz="2000" b="1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Ghiasi</a:t>
            </a: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Park, Harun Mustafa,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Jeremie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Kim,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Ataberk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Olgun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Damla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Senol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Cali, Can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Mao, Nour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Almadhoun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Rachata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Ausavarungnirun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Nandita Vijaykumar, Mohammed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00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853" y="5127220"/>
            <a:ext cx="1901305" cy="36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5963832"/>
            <a:ext cx="2350827" cy="40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BFCF3-2247-D74B-9369-235951C4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83" y="5963832"/>
            <a:ext cx="2001528" cy="58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C9907-610A-3A45-9508-0B963A79C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7" y="5761453"/>
            <a:ext cx="937146" cy="937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EC7B1-8381-EF40-8DC2-D84639E89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69" y="5759178"/>
            <a:ext cx="2292824" cy="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9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51149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CH" dirty="0"/>
              <a:t>MegIS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5D0C2-A56B-C84C-9E77-1E7F21127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/>
          <a:stretch/>
        </p:blipFill>
        <p:spPr>
          <a:xfrm>
            <a:off x="173036" y="985851"/>
            <a:ext cx="8797925" cy="2283081"/>
          </a:xfrm>
          <a:prstGeom prst="rect">
            <a:avLst/>
          </a:prstGeom>
          <a:ln w="28575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A8B7A-F56E-E54F-9851-24F87EB83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09" y="3424873"/>
            <a:ext cx="2490178" cy="2490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49128-6FFE-564B-9B89-505263F2599F}"/>
              </a:ext>
            </a:extLst>
          </p:cNvPr>
          <p:cNvSpPr txBox="1"/>
          <p:nvPr/>
        </p:nvSpPr>
        <p:spPr>
          <a:xfrm>
            <a:off x="1605405" y="250098"/>
            <a:ext cx="2028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ISCA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’24]</a:t>
            </a:r>
          </a:p>
        </p:txBody>
      </p:sp>
    </p:spTree>
    <p:extLst>
      <p:ext uri="{BB962C8B-B14F-4D97-AF65-F5344CB8AC3E}">
        <p14:creationId xmlns:p14="http://schemas.microsoft.com/office/powerpoint/2010/main" val="44991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36162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86531"/>
            <a:ext cx="9144000" cy="2901446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  <a:spcAft>
                <a:spcPts val="400"/>
              </a:spcAft>
            </a:pPr>
            <a:r>
              <a:rPr lang="en-US" sz="5400" b="1" dirty="0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MegIS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High-Performance, Energy-Efficient, and Low-Cost Metagenomic Analysis with In-Storage Processing</a:t>
            </a:r>
            <a:endParaRPr lang="en-US" sz="3100" b="1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7348" y="5517381"/>
            <a:ext cx="2469303" cy="47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480984" y="6221939"/>
            <a:ext cx="2126749" cy="365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31CF4-74AF-B540-A733-A0C381043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77" y="6292113"/>
            <a:ext cx="2673139" cy="225546"/>
          </a:xfrm>
          <a:prstGeom prst="rect">
            <a:avLst/>
          </a:prstGeom>
        </p:spPr>
      </p:pic>
      <p:sp>
        <p:nvSpPr>
          <p:cNvPr id="9" name="Google Shape;44;p1">
            <a:extLst>
              <a:ext uri="{FF2B5EF4-FFF2-40B4-BE49-F238E27FC236}">
                <a16:creationId xmlns:a16="http://schemas.microsoft.com/office/drawing/2014/main" id="{44A5A138-A403-CC4B-84E3-EF3FDDE6BF88}"/>
              </a:ext>
            </a:extLst>
          </p:cNvPr>
          <p:cNvSpPr txBox="1"/>
          <p:nvPr/>
        </p:nvSpPr>
        <p:spPr>
          <a:xfrm>
            <a:off x="-22032" y="3496708"/>
            <a:ext cx="9144000" cy="41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Nika Mansouri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Ghiasi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781D97-4472-ED41-8522-20C2649D89AC}"/>
              </a:ext>
            </a:extLst>
          </p:cNvPr>
          <p:cNvSpPr txBox="1">
            <a:spLocks/>
          </p:cNvSpPr>
          <p:nvPr/>
        </p:nvSpPr>
        <p:spPr>
          <a:xfrm>
            <a:off x="-1499" y="4895190"/>
            <a:ext cx="9144000" cy="4159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Mohammed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200" dirty="0">
              <a:latin typeface="Corbel" panose="020B0503020204020204" pitchFamily="34" charset="0"/>
              <a:cs typeface="Cambria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CD7E2FE-EE8D-054F-91DA-15638DC6EEC8}"/>
              </a:ext>
            </a:extLst>
          </p:cNvPr>
          <p:cNvSpPr txBox="1">
            <a:spLocks/>
          </p:cNvSpPr>
          <p:nvPr/>
        </p:nvSpPr>
        <p:spPr>
          <a:xfrm>
            <a:off x="-6724" y="3902379"/>
            <a:ext cx="9144000" cy="4342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latin typeface="Corbel" panose="020B0503020204020204" pitchFamily="34" charset="0"/>
                <a:cs typeface="Cambria"/>
              </a:rPr>
              <a:t>Mohammad </a:t>
            </a:r>
            <a:r>
              <a:rPr lang="en-US" sz="2200" dirty="0" err="1">
                <a:latin typeface="Corbel" panose="020B0503020204020204" pitchFamily="34" charset="0"/>
                <a:cs typeface="Cambria"/>
              </a:rPr>
              <a:t>Sadrosadati</a:t>
            </a:r>
            <a:r>
              <a:rPr lang="en-US" sz="2200" dirty="0">
                <a:latin typeface="Corbel" panose="020B0503020204020204" pitchFamily="34" charset="0"/>
                <a:cs typeface="Cambria"/>
              </a:rPr>
              <a:t>    Harun Mustafa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    Can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200" dirty="0">
              <a:latin typeface="Corbel" panose="020B0503020204020204" pitchFamily="34" charset="0"/>
              <a:cs typeface="Cambria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79E248-CACB-5445-B39F-BAAF0B01EA84}"/>
              </a:ext>
            </a:extLst>
          </p:cNvPr>
          <p:cNvSpPr txBox="1">
            <a:spLocks/>
          </p:cNvSpPr>
          <p:nvPr/>
        </p:nvSpPr>
        <p:spPr>
          <a:xfrm>
            <a:off x="0" y="4398785"/>
            <a:ext cx="9144000" cy="43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Julien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Eudine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    Joël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Lindegger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Meryem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Banu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Cavlak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9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799087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59091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Metagenomic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8F8832-0334-F644-AA46-EC5FB616DBAF}"/>
              </a:ext>
            </a:extLst>
          </p:cNvPr>
          <p:cNvGrpSpPr/>
          <p:nvPr/>
        </p:nvGrpSpPr>
        <p:grpSpPr>
          <a:xfrm>
            <a:off x="515161" y="1084866"/>
            <a:ext cx="2114002" cy="1626586"/>
            <a:chOff x="515161" y="1260606"/>
            <a:chExt cx="2114002" cy="16265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8787A9-BFF9-DD49-A03D-7E62F33F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5161" y="1285062"/>
              <a:ext cx="1093541" cy="10935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3DC9B8-0FC7-1F43-8C89-137A6DB1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50194" y="1907775"/>
              <a:ext cx="979417" cy="9794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E7866F-5FAE-9441-A758-DFFABDEF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486711" y="1260606"/>
              <a:ext cx="1142452" cy="114245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250157"/>
            <a:ext cx="1948977" cy="737999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Preparation </a:t>
            </a:r>
          </a:p>
          <a:p>
            <a:pPr algn="ctr"/>
            <a:r>
              <a:rPr lang="en-GB" sz="2000" b="1" dirty="0">
                <a:latin typeface="Corbel" panose="020B0503020204020204" pitchFamily="34" charset="0"/>
              </a:rPr>
              <a:t>of </a:t>
            </a:r>
            <a:r>
              <a:rPr lang="en-CH" sz="2000" b="1" dirty="0">
                <a:latin typeface="Corbel" panose="020B0503020204020204" pitchFamily="34" charset="0"/>
              </a:rPr>
              <a:t>Input Queries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9A4030-3A03-2A47-8B25-A7885D416F2B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2834235" y="1619156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34658" y="1371902"/>
                <a:ext cx="142004" cy="1376812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Query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K-mer</a:t>
                </a:r>
                <a:r>
                  <a:rPr lang="en-US" dirty="0">
                    <a:latin typeface="Corbel" panose="020B0503020204020204" pitchFamily="34" charset="0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…</a:t>
                </a:r>
                <a:endParaRPr lang="en-CH" sz="20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</a:p>
            </p:txBody>
          </p:sp>
        </p:grpSp>
      </p:grp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69886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30608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11771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50A30975-2F3C-5C4F-B40B-A83F363D7E29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27668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0AB4C92-018F-2648-8749-AF739551022C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C05C9CB-B6C0-E748-868C-46A85A436503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3919DFC-37D8-4D47-8087-3EC11BFD0DFE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112" name="Chart 111">
              <a:extLst>
                <a:ext uri="{FF2B5EF4-FFF2-40B4-BE49-F238E27FC236}">
                  <a16:creationId xmlns:a16="http://schemas.microsoft.com/office/drawing/2014/main" id="{AC1508E3-6526-CA4B-AD26-41FF28AA37A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BDD4D10-245F-B54E-A114-C1DFA6DAD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8BA7EA6-E789-E641-8AA6-B75EC4B96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693E67D-6316-5A49-9363-0896E4FA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19AE8C93-8B47-074F-B395-E1FFF53F4691}"/>
              </a:ext>
            </a:extLst>
          </p:cNvPr>
          <p:cNvSpPr txBox="1"/>
          <p:nvPr/>
        </p:nvSpPr>
        <p:spPr>
          <a:xfrm>
            <a:off x="1214779" y="6355193"/>
            <a:ext cx="477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(e.g., &gt; </a:t>
            </a:r>
            <a:r>
              <a:rPr lang="en-GB" sz="2000" b="1" i="1" dirty="0">
                <a:solidFill>
                  <a:srgbClr val="C00000"/>
                </a:solidFill>
              </a:rPr>
              <a:t>100 </a:t>
            </a:r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TBs in emerging databases)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3918F31-F2DF-2540-BDD1-FEC78BCE1163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132" name="Content Placeholder 4">
              <a:extLst>
                <a:ext uri="{FF2B5EF4-FFF2-40B4-BE49-F238E27FC236}">
                  <a16:creationId xmlns:a16="http://schemas.microsoft.com/office/drawing/2014/main" id="{92084503-1217-FB4F-B84C-A73E6DCC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133" name="Content Placeholder 4">
              <a:extLst>
                <a:ext uri="{FF2B5EF4-FFF2-40B4-BE49-F238E27FC236}">
                  <a16:creationId xmlns:a16="http://schemas.microsoft.com/office/drawing/2014/main" id="{7C158569-6A10-B542-9ACA-6DDABF2D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134" name="Content Placeholder 4">
              <a:extLst>
                <a:ext uri="{FF2B5EF4-FFF2-40B4-BE49-F238E27FC236}">
                  <a16:creationId xmlns:a16="http://schemas.microsoft.com/office/drawing/2014/main" id="{F7DE48F8-EA58-D548-8BDC-5481A699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33" grpId="0" animBg="1"/>
      <p:bldP spid="49" grpId="0" animBg="1"/>
      <p:bldP spid="63" grpId="0" animBg="1"/>
      <p:bldP spid="130" grpId="0"/>
      <p:bldP spid="13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631860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8EC9-976B-A74D-A28A-EC1C12E0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2580EB-4986-2342-B775-9EC075E8B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0636"/>
            <a:ext cx="8798061" cy="5377521"/>
          </a:xfrm>
        </p:spPr>
        <p:txBody>
          <a:bodyPr/>
          <a:lstStyle/>
          <a:p>
            <a:r>
              <a:rPr lang="en-GB" sz="2400" dirty="0"/>
              <a:t>Case study of the performance of </a:t>
            </a:r>
            <a:r>
              <a:rPr lang="en-CH" sz="2400" dirty="0"/>
              <a:t>metagenomic analysis tools</a:t>
            </a:r>
          </a:p>
          <a:p>
            <a:r>
              <a:rPr lang="en-CH" sz="2400" dirty="0"/>
              <a:t>With various state-of-the-art SSD configurations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E1762-7752-5B48-8FA7-F94A2D0F2381}"/>
              </a:ext>
            </a:extLst>
          </p:cNvPr>
          <p:cNvSpPr txBox="1"/>
          <p:nvPr/>
        </p:nvSpPr>
        <p:spPr>
          <a:xfrm rot="16200000">
            <a:off x="-461512" y="3153178"/>
            <a:ext cx="291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Normalized Throughput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5876F-E1AD-0E48-8634-45B7E0EA6DF3}"/>
              </a:ext>
            </a:extLst>
          </p:cNvPr>
          <p:cNvSpPr txBox="1"/>
          <p:nvPr/>
        </p:nvSpPr>
        <p:spPr>
          <a:xfrm>
            <a:off x="3247010" y="4923843"/>
            <a:ext cx="372092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b="1" dirty="0">
                <a:latin typeface="Corbel" panose="020B0503020204020204" pitchFamily="34" charset="0"/>
              </a:rPr>
              <a:t>Database Size (Terabyte)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05DD5-E61A-114E-8638-48D3E9FFAC67}"/>
              </a:ext>
            </a:extLst>
          </p:cNvPr>
          <p:cNvSpPr/>
          <p:nvPr/>
        </p:nvSpPr>
        <p:spPr>
          <a:xfrm>
            <a:off x="0" y="5512568"/>
            <a:ext cx="9144000" cy="770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CH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I/O data movement causes significant performance overhead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2BF8902-B5AB-9248-8CD3-CD69697938AA}"/>
              </a:ext>
            </a:extLst>
          </p:cNvPr>
          <p:cNvGraphicFramePr>
            <a:graphicFrameLocks/>
          </p:cNvGraphicFramePr>
          <p:nvPr/>
        </p:nvGraphicFramePr>
        <p:xfrm>
          <a:off x="1182030" y="1890587"/>
          <a:ext cx="7245278" cy="3215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DA80D3-86C7-3344-BDA9-3FA783AAA131}"/>
              </a:ext>
            </a:extLst>
          </p:cNvPr>
          <p:cNvCxnSpPr>
            <a:cxnSpLocks/>
          </p:cNvCxnSpPr>
          <p:nvPr/>
        </p:nvCxnSpPr>
        <p:spPr>
          <a:xfrm>
            <a:off x="3402394" y="2481936"/>
            <a:ext cx="0" cy="1437559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4803CD-553A-4045-9997-B274FC1A31E1}"/>
              </a:ext>
            </a:extLst>
          </p:cNvPr>
          <p:cNvSpPr txBox="1"/>
          <p:nvPr/>
        </p:nvSpPr>
        <p:spPr>
          <a:xfrm rot="16200000">
            <a:off x="3171176" y="2847698"/>
            <a:ext cx="42866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3.2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8C222D-8749-6648-9A8F-EE65C38D2993}"/>
              </a:ext>
            </a:extLst>
          </p:cNvPr>
          <p:cNvCxnSpPr>
            <a:cxnSpLocks/>
          </p:cNvCxnSpPr>
          <p:nvPr/>
        </p:nvCxnSpPr>
        <p:spPr>
          <a:xfrm>
            <a:off x="6686972" y="2468238"/>
            <a:ext cx="0" cy="1588027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A9FF14F-53DD-B543-BCB7-FC707DF67CC6}"/>
              </a:ext>
            </a:extLst>
          </p:cNvPr>
          <p:cNvSpPr txBox="1"/>
          <p:nvPr/>
        </p:nvSpPr>
        <p:spPr>
          <a:xfrm rot="16200000">
            <a:off x="6473416" y="2834000"/>
            <a:ext cx="42866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4.1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8E4198-DDA5-4042-A4B9-A3EC70961D51}"/>
              </a:ext>
            </a:extLst>
          </p:cNvPr>
          <p:cNvCxnSpPr>
            <a:cxnSpLocks/>
          </p:cNvCxnSpPr>
          <p:nvPr/>
        </p:nvCxnSpPr>
        <p:spPr>
          <a:xfrm>
            <a:off x="4219261" y="2444184"/>
            <a:ext cx="0" cy="2030513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9D4BAD-7EAD-7249-BD80-180FEA00722A}"/>
              </a:ext>
            </a:extLst>
          </p:cNvPr>
          <p:cNvCxnSpPr>
            <a:cxnSpLocks/>
          </p:cNvCxnSpPr>
          <p:nvPr/>
        </p:nvCxnSpPr>
        <p:spPr>
          <a:xfrm>
            <a:off x="7506210" y="2444184"/>
            <a:ext cx="0" cy="2055896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6F67BE1-C1B0-4E47-889C-CB9E291BE04F}"/>
              </a:ext>
            </a:extLst>
          </p:cNvPr>
          <p:cNvSpPr txBox="1"/>
          <p:nvPr/>
        </p:nvSpPr>
        <p:spPr>
          <a:xfrm rot="16200000">
            <a:off x="3877030" y="2894133"/>
            <a:ext cx="597039" cy="276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27.6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EDDC96-2BC3-F74D-94ED-AB4416519AE1}"/>
              </a:ext>
            </a:extLst>
          </p:cNvPr>
          <p:cNvSpPr txBox="1"/>
          <p:nvPr/>
        </p:nvSpPr>
        <p:spPr>
          <a:xfrm rot="16200000">
            <a:off x="7194167" y="2894133"/>
            <a:ext cx="597039" cy="276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39.2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8" grpId="0" uiExpand="1">
        <p:bldSub>
          <a:bldChart bld="series"/>
        </p:bldSub>
      </p:bldGraphic>
      <p:bldP spid="20" grpId="0" animBg="1"/>
      <p:bldP spid="22" grpId="0" animBg="1"/>
      <p:bldP spid="29" grpId="0" animBg="1"/>
      <p:bldP spid="3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C71D-25C9-3F42-ADCA-27DC2ACB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D1D9-DDC4-754D-94B5-B4F21B3EE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0636"/>
            <a:ext cx="8798061" cy="5377521"/>
          </a:xfrm>
        </p:spPr>
        <p:txBody>
          <a:bodyPr/>
          <a:lstStyle/>
          <a:p>
            <a:r>
              <a:rPr lang="en-CH" sz="2400" dirty="0"/>
              <a:t>Case study on the throughput of metagenomic analysis tools</a:t>
            </a:r>
          </a:p>
          <a:p>
            <a:r>
              <a:rPr lang="en-CH" sz="2400" dirty="0"/>
              <a:t>With Various state-of-the-art SSD configurations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6F7D-D13B-564E-B87F-02F0BA4C095B}"/>
              </a:ext>
            </a:extLst>
          </p:cNvPr>
          <p:cNvSpPr txBox="1"/>
          <p:nvPr/>
        </p:nvSpPr>
        <p:spPr>
          <a:xfrm rot="16200000">
            <a:off x="-461512" y="3381350"/>
            <a:ext cx="291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Normalized Throughput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6A1F-E963-5E43-9C0C-3473161B156E}"/>
              </a:ext>
            </a:extLst>
          </p:cNvPr>
          <p:cNvSpPr txBox="1"/>
          <p:nvPr/>
        </p:nvSpPr>
        <p:spPr>
          <a:xfrm>
            <a:off x="3055900" y="5013537"/>
            <a:ext cx="372092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b="1" dirty="0">
                <a:latin typeface="Corbel" panose="020B0503020204020204" pitchFamily="34" charset="0"/>
              </a:rPr>
              <a:t>Database Size (Terabyte)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EDB6B5D-6EEA-674C-A4EC-8A8CC7791A2F}"/>
              </a:ext>
            </a:extLst>
          </p:cNvPr>
          <p:cNvGraphicFramePr>
            <a:graphicFrameLocks/>
          </p:cNvGraphicFramePr>
          <p:nvPr/>
        </p:nvGraphicFramePr>
        <p:xfrm>
          <a:off x="1236380" y="2342191"/>
          <a:ext cx="6987708" cy="278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334B86E-F740-024B-B34D-754A98583723}"/>
              </a:ext>
            </a:extLst>
          </p:cNvPr>
          <p:cNvSpPr/>
          <p:nvPr/>
        </p:nvSpPr>
        <p:spPr>
          <a:xfrm>
            <a:off x="0" y="5512568"/>
            <a:ext cx="9144000" cy="770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CH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I/O data movement causes significant performance overhead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717F1A-7ADA-7D47-8E3D-4046C594E1DE}"/>
              </a:ext>
            </a:extLst>
          </p:cNvPr>
          <p:cNvGrpSpPr/>
          <p:nvPr/>
        </p:nvGrpSpPr>
        <p:grpSpPr>
          <a:xfrm>
            <a:off x="1806831" y="2020010"/>
            <a:ext cx="1975585" cy="369332"/>
            <a:chOff x="7132320" y="2421225"/>
            <a:chExt cx="1975585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655EA8-CAC6-F247-B355-E1CE58CF2AFF}"/>
                </a:ext>
              </a:extLst>
            </p:cNvPr>
            <p:cNvSpPr/>
            <p:nvPr/>
          </p:nvSpPr>
          <p:spPr>
            <a:xfrm>
              <a:off x="7132320" y="2508355"/>
              <a:ext cx="195072" cy="195072"/>
            </a:xfrm>
            <a:prstGeom prst="rect">
              <a:avLst/>
            </a:prstGeom>
            <a:solidFill>
              <a:srgbClr val="7030A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A65C0-D633-9F49-B532-67DF0E74952E}"/>
                </a:ext>
              </a:extLst>
            </p:cNvPr>
            <p:cNvSpPr txBox="1"/>
            <p:nvPr/>
          </p:nvSpPr>
          <p:spPr>
            <a:xfrm>
              <a:off x="7324749" y="2421225"/>
              <a:ext cx="1783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Cost-Optimized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A9D316-C35C-694D-8071-FDE7D40B2518}"/>
              </a:ext>
            </a:extLst>
          </p:cNvPr>
          <p:cNvGrpSpPr/>
          <p:nvPr/>
        </p:nvGrpSpPr>
        <p:grpSpPr>
          <a:xfrm>
            <a:off x="4065375" y="2020010"/>
            <a:ext cx="2773991" cy="369332"/>
            <a:chOff x="7122125" y="2918602"/>
            <a:chExt cx="2773991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A818D8-AA71-3942-8278-3351705CDF08}"/>
                </a:ext>
              </a:extLst>
            </p:cNvPr>
            <p:cNvSpPr/>
            <p:nvPr/>
          </p:nvSpPr>
          <p:spPr>
            <a:xfrm>
              <a:off x="7122125" y="3005732"/>
              <a:ext cx="195072" cy="195072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32F14C-F92B-5343-A7B6-13C8CD2C4B9C}"/>
                </a:ext>
              </a:extLst>
            </p:cNvPr>
            <p:cNvSpPr txBox="1"/>
            <p:nvPr/>
          </p:nvSpPr>
          <p:spPr>
            <a:xfrm>
              <a:off x="7317198" y="2918602"/>
              <a:ext cx="2578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A56D2-7002-564B-9B04-3E9846490AC9}"/>
              </a:ext>
            </a:extLst>
          </p:cNvPr>
          <p:cNvGrpSpPr/>
          <p:nvPr/>
        </p:nvGrpSpPr>
        <p:grpSpPr>
          <a:xfrm>
            <a:off x="7122325" y="2020010"/>
            <a:ext cx="1066236" cy="369332"/>
            <a:chOff x="7129677" y="3338082"/>
            <a:chExt cx="1066236" cy="3693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085DCA-4022-114E-9398-0374BD9F33DD}"/>
                </a:ext>
              </a:extLst>
            </p:cNvPr>
            <p:cNvSpPr/>
            <p:nvPr/>
          </p:nvSpPr>
          <p:spPr>
            <a:xfrm>
              <a:off x="7129677" y="3425212"/>
              <a:ext cx="195072" cy="1950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C7C78-B9C5-574F-A8BE-A91C001B15C8}"/>
                </a:ext>
              </a:extLst>
            </p:cNvPr>
            <p:cNvSpPr txBox="1"/>
            <p:nvPr/>
          </p:nvSpPr>
          <p:spPr>
            <a:xfrm>
              <a:off x="7324748" y="3338082"/>
              <a:ext cx="871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No I/O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0812B08-D72F-FC40-BED9-A65837063CF0}"/>
              </a:ext>
            </a:extLst>
          </p:cNvPr>
          <p:cNvSpPr/>
          <p:nvPr/>
        </p:nvSpPr>
        <p:spPr>
          <a:xfrm>
            <a:off x="1752473" y="2020010"/>
            <a:ext cx="6327776" cy="3693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8A9CF7-8ED9-E847-88F4-84431371F5D3}"/>
              </a:ext>
            </a:extLst>
          </p:cNvPr>
          <p:cNvCxnSpPr>
            <a:cxnSpLocks/>
          </p:cNvCxnSpPr>
          <p:nvPr/>
        </p:nvCxnSpPr>
        <p:spPr>
          <a:xfrm>
            <a:off x="3328416" y="2520696"/>
            <a:ext cx="0" cy="1389888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84A20D-D80A-B144-B79D-E67F17974C98}"/>
              </a:ext>
            </a:extLst>
          </p:cNvPr>
          <p:cNvCxnSpPr>
            <a:cxnSpLocks/>
          </p:cNvCxnSpPr>
          <p:nvPr/>
        </p:nvCxnSpPr>
        <p:spPr>
          <a:xfrm>
            <a:off x="2615184" y="2520696"/>
            <a:ext cx="0" cy="2023872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58AC92-1F8B-9042-9033-0D252A70BF7B}"/>
              </a:ext>
            </a:extLst>
          </p:cNvPr>
          <p:cNvCxnSpPr>
            <a:cxnSpLocks/>
          </p:cNvCxnSpPr>
          <p:nvPr/>
        </p:nvCxnSpPr>
        <p:spPr>
          <a:xfrm>
            <a:off x="6492240" y="2531364"/>
            <a:ext cx="0" cy="1575816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117C55-442A-0849-86A7-E1D61E813BF7}"/>
              </a:ext>
            </a:extLst>
          </p:cNvPr>
          <p:cNvCxnSpPr>
            <a:cxnSpLocks/>
          </p:cNvCxnSpPr>
          <p:nvPr/>
        </p:nvCxnSpPr>
        <p:spPr>
          <a:xfrm>
            <a:off x="5803392" y="2520696"/>
            <a:ext cx="0" cy="2023872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A2B274-64C2-4E42-A0F1-3F42AD887F3E}"/>
              </a:ext>
            </a:extLst>
          </p:cNvPr>
          <p:cNvCxnSpPr>
            <a:cxnSpLocks/>
          </p:cNvCxnSpPr>
          <p:nvPr/>
        </p:nvCxnSpPr>
        <p:spPr>
          <a:xfrm flipH="1" flipV="1">
            <a:off x="2615184" y="2520696"/>
            <a:ext cx="1773937" cy="10668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  <a:effectLst>
            <a:glow rad="50800">
              <a:schemeClr val="bg1">
                <a:alpha val="33013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F78E90-3F2B-6843-9381-0669A4F0F21B}"/>
              </a:ext>
            </a:extLst>
          </p:cNvPr>
          <p:cNvCxnSpPr>
            <a:cxnSpLocks/>
          </p:cNvCxnSpPr>
          <p:nvPr/>
        </p:nvCxnSpPr>
        <p:spPr>
          <a:xfrm flipH="1">
            <a:off x="5803392" y="2520696"/>
            <a:ext cx="1746158" cy="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  <a:effectLst>
            <a:glow rad="50800">
              <a:schemeClr val="bg1">
                <a:alpha val="33013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B9C213D-C63D-5145-89B6-F808FFF8EE40}"/>
              </a:ext>
            </a:extLst>
          </p:cNvPr>
          <p:cNvSpPr/>
          <p:nvPr/>
        </p:nvSpPr>
        <p:spPr>
          <a:xfrm>
            <a:off x="2304288" y="3279648"/>
            <a:ext cx="560832" cy="316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FC3F62-F089-5646-808F-A3323F82E1B6}"/>
              </a:ext>
            </a:extLst>
          </p:cNvPr>
          <p:cNvSpPr/>
          <p:nvPr/>
        </p:nvSpPr>
        <p:spPr>
          <a:xfrm>
            <a:off x="0" y="918321"/>
            <a:ext cx="9113423" cy="5377521"/>
          </a:xfrm>
          <a:prstGeom prst="rect">
            <a:avLst/>
          </a:prstGeom>
          <a:solidFill>
            <a:srgbClr val="FFFFFF">
              <a:alpha val="9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EBB13B-9A23-6B4B-8F15-9CAE9A86BE51}"/>
              </a:ext>
            </a:extLst>
          </p:cNvPr>
          <p:cNvSpPr/>
          <p:nvPr/>
        </p:nvSpPr>
        <p:spPr>
          <a:xfrm>
            <a:off x="0" y="2787124"/>
            <a:ext cx="9144000" cy="163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I/O becomes an even larger overhead (by </a:t>
            </a:r>
            <a:r>
              <a:rPr lang="en-GB" sz="2800" b="1" dirty="0">
                <a:solidFill>
                  <a:srgbClr val="C00000"/>
                </a:solidFill>
              </a:rPr>
              <a:t>2.7x</a:t>
            </a: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in systems where other bottlenecks are alleviated</a:t>
            </a:r>
            <a:endParaRPr lang="en-CH" sz="28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66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0661-9958-0244-9C89-22608339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I/O Overhead is Hard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D187-8818-9D49-81CC-5D0817275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6345"/>
            <a:ext cx="9144000" cy="770468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I/O overhead due to accessing </a:t>
            </a:r>
            <a:r>
              <a:rPr lang="en-GB" sz="2400" b="1" dirty="0"/>
              <a:t>large</a:t>
            </a:r>
            <a:r>
              <a:rPr lang="en-GB" sz="2400" dirty="0"/>
              <a:t>, </a:t>
            </a:r>
            <a:r>
              <a:rPr lang="en-GB" sz="2400" b="1" dirty="0"/>
              <a:t>low-reuse</a:t>
            </a:r>
            <a:r>
              <a:rPr lang="en-GB" sz="2400" dirty="0"/>
              <a:t> data is hard to avoid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FFB693-0B04-1244-9821-4AD9CB3EE558}"/>
              </a:ext>
            </a:extLst>
          </p:cNvPr>
          <p:cNvSpPr/>
          <p:nvPr/>
        </p:nvSpPr>
        <p:spPr>
          <a:xfrm>
            <a:off x="172970" y="1616994"/>
            <a:ext cx="8798061" cy="1069200"/>
          </a:xfrm>
          <a:prstGeom prst="roundRect">
            <a:avLst>
              <a:gd name="adj" fmla="val 3239"/>
            </a:avLst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E0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Sampling techniques to shrink database sizes</a:t>
            </a:r>
          </a:p>
          <a:p>
            <a:pPr algn="ctr">
              <a:spcAft>
                <a:spcPts val="4000"/>
              </a:spcAft>
            </a:pPr>
            <a:endParaRPr lang="en-CH" sz="2000" b="1" dirty="0">
              <a:solidFill>
                <a:srgbClr val="E0616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469E3B-308C-7741-ADCE-C536B39EA1FB}"/>
              </a:ext>
            </a:extLst>
          </p:cNvPr>
          <p:cNvSpPr/>
          <p:nvPr/>
        </p:nvSpPr>
        <p:spPr>
          <a:xfrm>
            <a:off x="172970" y="3722669"/>
            <a:ext cx="8798061" cy="1069200"/>
          </a:xfrm>
          <a:prstGeom prst="roundRect">
            <a:avLst>
              <a:gd name="adj" fmla="val 1386"/>
            </a:avLst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E0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Keeping all data required by metagenomic analysis </a:t>
            </a:r>
          </a:p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completely and always resident in main memory</a:t>
            </a:r>
            <a:endParaRPr lang="en-CH" sz="2400" b="1" dirty="0">
              <a:solidFill>
                <a:srgbClr val="E0616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4B2CFFF0-38C7-7C47-BA6D-18EE2573E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08" y="2806265"/>
            <a:ext cx="527234" cy="527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ACC7C-F0F1-C34A-B41E-1EAE2DD1D268}"/>
              </a:ext>
            </a:extLst>
          </p:cNvPr>
          <p:cNvSpPr txBox="1"/>
          <p:nvPr/>
        </p:nvSpPr>
        <p:spPr>
          <a:xfrm>
            <a:off x="682751" y="2839050"/>
            <a:ext cx="8061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C00000"/>
                </a:solidFill>
                <a:latin typeface="Corbel" panose="020B0503020204020204" pitchFamily="34" charset="0"/>
              </a:rPr>
              <a:t>Reduce accuracy to levels unacceptable for many use cases</a:t>
            </a:r>
            <a:endParaRPr lang="en-CH" sz="2400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12CB0583-B08E-B549-84D2-692478CB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08" y="4904728"/>
            <a:ext cx="527234" cy="527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B58-C080-BC49-9C05-62E69E97D9A5}"/>
              </a:ext>
            </a:extLst>
          </p:cNvPr>
          <p:cNvSpPr txBox="1"/>
          <p:nvPr/>
        </p:nvSpPr>
        <p:spPr>
          <a:xfrm>
            <a:off x="452822" y="4937513"/>
            <a:ext cx="879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400" i="1" dirty="0">
                <a:solidFill>
                  <a:srgbClr val="C00000"/>
                </a:solidFill>
                <a:latin typeface="Corbel" panose="020B0503020204020204" pitchFamily="34" charset="0"/>
              </a:rPr>
              <a:t>     Energy inefficient, costly, unscalable, and unsustainable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E3A2E-7CE2-8A45-AAD9-35BAD1803085}"/>
              </a:ext>
            </a:extLst>
          </p:cNvPr>
          <p:cNvSpPr txBox="1"/>
          <p:nvPr/>
        </p:nvSpPr>
        <p:spPr>
          <a:xfrm>
            <a:off x="742511" y="5462328"/>
            <a:ext cx="8298303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orbel" panose="020B0503020204020204" pitchFamily="34" charset="0"/>
              </a:rPr>
              <a:t>Database sizes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increase</a:t>
            </a:r>
            <a:r>
              <a:rPr lang="en-GB" sz="2000" dirty="0">
                <a:latin typeface="Corbel" panose="020B0503020204020204" pitchFamily="34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rapidly </a:t>
            </a:r>
            <a:r>
              <a:rPr lang="en-GB" sz="2000" dirty="0">
                <a:latin typeface="Corbel" panose="020B0503020204020204" pitchFamily="34" charset="0"/>
              </a:rPr>
              <a:t>(doubling every few months)</a:t>
            </a:r>
          </a:p>
          <a:p>
            <a:pPr marL="342900" indent="-34290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orbel" panose="020B0503020204020204" pitchFamily="34" charset="0"/>
              </a:rPr>
              <a:t>Different analyses need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different databases</a:t>
            </a:r>
            <a:endParaRPr lang="en-GB" sz="2000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37C5B-6F3E-DC46-8E77-5C7B2D5FA412}"/>
              </a:ext>
            </a:extLst>
          </p:cNvPr>
          <p:cNvSpPr txBox="1"/>
          <p:nvPr/>
        </p:nvSpPr>
        <p:spPr>
          <a:xfrm>
            <a:off x="172969" y="2264515"/>
            <a:ext cx="8798061" cy="345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i="1" dirty="0">
                <a:solidFill>
                  <a:schemeClr val="bg1">
                    <a:lumMod val="50000"/>
                  </a:schemeClr>
                </a:solidFill>
              </a:rPr>
              <a:t>[Wood+, Genome Biology’19], [Ounit+, BMC Genomics’15],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[Kim+, Genome Research’16], …</a:t>
            </a:r>
          </a:p>
        </p:txBody>
      </p:sp>
    </p:spTree>
    <p:extLst>
      <p:ext uri="{BB962C8B-B14F-4D97-AF65-F5344CB8AC3E}">
        <p14:creationId xmlns:p14="http://schemas.microsoft.com/office/powerpoint/2010/main" val="17445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1" grpId="0" uiExpand="1" build="p"/>
      <p:bldP spid="12" grpId="0" build="p" bldLvl="2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A186F-D6BE-304D-A68C-49A62CAD2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74814-707A-5C48-96A6-1F9F2C707A89}"/>
              </a:ext>
            </a:extLst>
          </p:cNvPr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CCTCCTCAGTGCCACCCAGCCCACTGGCAGCTCCCAAACAGGCTCTTATTAAAACACCCTGTTCCCTGCCCCTTGGAGTGAGGTGTCAAGGACCTAAACTAAAAAAAAAAAAAGAAAAAGAAAAGAAAAAGAATTTAAAATTTAAGTAATTCTTTGAAAAAAACTAATTTCTAAGCTTCTTCATGTCAAGGACCTAATGTGCTAAACAGCACTTTT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TTGACCATTAT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TTTGGATCTGAAAGAAATCAAGAATAAATGAAGGACTTGATACATTGGAAGAGGAGAGTCAAGGACCTACAGAAAAAAAAAAAAAAGAAAAAGAAAAGAAAAAGA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TTTAAAATTTAAGTAATTCTTTGAAAAAAACTAATTTCTAAGCTTCTT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ATGTCAAGGACCTAATGTCTGTGTTGCAGGTCTTCTTGCATTTCCCTGTCAAAAGAAAAAGAATTTAAAATTTAAGTAATTCTTTGAAAAAAACTAATTTCTAAGCTTCTTCATGTCAAGGACCTAATGTCAGGCC</a:t>
            </a: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GGCTCTTATTAAAACACCCTGTTCCCTGCCCCTTGGAGTG</a:t>
            </a:r>
          </a:p>
        </p:txBody>
      </p:sp>
    </p:spTree>
    <p:extLst>
      <p:ext uri="{BB962C8B-B14F-4D97-AF65-F5344CB8AC3E}">
        <p14:creationId xmlns:p14="http://schemas.microsoft.com/office/powerpoint/2010/main" val="37524369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00D9-7EC0-0146-957B-BF1821D0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0D91D7-72C8-9640-AB52-3794FAAB0ABD}"/>
              </a:ext>
            </a:extLst>
          </p:cNvPr>
          <p:cNvSpPr txBox="1">
            <a:spLocks/>
          </p:cNvSpPr>
          <p:nvPr/>
        </p:nvSpPr>
        <p:spPr>
          <a:xfrm>
            <a:off x="189560" y="782567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EA40B-8751-ED4F-A5A3-5A71E6F58F9E}"/>
              </a:ext>
            </a:extLst>
          </p:cNvPr>
          <p:cNvSpPr txBox="1"/>
          <p:nvPr/>
        </p:nvSpPr>
        <p:spPr>
          <a:xfrm>
            <a:off x="383553" y="2286199"/>
            <a:ext cx="8410073" cy="2370640"/>
          </a:xfrm>
          <a:prstGeom prst="roundRect">
            <a:avLst>
              <a:gd name="adj" fmla="val 477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Improve metagenomic analysis </a:t>
            </a:r>
            <a:r>
              <a:rPr lang="en-GB" sz="2800" b="1" i="1" dirty="0">
                <a:solidFill>
                  <a:srgbClr val="1982C3"/>
                </a:solidFill>
                <a:latin typeface="Corbel" panose="020B0503020204020204" pitchFamily="34" charset="0"/>
              </a:rPr>
              <a:t>performance</a:t>
            </a:r>
            <a:r>
              <a:rPr lang="en-GB" sz="2800" i="1" dirty="0">
                <a:latin typeface="Corbel" panose="020B0503020204020204" pitchFamily="34" charset="0"/>
              </a:rPr>
              <a:t> 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by reducing large </a:t>
            </a:r>
            <a:r>
              <a:rPr lang="en-GB" sz="2800" b="1" i="1" dirty="0">
                <a:solidFill>
                  <a:srgbClr val="F15148"/>
                </a:solidFill>
                <a:latin typeface="Corbel" panose="020B0503020204020204" pitchFamily="34" charset="0"/>
              </a:rPr>
              <a:t>data movement overhead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from the storage system 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in a </a:t>
            </a:r>
            <a:r>
              <a:rPr lang="en-GB" sz="2800" b="1" i="1" dirty="0">
                <a:solidFill>
                  <a:srgbClr val="1982C3"/>
                </a:solidFill>
                <a:latin typeface="Corbel" panose="020B0503020204020204" pitchFamily="34" charset="0"/>
              </a:rPr>
              <a:t>cost-effective</a:t>
            </a:r>
            <a:r>
              <a:rPr lang="en-GB" sz="2800" i="1" dirty="0">
                <a:latin typeface="Corbel" panose="020B0503020204020204" pitchFamily="34" charset="0"/>
              </a:rPr>
              <a:t> manner and with </a:t>
            </a:r>
            <a:r>
              <a:rPr lang="en-GB" sz="2800" b="1" i="1" dirty="0">
                <a:solidFill>
                  <a:srgbClr val="1A82C4"/>
                </a:solidFill>
                <a:latin typeface="Corbel" panose="020B0503020204020204" pitchFamily="34" charset="0"/>
              </a:rPr>
              <a:t>high accuracy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A82C4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74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EA52-7FF9-1043-8645-A37A2D39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Challenges of In-Storage Processing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1A5484-DFD6-E64E-9D34-5C77B24DD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69" y="899761"/>
            <a:ext cx="8971031" cy="2168794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350" b="1" dirty="0"/>
              <a:t>No metagenomic analysis tools can run in-storage due to SSD limits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Long</a:t>
            </a:r>
            <a:r>
              <a:rPr lang="en-GB" sz="2350" dirty="0">
                <a:solidFill>
                  <a:srgbClr val="C00000"/>
                </a:solidFill>
              </a:rPr>
              <a:t> </a:t>
            </a:r>
            <a:r>
              <a:rPr lang="en-GB" sz="2350" b="1" dirty="0">
                <a:solidFill>
                  <a:srgbClr val="C00000"/>
                </a:solidFill>
              </a:rPr>
              <a:t>latency of NAND flash </a:t>
            </a:r>
            <a:r>
              <a:rPr lang="en-GB" sz="2350" dirty="0"/>
              <a:t>chips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Limited </a:t>
            </a:r>
            <a:r>
              <a:rPr lang="en-GB" sz="2350" b="1" dirty="0">
                <a:solidFill>
                  <a:srgbClr val="C00000"/>
                </a:solidFill>
              </a:rPr>
              <a:t>DRAM capacity</a:t>
            </a:r>
            <a:r>
              <a:rPr lang="en-GB" sz="2350" dirty="0">
                <a:solidFill>
                  <a:srgbClr val="C00000"/>
                </a:solidFill>
              </a:rPr>
              <a:t> </a:t>
            </a:r>
            <a:r>
              <a:rPr lang="en-GB" sz="2350" dirty="0"/>
              <a:t>inside the SSD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Limited </a:t>
            </a:r>
            <a:r>
              <a:rPr lang="en-GB" sz="2350" b="1" dirty="0">
                <a:solidFill>
                  <a:srgbClr val="C00000"/>
                </a:solidFill>
              </a:rPr>
              <a:t>DRAM bandwidth </a:t>
            </a:r>
            <a:r>
              <a:rPr lang="en-GB" sz="2350" dirty="0"/>
              <a:t>inside the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2FD40-37F2-A54D-B93B-2092995693C6}"/>
              </a:ext>
            </a:extLst>
          </p:cNvPr>
          <p:cNvGrpSpPr/>
          <p:nvPr/>
        </p:nvGrpSpPr>
        <p:grpSpPr>
          <a:xfrm>
            <a:off x="1835659" y="3552668"/>
            <a:ext cx="5771256" cy="2549219"/>
            <a:chOff x="2666932" y="3806497"/>
            <a:chExt cx="5771256" cy="254921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3F86C9C-D90F-2E48-84D9-8BB22DDB359F}"/>
                </a:ext>
              </a:extLst>
            </p:cNvPr>
            <p:cNvSpPr/>
            <p:nvPr/>
          </p:nvSpPr>
          <p:spPr>
            <a:xfrm>
              <a:off x="2666932" y="3806497"/>
              <a:ext cx="5771256" cy="2526522"/>
            </a:xfrm>
            <a:prstGeom prst="roundRect">
              <a:avLst>
                <a:gd name="adj" fmla="val 69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en-CH" sz="1400" b="1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B0692B-972A-5A46-8C47-F6402099AAF6}"/>
                </a:ext>
              </a:extLst>
            </p:cNvPr>
            <p:cNvCxnSpPr>
              <a:cxnSpLocks/>
            </p:cNvCxnSpPr>
            <p:nvPr/>
          </p:nvCxnSpPr>
          <p:spPr>
            <a:xfrm>
              <a:off x="6407109" y="4836459"/>
              <a:ext cx="71624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FB859D-A779-B344-9A8C-7722FC030A42}"/>
                </a:ext>
              </a:extLst>
            </p:cNvPr>
            <p:cNvSpPr/>
            <p:nvPr/>
          </p:nvSpPr>
          <p:spPr bwMode="auto">
            <a:xfrm>
              <a:off x="6905902" y="4055477"/>
              <a:ext cx="1369789" cy="2109881"/>
            </a:xfrm>
            <a:prstGeom prst="rect">
              <a:avLst/>
            </a:prstGeom>
            <a:solidFill>
              <a:schemeClr val="bg2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SSD DRAM</a:t>
              </a:r>
              <a:endParaRPr lang="en-CH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0F9D10-E285-0D47-BD7B-1087560E6CC8}"/>
                </a:ext>
              </a:extLst>
            </p:cNvPr>
            <p:cNvSpPr/>
            <p:nvPr/>
          </p:nvSpPr>
          <p:spPr bwMode="auto">
            <a:xfrm>
              <a:off x="3161985" y="4055477"/>
              <a:ext cx="3581420" cy="1579207"/>
            </a:xfrm>
            <a:prstGeom prst="rect">
              <a:avLst/>
            </a:prstGeom>
            <a:solidFill>
              <a:schemeClr val="bg2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400" b="1" dirty="0"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직사각형 363">
              <a:extLst>
                <a:ext uri="{FF2B5EF4-FFF2-40B4-BE49-F238E27FC236}">
                  <a16:creationId xmlns:a16="http://schemas.microsoft.com/office/drawing/2014/main" id="{56E35E67-E3EE-E440-8C52-675E7C8A7AB8}"/>
                </a:ext>
              </a:extLst>
            </p:cNvPr>
            <p:cNvSpPr/>
            <p:nvPr/>
          </p:nvSpPr>
          <p:spPr>
            <a:xfrm>
              <a:off x="4649734" y="5644607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직사각형 78">
              <a:extLst>
                <a:ext uri="{FF2B5EF4-FFF2-40B4-BE49-F238E27FC236}">
                  <a16:creationId xmlns:a16="http://schemas.microsoft.com/office/drawing/2014/main" id="{F4826447-5336-EB46-905C-95387B7FD43F}"/>
                </a:ext>
              </a:extLst>
            </p:cNvPr>
            <p:cNvSpPr/>
            <p:nvPr/>
          </p:nvSpPr>
          <p:spPr>
            <a:xfrm>
              <a:off x="3659817" y="4169247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DC6520-ECD4-754A-9703-DB8063C9043A}"/>
                </a:ext>
              </a:extLst>
            </p:cNvPr>
            <p:cNvSpPr txBox="1"/>
            <p:nvPr/>
          </p:nvSpPr>
          <p:spPr>
            <a:xfrm>
              <a:off x="5367788" y="4065864"/>
              <a:ext cx="1535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</a:rPr>
                <a:t>SSD </a:t>
              </a:r>
            </a:p>
            <a:p>
              <a:pPr algn="ctr"/>
              <a:r>
                <a:rPr lang="en-CH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</a:rPr>
                <a:t>Controller</a:t>
              </a:r>
            </a:p>
          </p:txBody>
        </p:sp>
        <p:sp>
          <p:nvSpPr>
            <p:cNvPr id="19" name="직사각형 78">
              <a:extLst>
                <a:ext uri="{FF2B5EF4-FFF2-40B4-BE49-F238E27FC236}">
                  <a16:creationId xmlns:a16="http://schemas.microsoft.com/office/drawing/2014/main" id="{23E3699B-655C-8B4F-8413-AC3E9331FE6D}"/>
                </a:ext>
              </a:extLst>
            </p:cNvPr>
            <p:cNvSpPr/>
            <p:nvPr/>
          </p:nvSpPr>
          <p:spPr>
            <a:xfrm>
              <a:off x="3825174" y="4250901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직사각형 78">
              <a:extLst>
                <a:ext uri="{FF2B5EF4-FFF2-40B4-BE49-F238E27FC236}">
                  <a16:creationId xmlns:a16="http://schemas.microsoft.com/office/drawing/2014/main" id="{AFEAD942-1977-624D-8BA1-29990742536B}"/>
                </a:ext>
              </a:extLst>
            </p:cNvPr>
            <p:cNvSpPr/>
            <p:nvPr/>
          </p:nvSpPr>
          <p:spPr>
            <a:xfrm>
              <a:off x="3927234" y="4349398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Cores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81C0D36-C832-534C-B9EF-AEC07B9C58F8}"/>
                </a:ext>
              </a:extLst>
            </p:cNvPr>
            <p:cNvSpPr/>
            <p:nvPr/>
          </p:nvSpPr>
          <p:spPr>
            <a:xfrm>
              <a:off x="3220770" y="4115339"/>
              <a:ext cx="797104" cy="553024"/>
            </a:xfrm>
            <a:prstGeom prst="roundRect">
              <a:avLst>
                <a:gd name="adj" fmla="val 16632"/>
              </a:avLst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FTL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64BF06-8713-434F-8F0E-30805E92C471}"/>
                </a:ext>
              </a:extLst>
            </p:cNvPr>
            <p:cNvCxnSpPr>
              <a:cxnSpLocks/>
            </p:cNvCxnSpPr>
            <p:nvPr/>
          </p:nvCxnSpPr>
          <p:spPr>
            <a:xfrm>
              <a:off x="3408034" y="5369668"/>
              <a:ext cx="0" cy="67442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170FE4-FB83-5047-885F-F7F3EE6AF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13867" y="5360221"/>
              <a:ext cx="0" cy="67442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363">
              <a:extLst>
                <a:ext uri="{FF2B5EF4-FFF2-40B4-BE49-F238E27FC236}">
                  <a16:creationId xmlns:a16="http://schemas.microsoft.com/office/drawing/2014/main" id="{BFEFE081-B9D7-754C-8CBF-E065BB7187D4}"/>
                </a:ext>
              </a:extLst>
            </p:cNvPr>
            <p:cNvSpPr/>
            <p:nvPr/>
          </p:nvSpPr>
          <p:spPr>
            <a:xfrm>
              <a:off x="4649734" y="5644607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81F4F0-D0B0-6345-85C6-9FDB061A236C}"/>
                </a:ext>
              </a:extLst>
            </p:cNvPr>
            <p:cNvSpPr txBox="1"/>
            <p:nvPr/>
          </p:nvSpPr>
          <p:spPr>
            <a:xfrm rot="16200000">
              <a:off x="1782434" y="4768104"/>
              <a:ext cx="2549218" cy="62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CH" sz="2400" b="1" dirty="0">
                  <a:solidFill>
                    <a:srgbClr val="00B050"/>
                  </a:solidFill>
                  <a:latin typeface="Corbel" panose="020B0503020204020204" pitchFamily="34" charset="0"/>
                </a:rPr>
                <a:t>SSD </a:t>
              </a:r>
            </a:p>
            <a:p>
              <a:pPr algn="ctr">
                <a:lnSpc>
                  <a:spcPct val="70000"/>
                </a:lnSpc>
              </a:pPr>
              <a:endParaRPr lang="en-CH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37" name="Graphic 36" descr="Gears">
            <a:extLst>
              <a:ext uri="{FF2B5EF4-FFF2-40B4-BE49-F238E27FC236}">
                <a16:creationId xmlns:a16="http://schemas.microsoft.com/office/drawing/2014/main" id="{AC5CA856-6FD4-0143-BFDC-EE1A79FC9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148" y="4310684"/>
            <a:ext cx="1093754" cy="109375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9364EE1-F59A-9541-B2EC-40D4897EFD2E}"/>
              </a:ext>
            </a:extLst>
          </p:cNvPr>
          <p:cNvGrpSpPr/>
          <p:nvPr/>
        </p:nvGrpSpPr>
        <p:grpSpPr>
          <a:xfrm>
            <a:off x="2341338" y="4854600"/>
            <a:ext cx="3569766" cy="1067027"/>
            <a:chOff x="3172611" y="5108429"/>
            <a:chExt cx="3569766" cy="1067027"/>
          </a:xfrm>
        </p:grpSpPr>
        <p:sp>
          <p:nvSpPr>
            <p:cNvPr id="40" name="직사각형 78">
              <a:extLst>
                <a:ext uri="{FF2B5EF4-FFF2-40B4-BE49-F238E27FC236}">
                  <a16:creationId xmlns:a16="http://schemas.microsoft.com/office/drawing/2014/main" id="{F4216F6A-A957-9D4E-888A-07DE0ED35D4D}"/>
                </a:ext>
              </a:extLst>
            </p:cNvPr>
            <p:cNvSpPr/>
            <p:nvPr/>
          </p:nvSpPr>
          <p:spPr>
            <a:xfrm>
              <a:off x="5937624" y="5108429"/>
              <a:ext cx="765776" cy="241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Cntrl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직사각형 78">
              <a:extLst>
                <a:ext uri="{FF2B5EF4-FFF2-40B4-BE49-F238E27FC236}">
                  <a16:creationId xmlns:a16="http://schemas.microsoft.com/office/drawing/2014/main" id="{A4FD0A58-107C-914A-918A-1EB519B30454}"/>
                </a:ext>
              </a:extLst>
            </p:cNvPr>
            <p:cNvSpPr/>
            <p:nvPr/>
          </p:nvSpPr>
          <p:spPr>
            <a:xfrm>
              <a:off x="3201622" y="5128487"/>
              <a:ext cx="765776" cy="241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Cntrl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직사각형 78">
              <a:extLst>
                <a:ext uri="{FF2B5EF4-FFF2-40B4-BE49-F238E27FC236}">
                  <a16:creationId xmlns:a16="http://schemas.microsoft.com/office/drawing/2014/main" id="{F0731E6E-DA00-C04B-B2B3-8915FCBF6DCA}"/>
                </a:ext>
              </a:extLst>
            </p:cNvPr>
            <p:cNvSpPr/>
            <p:nvPr/>
          </p:nvSpPr>
          <p:spPr>
            <a:xfrm>
              <a:off x="5300226" y="5759584"/>
              <a:ext cx="1442151" cy="405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Channel#N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78">
              <a:extLst>
                <a:ext uri="{FF2B5EF4-FFF2-40B4-BE49-F238E27FC236}">
                  <a16:creationId xmlns:a16="http://schemas.microsoft.com/office/drawing/2014/main" id="{08BAF43F-0784-4E4C-A1BD-F2D2FF122247}"/>
                </a:ext>
              </a:extLst>
            </p:cNvPr>
            <p:cNvSpPr/>
            <p:nvPr/>
          </p:nvSpPr>
          <p:spPr>
            <a:xfrm>
              <a:off x="3172611" y="5769681"/>
              <a:ext cx="1380142" cy="405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Channel#1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2347B5A-6C93-1648-81A1-02247EA19C8A}"/>
              </a:ext>
            </a:extLst>
          </p:cNvPr>
          <p:cNvSpPr/>
          <p:nvPr/>
        </p:nvSpPr>
        <p:spPr>
          <a:xfrm>
            <a:off x="2249520" y="5393678"/>
            <a:ext cx="3755687" cy="626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59833BF-994F-2E48-B656-C12906BAF81E}"/>
              </a:ext>
            </a:extLst>
          </p:cNvPr>
          <p:cNvSpPr/>
          <p:nvPr/>
        </p:nvSpPr>
        <p:spPr>
          <a:xfrm>
            <a:off x="6071665" y="3778952"/>
            <a:ext cx="1369790" cy="2142675"/>
          </a:xfrm>
          <a:prstGeom prst="roundRect">
            <a:avLst>
              <a:gd name="adj" fmla="val 7131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pic>
        <p:nvPicPr>
          <p:cNvPr id="48" name="Graphic 47" descr="Lightning bolt">
            <a:extLst>
              <a:ext uri="{FF2B5EF4-FFF2-40B4-BE49-F238E27FC236}">
                <a16:creationId xmlns:a16="http://schemas.microsoft.com/office/drawing/2014/main" id="{B88EA85A-B16A-DB45-B432-BA4DC97E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2322" y="4041331"/>
            <a:ext cx="765776" cy="146382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327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46" grpId="0" animBg="1"/>
      <p:bldP spid="46" grpId="1" animBg="1"/>
      <p:bldP spid="47" grpId="0" animBg="1"/>
      <p:bldP spid="47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8260656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MegIS: Metagenomics In-Storage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571C-7F1B-DA49-A585-AADD1EF8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82130"/>
            <a:ext cx="8798061" cy="2389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dirty="0"/>
              <a:t>First in-storage </a:t>
            </a:r>
            <a:r>
              <a:rPr lang="en-GB" sz="2400" dirty="0"/>
              <a:t>system for </a:t>
            </a:r>
            <a:r>
              <a:rPr lang="en-GB" sz="2400" i="1" dirty="0"/>
              <a:t>end-to-end</a:t>
            </a:r>
            <a:r>
              <a:rPr lang="en-GB" sz="2400" dirty="0"/>
              <a:t> metagenomic analysis</a:t>
            </a:r>
            <a:endParaRPr lang="en-CH" sz="2400" b="1" u="sng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b="1" dirty="0">
                <a:solidFill>
                  <a:srgbClr val="1982C3"/>
                </a:solidFill>
              </a:rPr>
              <a:t>Idea: </a:t>
            </a:r>
            <a:r>
              <a:rPr lang="en-CH" sz="2400" dirty="0">
                <a:solidFill>
                  <a:srgbClr val="1982C3"/>
                </a:solidFill>
              </a:rPr>
              <a:t>Cooperative in-storage processing for metagenomic analysis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Hardware/software co-design between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storage system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2"/>
                </a:solidFill>
              </a:rPr>
              <a:t>host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F72DB-BA33-AD4A-845C-0862E8D50054}"/>
              </a:ext>
            </a:extLst>
          </p:cNvPr>
          <p:cNvGrpSpPr/>
          <p:nvPr/>
        </p:nvGrpSpPr>
        <p:grpSpPr>
          <a:xfrm>
            <a:off x="705812" y="3349728"/>
            <a:ext cx="1112788" cy="2580206"/>
            <a:chOff x="705812" y="3752813"/>
            <a:chExt cx="1112788" cy="2580206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39F73F0A-BBF0-AB43-AE37-CA6EDBD4C79D}"/>
                </a:ext>
              </a:extLst>
            </p:cNvPr>
            <p:cNvSpPr/>
            <p:nvPr/>
          </p:nvSpPr>
          <p:spPr>
            <a:xfrm rot="16200000">
              <a:off x="7778" y="4509537"/>
              <a:ext cx="2567546" cy="105409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en-CH" sz="1400" b="1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30CBAC-E4B4-5E45-A7E1-989B18F3E366}"/>
                </a:ext>
              </a:extLst>
            </p:cNvPr>
            <p:cNvSpPr txBox="1"/>
            <p:nvPr/>
          </p:nvSpPr>
          <p:spPr>
            <a:xfrm rot="16200000">
              <a:off x="-384236" y="4842861"/>
              <a:ext cx="2580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2"/>
                  </a:solidFill>
                  <a:latin typeface="Corbel" panose="020B0503020204020204" pitchFamily="34" charset="0"/>
                </a:rPr>
                <a:t>Host System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EDB59F-6F83-E24F-BE7A-70E8371CE730}"/>
              </a:ext>
            </a:extLst>
          </p:cNvPr>
          <p:cNvGrpSpPr/>
          <p:nvPr/>
        </p:nvGrpSpPr>
        <p:grpSpPr>
          <a:xfrm>
            <a:off x="2666932" y="3403412"/>
            <a:ext cx="5771256" cy="2549218"/>
            <a:chOff x="2666932" y="2519021"/>
            <a:chExt cx="5771256" cy="25492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66932" y="2519021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72611" y="3820953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D5C3FA2-A0FC-FE4E-BE85-F2B9BA3A3DB3}"/>
              </a:ext>
            </a:extLst>
          </p:cNvPr>
          <p:cNvSpPr/>
          <p:nvPr/>
        </p:nvSpPr>
        <p:spPr>
          <a:xfrm>
            <a:off x="4720181" y="1982707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EE58E-34CA-734B-AFA0-E50BB9C3121E}"/>
              </a:ext>
            </a:extLst>
          </p:cNvPr>
          <p:cNvSpPr/>
          <p:nvPr/>
        </p:nvSpPr>
        <p:spPr>
          <a:xfrm>
            <a:off x="6854812" y="1993080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41DDBA-2274-3644-B6FD-C69DF7C5E257}"/>
              </a:ext>
            </a:extLst>
          </p:cNvPr>
          <p:cNvSpPr/>
          <p:nvPr/>
        </p:nvSpPr>
        <p:spPr>
          <a:xfrm>
            <a:off x="518985" y="2371034"/>
            <a:ext cx="1631091" cy="367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4" name="Graphic 33" descr="Gears">
            <a:extLst>
              <a:ext uri="{FF2B5EF4-FFF2-40B4-BE49-F238E27FC236}">
                <a16:creationId xmlns:a16="http://schemas.microsoft.com/office/drawing/2014/main" id="{831A2A72-74C4-E949-8023-19D16F08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1562" y="4130806"/>
            <a:ext cx="1005390" cy="1005390"/>
          </a:xfrm>
          <a:prstGeom prst="rect">
            <a:avLst/>
          </a:prstGeom>
        </p:spPr>
      </p:pic>
      <p:pic>
        <p:nvPicPr>
          <p:cNvPr id="35" name="Graphic 34" descr="Gears">
            <a:extLst>
              <a:ext uri="{FF2B5EF4-FFF2-40B4-BE49-F238E27FC236}">
                <a16:creationId xmlns:a16="http://schemas.microsoft.com/office/drawing/2014/main" id="{7D7A506D-825F-5444-B607-951193CB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868" y="4130806"/>
            <a:ext cx="1005390" cy="10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32" grpId="0" animBg="1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MegIS’s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306940"/>
            <a:ext cx="1948977" cy="669551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Preparation </a:t>
            </a:r>
          </a:p>
          <a:p>
            <a:pPr algn="ctr"/>
            <a:r>
              <a:rPr lang="en-GB" sz="2000" b="1" dirty="0">
                <a:latin typeface="Corbel" panose="020B0503020204020204" pitchFamily="34" charset="0"/>
              </a:rPr>
              <a:t>of </a:t>
            </a:r>
            <a:r>
              <a:rPr lang="en-CH" sz="2000" b="1" dirty="0">
                <a:latin typeface="Corbel" panose="020B0503020204020204" pitchFamily="34" charset="0"/>
              </a:rPr>
              <a:t>Input Queries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19479" y="1396616"/>
                <a:ext cx="157183" cy="1273306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Query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K-mer</a:t>
                </a:r>
                <a:r>
                  <a:rPr lang="en-US" dirty="0">
                    <a:latin typeface="Corbel" panose="020B0503020204020204" pitchFamily="34" charset="0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…</a:t>
                </a:r>
                <a:endParaRPr lang="en-CH" sz="20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</a:p>
            </p:txBody>
          </p: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36485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AC4E35-E94C-C141-A92A-FF44708D3071}"/>
              </a:ext>
            </a:extLst>
          </p:cNvPr>
          <p:cNvSpPr/>
          <p:nvPr/>
        </p:nvSpPr>
        <p:spPr>
          <a:xfrm>
            <a:off x="3183315" y="902919"/>
            <a:ext cx="3986566" cy="1403450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14A0039-5C7F-4F4D-AEE7-297542D59ACF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F9045C0-A825-324B-9DB2-FBDE0FDFBD5C}"/>
              </a:ext>
            </a:extLst>
          </p:cNvPr>
          <p:cNvSpPr/>
          <p:nvPr/>
        </p:nvSpPr>
        <p:spPr>
          <a:xfrm>
            <a:off x="2785555" y="837834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0DD894-C05C-8F47-BD6E-92913601A08E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A5A5F0E0-B507-514D-84C8-37782FE8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2086F982-86AE-9843-957C-792C4B96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19164211-9EC3-844C-8A8E-742A8146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1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79" grpId="0" animBg="1"/>
      <p:bldP spid="91" grpId="0" animBg="1"/>
      <p:bldP spid="92" grpId="0" animBg="1"/>
      <p:bldP spid="9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2124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47639"/>
              <a:ext cx="4372074" cy="972021"/>
              <a:chOff x="971015" y="4573670"/>
              <a:chExt cx="4372074" cy="972021"/>
            </a:xfrm>
          </p:grpSpPr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9DF4AA4-CC38-594B-84CE-E9809A1C84CD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1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8A3730E-727B-9C4B-860C-874E267F7663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F945EE-722D-724C-AA0D-8DB1A664D308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CF05649-0E70-F94C-9B5B-CBD12DA950AA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3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012E98E-C4C2-A74A-B545-930BC0D5FF20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584AB9-28C6-2249-871F-65D4DF326D9E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9F46437-D39B-2F46-AC74-5C0A2A5F698F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8A03049-0196-184D-83F7-27354D953CA7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BF9CA09-F642-3544-9CFF-77BE4047A350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2BEE3B-C54C-5749-A2D3-4B8BF4152815}"/>
              </a:ext>
            </a:extLst>
          </p:cNvPr>
          <p:cNvSpPr/>
          <p:nvPr/>
        </p:nvSpPr>
        <p:spPr>
          <a:xfrm>
            <a:off x="79799" y="797901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31443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650AEE3-1136-E14F-89F4-CC529241222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2F83A90-DD4C-5D44-9509-F1DA2DA7CCD1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1B7797-62A8-0045-A3DF-9AAF0546D7A0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88A8235-F586-E041-A6AC-4D8FC9B0CDDB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EC32507-A443-5A4C-A95C-9AA56C0C2E71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D0D847-FD88-A24E-9B42-175B6DDCAE24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DD6D5-ED65-E845-AC4A-7DB9C4F0CFB7}"/>
              </a:ext>
            </a:extLst>
          </p:cNvPr>
          <p:cNvSpPr/>
          <p:nvPr/>
        </p:nvSpPr>
        <p:spPr>
          <a:xfrm>
            <a:off x="79799" y="830142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4766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5729638" cy="1361512"/>
              <a:chOff x="971015" y="4562245"/>
              <a:chExt cx="5729638" cy="13615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직사각형 78">
                <a:extLst>
                  <a:ext uri="{FF2B5EF4-FFF2-40B4-BE49-F238E27FC236}">
                    <a16:creationId xmlns:a16="http://schemas.microsoft.com/office/drawing/2014/main" id="{0A890FAD-3B97-AD48-800F-45C77AD71D20}"/>
                  </a:ext>
                </a:extLst>
              </p:cNvPr>
              <p:cNvSpPr/>
              <p:nvPr/>
            </p:nvSpPr>
            <p:spPr>
              <a:xfrm>
                <a:off x="5934877" y="477899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i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ACC</a:t>
                </a:r>
                <a:endParaRPr lang="ko-KR" altLang="en-US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직사각형 78">
                <a:extLst>
                  <a:ext uri="{FF2B5EF4-FFF2-40B4-BE49-F238E27FC236}">
                    <a16:creationId xmlns:a16="http://schemas.microsoft.com/office/drawing/2014/main" id="{5785C21E-C67C-E043-8489-65393A3BD31B}"/>
                  </a:ext>
                </a:extLst>
              </p:cNvPr>
              <p:cNvSpPr/>
              <p:nvPr/>
            </p:nvSpPr>
            <p:spPr>
              <a:xfrm>
                <a:off x="3202311" y="479966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i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ACC</a:t>
                </a:r>
                <a:endParaRPr lang="ko-KR" altLang="en-US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6C401CC-C87D-7049-9839-81ACDCE1FBC6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BF9001"/>
                </a:solidFill>
                <a:latin typeface="Corbel" panose="020B0503020204020204" pitchFamily="34" charset="0"/>
              </a:rPr>
              <a:t>Lightweight in-storage accelerators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Minimize SRAM/DRAM buffer spaces needed inside the SSD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26B9EB5-EF70-7D40-B6FA-6C416442F4E6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72F70BE-E34F-514E-8596-9C65E2A45B3A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C42C5C90-298F-3A4E-A6AF-51303D48EBCF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6DD4D81-DEAF-6748-BE65-AB956B3F1E31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6645DA-20F3-4B41-A12C-B6B15D9A7B3A}"/>
              </a:ext>
            </a:extLst>
          </p:cNvPr>
          <p:cNvSpPr/>
          <p:nvPr/>
        </p:nvSpPr>
        <p:spPr>
          <a:xfrm>
            <a:off x="0" y="4580889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D4A8FC6-A479-EA4A-BB98-F880F3FF3C45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C401066B-7687-C041-BB61-3525B972271E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37FA2E-949B-574C-B1F5-A11D5F83FD82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762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13C4-8097-3243-BB46-024EAB9F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Genome Sequencers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BD21FD-7CC8-CD40-9344-CB514446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81" y="829527"/>
            <a:ext cx="1562400" cy="1525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90777FB-5893-EC4F-A77D-98774A7C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0" y="2737728"/>
            <a:ext cx="2404800" cy="190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36708DC-33BC-4F48-AB70-9EAAF97A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880" y="829528"/>
            <a:ext cx="2737440" cy="1742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EB206D7-4269-A34D-9F1B-9F04A5D1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240" y="4977162"/>
            <a:ext cx="1791360" cy="14127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87C2561-6330-724B-BC1F-1D7B1074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8320" y="4977163"/>
            <a:ext cx="2322720" cy="1575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91BBCA7-ECA1-E345-BA7D-092BA17D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4320" y="362918"/>
            <a:ext cx="1658880" cy="19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39B2D44-5A30-C543-B757-9D4E5336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6481" y="2239436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1D4E12C9-17E6-0A4F-B722-75B67D7A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50665"/>
          <a:stretch>
            <a:fillRect/>
          </a:stretch>
        </p:blipFill>
        <p:spPr bwMode="auto">
          <a:xfrm>
            <a:off x="5209920" y="4369436"/>
            <a:ext cx="2774830" cy="1387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3A79B43-80D8-9740-90DD-39E13801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6801" y="2969592"/>
            <a:ext cx="2237760" cy="1676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34D3D9A4-FD5A-6E4A-BD8E-EC23A432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24799" r="24799"/>
          <a:stretch>
            <a:fillRect/>
          </a:stretch>
        </p:blipFill>
        <p:spPr bwMode="auto">
          <a:xfrm>
            <a:off x="7290720" y="110181"/>
            <a:ext cx="1569600" cy="1659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AC13D8F-83BA-6542-9324-87A7A0B8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6309320"/>
            <a:ext cx="3732480" cy="6639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and more! All produce data with different properties.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C3AA61-249E-3541-BCE7-FA7876E1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20" y="2354648"/>
            <a:ext cx="116352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Roche/454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3029B56F-9CA7-0F45-8ACD-5B390A6E5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0" y="4562399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HiSeq2000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746A12C5-3BB6-B643-9B71-66F8EBDE7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6381328"/>
            <a:ext cx="170784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Ion Torrent PGM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C629047F-BDA3-474A-9899-A51CE1E46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20" y="6545488"/>
            <a:ext cx="184464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Ion Torrent Proton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B120EDC1-7A0E-DA4A-8845-6C6E4845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200" y="2341686"/>
            <a:ext cx="11073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SOLiD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373104AB-3280-A94C-840A-FAA6A3EA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817917"/>
            <a:ext cx="2568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A8095F7F-7033-9445-975D-2A02BDF5B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760" y="3763116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18314E4A-7F32-4E4F-B61C-D0350E4C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767" y="1772816"/>
            <a:ext cx="1095840" cy="544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Genomics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925B5D36-92E2-2649-BE03-CD8931A4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600" y="1792989"/>
            <a:ext cx="152064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MiSeq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E76F7585-041E-0241-B037-D9A25E135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240" y="4645928"/>
            <a:ext cx="2280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Pacific Biosciences 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A4CEB9-9F94-064B-A110-E76BDD7AF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7854" y="2420888"/>
            <a:ext cx="1066800" cy="199390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581440D9-2109-9E48-85CB-9F6FF170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81" y="4379366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NovaSeq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6000</a:t>
            </a:r>
          </a:p>
        </p:txBody>
      </p:sp>
    </p:spTree>
    <p:extLst>
      <p:ext uri="{BB962C8B-B14F-4D97-AF65-F5344CB8AC3E}">
        <p14:creationId xmlns:p14="http://schemas.microsoft.com/office/powerpoint/2010/main" val="26338268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2788971"/>
              <a:ext cx="7226937" cy="1808755"/>
              <a:chOff x="971015" y="4115002"/>
              <a:chExt cx="7226937" cy="180875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A20B564-6FD3-5B43-ADCC-7C363CBDA8F1}"/>
                  </a:ext>
                </a:extLst>
              </p:cNvPr>
              <p:cNvSpPr/>
              <p:nvPr/>
            </p:nvSpPr>
            <p:spPr>
              <a:xfrm>
                <a:off x="3218889" y="4115002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MegIS</a:t>
                </a:r>
              </a:p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F54877-8BC9-0D4E-BE68-0BEA8434F060}"/>
                  </a:ext>
                </a:extLst>
              </p:cNvPr>
              <p:cNvSpPr/>
              <p:nvPr/>
            </p:nvSpPr>
            <p:spPr>
              <a:xfrm>
                <a:off x="6968654" y="5344530"/>
                <a:ext cx="1229298" cy="578367"/>
              </a:xfrm>
              <a:prstGeom prst="rect">
                <a:avLst/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MegIS</a:t>
                </a:r>
              </a:p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842FB48-1197-5D43-BC5B-3BD922FE9DF3}"/>
              </a:ext>
            </a:extLst>
          </p:cNvPr>
          <p:cNvSpPr/>
          <p:nvPr/>
        </p:nvSpPr>
        <p:spPr>
          <a:xfrm>
            <a:off x="79798" y="5504411"/>
            <a:ext cx="8962739" cy="853441"/>
          </a:xfrm>
          <a:prstGeom prst="roundRect">
            <a:avLst>
              <a:gd name="adj" fmla="val 1095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Data mapping scheme and Flash Translation Layer (FTL)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Specialize to the characteristics of metagenomic analysis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Leverage the SSD’s full internal bandwidth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B2D97E1-91C0-A649-B057-F8EFFE7C9184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0BD05C0-4CB5-2145-9EA6-E22E1A02087D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E332501-AC70-B14B-904F-57945CAD325E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EEC46954-54C7-C24D-89D1-623EC43F8C5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99BFE44-0408-1C4F-BE6E-21139D117DEB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B28506"/>
                </a:solidFill>
                <a:latin typeface="Corbel" panose="020B0503020204020204" pitchFamily="34" charset="0"/>
              </a:rPr>
              <a:t>Lightweight in-storage accelerators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Minimize SRAM/DRAM buffer spaces needed inside the SSD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6AC8AB3-DD91-5A43-84DA-3F09AE325F24}"/>
              </a:ext>
            </a:extLst>
          </p:cNvPr>
          <p:cNvSpPr/>
          <p:nvPr/>
        </p:nvSpPr>
        <p:spPr>
          <a:xfrm>
            <a:off x="-28764" y="4566703"/>
            <a:ext cx="9143999" cy="88816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E9028A9-839E-8F43-B5FC-23C302E73769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9FB57D0-4689-5344-9D4B-7959BBC061C6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0BE1CF2-37DC-274E-8B22-B10C1BD001AF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5" name="직사각형 78">
            <a:extLst>
              <a:ext uri="{FF2B5EF4-FFF2-40B4-BE49-F238E27FC236}">
                <a16:creationId xmlns:a16="http://schemas.microsoft.com/office/drawing/2014/main" id="{B4333B67-197B-EA44-BA13-C61FA34AF5AB}"/>
              </a:ext>
            </a:extLst>
          </p:cNvPr>
          <p:cNvSpPr/>
          <p:nvPr/>
        </p:nvSpPr>
        <p:spPr>
          <a:xfrm>
            <a:off x="5934877" y="297945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i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ACC</a:t>
            </a:r>
            <a:endParaRPr lang="ko-KR" altLang="en-US" b="1" i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직사각형 78">
            <a:extLst>
              <a:ext uri="{FF2B5EF4-FFF2-40B4-BE49-F238E27FC236}">
                <a16:creationId xmlns:a16="http://schemas.microsoft.com/office/drawing/2014/main" id="{14D37576-0270-C547-AA3D-0EF2A00F6DCD}"/>
              </a:ext>
            </a:extLst>
          </p:cNvPr>
          <p:cNvSpPr/>
          <p:nvPr/>
        </p:nvSpPr>
        <p:spPr>
          <a:xfrm>
            <a:off x="3202311" y="300012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i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ACC</a:t>
            </a:r>
            <a:endParaRPr lang="ko-KR" altLang="en-US" b="1" i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607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752030-7E33-4E44-AB7E-9249AA0EEDC0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131FB624-B09B-904C-AD92-73D887CA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36DF3EE4-8CAC-EB45-B2B6-0FEC6BDA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CC347942-2C86-BB40-94F1-B5020A21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DC475B1-AC0A-594D-B533-4833003C22AB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2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9" grpId="0" animBg="1"/>
      <p:bldP spid="49" grpId="0" animBg="1"/>
      <p:bldP spid="68" grpId="0" animBg="1"/>
      <p:bldP spid="110" grpId="0" animBg="1"/>
      <p:bldP spid="63" grpId="0" animBg="1"/>
      <p:bldP spid="79" grpId="0" animBg="1"/>
      <p:bldP spid="92" grpId="0" animBg="1"/>
      <p:bldP spid="9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40589" y="2720389"/>
            <a:ext cx="8825751" cy="1690973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77660" y="4732373"/>
            <a:ext cx="8788680" cy="1609589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43" y="851817"/>
            <a:ext cx="5164859" cy="14465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MegIS </a:t>
            </a:r>
            <a:r>
              <a:rPr lang="en-GB" sz="2000" i="1" dirty="0">
                <a:solidFill>
                  <a:srgbClr val="136CA4"/>
                </a:solidFill>
              </a:rPr>
              <a:t>employs</a:t>
            </a: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</a:t>
            </a:r>
            <a:r>
              <a:rPr lang="en-GB" sz="2000" b="1" i="1" dirty="0">
                <a:solidFill>
                  <a:srgbClr val="136CA4"/>
                </a:solidFill>
                <a:latin typeface="Corbel" panose="020B0503020204020204" pitchFamily="34" charset="0"/>
              </a:rPr>
              <a:t>sorted data structures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to avoid expensive random accesses to the SSD</a:t>
            </a:r>
            <a:endParaRPr lang="en-CH" sz="2000" i="1" dirty="0">
              <a:solidFill>
                <a:srgbClr val="136CA4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Extract k-mers </a:t>
            </a:r>
            <a:r>
              <a:rPr lang="en-CH" sz="2000" dirty="0">
                <a:latin typeface="Corbel" panose="020B0503020204020204" pitchFamily="34" charset="0"/>
              </a:rPr>
              <a:t>from the sample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Sort</a:t>
            </a:r>
            <a:r>
              <a:rPr lang="en-CH" sz="2000" b="1" dirty="0">
                <a:solidFill>
                  <a:srgbClr val="8A65D6"/>
                </a:solidFill>
                <a:latin typeface="Corbel" panose="020B0503020204020204" pitchFamily="34" charset="0"/>
              </a:rPr>
              <a:t> </a:t>
            </a:r>
            <a:r>
              <a:rPr lang="en-CH" sz="2000" dirty="0">
                <a:latin typeface="Corbel" panose="020B0503020204020204" pitchFamily="34" charset="0"/>
              </a:rPr>
              <a:t>the k-mers (database is sorted offline)</a:t>
            </a:r>
            <a:r>
              <a:rPr lang="en-CH" sz="2000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59D7-3016-234D-8D3A-2B690F9439E6}"/>
              </a:ext>
            </a:extLst>
          </p:cNvPr>
          <p:cNvGrpSpPr/>
          <p:nvPr/>
        </p:nvGrpSpPr>
        <p:grpSpPr>
          <a:xfrm>
            <a:off x="140589" y="938317"/>
            <a:ext cx="3986566" cy="1446536"/>
            <a:chOff x="3183315" y="888858"/>
            <a:chExt cx="3986566" cy="1446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917C7A-D526-2647-9770-DFFA1A04A823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FFF9D8E-A192-1143-B382-B1E3D5DA3675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28F0DB-8F33-5B4B-B0C3-33BA4595C469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06DB005-5A23-3447-AA65-C069031B9D3E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239A100D-F4CB-ED40-B449-4A5AD6628436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689484-A340-6348-A370-8F1F9548B87F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79EFD0-0F3F-2245-9FB3-02EEA199029B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8DFD2D1-8E4C-6540-A2A3-D1D731E102C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9D4B92D-9B32-384E-AC38-2EEB6C0B840B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487E42-0D8D-4F48-8865-2C07E0C28176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C402AE-0246-7C47-BB30-9126779BAE9E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81C14F5-BD85-6141-8DF6-9D6EEA627019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5B5810-415A-D94C-A28B-63F5A6387FD7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77660" y="2720390"/>
            <a:ext cx="8798060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MegIS executes Step 1 in the host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Benefits from </a:t>
            </a:r>
            <a:r>
              <a:rPr lang="en-GB" sz="2000" b="1" dirty="0">
                <a:solidFill>
                  <a:srgbClr val="548235"/>
                </a:solidFill>
              </a:rPr>
              <a:t>larger DRAM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548235"/>
                </a:solidFill>
              </a:rPr>
              <a:t>more powerful computation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</a:pPr>
            <a:r>
              <a:rPr lang="en-GB" sz="2000" dirty="0"/>
              <a:t>Incurs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b="1" dirty="0">
                <a:solidFill>
                  <a:srgbClr val="548235"/>
                </a:solidFill>
              </a:rPr>
              <a:t>fewer writes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dirty="0"/>
              <a:t>to NAND flash chips (than processing this step in the SSD)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Enables </a:t>
            </a:r>
            <a:r>
              <a:rPr lang="en-GB" sz="2000" b="1" dirty="0">
                <a:solidFill>
                  <a:srgbClr val="548235"/>
                </a:solidFill>
              </a:rPr>
              <a:t>overlapping</a:t>
            </a:r>
            <a:r>
              <a:rPr lang="en-GB" sz="2000" dirty="0"/>
              <a:t> Step 1 with Step 2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77660" y="4732374"/>
            <a:ext cx="8953986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1 efficiently in the host system,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Avoid significant overhead due to </a:t>
            </a:r>
            <a:r>
              <a:rPr lang="en-GB" sz="2000" b="1" dirty="0">
                <a:solidFill>
                  <a:srgbClr val="8A64D6"/>
                </a:solidFill>
              </a:rPr>
              <a:t>data transfer time </a:t>
            </a:r>
            <a:r>
              <a:rPr lang="en-GB" sz="2000" dirty="0"/>
              <a:t>between the steps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Minimize </a:t>
            </a:r>
            <a:r>
              <a:rPr lang="en-GB" sz="2000" b="1" dirty="0">
                <a:solidFill>
                  <a:srgbClr val="8A64D6"/>
                </a:solidFill>
              </a:rPr>
              <a:t>performance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8A64D6"/>
                </a:solidFill>
              </a:rPr>
              <a:t>lifetime</a:t>
            </a:r>
            <a:r>
              <a:rPr lang="en-GB" sz="2000" dirty="0"/>
              <a:t> overheads </a:t>
            </a:r>
            <a:r>
              <a:rPr lang="en-GB" sz="2000" i="1" dirty="0"/>
              <a:t>even</a:t>
            </a:r>
            <a:r>
              <a:rPr lang="en-GB" sz="2000" dirty="0"/>
              <a:t> when host DRAM cannot hold all query k-mers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35798-8F5A-1947-917C-72CB54C7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30959" y="2745656"/>
            <a:ext cx="504565" cy="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98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uiExpand="1" build="p" bldLvl="2"/>
      <p:bldP spid="21" grpId="0" uiExpand="1" build="p" bldLvl="2"/>
      <p:bldP spid="22" grpId="0" uiExpand="1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E98D-4D13-C24A-9A17-99B2C2C1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1900-2232-DB4B-A64C-A4338A574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4" y="807986"/>
            <a:ext cx="9303575" cy="13208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Divide k-mers into </a:t>
            </a:r>
            <a:r>
              <a:rPr lang="en-US" sz="2400" b="1" dirty="0">
                <a:solidFill>
                  <a:srgbClr val="8A65D6"/>
                </a:solidFill>
              </a:rPr>
              <a:t>independent partitions </a:t>
            </a:r>
            <a:r>
              <a:rPr lang="en-US" sz="2400" dirty="0"/>
              <a:t>by their alphabetical range</a:t>
            </a:r>
          </a:p>
          <a:p>
            <a:pPr marL="123950" lvl="1" indent="0">
              <a:lnSpc>
                <a:spcPct val="150000"/>
              </a:lnSpc>
              <a:spcAft>
                <a:spcPts val="1500"/>
              </a:spcAft>
              <a:buNone/>
            </a:pPr>
            <a:r>
              <a:rPr lang="en-US" b="1" dirty="0">
                <a:solidFill>
                  <a:srgbClr val="629B3C"/>
                </a:solidFill>
              </a:rPr>
              <a:t>        Can overlap operations on different partitions</a:t>
            </a:r>
          </a:p>
          <a:p>
            <a:pPr lvl="1">
              <a:lnSpc>
                <a:spcPct val="150000"/>
              </a:lnSpc>
            </a:pPr>
            <a:endParaRPr lang="en-CH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4D5F95-737C-C542-B615-10D63FD1E724}"/>
              </a:ext>
            </a:extLst>
          </p:cNvPr>
          <p:cNvSpPr/>
          <p:nvPr/>
        </p:nvSpPr>
        <p:spPr bwMode="auto">
          <a:xfrm>
            <a:off x="3440094" y="2508588"/>
            <a:ext cx="5405601" cy="2099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45C33D-8F15-CB4A-BCA7-FFC8DE5BEE36}"/>
              </a:ext>
            </a:extLst>
          </p:cNvPr>
          <p:cNvSpPr/>
          <p:nvPr/>
        </p:nvSpPr>
        <p:spPr bwMode="auto">
          <a:xfrm>
            <a:off x="355812" y="2526592"/>
            <a:ext cx="2685347" cy="2064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D1C618-A685-2241-A8AE-26B8D1CBC640}"/>
              </a:ext>
            </a:extLst>
          </p:cNvPr>
          <p:cNvSpPr txBox="1"/>
          <p:nvPr/>
        </p:nvSpPr>
        <p:spPr>
          <a:xfrm>
            <a:off x="7302843" y="2511132"/>
            <a:ext cx="15745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Host DRAM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2FD5A6-BC17-174E-9A50-7AE583586D9B}"/>
              </a:ext>
            </a:extLst>
          </p:cNvPr>
          <p:cNvSpPr txBox="1"/>
          <p:nvPr/>
        </p:nvSpPr>
        <p:spPr>
          <a:xfrm>
            <a:off x="355811" y="2508588"/>
            <a:ext cx="268534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H" sz="2000" b="1" dirty="0">
                <a:latin typeface="Corbel" panose="020B0503020204020204" pitchFamily="34" charset="0"/>
              </a:rPr>
              <a:t>Host CPU</a:t>
            </a:r>
          </a:p>
        </p:txBody>
      </p:sp>
      <p:sp>
        <p:nvSpPr>
          <p:cNvPr id="56" name="Right Arrow 270">
            <a:extLst>
              <a:ext uri="{FF2B5EF4-FFF2-40B4-BE49-F238E27FC236}">
                <a16:creationId xmlns:a16="http://schemas.microsoft.com/office/drawing/2014/main" id="{00A17284-9AB1-8F4F-8F6B-F4B0926A7944}"/>
              </a:ext>
            </a:extLst>
          </p:cNvPr>
          <p:cNvSpPr/>
          <p:nvPr/>
        </p:nvSpPr>
        <p:spPr>
          <a:xfrm rot="16200000">
            <a:off x="331913" y="4932688"/>
            <a:ext cx="821904" cy="159612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6C42DD-621E-6D48-A90D-17F2947FAC1D}"/>
              </a:ext>
            </a:extLst>
          </p:cNvPr>
          <p:cNvSpPr/>
          <p:nvPr/>
        </p:nvSpPr>
        <p:spPr>
          <a:xfrm>
            <a:off x="607181" y="4666456"/>
            <a:ext cx="2222203" cy="5909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Read</a:t>
            </a:r>
          </a:p>
          <a:p>
            <a:pPr algn="ctr">
              <a:lnSpc>
                <a:spcPct val="80000"/>
              </a:lnSpc>
            </a:pPr>
            <a:r>
              <a:rPr lang="en-CH" altLang="ko-KR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Input Queries</a:t>
            </a:r>
            <a:endParaRPr lang="ko-KR" altLang="en-US" sz="2000" b="1" i="1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26F81-DB63-D94F-B728-1621486CE2A2}"/>
              </a:ext>
            </a:extLst>
          </p:cNvPr>
          <p:cNvGrpSpPr/>
          <p:nvPr/>
        </p:nvGrpSpPr>
        <p:grpSpPr>
          <a:xfrm>
            <a:off x="317455" y="2930597"/>
            <a:ext cx="2643669" cy="1697780"/>
            <a:chOff x="226015" y="3329602"/>
            <a:chExt cx="2643669" cy="16977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43E6CD-5073-8647-AE62-5825DD614BE6}"/>
                </a:ext>
              </a:extLst>
            </p:cNvPr>
            <p:cNvSpPr/>
            <p:nvPr/>
          </p:nvSpPr>
          <p:spPr bwMode="auto">
            <a:xfrm>
              <a:off x="1060184" y="3329602"/>
              <a:ext cx="1809500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ACGTTACGATT…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24ACAF-BE06-9D45-B904-DCBC667DC4D2}"/>
                </a:ext>
              </a:extLst>
            </p:cNvPr>
            <p:cNvSpPr/>
            <p:nvPr/>
          </p:nvSpPr>
          <p:spPr bwMode="auto">
            <a:xfrm>
              <a:off x="1060198" y="3797070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</a:t>
              </a:r>
            </a:p>
          </p:txBody>
        </p:sp>
        <p:sp>
          <p:nvSpPr>
            <p:cNvPr id="53" name="직사각형 363">
              <a:extLst>
                <a:ext uri="{FF2B5EF4-FFF2-40B4-BE49-F238E27FC236}">
                  <a16:creationId xmlns:a16="http://schemas.microsoft.com/office/drawing/2014/main" id="{33FC3E5E-A179-5B4A-8B20-E9A2DC74BECB}"/>
                </a:ext>
              </a:extLst>
            </p:cNvPr>
            <p:cNvSpPr/>
            <p:nvPr/>
          </p:nvSpPr>
          <p:spPr>
            <a:xfrm>
              <a:off x="2338817" y="470412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B2012C3B-024D-4D4C-9513-AAE4A83EDAAD}"/>
                </a:ext>
              </a:extLst>
            </p:cNvPr>
            <p:cNvSpPr/>
            <p:nvPr/>
          </p:nvSpPr>
          <p:spPr>
            <a:xfrm>
              <a:off x="854466" y="3797070"/>
              <a:ext cx="144614" cy="1120877"/>
            </a:xfrm>
            <a:prstGeom prst="leftBrac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F08EAE-9F1F-8447-946A-93DE8A9ED7AA}"/>
                </a:ext>
              </a:extLst>
            </p:cNvPr>
            <p:cNvSpPr txBox="1"/>
            <p:nvPr/>
          </p:nvSpPr>
          <p:spPr>
            <a:xfrm rot="16200000">
              <a:off x="31113" y="3962964"/>
              <a:ext cx="10976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Query</a:t>
              </a:r>
            </a:p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K-mers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A04A85C-8797-1C42-B7ED-589D06863058}"/>
                </a:ext>
              </a:extLst>
            </p:cNvPr>
            <p:cNvSpPr/>
            <p:nvPr/>
          </p:nvSpPr>
          <p:spPr bwMode="auto">
            <a:xfrm>
              <a:off x="1241555" y="416847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CGTTA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23E2EB-A04B-4F44-8256-80A67A862579}"/>
                </a:ext>
              </a:extLst>
            </p:cNvPr>
            <p:cNvSpPr/>
            <p:nvPr/>
          </p:nvSpPr>
          <p:spPr bwMode="auto">
            <a:xfrm>
              <a:off x="1437026" y="453633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GTTAC</a:t>
              </a:r>
            </a:p>
          </p:txBody>
        </p:sp>
      </p:grp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C84768D-D640-574A-B616-C2C92321441E}"/>
              </a:ext>
            </a:extLst>
          </p:cNvPr>
          <p:cNvSpPr/>
          <p:nvPr/>
        </p:nvSpPr>
        <p:spPr>
          <a:xfrm>
            <a:off x="355812" y="5310590"/>
            <a:ext cx="8489884" cy="620147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en-CH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MegIS-Enabled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FA9B7-2724-B544-84AF-024817C8F545}"/>
              </a:ext>
            </a:extLst>
          </p:cNvPr>
          <p:cNvGrpSpPr/>
          <p:nvPr/>
        </p:nvGrpSpPr>
        <p:grpSpPr>
          <a:xfrm>
            <a:off x="3054332" y="2528301"/>
            <a:ext cx="5180653" cy="2080115"/>
            <a:chOff x="2962892" y="3072446"/>
            <a:chExt cx="5180653" cy="208011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491086-CB6E-FE4E-B684-702FB96DDF0D}"/>
                </a:ext>
              </a:extLst>
            </p:cNvPr>
            <p:cNvSpPr/>
            <p:nvPr/>
          </p:nvSpPr>
          <p:spPr>
            <a:xfrm>
              <a:off x="3380334" y="3072446"/>
              <a:ext cx="2610652" cy="3447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Partition</a:t>
              </a:r>
            </a:p>
          </p:txBody>
        </p:sp>
        <p:sp>
          <p:nvSpPr>
            <p:cNvPr id="60" name="Right Arrow 270">
              <a:extLst>
                <a:ext uri="{FF2B5EF4-FFF2-40B4-BE49-F238E27FC236}">
                  <a16:creationId xmlns:a16="http://schemas.microsoft.com/office/drawing/2014/main" id="{E41255A0-F291-544A-8D97-9BF1A63E30AA}"/>
                </a:ext>
              </a:extLst>
            </p:cNvPr>
            <p:cNvSpPr/>
            <p:nvPr/>
          </p:nvSpPr>
          <p:spPr>
            <a:xfrm>
              <a:off x="2962892" y="3155025"/>
              <a:ext cx="434014" cy="202203"/>
            </a:xfrm>
            <a:prstGeom prst="rightArrow">
              <a:avLst>
                <a:gd name="adj1" fmla="val 23159"/>
                <a:gd name="adj2" fmla="val 101427"/>
              </a:avLst>
            </a:prstGeom>
            <a:solidFill>
              <a:srgbClr val="8A6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rgbClr val="8A65D6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421E16-22B1-764D-9C11-4679291ECD78}"/>
                </a:ext>
              </a:extLst>
            </p:cNvPr>
            <p:cNvGrpSpPr/>
            <p:nvPr/>
          </p:nvGrpSpPr>
          <p:grpSpPr>
            <a:xfrm>
              <a:off x="3491261" y="3462381"/>
              <a:ext cx="1236749" cy="1690180"/>
              <a:chOff x="3157134" y="3462381"/>
              <a:chExt cx="1236749" cy="16901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F26D757-469E-1642-B8BB-D41D6A3DD981}"/>
                  </a:ext>
                </a:extLst>
              </p:cNvPr>
              <p:cNvSpPr/>
              <p:nvPr/>
            </p:nvSpPr>
            <p:spPr bwMode="auto">
              <a:xfrm rot="16200000">
                <a:off x="307236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BE2440-0764-F243-9563-5849F7B3FA92}"/>
                  </a:ext>
                </a:extLst>
              </p:cNvPr>
              <p:cNvSpPr txBox="1"/>
              <p:nvPr/>
            </p:nvSpPr>
            <p:spPr>
              <a:xfrm>
                <a:off x="315713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EE782BA-CF4B-D647-B622-C45CE3B940B7}"/>
                  </a:ext>
                </a:extLst>
              </p:cNvPr>
              <p:cNvSpPr/>
              <p:nvPr/>
            </p:nvSpPr>
            <p:spPr bwMode="auto">
              <a:xfrm>
                <a:off x="330649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ACGTC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AA3DD3B-0411-5C46-9D72-959512272B35}"/>
                  </a:ext>
                </a:extLst>
              </p:cNvPr>
              <p:cNvSpPr/>
              <p:nvPr/>
            </p:nvSpPr>
            <p:spPr bwMode="auto">
              <a:xfrm>
                <a:off x="331294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ACTTT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964A8C-25AD-274D-A749-EA4F83F05E82}"/>
                  </a:ext>
                </a:extLst>
              </p:cNvPr>
              <p:cNvSpPr/>
              <p:nvPr/>
            </p:nvSpPr>
            <p:spPr bwMode="auto">
              <a:xfrm>
                <a:off x="331294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ATGAT</a:t>
                </a:r>
              </a:p>
            </p:txBody>
          </p:sp>
          <p:sp>
            <p:nvSpPr>
              <p:cNvPr id="100" name="직사각형 363">
                <a:extLst>
                  <a:ext uri="{FF2B5EF4-FFF2-40B4-BE49-F238E27FC236}">
                    <a16:creationId xmlns:a16="http://schemas.microsoft.com/office/drawing/2014/main" id="{3B714E87-4020-1C44-A6E7-CED720DA9E6A}"/>
                  </a:ext>
                </a:extLst>
              </p:cNvPr>
              <p:cNvSpPr/>
              <p:nvPr/>
            </p:nvSpPr>
            <p:spPr>
              <a:xfrm>
                <a:off x="354104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DB3000-9802-2148-919A-CB13F4E2E29D}"/>
                </a:ext>
              </a:extLst>
            </p:cNvPr>
            <p:cNvGrpSpPr/>
            <p:nvPr/>
          </p:nvGrpSpPr>
          <p:grpSpPr>
            <a:xfrm>
              <a:off x="5199029" y="3462381"/>
              <a:ext cx="1236749" cy="1690180"/>
              <a:chOff x="4334763" y="3462381"/>
              <a:chExt cx="1236749" cy="1690180"/>
            </a:xfrm>
          </p:grpSpPr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AA5D544A-7F76-1D4A-9B65-EAAD8112C303}"/>
                  </a:ext>
                </a:extLst>
              </p:cNvPr>
              <p:cNvSpPr/>
              <p:nvPr/>
            </p:nvSpPr>
            <p:spPr>
              <a:xfrm rot="16200000">
                <a:off x="4854052" y="3884236"/>
                <a:ext cx="263214" cy="464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8ECB073-B078-1144-B6B1-08E3918EBDFF}"/>
                  </a:ext>
                </a:extLst>
              </p:cNvPr>
              <p:cNvSpPr txBox="1"/>
              <p:nvPr/>
            </p:nvSpPr>
            <p:spPr>
              <a:xfrm>
                <a:off x="4334763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73B438F-6CA7-8D43-9413-4DBA45C723CF}"/>
                  </a:ext>
                </a:extLst>
              </p:cNvPr>
              <p:cNvSpPr/>
              <p:nvPr/>
            </p:nvSpPr>
            <p:spPr bwMode="auto">
              <a:xfrm rot="16200000">
                <a:off x="425863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288CC8-2156-FC4B-AD89-E101735ADF2E}"/>
                  </a:ext>
                </a:extLst>
              </p:cNvPr>
              <p:cNvSpPr/>
              <p:nvPr/>
            </p:nvSpPr>
            <p:spPr bwMode="auto">
              <a:xfrm>
                <a:off x="449276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CATTA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966AA1A-7166-5042-8ED5-85A0055FF61E}"/>
                  </a:ext>
                </a:extLst>
              </p:cNvPr>
              <p:cNvSpPr/>
              <p:nvPr/>
            </p:nvSpPr>
            <p:spPr bwMode="auto">
              <a:xfrm>
                <a:off x="449921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CTATG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B33D813-CB17-7B42-BA36-CA6F3586C8F2}"/>
                  </a:ext>
                </a:extLst>
              </p:cNvPr>
              <p:cNvSpPr/>
              <p:nvPr/>
            </p:nvSpPr>
            <p:spPr bwMode="auto">
              <a:xfrm>
                <a:off x="449921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CCGCA</a:t>
                </a:r>
              </a:p>
            </p:txBody>
          </p:sp>
          <p:sp>
            <p:nvSpPr>
              <p:cNvPr id="101" name="직사각형 363">
                <a:extLst>
                  <a:ext uri="{FF2B5EF4-FFF2-40B4-BE49-F238E27FC236}">
                    <a16:creationId xmlns:a16="http://schemas.microsoft.com/office/drawing/2014/main" id="{EE36A611-6551-074E-8204-0CEBCCD7154E}"/>
                  </a:ext>
                </a:extLst>
              </p:cNvPr>
              <p:cNvSpPr/>
              <p:nvPr/>
            </p:nvSpPr>
            <p:spPr>
              <a:xfrm>
                <a:off x="472731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C581BC-9B34-D942-9385-5471F7620E75}"/>
                </a:ext>
              </a:extLst>
            </p:cNvPr>
            <p:cNvGrpSpPr/>
            <p:nvPr/>
          </p:nvGrpSpPr>
          <p:grpSpPr>
            <a:xfrm>
              <a:off x="6906796" y="3462381"/>
              <a:ext cx="1236749" cy="1690180"/>
              <a:chOff x="5543904" y="3462381"/>
              <a:chExt cx="1236749" cy="1690180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004D36-FA8A-5E4D-B177-A2A6482811D0}"/>
                  </a:ext>
                </a:extLst>
              </p:cNvPr>
              <p:cNvSpPr txBox="1"/>
              <p:nvPr/>
            </p:nvSpPr>
            <p:spPr>
              <a:xfrm>
                <a:off x="554390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137F880-DA3B-974E-BBC8-7FA4FF5C1B9F}"/>
                  </a:ext>
                </a:extLst>
              </p:cNvPr>
              <p:cNvSpPr/>
              <p:nvPr/>
            </p:nvSpPr>
            <p:spPr bwMode="auto">
              <a:xfrm rot="16200000">
                <a:off x="5495580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345E7B5-E155-2942-AC8F-14F4DAA525D2}"/>
                  </a:ext>
                </a:extLst>
              </p:cNvPr>
              <p:cNvSpPr/>
              <p:nvPr/>
            </p:nvSpPr>
            <p:spPr bwMode="auto">
              <a:xfrm>
                <a:off x="5729711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GTTAC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BC96F2A-B661-144D-8B43-654DED4153AE}"/>
                  </a:ext>
                </a:extLst>
              </p:cNvPr>
              <p:cNvSpPr/>
              <p:nvPr/>
            </p:nvSpPr>
            <p:spPr bwMode="auto">
              <a:xfrm>
                <a:off x="5736158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GGTCC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0E18061-29AB-264F-AAD8-54EC150D9A66}"/>
                  </a:ext>
                </a:extLst>
              </p:cNvPr>
              <p:cNvSpPr/>
              <p:nvPr/>
            </p:nvSpPr>
            <p:spPr bwMode="auto">
              <a:xfrm>
                <a:off x="5736158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GACAG</a:t>
                </a:r>
              </a:p>
            </p:txBody>
          </p:sp>
          <p:sp>
            <p:nvSpPr>
              <p:cNvPr id="102" name="직사각형 363">
                <a:extLst>
                  <a:ext uri="{FF2B5EF4-FFF2-40B4-BE49-F238E27FC236}">
                    <a16:creationId xmlns:a16="http://schemas.microsoft.com/office/drawing/2014/main" id="{7C487286-6A00-6C49-81A4-7FBCB2ACE181}"/>
                  </a:ext>
                </a:extLst>
              </p:cNvPr>
              <p:cNvSpPr/>
              <p:nvPr/>
            </p:nvSpPr>
            <p:spPr>
              <a:xfrm>
                <a:off x="5964254" y="4507603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" name="직사각형 363">
            <a:extLst>
              <a:ext uri="{FF2B5EF4-FFF2-40B4-BE49-F238E27FC236}">
                <a16:creationId xmlns:a16="http://schemas.microsoft.com/office/drawing/2014/main" id="{86BB1077-83D5-874B-B13F-99B4C4E014EE}"/>
              </a:ext>
            </a:extLst>
          </p:cNvPr>
          <p:cNvSpPr/>
          <p:nvPr/>
        </p:nvSpPr>
        <p:spPr>
          <a:xfrm>
            <a:off x="8227624" y="3411981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07CCA0D-A2F4-8C4D-B017-77166362E44A}"/>
              </a:ext>
            </a:extLst>
          </p:cNvPr>
          <p:cNvSpPr/>
          <p:nvPr/>
        </p:nvSpPr>
        <p:spPr bwMode="auto">
          <a:xfrm rot="16200000">
            <a:off x="3381565" y="3087992"/>
            <a:ext cx="1649157" cy="1236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D2FEB2E-1BD3-8E43-9F68-DEDA81303823}"/>
              </a:ext>
            </a:extLst>
          </p:cNvPr>
          <p:cNvGrpSpPr/>
          <p:nvPr/>
        </p:nvGrpSpPr>
        <p:grpSpPr>
          <a:xfrm>
            <a:off x="3582843" y="2920110"/>
            <a:ext cx="1236749" cy="1692337"/>
            <a:chOff x="7450465" y="1093401"/>
            <a:chExt cx="1236749" cy="1692337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6AABA31-6D56-C543-925B-B6A8E68C206E}"/>
                </a:ext>
              </a:extLst>
            </p:cNvPr>
            <p:cNvSpPr/>
            <p:nvPr/>
          </p:nvSpPr>
          <p:spPr bwMode="auto">
            <a:xfrm rot="16200000">
              <a:off x="7365698" y="1243975"/>
              <a:ext cx="1315597" cy="1014450"/>
            </a:xfrm>
            <a:prstGeom prst="rect">
              <a:avLst/>
            </a:prstGeom>
            <a:solidFill>
              <a:srgbClr val="E3D9FE"/>
            </a:solidFill>
            <a:ln w="158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4CA9CE7-AA48-2A45-9459-34ACFCA29163}"/>
                </a:ext>
              </a:extLst>
            </p:cNvPr>
            <p:cNvSpPr txBox="1"/>
            <p:nvPr/>
          </p:nvSpPr>
          <p:spPr>
            <a:xfrm>
              <a:off x="7450465" y="2324073"/>
              <a:ext cx="12367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400" b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8656D6C-5CA0-5B42-9B30-33F460B81058}"/>
                </a:ext>
              </a:extLst>
            </p:cNvPr>
            <p:cNvSpPr/>
            <p:nvPr/>
          </p:nvSpPr>
          <p:spPr bwMode="auto">
            <a:xfrm>
              <a:off x="7599829" y="1169130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ACGTC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03698AB-B654-5341-B20D-8E4AFB47688E}"/>
                </a:ext>
              </a:extLst>
            </p:cNvPr>
            <p:cNvSpPr/>
            <p:nvPr/>
          </p:nvSpPr>
          <p:spPr bwMode="auto">
            <a:xfrm>
              <a:off x="7606276" y="1520818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ACTTT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D278DF-F6A0-194A-9F1C-B7628BFA1877}"/>
                </a:ext>
              </a:extLst>
            </p:cNvPr>
            <p:cNvSpPr/>
            <p:nvPr/>
          </p:nvSpPr>
          <p:spPr bwMode="auto">
            <a:xfrm>
              <a:off x="7606276" y="1872507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ATGAT</a:t>
              </a:r>
            </a:p>
          </p:txBody>
        </p:sp>
        <p:sp>
          <p:nvSpPr>
            <p:cNvPr id="141" name="직사각형 363">
              <a:extLst>
                <a:ext uri="{FF2B5EF4-FFF2-40B4-BE49-F238E27FC236}">
                  <a16:creationId xmlns:a16="http://schemas.microsoft.com/office/drawing/2014/main" id="{D1B7F6EE-D624-4F4D-A80B-F7CE5BCE8BD2}"/>
                </a:ext>
              </a:extLst>
            </p:cNvPr>
            <p:cNvSpPr/>
            <p:nvPr/>
          </p:nvSpPr>
          <p:spPr>
            <a:xfrm>
              <a:off x="7834372" y="211089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42" name="Graphic 141" descr="Gears">
            <a:extLst>
              <a:ext uri="{FF2B5EF4-FFF2-40B4-BE49-F238E27FC236}">
                <a16:creationId xmlns:a16="http://schemas.microsoft.com/office/drawing/2014/main" id="{C0F8B435-6492-8544-B8E3-C39ECC501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666" y="4880672"/>
            <a:ext cx="1150571" cy="1150571"/>
          </a:xfrm>
          <a:prstGeom prst="rect">
            <a:avLst/>
          </a:prstGeom>
          <a:effectLst>
            <a:glow rad="127890">
              <a:schemeClr val="bg1">
                <a:alpha val="84000"/>
              </a:schemeClr>
            </a:glow>
          </a:effectLst>
        </p:spPr>
      </p:pic>
      <p:pic>
        <p:nvPicPr>
          <p:cNvPr id="144" name="Graphic 143" descr="Tick">
            <a:extLst>
              <a:ext uri="{FF2B5EF4-FFF2-40B4-BE49-F238E27FC236}">
                <a16:creationId xmlns:a16="http://schemas.microsoft.com/office/drawing/2014/main" id="{E9A3BB42-AECD-E74C-8777-3633582A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489" y="1488379"/>
            <a:ext cx="534987" cy="53498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659C4A0-8C1E-B24A-A045-ACBC8F86FD7F}"/>
              </a:ext>
            </a:extLst>
          </p:cNvPr>
          <p:cNvSpPr/>
          <p:nvPr/>
        </p:nvSpPr>
        <p:spPr bwMode="auto">
          <a:xfrm rot="16200000">
            <a:off x="5217844" y="3068810"/>
            <a:ext cx="1315597" cy="1014450"/>
          </a:xfrm>
          <a:prstGeom prst="rect">
            <a:avLst/>
          </a:prstGeom>
          <a:solidFill>
            <a:srgbClr val="E3D9FE"/>
          </a:solidFill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F06B9D-332A-3D46-AFF5-F4CB868CAB7F}"/>
              </a:ext>
            </a:extLst>
          </p:cNvPr>
          <p:cNvSpPr/>
          <p:nvPr/>
        </p:nvSpPr>
        <p:spPr bwMode="auto">
          <a:xfrm>
            <a:off x="5451975" y="2993965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CATTA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CE1CAC-D058-8044-BCA7-BB86D16EC1DC}"/>
              </a:ext>
            </a:extLst>
          </p:cNvPr>
          <p:cNvSpPr/>
          <p:nvPr/>
        </p:nvSpPr>
        <p:spPr bwMode="auto">
          <a:xfrm>
            <a:off x="5458422" y="3345653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CTATG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0EEB6E-6DF5-A74E-92C7-586B4B8FF468}"/>
              </a:ext>
            </a:extLst>
          </p:cNvPr>
          <p:cNvSpPr/>
          <p:nvPr/>
        </p:nvSpPr>
        <p:spPr bwMode="auto">
          <a:xfrm>
            <a:off x="5458422" y="3697342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CCGCA</a:t>
            </a:r>
          </a:p>
        </p:txBody>
      </p:sp>
      <p:sp>
        <p:nvSpPr>
          <p:cNvPr id="71" name="직사각형 363">
            <a:extLst>
              <a:ext uri="{FF2B5EF4-FFF2-40B4-BE49-F238E27FC236}">
                <a16:creationId xmlns:a16="http://schemas.microsoft.com/office/drawing/2014/main" id="{5F1EE788-BB05-E64E-93A8-0790564CDCA6}"/>
              </a:ext>
            </a:extLst>
          </p:cNvPr>
          <p:cNvSpPr/>
          <p:nvPr/>
        </p:nvSpPr>
        <p:spPr>
          <a:xfrm>
            <a:off x="5686518" y="3935727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829FF4-D0F4-F44D-97D6-04D8F397CE2B}"/>
              </a:ext>
            </a:extLst>
          </p:cNvPr>
          <p:cNvSpPr txBox="1"/>
          <p:nvPr/>
        </p:nvSpPr>
        <p:spPr>
          <a:xfrm>
            <a:off x="4662958" y="4501711"/>
            <a:ext cx="4146334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Overlap Step </a:t>
            </a:r>
            <a:r>
              <a:rPr lang="en-CH" sz="2000" i="1" dirty="0">
                <a:solidFill>
                  <a:srgbClr val="8A64D6"/>
                </a:solidFill>
              </a:rPr>
              <a:t>1</a:t>
            </a: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’s sorting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with Data transfer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and Step </a:t>
            </a:r>
            <a:r>
              <a:rPr lang="en-CH" sz="2000" i="1" dirty="0">
                <a:solidFill>
                  <a:srgbClr val="C815BD"/>
                </a:solidFill>
              </a:rPr>
              <a:t>2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’s In-</a:t>
            </a:r>
            <a:r>
              <a:rPr lang="en-GB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s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torage operations</a:t>
            </a:r>
            <a:endParaRPr lang="en-CH" sz="2000" i="1" dirty="0">
              <a:solidFill>
                <a:srgbClr val="C81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509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1.11022E-16 -0.0502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6389 L -0.01476 0.2571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965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6" grpId="0" animBg="1"/>
      <p:bldP spid="57" grpId="0"/>
      <p:bldP spid="113" grpId="0" animBg="1"/>
      <p:bldP spid="58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71" grpId="0"/>
      <p:bldP spid="72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0" grpId="0" animBg="1"/>
      <p:bldP spid="63" grpId="0" animBg="1"/>
      <p:bldP spid="79" grpId="0" animBg="1"/>
      <p:bldP spid="9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78" y="924377"/>
            <a:ext cx="3983066" cy="1985679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Identify the common k-mers </a:t>
            </a:r>
            <a:r>
              <a:rPr lang="en-GB" sz="2000" dirty="0"/>
              <a:t>between the </a:t>
            </a:r>
            <a:r>
              <a:rPr lang="en-GB" sz="2000" u="sng" dirty="0"/>
              <a:t>query k-mers</a:t>
            </a:r>
            <a:r>
              <a:rPr lang="en-GB" sz="2000" dirty="0"/>
              <a:t>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dirty="0"/>
              <a:t>    and the </a:t>
            </a:r>
            <a:r>
              <a:rPr lang="en-GB" sz="2000" u="sng" dirty="0"/>
              <a:t>database k-mers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endParaRPr lang="en-GB" sz="2000" u="sng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Retrieve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C815BD"/>
                </a:solidFill>
              </a:rPr>
              <a:t>species IDs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b="1" dirty="0">
                <a:solidFill>
                  <a:srgbClr val="C815BD"/>
                </a:solidFill>
              </a:rPr>
              <a:t>    </a:t>
            </a:r>
            <a:r>
              <a:rPr lang="en-GB" sz="2000" dirty="0"/>
              <a:t>of the common k-mers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68279" y="3156131"/>
            <a:ext cx="8788681" cy="1271645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68280" y="3156131"/>
            <a:ext cx="8394952" cy="127164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 MegIS executes Step 2 in the SSD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Accesses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large data </a:t>
            </a:r>
            <a:r>
              <a:rPr lang="en-GB" sz="2000" dirty="0"/>
              <a:t>with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low reuse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Involves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lightweight computation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68279" y="4673852"/>
            <a:ext cx="8788681" cy="1622697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68280" y="4673853"/>
            <a:ext cx="8953986" cy="162269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2 efficiently in the SSD,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Leverage </a:t>
            </a:r>
            <a:r>
              <a:rPr lang="en-GB" sz="2000" b="1" dirty="0">
                <a:solidFill>
                  <a:srgbClr val="8A64D6"/>
                </a:solidFill>
              </a:rPr>
              <a:t>internal bandwidth </a:t>
            </a:r>
            <a:r>
              <a:rPr lang="en-GB" sz="2000" dirty="0"/>
              <a:t>efficiently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dirty="0"/>
              <a:t>Not require </a:t>
            </a:r>
            <a:r>
              <a:rPr lang="en-GB" sz="2000" b="1" dirty="0">
                <a:solidFill>
                  <a:srgbClr val="8A64D6"/>
                </a:solidFill>
              </a:rPr>
              <a:t>expensive hardware inside the SSD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GB" sz="2000" dirty="0"/>
              <a:t>    (e.g., large DRAM bandwidth/capacity and costly logic units)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79612F-0ECD-8043-BB5D-67760A70B996}"/>
              </a:ext>
            </a:extLst>
          </p:cNvPr>
          <p:cNvGrpSpPr/>
          <p:nvPr/>
        </p:nvGrpSpPr>
        <p:grpSpPr>
          <a:xfrm>
            <a:off x="168279" y="938316"/>
            <a:ext cx="4827949" cy="1984098"/>
            <a:chOff x="3811343" y="2534582"/>
            <a:chExt cx="4827949" cy="19840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DE93D5-14BA-A344-9A4D-07727FB24D55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0BD739C-CA8D-6C4C-8710-4DE73EB7AF5F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CFDEC9-6C06-C14C-932F-A45C7967F881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8BF9EC5-EAB6-8B44-AE31-3AAEC1E7D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9D74E86-CE23-F04D-A407-492E315A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A901D50-1C90-D84E-8836-CB20FAD2E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CAF35A-034F-9549-83D7-E837A722971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890A30-D880-0642-A988-5C351E6AE969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1C5A24-EC4A-3C44-B46C-03D9833A49FC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CC12ED0-2042-A841-8ADE-38F9FC9EA554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278D6F3-CF42-5244-B9E6-4C1E3F848CCF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15EF86-DE50-164E-8910-645BB3B8A4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040" y="3081453"/>
            <a:ext cx="675366" cy="6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9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6" grpId="0" animBg="1"/>
      <p:bldP spid="21" grpId="0" uiExpand="1" build="p" bldLvl="2"/>
      <p:bldP spid="27" grpId="0" animBg="1"/>
      <p:bldP spid="22" grpId="0" uiExpand="1" build="p" bldLvl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>
              <a:solidFill>
                <a:srgbClr val="0C47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MegIS-Enabled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C8E828-5E7F-5B43-A701-75A137FF845E}"/>
              </a:ext>
            </a:extLst>
          </p:cNvPr>
          <p:cNvGrpSpPr/>
          <p:nvPr/>
        </p:nvGrpSpPr>
        <p:grpSpPr>
          <a:xfrm>
            <a:off x="6072259" y="4438915"/>
            <a:ext cx="2138855" cy="517244"/>
            <a:chOff x="6072259" y="4438915"/>
            <a:chExt cx="2138855" cy="517244"/>
          </a:xfrm>
        </p:grpSpPr>
        <p:sp>
          <p:nvSpPr>
            <p:cNvPr id="77" name="직사각형 352">
              <a:extLst>
                <a:ext uri="{FF2B5EF4-FFF2-40B4-BE49-F238E27FC236}">
                  <a16:creationId xmlns:a16="http://schemas.microsoft.com/office/drawing/2014/main" id="{DC41192B-2B6F-CD41-B7FA-E93BEC652B2C}"/>
                </a:ext>
              </a:extLst>
            </p:cNvPr>
            <p:cNvSpPr/>
            <p:nvPr/>
          </p:nvSpPr>
          <p:spPr>
            <a:xfrm>
              <a:off x="6811475" y="4438915"/>
              <a:ext cx="1399639" cy="5172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9507AC2-FDEB-6747-9B77-8E8DD3D190FC}"/>
                </a:ext>
              </a:extLst>
            </p:cNvPr>
            <p:cNvCxnSpPr>
              <a:cxnSpLocks/>
            </p:cNvCxnSpPr>
            <p:nvPr/>
          </p:nvCxnSpPr>
          <p:spPr>
            <a:xfrm>
              <a:off x="6072259" y="4720638"/>
              <a:ext cx="647742" cy="0"/>
            </a:xfrm>
            <a:prstGeom prst="straightConnector1">
              <a:avLst/>
            </a:prstGeom>
            <a:ln w="44450">
              <a:solidFill>
                <a:schemeClr val="accent5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503D65-2742-0949-A7FD-EFE318E56A56}"/>
              </a:ext>
            </a:extLst>
          </p:cNvPr>
          <p:cNvGrpSpPr/>
          <p:nvPr/>
        </p:nvGrpSpPr>
        <p:grpSpPr>
          <a:xfrm>
            <a:off x="1930472" y="3679879"/>
            <a:ext cx="6280642" cy="1040759"/>
            <a:chOff x="1930472" y="3679879"/>
            <a:chExt cx="6280642" cy="1040759"/>
          </a:xfrm>
        </p:grpSpPr>
        <p:sp>
          <p:nvSpPr>
            <p:cNvPr id="64" name="직사각형 352">
              <a:extLst>
                <a:ext uri="{FF2B5EF4-FFF2-40B4-BE49-F238E27FC236}">
                  <a16:creationId xmlns:a16="http://schemas.microsoft.com/office/drawing/2014/main" id="{BDB47F71-48AA-B742-ABC0-02099FB0E87E}"/>
                </a:ext>
              </a:extLst>
            </p:cNvPr>
            <p:cNvSpPr/>
            <p:nvPr/>
          </p:nvSpPr>
          <p:spPr>
            <a:xfrm>
              <a:off x="6821599" y="3679879"/>
              <a:ext cx="1389515" cy="611081"/>
            </a:xfrm>
            <a:prstGeom prst="rect">
              <a:avLst/>
            </a:prstGeom>
            <a:solidFill>
              <a:srgbClr val="D7DA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직사각형 363">
              <a:extLst>
                <a:ext uri="{FF2B5EF4-FFF2-40B4-BE49-F238E27FC236}">
                  <a16:creationId xmlns:a16="http://schemas.microsoft.com/office/drawing/2014/main" id="{D50F7CD9-298C-714B-AD3D-ADD7D8CEB9D5}"/>
                </a:ext>
              </a:extLst>
            </p:cNvPr>
            <p:cNvSpPr/>
            <p:nvPr/>
          </p:nvSpPr>
          <p:spPr>
            <a:xfrm rot="5400000">
              <a:off x="7360069" y="4017052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직사각형 79">
              <a:extLst>
                <a:ext uri="{FF2B5EF4-FFF2-40B4-BE49-F238E27FC236}">
                  <a16:creationId xmlns:a16="http://schemas.microsoft.com/office/drawing/2014/main" id="{1E7CB6C1-1354-E04C-9716-8A222D772346}"/>
                </a:ext>
              </a:extLst>
            </p:cNvPr>
            <p:cNvSpPr/>
            <p:nvPr/>
          </p:nvSpPr>
          <p:spPr>
            <a:xfrm>
              <a:off x="6937337" y="3747133"/>
              <a:ext cx="1184418" cy="302160"/>
            </a:xfrm>
            <a:prstGeom prst="rect">
              <a:avLst/>
            </a:prstGeom>
            <a:solidFill>
              <a:srgbClr val="CBB9E3"/>
            </a:solidFill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rPr>
                <a:t>AGTTT</a:t>
              </a:r>
              <a:endParaRPr lang="ko-KR" altLang="en-US" sz="2000" dirty="0">
                <a:solidFill>
                  <a:srgbClr val="7030A0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FADD5C21-74FB-3D47-B4FA-861B8FEEEC8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5106047" y="3805934"/>
              <a:ext cx="1626000" cy="905837"/>
            </a:xfrm>
            <a:prstGeom prst="bentConnector3">
              <a:avLst>
                <a:gd name="adj1" fmla="val 12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AD0383FB-11AE-D34E-91D3-DA1893562183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009900" y="3805934"/>
              <a:ext cx="4722147" cy="914704"/>
            </a:xfrm>
            <a:prstGeom prst="bentConnector3">
              <a:avLst>
                <a:gd name="adj1" fmla="val 514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23D3246-87B8-BF42-A20A-358619E526DC}"/>
                </a:ext>
              </a:extLst>
            </p:cNvPr>
            <p:cNvSpPr/>
            <p:nvPr/>
          </p:nvSpPr>
          <p:spPr>
            <a:xfrm>
              <a:off x="1930472" y="3837640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Database K-mers </a:t>
              </a:r>
            </a:p>
            <a:p>
              <a:pPr algn="ctr">
                <a:lnSpc>
                  <a:spcPct val="90000"/>
                </a:lnSpc>
              </a:pPr>
              <a:r>
                <a:rPr lang="en-GB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f</a:t>
              </a: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rom Flash Chips</a:t>
              </a:r>
              <a:endParaRPr lang="ko-KR" altLang="en-US" b="1" i="1" dirty="0">
                <a:solidFill>
                  <a:srgbClr val="8A65D6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60E91E4-A988-284F-BBAE-5EC0FF8D395D}"/>
              </a:ext>
            </a:extLst>
          </p:cNvPr>
          <p:cNvCxnSpPr>
            <a:cxnSpLocks/>
          </p:cNvCxnSpPr>
          <p:nvPr/>
        </p:nvCxnSpPr>
        <p:spPr>
          <a:xfrm flipH="1">
            <a:off x="5428305" y="3356914"/>
            <a:ext cx="1291696" cy="0"/>
          </a:xfrm>
          <a:prstGeom prst="straightConnector1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F510481-4FF6-9043-871C-A03F250612A9}"/>
              </a:ext>
            </a:extLst>
          </p:cNvPr>
          <p:cNvCxnSpPr>
            <a:cxnSpLocks/>
          </p:cNvCxnSpPr>
          <p:nvPr/>
        </p:nvCxnSpPr>
        <p:spPr>
          <a:xfrm flipH="1">
            <a:off x="5440351" y="3981560"/>
            <a:ext cx="1291696" cy="0"/>
          </a:xfrm>
          <a:prstGeom prst="straightConnector1">
            <a:avLst/>
          </a:prstGeom>
          <a:ln w="44450">
            <a:solidFill>
              <a:srgbClr val="8A65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Lightning bolt">
            <a:extLst>
              <a:ext uri="{FF2B5EF4-FFF2-40B4-BE49-F238E27FC236}">
                <a16:creationId xmlns:a16="http://schemas.microsoft.com/office/drawing/2014/main" id="{3FC5A835-C8CF-B44C-A03B-3E7626CC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697" y="2974168"/>
            <a:ext cx="745387" cy="193617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407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548235"/>
                </a:solidFill>
                <a:latin typeface="Corbel" panose="020B0503020204020204" pitchFamily="34" charset="0"/>
              </a:rPr>
              <a:t>MegIS-Enabled</a:t>
            </a:r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703C2-46D2-8842-BF9D-0E4046507483}"/>
              </a:ext>
            </a:extLst>
          </p:cNvPr>
          <p:cNvGrpSpPr/>
          <p:nvPr/>
        </p:nvGrpSpPr>
        <p:grpSpPr>
          <a:xfrm>
            <a:off x="1009378" y="3594934"/>
            <a:ext cx="4775889" cy="1123786"/>
            <a:chOff x="1009378" y="3594934"/>
            <a:chExt cx="4775889" cy="1123786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CBB4867-7D13-544A-B378-0003372AA0FB}"/>
                </a:ext>
              </a:extLst>
            </p:cNvPr>
            <p:cNvSpPr/>
            <p:nvPr/>
          </p:nvSpPr>
          <p:spPr>
            <a:xfrm>
              <a:off x="4488109" y="3594934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C842BB-7C73-F444-B0F6-4FAD6F463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622" y="3927943"/>
              <a:ext cx="6449" cy="269599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91FA40F-2164-614A-A71A-49613E08D90A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5106047" y="3921092"/>
              <a:ext cx="0" cy="276452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79321E-0B5D-5441-B1B3-65477814D763}"/>
                </a:ext>
              </a:extLst>
            </p:cNvPr>
            <p:cNvSpPr/>
            <p:nvPr/>
          </p:nvSpPr>
          <p:spPr>
            <a:xfrm>
              <a:off x="1009378" y="3601785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B932930-311C-ED48-B59E-124305BCCA1F}"/>
                </a:ext>
              </a:extLst>
            </p:cNvPr>
            <p:cNvSpPr/>
            <p:nvPr/>
          </p:nvSpPr>
          <p:spPr>
            <a:xfrm>
              <a:off x="1009378" y="4195738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3E3267-4261-C342-934B-480897DC7033}"/>
                </a:ext>
              </a:extLst>
            </p:cNvPr>
            <p:cNvSpPr/>
            <p:nvPr/>
          </p:nvSpPr>
          <p:spPr>
            <a:xfrm>
              <a:off x="3706602" y="4196261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</p:grp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3362ED4-5A06-E347-AAA5-E90936EA5CF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5106048" y="3350088"/>
            <a:ext cx="1645821" cy="24484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D77397CA-1B04-B641-964B-850D9B0D9C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7316" y="3349869"/>
            <a:ext cx="3488920" cy="23921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75F98A0-E16E-6D41-87FE-4F24BB9D8F0E}"/>
              </a:ext>
            </a:extLst>
          </p:cNvPr>
          <p:cNvSpPr txBox="1"/>
          <p:nvPr/>
        </p:nvSpPr>
        <p:spPr>
          <a:xfrm>
            <a:off x="1052170" y="1382658"/>
            <a:ext cx="6355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Compute directly on the flash data streams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pic>
        <p:nvPicPr>
          <p:cNvPr id="76" name="Graphic 75" descr="Tick">
            <a:extLst>
              <a:ext uri="{FF2B5EF4-FFF2-40B4-BE49-F238E27FC236}">
                <a16:creationId xmlns:a16="http://schemas.microsoft.com/office/drawing/2014/main" id="{ABEB4963-A029-8640-BFC7-68D46BFC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70" y="1280690"/>
            <a:ext cx="578450" cy="578450"/>
          </a:xfrm>
          <a:prstGeom prst="rect">
            <a:avLst/>
          </a:prstGeom>
        </p:spPr>
      </p:pic>
      <p:pic>
        <p:nvPicPr>
          <p:cNvPr id="78" name="Graphic 77" descr="Tick">
            <a:extLst>
              <a:ext uri="{FF2B5EF4-FFF2-40B4-BE49-F238E27FC236}">
                <a16:creationId xmlns:a16="http://schemas.microsoft.com/office/drawing/2014/main" id="{A44C6DE4-E201-034F-9A46-CCB1A33C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69" y="1738628"/>
            <a:ext cx="578450" cy="57845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4C87F0A-D1D5-0D41-A03A-69E9623AF167}"/>
              </a:ext>
            </a:extLst>
          </p:cNvPr>
          <p:cNvSpPr txBox="1"/>
          <p:nvPr/>
        </p:nvSpPr>
        <p:spPr>
          <a:xfrm>
            <a:off x="1020412" y="1855412"/>
            <a:ext cx="7190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Reduce buffer size based on application features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6B822B-6169-3447-B0DA-068D5C97667F}"/>
              </a:ext>
            </a:extLst>
          </p:cNvPr>
          <p:cNvGrpSpPr/>
          <p:nvPr/>
        </p:nvGrpSpPr>
        <p:grpSpPr>
          <a:xfrm>
            <a:off x="932886" y="4179785"/>
            <a:ext cx="4878189" cy="549696"/>
            <a:chOff x="932886" y="4179785"/>
            <a:chExt cx="4878189" cy="54969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D0E79F2-80F0-6741-BC2F-2DBFEEF21767}"/>
                </a:ext>
              </a:extLst>
            </p:cNvPr>
            <p:cNvSpPr/>
            <p:nvPr/>
          </p:nvSpPr>
          <p:spPr>
            <a:xfrm>
              <a:off x="932886" y="4180749"/>
              <a:ext cx="4878189" cy="5487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90CD462-D35C-1441-A554-371589827DAF}"/>
                </a:ext>
              </a:extLst>
            </p:cNvPr>
            <p:cNvGrpSpPr/>
            <p:nvPr/>
          </p:nvGrpSpPr>
          <p:grpSpPr>
            <a:xfrm>
              <a:off x="990293" y="4179785"/>
              <a:ext cx="4772730" cy="513054"/>
              <a:chOff x="1293435" y="4126103"/>
              <a:chExt cx="4772730" cy="513054"/>
            </a:xfrm>
          </p:grpSpPr>
          <p:sp>
            <p:nvSpPr>
              <p:cNvPr id="99" name="직사각형 352">
                <a:extLst>
                  <a:ext uri="{FF2B5EF4-FFF2-40B4-BE49-F238E27FC236}">
                    <a16:creationId xmlns:a16="http://schemas.microsoft.com/office/drawing/2014/main" id="{D520EAD4-7678-7349-88A2-AE20C4C3552E}"/>
                  </a:ext>
                </a:extLst>
              </p:cNvPr>
              <p:cNvSpPr/>
              <p:nvPr/>
            </p:nvSpPr>
            <p:spPr>
              <a:xfrm>
                <a:off x="1293435" y="4126103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352">
                <a:extLst>
                  <a:ext uri="{FF2B5EF4-FFF2-40B4-BE49-F238E27FC236}">
                    <a16:creationId xmlns:a16="http://schemas.microsoft.com/office/drawing/2014/main" id="{F431BDAE-9671-9D46-896F-69FFCE037B4A}"/>
                  </a:ext>
                </a:extLst>
              </p:cNvPr>
              <p:cNvSpPr/>
              <p:nvPr/>
            </p:nvSpPr>
            <p:spPr>
              <a:xfrm>
                <a:off x="1293435" y="4417080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직사각형 352">
                <a:extLst>
                  <a:ext uri="{FF2B5EF4-FFF2-40B4-BE49-F238E27FC236}">
                    <a16:creationId xmlns:a16="http://schemas.microsoft.com/office/drawing/2014/main" id="{E9ACB2A4-3F26-D849-964B-355D711A5220}"/>
                  </a:ext>
                </a:extLst>
              </p:cNvPr>
              <p:cNvSpPr/>
              <p:nvPr/>
            </p:nvSpPr>
            <p:spPr>
              <a:xfrm>
                <a:off x="4020185" y="4127751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직사각형 352">
                <a:extLst>
                  <a:ext uri="{FF2B5EF4-FFF2-40B4-BE49-F238E27FC236}">
                    <a16:creationId xmlns:a16="http://schemas.microsoft.com/office/drawing/2014/main" id="{3506C086-0AE1-CF4B-8A13-CF7625507B48}"/>
                  </a:ext>
                </a:extLst>
              </p:cNvPr>
              <p:cNvSpPr/>
              <p:nvPr/>
            </p:nvSpPr>
            <p:spPr>
              <a:xfrm>
                <a:off x="4020185" y="4418728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41EB6-2AEC-EA4A-9244-A50F44387095}"/>
              </a:ext>
            </a:extLst>
          </p:cNvPr>
          <p:cNvGrpSpPr/>
          <p:nvPr/>
        </p:nvGrpSpPr>
        <p:grpSpPr>
          <a:xfrm>
            <a:off x="2245253" y="3601179"/>
            <a:ext cx="5965861" cy="1255364"/>
            <a:chOff x="2245253" y="3601179"/>
            <a:chExt cx="5965861" cy="1255364"/>
          </a:xfrm>
        </p:grpSpPr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DD254D3C-67FC-E04D-831A-25768599226D}"/>
                </a:ext>
              </a:extLst>
            </p:cNvPr>
            <p:cNvCxnSpPr>
              <a:cxnSpLocks/>
              <a:endCxn id="106" idx="1"/>
            </p:cNvCxnSpPr>
            <p:nvPr/>
          </p:nvCxnSpPr>
          <p:spPr>
            <a:xfrm>
              <a:off x="5723984" y="3758013"/>
              <a:ext cx="1087491" cy="837991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0E9B21-8B20-AD47-81E0-32FDD6B0C2A5}"/>
                </a:ext>
              </a:extLst>
            </p:cNvPr>
            <p:cNvSpPr/>
            <p:nvPr/>
          </p:nvSpPr>
          <p:spPr>
            <a:xfrm>
              <a:off x="2552370" y="3601179"/>
              <a:ext cx="1673238" cy="299817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Write to DRAM</a:t>
              </a:r>
              <a:endParaRPr lang="ko-KR" altLang="en-US" sz="16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6BAF356-6B50-3340-913C-78B29826166B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2245253" y="3751087"/>
              <a:ext cx="307117" cy="1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352">
              <a:extLst>
                <a:ext uri="{FF2B5EF4-FFF2-40B4-BE49-F238E27FC236}">
                  <a16:creationId xmlns:a16="http://schemas.microsoft.com/office/drawing/2014/main" id="{9F123B70-BD71-1A42-B639-9C647661957B}"/>
                </a:ext>
              </a:extLst>
            </p:cNvPr>
            <p:cNvSpPr/>
            <p:nvPr/>
          </p:nvSpPr>
          <p:spPr>
            <a:xfrm>
              <a:off x="6811475" y="4335465"/>
              <a:ext cx="1399639" cy="5210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  <a:b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</a:b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7B81D5-2F49-A644-8D43-070607B86F06}"/>
              </a:ext>
            </a:extLst>
          </p:cNvPr>
          <p:cNvSpPr txBox="1"/>
          <p:nvPr/>
        </p:nvSpPr>
        <p:spPr>
          <a:xfrm>
            <a:off x="6732047" y="1433214"/>
            <a:ext cx="232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[Zou+, MICRO’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186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E8903D6-FCEE-FA4E-890F-6549DF3E6614}"/>
              </a:ext>
            </a:extLst>
          </p:cNvPr>
          <p:cNvGrpSpPr/>
          <p:nvPr/>
        </p:nvGrpSpPr>
        <p:grpSpPr>
          <a:xfrm>
            <a:off x="1944531" y="1908914"/>
            <a:ext cx="366711" cy="1312891"/>
            <a:chOff x="2886772" y="1979628"/>
            <a:chExt cx="366711" cy="1214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455D50-2707-DE46-B81A-2B7BA7CC3BAE}"/>
                </a:ext>
              </a:extLst>
            </p:cNvPr>
            <p:cNvSpPr/>
            <p:nvPr/>
          </p:nvSpPr>
          <p:spPr>
            <a:xfrm>
              <a:off x="2909592" y="1979628"/>
              <a:ext cx="316208" cy="1872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E9E347-4DAD-5349-96F3-0DCC8F4CA3D6}"/>
                </a:ext>
              </a:extLst>
            </p:cNvPr>
            <p:cNvSpPr/>
            <p:nvPr/>
          </p:nvSpPr>
          <p:spPr>
            <a:xfrm>
              <a:off x="2937275" y="2246363"/>
              <a:ext cx="316208" cy="199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2BF779-71A1-8E43-A503-01C8E82F8D91}"/>
                </a:ext>
              </a:extLst>
            </p:cNvPr>
            <p:cNvSpPr/>
            <p:nvPr/>
          </p:nvSpPr>
          <p:spPr>
            <a:xfrm>
              <a:off x="2937275" y="2506493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1EC078-CC77-DB42-94C8-685B5C4AC4ED}"/>
                </a:ext>
              </a:extLst>
            </p:cNvPr>
            <p:cNvSpPr/>
            <p:nvPr/>
          </p:nvSpPr>
          <p:spPr>
            <a:xfrm>
              <a:off x="2886772" y="2742977"/>
              <a:ext cx="356293" cy="207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CDBE22-2D21-874C-B831-926EF04D7DE2}"/>
                </a:ext>
              </a:extLst>
            </p:cNvPr>
            <p:cNvSpPr/>
            <p:nvPr/>
          </p:nvSpPr>
          <p:spPr>
            <a:xfrm>
              <a:off x="2916191" y="3006749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pic>
        <p:nvPicPr>
          <p:cNvPr id="56" name="Graphic 55" descr="Close">
            <a:extLst>
              <a:ext uri="{FF2B5EF4-FFF2-40B4-BE49-F238E27FC236}">
                <a16:creationId xmlns:a16="http://schemas.microsoft.com/office/drawing/2014/main" id="{4AC082D6-EF30-9C43-928D-823B1F0B8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3508" y="3983420"/>
            <a:ext cx="449537" cy="46166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953263E-5E48-9C4F-8105-884635B17C7C}"/>
              </a:ext>
            </a:extLst>
          </p:cNvPr>
          <p:cNvSpPr txBox="1"/>
          <p:nvPr/>
        </p:nvSpPr>
        <p:spPr>
          <a:xfrm>
            <a:off x="5866086" y="3978081"/>
            <a:ext cx="341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Slow inside the SSD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due to long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NAND flash latency </a:t>
            </a:r>
          </a:p>
        </p:txBody>
      </p:sp>
    </p:spTree>
    <p:extLst>
      <p:ext uri="{BB962C8B-B14F-4D97-AF65-F5344CB8AC3E}">
        <p14:creationId xmlns:p14="http://schemas.microsoft.com/office/powerpoint/2010/main" val="35150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54" grpId="0" animBg="1"/>
      <p:bldP spid="5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1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7618-CE1F-B34C-B41B-12BE5DF5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High-Throughput Sequencers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C0C17A3-150C-5A45-A861-620CA36BD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1074" y="2835506"/>
            <a:ext cx="2264883" cy="1315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0B392DBB-F284-CA41-88C9-91B15F4B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966" y="6018342"/>
            <a:ext cx="7383042" cy="42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and more! All produce data with different properties.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7E4B14D-7B32-4B49-BDA3-D33580728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89" y="2492896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MiSeq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F7AF0B48-B7DA-1C47-B235-0B44DC40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862" y="414068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24D0C308-9210-2D4E-934D-1B7C23DD5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084" y="5796865"/>
            <a:ext cx="2280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Pacific Biosciences RS 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B5EAB-E6AF-6249-8B70-562972A1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8" t="4106"/>
          <a:stretch/>
        </p:blipFill>
        <p:spPr>
          <a:xfrm>
            <a:off x="659168" y="2865864"/>
            <a:ext cx="1522463" cy="2990331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7510252-2314-FD4B-9E6A-1D4D7EB3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37" y="5698152"/>
            <a:ext cx="2226045" cy="4544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Illumina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NovaSeq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6000</a:t>
            </a:r>
          </a:p>
        </p:txBody>
      </p:sp>
      <p:pic>
        <p:nvPicPr>
          <p:cNvPr id="11" name="Picture 6" descr="SmidgION-2018.png">
            <a:extLst>
              <a:ext uri="{FF2B5EF4-FFF2-40B4-BE49-F238E27FC236}">
                <a16:creationId xmlns:a16="http://schemas.microsoft.com/office/drawing/2014/main" id="{BEEE064F-E89F-D54B-AA4F-9029905E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9971">
            <a:off x="5904311" y="4637310"/>
            <a:ext cx="2378084" cy="135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511601-E58E-5443-931E-397D618FBFCA}"/>
              </a:ext>
            </a:extLst>
          </p:cNvPr>
          <p:cNvSpPr/>
          <p:nvPr/>
        </p:nvSpPr>
        <p:spPr>
          <a:xfrm>
            <a:off x="7361099" y="4941168"/>
            <a:ext cx="1387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SmidgION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8298C-AD1F-8748-B92D-4E439C752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13" y="3655082"/>
            <a:ext cx="2826635" cy="2198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F54D92-588A-0B4E-AE4F-2E86BAB979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433" y="869263"/>
            <a:ext cx="1854591" cy="29358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A27421-FA89-4D4E-BB13-F8E5F906414A}"/>
              </a:ext>
            </a:extLst>
          </p:cNvPr>
          <p:cNvSpPr/>
          <p:nvPr/>
        </p:nvSpPr>
        <p:spPr>
          <a:xfrm>
            <a:off x="4728805" y="2090916"/>
            <a:ext cx="1317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Pacific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Biosciences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Sequel II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25559F-9079-C046-A1B6-379DB7000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5961" y="1108776"/>
            <a:ext cx="2559162" cy="17964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1A1CF6-F161-1A46-8C49-6C6AD0354F1A}"/>
              </a:ext>
            </a:extLst>
          </p:cNvPr>
          <p:cNvSpPr/>
          <p:nvPr/>
        </p:nvSpPr>
        <p:spPr>
          <a:xfrm>
            <a:off x="5931345" y="944360"/>
            <a:ext cx="13579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PromethION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B3364-1C69-1549-8357-EA03ACDB60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37" y="836712"/>
            <a:ext cx="2601870" cy="17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77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D64370-6418-644C-866C-0F25C9EC1CF6}"/>
              </a:ext>
            </a:extLst>
          </p:cNvPr>
          <p:cNvSpPr/>
          <p:nvPr/>
        </p:nvSpPr>
        <p:spPr>
          <a:xfrm>
            <a:off x="0" y="948603"/>
            <a:ext cx="9144000" cy="413654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CD397-3FB7-3749-B51F-017900C83507}"/>
              </a:ext>
            </a:extLst>
          </p:cNvPr>
          <p:cNvSpPr/>
          <p:nvPr/>
        </p:nvSpPr>
        <p:spPr>
          <a:xfrm>
            <a:off x="0" y="2342192"/>
            <a:ext cx="9144000" cy="1256288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Design details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6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100FD-2867-8744-B89B-BE6AD87BCD3D}"/>
              </a:ext>
            </a:extLst>
          </p:cNvPr>
          <p:cNvGrpSpPr/>
          <p:nvPr/>
        </p:nvGrpSpPr>
        <p:grpSpPr>
          <a:xfrm>
            <a:off x="4079097" y="3433043"/>
            <a:ext cx="4874906" cy="2951192"/>
            <a:chOff x="4079097" y="3433043"/>
            <a:chExt cx="4874906" cy="295119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A96DD3A-84C2-D242-B89B-E3DA7E4DB7BA}"/>
                </a:ext>
              </a:extLst>
            </p:cNvPr>
            <p:cNvSpPr/>
            <p:nvPr/>
          </p:nvSpPr>
          <p:spPr>
            <a:xfrm>
              <a:off x="4510507" y="4742378"/>
              <a:ext cx="4411386" cy="16418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906667-7480-0C41-9E21-A0E049CD49CF}"/>
                </a:ext>
              </a:extLst>
            </p:cNvPr>
            <p:cNvSpPr/>
            <p:nvPr/>
          </p:nvSpPr>
          <p:spPr>
            <a:xfrm>
              <a:off x="4636306" y="519430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Abundance</a:t>
              </a:r>
            </a:p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Estimation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D51578-F8E1-2049-B1DF-A012B54DF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0875" y="5561906"/>
              <a:ext cx="381221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259C6EC-FBC7-F940-AE9D-DEEE3170479E}"/>
                </a:ext>
              </a:extLst>
            </p:cNvPr>
            <p:cNvSpPr/>
            <p:nvPr/>
          </p:nvSpPr>
          <p:spPr>
            <a:xfrm>
              <a:off x="4491772" y="4740519"/>
              <a:ext cx="4462231" cy="1634755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70220D-5C1C-564E-83E5-2DC750C93B8C}"/>
                </a:ext>
              </a:extLst>
            </p:cNvPr>
            <p:cNvGrpSpPr/>
            <p:nvPr/>
          </p:nvGrpSpPr>
          <p:grpSpPr>
            <a:xfrm>
              <a:off x="7027791" y="3433043"/>
              <a:ext cx="1926212" cy="2917722"/>
              <a:chOff x="7022802" y="1248355"/>
              <a:chExt cx="1926212" cy="2917722"/>
            </a:xfrm>
          </p:grpSpPr>
          <p:graphicFrame>
            <p:nvGraphicFramePr>
              <p:cNvPr id="86" name="Chart 85">
                <a:extLst>
                  <a:ext uri="{FF2B5EF4-FFF2-40B4-BE49-F238E27FC236}">
                    <a16:creationId xmlns:a16="http://schemas.microsoft.com/office/drawing/2014/main" id="{3F0DC2F3-64C6-D34E-A894-60193FF44A7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22802" y="1248355"/>
              <a:ext cx="1926212" cy="29177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7"/>
              </a:graphicData>
            </a:graphic>
          </p:graphicFrame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3F175264-F4C1-114C-BF76-0BAC895B9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2827" y="3285346"/>
                <a:ext cx="597134" cy="597134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E23FD3A-14E5-F149-9AE1-7F2A42163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7349" y="2712587"/>
                <a:ext cx="391305" cy="391305"/>
              </a:xfrm>
              <a:prstGeom prst="rect">
                <a:avLst/>
              </a:prstGeom>
              <a:effectLst>
                <a:glow rad="12700">
                  <a:schemeClr val="bg1">
                    <a:alpha val="55000"/>
                  </a:schemeClr>
                </a:glo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32C96E9-E2AF-CD43-80A4-CFBAC975B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2868" y="3216184"/>
                <a:ext cx="473603" cy="473603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</p:grp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4C1E589-8B7D-654E-847C-A314A6EA4511}"/>
                </a:ext>
              </a:extLst>
            </p:cNvPr>
            <p:cNvSpPr/>
            <p:nvPr/>
          </p:nvSpPr>
          <p:spPr>
            <a:xfrm>
              <a:off x="4079097" y="4672965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3CEFAE-95BA-A545-98D3-9ADD849CD6D3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4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A88E-3F65-CF45-90B3-7AC0B595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B427-6430-3544-8223-45079FAAC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715" y="1067989"/>
            <a:ext cx="4914836" cy="132664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300" dirty="0"/>
              <a:t>MegIS performs additional analysis on species identified in the sample to estimate their 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71EE-9724-BC4A-856D-DEE43FEE139A}"/>
              </a:ext>
            </a:extLst>
          </p:cNvPr>
          <p:cNvSpPr txBox="1"/>
          <p:nvPr/>
        </p:nvSpPr>
        <p:spPr>
          <a:xfrm>
            <a:off x="92143" y="2627918"/>
            <a:ext cx="8885602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GB" sz="2400" b="1" i="1" dirty="0">
                <a:solidFill>
                  <a:schemeClr val="accent2"/>
                </a:solidFill>
                <a:latin typeface="Corbel" panose="020B0503020204020204" pitchFamily="34" charset="0"/>
              </a:rPr>
              <a:t>MegIS can flexibly integrate with different approaches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Lightweight statistical approaches</a:t>
            </a:r>
            <a:r>
              <a:rPr lang="en-GB" sz="2000" dirty="0">
                <a:solidFill>
                  <a:srgbClr val="939000"/>
                </a:solidFill>
                <a:latin typeface="Corbel" panose="020B0503020204020204" pitchFamily="34" charset="0"/>
              </a:rPr>
              <a:t>: </a:t>
            </a:r>
            <a:r>
              <a:rPr lang="en-GB" sz="2000" dirty="0">
                <a:latin typeface="Corbel" panose="020B0503020204020204" pitchFamily="34" charset="0"/>
              </a:rPr>
              <a:t>Directly uses the output of Step 2 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More accurate and costly read mapping: </a:t>
            </a:r>
            <a:r>
              <a:rPr lang="en-GB" sz="2000" dirty="0">
                <a:latin typeface="Corbel" panose="020B0503020204020204" pitchFamily="34" charset="0"/>
              </a:rPr>
              <a:t>MegIS facilitates integration by preparing mapping indexes in the SSD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B8530-BA77-CE4D-959D-A5AF4CC909B2}"/>
              </a:ext>
            </a:extLst>
          </p:cNvPr>
          <p:cNvSpPr/>
          <p:nvPr/>
        </p:nvSpPr>
        <p:spPr>
          <a:xfrm>
            <a:off x="92143" y="918463"/>
            <a:ext cx="4114098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4676574-7E91-8C4D-B383-5CA1BF1C175C}"/>
              </a:ext>
            </a:extLst>
          </p:cNvPr>
          <p:cNvSpPr/>
          <p:nvPr/>
        </p:nvSpPr>
        <p:spPr>
          <a:xfrm>
            <a:off x="185721" y="1370392"/>
            <a:ext cx="2022719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91155C-7073-744A-82E2-E22C1F509EF7}"/>
              </a:ext>
            </a:extLst>
          </p:cNvPr>
          <p:cNvCxnSpPr>
            <a:cxnSpLocks/>
          </p:cNvCxnSpPr>
          <p:nvPr/>
        </p:nvCxnSpPr>
        <p:spPr>
          <a:xfrm flipV="1">
            <a:off x="2140728" y="1737990"/>
            <a:ext cx="373261" cy="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5B073D-6547-294F-A069-9D777E62B15A}"/>
              </a:ext>
            </a:extLst>
          </p:cNvPr>
          <p:cNvSpPr/>
          <p:nvPr/>
        </p:nvSpPr>
        <p:spPr>
          <a:xfrm>
            <a:off x="73255" y="916604"/>
            <a:ext cx="4132985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B516AE-3D53-5641-90E0-B0B473B3DEE1}"/>
              </a:ext>
            </a:extLst>
          </p:cNvPr>
          <p:cNvGrpSpPr/>
          <p:nvPr/>
        </p:nvGrpSpPr>
        <p:grpSpPr>
          <a:xfrm>
            <a:off x="2397274" y="-390872"/>
            <a:ext cx="1941974" cy="2917722"/>
            <a:chOff x="6791940" y="1248355"/>
            <a:chExt cx="1926212" cy="291772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B1916E08-C415-8046-BB68-8CA8F894853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91940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45E1A8-45E6-064A-9675-A9F21858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898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43E126-C111-3C49-A7EC-7810B5FE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50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9204B4-2835-C346-96BC-C2054C4C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902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1B08493-0DB4-4240-8D27-A1769BDAA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6" y="4056297"/>
            <a:ext cx="5475628" cy="1578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A44B05B-00D3-AE41-9BC4-AD577D274041}"/>
              </a:ext>
            </a:extLst>
          </p:cNvPr>
          <p:cNvSpPr/>
          <p:nvPr/>
        </p:nvSpPr>
        <p:spPr>
          <a:xfrm>
            <a:off x="0" y="5568506"/>
            <a:ext cx="9144000" cy="832071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 </a:t>
            </a:r>
            <a:r>
              <a:rPr lang="en-GB" sz="2400" b="1" dirty="0">
                <a:solidFill>
                  <a:schemeClr val="tx1"/>
                </a:solidFill>
              </a:rPr>
              <a:t>3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MegIS FTL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0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8830523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7408-D0C7-D44C-8CA9-2CF126EB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 Overview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E9A6-1332-FE46-8BA5-7AF826E62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2" y="782953"/>
            <a:ext cx="8867700" cy="618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solidFill>
                  <a:schemeClr val="accent5"/>
                </a:solidFill>
              </a:rPr>
              <a:t>Performance, Energy, and Power Analysis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1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endParaRPr lang="en-C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13176-62EF-0444-8525-9B46C38F6FA9}"/>
              </a:ext>
            </a:extLst>
          </p:cNvPr>
          <p:cNvSpPr txBox="1">
            <a:spLocks/>
          </p:cNvSpPr>
          <p:nvPr/>
        </p:nvSpPr>
        <p:spPr>
          <a:xfrm>
            <a:off x="138150" y="3269789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B38606"/>
                </a:solidFill>
              </a:rPr>
              <a:t>Baseline Comparison Points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Performance-optimized software</a:t>
            </a:r>
            <a:r>
              <a:rPr lang="en-GB" sz="2000" dirty="0"/>
              <a:t>, Kraken2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[Genome Biology’19]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Accuracy-optimized software</a:t>
            </a:r>
            <a:r>
              <a:rPr lang="en-GB" sz="2000" dirty="0"/>
              <a:t>, </a:t>
            </a:r>
            <a:r>
              <a:rPr lang="en-GB" sz="2000" dirty="0" err="1"/>
              <a:t>Metalign</a:t>
            </a:r>
            <a:r>
              <a:rPr lang="en-GB" sz="2000" dirty="0"/>
              <a:t>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[Genome Biology’20]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PIM hardware-accelerated tool </a:t>
            </a:r>
            <a:r>
              <a:rPr lang="en-GB" sz="2000" dirty="0"/>
              <a:t>(using processing-in-memory), Sieve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[ISCA’21]</a:t>
            </a:r>
            <a:endParaRPr lang="en-GB" sz="1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1D9B45-2A07-5C4B-8DA9-83FC78275922}"/>
              </a:ext>
            </a:extLst>
          </p:cNvPr>
          <p:cNvSpPr txBox="1">
            <a:spLocks/>
          </p:cNvSpPr>
          <p:nvPr/>
        </p:nvSpPr>
        <p:spPr>
          <a:xfrm>
            <a:off x="138150" y="5053806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GB" sz="2400" b="1" dirty="0">
                <a:solidFill>
                  <a:srgbClr val="C812BD"/>
                </a:solidFill>
              </a:rPr>
              <a:t>SSD Configurations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C174E7"/>
                </a:solidFill>
              </a:rPr>
              <a:t>SSD-C: </a:t>
            </a:r>
            <a:r>
              <a:rPr lang="en-GB" sz="2000" dirty="0"/>
              <a:t>with </a:t>
            </a:r>
            <a:r>
              <a:rPr lang="en-GB" sz="2000" dirty="0">
                <a:solidFill>
                  <a:srgbClr val="C174E7"/>
                </a:solidFill>
              </a:rPr>
              <a:t>SATA</a:t>
            </a:r>
            <a:r>
              <a:rPr lang="en-GB" sz="2000" dirty="0">
                <a:solidFill>
                  <a:srgbClr val="C174E7"/>
                </a:solidFill>
                <a:latin typeface="+mn-lt"/>
              </a:rPr>
              <a:t>3</a:t>
            </a:r>
            <a:r>
              <a:rPr lang="en-GB" sz="2000" dirty="0">
                <a:solidFill>
                  <a:srgbClr val="C174E7"/>
                </a:solidFill>
              </a:rPr>
              <a:t> </a:t>
            </a:r>
            <a:r>
              <a:rPr lang="en-GB" sz="2000" dirty="0"/>
              <a:t>interface (</a:t>
            </a:r>
            <a:r>
              <a:rPr lang="en-GB" sz="2000" dirty="0">
                <a:solidFill>
                  <a:srgbClr val="CC7BF3"/>
                </a:solidFill>
                <a:latin typeface="+mn-lt"/>
              </a:rPr>
              <a:t>0.5</a:t>
            </a:r>
            <a:r>
              <a:rPr lang="en-GB" sz="2000" dirty="0">
                <a:solidFill>
                  <a:srgbClr val="CC7BF3"/>
                </a:solidFill>
              </a:rPr>
              <a:t> GB/s</a:t>
            </a:r>
            <a:r>
              <a:rPr lang="en-GB" sz="2000" dirty="0">
                <a:solidFill>
                  <a:srgbClr val="D883FF"/>
                </a:solidFill>
              </a:rPr>
              <a:t> </a:t>
            </a:r>
            <a:r>
              <a:rPr lang="en-GB" sz="2000" dirty="0"/>
              <a:t>sequential read bandwidth)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C174E7"/>
                </a:solidFill>
              </a:rPr>
              <a:t>SSD-P: </a:t>
            </a:r>
            <a:r>
              <a:rPr lang="en-GB" sz="2000" dirty="0"/>
              <a:t>with </a:t>
            </a:r>
            <a:r>
              <a:rPr lang="en-GB" sz="2000" dirty="0">
                <a:solidFill>
                  <a:srgbClr val="C174E7"/>
                </a:solidFill>
              </a:rPr>
              <a:t>PCIe Gen</a:t>
            </a:r>
            <a:r>
              <a:rPr lang="en-GB" sz="2000" dirty="0">
                <a:solidFill>
                  <a:srgbClr val="C174E7"/>
                </a:solidFill>
                <a:latin typeface="+mn-lt"/>
              </a:rPr>
              <a:t>4</a:t>
            </a:r>
            <a:r>
              <a:rPr lang="en-GB" sz="2000" dirty="0">
                <a:solidFill>
                  <a:srgbClr val="C174E7"/>
                </a:solidFill>
              </a:rPr>
              <a:t> </a:t>
            </a:r>
            <a:r>
              <a:rPr lang="en-GB" sz="2000" dirty="0"/>
              <a:t>interface (</a:t>
            </a:r>
            <a:r>
              <a:rPr lang="en-GB" sz="2000" dirty="0">
                <a:solidFill>
                  <a:srgbClr val="CC7BF3"/>
                </a:solidFill>
                <a:latin typeface="+mn-lt"/>
              </a:rPr>
              <a:t>7</a:t>
            </a:r>
            <a:r>
              <a:rPr lang="en-GB" sz="2000" dirty="0">
                <a:solidFill>
                  <a:srgbClr val="CC7BF3"/>
                </a:solidFill>
              </a:rPr>
              <a:t> GB/s </a:t>
            </a:r>
            <a:r>
              <a:rPr lang="en-GB" sz="2000" dirty="0"/>
              <a:t>sequential read bandwidth)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9C1676-E33D-4E41-9F5A-1DCA6742E159}"/>
              </a:ext>
            </a:extLst>
          </p:cNvPr>
          <p:cNvSpPr/>
          <p:nvPr/>
        </p:nvSpPr>
        <p:spPr>
          <a:xfrm>
            <a:off x="216338" y="1331251"/>
            <a:ext cx="5719767" cy="1612976"/>
          </a:xfrm>
          <a:prstGeom prst="roundRect">
            <a:avLst>
              <a:gd name="adj" fmla="val 5305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</a:pPr>
            <a:r>
              <a:rPr lang="en-GB" sz="2000" b="1" dirty="0">
                <a:solidFill>
                  <a:srgbClr val="7F93E4"/>
                </a:solidFill>
                <a:latin typeface="Corbel" panose="020B0503020204020204" pitchFamily="34" charset="0"/>
              </a:rPr>
              <a:t>Hardware Components</a:t>
            </a:r>
          </a:p>
          <a:p>
            <a:pPr marL="180000" indent="-180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Synthesized Verilog model for the in-storage accelerators</a:t>
            </a:r>
          </a:p>
          <a:p>
            <a:pPr marL="180000" indent="-180000">
              <a:lnSpc>
                <a:spcPct val="8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Corbel" panose="020B0503020204020204" pitchFamily="34" charset="0"/>
              </a:rPr>
              <a:t>MQSim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GB" i="1" dirty="0" err="1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Tavakkol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+, FAST’18] 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for SSD’s internal operations</a:t>
            </a:r>
          </a:p>
          <a:p>
            <a:pPr marL="180000" indent="-18000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Corbel" panose="020B0503020204020204" pitchFamily="34" charset="0"/>
              </a:rPr>
              <a:t>Ramulator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[Kim+, CAL’15] 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for SSD’s internal DRAM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08E62-380A-8147-BE56-BCB5E800B902}"/>
              </a:ext>
            </a:extLst>
          </p:cNvPr>
          <p:cNvSpPr/>
          <p:nvPr/>
        </p:nvSpPr>
        <p:spPr>
          <a:xfrm>
            <a:off x="6056027" y="1331250"/>
            <a:ext cx="2871636" cy="1612977"/>
          </a:xfrm>
          <a:prstGeom prst="roundRect">
            <a:avLst>
              <a:gd name="adj" fmla="val 7738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</a:pPr>
            <a:r>
              <a:rPr lang="en-GB" sz="2000" b="1" dirty="0">
                <a:solidFill>
                  <a:srgbClr val="7F93E4"/>
                </a:solidFill>
                <a:latin typeface="Corbel" panose="020B0503020204020204" pitchFamily="34" charset="0"/>
              </a:rPr>
              <a:t>Software Components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Measure on a real system: </a:t>
            </a:r>
          </a:p>
          <a:p>
            <a:pPr marL="180000" indent="-180000">
              <a:lnSpc>
                <a:spcPct val="8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AMD® EPYC® CPU with </a:t>
            </a:r>
            <a:r>
              <a:rPr lang="en-GB" dirty="0">
                <a:solidFill>
                  <a:schemeClr val="tx1"/>
                </a:solidFill>
              </a:rPr>
              <a:t>128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 physical cores</a:t>
            </a:r>
          </a:p>
          <a:p>
            <a:pPr marL="180000" indent="-18000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-TB DRAM </a:t>
            </a:r>
          </a:p>
        </p:txBody>
      </p:sp>
    </p:spTree>
    <p:extLst>
      <p:ext uri="{BB962C8B-B14F-4D97-AF65-F5344CB8AC3E}">
        <p14:creationId xmlns:p14="http://schemas.microsoft.com/office/powerpoint/2010/main" val="12706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27A0-D029-5B41-8CAB-F26E6D7D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 Overview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0DD82-1961-0B48-B2C4-AC25FA8FD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CH" b="1" dirty="0">
                <a:solidFill>
                  <a:schemeClr val="accent2"/>
                </a:solidFill>
              </a:rPr>
              <a:t>Metagenomic Analysis Task</a:t>
            </a:r>
          </a:p>
          <a:p>
            <a:pPr>
              <a:lnSpc>
                <a:spcPct val="110000"/>
              </a:lnSpc>
            </a:pPr>
            <a:r>
              <a:rPr lang="en-CH" dirty="0"/>
              <a:t>Finding species present in the sample</a:t>
            </a:r>
          </a:p>
          <a:p>
            <a:pPr>
              <a:lnSpc>
                <a:spcPct val="110000"/>
              </a:lnSpc>
            </a:pPr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Analysis of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abundance estimation task is in the paper</a:t>
            </a:r>
          </a:p>
          <a:p>
            <a:pPr lvl="1">
              <a:lnSpc>
                <a:spcPct val="110000"/>
              </a:lnSpc>
            </a:pPr>
            <a:endParaRPr lang="en-CH" dirty="0"/>
          </a:p>
          <a:p>
            <a:pPr marL="0" indent="0">
              <a:lnSpc>
                <a:spcPct val="110000"/>
              </a:lnSpc>
              <a:buNone/>
            </a:pPr>
            <a:r>
              <a:rPr lang="en-CH" b="1" dirty="0">
                <a:solidFill>
                  <a:srgbClr val="7030A0"/>
                </a:solidFill>
              </a:rPr>
              <a:t>Metagenomic Samples</a:t>
            </a:r>
          </a:p>
          <a:p>
            <a:pPr>
              <a:lnSpc>
                <a:spcPct val="110000"/>
              </a:lnSpc>
            </a:pPr>
            <a:r>
              <a:rPr lang="en-CH" dirty="0"/>
              <a:t>With varying degrees of genetic diversity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Low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Medium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869140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Speedup over Software </a:t>
            </a:r>
            <a:r>
              <a:rPr lang="en-CH" sz="2400" dirty="0"/>
              <a:t>(with Cost-Optimized SSD)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812BD"/>
                </a:solidFill>
                <a:latin typeface="Corbel" panose="020B0503020204020204" pitchFamily="34" charset="0"/>
              </a:rPr>
              <a:t>Performance-Optimized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endParaRPr lang="ko-KR" altLang="en-US" sz="1100" dirty="0">
              <a:latin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Accuracy-Optimized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70E94CA-121B-A641-A120-8EDBA3BD0514}"/>
              </a:ext>
            </a:extLst>
          </p:cNvPr>
          <p:cNvGrpSpPr/>
          <p:nvPr/>
        </p:nvGrpSpPr>
        <p:grpSpPr>
          <a:xfrm>
            <a:off x="742489" y="1157249"/>
            <a:ext cx="4124195" cy="2902216"/>
            <a:chOff x="742489" y="1345434"/>
            <a:chExt cx="4124195" cy="29022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B3C64E-32A6-BB4D-805B-A3DF5D9D03DB}"/>
                </a:ext>
              </a:extLst>
            </p:cNvPr>
            <p:cNvSpPr txBox="1"/>
            <p:nvPr/>
          </p:nvSpPr>
          <p:spPr>
            <a:xfrm>
              <a:off x="1572317" y="3878318"/>
              <a:ext cx="273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Sample Genetic Diversity</a:t>
              </a:r>
              <a:endParaRPr lang="en-CH" sz="1600" b="1" dirty="0">
                <a:latin typeface="Corbel" panose="020B050302020402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F2044B-3BD1-5A40-A75D-5C20FFA27692}"/>
                </a:ext>
              </a:extLst>
            </p:cNvPr>
            <p:cNvGrpSpPr/>
            <p:nvPr/>
          </p:nvGrpSpPr>
          <p:grpSpPr>
            <a:xfrm>
              <a:off x="742489" y="1345434"/>
              <a:ext cx="4124195" cy="2508544"/>
              <a:chOff x="742489" y="1345434"/>
              <a:chExt cx="4124195" cy="250854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6AE386A-C9A9-5740-AC5A-70B5E57B4E29}"/>
                  </a:ext>
                </a:extLst>
              </p:cNvPr>
              <p:cNvSpPr/>
              <p:nvPr/>
            </p:nvSpPr>
            <p:spPr>
              <a:xfrm>
                <a:off x="3820105" y="1621089"/>
                <a:ext cx="887661" cy="179994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aphicFrame>
            <p:nvGraphicFramePr>
              <p:cNvPr id="60" name="Chart 59">
                <a:extLst>
                  <a:ext uri="{FF2B5EF4-FFF2-40B4-BE49-F238E27FC236}">
                    <a16:creationId xmlns:a16="http://schemas.microsoft.com/office/drawing/2014/main" id="{82C52D0A-6721-6949-9487-5C857DE49D4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42489" y="1345434"/>
              <a:ext cx="4124195" cy="25085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A451487-EB6A-094A-AF12-EADE9AADBA7D}"/>
                  </a:ext>
                </a:extLst>
              </p:cNvPr>
              <p:cNvSpPr txBox="1"/>
              <p:nvPr/>
            </p:nvSpPr>
            <p:spPr>
              <a:xfrm>
                <a:off x="1172263" y="1569086"/>
                <a:ext cx="11517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i="1" dirty="0">
                    <a:solidFill>
                      <a:schemeClr val="accent1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SSD-C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ABC933A-F666-5E4D-9551-465071CF2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4254" y="1909995"/>
                <a:ext cx="0" cy="1227399"/>
              </a:xfrm>
              <a:prstGeom prst="straightConnector1">
                <a:avLst/>
              </a:prstGeom>
              <a:ln w="15875">
                <a:solidFill>
                  <a:srgbClr val="C813BD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FFB455-423E-9949-9C48-50EF91969F5E}"/>
                  </a:ext>
                </a:extLst>
              </p:cNvPr>
              <p:cNvSpPr txBox="1"/>
              <p:nvPr/>
            </p:nvSpPr>
            <p:spPr>
              <a:xfrm rot="16200000">
                <a:off x="3804071" y="2284604"/>
                <a:ext cx="435135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13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5.8x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813B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25B911D-8820-DB4B-A370-BBDAA8309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9446" y="1909995"/>
                <a:ext cx="436729" cy="0"/>
              </a:xfrm>
              <a:prstGeom prst="line">
                <a:avLst/>
              </a:prstGeom>
              <a:ln w="158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9556FC6-E668-FA42-8B8D-CF209A0A6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0039" y="1934293"/>
                <a:ext cx="0" cy="1368794"/>
              </a:xfrm>
              <a:prstGeom prst="straightConnector1">
                <a:avLst/>
              </a:prstGeom>
              <a:ln w="15875">
                <a:solidFill>
                  <a:srgbClr val="DB742F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A641F7-E931-3440-8A90-9B9CA3181AE8}"/>
                  </a:ext>
                </a:extLst>
              </p:cNvPr>
              <p:cNvSpPr txBox="1"/>
              <p:nvPr/>
            </p:nvSpPr>
            <p:spPr>
              <a:xfrm rot="16200000">
                <a:off x="3947075" y="2587064"/>
                <a:ext cx="562431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742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14.9x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B74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C9BF254-4D50-9A45-AEEB-86D359F76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0105" y="1598961"/>
                <a:ext cx="0" cy="17999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245BE89-C33C-E24B-8830-731F147C8940}"/>
              </a:ext>
            </a:extLst>
          </p:cNvPr>
          <p:cNvSpPr/>
          <p:nvPr/>
        </p:nvSpPr>
        <p:spPr>
          <a:xfrm>
            <a:off x="742489" y="1319623"/>
            <a:ext cx="4544619" cy="27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B769C-583A-814B-8C10-C157D1F2AD78}"/>
              </a:ext>
            </a:extLst>
          </p:cNvPr>
          <p:cNvSpPr/>
          <p:nvPr/>
        </p:nvSpPr>
        <p:spPr>
          <a:xfrm>
            <a:off x="6772152" y="1416637"/>
            <a:ext cx="1839764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ACD3F7C-9123-E04C-83B3-761BA236799F}"/>
              </a:ext>
            </a:extLst>
          </p:cNvPr>
          <p:cNvGraphicFramePr>
            <a:graphicFrameLocks/>
          </p:cNvGraphicFramePr>
          <p:nvPr/>
        </p:nvGraphicFramePr>
        <p:xfrm>
          <a:off x="248501" y="1159379"/>
          <a:ext cx="8717335" cy="250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ABE9E3F-836A-034D-BBE3-6B70DA378548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C89E6D-57B3-6C49-B044-C1F8049B09A8}"/>
              </a:ext>
            </a:extLst>
          </p:cNvPr>
          <p:cNvCxnSpPr>
            <a:cxnSpLocks/>
          </p:cNvCxnSpPr>
          <p:nvPr/>
        </p:nvCxnSpPr>
        <p:spPr>
          <a:xfrm flipV="1">
            <a:off x="7228776" y="1703410"/>
            <a:ext cx="0" cy="1227399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CD6609-5A0B-6D43-AB99-DA2487D3F50E}"/>
              </a:ext>
            </a:extLst>
          </p:cNvPr>
          <p:cNvSpPr txBox="1"/>
          <p:nvPr/>
        </p:nvSpPr>
        <p:spPr>
          <a:xfrm rot="16200000">
            <a:off x="7011972" y="2018190"/>
            <a:ext cx="435135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7D8BF2-18BF-004B-8E3D-D8696AFDD895}"/>
              </a:ext>
            </a:extLst>
          </p:cNvPr>
          <p:cNvCxnSpPr>
            <a:cxnSpLocks/>
          </p:cNvCxnSpPr>
          <p:nvPr/>
        </p:nvCxnSpPr>
        <p:spPr>
          <a:xfrm>
            <a:off x="7104830" y="1715133"/>
            <a:ext cx="841005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DDC96C-B7E3-3042-A661-E1D5A7B5D47A}"/>
              </a:ext>
            </a:extLst>
          </p:cNvPr>
          <p:cNvCxnSpPr>
            <a:cxnSpLocks/>
          </p:cNvCxnSpPr>
          <p:nvPr/>
        </p:nvCxnSpPr>
        <p:spPr>
          <a:xfrm flipV="1">
            <a:off x="7687459" y="1705409"/>
            <a:ext cx="0" cy="1368794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C42210-F527-7E4A-ADE5-9EF4DFCE468D}"/>
              </a:ext>
            </a:extLst>
          </p:cNvPr>
          <p:cNvSpPr txBox="1"/>
          <p:nvPr/>
        </p:nvSpPr>
        <p:spPr>
          <a:xfrm rot="16200000">
            <a:off x="7431400" y="2083587"/>
            <a:ext cx="562431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14.9x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CD3F2-D5CF-5F47-AB95-951E0EED3AC1}"/>
              </a:ext>
            </a:extLst>
          </p:cNvPr>
          <p:cNvCxnSpPr>
            <a:cxnSpLocks/>
          </p:cNvCxnSpPr>
          <p:nvPr/>
        </p:nvCxnSpPr>
        <p:spPr>
          <a:xfrm flipV="1">
            <a:off x="6765801" y="1416635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8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23" grpId="0" uiExpand="1">
        <p:bldSub>
          <a:bldChart bld="series"/>
        </p:bldSub>
      </p:bldGraphic>
      <p:bldP spid="37" grpId="0" animBg="1"/>
      <p:bldP spid="4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812BD"/>
                </a:solidFill>
                <a:latin typeface="Corbel" panose="020B0503020204020204" pitchFamily="34" charset="0"/>
              </a:rPr>
              <a:t>Performance-Optimized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endParaRPr lang="ko-KR" altLang="en-US" sz="1100" dirty="0">
              <a:latin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Accuracy-Optimized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735555-25D2-AC4F-8A97-3E548F78B832}"/>
              </a:ext>
            </a:extLst>
          </p:cNvPr>
          <p:cNvSpPr/>
          <p:nvPr/>
        </p:nvSpPr>
        <p:spPr>
          <a:xfrm>
            <a:off x="6758338" y="1417695"/>
            <a:ext cx="1856752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ADBEF5-BCAE-5F4B-A3EB-1C89D996B5C4}"/>
              </a:ext>
            </a:extLst>
          </p:cNvPr>
          <p:cNvCxnSpPr>
            <a:cxnSpLocks/>
          </p:cNvCxnSpPr>
          <p:nvPr/>
        </p:nvCxnSpPr>
        <p:spPr>
          <a:xfrm flipV="1">
            <a:off x="6771373" y="1403627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41925798-8C48-114C-BB3F-D6C813142D9E}"/>
              </a:ext>
            </a:extLst>
          </p:cNvPr>
          <p:cNvGraphicFramePr>
            <a:graphicFrameLocks/>
          </p:cNvGraphicFramePr>
          <p:nvPr/>
        </p:nvGraphicFramePr>
        <p:xfrm>
          <a:off x="838973" y="1121964"/>
          <a:ext cx="8090592" cy="25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B340014-3ACE-A94B-A358-156EE2874D83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SSD-P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02733E-4E88-B149-8BA0-ECACCF5ED903}"/>
              </a:ext>
            </a:extLst>
          </p:cNvPr>
          <p:cNvCxnSpPr>
            <a:cxnSpLocks/>
          </p:cNvCxnSpPr>
          <p:nvPr/>
        </p:nvCxnSpPr>
        <p:spPr>
          <a:xfrm flipV="1">
            <a:off x="7222955" y="2187891"/>
            <a:ext cx="0" cy="755190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024B69-4A3E-424B-87C3-8C8EA00555B8}"/>
              </a:ext>
            </a:extLst>
          </p:cNvPr>
          <p:cNvSpPr txBox="1"/>
          <p:nvPr/>
        </p:nvSpPr>
        <p:spPr>
          <a:xfrm rot="16200000">
            <a:off x="7030648" y="2400742"/>
            <a:ext cx="3738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600" b="1" dirty="0">
                <a:solidFill>
                  <a:srgbClr val="C813BD"/>
                </a:solidFill>
                <a:latin typeface="Calibri" panose="020F0502020204030204"/>
              </a:rPr>
              <a:t>4.0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4F67CE-E6F4-B849-8B2B-FAAD7DBDD50E}"/>
              </a:ext>
            </a:extLst>
          </p:cNvPr>
          <p:cNvCxnSpPr>
            <a:cxnSpLocks/>
          </p:cNvCxnSpPr>
          <p:nvPr/>
        </p:nvCxnSpPr>
        <p:spPr>
          <a:xfrm>
            <a:off x="7100709" y="2172725"/>
            <a:ext cx="86695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2AD82C-8561-E540-A48F-7B2179C9EC76}"/>
              </a:ext>
            </a:extLst>
          </p:cNvPr>
          <p:cNvCxnSpPr>
            <a:cxnSpLocks/>
          </p:cNvCxnSpPr>
          <p:nvPr/>
        </p:nvCxnSpPr>
        <p:spPr>
          <a:xfrm flipV="1">
            <a:off x="7697287" y="2150843"/>
            <a:ext cx="0" cy="946149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8B1CAD4-81EB-D846-AFFB-3F258050B3E6}"/>
              </a:ext>
            </a:extLst>
          </p:cNvPr>
          <p:cNvSpPr txBox="1"/>
          <p:nvPr/>
        </p:nvSpPr>
        <p:spPr>
          <a:xfrm rot="16200000">
            <a:off x="7432924" y="2459192"/>
            <a:ext cx="4907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B4302A2-D3DC-0F49-A900-57384555A9B4}"/>
              </a:ext>
            </a:extLst>
          </p:cNvPr>
          <p:cNvSpPr/>
          <p:nvPr/>
        </p:nvSpPr>
        <p:spPr>
          <a:xfrm>
            <a:off x="0" y="5216027"/>
            <a:ext cx="9144000" cy="1156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2D75B5"/>
                </a:solidFill>
                <a:latin typeface="Corbel" panose="020B0503020204020204" pitchFamily="34" charset="0"/>
              </a:rPr>
              <a:t>MegIS improves performance on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2D75B5"/>
                </a:solidFill>
                <a:latin typeface="Corbel" panose="020B0503020204020204" pitchFamily="34" charset="0"/>
              </a:rPr>
              <a:t>cost-optimized and performance-optimized SSDs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ED235DF-0923-3F4A-A5B2-C216D8FD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Speedup over Software </a:t>
            </a:r>
            <a:r>
              <a:rPr lang="en-CH" sz="2400" dirty="0"/>
              <a:t>(with Performance-Optimized SSD)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322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D976D2-2EDE-C442-8A2D-BDF924CCDF1D}"/>
              </a:ext>
            </a:extLst>
          </p:cNvPr>
          <p:cNvSpPr/>
          <p:nvPr/>
        </p:nvSpPr>
        <p:spPr>
          <a:xfrm>
            <a:off x="7728167" y="1681316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5A243D-3C64-314C-BB95-94CE65398D23}"/>
              </a:ext>
            </a:extLst>
          </p:cNvPr>
          <p:cNvSpPr/>
          <p:nvPr/>
        </p:nvSpPr>
        <p:spPr>
          <a:xfrm>
            <a:off x="3533508" y="1687913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056B9-C5A4-4642-8B19-60C5BA863B82}"/>
              </a:ext>
            </a:extLst>
          </p:cNvPr>
          <p:cNvCxnSpPr>
            <a:cxnSpLocks/>
          </p:cNvCxnSpPr>
          <p:nvPr/>
        </p:nvCxnSpPr>
        <p:spPr>
          <a:xfrm flipV="1">
            <a:off x="3785700" y="1951881"/>
            <a:ext cx="0" cy="1155868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56F9C1-9450-014F-ACE8-FA5375B22789}"/>
              </a:ext>
            </a:extLst>
          </p:cNvPr>
          <p:cNvSpPr txBox="1"/>
          <p:nvPr/>
        </p:nvSpPr>
        <p:spPr>
          <a:xfrm rot="16200000">
            <a:off x="3414958" y="2434526"/>
            <a:ext cx="490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7030A0"/>
                </a:solidFill>
                <a:latin typeface="Calibri" panose="020F0502020204030204"/>
              </a:rPr>
              <a:t>4.9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2E2A88-BBFB-8845-AE79-B4A95FAC4335}"/>
              </a:ext>
            </a:extLst>
          </p:cNvPr>
          <p:cNvGraphicFramePr>
            <a:graphicFrameLocks/>
          </p:cNvGraphicFramePr>
          <p:nvPr/>
        </p:nvGraphicFramePr>
        <p:xfrm>
          <a:off x="737076" y="1472036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C348AE-9BE2-2A4B-8E09-097659438226}"/>
              </a:ext>
            </a:extLst>
          </p:cNvPr>
          <p:cNvGraphicFramePr>
            <a:graphicFrameLocks/>
          </p:cNvGraphicFramePr>
          <p:nvPr/>
        </p:nvGraphicFramePr>
        <p:xfrm>
          <a:off x="4922210" y="1467411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DE9DA3-471A-174B-BB7E-5E5A8292A4D6}"/>
              </a:ext>
            </a:extLst>
          </p:cNvPr>
          <p:cNvSpPr txBox="1"/>
          <p:nvPr/>
        </p:nvSpPr>
        <p:spPr>
          <a:xfrm rot="16200000">
            <a:off x="-814605" y="2394129"/>
            <a:ext cx="277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69339-7856-0A4A-9462-195656FD4C75}"/>
              </a:ext>
            </a:extLst>
          </p:cNvPr>
          <p:cNvSpPr txBox="1"/>
          <p:nvPr/>
        </p:nvSpPr>
        <p:spPr>
          <a:xfrm>
            <a:off x="1143779" y="1637078"/>
            <a:ext cx="1096792" cy="45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3CE357-EACE-8448-8749-9EF89EC635D5}"/>
              </a:ext>
            </a:extLst>
          </p:cNvPr>
          <p:cNvCxnSpPr>
            <a:cxnSpLocks/>
          </p:cNvCxnSpPr>
          <p:nvPr/>
        </p:nvCxnSpPr>
        <p:spPr>
          <a:xfrm flipH="1">
            <a:off x="7718642" y="1684491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50C006-E3F8-4B47-B3DE-03EB2640C090}"/>
              </a:ext>
            </a:extLst>
          </p:cNvPr>
          <p:cNvCxnSpPr>
            <a:cxnSpLocks/>
          </p:cNvCxnSpPr>
          <p:nvPr/>
        </p:nvCxnSpPr>
        <p:spPr>
          <a:xfrm flipH="1">
            <a:off x="3523983" y="1678562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4C8D8-6A86-FC49-A730-3E3E547B0B84}"/>
              </a:ext>
            </a:extLst>
          </p:cNvPr>
          <p:cNvGrpSpPr/>
          <p:nvPr/>
        </p:nvGrpSpPr>
        <p:grpSpPr>
          <a:xfrm>
            <a:off x="1135129" y="1168680"/>
            <a:ext cx="3180029" cy="369332"/>
            <a:chOff x="1135129" y="1421165"/>
            <a:chExt cx="318002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43AD82-F051-5448-9C9F-37D4E55965C8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sz="1600" dirty="0">
                <a:latin typeface="Corbel" panose="020B05030202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7B186E-686A-A748-8537-6AA2B95FDD0D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PIM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EA7E51-7014-9240-861C-D200BF2647D2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D2A688-4534-8C4C-8352-7C14C1F88251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852337-879C-FF4B-9EFE-0C57DD64339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02D251-6EB3-E841-B696-272B85E6B378}"/>
              </a:ext>
            </a:extLst>
          </p:cNvPr>
          <p:cNvCxnSpPr>
            <a:cxnSpLocks/>
          </p:cNvCxnSpPr>
          <p:nvPr/>
        </p:nvCxnSpPr>
        <p:spPr>
          <a:xfrm flipV="1">
            <a:off x="7978552" y="2273288"/>
            <a:ext cx="0" cy="514273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A49EEA-4306-1C4A-8194-3D121DEAE8C6}"/>
              </a:ext>
            </a:extLst>
          </p:cNvPr>
          <p:cNvSpPr txBox="1"/>
          <p:nvPr/>
        </p:nvSpPr>
        <p:spPr>
          <a:xfrm rot="16200000">
            <a:off x="7339224" y="2403433"/>
            <a:ext cx="968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7030A0"/>
                </a:solidFill>
                <a:latin typeface="Calibri" panose="020F0502020204030204"/>
              </a:rPr>
              <a:t>1.9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3DC33-A41B-B046-8A9A-AD812F8807D0}"/>
              </a:ext>
            </a:extLst>
          </p:cNvPr>
          <p:cNvSpPr txBox="1"/>
          <p:nvPr/>
        </p:nvSpPr>
        <p:spPr>
          <a:xfrm>
            <a:off x="5333766" y="1637078"/>
            <a:ext cx="10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57D037-BA05-0649-BB7E-00D81A0AE0AA}"/>
              </a:ext>
            </a:extLst>
          </p:cNvPr>
          <p:cNvSpPr txBox="1"/>
          <p:nvPr/>
        </p:nvSpPr>
        <p:spPr>
          <a:xfrm>
            <a:off x="1382061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A64E6F-E310-AE47-9501-B56EFE138873}"/>
              </a:ext>
            </a:extLst>
          </p:cNvPr>
          <p:cNvSpPr txBox="1"/>
          <p:nvPr/>
        </p:nvSpPr>
        <p:spPr>
          <a:xfrm>
            <a:off x="5545289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EB392-F5CD-BF47-8326-685FFE14F3E3}"/>
              </a:ext>
            </a:extLst>
          </p:cNvPr>
          <p:cNvGrpSpPr/>
          <p:nvPr/>
        </p:nvGrpSpPr>
        <p:grpSpPr>
          <a:xfrm>
            <a:off x="5333766" y="1168680"/>
            <a:ext cx="3180029" cy="369332"/>
            <a:chOff x="1135129" y="1421165"/>
            <a:chExt cx="3180029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F355D3-0F3D-8947-B942-7A57E6B130BD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sz="1600" dirty="0">
                <a:latin typeface="Corbel" panose="020B0503020204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4512D5-86CA-8646-98B8-D76CB79BFE53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PIM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BBBF39-E4CA-EE4E-B0B9-B5A62AD67140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253F7-DBB2-E14F-9235-4BF0B05AC323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6D1E46-0846-D143-9C9C-667835C4FBB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949E2D6-74FE-E343-B9EC-D9C3FFC82441}"/>
              </a:ext>
            </a:extLst>
          </p:cNvPr>
          <p:cNvSpPr/>
          <p:nvPr/>
        </p:nvSpPr>
        <p:spPr>
          <a:xfrm>
            <a:off x="0" y="4785879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the </a:t>
            </a:r>
            <a:r>
              <a:rPr lang="en-GB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PIM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E48871AB-A931-094C-80D6-574E4A0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Speedup over the PIM Hardware Baseline</a:t>
            </a:r>
            <a:endParaRPr lang="en-CH" sz="3000" dirty="0"/>
          </a:p>
        </p:txBody>
      </p:sp>
    </p:spTree>
    <p:extLst>
      <p:ext uri="{BB962C8B-B14F-4D97-AF65-F5344CB8AC3E}">
        <p14:creationId xmlns:p14="http://schemas.microsoft.com/office/powerpoint/2010/main" val="1226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23" grpId="0"/>
      <p:bldGraphic spid="4" grpId="0">
        <p:bldAsOne/>
      </p:bldGraphic>
      <p:bldGraphic spid="5" grpId="0">
        <p:bldAsOne/>
      </p:bldGraphic>
      <p:bldP spid="6" grpId="0"/>
      <p:bldP spid="15" grpId="0"/>
      <p:bldP spid="47" grpId="0"/>
      <p:bldP spid="29" grpId="0"/>
      <p:bldP spid="41" grpId="0"/>
      <p:bldP spid="42" grpId="0"/>
      <p:bldP spid="5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E15C9-A6DD-614C-91E9-CB17C96CA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684"/>
            <a:ext cx="8798061" cy="601390"/>
          </a:xfrm>
        </p:spPr>
        <p:txBody>
          <a:bodyPr/>
          <a:lstStyle/>
          <a:p>
            <a:r>
              <a:rPr lang="en-CH" sz="2400" dirty="0"/>
              <a:t>On average across different input sets and SSDs</a:t>
            </a:r>
          </a:p>
          <a:p>
            <a:endParaRPr lang="en-CH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8F475A-5E16-4946-AC40-A1BB808A4B03}"/>
              </a:ext>
            </a:extLst>
          </p:cNvPr>
          <p:cNvGraphicFramePr>
            <a:graphicFrameLocks/>
          </p:cNvGraphicFramePr>
          <p:nvPr/>
        </p:nvGraphicFramePr>
        <p:xfrm>
          <a:off x="1324224" y="1511074"/>
          <a:ext cx="7014576" cy="300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B7952F-4C1F-0E41-8095-74D13B2FC2FE}"/>
              </a:ext>
            </a:extLst>
          </p:cNvPr>
          <p:cNvSpPr txBox="1"/>
          <p:nvPr/>
        </p:nvSpPr>
        <p:spPr>
          <a:xfrm rot="16200000">
            <a:off x="-480696" y="2578298"/>
            <a:ext cx="27807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GeoMean Energy Reduction</a:t>
            </a:r>
          </a:p>
          <a:p>
            <a:pPr algn="ctr"/>
            <a:r>
              <a:rPr lang="en-CH" b="1" dirty="0">
                <a:latin typeface="Corbel" panose="020B0503020204020204" pitchFamily="34" charset="0"/>
              </a:rPr>
              <a:t>(Higher is Better)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4C737-6FEA-2246-8D04-9675BCD2241A}"/>
              </a:ext>
            </a:extLst>
          </p:cNvPr>
          <p:cNvSpPr/>
          <p:nvPr/>
        </p:nvSpPr>
        <p:spPr>
          <a:xfrm>
            <a:off x="0" y="4747923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energy reduction over </a:t>
            </a:r>
          </a:p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the </a:t>
            </a:r>
            <a:r>
              <a:rPr lang="en-GB" sz="2350" b="1" dirty="0">
                <a:solidFill>
                  <a:srgbClr val="C813BD"/>
                </a:solidFill>
                <a:latin typeface="Corbel" panose="020B0503020204020204" pitchFamily="34" charset="0"/>
              </a:rPr>
              <a:t>Performance-Optimized</a:t>
            </a:r>
            <a:r>
              <a:rPr lang="en-CH" sz="2350" b="1" dirty="0">
                <a:solidFill>
                  <a:schemeClr val="tx1"/>
                </a:solidFill>
                <a:latin typeface="Corbel" panose="020B0503020204020204" pitchFamily="34" charset="0"/>
              </a:rPr>
              <a:t>,</a:t>
            </a:r>
            <a:r>
              <a:rPr lang="en-CH" sz="2350" b="1" dirty="0">
                <a:solidFill>
                  <a:srgbClr val="C813BD"/>
                </a:solidFill>
                <a:latin typeface="Corbel" panose="020B0503020204020204" pitchFamily="34" charset="0"/>
              </a:rPr>
              <a:t> </a:t>
            </a:r>
            <a:r>
              <a:rPr lang="en-GB" sz="2350" b="1" dirty="0">
                <a:solidFill>
                  <a:srgbClr val="DB742F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, and </a:t>
            </a:r>
            <a:r>
              <a:rPr lang="en-GB" sz="2350" b="1" dirty="0">
                <a:solidFill>
                  <a:srgbClr val="7030A0"/>
                </a:solidFill>
                <a:latin typeface="Corbel" panose="020B0503020204020204" pitchFamily="34" charset="0"/>
              </a:rPr>
              <a:t>PIM</a:t>
            </a:r>
            <a:r>
              <a:rPr lang="en-GB" sz="2350" b="1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baselines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E46513-A638-C740-B242-5F6A7C513128}"/>
              </a:ext>
            </a:extLst>
          </p:cNvPr>
          <p:cNvCxnSpPr>
            <a:cxnSpLocks/>
          </p:cNvCxnSpPr>
          <p:nvPr/>
        </p:nvCxnSpPr>
        <p:spPr>
          <a:xfrm flipV="1">
            <a:off x="2536132" y="1950787"/>
            <a:ext cx="0" cy="1658031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C154CB-9114-3544-9CEC-75361288F786}"/>
              </a:ext>
            </a:extLst>
          </p:cNvPr>
          <p:cNvSpPr txBox="1"/>
          <p:nvPr/>
        </p:nvSpPr>
        <p:spPr>
          <a:xfrm rot="16200000">
            <a:off x="2308736" y="2235101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C813BD"/>
                </a:solidFill>
                <a:latin typeface="Calibri" panose="020F0502020204030204"/>
              </a:rPr>
              <a:t>5.4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ED5D0C-E127-AA45-85BB-5D0CB7293B6F}"/>
              </a:ext>
            </a:extLst>
          </p:cNvPr>
          <p:cNvCxnSpPr>
            <a:cxnSpLocks/>
          </p:cNvCxnSpPr>
          <p:nvPr/>
        </p:nvCxnSpPr>
        <p:spPr>
          <a:xfrm>
            <a:off x="2163468" y="1950787"/>
            <a:ext cx="4980561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2BED7-0A92-2645-A423-633BFD3B22F7}"/>
              </a:ext>
            </a:extLst>
          </p:cNvPr>
          <p:cNvCxnSpPr>
            <a:cxnSpLocks/>
          </p:cNvCxnSpPr>
          <p:nvPr/>
        </p:nvCxnSpPr>
        <p:spPr>
          <a:xfrm flipV="1">
            <a:off x="4151870" y="1967145"/>
            <a:ext cx="0" cy="1882361"/>
          </a:xfrm>
          <a:prstGeom prst="straightConnector1">
            <a:avLst/>
          </a:prstGeom>
          <a:ln w="15875">
            <a:solidFill>
              <a:srgbClr val="DB742F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B11B6-4049-B842-845B-BF613047B3B3}"/>
              </a:ext>
            </a:extLst>
          </p:cNvPr>
          <p:cNvSpPr txBox="1"/>
          <p:nvPr/>
        </p:nvSpPr>
        <p:spPr>
          <a:xfrm rot="16200000">
            <a:off x="3832152" y="2306140"/>
            <a:ext cx="58472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DB742F"/>
                </a:solidFill>
                <a:latin typeface="Calibri" panose="020F0502020204030204"/>
              </a:rPr>
              <a:t>15.2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DB74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648080-A72B-CE45-9DEC-DAC2BC1670B1}"/>
              </a:ext>
            </a:extLst>
          </p:cNvPr>
          <p:cNvCxnSpPr>
            <a:cxnSpLocks/>
          </p:cNvCxnSpPr>
          <p:nvPr/>
        </p:nvCxnSpPr>
        <p:spPr>
          <a:xfrm flipV="1">
            <a:off x="5769935" y="1950787"/>
            <a:ext cx="0" cy="958662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1419C1-DA6A-8F47-8864-B7672570EC50}"/>
              </a:ext>
            </a:extLst>
          </p:cNvPr>
          <p:cNvSpPr txBox="1"/>
          <p:nvPr/>
        </p:nvSpPr>
        <p:spPr>
          <a:xfrm rot="16200000">
            <a:off x="5547208" y="223510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7030A0"/>
                </a:solidFill>
                <a:latin typeface="Calibri" panose="020F0502020204030204"/>
              </a:rPr>
              <a:t>1.9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1E3EC5-2D00-D84B-BC50-6509DDF6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Reduction in Energy Consumption</a:t>
            </a:r>
            <a:endParaRPr lang="en-CH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187E99F-3D4B-D044-A03E-A2BBADF33857}"/>
              </a:ext>
            </a:extLst>
          </p:cNvPr>
          <p:cNvSpPr/>
          <p:nvPr/>
        </p:nvSpPr>
        <p:spPr>
          <a:xfrm>
            <a:off x="3644243" y="1511074"/>
            <a:ext cx="1017581" cy="3003114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A05963-E0CB-4D48-8B31-1D3BEB052E0B}"/>
              </a:ext>
            </a:extLst>
          </p:cNvPr>
          <p:cNvSpPr txBox="1"/>
          <p:nvPr/>
        </p:nvSpPr>
        <p:spPr>
          <a:xfrm>
            <a:off x="7723077" y="818155"/>
            <a:ext cx="134861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0432FF"/>
                </a:solidFill>
                <a:latin typeface="Corbel" panose="020B0503020204020204" pitchFamily="34" charset="0"/>
              </a:rPr>
              <a:t>Same </a:t>
            </a:r>
          </a:p>
          <a:p>
            <a:pPr algn="ctr"/>
            <a:r>
              <a:rPr lang="en-CH" sz="2400" b="1" i="1" dirty="0">
                <a:solidFill>
                  <a:srgbClr val="0432FF"/>
                </a:solidFill>
                <a:latin typeface="Corbel" panose="020B0503020204020204" pitchFamily="34" charset="0"/>
              </a:rPr>
              <a:t>accuracy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17E30C8D-DB76-A44A-BB78-A8B943DA1DF2}"/>
              </a:ext>
            </a:extLst>
          </p:cNvPr>
          <p:cNvCxnSpPr>
            <a:cxnSpLocks/>
          </p:cNvCxnSpPr>
          <p:nvPr/>
        </p:nvCxnSpPr>
        <p:spPr>
          <a:xfrm flipV="1">
            <a:off x="4713382" y="1047762"/>
            <a:ext cx="3009694" cy="601391"/>
          </a:xfrm>
          <a:prstGeom prst="curvedConnector3">
            <a:avLst>
              <a:gd name="adj1" fmla="val 62153"/>
            </a:avLst>
          </a:prstGeom>
          <a:ln w="15875">
            <a:solidFill>
              <a:srgbClr val="0432FF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66230F0-F2AE-724D-B455-1B062E46C3C3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7193825" y="1421535"/>
            <a:ext cx="717133" cy="341372"/>
          </a:xfrm>
          <a:prstGeom prst="curvedConnector2">
            <a:avLst/>
          </a:prstGeom>
          <a:ln w="15875">
            <a:solidFill>
              <a:srgbClr val="0432FF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2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8" grpId="0" animBg="1"/>
      <p:bldP spid="15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7|1|6.4|2.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7|1|6.4|2.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6|8.2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6|8.2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4|3.1|5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re San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 w="38100"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  <a:latin typeface="Quire Sans" panose="020B0502040400020003" pitchFamily="34" charset="0"/>
            <a:cs typeface="Quire Sans" panose="020B05020404000200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28490</TotalTime>
  <Words>14218</Words>
  <Application>Microsoft Macintosh PowerPoint</Application>
  <PresentationFormat>On-screen Show (4:3)</PresentationFormat>
  <Paragraphs>2956</Paragraphs>
  <Slides>166</Slides>
  <Notes>109</Notes>
  <HiddenSlides>15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166</vt:i4>
      </vt:variant>
    </vt:vector>
  </HeadingPairs>
  <TitlesOfParts>
    <vt:vector size="188" baseType="lpstr">
      <vt:lpstr>Arial</vt:lpstr>
      <vt:lpstr>Arial</vt:lpstr>
      <vt:lpstr>Calibri</vt:lpstr>
      <vt:lpstr>Calibri Light</vt:lpstr>
      <vt:lpstr>Cambria</vt:lpstr>
      <vt:lpstr>Cambria Math</vt:lpstr>
      <vt:lpstr>Comic Sans MS</vt:lpstr>
      <vt:lpstr>Consolas</vt:lpstr>
      <vt:lpstr>Corbel</vt:lpstr>
      <vt:lpstr>Courier</vt:lpstr>
      <vt:lpstr>Courier New</vt:lpstr>
      <vt:lpstr>europa</vt:lpstr>
      <vt:lpstr>Garamond</vt:lpstr>
      <vt:lpstr>Quire Sans</vt:lpstr>
      <vt:lpstr>Tahoma</vt:lpstr>
      <vt:lpstr>Times New Roman</vt:lpstr>
      <vt:lpstr>Verdana</vt:lpstr>
      <vt:lpstr>Wingdings</vt:lpstr>
      <vt:lpstr>Office Theme</vt:lpstr>
      <vt:lpstr>Edge</vt:lpstr>
      <vt:lpstr>2_Edge</vt:lpstr>
      <vt:lpstr>BEER</vt:lpstr>
      <vt:lpstr>PowerPoint Presentation</vt:lpstr>
      <vt:lpstr>Brief Self Introduction</vt:lpstr>
      <vt:lpstr>Outline</vt:lpstr>
      <vt:lpstr>Outline</vt:lpstr>
      <vt:lpstr>Genomics and Metagenomics are Critical for Many Applications</vt:lpstr>
      <vt:lpstr>DNA Under Electron Microscope</vt:lpstr>
      <vt:lpstr>PowerPoint Presentation</vt:lpstr>
      <vt:lpstr>Genome Sequencers</vt:lpstr>
      <vt:lpstr>High-Throughput Sequencers</vt:lpstr>
      <vt:lpstr> Problems with (Meta) Genome Analysis Today</vt:lpstr>
      <vt:lpstr>Genome Sequence Analysis</vt:lpstr>
      <vt:lpstr>Accelerating (Meta)Genome Analysis</vt:lpstr>
      <vt:lpstr>Illumina DRAGEN Bio-IT Platform (2018)</vt:lpstr>
      <vt:lpstr>NVIDIA Clara Parabricks (2020)</vt:lpstr>
      <vt:lpstr>NVIDIA Hopper DPX Instructions (2022)</vt:lpstr>
      <vt:lpstr>Bionano &amp; NVIDIA:  Accelerating Analysis for Fast Time to Results</vt:lpstr>
      <vt:lpstr>Accelerating Genome Sequence Analysis</vt:lpstr>
      <vt:lpstr>What is Metagenomics?</vt:lpstr>
      <vt:lpstr>What is Metagenomics?</vt:lpstr>
      <vt:lpstr>Our Goal</vt:lpstr>
      <vt:lpstr>Outline</vt:lpstr>
      <vt:lpstr>GenStore</vt:lpstr>
      <vt:lpstr>GenStore A High-Performance In-Storage Processing System for Genome Sequence Analysis</vt:lpstr>
      <vt:lpstr>Genome Sequence Analysis</vt:lpstr>
      <vt:lpstr>Genome Sequence Analysis</vt:lpstr>
      <vt:lpstr>Key Idea</vt:lpstr>
      <vt:lpstr>Challenges</vt:lpstr>
      <vt:lpstr>GenStore</vt:lpstr>
      <vt:lpstr>Outline</vt:lpstr>
      <vt:lpstr>Read Mapping Process</vt:lpstr>
      <vt:lpstr>Read Mapping Process</vt:lpstr>
      <vt:lpstr>Outline</vt:lpstr>
      <vt:lpstr>Motivation</vt:lpstr>
      <vt:lpstr>Motivation</vt:lpstr>
      <vt:lpstr>Our Goal</vt:lpstr>
      <vt:lpstr>Outline</vt:lpstr>
      <vt:lpstr>GenStore</vt:lpstr>
      <vt:lpstr>Filtering Opportunities</vt:lpstr>
      <vt:lpstr>GenStore</vt:lpstr>
      <vt:lpstr>GenStore</vt:lpstr>
      <vt:lpstr>GenStore-EM </vt:lpstr>
      <vt:lpstr>GenStore-EM: Data Structures</vt:lpstr>
      <vt:lpstr>GenStore-EM: Data Structures</vt:lpstr>
      <vt:lpstr>GenStore-EM: Finding a Match</vt:lpstr>
      <vt:lpstr>GenStore-EM: Not Finding a Match</vt:lpstr>
      <vt:lpstr>GenStore-EM: Not Finding a Match</vt:lpstr>
      <vt:lpstr>GenStore-EM: Not Finding a Match</vt:lpstr>
      <vt:lpstr>GenStore-EM: Optimization</vt:lpstr>
      <vt:lpstr>GenStore-EM: Design</vt:lpstr>
      <vt:lpstr>GenStore</vt:lpstr>
      <vt:lpstr>GenStore-NM</vt:lpstr>
      <vt:lpstr>GenStore-NM: Mechanism</vt:lpstr>
      <vt:lpstr>GenStore-NM: Mechanism</vt:lpstr>
      <vt:lpstr>Outline</vt:lpstr>
      <vt:lpstr>Evaluation Methodology</vt:lpstr>
      <vt:lpstr>Performance – GenStore-EM</vt:lpstr>
      <vt:lpstr>Performance – GenStore-NM</vt:lpstr>
      <vt:lpstr>Area and Power</vt:lpstr>
      <vt:lpstr>More in the Paper</vt:lpstr>
      <vt:lpstr>GenStore A High-Performance In-Storage Processing System for Genome Sequence Analysis</vt:lpstr>
      <vt:lpstr>Outline</vt:lpstr>
      <vt:lpstr>MegIS</vt:lpstr>
      <vt:lpstr>MegIS  High-Performance, Energy-Efficient, and Low-Cost Metagenomic Analysis with In-Storage Processing</vt:lpstr>
      <vt:lpstr>Outline</vt:lpstr>
      <vt:lpstr>Metagenomic Analysis</vt:lpstr>
      <vt:lpstr>Outline</vt:lpstr>
      <vt:lpstr>Motivation</vt:lpstr>
      <vt:lpstr>Motivation</vt:lpstr>
      <vt:lpstr>I/O Overhead is Hard to Avoid</vt:lpstr>
      <vt:lpstr>Our Goal</vt:lpstr>
      <vt:lpstr>Challenges of In-Storage Processing</vt:lpstr>
      <vt:lpstr>Outline</vt:lpstr>
      <vt:lpstr>MegIS: Metagenomics In-Storage</vt:lpstr>
      <vt:lpstr>MegIS’s Steps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Step 1 Overview</vt:lpstr>
      <vt:lpstr>Step 1 Overview</vt:lpstr>
      <vt:lpstr>Step 1 Design</vt:lpstr>
      <vt:lpstr>Step 2 Overview</vt:lpstr>
      <vt:lpstr>Step 2 Overview</vt:lpstr>
      <vt:lpstr>Step 2 Design: Identifying the Common K-mers</vt:lpstr>
      <vt:lpstr>Step 2 Design: Identifying the Common K-mers</vt:lpstr>
      <vt:lpstr>Step 2 Design: Retrieving the Species ID</vt:lpstr>
      <vt:lpstr>Step 2 Design: Retrieving the Species ID</vt:lpstr>
      <vt:lpstr>Step 2 Design: Retrieving the Species ID</vt:lpstr>
      <vt:lpstr>Step 3</vt:lpstr>
      <vt:lpstr>Step 3</vt:lpstr>
      <vt:lpstr>Outline</vt:lpstr>
      <vt:lpstr>Evaluation Methodology Overview (I)</vt:lpstr>
      <vt:lpstr>Evaluation Methodology Overview (II)</vt:lpstr>
      <vt:lpstr>Speedup over Software (with Cost-Optimized SSD)</vt:lpstr>
      <vt:lpstr>Speedup over Software (with Performance-Optimized SSD)</vt:lpstr>
      <vt:lpstr>Speedup over the PIM Hardware Baseline</vt:lpstr>
      <vt:lpstr>Reduction in Energy Consumption</vt:lpstr>
      <vt:lpstr>Accuracy, Area, and Power</vt:lpstr>
      <vt:lpstr>System Cost-Efficiency</vt:lpstr>
      <vt:lpstr>More in the Paper</vt:lpstr>
      <vt:lpstr>MegIS  High-Performance, Energy-Efficient, and Low-Cost Metagenomic Analysis with In-Storage Processing</vt:lpstr>
      <vt:lpstr>Outline</vt:lpstr>
      <vt:lpstr>Specializing the Storage System  for Genomics &amp; Metagenomics  Can Provide Large Benefits</vt:lpstr>
      <vt:lpstr>Specializing the Storage System  for Genomics &amp; Metagenomics  Can Provide Large Benefits</vt:lpstr>
      <vt:lpstr>(Co-)Optimizing  Algorithm-Architecture-Device  is Critical</vt:lpstr>
      <vt:lpstr>Computer Architecture (Expanded View)</vt:lpstr>
      <vt:lpstr>More About My Research</vt:lpstr>
      <vt:lpstr>PowerPoint Presentation</vt:lpstr>
      <vt:lpstr>Backup Slides</vt:lpstr>
      <vt:lpstr>End-to-End Workflow of Genome Sequence Analysis</vt:lpstr>
      <vt:lpstr>Motivation</vt:lpstr>
      <vt:lpstr>Motivation</vt:lpstr>
      <vt:lpstr>Motivation</vt:lpstr>
      <vt:lpstr>Benefits of Ideal In-Storage Filter</vt:lpstr>
      <vt:lpstr>Overheads of Software Mappers</vt:lpstr>
      <vt:lpstr>Overheads of Software Mappers</vt:lpstr>
      <vt:lpstr>Overheads of Hardware Mappers</vt:lpstr>
      <vt:lpstr>Ideal-OSF</vt:lpstr>
      <vt:lpstr>Comparison to PIM</vt:lpstr>
      <vt:lpstr>Long Read Use Cases</vt:lpstr>
      <vt:lpstr>FTL</vt:lpstr>
      <vt:lpstr>FTL: Metadata</vt:lpstr>
      <vt:lpstr>FTL: Data Placement</vt:lpstr>
      <vt:lpstr>FTL: SSD Management Tasks</vt:lpstr>
      <vt:lpstr>Data Sizes</vt:lpstr>
      <vt:lpstr>SSD Specs</vt:lpstr>
      <vt:lpstr>Evaluation Methodology</vt:lpstr>
      <vt:lpstr>GenStore-NM</vt:lpstr>
      <vt:lpstr>Chaining Processing Element</vt:lpstr>
      <vt:lpstr>GenStore-EM</vt:lpstr>
      <vt:lpstr>GenStore-NM</vt:lpstr>
      <vt:lpstr>Effect of Inputs on GenStore-EM </vt:lpstr>
      <vt:lpstr>Effect of Inputs on GenStore-NM </vt:lpstr>
      <vt:lpstr>PowerPoint Presentation</vt:lpstr>
      <vt:lpstr>Motivational Analysis</vt:lpstr>
      <vt:lpstr>Overview of MegIS’s Steps</vt:lpstr>
      <vt:lpstr>More Details on Step 1</vt:lpstr>
      <vt:lpstr>K-mer Sketch Data Structures</vt:lpstr>
      <vt:lpstr>K-mer Sketch Streaming Hardware Design</vt:lpstr>
      <vt:lpstr>Index Generation in Step 3</vt:lpstr>
      <vt:lpstr>MegIS FTL</vt:lpstr>
      <vt:lpstr>Multi-Sample Analysis</vt:lpstr>
      <vt:lpstr>SSD Configurations</vt:lpstr>
      <vt:lpstr>Impact of Different Optimizations</vt:lpstr>
      <vt:lpstr>Impact of Different Optimizations</vt:lpstr>
      <vt:lpstr>Speedup with Different Database Sizes</vt:lpstr>
      <vt:lpstr>Speedup with Different #SSDs</vt:lpstr>
      <vt:lpstr>Speedup with Different Main Memory Capacities</vt:lpstr>
      <vt:lpstr>Speedup with Varying SSD Internal Bandwidth</vt:lpstr>
      <vt:lpstr>Speedup of Abundance Estimation</vt:lpstr>
      <vt:lpstr>Multi-Sample Use Case</vt:lpstr>
      <vt:lpstr>Area and Power</vt:lpstr>
      <vt:lpstr>Step 1 Overview</vt:lpstr>
      <vt:lpstr>Step 1 Overview</vt:lpstr>
      <vt:lpstr>Step 1 Design</vt:lpstr>
      <vt:lpstr>Step 2 Overview</vt:lpstr>
      <vt:lpstr>Step 2 Overview</vt:lpstr>
      <vt:lpstr>Step 2 Design: Identifying the Common K-mers</vt:lpstr>
      <vt:lpstr>Step 2 Design: Identifying the Common K-mers</vt:lpstr>
      <vt:lpstr>Step 2 Design: Retrieving the Species ID</vt:lpstr>
      <vt:lpstr>Step 2 Design: Retrieving the Species ID</vt:lpstr>
      <vt:lpstr>Step 2 Design: Retrieving the Species ID</vt:lpstr>
      <vt:lpstr>Step 3</vt:lpstr>
      <vt:lpstr>Step 3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Microsoft Office User</cp:lastModifiedBy>
  <cp:revision>279</cp:revision>
  <cp:lastPrinted>2019-02-23T04:26:38Z</cp:lastPrinted>
  <dcterms:created xsi:type="dcterms:W3CDTF">2017-06-05T15:22:10Z</dcterms:created>
  <dcterms:modified xsi:type="dcterms:W3CDTF">2024-11-02T16:50:40Z</dcterms:modified>
  <cp:category/>
</cp:coreProperties>
</file>