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6.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2.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7.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8.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30.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1.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6.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7.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8.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9.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40.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1.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2.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3.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4.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49.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0.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9.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60.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1.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2.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63.xml" ContentType="application/vnd.openxmlformats-officedocument.theme+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4.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5.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6.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7.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8.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69.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theme/theme70.xml" ContentType="application/vnd.openxmlformats-officedocument.theme+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72.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3.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theme/theme74.xml" ContentType="application/vnd.openxmlformats-officedocument.theme+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ags/tag1.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ags/tag2.xml" ContentType="application/vnd.openxmlformats-officedocument.presentationml.tag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8.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9.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3.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87" r:id="rId9"/>
    <p:sldMasterId id="2147484099" r:id="rId10"/>
    <p:sldMasterId id="2147484281" r:id="rId11"/>
    <p:sldMasterId id="2147484522" r:id="rId12"/>
    <p:sldMasterId id="2147484571" r:id="rId13"/>
    <p:sldMasterId id="2147484777" r:id="rId14"/>
    <p:sldMasterId id="2147484837" r:id="rId15"/>
    <p:sldMasterId id="2147484849" r:id="rId16"/>
    <p:sldMasterId id="2147484861" r:id="rId17"/>
    <p:sldMasterId id="2147484873" r:id="rId18"/>
    <p:sldMasterId id="2147484969" r:id="rId19"/>
    <p:sldMasterId id="2147485410" r:id="rId20"/>
    <p:sldMasterId id="2147485520" r:id="rId21"/>
    <p:sldMasterId id="2147485532" r:id="rId22"/>
    <p:sldMasterId id="2147485652" r:id="rId23"/>
    <p:sldMasterId id="2147485665" r:id="rId24"/>
    <p:sldMasterId id="2147485714" r:id="rId25"/>
    <p:sldMasterId id="2147486472" r:id="rId26"/>
    <p:sldMasterId id="2147486594" r:id="rId27"/>
    <p:sldMasterId id="2147486871" r:id="rId28"/>
    <p:sldMasterId id="2147487120" r:id="rId29"/>
    <p:sldMasterId id="2147487144" r:id="rId30"/>
    <p:sldMasterId id="2147487194" r:id="rId31"/>
    <p:sldMasterId id="2147487206" r:id="rId32"/>
    <p:sldMasterId id="2147487258" r:id="rId33"/>
    <p:sldMasterId id="2147487459" r:id="rId34"/>
    <p:sldMasterId id="2147487471" r:id="rId35"/>
    <p:sldMasterId id="2147487574" r:id="rId36"/>
    <p:sldMasterId id="2147487623" r:id="rId37"/>
    <p:sldMasterId id="2147487743" r:id="rId38"/>
    <p:sldMasterId id="2147488085" r:id="rId39"/>
    <p:sldMasterId id="2147488097" r:id="rId40"/>
    <p:sldMasterId id="2147488265" r:id="rId41"/>
    <p:sldMasterId id="2147488340" r:id="rId42"/>
    <p:sldMasterId id="2147488378" r:id="rId43"/>
    <p:sldMasterId id="2147488559" r:id="rId44"/>
    <p:sldMasterId id="2147488624" r:id="rId45"/>
    <p:sldMasterId id="2147488637" r:id="rId46"/>
    <p:sldMasterId id="2147488747" r:id="rId47"/>
    <p:sldMasterId id="2147488978" r:id="rId48"/>
    <p:sldMasterId id="2147488991" r:id="rId49"/>
    <p:sldMasterId id="2147489016" r:id="rId50"/>
    <p:sldMasterId id="2147489028" r:id="rId51"/>
    <p:sldMasterId id="2147489216" r:id="rId52"/>
    <p:sldMasterId id="2147489228" r:id="rId53"/>
    <p:sldMasterId id="2147489252" r:id="rId54"/>
    <p:sldMasterId id="2147489265" r:id="rId55"/>
    <p:sldMasterId id="2147489277" r:id="rId56"/>
    <p:sldMasterId id="2147489289" r:id="rId57"/>
    <p:sldMasterId id="2147489550" r:id="rId58"/>
    <p:sldMasterId id="2147489562" r:id="rId59"/>
    <p:sldMasterId id="2147489587" r:id="rId60"/>
    <p:sldMasterId id="2147489637" r:id="rId61"/>
    <p:sldMasterId id="2147489643" r:id="rId62"/>
    <p:sldMasterId id="2147489805" r:id="rId63"/>
    <p:sldMasterId id="2147489925" r:id="rId64"/>
    <p:sldMasterId id="2147489950" r:id="rId65"/>
    <p:sldMasterId id="2147489999" r:id="rId66"/>
    <p:sldMasterId id="2147490012" r:id="rId67"/>
    <p:sldMasterId id="2147490025" r:id="rId68"/>
    <p:sldMasterId id="2147490037" r:id="rId69"/>
    <p:sldMasterId id="2147490040" r:id="rId70"/>
    <p:sldMasterId id="2147490083" r:id="rId71"/>
    <p:sldMasterId id="2147490111" r:id="rId72"/>
    <p:sldMasterId id="2147490114" r:id="rId73"/>
    <p:sldMasterId id="2147490120" r:id="rId74"/>
    <p:sldMasterId id="2147490123" r:id="rId75"/>
  </p:sldMasterIdLst>
  <p:notesMasterIdLst>
    <p:notesMasterId r:id="rId201"/>
  </p:notesMasterIdLst>
  <p:handoutMasterIdLst>
    <p:handoutMasterId r:id="rId202"/>
  </p:handoutMasterIdLst>
  <p:sldIdLst>
    <p:sldId id="7250" r:id="rId76"/>
    <p:sldId id="2147470620" r:id="rId77"/>
    <p:sldId id="7183" r:id="rId78"/>
    <p:sldId id="7186" r:id="rId79"/>
    <p:sldId id="5601" r:id="rId80"/>
    <p:sldId id="7187" r:id="rId81"/>
    <p:sldId id="4884" r:id="rId82"/>
    <p:sldId id="661" r:id="rId83"/>
    <p:sldId id="662" r:id="rId84"/>
    <p:sldId id="663" r:id="rId85"/>
    <p:sldId id="666" r:id="rId86"/>
    <p:sldId id="667" r:id="rId87"/>
    <p:sldId id="5263" r:id="rId88"/>
    <p:sldId id="7188" r:id="rId89"/>
    <p:sldId id="7278" r:id="rId90"/>
    <p:sldId id="7189" r:id="rId91"/>
    <p:sldId id="7190" r:id="rId92"/>
    <p:sldId id="6578" r:id="rId93"/>
    <p:sldId id="6579" r:id="rId94"/>
    <p:sldId id="5003" r:id="rId95"/>
    <p:sldId id="5004" r:id="rId96"/>
    <p:sldId id="6580" r:id="rId97"/>
    <p:sldId id="5594" r:id="rId98"/>
    <p:sldId id="5595" r:id="rId99"/>
    <p:sldId id="7195" r:id="rId100"/>
    <p:sldId id="3637" r:id="rId101"/>
    <p:sldId id="3639" r:id="rId102"/>
    <p:sldId id="3640" r:id="rId103"/>
    <p:sldId id="7196" r:id="rId104"/>
    <p:sldId id="7197" r:id="rId105"/>
    <p:sldId id="7198" r:id="rId106"/>
    <p:sldId id="7199" r:id="rId107"/>
    <p:sldId id="7200" r:id="rId108"/>
    <p:sldId id="7201" r:id="rId109"/>
    <p:sldId id="761" r:id="rId110"/>
    <p:sldId id="705" r:id="rId111"/>
    <p:sldId id="706" r:id="rId112"/>
    <p:sldId id="762" r:id="rId113"/>
    <p:sldId id="589" r:id="rId114"/>
    <p:sldId id="763" r:id="rId115"/>
    <p:sldId id="777" r:id="rId116"/>
    <p:sldId id="7289" r:id="rId117"/>
    <p:sldId id="7290" r:id="rId118"/>
    <p:sldId id="7293" r:id="rId119"/>
    <p:sldId id="7294" r:id="rId120"/>
    <p:sldId id="7295" r:id="rId121"/>
    <p:sldId id="7296" r:id="rId122"/>
    <p:sldId id="735" r:id="rId123"/>
    <p:sldId id="7202" r:id="rId124"/>
    <p:sldId id="7203" r:id="rId125"/>
    <p:sldId id="7478" r:id="rId126"/>
    <p:sldId id="7670" r:id="rId127"/>
    <p:sldId id="7671" r:id="rId128"/>
    <p:sldId id="7672" r:id="rId129"/>
    <p:sldId id="1138" r:id="rId130"/>
    <p:sldId id="7673" r:id="rId131"/>
    <p:sldId id="7674" r:id="rId132"/>
    <p:sldId id="7675" r:id="rId133"/>
    <p:sldId id="7676" r:id="rId134"/>
    <p:sldId id="7677" r:id="rId135"/>
    <p:sldId id="7678" r:id="rId136"/>
    <p:sldId id="7679" r:id="rId137"/>
    <p:sldId id="7680" r:id="rId138"/>
    <p:sldId id="1109" r:id="rId139"/>
    <p:sldId id="7667" r:id="rId140"/>
    <p:sldId id="7481" r:id="rId141"/>
    <p:sldId id="954" r:id="rId142"/>
    <p:sldId id="1060" r:id="rId143"/>
    <p:sldId id="1065" r:id="rId144"/>
    <p:sldId id="1006" r:id="rId145"/>
    <p:sldId id="1064" r:id="rId146"/>
    <p:sldId id="1062" r:id="rId147"/>
    <p:sldId id="1027" r:id="rId148"/>
    <p:sldId id="1073" r:id="rId149"/>
    <p:sldId id="1081" r:id="rId150"/>
    <p:sldId id="1074" r:id="rId151"/>
    <p:sldId id="1101" r:id="rId152"/>
    <p:sldId id="1103" r:id="rId153"/>
    <p:sldId id="1102" r:id="rId154"/>
    <p:sldId id="1078" r:id="rId155"/>
    <p:sldId id="1082" r:id="rId156"/>
    <p:sldId id="1079" r:id="rId157"/>
    <p:sldId id="1080" r:id="rId158"/>
    <p:sldId id="1076" r:id="rId159"/>
    <p:sldId id="1083" r:id="rId160"/>
    <p:sldId id="1084" r:id="rId161"/>
    <p:sldId id="1085" r:id="rId162"/>
    <p:sldId id="1091" r:id="rId163"/>
    <p:sldId id="1086" r:id="rId164"/>
    <p:sldId id="1088" r:id="rId165"/>
    <p:sldId id="2147470817" r:id="rId166"/>
    <p:sldId id="1090" r:id="rId167"/>
    <p:sldId id="945" r:id="rId168"/>
    <p:sldId id="849" r:id="rId169"/>
    <p:sldId id="857" r:id="rId170"/>
    <p:sldId id="810" r:id="rId171"/>
    <p:sldId id="7464" r:id="rId172"/>
    <p:sldId id="7692" r:id="rId173"/>
    <p:sldId id="1184" r:id="rId174"/>
    <p:sldId id="7205" r:id="rId175"/>
    <p:sldId id="7206" r:id="rId176"/>
    <p:sldId id="7207" r:id="rId177"/>
    <p:sldId id="2147470621" r:id="rId178"/>
    <p:sldId id="7204" r:id="rId179"/>
    <p:sldId id="7465" r:id="rId180"/>
    <p:sldId id="276" r:id="rId181"/>
    <p:sldId id="286" r:id="rId182"/>
    <p:sldId id="287" r:id="rId183"/>
    <p:sldId id="288" r:id="rId184"/>
    <p:sldId id="289" r:id="rId185"/>
    <p:sldId id="290" r:id="rId186"/>
    <p:sldId id="295" r:id="rId187"/>
    <p:sldId id="300" r:id="rId188"/>
    <p:sldId id="299" r:id="rId189"/>
    <p:sldId id="312" r:id="rId190"/>
    <p:sldId id="2147470821" r:id="rId191"/>
    <p:sldId id="330" r:id="rId192"/>
    <p:sldId id="325" r:id="rId193"/>
    <p:sldId id="2147470820" r:id="rId194"/>
    <p:sldId id="6632" r:id="rId195"/>
    <p:sldId id="6633" r:id="rId196"/>
    <p:sldId id="7701" r:id="rId197"/>
    <p:sldId id="922" r:id="rId198"/>
    <p:sldId id="2147470819" r:id="rId199"/>
    <p:sldId id="2147470818" r:id="rId200"/>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0432FF"/>
    <a:srgbClr val="1A5712"/>
    <a:srgbClr val="8C0000"/>
    <a:srgbClr val="FF00C4"/>
    <a:srgbClr val="948A54"/>
    <a:srgbClr val="2A55D6"/>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735" autoAdjust="0"/>
    <p:restoredTop sz="95492" autoAdjust="0"/>
  </p:normalViewPr>
  <p:slideViewPr>
    <p:cSldViewPr>
      <p:cViewPr varScale="1">
        <p:scale>
          <a:sx n="141" d="100"/>
          <a:sy n="141" d="100"/>
        </p:scale>
        <p:origin x="1072" y="184"/>
      </p:cViewPr>
      <p:guideLst>
        <p:guide orient="horz" pos="2160"/>
        <p:guide pos="2880"/>
      </p:guideLst>
    </p:cSldViewPr>
  </p:slideViewPr>
  <p:notesTextViewPr>
    <p:cViewPr>
      <p:scale>
        <a:sx n="100" d="100"/>
        <a:sy n="100" d="100"/>
      </p:scale>
      <p:origin x="0" y="0"/>
    </p:cViewPr>
  </p:notesTextViewPr>
  <p:sorterViewPr>
    <p:cViewPr>
      <p:scale>
        <a:sx n="74" d="100"/>
        <a:sy n="74"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2.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9.xml"/><Relationship Id="rId138" Type="http://schemas.openxmlformats.org/officeDocument/2006/relationships/slide" Target="slides/slide63.xml"/><Relationship Id="rId159" Type="http://schemas.openxmlformats.org/officeDocument/2006/relationships/slide" Target="slides/slide84.xml"/><Relationship Id="rId170" Type="http://schemas.openxmlformats.org/officeDocument/2006/relationships/slide" Target="slides/slide95.xml"/><Relationship Id="rId191" Type="http://schemas.openxmlformats.org/officeDocument/2006/relationships/slide" Target="slides/slide116.xml"/><Relationship Id="rId205" Type="http://schemas.openxmlformats.org/officeDocument/2006/relationships/theme" Target="theme/theme1.xml"/><Relationship Id="rId107" Type="http://schemas.openxmlformats.org/officeDocument/2006/relationships/slide" Target="slides/slide32.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Master" Target="slideMasters/slideMaster74.xml"/><Relationship Id="rId128" Type="http://schemas.openxmlformats.org/officeDocument/2006/relationships/slide" Target="slides/slide53.xml"/><Relationship Id="rId149" Type="http://schemas.openxmlformats.org/officeDocument/2006/relationships/slide" Target="slides/slide74.xml"/><Relationship Id="rId5" Type="http://schemas.openxmlformats.org/officeDocument/2006/relationships/slideMaster" Target="slideMasters/slideMaster5.xml"/><Relationship Id="rId95" Type="http://schemas.openxmlformats.org/officeDocument/2006/relationships/slide" Target="slides/slide20.xml"/><Relationship Id="rId160" Type="http://schemas.openxmlformats.org/officeDocument/2006/relationships/slide" Target="slides/slide85.xml"/><Relationship Id="rId181" Type="http://schemas.openxmlformats.org/officeDocument/2006/relationships/slide" Target="slides/slide106.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43.xml"/><Relationship Id="rId139" Type="http://schemas.openxmlformats.org/officeDocument/2006/relationships/slide" Target="slides/slide64.xml"/><Relationship Id="rId85" Type="http://schemas.openxmlformats.org/officeDocument/2006/relationships/slide" Target="slides/slide10.xml"/><Relationship Id="rId150" Type="http://schemas.openxmlformats.org/officeDocument/2006/relationships/slide" Target="slides/slide75.xml"/><Relationship Id="rId171" Type="http://schemas.openxmlformats.org/officeDocument/2006/relationships/slide" Target="slides/slide96.xml"/><Relationship Id="rId192" Type="http://schemas.openxmlformats.org/officeDocument/2006/relationships/slide" Target="slides/slide117.xml"/><Relationship Id="rId206" Type="http://schemas.openxmlformats.org/officeDocument/2006/relationships/tableStyles" Target="tableStyles.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33.xml"/><Relationship Id="rId129" Type="http://schemas.openxmlformats.org/officeDocument/2006/relationships/slide" Target="slides/slide54.xml"/><Relationship Id="rId54" Type="http://schemas.openxmlformats.org/officeDocument/2006/relationships/slideMaster" Target="slideMasters/slideMaster54.xml"/><Relationship Id="rId75" Type="http://schemas.openxmlformats.org/officeDocument/2006/relationships/slideMaster" Target="slideMasters/slideMaster75.xml"/><Relationship Id="rId96" Type="http://schemas.openxmlformats.org/officeDocument/2006/relationships/slide" Target="slides/slide21.xml"/><Relationship Id="rId140" Type="http://schemas.openxmlformats.org/officeDocument/2006/relationships/slide" Target="slides/slide65.xml"/><Relationship Id="rId161" Type="http://schemas.openxmlformats.org/officeDocument/2006/relationships/slide" Target="slides/slide86.xml"/><Relationship Id="rId182" Type="http://schemas.openxmlformats.org/officeDocument/2006/relationships/slide" Target="slides/slide107.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44.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11.xml"/><Relationship Id="rId130" Type="http://schemas.openxmlformats.org/officeDocument/2006/relationships/slide" Target="slides/slide55.xml"/><Relationship Id="rId151" Type="http://schemas.openxmlformats.org/officeDocument/2006/relationships/slide" Target="slides/slide76.xml"/><Relationship Id="rId172" Type="http://schemas.openxmlformats.org/officeDocument/2006/relationships/slide" Target="slides/slide97.xml"/><Relationship Id="rId193" Type="http://schemas.openxmlformats.org/officeDocument/2006/relationships/slide" Target="slides/slide118.xml"/><Relationship Id="rId13" Type="http://schemas.openxmlformats.org/officeDocument/2006/relationships/slideMaster" Target="slideMasters/slideMaster13.xml"/><Relationship Id="rId109" Type="http://schemas.openxmlformats.org/officeDocument/2006/relationships/slide" Target="slides/slide34.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xml"/><Relationship Id="rId97" Type="http://schemas.openxmlformats.org/officeDocument/2006/relationships/slide" Target="slides/slide22.xml"/><Relationship Id="rId120" Type="http://schemas.openxmlformats.org/officeDocument/2006/relationships/slide" Target="slides/slide45.xml"/><Relationship Id="rId141" Type="http://schemas.openxmlformats.org/officeDocument/2006/relationships/slide" Target="slides/slide66.xml"/><Relationship Id="rId7" Type="http://schemas.openxmlformats.org/officeDocument/2006/relationships/slideMaster" Target="slideMasters/slideMaster7.xml"/><Relationship Id="rId162" Type="http://schemas.openxmlformats.org/officeDocument/2006/relationships/slide" Target="slides/slide87.xml"/><Relationship Id="rId183" Type="http://schemas.openxmlformats.org/officeDocument/2006/relationships/slide" Target="slides/slide108.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12.xml"/><Relationship Id="rId110" Type="http://schemas.openxmlformats.org/officeDocument/2006/relationships/slide" Target="slides/slide35.xml"/><Relationship Id="rId115" Type="http://schemas.openxmlformats.org/officeDocument/2006/relationships/slide" Target="slides/slide40.xml"/><Relationship Id="rId131" Type="http://schemas.openxmlformats.org/officeDocument/2006/relationships/slide" Target="slides/slide56.xml"/><Relationship Id="rId136" Type="http://schemas.openxmlformats.org/officeDocument/2006/relationships/slide" Target="slides/slide61.xml"/><Relationship Id="rId157" Type="http://schemas.openxmlformats.org/officeDocument/2006/relationships/slide" Target="slides/slide82.xml"/><Relationship Id="rId178" Type="http://schemas.openxmlformats.org/officeDocument/2006/relationships/slide" Target="slides/slide103.xml"/><Relationship Id="rId61" Type="http://schemas.openxmlformats.org/officeDocument/2006/relationships/slideMaster" Target="slideMasters/slideMaster61.xml"/><Relationship Id="rId82" Type="http://schemas.openxmlformats.org/officeDocument/2006/relationships/slide" Target="slides/slide7.xml"/><Relationship Id="rId152" Type="http://schemas.openxmlformats.org/officeDocument/2006/relationships/slide" Target="slides/slide77.xml"/><Relationship Id="rId173" Type="http://schemas.openxmlformats.org/officeDocument/2006/relationships/slide" Target="slides/slide98.xml"/><Relationship Id="rId194" Type="http://schemas.openxmlformats.org/officeDocument/2006/relationships/slide" Target="slides/slide119.xml"/><Relationship Id="rId199" Type="http://schemas.openxmlformats.org/officeDocument/2006/relationships/slide" Target="slides/slide124.xml"/><Relationship Id="rId203" Type="http://schemas.openxmlformats.org/officeDocument/2006/relationships/presProps" Target="presProp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xml"/><Relationship Id="rId100" Type="http://schemas.openxmlformats.org/officeDocument/2006/relationships/slide" Target="slides/slide25.xml"/><Relationship Id="rId105" Type="http://schemas.openxmlformats.org/officeDocument/2006/relationships/slide" Target="slides/slide30.xml"/><Relationship Id="rId126" Type="http://schemas.openxmlformats.org/officeDocument/2006/relationships/slide" Target="slides/slide51.xml"/><Relationship Id="rId147" Type="http://schemas.openxmlformats.org/officeDocument/2006/relationships/slide" Target="slides/slide72.xml"/><Relationship Id="rId168" Type="http://schemas.openxmlformats.org/officeDocument/2006/relationships/slide" Target="slides/slide93.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8.xml"/><Relationship Id="rId98" Type="http://schemas.openxmlformats.org/officeDocument/2006/relationships/slide" Target="slides/slide23.xml"/><Relationship Id="rId121" Type="http://schemas.openxmlformats.org/officeDocument/2006/relationships/slide" Target="slides/slide46.xml"/><Relationship Id="rId142" Type="http://schemas.openxmlformats.org/officeDocument/2006/relationships/slide" Target="slides/slide67.xml"/><Relationship Id="rId163" Type="http://schemas.openxmlformats.org/officeDocument/2006/relationships/slide" Target="slides/slide88.xml"/><Relationship Id="rId184" Type="http://schemas.openxmlformats.org/officeDocument/2006/relationships/slide" Target="slides/slide109.xml"/><Relationship Id="rId189" Type="http://schemas.openxmlformats.org/officeDocument/2006/relationships/slide" Target="slides/slide114.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41.xml"/><Relationship Id="rId137" Type="http://schemas.openxmlformats.org/officeDocument/2006/relationships/slide" Target="slides/slide62.xml"/><Relationship Id="rId158" Type="http://schemas.openxmlformats.org/officeDocument/2006/relationships/slide" Target="slides/slide8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8.xml"/><Relationship Id="rId88" Type="http://schemas.openxmlformats.org/officeDocument/2006/relationships/slide" Target="slides/slide13.xml"/><Relationship Id="rId111" Type="http://schemas.openxmlformats.org/officeDocument/2006/relationships/slide" Target="slides/slide36.xml"/><Relationship Id="rId132" Type="http://schemas.openxmlformats.org/officeDocument/2006/relationships/slide" Target="slides/slide57.xml"/><Relationship Id="rId153" Type="http://schemas.openxmlformats.org/officeDocument/2006/relationships/slide" Target="slides/slide78.xml"/><Relationship Id="rId174" Type="http://schemas.openxmlformats.org/officeDocument/2006/relationships/slide" Target="slides/slide99.xml"/><Relationship Id="rId179" Type="http://schemas.openxmlformats.org/officeDocument/2006/relationships/slide" Target="slides/slide104.xml"/><Relationship Id="rId195" Type="http://schemas.openxmlformats.org/officeDocument/2006/relationships/slide" Target="slides/slide120.xml"/><Relationship Id="rId190" Type="http://schemas.openxmlformats.org/officeDocument/2006/relationships/slide" Target="slides/slide115.xml"/><Relationship Id="rId204" Type="http://schemas.openxmlformats.org/officeDocument/2006/relationships/viewProps" Target="viewProp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31.xml"/><Relationship Id="rId127" Type="http://schemas.openxmlformats.org/officeDocument/2006/relationships/slide" Target="slides/slide5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 Target="slides/slide3.xml"/><Relationship Id="rId94" Type="http://schemas.openxmlformats.org/officeDocument/2006/relationships/slide" Target="slides/slide19.xml"/><Relationship Id="rId99" Type="http://schemas.openxmlformats.org/officeDocument/2006/relationships/slide" Target="slides/slide24.xml"/><Relationship Id="rId101" Type="http://schemas.openxmlformats.org/officeDocument/2006/relationships/slide" Target="slides/slide26.xml"/><Relationship Id="rId122" Type="http://schemas.openxmlformats.org/officeDocument/2006/relationships/slide" Target="slides/slide47.xml"/><Relationship Id="rId143" Type="http://schemas.openxmlformats.org/officeDocument/2006/relationships/slide" Target="slides/slide68.xml"/><Relationship Id="rId148" Type="http://schemas.openxmlformats.org/officeDocument/2006/relationships/slide" Target="slides/slide73.xml"/><Relationship Id="rId164" Type="http://schemas.openxmlformats.org/officeDocument/2006/relationships/slide" Target="slides/slide89.xml"/><Relationship Id="rId169" Type="http://schemas.openxmlformats.org/officeDocument/2006/relationships/slide" Target="slides/slide94.xml"/><Relationship Id="rId185" Type="http://schemas.openxmlformats.org/officeDocument/2006/relationships/slide" Target="slides/slide110.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05.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4.xml"/><Relationship Id="rId112" Type="http://schemas.openxmlformats.org/officeDocument/2006/relationships/slide" Target="slides/slide37.xml"/><Relationship Id="rId133" Type="http://schemas.openxmlformats.org/officeDocument/2006/relationships/slide" Target="slides/slide58.xml"/><Relationship Id="rId154" Type="http://schemas.openxmlformats.org/officeDocument/2006/relationships/slide" Target="slides/slide79.xml"/><Relationship Id="rId175" Type="http://schemas.openxmlformats.org/officeDocument/2006/relationships/slide" Target="slides/slide100.xml"/><Relationship Id="rId196" Type="http://schemas.openxmlformats.org/officeDocument/2006/relationships/slide" Target="slides/slide121.xml"/><Relationship Id="rId200" Type="http://schemas.openxmlformats.org/officeDocument/2006/relationships/slide" Target="slides/slide125.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4.xml"/><Relationship Id="rId102" Type="http://schemas.openxmlformats.org/officeDocument/2006/relationships/slide" Target="slides/slide27.xml"/><Relationship Id="rId123" Type="http://schemas.openxmlformats.org/officeDocument/2006/relationships/slide" Target="slides/slide48.xml"/><Relationship Id="rId144" Type="http://schemas.openxmlformats.org/officeDocument/2006/relationships/slide" Target="slides/slide69.xml"/><Relationship Id="rId90" Type="http://schemas.openxmlformats.org/officeDocument/2006/relationships/slide" Target="slides/slide15.xml"/><Relationship Id="rId165" Type="http://schemas.openxmlformats.org/officeDocument/2006/relationships/slide" Target="slides/slide90.xml"/><Relationship Id="rId186" Type="http://schemas.openxmlformats.org/officeDocument/2006/relationships/slide" Target="slides/slide11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8.xml"/><Relationship Id="rId134" Type="http://schemas.openxmlformats.org/officeDocument/2006/relationships/slide" Target="slides/slide59.xml"/><Relationship Id="rId80" Type="http://schemas.openxmlformats.org/officeDocument/2006/relationships/slide" Target="slides/slide5.xml"/><Relationship Id="rId155" Type="http://schemas.openxmlformats.org/officeDocument/2006/relationships/slide" Target="slides/slide80.xml"/><Relationship Id="rId176" Type="http://schemas.openxmlformats.org/officeDocument/2006/relationships/slide" Target="slides/slide101.xml"/><Relationship Id="rId197" Type="http://schemas.openxmlformats.org/officeDocument/2006/relationships/slide" Target="slides/slide122.xml"/><Relationship Id="rId201"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8.xml"/><Relationship Id="rId124" Type="http://schemas.openxmlformats.org/officeDocument/2006/relationships/slide" Target="slides/slide49.xml"/><Relationship Id="rId70" Type="http://schemas.openxmlformats.org/officeDocument/2006/relationships/slideMaster" Target="slideMasters/slideMaster70.xml"/><Relationship Id="rId91" Type="http://schemas.openxmlformats.org/officeDocument/2006/relationships/slide" Target="slides/slide16.xml"/><Relationship Id="rId145" Type="http://schemas.openxmlformats.org/officeDocument/2006/relationships/slide" Target="slides/slide70.xml"/><Relationship Id="rId166" Type="http://schemas.openxmlformats.org/officeDocument/2006/relationships/slide" Target="slides/slide91.xml"/><Relationship Id="rId187" Type="http://schemas.openxmlformats.org/officeDocument/2006/relationships/slide" Target="slides/slide112.xml"/><Relationship Id="rId1" Type="http://schemas.openxmlformats.org/officeDocument/2006/relationships/slideMaster" Target="slideMasters/slideMaster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9.xml"/><Relationship Id="rId60" Type="http://schemas.openxmlformats.org/officeDocument/2006/relationships/slideMaster" Target="slideMasters/slideMaster60.xml"/><Relationship Id="rId81" Type="http://schemas.openxmlformats.org/officeDocument/2006/relationships/slide" Target="slides/slide6.xml"/><Relationship Id="rId135" Type="http://schemas.openxmlformats.org/officeDocument/2006/relationships/slide" Target="slides/slide60.xml"/><Relationship Id="rId156" Type="http://schemas.openxmlformats.org/officeDocument/2006/relationships/slide" Target="slides/slide81.xml"/><Relationship Id="rId177" Type="http://schemas.openxmlformats.org/officeDocument/2006/relationships/slide" Target="slides/slide102.xml"/><Relationship Id="rId198" Type="http://schemas.openxmlformats.org/officeDocument/2006/relationships/slide" Target="slides/slide123.xml"/><Relationship Id="rId202" Type="http://schemas.openxmlformats.org/officeDocument/2006/relationships/handoutMaster" Target="handoutMasters/handoutMaster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50" Type="http://schemas.openxmlformats.org/officeDocument/2006/relationships/slideMaster" Target="slideMasters/slideMaster50.xml"/><Relationship Id="rId104" Type="http://schemas.openxmlformats.org/officeDocument/2006/relationships/slide" Target="slides/slide29.xml"/><Relationship Id="rId125" Type="http://schemas.openxmlformats.org/officeDocument/2006/relationships/slide" Target="slides/slide50.xml"/><Relationship Id="rId146" Type="http://schemas.openxmlformats.org/officeDocument/2006/relationships/slide" Target="slides/slide71.xml"/><Relationship Id="rId167" Type="http://schemas.openxmlformats.org/officeDocument/2006/relationships/slide" Target="slides/slide92.xml"/><Relationship Id="rId188" Type="http://schemas.openxmlformats.org/officeDocument/2006/relationships/slide" Target="slides/slide113.xml"/><Relationship Id="rId71" Type="http://schemas.openxmlformats.org/officeDocument/2006/relationships/slideMaster" Target="slideMasters/slideMaster71.xml"/><Relationship Id="rId92" Type="http://schemas.openxmlformats.org/officeDocument/2006/relationships/slide" Target="slides/slide17.xml"/><Relationship Id="rId2" Type="http://schemas.openxmlformats.org/officeDocument/2006/relationships/slideMaster" Target="slideMasters/slideMaster2.xml"/><Relationship Id="rId29" Type="http://schemas.openxmlformats.org/officeDocument/2006/relationships/slideMaster" Target="slideMasters/slideMaster29.xml"/></Relationships>
</file>

<file path=ppt/charts/_rels/chart1.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4.2294921468149803E-2"/>
          <c:w val="0.81248526717179204"/>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c:v>
                </c:pt>
                <c:pt idx="1">
                  <c:v>1</c:v>
                </c:pt>
              </c:numCache>
            </c:numRef>
          </c:val>
          <c:extLst>
            <c:ext xmlns:c16="http://schemas.microsoft.com/office/drawing/2014/chart" uri="{C3380CC4-5D6E-409C-BE32-E72D297353CC}">
              <c16:uniqueId val="{00000000-7826-9D49-811B-D9535C7E3A55}"/>
            </c:ext>
          </c:extLst>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8.8582677165354298E-2</c:v>
                </c:pt>
                <c:pt idx="1">
                  <c:v>1.3448690025594699E-2</c:v>
                </c:pt>
              </c:numCache>
            </c:numRef>
          </c:val>
          <c:extLst>
            <c:ext xmlns:c16="http://schemas.microsoft.com/office/drawing/2014/chart" uri="{C3380CC4-5D6E-409C-BE32-E72D297353CC}">
              <c16:uniqueId val="{00000001-7826-9D49-811B-D9535C7E3A55}"/>
            </c:ext>
          </c:extLst>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0.51673228346456701</c:v>
                </c:pt>
                <c:pt idx="1">
                  <c:v>0.31183065183633102</c:v>
                </c:pt>
              </c:numCache>
            </c:numRef>
          </c:val>
          <c:extLst>
            <c:ext xmlns:c16="http://schemas.microsoft.com/office/drawing/2014/chart" uri="{C3380CC4-5D6E-409C-BE32-E72D297353CC}">
              <c16:uniqueId val="{00000002-7826-9D49-811B-D9535C7E3A55}"/>
            </c:ext>
          </c:extLst>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1.0147637795275599</c:v>
                </c:pt>
                <c:pt idx="1">
                  <c:v>0.67849912393909895</c:v>
                </c:pt>
              </c:numCache>
            </c:numRef>
          </c:val>
          <c:extLst>
            <c:ext xmlns:c16="http://schemas.microsoft.com/office/drawing/2014/chart" uri="{C3380CC4-5D6E-409C-BE32-E72D297353CC}">
              <c16:uniqueId val="{00000003-7826-9D49-811B-D9535C7E3A55}"/>
            </c:ext>
          </c:extLst>
        </c:ser>
        <c:dLbls>
          <c:showLegendKey val="0"/>
          <c:showVal val="0"/>
          <c:showCatName val="0"/>
          <c:showSerName val="0"/>
          <c:showPercent val="0"/>
          <c:showBubbleSize val="0"/>
        </c:dLbls>
        <c:gapWidth val="150"/>
        <c:axId val="1745777488"/>
        <c:axId val="1745818560"/>
      </c:barChart>
      <c:catAx>
        <c:axId val="1745777488"/>
        <c:scaling>
          <c:orientation val="minMax"/>
        </c:scaling>
        <c:delete val="0"/>
        <c:axPos val="b"/>
        <c:numFmt formatCode="General" sourceLinked="0"/>
        <c:majorTickMark val="out"/>
        <c:minorTickMark val="none"/>
        <c:tickLblPos val="nextTo"/>
        <c:txPr>
          <a:bodyPr/>
          <a:lstStyle/>
          <a:p>
            <a:pPr>
              <a:defRPr sz="2400"/>
            </a:pPr>
            <a:endParaRPr lang="en-US"/>
          </a:p>
        </c:txPr>
        <c:crossAx val="1745818560"/>
        <c:crosses val="autoZero"/>
        <c:auto val="1"/>
        <c:lblAlgn val="ctr"/>
        <c:lblOffset val="100"/>
        <c:noMultiLvlLbl val="0"/>
      </c:catAx>
      <c:valAx>
        <c:axId val="1745818560"/>
        <c:scaling>
          <c:orientation val="minMax"/>
        </c:scaling>
        <c:delete val="0"/>
        <c:axPos val="l"/>
        <c:majorGridlines/>
        <c:title>
          <c:tx>
            <c:rich>
              <a:bodyPr rot="-5400000" vert="horz"/>
              <a:lstStyle/>
              <a:p>
                <a:pPr>
                  <a:defRPr/>
                </a:pPr>
                <a:r>
                  <a:rPr lang="en-US" sz="2400" dirty="0"/>
                  <a:t>Normalized</a:t>
                </a:r>
                <a:r>
                  <a:rPr lang="en-US" sz="2400" baseline="0" dirty="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1745777488"/>
        <c:crosses val="autoZero"/>
        <c:crossBetween val="between"/>
      </c:valAx>
    </c:plotArea>
    <c:legend>
      <c:legendPos val="r"/>
      <c:layout>
        <c:manualLayout>
          <c:xMode val="edge"/>
          <c:yMode val="edge"/>
          <c:x val="0.28331835289456703"/>
          <c:y val="2.2068074823980298E-3"/>
          <c:w val="0.667939508740653"/>
          <c:h val="0.1410890305378489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5381084610801"/>
          <c:y val="0.16350283110678582"/>
          <c:w val="0.78966361088921855"/>
          <c:h val="0.69315933822878883"/>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Area'!$B$2:$B$3</c:f>
              <c:numCache>
                <c:formatCode>General</c:formatCode>
                <c:ptCount val="2"/>
                <c:pt idx="0">
                  <c:v>426</c:v>
                </c:pt>
                <c:pt idx="1">
                  <c:v>441</c:v>
                </c:pt>
              </c:numCache>
            </c:numRef>
          </c:val>
          <c:extLst>
            <c:ext xmlns:c16="http://schemas.microsoft.com/office/drawing/2014/chart" uri="{C3380CC4-5D6E-409C-BE32-E72D297353CC}">
              <c16:uniqueId val="{00000000-75D3-B144-B837-789803961459}"/>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Area'!$C$2:$C$3</c:f>
              <c:numCache>
                <c:formatCode>General</c:formatCode>
                <c:ptCount val="2"/>
                <c:pt idx="0">
                  <c:v>801</c:v>
                </c:pt>
                <c:pt idx="1">
                  <c:v>830</c:v>
                </c:pt>
              </c:numCache>
            </c:numRef>
          </c:val>
          <c:extLst>
            <c:ext xmlns:c16="http://schemas.microsoft.com/office/drawing/2014/chart" uri="{C3380CC4-5D6E-409C-BE32-E72D297353CC}">
              <c16:uniqueId val="{00000001-75D3-B144-B837-789803961459}"/>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Area'!$D$2:$D$3</c:f>
              <c:numCache>
                <c:formatCode>General</c:formatCode>
                <c:ptCount val="2"/>
                <c:pt idx="0">
                  <c:v>1504</c:v>
                </c:pt>
                <c:pt idx="1">
                  <c:v>1558</c:v>
                </c:pt>
              </c:numCache>
            </c:numRef>
          </c:val>
          <c:extLst>
            <c:ext xmlns:c16="http://schemas.microsoft.com/office/drawing/2014/chart" uri="{C3380CC4-5D6E-409C-BE32-E72D297353CC}">
              <c16:uniqueId val="{00000002-75D3-B144-B837-789803961459}"/>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Speedup </a:t>
                </a:r>
                <a:br>
                  <a:rPr lang="en-US" sz="2000" b="0" i="0" u="none" strike="noStrike" baseline="0"/>
                </a:br>
                <a:r>
                  <a:rPr lang="en-US" sz="2000" b="0" i="0" u="none" strike="noStrike" baseline="0"/>
                  <a:t>per Unit Area</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0.12061817027773489"/>
          <c:y val="4.49438202247191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1476916834671"/>
          <c:y val="0.16507367735357717"/>
          <c:w val="0.82741108448400469"/>
          <c:h val="0.685480609298599"/>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Energy!$B$2:$B$3</c:f>
              <c:numCache>
                <c:formatCode>0</c:formatCode>
                <c:ptCount val="2"/>
                <c:pt idx="0">
                  <c:v>1361.7034722414755</c:v>
                </c:pt>
                <c:pt idx="1">
                  <c:v>28.966392217439974</c:v>
                </c:pt>
              </c:numCache>
            </c:numRef>
          </c:val>
          <c:extLst>
            <c:ext xmlns:c16="http://schemas.microsoft.com/office/drawing/2014/chart" uri="{C3380CC4-5D6E-409C-BE32-E72D297353CC}">
              <c16:uniqueId val="{00000000-EFD8-8B41-BFC5-9F8237B773BB}"/>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Energy!$C$2:$C$3</c:f>
              <c:numCache>
                <c:formatCode>0</c:formatCode>
                <c:ptCount val="2"/>
                <c:pt idx="0">
                  <c:v>1854.9694897579293</c:v>
                </c:pt>
                <c:pt idx="1">
                  <c:v>39.459232415164351</c:v>
                </c:pt>
              </c:numCache>
            </c:numRef>
          </c:val>
          <c:extLst>
            <c:ext xmlns:c16="http://schemas.microsoft.com/office/drawing/2014/chart" uri="{C3380CC4-5D6E-409C-BE32-E72D297353CC}">
              <c16:uniqueId val="{00000001-EFD8-8B41-BFC5-9F8237B773BB}"/>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Energy!$D$2:$D$3</c:f>
              <c:numCache>
                <c:formatCode>0</c:formatCode>
                <c:ptCount val="2"/>
                <c:pt idx="0">
                  <c:v>3071.3750713054669</c:v>
                </c:pt>
                <c:pt idx="1">
                  <c:v>65.334822724550605</c:v>
                </c:pt>
              </c:numCache>
            </c:numRef>
          </c:val>
          <c:extLst>
            <c:ext xmlns:c16="http://schemas.microsoft.com/office/drawing/2014/chart" uri="{C3380CC4-5D6E-409C-BE32-E72D297353CC}">
              <c16:uniqueId val="{00000002-EFD8-8B41-BFC5-9F8237B773BB}"/>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Energy Salving</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8073845841733551E-2"/>
          <c:y val="4.4943877032765554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8B5CA-6F68-5440-B315-4045CCAE1F32}" type="doc">
      <dgm:prSet loTypeId="urn:microsoft.com/office/officeart/2005/8/layout/hChevron3" loCatId="" qsTypeId="urn:microsoft.com/office/officeart/2005/8/quickstyle/simple1" qsCatId="simple" csTypeId="urn:microsoft.com/office/officeart/2005/8/colors/accent1_5" csCatId="accent1" phldr="1"/>
      <dgm:spPr/>
    </dgm:pt>
    <dgm:pt modelId="{979D5D5F-CFFB-4A44-A203-7EF76F995E83}">
      <dgm:prSet phldrT="[Text]"/>
      <dgm:spPr/>
      <dgm:t>
        <a:bodyPr/>
        <a:lstStyle/>
        <a:p>
          <a:pPr>
            <a:lnSpc>
              <a:spcPct val="100000"/>
            </a:lnSpc>
          </a:pPr>
          <a:r>
            <a:rPr lang="en-GB">
              <a:latin typeface="Corbel" panose="020B0503020204020204" pitchFamily="34" charset="0"/>
            </a:rPr>
            <a:t>C-Like Code with</a:t>
          </a:r>
        </a:p>
        <a:p>
          <a:pPr>
            <a:lnSpc>
              <a:spcPct val="100000"/>
            </a:lnSpc>
          </a:pPr>
          <a:r>
            <a:rPr lang="en-GB" b="1" i="1">
              <a:latin typeface="Corbel" panose="020B0503020204020204" pitchFamily="34" charset="0"/>
            </a:rPr>
            <a:t>pLUTo API</a:t>
          </a:r>
          <a:r>
            <a:rPr lang="en-GB" i="1">
              <a:latin typeface="Corbel" panose="020B0503020204020204" pitchFamily="34" charset="0"/>
            </a:rPr>
            <a:t> </a:t>
          </a:r>
          <a:r>
            <a:rPr lang="en-GB" i="0">
              <a:latin typeface="Corbel" panose="020B0503020204020204" pitchFamily="34" charset="0"/>
            </a:rPr>
            <a:t>calls</a:t>
          </a:r>
        </a:p>
      </dgm:t>
    </dgm:pt>
    <dgm:pt modelId="{32686CC3-8238-7440-94D6-633B0B26FC8D}" type="parTrans" cxnId="{7D4564E3-4FE3-E54B-B968-42850ACFFB82}">
      <dgm:prSet/>
      <dgm:spPr/>
      <dgm:t>
        <a:bodyPr/>
        <a:lstStyle/>
        <a:p>
          <a:endParaRPr lang="en-GB"/>
        </a:p>
      </dgm:t>
    </dgm:pt>
    <dgm:pt modelId="{A1C29126-D530-7D45-B89D-705A5B629287}" type="sibTrans" cxnId="{7D4564E3-4FE3-E54B-B968-42850ACFFB82}">
      <dgm:prSet/>
      <dgm:spPr/>
      <dgm:t>
        <a:bodyPr/>
        <a:lstStyle/>
        <a:p>
          <a:endParaRPr lang="en-GB"/>
        </a:p>
      </dgm:t>
    </dgm:pt>
    <dgm:pt modelId="{B840A59D-D7B8-5A4C-8DCE-5739D93AB8AA}">
      <dgm:prSet phldrT="[Text]"/>
      <dgm:spPr/>
      <dgm:t>
        <a:bodyPr/>
        <a:lstStyle/>
        <a:p>
          <a:r>
            <a:rPr lang="en-GB">
              <a:latin typeface="Corbel" panose="020B0503020204020204" pitchFamily="34" charset="0"/>
            </a:rPr>
            <a:t>Assembly Code with</a:t>
          </a:r>
          <a:br>
            <a:rPr lang="en-GB">
              <a:latin typeface="Corbel" panose="020B0503020204020204" pitchFamily="34" charset="0"/>
            </a:rPr>
          </a:br>
          <a:r>
            <a:rPr lang="en-GB" b="1" i="1">
              <a:latin typeface="Corbel" panose="020B0503020204020204" pitchFamily="34" charset="0"/>
            </a:rPr>
            <a:t>pLUTo ISA Extensions</a:t>
          </a:r>
        </a:p>
      </dgm:t>
    </dgm:pt>
    <dgm:pt modelId="{F754ECCA-CE37-FB48-9CE7-8F4EE8B81D75}" type="parTrans" cxnId="{271B2C67-E0F1-494F-BD2D-2856A0454E88}">
      <dgm:prSet/>
      <dgm:spPr/>
      <dgm:t>
        <a:bodyPr/>
        <a:lstStyle/>
        <a:p>
          <a:endParaRPr lang="en-GB"/>
        </a:p>
      </dgm:t>
    </dgm:pt>
    <dgm:pt modelId="{323A83F7-C32C-4C41-A113-9601D21F47F6}" type="sibTrans" cxnId="{271B2C67-E0F1-494F-BD2D-2856A0454E88}">
      <dgm:prSet/>
      <dgm:spPr/>
      <dgm:t>
        <a:bodyPr/>
        <a:lstStyle/>
        <a:p>
          <a:endParaRPr lang="en-GB"/>
        </a:p>
      </dgm:t>
    </dgm:pt>
    <dgm:pt modelId="{095FDF67-55EF-2344-BA25-9E176563F5D3}">
      <dgm:prSet phldrT="[Text]"/>
      <dgm:spPr/>
      <dgm:t>
        <a:bodyPr/>
        <a:lstStyle/>
        <a:p>
          <a:r>
            <a:rPr lang="en-GB">
              <a:latin typeface="Corbel" panose="020B0503020204020204" pitchFamily="34" charset="0"/>
            </a:rPr>
            <a:t>Execution in the </a:t>
          </a:r>
          <a:r>
            <a:rPr lang="en-GB" b="1" i="1">
              <a:latin typeface="Corbel" panose="020B0503020204020204" pitchFamily="34" charset="0"/>
            </a:rPr>
            <a:t>DRAM Substrate</a:t>
          </a:r>
        </a:p>
      </dgm:t>
    </dgm:pt>
    <dgm:pt modelId="{8817C059-F270-8C44-86D0-5C1F3FBB1A25}" type="parTrans" cxnId="{A5C0E43B-CDDB-D74E-B79D-0E910BEF3BF5}">
      <dgm:prSet/>
      <dgm:spPr/>
      <dgm:t>
        <a:bodyPr/>
        <a:lstStyle/>
        <a:p>
          <a:endParaRPr lang="en-GB"/>
        </a:p>
      </dgm:t>
    </dgm:pt>
    <dgm:pt modelId="{FC849C6E-BBC3-ED42-A33D-2443FF1DE192}" type="sibTrans" cxnId="{A5C0E43B-CDDB-D74E-B79D-0E910BEF3BF5}">
      <dgm:prSet/>
      <dgm:spPr/>
      <dgm:t>
        <a:bodyPr/>
        <a:lstStyle/>
        <a:p>
          <a:endParaRPr lang="en-GB"/>
        </a:p>
      </dgm:t>
    </dgm:pt>
    <dgm:pt modelId="{387E678E-7998-9445-86AA-44E1B0F59D32}" type="pres">
      <dgm:prSet presAssocID="{5EC8B5CA-6F68-5440-B315-4045CCAE1F32}" presName="Name0" presStyleCnt="0">
        <dgm:presLayoutVars>
          <dgm:dir/>
          <dgm:resizeHandles val="exact"/>
        </dgm:presLayoutVars>
      </dgm:prSet>
      <dgm:spPr/>
    </dgm:pt>
    <dgm:pt modelId="{8036C18A-E609-294B-A760-0CDDCB69D669}" type="pres">
      <dgm:prSet presAssocID="{979D5D5F-CFFB-4A44-A203-7EF76F995E83}" presName="parTxOnly" presStyleLbl="node1" presStyleIdx="0" presStyleCnt="3">
        <dgm:presLayoutVars>
          <dgm:bulletEnabled val="1"/>
        </dgm:presLayoutVars>
      </dgm:prSet>
      <dgm:spPr/>
    </dgm:pt>
    <dgm:pt modelId="{FFAA2D6D-BEB5-7A41-AE50-5354DB51BA92}" type="pres">
      <dgm:prSet presAssocID="{A1C29126-D530-7D45-B89D-705A5B629287}" presName="parSpace" presStyleCnt="0"/>
      <dgm:spPr/>
    </dgm:pt>
    <dgm:pt modelId="{4CCAA316-0589-354B-B544-CEEC099CFB9C}" type="pres">
      <dgm:prSet presAssocID="{B840A59D-D7B8-5A4C-8DCE-5739D93AB8AA}" presName="parTxOnly" presStyleLbl="node1" presStyleIdx="1" presStyleCnt="3" custScaleX="151056">
        <dgm:presLayoutVars>
          <dgm:bulletEnabled val="1"/>
        </dgm:presLayoutVars>
      </dgm:prSet>
      <dgm:spPr/>
    </dgm:pt>
    <dgm:pt modelId="{0AE8C921-57CF-9D46-91AC-176637223D8F}" type="pres">
      <dgm:prSet presAssocID="{323A83F7-C32C-4C41-A113-9601D21F47F6}" presName="parSpace" presStyleCnt="0"/>
      <dgm:spPr/>
    </dgm:pt>
    <dgm:pt modelId="{A911AD35-6562-C044-BB98-10C7C2E27183}" type="pres">
      <dgm:prSet presAssocID="{095FDF67-55EF-2344-BA25-9E176563F5D3}" presName="parTxOnly" presStyleLbl="node1" presStyleIdx="2" presStyleCnt="3">
        <dgm:presLayoutVars>
          <dgm:bulletEnabled val="1"/>
        </dgm:presLayoutVars>
      </dgm:prSet>
      <dgm:spPr/>
    </dgm:pt>
  </dgm:ptLst>
  <dgm:cxnLst>
    <dgm:cxn modelId="{BF029613-9ABB-524A-9723-5FB14600A469}" type="presOf" srcId="{979D5D5F-CFFB-4A44-A203-7EF76F995E83}" destId="{8036C18A-E609-294B-A760-0CDDCB69D669}" srcOrd="0" destOrd="0" presId="urn:microsoft.com/office/officeart/2005/8/layout/hChevron3"/>
    <dgm:cxn modelId="{A5C0E43B-CDDB-D74E-B79D-0E910BEF3BF5}" srcId="{5EC8B5CA-6F68-5440-B315-4045CCAE1F32}" destId="{095FDF67-55EF-2344-BA25-9E176563F5D3}" srcOrd="2" destOrd="0" parTransId="{8817C059-F270-8C44-86D0-5C1F3FBB1A25}" sibTransId="{FC849C6E-BBC3-ED42-A33D-2443FF1DE192}"/>
    <dgm:cxn modelId="{1AEA5744-8BD1-EE47-8AFB-FD4A3B9FB72D}" type="presOf" srcId="{095FDF67-55EF-2344-BA25-9E176563F5D3}" destId="{A911AD35-6562-C044-BB98-10C7C2E27183}" srcOrd="0" destOrd="0" presId="urn:microsoft.com/office/officeart/2005/8/layout/hChevron3"/>
    <dgm:cxn modelId="{9C642065-9AC7-6B41-A322-DAD8B3381C90}" type="presOf" srcId="{5EC8B5CA-6F68-5440-B315-4045CCAE1F32}" destId="{387E678E-7998-9445-86AA-44E1B0F59D32}" srcOrd="0" destOrd="0" presId="urn:microsoft.com/office/officeart/2005/8/layout/hChevron3"/>
    <dgm:cxn modelId="{271B2C67-E0F1-494F-BD2D-2856A0454E88}" srcId="{5EC8B5CA-6F68-5440-B315-4045CCAE1F32}" destId="{B840A59D-D7B8-5A4C-8DCE-5739D93AB8AA}" srcOrd="1" destOrd="0" parTransId="{F754ECCA-CE37-FB48-9CE7-8F4EE8B81D75}" sibTransId="{323A83F7-C32C-4C41-A113-9601D21F47F6}"/>
    <dgm:cxn modelId="{CB62206B-B1C4-A247-9C65-A9BDDC946A84}" type="presOf" srcId="{B840A59D-D7B8-5A4C-8DCE-5739D93AB8AA}" destId="{4CCAA316-0589-354B-B544-CEEC099CFB9C}" srcOrd="0" destOrd="0" presId="urn:microsoft.com/office/officeart/2005/8/layout/hChevron3"/>
    <dgm:cxn modelId="{7D4564E3-4FE3-E54B-B968-42850ACFFB82}" srcId="{5EC8B5CA-6F68-5440-B315-4045CCAE1F32}" destId="{979D5D5F-CFFB-4A44-A203-7EF76F995E83}" srcOrd="0" destOrd="0" parTransId="{32686CC3-8238-7440-94D6-633B0B26FC8D}" sibTransId="{A1C29126-D530-7D45-B89D-705A5B629287}"/>
    <dgm:cxn modelId="{5996FF87-67DD-B847-86C9-64E04D7E704A}" type="presParOf" srcId="{387E678E-7998-9445-86AA-44E1B0F59D32}" destId="{8036C18A-E609-294B-A760-0CDDCB69D669}" srcOrd="0" destOrd="0" presId="urn:microsoft.com/office/officeart/2005/8/layout/hChevron3"/>
    <dgm:cxn modelId="{C6F20EAF-7FCD-CD41-AD36-B09689B34E58}" type="presParOf" srcId="{387E678E-7998-9445-86AA-44E1B0F59D32}" destId="{FFAA2D6D-BEB5-7A41-AE50-5354DB51BA92}" srcOrd="1" destOrd="0" presId="urn:microsoft.com/office/officeart/2005/8/layout/hChevron3"/>
    <dgm:cxn modelId="{1D9FC780-AE78-914A-983A-674F766E1D31}" type="presParOf" srcId="{387E678E-7998-9445-86AA-44E1B0F59D32}" destId="{4CCAA316-0589-354B-B544-CEEC099CFB9C}" srcOrd="2" destOrd="0" presId="urn:microsoft.com/office/officeart/2005/8/layout/hChevron3"/>
    <dgm:cxn modelId="{259E74E7-DC2A-5542-BB2D-08BE120C4C53}" type="presParOf" srcId="{387E678E-7998-9445-86AA-44E1B0F59D32}" destId="{0AE8C921-57CF-9D46-91AC-176637223D8F}" srcOrd="3" destOrd="0" presId="urn:microsoft.com/office/officeart/2005/8/layout/hChevron3"/>
    <dgm:cxn modelId="{877310AF-08A3-5240-ABCD-F8C4BB112227}" type="presParOf" srcId="{387E678E-7998-9445-86AA-44E1B0F59D32}" destId="{A911AD35-6562-C044-BB98-10C7C2E27183}"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36C18A-E609-294B-A760-0CDDCB69D669}">
      <dsp:nvSpPr>
        <dsp:cNvPr id="0" name=""/>
        <dsp:cNvSpPr/>
      </dsp:nvSpPr>
      <dsp:spPr>
        <a:xfrm>
          <a:off x="2690" y="484928"/>
          <a:ext cx="2829293" cy="1131717"/>
        </a:xfrm>
        <a:prstGeom prst="homePlate">
          <a:avLst/>
        </a:prstGeom>
        <a:solidFill>
          <a:schemeClr val="accent1">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2682" tIns="61341" rIns="30671" bIns="61341" numCol="1" spcCol="1270" anchor="ctr" anchorCtr="0">
          <a:noAutofit/>
        </a:bodyPr>
        <a:lstStyle/>
        <a:p>
          <a:pPr marL="0" lvl="0" indent="0" algn="ctr" defTabSz="1022350">
            <a:lnSpc>
              <a:spcPct val="100000"/>
            </a:lnSpc>
            <a:spcBef>
              <a:spcPct val="0"/>
            </a:spcBef>
            <a:spcAft>
              <a:spcPct val="35000"/>
            </a:spcAft>
            <a:buNone/>
          </a:pPr>
          <a:r>
            <a:rPr lang="en-GB" sz="2300" kern="1200">
              <a:latin typeface="Corbel" panose="020B0503020204020204" pitchFamily="34" charset="0"/>
            </a:rPr>
            <a:t>C-Like Code with</a:t>
          </a:r>
        </a:p>
        <a:p>
          <a:pPr marL="0" lvl="0" indent="0" algn="ctr" defTabSz="1022350">
            <a:lnSpc>
              <a:spcPct val="100000"/>
            </a:lnSpc>
            <a:spcBef>
              <a:spcPct val="0"/>
            </a:spcBef>
            <a:spcAft>
              <a:spcPct val="35000"/>
            </a:spcAft>
            <a:buNone/>
          </a:pPr>
          <a:r>
            <a:rPr lang="en-GB" sz="2300" b="1" i="1" kern="1200">
              <a:latin typeface="Corbel" panose="020B0503020204020204" pitchFamily="34" charset="0"/>
            </a:rPr>
            <a:t>pLUTo API</a:t>
          </a:r>
          <a:r>
            <a:rPr lang="en-GB" sz="2300" i="1" kern="1200">
              <a:latin typeface="Corbel" panose="020B0503020204020204" pitchFamily="34" charset="0"/>
            </a:rPr>
            <a:t> </a:t>
          </a:r>
          <a:r>
            <a:rPr lang="en-GB" sz="2300" i="0" kern="1200">
              <a:latin typeface="Corbel" panose="020B0503020204020204" pitchFamily="34" charset="0"/>
            </a:rPr>
            <a:t>calls</a:t>
          </a:r>
        </a:p>
      </dsp:txBody>
      <dsp:txXfrm>
        <a:off x="2690" y="484928"/>
        <a:ext cx="2546364" cy="1131717"/>
      </dsp:txXfrm>
    </dsp:sp>
    <dsp:sp modelId="{4CCAA316-0589-354B-B544-CEEC099CFB9C}">
      <dsp:nvSpPr>
        <dsp:cNvPr id="0" name=""/>
        <dsp:cNvSpPr/>
      </dsp:nvSpPr>
      <dsp:spPr>
        <a:xfrm>
          <a:off x="2266125" y="484928"/>
          <a:ext cx="4273818" cy="1131717"/>
        </a:xfrm>
        <a:prstGeom prst="chevron">
          <a:avLst/>
        </a:prstGeom>
        <a:solidFill>
          <a:schemeClr val="accent1">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Assembly Code with</a:t>
          </a:r>
          <a:br>
            <a:rPr lang="en-GB" sz="2300" kern="1200">
              <a:latin typeface="Corbel" panose="020B0503020204020204" pitchFamily="34" charset="0"/>
            </a:rPr>
          </a:br>
          <a:r>
            <a:rPr lang="en-GB" sz="2300" b="1" i="1" kern="1200">
              <a:latin typeface="Corbel" panose="020B0503020204020204" pitchFamily="34" charset="0"/>
            </a:rPr>
            <a:t>pLUTo ISA Extensions</a:t>
          </a:r>
        </a:p>
      </dsp:txBody>
      <dsp:txXfrm>
        <a:off x="2831984" y="484928"/>
        <a:ext cx="3142101" cy="1131717"/>
      </dsp:txXfrm>
    </dsp:sp>
    <dsp:sp modelId="{A911AD35-6562-C044-BB98-10C7C2E27183}">
      <dsp:nvSpPr>
        <dsp:cNvPr id="0" name=""/>
        <dsp:cNvSpPr/>
      </dsp:nvSpPr>
      <dsp:spPr>
        <a:xfrm>
          <a:off x="5974085" y="484928"/>
          <a:ext cx="2829293" cy="1131717"/>
        </a:xfrm>
        <a:prstGeom prst="chevron">
          <a:avLst/>
        </a:prstGeom>
        <a:solidFill>
          <a:schemeClr val="accent1">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Execution in the </a:t>
          </a:r>
          <a:r>
            <a:rPr lang="en-GB" sz="2300" b="1" i="1" kern="1200">
              <a:latin typeface="Corbel" panose="020B0503020204020204" pitchFamily="34" charset="0"/>
            </a:rPr>
            <a:t>DRAM Substrate</a:t>
          </a:r>
        </a:p>
      </dsp:txBody>
      <dsp:txXfrm>
        <a:off x="6539944" y="484928"/>
        <a:ext cx="1697576" cy="1131717"/>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7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11/2/24</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11/2/24</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2601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3191456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25</a:t>
            </a:fld>
            <a:endParaRPr lang="en-US"/>
          </a:p>
        </p:txBody>
      </p:sp>
    </p:spTree>
    <p:extLst>
      <p:ext uri="{BB962C8B-B14F-4D97-AF65-F5344CB8AC3E}">
        <p14:creationId xmlns:p14="http://schemas.microsoft.com/office/powerpoint/2010/main" val="37889569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22996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68927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04020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25038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054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4650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05033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75675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2</a:t>
            </a:fld>
            <a:endParaRPr lang="en-US"/>
          </a:p>
        </p:txBody>
      </p:sp>
    </p:spTree>
    <p:extLst>
      <p:ext uri="{BB962C8B-B14F-4D97-AF65-F5344CB8AC3E}">
        <p14:creationId xmlns:p14="http://schemas.microsoft.com/office/powerpoint/2010/main" val="22992850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latin typeface="Cambria" panose="020405030504060302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80249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570535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92891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523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DRAM module </a:t>
            </a:r>
          </a:p>
          <a:p>
            <a:r>
              <a:rPr lang="en-US" dirty="0"/>
              <a:t>[CLICK] is composed of many DRAM chips</a:t>
            </a:r>
          </a:p>
          <a:p>
            <a:r>
              <a:rPr lang="en-US" dirty="0"/>
              <a:t>[CLICK] Each DRAM chip is composed of several banks.</a:t>
            </a:r>
          </a:p>
          <a:p>
            <a:r>
              <a:rPr lang="en-US" dirty="0"/>
              <a:t>[CLICK] Each bank has many subarrays, which are a 2D array of DRAM cells</a:t>
            </a:r>
          </a:p>
          <a:p>
            <a:endParaRPr lang="en-US" dirty="0"/>
          </a:p>
          <a:p>
            <a:r>
              <a:rPr lang="en-US" dirty="0"/>
              <a:t>[CLICK] The 2D array of DRAM cells are horizontally connected via a </a:t>
            </a:r>
            <a:r>
              <a:rPr lang="en-US" dirty="0" err="1"/>
              <a:t>wordline</a:t>
            </a:r>
            <a:r>
              <a:rPr lang="en-US" dirty="0"/>
              <a:t> </a:t>
            </a:r>
          </a:p>
          <a:p>
            <a:r>
              <a:rPr lang="en-US" dirty="0"/>
              <a:t>[CLICK] And vertically connected via a bitline</a:t>
            </a:r>
          </a:p>
          <a:p>
            <a:endParaRPr lang="en-US" dirty="0"/>
          </a:p>
          <a:p>
            <a:r>
              <a:rPr lang="en-US" dirty="0"/>
              <a:t>[CLICK] The </a:t>
            </a:r>
            <a:r>
              <a:rPr lang="en-US" dirty="0" err="1"/>
              <a:t>bitlines</a:t>
            </a:r>
            <a:r>
              <a:rPr lang="en-US" dirty="0"/>
              <a:t> are connected to an array of sense amplifiers </a:t>
            </a:r>
          </a:p>
          <a:p>
            <a:r>
              <a:rPr lang="en-US" dirty="0"/>
              <a:t>[CLICK] called row buffer .</a:t>
            </a:r>
          </a:p>
          <a:p>
            <a:r>
              <a:rPr lang="en-US" dirty="0"/>
              <a:t>[CLICK] A DRAM cell is composed of </a:t>
            </a:r>
          </a:p>
          <a:p>
            <a:r>
              <a:rPr lang="en-US" dirty="0"/>
              <a:t>[CLICK] A storage capacitor, which holds the data stored in DRAM as charge and</a:t>
            </a:r>
          </a:p>
          <a:p>
            <a:r>
              <a:rPr lang="en-US" dirty="0"/>
              <a:t>[CLICK] An access transistor, which enables and disables the charge flow from the storage capacitor to the bitline</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30068E84-B061-9446-9096-3BC730E6E604}"/>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6890652-24CD-8049-8C2D-E31C691FC4F4}"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6B175C1-48FE-B943-8084-D38C72B2F104}"/>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BCED357B-4BE7-6449-9ECA-63DA660FD0DD}"/>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43811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56409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0396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8470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6783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3448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32772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8232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71577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1963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50057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DRAM cells operates using three main commands: ACTIVATE, READ/WRITE, and PRECHARGE.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331DF277-76A8-9649-A69B-9534F8D1DB9A}"/>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4C0277E-13AE-DB4A-BDCD-9F032ADFB81B}"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4784474-899F-FA43-9EA2-73602A2C879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96FB6AC4-985F-C249-9DE4-E22FAF787E1A}"/>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13837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64</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STATED PLAINLY, THE GOAL OF PLUTO IS THUS, PRECISELY, TO **EXTEND**…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6083735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840210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398280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506390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726367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782930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1578224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5792215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4916345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read the charge level stored in the storage capacitor, the memory controller issues an ACTIVATE command. Prior to receiving the ACTIVATE command, the bitline is held under a reference voltage, usually 1/2 VDD.  </a:t>
            </a:r>
          </a:p>
          <a:p>
            <a:endParaRPr lang="en-US" dirty="0"/>
          </a:p>
          <a:p>
            <a:r>
              <a:rPr lang="en-US" dirty="0"/>
              <a:t>[CLICK] First, once the DRAM array receives the ACTIVE command, the </a:t>
            </a:r>
            <a:r>
              <a:rPr lang="en-US" dirty="0" err="1"/>
              <a:t>wordline</a:t>
            </a:r>
            <a:r>
              <a:rPr lang="en-US" dirty="0"/>
              <a:t> of the target row is asserted, which connects all cells along the row to their respective </a:t>
            </a:r>
            <a:r>
              <a:rPr lang="en-US" dirty="0" err="1"/>
              <a:t>bitlines</a:t>
            </a:r>
            <a:r>
              <a:rPr lang="en-US" dirty="0"/>
              <a:t>. </a:t>
            </a:r>
            <a:br>
              <a:rPr lang="en-US" dirty="0"/>
            </a:br>
            <a:endParaRPr lang="en-US" dirty="0"/>
          </a:p>
          <a:p>
            <a:r>
              <a:rPr lang="en-US" dirty="0"/>
              <a:t>[CLICK] Second, the storage capacitor shares charge with its corresponding bitline</a:t>
            </a:r>
          </a:p>
          <a:p>
            <a:endParaRPr lang="en-US" dirty="0"/>
          </a:p>
          <a:p>
            <a:r>
              <a:rPr lang="en-US" dirty="0"/>
              <a:t>[CLICK] Third, the sense amplifier is enabled and </a:t>
            </a:r>
          </a:p>
          <a:p>
            <a:endParaRPr lang="en-US" dirty="0"/>
          </a:p>
          <a:p>
            <a:r>
              <a:rPr lang="en-US" dirty="0"/>
              <a:t>[CLICK] Fourth, the resulting bitline voltage shift is sensed and amplified by the </a:t>
            </a:r>
            <a:r>
              <a:rPr lang="en-US" dirty="0" err="1"/>
              <a:t>bitline’s</a:t>
            </a:r>
            <a:r>
              <a:rPr lang="en-US" dirty="0"/>
              <a:t> sense amplifier. Once the sense amplifiers finish amplification</a:t>
            </a:r>
          </a:p>
          <a:p>
            <a:endParaRPr lang="en-US" dirty="0"/>
          </a:p>
          <a:p>
            <a:r>
              <a:rPr lang="en-US" dirty="0"/>
              <a:t>[CLICK] the row buffer will contain the values originally stored within the cells along the asserted </a:t>
            </a:r>
            <a:r>
              <a:rPr lang="en-US" dirty="0" err="1"/>
              <a:t>wordline</a:t>
            </a:r>
            <a:r>
              <a:rPr lang="en-US" dirty="0"/>
              <a:t>. Also, the charge in the storage capacitor is fully restored. At the end of the ACTIVATE operation, the DRAM array is ready to receive read and write requests from the memory controller. </a:t>
            </a:r>
          </a:p>
          <a:p>
            <a:r>
              <a:rPr lang="en-US" dirty="0"/>
              <a:t>  </a:t>
            </a:r>
          </a:p>
          <a:p>
            <a:r>
              <a:rPr lang="en-US" dirty="0"/>
              <a:t>[NEXT]]</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BF5882C2-75EA-824C-BE85-620ED6BF661B}"/>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3913858-2A1B-B147-8F2E-11416B85575F}"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45A44CFD-5905-1849-9B1D-50EBD0CAC65B}"/>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E736CF36-E613-904B-9B2F-26AC020C7DD8}"/>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33999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2535128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7633133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336043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3022681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450083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666895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006385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7766231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95507356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3304997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memory controller then issues read or write commands to columns within the activated row. </a:t>
            </a:r>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86614EC8-D954-F34E-B52A-6E28E8B276B8}"/>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E267489-4DBF-934D-9D83-BCB6DE069B2C}"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723AB665-9509-2443-957E-6EEBA3A2CA00}"/>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0E1D145A-BC5E-6C41-B3E3-F61DE46132D9}"/>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75718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802353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2331485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361993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623245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0477304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7734089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29193170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59160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959634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872014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prepare the DRAM array for future access to other DRAM rows, the memory controller issues a </a:t>
            </a:r>
            <a:r>
              <a:rPr lang="en-US" dirty="0" err="1"/>
              <a:t>precharge</a:t>
            </a:r>
            <a:r>
              <a:rPr lang="en-US" dirty="0"/>
              <a:t> command. It works as follows</a:t>
            </a:r>
          </a:p>
          <a:p>
            <a:endParaRPr lang="en-US" dirty="0"/>
          </a:p>
          <a:p>
            <a:r>
              <a:rPr lang="en-US" dirty="0"/>
              <a:t>[CLICK] First, the capacitor is disconnected from the bitline by disabling the </a:t>
            </a:r>
            <a:r>
              <a:rPr lang="en-US" dirty="0" err="1"/>
              <a:t>wordline</a:t>
            </a:r>
            <a:endParaRPr lang="en-US" dirty="0"/>
          </a:p>
          <a:p>
            <a:endParaRPr lang="en-US" dirty="0"/>
          </a:p>
          <a:p>
            <a:r>
              <a:rPr lang="en-US" dirty="0"/>
              <a:t>[CLICK] Second, the bitline voltage is restored to its quiescent state. Now, the DRAM array is ready for  next accesses.</a:t>
            </a:r>
          </a:p>
          <a:p>
            <a:endParaRPr lang="en-US" dirty="0"/>
          </a:p>
          <a:p>
            <a:r>
              <a:rPr lang="en-US" dirty="0"/>
              <a:t>[CLICK] Third, the sense amplifier is disabled.</a:t>
            </a:r>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FDBC3626-046C-3E41-A124-86E06219A04E}"/>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AD28EA3-BD89-4D49-8DFA-AB00D5A98A8E}"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569DB281-C180-564D-838D-AA9651E840D2}"/>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C9FE369D-DCC8-C349-BF20-7F44A95C92BB}"/>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210874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latin typeface="Corbel" panose="020B0503020204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5260517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44266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flash cell stores data by adjusting the amount of charge in the cell. </a:t>
            </a:r>
            <a:r>
              <a:rPr lang="en-CH" b="1" dirty="0"/>
              <a:t>[Click]</a:t>
            </a:r>
          </a:p>
          <a:p>
            <a:endParaRPr lang="en-CH" b="1" dirty="0"/>
          </a:p>
          <a:p>
            <a:r>
              <a:rPr lang="en-CH" b="0" dirty="0"/>
              <a:t>A cell is considered to store bit data ‘1’ if its charge level is low, whereas it is considered to store ‘0’ if its charge level is high. </a:t>
            </a:r>
            <a:r>
              <a:rPr lang="en-CH" b="1" dirty="0"/>
              <a:t>[Click]</a:t>
            </a:r>
          </a:p>
          <a:p>
            <a:endParaRPr lang="en-CH" b="1" dirty="0"/>
          </a:p>
          <a:p>
            <a:r>
              <a:rPr lang="en-CH" b="0" dirty="0"/>
              <a:t>When activating a cell, a low-charge cell operates as a resistance, while a high-charge cell operates as as open switch. </a:t>
            </a:r>
            <a:r>
              <a:rPr lang="en-CH" b="1" dirty="0"/>
              <a:t>[Click]</a:t>
            </a:r>
          </a:p>
          <a:p>
            <a:endParaRPr lang="en-CH" b="1" dirty="0"/>
          </a:p>
          <a:p>
            <a:endParaRPr lang="en-CH" b="0"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44567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set of flash cells are serially connected, forming a NAND string, </a:t>
            </a:r>
            <a:r>
              <a:rPr lang="en-CH" b="1" dirty="0"/>
              <a:t>[Click] </a:t>
            </a:r>
            <a:r>
              <a:rPr lang="en-CH" b="0" dirty="0"/>
              <a:t>and to read …</a:t>
            </a:r>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3300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To read only the target cell from a NAND string, NAND flash memory makes all non-target cells in the string operate as a resistance regardless of stored data. </a:t>
            </a:r>
            <a:r>
              <a:rPr lang="en-CH" b="1" dirty="0"/>
              <a:t>[Click]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9152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If the cell stores ‘1’, it operates as a resistance, </a:t>
            </a:r>
            <a:r>
              <a:rPr lang="en-CH" b="1" dirty="0"/>
              <a:t>[Click] </a:t>
            </a:r>
            <a:r>
              <a:rPr lang="en-CH" b="0" dirty="0"/>
              <a:t>so the bitline current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027780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bitline current can flow through the NAND string, which reads as ‘1’ </a:t>
            </a:r>
            <a:r>
              <a:rPr lang="en-CH" b="1" dirty="0"/>
              <a:t>[Click]</a:t>
            </a:r>
          </a:p>
          <a:p>
            <a:endParaRPr lang="en-CH" b="1" dirty="0"/>
          </a:p>
          <a:p>
            <a:r>
              <a:rPr lang="en-CH" b="0" dirty="0"/>
              <a:t>If the cell stores ‘0’, </a:t>
            </a:r>
            <a:r>
              <a:rPr lang="en-CH" b="1" dirty="0"/>
              <a:t>[Click] </a:t>
            </a:r>
            <a:r>
              <a:rPr lang="en-CH" b="0" dirty="0"/>
              <a:t>the cell blocks the bitline current, which reads as ‘0’. </a:t>
            </a:r>
            <a:r>
              <a:rPr lang="en-CH" b="1" dirty="0"/>
              <a:t>[Click]</a:t>
            </a:r>
            <a:endParaRPr lang="en-CH" b="0" dirty="0"/>
          </a:p>
          <a:p>
            <a:endParaRPr lang="en-CH" b="1"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688107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There are a large number of bitlines in NAND flash memory, and NAND strings at the same vertical position comprise a NAND flash block. </a:t>
            </a:r>
            <a:r>
              <a:rPr lang="en-CH" b="1" dirty="0"/>
              <a:t>[Click]</a:t>
            </a:r>
          </a:p>
          <a:p>
            <a:endParaRPr lang="en-CH" b="1" dirty="0"/>
          </a:p>
          <a:p>
            <a:r>
              <a:rPr lang="en-CH" b="0" dirty="0"/>
              <a:t>A single wordline controls all the flash cells at the same vertical position, which enables the high bit-level parallelism of NAND flash memory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111</a:t>
            </a:fld>
            <a:endParaRPr lang="en-CH"/>
          </a:p>
        </p:txBody>
      </p:sp>
    </p:spTree>
    <p:extLst>
      <p:ext uri="{BB962C8B-B14F-4D97-AF65-F5344CB8AC3E}">
        <p14:creationId xmlns:p14="http://schemas.microsoft.com/office/powerpoint/2010/main" val="366208001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We introduce two techniques, Multi-Wordline Sensing, or MWS in short, that enables in-flash bulk bitwise operations via a single sensing operation, </a:t>
            </a:r>
            <a:r>
              <a:rPr lang="en-CH" b="1" dirty="0"/>
              <a:t>[Click] </a:t>
            </a:r>
            <a:r>
              <a:rPr lang="en-CH" b="0" dirty="0"/>
              <a:t>and Enhanced SLC-Mode Programming, or ESP in short, to achieve zero raw bit errors in stored data and thus no errors in computation results.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97995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35331586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Target cells operate as either a resistance or an open switch depending the stored data. </a:t>
            </a:r>
            <a:r>
              <a:rPr lang="en-CH" b="1" dirty="0"/>
              <a:t>[Click]</a:t>
            </a:r>
          </a:p>
          <a:p>
            <a:endParaRPr lang="en-CH" b="1" dirty="0"/>
          </a:p>
          <a:p>
            <a:r>
              <a:rPr lang="en-CH" b="0" dirty="0"/>
              <a:t>In this example, only Bitline 4 can conduct flow, as the other bitlines have at least one cell that operates as an open switch. </a:t>
            </a:r>
            <a:r>
              <a:rPr lang="en-CH" b="1" dirty="0"/>
              <a:t>[Click]</a:t>
            </a:r>
          </a:p>
          <a:p>
            <a:endParaRPr lang="en-CH" b="1" dirty="0"/>
          </a:p>
          <a:p>
            <a:endParaRPr lang="en-CH" b="0" dirty="0"/>
          </a:p>
          <a:p>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507486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sensing result would be ‘1’ only when all the target cells store bit data ‘1’, which is equivalent to the bitwise AND of all the target cells. </a:t>
            </a:r>
            <a:r>
              <a:rPr lang="en-CH" b="1" dirty="0"/>
              <a:t>[Click]</a:t>
            </a:r>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583515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117</a:t>
            </a:fld>
            <a:endParaRPr lang="en-CH"/>
          </a:p>
        </p:txBody>
      </p:sp>
    </p:spTree>
    <p:extLst>
      <p:ext uri="{BB962C8B-B14F-4D97-AF65-F5344CB8AC3E}">
        <p14:creationId xmlns:p14="http://schemas.microsoft.com/office/powerpoint/2010/main" val="325479781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073692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119</a:t>
            </a:fld>
            <a:endParaRPr lang="en-US"/>
          </a:p>
        </p:txBody>
      </p:sp>
    </p:spTree>
    <p:extLst>
      <p:ext uri="{BB962C8B-B14F-4D97-AF65-F5344CB8AC3E}">
        <p14:creationId xmlns:p14="http://schemas.microsoft.com/office/powerpoint/2010/main" val="411245482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3F7FAF-8CF6-EA4D-89B9-6564C012324C}" type="slidenum">
              <a:rPr kumimoji="0" lang="en-US"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321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This is a core</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part of ReRAM-based PIM. We use resistance of each cell to represent the value of weight, and</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add voltages representing values of inputs on each row.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According to the </a:t>
            </a:r>
            <a:r>
              <a:rPr lang="en-US" sz="1200" b="0" i="0" u="none" strike="noStrike" kern="1200" dirty="0">
                <a:solidFill>
                  <a:schemeClr val="tx1"/>
                </a:solidFill>
                <a:effectLst/>
                <a:latin typeface="Arial" charset="0"/>
                <a:ea typeface="+mn-ea"/>
                <a:cs typeface="+mn-cs"/>
              </a:rPr>
              <a:t>Kirchhoff</a:t>
            </a:r>
            <a:r>
              <a:rPr lang="zh-CN" altLang="en-US" sz="1200" b="0" i="0" u="none" strike="noStrike" kern="1200" dirty="0">
                <a:solidFill>
                  <a:schemeClr val="tx1"/>
                </a:solidFill>
                <a:effectLst/>
                <a:latin typeface="Arial" charset="0"/>
                <a:ea typeface="+mn-ea"/>
                <a:cs typeface="+mn-cs"/>
              </a:rPr>
              <a:t>‘</a:t>
            </a:r>
            <a:r>
              <a:rPr lang="en-US" altLang="zh-CN" sz="1200" b="0" i="0" u="none" strike="noStrike" kern="1200" dirty="0">
                <a:solidFill>
                  <a:schemeClr val="tx1"/>
                </a:solidFill>
                <a:effectLst/>
                <a:latin typeface="Arial" charset="0"/>
                <a:ea typeface="+mn-ea"/>
                <a:cs typeface="+mn-cs"/>
              </a:rPr>
              <a:t>s</a:t>
            </a:r>
            <a:r>
              <a:rPr lang="en-US" altLang="zh-CN" sz="1400" kern="1200" dirty="0">
                <a:solidFill>
                  <a:schemeClr val="tx1"/>
                </a:solidFill>
                <a:effectLst/>
                <a:latin typeface="Arial" charset="0"/>
                <a:ea typeface="+mn-ea"/>
                <a:cs typeface="+mn-cs"/>
              </a:rPr>
              <a:t> law, we finally obtain a current, representing the value of output. Thus, by modifying the peripheral circuit of </a:t>
            </a:r>
            <a:r>
              <a:rPr lang="en-US" altLang="zh-CN" sz="1400" kern="1200" dirty="0" err="1">
                <a:solidFill>
                  <a:schemeClr val="tx1"/>
                </a:solidFill>
                <a:effectLst/>
                <a:latin typeface="Arial" charset="0"/>
                <a:ea typeface="+mn-ea"/>
                <a:cs typeface="+mn-cs"/>
              </a:rPr>
              <a:t>ReRAM</a:t>
            </a:r>
            <a:r>
              <a:rPr lang="en-US" altLang="zh-CN" sz="1400" kern="1200" dirty="0">
                <a:solidFill>
                  <a:schemeClr val="tx1"/>
                </a:solidFill>
                <a:effectLst/>
                <a:latin typeface="Arial" charset="0"/>
                <a:ea typeface="+mn-ea"/>
                <a:cs typeface="+mn-cs"/>
              </a:rPr>
              <a:t> array, it can support a Matrix-Multiply-Vector operation in almost one read cycle. Let’s see how to do it.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We have an input vector, multiply it with a matrix, and get an output vector.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First, we write the matrix into a ReRAM array.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Then we feed inputs into the ReRAM array, through performing an analog sum, finally we obtain outputs.</a:t>
            </a:r>
            <a:endParaRPr lang="zh-CN" altLang="zh-CN" sz="1400" kern="1200" dirty="0">
              <a:solidFill>
                <a:schemeClr val="tx1"/>
              </a:solidFill>
              <a:effectLst/>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1CA6C7-3AC9-4A26-B0BF-DF8AFF740679}" type="slidenum">
              <a:rPr kumimoji="0" lang="ko-KR" altLang="en-US" sz="1200" b="0" i="0" u="none" strike="noStrike" kern="1200" cap="none" spc="0" normalizeH="0" baseline="0" noProof="0" smtClean="0">
                <a:ln>
                  <a:noFill/>
                </a:ln>
                <a:solidFill>
                  <a:prstClr val="black"/>
                </a:solidFill>
                <a:effectLst/>
                <a:uLnTx/>
                <a:uFillTx/>
                <a:latin typeface="Calibri" charset="0"/>
                <a:ea typeface="맑은 고딕" panose="020B0503020000020004" pitchFamily="34" charset="-127"/>
                <a:cs typeface="+mn-cs"/>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altLang="ko-KR"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49829274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1225" rtl="0" eaLnBrk="1" fontAlgn="auto" latinLnBrk="0" hangingPunct="1">
              <a:lnSpc>
                <a:spcPct val="100000"/>
              </a:lnSpc>
              <a:spcBef>
                <a:spcPct val="0"/>
              </a:spcBef>
              <a:spcAft>
                <a:spcPts val="0"/>
              </a:spcAft>
              <a:buClrTx/>
              <a:buSzTx/>
              <a:buFontTx/>
              <a:buNone/>
              <a:tabLst/>
              <a:defRPr/>
            </a:pPr>
            <a:fld id="{24E82DFE-E98A-254F-BFEC-3824591F846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1225" rtl="0" eaLnBrk="1" fontAlgn="auto" latinLnBrk="0" hangingPunct="1">
                <a:lnSpc>
                  <a:spcPct val="100000"/>
                </a:lnSpc>
                <a:spcBef>
                  <a:spcPct val="0"/>
                </a:spcBef>
                <a:spcAft>
                  <a:spcPts val="0"/>
                </a:spcAft>
                <a:buClrTx/>
                <a:buSzTx/>
                <a:buFontTx/>
                <a:buNone/>
                <a:tabLst/>
                <a:defRPr/>
              </a:pPr>
              <a:t>124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618253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15338377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13037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png"/><Relationship Id="rId1" Type="http://schemas.openxmlformats.org/officeDocument/2006/relationships/slideMaster" Target="../slideMasters/slideMaster65.xml"/><Relationship Id="rId4" Type="http://schemas.openxmlformats.org/officeDocument/2006/relationships/image" Target="../media/image10.jpeg"/></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7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3.png"/><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11/2/24</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2024. 11. 2.</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11/2/24</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11/2/24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11/2/24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11/2/24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11/2/24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11/2/24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11/2/24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19499688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3022748827"/>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2844348648"/>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673294743"/>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243173272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978746972"/>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386205692"/>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666324575"/>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1766707855"/>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45257980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110139324"/>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1698652"/>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8482364"/>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161478"/>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4185520"/>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878452"/>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9680095"/>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36310"/>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1627763"/>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407949"/>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199975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8246"/>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03425495"/>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4707310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1852116492"/>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69844510"/>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30727074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13182394"/>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986152822"/>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062486270"/>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018878341"/>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983644539"/>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968205396"/>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CDC00C90-2B48-774D-9D10-ACD2AA1FABF5}"/>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9AEA994-74D3-F245-934E-07CD18FA44C3}"/>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503ED410-A9AE-8449-9FA1-D23B9ED458F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C5096B33-C878-B64E-8604-BF7B8540464E}"/>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D5E56938-326F-5F44-80B6-62A0071E3E54}"/>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2C0A28E5-8C47-A644-82FE-3D3608916BE2}"/>
              </a:ext>
            </a:extLst>
          </p:cNvPr>
          <p:cNvSpPr>
            <a:spLocks noGrp="1" noChangeArrowheads="1"/>
          </p:cNvSpPr>
          <p:nvPr>
            <p:ph type="sldNum" sz="quarter" idx="12"/>
          </p:nvPr>
        </p:nvSpPr>
        <p:spPr/>
        <p:txBody>
          <a:bodyPr/>
          <a:lstStyle>
            <a:lvl1pPr>
              <a:defRPr sz="1200"/>
            </a:lvl1pPr>
          </a:lstStyle>
          <a:p>
            <a:pPr>
              <a:defRPr/>
            </a:pPr>
            <a:fld id="{25068BFD-CE97-1846-81A4-E105DC1B4DBA}" type="slidenum">
              <a:rPr lang="en-US" altLang="en-US"/>
              <a:pPr>
                <a:defRPr/>
              </a:pPr>
              <a:t>‹#›</a:t>
            </a:fld>
            <a:endParaRPr lang="en-US" altLang="en-US"/>
          </a:p>
        </p:txBody>
      </p:sp>
    </p:spTree>
    <p:extLst>
      <p:ext uri="{BB962C8B-B14F-4D97-AF65-F5344CB8AC3E}">
        <p14:creationId xmlns:p14="http://schemas.microsoft.com/office/powerpoint/2010/main" val="4043721932"/>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C7EF4DF-9854-0047-B390-FE284708696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15A02980-DCD2-954D-8D11-E3B6E3D1C240}"/>
              </a:ext>
            </a:extLst>
          </p:cNvPr>
          <p:cNvSpPr>
            <a:spLocks noGrp="1" noChangeArrowheads="1"/>
          </p:cNvSpPr>
          <p:nvPr>
            <p:ph type="sldNum" sz="quarter" idx="11"/>
          </p:nvPr>
        </p:nvSpPr>
        <p:spPr>
          <a:ln/>
        </p:spPr>
        <p:txBody>
          <a:bodyPr/>
          <a:lstStyle>
            <a:lvl1pPr>
              <a:defRPr/>
            </a:lvl1pPr>
          </a:lstStyle>
          <a:p>
            <a:pPr>
              <a:defRPr/>
            </a:pPr>
            <a:fld id="{696CF17A-3047-224B-BC46-DD606BE3B229}" type="slidenum">
              <a:rPr lang="en-US" altLang="en-US"/>
              <a:pPr>
                <a:defRPr/>
              </a:pPr>
              <a:t>‹#›</a:t>
            </a:fld>
            <a:endParaRPr lang="en-US" altLang="en-US"/>
          </a:p>
        </p:txBody>
      </p:sp>
    </p:spTree>
    <p:extLst>
      <p:ext uri="{BB962C8B-B14F-4D97-AF65-F5344CB8AC3E}">
        <p14:creationId xmlns:p14="http://schemas.microsoft.com/office/powerpoint/2010/main" val="165626076"/>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CE49ADBD-06B6-8446-AA68-DEB60554B86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FB0AD4B-F99D-A04F-AFEA-C26A531657EF}"/>
              </a:ext>
            </a:extLst>
          </p:cNvPr>
          <p:cNvSpPr>
            <a:spLocks noGrp="1" noChangeArrowheads="1"/>
          </p:cNvSpPr>
          <p:nvPr>
            <p:ph type="sldNum" sz="quarter" idx="11"/>
          </p:nvPr>
        </p:nvSpPr>
        <p:spPr>
          <a:ln/>
        </p:spPr>
        <p:txBody>
          <a:bodyPr/>
          <a:lstStyle>
            <a:lvl1pPr>
              <a:defRPr/>
            </a:lvl1pPr>
          </a:lstStyle>
          <a:p>
            <a:pPr>
              <a:defRPr/>
            </a:pPr>
            <a:fld id="{480945C1-562E-0B43-8BA6-CECFB3DB6883}" type="slidenum">
              <a:rPr lang="en-US" altLang="en-US"/>
              <a:pPr>
                <a:defRPr/>
              </a:pPr>
              <a:t>‹#›</a:t>
            </a:fld>
            <a:endParaRPr lang="en-US" altLang="en-US"/>
          </a:p>
        </p:txBody>
      </p:sp>
    </p:spTree>
    <p:extLst>
      <p:ext uri="{BB962C8B-B14F-4D97-AF65-F5344CB8AC3E}">
        <p14:creationId xmlns:p14="http://schemas.microsoft.com/office/powerpoint/2010/main" val="284791774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7B0B1CC9-3AFE-3B4A-916B-FD0123FECDB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0ADB426-B89D-CE46-AC70-3C1BF392FD2A}"/>
              </a:ext>
            </a:extLst>
          </p:cNvPr>
          <p:cNvSpPr>
            <a:spLocks noGrp="1" noChangeArrowheads="1"/>
          </p:cNvSpPr>
          <p:nvPr>
            <p:ph type="sldNum" sz="quarter" idx="11"/>
          </p:nvPr>
        </p:nvSpPr>
        <p:spPr>
          <a:ln/>
        </p:spPr>
        <p:txBody>
          <a:bodyPr/>
          <a:lstStyle>
            <a:lvl1pPr>
              <a:defRPr/>
            </a:lvl1pPr>
          </a:lstStyle>
          <a:p>
            <a:pPr>
              <a:defRPr/>
            </a:pPr>
            <a:fld id="{FD41BB3E-5830-2B45-BB27-0294365D18EF}" type="slidenum">
              <a:rPr lang="en-US" altLang="en-US"/>
              <a:pPr>
                <a:defRPr/>
              </a:pPr>
              <a:t>‹#›</a:t>
            </a:fld>
            <a:endParaRPr lang="en-US" altLang="en-US"/>
          </a:p>
        </p:txBody>
      </p:sp>
    </p:spTree>
    <p:extLst>
      <p:ext uri="{BB962C8B-B14F-4D97-AF65-F5344CB8AC3E}">
        <p14:creationId xmlns:p14="http://schemas.microsoft.com/office/powerpoint/2010/main" val="2759301775"/>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8422B8E-BA55-FE4A-81E9-8B46CBC0B31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2E94FC70-3D31-9340-9E6C-A712F6C3A501}"/>
              </a:ext>
            </a:extLst>
          </p:cNvPr>
          <p:cNvSpPr>
            <a:spLocks noGrp="1" noChangeArrowheads="1"/>
          </p:cNvSpPr>
          <p:nvPr>
            <p:ph type="sldNum" sz="quarter" idx="11"/>
          </p:nvPr>
        </p:nvSpPr>
        <p:spPr>
          <a:ln/>
        </p:spPr>
        <p:txBody>
          <a:bodyPr/>
          <a:lstStyle>
            <a:lvl1pPr>
              <a:defRPr/>
            </a:lvl1pPr>
          </a:lstStyle>
          <a:p>
            <a:pPr>
              <a:defRPr/>
            </a:pPr>
            <a:fld id="{ACEFB2BF-590A-6A48-A02A-D30AA854250D}" type="slidenum">
              <a:rPr lang="en-US" altLang="en-US"/>
              <a:pPr>
                <a:defRPr/>
              </a:pPr>
              <a:t>‹#›</a:t>
            </a:fld>
            <a:endParaRPr lang="en-US" altLang="en-US"/>
          </a:p>
        </p:txBody>
      </p:sp>
    </p:spTree>
    <p:extLst>
      <p:ext uri="{BB962C8B-B14F-4D97-AF65-F5344CB8AC3E}">
        <p14:creationId xmlns:p14="http://schemas.microsoft.com/office/powerpoint/2010/main" val="2982690492"/>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F3CC42-0BD2-394C-8B7F-5631AD30E6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4679DEDC-0C3A-3C44-A2D5-4BD3691757A9}"/>
              </a:ext>
            </a:extLst>
          </p:cNvPr>
          <p:cNvSpPr>
            <a:spLocks noGrp="1" noChangeArrowheads="1"/>
          </p:cNvSpPr>
          <p:nvPr>
            <p:ph type="sldNum" sz="quarter" idx="11"/>
          </p:nvPr>
        </p:nvSpPr>
        <p:spPr>
          <a:ln/>
        </p:spPr>
        <p:txBody>
          <a:bodyPr/>
          <a:lstStyle>
            <a:lvl1pPr>
              <a:defRPr/>
            </a:lvl1pPr>
          </a:lstStyle>
          <a:p>
            <a:pPr>
              <a:defRPr/>
            </a:pPr>
            <a:fld id="{CF03530E-84F0-4E4D-97EC-F41FDF532921}" type="slidenum">
              <a:rPr lang="en-US" altLang="en-US"/>
              <a:pPr>
                <a:defRPr/>
              </a:pPr>
              <a:t>‹#›</a:t>
            </a:fld>
            <a:endParaRPr lang="en-US" altLang="en-US"/>
          </a:p>
        </p:txBody>
      </p:sp>
    </p:spTree>
    <p:extLst>
      <p:ext uri="{BB962C8B-B14F-4D97-AF65-F5344CB8AC3E}">
        <p14:creationId xmlns:p14="http://schemas.microsoft.com/office/powerpoint/2010/main" val="2379072469"/>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E18DF1E5-E2E8-6947-99AF-7738B051BC7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9663BC53-9B1F-B146-8B0E-991A3099170E}"/>
              </a:ext>
            </a:extLst>
          </p:cNvPr>
          <p:cNvSpPr>
            <a:spLocks noGrp="1" noChangeArrowheads="1"/>
          </p:cNvSpPr>
          <p:nvPr>
            <p:ph type="sldNum" sz="quarter" idx="11"/>
          </p:nvPr>
        </p:nvSpPr>
        <p:spPr>
          <a:ln/>
        </p:spPr>
        <p:txBody>
          <a:bodyPr/>
          <a:lstStyle>
            <a:lvl1pPr>
              <a:defRPr/>
            </a:lvl1pPr>
          </a:lstStyle>
          <a:p>
            <a:pPr>
              <a:defRPr/>
            </a:pPr>
            <a:fld id="{AF3C5C33-E6A1-4847-95A7-3EBF9E8B9CAD}" type="slidenum">
              <a:rPr lang="en-US" altLang="en-US"/>
              <a:pPr>
                <a:defRPr/>
              </a:pPr>
              <a:t>‹#›</a:t>
            </a:fld>
            <a:endParaRPr lang="en-US" altLang="en-US"/>
          </a:p>
        </p:txBody>
      </p:sp>
    </p:spTree>
    <p:extLst>
      <p:ext uri="{BB962C8B-B14F-4D97-AF65-F5344CB8AC3E}">
        <p14:creationId xmlns:p14="http://schemas.microsoft.com/office/powerpoint/2010/main" val="4021952159"/>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3E7E5B98-DD40-5A4E-A09F-1A9E05C90B7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51EDA-0257-094E-A24D-0D703F040B2B}"/>
              </a:ext>
            </a:extLst>
          </p:cNvPr>
          <p:cNvSpPr>
            <a:spLocks noGrp="1" noChangeArrowheads="1"/>
          </p:cNvSpPr>
          <p:nvPr>
            <p:ph type="sldNum" sz="quarter" idx="11"/>
          </p:nvPr>
        </p:nvSpPr>
        <p:spPr>
          <a:ln/>
        </p:spPr>
        <p:txBody>
          <a:bodyPr/>
          <a:lstStyle>
            <a:lvl1pPr>
              <a:defRPr/>
            </a:lvl1pPr>
          </a:lstStyle>
          <a:p>
            <a:pPr>
              <a:defRPr/>
            </a:pPr>
            <a:fld id="{96F1F150-A575-9E40-AA2B-9458DBEC6D59}" type="slidenum">
              <a:rPr lang="en-US" altLang="en-US"/>
              <a:pPr>
                <a:defRPr/>
              </a:pPr>
              <a:t>‹#›</a:t>
            </a:fld>
            <a:endParaRPr lang="en-US" altLang="en-US"/>
          </a:p>
        </p:txBody>
      </p:sp>
    </p:spTree>
    <p:extLst>
      <p:ext uri="{BB962C8B-B14F-4D97-AF65-F5344CB8AC3E}">
        <p14:creationId xmlns:p14="http://schemas.microsoft.com/office/powerpoint/2010/main" val="2253111488"/>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F7DFFAD8-B4E9-194F-A4BA-01659826153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D408619-7AF3-7B4F-BD18-D47A85A5592E}"/>
              </a:ext>
            </a:extLst>
          </p:cNvPr>
          <p:cNvSpPr>
            <a:spLocks noGrp="1" noChangeArrowheads="1"/>
          </p:cNvSpPr>
          <p:nvPr>
            <p:ph type="sldNum" sz="quarter" idx="11"/>
          </p:nvPr>
        </p:nvSpPr>
        <p:spPr>
          <a:ln/>
        </p:spPr>
        <p:txBody>
          <a:bodyPr/>
          <a:lstStyle>
            <a:lvl1pPr>
              <a:defRPr/>
            </a:lvl1pPr>
          </a:lstStyle>
          <a:p>
            <a:pPr>
              <a:defRPr/>
            </a:pPr>
            <a:fld id="{E844B256-FDB8-A24A-BC54-E455A5EB84A9}" type="slidenum">
              <a:rPr lang="en-US" altLang="en-US"/>
              <a:pPr>
                <a:defRPr/>
              </a:pPr>
              <a:t>‹#›</a:t>
            </a:fld>
            <a:endParaRPr lang="en-US" altLang="en-US"/>
          </a:p>
        </p:txBody>
      </p:sp>
    </p:spTree>
    <p:extLst>
      <p:ext uri="{BB962C8B-B14F-4D97-AF65-F5344CB8AC3E}">
        <p14:creationId xmlns:p14="http://schemas.microsoft.com/office/powerpoint/2010/main" val="1922563859"/>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9E45739-2222-874D-9ADA-D29F4ED43F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E334804F-BD3E-3B41-A0D1-E466DD49F22E}"/>
              </a:ext>
            </a:extLst>
          </p:cNvPr>
          <p:cNvSpPr>
            <a:spLocks noGrp="1" noChangeArrowheads="1"/>
          </p:cNvSpPr>
          <p:nvPr>
            <p:ph type="sldNum" sz="quarter" idx="11"/>
          </p:nvPr>
        </p:nvSpPr>
        <p:spPr>
          <a:ln/>
        </p:spPr>
        <p:txBody>
          <a:bodyPr/>
          <a:lstStyle>
            <a:lvl1pPr>
              <a:defRPr/>
            </a:lvl1pPr>
          </a:lstStyle>
          <a:p>
            <a:pPr>
              <a:defRPr/>
            </a:pPr>
            <a:fld id="{18BB26D8-7164-314F-AD57-1692E7A0EDBC}" type="slidenum">
              <a:rPr lang="en-US" altLang="en-US"/>
              <a:pPr>
                <a:defRPr/>
              </a:pPr>
              <a:t>‹#›</a:t>
            </a:fld>
            <a:endParaRPr lang="en-US" altLang="en-US"/>
          </a:p>
        </p:txBody>
      </p:sp>
    </p:spTree>
    <p:extLst>
      <p:ext uri="{BB962C8B-B14F-4D97-AF65-F5344CB8AC3E}">
        <p14:creationId xmlns:p14="http://schemas.microsoft.com/office/powerpoint/2010/main" val="457244716"/>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82887B67-9E93-F84F-9444-CEA91BB1C94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69B68B1E-88E7-FB46-BF5C-290B340EEA78}"/>
              </a:ext>
            </a:extLst>
          </p:cNvPr>
          <p:cNvSpPr>
            <a:spLocks noGrp="1" noChangeArrowheads="1"/>
          </p:cNvSpPr>
          <p:nvPr>
            <p:ph type="sldNum" sz="quarter" idx="11"/>
          </p:nvPr>
        </p:nvSpPr>
        <p:spPr>
          <a:ln/>
        </p:spPr>
        <p:txBody>
          <a:bodyPr/>
          <a:lstStyle>
            <a:lvl1pPr>
              <a:defRPr/>
            </a:lvl1pPr>
          </a:lstStyle>
          <a:p>
            <a:pPr>
              <a:defRPr/>
            </a:pPr>
            <a:fld id="{67BFF8DB-66A4-8F4B-9ECB-5597B3DAFE8A}" type="slidenum">
              <a:rPr lang="en-US" altLang="en-US"/>
              <a:pPr>
                <a:defRPr/>
              </a:pPr>
              <a:t>‹#›</a:t>
            </a:fld>
            <a:endParaRPr lang="en-US" altLang="en-US"/>
          </a:p>
        </p:txBody>
      </p:sp>
    </p:spTree>
    <p:extLst>
      <p:ext uri="{BB962C8B-B14F-4D97-AF65-F5344CB8AC3E}">
        <p14:creationId xmlns:p14="http://schemas.microsoft.com/office/powerpoint/2010/main" val="3159951418"/>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55F49D8D-996B-D84B-BAC3-E81FCC0D249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B64841AC-0C79-4A4E-B268-24574D71519A}"/>
              </a:ext>
            </a:extLst>
          </p:cNvPr>
          <p:cNvSpPr>
            <a:spLocks noGrp="1" noChangeArrowheads="1"/>
          </p:cNvSpPr>
          <p:nvPr>
            <p:ph type="sldNum" sz="quarter" idx="11"/>
          </p:nvPr>
        </p:nvSpPr>
        <p:spPr>
          <a:ln/>
        </p:spPr>
        <p:txBody>
          <a:bodyPr/>
          <a:lstStyle>
            <a:lvl1pPr>
              <a:defRPr/>
            </a:lvl1pPr>
          </a:lstStyle>
          <a:p>
            <a:pPr>
              <a:defRPr/>
            </a:pPr>
            <a:fld id="{1299FE76-E591-2347-A8E7-E38782B1C689}" type="slidenum">
              <a:rPr lang="en-US" altLang="en-US"/>
              <a:pPr>
                <a:defRPr/>
              </a:pPr>
              <a:t>‹#›</a:t>
            </a:fld>
            <a:endParaRPr lang="en-US" altLang="en-US"/>
          </a:p>
        </p:txBody>
      </p:sp>
    </p:spTree>
    <p:extLst>
      <p:ext uri="{BB962C8B-B14F-4D97-AF65-F5344CB8AC3E}">
        <p14:creationId xmlns:p14="http://schemas.microsoft.com/office/powerpoint/2010/main" val="3501174241"/>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2658042"/>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775802"/>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966446"/>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931253"/>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473481"/>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8120122"/>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8014594"/>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802520"/>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4679863"/>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054041"/>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351600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80714961"/>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849193371"/>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589501526"/>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46749651"/>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0607654"/>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66817788"/>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203430946"/>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3621467233"/>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8646969"/>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878319528"/>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740107998"/>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611412"/>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683005"/>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9194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6846919"/>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54191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9768868"/>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81794"/>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540252"/>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510753"/>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388659"/>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961845"/>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1937757"/>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188945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6784263"/>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137394"/>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7434173"/>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0469503"/>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4542624"/>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8563842"/>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4580434"/>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604124"/>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1290896"/>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7256847"/>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1770"/>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03353"/>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881052"/>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8093815"/>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366137"/>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387529"/>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807467"/>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232110"/>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91720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2576942"/>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375152"/>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697546"/>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563949"/>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5968767"/>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010157"/>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068310"/>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751675"/>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721418"/>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0145277"/>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3586944"/>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6344101"/>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4338968"/>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269631"/>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74391"/>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482950"/>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484604"/>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screen">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screen">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05679"/>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4105328"/>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4969480"/>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185131"/>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230101"/>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35113"/>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07077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503890"/>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647218"/>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6397697"/>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1724017"/>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423395"/>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8492406"/>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364639"/>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2089538"/>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1450286"/>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5437046"/>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617253"/>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676"/>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090546"/>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9100005"/>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56819"/>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412476"/>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089379"/>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5081763"/>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8603731"/>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8735776"/>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6687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6333599"/>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1804900"/>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67627032"/>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867705307"/>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909213287"/>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04551678"/>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52114607"/>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396304225"/>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686446272"/>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147850429"/>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27827147"/>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260356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41652260"/>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238494"/>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7273774"/>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525032"/>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407841"/>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8197304"/>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5844893"/>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6572785"/>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2490012"/>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4392628"/>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3930839"/>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634247"/>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547196"/>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9537139"/>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076267"/>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7316184"/>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5361187"/>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929227"/>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194000"/>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5794084"/>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503525"/>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9029388"/>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7053703"/>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183286"/>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187587689"/>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906073210"/>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84193794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610741826"/>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554522207"/>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081880840"/>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2232130875"/>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104288215"/>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17830347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405102020"/>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2170455392"/>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406493594"/>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41418167"/>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19222955"/>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8287346"/>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24051311"/>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93033677"/>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783937851"/>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894882459"/>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0556957"/>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73670780"/>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0584815"/>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t>11/2/24</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492315846"/>
      </p:ext>
    </p:extLst>
  </p:cSld>
  <p:clrMapOvr>
    <a:overrideClrMapping bg1="lt1" tx1="dk1" bg2="lt2" tx2="dk2" accent1="accent1" accent2="accent2" accent3="accent3" accent4="accent4" accent5="accent5" accent6="accent6" hlink="hlink" folHlink="folHlink"/>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t>11/2/24</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156730039"/>
      </p:ext>
    </p:extLst>
  </p:cSld>
  <p:clrMapOvr>
    <a:overrideClrMapping bg1="lt1" tx1="dk1" bg2="lt2" tx2="dk2" accent1="accent1" accent2="accent2" accent3="accent3" accent4="accent4" accent5="accent5" accent6="accent6" hlink="hlink" folHlink="folHlink"/>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t>11/2/24</a:t>
            </a:fld>
            <a:endParaRPr lang="en-US"/>
          </a:p>
        </p:txBody>
      </p:sp>
      <p:sp>
        <p:nvSpPr>
          <p:cNvPr id="6" name="Footer Placeholder 5"/>
          <p:cNvSpPr>
            <a:spLocks noGrp="1"/>
          </p:cNvSpPr>
          <p:nvPr>
            <p:ph type="ftr" sz="quarter" idx="13"/>
          </p:nvPr>
        </p:nvSpPr>
        <p:spPr/>
        <p:txBody>
          <a:bodyPr/>
          <a:lstStyle/>
          <a:p>
            <a:endParaRPr lang="en-US" dirty="0"/>
          </a:p>
        </p:txBody>
      </p:sp>
      <p:sp>
        <p:nvSpPr>
          <p:cNvPr id="7" name="Slide Number Placeholder 6"/>
          <p:cNvSpPr>
            <a:spLocks noGrp="1"/>
          </p:cNvSpPr>
          <p:nvPr>
            <p:ph type="sldNum" sz="quarter" idx="14"/>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45363804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t>11/2/24</a:t>
            </a:fld>
            <a:endParaRPr lang="en-US"/>
          </a:p>
        </p:txBody>
      </p:sp>
      <p:sp>
        <p:nvSpPr>
          <p:cNvPr id="5" name="Footer Placeholder 4"/>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07534132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t>11/2/24</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5688993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11/2/24</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644715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11/2/24</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2573314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t>11/2/24</a:t>
            </a:fld>
            <a:endParaRPr lang="en-U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37760023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11/2/24</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0940984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11/2/24</a:t>
            </a:fld>
            <a:endParaRPr lang="en-US"/>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802169756"/>
      </p:ext>
    </p:extLst>
  </p:cSld>
  <p:clrMapOvr>
    <a:overrideClrMapping bg1="dk1" tx1="lt1" bg2="dk2" tx2="lt2" accent1="accent1" accent2="accent2" accent3="accent3" accent4="accent4" accent5="accent5" accent6="accent6" hlink="hlink" folHlink="folHlink"/>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11/2/24</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4938237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11/2/24</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81998931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338509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19672293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617582"/>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257509"/>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4662162"/>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185493"/>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9682941"/>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5294882"/>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988996"/>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50370"/>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860778"/>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4112"/>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68815"/>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504494551"/>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464722346"/>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951266905"/>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049135"/>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912208044"/>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185326197"/>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1479488599"/>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669865"/>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69677468"/>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237133227"/>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522553654"/>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778639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a:extLst>
              <a:ext uri="{FF2B5EF4-FFF2-40B4-BE49-F238E27FC236}">
                <a16:creationId xmlns:a16="http://schemas.microsoft.com/office/drawing/2014/main" id="{9CD35D2D-5E91-46D5-981B-E75BA6DA714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a:extLst>
              <a:ext uri="{FF2B5EF4-FFF2-40B4-BE49-F238E27FC236}">
                <a16:creationId xmlns:a16="http://schemas.microsoft.com/office/drawing/2014/main" id="{7A21EAFC-4035-4857-807A-CB62B3BF44F4}"/>
              </a:ext>
            </a:extLst>
          </p:cNvPr>
          <p:cNvSpPr>
            <a:spLocks noGrp="1" noChangeArrowheads="1"/>
          </p:cNvSpPr>
          <p:nvPr>
            <p:ph type="ftr" sz="quarter" idx="10"/>
          </p:nvPr>
        </p:nvSpPr>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C888C28F-145F-424D-84CC-5AE9AF6843AB}"/>
              </a:ext>
            </a:extLst>
          </p:cNvPr>
          <p:cNvSpPr>
            <a:spLocks noGrp="1" noChangeArrowheads="1"/>
          </p:cNvSpPr>
          <p:nvPr>
            <p:ph type="sldNum" sz="quarter" idx="11"/>
          </p:nvPr>
        </p:nvSpPr>
        <p:spPr/>
        <p:txBody>
          <a:bodyPr/>
          <a:lstStyle>
            <a:lvl1pPr>
              <a:defRPr/>
            </a:lvl1pPr>
          </a:lstStyle>
          <a:p>
            <a:pPr>
              <a:defRPr/>
            </a:pPr>
            <a:fld id="{43826BB2-7A42-4BD5-B790-DBCEF432F448}" type="slidenum">
              <a:rPr lang="en-US" altLang="en-US"/>
              <a:pPr>
                <a:defRPr/>
              </a:pPr>
              <a:t>‹#›</a:t>
            </a:fld>
            <a:endParaRPr lang="en-US" altLang="en-US"/>
          </a:p>
        </p:txBody>
      </p:sp>
    </p:spTree>
    <p:extLst>
      <p:ext uri="{BB962C8B-B14F-4D97-AF65-F5344CB8AC3E}">
        <p14:creationId xmlns:p14="http://schemas.microsoft.com/office/powerpoint/2010/main" val="920010822"/>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09AC565-7350-4525-9420-2EB7757D306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4AA7F312-6BE9-48B6-AA7B-A6D10D628BA6}"/>
              </a:ext>
            </a:extLst>
          </p:cNvPr>
          <p:cNvSpPr>
            <a:spLocks noGrp="1" noChangeArrowheads="1"/>
          </p:cNvSpPr>
          <p:nvPr>
            <p:ph type="sldNum" sz="quarter" idx="11"/>
          </p:nvPr>
        </p:nvSpPr>
        <p:spPr>
          <a:ln/>
        </p:spPr>
        <p:txBody>
          <a:bodyPr/>
          <a:lstStyle>
            <a:lvl1pPr>
              <a:defRPr/>
            </a:lvl1pPr>
          </a:lstStyle>
          <a:p>
            <a:pPr>
              <a:defRPr/>
            </a:pPr>
            <a:fld id="{8B19D7DF-598B-483B-A6D0-8553CDFAE631}" type="slidenum">
              <a:rPr lang="en-US" altLang="en-US"/>
              <a:pPr>
                <a:defRPr/>
              </a:pPr>
              <a:t>‹#›</a:t>
            </a:fld>
            <a:endParaRPr lang="en-US" altLang="en-US"/>
          </a:p>
        </p:txBody>
      </p:sp>
    </p:spTree>
    <p:extLst>
      <p:ext uri="{BB962C8B-B14F-4D97-AF65-F5344CB8AC3E}">
        <p14:creationId xmlns:p14="http://schemas.microsoft.com/office/powerpoint/2010/main" val="4103998078"/>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08787426-EFB2-4064-9F82-5B1B136B39E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038527-DAED-4D79-A54B-129F6A20F670}"/>
              </a:ext>
            </a:extLst>
          </p:cNvPr>
          <p:cNvSpPr>
            <a:spLocks noGrp="1" noChangeArrowheads="1"/>
          </p:cNvSpPr>
          <p:nvPr>
            <p:ph type="sldNum" sz="quarter" idx="11"/>
          </p:nvPr>
        </p:nvSpPr>
        <p:spPr>
          <a:ln/>
        </p:spPr>
        <p:txBody>
          <a:bodyPr/>
          <a:lstStyle>
            <a:lvl1pPr>
              <a:defRPr/>
            </a:lvl1pPr>
          </a:lstStyle>
          <a:p>
            <a:pPr>
              <a:defRPr/>
            </a:pPr>
            <a:fld id="{63D67C19-8364-4600-B88B-828769DCBD4B}" type="slidenum">
              <a:rPr lang="en-US" altLang="en-US"/>
              <a:pPr>
                <a:defRPr/>
              </a:pPr>
              <a:t>‹#›</a:t>
            </a:fld>
            <a:endParaRPr lang="en-US" altLang="en-US"/>
          </a:p>
        </p:txBody>
      </p:sp>
    </p:spTree>
    <p:extLst>
      <p:ext uri="{BB962C8B-B14F-4D97-AF65-F5344CB8AC3E}">
        <p14:creationId xmlns:p14="http://schemas.microsoft.com/office/powerpoint/2010/main" val="2749112868"/>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DB333F77-5829-459B-B71C-A401B0AC83F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DC357D67-E160-41BD-A8F4-591D3B61CA44}"/>
              </a:ext>
            </a:extLst>
          </p:cNvPr>
          <p:cNvSpPr>
            <a:spLocks noGrp="1" noChangeArrowheads="1"/>
          </p:cNvSpPr>
          <p:nvPr>
            <p:ph type="sldNum" sz="quarter" idx="11"/>
          </p:nvPr>
        </p:nvSpPr>
        <p:spPr>
          <a:ln/>
        </p:spPr>
        <p:txBody>
          <a:bodyPr/>
          <a:lstStyle>
            <a:lvl1pPr>
              <a:defRPr/>
            </a:lvl1pPr>
          </a:lstStyle>
          <a:p>
            <a:pPr>
              <a:defRPr/>
            </a:pPr>
            <a:fld id="{A9E1BDAC-3FCE-4406-AD14-A59ECE86B20E}" type="slidenum">
              <a:rPr lang="en-US" altLang="en-US"/>
              <a:pPr>
                <a:defRPr/>
              </a:pPr>
              <a:t>‹#›</a:t>
            </a:fld>
            <a:endParaRPr lang="en-US" altLang="en-US"/>
          </a:p>
        </p:txBody>
      </p:sp>
    </p:spTree>
    <p:extLst>
      <p:ext uri="{BB962C8B-B14F-4D97-AF65-F5344CB8AC3E}">
        <p14:creationId xmlns:p14="http://schemas.microsoft.com/office/powerpoint/2010/main" val="2135372309"/>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D26DBB79-5AEF-450D-8A69-9E473A6D46FD}"/>
              </a:ext>
            </a:extLst>
          </p:cNvPr>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a:extLst>
              <a:ext uri="{FF2B5EF4-FFF2-40B4-BE49-F238E27FC236}">
                <a16:creationId xmlns:a16="http://schemas.microsoft.com/office/drawing/2014/main" id="{5613F326-A967-4A16-9691-5994EAA77F81}"/>
              </a:ext>
            </a:extLst>
          </p:cNvPr>
          <p:cNvSpPr>
            <a:spLocks noGrp="1" noChangeArrowheads="1"/>
          </p:cNvSpPr>
          <p:nvPr>
            <p:ph type="sldNum" sz="quarter" idx="11"/>
          </p:nvPr>
        </p:nvSpPr>
        <p:spPr>
          <a:ln/>
        </p:spPr>
        <p:txBody>
          <a:bodyPr/>
          <a:lstStyle>
            <a:lvl1pPr>
              <a:defRPr/>
            </a:lvl1pPr>
          </a:lstStyle>
          <a:p>
            <a:pPr>
              <a:defRPr/>
            </a:pPr>
            <a:fld id="{4DDDAB56-7687-49EE-9BFA-357DD2115F9B}" type="slidenum">
              <a:rPr lang="en-US" altLang="en-US"/>
              <a:pPr>
                <a:defRPr/>
              </a:pPr>
              <a:t>‹#›</a:t>
            </a:fld>
            <a:endParaRPr lang="en-US" altLang="en-US"/>
          </a:p>
        </p:txBody>
      </p:sp>
    </p:spTree>
    <p:extLst>
      <p:ext uri="{BB962C8B-B14F-4D97-AF65-F5344CB8AC3E}">
        <p14:creationId xmlns:p14="http://schemas.microsoft.com/office/powerpoint/2010/main" val="1532744262"/>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C5F115-951D-416A-8367-F27935F171CC}"/>
              </a:ext>
            </a:extLst>
          </p:cNvPr>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9FA67899-1E4C-4F33-994F-0FE9DDF922F2}"/>
              </a:ext>
            </a:extLst>
          </p:cNvPr>
          <p:cNvSpPr>
            <a:spLocks noGrp="1" noChangeArrowheads="1"/>
          </p:cNvSpPr>
          <p:nvPr>
            <p:ph type="sldNum" sz="quarter" idx="11"/>
          </p:nvPr>
        </p:nvSpPr>
        <p:spPr>
          <a:ln/>
        </p:spPr>
        <p:txBody>
          <a:bodyPr/>
          <a:lstStyle>
            <a:lvl1pPr>
              <a:defRPr/>
            </a:lvl1pPr>
          </a:lstStyle>
          <a:p>
            <a:pPr>
              <a:defRPr/>
            </a:pPr>
            <a:fld id="{EE6ABE56-5E07-4208-997F-19E78ED34494}" type="slidenum">
              <a:rPr lang="en-US" altLang="en-US"/>
              <a:pPr>
                <a:defRPr/>
              </a:pPr>
              <a:t>‹#›</a:t>
            </a:fld>
            <a:endParaRPr lang="en-US" altLang="en-US"/>
          </a:p>
        </p:txBody>
      </p:sp>
    </p:spTree>
    <p:extLst>
      <p:ext uri="{BB962C8B-B14F-4D97-AF65-F5344CB8AC3E}">
        <p14:creationId xmlns:p14="http://schemas.microsoft.com/office/powerpoint/2010/main" val="2038879376"/>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A3210EB8-01E8-436A-B41F-069A2DB8B749}"/>
              </a:ext>
            </a:extLst>
          </p:cNvPr>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a:extLst>
              <a:ext uri="{FF2B5EF4-FFF2-40B4-BE49-F238E27FC236}">
                <a16:creationId xmlns:a16="http://schemas.microsoft.com/office/drawing/2014/main" id="{88357862-E4F0-4312-AEFB-533810CEB356}"/>
              </a:ext>
            </a:extLst>
          </p:cNvPr>
          <p:cNvSpPr>
            <a:spLocks noGrp="1" noChangeArrowheads="1"/>
          </p:cNvSpPr>
          <p:nvPr>
            <p:ph type="sldNum" sz="quarter" idx="11"/>
          </p:nvPr>
        </p:nvSpPr>
        <p:spPr>
          <a:ln/>
        </p:spPr>
        <p:txBody>
          <a:bodyPr/>
          <a:lstStyle>
            <a:lvl1pPr>
              <a:defRPr/>
            </a:lvl1pPr>
          </a:lstStyle>
          <a:p>
            <a:pPr>
              <a:defRPr/>
            </a:pPr>
            <a:fld id="{63632353-6DA2-4969-8B9B-3DBC4F8425A4}" type="slidenum">
              <a:rPr lang="en-US" altLang="en-US"/>
              <a:pPr>
                <a:defRPr/>
              </a:pPr>
              <a:t>‹#›</a:t>
            </a:fld>
            <a:endParaRPr lang="en-US" altLang="en-US"/>
          </a:p>
        </p:txBody>
      </p:sp>
    </p:spTree>
    <p:extLst>
      <p:ext uri="{BB962C8B-B14F-4D97-AF65-F5344CB8AC3E}">
        <p14:creationId xmlns:p14="http://schemas.microsoft.com/office/powerpoint/2010/main" val="1102853564"/>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7D8C17F0-0F2C-4BA2-ACAD-9F9DD7E1D754}"/>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01206954-09DD-443F-8138-FD04D7E91044}"/>
              </a:ext>
            </a:extLst>
          </p:cNvPr>
          <p:cNvSpPr>
            <a:spLocks noGrp="1" noChangeArrowheads="1"/>
          </p:cNvSpPr>
          <p:nvPr>
            <p:ph type="sldNum" sz="quarter" idx="11"/>
          </p:nvPr>
        </p:nvSpPr>
        <p:spPr>
          <a:ln/>
        </p:spPr>
        <p:txBody>
          <a:bodyPr/>
          <a:lstStyle>
            <a:lvl1pPr>
              <a:defRPr/>
            </a:lvl1pPr>
          </a:lstStyle>
          <a:p>
            <a:pPr>
              <a:defRPr/>
            </a:pPr>
            <a:fld id="{00E294FE-CC9E-4E10-B310-514CFBF72E7D}" type="slidenum">
              <a:rPr lang="en-US" altLang="en-US"/>
              <a:pPr>
                <a:defRPr/>
              </a:pPr>
              <a:t>‹#›</a:t>
            </a:fld>
            <a:endParaRPr lang="en-US" altLang="en-US"/>
          </a:p>
        </p:txBody>
      </p:sp>
    </p:spTree>
    <p:extLst>
      <p:ext uri="{BB962C8B-B14F-4D97-AF65-F5344CB8AC3E}">
        <p14:creationId xmlns:p14="http://schemas.microsoft.com/office/powerpoint/2010/main" val="3350566870"/>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2D2B0F18-FF15-4EF6-984A-01641DEDA28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1E37D587-FAF0-4764-AD77-644AFEF7307D}"/>
              </a:ext>
            </a:extLst>
          </p:cNvPr>
          <p:cNvSpPr>
            <a:spLocks noGrp="1" noChangeArrowheads="1"/>
          </p:cNvSpPr>
          <p:nvPr>
            <p:ph type="sldNum" sz="quarter" idx="11"/>
          </p:nvPr>
        </p:nvSpPr>
        <p:spPr>
          <a:ln/>
        </p:spPr>
        <p:txBody>
          <a:bodyPr/>
          <a:lstStyle>
            <a:lvl1pPr>
              <a:defRPr/>
            </a:lvl1pPr>
          </a:lstStyle>
          <a:p>
            <a:pPr>
              <a:defRPr/>
            </a:pPr>
            <a:fld id="{EA63DEC2-A46B-4DF0-9B6D-3DA55177CC49}" type="slidenum">
              <a:rPr lang="en-US" altLang="en-US"/>
              <a:pPr>
                <a:defRPr/>
              </a:pPr>
              <a:t>‹#›</a:t>
            </a:fld>
            <a:endParaRPr lang="en-US" altLang="en-US"/>
          </a:p>
        </p:txBody>
      </p:sp>
    </p:spTree>
    <p:extLst>
      <p:ext uri="{BB962C8B-B14F-4D97-AF65-F5344CB8AC3E}">
        <p14:creationId xmlns:p14="http://schemas.microsoft.com/office/powerpoint/2010/main" val="280765019"/>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0A08B9B-687C-4AD3-8C6D-FA4C5E16A313}"/>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5BE2A02B-D63E-4DD6-9FFA-98D71570A2AD}"/>
              </a:ext>
            </a:extLst>
          </p:cNvPr>
          <p:cNvSpPr>
            <a:spLocks noGrp="1" noChangeArrowheads="1"/>
          </p:cNvSpPr>
          <p:nvPr>
            <p:ph type="sldNum" sz="quarter" idx="11"/>
          </p:nvPr>
        </p:nvSpPr>
        <p:spPr>
          <a:ln/>
        </p:spPr>
        <p:txBody>
          <a:bodyPr/>
          <a:lstStyle>
            <a:lvl1pPr>
              <a:defRPr/>
            </a:lvl1pPr>
          </a:lstStyle>
          <a:p>
            <a:pPr>
              <a:defRPr/>
            </a:pPr>
            <a:fld id="{AC4704B9-2B86-45E3-BC5C-2F3F28BAAB8B}" type="slidenum">
              <a:rPr lang="en-US" altLang="en-US"/>
              <a:pPr>
                <a:defRPr/>
              </a:pPr>
              <a:t>‹#›</a:t>
            </a:fld>
            <a:endParaRPr lang="en-US" altLang="en-US"/>
          </a:p>
        </p:txBody>
      </p:sp>
    </p:spTree>
    <p:extLst>
      <p:ext uri="{BB962C8B-B14F-4D97-AF65-F5344CB8AC3E}">
        <p14:creationId xmlns:p14="http://schemas.microsoft.com/office/powerpoint/2010/main" val="3420058119"/>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E62CEBD1-E2A7-41F0-A158-62153EC297D5}"/>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11B996-071A-4884-856A-6B25C3879E5F}"/>
              </a:ext>
            </a:extLst>
          </p:cNvPr>
          <p:cNvSpPr>
            <a:spLocks noGrp="1" noChangeArrowheads="1"/>
          </p:cNvSpPr>
          <p:nvPr>
            <p:ph type="sldNum" sz="quarter" idx="11"/>
          </p:nvPr>
        </p:nvSpPr>
        <p:spPr>
          <a:ln/>
        </p:spPr>
        <p:txBody>
          <a:bodyPr/>
          <a:lstStyle>
            <a:lvl1pPr>
              <a:defRPr/>
            </a:lvl1pPr>
          </a:lstStyle>
          <a:p>
            <a:pPr>
              <a:defRPr/>
            </a:pPr>
            <a:fld id="{9FC1C64C-0813-4AB1-8463-69A3B31BE146}" type="slidenum">
              <a:rPr lang="en-US" altLang="en-US"/>
              <a:pPr>
                <a:defRPr/>
              </a:pPr>
              <a:t>‹#›</a:t>
            </a:fld>
            <a:endParaRPr lang="en-US" altLang="en-US"/>
          </a:p>
        </p:txBody>
      </p:sp>
    </p:spTree>
    <p:extLst>
      <p:ext uri="{BB962C8B-B14F-4D97-AF65-F5344CB8AC3E}">
        <p14:creationId xmlns:p14="http://schemas.microsoft.com/office/powerpoint/2010/main" val="286619212"/>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a:extLst>
              <a:ext uri="{FF2B5EF4-FFF2-40B4-BE49-F238E27FC236}">
                <a16:creationId xmlns:a16="http://schemas.microsoft.com/office/drawing/2014/main" id="{B55989F0-9C2F-467D-8A2B-E760CFC57E82}"/>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B76D41D7-E031-46E6-8D53-528FF913AD9F}"/>
              </a:ext>
            </a:extLst>
          </p:cNvPr>
          <p:cNvSpPr>
            <a:spLocks noGrp="1" noChangeArrowheads="1"/>
          </p:cNvSpPr>
          <p:nvPr>
            <p:ph type="sldNum" sz="quarter" idx="11"/>
          </p:nvPr>
        </p:nvSpPr>
        <p:spPr>
          <a:ln/>
        </p:spPr>
        <p:txBody>
          <a:bodyPr/>
          <a:lstStyle>
            <a:lvl1pPr>
              <a:defRPr/>
            </a:lvl1pPr>
          </a:lstStyle>
          <a:p>
            <a:pPr>
              <a:defRPr/>
            </a:pPr>
            <a:fld id="{20C0357D-5951-4316-833F-FB5D4423D797}" type="slidenum">
              <a:rPr lang="en-US" altLang="en-US"/>
              <a:pPr>
                <a:defRPr/>
              </a:pPr>
              <a:t>‹#›</a:t>
            </a:fld>
            <a:endParaRPr lang="en-US" altLang="en-US"/>
          </a:p>
        </p:txBody>
      </p:sp>
    </p:spTree>
    <p:extLst>
      <p:ext uri="{BB962C8B-B14F-4D97-AF65-F5344CB8AC3E}">
        <p14:creationId xmlns:p14="http://schemas.microsoft.com/office/powerpoint/2010/main" val="865291627"/>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13697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8B7E-9D90-9B48-A8F0-5C08F12D53F9}"/>
              </a:ext>
            </a:extLst>
          </p:cNvPr>
          <p:cNvSpPr>
            <a:spLocks noGrp="1"/>
          </p:cNvSpPr>
          <p:nvPr>
            <p:ph type="title"/>
          </p:nvPr>
        </p:nvSpPr>
        <p:spPr>
          <a:xfrm>
            <a:off x="0" y="3370062"/>
            <a:ext cx="9144000" cy="1325563"/>
          </a:xfrm>
          <a:prstGeom prst="rect">
            <a:avLst/>
          </a:prstGeom>
        </p:spPr>
        <p:txBody>
          <a:bodyPr/>
          <a:lstStyle>
            <a:lvl1pPr>
              <a:defRPr sz="6600" b="1" i="1" baseline="0">
                <a:latin typeface="Cambria" panose="02040503050406030204" pitchFamily="18" charset="0"/>
              </a:defRPr>
            </a:lvl1pPr>
          </a:lstStyle>
          <a:p>
            <a:r>
              <a:rPr lang="en-US" dirty="0"/>
              <a:t>Click to edit Master title style</a:t>
            </a:r>
            <a:endParaRPr lang="en-TR" dirty="0"/>
          </a:p>
        </p:txBody>
      </p:sp>
      <p:sp>
        <p:nvSpPr>
          <p:cNvPr id="3" name="Rectangle 2">
            <a:extLst>
              <a:ext uri="{FF2B5EF4-FFF2-40B4-BE49-F238E27FC236}">
                <a16:creationId xmlns:a16="http://schemas.microsoft.com/office/drawing/2014/main" id="{2217C05B-AE6B-CA40-92B3-312C96F8E5F4}"/>
              </a:ext>
            </a:extLst>
          </p:cNvPr>
          <p:cNvSpPr/>
          <p:nvPr userDrawn="1"/>
        </p:nvSpPr>
        <p:spPr>
          <a:xfrm>
            <a:off x="0" y="4697080"/>
            <a:ext cx="9144000" cy="1437501"/>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1410580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B6FA48C-FC23-4C73-AC9B-B702C151A810}"/>
              </a:ext>
            </a:extLst>
          </p:cNvPr>
          <p:cNvSpPr/>
          <p:nvPr userDrawn="1"/>
        </p:nvSpPr>
        <p:spPr>
          <a:xfrm>
            <a:off x="0" y="0"/>
            <a:ext cx="9144000" cy="860412"/>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5991" y="11100"/>
            <a:ext cx="8987621" cy="761258"/>
          </a:xfrm>
          <a:prstGeom prst="rect">
            <a:avLst/>
          </a:prstGeom>
        </p:spPr>
        <p:txBody>
          <a:bodyPr anchor="ctr"/>
          <a:lstStyle>
            <a:lvl1pPr>
              <a:lnSpc>
                <a:spcPct val="100000"/>
              </a:lnSpc>
              <a:spcAft>
                <a:spcPts val="600"/>
              </a:spcAft>
              <a:defRPr sz="4400" b="1" baseline="0">
                <a:solidFill>
                  <a:schemeClr val="bg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75034"/>
            <a:ext cx="8987622" cy="543504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47146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endParaRPr lang="en-US" dirty="0"/>
          </a:p>
        </p:txBody>
      </p:sp>
      <p:pic>
        <p:nvPicPr>
          <p:cNvPr id="9" name="Picture 8" descr="safari.png"/>
          <p:cNvPicPr>
            <a:picLocks noChangeAspect="1"/>
          </p:cNvPicPr>
          <p:nvPr userDrawn="1"/>
        </p:nvPicPr>
        <p:blipFill>
          <a:blip r:embed="rId2" cstate="print"/>
          <a:stretch>
            <a:fillRect/>
          </a:stretch>
        </p:blipFill>
        <p:spPr>
          <a:xfrm>
            <a:off x="75991" y="6524699"/>
            <a:ext cx="977147" cy="282728"/>
          </a:xfrm>
          <a:prstGeom prst="rect">
            <a:avLst/>
          </a:prstGeom>
        </p:spPr>
      </p:pic>
      <p:pic>
        <p:nvPicPr>
          <p:cNvPr id="10" name="Picture 2">
            <a:extLst>
              <a:ext uri="{FF2B5EF4-FFF2-40B4-BE49-F238E27FC236}">
                <a16:creationId xmlns:a16="http://schemas.microsoft.com/office/drawing/2014/main" id="{22204A7A-FB0E-A441-B9F5-28F279051F9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14921" y="6449551"/>
            <a:ext cx="1867175" cy="38283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88180C1-8B68-AC4C-94FA-42ACC1C193E9}"/>
              </a:ext>
            </a:extLst>
          </p:cNvPr>
          <p:cNvSpPr/>
          <p:nvPr userDrawn="1"/>
        </p:nvSpPr>
        <p:spPr>
          <a:xfrm>
            <a:off x="1073731" y="6449551"/>
            <a:ext cx="779781" cy="34336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TR"/>
          </a:p>
        </p:txBody>
      </p:sp>
      <p:pic>
        <p:nvPicPr>
          <p:cNvPr id="11" name="Picture 2">
            <a:extLst>
              <a:ext uri="{FF2B5EF4-FFF2-40B4-BE49-F238E27FC236}">
                <a16:creationId xmlns:a16="http://schemas.microsoft.com/office/drawing/2014/main" id="{111B3916-F58F-6644-9FA8-ED642158E897}"/>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60005"/>
          <a:stretch/>
        </p:blipFill>
        <p:spPr bwMode="auto">
          <a:xfrm>
            <a:off x="1263518" y="6510185"/>
            <a:ext cx="589994" cy="302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415889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22238784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53EC4547-E2B1-9B4F-845F-F274F3C623A5}" type="slidenum">
              <a:rPr lang="en-US"/>
              <a:pPr>
                <a:defRPr/>
              </a:pPr>
              <a:t>‹#›</a:t>
            </a:fld>
            <a:endParaRPr lang="en-US"/>
          </a:p>
        </p:txBody>
      </p:sp>
    </p:spTree>
    <p:extLst>
      <p:ext uri="{BB962C8B-B14F-4D97-AF65-F5344CB8AC3E}">
        <p14:creationId xmlns:p14="http://schemas.microsoft.com/office/powerpoint/2010/main" val="2758791326"/>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76BB4180-6920-9C42-9DA1-4829E0437063}" type="slidenum">
              <a:rPr lang="en-US"/>
              <a:pPr>
                <a:defRPr/>
              </a:pPr>
              <a:t>‹#›</a:t>
            </a:fld>
            <a:endParaRPr lang="en-US"/>
          </a:p>
        </p:txBody>
      </p:sp>
    </p:spTree>
    <p:extLst>
      <p:ext uri="{BB962C8B-B14F-4D97-AF65-F5344CB8AC3E}">
        <p14:creationId xmlns:p14="http://schemas.microsoft.com/office/powerpoint/2010/main" val="3901951674"/>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4330D3C-7D80-0940-9C38-883CA56758D1}" type="slidenum">
              <a:rPr lang="en-US"/>
              <a:pPr>
                <a:defRPr/>
              </a:pPr>
              <a:t>‹#›</a:t>
            </a:fld>
            <a:endParaRPr lang="en-US"/>
          </a:p>
        </p:txBody>
      </p:sp>
    </p:spTree>
    <p:extLst>
      <p:ext uri="{BB962C8B-B14F-4D97-AF65-F5344CB8AC3E}">
        <p14:creationId xmlns:p14="http://schemas.microsoft.com/office/powerpoint/2010/main" val="3811271819"/>
      </p:ext>
    </p:extLst>
  </p:cSld>
  <p:clrMapOvr>
    <a:masterClrMapping/>
  </p:clrMapOvr>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649F32B-3CEF-984C-BBF2-963F764B3663}" type="slidenum">
              <a:rPr lang="en-US"/>
              <a:pPr>
                <a:defRPr/>
              </a:pPr>
              <a:t>‹#›</a:t>
            </a:fld>
            <a:endParaRPr lang="en-US"/>
          </a:p>
        </p:txBody>
      </p:sp>
    </p:spTree>
    <p:extLst>
      <p:ext uri="{BB962C8B-B14F-4D97-AF65-F5344CB8AC3E}">
        <p14:creationId xmlns:p14="http://schemas.microsoft.com/office/powerpoint/2010/main" val="607395441"/>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68434898-7376-D942-82A4-9987F9AC7C42}" type="slidenum">
              <a:rPr lang="en-US"/>
              <a:pPr>
                <a:defRPr/>
              </a:pPr>
              <a:t>‹#›</a:t>
            </a:fld>
            <a:endParaRPr lang="en-US"/>
          </a:p>
        </p:txBody>
      </p:sp>
    </p:spTree>
    <p:extLst>
      <p:ext uri="{BB962C8B-B14F-4D97-AF65-F5344CB8AC3E}">
        <p14:creationId xmlns:p14="http://schemas.microsoft.com/office/powerpoint/2010/main" val="829486752"/>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BDAE4D29-6AD3-F447-89DA-A4F13DC75D38}" type="slidenum">
              <a:rPr lang="en-US"/>
              <a:pPr>
                <a:defRPr/>
              </a:pPr>
              <a:t>‹#›</a:t>
            </a:fld>
            <a:endParaRPr lang="en-US"/>
          </a:p>
        </p:txBody>
      </p:sp>
    </p:spTree>
    <p:extLst>
      <p:ext uri="{BB962C8B-B14F-4D97-AF65-F5344CB8AC3E}">
        <p14:creationId xmlns:p14="http://schemas.microsoft.com/office/powerpoint/2010/main" val="3524218155"/>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5C9A4055-98B6-5F49-80DA-F6F7DEF7F674}" type="slidenum">
              <a:rPr lang="en-US"/>
              <a:pPr>
                <a:defRPr/>
              </a:pPr>
              <a:t>‹#›</a:t>
            </a:fld>
            <a:endParaRPr lang="en-US"/>
          </a:p>
        </p:txBody>
      </p:sp>
    </p:spTree>
    <p:extLst>
      <p:ext uri="{BB962C8B-B14F-4D97-AF65-F5344CB8AC3E}">
        <p14:creationId xmlns:p14="http://schemas.microsoft.com/office/powerpoint/2010/main" val="122950970"/>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C89ECD9-3D5F-7F4F-998D-56B78CDEA664}" type="slidenum">
              <a:rPr lang="en-US"/>
              <a:pPr>
                <a:defRPr/>
              </a:pPr>
              <a:t>‹#›</a:t>
            </a:fld>
            <a:endParaRPr lang="en-US"/>
          </a:p>
        </p:txBody>
      </p:sp>
    </p:spTree>
    <p:extLst>
      <p:ext uri="{BB962C8B-B14F-4D97-AF65-F5344CB8AC3E}">
        <p14:creationId xmlns:p14="http://schemas.microsoft.com/office/powerpoint/2010/main" val="2437951259"/>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FA65131-7DE5-1D4D-A3CF-3D0607171E1C}" type="slidenum">
              <a:rPr lang="en-US"/>
              <a:pPr>
                <a:defRPr/>
              </a:pPr>
              <a:t>‹#›</a:t>
            </a:fld>
            <a:endParaRPr lang="en-US"/>
          </a:p>
        </p:txBody>
      </p:sp>
    </p:spTree>
    <p:extLst>
      <p:ext uri="{BB962C8B-B14F-4D97-AF65-F5344CB8AC3E}">
        <p14:creationId xmlns:p14="http://schemas.microsoft.com/office/powerpoint/2010/main" val="1288936763"/>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0B6F9A-1324-4947-8B68-D47C27442892}" type="slidenum">
              <a:rPr lang="en-US"/>
              <a:pPr>
                <a:defRPr/>
              </a:pPr>
              <a:t>‹#›</a:t>
            </a:fld>
            <a:endParaRPr lang="en-US"/>
          </a:p>
        </p:txBody>
      </p:sp>
    </p:spTree>
    <p:extLst>
      <p:ext uri="{BB962C8B-B14F-4D97-AF65-F5344CB8AC3E}">
        <p14:creationId xmlns:p14="http://schemas.microsoft.com/office/powerpoint/2010/main" val="2645850926"/>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A0D1EA7-F64C-644A-BE34-B5A402A870E5}" type="slidenum">
              <a:rPr lang="en-US"/>
              <a:pPr>
                <a:defRPr/>
              </a:pPr>
              <a:t>‹#›</a:t>
            </a:fld>
            <a:endParaRPr lang="en-US"/>
          </a:p>
        </p:txBody>
      </p:sp>
    </p:spTree>
    <p:extLst>
      <p:ext uri="{BB962C8B-B14F-4D97-AF65-F5344CB8AC3E}">
        <p14:creationId xmlns:p14="http://schemas.microsoft.com/office/powerpoint/2010/main" val="1040942984"/>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E6C4A1C-A8E8-3C42-88AB-792537E5FFC6}" type="slidenum">
              <a:rPr lang="en-US"/>
              <a:pPr>
                <a:defRPr/>
              </a:pPr>
              <a:t>‹#›</a:t>
            </a:fld>
            <a:endParaRPr lang="en-US"/>
          </a:p>
        </p:txBody>
      </p:sp>
    </p:spTree>
    <p:extLst>
      <p:ext uri="{BB962C8B-B14F-4D97-AF65-F5344CB8AC3E}">
        <p14:creationId xmlns:p14="http://schemas.microsoft.com/office/powerpoint/2010/main" val="356495591"/>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43525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3447449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2017668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2197563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2112521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40831223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8826271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2145985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2436482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582258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01202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2067441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fld id="{111EC4E2-6E65-4B38-A9F0-2491CD022231}" type="datetime1">
              <a:rPr lang="en-US" smtClean="0">
                <a:solidFill>
                  <a:prstClr val="black">
                    <a:tint val="75000"/>
                  </a:prstClr>
                </a:solidFill>
              </a:rPr>
              <a:pPr/>
              <a:t>11/2/24</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fld id="{13F32364-6BA0-48AA-B029-3ED2192016FC}"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400914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fld id="{13F32364-6BA0-48AA-B029-3ED2192016FC}" type="slidenum">
              <a:rPr lang="en-US" smtClean="0">
                <a:solidFill>
                  <a:prstClr val="black"/>
                </a:solidFill>
              </a: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0672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304291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1528488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Gill Sans MT"/>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0990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Gill Sans MT"/>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021805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Gill Sans MT"/>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5406467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6200356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743709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9957522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5478799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75610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
        <p:nvSpPr>
          <p:cNvPr id="6" name="Slide Number Placeholder 5">
            <a:extLst>
              <a:ext uri="{FF2B5EF4-FFF2-40B4-BE49-F238E27FC236}">
                <a16:creationId xmlns:a16="http://schemas.microsoft.com/office/drawing/2014/main" id="{8B3B3008-E6BE-1848-B501-0927B6E70570}"/>
              </a:ext>
            </a:extLst>
          </p:cNvPr>
          <p:cNvSpPr txBox="1">
            <a:spLocks/>
          </p:cNvSpPr>
          <p:nvPr userDrawn="1"/>
        </p:nvSpPr>
        <p:spPr>
          <a:xfrm>
            <a:off x="7977054"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Segoe UI" panose="020B0502040204020203" pitchFamily="34" charset="0"/>
                <a:cs typeface="Segoe UI" panose="020B0502040204020203" pitchFamily="34" charset="0"/>
              </a:rPr>
              <a:pPr/>
              <a:t>‹#›</a:t>
            </a:fld>
            <a:endParaRPr lang="en-US"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41812139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
        <p:nvSpPr>
          <p:cNvPr id="5" name="Slide Number Placeholder 5">
            <a:extLst>
              <a:ext uri="{FF2B5EF4-FFF2-40B4-BE49-F238E27FC236}">
                <a16:creationId xmlns:a16="http://schemas.microsoft.com/office/drawing/2014/main" id="{D67F7A59-CF4E-EC20-68A0-390CB76C13C3}"/>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6" name="Picture 5" descr="safari.png">
            <a:extLst>
              <a:ext uri="{FF2B5EF4-FFF2-40B4-BE49-F238E27FC236}">
                <a16:creationId xmlns:a16="http://schemas.microsoft.com/office/drawing/2014/main" id="{4F195A89-C410-BCD9-0B74-E87F1A1635F1}"/>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7" name="Content Placeholder 13">
            <a:extLst>
              <a:ext uri="{FF2B5EF4-FFF2-40B4-BE49-F238E27FC236}">
                <a16:creationId xmlns:a16="http://schemas.microsoft.com/office/drawing/2014/main" id="{B7FAED6D-FE25-984D-F3D8-912BF36CF3D8}"/>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Tree>
    <p:extLst>
      <p:ext uri="{BB962C8B-B14F-4D97-AF65-F5344CB8AC3E}">
        <p14:creationId xmlns:p14="http://schemas.microsoft.com/office/powerpoint/2010/main" val="2127153966"/>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460D64B3-47B9-4B80-8494-C2463AAD593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4" name="Title 1">
            <a:extLst>
              <a:ext uri="{FF2B5EF4-FFF2-40B4-BE49-F238E27FC236}">
                <a16:creationId xmlns:a16="http://schemas.microsoft.com/office/drawing/2014/main" id="{029DDEC7-5C22-7ADB-60BD-945BAEBCFDE7}"/>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99596494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58EF1544-24EE-9F40-92D1-5F7EF2704AEF}"/>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5" name="Picture 4" descr="safari.png">
            <a:extLst>
              <a:ext uri="{FF2B5EF4-FFF2-40B4-BE49-F238E27FC236}">
                <a16:creationId xmlns:a16="http://schemas.microsoft.com/office/drawing/2014/main" id="{BCE086F2-9422-3233-969B-2DF0AF8C277B}"/>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11" name="Content Placeholder 13">
            <a:extLst>
              <a:ext uri="{FF2B5EF4-FFF2-40B4-BE49-F238E27FC236}">
                <a16:creationId xmlns:a16="http://schemas.microsoft.com/office/drawing/2014/main" id="{BD73B27A-EBF7-DCCC-F4F6-DD46A37DA75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12" name="Title 1">
            <a:extLst>
              <a:ext uri="{FF2B5EF4-FFF2-40B4-BE49-F238E27FC236}">
                <a16:creationId xmlns:a16="http://schemas.microsoft.com/office/drawing/2014/main" id="{1DB119B3-1AA6-94B9-13B9-6E10CE82D05A}"/>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179117879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pPr algn="r"/>
              <a:t>‹#›</a:t>
            </a:fld>
            <a:endParaRPr lang="en-CH"/>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1643813891"/>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79326237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760439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40453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a:t>Click to edit Master title style</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282865662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atin typeface="Trebuchet MS" panose="020B0603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atin typeface="Trebuchet MS" panose="020B0603020202020204" pitchFamily="34" charset="0"/>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347902351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954756617"/>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103E0A-1103-4E2A-80B9-427ECF501675}"/>
              </a:ext>
            </a:extLst>
          </p:cNvPr>
          <p:cNvSpPr/>
          <p:nvPr userDrawn="1"/>
        </p:nvSpPr>
        <p:spPr>
          <a:xfrm>
            <a:off x="0" y="-1"/>
            <a:ext cx="9144000" cy="82576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2" name="Title 1"/>
          <p:cNvSpPr>
            <a:spLocks noGrp="1"/>
          </p:cNvSpPr>
          <p:nvPr>
            <p:ph type="title"/>
          </p:nvPr>
        </p:nvSpPr>
        <p:spPr>
          <a:xfrm>
            <a:off x="155488" y="78848"/>
            <a:ext cx="8815517" cy="753812"/>
          </a:xfrm>
        </p:spPr>
        <p:txBody>
          <a:bodyPr>
            <a:normAutofit/>
          </a:bodyPr>
          <a:lstStyle>
            <a:lvl1pPr>
              <a:defRPr sz="4600" b="1">
                <a:solidFill>
                  <a:schemeClr val="bg1"/>
                </a:solidFill>
                <a:latin typeface="Trebuchet MS" panose="020B0603020202020204" pitchFamily="34" charset="0"/>
              </a:defRPr>
            </a:lvl1pPr>
          </a:lstStyle>
          <a:p>
            <a:r>
              <a:rPr lang="en-US" dirty="0"/>
              <a:t>Click to edit Master title style</a:t>
            </a:r>
          </a:p>
        </p:txBody>
      </p:sp>
      <p:sp>
        <p:nvSpPr>
          <p:cNvPr id="3" name="Content Placeholder 2"/>
          <p:cNvSpPr>
            <a:spLocks noGrp="1"/>
          </p:cNvSpPr>
          <p:nvPr>
            <p:ph idx="1"/>
          </p:nvPr>
        </p:nvSpPr>
        <p:spPr>
          <a:xfrm>
            <a:off x="155488" y="1021492"/>
            <a:ext cx="8815517" cy="5368993"/>
          </a:xfrm>
        </p:spPr>
        <p:txBody>
          <a:bodyPr>
            <a:normAutofit/>
          </a:bodyPr>
          <a:lstStyle>
            <a:lvl1pPr>
              <a:defRPr sz="2800">
                <a:latin typeface="Trebuchet MS" panose="020B0603020202020204" pitchFamily="34" charset="0"/>
              </a:defRPr>
            </a:lvl1pPr>
            <a:lvl2pPr>
              <a:defRPr sz="2400">
                <a:latin typeface="Trebuchet MS" panose="020B0603020202020204" pitchFamily="34" charset="0"/>
              </a:defRPr>
            </a:lvl2pPr>
            <a:lvl3pPr>
              <a:defRPr sz="1800">
                <a:latin typeface="Trebuchet MS" panose="020B0603020202020204" pitchFamily="34" charset="0"/>
              </a:defRPr>
            </a:lvl3pPr>
            <a:lvl4pPr>
              <a:defRPr sz="1600">
                <a:latin typeface="Trebuchet MS" panose="020B0603020202020204" pitchFamily="34" charset="0"/>
              </a:defRPr>
            </a:lvl4pPr>
            <a:lvl5pPr>
              <a:defRPr sz="1600">
                <a:latin typeface="Trebuchet MS" panose="020B0603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2" name="Graphic 11">
            <a:extLst>
              <a:ext uri="{FF2B5EF4-FFF2-40B4-BE49-F238E27FC236}">
                <a16:creationId xmlns:a16="http://schemas.microsoft.com/office/drawing/2014/main" id="{1FE0A3EE-6483-4E65-823F-5E7E920D709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94338"/>
            <a:ext cx="1180720" cy="227148"/>
          </a:xfrm>
          <a:prstGeom prst="rect">
            <a:avLst/>
          </a:prstGeom>
        </p:spPr>
      </p:pic>
      <p:sp>
        <p:nvSpPr>
          <p:cNvPr id="8" name="Slide Number Placeholder 7">
            <a:extLst>
              <a:ext uri="{FF2B5EF4-FFF2-40B4-BE49-F238E27FC236}">
                <a16:creationId xmlns:a16="http://schemas.microsoft.com/office/drawing/2014/main" id="{0E1FD7A5-C69D-412C-8DA5-5AA06BC4E515}"/>
              </a:ext>
            </a:extLst>
          </p:cNvPr>
          <p:cNvSpPr>
            <a:spLocks noGrp="1"/>
          </p:cNvSpPr>
          <p:nvPr>
            <p:ph type="sldNum" sz="quarter" idx="12"/>
          </p:nvPr>
        </p:nvSpPr>
        <p:spPr>
          <a:xfrm>
            <a:off x="8329353" y="6494338"/>
            <a:ext cx="643730" cy="280288"/>
          </a:xfrm>
          <a:prstGeom prst="rect">
            <a:avLst/>
          </a:prstGeom>
        </p:spPr>
        <p:txBody>
          <a:bodyPr/>
          <a:lstStyle>
            <a:lvl1pPr algn="ctr">
              <a:defRPr sz="1600" b="1">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292210930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F3A1B36-F75C-4B3A-8AC7-B38B97092F73}"/>
              </a:ext>
            </a:extLst>
          </p:cNvPr>
          <p:cNvSpPr/>
          <p:nvPr userDrawn="1"/>
        </p:nvSpPr>
        <p:spPr>
          <a:xfrm>
            <a:off x="0" y="-1"/>
            <a:ext cx="9144000" cy="89032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12" name="Title 1">
            <a:extLst>
              <a:ext uri="{FF2B5EF4-FFF2-40B4-BE49-F238E27FC236}">
                <a16:creationId xmlns:a16="http://schemas.microsoft.com/office/drawing/2014/main" id="{F77D2451-9D72-4A45-A1BA-585E5FC3C46D}"/>
              </a:ext>
            </a:extLst>
          </p:cNvPr>
          <p:cNvSpPr txBox="1">
            <a:spLocks/>
          </p:cNvSpPr>
          <p:nvPr userDrawn="1"/>
        </p:nvSpPr>
        <p:spPr>
          <a:xfrm>
            <a:off x="155488" y="70610"/>
            <a:ext cx="8815517" cy="753812"/>
          </a:xfrm>
          <a:prstGeom prst="rect">
            <a:avLst/>
          </a:prstGeom>
        </p:spPr>
        <p:txBody>
          <a:bodyPr vert="horz" lIns="91440" tIns="45720" rIns="91440" bIns="45720" rtlCol="0" anchor="ctr">
            <a:normAutofit/>
          </a:bodyPr>
          <a:lstStyle>
            <a:lvl1pPr algn="l" defTabSz="685766" rtl="0" eaLnBrk="1" latinLnBrk="0" hangingPunct="1">
              <a:lnSpc>
                <a:spcPct val="90000"/>
              </a:lnSpc>
              <a:spcBef>
                <a:spcPct val="0"/>
              </a:spcBef>
              <a:buNone/>
              <a:defRPr sz="4000" b="1" kern="1200">
                <a:solidFill>
                  <a:schemeClr val="bg1"/>
                </a:solidFill>
                <a:latin typeface="Trebuchet MS" panose="020B0603020202020204" pitchFamily="34" charset="0"/>
                <a:ea typeface="Verdana" panose="020B0604030504040204" pitchFamily="34" charset="0"/>
                <a:cs typeface="Courier New" panose="02070309020205020404" pitchFamily="49" charset="0"/>
              </a:defRPr>
            </a:lvl1pPr>
          </a:lstStyle>
          <a:p>
            <a:r>
              <a:rPr lang="en-US" dirty="0"/>
              <a:t>Click to edit Master title style</a:t>
            </a:r>
          </a:p>
        </p:txBody>
      </p:sp>
      <p:pic>
        <p:nvPicPr>
          <p:cNvPr id="13" name="Graphic 12">
            <a:extLst>
              <a:ext uri="{FF2B5EF4-FFF2-40B4-BE49-F238E27FC236}">
                <a16:creationId xmlns:a16="http://schemas.microsoft.com/office/drawing/2014/main" id="{35CB8A4C-6108-4DBB-AB3B-F36B31AA793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7" name="Slide Number Placeholder 7">
            <a:extLst>
              <a:ext uri="{FF2B5EF4-FFF2-40B4-BE49-F238E27FC236}">
                <a16:creationId xmlns:a16="http://schemas.microsoft.com/office/drawing/2014/main" id="{25E13529-B30F-4988-A788-9A2F9C01C88B}"/>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155195402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10755F8-9E4F-4AC1-934C-4503FD0A51D7}"/>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4" name="Slide Number Placeholder 7">
            <a:extLst>
              <a:ext uri="{FF2B5EF4-FFF2-40B4-BE49-F238E27FC236}">
                <a16:creationId xmlns:a16="http://schemas.microsoft.com/office/drawing/2014/main" id="{D3FBD0FA-D9BB-45FA-A53B-03090A5B6110}"/>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416332365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51226738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309426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E94D8-3B35-0727-B4E2-241AC58DD756}"/>
              </a:ext>
            </a:extLst>
          </p:cNvPr>
          <p:cNvSpPr>
            <a:spLocks noGrp="1"/>
          </p:cNvSpPr>
          <p:nvPr>
            <p:ph type="ctrTitle"/>
          </p:nvPr>
        </p:nvSpPr>
        <p:spPr>
          <a:xfrm>
            <a:off x="0" y="1122363"/>
            <a:ext cx="9144000" cy="2387600"/>
          </a:xfrm>
          <a:solidFill>
            <a:srgbClr val="FAF7F5"/>
          </a:solidFill>
          <a:ln>
            <a:solidFill>
              <a:srgbClr val="FAF7F5"/>
            </a:solidFill>
          </a:ln>
        </p:spPr>
        <p:txBody>
          <a:bodyPr anchor="ctr">
            <a:normAutofit/>
          </a:bodyPr>
          <a:lstStyle>
            <a:lvl1pPr algn="ctr">
              <a:lnSpc>
                <a:spcPct val="110000"/>
              </a:lnSpc>
              <a:defRPr sz="3600">
                <a:solidFill>
                  <a:srgbClr val="C80060"/>
                </a:solidFill>
              </a:defRPr>
            </a:lvl1pPr>
          </a:lstStyle>
          <a:p>
            <a:r>
              <a:rPr lang="en-GB"/>
              <a:t>Click to edit Master title style</a:t>
            </a:r>
            <a:endParaRPr lang="en-CH" dirty="0"/>
          </a:p>
        </p:txBody>
      </p:sp>
      <p:sp>
        <p:nvSpPr>
          <p:cNvPr id="3" name="Subtitle 2">
            <a:extLst>
              <a:ext uri="{FF2B5EF4-FFF2-40B4-BE49-F238E27FC236}">
                <a16:creationId xmlns:a16="http://schemas.microsoft.com/office/drawing/2014/main" id="{2A199CD0-69FB-5141-54B6-3956626D3CE1}"/>
              </a:ext>
            </a:extLst>
          </p:cNvPr>
          <p:cNvSpPr>
            <a:spLocks noGrp="1"/>
          </p:cNvSpPr>
          <p:nvPr>
            <p:ph type="subTitle" idx="1"/>
          </p:nvPr>
        </p:nvSpPr>
        <p:spPr>
          <a:xfrm>
            <a:off x="1143000" y="4079875"/>
            <a:ext cx="6858000" cy="209563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CH" dirty="0"/>
          </a:p>
        </p:txBody>
      </p:sp>
      <p:sp>
        <p:nvSpPr>
          <p:cNvPr id="8" name="Rectangle 7">
            <a:extLst>
              <a:ext uri="{FF2B5EF4-FFF2-40B4-BE49-F238E27FC236}">
                <a16:creationId xmlns:a16="http://schemas.microsoft.com/office/drawing/2014/main" id="{72A71D8C-6C6C-0E43-C344-9D08D9E1FB2F}"/>
              </a:ext>
            </a:extLst>
          </p:cNvPr>
          <p:cNvSpPr/>
          <p:nvPr userDrawn="1"/>
        </p:nvSpPr>
        <p:spPr>
          <a:xfrm>
            <a:off x="0" y="94211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
        <p:nvSpPr>
          <p:cNvPr id="9" name="Rectangle 8">
            <a:extLst>
              <a:ext uri="{FF2B5EF4-FFF2-40B4-BE49-F238E27FC236}">
                <a16:creationId xmlns:a16="http://schemas.microsoft.com/office/drawing/2014/main" id="{F94B6E8A-AD55-AF2C-D557-449A0305A438}"/>
              </a:ext>
            </a:extLst>
          </p:cNvPr>
          <p:cNvSpPr/>
          <p:nvPr userDrawn="1"/>
        </p:nvSpPr>
        <p:spPr>
          <a:xfrm>
            <a:off x="0" y="351386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Tree>
    <p:extLst>
      <p:ext uri="{BB962C8B-B14F-4D97-AF65-F5344CB8AC3E}">
        <p14:creationId xmlns:p14="http://schemas.microsoft.com/office/powerpoint/2010/main" val="379624622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F2C52-D81D-6103-C514-3D93F3A3A3E7}"/>
              </a:ext>
            </a:extLst>
          </p:cNvPr>
          <p:cNvSpPr>
            <a:spLocks noGrp="1"/>
          </p:cNvSpPr>
          <p:nvPr>
            <p:ph type="title"/>
          </p:nvPr>
        </p:nvSpPr>
        <p:spPr>
          <a:xfrm>
            <a:off x="0" y="1"/>
            <a:ext cx="9144000" cy="800082"/>
          </a:xfrm>
          <a:solidFill>
            <a:srgbClr val="FAF7F5"/>
          </a:solidFill>
          <a:ln>
            <a:solidFill>
              <a:srgbClr val="FAF7F5"/>
            </a:solidFill>
          </a:ln>
        </p:spPr>
        <p:txBody>
          <a:bodyPr tIns="180000">
            <a:normAutofit/>
          </a:bodyPr>
          <a:lstStyle>
            <a:lvl1pPr>
              <a:defRPr sz="3200">
                <a:solidFill>
                  <a:srgbClr val="66665C"/>
                </a:solidFill>
              </a:defRPr>
            </a:lvl1pPr>
          </a:lstStyle>
          <a:p>
            <a:r>
              <a:rPr lang="en-GB" dirty="0"/>
              <a:t>Click to edit Master title style</a:t>
            </a:r>
            <a:endParaRPr lang="en-CH" dirty="0"/>
          </a:p>
        </p:txBody>
      </p:sp>
      <p:sp>
        <p:nvSpPr>
          <p:cNvPr id="3" name="Content Placeholder 2">
            <a:extLst>
              <a:ext uri="{FF2B5EF4-FFF2-40B4-BE49-F238E27FC236}">
                <a16:creationId xmlns:a16="http://schemas.microsoft.com/office/drawing/2014/main" id="{CB56C9A7-A794-032F-6DCF-FA32238AA5C7}"/>
              </a:ext>
            </a:extLst>
          </p:cNvPr>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CH" dirty="0"/>
          </a:p>
        </p:txBody>
      </p:sp>
      <p:sp>
        <p:nvSpPr>
          <p:cNvPr id="5" name="Footer Placeholder 4">
            <a:extLst>
              <a:ext uri="{FF2B5EF4-FFF2-40B4-BE49-F238E27FC236}">
                <a16:creationId xmlns:a16="http://schemas.microsoft.com/office/drawing/2014/main" id="{D11946FB-B897-7EEF-322B-36B66F1D7D09}"/>
              </a:ext>
            </a:extLst>
          </p:cNvPr>
          <p:cNvSpPr>
            <a:spLocks noGrp="1"/>
          </p:cNvSpPr>
          <p:nvPr>
            <p:ph type="ftr" sz="quarter" idx="11"/>
          </p:nvPr>
        </p:nvSpPr>
        <p:spPr>
          <a:xfrm>
            <a:off x="-8519" y="6560583"/>
            <a:ext cx="8004550" cy="365125"/>
          </a:xfrm>
        </p:spPr>
        <p:txBody>
          <a:bodyPr/>
          <a:lstStyle>
            <a:lvl1pPr>
              <a:defRPr sz="1200" b="1" i="0">
                <a:solidFill>
                  <a:schemeClr val="bg1"/>
                </a:solidFill>
                <a:latin typeface="Avenir Next Demi Bold" panose="020B0503020202020204" pitchFamily="34" charset="0"/>
              </a:defRPr>
            </a:lvl1pPr>
          </a:lstStyle>
          <a:p>
            <a:r>
              <a:rPr lang="en-GB" dirty="0"/>
              <a:t>Flash-Cosmos: In-Flash Bulk Bitwise Operations Using Inherent Computation </a:t>
            </a:r>
            <a:r>
              <a:rPr lang="en-GB" dirty="0" err="1"/>
              <a:t>Capbility</a:t>
            </a:r>
            <a:r>
              <a:rPr lang="en-GB" dirty="0"/>
              <a:t> of NAND Flash Memory</a:t>
            </a:r>
            <a:endParaRPr lang="en-CH" dirty="0"/>
          </a:p>
        </p:txBody>
      </p:sp>
      <p:sp>
        <p:nvSpPr>
          <p:cNvPr id="6" name="Slide Number Placeholder 5">
            <a:extLst>
              <a:ext uri="{FF2B5EF4-FFF2-40B4-BE49-F238E27FC236}">
                <a16:creationId xmlns:a16="http://schemas.microsoft.com/office/drawing/2014/main" id="{4A994CEE-A16E-CD13-AD5A-343524F6CAA0}"/>
              </a:ext>
            </a:extLst>
          </p:cNvPr>
          <p:cNvSpPr>
            <a:spLocks noGrp="1"/>
          </p:cNvSpPr>
          <p:nvPr>
            <p:ph type="sldNum" sz="quarter" idx="12"/>
          </p:nvPr>
        </p:nvSpPr>
        <p:spPr>
          <a:xfrm>
            <a:off x="6967331" y="6560583"/>
            <a:ext cx="2057400" cy="365125"/>
          </a:xfrm>
        </p:spPr>
        <p:txBody>
          <a:bodyPr/>
          <a:lstStyle>
            <a:lvl1pPr>
              <a:defRPr sz="1400" b="1" i="0">
                <a:solidFill>
                  <a:srgbClr val="66665C"/>
                </a:solidFill>
                <a:latin typeface="Avenir Next Demi Bold" panose="020B0503020202020204" pitchFamily="34" charset="0"/>
              </a:defRPr>
            </a:lvl1pPr>
          </a:lstStyle>
          <a:p>
            <a:fld id="{CC579B59-77B5-774A-97C3-0D6C62254113}" type="slidenum">
              <a:rPr lang="en-CH" smtClean="0"/>
              <a:pPr/>
              <a:t>‹#›</a:t>
            </a:fld>
            <a:endParaRPr lang="en-CH" dirty="0"/>
          </a:p>
        </p:txBody>
      </p:sp>
      <p:sp>
        <p:nvSpPr>
          <p:cNvPr id="7" name="Rectangle 6">
            <a:extLst>
              <a:ext uri="{FF2B5EF4-FFF2-40B4-BE49-F238E27FC236}">
                <a16:creationId xmlns:a16="http://schemas.microsoft.com/office/drawing/2014/main" id="{F7D32CAE-C200-B97E-8C05-88E1DCEFC7C8}"/>
              </a:ext>
            </a:extLst>
          </p:cNvPr>
          <p:cNvSpPr/>
          <p:nvPr userDrawn="1"/>
        </p:nvSpPr>
        <p:spPr>
          <a:xfrm>
            <a:off x="0" y="802951"/>
            <a:ext cx="9144000" cy="74466"/>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pic>
        <p:nvPicPr>
          <p:cNvPr id="4" name="그래픽 12">
            <a:extLst>
              <a:ext uri="{FF2B5EF4-FFF2-40B4-BE49-F238E27FC236}">
                <a16:creationId xmlns:a16="http://schemas.microsoft.com/office/drawing/2014/main" id="{2D6660E3-897F-7940-5162-70C1F7A2295C}"/>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96" y="6637917"/>
            <a:ext cx="978667" cy="188277"/>
          </a:xfrm>
          <a:prstGeom prst="rect">
            <a:avLst/>
          </a:prstGeom>
        </p:spPr>
      </p:pic>
    </p:spTree>
    <p:extLst>
      <p:ext uri="{BB962C8B-B14F-4D97-AF65-F5344CB8AC3E}">
        <p14:creationId xmlns:p14="http://schemas.microsoft.com/office/powerpoint/2010/main" val="247891864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pn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4.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1.pn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6.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pn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7.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9.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20.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image" Target="../media/image1.png"/><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1.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2.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23.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1.png"/></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image" Target="../media/image1.png"/><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1.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8.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image" Target="../media/image1.png"/><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9.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theme" Target="../theme/theme30.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0.xml"/><Relationship Id="rId13" Type="http://schemas.openxmlformats.org/officeDocument/2006/relationships/image" Target="../media/image1.png"/><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1.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2.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image" Target="../media/image1.png"/><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image" Target="../media/image1.png"/><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6.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image" Target="../media/image1.png"/><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37.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image" Target="../media/image1.png"/><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38.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9.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9.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40.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image" Target="../media/image1.png"/><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theme" Target="../theme/theme41.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2.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image" Target="../media/image1.png"/><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3.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image" Target="../media/image1.png"/><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4.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theme" Target="../theme/theme45.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13" Type="http://schemas.openxmlformats.org/officeDocument/2006/relationships/image" Target="../media/image1.png"/><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1.pn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theme" Target="../theme/theme4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image" Target="../media/image1.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image" Target="../media/image1.png"/><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theme" Target="../theme/theme49.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1.xml"/><Relationship Id="rId13" Type="http://schemas.openxmlformats.org/officeDocument/2006/relationships/image" Target="../media/image1.png"/><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0.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image" Target="../media/image1.png"/><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1.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2.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4.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1.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image" Target="../media/image1.png"/><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theme" Target="../theme/theme55.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1.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56.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theme" Target="../theme/theme57.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slideLayout" Target="../slideLayouts/slideLayout623.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 Id="rId14" Type="http://schemas.openxmlformats.org/officeDocument/2006/relationships/image" Target="../media/image1.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pn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8.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pn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59.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theme" Target="../theme/theme60.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3" Type="http://schemas.openxmlformats.org/officeDocument/2006/relationships/theme" Target="../theme/theme61.xml"/><Relationship Id="rId2" Type="http://schemas.openxmlformats.org/officeDocument/2006/relationships/slideLayout" Target="../slideLayouts/slideLayout659.xml"/><Relationship Id="rId1" Type="http://schemas.openxmlformats.org/officeDocument/2006/relationships/slideLayout" Target="../slideLayouts/slideLayout658.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1.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2.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theme" Target="../theme/theme63.xml"/><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slideLayout" Target="../slideLayouts/slideLayout682.xml"/><Relationship Id="rId2" Type="http://schemas.openxmlformats.org/officeDocument/2006/relationships/slideLayout" Target="../slideLayouts/slideLayout672.xml"/><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image" Target="../media/image1.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90.xml"/><Relationship Id="rId13" Type="http://schemas.openxmlformats.org/officeDocument/2006/relationships/theme" Target="../theme/theme64.xml"/><Relationship Id="rId3" Type="http://schemas.openxmlformats.org/officeDocument/2006/relationships/slideLayout" Target="../slideLayouts/slideLayout685.xml"/><Relationship Id="rId7" Type="http://schemas.openxmlformats.org/officeDocument/2006/relationships/slideLayout" Target="../slideLayouts/slideLayout689.xml"/><Relationship Id="rId12" Type="http://schemas.openxmlformats.org/officeDocument/2006/relationships/slideLayout" Target="../slideLayouts/slideLayout694.xml"/><Relationship Id="rId2" Type="http://schemas.openxmlformats.org/officeDocument/2006/relationships/slideLayout" Target="../slideLayouts/slideLayout684.xml"/><Relationship Id="rId1" Type="http://schemas.openxmlformats.org/officeDocument/2006/relationships/slideLayout" Target="../slideLayouts/slideLayout683.xml"/><Relationship Id="rId6" Type="http://schemas.openxmlformats.org/officeDocument/2006/relationships/slideLayout" Target="../slideLayouts/slideLayout688.xml"/><Relationship Id="rId11" Type="http://schemas.openxmlformats.org/officeDocument/2006/relationships/slideLayout" Target="../slideLayouts/slideLayout693.xml"/><Relationship Id="rId5" Type="http://schemas.openxmlformats.org/officeDocument/2006/relationships/slideLayout" Target="../slideLayouts/slideLayout687.xml"/><Relationship Id="rId10" Type="http://schemas.openxmlformats.org/officeDocument/2006/relationships/slideLayout" Target="../slideLayouts/slideLayout692.xml"/><Relationship Id="rId4" Type="http://schemas.openxmlformats.org/officeDocument/2006/relationships/slideLayout" Target="../slideLayouts/slideLayout686.xml"/><Relationship Id="rId9" Type="http://schemas.openxmlformats.org/officeDocument/2006/relationships/slideLayout" Target="../slideLayouts/slideLayout691.xml"/><Relationship Id="rId14" Type="http://schemas.openxmlformats.org/officeDocument/2006/relationships/image" Target="../media/image1.png"/></Relationships>
</file>

<file path=ppt/slideMasters/_rels/slideMaster65.xml.rels><?xml version="1.0" encoding="UTF-8" standalone="yes"?>
<Relationships xmlns="http://schemas.openxmlformats.org/package/2006/relationships"><Relationship Id="rId3" Type="http://schemas.openxmlformats.org/officeDocument/2006/relationships/slideLayout" Target="../slideLayouts/slideLayout697.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5" Type="http://schemas.openxmlformats.org/officeDocument/2006/relationships/theme" Target="../theme/theme65.xml"/><Relationship Id="rId4" Type="http://schemas.openxmlformats.org/officeDocument/2006/relationships/slideLayout" Target="../slideLayouts/slideLayout69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theme" Target="../theme/theme66.xml"/><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slideLayout" Target="../slideLayouts/slideLayout710.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theme" Target="../theme/theme67.xml"/><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slideLayout" Target="../slideLayouts/slideLayout722.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 Id="rId14" Type="http://schemas.openxmlformats.org/officeDocument/2006/relationships/image" Target="../media/image1.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30.xml"/><Relationship Id="rId3" Type="http://schemas.openxmlformats.org/officeDocument/2006/relationships/slideLayout" Target="../slideLayouts/slideLayout725.xml"/><Relationship Id="rId7" Type="http://schemas.openxmlformats.org/officeDocument/2006/relationships/slideLayout" Target="../slideLayouts/slideLayout729.xml"/><Relationship Id="rId12" Type="http://schemas.openxmlformats.org/officeDocument/2006/relationships/theme" Target="../theme/theme68.xml"/><Relationship Id="rId2" Type="http://schemas.openxmlformats.org/officeDocument/2006/relationships/slideLayout" Target="../slideLayouts/slideLayout724.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0" Type="http://schemas.openxmlformats.org/officeDocument/2006/relationships/slideLayout" Target="../slideLayouts/slideLayout732.xml"/><Relationship Id="rId4" Type="http://schemas.openxmlformats.org/officeDocument/2006/relationships/slideLayout" Target="../slideLayouts/slideLayout726.xml"/><Relationship Id="rId9" Type="http://schemas.openxmlformats.org/officeDocument/2006/relationships/slideLayout" Target="../slideLayouts/slideLayout731.xml"/></Relationships>
</file>

<file path=ppt/slideMasters/_rels/slideMaster69.xml.rels><?xml version="1.0" encoding="UTF-8" standalone="yes"?>
<Relationships xmlns="http://schemas.openxmlformats.org/package/2006/relationships"><Relationship Id="rId3" Type="http://schemas.openxmlformats.org/officeDocument/2006/relationships/theme" Target="../theme/theme69.xml"/><Relationship Id="rId2" Type="http://schemas.openxmlformats.org/officeDocument/2006/relationships/slideLayout" Target="../slideLayouts/slideLayout735.xml"/><Relationship Id="rId1" Type="http://schemas.openxmlformats.org/officeDocument/2006/relationships/slideLayout" Target="../slideLayouts/slideLayout73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3" Type="http://schemas.openxmlformats.org/officeDocument/2006/relationships/slideLayout" Target="../slideLayouts/slideLayout738.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5" Type="http://schemas.openxmlformats.org/officeDocument/2006/relationships/theme" Target="../theme/theme70.xml"/><Relationship Id="rId4" Type="http://schemas.openxmlformats.org/officeDocument/2006/relationships/slideLayout" Target="../slideLayouts/slideLayout73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741.xml"/><Relationship Id="rId1" Type="http://schemas.openxmlformats.org/officeDocument/2006/relationships/slideLayout" Target="../slideLayouts/slideLayout740.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746.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theme" Target="../theme/theme73.xml"/><Relationship Id="rId5" Type="http://schemas.openxmlformats.org/officeDocument/2006/relationships/slideLayout" Target="../slideLayouts/slideLayout748.xml"/><Relationship Id="rId4" Type="http://schemas.openxmlformats.org/officeDocument/2006/relationships/slideLayout" Target="../slideLayouts/slideLayout747.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750.xml"/><Relationship Id="rId1" Type="http://schemas.openxmlformats.org/officeDocument/2006/relationships/slideLayout" Target="../slideLayouts/slideLayout749.xml"/></Relationships>
</file>

<file path=ppt/slideMasters/_rels/slideMaster75.xml.rels><?xml version="1.0" encoding="UTF-8" standalone="yes"?>
<Relationships xmlns="http://schemas.openxmlformats.org/package/2006/relationships"><Relationship Id="rId3" Type="http://schemas.openxmlformats.org/officeDocument/2006/relationships/theme" Target="../theme/theme75.xml"/><Relationship Id="rId2" Type="http://schemas.openxmlformats.org/officeDocument/2006/relationships/slideLayout" Target="../slideLayouts/slideLayout752.xml"/><Relationship Id="rId1" Type="http://schemas.openxmlformats.org/officeDocument/2006/relationships/slideLayout" Target="../slideLayouts/slideLayout75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2024. 11. 2.</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11/2/24</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11/2/24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eaLnBrk="1" hangingPunct="1">
              <a:defRPr/>
            </a:pPr>
            <a:fld id="{72694B9D-8BFE-654E-8D86-2D1B27ECA5D0}" type="slidenum">
              <a:rPr lang="en-US" altLang="en-US"/>
              <a:pPr eaLnBrk="1" hangingPunct="1">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483791172"/>
      </p:ext>
    </p:extLst>
  </p:cSld>
  <p:clrMap bg1="lt1" tx1="dk1" bg2="lt2" tx2="dk2" accent1="accent1" accent2="accent2" accent3="accent3" accent4="accent4" accent5="accent5" accent6="accent6" hlink="hlink" folHlink="folHlink"/>
  <p:sldLayoutIdLst>
    <p:sldLayoutId id="2147488341" r:id="rId1"/>
    <p:sldLayoutId id="2147488342" r:id="rId2"/>
    <p:sldLayoutId id="2147488343" r:id="rId3"/>
    <p:sldLayoutId id="2147488344" r:id="rId4"/>
    <p:sldLayoutId id="2147488345" r:id="rId5"/>
    <p:sldLayoutId id="2147488346" r:id="rId6"/>
    <p:sldLayoutId id="2147488347" r:id="rId7"/>
    <p:sldLayoutId id="2147488348" r:id="rId8"/>
    <p:sldLayoutId id="2147488349" r:id="rId9"/>
    <p:sldLayoutId id="2147488350" r:id="rId10"/>
    <p:sldLayoutId id="214748835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41121451"/>
      </p:ext>
    </p:extLst>
  </p:cSld>
  <p:clrMap bg1="lt1" tx1="dk1" bg2="lt2" tx2="dk2" accent1="accent1" accent2="accent2" accent3="accent3" accent4="accent4" accent5="accent5" accent6="accent6" hlink="hlink" folHlink="folHlink"/>
  <p:sldLayoutIdLst>
    <p:sldLayoutId id="2147488379" r:id="rId1"/>
    <p:sldLayoutId id="2147488380" r:id="rId2"/>
    <p:sldLayoutId id="2147488381" r:id="rId3"/>
    <p:sldLayoutId id="2147488382" r:id="rId4"/>
    <p:sldLayoutId id="2147488383" r:id="rId5"/>
    <p:sldLayoutId id="2147488384" r:id="rId6"/>
    <p:sldLayoutId id="2147488385" r:id="rId7"/>
    <p:sldLayoutId id="2147488386" r:id="rId8"/>
    <p:sldLayoutId id="2147488387" r:id="rId9"/>
    <p:sldLayoutId id="2147488388" r:id="rId10"/>
    <p:sldLayoutId id="21474883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2707315"/>
      </p:ext>
    </p:extLst>
  </p:cSld>
  <p:clrMap bg1="lt1" tx1="dk1" bg2="lt2" tx2="dk2" accent1="accent1" accent2="accent2" accent3="accent3" accent4="accent4" accent5="accent5" accent6="accent6" hlink="hlink" folHlink="folHlink"/>
  <p:sldLayoutIdLst>
    <p:sldLayoutId id="2147488560" r:id="rId1"/>
    <p:sldLayoutId id="2147488561" r:id="rId2"/>
    <p:sldLayoutId id="2147488562" r:id="rId3"/>
    <p:sldLayoutId id="2147488563" r:id="rId4"/>
    <p:sldLayoutId id="2147488564" r:id="rId5"/>
    <p:sldLayoutId id="2147488565" r:id="rId6"/>
    <p:sldLayoutId id="2147488566" r:id="rId7"/>
    <p:sldLayoutId id="2147488567" r:id="rId8"/>
    <p:sldLayoutId id="2147488568" r:id="rId9"/>
    <p:sldLayoutId id="2147488569" r:id="rId10"/>
    <p:sldLayoutId id="214748857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0C7FBDD-E441-CD4F-8D0B-986DA964BE68}"/>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4C961336-C8C0-B349-AA8E-7AF2E55425BE}"/>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359B2321-3A35-4A4F-B784-F9EB82CDF06A}"/>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03C6AB3-8E66-0C47-9AFC-E6BBCC85987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1D4941C2-832B-CE44-A6CD-6ECEF1806624}" type="slidenum">
              <a:rPr lang="en-US" altLang="en-US"/>
              <a:pPr>
                <a:defRPr/>
              </a:pPr>
              <a:t>‹#›</a:t>
            </a:fld>
            <a:endParaRPr lang="en-US" altLang="en-US"/>
          </a:p>
        </p:txBody>
      </p:sp>
      <p:sp>
        <p:nvSpPr>
          <p:cNvPr id="1030" name="Line 1032">
            <a:extLst>
              <a:ext uri="{FF2B5EF4-FFF2-40B4-BE49-F238E27FC236}">
                <a16:creationId xmlns:a16="http://schemas.microsoft.com/office/drawing/2014/main" id="{84905974-26AA-1845-8C01-E86327ED24C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E18BF5C3-4749-A240-A740-B0558883607B}"/>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72272598"/>
      </p:ext>
    </p:extLst>
  </p:cSld>
  <p:clrMap bg1="lt1" tx1="dk1" bg2="lt2" tx2="dk2" accent1="accent1" accent2="accent2" accent3="accent3" accent4="accent4" accent5="accent5" accent6="accent6" hlink="hlink" folHlink="folHlink"/>
  <p:sldLayoutIdLst>
    <p:sldLayoutId id="2147488625" r:id="rId1"/>
    <p:sldLayoutId id="2147488626" r:id="rId2"/>
    <p:sldLayoutId id="2147488627" r:id="rId3"/>
    <p:sldLayoutId id="2147488628" r:id="rId4"/>
    <p:sldLayoutId id="2147488629" r:id="rId5"/>
    <p:sldLayoutId id="2147488630" r:id="rId6"/>
    <p:sldLayoutId id="2147488631" r:id="rId7"/>
    <p:sldLayoutId id="2147488632" r:id="rId8"/>
    <p:sldLayoutId id="2147488633" r:id="rId9"/>
    <p:sldLayoutId id="2147488634" r:id="rId10"/>
    <p:sldLayoutId id="2147488635" r:id="rId11"/>
    <p:sldLayoutId id="214748863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42230902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05458997"/>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52" r:id="rId5"/>
    <p:sldLayoutId id="2147488753" r:id="rId6"/>
    <p:sldLayoutId id="2147488754" r:id="rId7"/>
    <p:sldLayoutId id="2147488755" r:id="rId8"/>
    <p:sldLayoutId id="2147488756" r:id="rId9"/>
    <p:sldLayoutId id="2147488757" r:id="rId10"/>
    <p:sldLayoutId id="214748875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8926065"/>
      </p:ext>
    </p:extLst>
  </p:cSld>
  <p:clrMap bg1="lt1" tx1="dk1" bg2="lt2" tx2="dk2" accent1="accent1" accent2="accent2" accent3="accent3" accent4="accent4" accent5="accent5" accent6="accent6" hlink="hlink" folHlink="folHlink"/>
  <p:sldLayoutIdLst>
    <p:sldLayoutId id="2147488979" r:id="rId1"/>
    <p:sldLayoutId id="2147488980" r:id="rId2"/>
    <p:sldLayoutId id="2147488981" r:id="rId3"/>
    <p:sldLayoutId id="2147488982" r:id="rId4"/>
    <p:sldLayoutId id="2147488983" r:id="rId5"/>
    <p:sldLayoutId id="2147488984" r:id="rId6"/>
    <p:sldLayoutId id="2147488985" r:id="rId7"/>
    <p:sldLayoutId id="2147488986" r:id="rId8"/>
    <p:sldLayoutId id="2147488987" r:id="rId9"/>
    <p:sldLayoutId id="2147488988" r:id="rId10"/>
    <p:sldLayoutId id="2147488989" r:id="rId11"/>
    <p:sldLayoutId id="2147488990"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32983355"/>
      </p:ext>
    </p:extLst>
  </p:cSld>
  <p:clrMap bg1="lt1" tx1="dk1" bg2="lt2" tx2="dk2" accent1="accent1" accent2="accent2" accent3="accent3" accent4="accent4" accent5="accent5" accent6="accent6" hlink="hlink" folHlink="folHlink"/>
  <p:sldLayoutIdLst>
    <p:sldLayoutId id="2147488992" r:id="rId1"/>
    <p:sldLayoutId id="2147488993" r:id="rId2"/>
    <p:sldLayoutId id="2147488994" r:id="rId3"/>
    <p:sldLayoutId id="2147488995" r:id="rId4"/>
    <p:sldLayoutId id="2147488996" r:id="rId5"/>
    <p:sldLayoutId id="2147488997" r:id="rId6"/>
    <p:sldLayoutId id="2147488998" r:id="rId7"/>
    <p:sldLayoutId id="2147488999" r:id="rId8"/>
    <p:sldLayoutId id="2147489000" r:id="rId9"/>
    <p:sldLayoutId id="2147489001" r:id="rId10"/>
    <p:sldLayoutId id="214748900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45773964"/>
      </p:ext>
    </p:extLst>
  </p:cSld>
  <p:clrMap bg1="lt1" tx1="dk1" bg2="lt2" tx2="dk2" accent1="accent1" accent2="accent2" accent3="accent3" accent4="accent4" accent5="accent5" accent6="accent6" hlink="hlink" folHlink="folHlink"/>
  <p:sldLayoutIdLst>
    <p:sldLayoutId id="2147489017" r:id="rId1"/>
    <p:sldLayoutId id="2147489018" r:id="rId2"/>
    <p:sldLayoutId id="2147489019" r:id="rId3"/>
    <p:sldLayoutId id="2147489020" r:id="rId4"/>
    <p:sldLayoutId id="2147489021" r:id="rId5"/>
    <p:sldLayoutId id="2147489022" r:id="rId6"/>
    <p:sldLayoutId id="2147489023" r:id="rId7"/>
    <p:sldLayoutId id="2147489024" r:id="rId8"/>
    <p:sldLayoutId id="2147489025" r:id="rId9"/>
    <p:sldLayoutId id="2147489026" r:id="rId10"/>
    <p:sldLayoutId id="2147489027"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75735985"/>
      </p:ext>
    </p:extLst>
  </p:cSld>
  <p:clrMap bg1="lt1" tx1="dk1" bg2="lt2" tx2="dk2" accent1="accent1" accent2="accent2" accent3="accent3" accent4="accent4" accent5="accent5" accent6="accent6" hlink="hlink" folHlink="folHlink"/>
  <p:sldLayoutIdLst>
    <p:sldLayoutId id="2147489029" r:id="rId1"/>
    <p:sldLayoutId id="2147489030" r:id="rId2"/>
    <p:sldLayoutId id="2147489031" r:id="rId3"/>
    <p:sldLayoutId id="2147489032" r:id="rId4"/>
    <p:sldLayoutId id="2147489033" r:id="rId5"/>
    <p:sldLayoutId id="2147489034" r:id="rId6"/>
    <p:sldLayoutId id="2147489035" r:id="rId7"/>
    <p:sldLayoutId id="2147489036" r:id="rId8"/>
    <p:sldLayoutId id="2147489037" r:id="rId9"/>
    <p:sldLayoutId id="2147489038" r:id="rId10"/>
    <p:sldLayoutId id="2147489039"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75654414"/>
      </p:ext>
    </p:extLst>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24132488"/>
      </p:ext>
    </p:extLst>
  </p:cSld>
  <p:clrMap bg1="lt1" tx1="dk1" bg2="lt2" tx2="dk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5920399"/>
      </p:ext>
    </p:extLst>
  </p:cSld>
  <p:clrMap bg1="lt1" tx1="dk1" bg2="lt2" tx2="dk2" accent1="accent1" accent2="accent2" accent3="accent3" accent4="accent4" accent5="accent5" accent6="accent6" hlink="hlink" folHlink="folHlink"/>
  <p:sldLayoutIdLst>
    <p:sldLayoutId id="2147489253" r:id="rId1"/>
    <p:sldLayoutId id="2147489254" r:id="rId2"/>
    <p:sldLayoutId id="2147489255" r:id="rId3"/>
    <p:sldLayoutId id="2147489256" r:id="rId4"/>
    <p:sldLayoutId id="2147489257" r:id="rId5"/>
    <p:sldLayoutId id="2147489258" r:id="rId6"/>
    <p:sldLayoutId id="2147489259" r:id="rId7"/>
    <p:sldLayoutId id="2147489260" r:id="rId8"/>
    <p:sldLayoutId id="2147489261" r:id="rId9"/>
    <p:sldLayoutId id="2147489262" r:id="rId10"/>
    <p:sldLayoutId id="2147489263" r:id="rId11"/>
    <p:sldLayoutId id="21474892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842944"/>
      </p:ext>
    </p:extLst>
  </p:cSld>
  <p:clrMap bg1="lt1" tx1="dk1" bg2="lt2" tx2="dk2" accent1="accent1" accent2="accent2" accent3="accent3" accent4="accent4" accent5="accent5" accent6="accent6" hlink="hlink" folHlink="folHlink"/>
  <p:sldLayoutIdLst>
    <p:sldLayoutId id="2147489266" r:id="rId1"/>
    <p:sldLayoutId id="2147489267" r:id="rId2"/>
    <p:sldLayoutId id="2147489268" r:id="rId3"/>
    <p:sldLayoutId id="2147489269" r:id="rId4"/>
    <p:sldLayoutId id="2147489270" r:id="rId5"/>
    <p:sldLayoutId id="2147489271" r:id="rId6"/>
    <p:sldLayoutId id="2147489272" r:id="rId7"/>
    <p:sldLayoutId id="2147489273" r:id="rId8"/>
    <p:sldLayoutId id="2147489274" r:id="rId9"/>
    <p:sldLayoutId id="2147489275" r:id="rId10"/>
    <p:sldLayoutId id="2147489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3724846254"/>
      </p:ext>
    </p:extLst>
  </p:cSld>
  <p:clrMap bg1="lt1" tx1="dk1" bg2="lt2" tx2="dk2" accent1="accent1" accent2="accent2" accent3="accent3" accent4="accent4" accent5="accent5" accent6="accent6" hlink="hlink" folHlink="folHlink"/>
  <p:sldLayoutIdLst>
    <p:sldLayoutId id="2147489278" r:id="rId1"/>
    <p:sldLayoutId id="2147489279" r:id="rId2"/>
    <p:sldLayoutId id="2147489280" r:id="rId3"/>
    <p:sldLayoutId id="2147489281" r:id="rId4"/>
    <p:sldLayoutId id="2147489282" r:id="rId5"/>
    <p:sldLayoutId id="2147489283" r:id="rId6"/>
    <p:sldLayoutId id="2147489284" r:id="rId7"/>
    <p:sldLayoutId id="2147489285" r:id="rId8"/>
    <p:sldLayoutId id="2147489286" r:id="rId9"/>
    <p:sldLayoutId id="2147489287" r:id="rId10"/>
    <p:sldLayoutId id="21474892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43515937"/>
      </p:ext>
    </p:extLst>
  </p:cSld>
  <p:clrMap bg1="lt1" tx1="dk1" bg2="lt2" tx2="dk2" accent1="accent1" accent2="accent2" accent3="accent3" accent4="accent4" accent5="accent5" accent6="accent6" hlink="hlink" folHlink="folHlink"/>
  <p:sldLayoutIdLst>
    <p:sldLayoutId id="2147489290" r:id="rId1"/>
    <p:sldLayoutId id="2147489291" r:id="rId2"/>
    <p:sldLayoutId id="2147489292" r:id="rId3"/>
    <p:sldLayoutId id="2147489293" r:id="rId4"/>
    <p:sldLayoutId id="2147489294" r:id="rId5"/>
    <p:sldLayoutId id="2147489295" r:id="rId6"/>
    <p:sldLayoutId id="2147489296" r:id="rId7"/>
    <p:sldLayoutId id="2147489297" r:id="rId8"/>
    <p:sldLayoutId id="2147489298" r:id="rId9"/>
    <p:sldLayoutId id="2147489299" r:id="rId10"/>
    <p:sldLayoutId id="2147489300" r:id="rId11"/>
    <p:sldLayoutId id="2147489301"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20717180"/>
      </p:ext>
    </p:extLst>
  </p:cSld>
  <p:clrMap bg1="lt1" tx1="dk1" bg2="lt2" tx2="dk2" accent1="accent1" accent2="accent2" accent3="accent3" accent4="accent4" accent5="accent5" accent6="accent6" hlink="hlink" folHlink="folHlink"/>
  <p:sldLayoutIdLst>
    <p:sldLayoutId id="2147489551" r:id="rId1"/>
    <p:sldLayoutId id="2147489552" r:id="rId2"/>
    <p:sldLayoutId id="2147489553" r:id="rId3"/>
    <p:sldLayoutId id="2147489554" r:id="rId4"/>
    <p:sldLayoutId id="2147489555" r:id="rId5"/>
    <p:sldLayoutId id="2147489556" r:id="rId6"/>
    <p:sldLayoutId id="2147489557" r:id="rId7"/>
    <p:sldLayoutId id="2147489558" r:id="rId8"/>
    <p:sldLayoutId id="2147489559" r:id="rId9"/>
    <p:sldLayoutId id="2147489560" r:id="rId10"/>
    <p:sldLayoutId id="214748956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73550971"/>
      </p:ext>
    </p:extLst>
  </p:cSld>
  <p:clrMap bg1="lt1" tx1="dk1" bg2="lt2" tx2="dk2" accent1="accent1" accent2="accent2" accent3="accent3" accent4="accent4" accent5="accent5" accent6="accent6" hlink="hlink" folHlink="folHlink"/>
  <p:sldLayoutIdLst>
    <p:sldLayoutId id="2147489563" r:id="rId1"/>
    <p:sldLayoutId id="2147489564" r:id="rId2"/>
    <p:sldLayoutId id="2147489565" r:id="rId3"/>
    <p:sldLayoutId id="2147489566" r:id="rId4"/>
    <p:sldLayoutId id="2147489567" r:id="rId5"/>
    <p:sldLayoutId id="2147489568" r:id="rId6"/>
    <p:sldLayoutId id="2147489569" r:id="rId7"/>
    <p:sldLayoutId id="2147489570" r:id="rId8"/>
    <p:sldLayoutId id="2147489571" r:id="rId9"/>
    <p:sldLayoutId id="2147489572" r:id="rId10"/>
    <p:sldLayoutId id="2147489573"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t>11/2/24</a:t>
            </a:fld>
            <a:endParaRPr lang="en-US"/>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781373689"/>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2444271"/>
      </p:ext>
    </p:extLst>
  </p:cSld>
  <p:clrMap bg1="lt1" tx1="dk1" bg2="lt2" tx2="dk2" accent1="accent1" accent2="accent2" accent3="accent3" accent4="accent4" accent5="accent5" accent6="accent6" hlink="hlink" folHlink="folHlink"/>
  <p:sldLayoutIdLst>
    <p:sldLayoutId id="2147489638" r:id="rId1"/>
    <p:sldLayoutId id="2147489639"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5794477"/>
      </p:ext>
    </p:extLst>
  </p:cSld>
  <p:clrMap bg1="lt1" tx1="dk1" bg2="lt2" tx2="dk2" accent1="accent1" accent2="accent2" accent3="accent3" accent4="accent4" accent5="accent5" accent6="accent6" hlink="hlink" folHlink="folHlink"/>
  <p:sldLayoutIdLst>
    <p:sldLayoutId id="2147489644" r:id="rId1"/>
    <p:sldLayoutId id="2147489645" r:id="rId2"/>
    <p:sldLayoutId id="2147489646" r:id="rId3"/>
    <p:sldLayoutId id="2147489647" r:id="rId4"/>
    <p:sldLayoutId id="2147489648" r:id="rId5"/>
    <p:sldLayoutId id="2147489649" r:id="rId6"/>
    <p:sldLayoutId id="2147489650" r:id="rId7"/>
    <p:sldLayoutId id="2147489651" r:id="rId8"/>
    <p:sldLayoutId id="2147489652" r:id="rId9"/>
    <p:sldLayoutId id="2147489653" r:id="rId10"/>
    <p:sldLayoutId id="214748965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62018782"/>
      </p:ext>
    </p:extLst>
  </p:cSld>
  <p:clrMap bg1="lt1" tx1="dk1" bg2="lt2" tx2="dk2" accent1="accent1" accent2="accent2" accent3="accent3" accent4="accent4" accent5="accent5" accent6="accent6" hlink="hlink" folHlink="folHlink"/>
  <p:sldLayoutIdLst>
    <p:sldLayoutId id="2147489806" r:id="rId1"/>
    <p:sldLayoutId id="2147489807" r:id="rId2"/>
    <p:sldLayoutId id="2147489808" r:id="rId3"/>
    <p:sldLayoutId id="2147489809" r:id="rId4"/>
    <p:sldLayoutId id="2147489810" r:id="rId5"/>
    <p:sldLayoutId id="2147489811" r:id="rId6"/>
    <p:sldLayoutId id="2147489812" r:id="rId7"/>
    <p:sldLayoutId id="2147489813" r:id="rId8"/>
    <p:sldLayoutId id="2147489814" r:id="rId9"/>
    <p:sldLayoutId id="2147489815" r:id="rId10"/>
    <p:sldLayoutId id="2147489816" r:id="rId11"/>
    <p:sldLayoutId id="214748981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1026">
            <a:extLst>
              <a:ext uri="{FF2B5EF4-FFF2-40B4-BE49-F238E27FC236}">
                <a16:creationId xmlns:a16="http://schemas.microsoft.com/office/drawing/2014/main" id="{4100DFBF-1FEE-4ACB-900C-42CD990BE56B}"/>
              </a:ext>
            </a:extLst>
          </p:cNvPr>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2051" name="Rectangle 1027">
            <a:extLst>
              <a:ext uri="{FF2B5EF4-FFF2-40B4-BE49-F238E27FC236}">
                <a16:creationId xmlns:a16="http://schemas.microsoft.com/office/drawing/2014/main" id="{7B86C5D9-AB13-4DED-A44A-D17CB1C1FDF4}"/>
              </a:ext>
            </a:extLst>
          </p:cNvPr>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D84474C4-284F-9440-A98C-FA4AB90F76F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Garamond" charset="0"/>
                <a:ea typeface="ＭＳ Ｐゴシック" charset="0"/>
                <a:cs typeface="ＭＳ Ｐゴシック" charset="0"/>
              </a:defRPr>
            </a:lvl1pPr>
          </a:lstStyle>
          <a:p>
            <a:pPr>
              <a:defRPr/>
            </a:pPr>
            <a:endParaRPr lang="en-US"/>
          </a:p>
        </p:txBody>
      </p:sp>
      <p:sp>
        <p:nvSpPr>
          <p:cNvPr id="100358" name="Rectangle 1030">
            <a:extLst>
              <a:ext uri="{FF2B5EF4-FFF2-40B4-BE49-F238E27FC236}">
                <a16:creationId xmlns:a16="http://schemas.microsoft.com/office/drawing/2014/main" id="{653E7E89-9F9B-F740-A030-C38912ADA09E}"/>
              </a:ext>
            </a:extLst>
          </p:cNvPr>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panose="02020404030301010803" pitchFamily="18" charset="0"/>
              </a:defRPr>
            </a:lvl1pPr>
          </a:lstStyle>
          <a:p>
            <a:pPr>
              <a:defRPr/>
            </a:pPr>
            <a:fld id="{6A6BA0A0-A7BE-4DC4-A1D2-67560873BDCE}" type="slidenum">
              <a:rPr lang="en-US" altLang="en-US"/>
              <a:pPr>
                <a:defRPr/>
              </a:pPr>
              <a:t>‹#›</a:t>
            </a:fld>
            <a:endParaRPr lang="en-US" altLang="en-US"/>
          </a:p>
        </p:txBody>
      </p:sp>
      <p:sp>
        <p:nvSpPr>
          <p:cNvPr id="2054" name="Line 1032">
            <a:extLst>
              <a:ext uri="{FF2B5EF4-FFF2-40B4-BE49-F238E27FC236}">
                <a16:creationId xmlns:a16="http://schemas.microsoft.com/office/drawing/2014/main" id="{B2BA4185-DAF2-4408-906B-C503302DE471}"/>
              </a:ext>
            </a:extLst>
          </p:cNvPr>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5" name="Line 1033">
            <a:extLst>
              <a:ext uri="{FF2B5EF4-FFF2-40B4-BE49-F238E27FC236}">
                <a16:creationId xmlns:a16="http://schemas.microsoft.com/office/drawing/2014/main" id="{BFB13A2A-7836-4554-BA73-7213A39EA284}"/>
              </a:ext>
            </a:extLst>
          </p:cNvPr>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056" name="Picture 7" descr="safari.png">
            <a:extLst>
              <a:ext uri="{FF2B5EF4-FFF2-40B4-BE49-F238E27FC236}">
                <a16:creationId xmlns:a16="http://schemas.microsoft.com/office/drawing/2014/main" id="{1177FD16-61A1-4390-9ECA-67D35227FBA3}"/>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2875257"/>
      </p:ext>
    </p:extLst>
  </p:cSld>
  <p:clrMap bg1="lt1" tx1="dk1" bg2="lt2" tx2="dk2" accent1="accent1" accent2="accent2" accent3="accent3" accent4="accent4" accent5="accent5" accent6="accent6" hlink="hlink" folHlink="folHlink"/>
  <p:sldLayoutIdLst>
    <p:sldLayoutId id="2147489926" r:id="rId1"/>
    <p:sldLayoutId id="2147489927" r:id="rId2"/>
    <p:sldLayoutId id="2147489928" r:id="rId3"/>
    <p:sldLayoutId id="2147489929" r:id="rId4"/>
    <p:sldLayoutId id="2147489930" r:id="rId5"/>
    <p:sldLayoutId id="2147489931" r:id="rId6"/>
    <p:sldLayoutId id="2147489932" r:id="rId7"/>
    <p:sldLayoutId id="2147489933" r:id="rId8"/>
    <p:sldLayoutId id="2147489934" r:id="rId9"/>
    <p:sldLayoutId id="2147489935" r:id="rId10"/>
    <p:sldLayoutId id="2147489936" r:id="rId11"/>
    <p:sldLayoutId id="214748993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panose="05000000000000000000" pitchFamily="2" charset="2"/>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panose="05000000000000000000"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anose="05000000000000000000"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anose="05000000000000000000"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anose="05000000000000000000"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6062713"/>
      </p:ext>
    </p:extLst>
  </p:cSld>
  <p:clrMap bg1="lt1" tx1="dk1" bg2="lt2" tx2="dk2" accent1="accent1" accent2="accent2" accent3="accent3" accent4="accent4" accent5="accent5" accent6="accent6" hlink="hlink" folHlink="folHlink"/>
  <p:sldLayoutIdLst>
    <p:sldLayoutId id="2147489951" r:id="rId1"/>
    <p:sldLayoutId id="2147489952" r:id="rId2"/>
    <p:sldLayoutId id="2147489953" r:id="rId3"/>
    <p:sldLayoutId id="2147489954" r:id="rId4"/>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eaLnBrk="1" hangingPunct="1">
              <a:defRPr/>
            </a:pPr>
            <a:fld id="{A22E6346-468B-3E4F-8804-5358276127F2}"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08873795"/>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 id="214749001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68254351"/>
      </p:ext>
    </p:extLst>
  </p:cSld>
  <p:clrMap bg1="lt1" tx1="dk1" bg2="lt2" tx2="dk2" accent1="accent1" accent2="accent2" accent3="accent3" accent4="accent4" accent5="accent5" accent6="accent6" hlink="hlink" folHlink="folHlink"/>
  <p:sldLayoutIdLst>
    <p:sldLayoutId id="2147490013" r:id="rId1"/>
    <p:sldLayoutId id="2147490014" r:id="rId2"/>
    <p:sldLayoutId id="2147490015" r:id="rId3"/>
    <p:sldLayoutId id="2147490016" r:id="rId4"/>
    <p:sldLayoutId id="2147490017" r:id="rId5"/>
    <p:sldLayoutId id="2147490018" r:id="rId6"/>
    <p:sldLayoutId id="2147490019" r:id="rId7"/>
    <p:sldLayoutId id="2147490020" r:id="rId8"/>
    <p:sldLayoutId id="2147490021" r:id="rId9"/>
    <p:sldLayoutId id="2147490022" r:id="rId10"/>
    <p:sldLayoutId id="2147490023" r:id="rId11"/>
    <p:sldLayoutId id="2147490024"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Gill Sans MT"/>
              </a:rPr>
              <a:pPr/>
              <a:t>11/2/24</a:t>
            </a:fld>
            <a:endParaRPr lang="en-US">
              <a:solidFill>
                <a:prstClr val="black">
                  <a:tint val="75000"/>
                </a:prstClr>
              </a:solidFill>
              <a:latin typeface="Gill Sans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Gill Sans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311635035"/>
      </p:ext>
    </p:extLst>
  </p:cSld>
  <p:clrMap bg1="lt1" tx1="dk1" bg2="lt2" tx2="dk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0744866"/>
      </p:ext>
    </p:extLst>
  </p:cSld>
  <p:clrMap bg1="lt1" tx1="dk1" bg2="lt2" tx2="dk2" accent1="accent1" accent2="accent2" accent3="accent3" accent4="accent4" accent5="accent5" accent6="accent6" hlink="hlink" folHlink="folHlink"/>
  <p:sldLayoutIdLst>
    <p:sldLayoutId id="2147490038" r:id="rId1"/>
    <p:sldLayoutId id="2147490039" r:id="rId2"/>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cstate="screen">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E5EADF-E8A8-9548-6E81-2DAF4ACB28E9}"/>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GB"/>
              <a:t>Click to edit Master title style</a:t>
            </a:r>
            <a:endParaRPr lang="en-CH"/>
          </a:p>
        </p:txBody>
      </p:sp>
      <p:sp>
        <p:nvSpPr>
          <p:cNvPr id="3" name="Text Placeholder 2">
            <a:extLst>
              <a:ext uri="{FF2B5EF4-FFF2-40B4-BE49-F238E27FC236}">
                <a16:creationId xmlns:a16="http://schemas.microsoft.com/office/drawing/2014/main" id="{73691AB1-7A0A-F67A-A59E-47B51F0A359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4" name="Slide Number Placeholder 5">
            <a:extLst>
              <a:ext uri="{FF2B5EF4-FFF2-40B4-BE49-F238E27FC236}">
                <a16:creationId xmlns:a16="http://schemas.microsoft.com/office/drawing/2014/main" id="{7E56271B-B905-57CC-06C2-739306F432C5}"/>
              </a:ext>
            </a:extLst>
          </p:cNvPr>
          <p:cNvSpPr>
            <a:spLocks noGrp="1"/>
          </p:cNvSpPr>
          <p:nvPr>
            <p:ph type="sldNum" sz="quarter" idx="4"/>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spTree>
    <p:extLst>
      <p:ext uri="{BB962C8B-B14F-4D97-AF65-F5344CB8AC3E}">
        <p14:creationId xmlns:p14="http://schemas.microsoft.com/office/powerpoint/2010/main" val="3817499812"/>
      </p:ext>
    </p:extLst>
  </p:cSld>
  <p:clrMap bg1="lt1" tx1="dk1" bg2="lt2" tx2="dk2" accent1="accent1" accent2="accent2" accent3="accent3" accent4="accent4" accent5="accent5" accent6="accent6" hlink="hlink" folHlink="folHlink"/>
  <p:sldLayoutIdLst>
    <p:sldLayoutId id="2147490041" r:id="rId1"/>
    <p:sldLayoutId id="2147490042" r:id="rId2"/>
    <p:sldLayoutId id="2147490043" r:id="rId3"/>
    <p:sldLayoutId id="2147490044"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H"/>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11/2/24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740103558"/>
      </p:ext>
    </p:extLst>
  </p:cSld>
  <p:clrMap bg1="lt1" tx1="dk1" bg2="lt2" tx2="dk2" accent1="accent1" accent2="accent2" accent3="accent3" accent4="accent4" accent5="accent5" accent6="accent6" hlink="hlink" folHlink="folHlink"/>
  <p:sldLayoutIdLst>
    <p:sldLayoutId id="2147490084" r:id="rId1"/>
    <p:sldLayoutId id="214749008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417252"/>
      </p:ext>
    </p:extLst>
  </p:cSld>
  <p:clrMap bg1="lt1" tx1="dk1" bg2="lt2" tx2="dk2" accent1="accent1" accent2="accent2" accent3="accent3" accent4="accent4" accent5="accent5" accent6="accent6" hlink="hlink" folHlink="folHlink"/>
  <p:sldLayoutIdLst>
    <p:sldLayoutId id="2147490112" r:id="rId1"/>
    <p:sldLayoutId id="2147490113"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663" y="365126"/>
            <a:ext cx="8638674" cy="75381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252663" y="1335505"/>
            <a:ext cx="8638674" cy="483669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3" hidden="1">
            <a:extLst>
              <a:ext uri="{FF2B5EF4-FFF2-40B4-BE49-F238E27FC236}">
                <a16:creationId xmlns:a16="http://schemas.microsoft.com/office/drawing/2014/main" id="{7777A21B-5E9D-45BB-84A5-530574EDE4F4}"/>
              </a:ext>
            </a:extLst>
          </p:cNvPr>
          <p:cNvSpPr/>
          <p:nvPr userDrawn="1"/>
        </p:nvSpPr>
        <p:spPr>
          <a:xfrm>
            <a:off x="8386618" y="5132173"/>
            <a:ext cx="757382" cy="1725827"/>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Trebuchet MS" panose="020B0603020202020204" pitchFamily="34" charset="0"/>
              </a:rPr>
              <a:t>Video</a:t>
            </a:r>
          </a:p>
        </p:txBody>
      </p:sp>
    </p:spTree>
    <p:extLst>
      <p:ext uri="{BB962C8B-B14F-4D97-AF65-F5344CB8AC3E}">
        <p14:creationId xmlns:p14="http://schemas.microsoft.com/office/powerpoint/2010/main" val="1938287934"/>
      </p:ext>
    </p:extLst>
  </p:cSld>
  <p:clrMap bg1="lt1" tx1="dk1" bg2="lt2" tx2="dk2" accent1="accent1" accent2="accent2" accent3="accent3" accent4="accent4" accent5="accent5" accent6="accent6" hlink="hlink" folHlink="folHlink"/>
  <p:sldLayoutIdLst>
    <p:sldLayoutId id="2147490115" r:id="rId1"/>
    <p:sldLayoutId id="2147490116" r:id="rId2"/>
    <p:sldLayoutId id="2147490117" r:id="rId3"/>
    <p:sldLayoutId id="2147490118" r:id="rId4"/>
    <p:sldLayoutId id="2147490119" r:id="rId5"/>
  </p:sldLayoutIdLst>
  <p:hf hdr="0" ftr="0" dt="0"/>
  <p:txStyles>
    <p:titleStyle>
      <a:lvl1pPr algn="l" defTabSz="685766" rtl="0" eaLnBrk="1" latinLnBrk="0" hangingPunct="1">
        <a:lnSpc>
          <a:spcPct val="90000"/>
        </a:lnSpc>
        <a:spcBef>
          <a:spcPct val="0"/>
        </a:spcBef>
        <a:buNone/>
        <a:defRPr sz="40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11/2/24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06251982"/>
      </p:ext>
    </p:extLst>
  </p:cSld>
  <p:clrMap bg1="lt1" tx1="dk1" bg2="lt2" tx2="dk2" accent1="accent1" accent2="accent2" accent3="accent3" accent4="accent4" accent5="accent5" accent6="accent6" hlink="hlink" folHlink="folHlink"/>
  <p:sldLayoutIdLst>
    <p:sldLayoutId id="2147490121" r:id="rId1"/>
    <p:sldLayoutId id="214749012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2C175A-001B-F122-EAEC-701B23593B9D}"/>
              </a:ext>
            </a:extLst>
          </p:cNvPr>
          <p:cNvSpPr>
            <a:spLocks noGrp="1"/>
          </p:cNvSpPr>
          <p:nvPr>
            <p:ph type="title"/>
          </p:nvPr>
        </p:nvSpPr>
        <p:spPr>
          <a:xfrm>
            <a:off x="0" y="1"/>
            <a:ext cx="9144000" cy="914400"/>
          </a:xfrm>
          <a:prstGeom prst="rect">
            <a:avLst/>
          </a:prstGeom>
          <a:noFill/>
        </p:spPr>
        <p:txBody>
          <a:bodyPr vert="horz" lIns="180000" tIns="45720" rIns="91440" bIns="45720" rtlCol="0" anchor="ctr">
            <a:normAutofit/>
          </a:bodyPr>
          <a:lstStyle/>
          <a:p>
            <a:r>
              <a:rPr lang="en-GB"/>
              <a:t>Click to edit Master title style</a:t>
            </a:r>
            <a:endParaRPr lang="en-CH" dirty="0"/>
          </a:p>
        </p:txBody>
      </p:sp>
      <p:sp>
        <p:nvSpPr>
          <p:cNvPr id="3" name="Text Placeholder 2">
            <a:extLst>
              <a:ext uri="{FF2B5EF4-FFF2-40B4-BE49-F238E27FC236}">
                <a16:creationId xmlns:a16="http://schemas.microsoft.com/office/drawing/2014/main" id="{288C6696-E964-955E-282B-B11220F407EB}"/>
              </a:ext>
            </a:extLst>
          </p:cNvPr>
          <p:cNvSpPr>
            <a:spLocks noGrp="1"/>
          </p:cNvSpPr>
          <p:nvPr>
            <p:ph type="body" idx="1"/>
          </p:nvPr>
        </p:nvSpPr>
        <p:spPr>
          <a:xfrm>
            <a:off x="119270" y="999986"/>
            <a:ext cx="8905461" cy="547501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dirty="0"/>
          </a:p>
        </p:txBody>
      </p:sp>
      <p:sp>
        <p:nvSpPr>
          <p:cNvPr id="4" name="Date Placeholder 3">
            <a:extLst>
              <a:ext uri="{FF2B5EF4-FFF2-40B4-BE49-F238E27FC236}">
                <a16:creationId xmlns:a16="http://schemas.microsoft.com/office/drawing/2014/main" id="{6A0367FD-E7D1-AA1A-9CFD-E52520E4924D}"/>
              </a:ext>
            </a:extLst>
          </p:cNvPr>
          <p:cNvSpPr>
            <a:spLocks noGrp="1"/>
          </p:cNvSpPr>
          <p:nvPr>
            <p:ph type="dt" sz="half" idx="2"/>
          </p:nvPr>
        </p:nvSpPr>
        <p:spPr>
          <a:xfrm>
            <a:off x="628650" y="6560583"/>
            <a:ext cx="2057400" cy="365125"/>
          </a:xfrm>
          <a:prstGeom prst="rect">
            <a:avLst/>
          </a:prstGeom>
        </p:spPr>
        <p:txBody>
          <a:bodyPr vert="horz" lIns="91440" tIns="45720" rIns="91440" bIns="45720" rtlCol="0" anchor="ctr"/>
          <a:lstStyle>
            <a:lvl1pPr algn="l">
              <a:defRPr sz="900" b="0" i="0">
                <a:solidFill>
                  <a:schemeClr val="tx1">
                    <a:tint val="75000"/>
                  </a:schemeClr>
                </a:solidFill>
                <a:latin typeface="Avenir Next Medium" panose="020B0503020202020204" pitchFamily="34" charset="0"/>
              </a:defRPr>
            </a:lvl1pPr>
          </a:lstStyle>
          <a:p>
            <a:endParaRPr lang="en-CH"/>
          </a:p>
        </p:txBody>
      </p:sp>
      <p:sp>
        <p:nvSpPr>
          <p:cNvPr id="5" name="Footer Placeholder 4">
            <a:extLst>
              <a:ext uri="{FF2B5EF4-FFF2-40B4-BE49-F238E27FC236}">
                <a16:creationId xmlns:a16="http://schemas.microsoft.com/office/drawing/2014/main" id="{B7CCA823-584F-54AF-7E5C-3B25CBCD23D6}"/>
              </a:ext>
            </a:extLst>
          </p:cNvPr>
          <p:cNvSpPr>
            <a:spLocks noGrp="1"/>
          </p:cNvSpPr>
          <p:nvPr>
            <p:ph type="ftr" sz="quarter" idx="3"/>
          </p:nvPr>
        </p:nvSpPr>
        <p:spPr>
          <a:xfrm>
            <a:off x="3028950" y="6560583"/>
            <a:ext cx="3086100" cy="365125"/>
          </a:xfrm>
          <a:prstGeom prst="rect">
            <a:avLst/>
          </a:prstGeom>
        </p:spPr>
        <p:txBody>
          <a:bodyPr vert="horz" lIns="91440" tIns="45720" rIns="91440" bIns="45720" rtlCol="0" anchor="ctr"/>
          <a:lstStyle>
            <a:lvl1pPr algn="ctr">
              <a:defRPr sz="900" b="0" i="0">
                <a:solidFill>
                  <a:schemeClr val="tx1">
                    <a:tint val="75000"/>
                  </a:schemeClr>
                </a:solidFill>
                <a:latin typeface="Avenir Next Medium" panose="020B0503020202020204" pitchFamily="34" charset="0"/>
              </a:defRPr>
            </a:lvl1pPr>
          </a:lstStyle>
          <a:p>
            <a:r>
              <a:rPr lang="en-GB"/>
              <a:t>Flash-Cosmos: In-Flash Bulk Bitwise Operations Using Inherent Computation Capbility of NAND Flash Memory</a:t>
            </a:r>
            <a:endParaRPr lang="en-CH" dirty="0"/>
          </a:p>
        </p:txBody>
      </p:sp>
      <p:sp>
        <p:nvSpPr>
          <p:cNvPr id="6" name="Slide Number Placeholder 5">
            <a:extLst>
              <a:ext uri="{FF2B5EF4-FFF2-40B4-BE49-F238E27FC236}">
                <a16:creationId xmlns:a16="http://schemas.microsoft.com/office/drawing/2014/main" id="{9912CAAC-4D46-D667-4BCE-1658B9342CD9}"/>
              </a:ext>
            </a:extLst>
          </p:cNvPr>
          <p:cNvSpPr>
            <a:spLocks noGrp="1"/>
          </p:cNvSpPr>
          <p:nvPr>
            <p:ph type="sldNum" sz="quarter" idx="4"/>
          </p:nvPr>
        </p:nvSpPr>
        <p:spPr>
          <a:xfrm>
            <a:off x="6457950" y="6560583"/>
            <a:ext cx="2057400" cy="365125"/>
          </a:xfrm>
          <a:prstGeom prst="rect">
            <a:avLst/>
          </a:prstGeom>
        </p:spPr>
        <p:txBody>
          <a:bodyPr vert="horz" lIns="91440" tIns="45720" rIns="91440" bIns="45720" rtlCol="0" anchor="ctr"/>
          <a:lstStyle>
            <a:lvl1pPr algn="r">
              <a:defRPr sz="900" b="0" i="0">
                <a:solidFill>
                  <a:schemeClr val="tx1">
                    <a:tint val="75000"/>
                  </a:schemeClr>
                </a:solidFill>
                <a:latin typeface="Avenir Next Medium" panose="020B0503020202020204" pitchFamily="34" charset="0"/>
              </a:defRPr>
            </a:lvl1pPr>
          </a:lstStyle>
          <a:p>
            <a:fld id="{CC579B59-77B5-774A-97C3-0D6C62254113}" type="slidenum">
              <a:rPr lang="en-CH" smtClean="0"/>
              <a:pPr/>
              <a:t>‹#›</a:t>
            </a:fld>
            <a:endParaRPr lang="en-CH"/>
          </a:p>
        </p:txBody>
      </p:sp>
    </p:spTree>
    <p:extLst>
      <p:ext uri="{BB962C8B-B14F-4D97-AF65-F5344CB8AC3E}">
        <p14:creationId xmlns:p14="http://schemas.microsoft.com/office/powerpoint/2010/main" val="1278110203"/>
      </p:ext>
    </p:extLst>
  </p:cSld>
  <p:clrMap bg1="lt1" tx1="dk1" bg2="lt2" tx2="dk2" accent1="accent1" accent2="accent2" accent3="accent3" accent4="accent4" accent5="accent5" accent6="accent6" hlink="hlink" folHlink="folHlink"/>
  <p:sldLayoutIdLst>
    <p:sldLayoutId id="2147490124" r:id="rId1"/>
    <p:sldLayoutId id="2147490125" r:id="rId2"/>
  </p:sldLayoutIdLst>
  <p:hf hdr="0" ftr="0" dt="0"/>
  <p:txStyles>
    <p:titleStyle>
      <a:lvl1pPr algn="l" defTabSz="685800" rtl="0" eaLnBrk="1" latinLnBrk="0" hangingPunct="1">
        <a:lnSpc>
          <a:spcPct val="90000"/>
        </a:lnSpc>
        <a:spcBef>
          <a:spcPct val="0"/>
        </a:spcBef>
        <a:buNone/>
        <a:defRPr sz="3000" b="0" i="0" kern="1200">
          <a:solidFill>
            <a:schemeClr val="tx1"/>
          </a:solidFill>
          <a:latin typeface="Avenir Next Medium" panose="020B0503020202020204" pitchFamily="34" charset="0"/>
          <a:ea typeface="+mj-ea"/>
          <a:cs typeface="+mj-cs"/>
        </a:defRPr>
      </a:lvl1pPr>
    </p:titleStyle>
    <p:bodyStyle>
      <a:lvl1pPr marL="171450" indent="-171450" algn="l" defTabSz="685800" rtl="0" eaLnBrk="1" latinLnBrk="0" hangingPunct="1">
        <a:lnSpc>
          <a:spcPct val="90000"/>
        </a:lnSpc>
        <a:spcBef>
          <a:spcPts val="750"/>
        </a:spcBef>
        <a:buClr>
          <a:srgbClr val="C80060"/>
        </a:buClr>
        <a:buFont typeface="Wingdings" pitchFamily="2" charset="2"/>
        <a:buChar char="§"/>
        <a:defRPr sz="2100" b="0" i="0" kern="1200">
          <a:solidFill>
            <a:schemeClr val="tx1"/>
          </a:solidFill>
          <a:latin typeface="Avenir Next" panose="020B0503020202020204" pitchFamily="34" charset="0"/>
          <a:ea typeface="+mn-ea"/>
          <a:cs typeface="+mn-cs"/>
        </a:defRPr>
      </a:lvl1pPr>
      <a:lvl2pPr marL="514350" indent="-171450" algn="l" defTabSz="685800" rtl="0" eaLnBrk="1" latinLnBrk="0" hangingPunct="1">
        <a:lnSpc>
          <a:spcPct val="90000"/>
        </a:lnSpc>
        <a:spcBef>
          <a:spcPts val="375"/>
        </a:spcBef>
        <a:buClr>
          <a:schemeClr val="tx1"/>
        </a:buClr>
        <a:buFont typeface="Arial" panose="020B0604020202020204" pitchFamily="34" charset="0"/>
        <a:buChar char="•"/>
        <a:defRPr sz="1950" b="0" i="0" kern="1200">
          <a:solidFill>
            <a:schemeClr val="tx1"/>
          </a:solidFill>
          <a:latin typeface="Avenir Next" panose="020B0503020202020204" pitchFamily="34" charset="0"/>
          <a:ea typeface="+mn-ea"/>
          <a:cs typeface="+mn-cs"/>
        </a:defRPr>
      </a:lvl2pPr>
      <a:lvl3pPr marL="857250" indent="-171450" algn="l" defTabSz="685800" rtl="0" eaLnBrk="1" latinLnBrk="0" hangingPunct="1">
        <a:lnSpc>
          <a:spcPct val="90000"/>
        </a:lnSpc>
        <a:spcBef>
          <a:spcPts val="375"/>
        </a:spcBef>
        <a:buClr>
          <a:schemeClr val="tx1"/>
        </a:buClr>
        <a:buSzPct val="70000"/>
        <a:buFont typeface="Courier New" panose="02070309020205020404" pitchFamily="49" charset="0"/>
        <a:buChar char="o"/>
        <a:defRPr sz="1800" b="0" i="0" kern="1200">
          <a:solidFill>
            <a:schemeClr val="tx1"/>
          </a:solidFill>
          <a:latin typeface="Avenir Next" panose="020B0503020202020204" pitchFamily="34" charset="0"/>
          <a:ea typeface="+mn-ea"/>
          <a:cs typeface="+mn-cs"/>
        </a:defRPr>
      </a:lvl3pPr>
      <a:lvl4pPr marL="1200150" indent="-171450" algn="l" defTabSz="685800" rtl="0" eaLnBrk="1" latinLnBrk="0" hangingPunct="1">
        <a:lnSpc>
          <a:spcPct val="90000"/>
        </a:lnSpc>
        <a:spcBef>
          <a:spcPts val="375"/>
        </a:spcBef>
        <a:buFont typeface="Apple Symbols" panose="02000000000000000000" pitchFamily="2" charset="-79"/>
        <a:buChar char="⎻"/>
        <a:defRPr sz="1650" b="0" i="0" kern="1200">
          <a:solidFill>
            <a:schemeClr val="tx1"/>
          </a:solidFill>
          <a:latin typeface="Avenir Next" panose="020B0503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650" b="0" i="0" kern="1200">
          <a:solidFill>
            <a:schemeClr val="tx1"/>
          </a:solidFill>
          <a:latin typeface="Avenir Next" panose="020B0503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CH"/>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477.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35.xml"/></Relationships>
</file>

<file path=ppt/slides/_rels/slide100.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hyperlink" Target="http://hpca2019.seas.gwu.edu/" TargetMode="External"/><Relationship Id="rId7" Type="http://schemas.openxmlformats.org/officeDocument/2006/relationships/hyperlink" Target="https://www.youtube.com/watch?v=Y3hPv1I5f8Y&amp;list=PL5Q2soXY2Zi-DyoI3HbqcdtUm9YWRR_z-&amp;index=16" TargetMode="External"/><Relationship Id="rId2" Type="http://schemas.openxmlformats.org/officeDocument/2006/relationships/hyperlink" Target="https://people.inf.ethz.ch/omutlu/pub/drange-dram-latency-based-true-random-number-generator_hpca19.pdf" TargetMode="External"/><Relationship Id="rId1" Type="http://schemas.openxmlformats.org/officeDocument/2006/relationships/slideLayout" Target="../slideLayouts/slideLayout260.xml"/><Relationship Id="rId6" Type="http://schemas.openxmlformats.org/officeDocument/2006/relationships/hyperlink" Target="https://www.youtube.com/watch?v=g_GtYdzIPK4&amp;list=PL5Q2soXY2Zi8_VVChACnON4sfh2bJ5IrD&amp;index=19" TargetMode="External"/><Relationship Id="rId5" Type="http://schemas.openxmlformats.org/officeDocument/2006/relationships/hyperlink" Target="https://people.inf.ethz.ch/omutlu/pub/drange-dram-latency-based-true-random-number-generator_hpca19-talk.pdf" TargetMode="External"/><Relationship Id="rId4" Type="http://schemas.openxmlformats.org/officeDocument/2006/relationships/hyperlink" Target="https://people.inf.ethz.ch/omutlu/pub/drange-dram-latency-based-true-random-number-generator_hpca19-talk.pptx" TargetMode="External"/></Relationships>
</file>

<file path=ppt/slides/_rels/slide101.xml.rels><?xml version="1.0" encoding="UTF-8" standalone="yes"?>
<Relationships xmlns="http://schemas.openxmlformats.org/package/2006/relationships"><Relationship Id="rId8" Type="http://schemas.openxmlformats.org/officeDocument/2006/relationships/hyperlink" Target="https://www.youtube.com/watch?v=QtBrq0WVOmQ&amp;list=PL5Q2soXY2Zi8_VVChACnON4sfh2bJ5IrD&amp;index=132" TargetMode="External"/><Relationship Id="rId3" Type="http://schemas.openxmlformats.org/officeDocument/2006/relationships/hyperlink" Target="http://iscaconf.org/isca2021/" TargetMode="External"/><Relationship Id="rId7" Type="http://schemas.openxmlformats.org/officeDocument/2006/relationships/hyperlink" Target="https://people.inf.ethz.ch/omutlu/pub/QUAC-TRNG-DRAM_isca21-short-talk.pdf" TargetMode="External"/><Relationship Id="rId2" Type="http://schemas.openxmlformats.org/officeDocument/2006/relationships/hyperlink" Target="https://people.inf.ethz.ch/omutlu/pub/QUAC-TRNG-DRAM_isca21.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QUAC-TRNG-DRAM_isca21-short-talk.pptx" TargetMode="External"/><Relationship Id="rId5" Type="http://schemas.openxmlformats.org/officeDocument/2006/relationships/hyperlink" Target="https://people.inf.ethz.ch/omutlu/pub/QUAC-TRNG-DRAM_isca21-talk.pdf" TargetMode="External"/><Relationship Id="rId10" Type="http://schemas.openxmlformats.org/officeDocument/2006/relationships/image" Target="../media/image48.png"/><Relationship Id="rId4" Type="http://schemas.openxmlformats.org/officeDocument/2006/relationships/hyperlink" Target="https://people.inf.ethz.ch/omutlu/pub/QUAC-TRNG-DRAM_isca21-talk.pptx" TargetMode="External"/><Relationship Id="rId9" Type="http://schemas.openxmlformats.org/officeDocument/2006/relationships/hyperlink" Target="https://www.youtube.com/watch?v=snvF3g3GfkI&amp;list=PL5Q2soXY2Zi_tOTAYm--dYByNPL7JhwR9&amp;index=6" TargetMode="External"/></Relationships>
</file>

<file path=ppt/slides/_rels/slide102.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hyperlink" Target="https://www.hpca-conf.org/2022/" TargetMode="External"/><Relationship Id="rId7" Type="http://schemas.openxmlformats.org/officeDocument/2006/relationships/hyperlink" Target="https://people.inf.ethz.ch/omutlu/pub/DR_STRANGE_EndtoEnd-DRAM-TRNG_hpca22-shorttalk.pdf" TargetMode="External"/><Relationship Id="rId2" Type="http://schemas.openxmlformats.org/officeDocument/2006/relationships/hyperlink" Target="https://people.inf.ethz.ch/omutlu/pub/DR_STRANGE_EndtoEnd-DRAM-TRNG_hpca22.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DR_STRANGE_EndtoEnd-DRAM-TRNG_hpca22-shorttalk.pptx" TargetMode="External"/><Relationship Id="rId5" Type="http://schemas.openxmlformats.org/officeDocument/2006/relationships/hyperlink" Target="https://people.inf.ethz.ch/omutlu/pub/DR_STRANGE_EndtoEnd-DRAM-TRNG_hpca22-talk.pdf" TargetMode="External"/><Relationship Id="rId4" Type="http://schemas.openxmlformats.org/officeDocument/2006/relationships/hyperlink" Target="https://people.inf.ethz.ch/omutlu/pub/DR_STRANGE_EndtoEnd-DRAM-TRNG_hpca22-talk.pptx" TargetMode="External"/><Relationship Id="rId9" Type="http://schemas.openxmlformats.org/officeDocument/2006/relationships/hyperlink" Target="https://arxiv.org/pdf/2201.01385.pdf" TargetMode="External"/></Relationships>
</file>

<file path=ppt/slides/_rels/slide1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2.xml"/><Relationship Id="rId1" Type="http://schemas.openxmlformats.org/officeDocument/2006/relationships/slideLayout" Target="../slideLayouts/slideLayout478.xml"/></Relationships>
</file>

<file path=ppt/slides/_rels/slide104.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10" Type="http://schemas.openxmlformats.org/officeDocument/2006/relationships/image" Target="../media/image50.png"/><Relationship Id="rId4" Type="http://schemas.openxmlformats.org/officeDocument/2006/relationships/hyperlink" Target="https://www.youtube.com/watch?v=Xw0laEEDmsM&amp;feature=youtu.be" TargetMode="External"/><Relationship Id="rId9" Type="http://schemas.openxmlformats.org/officeDocument/2006/relationships/hyperlink" Target="https://www.youtube.com/watch?v=7gqnrTZpjxE" TargetMode="External"/></Relationships>
</file>

<file path=ppt/slides/_rels/slide105.xml.rels><?xml version="1.0" encoding="UTF-8" standalone="yes"?>
<Relationships xmlns="http://schemas.openxmlformats.org/package/2006/relationships"><Relationship Id="rId8" Type="http://schemas.openxmlformats.org/officeDocument/2006/relationships/hyperlink" Target="https://www.youtube.com/watch?v=ioPERTy7bz4"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FlashCosmos_SSD-lecture-slides.pdf" TargetMode="External"/><Relationship Id="rId2" Type="http://schemas.openxmlformats.org/officeDocument/2006/relationships/hyperlink" Target="https://arxiv.org/pdf/2209.05566.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FlashCosmos_SSD-lecture-slides.pptx" TargetMode="External"/><Relationship Id="rId5" Type="http://schemas.openxmlformats.org/officeDocument/2006/relationships/hyperlink" Target="https://people.inf.ethz.ch/omutlu/pub/FlashCosmos_micro22-talk.pdf" TargetMode="External"/><Relationship Id="rId10" Type="http://schemas.openxmlformats.org/officeDocument/2006/relationships/image" Target="../media/image51.png"/><Relationship Id="rId4" Type="http://schemas.openxmlformats.org/officeDocument/2006/relationships/hyperlink" Target="https://people.inf.ethz.ch/omutlu/pub/FlashCosmos_micro22-talk.pptx" TargetMode="External"/><Relationship Id="rId9" Type="http://schemas.openxmlformats.org/officeDocument/2006/relationships/hyperlink" Target="https://arxiv.org/abs/2209.05566" TargetMode="Externa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5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5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5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5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35.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5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52.xml"/></Relationships>
</file>

<file path=ppt/slides/_rels/slide11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9.xml"/><Relationship Id="rId1" Type="http://schemas.openxmlformats.org/officeDocument/2006/relationships/slideLayout" Target="../slideLayouts/slideLayout752.xml"/><Relationship Id="rId4" Type="http://schemas.openxmlformats.org/officeDocument/2006/relationships/image" Target="../media/image53.sv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5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5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5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52.xml"/></Relationships>
</file>

<file path=ppt/slides/_rels/slide11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4.xml"/><Relationship Id="rId1" Type="http://schemas.openxmlformats.org/officeDocument/2006/relationships/slideLayout" Target="../slideLayouts/slideLayout752.xml"/><Relationship Id="rId5" Type="http://schemas.openxmlformats.org/officeDocument/2006/relationships/image" Target="../media/image55.png"/><Relationship Id="rId4" Type="http://schemas.openxmlformats.org/officeDocument/2006/relationships/hyperlink" Target="https://arxiv.org/abs/2209.05566.pdf" TargetMode="External"/></Relationships>
</file>

<file path=ppt/slides/_rels/slide118.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85.xml"/><Relationship Id="rId1" Type="http://schemas.openxmlformats.org/officeDocument/2006/relationships/slideLayout" Target="../slideLayouts/slideLayout752.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s>
</file>

<file path=ppt/slides/_rels/slide119.xml.rels><?xml version="1.0" encoding="UTF-8" standalone="yes"?>
<Relationships xmlns="http://schemas.openxmlformats.org/package/2006/relationships"><Relationship Id="rId8" Type="http://schemas.openxmlformats.org/officeDocument/2006/relationships/hyperlink" Target="https://people.inf.ethz.ch/omutlu/pub/FlashCosmos_SSD-lecture-slides.pdf" TargetMode="External"/><Relationship Id="rId3" Type="http://schemas.openxmlformats.org/officeDocument/2006/relationships/hyperlink" Target="https://arxiv.org/pdf/2209.05566.pdf" TargetMode="External"/><Relationship Id="rId7" Type="http://schemas.openxmlformats.org/officeDocument/2006/relationships/hyperlink" Target="https://people.inf.ethz.ch/omutlu/pub/FlashCosmos_SSD-lecture-slides.pptx" TargetMode="External"/><Relationship Id="rId2" Type="http://schemas.openxmlformats.org/officeDocument/2006/relationships/notesSlide" Target="../notesSlides/notesSlide86.xml"/><Relationship Id="rId1" Type="http://schemas.openxmlformats.org/officeDocument/2006/relationships/slideLayout" Target="../slideLayouts/slideLayout260.xml"/><Relationship Id="rId6" Type="http://schemas.openxmlformats.org/officeDocument/2006/relationships/hyperlink" Target="https://people.inf.ethz.ch/omutlu/pub/FlashCosmos_micro22-talk.pdf" TargetMode="External"/><Relationship Id="rId11" Type="http://schemas.openxmlformats.org/officeDocument/2006/relationships/image" Target="../media/image51.png"/><Relationship Id="rId5" Type="http://schemas.openxmlformats.org/officeDocument/2006/relationships/hyperlink" Target="https://people.inf.ethz.ch/omutlu/pub/FlashCosmos_micro22-talk.pptx" TargetMode="External"/><Relationship Id="rId10" Type="http://schemas.openxmlformats.org/officeDocument/2006/relationships/hyperlink" Target="https://arxiv.org/abs/2209.05566" TargetMode="External"/><Relationship Id="rId4" Type="http://schemas.openxmlformats.org/officeDocument/2006/relationships/hyperlink" Target="http://www.microarch.org/micro55/" TargetMode="External"/><Relationship Id="rId9" Type="http://schemas.openxmlformats.org/officeDocument/2006/relationships/hyperlink" Target="https://www.youtube.com/watch?v=ioPERTy7bz4"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35.xml"/></Relationships>
</file>

<file path=ppt/slides/_rels/slide120.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62.png"/><Relationship Id="rId1" Type="http://schemas.openxmlformats.org/officeDocument/2006/relationships/slideLayout" Target="../slideLayouts/slideLayout568.xml"/></Relationships>
</file>

<file path=ppt/slides/_rels/slide121.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63.png"/><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7.xml"/><Relationship Id="rId1" Type="http://schemas.openxmlformats.org/officeDocument/2006/relationships/slideLayout" Target="../slideLayouts/slideLayout568.xml"/></Relationships>
</file>

<file path=ppt/slides/_rels/slide123.xml.rels><?xml version="1.0" encoding="UTF-8" standalone="yes"?>
<Relationships xmlns="http://schemas.openxmlformats.org/package/2006/relationships"><Relationship Id="rId8" Type="http://schemas.openxmlformats.org/officeDocument/2006/relationships/image" Target="../media/image69.emf"/><Relationship Id="rId13" Type="http://schemas.openxmlformats.org/officeDocument/2006/relationships/image" Target="../media/image74.png"/><Relationship Id="rId3" Type="http://schemas.openxmlformats.org/officeDocument/2006/relationships/notesSlide" Target="../notesSlides/notesSlide88.xml"/><Relationship Id="rId7" Type="http://schemas.openxmlformats.org/officeDocument/2006/relationships/image" Target="../media/image68.emf"/><Relationship Id="rId12" Type="http://schemas.openxmlformats.org/officeDocument/2006/relationships/image" Target="../media/image73.emf"/><Relationship Id="rId2" Type="http://schemas.openxmlformats.org/officeDocument/2006/relationships/slideLayout" Target="../slideLayouts/slideLayout568.xml"/><Relationship Id="rId1" Type="http://schemas.openxmlformats.org/officeDocument/2006/relationships/tags" Target="../tags/tag3.xml"/><Relationship Id="rId6" Type="http://schemas.openxmlformats.org/officeDocument/2006/relationships/image" Target="../media/image67.emf"/><Relationship Id="rId11" Type="http://schemas.openxmlformats.org/officeDocument/2006/relationships/image" Target="../media/image72.emf"/><Relationship Id="rId5" Type="http://schemas.openxmlformats.org/officeDocument/2006/relationships/image" Target="../media/image66.emf"/><Relationship Id="rId15" Type="http://schemas.openxmlformats.org/officeDocument/2006/relationships/image" Target="../media/image76.png"/><Relationship Id="rId10" Type="http://schemas.openxmlformats.org/officeDocument/2006/relationships/image" Target="../media/image71.emf"/><Relationship Id="rId4" Type="http://schemas.openxmlformats.org/officeDocument/2006/relationships/image" Target="../media/image65.emf"/><Relationship Id="rId9" Type="http://schemas.openxmlformats.org/officeDocument/2006/relationships/image" Target="../media/image70.emf"/><Relationship Id="rId14" Type="http://schemas.openxmlformats.org/officeDocument/2006/relationships/image" Target="../media/image75.png"/></Relationships>
</file>

<file path=ppt/slides/_rels/slide1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9.xml"/><Relationship Id="rId1" Type="http://schemas.openxmlformats.org/officeDocument/2006/relationships/slideLayout" Target="../slideLayouts/slideLayout477.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0.xml"/><Relationship Id="rId1" Type="http://schemas.openxmlformats.org/officeDocument/2006/relationships/slideLayout" Target="../slideLayouts/slideLayout47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36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68.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chart" Target="../charts/chart1.xml"/><Relationship Id="rId1" Type="http://schemas.openxmlformats.org/officeDocument/2006/relationships/slideLayout" Target="../slideLayouts/slideLayout357.xml"/></Relationships>
</file>

<file path=ppt/slides/_rels/slide17.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36.xml"/><Relationship Id="rId6" Type="http://schemas.openxmlformats.org/officeDocument/2006/relationships/hyperlink" Target="http://users.ece.cmu.edu/~omutlu/pub/rowclone_seshadri_micro13_lightning-talk.pptx" TargetMode="External"/><Relationship Id="rId11" Type="http://schemas.openxmlformats.org/officeDocument/2006/relationships/image" Target="../media/image1.png"/><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19.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00.xml"/></Relationships>
</file>

<file path=ppt/slides/_rels/slide1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hpca22.site.ac.upc.edu/" TargetMode="External"/><Relationship Id="rId7" Type="http://schemas.openxmlformats.org/officeDocument/2006/relationships/image" Target="../media/image20.png"/><Relationship Id="rId2" Type="http://schemas.openxmlformats.org/officeDocument/2006/relationships/hyperlink" Target="https://users.ece.cmu.edu/~omutlu/pub/lisa-dram_hpca16.pdf" TargetMode="External"/><Relationship Id="rId1" Type="http://schemas.openxmlformats.org/officeDocument/2006/relationships/slideLayout" Target="../slideLayouts/slideLayout712.xml"/><Relationship Id="rId6" Type="http://schemas.openxmlformats.org/officeDocument/2006/relationships/hyperlink" Target="https://github.com/CMU-SAFARI/RamulatorSharp" TargetMode="External"/><Relationship Id="rId5" Type="http://schemas.openxmlformats.org/officeDocument/2006/relationships/hyperlink" Target="https://users.ece.cmu.edu/~omutlu/pub/lisa-dram_kevinchang_hpca16-talk.pdf" TargetMode="External"/><Relationship Id="rId4" Type="http://schemas.openxmlformats.org/officeDocument/2006/relationships/hyperlink" Target="https://users.ece.cmu.edu/~omutlu/pub/lisa-dram_kevinchang_hpca16-talk.pptx"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478.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724.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724.xml"/><Relationship Id="rId4" Type="http://schemas.openxmlformats.org/officeDocument/2006/relationships/image" Target="../media/image1.png"/></Relationships>
</file>

<file path=ppt/slides/_rels/slide2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hpca22.site.ac.upc.edu/" TargetMode="External"/><Relationship Id="rId7" Type="http://schemas.openxmlformats.org/officeDocument/2006/relationships/image" Target="../media/image20.png"/><Relationship Id="rId2" Type="http://schemas.openxmlformats.org/officeDocument/2006/relationships/hyperlink" Target="https://users.ece.cmu.edu/~omutlu/pub/lisa-dram_hpca16.pdf" TargetMode="External"/><Relationship Id="rId1" Type="http://schemas.openxmlformats.org/officeDocument/2006/relationships/slideLayout" Target="../slideLayouts/slideLayout712.xml"/><Relationship Id="rId6" Type="http://schemas.openxmlformats.org/officeDocument/2006/relationships/hyperlink" Target="https://github.com/CMU-SAFARI/RamulatorSharp" TargetMode="External"/><Relationship Id="rId5" Type="http://schemas.openxmlformats.org/officeDocument/2006/relationships/hyperlink" Target="https://users.ece.cmu.edu/~omutlu/pub/lisa-dram_kevinchang_hpca16-talk.pdf" TargetMode="External"/><Relationship Id="rId4" Type="http://schemas.openxmlformats.org/officeDocument/2006/relationships/hyperlink" Target="https://users.ece.cmu.edu/~omutlu/pub/lisa-dram_kevinchang_hpca16-talk.pptx"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www.microarch.org/micro53/" TargetMode="External"/><Relationship Id="rId2" Type="http://schemas.openxmlformats.org/officeDocument/2006/relationships/hyperlink" Target="https://people.inf.ethz.ch/omutlu/pub/FIGARO-fine-grained-in-DRAM-data-relocation-and-caching_micro20.pdf" TargetMode="External"/><Relationship Id="rId1" Type="http://schemas.openxmlformats.org/officeDocument/2006/relationships/slideLayout" Target="../slideLayouts/slideLayout712.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people.inf.ethz.ch/omutlu/pub/network-on-memory-data-copy_ieee-cal20.pdf" TargetMode="External"/><Relationship Id="rId1" Type="http://schemas.openxmlformats.org/officeDocument/2006/relationships/slideLayout" Target="../slideLayouts/slideLayout712.xml"/><Relationship Id="rId4" Type="http://schemas.openxmlformats.org/officeDocument/2006/relationships/image" Target="../media/image2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6.tif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7.tiff"/><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28.tiff"/><Relationship Id="rId1" Type="http://schemas.openxmlformats.org/officeDocument/2006/relationships/slideLayout" Target="../slideLayouts/slideLayout279.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5.xml"/></Relationships>
</file>

<file path=ppt/slides/_rels/slide30.xml.rels><?xml version="1.0" encoding="UTF-8" standalone="yes"?>
<Relationships xmlns="http://schemas.openxmlformats.org/package/2006/relationships"><Relationship Id="rId3" Type="http://schemas.openxmlformats.org/officeDocument/2006/relationships/image" Target="../media/image30.tiff"/><Relationship Id="rId2" Type="http://schemas.openxmlformats.org/officeDocument/2006/relationships/image" Target="../media/image29.tiff"/><Relationship Id="rId1" Type="http://schemas.openxmlformats.org/officeDocument/2006/relationships/slideLayout" Target="../slideLayouts/slideLayout568.xml"/></Relationships>
</file>

<file path=ppt/slides/_rels/slide31.xml.rels><?xml version="1.0" encoding="UTF-8" standalone="yes"?>
<Relationships xmlns="http://schemas.openxmlformats.org/package/2006/relationships"><Relationship Id="rId8" Type="http://schemas.openxmlformats.org/officeDocument/2006/relationships/hyperlink" Target="https://people.inf.ethz.ch/omutlu/pub/ambit-bulk-bitwise-dram_micro17-poster.pptx" TargetMode="External"/><Relationship Id="rId3" Type="http://schemas.openxmlformats.org/officeDocument/2006/relationships/hyperlink" Target="http://www.microarch.org/micro50/" TargetMode="External"/><Relationship Id="rId7" Type="http://schemas.openxmlformats.org/officeDocument/2006/relationships/hyperlink" Target="https://people.inf.ethz.ch/omutlu/pub/ambit-bulk-bitwise-dram_micro17-lightning-talk.pdf" TargetMode="External"/><Relationship Id="rId2"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13.xml"/><Relationship Id="rId6" Type="http://schemas.openxmlformats.org/officeDocument/2006/relationships/hyperlink" Target="https://people.inf.ethz.ch/omutlu/pub/ambit-bulk-bitwise-dram_micro17-lightning-talk.pptx" TargetMode="External"/><Relationship Id="rId5" Type="http://schemas.openxmlformats.org/officeDocument/2006/relationships/hyperlink" Target="https://people.inf.ethz.ch/omutlu/pub/ambit-bulk-bitwise-dram_micro17-talk.pdf" TargetMode="External"/><Relationship Id="rId10" Type="http://schemas.openxmlformats.org/officeDocument/2006/relationships/image" Target="../media/image31.tiff"/><Relationship Id="rId4" Type="http://schemas.openxmlformats.org/officeDocument/2006/relationships/hyperlink" Target="https://people.inf.ethz.ch/omutlu/pub/ambit-bulk-bitwise-dram_micro17-talk.pptx" TargetMode="External"/><Relationship Id="rId9" Type="http://schemas.openxmlformats.org/officeDocument/2006/relationships/hyperlink" Target="https://people.inf.ethz.ch/omutlu/pub/ambit-bulk-bitwise-dram_micro17-poster.pdf"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hyperlink" Target="https://arxiv.org/pdf/1905.09822.pdf" TargetMode="External"/><Relationship Id="rId1" Type="http://schemas.openxmlformats.org/officeDocument/2006/relationships/slideLayout" Target="../slideLayouts/slideLayout346.xml"/></Relationships>
</file>

<file path=ppt/slides/_rels/slide33.xml.rels><?xml version="1.0" encoding="UTF-8" standalone="yes"?>
<Relationships xmlns="http://schemas.openxmlformats.org/package/2006/relationships"><Relationship Id="rId8" Type="http://schemas.openxmlformats.org/officeDocument/2006/relationships/hyperlink" Target="https://people.inf.ethz.ch/omutlu/pub/SIMDRAM_asplos21-talk.pdf" TargetMode="External"/><Relationship Id="rId3" Type="http://schemas.openxmlformats.org/officeDocument/2006/relationships/hyperlink" Target="https://asplos-conference.org/" TargetMode="External"/><Relationship Id="rId7" Type="http://schemas.openxmlformats.org/officeDocument/2006/relationships/hyperlink" Target="https://people.inf.ethz.ch/omutlu/pub/SIMDRAM_asplos21-talk.pptx" TargetMode="External"/><Relationship Id="rId2" Type="http://schemas.openxmlformats.org/officeDocument/2006/relationships/hyperlink" Target="https://people.inf.ethz.ch/omutlu/pub/SIMDRAM_asplos21.pdf" TargetMode="External"/><Relationship Id="rId1" Type="http://schemas.openxmlformats.org/officeDocument/2006/relationships/slideLayout" Target="../slideLayouts/slideLayout346.xml"/><Relationship Id="rId6" Type="http://schemas.openxmlformats.org/officeDocument/2006/relationships/hyperlink" Target="https://people.inf.ethz.ch/omutlu/pub/SIMDRAM_asplos21-short-talk.pdf" TargetMode="External"/><Relationship Id="rId11" Type="http://schemas.openxmlformats.org/officeDocument/2006/relationships/image" Target="../media/image33.png"/><Relationship Id="rId5" Type="http://schemas.openxmlformats.org/officeDocument/2006/relationships/hyperlink" Target="https://people.inf.ethz.ch/omutlu/pub/SIMDRAM_asplos21-short-talk.pptx" TargetMode="External"/><Relationship Id="rId10" Type="http://schemas.openxmlformats.org/officeDocument/2006/relationships/hyperlink" Target="https://www.youtube.com/watch?v=bas9U7djW_8&amp;list=PL5Q2soXY2Zi8_VVChACnON4sfh2bJ5IrD&amp;index=116" TargetMode="External"/><Relationship Id="rId4" Type="http://schemas.openxmlformats.org/officeDocument/2006/relationships/hyperlink" Target="https://people.inf.ethz.ch/omutlu/pub/SIMDRAM_asplos21-extended-abstract.pdf" TargetMode="External"/><Relationship Id="rId9" Type="http://schemas.openxmlformats.org/officeDocument/2006/relationships/hyperlink" Target="https://www.youtube.com/watch?v=g0fE1c7w0xk&amp;list=PL5Q2soXY2Zi8_VVChACnON4sfh2bJ5IrD&amp;index=115"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900.png"/><Relationship Id="rId7" Type="http://schemas.openxmlformats.org/officeDocument/2006/relationships/image" Target="../media/image1510.png"/><Relationship Id="rId2" Type="http://schemas.openxmlformats.org/officeDocument/2006/relationships/notesSlide" Target="../notesSlides/notesSlide12.xml"/><Relationship Id="rId1" Type="http://schemas.openxmlformats.org/officeDocument/2006/relationships/slideLayout" Target="../slideLayouts/slideLayout659.xml"/><Relationship Id="rId6" Type="http://schemas.openxmlformats.org/officeDocument/2006/relationships/image" Target="../media/image1000.png"/><Relationship Id="rId5" Type="http://schemas.openxmlformats.org/officeDocument/2006/relationships/image" Target="../media/image1440.png"/><Relationship Id="rId4" Type="http://schemas.openxmlformats.org/officeDocument/2006/relationships/image" Target="../media/image1360.png"/></Relationships>
</file>

<file path=ppt/slides/_rels/slide35.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65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59.xml"/></Relationships>
</file>

<file path=ppt/slides/_rels/slide38.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6.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59.xml"/></Relationships>
</file>

<file path=ppt/slides/_rels/slide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8.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4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9.xml"/><Relationship Id="rId1" Type="http://schemas.openxmlformats.org/officeDocument/2006/relationships/slideLayout" Target="../slideLayouts/slideLayout659.xml"/><Relationship Id="rId4" Type="http://schemas.openxmlformats.org/officeDocument/2006/relationships/image" Target="NULL"/></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750.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1.xml"/><Relationship Id="rId1" Type="http://schemas.openxmlformats.org/officeDocument/2006/relationships/slideLayout" Target="../slideLayouts/slideLayout750.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750.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3.xml"/><Relationship Id="rId1" Type="http://schemas.openxmlformats.org/officeDocument/2006/relationships/slideLayout" Target="../slideLayouts/slideLayout750.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4.xml"/><Relationship Id="rId1" Type="http://schemas.openxmlformats.org/officeDocument/2006/relationships/slideLayout" Target="../slideLayouts/slideLayout750.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750.xml"/></Relationships>
</file>

<file path=ppt/slides/_rels/slide4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659.xml"/><Relationship Id="rId4" Type="http://schemas.openxmlformats.org/officeDocument/2006/relationships/hyperlink" Target="https://people.inf.ethz.ch/omutlu/pub/SIMDRAM_asplos21.pdf" TargetMode="Externa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5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50.xml.rels><?xml version="1.0" encoding="UTF-8" standalone="yes"?>
<Relationships xmlns="http://schemas.openxmlformats.org/package/2006/relationships"><Relationship Id="rId8" Type="http://schemas.openxmlformats.org/officeDocument/2006/relationships/hyperlink" Target="https://people.inf.ethz.ch/omutlu/pub/SIMDRAM_asplos21-talk.pdf" TargetMode="External"/><Relationship Id="rId3" Type="http://schemas.openxmlformats.org/officeDocument/2006/relationships/hyperlink" Target="https://asplos-conference.org/" TargetMode="External"/><Relationship Id="rId7" Type="http://schemas.openxmlformats.org/officeDocument/2006/relationships/hyperlink" Target="https://people.inf.ethz.ch/omutlu/pub/SIMDRAM_asplos21-talk.pptx" TargetMode="External"/><Relationship Id="rId2" Type="http://schemas.openxmlformats.org/officeDocument/2006/relationships/hyperlink" Target="https://people.inf.ethz.ch/omutlu/pub/SIMDRAM_asplos21.pdf" TargetMode="External"/><Relationship Id="rId1" Type="http://schemas.openxmlformats.org/officeDocument/2006/relationships/slideLayout" Target="../slideLayouts/slideLayout346.xml"/><Relationship Id="rId6" Type="http://schemas.openxmlformats.org/officeDocument/2006/relationships/hyperlink" Target="https://people.inf.ethz.ch/omutlu/pub/SIMDRAM_asplos21-short-talk.pdf" TargetMode="External"/><Relationship Id="rId11" Type="http://schemas.openxmlformats.org/officeDocument/2006/relationships/image" Target="../media/image33.png"/><Relationship Id="rId5" Type="http://schemas.openxmlformats.org/officeDocument/2006/relationships/hyperlink" Target="https://people.inf.ethz.ch/omutlu/pub/SIMDRAM_asplos21-short-talk.pptx" TargetMode="External"/><Relationship Id="rId10" Type="http://schemas.openxmlformats.org/officeDocument/2006/relationships/hyperlink" Target="https://www.youtube.com/watch?v=bas9U7djW_8&amp;list=PL5Q2soXY2Zi8_VVChACnON4sfh2bJ5IrD&amp;index=116" TargetMode="External"/><Relationship Id="rId4" Type="http://schemas.openxmlformats.org/officeDocument/2006/relationships/hyperlink" Target="https://people.inf.ethz.ch/omutlu/pub/SIMDRAM_asplos21-extended-abstract.pdf" TargetMode="External"/><Relationship Id="rId9" Type="http://schemas.openxmlformats.org/officeDocument/2006/relationships/hyperlink" Target="https://www.youtube.com/watch?v=g0fE1c7w0xk&amp;list=PL5Q2soXY2Zi8_VVChACnON4sfh2bJ5IrD&amp;index=115"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6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4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4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4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4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4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4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4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4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41.xml"/></Relationships>
</file>

<file path=ppt/slides/_rels/slide62.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38.xml"/><Relationship Id="rId1" Type="http://schemas.openxmlformats.org/officeDocument/2006/relationships/slideLayout" Target="../slideLayouts/slideLayout741.xml"/></Relationships>
</file>

<file path=ppt/slides/_rels/slide6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39.xml"/><Relationship Id="rId1" Type="http://schemas.openxmlformats.org/officeDocument/2006/relationships/slideLayout" Target="../slideLayouts/slideLayout741.xml"/></Relationships>
</file>

<file path=ppt/slides/_rels/slide6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0.xml"/><Relationship Id="rId1" Type="http://schemas.openxmlformats.org/officeDocument/2006/relationships/slideLayout" Target="../slideLayouts/slideLayout741.xml"/></Relationships>
</file>

<file path=ppt/slides/_rels/slide65.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9080.pdf" TargetMode="External"/><Relationship Id="rId1" Type="http://schemas.openxmlformats.org/officeDocument/2006/relationships/slideLayout" Target="../slideLayouts/slideLayout568.xml"/><Relationship Id="rId4" Type="http://schemas.openxmlformats.org/officeDocument/2006/relationships/image" Target="../media/image38.png"/></Relationships>
</file>

<file path=ppt/slides/_rels/slide66.xml.rels><?xml version="1.0" encoding="UTF-8" standalone="yes"?>
<Relationships xmlns="http://schemas.openxmlformats.org/package/2006/relationships"><Relationship Id="rId8" Type="http://schemas.openxmlformats.org/officeDocument/2006/relationships/hyperlink" Target="https://youtu.be/JyWxkeQA0W8?t=2495"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pLUTo_lecture-slides.pdf"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pLUTo_lecture-slides.pptx" TargetMode="External"/><Relationship Id="rId11" Type="http://schemas.openxmlformats.org/officeDocument/2006/relationships/image" Target="../media/image39.png"/><Relationship Id="rId5" Type="http://schemas.openxmlformats.org/officeDocument/2006/relationships/hyperlink" Target="https://people.inf.ethz.ch/omutlu/pub/pLUTo_micro22-talk.pdf" TargetMode="External"/><Relationship Id="rId10" Type="http://schemas.openxmlformats.org/officeDocument/2006/relationships/hyperlink" Target="https://github.com/CMU-SAFARI/pLUTo" TargetMode="External"/><Relationship Id="rId4" Type="http://schemas.openxmlformats.org/officeDocument/2006/relationships/hyperlink" Target="https://people.inf.ethz.ch/omutlu/pub/pLUTo_micro22-talk.pptx" TargetMode="External"/><Relationship Id="rId9" Type="http://schemas.openxmlformats.org/officeDocument/2006/relationships/hyperlink" Target="https://arxiv.org/abs/2104.07699" TargetMode="Externa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36.xml"/><Relationship Id="rId1" Type="http://schemas.openxmlformats.org/officeDocument/2006/relationships/tags" Target="../tags/tag1.xml"/></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2.xml"/><Relationship Id="rId1" Type="http://schemas.openxmlformats.org/officeDocument/2006/relationships/slideLayout" Target="../slideLayouts/slideLayout738.xml"/><Relationship Id="rId4" Type="http://schemas.openxmlformats.org/officeDocument/2006/relationships/image" Target="../media/image41.sv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41.svg"/><Relationship Id="rId2" Type="http://schemas.openxmlformats.org/officeDocument/2006/relationships/slideLayout" Target="../slideLayouts/slideLayout738.xml"/><Relationship Id="rId1" Type="http://schemas.openxmlformats.org/officeDocument/2006/relationships/tags" Target="../tags/tag2.xml"/><Relationship Id="rId6" Type="http://schemas.openxmlformats.org/officeDocument/2006/relationships/image" Target="../media/image40.png"/><Relationship Id="rId5" Type="http://schemas.openxmlformats.org/officeDocument/2006/relationships/image" Target="../media/image43.svg"/><Relationship Id="rId4" Type="http://schemas.openxmlformats.org/officeDocument/2006/relationships/image" Target="../media/image42.png"/></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99.xml"/></Relationships>
</file>

<file path=ppt/slides/_rels/slide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4.xml"/><Relationship Id="rId1" Type="http://schemas.openxmlformats.org/officeDocument/2006/relationships/slideLayout" Target="../slideLayouts/slideLayout738.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43.sv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3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3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3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3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3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38.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38.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73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3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3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3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3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38.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3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3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38.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38.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3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35.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38.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38.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38.xml"/></Relationships>
</file>

<file path=ppt/slides/_rels/slide9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7.xml"/><Relationship Id="rId1" Type="http://schemas.openxmlformats.org/officeDocument/2006/relationships/slideLayout" Target="../slideLayouts/slideLayout73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8.xml"/><Relationship Id="rId1" Type="http://schemas.openxmlformats.org/officeDocument/2006/relationships/slideLayout" Target="../slideLayouts/slideLayout738.xml"/></Relationships>
</file>

<file path=ppt/slides/_rels/slide9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9.xml"/><Relationship Id="rId1" Type="http://schemas.openxmlformats.org/officeDocument/2006/relationships/slideLayout" Target="../slideLayouts/slideLayout738.xml"/></Relationships>
</file>

<file path=ppt/slides/_rels/slide9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0.xml"/><Relationship Id="rId1" Type="http://schemas.openxmlformats.org/officeDocument/2006/relationships/slideLayout" Target="../slideLayouts/slideLayout738.xml"/><Relationship Id="rId4" Type="http://schemas.openxmlformats.org/officeDocument/2006/relationships/hyperlink" Target="https://arxiv.org/pdf/2104.07699.pdf" TargetMode="External"/></Relationships>
</file>

<file path=ppt/slides/_rels/slide97.xml.rels><?xml version="1.0" encoding="UTF-8" standalone="yes"?>
<Relationships xmlns="http://schemas.openxmlformats.org/package/2006/relationships"><Relationship Id="rId3" Type="http://schemas.openxmlformats.org/officeDocument/2006/relationships/hyperlink" Target="https://youtu.be/9t1FJQ6nNw4?si=bhylWCLZde2DC7os"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60.xml"/><Relationship Id="rId4" Type="http://schemas.openxmlformats.org/officeDocument/2006/relationships/image" Target="../media/image45.png"/></Relationships>
</file>

<file path=ppt/slides/_rels/slide98.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260.xml"/><Relationship Id="rId4" Type="http://schemas.openxmlformats.org/officeDocument/2006/relationships/image" Target="../media/image46.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a:ea typeface="ＭＳ Ｐゴシック" panose="020B0600070205080204" pitchFamily="34" charset="-128"/>
              </a:rPr>
              <a:t>MICRO 2024</a:t>
            </a:r>
          </a:p>
          <a:p>
            <a:pPr eaLnBrk="1" hangingPunct="1"/>
            <a:r>
              <a:rPr lang="en-US" altLang="en-US" sz="2800" kern="0" dirty="0">
                <a:ea typeface="ＭＳ Ｐゴシック" panose="020B0600070205080204" pitchFamily="34" charset="-128"/>
              </a:rPr>
              <a:t>02 November 2024</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266156509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a:extLst>
              <a:ext uri="{FF2B5EF4-FFF2-40B4-BE49-F238E27FC236}">
                <a16:creationId xmlns:a16="http://schemas.microsoft.com/office/drawing/2014/main" id="{0C843FF9-956D-934B-A8E9-11D15050D5A7}"/>
              </a:ext>
            </a:extLst>
          </p:cNvPr>
          <p:cNvSpPr/>
          <p:nvPr/>
        </p:nvSpPr>
        <p:spPr>
          <a:xfrm>
            <a:off x="6181952" y="2708121"/>
            <a:ext cx="2743855"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70" name="Rectangle 69">
            <a:extLst>
              <a:ext uri="{FF2B5EF4-FFF2-40B4-BE49-F238E27FC236}">
                <a16:creationId xmlns:a16="http://schemas.microsoft.com/office/drawing/2014/main" id="{ACE51266-3189-E947-B0EA-9FCD35994646}"/>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71" name="Rectangle 70">
            <a:extLst>
              <a:ext uri="{FF2B5EF4-FFF2-40B4-BE49-F238E27FC236}">
                <a16:creationId xmlns:a16="http://schemas.microsoft.com/office/drawing/2014/main" id="{E1F83FB9-85A9-FC4C-A418-983548BE0D11}"/>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(1/3)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54" name="Rectangle 53">
            <a:extLst>
              <a:ext uri="{FF2B5EF4-FFF2-40B4-BE49-F238E27FC236}">
                <a16:creationId xmlns:a16="http://schemas.microsoft.com/office/drawing/2014/main" id="{B7AB7C4B-C8E9-D74B-ADEB-148C8F36FC2C}"/>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31" name="Rectangle 30">
            <a:extLst>
              <a:ext uri="{FF2B5EF4-FFF2-40B4-BE49-F238E27FC236}">
                <a16:creationId xmlns:a16="http://schemas.microsoft.com/office/drawing/2014/main" id="{3DE98D83-3E52-E147-A072-87372B0F2D07}"/>
              </a:ext>
            </a:extLst>
          </p:cNvPr>
          <p:cNvSpPr/>
          <p:nvPr/>
        </p:nvSpPr>
        <p:spPr>
          <a:xfrm>
            <a:off x="353227" y="1788653"/>
            <a:ext cx="2296051" cy="400110"/>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1.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raise </a:t>
            </a:r>
            <a:r>
              <a:rPr kumimoji="0" lang="en-US" sz="2000" b="0" i="0"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5BD1AB6A-8168-8E4C-BE51-7F104C627752}"/>
              </a:ext>
            </a:extLst>
          </p:cNvPr>
          <p:cNvSpPr/>
          <p:nvPr/>
        </p:nvSpPr>
        <p:spPr>
          <a:xfrm>
            <a:off x="464954" y="3342262"/>
            <a:ext cx="3947106" cy="400110"/>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2. capacitor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loses charge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to bitline </a:t>
            </a:r>
          </a:p>
        </p:txBody>
      </p:sp>
      <p:sp>
        <p:nvSpPr>
          <p:cNvPr id="43" name="Rectangle 42">
            <a:extLst>
              <a:ext uri="{FF2B5EF4-FFF2-40B4-BE49-F238E27FC236}">
                <a16:creationId xmlns:a16="http://schemas.microsoft.com/office/drawing/2014/main" id="{13D93071-EA47-324A-AA72-80F678BEBEEB}"/>
              </a:ext>
            </a:extLst>
          </p:cNvPr>
          <p:cNvSpPr/>
          <p:nvPr/>
        </p:nvSpPr>
        <p:spPr>
          <a:xfrm>
            <a:off x="2127296" y="4034138"/>
            <a:ext cx="2402325"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4.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amplify deviation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in the bitline</a:t>
            </a:r>
          </a:p>
        </p:txBody>
      </p:sp>
      <p:sp>
        <p:nvSpPr>
          <p:cNvPr id="5" name="Rectangle 4">
            <a:extLst>
              <a:ext uri="{FF2B5EF4-FFF2-40B4-BE49-F238E27FC236}">
                <a16:creationId xmlns:a16="http://schemas.microsoft.com/office/drawing/2014/main" id="{2701BFCE-967D-F648-B8B8-804E2E565E23}"/>
              </a:ext>
            </a:extLst>
          </p:cNvPr>
          <p:cNvSpPr/>
          <p:nvPr/>
        </p:nvSpPr>
        <p:spPr>
          <a:xfrm>
            <a:off x="4648996" y="1830226"/>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 + </a:t>
            </a:r>
            <a:r>
              <a:rPr kumimoji="0" lang="el-GR"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δ</a:t>
            </a:r>
            <a:endParaRPr kumimoji="0" lang="en-US" sz="2000" b="0" i="0" u="none" strike="noStrike" kern="1200" cap="none" spc="0" normalizeH="0" baseline="0" noProof="0" dirty="0">
              <a:ln>
                <a:noFill/>
              </a:ln>
              <a:solidFill>
                <a:srgbClr val="00B0F0"/>
              </a:solidFill>
              <a:effectLst/>
              <a:uLnTx/>
              <a:uFillTx/>
              <a:latin typeface="Cambria" panose="02040503050406030204" pitchFamily="18" charset="0"/>
              <a:ea typeface="+mn-ea"/>
              <a:cs typeface="+mn-cs"/>
            </a:endParaRPr>
          </a:p>
        </p:txBody>
      </p:sp>
      <p:sp>
        <p:nvSpPr>
          <p:cNvPr id="53" name="Rectangle 52">
            <a:extLst>
              <a:ext uri="{FF2B5EF4-FFF2-40B4-BE49-F238E27FC236}">
                <a16:creationId xmlns:a16="http://schemas.microsoft.com/office/drawing/2014/main" id="{F586227B-5D83-1C41-A9C2-6FCCE625E63A}"/>
              </a:ext>
            </a:extLst>
          </p:cNvPr>
          <p:cNvSpPr/>
          <p:nvPr/>
        </p:nvSpPr>
        <p:spPr>
          <a:xfrm>
            <a:off x="263091" y="4529641"/>
            <a:ext cx="1853392" cy="707886"/>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3.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enable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sense amplifier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5" name="Rectangle 64">
            <a:extLst>
              <a:ext uri="{FF2B5EF4-FFF2-40B4-BE49-F238E27FC236}">
                <a16:creationId xmlns:a16="http://schemas.microsoft.com/office/drawing/2014/main" id="{D7835050-8996-B049-8961-536CA935D355}"/>
              </a:ext>
            </a:extLst>
          </p:cNvPr>
          <p:cNvSpPr/>
          <p:nvPr/>
        </p:nvSpPr>
        <p:spPr>
          <a:xfrm>
            <a:off x="464954" y="3336991"/>
            <a:ext cx="3466654" cy="400110"/>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5. capacitor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charge is restored</a:t>
            </a: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4253320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7" presetClass="emph" presetSubtype="2" fill="hold" nodeType="withEffect">
                                  <p:stCondLst>
                                    <p:cond delay="0"/>
                                  </p:stCondLst>
                                  <p:childTnLst>
                                    <p:animClr clrSpc="rgb" dir="cw">
                                      <p:cBhvr>
                                        <p:cTn id="9" dur="1000" fill="hold"/>
                                        <p:tgtEl>
                                          <p:spTgt spid="4"/>
                                        </p:tgtEl>
                                        <p:attrNameLst>
                                          <p:attrName>stroke.color</p:attrName>
                                        </p:attrNameLst>
                                      </p:cBhvr>
                                      <p:to>
                                        <a:srgbClr val="C02900"/>
                                      </p:to>
                                    </p:animClr>
                                    <p:set>
                                      <p:cBhvr>
                                        <p:cTn id="10" dur="1000" fill="hold"/>
                                        <p:tgtEl>
                                          <p:spTgt spid="4"/>
                                        </p:tgtEl>
                                        <p:attrNameLst>
                                          <p:attrName>stroke.on</p:attrName>
                                        </p:attrNameLst>
                                      </p:cBhvr>
                                      <p:to>
                                        <p:strVal val="true"/>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7" presetClass="emph" presetSubtype="2" fill="hold" nodeType="withEffect">
                                  <p:stCondLst>
                                    <p:cond delay="0"/>
                                  </p:stCondLst>
                                  <p:childTnLst>
                                    <p:animClr clrSpc="rgb" dir="cw">
                                      <p:cBhvr>
                                        <p:cTn id="17" dur="1000" fill="hold"/>
                                        <p:tgtEl>
                                          <p:spTgt spid="37"/>
                                        </p:tgtEl>
                                        <p:attrNameLst>
                                          <p:attrName>stroke.color</p:attrName>
                                        </p:attrNameLst>
                                      </p:cBhvr>
                                      <p:to>
                                        <a:srgbClr val="C02900"/>
                                      </p:to>
                                    </p:animClr>
                                    <p:set>
                                      <p:cBhvr>
                                        <p:cTn id="18" dur="1000" fill="hold"/>
                                        <p:tgtEl>
                                          <p:spTgt spid="37"/>
                                        </p:tgtEl>
                                        <p:attrNameLst>
                                          <p:attrName>stroke.on</p:attrName>
                                        </p:attrNameLst>
                                      </p:cBhvr>
                                      <p:to>
                                        <p:strVal val="true"/>
                                      </p:to>
                                    </p:set>
                                  </p:childTnLst>
                                </p:cTn>
                              </p:par>
                              <p:par>
                                <p:cTn id="19" presetID="7" presetClass="emph" presetSubtype="2" fill="hold" nodeType="withEffect">
                                  <p:stCondLst>
                                    <p:cond delay="0"/>
                                  </p:stCondLst>
                                  <p:childTnLst>
                                    <p:animClr clrSpc="rgb" dir="cw">
                                      <p:cBhvr>
                                        <p:cTn id="20" dur="1000" fill="hold"/>
                                        <p:tgtEl>
                                          <p:spTgt spid="19"/>
                                        </p:tgtEl>
                                        <p:attrNameLst>
                                          <p:attrName>stroke.color</p:attrName>
                                        </p:attrNameLst>
                                      </p:cBhvr>
                                      <p:to>
                                        <a:srgbClr val="C02900"/>
                                      </p:to>
                                    </p:animClr>
                                    <p:set>
                                      <p:cBhvr>
                                        <p:cTn id="21" dur="1000" fill="hold"/>
                                        <p:tgtEl>
                                          <p:spTgt spid="19"/>
                                        </p:tgtEl>
                                        <p:attrNameLst>
                                          <p:attrName>stroke.on</p:attrName>
                                        </p:attrNameLst>
                                      </p:cBhvr>
                                      <p:to>
                                        <p:strVal val="true"/>
                                      </p:to>
                                    </p:set>
                                  </p:childTnLst>
                                </p:cTn>
                              </p:par>
                              <p:par>
                                <p:cTn id="22" presetID="7" presetClass="emph" presetSubtype="2" fill="hold" nodeType="withEffect">
                                  <p:stCondLst>
                                    <p:cond delay="0"/>
                                  </p:stCondLst>
                                  <p:childTnLst>
                                    <p:animClr clrSpc="rgb" dir="cw">
                                      <p:cBhvr>
                                        <p:cTn id="23" dur="1000" fill="hold"/>
                                        <p:tgtEl>
                                          <p:spTgt spid="40"/>
                                        </p:tgtEl>
                                        <p:attrNameLst>
                                          <p:attrName>stroke.color</p:attrName>
                                        </p:attrNameLst>
                                      </p:cBhvr>
                                      <p:to>
                                        <a:srgbClr val="C02900"/>
                                      </p:to>
                                    </p:animClr>
                                    <p:set>
                                      <p:cBhvr>
                                        <p:cTn id="24" dur="1000" fill="hold"/>
                                        <p:tgtEl>
                                          <p:spTgt spid="40"/>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1000" fill="hold"/>
                                        <p:tgtEl>
                                          <p:spTgt spid="22"/>
                                        </p:tgtEl>
                                        <p:attrNameLst>
                                          <p:attrName>stroke.color</p:attrName>
                                        </p:attrNameLst>
                                      </p:cBhvr>
                                      <p:to>
                                        <a:srgbClr val="C02900"/>
                                      </p:to>
                                    </p:animClr>
                                    <p:set>
                                      <p:cBhvr>
                                        <p:cTn id="27" dur="1000" fill="hold"/>
                                        <p:tgtEl>
                                          <p:spTgt spid="22"/>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1000" fill="hold"/>
                                        <p:tgtEl>
                                          <p:spTgt spid="17"/>
                                        </p:tgtEl>
                                        <p:attrNameLst>
                                          <p:attrName>stroke.color</p:attrName>
                                        </p:attrNameLst>
                                      </p:cBhvr>
                                      <p:to>
                                        <a:srgbClr val="C02900"/>
                                      </p:to>
                                    </p:animClr>
                                    <p:set>
                                      <p:cBhvr>
                                        <p:cTn id="30" dur="1000" fill="hold"/>
                                        <p:tgtEl>
                                          <p:spTgt spid="17"/>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1000" fill="hold"/>
                                        <p:tgtEl>
                                          <p:spTgt spid="36"/>
                                        </p:tgtEl>
                                        <p:attrNameLst>
                                          <p:attrName>stroke.color</p:attrName>
                                        </p:attrNameLst>
                                      </p:cBhvr>
                                      <p:to>
                                        <a:srgbClr val="C02900"/>
                                      </p:to>
                                    </p:animClr>
                                    <p:set>
                                      <p:cBhvr>
                                        <p:cTn id="33" dur="1000" fill="hold"/>
                                        <p:tgtEl>
                                          <p:spTgt spid="36"/>
                                        </p:tgtEl>
                                        <p:attrNameLst>
                                          <p:attrName>stroke.on</p:attrName>
                                        </p:attrNameLst>
                                      </p:cBhvr>
                                      <p:to>
                                        <p:strVal val="true"/>
                                      </p:to>
                                    </p:set>
                                  </p:childTnLst>
                                </p:cTn>
                              </p:par>
                              <p:par>
                                <p:cTn id="34" presetID="7" presetClass="emph" presetSubtype="2" fill="hold" nodeType="withEffect">
                                  <p:stCondLst>
                                    <p:cond delay="0"/>
                                  </p:stCondLst>
                                  <p:childTnLst>
                                    <p:animClr clrSpc="rgb" dir="cw">
                                      <p:cBhvr>
                                        <p:cTn id="35" dur="1000" fill="hold"/>
                                        <p:tgtEl>
                                          <p:spTgt spid="44"/>
                                        </p:tgtEl>
                                        <p:attrNameLst>
                                          <p:attrName>stroke.color</p:attrName>
                                        </p:attrNameLst>
                                      </p:cBhvr>
                                      <p:to>
                                        <a:srgbClr val="C02900"/>
                                      </p:to>
                                    </p:animClr>
                                    <p:set>
                                      <p:cBhvr>
                                        <p:cTn id="36" dur="1000" fill="hold"/>
                                        <p:tgtEl>
                                          <p:spTgt spid="44"/>
                                        </p:tgtEl>
                                        <p:attrNameLst>
                                          <p:attrName>stroke.on</p:attrName>
                                        </p:attrNameLst>
                                      </p:cBhvr>
                                      <p:to>
                                        <p:strVal val="true"/>
                                      </p:to>
                                    </p:set>
                                  </p:childTnLst>
                                </p:cTn>
                              </p:par>
                              <p:par>
                                <p:cTn id="37" presetID="7" presetClass="emph" presetSubtype="2" fill="hold" nodeType="withEffect">
                                  <p:stCondLst>
                                    <p:cond delay="0"/>
                                  </p:stCondLst>
                                  <p:childTnLst>
                                    <p:animClr clrSpc="rgb" dir="cw">
                                      <p:cBhvr>
                                        <p:cTn id="38" dur="1000" fill="hold"/>
                                        <p:tgtEl>
                                          <p:spTgt spid="42"/>
                                        </p:tgtEl>
                                        <p:attrNameLst>
                                          <p:attrName>stroke.color</p:attrName>
                                        </p:attrNameLst>
                                      </p:cBhvr>
                                      <p:to>
                                        <a:srgbClr val="C02900"/>
                                      </p:to>
                                    </p:animClr>
                                    <p:set>
                                      <p:cBhvr>
                                        <p:cTn id="39" dur="1000" fill="hold"/>
                                        <p:tgtEl>
                                          <p:spTgt spid="42"/>
                                        </p:tgtEl>
                                        <p:attrNameLst>
                                          <p:attrName>stroke.on</p:attrName>
                                        </p:attrNameLst>
                                      </p:cBhvr>
                                      <p:to>
                                        <p:strVal val="true"/>
                                      </p:to>
                                    </p:set>
                                  </p:childTnLst>
                                </p:cTn>
                              </p:par>
                              <p:par>
                                <p:cTn id="40" presetID="7" presetClass="emph" presetSubtype="2" fill="hold" nodeType="withEffect">
                                  <p:stCondLst>
                                    <p:cond delay="0"/>
                                  </p:stCondLst>
                                  <p:childTnLst>
                                    <p:animClr clrSpc="rgb" dir="cw">
                                      <p:cBhvr>
                                        <p:cTn id="41" dur="1000" fill="hold"/>
                                        <p:tgtEl>
                                          <p:spTgt spid="23"/>
                                        </p:tgtEl>
                                        <p:attrNameLst>
                                          <p:attrName>stroke.color</p:attrName>
                                        </p:attrNameLst>
                                      </p:cBhvr>
                                      <p:to>
                                        <a:srgbClr val="C02900"/>
                                      </p:to>
                                    </p:animClr>
                                    <p:set>
                                      <p:cBhvr>
                                        <p:cTn id="42" dur="1000" fill="hold"/>
                                        <p:tgtEl>
                                          <p:spTgt spid="23"/>
                                        </p:tgtEl>
                                        <p:attrNameLst>
                                          <p:attrName>stroke.on</p:attrName>
                                        </p:attrNameLst>
                                      </p:cBhvr>
                                      <p:to>
                                        <p:strVal val="true"/>
                                      </p:to>
                                    </p:set>
                                  </p:childTnLst>
                                </p:cTn>
                              </p:par>
                              <p:par>
                                <p:cTn id="43" presetID="7" presetClass="emph" presetSubtype="2" fill="hold" nodeType="withEffect">
                                  <p:stCondLst>
                                    <p:cond delay="0"/>
                                  </p:stCondLst>
                                  <p:childTnLst>
                                    <p:animClr clrSpc="rgb" dir="cw">
                                      <p:cBhvr>
                                        <p:cTn id="44" dur="1000" fill="hold"/>
                                        <p:tgtEl>
                                          <p:spTgt spid="11"/>
                                        </p:tgtEl>
                                        <p:attrNameLst>
                                          <p:attrName>stroke.color</p:attrName>
                                        </p:attrNameLst>
                                      </p:cBhvr>
                                      <p:to>
                                        <a:srgbClr val="C02900"/>
                                      </p:to>
                                    </p:animClr>
                                    <p:set>
                                      <p:cBhvr>
                                        <p:cTn id="45" dur="1000" fill="hold"/>
                                        <p:tgtEl>
                                          <p:spTgt spid="11"/>
                                        </p:tgtEl>
                                        <p:attrNameLst>
                                          <p:attrName>stroke.on</p:attrName>
                                        </p:attrNameLst>
                                      </p:cBhvr>
                                      <p:to>
                                        <p:strVal val="true"/>
                                      </p:to>
                                    </p:set>
                                  </p:childTnLst>
                                </p:cTn>
                              </p:par>
                              <p:par>
                                <p:cTn id="46" presetID="10" presetClass="entr" presetSubtype="0"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000"/>
                                        <p:tgtEl>
                                          <p:spTgt spid="62"/>
                                        </p:tgtEl>
                                      </p:cBhvr>
                                    </p:animEffect>
                                  </p:childTnLst>
                                </p:cTn>
                              </p:par>
                              <p:par>
                                <p:cTn id="52" presetID="7" presetClass="emph" presetSubtype="2" fill="hold" nodeType="withEffect">
                                  <p:stCondLst>
                                    <p:cond delay="0"/>
                                  </p:stCondLst>
                                  <p:childTnLst>
                                    <p:animClr clrSpc="rgb" dir="cw">
                                      <p:cBhvr>
                                        <p:cTn id="53" dur="2000" fill="hold"/>
                                        <p:tgtEl>
                                          <p:spTgt spid="9"/>
                                        </p:tgtEl>
                                        <p:attrNameLst>
                                          <p:attrName>stroke.color</p:attrName>
                                        </p:attrNameLst>
                                      </p:cBhvr>
                                      <p:to>
                                        <a:srgbClr val="5B9CD7"/>
                                      </p:to>
                                    </p:animClr>
                                    <p:set>
                                      <p:cBhvr>
                                        <p:cTn id="54" dur="2000" fill="hold"/>
                                        <p:tgtEl>
                                          <p:spTgt spid="9"/>
                                        </p:tgtEl>
                                        <p:attrNameLst>
                                          <p:attrName>stroke.on</p:attrName>
                                        </p:attrNameLst>
                                      </p:cBhvr>
                                      <p:to>
                                        <p:strVal val="true"/>
                                      </p:to>
                                    </p:set>
                                  </p:childTnLst>
                                </p:cTn>
                              </p:par>
                              <p:par>
                                <p:cTn id="55" presetID="10" presetClass="entr" presetSubtype="0" fill="hold" grpId="0" nodeType="with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grpId="1" nodeType="clickEffect">
                                  <p:stCondLst>
                                    <p:cond delay="0"/>
                                  </p:stCondLst>
                                  <p:childTnLst>
                                    <p:animEffect transition="out" filter="fade">
                                      <p:cBhvr>
                                        <p:cTn id="61" dur="500"/>
                                        <p:tgtEl>
                                          <p:spTgt spid="38"/>
                                        </p:tgtEl>
                                      </p:cBhvr>
                                    </p:animEffect>
                                    <p:set>
                                      <p:cBhvr>
                                        <p:cTn id="62" dur="1" fill="hold">
                                          <p:stCondLst>
                                            <p:cond delay="499"/>
                                          </p:stCondLst>
                                        </p:cTn>
                                        <p:tgtEl>
                                          <p:spTgt spid="38"/>
                                        </p:tgtEl>
                                        <p:attrNameLst>
                                          <p:attrName>style.visibility</p:attrName>
                                        </p:attrNameLst>
                                      </p:cBhvr>
                                      <p:to>
                                        <p:strVal val="hidden"/>
                                      </p:to>
                                    </p:set>
                                  </p:childTnLst>
                                </p:cTn>
                              </p:par>
                              <p:par>
                                <p:cTn id="63" presetID="10" presetClass="entr" presetSubtype="0"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fade">
                                      <p:cBhvr>
                                        <p:cTn id="65" dur="500"/>
                                        <p:tgtEl>
                                          <p:spTgt spid="53"/>
                                        </p:tgtEl>
                                      </p:cBhvr>
                                    </p:animEffect>
                                  </p:childTnLst>
                                </p:cTn>
                              </p:par>
                              <p:par>
                                <p:cTn id="66" presetID="7" presetClass="emph" presetSubtype="2" fill="hold" nodeType="withEffect">
                                  <p:stCondLst>
                                    <p:cond delay="0"/>
                                  </p:stCondLst>
                                  <p:childTnLst>
                                    <p:animClr clrSpc="rgb" dir="cw">
                                      <p:cBhvr>
                                        <p:cTn id="67" dur="2000" fill="hold"/>
                                        <p:tgtEl>
                                          <p:spTgt spid="49"/>
                                        </p:tgtEl>
                                        <p:attrNameLst>
                                          <p:attrName>stroke.color</p:attrName>
                                        </p:attrNameLst>
                                      </p:cBhvr>
                                      <p:to>
                                        <a:srgbClr val="C02900"/>
                                      </p:to>
                                    </p:animClr>
                                    <p:set>
                                      <p:cBhvr>
                                        <p:cTn id="68" dur="2000" fill="hold"/>
                                        <p:tgtEl>
                                          <p:spTgt spid="49"/>
                                        </p:tgtEl>
                                        <p:attrNameLst>
                                          <p:attrName>stroke.on</p:attrName>
                                        </p:attrNameLst>
                                      </p:cBhvr>
                                      <p:to>
                                        <p:strVal val="true"/>
                                      </p:to>
                                    </p:se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grpId="1" nodeType="clickEffect">
                                  <p:stCondLst>
                                    <p:cond delay="0"/>
                                  </p:stCondLst>
                                  <p:childTnLst>
                                    <p:animEffect transition="out" filter="fade">
                                      <p:cBhvr>
                                        <p:cTn id="72" dur="500"/>
                                        <p:tgtEl>
                                          <p:spTgt spid="53"/>
                                        </p:tgtEl>
                                      </p:cBhvr>
                                    </p:animEffect>
                                    <p:set>
                                      <p:cBhvr>
                                        <p:cTn id="73" dur="1" fill="hold">
                                          <p:stCondLst>
                                            <p:cond delay="499"/>
                                          </p:stCondLst>
                                        </p:cTn>
                                        <p:tgtEl>
                                          <p:spTgt spid="53"/>
                                        </p:tgtEl>
                                        <p:attrNameLst>
                                          <p:attrName>style.visibility</p:attrName>
                                        </p:attrNameLst>
                                      </p:cBhvr>
                                      <p:to>
                                        <p:strVal val="hidden"/>
                                      </p:to>
                                    </p:set>
                                  </p:childTnLst>
                                </p:cTn>
                              </p:par>
                              <p:par>
                                <p:cTn id="74" presetID="10" presetClass="entr" presetSubtype="0" fill="hold" grpId="0"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500"/>
                                        <p:tgtEl>
                                          <p:spTgt spid="43"/>
                                        </p:tgtEl>
                                      </p:cBhvr>
                                    </p:animEffect>
                                  </p:childTnLst>
                                </p:cTn>
                              </p:par>
                              <p:par>
                                <p:cTn id="77" presetID="1" presetClass="emph" presetSubtype="2" fill="hold" nodeType="withEffect">
                                  <p:stCondLst>
                                    <p:cond delay="0"/>
                                  </p:stCondLst>
                                  <p:childTnLst>
                                    <p:animClr clrSpc="rgb" dir="cw">
                                      <p:cBhvr>
                                        <p:cTn id="78" dur="1000" fill="hold"/>
                                        <p:tgtEl>
                                          <p:spTgt spid="46"/>
                                        </p:tgtEl>
                                        <p:attrNameLst>
                                          <p:attrName>fillcolor</p:attrName>
                                        </p:attrNameLst>
                                      </p:cBhvr>
                                      <p:to>
                                        <a:schemeClr val="accent1"/>
                                      </p:to>
                                    </p:animClr>
                                    <p:set>
                                      <p:cBhvr>
                                        <p:cTn id="79" dur="1000" fill="hold"/>
                                        <p:tgtEl>
                                          <p:spTgt spid="46"/>
                                        </p:tgtEl>
                                        <p:attrNameLst>
                                          <p:attrName>fill.type</p:attrName>
                                        </p:attrNameLst>
                                      </p:cBhvr>
                                      <p:to>
                                        <p:strVal val="solid"/>
                                      </p:to>
                                    </p:set>
                                    <p:set>
                                      <p:cBhvr>
                                        <p:cTn id="80" dur="1000" fill="hold"/>
                                        <p:tgtEl>
                                          <p:spTgt spid="46"/>
                                        </p:tgtEl>
                                        <p:attrNameLst>
                                          <p:attrName>fill.on</p:attrName>
                                        </p:attrNameLst>
                                      </p:cBhvr>
                                      <p:to>
                                        <p:strVal val="true"/>
                                      </p:to>
                                    </p:set>
                                  </p:childTnLst>
                                </p:cTn>
                              </p:par>
                              <p:par>
                                <p:cTn id="81" presetID="10" presetClass="exit" presetSubtype="0" fill="hold" grpId="0" nodeType="withEffect">
                                  <p:stCondLst>
                                    <p:cond delay="0"/>
                                  </p:stCondLst>
                                  <p:childTnLst>
                                    <p:animEffect transition="out" filter="fade">
                                      <p:cBhvr>
                                        <p:cTn id="82" dur="500"/>
                                        <p:tgtEl>
                                          <p:spTgt spid="54"/>
                                        </p:tgtEl>
                                      </p:cBhvr>
                                    </p:animEffect>
                                    <p:set>
                                      <p:cBhvr>
                                        <p:cTn id="83" dur="1" fill="hold">
                                          <p:stCondLst>
                                            <p:cond delay="499"/>
                                          </p:stCondLst>
                                        </p:cTn>
                                        <p:tgtEl>
                                          <p:spTgt spid="54"/>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5"/>
                                        </p:tgtEl>
                                      </p:cBhvr>
                                    </p:animEffect>
                                    <p:set>
                                      <p:cBhvr>
                                        <p:cTn id="86" dur="1" fill="hold">
                                          <p:stCondLst>
                                            <p:cond delay="499"/>
                                          </p:stCondLst>
                                        </p:cTn>
                                        <p:tgtEl>
                                          <p:spTgt spid="5"/>
                                        </p:tgtEl>
                                        <p:attrNameLst>
                                          <p:attrName>style.visibility</p:attrName>
                                        </p:attrNameLst>
                                      </p:cBhvr>
                                      <p:to>
                                        <p:strVal val="hidden"/>
                                      </p:to>
                                    </p:set>
                                  </p:childTnLst>
                                </p:cTn>
                              </p:par>
                              <p:par>
                                <p:cTn id="87" presetID="10" presetClass="entr" presetSubtype="0" fill="hold" grpId="0" nodeType="withEffect">
                                  <p:stCondLst>
                                    <p:cond delay="0"/>
                                  </p:stCondLst>
                                  <p:childTnLst>
                                    <p:set>
                                      <p:cBhvr>
                                        <p:cTn id="88" dur="1" fill="hold">
                                          <p:stCondLst>
                                            <p:cond delay="0"/>
                                          </p:stCondLst>
                                        </p:cTn>
                                        <p:tgtEl>
                                          <p:spTgt spid="63"/>
                                        </p:tgtEl>
                                        <p:attrNameLst>
                                          <p:attrName>style.visibility</p:attrName>
                                        </p:attrNameLst>
                                      </p:cBhvr>
                                      <p:to>
                                        <p:strVal val="visible"/>
                                      </p:to>
                                    </p:set>
                                    <p:animEffect transition="in" filter="fade">
                                      <p:cBhvr>
                                        <p:cTn id="89" dur="500"/>
                                        <p:tgtEl>
                                          <p:spTgt spid="63"/>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500"/>
                                        <p:tgtEl>
                                          <p:spTgt spid="43"/>
                                        </p:tgtEl>
                                      </p:cBhvr>
                                    </p:animEffect>
                                    <p:set>
                                      <p:cBhvr>
                                        <p:cTn id="94" dur="1" fill="hold">
                                          <p:stCondLst>
                                            <p:cond delay="499"/>
                                          </p:stCondLst>
                                        </p:cTn>
                                        <p:tgtEl>
                                          <p:spTgt spid="43"/>
                                        </p:tgtEl>
                                        <p:attrNameLst>
                                          <p:attrName>style.visibility</p:attrName>
                                        </p:attrNameLst>
                                      </p:cBhvr>
                                      <p:to>
                                        <p:strVal val="hidden"/>
                                      </p:to>
                                    </p:set>
                                  </p:childTnLst>
                                </p:cTn>
                              </p:par>
                              <p:par>
                                <p:cTn id="95" presetID="10" presetClass="entr" presetSubtype="0" fill="hold" grpId="0" nodeType="withEffect">
                                  <p:stCondLst>
                                    <p:cond delay="0"/>
                                  </p:stCondLst>
                                  <p:childTnLst>
                                    <p:set>
                                      <p:cBhvr>
                                        <p:cTn id="96" dur="1" fill="hold">
                                          <p:stCondLst>
                                            <p:cond delay="0"/>
                                          </p:stCondLst>
                                        </p:cTn>
                                        <p:tgtEl>
                                          <p:spTgt spid="65"/>
                                        </p:tgtEl>
                                        <p:attrNameLst>
                                          <p:attrName>style.visibility</p:attrName>
                                        </p:attrNameLst>
                                      </p:cBhvr>
                                      <p:to>
                                        <p:strVal val="visible"/>
                                      </p:to>
                                    </p:set>
                                    <p:animEffect transition="in" filter="fade">
                                      <p:cBhvr>
                                        <p:cTn id="97" dur="500"/>
                                        <p:tgtEl>
                                          <p:spTgt spid="6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66"/>
                                        </p:tgtEl>
                                        <p:attrNameLst>
                                          <p:attrName>style.visibility</p:attrName>
                                        </p:attrNameLst>
                                      </p:cBhvr>
                                      <p:to>
                                        <p:strVal val="visible"/>
                                      </p:to>
                                    </p:set>
                                    <p:animEffect transition="in" filter="fade">
                                      <p:cBhvr>
                                        <p:cTn id="100"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31" grpId="0"/>
      <p:bldP spid="31" grpId="1"/>
      <p:bldP spid="38" grpId="0"/>
      <p:bldP spid="38" grpId="1"/>
      <p:bldP spid="43" grpId="0"/>
      <p:bldP spid="43" grpId="1"/>
      <p:bldP spid="5" grpId="0"/>
      <p:bldP spid="5" grpId="1"/>
      <p:bldP spid="53" grpId="0"/>
      <p:bldP spid="53" grpId="1"/>
      <p:bldP spid="62" grpId="0" animBg="1"/>
      <p:bldP spid="63" grpId="0"/>
      <p:bldP spid="65" grpId="0"/>
      <p:bldP spid="6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800" dirty="0" err="1"/>
              <a:t>Jeremie</a:t>
            </a:r>
            <a:r>
              <a:rPr lang="en-US" sz="1800" dirty="0"/>
              <a:t> S. Kim, </a:t>
            </a:r>
            <a:r>
              <a:rPr lang="en-US" sz="1800" dirty="0" err="1"/>
              <a:t>Minesh</a:t>
            </a:r>
            <a:r>
              <a:rPr lang="en-US" sz="1800" dirty="0"/>
              <a:t> Patel, Hasan Hassan, Lois </a:t>
            </a:r>
            <a:r>
              <a:rPr lang="en-US" sz="1800" dirty="0" err="1"/>
              <a:t>Orosa</a:t>
            </a:r>
            <a:r>
              <a:rPr lang="en-US" sz="1800" dirty="0"/>
              <a:t>,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"D-RaNGe: Using Commodity DRAM Devices to Generate True Random Numbers with Low Latency and High Throughput"</a:t>
            </a:r>
            <a:br>
              <a:rPr lang="en-US" sz="1800" dirty="0">
                <a:solidFill>
                  <a:srgbClr val="0432FF"/>
                </a:solidFill>
              </a:rPr>
            </a:br>
            <a:r>
              <a:rPr lang="en-US" sz="1800" i="1" dirty="0"/>
              <a:t>Proceedings of the </a:t>
            </a:r>
            <a:r>
              <a:rPr lang="en-US" sz="1800" i="1" dirty="0">
                <a:hlinkClick r:id="rId3"/>
              </a:rPr>
              <a:t>25th International Symposium on High-Performance Computer Architecture</a:t>
            </a:r>
            <a:r>
              <a:rPr lang="en-US" sz="1800" i="1" dirty="0"/>
              <a:t> (</a:t>
            </a:r>
            <a:r>
              <a:rPr lang="en-US" sz="1800" b="1" i="1" dirty="0"/>
              <a:t>HPCA</a:t>
            </a:r>
            <a:r>
              <a:rPr lang="en-US" sz="1800" i="1" dirty="0"/>
              <a:t>)</a:t>
            </a:r>
            <a:r>
              <a:rPr lang="en-US" sz="1800" dirty="0"/>
              <a:t>, Washington, DC, USA, February 2019.</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a:t>
            </a:r>
            <a:br>
              <a:rPr lang="en-US" sz="1800" dirty="0"/>
            </a:br>
            <a:r>
              <a:rPr lang="en-US" sz="1800" dirty="0"/>
              <a:t>[</a:t>
            </a:r>
            <a:r>
              <a:rPr lang="en-US" sz="1800" dirty="0">
                <a:hlinkClick r:id="rId6"/>
              </a:rPr>
              <a:t>Full Talk Video</a:t>
            </a:r>
            <a:r>
              <a:rPr lang="en-US" sz="1800" dirty="0"/>
              <a:t> (21 minutes)]</a:t>
            </a:r>
            <a:br>
              <a:rPr lang="en-US" sz="1800" dirty="0"/>
            </a:br>
            <a:r>
              <a:rPr lang="en-US" sz="1800" dirty="0"/>
              <a:t>[</a:t>
            </a:r>
            <a:r>
              <a:rPr lang="en-US" sz="1800" dirty="0">
                <a:hlinkClick r:id="rId7"/>
              </a:rPr>
              <a:t>Full Talk Lecture Video</a:t>
            </a:r>
            <a:r>
              <a:rPr lang="en-US" sz="1800" dirty="0"/>
              <a:t> (27 minutes)]</a:t>
            </a:r>
            <a:br>
              <a:rPr lang="en-US" sz="1800" dirty="0"/>
            </a:br>
            <a:r>
              <a:rPr lang="en-US" sz="1800" b="1" i="1" dirty="0">
                <a:solidFill>
                  <a:srgbClr val="FF0000"/>
                </a:solidFill>
              </a:rPr>
              <a:t>Top Picks Honorable Mention by IEEE Micro.</a:t>
            </a:r>
            <a:endParaRPr lang="en-US" sz="1800" dirty="0">
              <a:solidFill>
                <a:srgbClr val="FF0000"/>
              </a:solidFill>
            </a:endParaRPr>
          </a:p>
          <a:p>
            <a:pPr marL="0" indent="0">
              <a:buNone/>
            </a:pPr>
            <a:br>
              <a:rPr lang="en-US" sz="1800" dirty="0"/>
            </a:br>
            <a:endParaRPr lang="en-US" sz="1800" dirty="0"/>
          </a:p>
        </p:txBody>
      </p:sp>
      <p:pic>
        <p:nvPicPr>
          <p:cNvPr id="3" name="Picture 2">
            <a:extLst>
              <a:ext uri="{FF2B5EF4-FFF2-40B4-BE49-F238E27FC236}">
                <a16:creationId xmlns:a16="http://schemas.microsoft.com/office/drawing/2014/main" id="{0EA301F4-CBFE-074F-8AB7-6C9F3BE4D6A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3984812"/>
            <a:ext cx="9144000" cy="2180492"/>
          </a:xfrm>
          <a:prstGeom prst="rect">
            <a:avLst/>
          </a:prstGeom>
        </p:spPr>
      </p:pic>
    </p:spTree>
    <p:extLst>
      <p:ext uri="{BB962C8B-B14F-4D97-AF65-F5344CB8AC3E}">
        <p14:creationId xmlns:p14="http://schemas.microsoft.com/office/powerpoint/2010/main" val="3160612534"/>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700" dirty="0" err="1"/>
              <a:t>Ataberk</a:t>
            </a:r>
            <a:r>
              <a:rPr lang="en-US" sz="1700" dirty="0"/>
              <a:t> </a:t>
            </a:r>
            <a:r>
              <a:rPr lang="en-US" sz="1700" dirty="0" err="1"/>
              <a:t>Olgun</a:t>
            </a:r>
            <a:r>
              <a:rPr lang="en-US" sz="1700" dirty="0"/>
              <a:t>, </a:t>
            </a:r>
            <a:r>
              <a:rPr lang="en-US" sz="1700" dirty="0" err="1"/>
              <a:t>Minesh</a:t>
            </a:r>
            <a:r>
              <a:rPr lang="en-US" sz="1700" dirty="0"/>
              <a:t> Patel, A. </a:t>
            </a:r>
            <a:r>
              <a:rPr lang="en-US" sz="1700" dirty="0" err="1"/>
              <a:t>Giray</a:t>
            </a:r>
            <a:r>
              <a:rPr lang="en-US" sz="1700" dirty="0"/>
              <a:t> </a:t>
            </a:r>
            <a:r>
              <a:rPr lang="en-US" sz="1700" dirty="0" err="1"/>
              <a:t>Yaglikci</a:t>
            </a:r>
            <a:r>
              <a:rPr lang="en-US" sz="1700" dirty="0"/>
              <a:t>, </a:t>
            </a:r>
            <a:r>
              <a:rPr lang="en-US" sz="1700" dirty="0" err="1"/>
              <a:t>Haocong</a:t>
            </a:r>
            <a:r>
              <a:rPr lang="en-US" sz="1700" dirty="0"/>
              <a:t> Luo, </a:t>
            </a:r>
            <a:r>
              <a:rPr lang="en-US" sz="1700" dirty="0" err="1"/>
              <a:t>Jeremie</a:t>
            </a:r>
            <a:r>
              <a:rPr lang="en-US" sz="1700" dirty="0"/>
              <a:t> S. Kim, F. </a:t>
            </a:r>
            <a:r>
              <a:rPr lang="en-US" sz="1700" dirty="0" err="1"/>
              <a:t>Nisa</a:t>
            </a:r>
            <a:r>
              <a:rPr lang="en-US" sz="1700" dirty="0"/>
              <a:t> </a:t>
            </a:r>
            <a:r>
              <a:rPr lang="en-US" sz="1700" dirty="0" err="1"/>
              <a:t>Bostanci</a:t>
            </a:r>
            <a:r>
              <a:rPr lang="en-US" sz="1700" dirty="0"/>
              <a:t>, Nandita Vijaykumar,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"QUAC-TRNG: High-Throughput True Random Number Generation Using Quadruple Row Activation in Commodity DRAM Chips"</a:t>
            </a:r>
            <a:br>
              <a:rPr lang="en-US" sz="1700" dirty="0"/>
            </a:br>
            <a:r>
              <a:rPr lang="en-US" sz="1700" i="1" dirty="0"/>
              <a:t>Proceedings of the </a:t>
            </a:r>
            <a:r>
              <a:rPr lang="en-US" sz="1700" i="1" dirty="0">
                <a:hlinkClick r:id="rId3"/>
              </a:rPr>
              <a:t>48th International Symposium on Computer Architecture</a:t>
            </a:r>
            <a:r>
              <a:rPr lang="en-US" sz="1700" i="1" dirty="0"/>
              <a:t> (</a:t>
            </a:r>
            <a:r>
              <a:rPr lang="en-US" sz="1700" b="1" i="1" dirty="0"/>
              <a:t>ISCA</a:t>
            </a:r>
            <a:r>
              <a:rPr lang="en-US" sz="1700" i="1" dirty="0"/>
              <a:t>)</a:t>
            </a:r>
            <a:r>
              <a:rPr lang="en-US" sz="1700" dirty="0"/>
              <a:t>, Virtual, June 2021.</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br>
              <a:rPr lang="en-US" sz="1700" dirty="0"/>
            </a:br>
            <a:r>
              <a:rPr lang="en-US" sz="1700" dirty="0"/>
              <a:t>[</a:t>
            </a:r>
            <a:r>
              <a:rPr lang="en-US" sz="1700" dirty="0">
                <a:hlinkClick r:id="rId8"/>
              </a:rPr>
              <a:t>Talk Video</a:t>
            </a:r>
            <a:r>
              <a:rPr lang="en-US" sz="1700" dirty="0"/>
              <a:t> (25 minutes)]</a:t>
            </a:r>
            <a:br>
              <a:rPr lang="en-US" sz="1700" dirty="0"/>
            </a:br>
            <a:r>
              <a:rPr lang="en-US" sz="1700" dirty="0"/>
              <a:t>[</a:t>
            </a:r>
            <a:r>
              <a:rPr lang="en-US" sz="1700" dirty="0">
                <a:hlinkClick r:id="rId9"/>
              </a:rPr>
              <a:t>SAFARI Live Seminar Video</a:t>
            </a:r>
            <a:r>
              <a:rPr lang="en-US" sz="1700" dirty="0"/>
              <a:t> (1 </a:t>
            </a:r>
            <a:r>
              <a:rPr lang="en-US" sz="1700" dirty="0" err="1"/>
              <a:t>hr</a:t>
            </a:r>
            <a:r>
              <a:rPr lang="en-US" sz="1700" dirty="0"/>
              <a:t> 26 mins)]</a:t>
            </a:r>
          </a:p>
          <a:p>
            <a:pPr marL="0" indent="0">
              <a:buNone/>
            </a:pPr>
            <a:br>
              <a:rPr lang="en-US" sz="1800" dirty="0"/>
            </a:br>
            <a:br>
              <a:rPr lang="en-US" sz="1800" dirty="0"/>
            </a:br>
            <a:endParaRPr lang="en-US" sz="1800" dirty="0"/>
          </a:p>
        </p:txBody>
      </p:sp>
      <p:pic>
        <p:nvPicPr>
          <p:cNvPr id="5" name="Picture 4">
            <a:extLst>
              <a:ext uri="{FF2B5EF4-FFF2-40B4-BE49-F238E27FC236}">
                <a16:creationId xmlns:a16="http://schemas.microsoft.com/office/drawing/2014/main" id="{C346B698-045C-9044-B1A7-4FFDCCB4C3C3}"/>
              </a:ext>
            </a:extLst>
          </p:cNvPr>
          <p:cNvPicPr>
            <a:picLocks noChangeAspect="1"/>
          </p:cNvPicPr>
          <p:nvPr/>
        </p:nvPicPr>
        <p:blipFill>
          <a:blip r:embed="rId10"/>
          <a:stretch>
            <a:fillRect/>
          </a:stretch>
        </p:blipFill>
        <p:spPr>
          <a:xfrm>
            <a:off x="0" y="4221088"/>
            <a:ext cx="9144000" cy="1726954"/>
          </a:xfrm>
          <a:prstGeom prst="rect">
            <a:avLst/>
          </a:prstGeom>
        </p:spPr>
      </p:pic>
    </p:spTree>
    <p:extLst>
      <p:ext uri="{BB962C8B-B14F-4D97-AF65-F5344CB8AC3E}">
        <p14:creationId xmlns:p14="http://schemas.microsoft.com/office/powerpoint/2010/main" val="236056227"/>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700" dirty="0"/>
          </a:p>
          <a:p>
            <a:r>
              <a:rPr lang="en-US" sz="1700" dirty="0"/>
              <a:t>F. </a:t>
            </a:r>
            <a:r>
              <a:rPr lang="en-US" sz="1700" dirty="0" err="1"/>
              <a:t>Nisa</a:t>
            </a:r>
            <a:r>
              <a:rPr lang="en-US" sz="1700" dirty="0"/>
              <a:t> </a:t>
            </a:r>
            <a:r>
              <a:rPr lang="en-US" sz="1700" dirty="0" err="1"/>
              <a:t>Bostanci</a:t>
            </a:r>
            <a:r>
              <a:rPr lang="en-US" sz="1700" dirty="0"/>
              <a:t>, </a:t>
            </a:r>
            <a:r>
              <a:rPr lang="en-US" sz="1700" dirty="0" err="1"/>
              <a:t>Ataberk</a:t>
            </a:r>
            <a:r>
              <a:rPr lang="en-US" sz="1700" dirty="0"/>
              <a:t> </a:t>
            </a:r>
            <a:r>
              <a:rPr lang="en-US" sz="1700" dirty="0" err="1"/>
              <a:t>Olgun</a:t>
            </a:r>
            <a:r>
              <a:rPr lang="en-US" sz="1700" dirty="0"/>
              <a:t>, Lois </a:t>
            </a:r>
            <a:r>
              <a:rPr lang="en-US" sz="1700" dirty="0" err="1"/>
              <a:t>Orosa</a:t>
            </a:r>
            <a:r>
              <a:rPr lang="en-US" sz="1700" dirty="0"/>
              <a:t>, A. </a:t>
            </a:r>
            <a:r>
              <a:rPr lang="en-US" sz="1700" dirty="0" err="1"/>
              <a:t>Giray</a:t>
            </a:r>
            <a:r>
              <a:rPr lang="en-US" sz="1700" dirty="0"/>
              <a:t> </a:t>
            </a:r>
            <a:r>
              <a:rPr lang="en-US" sz="1700" dirty="0" err="1"/>
              <a:t>Yaglikci</a:t>
            </a:r>
            <a:r>
              <a:rPr lang="en-US" sz="1700" dirty="0"/>
              <a:t>, </a:t>
            </a:r>
            <a:r>
              <a:rPr lang="en-US" sz="1700" dirty="0" err="1"/>
              <a:t>Jeremie</a:t>
            </a:r>
            <a:r>
              <a:rPr lang="en-US" sz="1700" dirty="0"/>
              <a:t> S. Kim, Hasan Hassan,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"DR-STRaNGe: End-to-End System Design for DRAM-based True Random Number Generators"</a:t>
            </a:r>
            <a:br>
              <a:rPr lang="en-US" sz="1700" dirty="0">
                <a:solidFill>
                  <a:srgbClr val="0000FF"/>
                </a:solidFill>
              </a:rPr>
            </a:br>
            <a:r>
              <a:rPr lang="en-US" sz="1700" i="1" dirty="0"/>
              <a:t>Proceedings of the </a:t>
            </a:r>
            <a:r>
              <a:rPr lang="en-US" sz="1700" i="1" dirty="0">
                <a:hlinkClick r:id="rId3"/>
              </a:rPr>
              <a:t>28th International Symposium on High-Performance Computer Architecture</a:t>
            </a:r>
            <a:r>
              <a:rPr lang="en-US" sz="1700" i="1" dirty="0"/>
              <a:t> (</a:t>
            </a:r>
            <a:r>
              <a:rPr lang="en-US" sz="1700" b="1" i="1" dirty="0"/>
              <a:t>HPCA</a:t>
            </a:r>
            <a:r>
              <a:rPr lang="en-US" sz="1700" i="1" dirty="0"/>
              <a:t>)</a:t>
            </a:r>
            <a:r>
              <a:rPr lang="en-US" sz="1700" dirty="0"/>
              <a:t>, Virtual, April 2022.</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p>
          <a:p>
            <a:pPr marL="0" indent="0">
              <a:buNone/>
            </a:pPr>
            <a:br>
              <a:rPr lang="en-US" sz="1700" dirty="0"/>
            </a:br>
            <a:br>
              <a:rPr lang="en-US" sz="1700" dirty="0"/>
            </a:br>
            <a:endParaRPr lang="en-US" sz="1700" dirty="0"/>
          </a:p>
        </p:txBody>
      </p:sp>
      <p:pic>
        <p:nvPicPr>
          <p:cNvPr id="3" name="Picture 2">
            <a:extLst>
              <a:ext uri="{FF2B5EF4-FFF2-40B4-BE49-F238E27FC236}">
                <a16:creationId xmlns:a16="http://schemas.microsoft.com/office/drawing/2014/main" id="{F6CE8127-50F1-6E46-970D-5C4BAC456EE8}"/>
              </a:ext>
            </a:extLst>
          </p:cNvPr>
          <p:cNvPicPr>
            <a:picLocks noChangeAspect="1"/>
          </p:cNvPicPr>
          <p:nvPr/>
        </p:nvPicPr>
        <p:blipFill>
          <a:blip r:embed="rId8"/>
          <a:stretch>
            <a:fillRect/>
          </a:stretch>
        </p:blipFill>
        <p:spPr>
          <a:xfrm>
            <a:off x="0" y="3717032"/>
            <a:ext cx="9144000" cy="2399168"/>
          </a:xfrm>
          <a:prstGeom prst="rect">
            <a:avLst/>
          </a:prstGeom>
        </p:spPr>
      </p:pic>
      <p:sp>
        <p:nvSpPr>
          <p:cNvPr id="6" name="TextBox 5">
            <a:extLst>
              <a:ext uri="{FF2B5EF4-FFF2-40B4-BE49-F238E27FC236}">
                <a16:creationId xmlns:a16="http://schemas.microsoft.com/office/drawing/2014/main" id="{E1372BCE-C8A6-2D4D-B9A1-E34D95C97AFB}"/>
              </a:ext>
            </a:extLst>
          </p:cNvPr>
          <p:cNvSpPr txBox="1"/>
          <p:nvPr/>
        </p:nvSpPr>
        <p:spPr>
          <a:xfrm>
            <a:off x="1779861" y="6438543"/>
            <a:ext cx="51684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9">
                  <a:extLst>
                    <a:ext uri="{A12FA001-AC4F-418D-AE19-62706E023703}">
                      <ahyp:hlinkClr xmlns:ahyp="http://schemas.microsoft.com/office/drawing/2018/hyperlinkcolor" val="tx"/>
                    </a:ext>
                  </a:extLst>
                </a:hlinkClick>
              </a:rPr>
              <a:t>https://arxiv.org/pdf/2201.01385.pdf</a:t>
            </a:r>
            <a:endParaRPr kumimoji="0" lang="en-US" sz="2000" b="1"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822242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897632"/>
            <a:ext cx="8610600" cy="5123656"/>
          </a:xfrm>
        </p:spPr>
        <p:txBody>
          <a:bodyPr/>
          <a:lstStyle/>
          <a:p>
            <a:r>
              <a:rPr lang="en-US" sz="2100" b="0" i="0" dirty="0">
                <a:effectLst/>
                <a:latin typeface="Tahoma" panose="020B0604030504040204" pitchFamily="34" charset="0"/>
                <a:ea typeface="Tahoma" panose="020B0604030504040204" pitchFamily="34" charset="0"/>
                <a:cs typeface="Tahoma" panose="020B0604030504040204" pitchFamily="34" charset="0"/>
              </a:rPr>
              <a:t>Processing-Near-Memory Systems: Academia &amp; Industry Developments </a:t>
            </a:r>
            <a:br>
              <a:rPr lang="en-US" sz="300" b="0" i="0" dirty="0">
                <a:effectLst/>
                <a:latin typeface="Tahoma" panose="020B0604030504040204" pitchFamily="34" charset="0"/>
                <a:ea typeface="Tahoma" panose="020B0604030504040204" pitchFamily="34" charset="0"/>
                <a:cs typeface="Tahoma" panose="020B0604030504040204" pitchFamily="34" charset="0"/>
              </a:rPr>
            </a:br>
            <a:endParaRPr lang="en-US" sz="300" b="0" i="0" dirty="0">
              <a:effectLst/>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Brian </a:t>
            </a:r>
            <a:r>
              <a:rPr lang="en-US" sz="2100" b="1" dirty="0" err="1">
                <a:latin typeface="Tahoma" panose="020B0604030504040204" pitchFamily="34" charset="0"/>
                <a:ea typeface="Tahoma" panose="020B0604030504040204" pitchFamily="34" charset="0"/>
                <a:cs typeface="Tahoma" panose="020B0604030504040204" pitchFamily="34" charset="0"/>
              </a:rPr>
              <a:t>Schwedock</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Architectures and Programming Models for General-Purpose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Near-Data Computing</a:t>
            </a:r>
          </a:p>
          <a:p>
            <a:r>
              <a:rPr lang="en-US" sz="2100" dirty="0">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Coffee Break </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err="1">
                <a:latin typeface="Tahoma" panose="020B0604030504040204" pitchFamily="34" charset="0"/>
                <a:ea typeface="Tahoma" panose="020B0604030504040204" pitchFamily="34" charset="0"/>
                <a:cs typeface="Tahoma" panose="020B0604030504040204" pitchFamily="34" charset="0"/>
              </a:rPr>
              <a:t>Ataberk</a:t>
            </a:r>
            <a:r>
              <a:rPr lang="en-US" sz="2100" dirty="0">
                <a:latin typeface="Tahoma" panose="020B0604030504040204" pitchFamily="34" charset="0"/>
                <a:ea typeface="Tahoma" panose="020B0604030504040204" pitchFamily="34" charset="0"/>
                <a:cs typeface="Tahoma" panose="020B0604030504040204" pitchFamily="34" charset="0"/>
              </a:rPr>
              <a:t> </a:t>
            </a:r>
            <a:r>
              <a:rPr lang="en-US" sz="2100" dirty="0" err="1">
                <a:latin typeface="Tahoma" panose="020B0604030504040204" pitchFamily="34" charset="0"/>
                <a:ea typeface="Tahoma" panose="020B0604030504040204" pitchFamily="34" charset="0"/>
                <a:cs typeface="Tahoma" panose="020B0604030504040204" pitchFamily="34" charset="0"/>
              </a:rPr>
              <a:t>Olgun</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Christina </a:t>
            </a:r>
            <a:r>
              <a:rPr lang="en-US" sz="2100" b="1" dirty="0" err="1">
                <a:latin typeface="Tahoma" panose="020B0604030504040204" pitchFamily="34" charset="0"/>
                <a:ea typeface="Tahoma" panose="020B0604030504040204" pitchFamily="34" charset="0"/>
                <a:cs typeface="Tahoma" panose="020B0604030504040204" pitchFamily="34" charset="0"/>
              </a:rPr>
              <a:t>Giannoula</a:t>
            </a:r>
            <a:r>
              <a:rPr lang="en-US" sz="2100" b="1"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System Software and Libraries for Sparse Computational Kernels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 PIM Architectures</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Nika Mansouri </a:t>
            </a:r>
            <a:r>
              <a:rPr lang="en-US" sz="2100" dirty="0" err="1">
                <a:latin typeface="Tahoma" panose="020B0604030504040204" pitchFamily="34" charset="0"/>
                <a:ea typeface="Tahoma" panose="020B0604030504040204" pitchFamily="34" charset="0"/>
                <a:cs typeface="Tahoma" panose="020B0604030504040204" pitchFamily="34" charset="0"/>
              </a:rPr>
              <a:t>Ghiasi</a:t>
            </a:r>
            <a:r>
              <a:rPr lang="en-US" sz="2100" dirty="0">
                <a:latin typeface="Tahoma" panose="020B0604030504040204" pitchFamily="34" charset="0"/>
                <a:ea typeface="Tahoma" panose="020B0604030504040204" pitchFamily="34" charset="0"/>
                <a:cs typeface="Tahoma" panose="020B0604030504040204" pitchFamily="34" charset="0"/>
              </a:rPr>
              <a:t>:</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Storage-Centric Computing for Genomics and Metagenomics</a:t>
            </a:r>
          </a:p>
          <a:p>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Research Challenges for PIM &amp; Closing Remarks</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br>
              <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rPr>
            </a:b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
        <p:nvSpPr>
          <p:cNvPr id="5" name="Rounded Rectangle 4">
            <a:extLst>
              <a:ext uri="{FF2B5EF4-FFF2-40B4-BE49-F238E27FC236}">
                <a16:creationId xmlns:a16="http://schemas.microsoft.com/office/drawing/2014/main" id="{B32856E9-689D-1659-71E9-101F1260A011}"/>
              </a:ext>
            </a:extLst>
          </p:cNvPr>
          <p:cNvSpPr/>
          <p:nvPr/>
        </p:nvSpPr>
        <p:spPr bwMode="auto">
          <a:xfrm>
            <a:off x="107504" y="3501008"/>
            <a:ext cx="8928992" cy="792088"/>
          </a:xfrm>
          <a:prstGeom prst="round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endParaRPr>
          </a:p>
        </p:txBody>
      </p:sp>
      <p:pic>
        <p:nvPicPr>
          <p:cNvPr id="6" name="Picture 5" descr="safari.png">
            <a:extLst>
              <a:ext uri="{FF2B5EF4-FFF2-40B4-BE49-F238E27FC236}">
                <a16:creationId xmlns:a16="http://schemas.microsoft.com/office/drawing/2014/main" id="{E6DDB056-1EFD-614C-870D-66525761035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183094941"/>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dirty="0"/>
              <a:t>In-DRAM Physical Unclonable Functions</a:t>
            </a:r>
          </a:p>
        </p:txBody>
      </p:sp>
      <p:sp>
        <p:nvSpPr>
          <p:cNvPr id="3" name="Content Placeholder 2"/>
          <p:cNvSpPr>
            <a:spLocks noGrp="1"/>
          </p:cNvSpPr>
          <p:nvPr>
            <p:ph idx="1"/>
          </p:nvPr>
        </p:nvSpPr>
        <p:spPr>
          <a:xfrm>
            <a:off x="228600" y="1043589"/>
            <a:ext cx="8915400" cy="5193723"/>
          </a:xfrm>
        </p:spPr>
        <p:txBody>
          <a:bodyPr/>
          <a:lstStyle/>
          <a:p>
            <a:r>
              <a:rPr lang="en-US" sz="1800" dirty="0" err="1"/>
              <a:t>Jeremie</a:t>
            </a:r>
            <a:r>
              <a:rPr lang="en-US" sz="1800" dirty="0"/>
              <a:t> S. Kim, </a:t>
            </a:r>
            <a:r>
              <a:rPr lang="en-US" sz="1800" dirty="0" err="1"/>
              <a:t>Minesh</a:t>
            </a:r>
            <a:r>
              <a:rPr lang="en-US" sz="1800" dirty="0"/>
              <a:t> Patel, Hasan Hassan,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"The DRAM Latency PUF: Quickly Evaluating Physical Unclonable Functions by Exploiting the Latency-Reliability Tradeoff in Modern DRAM Devices"</a:t>
            </a:r>
            <a:br>
              <a:rPr lang="en-US" sz="1800" dirty="0">
                <a:solidFill>
                  <a:srgbClr val="0432FF"/>
                </a:solidFill>
              </a:rPr>
            </a:br>
            <a:r>
              <a:rPr lang="en-US" sz="1800" i="1" dirty="0"/>
              <a:t>Proceedings of the </a:t>
            </a:r>
            <a:r>
              <a:rPr lang="en-US" sz="1800" i="1" dirty="0">
                <a:hlinkClick r:id="rId3"/>
              </a:rPr>
              <a:t>24th International Symposium on High-Performance Computer Architecture</a:t>
            </a:r>
            <a:r>
              <a:rPr lang="en-US" sz="1800" i="1" dirty="0"/>
              <a:t> (</a:t>
            </a:r>
            <a:r>
              <a:rPr lang="en-US" sz="1800" b="1" i="1" dirty="0"/>
              <a:t>HPCA</a:t>
            </a:r>
            <a:r>
              <a:rPr lang="en-US" sz="1800" i="1" dirty="0"/>
              <a:t>)</a:t>
            </a:r>
            <a:r>
              <a:rPr lang="en-US" sz="1800" dirty="0"/>
              <a:t>, Vienna, Austria, February 2018.</a:t>
            </a:r>
            <a:br>
              <a:rPr lang="en-US" sz="1800" dirty="0"/>
            </a:br>
            <a:r>
              <a:rPr lang="en-US" sz="1800" dirty="0"/>
              <a:t>[</a:t>
            </a:r>
            <a:r>
              <a:rPr lang="en-US" sz="1800" dirty="0">
                <a:hlinkClick r:id="rId4"/>
              </a:rPr>
              <a:t>Lightning Talk Video</a:t>
            </a:r>
            <a:r>
              <a:rPr lang="en-US" sz="1800" dirty="0"/>
              <a:t>]</a:t>
            </a:r>
            <a:br>
              <a:rPr lang="en-US" sz="1800" dirty="0"/>
            </a:br>
            <a:r>
              <a:rPr lang="en-US" sz="1800" dirty="0"/>
              <a:t>[</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Lightning Session Slides (pptx)</a:t>
            </a:r>
            <a:r>
              <a:rPr lang="en-US" sz="1800" dirty="0"/>
              <a:t> </a:t>
            </a:r>
            <a:r>
              <a:rPr lang="en-US" sz="1800" dirty="0">
                <a:hlinkClick r:id="rId8"/>
              </a:rPr>
              <a:t>(pdf)</a:t>
            </a:r>
            <a:r>
              <a:rPr lang="en-US" sz="1800" dirty="0"/>
              <a:t>]</a:t>
            </a:r>
            <a:br>
              <a:rPr lang="en-US" sz="1800" dirty="0"/>
            </a:br>
            <a:r>
              <a:rPr lang="en-US" sz="1800" dirty="0"/>
              <a:t>[</a:t>
            </a:r>
            <a:r>
              <a:rPr lang="en-US" sz="1800" dirty="0">
                <a:hlinkClick r:id="rId9"/>
              </a:rPr>
              <a:t>Full Talk Lecture Video</a:t>
            </a:r>
            <a:r>
              <a:rPr lang="en-US" sz="1800" dirty="0"/>
              <a:t> (28 minutes)]</a:t>
            </a:r>
          </a:p>
          <a:p>
            <a:pPr marL="0" indent="0">
              <a:buNone/>
            </a:pP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224367"/>
            <a:ext cx="9144000" cy="1724913"/>
          </a:xfrm>
          <a:prstGeom prst="rect">
            <a:avLst/>
          </a:prstGeom>
        </p:spPr>
      </p:pic>
    </p:spTree>
    <p:extLst>
      <p:ext uri="{BB962C8B-B14F-4D97-AF65-F5344CB8AC3E}">
        <p14:creationId xmlns:p14="http://schemas.microsoft.com/office/powerpoint/2010/main" val="306570778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In-Flash Bulk Bitwise Execution</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0"/>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184529272"/>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Flash Cell</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flash cell stores data by adjusting the </a:t>
            </a:r>
            <a:r>
              <a:rPr lang="en-CH" dirty="0">
                <a:solidFill>
                  <a:schemeClr val="accent1"/>
                </a:solidFill>
              </a:rPr>
              <a:t>amount of charge </a:t>
            </a:r>
            <a:r>
              <a:rPr lang="en-CH" dirty="0"/>
              <a:t>in the cell</a:t>
            </a:r>
          </a:p>
        </p:txBody>
      </p:sp>
      <p:grpSp>
        <p:nvGrpSpPr>
          <p:cNvPr id="5" name="Group 4">
            <a:extLst>
              <a:ext uri="{FF2B5EF4-FFF2-40B4-BE49-F238E27FC236}">
                <a16:creationId xmlns:a16="http://schemas.microsoft.com/office/drawing/2014/main" id="{2DA9BE76-316C-6AA2-D293-201EC44EFE79}"/>
              </a:ext>
            </a:extLst>
          </p:cNvPr>
          <p:cNvGrpSpPr/>
          <p:nvPr/>
        </p:nvGrpSpPr>
        <p:grpSpPr>
          <a:xfrm>
            <a:off x="1115474" y="1650844"/>
            <a:ext cx="2988324" cy="2026624"/>
            <a:chOff x="1115474" y="1650844"/>
            <a:chExt cx="2988324" cy="2026624"/>
          </a:xfrm>
        </p:grpSpPr>
        <p:sp>
          <p:nvSpPr>
            <p:cNvPr id="4" name="TextBox 3">
              <a:extLst>
                <a:ext uri="{FF2B5EF4-FFF2-40B4-BE49-F238E27FC236}">
                  <a16:creationId xmlns:a16="http://schemas.microsoft.com/office/drawing/2014/main" id="{DC950E47-2948-E218-8600-99E73695AD75}"/>
                </a:ext>
              </a:extLst>
            </p:cNvPr>
            <p:cNvSpPr txBox="1"/>
            <p:nvPr/>
          </p:nvSpPr>
          <p:spPr>
            <a:xfrm>
              <a:off x="1115474"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Erased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(Low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 name="타원 299">
              <a:extLst>
                <a:ext uri="{FF2B5EF4-FFF2-40B4-BE49-F238E27FC236}">
                  <a16:creationId xmlns:a16="http://schemas.microsoft.com/office/drawing/2014/main" id="{B87899F4-6B53-60A2-4933-371DC85102E3}"/>
                </a:ext>
              </a:extLst>
            </p:cNvPr>
            <p:cNvSpPr/>
            <p:nvPr/>
          </p:nvSpPr>
          <p:spPr>
            <a:xfrm>
              <a:off x="1967037" y="1650844"/>
              <a:ext cx="1285199" cy="1281976"/>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6" name="Group 5">
            <a:extLst>
              <a:ext uri="{FF2B5EF4-FFF2-40B4-BE49-F238E27FC236}">
                <a16:creationId xmlns:a16="http://schemas.microsoft.com/office/drawing/2014/main" id="{AE7DE648-2A1A-AD69-52F3-0B8B25A8B3CB}"/>
              </a:ext>
            </a:extLst>
          </p:cNvPr>
          <p:cNvGrpSpPr/>
          <p:nvPr/>
        </p:nvGrpSpPr>
        <p:grpSpPr>
          <a:xfrm>
            <a:off x="5040202" y="1650844"/>
            <a:ext cx="2988324" cy="2026624"/>
            <a:chOff x="5040202" y="1650844"/>
            <a:chExt cx="2988324" cy="2026624"/>
          </a:xfrm>
        </p:grpSpPr>
        <p:sp>
          <p:nvSpPr>
            <p:cNvPr id="19" name="TextBox 18">
              <a:extLst>
                <a:ext uri="{FF2B5EF4-FFF2-40B4-BE49-F238E27FC236}">
                  <a16:creationId xmlns:a16="http://schemas.microsoft.com/office/drawing/2014/main" id="{E01C5098-2F55-DCD0-4035-DEF8021C7835}"/>
                </a:ext>
              </a:extLst>
            </p:cNvPr>
            <p:cNvSpPr txBox="1"/>
            <p:nvPr/>
          </p:nvSpPr>
          <p:spPr>
            <a:xfrm>
              <a:off x="5040202"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Programmed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(High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2" name="타원 299">
              <a:extLst>
                <a:ext uri="{FF2B5EF4-FFF2-40B4-BE49-F238E27FC236}">
                  <a16:creationId xmlns:a16="http://schemas.microsoft.com/office/drawing/2014/main" id="{E1CC8831-2260-02FC-4A07-355018A60666}"/>
                </a:ext>
              </a:extLst>
            </p:cNvPr>
            <p:cNvSpPr/>
            <p:nvPr/>
          </p:nvSpPr>
          <p:spPr>
            <a:xfrm>
              <a:off x="5891765" y="1650844"/>
              <a:ext cx="1285199" cy="1281976"/>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8" name="Group 7">
            <a:extLst>
              <a:ext uri="{FF2B5EF4-FFF2-40B4-BE49-F238E27FC236}">
                <a16:creationId xmlns:a16="http://schemas.microsoft.com/office/drawing/2014/main" id="{CF8AEA67-5B70-308C-F2E2-AB663FEBD44B}"/>
              </a:ext>
            </a:extLst>
          </p:cNvPr>
          <p:cNvGrpSpPr/>
          <p:nvPr/>
        </p:nvGrpSpPr>
        <p:grpSpPr>
          <a:xfrm>
            <a:off x="1115474" y="3844239"/>
            <a:ext cx="7023522" cy="2271555"/>
            <a:chOff x="1115474" y="3844239"/>
            <a:chExt cx="7023522" cy="2271555"/>
          </a:xfrm>
        </p:grpSpPr>
        <p:sp>
          <p:nvSpPr>
            <p:cNvPr id="35" name="Down Arrow 34">
              <a:extLst>
                <a:ext uri="{FF2B5EF4-FFF2-40B4-BE49-F238E27FC236}">
                  <a16:creationId xmlns:a16="http://schemas.microsoft.com/office/drawing/2014/main" id="{30C9F20A-9ABF-D74B-C544-EFA47FEA1BD3}"/>
                </a:ext>
              </a:extLst>
            </p:cNvPr>
            <p:cNvSpPr/>
            <p:nvPr/>
          </p:nvSpPr>
          <p:spPr>
            <a:xfrm>
              <a:off x="226031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Down Arrow 35">
              <a:extLst>
                <a:ext uri="{FF2B5EF4-FFF2-40B4-BE49-F238E27FC236}">
                  <a16:creationId xmlns:a16="http://schemas.microsoft.com/office/drawing/2014/main" id="{780550EE-0828-1AD5-9060-5886910386FE}"/>
                </a:ext>
              </a:extLst>
            </p:cNvPr>
            <p:cNvSpPr/>
            <p:nvPr/>
          </p:nvSpPr>
          <p:spPr>
            <a:xfrm>
              <a:off x="617990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TextBox 36">
              <a:extLst>
                <a:ext uri="{FF2B5EF4-FFF2-40B4-BE49-F238E27FC236}">
                  <a16:creationId xmlns:a16="http://schemas.microsoft.com/office/drawing/2014/main" id="{2085BA2A-D88A-83D7-1AD7-BB80C4B438D5}"/>
                </a:ext>
              </a:extLst>
            </p:cNvPr>
            <p:cNvSpPr txBox="1"/>
            <p:nvPr/>
          </p:nvSpPr>
          <p:spPr>
            <a:xfrm>
              <a:off x="3077838" y="3988346"/>
              <a:ext cx="2988324" cy="369332"/>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Activation</a:t>
              </a:r>
              <a:endParaRPr kumimoji="0" lang="ko-KR" altLang="en-US"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nvGrpSpPr>
            <p:cNvPr id="39" name="그룹 835">
              <a:extLst>
                <a:ext uri="{FF2B5EF4-FFF2-40B4-BE49-F238E27FC236}">
                  <a16:creationId xmlns:a16="http://schemas.microsoft.com/office/drawing/2014/main" id="{DDEBB10B-7E35-6817-B638-57183281C32C}"/>
                </a:ext>
              </a:extLst>
            </p:cNvPr>
            <p:cNvGrpSpPr/>
            <p:nvPr/>
          </p:nvGrpSpPr>
          <p:grpSpPr>
            <a:xfrm>
              <a:off x="1870695" y="4769831"/>
              <a:ext cx="1477881" cy="530507"/>
              <a:chOff x="5890169" y="4312037"/>
              <a:chExt cx="1895988" cy="1103725"/>
            </a:xfrm>
          </p:grpSpPr>
          <p:grpSp>
            <p:nvGrpSpPr>
              <p:cNvPr id="42" name="그룹 822">
                <a:extLst>
                  <a:ext uri="{FF2B5EF4-FFF2-40B4-BE49-F238E27FC236}">
                    <a16:creationId xmlns:a16="http://schemas.microsoft.com/office/drawing/2014/main" id="{27D9802B-E4DE-F2A7-0E45-FC0B768A25CC}"/>
                  </a:ext>
                </a:extLst>
              </p:cNvPr>
              <p:cNvGrpSpPr/>
              <p:nvPr/>
            </p:nvGrpSpPr>
            <p:grpSpPr>
              <a:xfrm>
                <a:off x="6122466" y="4312037"/>
                <a:ext cx="1432853" cy="1103725"/>
                <a:chOff x="5991225" y="4310063"/>
                <a:chExt cx="496427" cy="273840"/>
              </a:xfrm>
            </p:grpSpPr>
            <p:cxnSp>
              <p:nvCxnSpPr>
                <p:cNvPr id="45" name="직선 연결선 771">
                  <a:extLst>
                    <a:ext uri="{FF2B5EF4-FFF2-40B4-BE49-F238E27FC236}">
                      <a16:creationId xmlns:a16="http://schemas.microsoft.com/office/drawing/2014/main" id="{6A1E1823-7909-865A-8C6B-E63A7E2613B5}"/>
                    </a:ext>
                  </a:extLst>
                </p:cNvPr>
                <p:cNvCxnSpPr>
                  <a:cxnSpLocks/>
                </p:cNvCxnSpPr>
                <p:nvPr/>
              </p:nvCxnSpPr>
              <p:spPr>
                <a:xfrm flipH="1">
                  <a:off x="5991225" y="4310063"/>
                  <a:ext cx="40482"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789">
                  <a:extLst>
                    <a:ext uri="{FF2B5EF4-FFF2-40B4-BE49-F238E27FC236}">
                      <a16:creationId xmlns:a16="http://schemas.microsoft.com/office/drawing/2014/main" id="{F7F84726-CDFF-6839-D6BA-D1952FE4A995}"/>
                    </a:ext>
                  </a:extLst>
                </p:cNvPr>
                <p:cNvCxnSpPr>
                  <a:cxnSpLocks/>
                </p:cNvCxnSpPr>
                <p:nvPr/>
              </p:nvCxnSpPr>
              <p:spPr>
                <a:xfrm flipH="1">
                  <a:off x="6114445"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792">
                  <a:extLst>
                    <a:ext uri="{FF2B5EF4-FFF2-40B4-BE49-F238E27FC236}">
                      <a16:creationId xmlns:a16="http://schemas.microsoft.com/office/drawing/2014/main" id="{D2FDB726-09D1-8E5E-98EF-94D76B9BB500}"/>
                    </a:ext>
                  </a:extLst>
                </p:cNvPr>
                <p:cNvCxnSpPr>
                  <a:cxnSpLocks/>
                </p:cNvCxnSpPr>
                <p:nvPr/>
              </p:nvCxnSpPr>
              <p:spPr>
                <a:xfrm>
                  <a:off x="6031707"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07">
                  <a:extLst>
                    <a:ext uri="{FF2B5EF4-FFF2-40B4-BE49-F238E27FC236}">
                      <a16:creationId xmlns:a16="http://schemas.microsoft.com/office/drawing/2014/main" id="{8BCE4B49-81FE-B413-14BA-FCE45FAB4D43}"/>
                    </a:ext>
                  </a:extLst>
                </p:cNvPr>
                <p:cNvCxnSpPr>
                  <a:cxnSpLocks/>
                </p:cNvCxnSpPr>
                <p:nvPr/>
              </p:nvCxnSpPr>
              <p:spPr>
                <a:xfrm>
                  <a:off x="6197183"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9" name="직선 연결선 810">
                  <a:extLst>
                    <a:ext uri="{FF2B5EF4-FFF2-40B4-BE49-F238E27FC236}">
                      <a16:creationId xmlns:a16="http://schemas.microsoft.com/office/drawing/2014/main" id="{0D5213C8-CEC7-0291-F5E6-59029D0E54F7}"/>
                    </a:ext>
                  </a:extLst>
                </p:cNvPr>
                <p:cNvCxnSpPr>
                  <a:cxnSpLocks/>
                </p:cNvCxnSpPr>
                <p:nvPr/>
              </p:nvCxnSpPr>
              <p:spPr>
                <a:xfrm flipH="1">
                  <a:off x="6279921"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15">
                  <a:extLst>
                    <a:ext uri="{FF2B5EF4-FFF2-40B4-BE49-F238E27FC236}">
                      <a16:creationId xmlns:a16="http://schemas.microsoft.com/office/drawing/2014/main" id="{3A4EE30C-D460-3EB3-5336-03DD96AADDE1}"/>
                    </a:ext>
                  </a:extLst>
                </p:cNvPr>
                <p:cNvCxnSpPr>
                  <a:cxnSpLocks/>
                </p:cNvCxnSpPr>
                <p:nvPr/>
              </p:nvCxnSpPr>
              <p:spPr>
                <a:xfrm>
                  <a:off x="6362659"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1" name="직선 연결선 819">
                  <a:extLst>
                    <a:ext uri="{FF2B5EF4-FFF2-40B4-BE49-F238E27FC236}">
                      <a16:creationId xmlns:a16="http://schemas.microsoft.com/office/drawing/2014/main" id="{216D47BB-C1BD-C246-A2E2-7612280CAAC3}"/>
                    </a:ext>
                  </a:extLst>
                </p:cNvPr>
                <p:cNvCxnSpPr>
                  <a:cxnSpLocks/>
                </p:cNvCxnSpPr>
                <p:nvPr/>
              </p:nvCxnSpPr>
              <p:spPr>
                <a:xfrm flipH="1">
                  <a:off x="6445397" y="4446983"/>
                  <a:ext cx="42255"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cxnSp>
            <p:nvCxnSpPr>
              <p:cNvPr id="43" name="직선 연결선 826">
                <a:extLst>
                  <a:ext uri="{FF2B5EF4-FFF2-40B4-BE49-F238E27FC236}">
                    <a16:creationId xmlns:a16="http://schemas.microsoft.com/office/drawing/2014/main" id="{4B82898F-ED8F-41D1-5B83-F6A248C67B6D}"/>
                  </a:ext>
                </a:extLst>
              </p:cNvPr>
              <p:cNvCxnSpPr>
                <a:cxnSpLocks/>
              </p:cNvCxnSpPr>
              <p:nvPr/>
            </p:nvCxnSpPr>
            <p:spPr>
              <a:xfrm>
                <a:off x="5890169" y="4863900"/>
                <a:ext cx="232301"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832">
                <a:extLst>
                  <a:ext uri="{FF2B5EF4-FFF2-40B4-BE49-F238E27FC236}">
                    <a16:creationId xmlns:a16="http://schemas.microsoft.com/office/drawing/2014/main" id="{DDD1B199-8ACE-9552-BC22-E2DAE6F475F7}"/>
                  </a:ext>
                </a:extLst>
              </p:cNvPr>
              <p:cNvCxnSpPr>
                <a:cxnSpLocks/>
              </p:cNvCxnSpPr>
              <p:nvPr/>
            </p:nvCxnSpPr>
            <p:spPr>
              <a:xfrm flipH="1">
                <a:off x="7552471" y="4863900"/>
                <a:ext cx="233686"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grpSp>
          <p:nvGrpSpPr>
            <p:cNvPr id="55" name="그룹 761">
              <a:extLst>
                <a:ext uri="{FF2B5EF4-FFF2-40B4-BE49-F238E27FC236}">
                  <a16:creationId xmlns:a16="http://schemas.microsoft.com/office/drawing/2014/main" id="{16E00A7A-ACE4-56C3-5C0D-F0EF94B08AAB}"/>
                </a:ext>
              </a:extLst>
            </p:cNvPr>
            <p:cNvGrpSpPr/>
            <p:nvPr/>
          </p:nvGrpSpPr>
          <p:grpSpPr>
            <a:xfrm>
              <a:off x="5815165" y="4868016"/>
              <a:ext cx="1438395" cy="298725"/>
              <a:chOff x="5608137" y="3394157"/>
              <a:chExt cx="338599" cy="70817"/>
            </a:xfrm>
          </p:grpSpPr>
          <p:grpSp>
            <p:nvGrpSpPr>
              <p:cNvPr id="56" name="그룹 753">
                <a:extLst>
                  <a:ext uri="{FF2B5EF4-FFF2-40B4-BE49-F238E27FC236}">
                    <a16:creationId xmlns:a16="http://schemas.microsoft.com/office/drawing/2014/main" id="{E9E80999-D225-8FDB-41EF-D7AD423298CF}"/>
                  </a:ext>
                </a:extLst>
              </p:cNvPr>
              <p:cNvGrpSpPr/>
              <p:nvPr/>
            </p:nvGrpSpPr>
            <p:grpSpPr>
              <a:xfrm rot="5400000">
                <a:off x="5739521" y="3307128"/>
                <a:ext cx="70817" cy="244875"/>
                <a:chOff x="5131625" y="2342062"/>
                <a:chExt cx="70817" cy="244875"/>
              </a:xfrm>
            </p:grpSpPr>
            <p:sp>
              <p:nvSpPr>
                <p:cNvPr id="59" name="타원 750">
                  <a:extLst>
                    <a:ext uri="{FF2B5EF4-FFF2-40B4-BE49-F238E27FC236}">
                      <a16:creationId xmlns:a16="http://schemas.microsoft.com/office/drawing/2014/main" id="{BD5113FB-645E-2407-245E-871847065EBF}"/>
                    </a:ext>
                  </a:extLst>
                </p:cNvPr>
                <p:cNvSpPr/>
                <p:nvPr/>
              </p:nvSpPr>
              <p:spPr>
                <a:xfrm>
                  <a:off x="5141482" y="2525977"/>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0" name="타원 751">
                  <a:extLst>
                    <a:ext uri="{FF2B5EF4-FFF2-40B4-BE49-F238E27FC236}">
                      <a16:creationId xmlns:a16="http://schemas.microsoft.com/office/drawing/2014/main" id="{7214A0A5-38C2-9362-4CD2-D26A5FAD3809}"/>
                    </a:ext>
                  </a:extLst>
                </p:cNvPr>
                <p:cNvSpPr/>
                <p:nvPr/>
              </p:nvSpPr>
              <p:spPr>
                <a:xfrm>
                  <a:off x="5141467" y="2342062"/>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1" name="직선 연결선 752">
                  <a:extLst>
                    <a:ext uri="{FF2B5EF4-FFF2-40B4-BE49-F238E27FC236}">
                      <a16:creationId xmlns:a16="http://schemas.microsoft.com/office/drawing/2014/main" id="{EFD7EE85-0C17-857C-8B22-39191E2CC398}"/>
                    </a:ext>
                  </a:extLst>
                </p:cNvPr>
                <p:cNvCxnSpPr>
                  <a:cxnSpLocks/>
                </p:cNvCxnSpPr>
                <p:nvPr/>
              </p:nvCxnSpPr>
              <p:spPr>
                <a:xfrm rot="19800000" flipV="1">
                  <a:off x="5131625" y="2409684"/>
                  <a:ext cx="0" cy="122952"/>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cxnSp>
            <p:nvCxnSpPr>
              <p:cNvPr id="57" name="직선 연결선 754">
                <a:extLst>
                  <a:ext uri="{FF2B5EF4-FFF2-40B4-BE49-F238E27FC236}">
                    <a16:creationId xmlns:a16="http://schemas.microsoft.com/office/drawing/2014/main" id="{9F9F121B-D2DF-6677-C4A7-8D59332017B4}"/>
                  </a:ext>
                </a:extLst>
              </p:cNvPr>
              <p:cNvCxnSpPr>
                <a:cxnSpLocks/>
              </p:cNvCxnSpPr>
              <p:nvPr/>
            </p:nvCxnSpPr>
            <p:spPr>
              <a:xfrm>
                <a:off x="5608137"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cxnSp>
            <p:nvCxnSpPr>
              <p:cNvPr id="58" name="직선 연결선 756">
                <a:extLst>
                  <a:ext uri="{FF2B5EF4-FFF2-40B4-BE49-F238E27FC236}">
                    <a16:creationId xmlns:a16="http://schemas.microsoft.com/office/drawing/2014/main" id="{DF49440D-0BFC-25B6-407A-1BA010A8DBC4}"/>
                  </a:ext>
                </a:extLst>
              </p:cNvPr>
              <p:cNvCxnSpPr>
                <a:cxnSpLocks/>
              </p:cNvCxnSpPr>
              <p:nvPr/>
            </p:nvCxnSpPr>
            <p:spPr>
              <a:xfrm>
                <a:off x="5902382"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sp>
          <p:nvSpPr>
            <p:cNvPr id="62" name="TextBox 61">
              <a:extLst>
                <a:ext uri="{FF2B5EF4-FFF2-40B4-BE49-F238E27FC236}">
                  <a16:creationId xmlns:a16="http://schemas.microsoft.com/office/drawing/2014/main" id="{46ADFEF2-D605-032A-B45B-B81E6DAE3EA8}"/>
                </a:ext>
              </a:extLst>
            </p:cNvPr>
            <p:cNvSpPr txBox="1"/>
            <p:nvPr/>
          </p:nvSpPr>
          <p:spPr>
            <a:xfrm>
              <a:off x="1115474" y="565412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754F9DFC-6C01-6B85-63EE-2561FDA6B6FC}"/>
                </a:ext>
              </a:extLst>
            </p:cNvPr>
            <p:cNvSpPr txBox="1"/>
            <p:nvPr/>
          </p:nvSpPr>
          <p:spPr>
            <a:xfrm>
              <a:off x="4851840" y="5500241"/>
              <a:ext cx="3287156"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an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open switch</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sp>
        <p:nvSpPr>
          <p:cNvPr id="9" name="Slide Number Placeholder 3">
            <a:extLst>
              <a:ext uri="{FF2B5EF4-FFF2-40B4-BE49-F238E27FC236}">
                <a16:creationId xmlns:a16="http://schemas.microsoft.com/office/drawing/2014/main" id="{44A9F341-56D2-BFB6-7BF8-F0101013A6D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106</a:t>
            </a:fld>
            <a:endParaRPr lang="en-US" sz="1600" b="0" dirty="0">
              <a:solidFill>
                <a:srgbClr val="000000"/>
              </a:solidFill>
              <a:latin typeface="Garamond" charset="0"/>
            </a:endParaRPr>
          </a:p>
        </p:txBody>
      </p:sp>
    </p:spTree>
    <p:extLst>
      <p:ext uri="{BB962C8B-B14F-4D97-AF65-F5344CB8AC3E}">
        <p14:creationId xmlns:p14="http://schemas.microsoft.com/office/powerpoint/2010/main" val="129252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String</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set of flash cells are </a:t>
            </a:r>
            <a:r>
              <a:rPr lang="en-CH" dirty="0">
                <a:solidFill>
                  <a:schemeClr val="accent1"/>
                </a:solidFill>
              </a:rPr>
              <a:t>serially connected</a:t>
            </a:r>
            <a:r>
              <a:rPr lang="en-CH" dirty="0"/>
              <a:t>, forming a </a:t>
            </a:r>
            <a:r>
              <a:rPr lang="en-CH" dirty="0">
                <a:solidFill>
                  <a:srgbClr val="C80060"/>
                </a:solidFill>
              </a:rPr>
              <a:t>NAND string</a:t>
            </a:r>
            <a:endParaRPr lang="en-CH" dirty="0"/>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 name="TextBox 27">
            <a:extLst>
              <a:ext uri="{FF2B5EF4-FFF2-40B4-BE49-F238E27FC236}">
                <a16:creationId xmlns:a16="http://schemas.microsoft.com/office/drawing/2014/main" id="{951F3EDF-AB53-45C0-0E7A-8AD288282898}"/>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9" name="TextBox 28">
            <a:extLst>
              <a:ext uri="{FF2B5EF4-FFF2-40B4-BE49-F238E27FC236}">
                <a16:creationId xmlns:a16="http://schemas.microsoft.com/office/drawing/2014/main" id="{7F9B07BC-44D8-CAB8-B9BD-3412E078CD6D}"/>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 name="Slide Number Placeholder 3">
            <a:extLst>
              <a:ext uri="{FF2B5EF4-FFF2-40B4-BE49-F238E27FC236}">
                <a16:creationId xmlns:a16="http://schemas.microsoft.com/office/drawing/2014/main" id="{CCA86083-36CA-AC03-6AC3-3378B111F707}"/>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107</a:t>
            </a:fld>
            <a:endParaRPr lang="en-US" sz="1600" b="0" dirty="0">
              <a:solidFill>
                <a:srgbClr val="000000"/>
              </a:solidFill>
              <a:latin typeface="Garamond" charset="0"/>
            </a:endParaRPr>
          </a:p>
        </p:txBody>
      </p:sp>
    </p:spTree>
    <p:extLst>
      <p:ext uri="{BB962C8B-B14F-4D97-AF65-F5344CB8AC3E}">
        <p14:creationId xmlns:p14="http://schemas.microsoft.com/office/powerpoint/2010/main" val="283997091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Slide Number Placeholder 3">
            <a:extLst>
              <a:ext uri="{FF2B5EF4-FFF2-40B4-BE49-F238E27FC236}">
                <a16:creationId xmlns:a16="http://schemas.microsoft.com/office/drawing/2014/main" id="{86086B7F-9BAB-74ED-A5BB-7957C235333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108</a:t>
            </a:fld>
            <a:endParaRPr lang="en-US" sz="1600" b="0" dirty="0">
              <a:solidFill>
                <a:srgbClr val="000000"/>
              </a:solidFill>
              <a:latin typeface="Garamond" charset="0"/>
            </a:endParaRPr>
          </a:p>
        </p:txBody>
      </p:sp>
    </p:spTree>
    <p:extLst>
      <p:ext uri="{BB962C8B-B14F-4D97-AF65-F5344CB8AC3E}">
        <p14:creationId xmlns:p14="http://schemas.microsoft.com/office/powerpoint/2010/main" val="245616428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sp>
        <p:nvSpPr>
          <p:cNvPr id="58" name="Slide Number Placeholder 3">
            <a:extLst>
              <a:ext uri="{FF2B5EF4-FFF2-40B4-BE49-F238E27FC236}">
                <a16:creationId xmlns:a16="http://schemas.microsoft.com/office/drawing/2014/main" id="{6F769BE2-D73A-1194-B3CC-4C3A6268737F}"/>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109</a:t>
            </a:fld>
            <a:endParaRPr lang="en-US" sz="1600" b="0" dirty="0">
              <a:solidFill>
                <a:srgbClr val="000000"/>
              </a:solidFill>
              <a:latin typeface="Garamond" charset="0"/>
            </a:endParaRPr>
          </a:p>
        </p:txBody>
      </p:sp>
    </p:spTree>
    <p:extLst>
      <p:ext uri="{BB962C8B-B14F-4D97-AF65-F5344CB8AC3E}">
        <p14:creationId xmlns:p14="http://schemas.microsoft.com/office/powerpoint/2010/main" val="36134623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6BDA5565-745D-4D47-A7F2-FAFD01AF2F48}"/>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41" name="Rectangle 40">
            <a:extLst>
              <a:ext uri="{FF2B5EF4-FFF2-40B4-BE49-F238E27FC236}">
                <a16:creationId xmlns:a16="http://schemas.microsoft.com/office/drawing/2014/main" id="{94144A50-2C85-1747-A6A4-CBE161575D7E}"/>
              </a:ext>
            </a:extLst>
          </p:cNvPr>
          <p:cNvSpPr/>
          <p:nvPr/>
        </p:nvSpPr>
        <p:spPr>
          <a:xfrm>
            <a:off x="6181953" y="3446942"/>
            <a:ext cx="2743867"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43" name="Rectangle 42">
            <a:extLst>
              <a:ext uri="{FF2B5EF4-FFF2-40B4-BE49-F238E27FC236}">
                <a16:creationId xmlns:a16="http://schemas.microsoft.com/office/drawing/2014/main" id="{5CBAE21E-D10D-AE48-A0B4-ADE6B29EFA74}"/>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(2/3)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rgbClr val="5A9BD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chemeClr val="accent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5" name="Rectangle 44">
            <a:extLst>
              <a:ext uri="{FF2B5EF4-FFF2-40B4-BE49-F238E27FC236}">
                <a16:creationId xmlns:a16="http://schemas.microsoft.com/office/drawing/2014/main" id="{BC2FE549-B1B7-304F-A44E-06FA40C418F6}"/>
              </a:ext>
            </a:extLst>
          </p:cNvPr>
          <p:cNvSpPr/>
          <p:nvPr/>
        </p:nvSpPr>
        <p:spPr>
          <a:xfrm>
            <a:off x="5140687" y="4636556"/>
            <a:ext cx="2979662"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read/write</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charge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latched in sense amplifier</a:t>
            </a:r>
          </a:p>
        </p:txBody>
      </p:sp>
      <p:sp>
        <p:nvSpPr>
          <p:cNvPr id="8" name="Left-Right Arrow 7">
            <a:extLst>
              <a:ext uri="{FF2B5EF4-FFF2-40B4-BE49-F238E27FC236}">
                <a16:creationId xmlns:a16="http://schemas.microsoft.com/office/drawing/2014/main" id="{36E3151B-996D-D441-8AA2-674AA970C318}"/>
              </a:ext>
            </a:extLst>
          </p:cNvPr>
          <p:cNvSpPr/>
          <p:nvPr/>
        </p:nvSpPr>
        <p:spPr>
          <a:xfrm>
            <a:off x="4782469" y="4679675"/>
            <a:ext cx="555961" cy="221548"/>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92055003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4050607"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64713E65-3525-740C-8A6D-0F22CACB09C3}"/>
              </a:ext>
            </a:extLst>
          </p:cNvPr>
          <p:cNvGrpSpPr/>
          <p:nvPr/>
        </p:nvGrpSpPr>
        <p:grpSpPr>
          <a:xfrm>
            <a:off x="6375533" y="1573749"/>
            <a:ext cx="1164243" cy="4901247"/>
            <a:chOff x="6375533" y="1573749"/>
            <a:chExt cx="1164243" cy="4901247"/>
          </a:xfrm>
        </p:grpSpPr>
        <p:cxnSp>
          <p:nvCxnSpPr>
            <p:cNvPr id="75" name="Straight Connector 74">
              <a:extLst>
                <a:ext uri="{FF2B5EF4-FFF2-40B4-BE49-F238E27FC236}">
                  <a16:creationId xmlns:a16="http://schemas.microsoft.com/office/drawing/2014/main" id="{CB323489-2454-7998-EB88-861F0D4950FB}"/>
                </a:ext>
              </a:extLst>
            </p:cNvPr>
            <p:cNvCxnSpPr>
              <a:cxnSpLocks/>
            </p:cNvCxnSpPr>
            <p:nvPr/>
          </p:nvCxnSpPr>
          <p:spPr>
            <a:xfrm>
              <a:off x="665528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6" name="타원 299">
              <a:extLst>
                <a:ext uri="{FF2B5EF4-FFF2-40B4-BE49-F238E27FC236}">
                  <a16:creationId xmlns:a16="http://schemas.microsoft.com/office/drawing/2014/main" id="{516091A7-8065-B9F9-2C1A-CE527FADD01F}"/>
                </a:ext>
              </a:extLst>
            </p:cNvPr>
            <p:cNvSpPr/>
            <p:nvPr/>
          </p:nvSpPr>
          <p:spPr>
            <a:xfrm>
              <a:off x="6375533" y="2388765"/>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7" name="타원 299">
              <a:extLst>
                <a:ext uri="{FF2B5EF4-FFF2-40B4-BE49-F238E27FC236}">
                  <a16:creationId xmlns:a16="http://schemas.microsoft.com/office/drawing/2014/main" id="{0BFAFB9A-F91A-B3BD-AF6F-66203BABA07E}"/>
                </a:ext>
              </a:extLst>
            </p:cNvPr>
            <p:cNvSpPr/>
            <p:nvPr/>
          </p:nvSpPr>
          <p:spPr>
            <a:xfrm>
              <a:off x="6375533" y="305554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8" name="타원 299">
              <a:extLst>
                <a:ext uri="{FF2B5EF4-FFF2-40B4-BE49-F238E27FC236}">
                  <a16:creationId xmlns:a16="http://schemas.microsoft.com/office/drawing/2014/main" id="{5C18E509-0646-903D-971C-C907EDE77492}"/>
                </a:ext>
              </a:extLst>
            </p:cNvPr>
            <p:cNvSpPr/>
            <p:nvPr/>
          </p:nvSpPr>
          <p:spPr>
            <a:xfrm>
              <a:off x="6375533" y="3718227"/>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9" name="타원 299">
              <a:extLst>
                <a:ext uri="{FF2B5EF4-FFF2-40B4-BE49-F238E27FC236}">
                  <a16:creationId xmlns:a16="http://schemas.microsoft.com/office/drawing/2014/main" id="{802BAB7A-9515-3FEF-D99F-A1AA2B950626}"/>
                </a:ext>
              </a:extLst>
            </p:cNvPr>
            <p:cNvSpPr/>
            <p:nvPr/>
          </p:nvSpPr>
          <p:spPr>
            <a:xfrm>
              <a:off x="6375533" y="4380910"/>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0" name="타원 299">
              <a:extLst>
                <a:ext uri="{FF2B5EF4-FFF2-40B4-BE49-F238E27FC236}">
                  <a16:creationId xmlns:a16="http://schemas.microsoft.com/office/drawing/2014/main" id="{AF612D94-1F57-811F-919A-81FBA4B1A63D}"/>
                </a:ext>
              </a:extLst>
            </p:cNvPr>
            <p:cNvSpPr/>
            <p:nvPr/>
          </p:nvSpPr>
          <p:spPr>
            <a:xfrm>
              <a:off x="6375533" y="555216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81" name="Straight Connector 80">
              <a:extLst>
                <a:ext uri="{FF2B5EF4-FFF2-40B4-BE49-F238E27FC236}">
                  <a16:creationId xmlns:a16="http://schemas.microsoft.com/office/drawing/2014/main" id="{674D92D4-5AF6-2F6E-0D00-309120B7E0AC}"/>
                </a:ext>
              </a:extLst>
            </p:cNvPr>
            <p:cNvCxnSpPr/>
            <p:nvPr/>
          </p:nvCxnSpPr>
          <p:spPr>
            <a:xfrm>
              <a:off x="664501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4CBB582-5F6C-41F8-EE76-4C142F79A2C0}"/>
                </a:ext>
              </a:extLst>
            </p:cNvPr>
            <p:cNvCxnSpPr>
              <a:cxnSpLocks/>
            </p:cNvCxnSpPr>
            <p:nvPr/>
          </p:nvCxnSpPr>
          <p:spPr>
            <a:xfrm flipH="1" flipV="1">
              <a:off x="723411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E99AEECF-14CF-1CBC-4361-9E6B905B3915}"/>
                </a:ext>
              </a:extLst>
            </p:cNvPr>
            <p:cNvSpPr txBox="1"/>
            <p:nvPr/>
          </p:nvSpPr>
          <p:spPr>
            <a:xfrm>
              <a:off x="6948552"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4" name="그룹 835">
              <a:extLst>
                <a:ext uri="{FF2B5EF4-FFF2-40B4-BE49-F238E27FC236}">
                  <a16:creationId xmlns:a16="http://schemas.microsoft.com/office/drawing/2014/main" id="{86388314-5268-E754-EA88-5C9D37173877}"/>
                </a:ext>
              </a:extLst>
            </p:cNvPr>
            <p:cNvGrpSpPr/>
            <p:nvPr/>
          </p:nvGrpSpPr>
          <p:grpSpPr>
            <a:xfrm rot="16200000">
              <a:off x="6371914" y="3204383"/>
              <a:ext cx="566744" cy="268733"/>
              <a:chOff x="5890169" y="4312037"/>
              <a:chExt cx="1895988" cy="1103725"/>
            </a:xfrm>
          </p:grpSpPr>
          <p:grpSp>
            <p:nvGrpSpPr>
              <p:cNvPr id="85" name="그룹 822">
                <a:extLst>
                  <a:ext uri="{FF2B5EF4-FFF2-40B4-BE49-F238E27FC236}">
                    <a16:creationId xmlns:a16="http://schemas.microsoft.com/office/drawing/2014/main" id="{44FEDA4D-A8E1-53C1-125A-AF392C694058}"/>
                  </a:ext>
                </a:extLst>
              </p:cNvPr>
              <p:cNvGrpSpPr/>
              <p:nvPr/>
            </p:nvGrpSpPr>
            <p:grpSpPr>
              <a:xfrm>
                <a:off x="6122466" y="4312037"/>
                <a:ext cx="1432853" cy="1103725"/>
                <a:chOff x="5991225" y="4310063"/>
                <a:chExt cx="496427" cy="273840"/>
              </a:xfrm>
            </p:grpSpPr>
            <p:cxnSp>
              <p:nvCxnSpPr>
                <p:cNvPr id="88" name="직선 연결선 771">
                  <a:extLst>
                    <a:ext uri="{FF2B5EF4-FFF2-40B4-BE49-F238E27FC236}">
                      <a16:creationId xmlns:a16="http://schemas.microsoft.com/office/drawing/2014/main" id="{34762038-77E1-98C7-2615-16A16EFE177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9" name="직선 연결선 789">
                  <a:extLst>
                    <a:ext uri="{FF2B5EF4-FFF2-40B4-BE49-F238E27FC236}">
                      <a16:creationId xmlns:a16="http://schemas.microsoft.com/office/drawing/2014/main" id="{27687E25-A9DE-D786-E5D9-FDE85248841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0" name="직선 연결선 792">
                  <a:extLst>
                    <a:ext uri="{FF2B5EF4-FFF2-40B4-BE49-F238E27FC236}">
                      <a16:creationId xmlns:a16="http://schemas.microsoft.com/office/drawing/2014/main" id="{AA4379AD-C92B-84BB-0C29-FECAC68ADDA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1" name="직선 연결선 807">
                  <a:extLst>
                    <a:ext uri="{FF2B5EF4-FFF2-40B4-BE49-F238E27FC236}">
                      <a16:creationId xmlns:a16="http://schemas.microsoft.com/office/drawing/2014/main" id="{39499E78-3DFC-CA52-77AC-2C7CC1F3604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810">
                  <a:extLst>
                    <a:ext uri="{FF2B5EF4-FFF2-40B4-BE49-F238E27FC236}">
                      <a16:creationId xmlns:a16="http://schemas.microsoft.com/office/drawing/2014/main" id="{281B55B5-EE49-0721-38F3-000CCFF302F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815">
                  <a:extLst>
                    <a:ext uri="{FF2B5EF4-FFF2-40B4-BE49-F238E27FC236}">
                      <a16:creationId xmlns:a16="http://schemas.microsoft.com/office/drawing/2014/main" id="{4E1FD449-8A97-7E93-012B-DC633A67BFC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4" name="직선 연결선 819">
                  <a:extLst>
                    <a:ext uri="{FF2B5EF4-FFF2-40B4-BE49-F238E27FC236}">
                      <a16:creationId xmlns:a16="http://schemas.microsoft.com/office/drawing/2014/main" id="{5E2A5F1A-EBC8-0047-19B2-F434CA259E9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6" name="직선 연결선 826">
                <a:extLst>
                  <a:ext uri="{FF2B5EF4-FFF2-40B4-BE49-F238E27FC236}">
                    <a16:creationId xmlns:a16="http://schemas.microsoft.com/office/drawing/2014/main" id="{D005706B-B88E-5366-0D12-6405D2A55755}"/>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7" name="직선 연결선 832">
                <a:extLst>
                  <a:ext uri="{FF2B5EF4-FFF2-40B4-BE49-F238E27FC236}">
                    <a16:creationId xmlns:a16="http://schemas.microsoft.com/office/drawing/2014/main" id="{E1CB1A43-1832-9B28-E8AF-F082F653C04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5" name="그룹 835">
              <a:extLst>
                <a:ext uri="{FF2B5EF4-FFF2-40B4-BE49-F238E27FC236}">
                  <a16:creationId xmlns:a16="http://schemas.microsoft.com/office/drawing/2014/main" id="{831F94F7-6118-01DD-20AE-DCF890588E0E}"/>
                </a:ext>
              </a:extLst>
            </p:cNvPr>
            <p:cNvGrpSpPr/>
            <p:nvPr/>
          </p:nvGrpSpPr>
          <p:grpSpPr>
            <a:xfrm rot="16200000">
              <a:off x="6373100" y="3861299"/>
              <a:ext cx="564373" cy="268733"/>
              <a:chOff x="5890169" y="4312037"/>
              <a:chExt cx="1895988" cy="1103725"/>
            </a:xfrm>
          </p:grpSpPr>
          <p:grpSp>
            <p:nvGrpSpPr>
              <p:cNvPr id="96" name="그룹 822">
                <a:extLst>
                  <a:ext uri="{FF2B5EF4-FFF2-40B4-BE49-F238E27FC236}">
                    <a16:creationId xmlns:a16="http://schemas.microsoft.com/office/drawing/2014/main" id="{65351715-471D-B519-B7A3-EDD1139EEAAC}"/>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1F88C45E-1911-4EAC-EA57-EF7CB040EB6C}"/>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5EFA7AF2-462C-A47C-F337-504D2CD86A3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D7A9A528-BA5B-50A6-D079-D3B8906347B3}"/>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E2EDEFC8-3ACE-FCFC-9F43-EF1A6EE9421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240E7091-248A-50CB-34AA-D4EFA915C842}"/>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E4DFF126-4BD2-6E5F-9750-33E1FB9D0CE2}"/>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49A3BB61-C510-F6FD-9592-375034F6856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97" name="직선 연결선 826">
                <a:extLst>
                  <a:ext uri="{FF2B5EF4-FFF2-40B4-BE49-F238E27FC236}">
                    <a16:creationId xmlns:a16="http://schemas.microsoft.com/office/drawing/2014/main" id="{CD1DAF53-9F60-B80D-2CE8-D93C03582F6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971AF40-9F13-6A52-65D9-F6D586C950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BA8228B7-FD78-13E3-A2FE-5F8A53A70E48}"/>
                </a:ext>
              </a:extLst>
            </p:cNvPr>
            <p:cNvGrpSpPr/>
            <p:nvPr/>
          </p:nvGrpSpPr>
          <p:grpSpPr>
            <a:xfrm rot="16200000">
              <a:off x="6373101" y="4528332"/>
              <a:ext cx="564373" cy="268733"/>
              <a:chOff x="5890169" y="4312037"/>
              <a:chExt cx="1895988" cy="1103725"/>
            </a:xfrm>
          </p:grpSpPr>
          <p:grpSp>
            <p:nvGrpSpPr>
              <p:cNvPr id="107" name="그룹 822">
                <a:extLst>
                  <a:ext uri="{FF2B5EF4-FFF2-40B4-BE49-F238E27FC236}">
                    <a16:creationId xmlns:a16="http://schemas.microsoft.com/office/drawing/2014/main" id="{E91E3951-71B4-CABE-3F4A-A40F1FA0D168}"/>
                  </a:ext>
                </a:extLst>
              </p:cNvPr>
              <p:cNvGrpSpPr/>
              <p:nvPr/>
            </p:nvGrpSpPr>
            <p:grpSpPr>
              <a:xfrm>
                <a:off x="6122466" y="4312037"/>
                <a:ext cx="1432853" cy="1103725"/>
                <a:chOff x="5991225" y="4310063"/>
                <a:chExt cx="496427" cy="273840"/>
              </a:xfrm>
            </p:grpSpPr>
            <p:cxnSp>
              <p:nvCxnSpPr>
                <p:cNvPr id="110" name="직선 연결선 771">
                  <a:extLst>
                    <a:ext uri="{FF2B5EF4-FFF2-40B4-BE49-F238E27FC236}">
                      <a16:creationId xmlns:a16="http://schemas.microsoft.com/office/drawing/2014/main" id="{00E2EE52-0062-C31B-0ECD-7B5BA1782985}"/>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1" name="직선 연결선 789">
                  <a:extLst>
                    <a:ext uri="{FF2B5EF4-FFF2-40B4-BE49-F238E27FC236}">
                      <a16:creationId xmlns:a16="http://schemas.microsoft.com/office/drawing/2014/main" id="{670935C2-77F5-078F-2802-D0F8D48708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92">
                  <a:extLst>
                    <a:ext uri="{FF2B5EF4-FFF2-40B4-BE49-F238E27FC236}">
                      <a16:creationId xmlns:a16="http://schemas.microsoft.com/office/drawing/2014/main" id="{55D7CCA0-B58C-BD56-322A-BD717196C9E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07">
                  <a:extLst>
                    <a:ext uri="{FF2B5EF4-FFF2-40B4-BE49-F238E27FC236}">
                      <a16:creationId xmlns:a16="http://schemas.microsoft.com/office/drawing/2014/main" id="{F43D3E85-283D-354C-2818-7B59D65254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10">
                  <a:extLst>
                    <a:ext uri="{FF2B5EF4-FFF2-40B4-BE49-F238E27FC236}">
                      <a16:creationId xmlns:a16="http://schemas.microsoft.com/office/drawing/2014/main" id="{DDA6768D-1D05-2F15-7587-21B9B198886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5">
                  <a:extLst>
                    <a:ext uri="{FF2B5EF4-FFF2-40B4-BE49-F238E27FC236}">
                      <a16:creationId xmlns:a16="http://schemas.microsoft.com/office/drawing/2014/main" id="{789908A2-FE91-A220-62E6-07104A287EE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9">
                  <a:extLst>
                    <a:ext uri="{FF2B5EF4-FFF2-40B4-BE49-F238E27FC236}">
                      <a16:creationId xmlns:a16="http://schemas.microsoft.com/office/drawing/2014/main" id="{86870387-7E1A-0184-D166-36E20E76A13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8" name="직선 연결선 826">
                <a:extLst>
                  <a:ext uri="{FF2B5EF4-FFF2-40B4-BE49-F238E27FC236}">
                    <a16:creationId xmlns:a16="http://schemas.microsoft.com/office/drawing/2014/main" id="{BD20B084-4831-393E-0716-0B4FDDB69C44}"/>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32">
                <a:extLst>
                  <a:ext uri="{FF2B5EF4-FFF2-40B4-BE49-F238E27FC236}">
                    <a16:creationId xmlns:a16="http://schemas.microsoft.com/office/drawing/2014/main" id="{87EC3A68-BA9D-FEB7-552B-B1DAD5B1096E}"/>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7" name="그룹 835">
              <a:extLst>
                <a:ext uri="{FF2B5EF4-FFF2-40B4-BE49-F238E27FC236}">
                  <a16:creationId xmlns:a16="http://schemas.microsoft.com/office/drawing/2014/main" id="{8166D317-6D22-5295-B8F5-850C3E636A91}"/>
                </a:ext>
              </a:extLst>
            </p:cNvPr>
            <p:cNvGrpSpPr/>
            <p:nvPr/>
          </p:nvGrpSpPr>
          <p:grpSpPr>
            <a:xfrm rot="16200000">
              <a:off x="6373101" y="5688030"/>
              <a:ext cx="564373" cy="268733"/>
              <a:chOff x="5890169" y="4312037"/>
              <a:chExt cx="1895988" cy="1103725"/>
            </a:xfrm>
          </p:grpSpPr>
          <p:grpSp>
            <p:nvGrpSpPr>
              <p:cNvPr id="118" name="그룹 822">
                <a:extLst>
                  <a:ext uri="{FF2B5EF4-FFF2-40B4-BE49-F238E27FC236}">
                    <a16:creationId xmlns:a16="http://schemas.microsoft.com/office/drawing/2014/main" id="{4AF371DF-442C-26D5-2C6D-D16FBD2850AD}"/>
                  </a:ext>
                </a:extLst>
              </p:cNvPr>
              <p:cNvGrpSpPr/>
              <p:nvPr/>
            </p:nvGrpSpPr>
            <p:grpSpPr>
              <a:xfrm>
                <a:off x="6122466" y="4312037"/>
                <a:ext cx="1432853" cy="1103725"/>
                <a:chOff x="5991225" y="4310063"/>
                <a:chExt cx="496427" cy="273840"/>
              </a:xfrm>
            </p:grpSpPr>
            <p:cxnSp>
              <p:nvCxnSpPr>
                <p:cNvPr id="121" name="직선 연결선 771">
                  <a:extLst>
                    <a:ext uri="{FF2B5EF4-FFF2-40B4-BE49-F238E27FC236}">
                      <a16:creationId xmlns:a16="http://schemas.microsoft.com/office/drawing/2014/main" id="{2523D4BC-1E91-41AA-D336-E532590F9E59}"/>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2" name="직선 연결선 789">
                  <a:extLst>
                    <a:ext uri="{FF2B5EF4-FFF2-40B4-BE49-F238E27FC236}">
                      <a16:creationId xmlns:a16="http://schemas.microsoft.com/office/drawing/2014/main" id="{621D1701-2762-14B0-D580-ACC5755C734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3" name="직선 연결선 792">
                  <a:extLst>
                    <a:ext uri="{FF2B5EF4-FFF2-40B4-BE49-F238E27FC236}">
                      <a16:creationId xmlns:a16="http://schemas.microsoft.com/office/drawing/2014/main" id="{BE26CC01-80F9-E207-B616-923EDB29A0F0}"/>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07">
                  <a:extLst>
                    <a:ext uri="{FF2B5EF4-FFF2-40B4-BE49-F238E27FC236}">
                      <a16:creationId xmlns:a16="http://schemas.microsoft.com/office/drawing/2014/main" id="{A5F2EA7F-E7B7-B604-51F3-4AAE2B5226E6}"/>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5" name="직선 연결선 810">
                  <a:extLst>
                    <a:ext uri="{FF2B5EF4-FFF2-40B4-BE49-F238E27FC236}">
                      <a16:creationId xmlns:a16="http://schemas.microsoft.com/office/drawing/2014/main" id="{6CED643B-2278-AA38-CEA4-0AD0FAAB7B4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815">
                  <a:extLst>
                    <a:ext uri="{FF2B5EF4-FFF2-40B4-BE49-F238E27FC236}">
                      <a16:creationId xmlns:a16="http://schemas.microsoft.com/office/drawing/2014/main" id="{57E6C65B-9FA5-8C50-82CE-A8B1DD2FC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819">
                  <a:extLst>
                    <a:ext uri="{FF2B5EF4-FFF2-40B4-BE49-F238E27FC236}">
                      <a16:creationId xmlns:a16="http://schemas.microsoft.com/office/drawing/2014/main" id="{8FAFF7F1-7314-CA36-7AD2-2D933ACC9D20}"/>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9" name="직선 연결선 826">
                <a:extLst>
                  <a:ext uri="{FF2B5EF4-FFF2-40B4-BE49-F238E27FC236}">
                    <a16:creationId xmlns:a16="http://schemas.microsoft.com/office/drawing/2014/main" id="{F52351D3-87D4-D97C-A48F-D789303C34E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32">
                <a:extLst>
                  <a:ext uri="{FF2B5EF4-FFF2-40B4-BE49-F238E27FC236}">
                    <a16:creationId xmlns:a16="http://schemas.microsoft.com/office/drawing/2014/main" id="{AE966D52-A77C-F7C1-9B49-4DB6F6A72EAC}"/>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28" name="TextBox 127">
              <a:extLst>
                <a:ext uri="{FF2B5EF4-FFF2-40B4-BE49-F238E27FC236}">
                  <a16:creationId xmlns:a16="http://schemas.microsoft.com/office/drawing/2014/main" id="{6C06D06A-2083-73BF-F1A6-EE1D992B75AD}"/>
                </a:ext>
              </a:extLst>
            </p:cNvPr>
            <p:cNvSpPr txBox="1"/>
            <p:nvPr/>
          </p:nvSpPr>
          <p:spPr>
            <a:xfrm rot="16200000">
              <a:off x="6455125"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40" name="그룹 761">
              <a:extLst>
                <a:ext uri="{FF2B5EF4-FFF2-40B4-BE49-F238E27FC236}">
                  <a16:creationId xmlns:a16="http://schemas.microsoft.com/office/drawing/2014/main" id="{B7AA34AA-EDBD-569B-F78B-8361225DDF96}"/>
                </a:ext>
              </a:extLst>
            </p:cNvPr>
            <p:cNvGrpSpPr/>
            <p:nvPr/>
          </p:nvGrpSpPr>
          <p:grpSpPr>
            <a:xfrm rot="5400000">
              <a:off x="6361247" y="2602833"/>
              <a:ext cx="598569" cy="124310"/>
              <a:chOff x="5608137" y="3394157"/>
              <a:chExt cx="338599" cy="70817"/>
            </a:xfrm>
          </p:grpSpPr>
          <p:grpSp>
            <p:nvGrpSpPr>
              <p:cNvPr id="141" name="그룹 753">
                <a:extLst>
                  <a:ext uri="{FF2B5EF4-FFF2-40B4-BE49-F238E27FC236}">
                    <a16:creationId xmlns:a16="http://schemas.microsoft.com/office/drawing/2014/main" id="{4C3250FC-FD77-0948-C09B-2E6400B8A58A}"/>
                  </a:ext>
                </a:extLst>
              </p:cNvPr>
              <p:cNvGrpSpPr/>
              <p:nvPr/>
            </p:nvGrpSpPr>
            <p:grpSpPr>
              <a:xfrm rot="5400000">
                <a:off x="5739521" y="3307128"/>
                <a:ext cx="70817" cy="244875"/>
                <a:chOff x="5131625" y="2342062"/>
                <a:chExt cx="70817" cy="244875"/>
              </a:xfrm>
            </p:grpSpPr>
            <p:sp>
              <p:nvSpPr>
                <p:cNvPr id="144" name="타원 750">
                  <a:extLst>
                    <a:ext uri="{FF2B5EF4-FFF2-40B4-BE49-F238E27FC236}">
                      <a16:creationId xmlns:a16="http://schemas.microsoft.com/office/drawing/2014/main" id="{E1957D15-C3EB-0A65-B00D-65BEBF404E9C}"/>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45" name="타원 751">
                  <a:extLst>
                    <a:ext uri="{FF2B5EF4-FFF2-40B4-BE49-F238E27FC236}">
                      <a16:creationId xmlns:a16="http://schemas.microsoft.com/office/drawing/2014/main" id="{9103FDA2-420C-3E78-F9A5-4AF04DB171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46" name="직선 연결선 752">
                  <a:extLst>
                    <a:ext uri="{FF2B5EF4-FFF2-40B4-BE49-F238E27FC236}">
                      <a16:creationId xmlns:a16="http://schemas.microsoft.com/office/drawing/2014/main" id="{7107C2FB-70A6-E315-2823-7EE5F8A1130D}"/>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42" name="직선 연결선 754">
                <a:extLst>
                  <a:ext uri="{FF2B5EF4-FFF2-40B4-BE49-F238E27FC236}">
                    <a16:creationId xmlns:a16="http://schemas.microsoft.com/office/drawing/2014/main" id="{AA8891D3-3F26-D871-BB3B-549B7C71D46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43" name="직선 연결선 756">
                <a:extLst>
                  <a:ext uri="{FF2B5EF4-FFF2-40B4-BE49-F238E27FC236}">
                    <a16:creationId xmlns:a16="http://schemas.microsoft.com/office/drawing/2014/main" id="{CDE69F10-214B-B999-7028-0F6AF8FDBB71}"/>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47" name="U-turn Arrow 146">
            <a:extLst>
              <a:ext uri="{FF2B5EF4-FFF2-40B4-BE49-F238E27FC236}">
                <a16:creationId xmlns:a16="http://schemas.microsoft.com/office/drawing/2014/main" id="{632325B6-B26C-CC33-E2EA-E46A69D332DE}"/>
              </a:ext>
            </a:extLst>
          </p:cNvPr>
          <p:cNvSpPr/>
          <p:nvPr/>
        </p:nvSpPr>
        <p:spPr>
          <a:xfrm flipH="1">
            <a:off x="3931895" y="2236336"/>
            <a:ext cx="581169" cy="4228619"/>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U-turn Arrow 147">
            <a:extLst>
              <a:ext uri="{FF2B5EF4-FFF2-40B4-BE49-F238E27FC236}">
                <a16:creationId xmlns:a16="http://schemas.microsoft.com/office/drawing/2014/main" id="{A7BA45EA-DC2C-B7AB-C8A8-531F998414AF}"/>
              </a:ext>
            </a:extLst>
          </p:cNvPr>
          <p:cNvSpPr/>
          <p:nvPr/>
        </p:nvSpPr>
        <p:spPr>
          <a:xfrm flipH="1">
            <a:off x="6834931" y="2236336"/>
            <a:ext cx="581169" cy="4228619"/>
          </a:xfrm>
          <a:prstGeom prst="uturnArrow">
            <a:avLst>
              <a:gd name="adj1" fmla="val 12998"/>
              <a:gd name="adj2" fmla="val 12998"/>
              <a:gd name="adj3" fmla="val 32437"/>
              <a:gd name="adj4" fmla="val 19747"/>
              <a:gd name="adj5" fmla="val 763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D7FAC1DB-83EA-C7C0-90E2-0E931BF40EF5}"/>
              </a:ext>
            </a:extLst>
          </p:cNvPr>
          <p:cNvSpPr txBox="1"/>
          <p:nvPr/>
        </p:nvSpPr>
        <p:spPr>
          <a:xfrm>
            <a:off x="4379023" y="3690686"/>
            <a:ext cx="1855514"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r>
              <a:rPr kumimoji="0" lang="en-US" altLang="ko-KR" sz="2000" b="1" i="0"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flows</a:t>
            </a:r>
          </a:p>
        </p:txBody>
      </p:sp>
      <p:sp>
        <p:nvSpPr>
          <p:cNvPr id="150" name="TextBox 149">
            <a:extLst>
              <a:ext uri="{FF2B5EF4-FFF2-40B4-BE49-F238E27FC236}">
                <a16:creationId xmlns:a16="http://schemas.microsoft.com/office/drawing/2014/main" id="{0347F0A7-A4B2-8351-B7C4-83AFCEDA90BF}"/>
              </a:ext>
            </a:extLst>
          </p:cNvPr>
          <p:cNvSpPr txBox="1"/>
          <p:nvPr/>
        </p:nvSpPr>
        <p:spPr>
          <a:xfrm>
            <a:off x="7428111" y="3690686"/>
            <a:ext cx="168683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r>
              <a:rPr kumimoji="0" lang="en-US" altLang="ko-KR" sz="2000" b="1" i="0"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cannot flow</a:t>
            </a:r>
          </a:p>
        </p:txBody>
      </p:sp>
      <p:sp>
        <p:nvSpPr>
          <p:cNvPr id="129" name="Slide Number Placeholder 3">
            <a:extLst>
              <a:ext uri="{FF2B5EF4-FFF2-40B4-BE49-F238E27FC236}">
                <a16:creationId xmlns:a16="http://schemas.microsoft.com/office/drawing/2014/main" id="{E17BD8B4-53F1-29CE-D393-D53C3D0C9729}"/>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110</a:t>
            </a:fld>
            <a:endParaRPr lang="en-US" sz="1600" b="0" dirty="0">
              <a:solidFill>
                <a:srgbClr val="000000"/>
              </a:solidFill>
              <a:latin typeface="Garamond" charset="0"/>
            </a:endParaRPr>
          </a:p>
        </p:txBody>
      </p:sp>
    </p:spTree>
    <p:extLst>
      <p:ext uri="{BB962C8B-B14F-4D97-AF65-F5344CB8AC3E}">
        <p14:creationId xmlns:p14="http://schemas.microsoft.com/office/powerpoint/2010/main" val="389879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right)">
                                      <p:cBhvr>
                                        <p:cTn id="7" dur="500"/>
                                        <p:tgtEl>
                                          <p:spTgt spid="147"/>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48"/>
                                        </p:tgtEl>
                                        <p:attrNameLst>
                                          <p:attrName>style.visibility</p:attrName>
                                        </p:attrNameLst>
                                      </p:cBhvr>
                                      <p:to>
                                        <p:strVal val="visible"/>
                                      </p:to>
                                    </p:set>
                                    <p:animEffect transition="in" filter="wipe(down)">
                                      <p:cBhvr>
                                        <p:cTn id="19" dur="500"/>
                                        <p:tgtEl>
                                          <p:spTgt spid="148"/>
                                        </p:tgtEl>
                                      </p:cBhvr>
                                    </p:animEffec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8" grpId="0" animBg="1"/>
      <p:bldP spid="149" grpId="0"/>
      <p:bldP spid="150"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strings connected to different bitlines comprise a </a:t>
            </a:r>
            <a:r>
              <a:rPr lang="en-CH" dirty="0">
                <a:solidFill>
                  <a:srgbClr val="C80060"/>
                </a:solidFill>
              </a:rPr>
              <a:t>block</a:t>
            </a:r>
            <a:endParaRPr lang="en-CH" dirty="0"/>
          </a:p>
        </p:txBody>
      </p:sp>
      <p:sp>
        <p:nvSpPr>
          <p:cNvPr id="150" name="Rounded Rectangle 149">
            <a:extLst>
              <a:ext uri="{FF2B5EF4-FFF2-40B4-BE49-F238E27FC236}">
                <a16:creationId xmlns:a16="http://schemas.microsoft.com/office/drawing/2014/main" id="{EEBA535B-0080-BECB-2D6E-5B4CD51E8B7F}"/>
              </a:ext>
            </a:extLst>
          </p:cNvPr>
          <p:cNvSpPr/>
          <p:nvPr/>
        </p:nvSpPr>
        <p:spPr>
          <a:xfrm>
            <a:off x="1400205" y="2072242"/>
            <a:ext cx="7225614" cy="4447608"/>
          </a:xfrm>
          <a:prstGeom prst="roundRect">
            <a:avLst>
              <a:gd name="adj" fmla="val 5753"/>
            </a:avLst>
          </a:prstGeom>
          <a:solidFill>
            <a:schemeClr val="accent4">
              <a:lumMod val="20000"/>
              <a:lumOff val="80000"/>
            </a:schemeClr>
          </a:solidFill>
          <a:ln w="317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Flash Block</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1860807"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2439639"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180948"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67" name="Straight Connector 66">
            <a:extLst>
              <a:ext uri="{FF2B5EF4-FFF2-40B4-BE49-F238E27FC236}">
                <a16:creationId xmlns:a16="http://schemas.microsoft.com/office/drawing/2014/main" id="{23CCCDBB-DBD3-E362-153F-455ADC7D37E0}"/>
              </a:ext>
            </a:extLst>
          </p:cNvPr>
          <p:cNvCxnSpPr>
            <a:cxnSpLocks/>
          </p:cNvCxnSpPr>
          <p:nvPr/>
        </p:nvCxnSpPr>
        <p:spPr>
          <a:xfrm>
            <a:off x="2974321"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57360046-79D5-6D05-5975-A0743FC564E5}"/>
              </a:ext>
            </a:extLst>
          </p:cNvPr>
          <p:cNvCxnSpPr>
            <a:cxnSpLocks/>
          </p:cNvCxnSpPr>
          <p:nvPr/>
        </p:nvCxnSpPr>
        <p:spPr>
          <a:xfrm flipH="1" flipV="1">
            <a:off x="3553153"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EE5E4A6F-59A2-49C8-3985-0F050269EB4C}"/>
              </a:ext>
            </a:extLst>
          </p:cNvPr>
          <p:cNvSpPr txBox="1"/>
          <p:nvPr/>
        </p:nvSpPr>
        <p:spPr>
          <a:xfrm>
            <a:off x="3294462"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78" name="Straight Connector 77">
            <a:extLst>
              <a:ext uri="{FF2B5EF4-FFF2-40B4-BE49-F238E27FC236}">
                <a16:creationId xmlns:a16="http://schemas.microsoft.com/office/drawing/2014/main" id="{1D04370D-ECB3-0CFD-91B6-8865EB263328}"/>
              </a:ext>
            </a:extLst>
          </p:cNvPr>
          <p:cNvCxnSpPr>
            <a:cxnSpLocks/>
          </p:cNvCxnSpPr>
          <p:nvPr/>
        </p:nvCxnSpPr>
        <p:spPr>
          <a:xfrm>
            <a:off x="408783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F4C475A-F104-35EC-1EED-E2AA48C10A99}"/>
              </a:ext>
            </a:extLst>
          </p:cNvPr>
          <p:cNvCxnSpPr>
            <a:cxnSpLocks/>
          </p:cNvCxnSpPr>
          <p:nvPr/>
        </p:nvCxnSpPr>
        <p:spPr>
          <a:xfrm flipH="1" flipV="1">
            <a:off x="466666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6CFEAE9F-AADB-EA13-07ED-DB6A3DCDC746}"/>
              </a:ext>
            </a:extLst>
          </p:cNvPr>
          <p:cNvSpPr txBox="1"/>
          <p:nvPr/>
        </p:nvSpPr>
        <p:spPr>
          <a:xfrm>
            <a:off x="4407976"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89" name="Straight Connector 88">
            <a:extLst>
              <a:ext uri="{FF2B5EF4-FFF2-40B4-BE49-F238E27FC236}">
                <a16:creationId xmlns:a16="http://schemas.microsoft.com/office/drawing/2014/main" id="{93CA42A9-FD7C-BDB4-39C2-C0DFF2EA2588}"/>
              </a:ext>
            </a:extLst>
          </p:cNvPr>
          <p:cNvCxnSpPr>
            <a:cxnSpLocks/>
          </p:cNvCxnSpPr>
          <p:nvPr/>
        </p:nvCxnSpPr>
        <p:spPr>
          <a:xfrm>
            <a:off x="5201349"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B455905-6E78-0082-75F5-816C68C5AA7B}"/>
              </a:ext>
            </a:extLst>
          </p:cNvPr>
          <p:cNvCxnSpPr>
            <a:cxnSpLocks/>
          </p:cNvCxnSpPr>
          <p:nvPr/>
        </p:nvCxnSpPr>
        <p:spPr>
          <a:xfrm flipH="1" flipV="1">
            <a:off x="5780181"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A8CFB74-F04E-C1A8-7E53-C7C0EE03B5D7}"/>
              </a:ext>
            </a:extLst>
          </p:cNvPr>
          <p:cNvSpPr txBox="1"/>
          <p:nvPr/>
        </p:nvSpPr>
        <p:spPr>
          <a:xfrm>
            <a:off x="5521490"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00" name="Straight Connector 99">
            <a:extLst>
              <a:ext uri="{FF2B5EF4-FFF2-40B4-BE49-F238E27FC236}">
                <a16:creationId xmlns:a16="http://schemas.microsoft.com/office/drawing/2014/main" id="{EF4344FD-8CB2-C1C3-D1BB-7A0451A612C2}"/>
              </a:ext>
            </a:extLst>
          </p:cNvPr>
          <p:cNvCxnSpPr>
            <a:cxnSpLocks/>
          </p:cNvCxnSpPr>
          <p:nvPr/>
        </p:nvCxnSpPr>
        <p:spPr>
          <a:xfrm>
            <a:off x="6314864"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405210C-59A2-1D60-0F3C-E4B13049B781}"/>
              </a:ext>
            </a:extLst>
          </p:cNvPr>
          <p:cNvCxnSpPr>
            <a:cxnSpLocks/>
          </p:cNvCxnSpPr>
          <p:nvPr/>
        </p:nvCxnSpPr>
        <p:spPr>
          <a:xfrm flipH="1" flipV="1">
            <a:off x="6893696"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A3B7642D-6B0F-A3C4-E3AC-1A8D25BBF70A}"/>
              </a:ext>
            </a:extLst>
          </p:cNvPr>
          <p:cNvSpPr txBox="1"/>
          <p:nvPr/>
        </p:nvSpPr>
        <p:spPr>
          <a:xfrm>
            <a:off x="6635005"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5</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11" name="Straight Connector 110">
            <a:extLst>
              <a:ext uri="{FF2B5EF4-FFF2-40B4-BE49-F238E27FC236}">
                <a16:creationId xmlns:a16="http://schemas.microsoft.com/office/drawing/2014/main" id="{07C8D388-D4AF-0C9C-1411-6C78D69667E6}"/>
              </a:ext>
            </a:extLst>
          </p:cNvPr>
          <p:cNvCxnSpPr>
            <a:cxnSpLocks/>
          </p:cNvCxnSpPr>
          <p:nvPr/>
        </p:nvCxnSpPr>
        <p:spPr>
          <a:xfrm>
            <a:off x="7868682"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12" name="타원 299">
            <a:extLst>
              <a:ext uri="{FF2B5EF4-FFF2-40B4-BE49-F238E27FC236}">
                <a16:creationId xmlns:a16="http://schemas.microsoft.com/office/drawing/2014/main" id="{22985A88-C155-3613-69E1-EE18E9E3021F}"/>
              </a:ext>
            </a:extLst>
          </p:cNvPr>
          <p:cNvSpPr/>
          <p:nvPr/>
        </p:nvSpPr>
        <p:spPr>
          <a:xfrm>
            <a:off x="7588930"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3" name="타원 299">
            <a:extLst>
              <a:ext uri="{FF2B5EF4-FFF2-40B4-BE49-F238E27FC236}">
                <a16:creationId xmlns:a16="http://schemas.microsoft.com/office/drawing/2014/main" id="{AF88D51C-E7C7-0E9A-0E9E-E26A3BA2403B}"/>
              </a:ext>
            </a:extLst>
          </p:cNvPr>
          <p:cNvSpPr/>
          <p:nvPr/>
        </p:nvSpPr>
        <p:spPr>
          <a:xfrm>
            <a:off x="7588930"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4" name="타원 299">
            <a:extLst>
              <a:ext uri="{FF2B5EF4-FFF2-40B4-BE49-F238E27FC236}">
                <a16:creationId xmlns:a16="http://schemas.microsoft.com/office/drawing/2014/main" id="{E0EF91D3-394D-BA3D-A0F8-CB6576BB8EA3}"/>
              </a:ext>
            </a:extLst>
          </p:cNvPr>
          <p:cNvSpPr/>
          <p:nvPr/>
        </p:nvSpPr>
        <p:spPr>
          <a:xfrm>
            <a:off x="7588930"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5" name="타원 299">
            <a:extLst>
              <a:ext uri="{FF2B5EF4-FFF2-40B4-BE49-F238E27FC236}">
                <a16:creationId xmlns:a16="http://schemas.microsoft.com/office/drawing/2014/main" id="{9F6FAF5E-8FCC-1E5B-2159-C6110E7A25A7}"/>
              </a:ext>
            </a:extLst>
          </p:cNvPr>
          <p:cNvSpPr/>
          <p:nvPr/>
        </p:nvSpPr>
        <p:spPr>
          <a:xfrm>
            <a:off x="7588930"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6" name="타원 299">
            <a:extLst>
              <a:ext uri="{FF2B5EF4-FFF2-40B4-BE49-F238E27FC236}">
                <a16:creationId xmlns:a16="http://schemas.microsoft.com/office/drawing/2014/main" id="{AED13238-3B6A-E9A3-2EC7-68FC8C26EE1F}"/>
              </a:ext>
            </a:extLst>
          </p:cNvPr>
          <p:cNvSpPr/>
          <p:nvPr/>
        </p:nvSpPr>
        <p:spPr>
          <a:xfrm>
            <a:off x="7588930"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17" name="Straight Connector 116">
            <a:extLst>
              <a:ext uri="{FF2B5EF4-FFF2-40B4-BE49-F238E27FC236}">
                <a16:creationId xmlns:a16="http://schemas.microsoft.com/office/drawing/2014/main" id="{BB53F73A-7D89-0D4C-D7D0-425C3D094505}"/>
              </a:ext>
            </a:extLst>
          </p:cNvPr>
          <p:cNvCxnSpPr/>
          <p:nvPr/>
        </p:nvCxnSpPr>
        <p:spPr>
          <a:xfrm>
            <a:off x="7858407"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FF8E7AB-EF4D-BFFF-B933-5C33E8480399}"/>
              </a:ext>
            </a:extLst>
          </p:cNvPr>
          <p:cNvCxnSpPr>
            <a:cxnSpLocks/>
          </p:cNvCxnSpPr>
          <p:nvPr/>
        </p:nvCxnSpPr>
        <p:spPr>
          <a:xfrm flipH="1" flipV="1">
            <a:off x="8447514"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E0E54765-ADCC-1270-653A-8B90F9D602A5}"/>
              </a:ext>
            </a:extLst>
          </p:cNvPr>
          <p:cNvSpPr txBox="1"/>
          <p:nvPr/>
        </p:nvSpPr>
        <p:spPr>
          <a:xfrm>
            <a:off x="8188823"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i="1" baseline="-25000" dirty="0">
                <a:solidFill>
                  <a:prstClr val="black"/>
                </a:solidFill>
                <a:latin typeface="Cambria" panose="02040503050406030204" pitchFamily="18" charset="0"/>
                <a:ea typeface="맑은 고딕" panose="020B0503020000020004" pitchFamily="34" charset="-127"/>
              </a:rPr>
              <a:t>N</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20" name="TextBox 119">
            <a:extLst>
              <a:ext uri="{FF2B5EF4-FFF2-40B4-BE49-F238E27FC236}">
                <a16:creationId xmlns:a16="http://schemas.microsoft.com/office/drawing/2014/main" id="{B5935A47-715F-3F03-21EC-E8D4566AA19C}"/>
              </a:ext>
            </a:extLst>
          </p:cNvPr>
          <p:cNvSpPr txBox="1"/>
          <p:nvPr/>
        </p:nvSpPr>
        <p:spPr>
          <a:xfrm rot="16200000">
            <a:off x="7668522"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grpSp>
        <p:nvGrpSpPr>
          <p:cNvPr id="144" name="Group 143">
            <a:extLst>
              <a:ext uri="{FF2B5EF4-FFF2-40B4-BE49-F238E27FC236}">
                <a16:creationId xmlns:a16="http://schemas.microsoft.com/office/drawing/2014/main" id="{6E88F7D5-1CA6-E127-F0BD-F66549510BB1}"/>
              </a:ext>
            </a:extLst>
          </p:cNvPr>
          <p:cNvGrpSpPr/>
          <p:nvPr/>
        </p:nvGrpSpPr>
        <p:grpSpPr>
          <a:xfrm>
            <a:off x="1196221" y="2671911"/>
            <a:ext cx="6392709" cy="3159303"/>
            <a:chOff x="1422400" y="2671911"/>
            <a:chExt cx="6166530" cy="3159303"/>
          </a:xfrm>
        </p:grpSpPr>
        <p:grpSp>
          <p:nvGrpSpPr>
            <p:cNvPr id="127" name="Group 126">
              <a:extLst>
                <a:ext uri="{FF2B5EF4-FFF2-40B4-BE49-F238E27FC236}">
                  <a16:creationId xmlns:a16="http://schemas.microsoft.com/office/drawing/2014/main" id="{B3C6B2F6-6E8E-8FF6-302E-2A86E360B1F3}"/>
                </a:ext>
              </a:extLst>
            </p:cNvPr>
            <p:cNvGrpSpPr/>
            <p:nvPr/>
          </p:nvGrpSpPr>
          <p:grpSpPr>
            <a:xfrm>
              <a:off x="1422400" y="2671911"/>
              <a:ext cx="6166530" cy="0"/>
              <a:chOff x="1231585" y="2671911"/>
              <a:chExt cx="6166530" cy="0"/>
            </a:xfrm>
          </p:grpSpPr>
          <p:cxnSp>
            <p:nvCxnSpPr>
              <p:cNvPr id="122" name="Straight Connector 121">
                <a:extLst>
                  <a:ext uri="{FF2B5EF4-FFF2-40B4-BE49-F238E27FC236}">
                    <a16:creationId xmlns:a16="http://schemas.microsoft.com/office/drawing/2014/main" id="{BCAED036-C333-CF55-4882-209376BB53EF}"/>
                  </a:ext>
                </a:extLst>
              </p:cNvPr>
              <p:cNvCxnSpPr>
                <a:cxnSpLocks/>
                <a:stCxn id="7"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8D5F21A-ABFD-7E13-D0EA-40CFC484F70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B7A62C36-4C65-1E6E-05E8-FC016FB42577}"/>
                </a:ext>
              </a:extLst>
            </p:cNvPr>
            <p:cNvGrpSpPr/>
            <p:nvPr/>
          </p:nvGrpSpPr>
          <p:grpSpPr>
            <a:xfrm>
              <a:off x="1422400" y="3334594"/>
              <a:ext cx="6166530" cy="0"/>
              <a:chOff x="1231585" y="2671911"/>
              <a:chExt cx="6166530" cy="0"/>
            </a:xfrm>
          </p:grpSpPr>
          <p:cxnSp>
            <p:nvCxnSpPr>
              <p:cNvPr id="129" name="Straight Connector 128">
                <a:extLst>
                  <a:ext uri="{FF2B5EF4-FFF2-40B4-BE49-F238E27FC236}">
                    <a16:creationId xmlns:a16="http://schemas.microsoft.com/office/drawing/2014/main" id="{D445EF92-6D15-61B7-C6ED-8F9899750749}"/>
                  </a:ext>
                </a:extLst>
              </p:cNvPr>
              <p:cNvCxnSpPr>
                <a:cxnSpLocks/>
                <a:stCxn id="5"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327981F-DF98-DC5A-7B6B-EFD2A2001EC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5D812B03-D1B7-4DFB-86DC-EE89DF87501C}"/>
                </a:ext>
              </a:extLst>
            </p:cNvPr>
            <p:cNvGrpSpPr/>
            <p:nvPr/>
          </p:nvGrpSpPr>
          <p:grpSpPr>
            <a:xfrm>
              <a:off x="1422400" y="3997277"/>
              <a:ext cx="6166530" cy="0"/>
              <a:chOff x="1231585" y="2671911"/>
              <a:chExt cx="6166530" cy="0"/>
            </a:xfrm>
          </p:grpSpPr>
          <p:cxnSp>
            <p:nvCxnSpPr>
              <p:cNvPr id="132" name="Straight Connector 131">
                <a:extLst>
                  <a:ext uri="{FF2B5EF4-FFF2-40B4-BE49-F238E27FC236}">
                    <a16:creationId xmlns:a16="http://schemas.microsoft.com/office/drawing/2014/main" id="{311FB7AC-DF5B-1F85-2CF7-F7F9073B5856}"/>
                  </a:ext>
                </a:extLst>
              </p:cNvPr>
              <p:cNvCxnSpPr>
                <a:cxnSpLocks/>
                <a:stCxn id="6"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03269AE-FE0E-9A79-5EA3-CEB42094007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713060AC-FBF8-1411-3A41-60F6BE03FDFE}"/>
                </a:ext>
              </a:extLst>
            </p:cNvPr>
            <p:cNvGrpSpPr/>
            <p:nvPr/>
          </p:nvGrpSpPr>
          <p:grpSpPr>
            <a:xfrm>
              <a:off x="1422400" y="4659960"/>
              <a:ext cx="6166530" cy="0"/>
              <a:chOff x="1231585" y="2671911"/>
              <a:chExt cx="6166530" cy="0"/>
            </a:xfrm>
          </p:grpSpPr>
          <p:cxnSp>
            <p:nvCxnSpPr>
              <p:cNvPr id="135" name="Straight Connector 134">
                <a:extLst>
                  <a:ext uri="{FF2B5EF4-FFF2-40B4-BE49-F238E27FC236}">
                    <a16:creationId xmlns:a16="http://schemas.microsoft.com/office/drawing/2014/main" id="{6EDE51A7-BF25-0809-60C7-A712D3EF8DD8}"/>
                  </a:ext>
                </a:extLst>
              </p:cNvPr>
              <p:cNvCxnSpPr>
                <a:cxnSpLocks/>
                <a:stCxn id="8"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801793F-ADE2-7D0E-1F3C-AD8C0DB3025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2EE6339C-A529-84A6-D866-9518AF60DC11}"/>
                </a:ext>
              </a:extLst>
            </p:cNvPr>
            <p:cNvGrpSpPr/>
            <p:nvPr/>
          </p:nvGrpSpPr>
          <p:grpSpPr>
            <a:xfrm>
              <a:off x="1422400" y="5831214"/>
              <a:ext cx="6166530" cy="0"/>
              <a:chOff x="1231585" y="2671911"/>
              <a:chExt cx="6166530" cy="0"/>
            </a:xfrm>
          </p:grpSpPr>
          <p:cxnSp>
            <p:nvCxnSpPr>
              <p:cNvPr id="138" name="Straight Connector 137">
                <a:extLst>
                  <a:ext uri="{FF2B5EF4-FFF2-40B4-BE49-F238E27FC236}">
                    <a16:creationId xmlns:a16="http://schemas.microsoft.com/office/drawing/2014/main" id="{1D26B389-FADB-6A02-1A8A-4CAA518C435C}"/>
                  </a:ext>
                </a:extLst>
              </p:cNvPr>
              <p:cNvCxnSpPr>
                <a:cxnSpLocks/>
                <a:stCxn id="9"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B9D1A4-0988-5C2C-CAE4-8077F5038E60}"/>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 name="타원 299">
            <a:extLst>
              <a:ext uri="{FF2B5EF4-FFF2-40B4-BE49-F238E27FC236}">
                <a16:creationId xmlns:a16="http://schemas.microsoft.com/office/drawing/2014/main" id="{B87899F4-6B53-60A2-4933-371DC85102E3}"/>
              </a:ext>
            </a:extLst>
          </p:cNvPr>
          <p:cNvSpPr/>
          <p:nvPr/>
        </p:nvSpPr>
        <p:spPr>
          <a:xfrm>
            <a:off x="1581055"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5" name="타원 299">
            <a:extLst>
              <a:ext uri="{FF2B5EF4-FFF2-40B4-BE49-F238E27FC236}">
                <a16:creationId xmlns:a16="http://schemas.microsoft.com/office/drawing/2014/main" id="{B6DBD72A-FCD1-ECB2-724E-9C5132B1B33E}"/>
              </a:ext>
            </a:extLst>
          </p:cNvPr>
          <p:cNvSpPr/>
          <p:nvPr/>
        </p:nvSpPr>
        <p:spPr>
          <a:xfrm>
            <a:off x="1581055"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 name="타원 299">
            <a:extLst>
              <a:ext uri="{FF2B5EF4-FFF2-40B4-BE49-F238E27FC236}">
                <a16:creationId xmlns:a16="http://schemas.microsoft.com/office/drawing/2014/main" id="{E73069B9-06A4-F505-1E7E-58E4BEFB993E}"/>
              </a:ext>
            </a:extLst>
          </p:cNvPr>
          <p:cNvSpPr/>
          <p:nvPr/>
        </p:nvSpPr>
        <p:spPr>
          <a:xfrm>
            <a:off x="1581055"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 name="타원 299">
            <a:extLst>
              <a:ext uri="{FF2B5EF4-FFF2-40B4-BE49-F238E27FC236}">
                <a16:creationId xmlns:a16="http://schemas.microsoft.com/office/drawing/2014/main" id="{60785298-7C78-E901-9A82-120C4FA94D18}"/>
              </a:ext>
            </a:extLst>
          </p:cNvPr>
          <p:cNvSpPr/>
          <p:nvPr/>
        </p:nvSpPr>
        <p:spPr>
          <a:xfrm>
            <a:off x="1581055"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 name="타원 299">
            <a:extLst>
              <a:ext uri="{FF2B5EF4-FFF2-40B4-BE49-F238E27FC236}">
                <a16:creationId xmlns:a16="http://schemas.microsoft.com/office/drawing/2014/main" id="{78AFF248-8115-D1C2-EE4A-DB91B982DE97}"/>
              </a:ext>
            </a:extLst>
          </p:cNvPr>
          <p:cNvSpPr/>
          <p:nvPr/>
        </p:nvSpPr>
        <p:spPr>
          <a:xfrm>
            <a:off x="1581055"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1850532"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951F3EDF-AB53-45C0-0E7A-8AD288282898}"/>
              </a:ext>
            </a:extLst>
          </p:cNvPr>
          <p:cNvSpPr txBox="1"/>
          <p:nvPr/>
        </p:nvSpPr>
        <p:spPr>
          <a:xfrm rot="16200000">
            <a:off x="1660647"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68" name="타원 299">
            <a:extLst>
              <a:ext uri="{FF2B5EF4-FFF2-40B4-BE49-F238E27FC236}">
                <a16:creationId xmlns:a16="http://schemas.microsoft.com/office/drawing/2014/main" id="{53A7959A-818E-10AC-6B29-F33F9CB6ADFC}"/>
              </a:ext>
            </a:extLst>
          </p:cNvPr>
          <p:cNvSpPr/>
          <p:nvPr/>
        </p:nvSpPr>
        <p:spPr>
          <a:xfrm>
            <a:off x="2694569"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9" name="타원 299">
            <a:extLst>
              <a:ext uri="{FF2B5EF4-FFF2-40B4-BE49-F238E27FC236}">
                <a16:creationId xmlns:a16="http://schemas.microsoft.com/office/drawing/2014/main" id="{D9B4ACF0-8625-0734-7FA9-81852AC3458F}"/>
              </a:ext>
            </a:extLst>
          </p:cNvPr>
          <p:cNvSpPr/>
          <p:nvPr/>
        </p:nvSpPr>
        <p:spPr>
          <a:xfrm>
            <a:off x="2694569"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0" name="타원 299">
            <a:extLst>
              <a:ext uri="{FF2B5EF4-FFF2-40B4-BE49-F238E27FC236}">
                <a16:creationId xmlns:a16="http://schemas.microsoft.com/office/drawing/2014/main" id="{F90CD310-92F7-E1F5-C3D5-C27A78F1FEEB}"/>
              </a:ext>
            </a:extLst>
          </p:cNvPr>
          <p:cNvSpPr/>
          <p:nvPr/>
        </p:nvSpPr>
        <p:spPr>
          <a:xfrm>
            <a:off x="2694569"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1" name="타원 299">
            <a:extLst>
              <a:ext uri="{FF2B5EF4-FFF2-40B4-BE49-F238E27FC236}">
                <a16:creationId xmlns:a16="http://schemas.microsoft.com/office/drawing/2014/main" id="{EC19123D-DD60-73C1-22CA-04900ED68C7F}"/>
              </a:ext>
            </a:extLst>
          </p:cNvPr>
          <p:cNvSpPr/>
          <p:nvPr/>
        </p:nvSpPr>
        <p:spPr>
          <a:xfrm>
            <a:off x="2694569"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2" name="타원 299">
            <a:extLst>
              <a:ext uri="{FF2B5EF4-FFF2-40B4-BE49-F238E27FC236}">
                <a16:creationId xmlns:a16="http://schemas.microsoft.com/office/drawing/2014/main" id="{7C652857-347D-FD4C-105B-E549DE7EFE00}"/>
              </a:ext>
            </a:extLst>
          </p:cNvPr>
          <p:cNvSpPr/>
          <p:nvPr/>
        </p:nvSpPr>
        <p:spPr>
          <a:xfrm>
            <a:off x="2694569"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73" name="Straight Connector 72">
            <a:extLst>
              <a:ext uri="{FF2B5EF4-FFF2-40B4-BE49-F238E27FC236}">
                <a16:creationId xmlns:a16="http://schemas.microsoft.com/office/drawing/2014/main" id="{F4543A94-621D-F608-1B98-D6CFA749F2D8}"/>
              </a:ext>
            </a:extLst>
          </p:cNvPr>
          <p:cNvCxnSpPr/>
          <p:nvPr/>
        </p:nvCxnSpPr>
        <p:spPr>
          <a:xfrm>
            <a:off x="2964046"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EA524E19-A288-8792-E97C-F9ECFD5DE35A}"/>
              </a:ext>
            </a:extLst>
          </p:cNvPr>
          <p:cNvSpPr txBox="1"/>
          <p:nvPr/>
        </p:nvSpPr>
        <p:spPr>
          <a:xfrm rot="16200000">
            <a:off x="2774161"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79" name="타원 299">
            <a:extLst>
              <a:ext uri="{FF2B5EF4-FFF2-40B4-BE49-F238E27FC236}">
                <a16:creationId xmlns:a16="http://schemas.microsoft.com/office/drawing/2014/main" id="{D3109BB3-5256-BA3B-7E63-C1DC728423F0}"/>
              </a:ext>
            </a:extLst>
          </p:cNvPr>
          <p:cNvSpPr/>
          <p:nvPr/>
        </p:nvSpPr>
        <p:spPr>
          <a:xfrm>
            <a:off x="3808083"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0" name="타원 299">
            <a:extLst>
              <a:ext uri="{FF2B5EF4-FFF2-40B4-BE49-F238E27FC236}">
                <a16:creationId xmlns:a16="http://schemas.microsoft.com/office/drawing/2014/main" id="{84D5DA4D-32D3-52F3-F3D7-524E532C4993}"/>
              </a:ext>
            </a:extLst>
          </p:cNvPr>
          <p:cNvSpPr/>
          <p:nvPr/>
        </p:nvSpPr>
        <p:spPr>
          <a:xfrm>
            <a:off x="3808083"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1" name="타원 299">
            <a:extLst>
              <a:ext uri="{FF2B5EF4-FFF2-40B4-BE49-F238E27FC236}">
                <a16:creationId xmlns:a16="http://schemas.microsoft.com/office/drawing/2014/main" id="{51B2488E-971B-BD74-BA34-21D3D0A3A4BB}"/>
              </a:ext>
            </a:extLst>
          </p:cNvPr>
          <p:cNvSpPr/>
          <p:nvPr/>
        </p:nvSpPr>
        <p:spPr>
          <a:xfrm>
            <a:off x="3808083"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2" name="타원 299">
            <a:extLst>
              <a:ext uri="{FF2B5EF4-FFF2-40B4-BE49-F238E27FC236}">
                <a16:creationId xmlns:a16="http://schemas.microsoft.com/office/drawing/2014/main" id="{6C5DA625-B927-4620-C2BD-75D52A76A842}"/>
              </a:ext>
            </a:extLst>
          </p:cNvPr>
          <p:cNvSpPr/>
          <p:nvPr/>
        </p:nvSpPr>
        <p:spPr>
          <a:xfrm>
            <a:off x="3808083"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3" name="타원 299">
            <a:extLst>
              <a:ext uri="{FF2B5EF4-FFF2-40B4-BE49-F238E27FC236}">
                <a16:creationId xmlns:a16="http://schemas.microsoft.com/office/drawing/2014/main" id="{DA7D983E-1689-5DCD-E566-134E7A8FC2BD}"/>
              </a:ext>
            </a:extLst>
          </p:cNvPr>
          <p:cNvSpPr/>
          <p:nvPr/>
        </p:nvSpPr>
        <p:spPr>
          <a:xfrm>
            <a:off x="3808083"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84" name="Straight Connector 83">
            <a:extLst>
              <a:ext uri="{FF2B5EF4-FFF2-40B4-BE49-F238E27FC236}">
                <a16:creationId xmlns:a16="http://schemas.microsoft.com/office/drawing/2014/main" id="{E83D0645-AE80-2C1A-C876-03F97A38A29A}"/>
              </a:ext>
            </a:extLst>
          </p:cNvPr>
          <p:cNvCxnSpPr/>
          <p:nvPr/>
        </p:nvCxnSpPr>
        <p:spPr>
          <a:xfrm>
            <a:off x="407756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9CAA545F-B235-E20F-74DB-0E656E9C46A9}"/>
              </a:ext>
            </a:extLst>
          </p:cNvPr>
          <p:cNvSpPr txBox="1"/>
          <p:nvPr/>
        </p:nvSpPr>
        <p:spPr>
          <a:xfrm rot="16200000">
            <a:off x="3887675"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90" name="타원 299">
            <a:extLst>
              <a:ext uri="{FF2B5EF4-FFF2-40B4-BE49-F238E27FC236}">
                <a16:creationId xmlns:a16="http://schemas.microsoft.com/office/drawing/2014/main" id="{AADDC259-0BE4-8F6D-BEFC-A130234414D3}"/>
              </a:ext>
            </a:extLst>
          </p:cNvPr>
          <p:cNvSpPr/>
          <p:nvPr/>
        </p:nvSpPr>
        <p:spPr>
          <a:xfrm>
            <a:off x="4921597"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1" name="타원 299">
            <a:extLst>
              <a:ext uri="{FF2B5EF4-FFF2-40B4-BE49-F238E27FC236}">
                <a16:creationId xmlns:a16="http://schemas.microsoft.com/office/drawing/2014/main" id="{2E57DAB5-F5E0-E8FF-AA21-44CFAA362B29}"/>
              </a:ext>
            </a:extLst>
          </p:cNvPr>
          <p:cNvSpPr/>
          <p:nvPr/>
        </p:nvSpPr>
        <p:spPr>
          <a:xfrm>
            <a:off x="4921597"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2" name="타원 299">
            <a:extLst>
              <a:ext uri="{FF2B5EF4-FFF2-40B4-BE49-F238E27FC236}">
                <a16:creationId xmlns:a16="http://schemas.microsoft.com/office/drawing/2014/main" id="{3ADEEF72-E039-3058-002C-85218F0FCB3C}"/>
              </a:ext>
            </a:extLst>
          </p:cNvPr>
          <p:cNvSpPr/>
          <p:nvPr/>
        </p:nvSpPr>
        <p:spPr>
          <a:xfrm>
            <a:off x="4921597"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3" name="타원 299">
            <a:extLst>
              <a:ext uri="{FF2B5EF4-FFF2-40B4-BE49-F238E27FC236}">
                <a16:creationId xmlns:a16="http://schemas.microsoft.com/office/drawing/2014/main" id="{78091155-CB67-15B3-7E67-6853654ECB68}"/>
              </a:ext>
            </a:extLst>
          </p:cNvPr>
          <p:cNvSpPr/>
          <p:nvPr/>
        </p:nvSpPr>
        <p:spPr>
          <a:xfrm>
            <a:off x="4921597"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4" name="타원 299">
            <a:extLst>
              <a:ext uri="{FF2B5EF4-FFF2-40B4-BE49-F238E27FC236}">
                <a16:creationId xmlns:a16="http://schemas.microsoft.com/office/drawing/2014/main" id="{BF180142-95DE-BB98-62B0-FE05F36FD1B5}"/>
              </a:ext>
            </a:extLst>
          </p:cNvPr>
          <p:cNvSpPr/>
          <p:nvPr/>
        </p:nvSpPr>
        <p:spPr>
          <a:xfrm>
            <a:off x="4921597"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95" name="Straight Connector 94">
            <a:extLst>
              <a:ext uri="{FF2B5EF4-FFF2-40B4-BE49-F238E27FC236}">
                <a16:creationId xmlns:a16="http://schemas.microsoft.com/office/drawing/2014/main" id="{A8123839-D4A3-C187-8728-19BC5C4B9EE1}"/>
              </a:ext>
            </a:extLst>
          </p:cNvPr>
          <p:cNvCxnSpPr/>
          <p:nvPr/>
        </p:nvCxnSpPr>
        <p:spPr>
          <a:xfrm>
            <a:off x="5191074"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6EBC40EA-D282-EC98-589F-14656B57219D}"/>
              </a:ext>
            </a:extLst>
          </p:cNvPr>
          <p:cNvSpPr txBox="1"/>
          <p:nvPr/>
        </p:nvSpPr>
        <p:spPr>
          <a:xfrm rot="16200000">
            <a:off x="5001189"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01" name="타원 299">
            <a:extLst>
              <a:ext uri="{FF2B5EF4-FFF2-40B4-BE49-F238E27FC236}">
                <a16:creationId xmlns:a16="http://schemas.microsoft.com/office/drawing/2014/main" id="{7C90B6E7-70C3-B458-E55D-E9B1456A90F0}"/>
              </a:ext>
            </a:extLst>
          </p:cNvPr>
          <p:cNvSpPr/>
          <p:nvPr/>
        </p:nvSpPr>
        <p:spPr>
          <a:xfrm>
            <a:off x="6035112"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2" name="타원 299">
            <a:extLst>
              <a:ext uri="{FF2B5EF4-FFF2-40B4-BE49-F238E27FC236}">
                <a16:creationId xmlns:a16="http://schemas.microsoft.com/office/drawing/2014/main" id="{E800E47E-E647-2611-E913-24342E6F777D}"/>
              </a:ext>
            </a:extLst>
          </p:cNvPr>
          <p:cNvSpPr/>
          <p:nvPr/>
        </p:nvSpPr>
        <p:spPr>
          <a:xfrm>
            <a:off x="6035112"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3" name="타원 299">
            <a:extLst>
              <a:ext uri="{FF2B5EF4-FFF2-40B4-BE49-F238E27FC236}">
                <a16:creationId xmlns:a16="http://schemas.microsoft.com/office/drawing/2014/main" id="{4A037F6A-D90B-995E-0673-4E77F39B5DCA}"/>
              </a:ext>
            </a:extLst>
          </p:cNvPr>
          <p:cNvSpPr/>
          <p:nvPr/>
        </p:nvSpPr>
        <p:spPr>
          <a:xfrm>
            <a:off x="6035112"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4" name="타원 299">
            <a:extLst>
              <a:ext uri="{FF2B5EF4-FFF2-40B4-BE49-F238E27FC236}">
                <a16:creationId xmlns:a16="http://schemas.microsoft.com/office/drawing/2014/main" id="{DDAD087A-6A34-4823-A0B5-5D556B722CDE}"/>
              </a:ext>
            </a:extLst>
          </p:cNvPr>
          <p:cNvSpPr/>
          <p:nvPr/>
        </p:nvSpPr>
        <p:spPr>
          <a:xfrm>
            <a:off x="6035112"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5" name="타원 299">
            <a:extLst>
              <a:ext uri="{FF2B5EF4-FFF2-40B4-BE49-F238E27FC236}">
                <a16:creationId xmlns:a16="http://schemas.microsoft.com/office/drawing/2014/main" id="{E0807613-17E5-5833-8D31-B5BA1C317D98}"/>
              </a:ext>
            </a:extLst>
          </p:cNvPr>
          <p:cNvSpPr/>
          <p:nvPr/>
        </p:nvSpPr>
        <p:spPr>
          <a:xfrm>
            <a:off x="6035112"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06" name="Straight Connector 105">
            <a:extLst>
              <a:ext uri="{FF2B5EF4-FFF2-40B4-BE49-F238E27FC236}">
                <a16:creationId xmlns:a16="http://schemas.microsoft.com/office/drawing/2014/main" id="{9CAB7BEC-F83A-AD0B-E943-EF54FD4DC79F}"/>
              </a:ext>
            </a:extLst>
          </p:cNvPr>
          <p:cNvCxnSpPr/>
          <p:nvPr/>
        </p:nvCxnSpPr>
        <p:spPr>
          <a:xfrm>
            <a:off x="6304589"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320E430A-53F1-6077-19F5-D6B6CFC2DA7C}"/>
              </a:ext>
            </a:extLst>
          </p:cNvPr>
          <p:cNvSpPr txBox="1"/>
          <p:nvPr/>
        </p:nvSpPr>
        <p:spPr>
          <a:xfrm rot="16200000">
            <a:off x="6114704"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21" name="TextBox 120">
            <a:extLst>
              <a:ext uri="{FF2B5EF4-FFF2-40B4-BE49-F238E27FC236}">
                <a16:creationId xmlns:a16="http://schemas.microsoft.com/office/drawing/2014/main" id="{FB3C9DFC-9EAF-53DD-EC4E-C04D47B4B549}"/>
              </a:ext>
            </a:extLst>
          </p:cNvPr>
          <p:cNvSpPr txBox="1"/>
          <p:nvPr/>
        </p:nvSpPr>
        <p:spPr>
          <a:xfrm>
            <a:off x="7077456" y="2444000"/>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0" name="TextBox 139">
            <a:extLst>
              <a:ext uri="{FF2B5EF4-FFF2-40B4-BE49-F238E27FC236}">
                <a16:creationId xmlns:a16="http://schemas.microsoft.com/office/drawing/2014/main" id="{A84067FC-D667-51B6-FE0B-EDB24B5C6558}"/>
              </a:ext>
            </a:extLst>
          </p:cNvPr>
          <p:cNvSpPr txBox="1"/>
          <p:nvPr/>
        </p:nvSpPr>
        <p:spPr>
          <a:xfrm>
            <a:off x="7077456" y="3108751"/>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1" name="TextBox 140">
            <a:extLst>
              <a:ext uri="{FF2B5EF4-FFF2-40B4-BE49-F238E27FC236}">
                <a16:creationId xmlns:a16="http://schemas.microsoft.com/office/drawing/2014/main" id="{41E52E3F-4644-D191-156B-458C299309EA}"/>
              </a:ext>
            </a:extLst>
          </p:cNvPr>
          <p:cNvSpPr txBox="1"/>
          <p:nvPr/>
        </p:nvSpPr>
        <p:spPr>
          <a:xfrm>
            <a:off x="7077456" y="3766333"/>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2" name="TextBox 141">
            <a:extLst>
              <a:ext uri="{FF2B5EF4-FFF2-40B4-BE49-F238E27FC236}">
                <a16:creationId xmlns:a16="http://schemas.microsoft.com/office/drawing/2014/main" id="{61A2C064-9029-8574-1BF7-36038E85489E}"/>
              </a:ext>
            </a:extLst>
          </p:cNvPr>
          <p:cNvSpPr txBox="1"/>
          <p:nvPr/>
        </p:nvSpPr>
        <p:spPr>
          <a:xfrm>
            <a:off x="7077456" y="4433892"/>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3" name="TextBox 142">
            <a:extLst>
              <a:ext uri="{FF2B5EF4-FFF2-40B4-BE49-F238E27FC236}">
                <a16:creationId xmlns:a16="http://schemas.microsoft.com/office/drawing/2014/main" id="{0E6044AF-8ECC-A5B9-2A7D-5533EB4647EC}"/>
              </a:ext>
            </a:extLst>
          </p:cNvPr>
          <p:cNvSpPr txBox="1"/>
          <p:nvPr/>
        </p:nvSpPr>
        <p:spPr>
          <a:xfrm>
            <a:off x="7077456" y="5604067"/>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5" name="TextBox 144">
            <a:extLst>
              <a:ext uri="{FF2B5EF4-FFF2-40B4-BE49-F238E27FC236}">
                <a16:creationId xmlns:a16="http://schemas.microsoft.com/office/drawing/2014/main" id="{82A0CCCC-1D22-F9FB-EFD8-FB035703352B}"/>
              </a:ext>
            </a:extLst>
          </p:cNvPr>
          <p:cNvSpPr txBox="1"/>
          <p:nvPr/>
        </p:nvSpPr>
        <p:spPr>
          <a:xfrm>
            <a:off x="664645" y="2518022"/>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6" name="TextBox 145">
            <a:extLst>
              <a:ext uri="{FF2B5EF4-FFF2-40B4-BE49-F238E27FC236}">
                <a16:creationId xmlns:a16="http://schemas.microsoft.com/office/drawing/2014/main" id="{6DAF651F-DE26-24A2-81C3-A8DDDCB2B5AB}"/>
              </a:ext>
            </a:extLst>
          </p:cNvPr>
          <p:cNvSpPr txBox="1"/>
          <p:nvPr/>
        </p:nvSpPr>
        <p:spPr>
          <a:xfrm>
            <a:off x="664645" y="3184067"/>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7" name="TextBox 146">
            <a:extLst>
              <a:ext uri="{FF2B5EF4-FFF2-40B4-BE49-F238E27FC236}">
                <a16:creationId xmlns:a16="http://schemas.microsoft.com/office/drawing/2014/main" id="{7D664846-AB5B-17F8-C6C7-1142F823FA50}"/>
              </a:ext>
            </a:extLst>
          </p:cNvPr>
          <p:cNvSpPr txBox="1"/>
          <p:nvPr/>
        </p:nvSpPr>
        <p:spPr>
          <a:xfrm>
            <a:off x="664645" y="3850111"/>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8" name="TextBox 147">
            <a:extLst>
              <a:ext uri="{FF2B5EF4-FFF2-40B4-BE49-F238E27FC236}">
                <a16:creationId xmlns:a16="http://schemas.microsoft.com/office/drawing/2014/main" id="{8F865EBF-968D-C15E-2E3B-F0FE2C0D4360}"/>
              </a:ext>
            </a:extLst>
          </p:cNvPr>
          <p:cNvSpPr txBox="1"/>
          <p:nvPr/>
        </p:nvSpPr>
        <p:spPr>
          <a:xfrm>
            <a:off x="664645" y="4504866"/>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9" name="TextBox 148">
            <a:extLst>
              <a:ext uri="{FF2B5EF4-FFF2-40B4-BE49-F238E27FC236}">
                <a16:creationId xmlns:a16="http://schemas.microsoft.com/office/drawing/2014/main" id="{E52F1E18-3693-8E4C-3BA8-473F1B3F97CD}"/>
              </a:ext>
            </a:extLst>
          </p:cNvPr>
          <p:cNvSpPr txBox="1"/>
          <p:nvPr/>
        </p:nvSpPr>
        <p:spPr>
          <a:xfrm>
            <a:off x="664645" y="5678910"/>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i="1" baseline="-25000" dirty="0">
                <a:solidFill>
                  <a:prstClr val="black"/>
                </a:solidFill>
                <a:latin typeface="Cambria" panose="02040503050406030204" pitchFamily="18" charset="0"/>
                <a:ea typeface="맑은 고딕" panose="020B0503020000020004" pitchFamily="34" charset="-127"/>
              </a:rPr>
              <a:t>M</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51" name="TextBox 150">
            <a:extLst>
              <a:ext uri="{FF2B5EF4-FFF2-40B4-BE49-F238E27FC236}">
                <a16:creationId xmlns:a16="http://schemas.microsoft.com/office/drawing/2014/main" id="{72AE0EB9-5A04-DED8-C43E-DD8218ABD2F4}"/>
              </a:ext>
            </a:extLst>
          </p:cNvPr>
          <p:cNvSpPr txBox="1"/>
          <p:nvPr/>
        </p:nvSpPr>
        <p:spPr>
          <a:xfrm>
            <a:off x="643632" y="1898041"/>
            <a:ext cx="786919" cy="315877"/>
          </a:xfrm>
          <a:prstGeom prst="rect">
            <a:avLst/>
          </a:prstGeom>
          <a:noFill/>
        </p:spPr>
        <p:txBody>
          <a:bodyPr wrap="square" lIns="0" tIns="0" rIns="0" bIns="0" rtlCol="0" anchor="ctr">
            <a:spAutoFit/>
          </a:bodyPr>
          <a:lstStyle/>
          <a:p>
            <a:pPr algn="ctr" defTabSz="457200"/>
            <a:r>
              <a:rPr lang="en-US" altLang="ko-KR" sz="2000" b="1" dirty="0">
                <a:solidFill>
                  <a:srgbClr val="C00000"/>
                </a:solidFill>
                <a:latin typeface="Cambria" panose="02040503050406030204" pitchFamily="18" charset="0"/>
                <a:ea typeface="맑은 고딕" panose="020B0503020000020004" pitchFamily="34" charset="-127"/>
              </a:rPr>
              <a:t>Block</a:t>
            </a:r>
            <a:endParaRPr lang="ko-KR" altLang="en-US" sz="2000" b="1" baseline="-25000" dirty="0">
              <a:solidFill>
                <a:srgbClr val="C00000"/>
              </a:solidFill>
              <a:latin typeface="Cambria" panose="02040503050406030204" pitchFamily="18" charset="0"/>
              <a:ea typeface="맑은 고딕" panose="020B0503020000020004" pitchFamily="34" charset="-127"/>
            </a:endParaRPr>
          </a:p>
        </p:txBody>
      </p:sp>
      <p:sp>
        <p:nvSpPr>
          <p:cNvPr id="4" name="Slide Number Placeholder 3">
            <a:extLst>
              <a:ext uri="{FF2B5EF4-FFF2-40B4-BE49-F238E27FC236}">
                <a16:creationId xmlns:a16="http://schemas.microsoft.com/office/drawing/2014/main" id="{5C345638-7039-B2F2-5D24-9982FE49CC56}"/>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111</a:t>
            </a:fld>
            <a:endParaRPr lang="en-US" sz="1600" b="0" dirty="0">
              <a:solidFill>
                <a:srgbClr val="000000"/>
              </a:solidFill>
              <a:latin typeface="Garamond" charset="0"/>
            </a:endParaRPr>
          </a:p>
        </p:txBody>
      </p:sp>
    </p:spTree>
    <p:extLst>
      <p:ext uri="{BB962C8B-B14F-4D97-AF65-F5344CB8AC3E}">
        <p14:creationId xmlns:p14="http://schemas.microsoft.com/office/powerpoint/2010/main" val="288788928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AE480-ADF7-EF26-0630-79653E661A8D}"/>
              </a:ext>
            </a:extLst>
          </p:cNvPr>
          <p:cNvSpPr>
            <a:spLocks noGrp="1"/>
          </p:cNvSpPr>
          <p:nvPr>
            <p:ph type="title"/>
          </p:nvPr>
        </p:nvSpPr>
        <p:spPr/>
        <p:txBody>
          <a:bodyPr/>
          <a:lstStyle/>
          <a:p>
            <a:r>
              <a:rPr lang="en-CH" dirty="0"/>
              <a:t>Key Ideas</a:t>
            </a:r>
          </a:p>
        </p:txBody>
      </p:sp>
      <p:grpSp>
        <p:nvGrpSpPr>
          <p:cNvPr id="6" name="Group 5">
            <a:extLst>
              <a:ext uri="{FF2B5EF4-FFF2-40B4-BE49-F238E27FC236}">
                <a16:creationId xmlns:a16="http://schemas.microsoft.com/office/drawing/2014/main" id="{D124F802-0E0F-7080-E8DD-825F3ADD41F0}"/>
              </a:ext>
            </a:extLst>
          </p:cNvPr>
          <p:cNvGrpSpPr/>
          <p:nvPr/>
        </p:nvGrpSpPr>
        <p:grpSpPr>
          <a:xfrm>
            <a:off x="63811" y="1635898"/>
            <a:ext cx="8930486" cy="1784038"/>
            <a:chOff x="63811" y="1797362"/>
            <a:chExt cx="8930486" cy="1784038"/>
          </a:xfrm>
        </p:grpSpPr>
        <p:sp>
          <p:nvSpPr>
            <p:cNvPr id="7" name="Rectangle 6">
              <a:extLst>
                <a:ext uri="{FF2B5EF4-FFF2-40B4-BE49-F238E27FC236}">
                  <a16:creationId xmlns:a16="http://schemas.microsoft.com/office/drawing/2014/main" id="{A12ED352-8C73-3794-B8A3-BE1D9ABEC48D}"/>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Multi-</a:t>
              </a:r>
              <a:r>
                <a:rPr kumimoji="0" lang="en-US" sz="2800" b="1"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Wordline</a:t>
              </a: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 Sensing (MWS)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enable in-flash bulk bitwise operations</a:t>
              </a:r>
              <a:b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b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via a single sensing operation</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8" name="Graphic 7" descr="Lights On with solid fill">
              <a:extLst>
                <a:ext uri="{FF2B5EF4-FFF2-40B4-BE49-F238E27FC236}">
                  <a16:creationId xmlns:a16="http://schemas.microsoft.com/office/drawing/2014/main" id="{1FD2DB85-FCA8-D987-B6A5-26E1379B09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grpSp>
        <p:nvGrpSpPr>
          <p:cNvPr id="9" name="Group 8">
            <a:extLst>
              <a:ext uri="{FF2B5EF4-FFF2-40B4-BE49-F238E27FC236}">
                <a16:creationId xmlns:a16="http://schemas.microsoft.com/office/drawing/2014/main" id="{0BB6615B-3CB7-55F6-F686-8AC47F1F4A14}"/>
              </a:ext>
            </a:extLst>
          </p:cNvPr>
          <p:cNvGrpSpPr/>
          <p:nvPr/>
        </p:nvGrpSpPr>
        <p:grpSpPr>
          <a:xfrm>
            <a:off x="63811" y="4017854"/>
            <a:ext cx="8930486" cy="1784038"/>
            <a:chOff x="63811" y="1797362"/>
            <a:chExt cx="8930486" cy="1784038"/>
          </a:xfrm>
        </p:grpSpPr>
        <p:sp>
          <p:nvSpPr>
            <p:cNvPr id="10" name="Rectangle 9">
              <a:extLst>
                <a:ext uri="{FF2B5EF4-FFF2-40B4-BE49-F238E27FC236}">
                  <a16:creationId xmlns:a16="http://schemas.microsoft.com/office/drawing/2014/main" id="{911B0403-2F1A-EAAA-3652-9A39F7150A05}"/>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Enhanced SLC-Mode Programming (ESP)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eliminate raw bit errors in stored 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(and thus in computation results)</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11" name="Graphic 10" descr="Lights On with solid fill">
              <a:extLst>
                <a:ext uri="{FF2B5EF4-FFF2-40B4-BE49-F238E27FC236}">
                  <a16:creationId xmlns:a16="http://schemas.microsoft.com/office/drawing/2014/main" id="{07C13865-8523-A1F2-D3FC-78831E005F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sp>
        <p:nvSpPr>
          <p:cNvPr id="3" name="Slide Number Placeholder 3">
            <a:extLst>
              <a:ext uri="{FF2B5EF4-FFF2-40B4-BE49-F238E27FC236}">
                <a16:creationId xmlns:a16="http://schemas.microsoft.com/office/drawing/2014/main" id="{F52D755E-EB47-BFC8-8A29-AD74B4B743B8}"/>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112</a:t>
            </a:fld>
            <a:endParaRPr lang="en-US" sz="1600" b="0" dirty="0">
              <a:solidFill>
                <a:srgbClr val="000000"/>
              </a:solidFill>
              <a:latin typeface="Garamond" charset="0"/>
            </a:endParaRPr>
          </a:p>
        </p:txBody>
      </p:sp>
    </p:spTree>
    <p:extLst>
      <p:ext uri="{BB962C8B-B14F-4D97-AF65-F5344CB8AC3E}">
        <p14:creationId xmlns:p14="http://schemas.microsoft.com/office/powerpoint/2010/main" val="39649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8" name="Group 237">
            <a:extLst>
              <a:ext uri="{FF2B5EF4-FFF2-40B4-BE49-F238E27FC236}">
                <a16:creationId xmlns:a16="http://schemas.microsoft.com/office/drawing/2014/main" id="{8DD0ACD5-FAEE-15EC-7EB4-D75AA2DB9EE7}"/>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91" name="Slide Number Placeholder 3">
            <a:extLst>
              <a:ext uri="{FF2B5EF4-FFF2-40B4-BE49-F238E27FC236}">
                <a16:creationId xmlns:a16="http://schemas.microsoft.com/office/drawing/2014/main" id="{B86564C2-1C6B-7A57-CA50-DBB0ACD0257E}"/>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113</a:t>
            </a:fld>
            <a:endParaRPr lang="en-US" sz="1600" b="0" dirty="0">
              <a:solidFill>
                <a:srgbClr val="000000"/>
              </a:solidFill>
              <a:latin typeface="Garamond" charset="0"/>
            </a:endParaRPr>
          </a:p>
        </p:txBody>
      </p:sp>
    </p:spTree>
    <p:extLst>
      <p:ext uri="{BB962C8B-B14F-4D97-AF65-F5344CB8AC3E}">
        <p14:creationId xmlns:p14="http://schemas.microsoft.com/office/powerpoint/2010/main" val="62018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resistance</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2" name="Rectangle 241">
            <a:extLst>
              <a:ext uri="{FF2B5EF4-FFF2-40B4-BE49-F238E27FC236}">
                <a16:creationId xmlns:a16="http://schemas.microsoft.com/office/drawing/2014/main" id="{8019AF5A-CD39-AFA4-240E-C9ABD2080CB4}"/>
              </a:ext>
            </a:extLst>
          </p:cNvPr>
          <p:cNvSpPr/>
          <p:nvPr/>
        </p:nvSpPr>
        <p:spPr>
          <a:xfrm>
            <a:off x="119270" y="2134603"/>
            <a:ext cx="7003660"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CC091AF9-00C4-CB85-D88C-D0D0B96D11D7}"/>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ounded Rectangular Callout 237">
            <a:extLst>
              <a:ext uri="{FF2B5EF4-FFF2-40B4-BE49-F238E27FC236}">
                <a16:creationId xmlns:a16="http://schemas.microsoft.com/office/drawing/2014/main" id="{F365C3AD-B8B3-E9C4-696D-1DFC4CA01EFE}"/>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lide Number Placeholder 3">
            <a:extLst>
              <a:ext uri="{FF2B5EF4-FFF2-40B4-BE49-F238E27FC236}">
                <a16:creationId xmlns:a16="http://schemas.microsoft.com/office/drawing/2014/main" id="{B6CAA876-0060-EBE1-79BA-2996A0F4D391}"/>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114</a:t>
            </a:fld>
            <a:endParaRPr lang="en-US" sz="1600" b="0" dirty="0">
              <a:solidFill>
                <a:srgbClr val="000000"/>
              </a:solidFill>
              <a:latin typeface="Garamond" charset="0"/>
            </a:endParaRPr>
          </a:p>
        </p:txBody>
      </p:sp>
    </p:spTree>
    <p:extLst>
      <p:ext uri="{BB962C8B-B14F-4D97-AF65-F5344CB8AC3E}">
        <p14:creationId xmlns:p14="http://schemas.microsoft.com/office/powerpoint/2010/main" val="108159926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040C6104-FBC7-15E1-375A-8BCB84708AE3}"/>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115</a:t>
            </a:fld>
            <a:endParaRPr lang="en-US" sz="1600" b="0" dirty="0">
              <a:solidFill>
                <a:srgbClr val="000000"/>
              </a:solidFill>
              <a:latin typeface="Garamond" charset="0"/>
            </a:endParaRPr>
          </a:p>
        </p:txBody>
      </p:sp>
    </p:spTree>
    <p:extLst>
      <p:ext uri="{BB962C8B-B14F-4D97-AF65-F5344CB8AC3E}">
        <p14:creationId xmlns:p14="http://schemas.microsoft.com/office/powerpoint/2010/main" val="200210450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DEAC2B7B-C9E8-6B04-A06C-0CCF12CA873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116</a:t>
            </a:fld>
            <a:endParaRPr lang="en-US" sz="1600" b="0" dirty="0">
              <a:solidFill>
                <a:srgbClr val="000000"/>
              </a:solidFill>
              <a:latin typeface="Garamond" charset="0"/>
            </a:endParaRPr>
          </a:p>
        </p:txBody>
      </p:sp>
    </p:spTree>
    <p:extLst>
      <p:ext uri="{BB962C8B-B14F-4D97-AF65-F5344CB8AC3E}">
        <p14:creationId xmlns:p14="http://schemas.microsoft.com/office/powerpoint/2010/main" val="337128614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Other Types of Bitwise Operations</a:t>
            </a:r>
          </a:p>
        </p:txBody>
      </p:sp>
      <p:sp>
        <p:nvSpPr>
          <p:cNvPr id="210" name="Rectangle 209">
            <a:extLst>
              <a:ext uri="{FF2B5EF4-FFF2-40B4-BE49-F238E27FC236}">
                <a16:creationId xmlns:a16="http://schemas.microsoft.com/office/drawing/2014/main" id="{DB70C486-55DA-B33C-0324-EED4D30DCB66}"/>
              </a:ext>
            </a:extLst>
          </p:cNvPr>
          <p:cNvSpPr/>
          <p:nvPr/>
        </p:nvSpPr>
        <p:spPr>
          <a:xfrm>
            <a:off x="0" y="1149325"/>
            <a:ext cx="9143997" cy="1865840"/>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C80060"/>
                </a:solidFill>
                <a:latin typeface="Avenir Next Medium" panose="020B0503020202020204" pitchFamily="34" charset="0"/>
              </a:rPr>
              <a:t>Flash-Cosmos </a:t>
            </a:r>
            <a:r>
              <a:rPr lang="en-US" sz="2800" dirty="0">
                <a:solidFill>
                  <a:schemeClr val="tx1"/>
                </a:solidFill>
                <a:latin typeface="Avenir Next Medium" panose="020B0503020202020204" pitchFamily="34" charset="0"/>
              </a:rPr>
              <a:t>also enables </a:t>
            </a:r>
            <a:br>
              <a:rPr lang="en-US" sz="2800" dirty="0">
                <a:solidFill>
                  <a:schemeClr val="tx1"/>
                </a:solidFill>
                <a:latin typeface="Avenir Next Medium" panose="020B0503020202020204" pitchFamily="34" charset="0"/>
              </a:rPr>
            </a:br>
            <a:r>
              <a:rPr lang="en-US" sz="2800" dirty="0">
                <a:solidFill>
                  <a:schemeClr val="accent1"/>
                </a:solidFill>
                <a:latin typeface="Avenir Next Medium" panose="020B0503020202020204" pitchFamily="34" charset="0"/>
              </a:rPr>
              <a:t>other types of bitwise operations </a:t>
            </a:r>
            <a:r>
              <a:rPr lang="en-US" sz="2800" dirty="0">
                <a:solidFill>
                  <a:schemeClr val="tx1"/>
                </a:solidFill>
                <a:latin typeface="Avenir Next Medium" panose="020B0503020202020204" pitchFamily="34" charset="0"/>
              </a:rPr>
              <a:t>(NOT/NAND/NOR/XOR/XNOR) </a:t>
            </a:r>
          </a:p>
          <a:p>
            <a:pPr algn="ctr"/>
            <a:r>
              <a:rPr lang="en-US" sz="2800" dirty="0">
                <a:solidFill>
                  <a:schemeClr val="tx1"/>
                </a:solidFill>
                <a:latin typeface="Avenir Next Medium" panose="020B0503020202020204" pitchFamily="34" charset="0"/>
              </a:rPr>
              <a:t>leveraging </a:t>
            </a:r>
            <a:r>
              <a:rPr lang="en-US" sz="2800" dirty="0">
                <a:solidFill>
                  <a:schemeClr val="accent6">
                    <a:lumMod val="75000"/>
                  </a:schemeClr>
                </a:solidFill>
                <a:latin typeface="Avenir Next Medium" panose="020B0503020202020204" pitchFamily="34" charset="0"/>
              </a:rPr>
              <a:t>existing features </a:t>
            </a:r>
            <a:r>
              <a:rPr lang="en-US" sz="2800" dirty="0">
                <a:solidFill>
                  <a:schemeClr val="tx1"/>
                </a:solidFill>
                <a:latin typeface="Avenir Next Medium" panose="020B0503020202020204" pitchFamily="34" charset="0"/>
              </a:rPr>
              <a:t>of NAND flash memory</a:t>
            </a:r>
            <a:endParaRPr lang="en-CH" sz="2800" dirty="0">
              <a:solidFill>
                <a:schemeClr val="tx1"/>
              </a:solidFill>
              <a:latin typeface="Avenir Next Medium" panose="020B0503020202020204" pitchFamily="34" charset="0"/>
            </a:endParaRPr>
          </a:p>
        </p:txBody>
      </p:sp>
      <p:grpSp>
        <p:nvGrpSpPr>
          <p:cNvPr id="217" name="Group 216">
            <a:extLst>
              <a:ext uri="{FF2B5EF4-FFF2-40B4-BE49-F238E27FC236}">
                <a16:creationId xmlns:a16="http://schemas.microsoft.com/office/drawing/2014/main" id="{8C214A51-2464-E56C-4A85-E6DA58FAC007}"/>
              </a:ext>
            </a:extLst>
          </p:cNvPr>
          <p:cNvGrpSpPr/>
          <p:nvPr/>
        </p:nvGrpSpPr>
        <p:grpSpPr>
          <a:xfrm>
            <a:off x="550818" y="3193636"/>
            <a:ext cx="8041409" cy="3597779"/>
            <a:chOff x="550818" y="3193636"/>
            <a:chExt cx="8041409" cy="3597779"/>
          </a:xfrm>
        </p:grpSpPr>
        <p:pic>
          <p:nvPicPr>
            <p:cNvPr id="214" name="Content Placeholder 6">
              <a:extLst>
                <a:ext uri="{FF2B5EF4-FFF2-40B4-BE49-F238E27FC236}">
                  <a16:creationId xmlns:a16="http://schemas.microsoft.com/office/drawing/2014/main" id="{82F4DD63-CF5D-FC5A-571C-B15A78309BF6}"/>
                </a:ext>
              </a:extLst>
            </p:cNvPr>
            <p:cNvPicPr>
              <a:picLocks noChangeAspect="1"/>
            </p:cNvPicPr>
            <p:nvPr/>
          </p:nvPicPr>
          <p:blipFill>
            <a:blip r:embed="rId3"/>
            <a:stretch>
              <a:fillRect/>
            </a:stretch>
          </p:blipFill>
          <p:spPr>
            <a:xfrm>
              <a:off x="550818" y="3193636"/>
              <a:ext cx="8041409" cy="2079591"/>
            </a:xfrm>
            <a:prstGeom prst="rect">
              <a:avLst/>
            </a:prstGeom>
          </p:spPr>
        </p:pic>
        <p:sp>
          <p:nvSpPr>
            <p:cNvPr id="215" name="TextBox 214">
              <a:extLst>
                <a:ext uri="{FF2B5EF4-FFF2-40B4-BE49-F238E27FC236}">
                  <a16:creationId xmlns:a16="http://schemas.microsoft.com/office/drawing/2014/main" id="{904AE1A1-4423-6F87-441D-20920358511E}"/>
                </a:ext>
              </a:extLst>
            </p:cNvPr>
            <p:cNvSpPr txBox="1"/>
            <p:nvPr/>
          </p:nvSpPr>
          <p:spPr>
            <a:xfrm>
              <a:off x="1746472" y="6329750"/>
              <a:ext cx="5586662" cy="461665"/>
            </a:xfrm>
            <a:prstGeom prst="rect">
              <a:avLst/>
            </a:prstGeom>
            <a:noFill/>
          </p:spPr>
          <p:txBody>
            <a:bodyPr wrap="square">
              <a:spAutoFit/>
            </a:bodyPr>
            <a:lstStyle/>
            <a:p>
              <a:pPr algn="ctr"/>
              <a:r>
                <a:rPr lang="en-US" sz="2400" dirty="0">
                  <a:latin typeface="Avenir Next Medium" panose="020B0503020202020204" pitchFamily="34" charset="0"/>
                  <a:hlinkClick r:id="rId4"/>
                </a:rPr>
                <a:t>https://arxiv.org/abs/2209.05566.pdf</a:t>
              </a:r>
              <a:endParaRPr lang="en-US" sz="2400" dirty="0">
                <a:solidFill>
                  <a:schemeClr val="tx1"/>
                </a:solidFill>
                <a:latin typeface="Avenir Next Medium" panose="020B0503020202020204" pitchFamily="34" charset="0"/>
              </a:endParaRPr>
            </a:p>
          </p:txBody>
        </p:sp>
        <p:pic>
          <p:nvPicPr>
            <p:cNvPr id="216" name="Picture 215">
              <a:hlinkClick r:id="rId4"/>
              <a:extLst>
                <a:ext uri="{FF2B5EF4-FFF2-40B4-BE49-F238E27FC236}">
                  <a16:creationId xmlns:a16="http://schemas.microsoft.com/office/drawing/2014/main" id="{412CABE1-72A1-E708-283F-01B0ABA3EBCB}"/>
                </a:ext>
              </a:extLst>
            </p:cNvPr>
            <p:cNvPicPr>
              <a:picLocks noChangeAspect="1"/>
            </p:cNvPicPr>
            <p:nvPr/>
          </p:nvPicPr>
          <p:blipFill>
            <a:blip r:embed="rId5"/>
            <a:stretch>
              <a:fillRect/>
            </a:stretch>
          </p:blipFill>
          <p:spPr>
            <a:xfrm>
              <a:off x="4100140" y="5331814"/>
              <a:ext cx="942764" cy="939348"/>
            </a:xfrm>
            <a:prstGeom prst="rect">
              <a:avLst/>
            </a:prstGeom>
          </p:spPr>
        </p:pic>
      </p:grpSp>
      <p:sp>
        <p:nvSpPr>
          <p:cNvPr id="3" name="Slide Number Placeholder 3">
            <a:extLst>
              <a:ext uri="{FF2B5EF4-FFF2-40B4-BE49-F238E27FC236}">
                <a16:creationId xmlns:a16="http://schemas.microsoft.com/office/drawing/2014/main" id="{EBF08E4B-C709-0A6F-340F-E0C0BD7ACCDB}"/>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117</a:t>
            </a:fld>
            <a:endParaRPr lang="en-US" sz="1600" b="0" dirty="0">
              <a:solidFill>
                <a:srgbClr val="000000"/>
              </a:solidFill>
              <a:latin typeface="Garamond" charset="0"/>
            </a:endParaRPr>
          </a:p>
        </p:txBody>
      </p:sp>
    </p:spTree>
    <p:extLst>
      <p:ext uri="{BB962C8B-B14F-4D97-AF65-F5344CB8AC3E}">
        <p14:creationId xmlns:p14="http://schemas.microsoft.com/office/powerpoint/2010/main" val="210486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21AF30-57B6-696E-BFC8-F40F838FEC43}"/>
              </a:ext>
            </a:extLst>
          </p:cNvPr>
          <p:cNvSpPr>
            <a:spLocks noGrp="1"/>
          </p:cNvSpPr>
          <p:nvPr>
            <p:ph type="title"/>
          </p:nvPr>
        </p:nvSpPr>
        <p:spPr/>
        <p:txBody>
          <a:bodyPr/>
          <a:lstStyle/>
          <a:p>
            <a:r>
              <a:rPr lang="en-CH" dirty="0"/>
              <a:t>Summary: Flash-Cosmos</a:t>
            </a:r>
          </a:p>
        </p:txBody>
      </p:sp>
      <p:grpSp>
        <p:nvGrpSpPr>
          <p:cNvPr id="6" name="Group 5">
            <a:extLst>
              <a:ext uri="{FF2B5EF4-FFF2-40B4-BE49-F238E27FC236}">
                <a16:creationId xmlns:a16="http://schemas.microsoft.com/office/drawing/2014/main" id="{F8E1E7A7-1411-02B9-615C-BB5DEA9FF099}"/>
              </a:ext>
            </a:extLst>
          </p:cNvPr>
          <p:cNvGrpSpPr/>
          <p:nvPr/>
        </p:nvGrpSpPr>
        <p:grpSpPr>
          <a:xfrm>
            <a:off x="118182" y="1248837"/>
            <a:ext cx="8682697" cy="1489870"/>
            <a:chOff x="118182" y="1151787"/>
            <a:chExt cx="8682697" cy="1489870"/>
          </a:xfrm>
        </p:grpSpPr>
        <p:sp>
          <p:nvSpPr>
            <p:cNvPr id="7" name="Content Placeholder 3">
              <a:extLst>
                <a:ext uri="{FF2B5EF4-FFF2-40B4-BE49-F238E27FC236}">
                  <a16:creationId xmlns:a16="http://schemas.microsoft.com/office/drawing/2014/main" id="{D3888307-A581-993F-B278-4C95C106526C}"/>
                </a:ext>
              </a:extLst>
            </p:cNvPr>
            <p:cNvSpPr txBox="1">
              <a:spLocks/>
            </p:cNvSpPr>
            <p:nvPr/>
          </p:nvSpPr>
          <p:spPr>
            <a:xfrm>
              <a:off x="1240268" y="1151787"/>
              <a:ext cx="7560611" cy="1489870"/>
            </a:xfrm>
            <a:prstGeom prst="roundRect">
              <a:avLst>
                <a:gd name="adj" fmla="val 10828"/>
              </a:avLst>
            </a:prstGeom>
            <a:solidFill>
              <a:srgbClr val="FBF7F5"/>
            </a:solidFill>
            <a:ln w="19050">
              <a:solidFill>
                <a:srgbClr val="66665C"/>
              </a:solidFill>
            </a:ln>
          </p:spPr>
          <p:txBody>
            <a:bodyPr vert="horz" wrap="square" lIns="91440" tIns="45720" rIns="91440" bIns="4572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1"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1"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The first work </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that enables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in-flash multi-operand bulk bitwise operations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with a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and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high reliability</a:t>
              </a:r>
            </a:p>
          </p:txBody>
        </p:sp>
        <p:pic>
          <p:nvPicPr>
            <p:cNvPr id="8" name="Graphic 7" descr="Badge Tick with solid fill">
              <a:extLst>
                <a:ext uri="{FF2B5EF4-FFF2-40B4-BE49-F238E27FC236}">
                  <a16:creationId xmlns:a16="http://schemas.microsoft.com/office/drawing/2014/main" id="{24FF4A1C-A0AC-2E53-B183-65B541AC43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182" y="1393802"/>
              <a:ext cx="1005840" cy="1005840"/>
            </a:xfrm>
            <a:prstGeom prst="rect">
              <a:avLst/>
            </a:prstGeom>
          </p:spPr>
        </p:pic>
      </p:grpSp>
      <p:grpSp>
        <p:nvGrpSpPr>
          <p:cNvPr id="12" name="Group 11">
            <a:extLst>
              <a:ext uri="{FF2B5EF4-FFF2-40B4-BE49-F238E27FC236}">
                <a16:creationId xmlns:a16="http://schemas.microsoft.com/office/drawing/2014/main" id="{AEFD5C5E-47C9-5A53-358C-0BA6ED8A533B}"/>
              </a:ext>
            </a:extLst>
          </p:cNvPr>
          <p:cNvGrpSpPr/>
          <p:nvPr/>
        </p:nvGrpSpPr>
        <p:grpSpPr>
          <a:xfrm>
            <a:off x="163902" y="2928929"/>
            <a:ext cx="8636977" cy="985236"/>
            <a:chOff x="163902" y="3559646"/>
            <a:chExt cx="8636977" cy="985236"/>
          </a:xfrm>
        </p:grpSpPr>
        <p:sp>
          <p:nvSpPr>
            <p:cNvPr id="13" name="Content Placeholder 3">
              <a:extLst>
                <a:ext uri="{FF2B5EF4-FFF2-40B4-BE49-F238E27FC236}">
                  <a16:creationId xmlns:a16="http://schemas.microsoft.com/office/drawing/2014/main" id="{2FF1A921-1F98-E873-D24F-C7C5FE20B59E}"/>
                </a:ext>
              </a:extLst>
            </p:cNvPr>
            <p:cNvSpPr txBox="1">
              <a:spLocks/>
            </p:cNvSpPr>
            <p:nvPr/>
          </p:nvSpPr>
          <p:spPr>
            <a:xfrm>
              <a:off x="1240268" y="3559646"/>
              <a:ext cx="7560611" cy="985236"/>
            </a:xfrm>
            <a:prstGeom prst="roundRect">
              <a:avLst>
                <a:gd name="adj" fmla="val 16542"/>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performance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32x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25x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4" name="Graphic 13" descr="Bar graph with upward trend with solid fill">
              <a:extLst>
                <a:ext uri="{FF2B5EF4-FFF2-40B4-BE49-F238E27FC236}">
                  <a16:creationId xmlns:a16="http://schemas.microsoft.com/office/drawing/2014/main" id="{82F73D21-72E3-240B-8304-A3DB414C3D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3902" y="3595064"/>
              <a:ext cx="914400" cy="914400"/>
            </a:xfrm>
            <a:prstGeom prst="rect">
              <a:avLst/>
            </a:prstGeom>
          </p:spPr>
        </p:pic>
      </p:grpSp>
      <p:grpSp>
        <p:nvGrpSpPr>
          <p:cNvPr id="15" name="Group 14">
            <a:extLst>
              <a:ext uri="{FF2B5EF4-FFF2-40B4-BE49-F238E27FC236}">
                <a16:creationId xmlns:a16="http://schemas.microsoft.com/office/drawing/2014/main" id="{559DFC99-B464-C499-D6B5-67E5934BA977}"/>
              </a:ext>
            </a:extLst>
          </p:cNvPr>
          <p:cNvGrpSpPr/>
          <p:nvPr/>
        </p:nvGrpSpPr>
        <p:grpSpPr>
          <a:xfrm>
            <a:off x="163902" y="4104387"/>
            <a:ext cx="8636976" cy="1030490"/>
            <a:chOff x="163902" y="4830765"/>
            <a:chExt cx="8636976" cy="1030490"/>
          </a:xfrm>
        </p:grpSpPr>
        <p:sp>
          <p:nvSpPr>
            <p:cNvPr id="16" name="Content Placeholder 3">
              <a:extLst>
                <a:ext uri="{FF2B5EF4-FFF2-40B4-BE49-F238E27FC236}">
                  <a16:creationId xmlns:a16="http://schemas.microsoft.com/office/drawing/2014/main" id="{E6E92876-893B-2880-2E44-779029F8B46E}"/>
                </a:ext>
              </a:extLst>
            </p:cNvPr>
            <p:cNvSpPr txBox="1">
              <a:spLocks/>
            </p:cNvSpPr>
            <p:nvPr/>
          </p:nvSpPr>
          <p:spPr>
            <a:xfrm>
              <a:off x="1240268" y="4830765"/>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energy efficiency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95x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13.4x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3.3x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7" name="Graphic 16" descr="Renewable Energy with solid fill">
              <a:extLst>
                <a:ext uri="{FF2B5EF4-FFF2-40B4-BE49-F238E27FC236}">
                  <a16:creationId xmlns:a16="http://schemas.microsoft.com/office/drawing/2014/main" id="{B7BEC6B7-5D03-02E0-C3EE-AAFC14836B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63902" y="4888810"/>
              <a:ext cx="914400" cy="914400"/>
            </a:xfrm>
            <a:prstGeom prst="rect">
              <a:avLst/>
            </a:prstGeom>
          </p:spPr>
        </p:pic>
      </p:grpSp>
      <p:grpSp>
        <p:nvGrpSpPr>
          <p:cNvPr id="11" name="Group 10">
            <a:extLst>
              <a:ext uri="{FF2B5EF4-FFF2-40B4-BE49-F238E27FC236}">
                <a16:creationId xmlns:a16="http://schemas.microsoft.com/office/drawing/2014/main" id="{F1066286-BDBE-A6DC-A672-790C144F41CC}"/>
              </a:ext>
            </a:extLst>
          </p:cNvPr>
          <p:cNvGrpSpPr/>
          <p:nvPr/>
        </p:nvGrpSpPr>
        <p:grpSpPr>
          <a:xfrm>
            <a:off x="252567" y="5325099"/>
            <a:ext cx="8548311" cy="1030490"/>
            <a:chOff x="252567" y="5325099"/>
            <a:chExt cx="8548311" cy="1030490"/>
          </a:xfrm>
        </p:grpSpPr>
        <p:sp>
          <p:nvSpPr>
            <p:cNvPr id="3" name="TextBox 2">
              <a:extLst>
                <a:ext uri="{FF2B5EF4-FFF2-40B4-BE49-F238E27FC236}">
                  <a16:creationId xmlns:a16="http://schemas.microsoft.com/office/drawing/2014/main" id="{B4196C3C-5267-5810-E870-F2D1E966830A}"/>
                </a:ext>
              </a:extLst>
            </p:cNvPr>
            <p:cNvSpPr txBox="1"/>
            <p:nvPr/>
          </p:nvSpPr>
          <p:spPr>
            <a:xfrm>
              <a:off x="402200" y="5486401"/>
              <a:ext cx="46358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H" sz="4000" b="1" i="0" u="none" strike="noStrike" kern="1200" cap="none" spc="0" normalizeH="0" baseline="0" noProof="0" dirty="0">
                  <a:ln>
                    <a:noFill/>
                  </a:ln>
                  <a:solidFill>
                    <a:srgbClr val="C80060"/>
                  </a:solidFill>
                  <a:effectLst/>
                  <a:uLnTx/>
                  <a:uFillTx/>
                  <a:latin typeface="Cambria" panose="02040503050406030204" pitchFamily="18" charset="0"/>
                  <a:ea typeface="+mn-ea"/>
                  <a:cs typeface="+mn-cs"/>
                </a:rPr>
                <a:t>$</a:t>
              </a:r>
            </a:p>
          </p:txBody>
        </p:sp>
        <p:grpSp>
          <p:nvGrpSpPr>
            <p:cNvPr id="10" name="Group 9">
              <a:extLst>
                <a:ext uri="{FF2B5EF4-FFF2-40B4-BE49-F238E27FC236}">
                  <a16:creationId xmlns:a16="http://schemas.microsoft.com/office/drawing/2014/main" id="{AFA7A7BB-D334-CAC2-110A-EFD74447A6E5}"/>
                </a:ext>
              </a:extLst>
            </p:cNvPr>
            <p:cNvGrpSpPr/>
            <p:nvPr/>
          </p:nvGrpSpPr>
          <p:grpSpPr>
            <a:xfrm>
              <a:off x="252567" y="5325099"/>
              <a:ext cx="8548311" cy="1030490"/>
              <a:chOff x="252567" y="5325099"/>
              <a:chExt cx="8548311" cy="1030490"/>
            </a:xfrm>
          </p:grpSpPr>
          <p:sp>
            <p:nvSpPr>
              <p:cNvPr id="4" name="&quot;No&quot; Symbol 3">
                <a:extLst>
                  <a:ext uri="{FF2B5EF4-FFF2-40B4-BE49-F238E27FC236}">
                    <a16:creationId xmlns:a16="http://schemas.microsoft.com/office/drawing/2014/main" id="{19F9258D-0687-6621-3297-63ECDC86443B}"/>
                  </a:ext>
                </a:extLst>
              </p:cNvPr>
              <p:cNvSpPr/>
              <p:nvPr/>
            </p:nvSpPr>
            <p:spPr>
              <a:xfrm>
                <a:off x="252567" y="5458917"/>
                <a:ext cx="762855" cy="762855"/>
              </a:xfrm>
              <a:prstGeom prst="noSmoking">
                <a:avLst>
                  <a:gd name="adj" fmla="val 8744"/>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ontent Placeholder 3">
                <a:extLst>
                  <a:ext uri="{FF2B5EF4-FFF2-40B4-BE49-F238E27FC236}">
                    <a16:creationId xmlns:a16="http://schemas.microsoft.com/office/drawing/2014/main" id="{E6A0B946-41EB-8B8A-75F9-76044DF44628}"/>
                  </a:ext>
                </a:extLst>
              </p:cNvPr>
              <p:cNvSpPr txBox="1">
                <a:spLocks/>
              </p:cNvSpPr>
              <p:nvPr/>
            </p:nvSpPr>
            <p:spPr>
              <a:xfrm>
                <a:off x="1240268" y="5325099"/>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Low-cost</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 &amp; requires </a:t>
                </a: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no changes </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to flash cell arrays</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grpSp>
      </p:grpSp>
      <p:sp>
        <p:nvSpPr>
          <p:cNvPr id="18" name="Slide Number Placeholder 3">
            <a:extLst>
              <a:ext uri="{FF2B5EF4-FFF2-40B4-BE49-F238E27FC236}">
                <a16:creationId xmlns:a16="http://schemas.microsoft.com/office/drawing/2014/main" id="{DDBB3C62-27DE-090B-6AA4-FD230E01C20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118</a:t>
            </a:fld>
            <a:endParaRPr lang="en-US" sz="1600" b="0" dirty="0">
              <a:solidFill>
                <a:srgbClr val="000000"/>
              </a:solidFill>
              <a:latin typeface="Garamond" charset="0"/>
            </a:endParaRPr>
          </a:p>
        </p:txBody>
      </p:sp>
    </p:spTree>
    <p:extLst>
      <p:ext uri="{BB962C8B-B14F-4D97-AF65-F5344CB8AC3E}">
        <p14:creationId xmlns:p14="http://schemas.microsoft.com/office/powerpoint/2010/main" val="157776395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More on Flash-Cosmos</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600" b="0" i="0" u="none" strike="noStrike" kern="1200" cap="none" spc="0" normalizeH="0" baseline="0" noProof="0" dirty="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3">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1"/>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2163201211"/>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3BF22D97-0594-F647-A8A5-87AFFC14BB97}"/>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53" name="Rectangle 52">
            <a:extLst>
              <a:ext uri="{FF2B5EF4-FFF2-40B4-BE49-F238E27FC236}">
                <a16:creationId xmlns:a16="http://schemas.microsoft.com/office/drawing/2014/main" id="{32FA565A-9881-BE46-A593-7A6AF4CFF731}"/>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54" name="Rectangle 53">
            <a:extLst>
              <a:ext uri="{FF2B5EF4-FFF2-40B4-BE49-F238E27FC236}">
                <a16:creationId xmlns:a16="http://schemas.microsoft.com/office/drawing/2014/main" id="{6F901726-3B4C-4144-B200-F174599FCE05}"/>
              </a:ext>
            </a:extLst>
          </p:cNvPr>
          <p:cNvSpPr/>
          <p:nvPr/>
        </p:nvSpPr>
        <p:spPr>
          <a:xfrm>
            <a:off x="6181953" y="4185763"/>
            <a:ext cx="2743868"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(3/3)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rgbClr val="5A9BD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chemeClr val="accent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4" name="Rectangle 33">
            <a:extLst>
              <a:ext uri="{FF2B5EF4-FFF2-40B4-BE49-F238E27FC236}">
                <a16:creationId xmlns:a16="http://schemas.microsoft.com/office/drawing/2014/main" id="{93C357D4-BC80-594C-8957-F57A722F445B}"/>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38" name="Rectangle 37">
            <a:extLst>
              <a:ext uri="{FF2B5EF4-FFF2-40B4-BE49-F238E27FC236}">
                <a16:creationId xmlns:a16="http://schemas.microsoft.com/office/drawing/2014/main" id="{924CF026-BD34-5344-87B0-ACA6D99B8FA4}"/>
              </a:ext>
            </a:extLst>
          </p:cNvPr>
          <p:cNvSpPr/>
          <p:nvPr/>
        </p:nvSpPr>
        <p:spPr>
          <a:xfrm>
            <a:off x="5028994" y="1765023"/>
            <a:ext cx="3960893" cy="400110"/>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2. </a:t>
            </a:r>
            <a:r>
              <a:rPr kumimoji="0" lang="en-US" sz="2000" b="0" i="0" u="none" strike="noStrike" kern="1200" cap="none" spc="0" normalizeH="0" baseline="0" noProof="0" dirty="0" err="1">
                <a:ln>
                  <a:noFill/>
                </a:ln>
                <a:solidFill>
                  <a:srgbClr val="C02900"/>
                </a:solidFill>
                <a:effectLst/>
                <a:uLnTx/>
                <a:uFillTx/>
                <a:latin typeface="Cambria" panose="02040503050406030204" pitchFamily="18" charset="0"/>
                <a:ea typeface="+mn-ea"/>
                <a:cs typeface="Arial" panose="020B0604020202020204" pitchFamily="34" charset="0"/>
              </a:rPr>
              <a:t>precharge</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 bitline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for next access</a:t>
            </a:r>
          </a:p>
        </p:txBody>
      </p:sp>
      <p:sp>
        <p:nvSpPr>
          <p:cNvPr id="39" name="Rectangle 38">
            <a:extLst>
              <a:ext uri="{FF2B5EF4-FFF2-40B4-BE49-F238E27FC236}">
                <a16:creationId xmlns:a16="http://schemas.microsoft.com/office/drawing/2014/main" id="{C65447AF-051A-DF44-BCC4-1FE148296EE4}"/>
              </a:ext>
            </a:extLst>
          </p:cNvPr>
          <p:cNvSpPr/>
          <p:nvPr/>
        </p:nvSpPr>
        <p:spPr>
          <a:xfrm>
            <a:off x="411699" y="1457956"/>
            <a:ext cx="1210589"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1. </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lower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C02900"/>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ADCF052E-ED77-6C42-8234-55F65AB5E10E}"/>
              </a:ext>
            </a:extLst>
          </p:cNvPr>
          <p:cNvSpPr/>
          <p:nvPr/>
        </p:nvSpPr>
        <p:spPr>
          <a:xfrm>
            <a:off x="242693" y="4494171"/>
            <a:ext cx="185339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3. </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disable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sense amplifier</a:t>
            </a:r>
          </a:p>
        </p:txBody>
      </p:sp>
    </p:spTree>
    <p:extLst>
      <p:ext uri="{BB962C8B-B14F-4D97-AF65-F5344CB8AC3E}">
        <p14:creationId xmlns:p14="http://schemas.microsoft.com/office/powerpoint/2010/main" val="3454744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7" presetClass="emph" presetSubtype="2" fill="hold" nodeType="withEffect">
                                  <p:stCondLst>
                                    <p:cond delay="0"/>
                                  </p:stCondLst>
                                  <p:childTnLst>
                                    <p:animClr clrSpc="rgb" dir="cw">
                                      <p:cBhvr>
                                        <p:cTn id="9" dur="1000" fill="hold"/>
                                        <p:tgtEl>
                                          <p:spTgt spid="4"/>
                                        </p:tgtEl>
                                        <p:attrNameLst>
                                          <p:attrName>stroke.color</p:attrName>
                                        </p:attrNameLst>
                                      </p:cBhvr>
                                      <p:to>
                                        <a:schemeClr val="tx1"/>
                                      </p:to>
                                    </p:animClr>
                                    <p:set>
                                      <p:cBhvr>
                                        <p:cTn id="10" dur="1000" fill="hold"/>
                                        <p:tgtEl>
                                          <p:spTgt spid="4"/>
                                        </p:tgtEl>
                                        <p:attrNameLst>
                                          <p:attrName>stroke.on</p:attrName>
                                        </p:attrNameLst>
                                      </p:cBhvr>
                                      <p:to>
                                        <p:strVal val="true"/>
                                      </p:to>
                                    </p:set>
                                  </p:childTnLst>
                                </p:cTn>
                              </p:par>
                              <p:par>
                                <p:cTn id="11" presetID="7" presetClass="emph" presetSubtype="2" fill="hold" nodeType="withEffect">
                                  <p:stCondLst>
                                    <p:cond delay="0"/>
                                  </p:stCondLst>
                                  <p:childTnLst>
                                    <p:animClr clrSpc="rgb" dir="cw">
                                      <p:cBhvr>
                                        <p:cTn id="12" dur="1000" fill="hold"/>
                                        <p:tgtEl>
                                          <p:spTgt spid="23"/>
                                        </p:tgtEl>
                                        <p:attrNameLst>
                                          <p:attrName>stroke.color</p:attrName>
                                        </p:attrNameLst>
                                      </p:cBhvr>
                                      <p:to>
                                        <a:schemeClr val="tx1"/>
                                      </p:to>
                                    </p:animClr>
                                    <p:set>
                                      <p:cBhvr>
                                        <p:cTn id="13" dur="1000" fill="hold"/>
                                        <p:tgtEl>
                                          <p:spTgt spid="23"/>
                                        </p:tgtEl>
                                        <p:attrNameLst>
                                          <p:attrName>stroke.on</p:attrName>
                                        </p:attrNameLst>
                                      </p:cBhvr>
                                      <p:to>
                                        <p:strVal val="true"/>
                                      </p:to>
                                    </p:set>
                                  </p:childTnLst>
                                </p:cTn>
                              </p:par>
                              <p:par>
                                <p:cTn id="14" presetID="7" presetClass="emph" presetSubtype="2" fill="hold" nodeType="withEffect">
                                  <p:stCondLst>
                                    <p:cond delay="0"/>
                                  </p:stCondLst>
                                  <p:childTnLst>
                                    <p:animClr clrSpc="rgb" dir="cw">
                                      <p:cBhvr>
                                        <p:cTn id="15" dur="1000" fill="hold"/>
                                        <p:tgtEl>
                                          <p:spTgt spid="22"/>
                                        </p:tgtEl>
                                        <p:attrNameLst>
                                          <p:attrName>stroke.color</p:attrName>
                                        </p:attrNameLst>
                                      </p:cBhvr>
                                      <p:to>
                                        <a:schemeClr val="tx1"/>
                                      </p:to>
                                    </p:animClr>
                                    <p:set>
                                      <p:cBhvr>
                                        <p:cTn id="16" dur="1000" fill="hold"/>
                                        <p:tgtEl>
                                          <p:spTgt spid="22"/>
                                        </p:tgtEl>
                                        <p:attrNameLst>
                                          <p:attrName>stroke.on</p:attrName>
                                        </p:attrNameLst>
                                      </p:cBhvr>
                                      <p:to>
                                        <p:strVal val="true"/>
                                      </p:to>
                                    </p:set>
                                  </p:childTnLst>
                                </p:cTn>
                              </p:par>
                              <p:par>
                                <p:cTn id="17" presetID="7" presetClass="emph" presetSubtype="2" fill="hold" nodeType="withEffect">
                                  <p:stCondLst>
                                    <p:cond delay="0"/>
                                  </p:stCondLst>
                                  <p:childTnLst>
                                    <p:animClr clrSpc="rgb" dir="cw">
                                      <p:cBhvr>
                                        <p:cTn id="18" dur="1000" fill="hold"/>
                                        <p:tgtEl>
                                          <p:spTgt spid="19"/>
                                        </p:tgtEl>
                                        <p:attrNameLst>
                                          <p:attrName>stroke.color</p:attrName>
                                        </p:attrNameLst>
                                      </p:cBhvr>
                                      <p:to>
                                        <a:schemeClr val="tx1"/>
                                      </p:to>
                                    </p:animClr>
                                    <p:set>
                                      <p:cBhvr>
                                        <p:cTn id="19" dur="1000" fill="hold"/>
                                        <p:tgtEl>
                                          <p:spTgt spid="19"/>
                                        </p:tgtEl>
                                        <p:attrNameLst>
                                          <p:attrName>stroke.on</p:attrName>
                                        </p:attrNameLst>
                                      </p:cBhvr>
                                      <p:to>
                                        <p:strVal val="true"/>
                                      </p:to>
                                    </p:set>
                                  </p:childTnLst>
                                </p:cTn>
                              </p:par>
                              <p:par>
                                <p:cTn id="20" presetID="7" presetClass="emph" presetSubtype="2" fill="hold" nodeType="withEffect">
                                  <p:stCondLst>
                                    <p:cond delay="0"/>
                                  </p:stCondLst>
                                  <p:childTnLst>
                                    <p:animClr clrSpc="rgb" dir="cw">
                                      <p:cBhvr>
                                        <p:cTn id="21" dur="1000" fill="hold"/>
                                        <p:tgtEl>
                                          <p:spTgt spid="37"/>
                                        </p:tgtEl>
                                        <p:attrNameLst>
                                          <p:attrName>stroke.color</p:attrName>
                                        </p:attrNameLst>
                                      </p:cBhvr>
                                      <p:to>
                                        <a:schemeClr val="tx1"/>
                                      </p:to>
                                    </p:animClr>
                                    <p:set>
                                      <p:cBhvr>
                                        <p:cTn id="22" dur="1000" fill="hold"/>
                                        <p:tgtEl>
                                          <p:spTgt spid="37"/>
                                        </p:tgtEl>
                                        <p:attrNameLst>
                                          <p:attrName>stroke.on</p:attrName>
                                        </p:attrNameLst>
                                      </p:cBhvr>
                                      <p:to>
                                        <p:strVal val="true"/>
                                      </p:to>
                                    </p:set>
                                  </p:childTnLst>
                                </p:cTn>
                              </p:par>
                              <p:par>
                                <p:cTn id="23" presetID="7" presetClass="emph" presetSubtype="2" fill="hold" nodeType="withEffect">
                                  <p:stCondLst>
                                    <p:cond delay="0"/>
                                  </p:stCondLst>
                                  <p:childTnLst>
                                    <p:animClr clrSpc="rgb" dir="cw">
                                      <p:cBhvr>
                                        <p:cTn id="24" dur="1000" fill="hold"/>
                                        <p:tgtEl>
                                          <p:spTgt spid="36"/>
                                        </p:tgtEl>
                                        <p:attrNameLst>
                                          <p:attrName>stroke.color</p:attrName>
                                        </p:attrNameLst>
                                      </p:cBhvr>
                                      <p:to>
                                        <a:schemeClr val="tx1"/>
                                      </p:to>
                                    </p:animClr>
                                    <p:set>
                                      <p:cBhvr>
                                        <p:cTn id="25" dur="1000" fill="hold"/>
                                        <p:tgtEl>
                                          <p:spTgt spid="36"/>
                                        </p:tgtEl>
                                        <p:attrNameLst>
                                          <p:attrName>stroke.on</p:attrName>
                                        </p:attrNameLst>
                                      </p:cBhvr>
                                      <p:to>
                                        <p:strVal val="true"/>
                                      </p:to>
                                    </p:set>
                                  </p:childTnLst>
                                </p:cTn>
                              </p:par>
                              <p:par>
                                <p:cTn id="26" presetID="7" presetClass="emph" presetSubtype="2" fill="hold" nodeType="withEffect">
                                  <p:stCondLst>
                                    <p:cond delay="0"/>
                                  </p:stCondLst>
                                  <p:childTnLst>
                                    <p:animClr clrSpc="rgb" dir="cw">
                                      <p:cBhvr>
                                        <p:cTn id="27" dur="1000" fill="hold"/>
                                        <p:tgtEl>
                                          <p:spTgt spid="40"/>
                                        </p:tgtEl>
                                        <p:attrNameLst>
                                          <p:attrName>stroke.color</p:attrName>
                                        </p:attrNameLst>
                                      </p:cBhvr>
                                      <p:to>
                                        <a:schemeClr val="tx1"/>
                                      </p:to>
                                    </p:animClr>
                                    <p:set>
                                      <p:cBhvr>
                                        <p:cTn id="28" dur="1000" fill="hold"/>
                                        <p:tgtEl>
                                          <p:spTgt spid="40"/>
                                        </p:tgtEl>
                                        <p:attrNameLst>
                                          <p:attrName>stroke.on</p:attrName>
                                        </p:attrNameLst>
                                      </p:cBhvr>
                                      <p:to>
                                        <p:strVal val="true"/>
                                      </p:to>
                                    </p:set>
                                  </p:childTnLst>
                                </p:cTn>
                              </p:par>
                              <p:par>
                                <p:cTn id="29" presetID="7" presetClass="emph" presetSubtype="2" fill="hold" nodeType="withEffect">
                                  <p:stCondLst>
                                    <p:cond delay="0"/>
                                  </p:stCondLst>
                                  <p:childTnLst>
                                    <p:animClr clrSpc="rgb" dir="cw">
                                      <p:cBhvr>
                                        <p:cTn id="30" dur="1000" fill="hold"/>
                                        <p:tgtEl>
                                          <p:spTgt spid="44"/>
                                        </p:tgtEl>
                                        <p:attrNameLst>
                                          <p:attrName>stroke.color</p:attrName>
                                        </p:attrNameLst>
                                      </p:cBhvr>
                                      <p:to>
                                        <a:schemeClr val="tx1"/>
                                      </p:to>
                                    </p:animClr>
                                    <p:set>
                                      <p:cBhvr>
                                        <p:cTn id="31" dur="1000" fill="hold"/>
                                        <p:tgtEl>
                                          <p:spTgt spid="44"/>
                                        </p:tgtEl>
                                        <p:attrNameLst>
                                          <p:attrName>stroke.on</p:attrName>
                                        </p:attrNameLst>
                                      </p:cBhvr>
                                      <p:to>
                                        <p:strVal val="true"/>
                                      </p:to>
                                    </p:set>
                                  </p:childTnLst>
                                </p:cTn>
                              </p:par>
                              <p:par>
                                <p:cTn id="32" presetID="7" presetClass="emph" presetSubtype="2" fill="hold" nodeType="withEffect">
                                  <p:stCondLst>
                                    <p:cond delay="0"/>
                                  </p:stCondLst>
                                  <p:childTnLst>
                                    <p:animClr clrSpc="rgb" dir="cw">
                                      <p:cBhvr>
                                        <p:cTn id="33" dur="1000" fill="hold"/>
                                        <p:tgtEl>
                                          <p:spTgt spid="42"/>
                                        </p:tgtEl>
                                        <p:attrNameLst>
                                          <p:attrName>stroke.color</p:attrName>
                                        </p:attrNameLst>
                                      </p:cBhvr>
                                      <p:to>
                                        <a:schemeClr val="tx1"/>
                                      </p:to>
                                    </p:animClr>
                                    <p:set>
                                      <p:cBhvr>
                                        <p:cTn id="34" dur="1000" fill="hold"/>
                                        <p:tgtEl>
                                          <p:spTgt spid="42"/>
                                        </p:tgtEl>
                                        <p:attrNameLst>
                                          <p:attrName>stroke.on</p:attrName>
                                        </p:attrNameLst>
                                      </p:cBhvr>
                                      <p:to>
                                        <p:strVal val="true"/>
                                      </p:to>
                                    </p:set>
                                  </p:childTnLst>
                                </p:cTn>
                              </p:par>
                              <p:par>
                                <p:cTn id="35" presetID="7" presetClass="emph" presetSubtype="2" fill="hold" nodeType="withEffect">
                                  <p:stCondLst>
                                    <p:cond delay="0"/>
                                  </p:stCondLst>
                                  <p:childTnLst>
                                    <p:animClr clrSpc="rgb" dir="cw">
                                      <p:cBhvr>
                                        <p:cTn id="36" dur="1000" fill="hold"/>
                                        <p:tgtEl>
                                          <p:spTgt spid="11"/>
                                        </p:tgtEl>
                                        <p:attrNameLst>
                                          <p:attrName>stroke.color</p:attrName>
                                        </p:attrNameLst>
                                      </p:cBhvr>
                                      <p:to>
                                        <a:schemeClr val="tx1"/>
                                      </p:to>
                                    </p:animClr>
                                    <p:set>
                                      <p:cBhvr>
                                        <p:cTn id="37" dur="1000" fill="hold"/>
                                        <p:tgtEl>
                                          <p:spTgt spid="11"/>
                                        </p:tgtEl>
                                        <p:attrNameLst>
                                          <p:attrName>stroke.on</p:attrName>
                                        </p:attrNameLst>
                                      </p:cBhvr>
                                      <p:to>
                                        <p:strVal val="true"/>
                                      </p:to>
                                    </p:set>
                                  </p:childTnLst>
                                </p:cTn>
                              </p:par>
                              <p:par>
                                <p:cTn id="38" presetID="7" presetClass="emph" presetSubtype="2" fill="hold" nodeType="withEffect">
                                  <p:stCondLst>
                                    <p:cond delay="0"/>
                                  </p:stCondLst>
                                  <p:childTnLst>
                                    <p:animClr clrSpc="rgb" dir="cw">
                                      <p:cBhvr>
                                        <p:cTn id="39" dur="1000" fill="hold"/>
                                        <p:tgtEl>
                                          <p:spTgt spid="17"/>
                                        </p:tgtEl>
                                        <p:attrNameLst>
                                          <p:attrName>stroke.color</p:attrName>
                                        </p:attrNameLst>
                                      </p:cBhvr>
                                      <p:to>
                                        <a:schemeClr val="tx1"/>
                                      </p:to>
                                    </p:animClr>
                                    <p:set>
                                      <p:cBhvr>
                                        <p:cTn id="40" dur="1000" fill="hold"/>
                                        <p:tgtEl>
                                          <p:spTgt spid="17"/>
                                        </p:tgtEl>
                                        <p:attrNameLst>
                                          <p:attrName>stroke.on</p:attrName>
                                        </p:attrNameLst>
                                      </p:cBhvr>
                                      <p:to>
                                        <p:strVal val="true"/>
                                      </p:to>
                                    </p:se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39"/>
                                        </p:tgtEl>
                                      </p:cBhvr>
                                    </p:animEffect>
                                    <p:set>
                                      <p:cBhvr>
                                        <p:cTn id="45" dur="1" fill="hold">
                                          <p:stCondLst>
                                            <p:cond delay="499"/>
                                          </p:stCondLst>
                                        </p:cTn>
                                        <p:tgtEl>
                                          <p:spTgt spid="39"/>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par>
                                <p:cTn id="49" presetID="10" presetClass="exit" presetSubtype="0" fill="hold" grpId="0" nodeType="withEffect">
                                  <p:stCondLst>
                                    <p:cond delay="0"/>
                                  </p:stCondLst>
                                  <p:childTnLst>
                                    <p:animEffect transition="out" filter="fade">
                                      <p:cBhvr>
                                        <p:cTn id="50" dur="500"/>
                                        <p:tgtEl>
                                          <p:spTgt spid="63"/>
                                        </p:tgtEl>
                                      </p:cBhvr>
                                    </p:animEffect>
                                    <p:set>
                                      <p:cBhvr>
                                        <p:cTn id="51" dur="1" fill="hold">
                                          <p:stCondLst>
                                            <p:cond delay="499"/>
                                          </p:stCondLst>
                                        </p:cTn>
                                        <p:tgtEl>
                                          <p:spTgt spid="63"/>
                                        </p:tgtEl>
                                        <p:attrNameLst>
                                          <p:attrName>style.visibility</p:attrName>
                                        </p:attrNameLst>
                                      </p:cBhvr>
                                      <p:to>
                                        <p:strVal val="hidden"/>
                                      </p:to>
                                    </p:set>
                                  </p:childTnLst>
                                </p:cTn>
                              </p:par>
                              <p:par>
                                <p:cTn id="52" presetID="7" presetClass="emph" presetSubtype="2" fill="hold" nodeType="withEffect">
                                  <p:stCondLst>
                                    <p:cond delay="0"/>
                                  </p:stCondLst>
                                  <p:childTnLst>
                                    <p:animClr clrSpc="rgb" dir="cw">
                                      <p:cBhvr>
                                        <p:cTn id="53" dur="2000" fill="hold"/>
                                        <p:tgtEl>
                                          <p:spTgt spid="9"/>
                                        </p:tgtEl>
                                        <p:attrNameLst>
                                          <p:attrName>stroke.color</p:attrName>
                                        </p:attrNameLst>
                                      </p:cBhvr>
                                      <p:to>
                                        <a:schemeClr val="tx1"/>
                                      </p:to>
                                    </p:animClr>
                                    <p:set>
                                      <p:cBhvr>
                                        <p:cTn id="54" dur="2000" fill="hold"/>
                                        <p:tgtEl>
                                          <p:spTgt spid="9"/>
                                        </p:tgtEl>
                                        <p:attrNameLst>
                                          <p:attrName>stroke.on</p:attrName>
                                        </p:attrNameLst>
                                      </p:cBhvr>
                                      <p:to>
                                        <p:strVal val="true"/>
                                      </p:to>
                                    </p:set>
                                  </p:childTnLst>
                                </p:cTn>
                              </p:par>
                              <p:par>
                                <p:cTn id="55" presetID="1" presetClass="emph" presetSubtype="2" fill="hold" nodeType="withEffect">
                                  <p:stCondLst>
                                    <p:cond delay="0"/>
                                  </p:stCondLst>
                                  <p:childTnLst>
                                    <p:animClr clrSpc="rgb" dir="cw">
                                      <p:cBhvr>
                                        <p:cTn id="56" dur="2000" fill="hold"/>
                                        <p:tgtEl>
                                          <p:spTgt spid="46"/>
                                        </p:tgtEl>
                                        <p:attrNameLst>
                                          <p:attrName>fillcolor</p:attrName>
                                        </p:attrNameLst>
                                      </p:cBhvr>
                                      <p:to>
                                        <a:srgbClr val="EEDD88"/>
                                      </p:to>
                                    </p:animClr>
                                    <p:set>
                                      <p:cBhvr>
                                        <p:cTn id="57" dur="2000" fill="hold"/>
                                        <p:tgtEl>
                                          <p:spTgt spid="46"/>
                                        </p:tgtEl>
                                        <p:attrNameLst>
                                          <p:attrName>fill.type</p:attrName>
                                        </p:attrNameLst>
                                      </p:cBhvr>
                                      <p:to>
                                        <p:strVal val="solid"/>
                                      </p:to>
                                    </p:set>
                                    <p:set>
                                      <p:cBhvr>
                                        <p:cTn id="58" dur="2000" fill="hold"/>
                                        <p:tgtEl>
                                          <p:spTgt spid="46"/>
                                        </p:tgtEl>
                                        <p:attrNameLst>
                                          <p:attrName>fill.on</p:attrName>
                                        </p:attrNameLst>
                                      </p:cBhvr>
                                      <p:to>
                                        <p:strVal val="true"/>
                                      </p:to>
                                    </p:set>
                                  </p:childTnLst>
                                </p:cTn>
                              </p:par>
                              <p:par>
                                <p:cTn id="59" presetID="10" presetClass="entr" presetSubtype="0"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500"/>
                                        <p:tgtEl>
                                          <p:spTgt spid="34"/>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xit" presetSubtype="0" fill="hold" grpId="1" nodeType="clickEffect">
                                  <p:stCondLst>
                                    <p:cond delay="0"/>
                                  </p:stCondLst>
                                  <p:childTnLst>
                                    <p:animEffect transition="out" filter="fade">
                                      <p:cBhvr>
                                        <p:cTn id="65" dur="500"/>
                                        <p:tgtEl>
                                          <p:spTgt spid="38"/>
                                        </p:tgtEl>
                                      </p:cBhvr>
                                    </p:animEffect>
                                    <p:set>
                                      <p:cBhvr>
                                        <p:cTn id="66" dur="1" fill="hold">
                                          <p:stCondLst>
                                            <p:cond delay="499"/>
                                          </p:stCondLst>
                                        </p:cTn>
                                        <p:tgtEl>
                                          <p:spTgt spid="38"/>
                                        </p:tgtEl>
                                        <p:attrNameLst>
                                          <p:attrName>style.visibility</p:attrName>
                                        </p:attrNameLst>
                                      </p:cBhvr>
                                      <p:to>
                                        <p:strVal val="hidden"/>
                                      </p:to>
                                    </p:se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7" presetClass="emph" presetSubtype="2" fill="hold" nodeType="withEffect">
                                  <p:stCondLst>
                                    <p:cond delay="0"/>
                                  </p:stCondLst>
                                  <p:childTnLst>
                                    <p:animClr clrSpc="rgb" dir="cw">
                                      <p:cBhvr>
                                        <p:cTn id="71" dur="1000" fill="hold"/>
                                        <p:tgtEl>
                                          <p:spTgt spid="49"/>
                                        </p:tgtEl>
                                        <p:attrNameLst>
                                          <p:attrName>stroke.color</p:attrName>
                                        </p:attrNameLst>
                                      </p:cBhvr>
                                      <p:to>
                                        <a:schemeClr val="tx1"/>
                                      </p:to>
                                    </p:animClr>
                                    <p:set>
                                      <p:cBhvr>
                                        <p:cTn id="72" dur="1000" fill="hold"/>
                                        <p:tgtEl>
                                          <p:spTgt spid="49"/>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34" grpId="0"/>
      <p:bldP spid="38" grpId="0"/>
      <p:bldP spid="38" grpId="1"/>
      <p:bldP spid="39" grpId="0"/>
      <p:bldP spid="39" grpId="1"/>
      <p:bldP spid="41"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65EDAC-13D7-7C42-A02F-3B3F2CF4A126}"/>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18D34E14-8BC1-B241-8615-904193121A72}"/>
              </a:ext>
            </a:extLst>
          </p:cNvPr>
          <p:cNvSpPr>
            <a:spLocks noGrp="1"/>
          </p:cNvSpPr>
          <p:nvPr>
            <p:ph idx="1"/>
          </p:nvPr>
        </p:nvSpPr>
        <p:spPr/>
        <p:txBody>
          <a:bodyPr/>
          <a:lstStyle/>
          <a:p>
            <a:endParaRPr lang="en-US" dirty="0"/>
          </a:p>
        </p:txBody>
      </p:sp>
      <p:sp>
        <p:nvSpPr>
          <p:cNvPr id="4" name="Slide Number Placeholder 3">
            <a:extLst>
              <a:ext uri="{FF2B5EF4-FFF2-40B4-BE49-F238E27FC236}">
                <a16:creationId xmlns:a16="http://schemas.microsoft.com/office/drawing/2014/main" id="{B493DC83-9774-E64A-AD3E-B41DC92FF4BF}"/>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56861CCF-B625-514B-BA14-C39CE0147261}"/>
              </a:ext>
            </a:extLst>
          </p:cNvPr>
          <p:cNvPicPr>
            <a:picLocks noChangeAspect="1"/>
          </p:cNvPicPr>
          <p:nvPr/>
        </p:nvPicPr>
        <p:blipFill>
          <a:blip r:embed="rId2"/>
          <a:stretch>
            <a:fillRect/>
          </a:stretch>
        </p:blipFill>
        <p:spPr>
          <a:xfrm>
            <a:off x="317500" y="2279650"/>
            <a:ext cx="8509000" cy="2298700"/>
          </a:xfrm>
          <a:prstGeom prst="rect">
            <a:avLst/>
          </a:prstGeom>
        </p:spPr>
      </p:pic>
      <p:sp>
        <p:nvSpPr>
          <p:cNvPr id="7" name="TextBox 6">
            <a:extLst>
              <a:ext uri="{FF2B5EF4-FFF2-40B4-BE49-F238E27FC236}">
                <a16:creationId xmlns:a16="http://schemas.microsoft.com/office/drawing/2014/main" id="{858F7A59-494B-59B7-6FB7-442A729A0BBC}"/>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306044076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ADB5D-8E51-DE49-BF67-76B367638925}"/>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25124316-2830-484F-BB65-053ECB5D4733}"/>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4B1998BC-50E3-A146-8B25-8F1D0C5A861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FCAC06A0-367A-9249-B9DA-8CE5B70A7F3C}"/>
              </a:ext>
            </a:extLst>
          </p:cNvPr>
          <p:cNvPicPr>
            <a:picLocks noChangeAspect="1"/>
          </p:cNvPicPr>
          <p:nvPr/>
        </p:nvPicPr>
        <p:blipFill>
          <a:blip r:embed="rId2"/>
          <a:stretch>
            <a:fillRect/>
          </a:stretch>
        </p:blipFill>
        <p:spPr>
          <a:xfrm>
            <a:off x="1416050" y="1371600"/>
            <a:ext cx="6235700" cy="4648200"/>
          </a:xfrm>
          <a:prstGeom prst="rect">
            <a:avLst/>
          </a:prstGeom>
        </p:spPr>
      </p:pic>
      <p:sp>
        <p:nvSpPr>
          <p:cNvPr id="7" name="TextBox 6">
            <a:extLst>
              <a:ext uri="{FF2B5EF4-FFF2-40B4-BE49-F238E27FC236}">
                <a16:creationId xmlns:a16="http://schemas.microsoft.com/office/drawing/2014/main" id="{E558D438-FA01-7D4D-A047-88371973D689}"/>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1120467594"/>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9A6F65-BE06-1044-BE5A-1B92DB8E3773}"/>
              </a:ext>
            </a:extLst>
          </p:cNvPr>
          <p:cNvSpPr>
            <a:spLocks noGrp="1"/>
          </p:cNvSpPr>
          <p:nvPr>
            <p:ph type="title"/>
          </p:nvPr>
        </p:nvSpPr>
        <p:spPr/>
        <p:txBody>
          <a:bodyPr/>
          <a:lstStyle/>
          <a:p>
            <a:r>
              <a:rPr kumimoji="1" lang="en-US" altLang="zh-CN" dirty="0"/>
              <a:t>Aside: In-Memory Crossbar Computation</a:t>
            </a:r>
            <a:endParaRPr lang="en-US" dirty="0"/>
          </a:p>
        </p:txBody>
      </p:sp>
      <p:sp>
        <p:nvSpPr>
          <p:cNvPr id="3" name="Content Placeholder 2">
            <a:extLst>
              <a:ext uri="{FF2B5EF4-FFF2-40B4-BE49-F238E27FC236}">
                <a16:creationId xmlns:a16="http://schemas.microsoft.com/office/drawing/2014/main" id="{09935668-E7C4-0548-832A-CD81E1B23F0C}"/>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1E3A805-0324-414A-BB66-648A37998F60}"/>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pic>
        <p:nvPicPr>
          <p:cNvPr id="5" name="Picture 4">
            <a:extLst>
              <a:ext uri="{FF2B5EF4-FFF2-40B4-BE49-F238E27FC236}">
                <a16:creationId xmlns:a16="http://schemas.microsoft.com/office/drawing/2014/main" id="{E5ABF115-D8A1-8847-91A0-EF451FA6F821}"/>
              </a:ext>
            </a:extLst>
          </p:cNvPr>
          <p:cNvPicPr>
            <a:picLocks noChangeAspect="1"/>
          </p:cNvPicPr>
          <p:nvPr/>
        </p:nvPicPr>
        <p:blipFill>
          <a:blip r:embed="rId3"/>
          <a:stretch>
            <a:fillRect/>
          </a:stretch>
        </p:blipFill>
        <p:spPr>
          <a:xfrm>
            <a:off x="647700" y="1176338"/>
            <a:ext cx="7772400" cy="5067300"/>
          </a:xfrm>
          <a:prstGeom prst="rect">
            <a:avLst/>
          </a:prstGeom>
        </p:spPr>
      </p:pic>
      <p:sp>
        <p:nvSpPr>
          <p:cNvPr id="6" name="TextBox 5">
            <a:extLst>
              <a:ext uri="{FF2B5EF4-FFF2-40B4-BE49-F238E27FC236}">
                <a16:creationId xmlns:a16="http://schemas.microsoft.com/office/drawing/2014/main" id="{CADCE9C7-9298-FE40-854C-0DB9A60FE840}"/>
              </a:ext>
            </a:extLst>
          </p:cNvPr>
          <p:cNvSpPr txBox="1"/>
          <p:nvPr/>
        </p:nvSpPr>
        <p:spPr>
          <a:xfrm>
            <a:off x="2362200" y="6396038"/>
            <a:ext cx="4818691" cy="492443"/>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Arial" charset="0"/>
                <a:ea typeface="ＭＳ Ｐゴシック" charset="-128"/>
                <a:cs typeface="+mn-cs"/>
              </a:rPr>
              <a:t>Shafiee</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ISAAC: A Convolutional Neural Network Accelerator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with In-Situ Analog Arithmetic in Crossbars</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ISCA 2016.</a:t>
            </a:r>
          </a:p>
        </p:txBody>
      </p:sp>
    </p:spTree>
    <p:extLst>
      <p:ext uri="{BB962C8B-B14F-4D97-AF65-F5344CB8AC3E}">
        <p14:creationId xmlns:p14="http://schemas.microsoft.com/office/powerpoint/2010/main" val="2510586962"/>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dirty="0"/>
              <a:t>Aside: In-Memory Crossbar Computation</a:t>
            </a:r>
            <a:endParaRPr kumimoji="1" lang="zh-CN" altLang="en-US" dirty="0"/>
          </a:p>
        </p:txBody>
      </p:sp>
      <p:pic>
        <p:nvPicPr>
          <p:cNvPr id="5" name="图片 4"/>
          <p:cNvPicPr>
            <a:picLocks noChangeAspect="1"/>
          </p:cNvPicPr>
          <p:nvPr/>
        </p:nvPicPr>
        <p:blipFill>
          <a:blip r:embed="rId4"/>
          <a:stretch>
            <a:fillRect/>
          </a:stretch>
        </p:blipFill>
        <p:spPr>
          <a:xfrm>
            <a:off x="7345" y="2936585"/>
            <a:ext cx="2394612" cy="987092"/>
          </a:xfrm>
          <a:prstGeom prst="rect">
            <a:avLst/>
          </a:prstGeom>
        </p:spPr>
      </p:pic>
      <p:pic>
        <p:nvPicPr>
          <p:cNvPr id="6" name="图片 5"/>
          <p:cNvPicPr>
            <a:picLocks noChangeAspect="1"/>
          </p:cNvPicPr>
          <p:nvPr/>
        </p:nvPicPr>
        <p:blipFill>
          <a:blip r:embed="rId5"/>
          <a:stretch>
            <a:fillRect/>
          </a:stretch>
        </p:blipFill>
        <p:spPr>
          <a:xfrm>
            <a:off x="2371448" y="3262277"/>
            <a:ext cx="399943" cy="399943"/>
          </a:xfrm>
          <a:prstGeom prst="rect">
            <a:avLst/>
          </a:prstGeom>
        </p:spPr>
      </p:pic>
      <p:pic>
        <p:nvPicPr>
          <p:cNvPr id="7" name="图片 6"/>
          <p:cNvPicPr>
            <a:picLocks noChangeAspect="1"/>
          </p:cNvPicPr>
          <p:nvPr/>
        </p:nvPicPr>
        <p:blipFill>
          <a:blip r:embed="rId6"/>
          <a:stretch>
            <a:fillRect/>
          </a:stretch>
        </p:blipFill>
        <p:spPr>
          <a:xfrm>
            <a:off x="3099405" y="2123305"/>
            <a:ext cx="2504052" cy="2707083"/>
          </a:xfrm>
          <a:prstGeom prst="rect">
            <a:avLst/>
          </a:prstGeom>
        </p:spPr>
      </p:pic>
      <p:pic>
        <p:nvPicPr>
          <p:cNvPr id="9" name="图片 8"/>
          <p:cNvPicPr>
            <a:picLocks noChangeAspect="1"/>
          </p:cNvPicPr>
          <p:nvPr/>
        </p:nvPicPr>
        <p:blipFill>
          <a:blip r:embed="rId7"/>
          <a:stretch>
            <a:fillRect/>
          </a:stretch>
        </p:blipFill>
        <p:spPr>
          <a:xfrm>
            <a:off x="6809980" y="3045951"/>
            <a:ext cx="2048885" cy="731744"/>
          </a:xfrm>
          <a:prstGeom prst="rect">
            <a:avLst/>
          </a:prstGeom>
        </p:spPr>
      </p:pic>
      <p:pic>
        <p:nvPicPr>
          <p:cNvPr id="10" name="图片 9"/>
          <p:cNvPicPr>
            <a:picLocks noChangeAspect="1"/>
          </p:cNvPicPr>
          <p:nvPr/>
        </p:nvPicPr>
        <p:blipFill>
          <a:blip r:embed="rId8"/>
          <a:stretch>
            <a:fillRect/>
          </a:stretch>
        </p:blipFill>
        <p:spPr>
          <a:xfrm>
            <a:off x="5895417" y="2936585"/>
            <a:ext cx="846584" cy="940649"/>
          </a:xfrm>
          <a:prstGeom prst="rect">
            <a:avLst/>
          </a:prstGeom>
        </p:spPr>
      </p:pic>
      <p:pic>
        <p:nvPicPr>
          <p:cNvPr id="11" name="图片 10"/>
          <p:cNvPicPr>
            <a:picLocks noChangeAspect="1"/>
          </p:cNvPicPr>
          <p:nvPr/>
        </p:nvPicPr>
        <p:blipFill>
          <a:blip r:embed="rId9"/>
          <a:stretch>
            <a:fillRect/>
          </a:stretch>
        </p:blipFill>
        <p:spPr>
          <a:xfrm>
            <a:off x="2325366" y="1932622"/>
            <a:ext cx="3655361" cy="3460927"/>
          </a:xfrm>
          <a:prstGeom prst="rect">
            <a:avLst/>
          </a:prstGeom>
          <a:effectLst>
            <a:outerShdw blurRad="50800" dist="38100" dir="2700000" sx="102000" sy="102000" algn="tl" rotWithShape="0">
              <a:prstClr val="black">
                <a:alpha val="40000"/>
              </a:prstClr>
            </a:outerShdw>
          </a:effectLst>
        </p:spPr>
      </p:pic>
      <p:pic>
        <p:nvPicPr>
          <p:cNvPr id="18" name="图片 17"/>
          <p:cNvPicPr>
            <a:picLocks noChangeAspect="1"/>
          </p:cNvPicPr>
          <p:nvPr/>
        </p:nvPicPr>
        <p:blipFill>
          <a:blip r:embed="rId10"/>
          <a:stretch>
            <a:fillRect/>
          </a:stretch>
        </p:blipFill>
        <p:spPr>
          <a:xfrm>
            <a:off x="1431538" y="2035430"/>
            <a:ext cx="1189586" cy="2808203"/>
          </a:xfrm>
          <a:prstGeom prst="rect">
            <a:avLst/>
          </a:prstGeom>
        </p:spPr>
      </p:pic>
      <p:pic>
        <p:nvPicPr>
          <p:cNvPr id="19" name="图片 18"/>
          <p:cNvPicPr>
            <a:picLocks noChangeAspect="1"/>
          </p:cNvPicPr>
          <p:nvPr/>
        </p:nvPicPr>
        <p:blipFill>
          <a:blip r:embed="rId11"/>
          <a:stretch>
            <a:fillRect/>
          </a:stretch>
        </p:blipFill>
        <p:spPr>
          <a:xfrm>
            <a:off x="2836494" y="5325337"/>
            <a:ext cx="3117315" cy="986492"/>
          </a:xfrm>
          <a:prstGeom prst="rect">
            <a:avLst/>
          </a:prstGeom>
        </p:spPr>
      </p:pic>
      <p:cxnSp>
        <p:nvCxnSpPr>
          <p:cNvPr id="23" name="直接箭头连接符 22"/>
          <p:cNvCxnSpPr/>
          <p:nvPr/>
        </p:nvCxnSpPr>
        <p:spPr>
          <a:xfrm flipH="1">
            <a:off x="3166994" y="230181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2336150" y="2320020"/>
            <a:ext cx="830844" cy="2236488"/>
            <a:chOff x="2382229" y="2776110"/>
            <a:chExt cx="830844" cy="2236488"/>
          </a:xfrm>
        </p:grpSpPr>
        <p:grpSp>
          <p:nvGrpSpPr>
            <p:cNvPr id="47" name="组合 46"/>
            <p:cNvGrpSpPr/>
            <p:nvPr/>
          </p:nvGrpSpPr>
          <p:grpSpPr>
            <a:xfrm>
              <a:off x="2382229" y="2776110"/>
              <a:ext cx="830844" cy="1493556"/>
              <a:chOff x="2382229" y="2776110"/>
              <a:chExt cx="830844" cy="1493556"/>
            </a:xfrm>
          </p:grpSpPr>
          <p:cxnSp>
            <p:nvCxnSpPr>
              <p:cNvPr id="4" name="直接连接符 3"/>
              <p:cNvCxnSpPr/>
              <p:nvPr/>
            </p:nvCxnSpPr>
            <p:spPr>
              <a:xfrm>
                <a:off x="2412583"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2412583"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2382229"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29" name="直接连接符 28"/>
            <p:cNvCxnSpPr/>
            <p:nvPr/>
          </p:nvCxnSpPr>
          <p:spPr>
            <a:xfrm>
              <a:off x="2412583"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30" name="直接箭头连接符 29"/>
          <p:cNvCxnSpPr/>
          <p:nvPr/>
        </p:nvCxnSpPr>
        <p:spPr>
          <a:xfrm flipH="1">
            <a:off x="3990419"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flipH="1">
            <a:off x="4856235" y="2310512"/>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5647894"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9" name="组合 48"/>
          <p:cNvGrpSpPr/>
          <p:nvPr/>
        </p:nvGrpSpPr>
        <p:grpSpPr>
          <a:xfrm>
            <a:off x="3159237" y="2320020"/>
            <a:ext cx="830844" cy="2236488"/>
            <a:chOff x="3205316" y="2776110"/>
            <a:chExt cx="830844" cy="2236488"/>
          </a:xfrm>
        </p:grpSpPr>
        <p:cxnSp>
          <p:nvCxnSpPr>
            <p:cNvPr id="33" name="直接连接符 32"/>
            <p:cNvCxnSpPr/>
            <p:nvPr/>
          </p:nvCxnSpPr>
          <p:spPr>
            <a:xfrm>
              <a:off x="3235670"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3235670"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3205316"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3235670"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3973378" y="2321175"/>
            <a:ext cx="896170" cy="2236488"/>
            <a:chOff x="4019457" y="2777265"/>
            <a:chExt cx="830844" cy="2236488"/>
          </a:xfrm>
        </p:grpSpPr>
        <p:cxnSp>
          <p:nvCxnSpPr>
            <p:cNvPr id="37" name="直接连接符 36"/>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4819607" y="2315378"/>
            <a:ext cx="851439" cy="2236488"/>
            <a:chOff x="4019457" y="2777265"/>
            <a:chExt cx="830844" cy="2236488"/>
          </a:xfrm>
        </p:grpSpPr>
        <p:cxnSp>
          <p:nvCxnSpPr>
            <p:cNvPr id="43" name="直接连接符 42"/>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50" name="组合 49">
            <a:extLst>
              <a:ext uri="{FF2B5EF4-FFF2-40B4-BE49-F238E27FC236}">
                <a16:creationId xmlns:a16="http://schemas.microsoft.com/office/drawing/2014/main" id="{E723E644-B3BA-164F-B6B1-DAF09DA838AF}"/>
              </a:ext>
            </a:extLst>
          </p:cNvPr>
          <p:cNvGrpSpPr/>
          <p:nvPr/>
        </p:nvGrpSpPr>
        <p:grpSpPr>
          <a:xfrm>
            <a:off x="2099691" y="1236406"/>
            <a:ext cx="4321210" cy="4051741"/>
            <a:chOff x="3060000" y="1033443"/>
            <a:chExt cx="4321210" cy="4051741"/>
          </a:xfrm>
        </p:grpSpPr>
        <p:pic>
          <p:nvPicPr>
            <p:cNvPr id="51" name="图片 50">
              <a:extLst>
                <a:ext uri="{FF2B5EF4-FFF2-40B4-BE49-F238E27FC236}">
                  <a16:creationId xmlns:a16="http://schemas.microsoft.com/office/drawing/2014/main" id="{1A3575BE-F1BA-A243-90BA-96B8A349894F}"/>
                </a:ext>
              </a:extLst>
            </p:cNvPr>
            <p:cNvPicPr>
              <a:picLocks noChangeAspect="1"/>
            </p:cNvPicPr>
            <p:nvPr/>
          </p:nvPicPr>
          <p:blipFill>
            <a:blip r:embed="rId12"/>
            <a:stretch>
              <a:fillRect/>
            </a:stretch>
          </p:blipFill>
          <p:spPr>
            <a:xfrm>
              <a:off x="3418378" y="1390115"/>
              <a:ext cx="699478" cy="690511"/>
            </a:xfrm>
            <a:prstGeom prst="rect">
              <a:avLst/>
            </a:prstGeom>
          </p:spPr>
        </p:pic>
        <p:pic>
          <p:nvPicPr>
            <p:cNvPr id="52" name="图片 51">
              <a:extLst>
                <a:ext uri="{FF2B5EF4-FFF2-40B4-BE49-F238E27FC236}">
                  <a16:creationId xmlns:a16="http://schemas.microsoft.com/office/drawing/2014/main" id="{EE5CD3B8-887B-0F41-97E1-651D992C7E66}"/>
                </a:ext>
              </a:extLst>
            </p:cNvPr>
            <p:cNvPicPr>
              <a:picLocks noChangeAspect="1"/>
            </p:cNvPicPr>
            <p:nvPr/>
          </p:nvPicPr>
          <p:blipFill>
            <a:blip r:embed="rId12"/>
            <a:stretch>
              <a:fillRect/>
            </a:stretch>
          </p:blipFill>
          <p:spPr>
            <a:xfrm>
              <a:off x="4403925" y="1390115"/>
              <a:ext cx="699478" cy="690511"/>
            </a:xfrm>
            <a:prstGeom prst="rect">
              <a:avLst/>
            </a:prstGeom>
          </p:spPr>
        </p:pic>
        <p:pic>
          <p:nvPicPr>
            <p:cNvPr id="53" name="图片 52">
              <a:extLst>
                <a:ext uri="{FF2B5EF4-FFF2-40B4-BE49-F238E27FC236}">
                  <a16:creationId xmlns:a16="http://schemas.microsoft.com/office/drawing/2014/main" id="{3AA2CACC-E43E-5E4C-9DE6-2CDC97DF846C}"/>
                </a:ext>
              </a:extLst>
            </p:cNvPr>
            <p:cNvPicPr>
              <a:picLocks noChangeAspect="1"/>
            </p:cNvPicPr>
            <p:nvPr/>
          </p:nvPicPr>
          <p:blipFill>
            <a:blip r:embed="rId12"/>
            <a:stretch>
              <a:fillRect/>
            </a:stretch>
          </p:blipFill>
          <p:spPr>
            <a:xfrm>
              <a:off x="5404216" y="1375080"/>
              <a:ext cx="699478" cy="690511"/>
            </a:xfrm>
            <a:prstGeom prst="rect">
              <a:avLst/>
            </a:prstGeom>
          </p:spPr>
        </p:pic>
        <p:pic>
          <p:nvPicPr>
            <p:cNvPr id="54" name="图片 53">
              <a:extLst>
                <a:ext uri="{FF2B5EF4-FFF2-40B4-BE49-F238E27FC236}">
                  <a16:creationId xmlns:a16="http://schemas.microsoft.com/office/drawing/2014/main" id="{F316022C-072B-7440-B636-B350812033FF}"/>
                </a:ext>
              </a:extLst>
            </p:cNvPr>
            <p:cNvPicPr>
              <a:picLocks noChangeAspect="1"/>
            </p:cNvPicPr>
            <p:nvPr/>
          </p:nvPicPr>
          <p:blipFill>
            <a:blip r:embed="rId12"/>
            <a:stretch>
              <a:fillRect/>
            </a:stretch>
          </p:blipFill>
          <p:spPr>
            <a:xfrm>
              <a:off x="6338906" y="1361443"/>
              <a:ext cx="699478" cy="690511"/>
            </a:xfrm>
            <a:prstGeom prst="rect">
              <a:avLst/>
            </a:prstGeom>
          </p:spPr>
        </p:pic>
        <p:pic>
          <p:nvPicPr>
            <p:cNvPr id="55" name="图片 54">
              <a:extLst>
                <a:ext uri="{FF2B5EF4-FFF2-40B4-BE49-F238E27FC236}">
                  <a16:creationId xmlns:a16="http://schemas.microsoft.com/office/drawing/2014/main" id="{44145ED6-ED3B-5747-8F98-9495648C9069}"/>
                </a:ext>
              </a:extLst>
            </p:cNvPr>
            <p:cNvPicPr>
              <a:picLocks noChangeAspect="1"/>
            </p:cNvPicPr>
            <p:nvPr/>
          </p:nvPicPr>
          <p:blipFill>
            <a:blip r:embed="rId12"/>
            <a:stretch>
              <a:fillRect/>
            </a:stretch>
          </p:blipFill>
          <p:spPr>
            <a:xfrm>
              <a:off x="3442583" y="2262484"/>
              <a:ext cx="699478" cy="690511"/>
            </a:xfrm>
            <a:prstGeom prst="rect">
              <a:avLst/>
            </a:prstGeom>
          </p:spPr>
        </p:pic>
        <p:pic>
          <p:nvPicPr>
            <p:cNvPr id="56" name="图片 55">
              <a:extLst>
                <a:ext uri="{FF2B5EF4-FFF2-40B4-BE49-F238E27FC236}">
                  <a16:creationId xmlns:a16="http://schemas.microsoft.com/office/drawing/2014/main" id="{F8321BDF-C0A7-2D41-9612-672FE4A3A601}"/>
                </a:ext>
              </a:extLst>
            </p:cNvPr>
            <p:cNvPicPr>
              <a:picLocks noChangeAspect="1"/>
            </p:cNvPicPr>
            <p:nvPr/>
          </p:nvPicPr>
          <p:blipFill>
            <a:blip r:embed="rId12"/>
            <a:stretch>
              <a:fillRect/>
            </a:stretch>
          </p:blipFill>
          <p:spPr>
            <a:xfrm>
              <a:off x="4428130" y="2262484"/>
              <a:ext cx="699478" cy="690511"/>
            </a:xfrm>
            <a:prstGeom prst="rect">
              <a:avLst/>
            </a:prstGeom>
          </p:spPr>
        </p:pic>
        <p:pic>
          <p:nvPicPr>
            <p:cNvPr id="57" name="图片 56">
              <a:extLst>
                <a:ext uri="{FF2B5EF4-FFF2-40B4-BE49-F238E27FC236}">
                  <a16:creationId xmlns:a16="http://schemas.microsoft.com/office/drawing/2014/main" id="{DC6B0563-40F8-EB4F-B152-ECCDFA656BE8}"/>
                </a:ext>
              </a:extLst>
            </p:cNvPr>
            <p:cNvPicPr>
              <a:picLocks noChangeAspect="1"/>
            </p:cNvPicPr>
            <p:nvPr/>
          </p:nvPicPr>
          <p:blipFill>
            <a:blip r:embed="rId12"/>
            <a:stretch>
              <a:fillRect/>
            </a:stretch>
          </p:blipFill>
          <p:spPr>
            <a:xfrm>
              <a:off x="5428421" y="2246737"/>
              <a:ext cx="699478" cy="690511"/>
            </a:xfrm>
            <a:prstGeom prst="rect">
              <a:avLst/>
            </a:prstGeom>
          </p:spPr>
        </p:pic>
        <p:pic>
          <p:nvPicPr>
            <p:cNvPr id="58" name="图片 57">
              <a:extLst>
                <a:ext uri="{FF2B5EF4-FFF2-40B4-BE49-F238E27FC236}">
                  <a16:creationId xmlns:a16="http://schemas.microsoft.com/office/drawing/2014/main" id="{B4928341-E3C9-944F-9575-671A80D05155}"/>
                </a:ext>
              </a:extLst>
            </p:cNvPr>
            <p:cNvPicPr>
              <a:picLocks noChangeAspect="1"/>
            </p:cNvPicPr>
            <p:nvPr/>
          </p:nvPicPr>
          <p:blipFill>
            <a:blip r:embed="rId12"/>
            <a:stretch>
              <a:fillRect/>
            </a:stretch>
          </p:blipFill>
          <p:spPr>
            <a:xfrm>
              <a:off x="6336425" y="2262483"/>
              <a:ext cx="699478" cy="690511"/>
            </a:xfrm>
            <a:prstGeom prst="rect">
              <a:avLst/>
            </a:prstGeom>
          </p:spPr>
        </p:pic>
        <p:pic>
          <p:nvPicPr>
            <p:cNvPr id="59" name="图片 58">
              <a:extLst>
                <a:ext uri="{FF2B5EF4-FFF2-40B4-BE49-F238E27FC236}">
                  <a16:creationId xmlns:a16="http://schemas.microsoft.com/office/drawing/2014/main" id="{F9E2B7E9-60AB-1040-B90A-A2A45A279285}"/>
                </a:ext>
              </a:extLst>
            </p:cNvPr>
            <p:cNvPicPr>
              <a:picLocks noChangeAspect="1"/>
            </p:cNvPicPr>
            <p:nvPr/>
          </p:nvPicPr>
          <p:blipFill>
            <a:blip r:embed="rId12"/>
            <a:stretch>
              <a:fillRect/>
            </a:stretch>
          </p:blipFill>
          <p:spPr>
            <a:xfrm>
              <a:off x="3418378" y="3148861"/>
              <a:ext cx="699478" cy="690511"/>
            </a:xfrm>
            <a:prstGeom prst="rect">
              <a:avLst/>
            </a:prstGeom>
          </p:spPr>
        </p:pic>
        <p:pic>
          <p:nvPicPr>
            <p:cNvPr id="60" name="图片 59">
              <a:extLst>
                <a:ext uri="{FF2B5EF4-FFF2-40B4-BE49-F238E27FC236}">
                  <a16:creationId xmlns:a16="http://schemas.microsoft.com/office/drawing/2014/main" id="{13A7569F-9D80-A743-BCA7-9401CBCAC04D}"/>
                </a:ext>
              </a:extLst>
            </p:cNvPr>
            <p:cNvPicPr>
              <a:picLocks noChangeAspect="1"/>
            </p:cNvPicPr>
            <p:nvPr/>
          </p:nvPicPr>
          <p:blipFill>
            <a:blip r:embed="rId12"/>
            <a:stretch>
              <a:fillRect/>
            </a:stretch>
          </p:blipFill>
          <p:spPr>
            <a:xfrm>
              <a:off x="4403925" y="3148861"/>
              <a:ext cx="699478" cy="690511"/>
            </a:xfrm>
            <a:prstGeom prst="rect">
              <a:avLst/>
            </a:prstGeom>
          </p:spPr>
        </p:pic>
        <p:pic>
          <p:nvPicPr>
            <p:cNvPr id="61" name="图片 60">
              <a:extLst>
                <a:ext uri="{FF2B5EF4-FFF2-40B4-BE49-F238E27FC236}">
                  <a16:creationId xmlns:a16="http://schemas.microsoft.com/office/drawing/2014/main" id="{BCF0BFCF-39F2-6942-B39A-C9A49213D1EB}"/>
                </a:ext>
              </a:extLst>
            </p:cNvPr>
            <p:cNvPicPr>
              <a:picLocks noChangeAspect="1"/>
            </p:cNvPicPr>
            <p:nvPr/>
          </p:nvPicPr>
          <p:blipFill>
            <a:blip r:embed="rId12"/>
            <a:stretch>
              <a:fillRect/>
            </a:stretch>
          </p:blipFill>
          <p:spPr>
            <a:xfrm>
              <a:off x="5404216" y="3133826"/>
              <a:ext cx="699478" cy="690511"/>
            </a:xfrm>
            <a:prstGeom prst="rect">
              <a:avLst/>
            </a:prstGeom>
          </p:spPr>
        </p:pic>
        <p:pic>
          <p:nvPicPr>
            <p:cNvPr id="62" name="图片 61">
              <a:extLst>
                <a:ext uri="{FF2B5EF4-FFF2-40B4-BE49-F238E27FC236}">
                  <a16:creationId xmlns:a16="http://schemas.microsoft.com/office/drawing/2014/main" id="{0865702B-F556-0F48-B080-6E065E47BF30}"/>
                </a:ext>
              </a:extLst>
            </p:cNvPr>
            <p:cNvPicPr>
              <a:picLocks noChangeAspect="1"/>
            </p:cNvPicPr>
            <p:nvPr/>
          </p:nvPicPr>
          <p:blipFill>
            <a:blip r:embed="rId12"/>
            <a:stretch>
              <a:fillRect/>
            </a:stretch>
          </p:blipFill>
          <p:spPr>
            <a:xfrm>
              <a:off x="6338906" y="3120189"/>
              <a:ext cx="699478" cy="690511"/>
            </a:xfrm>
            <a:prstGeom prst="rect">
              <a:avLst/>
            </a:prstGeom>
          </p:spPr>
        </p:pic>
        <p:pic>
          <p:nvPicPr>
            <p:cNvPr id="63" name="图片 62">
              <a:extLst>
                <a:ext uri="{FF2B5EF4-FFF2-40B4-BE49-F238E27FC236}">
                  <a16:creationId xmlns:a16="http://schemas.microsoft.com/office/drawing/2014/main" id="{DD67BD2A-26B5-9242-BB72-0CC1428BD268}"/>
                </a:ext>
              </a:extLst>
            </p:cNvPr>
            <p:cNvPicPr>
              <a:picLocks noChangeAspect="1"/>
            </p:cNvPicPr>
            <p:nvPr/>
          </p:nvPicPr>
          <p:blipFill>
            <a:blip r:embed="rId12"/>
            <a:stretch>
              <a:fillRect/>
            </a:stretch>
          </p:blipFill>
          <p:spPr>
            <a:xfrm>
              <a:off x="3418378" y="4063555"/>
              <a:ext cx="699478" cy="690511"/>
            </a:xfrm>
            <a:prstGeom prst="rect">
              <a:avLst/>
            </a:prstGeom>
          </p:spPr>
        </p:pic>
        <p:pic>
          <p:nvPicPr>
            <p:cNvPr id="64" name="图片 63">
              <a:extLst>
                <a:ext uri="{FF2B5EF4-FFF2-40B4-BE49-F238E27FC236}">
                  <a16:creationId xmlns:a16="http://schemas.microsoft.com/office/drawing/2014/main" id="{DB8C0ACD-1256-7D43-9B11-83E83DA5ACCD}"/>
                </a:ext>
              </a:extLst>
            </p:cNvPr>
            <p:cNvPicPr>
              <a:picLocks noChangeAspect="1"/>
            </p:cNvPicPr>
            <p:nvPr/>
          </p:nvPicPr>
          <p:blipFill>
            <a:blip r:embed="rId12"/>
            <a:stretch>
              <a:fillRect/>
            </a:stretch>
          </p:blipFill>
          <p:spPr>
            <a:xfrm>
              <a:off x="4403925" y="4063555"/>
              <a:ext cx="699478" cy="690511"/>
            </a:xfrm>
            <a:prstGeom prst="rect">
              <a:avLst/>
            </a:prstGeom>
          </p:spPr>
        </p:pic>
        <p:pic>
          <p:nvPicPr>
            <p:cNvPr id="65" name="图片 64">
              <a:extLst>
                <a:ext uri="{FF2B5EF4-FFF2-40B4-BE49-F238E27FC236}">
                  <a16:creationId xmlns:a16="http://schemas.microsoft.com/office/drawing/2014/main" id="{E5E11D8B-0437-9E47-A460-7F24AC406A86}"/>
                </a:ext>
              </a:extLst>
            </p:cNvPr>
            <p:cNvPicPr>
              <a:picLocks noChangeAspect="1"/>
            </p:cNvPicPr>
            <p:nvPr/>
          </p:nvPicPr>
          <p:blipFill>
            <a:blip r:embed="rId12"/>
            <a:stretch>
              <a:fillRect/>
            </a:stretch>
          </p:blipFill>
          <p:spPr>
            <a:xfrm>
              <a:off x="5404216" y="4048520"/>
              <a:ext cx="699478" cy="690511"/>
            </a:xfrm>
            <a:prstGeom prst="rect">
              <a:avLst/>
            </a:prstGeom>
          </p:spPr>
        </p:pic>
        <p:pic>
          <p:nvPicPr>
            <p:cNvPr id="66" name="图片 65">
              <a:extLst>
                <a:ext uri="{FF2B5EF4-FFF2-40B4-BE49-F238E27FC236}">
                  <a16:creationId xmlns:a16="http://schemas.microsoft.com/office/drawing/2014/main" id="{D65A83EC-DA95-4248-A493-F4359DDD19CD}"/>
                </a:ext>
              </a:extLst>
            </p:cNvPr>
            <p:cNvPicPr>
              <a:picLocks noChangeAspect="1"/>
            </p:cNvPicPr>
            <p:nvPr/>
          </p:nvPicPr>
          <p:blipFill>
            <a:blip r:embed="rId12"/>
            <a:stretch>
              <a:fillRect/>
            </a:stretch>
          </p:blipFill>
          <p:spPr>
            <a:xfrm>
              <a:off x="6338906" y="4034883"/>
              <a:ext cx="699478" cy="690511"/>
            </a:xfrm>
            <a:prstGeom prst="rect">
              <a:avLst/>
            </a:prstGeom>
          </p:spPr>
        </p:pic>
        <p:grpSp>
          <p:nvGrpSpPr>
            <p:cNvPr id="67" name="组 138">
              <a:extLst>
                <a:ext uri="{FF2B5EF4-FFF2-40B4-BE49-F238E27FC236}">
                  <a16:creationId xmlns:a16="http://schemas.microsoft.com/office/drawing/2014/main" id="{252AD410-06DB-764D-A2D3-41B6CB12E969}"/>
                </a:ext>
              </a:extLst>
            </p:cNvPr>
            <p:cNvGrpSpPr/>
            <p:nvPr/>
          </p:nvGrpSpPr>
          <p:grpSpPr>
            <a:xfrm>
              <a:off x="4079776" y="1033443"/>
              <a:ext cx="2902916" cy="4051741"/>
              <a:chOff x="4079776" y="1033443"/>
              <a:chExt cx="2902916" cy="4483789"/>
            </a:xfrm>
          </p:grpSpPr>
          <p:cxnSp>
            <p:nvCxnSpPr>
              <p:cNvPr id="144" name="直线箭头连接符 143">
                <a:extLst>
                  <a:ext uri="{FF2B5EF4-FFF2-40B4-BE49-F238E27FC236}">
                    <a16:creationId xmlns:a16="http://schemas.microsoft.com/office/drawing/2014/main" id="{35B81819-8120-E64B-88D7-2137A7C82280}"/>
                  </a:ext>
                </a:extLst>
              </p:cNvPr>
              <p:cNvCxnSpPr/>
              <p:nvPr/>
            </p:nvCxnSpPr>
            <p:spPr>
              <a:xfrm>
                <a:off x="4079776"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5" name="直线箭头连接符 144">
                <a:extLst>
                  <a:ext uri="{FF2B5EF4-FFF2-40B4-BE49-F238E27FC236}">
                    <a16:creationId xmlns:a16="http://schemas.microsoft.com/office/drawing/2014/main" id="{D518C9A6-9294-3B41-8626-0F986243AE4C}"/>
                  </a:ext>
                </a:extLst>
              </p:cNvPr>
              <p:cNvCxnSpPr/>
              <p:nvPr/>
            </p:nvCxnSpPr>
            <p:spPr>
              <a:xfrm>
                <a:off x="5056909"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6" name="直线箭头连接符 145">
                <a:extLst>
                  <a:ext uri="{FF2B5EF4-FFF2-40B4-BE49-F238E27FC236}">
                    <a16:creationId xmlns:a16="http://schemas.microsoft.com/office/drawing/2014/main" id="{80D0762D-554D-9D4F-B902-0AE6F5D7945B}"/>
                  </a:ext>
                </a:extLst>
              </p:cNvPr>
              <p:cNvCxnSpPr/>
              <p:nvPr/>
            </p:nvCxnSpPr>
            <p:spPr>
              <a:xfrm>
                <a:off x="6051600"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7" name="直线箭头连接符 146">
                <a:extLst>
                  <a:ext uri="{FF2B5EF4-FFF2-40B4-BE49-F238E27FC236}">
                    <a16:creationId xmlns:a16="http://schemas.microsoft.com/office/drawing/2014/main" id="{664E9E2C-2489-BC49-9304-EDC19DCA20A8}"/>
                  </a:ext>
                </a:extLst>
              </p:cNvPr>
              <p:cNvCxnSpPr/>
              <p:nvPr/>
            </p:nvCxnSpPr>
            <p:spPr>
              <a:xfrm>
                <a:off x="6982692"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8" name="组 51">
              <a:extLst>
                <a:ext uri="{FF2B5EF4-FFF2-40B4-BE49-F238E27FC236}">
                  <a16:creationId xmlns:a16="http://schemas.microsoft.com/office/drawing/2014/main" id="{9C52D1A2-B4C3-944F-AFD6-6DB6DF076D6A}"/>
                </a:ext>
              </a:extLst>
            </p:cNvPr>
            <p:cNvGrpSpPr/>
            <p:nvPr/>
          </p:nvGrpSpPr>
          <p:grpSpPr>
            <a:xfrm>
              <a:off x="3071664" y="1268760"/>
              <a:ext cx="4309546" cy="289868"/>
              <a:chOff x="3071664" y="1268760"/>
              <a:chExt cx="4309546" cy="289868"/>
            </a:xfrm>
          </p:grpSpPr>
          <p:sp>
            <p:nvSpPr>
              <p:cNvPr id="135" name="空心弧 134">
                <a:extLst>
                  <a:ext uri="{FF2B5EF4-FFF2-40B4-BE49-F238E27FC236}">
                    <a16:creationId xmlns:a16="http://schemas.microsoft.com/office/drawing/2014/main" id="{21993291-CB70-9147-AA4A-3D829C394FA6}"/>
                  </a:ext>
                </a:extLst>
              </p:cNvPr>
              <p:cNvSpPr/>
              <p:nvPr/>
            </p:nvSpPr>
            <p:spPr>
              <a:xfrm>
                <a:off x="3990198" y="127059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6" name="空心弧 135">
                <a:extLst>
                  <a:ext uri="{FF2B5EF4-FFF2-40B4-BE49-F238E27FC236}">
                    <a16:creationId xmlns:a16="http://schemas.microsoft.com/office/drawing/2014/main" id="{E76ECC8B-A875-734B-B3B2-2D525359F71B}"/>
                  </a:ext>
                </a:extLst>
              </p:cNvPr>
              <p:cNvSpPr/>
              <p:nvPr/>
            </p:nvSpPr>
            <p:spPr>
              <a:xfrm>
                <a:off x="4957280"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7" name="空心弧 136">
                <a:extLst>
                  <a:ext uri="{FF2B5EF4-FFF2-40B4-BE49-F238E27FC236}">
                    <a16:creationId xmlns:a16="http://schemas.microsoft.com/office/drawing/2014/main" id="{90DA3648-8221-9044-9602-EF09BEE43B8D}"/>
                  </a:ext>
                </a:extLst>
              </p:cNvPr>
              <p:cNvSpPr/>
              <p:nvPr/>
            </p:nvSpPr>
            <p:spPr>
              <a:xfrm>
                <a:off x="5924362"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8" name="空心弧 137">
                <a:extLst>
                  <a:ext uri="{FF2B5EF4-FFF2-40B4-BE49-F238E27FC236}">
                    <a16:creationId xmlns:a16="http://schemas.microsoft.com/office/drawing/2014/main" id="{D9999FE0-056D-914C-865A-A075D2E93A54}"/>
                  </a:ext>
                </a:extLst>
              </p:cNvPr>
              <p:cNvSpPr/>
              <p:nvPr/>
            </p:nvSpPr>
            <p:spPr>
              <a:xfrm>
                <a:off x="6883429" y="126876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9" name="直线连接符 138">
                <a:extLst>
                  <a:ext uri="{FF2B5EF4-FFF2-40B4-BE49-F238E27FC236}">
                    <a16:creationId xmlns:a16="http://schemas.microsoft.com/office/drawing/2014/main" id="{2E0D6152-81F5-E94C-8878-152D22C96464}"/>
                  </a:ext>
                </a:extLst>
              </p:cNvPr>
              <p:cNvCxnSpPr/>
              <p:nvPr/>
            </p:nvCxnSpPr>
            <p:spPr>
              <a:xfrm>
                <a:off x="3071664" y="1412776"/>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0" name="直线连接符 139">
                <a:extLst>
                  <a:ext uri="{FF2B5EF4-FFF2-40B4-BE49-F238E27FC236}">
                    <a16:creationId xmlns:a16="http://schemas.microsoft.com/office/drawing/2014/main" id="{FDE260E7-CF6B-484D-B05B-3403714F8F39}"/>
                  </a:ext>
                </a:extLst>
              </p:cNvPr>
              <p:cNvCxnSpPr/>
              <p:nvPr/>
            </p:nvCxnSpPr>
            <p:spPr>
              <a:xfrm>
                <a:off x="4178792" y="1407548"/>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1" name="直线连接符 140">
                <a:extLst>
                  <a:ext uri="{FF2B5EF4-FFF2-40B4-BE49-F238E27FC236}">
                    <a16:creationId xmlns:a16="http://schemas.microsoft.com/office/drawing/2014/main" id="{2974385C-C8E9-6B4C-96E7-81DB930B045E}"/>
                  </a:ext>
                </a:extLst>
              </p:cNvPr>
              <p:cNvCxnSpPr/>
              <p:nvPr/>
            </p:nvCxnSpPr>
            <p:spPr>
              <a:xfrm>
                <a:off x="5166998" y="1400370"/>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2" name="直线连接符 141">
                <a:extLst>
                  <a:ext uri="{FF2B5EF4-FFF2-40B4-BE49-F238E27FC236}">
                    <a16:creationId xmlns:a16="http://schemas.microsoft.com/office/drawing/2014/main" id="{EBD553E0-11D1-2043-9A1B-A037B5E5A6FF}"/>
                  </a:ext>
                </a:extLst>
              </p:cNvPr>
              <p:cNvCxnSpPr/>
              <p:nvPr/>
            </p:nvCxnSpPr>
            <p:spPr>
              <a:xfrm flipV="1">
                <a:off x="6130243" y="1393422"/>
                <a:ext cx="774872" cy="184"/>
              </a:xfrm>
              <a:prstGeom prst="line">
                <a:avLst/>
              </a:prstGeom>
              <a:ln w="38100"/>
            </p:spPr>
            <p:style>
              <a:lnRef idx="1">
                <a:schemeClr val="dk1"/>
              </a:lnRef>
              <a:fillRef idx="0">
                <a:schemeClr val="dk1"/>
              </a:fillRef>
              <a:effectRef idx="0">
                <a:schemeClr val="dk1"/>
              </a:effectRef>
              <a:fontRef idx="minor">
                <a:schemeClr val="tx1"/>
              </a:fontRef>
            </p:style>
          </p:cxnSp>
          <p:cxnSp>
            <p:nvCxnSpPr>
              <p:cNvPr id="143" name="直线连接符 142">
                <a:extLst>
                  <a:ext uri="{FF2B5EF4-FFF2-40B4-BE49-F238E27FC236}">
                    <a16:creationId xmlns:a16="http://schemas.microsoft.com/office/drawing/2014/main" id="{FF6376AF-3D67-7E4C-BD38-D88712A96865}"/>
                  </a:ext>
                </a:extLst>
              </p:cNvPr>
              <p:cNvCxnSpPr/>
              <p:nvPr/>
            </p:nvCxnSpPr>
            <p:spPr>
              <a:xfrm>
                <a:off x="7080077" y="1400370"/>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69" name="组 52">
              <a:extLst>
                <a:ext uri="{FF2B5EF4-FFF2-40B4-BE49-F238E27FC236}">
                  <a16:creationId xmlns:a16="http://schemas.microsoft.com/office/drawing/2014/main" id="{A705C97D-9B37-3842-96A5-0A7AB9E442D3}"/>
                </a:ext>
              </a:extLst>
            </p:cNvPr>
            <p:cNvGrpSpPr/>
            <p:nvPr/>
          </p:nvGrpSpPr>
          <p:grpSpPr>
            <a:xfrm>
              <a:off x="3063600" y="2161688"/>
              <a:ext cx="4315016" cy="291704"/>
              <a:chOff x="3063600" y="2008133"/>
              <a:chExt cx="4315016" cy="291704"/>
            </a:xfrm>
          </p:grpSpPr>
          <p:sp>
            <p:nvSpPr>
              <p:cNvPr id="126" name="空心弧 125">
                <a:extLst>
                  <a:ext uri="{FF2B5EF4-FFF2-40B4-BE49-F238E27FC236}">
                    <a16:creationId xmlns:a16="http://schemas.microsoft.com/office/drawing/2014/main" id="{4B3DD0B8-C27F-1040-ACC8-B3B7369EC240}"/>
                  </a:ext>
                </a:extLst>
              </p:cNvPr>
              <p:cNvSpPr/>
              <p:nvPr/>
            </p:nvSpPr>
            <p:spPr>
              <a:xfrm>
                <a:off x="3981449" y="2011805"/>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7" name="空心弧 126">
                <a:extLst>
                  <a:ext uri="{FF2B5EF4-FFF2-40B4-BE49-F238E27FC236}">
                    <a16:creationId xmlns:a16="http://schemas.microsoft.com/office/drawing/2014/main" id="{F0B046F2-E79C-AE4B-9A25-ECAE374216A9}"/>
                  </a:ext>
                </a:extLst>
              </p:cNvPr>
              <p:cNvSpPr/>
              <p:nvPr/>
            </p:nvSpPr>
            <p:spPr>
              <a:xfrm>
                <a:off x="5933111"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8" name="空心弧 127">
                <a:extLst>
                  <a:ext uri="{FF2B5EF4-FFF2-40B4-BE49-F238E27FC236}">
                    <a16:creationId xmlns:a16="http://schemas.microsoft.com/office/drawing/2014/main" id="{8F264268-70A1-5A4C-894C-EDDDA01BE58E}"/>
                  </a:ext>
                </a:extLst>
              </p:cNvPr>
              <p:cNvSpPr/>
              <p:nvPr/>
            </p:nvSpPr>
            <p:spPr>
              <a:xfrm>
                <a:off x="4957280"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9" name="空心弧 128">
                <a:extLst>
                  <a:ext uri="{FF2B5EF4-FFF2-40B4-BE49-F238E27FC236}">
                    <a16:creationId xmlns:a16="http://schemas.microsoft.com/office/drawing/2014/main" id="{408E1DA1-2D09-AC4C-9EA9-DD366E9EF733}"/>
                  </a:ext>
                </a:extLst>
              </p:cNvPr>
              <p:cNvSpPr/>
              <p:nvPr/>
            </p:nvSpPr>
            <p:spPr>
              <a:xfrm>
                <a:off x="6879393" y="20081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0" name="直线连接符 129">
                <a:extLst>
                  <a:ext uri="{FF2B5EF4-FFF2-40B4-BE49-F238E27FC236}">
                    <a16:creationId xmlns:a16="http://schemas.microsoft.com/office/drawing/2014/main" id="{F9D0F678-5063-D944-8AD8-CB6F095C6506}"/>
                  </a:ext>
                </a:extLst>
              </p:cNvPr>
              <p:cNvCxnSpPr/>
              <p:nvPr/>
            </p:nvCxnSpPr>
            <p:spPr>
              <a:xfrm>
                <a:off x="3063600" y="21456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1" name="直线连接符 130">
                <a:extLst>
                  <a:ext uri="{FF2B5EF4-FFF2-40B4-BE49-F238E27FC236}">
                    <a16:creationId xmlns:a16="http://schemas.microsoft.com/office/drawing/2014/main" id="{32213EED-71C4-F541-B6F1-0FE26E729FEE}"/>
                  </a:ext>
                </a:extLst>
              </p:cNvPr>
              <p:cNvCxnSpPr/>
              <p:nvPr/>
            </p:nvCxnSpPr>
            <p:spPr>
              <a:xfrm>
                <a:off x="4171955" y="21403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2" name="直线连接符 131">
                <a:extLst>
                  <a:ext uri="{FF2B5EF4-FFF2-40B4-BE49-F238E27FC236}">
                    <a16:creationId xmlns:a16="http://schemas.microsoft.com/office/drawing/2014/main" id="{702CAAF7-762F-9E41-8330-E5EC597FB85F}"/>
                  </a:ext>
                </a:extLst>
              </p:cNvPr>
              <p:cNvCxnSpPr/>
              <p:nvPr/>
            </p:nvCxnSpPr>
            <p:spPr>
              <a:xfrm>
                <a:off x="5160142" y="21331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3" name="直线连接符 132">
                <a:extLst>
                  <a:ext uri="{FF2B5EF4-FFF2-40B4-BE49-F238E27FC236}">
                    <a16:creationId xmlns:a16="http://schemas.microsoft.com/office/drawing/2014/main" id="{2139CDCC-5B1C-D34F-9996-096A247766AA}"/>
                  </a:ext>
                </a:extLst>
              </p:cNvPr>
              <p:cNvCxnSpPr/>
              <p:nvPr/>
            </p:nvCxnSpPr>
            <p:spPr>
              <a:xfrm>
                <a:off x="6143291" y="2145600"/>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4" name="直线连接符 133">
                <a:extLst>
                  <a:ext uri="{FF2B5EF4-FFF2-40B4-BE49-F238E27FC236}">
                    <a16:creationId xmlns:a16="http://schemas.microsoft.com/office/drawing/2014/main" id="{79923A19-7BDF-4943-80E3-DC33B8D84127}"/>
                  </a:ext>
                </a:extLst>
              </p:cNvPr>
              <p:cNvCxnSpPr/>
              <p:nvPr/>
            </p:nvCxnSpPr>
            <p:spPr>
              <a:xfrm>
                <a:off x="7077483" y="21331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0" name="组 53">
              <a:extLst>
                <a:ext uri="{FF2B5EF4-FFF2-40B4-BE49-F238E27FC236}">
                  <a16:creationId xmlns:a16="http://schemas.microsoft.com/office/drawing/2014/main" id="{C8941FBA-54E0-A247-9A73-19A91AAA3F7B}"/>
                </a:ext>
              </a:extLst>
            </p:cNvPr>
            <p:cNvGrpSpPr/>
            <p:nvPr/>
          </p:nvGrpSpPr>
          <p:grpSpPr>
            <a:xfrm>
              <a:off x="3071664" y="3043241"/>
              <a:ext cx="4309546" cy="291704"/>
              <a:chOff x="3071664" y="2745670"/>
              <a:chExt cx="4309546" cy="291704"/>
            </a:xfrm>
          </p:grpSpPr>
          <p:sp>
            <p:nvSpPr>
              <p:cNvPr id="117" name="空心弧 116">
                <a:extLst>
                  <a:ext uri="{FF2B5EF4-FFF2-40B4-BE49-F238E27FC236}">
                    <a16:creationId xmlns:a16="http://schemas.microsoft.com/office/drawing/2014/main" id="{E0EAE764-92E9-AE43-8F00-43409B3DD9ED}"/>
                  </a:ext>
                </a:extLst>
              </p:cNvPr>
              <p:cNvSpPr/>
              <p:nvPr/>
            </p:nvSpPr>
            <p:spPr>
              <a:xfrm>
                <a:off x="3985273" y="2749342"/>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8" name="空心弧 117">
                <a:extLst>
                  <a:ext uri="{FF2B5EF4-FFF2-40B4-BE49-F238E27FC236}">
                    <a16:creationId xmlns:a16="http://schemas.microsoft.com/office/drawing/2014/main" id="{87658FF0-1A10-4442-9E7D-5F6EF64E84CB}"/>
                  </a:ext>
                </a:extLst>
              </p:cNvPr>
              <p:cNvSpPr/>
              <p:nvPr/>
            </p:nvSpPr>
            <p:spPr>
              <a:xfrm>
                <a:off x="5924362"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9" name="空心弧 118">
                <a:extLst>
                  <a:ext uri="{FF2B5EF4-FFF2-40B4-BE49-F238E27FC236}">
                    <a16:creationId xmlns:a16="http://schemas.microsoft.com/office/drawing/2014/main" id="{70B17ABE-88B8-3341-8C5E-E2589F2EE613}"/>
                  </a:ext>
                </a:extLst>
              </p:cNvPr>
              <p:cNvSpPr/>
              <p:nvPr/>
            </p:nvSpPr>
            <p:spPr>
              <a:xfrm>
                <a:off x="4961104" y="274750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0" name="空心弧 119">
                <a:extLst>
                  <a:ext uri="{FF2B5EF4-FFF2-40B4-BE49-F238E27FC236}">
                    <a16:creationId xmlns:a16="http://schemas.microsoft.com/office/drawing/2014/main" id="{111693D9-B028-4244-BA98-30804C0BD221}"/>
                  </a:ext>
                </a:extLst>
              </p:cNvPr>
              <p:cNvSpPr/>
              <p:nvPr/>
            </p:nvSpPr>
            <p:spPr>
              <a:xfrm>
                <a:off x="6883217"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21" name="直线连接符 120">
                <a:extLst>
                  <a:ext uri="{FF2B5EF4-FFF2-40B4-BE49-F238E27FC236}">
                    <a16:creationId xmlns:a16="http://schemas.microsoft.com/office/drawing/2014/main" id="{5A2A217B-2A0A-0640-8FC1-79BEFFEB1EBC}"/>
                  </a:ext>
                </a:extLst>
              </p:cNvPr>
              <p:cNvCxnSpPr/>
              <p:nvPr/>
            </p:nvCxnSpPr>
            <p:spPr>
              <a:xfrm>
                <a:off x="3071664" y="28800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2" name="直线连接符 121">
                <a:extLst>
                  <a:ext uri="{FF2B5EF4-FFF2-40B4-BE49-F238E27FC236}">
                    <a16:creationId xmlns:a16="http://schemas.microsoft.com/office/drawing/2014/main" id="{5BF86DBE-34BA-B542-829C-B7CC1AFE0032}"/>
                  </a:ext>
                </a:extLst>
              </p:cNvPr>
              <p:cNvCxnSpPr/>
              <p:nvPr/>
            </p:nvCxnSpPr>
            <p:spPr>
              <a:xfrm>
                <a:off x="4178792" y="28747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3" name="直线连接符 122">
                <a:extLst>
                  <a:ext uri="{FF2B5EF4-FFF2-40B4-BE49-F238E27FC236}">
                    <a16:creationId xmlns:a16="http://schemas.microsoft.com/office/drawing/2014/main" id="{C905C459-544D-514C-AE32-92E7F4A04F15}"/>
                  </a:ext>
                </a:extLst>
              </p:cNvPr>
              <p:cNvCxnSpPr/>
              <p:nvPr/>
            </p:nvCxnSpPr>
            <p:spPr>
              <a:xfrm>
                <a:off x="5166998" y="28675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4" name="直线连接符 123">
                <a:extLst>
                  <a:ext uri="{FF2B5EF4-FFF2-40B4-BE49-F238E27FC236}">
                    <a16:creationId xmlns:a16="http://schemas.microsoft.com/office/drawing/2014/main" id="{52D8A9A2-9E4C-0541-BFA7-2D252E44AC6B}"/>
                  </a:ext>
                </a:extLst>
              </p:cNvPr>
              <p:cNvCxnSpPr/>
              <p:nvPr/>
            </p:nvCxnSpPr>
            <p:spPr>
              <a:xfrm>
                <a:off x="6140020" y="2865849"/>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5" name="直线连接符 124">
                <a:extLst>
                  <a:ext uri="{FF2B5EF4-FFF2-40B4-BE49-F238E27FC236}">
                    <a16:creationId xmlns:a16="http://schemas.microsoft.com/office/drawing/2014/main" id="{94E30143-3893-9049-A204-EEB857110286}"/>
                  </a:ext>
                </a:extLst>
              </p:cNvPr>
              <p:cNvCxnSpPr/>
              <p:nvPr/>
            </p:nvCxnSpPr>
            <p:spPr>
              <a:xfrm>
                <a:off x="7080077" y="28675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1" name="组 54">
              <a:extLst>
                <a:ext uri="{FF2B5EF4-FFF2-40B4-BE49-F238E27FC236}">
                  <a16:creationId xmlns:a16="http://schemas.microsoft.com/office/drawing/2014/main" id="{993A115B-74CF-7C4F-AAA3-4E5B348DAF34}"/>
                </a:ext>
              </a:extLst>
            </p:cNvPr>
            <p:cNvGrpSpPr/>
            <p:nvPr/>
          </p:nvGrpSpPr>
          <p:grpSpPr>
            <a:xfrm>
              <a:off x="3060000" y="3929384"/>
              <a:ext cx="4317458" cy="291704"/>
              <a:chOff x="3060000" y="3487797"/>
              <a:chExt cx="4317458" cy="291704"/>
            </a:xfrm>
          </p:grpSpPr>
          <p:sp>
            <p:nvSpPr>
              <p:cNvPr id="108" name="空心弧 107">
                <a:extLst>
                  <a:ext uri="{FF2B5EF4-FFF2-40B4-BE49-F238E27FC236}">
                    <a16:creationId xmlns:a16="http://schemas.microsoft.com/office/drawing/2014/main" id="{68122D6B-BB3B-D747-9A75-DF79E546627F}"/>
                  </a:ext>
                </a:extLst>
              </p:cNvPr>
              <p:cNvSpPr/>
              <p:nvPr/>
            </p:nvSpPr>
            <p:spPr>
              <a:xfrm>
                <a:off x="3976891" y="34914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9" name="空心弧 108">
                <a:extLst>
                  <a:ext uri="{FF2B5EF4-FFF2-40B4-BE49-F238E27FC236}">
                    <a16:creationId xmlns:a16="http://schemas.microsoft.com/office/drawing/2014/main" id="{6AA2E839-506F-CB4F-A8DF-C1A93AADB375}"/>
                  </a:ext>
                </a:extLst>
              </p:cNvPr>
              <p:cNvSpPr/>
              <p:nvPr/>
            </p:nvSpPr>
            <p:spPr>
              <a:xfrm>
                <a:off x="5940000"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0" name="空心弧 109">
                <a:extLst>
                  <a:ext uri="{FF2B5EF4-FFF2-40B4-BE49-F238E27FC236}">
                    <a16:creationId xmlns:a16="http://schemas.microsoft.com/office/drawing/2014/main" id="{86F0C5DD-4661-AF44-8F49-D2ADC47CDCC9}"/>
                  </a:ext>
                </a:extLst>
              </p:cNvPr>
              <p:cNvSpPr/>
              <p:nvPr/>
            </p:nvSpPr>
            <p:spPr>
              <a:xfrm>
                <a:off x="4952722" y="34896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1" name="空心弧 110">
                <a:extLst>
                  <a:ext uri="{FF2B5EF4-FFF2-40B4-BE49-F238E27FC236}">
                    <a16:creationId xmlns:a16="http://schemas.microsoft.com/office/drawing/2014/main" id="{C1796441-8F90-9D41-8623-9048B1CE408F}"/>
                  </a:ext>
                </a:extLst>
              </p:cNvPr>
              <p:cNvSpPr/>
              <p:nvPr/>
            </p:nvSpPr>
            <p:spPr>
              <a:xfrm>
                <a:off x="6874835"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12" name="直线连接符 111">
                <a:extLst>
                  <a:ext uri="{FF2B5EF4-FFF2-40B4-BE49-F238E27FC236}">
                    <a16:creationId xmlns:a16="http://schemas.microsoft.com/office/drawing/2014/main" id="{5A2B8497-D57D-684E-9235-ABDDB8B8C0E5}"/>
                  </a:ext>
                </a:extLst>
              </p:cNvPr>
              <p:cNvCxnSpPr/>
              <p:nvPr/>
            </p:nvCxnSpPr>
            <p:spPr>
              <a:xfrm>
                <a:off x="3060000" y="3645024"/>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3" name="直线连接符 112">
                <a:extLst>
                  <a:ext uri="{FF2B5EF4-FFF2-40B4-BE49-F238E27FC236}">
                    <a16:creationId xmlns:a16="http://schemas.microsoft.com/office/drawing/2014/main" id="{EEDBE643-8644-8948-A0F8-DC35169E6E66}"/>
                  </a:ext>
                </a:extLst>
              </p:cNvPr>
              <p:cNvCxnSpPr/>
              <p:nvPr/>
            </p:nvCxnSpPr>
            <p:spPr>
              <a:xfrm>
                <a:off x="4168902" y="3639796"/>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4" name="直线连接符 113">
                <a:extLst>
                  <a:ext uri="{FF2B5EF4-FFF2-40B4-BE49-F238E27FC236}">
                    <a16:creationId xmlns:a16="http://schemas.microsoft.com/office/drawing/2014/main" id="{6E98A7F5-72CE-4445-A487-F6BB27126790}"/>
                  </a:ext>
                </a:extLst>
              </p:cNvPr>
              <p:cNvCxnSpPr/>
              <p:nvPr/>
            </p:nvCxnSpPr>
            <p:spPr>
              <a:xfrm>
                <a:off x="5157082" y="3632618"/>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5" name="直线连接符 114">
                <a:extLst>
                  <a:ext uri="{FF2B5EF4-FFF2-40B4-BE49-F238E27FC236}">
                    <a16:creationId xmlns:a16="http://schemas.microsoft.com/office/drawing/2014/main" id="{0377AC77-1131-4948-80BA-6778A7D82357}"/>
                  </a:ext>
                </a:extLst>
              </p:cNvPr>
              <p:cNvCxnSpPr/>
              <p:nvPr/>
            </p:nvCxnSpPr>
            <p:spPr>
              <a:xfrm>
                <a:off x="6127899" y="3631813"/>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6" name="直线连接符 115">
                <a:extLst>
                  <a:ext uri="{FF2B5EF4-FFF2-40B4-BE49-F238E27FC236}">
                    <a16:creationId xmlns:a16="http://schemas.microsoft.com/office/drawing/2014/main" id="{92B6E3D1-7ECF-C64A-A627-413E76CEA1A7}"/>
                  </a:ext>
                </a:extLst>
              </p:cNvPr>
              <p:cNvCxnSpPr/>
              <p:nvPr/>
            </p:nvCxnSpPr>
            <p:spPr>
              <a:xfrm>
                <a:off x="7076325" y="3632618"/>
                <a:ext cx="301133"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72" name="椭圆 71">
              <a:extLst>
                <a:ext uri="{FF2B5EF4-FFF2-40B4-BE49-F238E27FC236}">
                  <a16:creationId xmlns:a16="http://schemas.microsoft.com/office/drawing/2014/main" id="{E1644A26-2212-5B4E-B173-1C51D5DB2A16}"/>
                </a:ext>
              </a:extLst>
            </p:cNvPr>
            <p:cNvSpPr/>
            <p:nvPr/>
          </p:nvSpPr>
          <p:spPr>
            <a:xfrm>
              <a:off x="3402855" y="1361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3" name="椭圆 72">
              <a:extLst>
                <a:ext uri="{FF2B5EF4-FFF2-40B4-BE49-F238E27FC236}">
                  <a16:creationId xmlns:a16="http://schemas.microsoft.com/office/drawing/2014/main" id="{BD8EC0D6-C2A5-4448-A603-1BCF84221E9B}"/>
                </a:ext>
              </a:extLst>
            </p:cNvPr>
            <p:cNvSpPr/>
            <p:nvPr/>
          </p:nvSpPr>
          <p:spPr>
            <a:xfrm>
              <a:off x="4399118" y="13566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4" name="椭圆 73">
              <a:extLst>
                <a:ext uri="{FF2B5EF4-FFF2-40B4-BE49-F238E27FC236}">
                  <a16:creationId xmlns:a16="http://schemas.microsoft.com/office/drawing/2014/main" id="{EA4AFC19-1676-E84C-9039-349F3B648741}"/>
                </a:ext>
              </a:extLst>
            </p:cNvPr>
            <p:cNvSpPr/>
            <p:nvPr/>
          </p:nvSpPr>
          <p:spPr>
            <a:xfrm>
              <a:off x="5383871" y="13456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5" name="椭圆 74">
              <a:extLst>
                <a:ext uri="{FF2B5EF4-FFF2-40B4-BE49-F238E27FC236}">
                  <a16:creationId xmlns:a16="http://schemas.microsoft.com/office/drawing/2014/main" id="{C9CC8060-AAA3-6649-81FD-40A1F88F1816}"/>
                </a:ext>
              </a:extLst>
            </p:cNvPr>
            <p:cNvSpPr/>
            <p:nvPr/>
          </p:nvSpPr>
          <p:spPr>
            <a:xfrm>
              <a:off x="6335930" y="13477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6" name="椭圆 75">
              <a:extLst>
                <a:ext uri="{FF2B5EF4-FFF2-40B4-BE49-F238E27FC236}">
                  <a16:creationId xmlns:a16="http://schemas.microsoft.com/office/drawing/2014/main" id="{3BB63048-3457-B048-8B9F-815C045FFFF5}"/>
                </a:ext>
              </a:extLst>
            </p:cNvPr>
            <p:cNvSpPr/>
            <p:nvPr/>
          </p:nvSpPr>
          <p:spPr>
            <a:xfrm>
              <a:off x="4012455" y="1971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椭圆 76">
              <a:extLst>
                <a:ext uri="{FF2B5EF4-FFF2-40B4-BE49-F238E27FC236}">
                  <a16:creationId xmlns:a16="http://schemas.microsoft.com/office/drawing/2014/main" id="{D756207E-93F8-F24B-A300-4A894CD0B77D}"/>
                </a:ext>
              </a:extLst>
            </p:cNvPr>
            <p:cNvSpPr/>
            <p:nvPr/>
          </p:nvSpPr>
          <p:spPr>
            <a:xfrm>
              <a:off x="4972551" y="19554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8" name="椭圆 77">
              <a:extLst>
                <a:ext uri="{FF2B5EF4-FFF2-40B4-BE49-F238E27FC236}">
                  <a16:creationId xmlns:a16="http://schemas.microsoft.com/office/drawing/2014/main" id="{D2DAE04F-2D76-7543-B6E1-AF88BA69A656}"/>
                </a:ext>
              </a:extLst>
            </p:cNvPr>
            <p:cNvSpPr/>
            <p:nvPr/>
          </p:nvSpPr>
          <p:spPr>
            <a:xfrm>
              <a:off x="5985857" y="1943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9" name="椭圆 78">
              <a:extLst>
                <a:ext uri="{FF2B5EF4-FFF2-40B4-BE49-F238E27FC236}">
                  <a16:creationId xmlns:a16="http://schemas.microsoft.com/office/drawing/2014/main" id="{18BBA33C-2432-AB4F-9134-CDE96FAA0656}"/>
                </a:ext>
              </a:extLst>
            </p:cNvPr>
            <p:cNvSpPr/>
            <p:nvPr/>
          </p:nvSpPr>
          <p:spPr>
            <a:xfrm>
              <a:off x="6906919" y="1917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椭圆 79">
              <a:extLst>
                <a:ext uri="{FF2B5EF4-FFF2-40B4-BE49-F238E27FC236}">
                  <a16:creationId xmlns:a16="http://schemas.microsoft.com/office/drawing/2014/main" id="{56FBE5E4-4430-0F42-AE4A-1A18F98ED31D}"/>
                </a:ext>
              </a:extLst>
            </p:cNvPr>
            <p:cNvSpPr/>
            <p:nvPr/>
          </p:nvSpPr>
          <p:spPr>
            <a:xfrm>
              <a:off x="3432184" y="2247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1" name="椭圆 80">
              <a:extLst>
                <a:ext uri="{FF2B5EF4-FFF2-40B4-BE49-F238E27FC236}">
                  <a16:creationId xmlns:a16="http://schemas.microsoft.com/office/drawing/2014/main" id="{DDC966F4-85F2-8B43-87A8-3B97C3BC06B8}"/>
                </a:ext>
              </a:extLst>
            </p:cNvPr>
            <p:cNvSpPr/>
            <p:nvPr/>
          </p:nvSpPr>
          <p:spPr>
            <a:xfrm>
              <a:off x="4428447" y="2243197"/>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2" name="椭圆 81">
              <a:extLst>
                <a:ext uri="{FF2B5EF4-FFF2-40B4-BE49-F238E27FC236}">
                  <a16:creationId xmlns:a16="http://schemas.microsoft.com/office/drawing/2014/main" id="{ECA4E28A-59E4-CF40-9193-DB5C44396461}"/>
                </a:ext>
              </a:extLst>
            </p:cNvPr>
            <p:cNvSpPr/>
            <p:nvPr/>
          </p:nvSpPr>
          <p:spPr>
            <a:xfrm>
              <a:off x="5413200" y="2232172"/>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椭圆 82">
              <a:extLst>
                <a:ext uri="{FF2B5EF4-FFF2-40B4-BE49-F238E27FC236}">
                  <a16:creationId xmlns:a16="http://schemas.microsoft.com/office/drawing/2014/main" id="{8931CCF6-FF01-E54F-B180-C6C58DB8C50C}"/>
                </a:ext>
              </a:extLst>
            </p:cNvPr>
            <p:cNvSpPr/>
            <p:nvPr/>
          </p:nvSpPr>
          <p:spPr>
            <a:xfrm>
              <a:off x="6336133" y="226168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84" name="组 113">
              <a:extLst>
                <a:ext uri="{FF2B5EF4-FFF2-40B4-BE49-F238E27FC236}">
                  <a16:creationId xmlns:a16="http://schemas.microsoft.com/office/drawing/2014/main" id="{3AF06366-3984-F041-9B30-128630FB8233}"/>
                </a:ext>
              </a:extLst>
            </p:cNvPr>
            <p:cNvGrpSpPr/>
            <p:nvPr/>
          </p:nvGrpSpPr>
          <p:grpSpPr>
            <a:xfrm>
              <a:off x="3418321" y="3104082"/>
              <a:ext cx="3041075" cy="123782"/>
              <a:chOff x="3555255" y="1498061"/>
              <a:chExt cx="3041075" cy="123782"/>
            </a:xfrm>
          </p:grpSpPr>
          <p:sp>
            <p:nvSpPr>
              <p:cNvPr id="104" name="椭圆 103">
                <a:extLst>
                  <a:ext uri="{FF2B5EF4-FFF2-40B4-BE49-F238E27FC236}">
                    <a16:creationId xmlns:a16="http://schemas.microsoft.com/office/drawing/2014/main" id="{B28E0C20-A44A-7742-9592-D63418075B30}"/>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椭圆 104">
                <a:extLst>
                  <a:ext uri="{FF2B5EF4-FFF2-40B4-BE49-F238E27FC236}">
                    <a16:creationId xmlns:a16="http://schemas.microsoft.com/office/drawing/2014/main" id="{92CFFD7B-22B2-4841-95C5-77ACF34B5B23}"/>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6" name="椭圆 105">
                <a:extLst>
                  <a:ext uri="{FF2B5EF4-FFF2-40B4-BE49-F238E27FC236}">
                    <a16:creationId xmlns:a16="http://schemas.microsoft.com/office/drawing/2014/main" id="{D6AFE144-3B56-104C-A780-938339B0B859}"/>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7" name="椭圆 106">
                <a:extLst>
                  <a:ext uri="{FF2B5EF4-FFF2-40B4-BE49-F238E27FC236}">
                    <a16:creationId xmlns:a16="http://schemas.microsoft.com/office/drawing/2014/main" id="{3ECDF5E2-A664-7449-880C-940D4ED0DEEE}"/>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85" name="组 118">
              <a:extLst>
                <a:ext uri="{FF2B5EF4-FFF2-40B4-BE49-F238E27FC236}">
                  <a16:creationId xmlns:a16="http://schemas.microsoft.com/office/drawing/2014/main" id="{6E99988E-F845-8F4A-B2EF-8D39B49C6154}"/>
                </a:ext>
              </a:extLst>
            </p:cNvPr>
            <p:cNvGrpSpPr/>
            <p:nvPr/>
          </p:nvGrpSpPr>
          <p:grpSpPr>
            <a:xfrm>
              <a:off x="3402855" y="4032143"/>
              <a:ext cx="3041075" cy="123782"/>
              <a:chOff x="3555255" y="1498061"/>
              <a:chExt cx="3041075" cy="123782"/>
            </a:xfrm>
          </p:grpSpPr>
          <p:sp>
            <p:nvSpPr>
              <p:cNvPr id="100" name="椭圆 99">
                <a:extLst>
                  <a:ext uri="{FF2B5EF4-FFF2-40B4-BE49-F238E27FC236}">
                    <a16:creationId xmlns:a16="http://schemas.microsoft.com/office/drawing/2014/main" id="{C66AC589-33F0-D146-A373-F12977038FE9}"/>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1" name="椭圆 100">
                <a:extLst>
                  <a:ext uri="{FF2B5EF4-FFF2-40B4-BE49-F238E27FC236}">
                    <a16:creationId xmlns:a16="http://schemas.microsoft.com/office/drawing/2014/main" id="{35E75325-A806-1E48-8651-E3DCE2EAF7F5}"/>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2" name="椭圆 101">
                <a:extLst>
                  <a:ext uri="{FF2B5EF4-FFF2-40B4-BE49-F238E27FC236}">
                    <a16:creationId xmlns:a16="http://schemas.microsoft.com/office/drawing/2014/main" id="{515E315B-2BBB-E849-86EA-0764EEBCD374}"/>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3" name="椭圆 102">
                <a:extLst>
                  <a:ext uri="{FF2B5EF4-FFF2-40B4-BE49-F238E27FC236}">
                    <a16:creationId xmlns:a16="http://schemas.microsoft.com/office/drawing/2014/main" id="{B71EF4B3-6F10-C648-AC35-248A0AD16947}"/>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86" name="椭圆 85">
              <a:extLst>
                <a:ext uri="{FF2B5EF4-FFF2-40B4-BE49-F238E27FC236}">
                  <a16:creationId xmlns:a16="http://schemas.microsoft.com/office/drawing/2014/main" id="{BF924357-E10E-1945-A771-3E4F8DE11E1E}"/>
                </a:ext>
              </a:extLst>
            </p:cNvPr>
            <p:cNvSpPr/>
            <p:nvPr/>
          </p:nvSpPr>
          <p:spPr>
            <a:xfrm>
              <a:off x="4025298" y="283002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椭圆 86">
              <a:extLst>
                <a:ext uri="{FF2B5EF4-FFF2-40B4-BE49-F238E27FC236}">
                  <a16:creationId xmlns:a16="http://schemas.microsoft.com/office/drawing/2014/main" id="{6FBB4B2F-AD35-3742-BD72-1907A323318A}"/>
                </a:ext>
              </a:extLst>
            </p:cNvPr>
            <p:cNvSpPr/>
            <p:nvPr/>
          </p:nvSpPr>
          <p:spPr>
            <a:xfrm>
              <a:off x="4985394" y="281446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椭圆 87">
              <a:extLst>
                <a:ext uri="{FF2B5EF4-FFF2-40B4-BE49-F238E27FC236}">
                  <a16:creationId xmlns:a16="http://schemas.microsoft.com/office/drawing/2014/main" id="{1CE467F4-6207-AF49-BF03-9335F47C3617}"/>
                </a:ext>
              </a:extLst>
            </p:cNvPr>
            <p:cNvSpPr/>
            <p:nvPr/>
          </p:nvSpPr>
          <p:spPr>
            <a:xfrm>
              <a:off x="5998700" y="2802939"/>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椭圆 88">
              <a:extLst>
                <a:ext uri="{FF2B5EF4-FFF2-40B4-BE49-F238E27FC236}">
                  <a16:creationId xmlns:a16="http://schemas.microsoft.com/office/drawing/2014/main" id="{54BA70C3-0C37-B146-BAF4-BD74F44871C1}"/>
                </a:ext>
              </a:extLst>
            </p:cNvPr>
            <p:cNvSpPr/>
            <p:nvPr/>
          </p:nvSpPr>
          <p:spPr>
            <a:xfrm>
              <a:off x="6919762" y="283281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90" name="组 128">
              <a:extLst>
                <a:ext uri="{FF2B5EF4-FFF2-40B4-BE49-F238E27FC236}">
                  <a16:creationId xmlns:a16="http://schemas.microsoft.com/office/drawing/2014/main" id="{E0DC4E2E-3E88-344E-9524-94C6112AFFB4}"/>
                </a:ext>
              </a:extLst>
            </p:cNvPr>
            <p:cNvGrpSpPr/>
            <p:nvPr/>
          </p:nvGrpSpPr>
          <p:grpSpPr>
            <a:xfrm>
              <a:off x="4025298" y="3688909"/>
              <a:ext cx="3002464" cy="162000"/>
              <a:chOff x="4164855" y="2069443"/>
              <a:chExt cx="3002464" cy="162000"/>
            </a:xfrm>
          </p:grpSpPr>
          <p:sp>
            <p:nvSpPr>
              <p:cNvPr id="96" name="椭圆 95">
                <a:extLst>
                  <a:ext uri="{FF2B5EF4-FFF2-40B4-BE49-F238E27FC236}">
                    <a16:creationId xmlns:a16="http://schemas.microsoft.com/office/drawing/2014/main" id="{38BD71E8-1989-DA43-8DA3-B04D55F9E87C}"/>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椭圆 96">
                <a:extLst>
                  <a:ext uri="{FF2B5EF4-FFF2-40B4-BE49-F238E27FC236}">
                    <a16:creationId xmlns:a16="http://schemas.microsoft.com/office/drawing/2014/main" id="{CC403455-4750-0C4F-81C3-51E482673448}"/>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8" name="椭圆 97">
                <a:extLst>
                  <a:ext uri="{FF2B5EF4-FFF2-40B4-BE49-F238E27FC236}">
                    <a16:creationId xmlns:a16="http://schemas.microsoft.com/office/drawing/2014/main" id="{61AFD73D-539C-D647-B16B-74B4280D6DCD}"/>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9" name="椭圆 98">
                <a:extLst>
                  <a:ext uri="{FF2B5EF4-FFF2-40B4-BE49-F238E27FC236}">
                    <a16:creationId xmlns:a16="http://schemas.microsoft.com/office/drawing/2014/main" id="{72F7C30F-384A-284A-B14A-A2ADACAFD1E6}"/>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91" name="组 133">
              <a:extLst>
                <a:ext uri="{FF2B5EF4-FFF2-40B4-BE49-F238E27FC236}">
                  <a16:creationId xmlns:a16="http://schemas.microsoft.com/office/drawing/2014/main" id="{4BCB25FE-4319-3749-82BA-181DCE9DAEE5}"/>
                </a:ext>
              </a:extLst>
            </p:cNvPr>
            <p:cNvGrpSpPr/>
            <p:nvPr/>
          </p:nvGrpSpPr>
          <p:grpSpPr>
            <a:xfrm>
              <a:off x="4025298" y="4604440"/>
              <a:ext cx="3002464" cy="162000"/>
              <a:chOff x="4164855" y="2069443"/>
              <a:chExt cx="3002464" cy="162000"/>
            </a:xfrm>
          </p:grpSpPr>
          <p:sp>
            <p:nvSpPr>
              <p:cNvPr id="92" name="椭圆 91">
                <a:extLst>
                  <a:ext uri="{FF2B5EF4-FFF2-40B4-BE49-F238E27FC236}">
                    <a16:creationId xmlns:a16="http://schemas.microsoft.com/office/drawing/2014/main" id="{B8DE384D-0BEC-7447-BA07-69F2598B5A26}"/>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3" name="椭圆 92">
                <a:extLst>
                  <a:ext uri="{FF2B5EF4-FFF2-40B4-BE49-F238E27FC236}">
                    <a16:creationId xmlns:a16="http://schemas.microsoft.com/office/drawing/2014/main" id="{5AB6D0CB-F866-4C49-B9A1-6A7F398AC35A}"/>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椭圆 93">
                <a:extLst>
                  <a:ext uri="{FF2B5EF4-FFF2-40B4-BE49-F238E27FC236}">
                    <a16:creationId xmlns:a16="http://schemas.microsoft.com/office/drawing/2014/main" id="{939DF70C-BFCB-4144-99D2-5B4A59840470}"/>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椭圆 94">
                <a:extLst>
                  <a:ext uri="{FF2B5EF4-FFF2-40B4-BE49-F238E27FC236}">
                    <a16:creationId xmlns:a16="http://schemas.microsoft.com/office/drawing/2014/main" id="{A9914B2E-B8D2-4944-B880-AC0835CC3407}"/>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pic>
        <p:nvPicPr>
          <p:cNvPr id="21" name="图片 20">
            <a:extLst>
              <a:ext uri="{FF2B5EF4-FFF2-40B4-BE49-F238E27FC236}">
                <a16:creationId xmlns:a16="http://schemas.microsoft.com/office/drawing/2014/main" id="{144C646A-C187-4344-879C-8F735B49E2B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226001" y="1834525"/>
            <a:ext cx="939800" cy="3365500"/>
          </a:xfrm>
          <a:prstGeom prst="rect">
            <a:avLst/>
          </a:prstGeom>
        </p:spPr>
      </p:pic>
      <p:pic>
        <p:nvPicPr>
          <p:cNvPr id="8" name="图片 7">
            <a:extLst>
              <a:ext uri="{FF2B5EF4-FFF2-40B4-BE49-F238E27FC236}">
                <a16:creationId xmlns:a16="http://schemas.microsoft.com/office/drawing/2014/main" id="{C38D219E-9C53-FA47-848D-520BE4204C9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137916" y="1303817"/>
            <a:ext cx="2374900" cy="4775200"/>
          </a:xfrm>
          <a:prstGeom prst="rect">
            <a:avLst/>
          </a:prstGeom>
        </p:spPr>
      </p:pic>
      <p:pic>
        <p:nvPicPr>
          <p:cNvPr id="24" name="图片 23">
            <a:extLst>
              <a:ext uri="{FF2B5EF4-FFF2-40B4-BE49-F238E27FC236}">
                <a16:creationId xmlns:a16="http://schemas.microsoft.com/office/drawing/2014/main" id="{066773D9-3A49-E44D-B8D3-8DC8E64BDC3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196748" y="5300853"/>
            <a:ext cx="3657600" cy="774700"/>
          </a:xfrm>
          <a:prstGeom prst="rect">
            <a:avLst/>
          </a:prstGeom>
        </p:spPr>
      </p:pic>
      <p:sp>
        <p:nvSpPr>
          <p:cNvPr id="3" name="Slide Number Placeholder 3">
            <a:extLst>
              <a:ext uri="{FF2B5EF4-FFF2-40B4-BE49-F238E27FC236}">
                <a16:creationId xmlns:a16="http://schemas.microsoft.com/office/drawing/2014/main" id="{1FE0157A-9012-F4D2-E90F-3C89B56EB6FE}"/>
              </a:ext>
            </a:extLst>
          </p:cNvPr>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Tree>
    <p:custDataLst>
      <p:tags r:id="rId1"/>
    </p:custDataLst>
    <p:extLst>
      <p:ext uri="{BB962C8B-B14F-4D97-AF65-F5344CB8AC3E}">
        <p14:creationId xmlns:p14="http://schemas.microsoft.com/office/powerpoint/2010/main" val="240939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0"/>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2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109"/>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7"/>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5"/>
                                        </p:tgtEl>
                                        <p:attrNameLst>
                                          <p:attrName>style.visibility</p:attrName>
                                        </p:attrNameLst>
                                      </p:cBhvr>
                                      <p:to>
                                        <p:strVal val="hidden"/>
                                      </p:to>
                                    </p:set>
                                  </p:childTnLst>
                                </p:cTn>
                              </p:par>
                            </p:childTnLst>
                          </p:cTn>
                        </p:par>
                        <p:par>
                          <p:cTn id="56" fill="hold">
                            <p:stCondLst>
                              <p:cond delay="0"/>
                            </p:stCondLst>
                            <p:childTnLst>
                              <p:par>
                                <p:cTn id="57" presetID="1"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8" presetClass="entr" presetSubtype="6"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strips(downRight)">
                                      <p:cBhvr>
                                        <p:cTn id="63" dur="500"/>
                                        <p:tgtEl>
                                          <p:spTgt spid="48"/>
                                        </p:tgtEl>
                                      </p:cBhvr>
                                    </p:animEffect>
                                  </p:childTnLst>
                                </p:cTn>
                              </p:par>
                            </p:childTnLst>
                          </p:cTn>
                        </p:par>
                        <p:par>
                          <p:cTn id="64" fill="hold">
                            <p:stCondLst>
                              <p:cond delay="500"/>
                            </p:stCondLst>
                            <p:childTnLst>
                              <p:par>
                                <p:cTn id="65" presetID="18" presetClass="entr" presetSubtype="12"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strips(downLeft)">
                                      <p:cBhvr>
                                        <p:cTn id="67" dur="500"/>
                                        <p:tgtEl>
                                          <p:spTgt spid="23"/>
                                        </p:tgtEl>
                                      </p:cBhvr>
                                    </p:animEffect>
                                  </p:childTnLst>
                                </p:cTn>
                              </p:par>
                              <p:par>
                                <p:cTn id="68" presetID="18" presetClass="entr" presetSubtype="6" fill="hold"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strips(downRight)">
                                      <p:cBhvr>
                                        <p:cTn id="70" dur="500"/>
                                        <p:tgtEl>
                                          <p:spTgt spid="49"/>
                                        </p:tgtEl>
                                      </p:cBhvr>
                                    </p:animEffect>
                                  </p:childTnLst>
                                </p:cTn>
                              </p:par>
                            </p:childTnLst>
                          </p:cTn>
                        </p:par>
                        <p:par>
                          <p:cTn id="71" fill="hold">
                            <p:stCondLst>
                              <p:cond delay="1000"/>
                            </p:stCondLst>
                            <p:childTnLst>
                              <p:par>
                                <p:cTn id="72" presetID="18" presetClass="entr" presetSubtype="12" fill="hold"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strips(downLeft)">
                                      <p:cBhvr>
                                        <p:cTn id="74" dur="500"/>
                                        <p:tgtEl>
                                          <p:spTgt spid="30"/>
                                        </p:tgtEl>
                                      </p:cBhvr>
                                    </p:animEffect>
                                  </p:childTnLst>
                                </p:cTn>
                              </p:par>
                              <p:par>
                                <p:cTn id="75" presetID="18" presetClass="entr" presetSubtype="6" fill="hold" nodeType="withEffect">
                                  <p:stCondLst>
                                    <p:cond delay="0"/>
                                  </p:stCondLst>
                                  <p:childTnLst>
                                    <p:set>
                                      <p:cBhvr>
                                        <p:cTn id="76" dur="1" fill="hold">
                                          <p:stCondLst>
                                            <p:cond delay="0"/>
                                          </p:stCondLst>
                                        </p:cTn>
                                        <p:tgtEl>
                                          <p:spTgt spid="41"/>
                                        </p:tgtEl>
                                        <p:attrNameLst>
                                          <p:attrName>style.visibility</p:attrName>
                                        </p:attrNameLst>
                                      </p:cBhvr>
                                      <p:to>
                                        <p:strVal val="visible"/>
                                      </p:to>
                                    </p:set>
                                    <p:animEffect transition="in" filter="strips(downRight)">
                                      <p:cBhvr>
                                        <p:cTn id="77" dur="500"/>
                                        <p:tgtEl>
                                          <p:spTgt spid="41"/>
                                        </p:tgtEl>
                                      </p:cBhvr>
                                    </p:animEffect>
                                  </p:childTnLst>
                                </p:cTn>
                              </p:par>
                            </p:childTnLst>
                          </p:cTn>
                        </p:par>
                        <p:par>
                          <p:cTn id="78" fill="hold">
                            <p:stCondLst>
                              <p:cond delay="1500"/>
                            </p:stCondLst>
                            <p:childTnLst>
                              <p:par>
                                <p:cTn id="79" presetID="18" presetClass="entr" presetSubtype="12"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strips(downLeft)">
                                      <p:cBhvr>
                                        <p:cTn id="81" dur="500"/>
                                        <p:tgtEl>
                                          <p:spTgt spid="31"/>
                                        </p:tgtEl>
                                      </p:cBhvr>
                                    </p:animEffect>
                                  </p:childTnLst>
                                </p:cTn>
                              </p:par>
                              <p:par>
                                <p:cTn id="82" presetID="18" presetClass="entr" presetSubtype="6"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strips(downRight)">
                                      <p:cBhvr>
                                        <p:cTn id="84" dur="500"/>
                                        <p:tgtEl>
                                          <p:spTgt spid="42"/>
                                        </p:tgtEl>
                                      </p:cBhvr>
                                    </p:animEffect>
                                  </p:childTnLst>
                                </p:cTn>
                              </p:par>
                            </p:childTnLst>
                          </p:cTn>
                        </p:par>
                        <p:par>
                          <p:cTn id="85" fill="hold">
                            <p:stCondLst>
                              <p:cond delay="2000"/>
                            </p:stCondLst>
                            <p:childTnLst>
                              <p:par>
                                <p:cTn id="86" presetID="18" presetClass="entr" presetSubtype="12" fill="hold"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strips(downLeft)">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10"/>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9"/>
                                        </p:tgtEl>
                                        <p:attrNameLst>
                                          <p:attrName>style.visibility</p:attrName>
                                        </p:attrNameLst>
                                      </p:cBhvr>
                                      <p:to>
                                        <p:strVal val="hidden"/>
                                      </p:to>
                                    </p:set>
                                  </p:childTnLst>
                                </p:cTn>
                              </p:par>
                            </p:childTnLst>
                          </p:cTn>
                        </p:par>
                        <p:par>
                          <p:cTn id="95" fill="hold">
                            <p:stCondLst>
                              <p:cond delay="0"/>
                            </p:stCondLst>
                            <p:childTnLst>
                              <p:par>
                                <p:cTn id="96" presetID="1" presetClass="entr" presetSubtype="0" fill="hold" nodeType="afterEffect">
                                  <p:stCondLst>
                                    <p:cond delay="0"/>
                                  </p:stCondLst>
                                  <p:childTnLst>
                                    <p:set>
                                      <p:cBhvr>
                                        <p:cTn id="97"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3399"/>
                </a:solidFill>
                <a:effectLst/>
                <a:uLnTx/>
                <a:uFillTx/>
                <a:latin typeface="Tahoma"/>
                <a:ea typeface="ＭＳ Ｐゴシック" panose="020B0600070205080204" pitchFamily="34" charset="-128"/>
              </a:rPr>
              <a:t>Geraldo F. Oliveira</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hlinkClick r:id="rId5"/>
              </a:rPr>
              <a:t>https://geraldofojunior.github.io</a:t>
            </a:r>
            <a:b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br>
            <a:endPar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MICRO 2024</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02 November 2024</a:t>
            </a: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p:txBody>
      </p:sp>
    </p:spTree>
    <p:extLst>
      <p:ext uri="{BB962C8B-B14F-4D97-AF65-F5344CB8AC3E}">
        <p14:creationId xmlns:p14="http://schemas.microsoft.com/office/powerpoint/2010/main" val="750165510"/>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897632"/>
            <a:ext cx="8610600" cy="5123656"/>
          </a:xfrm>
        </p:spPr>
        <p:txBody>
          <a:bodyPr/>
          <a:lstStyle/>
          <a:p>
            <a:r>
              <a:rPr lang="en-US" sz="2100" b="0" i="0" dirty="0">
                <a:effectLst/>
                <a:latin typeface="Tahoma" panose="020B0604030504040204" pitchFamily="34" charset="0"/>
                <a:ea typeface="Tahoma" panose="020B0604030504040204" pitchFamily="34" charset="0"/>
                <a:cs typeface="Tahoma" panose="020B0604030504040204" pitchFamily="34" charset="0"/>
              </a:rPr>
              <a:t>Processing-Near-Memory Systems: Academia &amp; Industry Developments </a:t>
            </a:r>
            <a:br>
              <a:rPr lang="en-US" sz="300" b="0" i="0" dirty="0">
                <a:effectLst/>
                <a:latin typeface="Tahoma" panose="020B0604030504040204" pitchFamily="34" charset="0"/>
                <a:ea typeface="Tahoma" panose="020B0604030504040204" pitchFamily="34" charset="0"/>
                <a:cs typeface="Tahoma" panose="020B0604030504040204" pitchFamily="34" charset="0"/>
              </a:rPr>
            </a:br>
            <a:endParaRPr lang="en-US" sz="300" b="0" i="0" dirty="0">
              <a:effectLst/>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Brian </a:t>
            </a:r>
            <a:r>
              <a:rPr lang="en-US" sz="2100" b="1" dirty="0" err="1">
                <a:latin typeface="Tahoma" panose="020B0604030504040204" pitchFamily="34" charset="0"/>
                <a:ea typeface="Tahoma" panose="020B0604030504040204" pitchFamily="34" charset="0"/>
                <a:cs typeface="Tahoma" panose="020B0604030504040204" pitchFamily="34" charset="0"/>
              </a:rPr>
              <a:t>Schwedock</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Architectures and Programming Models for General-Purpose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Near-Data Computing</a:t>
            </a:r>
          </a:p>
          <a:p>
            <a:r>
              <a:rPr lang="en-US" sz="2100" dirty="0">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solidFill>
                  <a:srgbClr val="FF0000"/>
                </a:solidFill>
                <a:latin typeface="Tahoma" panose="020B0604030504040204" pitchFamily="34" charset="0"/>
                <a:ea typeface="Tahoma" panose="020B0604030504040204" pitchFamily="34" charset="0"/>
                <a:cs typeface="Tahoma" panose="020B0604030504040204" pitchFamily="34" charset="0"/>
              </a:rPr>
              <a:t>Coffee Break </a:t>
            </a:r>
            <a:br>
              <a:rPr lang="en-US" sz="300" dirty="0">
                <a:solidFill>
                  <a:srgbClr val="FF0000"/>
                </a:solidFill>
                <a:latin typeface="Tahoma" panose="020B0604030504040204" pitchFamily="34" charset="0"/>
                <a:ea typeface="Tahoma" panose="020B0604030504040204" pitchFamily="34" charset="0"/>
                <a:cs typeface="Tahoma" panose="020B0604030504040204" pitchFamily="34" charset="0"/>
              </a:rPr>
            </a:br>
            <a:endParaRPr lang="en-US" sz="300" dirty="0">
              <a:solidFill>
                <a:srgbClr val="FF0000"/>
              </a:solidFill>
              <a:latin typeface="Tahoma" panose="020B0604030504040204" pitchFamily="34" charset="0"/>
              <a:ea typeface="Tahoma" panose="020B0604030504040204" pitchFamily="34" charset="0"/>
              <a:cs typeface="Tahoma" panose="020B0604030504040204" pitchFamily="34" charset="0"/>
            </a:endParaRPr>
          </a:p>
          <a:p>
            <a:r>
              <a:rPr lang="en-US" sz="2100" dirty="0" err="1">
                <a:latin typeface="Tahoma" panose="020B0604030504040204" pitchFamily="34" charset="0"/>
                <a:ea typeface="Tahoma" panose="020B0604030504040204" pitchFamily="34" charset="0"/>
                <a:cs typeface="Tahoma" panose="020B0604030504040204" pitchFamily="34" charset="0"/>
              </a:rPr>
              <a:t>Ataberk</a:t>
            </a:r>
            <a:r>
              <a:rPr lang="en-US" sz="2100" dirty="0">
                <a:latin typeface="Tahoma" panose="020B0604030504040204" pitchFamily="34" charset="0"/>
                <a:ea typeface="Tahoma" panose="020B0604030504040204" pitchFamily="34" charset="0"/>
                <a:cs typeface="Tahoma" panose="020B0604030504040204" pitchFamily="34" charset="0"/>
              </a:rPr>
              <a:t> </a:t>
            </a:r>
            <a:r>
              <a:rPr lang="en-US" sz="2100" dirty="0" err="1">
                <a:latin typeface="Tahoma" panose="020B0604030504040204" pitchFamily="34" charset="0"/>
                <a:ea typeface="Tahoma" panose="020B0604030504040204" pitchFamily="34" charset="0"/>
                <a:cs typeface="Tahoma" panose="020B0604030504040204" pitchFamily="34" charset="0"/>
              </a:rPr>
              <a:t>Olgun</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Christina </a:t>
            </a:r>
            <a:r>
              <a:rPr lang="en-US" sz="2100" b="1" dirty="0" err="1">
                <a:latin typeface="Tahoma" panose="020B0604030504040204" pitchFamily="34" charset="0"/>
                <a:ea typeface="Tahoma" panose="020B0604030504040204" pitchFamily="34" charset="0"/>
                <a:cs typeface="Tahoma" panose="020B0604030504040204" pitchFamily="34" charset="0"/>
              </a:rPr>
              <a:t>Giannoula</a:t>
            </a:r>
            <a:r>
              <a:rPr lang="en-US" sz="2100" b="1"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System Software and Libraries for Sparse Computational Kernels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 PIM Architectures</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Nika Mansouri </a:t>
            </a:r>
            <a:r>
              <a:rPr lang="en-US" sz="2100" dirty="0" err="1">
                <a:latin typeface="Tahoma" panose="020B0604030504040204" pitchFamily="34" charset="0"/>
                <a:ea typeface="Tahoma" panose="020B0604030504040204" pitchFamily="34" charset="0"/>
                <a:cs typeface="Tahoma" panose="020B0604030504040204" pitchFamily="34" charset="0"/>
              </a:rPr>
              <a:t>Ghiasi</a:t>
            </a:r>
            <a:r>
              <a:rPr lang="en-US" sz="2100" dirty="0">
                <a:latin typeface="Tahoma" panose="020B0604030504040204" pitchFamily="34" charset="0"/>
                <a:ea typeface="Tahoma" panose="020B0604030504040204" pitchFamily="34" charset="0"/>
                <a:cs typeface="Tahoma" panose="020B0604030504040204" pitchFamily="34" charset="0"/>
              </a:rPr>
              <a:t>:</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Storage-Centric Computing for Genomics and Metagenomics</a:t>
            </a:r>
          </a:p>
          <a:p>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Research Challenges for PIM &amp; Closing Remarks</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br>
              <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rPr>
            </a:b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pic>
        <p:nvPicPr>
          <p:cNvPr id="5" name="Picture 4" descr="safari.png">
            <a:extLst>
              <a:ext uri="{FF2B5EF4-FFF2-40B4-BE49-F238E27FC236}">
                <a16:creationId xmlns:a16="http://schemas.microsoft.com/office/drawing/2014/main" id="{E73F2661-34ED-0A1B-BA91-64C99AAE704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366465157"/>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4) No unwanted data movement</a:t>
            </a:r>
          </a:p>
        </p:txBody>
      </p:sp>
      <p:sp>
        <p:nvSpPr>
          <p:cNvPr id="28" name="Slide Number Placeholder 2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29" name="TextBox 28"/>
          <p:cNvSpPr txBox="1"/>
          <p:nvPr/>
        </p:nvSpPr>
        <p:spPr>
          <a:xfrm>
            <a:off x="179512" y="6093296"/>
            <a:ext cx="2453917"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8000"/>
                </a:solidFill>
                <a:effectLst/>
                <a:uLnTx/>
                <a:uFillTx/>
                <a:latin typeface="Calibri"/>
                <a:ea typeface="+mn-ea"/>
                <a:cs typeface="+mn-cs"/>
                <a:sym typeface="Wingdings"/>
              </a:rPr>
              <a:t>   </a:t>
            </a:r>
            <a:r>
              <a:rPr kumimoji="0" lang="en-US" sz="3200" b="0" i="0" u="none" strike="noStrike" kern="1200" cap="none" spc="0" normalizeH="0" baseline="0" noProof="0" dirty="0">
                <a:ln>
                  <a:noFill/>
                </a:ln>
                <a:solidFill>
                  <a:srgbClr val="008000"/>
                </a:solidFill>
                <a:effectLst/>
                <a:uLnTx/>
                <a:uFillTx/>
                <a:latin typeface="Calibri"/>
                <a:ea typeface="+mn-ea"/>
                <a:cs typeface="+mn-cs"/>
              </a:rPr>
              <a:t>90ns, 0.04uJ</a:t>
            </a:r>
          </a:p>
        </p:txBody>
      </p:sp>
    </p:spTree>
    <p:extLst>
      <p:ext uri="{BB962C8B-B14F-4D97-AF65-F5344CB8AC3E}">
        <p14:creationId xmlns:p14="http://schemas.microsoft.com/office/powerpoint/2010/main" val="18269468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In-DRAM Row Copy</a:t>
            </a: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Row Buffer (4 Kbytes)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Data Bus</a:t>
            </a: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8 bits</a:t>
            </a: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DRAM </a:t>
            </a:r>
            <a:r>
              <a:rPr kumimoji="0" lang="en-US" sz="1800" b="0" i="0" u="none" strike="noStrike" kern="1200" cap="none" spc="0" normalizeH="0" baseline="0" noProof="0" dirty="0" err="1">
                <a:ln>
                  <a:noFill/>
                </a:ln>
                <a:solidFill>
                  <a:srgbClr val="000000"/>
                </a:solidFill>
                <a:effectLst/>
                <a:uLnTx/>
                <a:uFillTx/>
                <a:latin typeface="Myriad Pro Bold Cond"/>
                <a:ea typeface="ＭＳ Ｐゴシック" charset="0"/>
                <a:cs typeface="Myriad Pro Bold Cond" charset="0"/>
                <a:sym typeface="Myriad Pro Bold Cond" charset="0"/>
              </a:rPr>
              <a:t>subarray</a:t>
            </a:r>
            <a:endPar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4 Kbytes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rPr>
              <a:t>Step 1: 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Transfer row</a:t>
            </a: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rPr>
              <a:t>Step 2: Activate 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Transfer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endParaRPr>
          </a:p>
        </p:txBody>
      </p:sp>
      <p:sp>
        <p:nvSpPr>
          <p:cNvPr id="2" name="TextBox 1"/>
          <p:cNvSpPr txBox="1"/>
          <p:nvPr/>
        </p:nvSpPr>
        <p:spPr>
          <a:xfrm>
            <a:off x="6751703" y="1218763"/>
            <a:ext cx="228479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8000"/>
                </a:solidFill>
                <a:effectLst/>
                <a:uLnTx/>
                <a:uFillTx/>
                <a:latin typeface="Times New Roman" panose="02020603050405020304" pitchFamily="18" charset="0"/>
                <a:ea typeface="ヒラギノ角ゴ ProN W6"/>
                <a:cs typeface="Times New Roman" panose="02020603050405020304" pitchFamily="18" charset="0"/>
              </a:rPr>
              <a:t>Negligible HW cost</a:t>
            </a:r>
          </a:p>
        </p:txBody>
      </p:sp>
      <p:sp>
        <p:nvSpPr>
          <p:cNvPr id="147" name="TextBox 146"/>
          <p:cNvSpPr txBox="1"/>
          <p:nvPr/>
        </p:nvSpPr>
        <p:spPr>
          <a:xfrm>
            <a:off x="5034118" y="836712"/>
            <a:ext cx="400237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8000"/>
                </a:solidFill>
                <a:effectLst/>
                <a:uLnTx/>
                <a:uFillTx/>
                <a:latin typeface="Myriad Pro Bold Cond"/>
                <a:ea typeface="ヒラギノ角ゴ ProN W6"/>
              </a:rPr>
              <a:t>   </a:t>
            </a:r>
            <a:r>
              <a:rPr kumimoji="0" lang="en-US" sz="2000" b="1" i="0" u="none" strike="noStrike" kern="1200" cap="none" spc="0" normalizeH="0" baseline="0" noProof="0" dirty="0">
                <a:ln>
                  <a:noFill/>
                </a:ln>
                <a:solidFill>
                  <a:srgbClr val="008000"/>
                </a:solidFill>
                <a:effectLst/>
                <a:uLnTx/>
                <a:uFillTx/>
                <a:latin typeface="Times New Roman" charset="0"/>
                <a:ea typeface="Times New Roman" charset="0"/>
                <a:cs typeface="Times New Roman" charset="0"/>
              </a:rPr>
              <a:t>Idea: Two consecutive </a:t>
            </a:r>
            <a:r>
              <a:rPr kumimoji="0" lang="en-US" sz="2000" b="1" i="0" u="none" strike="noStrike" kern="1200" cap="none" spc="0" normalizeH="0" baseline="0" noProof="0" dirty="0" err="1">
                <a:ln>
                  <a:noFill/>
                </a:ln>
                <a:solidFill>
                  <a:srgbClr val="008000"/>
                </a:solidFill>
                <a:effectLst/>
                <a:uLnTx/>
                <a:uFillTx/>
                <a:latin typeface="Times New Roman" charset="0"/>
                <a:ea typeface="Times New Roman" charset="0"/>
                <a:cs typeface="Times New Roman" charset="0"/>
              </a:rPr>
              <a:t>ACTivates</a:t>
            </a:r>
            <a:endParaRPr kumimoji="0" lang="en-US" sz="2000" b="1" i="0" u="none" strike="noStrike" kern="1200" cap="none" spc="0" normalizeH="0" baseline="0" noProof="0" dirty="0">
              <a:ln>
                <a:noFill/>
              </a:ln>
              <a:solidFill>
                <a:srgbClr val="008000"/>
              </a:solidFill>
              <a:effectLst/>
              <a:uLnTx/>
              <a:uFillTx/>
              <a:latin typeface="Times New Roman" charset="0"/>
              <a:ea typeface="Times New Roman" charset="0"/>
              <a:cs typeface="Times New Roman" charset="0"/>
            </a:endParaRPr>
          </a:p>
        </p:txBody>
      </p:sp>
      <p:sp>
        <p:nvSpPr>
          <p:cNvPr id="3" name="Slide Number Placeholder 2">
            <a:extLst>
              <a:ext uri="{FF2B5EF4-FFF2-40B4-BE49-F238E27FC236}">
                <a16:creationId xmlns:a16="http://schemas.microsoft.com/office/drawing/2014/main" id="{24CFD09E-14BE-FE3D-20E4-A19EE70E6981}"/>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14</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4" name="Picture 3" descr="safari.png">
            <a:extLst>
              <a:ext uri="{FF2B5EF4-FFF2-40B4-BE49-F238E27FC236}">
                <a16:creationId xmlns:a16="http://schemas.microsoft.com/office/drawing/2014/main" id="{94373C66-CFFA-2052-B313-D4B3C838DC2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2735297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solidFill>
                  <a:srgbClr val="1A5712"/>
                </a:solidFill>
                <a:latin typeface="Garamond"/>
                <a:cs typeface="Garamond"/>
              </a:rPr>
              <a:t>RowClone: Intra-Subarray</a:t>
            </a:r>
            <a:endParaRPr lang="en-US" dirty="0"/>
          </a:p>
        </p:txBody>
      </p:sp>
      <p:sp>
        <p:nvSpPr>
          <p:cNvPr id="79" name="Rectangle 78"/>
          <p:cNvSpPr/>
          <p:nvPr/>
        </p:nvSpPr>
        <p:spPr>
          <a:xfrm>
            <a:off x="3055938" y="2059400"/>
            <a:ext cx="315912" cy="677862"/>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0" name="Rectangle 79"/>
          <p:cNvSpPr/>
          <p:nvPr/>
        </p:nvSpPr>
        <p:spPr>
          <a:xfrm>
            <a:off x="3055938" y="2330862"/>
            <a:ext cx="315912" cy="40640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81" name="Group 8"/>
          <p:cNvGrpSpPr>
            <a:grpSpLocks/>
          </p:cNvGrpSpPr>
          <p:nvPr/>
        </p:nvGrpSpPr>
        <p:grpSpPr bwMode="auto">
          <a:xfrm>
            <a:off x="5486400" y="1519238"/>
            <a:ext cx="1104112" cy="762000"/>
            <a:chOff x="2833828" y="1833265"/>
            <a:chExt cx="1104352" cy="762000"/>
          </a:xfrm>
        </p:grpSpPr>
        <p:grpSp>
          <p:nvGrpSpPr>
            <p:cNvPr id="82" name="Group 45"/>
            <p:cNvGrpSpPr>
              <a:grpSpLocks/>
            </p:cNvGrpSpPr>
            <p:nvPr/>
          </p:nvGrpSpPr>
          <p:grpSpPr bwMode="auto">
            <a:xfrm>
              <a:off x="2833828" y="1833265"/>
              <a:ext cx="152433" cy="762000"/>
              <a:chOff x="2833828" y="1833265"/>
              <a:chExt cx="152433" cy="762000"/>
            </a:xfrm>
          </p:grpSpPr>
          <p:sp>
            <p:nvSpPr>
              <p:cNvPr id="84" name="Rectangle 83"/>
              <p:cNvSpPr/>
              <p:nvPr/>
            </p:nvSpPr>
            <p:spPr>
              <a:xfrm>
                <a:off x="2842180" y="2209502"/>
                <a:ext cx="138142"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5" name="Rectangle 84"/>
              <p:cNvSpPr/>
              <p:nvPr/>
            </p:nvSpPr>
            <p:spPr>
              <a:xfrm>
                <a:off x="2833828" y="1833265"/>
                <a:ext cx="152433"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3" name="TextBox 10"/>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86" name="Group 13"/>
          <p:cNvGrpSpPr>
            <a:grpSpLocks/>
          </p:cNvGrpSpPr>
          <p:nvPr/>
        </p:nvGrpSpPr>
        <p:grpSpPr bwMode="auto">
          <a:xfrm>
            <a:off x="5486400" y="5634918"/>
            <a:ext cx="1104112" cy="762000"/>
            <a:chOff x="2833828" y="1833265"/>
            <a:chExt cx="1104352" cy="762000"/>
          </a:xfrm>
        </p:grpSpPr>
        <p:grpSp>
          <p:nvGrpSpPr>
            <p:cNvPr id="87" name="Group 45"/>
            <p:cNvGrpSpPr>
              <a:grpSpLocks/>
            </p:cNvGrpSpPr>
            <p:nvPr/>
          </p:nvGrpSpPr>
          <p:grpSpPr bwMode="auto">
            <a:xfrm>
              <a:off x="2833828" y="1833265"/>
              <a:ext cx="152433" cy="762000"/>
              <a:chOff x="2833828" y="1833265"/>
              <a:chExt cx="152433" cy="762000"/>
            </a:xfrm>
          </p:grpSpPr>
          <p:sp>
            <p:nvSpPr>
              <p:cNvPr id="89" name="Rectangle 88"/>
              <p:cNvSpPr/>
              <p:nvPr/>
            </p:nvSpPr>
            <p:spPr>
              <a:xfrm>
                <a:off x="2833828" y="1833265"/>
                <a:ext cx="152433"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ectangle 89"/>
              <p:cNvSpPr/>
              <p:nvPr/>
            </p:nvSpPr>
            <p:spPr>
              <a:xfrm>
                <a:off x="2848119" y="2209503"/>
                <a:ext cx="127028"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8" name="TextBox 15"/>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91" name="Group 18"/>
          <p:cNvGrpSpPr>
            <a:grpSpLocks/>
          </p:cNvGrpSpPr>
          <p:nvPr/>
        </p:nvGrpSpPr>
        <p:grpSpPr bwMode="auto">
          <a:xfrm>
            <a:off x="2366445" y="2055812"/>
            <a:ext cx="1570555" cy="677863"/>
            <a:chOff x="1526411" y="2286001"/>
            <a:chExt cx="1902589" cy="762000"/>
          </a:xfrm>
        </p:grpSpPr>
        <p:grpSp>
          <p:nvGrpSpPr>
            <p:cNvPr id="92" name="Group 34"/>
            <p:cNvGrpSpPr>
              <a:grpSpLocks/>
            </p:cNvGrpSpPr>
            <p:nvPr/>
          </p:nvGrpSpPr>
          <p:grpSpPr bwMode="auto">
            <a:xfrm>
              <a:off x="1922949" y="2286001"/>
              <a:ext cx="1506051" cy="762000"/>
              <a:chOff x="1922949" y="2667001"/>
              <a:chExt cx="1506051" cy="762000"/>
            </a:xfrm>
          </p:grpSpPr>
          <p:cxnSp>
            <p:nvCxnSpPr>
              <p:cNvPr id="94" name="Straight Connector 93"/>
              <p:cNvCxnSpPr/>
              <p:nvPr/>
            </p:nvCxnSpPr>
            <p:spPr>
              <a:xfrm rot="5400000">
                <a:off x="1982592"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5" name="Straight Connector 94"/>
              <p:cNvCxnSpPr/>
              <p:nvPr/>
            </p:nvCxnSpPr>
            <p:spPr>
              <a:xfrm rot="5400000">
                <a:off x="2363370"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6" name="Straight Connector 95"/>
              <p:cNvCxnSpPr/>
              <p:nvPr/>
            </p:nvCxnSpPr>
            <p:spPr>
              <a:xfrm>
                <a:off x="2744370" y="3048892"/>
                <a:ext cx="68463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7" name="Shape 24"/>
              <p:cNvCxnSpPr>
                <a:endCxn id="93" idx="3"/>
              </p:cNvCxnSpPr>
              <p:nvPr/>
            </p:nvCxnSpPr>
            <p:spPr>
              <a:xfrm rot="10800000" flipV="1">
                <a:off x="1922949" y="3047107"/>
                <a:ext cx="440647" cy="3669"/>
              </a:xfrm>
              <a:prstGeom prst="bentConnector3">
                <a:avLst>
                  <a:gd name="adj1" fmla="val 50000"/>
                </a:avLst>
              </a:prstGeom>
              <a:noFill/>
              <a:ln w="28575" cap="flat" cmpd="sng" algn="ctr">
                <a:solidFill>
                  <a:srgbClr val="333333"/>
                </a:solidFill>
                <a:prstDash val="solid"/>
                <a:tailEnd type="stealth" w="lg" len="lg"/>
              </a:ln>
              <a:effectLst/>
            </p:spPr>
          </p:cxnSp>
        </p:grpSp>
        <p:sp>
          <p:nvSpPr>
            <p:cNvPr id="93" name="TextBox 20"/>
            <p:cNvSpPr txBox="1">
              <a:spLocks noChangeArrowheads="1"/>
            </p:cNvSpPr>
            <p:nvPr/>
          </p:nvSpPr>
          <p:spPr bwMode="auto">
            <a:xfrm>
              <a:off x="1526411" y="2444890"/>
              <a:ext cx="396536" cy="449772"/>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98" name="Straight Connector 97"/>
          <p:cNvCxnSpPr/>
          <p:nvPr/>
        </p:nvCxnSpPr>
        <p:spPr>
          <a:xfrm>
            <a:off x="4484688" y="2401886"/>
            <a:ext cx="82550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9" name="Straight Arrow Connector 98"/>
          <p:cNvCxnSpPr/>
          <p:nvPr/>
        </p:nvCxnSpPr>
        <p:spPr>
          <a:xfrm flipV="1">
            <a:off x="3941763" y="2097086"/>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00" name="Straight Arrow Connector 99"/>
          <p:cNvCxnSpPr/>
          <p:nvPr/>
        </p:nvCxnSpPr>
        <p:spPr>
          <a:xfrm>
            <a:off x="3941763" y="2389186"/>
            <a:ext cx="533400" cy="1588"/>
          </a:xfrm>
          <a:prstGeom prst="straightConnector1">
            <a:avLst/>
          </a:prstGeom>
          <a:noFill/>
          <a:ln w="28575" cap="flat" cmpd="sng" algn="ctr">
            <a:solidFill>
              <a:srgbClr val="FF0000"/>
            </a:solidFill>
            <a:prstDash val="solid"/>
            <a:headEnd type="none"/>
            <a:tailEnd type="stealth" w="lg" len="lg"/>
          </a:ln>
          <a:effectLst/>
        </p:spPr>
      </p:cxnSp>
      <p:grpSp>
        <p:nvGrpSpPr>
          <p:cNvPr id="101" name="Group 28"/>
          <p:cNvGrpSpPr>
            <a:grpSpLocks/>
          </p:cNvGrpSpPr>
          <p:nvPr/>
        </p:nvGrpSpPr>
        <p:grpSpPr bwMode="auto">
          <a:xfrm>
            <a:off x="5486400" y="1524000"/>
            <a:ext cx="1546603" cy="762000"/>
            <a:chOff x="2833828" y="1833265"/>
            <a:chExt cx="1546493" cy="762000"/>
          </a:xfrm>
        </p:grpSpPr>
        <p:grpSp>
          <p:nvGrpSpPr>
            <p:cNvPr id="102" name="Group 45"/>
            <p:cNvGrpSpPr>
              <a:grpSpLocks/>
            </p:cNvGrpSpPr>
            <p:nvPr/>
          </p:nvGrpSpPr>
          <p:grpSpPr bwMode="auto">
            <a:xfrm>
              <a:off x="2833828" y="1833265"/>
              <a:ext cx="152389" cy="762000"/>
              <a:chOff x="2833828" y="1833265"/>
              <a:chExt cx="152389" cy="762000"/>
            </a:xfrm>
          </p:grpSpPr>
          <p:sp>
            <p:nvSpPr>
              <p:cNvPr id="104" name="Rectangle 103"/>
              <p:cNvSpPr/>
              <p:nvPr/>
            </p:nvSpPr>
            <p:spPr>
              <a:xfrm>
                <a:off x="2842177" y="2138065"/>
                <a:ext cx="138102"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Rectangle 104"/>
              <p:cNvSpPr/>
              <p:nvPr/>
            </p:nvSpPr>
            <p:spPr>
              <a:xfrm>
                <a:off x="2833828" y="1833265"/>
                <a:ext cx="152389"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03" name="TextBox 30"/>
            <p:cNvSpPr txBox="1">
              <a:spLocks noChangeArrowheads="1"/>
            </p:cNvSpPr>
            <p:nvPr/>
          </p:nvSpPr>
          <p:spPr bwMode="auto">
            <a:xfrm>
              <a:off x="3048000" y="1905000"/>
              <a:ext cx="1332321"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06" name="Group 33"/>
          <p:cNvGrpSpPr>
            <a:grpSpLocks/>
          </p:cNvGrpSpPr>
          <p:nvPr/>
        </p:nvGrpSpPr>
        <p:grpSpPr bwMode="auto">
          <a:xfrm>
            <a:off x="5486403" y="5634918"/>
            <a:ext cx="530257" cy="842082"/>
            <a:chOff x="7315200" y="2514600"/>
            <a:chExt cx="530065" cy="843373"/>
          </a:xfrm>
        </p:grpSpPr>
        <p:sp>
          <p:nvSpPr>
            <p:cNvPr id="107" name="Rectangle 106"/>
            <p:cNvSpPr/>
            <p:nvPr/>
          </p:nvSpPr>
          <p:spPr>
            <a:xfrm>
              <a:off x="7315200" y="2514600"/>
              <a:ext cx="152345" cy="761579"/>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TextBox 35"/>
            <p:cNvSpPr txBox="1">
              <a:spLocks noChangeArrowheads="1"/>
            </p:cNvSpPr>
            <p:nvPr/>
          </p:nvSpPr>
          <p:spPr bwMode="auto">
            <a:xfrm>
              <a:off x="7489206" y="2895600"/>
              <a:ext cx="356059" cy="46237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grpSp>
        <p:nvGrpSpPr>
          <p:cNvPr id="109" name="Group 36"/>
          <p:cNvGrpSpPr>
            <a:grpSpLocks/>
          </p:cNvGrpSpPr>
          <p:nvPr/>
        </p:nvGrpSpPr>
        <p:grpSpPr bwMode="auto">
          <a:xfrm>
            <a:off x="5486400" y="1519238"/>
            <a:ext cx="821880" cy="766762"/>
            <a:chOff x="3657600" y="2510135"/>
            <a:chExt cx="822165" cy="766465"/>
          </a:xfrm>
        </p:grpSpPr>
        <p:sp>
          <p:nvSpPr>
            <p:cNvPr id="110" name="Rectangle 109"/>
            <p:cNvSpPr/>
            <p:nvPr/>
          </p:nvSpPr>
          <p:spPr>
            <a:xfrm>
              <a:off x="3657600" y="2514895"/>
              <a:ext cx="152453" cy="761705"/>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TextBox 38"/>
            <p:cNvSpPr txBox="1">
              <a:spLocks noChangeArrowheads="1"/>
            </p:cNvSpPr>
            <p:nvPr/>
          </p:nvSpPr>
          <p:spPr bwMode="auto">
            <a:xfrm>
              <a:off x="3831606" y="2510135"/>
              <a:ext cx="648159" cy="461486"/>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2" name="Group 39"/>
          <p:cNvGrpSpPr>
            <a:grpSpLocks/>
          </p:cNvGrpSpPr>
          <p:nvPr/>
        </p:nvGrpSpPr>
        <p:grpSpPr bwMode="auto">
          <a:xfrm>
            <a:off x="2819400" y="1292225"/>
            <a:ext cx="914400" cy="765175"/>
            <a:chOff x="2895600" y="2510135"/>
            <a:chExt cx="914400" cy="766465"/>
          </a:xfrm>
        </p:grpSpPr>
        <p:sp>
          <p:nvSpPr>
            <p:cNvPr id="113" name="Rectangle 112"/>
            <p:cNvSpPr/>
            <p:nvPr/>
          </p:nvSpPr>
          <p:spPr>
            <a:xfrm>
              <a:off x="3657600" y="2514906"/>
              <a:ext cx="152400" cy="761694"/>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4" name="TextBox 41"/>
            <p:cNvSpPr txBox="1">
              <a:spLocks noChangeArrowheads="1"/>
            </p:cNvSpPr>
            <p:nvPr/>
          </p:nvSpPr>
          <p:spPr bwMode="auto">
            <a:xfrm>
              <a:off x="2895600" y="2510135"/>
              <a:ext cx="647934" cy="46244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5" name="Group 42"/>
          <p:cNvGrpSpPr>
            <a:grpSpLocks/>
          </p:cNvGrpSpPr>
          <p:nvPr/>
        </p:nvGrpSpPr>
        <p:grpSpPr bwMode="auto">
          <a:xfrm>
            <a:off x="2036763" y="1270000"/>
            <a:ext cx="1697037" cy="762000"/>
            <a:chOff x="1289075" y="1833265"/>
            <a:chExt cx="1697153" cy="762000"/>
          </a:xfrm>
        </p:grpSpPr>
        <p:grpSp>
          <p:nvGrpSpPr>
            <p:cNvPr id="116" name="Group 45"/>
            <p:cNvGrpSpPr>
              <a:grpSpLocks/>
            </p:cNvGrpSpPr>
            <p:nvPr/>
          </p:nvGrpSpPr>
          <p:grpSpPr bwMode="auto">
            <a:xfrm>
              <a:off x="2833818" y="1833265"/>
              <a:ext cx="152410" cy="762000"/>
              <a:chOff x="2833818" y="1833265"/>
              <a:chExt cx="152410" cy="762000"/>
            </a:xfrm>
          </p:grpSpPr>
          <p:sp>
            <p:nvSpPr>
              <p:cNvPr id="118" name="Rectangle 117"/>
              <p:cNvSpPr/>
              <p:nvPr/>
            </p:nvSpPr>
            <p:spPr>
              <a:xfrm>
                <a:off x="2833818" y="1833265"/>
                <a:ext cx="152410"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Rectangle 118"/>
              <p:cNvSpPr/>
              <p:nvPr/>
            </p:nvSpPr>
            <p:spPr>
              <a:xfrm>
                <a:off x="2848107" y="2138065"/>
                <a:ext cx="127008"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17" name="TextBox 44"/>
            <p:cNvSpPr txBox="1">
              <a:spLocks noChangeArrowheads="1"/>
            </p:cNvSpPr>
            <p:nvPr/>
          </p:nvSpPr>
          <p:spPr bwMode="auto">
            <a:xfrm>
              <a:off x="1289075" y="1857213"/>
              <a:ext cx="1332507"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20" name="Group 47"/>
          <p:cNvGrpSpPr>
            <a:grpSpLocks/>
          </p:cNvGrpSpPr>
          <p:nvPr/>
        </p:nvGrpSpPr>
        <p:grpSpPr bwMode="auto">
          <a:xfrm>
            <a:off x="4165600" y="1881188"/>
            <a:ext cx="2362200" cy="4244975"/>
            <a:chOff x="1371600" y="1371600"/>
            <a:chExt cx="2362200" cy="4245429"/>
          </a:xfrm>
          <a:solidFill>
            <a:sysClr val="window" lastClr="FFFFFF">
              <a:lumMod val="75000"/>
            </a:sysClr>
          </a:solidFill>
        </p:grpSpPr>
        <p:sp>
          <p:nvSpPr>
            <p:cNvPr id="121" name="Isosceles Triangle 120"/>
            <p:cNvSpPr/>
            <p:nvPr/>
          </p:nvSpPr>
          <p:spPr>
            <a:xfrm rot="10800000">
              <a:off x="29718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2" name="Isosceles Triangle 121"/>
            <p:cNvSpPr/>
            <p:nvPr/>
          </p:nvSpPr>
          <p:spPr>
            <a:xfrm>
              <a:off x="13716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3" name="Elbow Connector 122"/>
            <p:cNvCxnSpPr>
              <a:stCxn id="121" idx="0"/>
              <a:endCxn id="122" idx="3"/>
            </p:cNvCxnSpPr>
            <p:nvPr/>
          </p:nvCxnSpPr>
          <p:spPr>
            <a:xfrm rot="5400000">
              <a:off x="2553494" y="3619032"/>
              <a:ext cx="1588" cy="1600200"/>
            </a:xfrm>
            <a:prstGeom prst="bentConnector3">
              <a:avLst>
                <a:gd name="adj1" fmla="val 33302907"/>
              </a:avLst>
            </a:prstGeom>
            <a:grpFill/>
            <a:ln w="25400" cap="flat" cmpd="sng" algn="ctr">
              <a:solidFill>
                <a:srgbClr val="262626">
                  <a:shade val="50000"/>
                </a:srgbClr>
              </a:solidFill>
              <a:prstDash val="solid"/>
            </a:ln>
            <a:effectLst/>
          </p:spPr>
        </p:cxnSp>
        <p:cxnSp>
          <p:nvCxnSpPr>
            <p:cNvPr id="124" name="Elbow Connector 123"/>
            <p:cNvCxnSpPr>
              <a:stCxn id="122" idx="0"/>
              <a:endCxn id="121" idx="3"/>
            </p:cNvCxnSpPr>
            <p:nvPr/>
          </p:nvCxnSpPr>
          <p:spPr>
            <a:xfrm rot="5400000" flipH="1" flipV="1">
              <a:off x="2553494" y="2856950"/>
              <a:ext cx="1588" cy="1600200"/>
            </a:xfrm>
            <a:prstGeom prst="bentConnector3">
              <a:avLst>
                <a:gd name="adj1" fmla="val 32873247"/>
              </a:avLst>
            </a:prstGeom>
            <a:grpFill/>
            <a:ln w="25400" cap="flat" cmpd="sng" algn="ctr">
              <a:solidFill>
                <a:srgbClr val="262626">
                  <a:shade val="50000"/>
                </a:srgbClr>
              </a:solidFill>
              <a:prstDash val="solid"/>
            </a:ln>
            <a:effectLst/>
          </p:spPr>
        </p:cxnSp>
        <p:sp>
          <p:nvSpPr>
            <p:cNvPr id="125" name="Oval 124"/>
            <p:cNvSpPr/>
            <p:nvPr/>
          </p:nvSpPr>
          <p:spPr>
            <a:xfrm rot="10800000">
              <a:off x="3276600" y="4343718"/>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6" name="Oval 125"/>
            <p:cNvSpPr/>
            <p:nvPr/>
          </p:nvSpPr>
          <p:spPr>
            <a:xfrm>
              <a:off x="1676400" y="3581636"/>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7" name="Straight Connector 126"/>
            <p:cNvCxnSpPr/>
            <p:nvPr/>
          </p:nvCxnSpPr>
          <p:spPr>
            <a:xfrm rot="5400000" flipH="1" flipV="1">
              <a:off x="1638206" y="2247994"/>
              <a:ext cx="1752787" cy="0"/>
            </a:xfrm>
            <a:prstGeom prst="line">
              <a:avLst/>
            </a:prstGeom>
            <a:grpFill/>
            <a:ln w="25400" cap="flat" cmpd="sng" algn="ctr">
              <a:solidFill>
                <a:srgbClr val="262626">
                  <a:shade val="50000"/>
                </a:srgbClr>
              </a:solidFill>
              <a:prstDash val="solid"/>
            </a:ln>
            <a:effectLst/>
          </p:spPr>
        </p:cxnSp>
        <p:cxnSp>
          <p:nvCxnSpPr>
            <p:cNvPr id="128" name="Straight Connector 127"/>
            <p:cNvCxnSpPr/>
            <p:nvPr/>
          </p:nvCxnSpPr>
          <p:spPr>
            <a:xfrm rot="5400000" flipH="1" flipV="1">
              <a:off x="2182777" y="5285207"/>
              <a:ext cx="663646" cy="0"/>
            </a:xfrm>
            <a:prstGeom prst="line">
              <a:avLst/>
            </a:prstGeom>
            <a:grpFill/>
            <a:ln w="25400" cap="flat" cmpd="sng" algn="ctr">
              <a:solidFill>
                <a:srgbClr val="262626">
                  <a:shade val="50000"/>
                </a:srgbClr>
              </a:solidFill>
              <a:prstDash val="solid"/>
            </a:ln>
            <a:effectLst/>
          </p:spPr>
        </p:cxnSp>
      </p:grpSp>
      <p:sp>
        <p:nvSpPr>
          <p:cNvPr id="129" name="TextBox 128"/>
          <p:cNvSpPr txBox="1"/>
          <p:nvPr/>
        </p:nvSpPr>
        <p:spPr>
          <a:xfrm>
            <a:off x="2860598" y="5549900"/>
            <a:ext cx="2181303"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Sense Amplifier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(Row Buffer)</a:t>
            </a:r>
          </a:p>
        </p:txBody>
      </p:sp>
      <p:grpSp>
        <p:nvGrpSpPr>
          <p:cNvPr id="130" name="Group 61"/>
          <p:cNvGrpSpPr>
            <a:grpSpLocks/>
          </p:cNvGrpSpPr>
          <p:nvPr/>
        </p:nvGrpSpPr>
        <p:grpSpPr bwMode="auto">
          <a:xfrm>
            <a:off x="6016660" y="1750070"/>
            <a:ext cx="2724115" cy="4496098"/>
            <a:chOff x="-133867" y="1868815"/>
            <a:chExt cx="2724667" cy="4496773"/>
          </a:xfrm>
        </p:grpSpPr>
        <p:sp>
          <p:nvSpPr>
            <p:cNvPr id="131" name="TextBox 130"/>
            <p:cNvSpPr txBox="1"/>
            <p:nvPr/>
          </p:nvSpPr>
          <p:spPr>
            <a:xfrm>
              <a:off x="685414" y="3589279"/>
              <a:ext cx="1905386" cy="8303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Amplify the difference</a:t>
              </a:r>
            </a:p>
          </p:txBody>
        </p:sp>
        <p:cxnSp>
          <p:nvCxnSpPr>
            <p:cNvPr id="132" name="Shape 56"/>
            <p:cNvCxnSpPr>
              <a:stCxn id="108" idx="3"/>
              <a:endCxn id="131" idx="2"/>
            </p:cNvCxnSpPr>
            <p:nvPr/>
          </p:nvCxnSpPr>
          <p:spPr>
            <a:xfrm flipV="1">
              <a:off x="-133867" y="4419666"/>
              <a:ext cx="1771974" cy="1945922"/>
            </a:xfrm>
            <a:prstGeom prst="curvedConnector2">
              <a:avLst/>
            </a:prstGeom>
            <a:noFill/>
            <a:ln w="19050" cap="flat" cmpd="sng" algn="ctr">
              <a:solidFill>
                <a:srgbClr val="262626">
                  <a:lumMod val="90000"/>
                  <a:lumOff val="10000"/>
                </a:srgbClr>
              </a:solidFill>
              <a:prstDash val="solid"/>
              <a:headEnd type="stealth" w="lg" len="lg"/>
              <a:tailEnd type="none" w="lg" len="lg"/>
            </a:ln>
            <a:effectLst/>
          </p:spPr>
        </p:cxnSp>
        <p:cxnSp>
          <p:nvCxnSpPr>
            <p:cNvPr id="133" name="Shape 57"/>
            <p:cNvCxnSpPr>
              <a:stCxn id="131" idx="0"/>
              <a:endCxn id="111" idx="3"/>
            </p:cNvCxnSpPr>
            <p:nvPr/>
          </p:nvCxnSpPr>
          <p:spPr>
            <a:xfrm rot="16200000" flipV="1">
              <a:off x="37729" y="1988899"/>
              <a:ext cx="1720463" cy="1480295"/>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34" name="Oval 133"/>
          <p:cNvSpPr/>
          <p:nvPr/>
        </p:nvSpPr>
        <p:spPr>
          <a:xfrm>
            <a:off x="4479925" y="2360611"/>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5" name="Oval 134"/>
          <p:cNvSpPr/>
          <p:nvPr/>
        </p:nvSpPr>
        <p:spPr>
          <a:xfrm>
            <a:off x="3886200" y="2365374"/>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6" name="Rectangle 135"/>
          <p:cNvSpPr/>
          <p:nvPr/>
        </p:nvSpPr>
        <p:spPr>
          <a:xfrm>
            <a:off x="3052763" y="2900363"/>
            <a:ext cx="314325" cy="67945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37" name="Group 18"/>
          <p:cNvGrpSpPr>
            <a:grpSpLocks/>
          </p:cNvGrpSpPr>
          <p:nvPr/>
        </p:nvGrpSpPr>
        <p:grpSpPr bwMode="auto">
          <a:xfrm>
            <a:off x="2361817" y="2901950"/>
            <a:ext cx="1572008" cy="679450"/>
            <a:chOff x="1526615" y="2286000"/>
            <a:chExt cx="1902385" cy="762000"/>
          </a:xfrm>
        </p:grpSpPr>
        <p:grpSp>
          <p:nvGrpSpPr>
            <p:cNvPr id="138" name="Group 34"/>
            <p:cNvGrpSpPr>
              <a:grpSpLocks/>
            </p:cNvGrpSpPr>
            <p:nvPr/>
          </p:nvGrpSpPr>
          <p:grpSpPr bwMode="auto">
            <a:xfrm>
              <a:off x="1922742" y="2286000"/>
              <a:ext cx="1506258" cy="762000"/>
              <a:chOff x="1922742" y="2667000"/>
              <a:chExt cx="1506258" cy="762000"/>
            </a:xfrm>
          </p:grpSpPr>
          <p:cxnSp>
            <p:nvCxnSpPr>
              <p:cNvPr id="140" name="Straight Connector 139"/>
              <p:cNvCxnSpPr/>
              <p:nvPr/>
            </p:nvCxnSpPr>
            <p:spPr>
              <a:xfrm rot="5400000">
                <a:off x="1981772"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1" name="Straight Connector 140"/>
              <p:cNvCxnSpPr/>
              <p:nvPr/>
            </p:nvCxnSpPr>
            <p:spPr>
              <a:xfrm rot="5400000">
                <a:off x="2362156"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2" name="Straight Connector 141"/>
              <p:cNvCxnSpPr/>
              <p:nvPr/>
            </p:nvCxnSpPr>
            <p:spPr>
              <a:xfrm>
                <a:off x="2743156" y="3048000"/>
                <a:ext cx="685844"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3" name="Shape 24"/>
              <p:cNvCxnSpPr>
                <a:endCxn id="139" idx="3"/>
              </p:cNvCxnSpPr>
              <p:nvPr/>
            </p:nvCxnSpPr>
            <p:spPr>
              <a:xfrm rot="10800000" flipV="1">
                <a:off x="1922742" y="3048000"/>
                <a:ext cx="440032" cy="2777"/>
              </a:xfrm>
              <a:prstGeom prst="bentConnector3">
                <a:avLst>
                  <a:gd name="adj1" fmla="val 50000"/>
                </a:avLst>
              </a:prstGeom>
              <a:noFill/>
              <a:ln w="28575" cap="flat" cmpd="sng" algn="ctr">
                <a:solidFill>
                  <a:srgbClr val="333333"/>
                </a:solidFill>
                <a:prstDash val="solid"/>
                <a:tailEnd type="stealth" w="lg" len="lg"/>
              </a:ln>
              <a:effectLst/>
            </p:spPr>
          </p:cxnSp>
        </p:grpSp>
        <p:sp>
          <p:nvSpPr>
            <p:cNvPr id="139" name="TextBox 81"/>
            <p:cNvSpPr txBox="1">
              <a:spLocks noChangeArrowheads="1"/>
            </p:cNvSpPr>
            <p:nvPr/>
          </p:nvSpPr>
          <p:spPr bwMode="auto">
            <a:xfrm>
              <a:off x="1526615" y="2445416"/>
              <a:ext cx="396127" cy="448721"/>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144" name="Straight Connector 143"/>
          <p:cNvCxnSpPr/>
          <p:nvPr/>
        </p:nvCxnSpPr>
        <p:spPr>
          <a:xfrm>
            <a:off x="4479925" y="3249613"/>
            <a:ext cx="827088"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5" name="Straight Arrow Connector 144"/>
          <p:cNvCxnSpPr/>
          <p:nvPr/>
        </p:nvCxnSpPr>
        <p:spPr>
          <a:xfrm flipV="1">
            <a:off x="3937000" y="2944813"/>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46" name="Straight Arrow Connector 145"/>
          <p:cNvCxnSpPr/>
          <p:nvPr/>
        </p:nvCxnSpPr>
        <p:spPr>
          <a:xfrm>
            <a:off x="3937000" y="3236913"/>
            <a:ext cx="533400" cy="1587"/>
          </a:xfrm>
          <a:prstGeom prst="straightConnector1">
            <a:avLst/>
          </a:prstGeom>
          <a:noFill/>
          <a:ln w="28575" cap="flat" cmpd="sng" algn="ctr">
            <a:solidFill>
              <a:srgbClr val="FF0000"/>
            </a:solidFill>
            <a:prstDash val="solid"/>
            <a:headEnd type="none"/>
            <a:tailEnd type="stealth" w="lg" len="lg"/>
          </a:ln>
          <a:effectLst/>
        </p:spPr>
      </p:cxnSp>
      <p:sp>
        <p:nvSpPr>
          <p:cNvPr id="147" name="Oval 146"/>
          <p:cNvSpPr/>
          <p:nvPr/>
        </p:nvSpPr>
        <p:spPr>
          <a:xfrm>
            <a:off x="4475163" y="3208338"/>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48" name="Oval 147"/>
          <p:cNvSpPr/>
          <p:nvPr/>
        </p:nvSpPr>
        <p:spPr>
          <a:xfrm>
            <a:off x="3881438" y="3211513"/>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49" name="Group 91"/>
          <p:cNvGrpSpPr>
            <a:grpSpLocks/>
          </p:cNvGrpSpPr>
          <p:nvPr/>
        </p:nvGrpSpPr>
        <p:grpSpPr bwMode="auto">
          <a:xfrm>
            <a:off x="457200" y="3579814"/>
            <a:ext cx="2752726" cy="1641475"/>
            <a:chOff x="457203" y="3122335"/>
            <a:chExt cx="2752317" cy="1641772"/>
          </a:xfrm>
        </p:grpSpPr>
        <p:sp>
          <p:nvSpPr>
            <p:cNvPr id="150" name="TextBox 92"/>
            <p:cNvSpPr txBox="1">
              <a:spLocks noChangeArrowheads="1"/>
            </p:cNvSpPr>
            <p:nvPr/>
          </p:nvSpPr>
          <p:spPr bwMode="auto">
            <a:xfrm>
              <a:off x="457203" y="3810000"/>
              <a:ext cx="1911531" cy="954107"/>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rPr>
                <a:t>Data gets copied</a:t>
              </a:r>
            </a:p>
          </p:txBody>
        </p:sp>
        <p:cxnSp>
          <p:nvCxnSpPr>
            <p:cNvPr id="151" name="Shape 75"/>
            <p:cNvCxnSpPr>
              <a:stCxn id="150" idx="3"/>
              <a:endCxn id="136" idx="2"/>
            </p:cNvCxnSpPr>
            <p:nvPr/>
          </p:nvCxnSpPr>
          <p:spPr>
            <a:xfrm flipV="1">
              <a:off x="2368734" y="3122335"/>
              <a:ext cx="840786" cy="1164719"/>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52" name="TextBox 78"/>
          <p:cNvSpPr txBox="1">
            <a:spLocks noChangeArrowheads="1"/>
          </p:cNvSpPr>
          <p:nvPr/>
        </p:nvSpPr>
        <p:spPr bwMode="auto">
          <a:xfrm>
            <a:off x="1525741" y="2134255"/>
            <a:ext cx="607859"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src</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153" name="TextBox 79"/>
          <p:cNvSpPr txBox="1">
            <a:spLocks noChangeArrowheads="1"/>
          </p:cNvSpPr>
          <p:nvPr/>
        </p:nvSpPr>
        <p:spPr bwMode="auto">
          <a:xfrm>
            <a:off x="1525741" y="2972455"/>
            <a:ext cx="647934"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dst</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3" name="Slide Number Placeholder 2">
            <a:extLst>
              <a:ext uri="{FF2B5EF4-FFF2-40B4-BE49-F238E27FC236}">
                <a16:creationId xmlns:a16="http://schemas.microsoft.com/office/drawing/2014/main" id="{86DBEDDC-76DA-0956-7490-4AD657535FAA}"/>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15</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4" name="Picture 3" descr="safari.png">
            <a:extLst>
              <a:ext uri="{FF2B5EF4-FFF2-40B4-BE49-F238E27FC236}">
                <a16:creationId xmlns:a16="http://schemas.microsoft.com/office/drawing/2014/main" id="{E889D290-5587-673E-C8E5-BD49A970949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172927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9"/>
                                        </p:tgtEl>
                                      </p:cBhvr>
                                    </p:animEffect>
                                    <p:set>
                                      <p:cBhvr>
                                        <p:cTn id="7" dur="1" fill="hold">
                                          <p:stCondLst>
                                            <p:cond delay="499"/>
                                          </p:stCondLst>
                                        </p:cTn>
                                        <p:tgtEl>
                                          <p:spTgt spid="99"/>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fade">
                                      <p:cBhvr>
                                        <p:cTn id="10" dur="500"/>
                                        <p:tgtEl>
                                          <p:spTgt spid="10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xit" presetSubtype="26" fill="hold" grpId="0" nodeType="clickEffect">
                                  <p:stCondLst>
                                    <p:cond delay="0"/>
                                  </p:stCondLst>
                                  <p:childTnLst>
                                    <p:animEffect transition="out" filter="barn(inHorizontal)">
                                      <p:cBhvr>
                                        <p:cTn id="14" dur="500"/>
                                        <p:tgtEl>
                                          <p:spTgt spid="79"/>
                                        </p:tgtEl>
                                      </p:cBhvr>
                                    </p:animEffect>
                                    <p:set>
                                      <p:cBhvr>
                                        <p:cTn id="15" dur="1" fill="hold">
                                          <p:stCondLst>
                                            <p:cond delay="499"/>
                                          </p:stCondLst>
                                        </p:cTn>
                                        <p:tgtEl>
                                          <p:spTgt spid="79"/>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80"/>
                                        </p:tgtEl>
                                        <p:attrNameLst>
                                          <p:attrName>style.visibility</p:attrName>
                                        </p:attrNameLst>
                                      </p:cBhvr>
                                      <p:to>
                                        <p:strVal val="visible"/>
                                      </p:to>
                                    </p:set>
                                  </p:childTnLst>
                                </p:cTn>
                              </p:par>
                              <p:par>
                                <p:cTn id="18" presetID="10" presetClass="exit" presetSubtype="0" fill="hold" nodeType="withEffect">
                                  <p:stCondLst>
                                    <p:cond delay="0"/>
                                  </p:stCondLst>
                                  <p:childTnLst>
                                    <p:animEffect transition="out" filter="fade">
                                      <p:cBhvr>
                                        <p:cTn id="19" dur="500"/>
                                        <p:tgtEl>
                                          <p:spTgt spid="81"/>
                                        </p:tgtEl>
                                      </p:cBhvr>
                                    </p:animEffect>
                                    <p:set>
                                      <p:cBhvr>
                                        <p:cTn id="20" dur="1" fill="hold">
                                          <p:stCondLst>
                                            <p:cond delay="499"/>
                                          </p:stCondLst>
                                        </p:cTn>
                                        <p:tgtEl>
                                          <p:spTgt spid="81"/>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fade">
                                      <p:cBhvr>
                                        <p:cTn id="23" dur="500"/>
                                        <p:tgtEl>
                                          <p:spTgt spid="101"/>
                                        </p:tgtEl>
                                      </p:cBhvr>
                                    </p:animEffect>
                                  </p:childTnLst>
                                </p:cTn>
                              </p:par>
                              <p:par>
                                <p:cTn id="24" presetID="10" presetClass="exit" presetSubtype="0" fill="hold" nodeType="withEffect">
                                  <p:stCondLst>
                                    <p:cond delay="0"/>
                                  </p:stCondLst>
                                  <p:childTnLst>
                                    <p:animEffect transition="out" filter="fade">
                                      <p:cBhvr>
                                        <p:cTn id="25" dur="500"/>
                                        <p:tgtEl>
                                          <p:spTgt spid="112"/>
                                        </p:tgtEl>
                                      </p:cBhvr>
                                    </p:animEffect>
                                    <p:set>
                                      <p:cBhvr>
                                        <p:cTn id="26" dur="1" fill="hold">
                                          <p:stCondLst>
                                            <p:cond delay="499"/>
                                          </p:stCondLst>
                                        </p:cTn>
                                        <p:tgtEl>
                                          <p:spTgt spid="112"/>
                                        </p:tgtEl>
                                        <p:attrNameLst>
                                          <p:attrName>style.visibility</p:attrName>
                                        </p:attrNameLst>
                                      </p:cBhvr>
                                      <p:to>
                                        <p:strVal val="hidden"/>
                                      </p:to>
                                    </p:set>
                                  </p:childTnLst>
                                </p:cTn>
                              </p:par>
                              <p:par>
                                <p:cTn id="27" presetID="10" presetClass="entr" presetSubtype="0" fill="hold"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86"/>
                                        </p:tgtEl>
                                      </p:cBhvr>
                                    </p:animEffect>
                                    <p:set>
                                      <p:cBhvr>
                                        <p:cTn id="37" dur="1" fill="hold">
                                          <p:stCondLst>
                                            <p:cond delay="499"/>
                                          </p:stCondLst>
                                        </p:cTn>
                                        <p:tgtEl>
                                          <p:spTgt spid="86"/>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par>
                                <p:cTn id="41" presetID="10" presetClass="entr" presetSubtype="0" fill="hold" nodeType="with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fade">
                                      <p:cBhvr>
                                        <p:cTn id="43" dur="500"/>
                                        <p:tgtEl>
                                          <p:spTgt spid="109"/>
                                        </p:tgtEl>
                                      </p:cBhvr>
                                    </p:animEffect>
                                  </p:childTnLst>
                                </p:cTn>
                              </p:par>
                              <p:par>
                                <p:cTn id="44" presetID="10" presetClass="entr" presetSubtype="0" fill="hold" nodeType="with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fade">
                                      <p:cBhvr>
                                        <p:cTn id="46" dur="500"/>
                                        <p:tgtEl>
                                          <p:spTgt spid="13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130"/>
                                        </p:tgtEl>
                                      </p:cBhvr>
                                    </p:animEffect>
                                    <p:set>
                                      <p:cBhvr>
                                        <p:cTn id="51" dur="1" fill="hold">
                                          <p:stCondLst>
                                            <p:cond delay="499"/>
                                          </p:stCondLst>
                                        </p:cTn>
                                        <p:tgtEl>
                                          <p:spTgt spid="130"/>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xit" presetSubtype="0" fill="hold" nodeType="withEffect">
                                  <p:stCondLst>
                                    <p:cond delay="0"/>
                                  </p:stCondLst>
                                  <p:childTnLst>
                                    <p:animEffect transition="out" filter="fade">
                                      <p:cBhvr>
                                        <p:cTn id="58" dur="500"/>
                                        <p:tgtEl>
                                          <p:spTgt spid="115"/>
                                        </p:tgtEl>
                                      </p:cBhvr>
                                    </p:animEffect>
                                    <p:set>
                                      <p:cBhvr>
                                        <p:cTn id="59" dur="1" fill="hold">
                                          <p:stCondLst>
                                            <p:cond delay="499"/>
                                          </p:stCondLst>
                                        </p:cTn>
                                        <p:tgtEl>
                                          <p:spTgt spid="115"/>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80"/>
                                        </p:tgtEl>
                                      </p:cBhvr>
                                    </p:animEffect>
                                    <p:set>
                                      <p:cBhvr>
                                        <p:cTn id="62" dur="1" fill="hold">
                                          <p:stCondLst>
                                            <p:cond delay="499"/>
                                          </p:stCondLst>
                                        </p:cTn>
                                        <p:tgtEl>
                                          <p:spTgt spid="80"/>
                                        </p:tgtEl>
                                        <p:attrNameLst>
                                          <p:attrName>style.visibility</p:attrName>
                                        </p:attrNameLst>
                                      </p:cBhvr>
                                      <p:to>
                                        <p:strVal val="hidden"/>
                                      </p:to>
                                    </p:set>
                                  </p:childTnLst>
                                </p:cTn>
                              </p:par>
                              <p:par>
                                <p:cTn id="63" presetID="22" presetClass="entr" presetSubtype="4" fill="hold" grpId="1"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wipe(down)">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99"/>
                                        </p:tgtEl>
                                        <p:attrNameLst>
                                          <p:attrName>style.visibility</p:attrName>
                                        </p:attrNameLst>
                                      </p:cBhvr>
                                      <p:to>
                                        <p:strVal val="visible"/>
                                      </p:to>
                                    </p:set>
                                    <p:animEffect transition="in" filter="fade">
                                      <p:cBhvr>
                                        <p:cTn id="70" dur="500"/>
                                        <p:tgtEl>
                                          <p:spTgt spid="99"/>
                                        </p:tgtEl>
                                      </p:cBhvr>
                                    </p:animEffect>
                                  </p:childTnLst>
                                </p:cTn>
                              </p:par>
                              <p:par>
                                <p:cTn id="71" presetID="10" presetClass="exit" presetSubtype="0" fill="hold" nodeType="withEffect">
                                  <p:stCondLst>
                                    <p:cond delay="0"/>
                                  </p:stCondLst>
                                  <p:childTnLst>
                                    <p:animEffect transition="out" filter="fade">
                                      <p:cBhvr>
                                        <p:cTn id="72" dur="500"/>
                                        <p:tgtEl>
                                          <p:spTgt spid="100"/>
                                        </p:tgtEl>
                                      </p:cBhvr>
                                    </p:animEffect>
                                    <p:set>
                                      <p:cBhvr>
                                        <p:cTn id="73" dur="1" fill="hold">
                                          <p:stCondLst>
                                            <p:cond delay="499"/>
                                          </p:stCondLst>
                                        </p:cTn>
                                        <p:tgtEl>
                                          <p:spTgt spid="100"/>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fade">
                                      <p:cBhvr>
                                        <p:cTn id="78" dur="500"/>
                                        <p:tgtEl>
                                          <p:spTgt spid="146"/>
                                        </p:tgtEl>
                                      </p:cBhvr>
                                    </p:animEffect>
                                  </p:childTnLst>
                                </p:cTn>
                              </p:par>
                              <p:par>
                                <p:cTn id="79" presetID="10" presetClass="exit" presetSubtype="0" fill="hold" nodeType="withEffect">
                                  <p:stCondLst>
                                    <p:cond delay="0"/>
                                  </p:stCondLst>
                                  <p:childTnLst>
                                    <p:animEffect transition="out" filter="fade">
                                      <p:cBhvr>
                                        <p:cTn id="80" dur="500"/>
                                        <p:tgtEl>
                                          <p:spTgt spid="145"/>
                                        </p:tgtEl>
                                      </p:cBhvr>
                                    </p:animEffect>
                                    <p:set>
                                      <p:cBhvr>
                                        <p:cTn id="81" dur="1" fill="hold">
                                          <p:stCondLst>
                                            <p:cond delay="499"/>
                                          </p:stCondLst>
                                        </p:cTn>
                                        <p:tgtEl>
                                          <p:spTgt spid="145"/>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136"/>
                                        </p:tgtEl>
                                        <p:attrNameLst>
                                          <p:attrName>style.visibility</p:attrName>
                                        </p:attrNameLst>
                                      </p:cBhvr>
                                      <p:to>
                                        <p:strVal val="visible"/>
                                      </p:to>
                                    </p:set>
                                    <p:animEffect transition="in" filter="wipe(down)">
                                      <p:cBhvr>
                                        <p:cTn id="86" dur="500"/>
                                        <p:tgtEl>
                                          <p:spTgt spid="136"/>
                                        </p:tgtEl>
                                      </p:cBhvr>
                                    </p:animEffect>
                                  </p:childTnLst>
                                </p:cTn>
                              </p:par>
                              <p:par>
                                <p:cTn id="87" presetID="10" presetClass="entr" presetSubtype="0" fill="hold" nodeType="withEffect">
                                  <p:stCondLst>
                                    <p:cond delay="0"/>
                                  </p:stCondLst>
                                  <p:childTnLst>
                                    <p:set>
                                      <p:cBhvr>
                                        <p:cTn id="88" dur="1" fill="hold">
                                          <p:stCondLst>
                                            <p:cond delay="0"/>
                                          </p:stCondLst>
                                        </p:cTn>
                                        <p:tgtEl>
                                          <p:spTgt spid="149"/>
                                        </p:tgtEl>
                                        <p:attrNameLst>
                                          <p:attrName>style.visibility</p:attrName>
                                        </p:attrNameLst>
                                      </p:cBhvr>
                                      <p:to>
                                        <p:strVal val="visible"/>
                                      </p:to>
                                    </p:set>
                                    <p:animEffect transition="in" filter="fade">
                                      <p:cBhvr>
                                        <p:cTn id="8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13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a:solidFill>
                  <a:srgbClr val="1A5712"/>
                </a:solidFill>
                <a:latin typeface="Garamond"/>
                <a:cs typeface="Garamond"/>
              </a:rPr>
              <a:t>RowClone</a:t>
            </a:r>
            <a:r>
              <a:rPr lang="en-US" dirty="0">
                <a:solidFill>
                  <a:srgbClr val="1A5712"/>
                </a:solidFill>
                <a:latin typeface="Garamond"/>
                <a:cs typeface="Garamond"/>
              </a:rPr>
              <a:t>: Latency and Energy Savings</a:t>
            </a:r>
          </a:p>
        </p:txBody>
      </p:sp>
      <p:graphicFrame>
        <p:nvGraphicFramePr>
          <p:cNvPr id="4" name="Chart 3"/>
          <p:cNvGraphicFramePr/>
          <p:nvPr>
            <p:extLst>
              <p:ext uri="{D42A27DB-BD31-4B8C-83A1-F6EECF244321}">
                <p14:modId xmlns:p14="http://schemas.microsoft.com/office/powerpoint/2010/main" val="297333036"/>
              </p:ext>
            </p:extLst>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11.6x</a:t>
            </a: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74x</a:t>
            </a:r>
          </a:p>
        </p:txBody>
      </p:sp>
      <p:sp>
        <p:nvSpPr>
          <p:cNvPr id="10" name="Slide Number Placeholder 9"/>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11" name="Rectangle 10"/>
          <p:cNvSpPr/>
          <p:nvPr/>
        </p:nvSpPr>
        <p:spPr>
          <a:xfrm>
            <a:off x="1547664" y="6036073"/>
            <a:ext cx="7848872" cy="67710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0000"/>
                </a:solidFill>
                <a:effectLst/>
                <a:uLnTx/>
                <a:uFillTx/>
                <a:latin typeface="Tahoma" charset="0"/>
                <a:ea typeface="+mn-ea"/>
                <a:cs typeface="+mn-cs"/>
              </a:rPr>
              <a:t>Seshadri et al., “</a:t>
            </a:r>
            <a:r>
              <a:rPr kumimoji="0" lang="en-US" altLang="ja-JP" sz="1900" b="0" i="0" u="none" strike="noStrike" kern="1200" cap="none" spc="0" normalizeH="0" baseline="0" noProof="0" dirty="0" err="1">
                <a:ln>
                  <a:noFill/>
                </a:ln>
                <a:solidFill>
                  <a:srgbClr val="0000FF"/>
                </a:solidFill>
                <a:effectLst/>
                <a:uLnTx/>
                <a:uFillTx/>
                <a:latin typeface="Tahoma" charset="0"/>
                <a:ea typeface="ＭＳ Ｐゴシック" panose="020B0600070205080204" pitchFamily="34" charset="-128"/>
                <a:cs typeface="+mn-cs"/>
              </a:rPr>
              <a:t>RowClone</a:t>
            </a:r>
            <a:r>
              <a:rPr kumimoji="0" lang="en-US" altLang="ja-JP" sz="1900" b="0" i="0" u="none" strike="noStrike" kern="1200" cap="none" spc="0" normalizeH="0" baseline="0" noProof="0" dirty="0">
                <a:ln>
                  <a:noFill/>
                </a:ln>
                <a:solidFill>
                  <a:srgbClr val="0000FF"/>
                </a:solidFill>
                <a:effectLst/>
                <a:uLnTx/>
                <a:uFillTx/>
                <a:latin typeface="Tahoma" charset="0"/>
                <a:ea typeface="ＭＳ Ｐゴシック" panose="020B0600070205080204" pitchFamily="34" charset="-128"/>
                <a:cs typeface="+mn-cs"/>
              </a:rPr>
              <a:t>: Fast and Efficient In-DRAM Copy and Initialization of Bulk Data</a:t>
            </a:r>
            <a:r>
              <a:rPr kumimoji="0" lang="en-US" altLang="ja-JP" sz="1900" b="0" i="0" u="none" strike="noStrike" kern="1200" cap="none" spc="0" normalizeH="0" baseline="0" noProof="0" dirty="0">
                <a:ln>
                  <a:noFill/>
                </a:ln>
                <a:solidFill>
                  <a:srgbClr val="000000"/>
                </a:solidFill>
                <a:effectLst/>
                <a:uLnTx/>
                <a:uFillTx/>
                <a:latin typeface="Tahoma" charset="0"/>
                <a:ea typeface="ＭＳ Ｐゴシック" panose="020B0600070205080204" pitchFamily="34" charset="-128"/>
                <a:cs typeface="+mn-cs"/>
              </a:rPr>
              <a:t>,</a:t>
            </a:r>
            <a:r>
              <a:rPr kumimoji="0" lang="en-US" sz="1900" b="0" i="0" u="none" strike="noStrike" kern="1200" cap="none" spc="0" normalizeH="0" baseline="0" noProof="0" dirty="0">
                <a:ln>
                  <a:noFill/>
                </a:ln>
                <a:solidFill>
                  <a:srgbClr val="000000"/>
                </a:solidFill>
                <a:effectLst/>
                <a:uLnTx/>
                <a:uFillTx/>
                <a:latin typeface="Tahoma" charset="0"/>
                <a:ea typeface="+mn-ea"/>
                <a:cs typeface="+mn-cs"/>
              </a:rPr>
              <a:t>”</a:t>
            </a:r>
            <a:r>
              <a:rPr kumimoji="0" lang="en-US" altLang="ja-JP" sz="1900" b="0" i="0" u="none" strike="noStrike" kern="1200" cap="none" spc="0" normalizeH="0" baseline="0" noProof="0" dirty="0">
                <a:ln>
                  <a:noFill/>
                </a:ln>
                <a:solidFill>
                  <a:srgbClr val="000000"/>
                </a:solidFill>
                <a:effectLst/>
                <a:uLnTx/>
                <a:uFillTx/>
                <a:latin typeface="Tahoma" charset="0"/>
                <a:ea typeface="ＭＳ Ｐゴシック" panose="020B0600070205080204" pitchFamily="34" charset="-128"/>
                <a:cs typeface="+mn-cs"/>
              </a:rPr>
              <a:t> MICRO 2013.</a:t>
            </a:r>
            <a:endParaRPr kumimoji="0" lang="en-US" sz="19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3" name="Picture 2" descr="safari.png">
            <a:extLst>
              <a:ext uri="{FF2B5EF4-FFF2-40B4-BE49-F238E27FC236}">
                <a16:creationId xmlns:a16="http://schemas.microsoft.com/office/drawing/2014/main" id="{211797E8-6147-4C5E-F664-83DE822962F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356838"/>
            <a:ext cx="1080120" cy="312522"/>
          </a:xfrm>
          <a:prstGeom prst="rect">
            <a:avLst/>
          </a:prstGeom>
        </p:spPr>
      </p:pic>
    </p:spTree>
    <p:extLst>
      <p:ext uri="{BB962C8B-B14F-4D97-AF65-F5344CB8AC3E}">
        <p14:creationId xmlns:p14="http://schemas.microsoft.com/office/powerpoint/2010/main" val="1817427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"RowClone: Fast and Energy-Efficient In-DRAM Bulk Data Copy and Initialization"</a:t>
            </a:r>
            <a:br>
              <a:rPr lang="en-US" sz="1800" dirty="0">
                <a:solidFill>
                  <a:srgbClr val="0432FF"/>
                </a:solidFill>
              </a:rPr>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
        <p:nvSpPr>
          <p:cNvPr id="5" name="Slide Number Placeholder 2">
            <a:extLst>
              <a:ext uri="{FF2B5EF4-FFF2-40B4-BE49-F238E27FC236}">
                <a16:creationId xmlns:a16="http://schemas.microsoft.com/office/drawing/2014/main" id="{C2857BC5-F922-9675-B4F9-E46CAA489501}"/>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17</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8" name="Picture 7" descr="safari.png">
            <a:extLst>
              <a:ext uri="{FF2B5EF4-FFF2-40B4-BE49-F238E27FC236}">
                <a16:creationId xmlns:a16="http://schemas.microsoft.com/office/drawing/2014/main" id="{6028602D-3DAB-B44E-98FF-640E6BC16DA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25350589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1F5A00-ABCE-4F44-BBA9-29F9AF3BD4C7}"/>
              </a:ext>
            </a:extLst>
          </p:cNvPr>
          <p:cNvSpPr>
            <a:spLocks noGrp="1"/>
          </p:cNvSpPr>
          <p:nvPr>
            <p:ph type="title"/>
          </p:nvPr>
        </p:nvSpPr>
        <p:spPr>
          <a:xfrm>
            <a:off x="228600" y="152400"/>
            <a:ext cx="8610600" cy="1066800"/>
          </a:xfrm>
        </p:spPr>
        <p:txBody>
          <a:bodyPr/>
          <a:lstStyle/>
          <a:p>
            <a:r>
              <a:rPr lang="en-US" sz="3800" dirty="0"/>
              <a:t>RowClone Extensions and Follow-Up Work</a:t>
            </a:r>
          </a:p>
        </p:txBody>
      </p:sp>
      <p:sp>
        <p:nvSpPr>
          <p:cNvPr id="3" name="Content Placeholder 2">
            <a:extLst>
              <a:ext uri="{FF2B5EF4-FFF2-40B4-BE49-F238E27FC236}">
                <a16:creationId xmlns:a16="http://schemas.microsoft.com/office/drawing/2014/main" id="{B8D643A2-4FC2-8143-B99F-205908C4280B}"/>
              </a:ext>
            </a:extLst>
          </p:cNvPr>
          <p:cNvSpPr>
            <a:spLocks noGrp="1"/>
          </p:cNvSpPr>
          <p:nvPr>
            <p:ph idx="1"/>
          </p:nvPr>
        </p:nvSpPr>
        <p:spPr/>
        <p:txBody>
          <a:bodyPr/>
          <a:lstStyle/>
          <a:p>
            <a:r>
              <a:rPr lang="en-US" dirty="0"/>
              <a:t>Can we do </a:t>
            </a:r>
            <a:r>
              <a:rPr lang="en-US" dirty="0">
                <a:solidFill>
                  <a:srgbClr val="0432FF"/>
                </a:solidFill>
              </a:rPr>
              <a:t>faster inter-subarray copy</a:t>
            </a:r>
            <a:r>
              <a:rPr lang="en-US" dirty="0"/>
              <a:t>?</a:t>
            </a:r>
          </a:p>
          <a:p>
            <a:pPr lvl="1"/>
            <a:r>
              <a:rPr lang="en-US" dirty="0"/>
              <a:t>Yes, </a:t>
            </a:r>
            <a:r>
              <a:rPr lang="en-US" dirty="0">
                <a:solidFill>
                  <a:srgbClr val="FF0000"/>
                </a:solidFill>
              </a:rPr>
              <a:t>see LISA [Chang et al., HPCA 2016]</a:t>
            </a:r>
          </a:p>
          <a:p>
            <a:pPr lvl="1"/>
            <a:endParaRPr lang="en-US" dirty="0"/>
          </a:p>
          <a:p>
            <a:r>
              <a:rPr lang="en-US" dirty="0"/>
              <a:t>Can we enable </a:t>
            </a:r>
            <a:r>
              <a:rPr lang="en-US" dirty="0">
                <a:solidFill>
                  <a:srgbClr val="0432FF"/>
                </a:solidFill>
              </a:rPr>
              <a:t>data movement at smaller granularities within a bank</a:t>
            </a:r>
            <a:r>
              <a:rPr lang="en-US" dirty="0"/>
              <a:t>?</a:t>
            </a:r>
          </a:p>
          <a:p>
            <a:pPr lvl="1"/>
            <a:r>
              <a:rPr lang="en-US" dirty="0"/>
              <a:t>Yes, </a:t>
            </a:r>
            <a:r>
              <a:rPr lang="en-US" dirty="0">
                <a:solidFill>
                  <a:srgbClr val="FF0000"/>
                </a:solidFill>
              </a:rPr>
              <a:t>see FIGARO [Wang et al., MICRO 2020]</a:t>
            </a:r>
            <a:endParaRPr lang="en-US" sz="1400" dirty="0"/>
          </a:p>
          <a:p>
            <a:endParaRPr lang="en-US" dirty="0"/>
          </a:p>
          <a:p>
            <a:r>
              <a:rPr lang="en-US" dirty="0"/>
              <a:t>Can we do </a:t>
            </a:r>
            <a:r>
              <a:rPr lang="en-US" dirty="0">
                <a:solidFill>
                  <a:srgbClr val="0432FF"/>
                </a:solidFill>
              </a:rPr>
              <a:t>better inter-bank copy</a:t>
            </a:r>
            <a:r>
              <a:rPr lang="en-US" dirty="0"/>
              <a:t>?</a:t>
            </a:r>
          </a:p>
          <a:p>
            <a:pPr lvl="1"/>
            <a:r>
              <a:rPr lang="en-US" dirty="0"/>
              <a:t>Yes, </a:t>
            </a:r>
            <a:r>
              <a:rPr lang="en-US" dirty="0">
                <a:solidFill>
                  <a:srgbClr val="FF0000"/>
                </a:solidFill>
              </a:rPr>
              <a:t>see Network-on-Memory [CAL 2020]</a:t>
            </a:r>
            <a:endParaRPr lang="en-US" sz="1400" dirty="0"/>
          </a:p>
          <a:p>
            <a:endParaRPr lang="en-US" dirty="0"/>
          </a:p>
          <a:p>
            <a:r>
              <a:rPr lang="en-US" dirty="0"/>
              <a:t>Can similar ideas and DRAM properties be used to perform </a:t>
            </a:r>
            <a:r>
              <a:rPr lang="en-US" dirty="0">
                <a:solidFill>
                  <a:srgbClr val="0432FF"/>
                </a:solidFill>
              </a:rPr>
              <a:t>computation on data</a:t>
            </a:r>
            <a:r>
              <a:rPr lang="en-US" dirty="0"/>
              <a:t>?</a:t>
            </a:r>
          </a:p>
          <a:p>
            <a:pPr lvl="1"/>
            <a:r>
              <a:rPr lang="en-US" dirty="0"/>
              <a:t>Yes, </a:t>
            </a:r>
            <a:r>
              <a:rPr lang="en-US" dirty="0">
                <a:solidFill>
                  <a:srgbClr val="FF0000"/>
                </a:solidFill>
              </a:rPr>
              <a:t>see Ambit [Seshadri et al., CAL 2015, MICRO 2017]</a:t>
            </a:r>
          </a:p>
          <a:p>
            <a:endParaRPr lang="en-US" dirty="0"/>
          </a:p>
          <a:p>
            <a:endParaRPr lang="en-US" dirty="0"/>
          </a:p>
          <a:p>
            <a:pPr lvl="1"/>
            <a:endParaRPr lang="en-US" dirty="0"/>
          </a:p>
        </p:txBody>
      </p:sp>
      <p:sp>
        <p:nvSpPr>
          <p:cNvPr id="4" name="Slide Number Placeholder 3">
            <a:extLst>
              <a:ext uri="{FF2B5EF4-FFF2-40B4-BE49-F238E27FC236}">
                <a16:creationId xmlns:a16="http://schemas.microsoft.com/office/drawing/2014/main" id="{D4385214-686F-AE45-AD43-76EF3388C3A1}"/>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Arial" charset="0"/>
            </a:endParaRPr>
          </a:p>
        </p:txBody>
      </p:sp>
      <p:pic>
        <p:nvPicPr>
          <p:cNvPr id="5" name="Picture 4" descr="safari.png">
            <a:extLst>
              <a:ext uri="{FF2B5EF4-FFF2-40B4-BE49-F238E27FC236}">
                <a16:creationId xmlns:a16="http://schemas.microsoft.com/office/drawing/2014/main" id="{474D6E63-98ED-92B8-ECF8-5009C297CE3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426874602"/>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LISA: Increasing Connectivity in DRAM</a:t>
            </a:r>
          </a:p>
        </p:txBody>
      </p:sp>
      <p:sp>
        <p:nvSpPr>
          <p:cNvPr id="3" name="Content Placeholder 2"/>
          <p:cNvSpPr>
            <a:spLocks noGrp="1"/>
          </p:cNvSpPr>
          <p:nvPr>
            <p:ph idx="1"/>
          </p:nvPr>
        </p:nvSpPr>
        <p:spPr/>
        <p:txBody>
          <a:bodyPr/>
          <a:lstStyle/>
          <a:p>
            <a:r>
              <a:rPr lang="en-US" sz="2100" dirty="0"/>
              <a:t>Kevin K. Chang, </a:t>
            </a:r>
            <a:r>
              <a:rPr lang="en-US" sz="2100" dirty="0" err="1"/>
              <a:t>Prashant</a:t>
            </a:r>
            <a:r>
              <a:rPr lang="en-US" sz="2100" dirty="0"/>
              <a:t> J. Nair, </a:t>
            </a:r>
            <a:r>
              <a:rPr lang="en-US" sz="2100" dirty="0" err="1"/>
              <a:t>Saugata</a:t>
            </a:r>
            <a:r>
              <a:rPr lang="en-US" sz="2100" dirty="0"/>
              <a:t> </a:t>
            </a:r>
            <a:r>
              <a:rPr lang="en-US" sz="2100" dirty="0" err="1"/>
              <a:t>Ghose</a:t>
            </a:r>
            <a:r>
              <a:rPr lang="en-US" sz="2100" dirty="0"/>
              <a:t>, </a:t>
            </a:r>
            <a:r>
              <a:rPr lang="en-US" sz="2100" dirty="0" err="1"/>
              <a:t>Donghyuk</a:t>
            </a:r>
            <a:r>
              <a:rPr lang="en-US" sz="2100" dirty="0"/>
              <a:t> Lee, </a:t>
            </a:r>
            <a:r>
              <a:rPr lang="en-US" sz="2100" dirty="0" err="1"/>
              <a:t>Moinuddin</a:t>
            </a:r>
            <a:r>
              <a:rPr lang="en-US" sz="2100" dirty="0"/>
              <a:t> K. </a:t>
            </a:r>
            <a:r>
              <a:rPr lang="en-US" sz="2100" dirty="0" err="1"/>
              <a:t>Qureshi</a:t>
            </a:r>
            <a:r>
              <a:rPr lang="en-US" sz="2100" dirty="0"/>
              <a:t>, and Onur Mutlu,</a:t>
            </a:r>
            <a:br>
              <a:rPr lang="en-US" sz="2100" dirty="0"/>
            </a:br>
            <a:r>
              <a:rPr lang="en-US" sz="2100" b="1" dirty="0">
                <a:solidFill>
                  <a:srgbClr val="0432FF"/>
                </a:solidFill>
                <a:hlinkClick r:id="rId2">
                  <a:extLst>
                    <a:ext uri="{A12FA001-AC4F-418D-AE19-62706E023703}">
                      <ahyp:hlinkClr xmlns:ahyp="http://schemas.microsoft.com/office/drawing/2018/hyperlinkcolor" val="tx"/>
                    </a:ext>
                  </a:extLst>
                </a:hlinkClick>
              </a:rPr>
              <a:t>"Low-Cost Inter-Linked Subarrays (LISA): Enabling Fast Inter-Subarray Data Movement in DRAM"</a:t>
            </a:r>
            <a:r>
              <a:rPr lang="en-US" sz="2100" dirty="0">
                <a:solidFill>
                  <a:srgbClr val="0432FF"/>
                </a:solidFill>
              </a:rPr>
              <a:t> </a:t>
            </a:r>
            <a:br>
              <a:rPr lang="en-US" sz="2100" dirty="0"/>
            </a:br>
            <a:r>
              <a:rPr lang="en-US" sz="2100" i="1" dirty="0"/>
              <a:t>Proceedings of the </a:t>
            </a:r>
            <a:r>
              <a:rPr lang="en-US" sz="2100" i="1" dirty="0">
                <a:hlinkClick r:id="rId3"/>
              </a:rPr>
              <a:t>22nd International Symposium on High-Performance Computer Architecture</a:t>
            </a:r>
            <a:r>
              <a:rPr lang="en-US" sz="2100" i="1" dirty="0"/>
              <a:t> (</a:t>
            </a:r>
            <a:r>
              <a:rPr lang="en-US" sz="2100" b="1" i="1" dirty="0"/>
              <a:t>HPCA</a:t>
            </a:r>
            <a:r>
              <a:rPr lang="en-US" sz="2100" i="1" dirty="0"/>
              <a:t>)</a:t>
            </a:r>
            <a:r>
              <a:rPr lang="en-US" sz="2100" dirty="0"/>
              <a:t>, Barcelona, Spain, March 2016.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br>
              <a:rPr lang="en-US" sz="2100" dirty="0"/>
            </a:br>
            <a:r>
              <a:rPr lang="en-US" sz="2100" dirty="0"/>
              <a:t>[</a:t>
            </a:r>
            <a:r>
              <a:rPr lang="en-US" sz="2100" dirty="0">
                <a:hlinkClick r:id="rId6"/>
              </a:rPr>
              <a:t>Source Code</a:t>
            </a:r>
            <a:r>
              <a:rPr lang="en-US" sz="21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7"/>
          <a:stretch>
            <a:fillRect/>
          </a:stretch>
        </p:blipFill>
        <p:spPr>
          <a:xfrm>
            <a:off x="0" y="4537180"/>
            <a:ext cx="9144000" cy="908044"/>
          </a:xfrm>
          <a:prstGeom prst="rect">
            <a:avLst/>
          </a:prstGeom>
        </p:spPr>
      </p:pic>
      <p:pic>
        <p:nvPicPr>
          <p:cNvPr id="6" name="Picture 5"/>
          <p:cNvPicPr>
            <a:picLocks noChangeAspect="1"/>
          </p:cNvPicPr>
          <p:nvPr/>
        </p:nvPicPr>
        <p:blipFill>
          <a:blip r:embed="rId8"/>
          <a:stretch>
            <a:fillRect/>
          </a:stretch>
        </p:blipFill>
        <p:spPr>
          <a:xfrm>
            <a:off x="0" y="5526638"/>
            <a:ext cx="9144000" cy="710674"/>
          </a:xfrm>
          <a:prstGeom prst="rect">
            <a:avLst/>
          </a:prstGeom>
        </p:spPr>
      </p:pic>
    </p:spTree>
    <p:extLst>
      <p:ext uri="{BB962C8B-B14F-4D97-AF65-F5344CB8AC3E}">
        <p14:creationId xmlns:p14="http://schemas.microsoft.com/office/powerpoint/2010/main" val="182029985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897632"/>
            <a:ext cx="8610600" cy="5123656"/>
          </a:xfrm>
        </p:spPr>
        <p:txBody>
          <a:bodyPr/>
          <a:lstStyle/>
          <a:p>
            <a:r>
              <a:rPr lang="en-US" sz="2100" b="0" i="0" dirty="0">
                <a:effectLst/>
                <a:latin typeface="Tahoma" panose="020B0604030504040204" pitchFamily="34" charset="0"/>
                <a:ea typeface="Tahoma" panose="020B0604030504040204" pitchFamily="34" charset="0"/>
                <a:cs typeface="Tahoma" panose="020B0604030504040204" pitchFamily="34" charset="0"/>
              </a:rPr>
              <a:t>Processing-Near-Memory Systems: Academia &amp; Industry Developments </a:t>
            </a:r>
            <a:br>
              <a:rPr lang="en-US" sz="300" b="0" i="0" dirty="0">
                <a:effectLst/>
                <a:latin typeface="Tahoma" panose="020B0604030504040204" pitchFamily="34" charset="0"/>
                <a:ea typeface="Tahoma" panose="020B0604030504040204" pitchFamily="34" charset="0"/>
                <a:cs typeface="Tahoma" panose="020B0604030504040204" pitchFamily="34" charset="0"/>
              </a:rPr>
            </a:br>
            <a:endParaRPr lang="en-US" sz="300" b="0" i="0" dirty="0">
              <a:effectLst/>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Brian </a:t>
            </a:r>
            <a:r>
              <a:rPr lang="en-US" sz="2100" b="1" dirty="0" err="1">
                <a:latin typeface="Tahoma" panose="020B0604030504040204" pitchFamily="34" charset="0"/>
                <a:ea typeface="Tahoma" panose="020B0604030504040204" pitchFamily="34" charset="0"/>
                <a:cs typeface="Tahoma" panose="020B0604030504040204" pitchFamily="34" charset="0"/>
              </a:rPr>
              <a:t>Schwedock</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Architectures and Programming Models for General-Purpose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Near-Data Computing</a:t>
            </a:r>
          </a:p>
          <a:p>
            <a:r>
              <a:rPr lang="en-US" sz="2100" dirty="0">
                <a:solidFill>
                  <a:srgbClr val="FF0000"/>
                </a:solidFill>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300" dirty="0">
                <a:solidFill>
                  <a:srgbClr val="FF0000"/>
                </a:solidFill>
                <a:latin typeface="Tahoma" panose="020B0604030504040204" pitchFamily="34" charset="0"/>
                <a:ea typeface="Tahoma" panose="020B0604030504040204" pitchFamily="34" charset="0"/>
                <a:cs typeface="Tahoma" panose="020B0604030504040204" pitchFamily="34" charset="0"/>
              </a:rPr>
            </a:br>
            <a:endParaRPr lang="en-US" sz="300" dirty="0">
              <a:solidFill>
                <a:srgbClr val="FF0000"/>
              </a:solidFill>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Coffee Break </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err="1">
                <a:latin typeface="Tahoma" panose="020B0604030504040204" pitchFamily="34" charset="0"/>
                <a:ea typeface="Tahoma" panose="020B0604030504040204" pitchFamily="34" charset="0"/>
                <a:cs typeface="Tahoma" panose="020B0604030504040204" pitchFamily="34" charset="0"/>
              </a:rPr>
              <a:t>Ataberk</a:t>
            </a:r>
            <a:r>
              <a:rPr lang="en-US" sz="2100" dirty="0">
                <a:latin typeface="Tahoma" panose="020B0604030504040204" pitchFamily="34" charset="0"/>
                <a:ea typeface="Tahoma" panose="020B0604030504040204" pitchFamily="34" charset="0"/>
                <a:cs typeface="Tahoma" panose="020B0604030504040204" pitchFamily="34" charset="0"/>
              </a:rPr>
              <a:t> </a:t>
            </a:r>
            <a:r>
              <a:rPr lang="en-US" sz="2100" dirty="0" err="1">
                <a:latin typeface="Tahoma" panose="020B0604030504040204" pitchFamily="34" charset="0"/>
                <a:ea typeface="Tahoma" panose="020B0604030504040204" pitchFamily="34" charset="0"/>
                <a:cs typeface="Tahoma" panose="020B0604030504040204" pitchFamily="34" charset="0"/>
              </a:rPr>
              <a:t>Olgun</a:t>
            </a:r>
            <a:r>
              <a:rPr lang="en-US" sz="2100"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b="1" dirty="0">
                <a:latin typeface="Tahoma" panose="020B0604030504040204" pitchFamily="34" charset="0"/>
                <a:ea typeface="Tahoma" panose="020B0604030504040204" pitchFamily="34" charset="0"/>
                <a:cs typeface="Tahoma" panose="020B0604030504040204" pitchFamily="34" charset="0"/>
              </a:rPr>
              <a:t>Invited Talk by Dr. Christina </a:t>
            </a:r>
            <a:r>
              <a:rPr lang="en-US" sz="2100" b="1" dirty="0" err="1">
                <a:latin typeface="Tahoma" panose="020B0604030504040204" pitchFamily="34" charset="0"/>
                <a:ea typeface="Tahoma" panose="020B0604030504040204" pitchFamily="34" charset="0"/>
                <a:cs typeface="Tahoma" panose="020B0604030504040204" pitchFamily="34" charset="0"/>
              </a:rPr>
              <a:t>Giannoula</a:t>
            </a:r>
            <a:r>
              <a:rPr lang="en-US" sz="2100" b="1" dirty="0">
                <a:latin typeface="Tahoma" panose="020B0604030504040204" pitchFamily="34" charset="0"/>
                <a:ea typeface="Tahoma" panose="020B0604030504040204" pitchFamily="34" charset="0"/>
                <a:cs typeface="Tahoma" panose="020B0604030504040204" pitchFamily="34" charset="0"/>
              </a:rPr>
              <a:t>: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System Software and Libraries for Sparse Computational Kernels </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in PIM Architectures</a:t>
            </a:r>
            <a:br>
              <a:rPr lang="en-US" sz="300" dirty="0">
                <a:latin typeface="Tahoma" panose="020B0604030504040204" pitchFamily="34" charset="0"/>
                <a:ea typeface="Tahoma" panose="020B0604030504040204" pitchFamily="34" charset="0"/>
                <a:cs typeface="Tahoma" panose="020B0604030504040204" pitchFamily="34" charset="0"/>
              </a:rPr>
            </a:br>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Nika Mansouri </a:t>
            </a:r>
            <a:r>
              <a:rPr lang="en-US" sz="2100" dirty="0" err="1">
                <a:latin typeface="Tahoma" panose="020B0604030504040204" pitchFamily="34" charset="0"/>
                <a:ea typeface="Tahoma" panose="020B0604030504040204" pitchFamily="34" charset="0"/>
                <a:cs typeface="Tahoma" panose="020B0604030504040204" pitchFamily="34" charset="0"/>
              </a:rPr>
              <a:t>Ghiasi</a:t>
            </a:r>
            <a:r>
              <a:rPr lang="en-US" sz="2100" dirty="0">
                <a:latin typeface="Tahoma" panose="020B0604030504040204" pitchFamily="34" charset="0"/>
                <a:ea typeface="Tahoma" panose="020B0604030504040204" pitchFamily="34" charset="0"/>
                <a:cs typeface="Tahoma" panose="020B0604030504040204" pitchFamily="34" charset="0"/>
              </a:rPr>
              <a:t>:</a:t>
            </a:r>
            <a:br>
              <a:rPr lang="en-US" sz="2100" dirty="0">
                <a:latin typeface="Tahoma" panose="020B0604030504040204" pitchFamily="34" charset="0"/>
                <a:ea typeface="Tahoma" panose="020B0604030504040204" pitchFamily="34" charset="0"/>
                <a:cs typeface="Tahoma" panose="020B0604030504040204" pitchFamily="34" charset="0"/>
              </a:rPr>
            </a:br>
            <a:r>
              <a:rPr lang="en-US" sz="2100" dirty="0">
                <a:latin typeface="Tahoma" panose="020B0604030504040204" pitchFamily="34" charset="0"/>
                <a:ea typeface="Tahoma" panose="020B0604030504040204" pitchFamily="34" charset="0"/>
                <a:cs typeface="Tahoma" panose="020B0604030504040204" pitchFamily="34" charset="0"/>
              </a:rPr>
              <a:t>Storage-Centric Computing for Genomics and Metagenomics</a:t>
            </a:r>
          </a:p>
          <a:p>
            <a:endParaRPr lang="en-US" sz="300" dirty="0">
              <a:latin typeface="Tahoma" panose="020B0604030504040204" pitchFamily="34" charset="0"/>
              <a:ea typeface="Tahoma" panose="020B0604030504040204" pitchFamily="34" charset="0"/>
              <a:cs typeface="Tahoma" panose="020B0604030504040204" pitchFamily="34" charset="0"/>
            </a:endParaRPr>
          </a:p>
          <a:p>
            <a:r>
              <a:rPr lang="en-US" sz="2100" dirty="0">
                <a:latin typeface="Tahoma" panose="020B0604030504040204" pitchFamily="34" charset="0"/>
                <a:ea typeface="Tahoma" panose="020B0604030504040204" pitchFamily="34" charset="0"/>
                <a:cs typeface="Tahoma" panose="020B0604030504040204" pitchFamily="34" charset="0"/>
              </a:rPr>
              <a:t>Research Challenges for PIM &amp; Closing Remarks</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br>
              <a:rPr lang="en-US" altLang="en-US" dirty="0"/>
            </a:br>
            <a:fld id="{323594FA-E141-4234-AE05-360401972BE7}" type="slidenum">
              <a:rPr lang="en-US" altLang="en-US" smtClean="0"/>
              <a:pPr/>
              <a:t>2</a:t>
            </a:fld>
            <a:endParaRPr lang="en-US" altLang="en-US" dirty="0"/>
          </a:p>
        </p:txBody>
      </p:sp>
      <p:pic>
        <p:nvPicPr>
          <p:cNvPr id="6" name="Picture 5" descr="safari.png">
            <a:extLst>
              <a:ext uri="{FF2B5EF4-FFF2-40B4-BE49-F238E27FC236}">
                <a16:creationId xmlns:a16="http://schemas.microsoft.com/office/drawing/2014/main" id="{72C4C6F1-89A6-4FBA-3FEE-3ADE327FFEB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993580574"/>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Moving Data Inside DRAM?</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400" b="0" i="0" u="none" strike="noStrike" kern="1200" cap="none" spc="0" normalizeH="0" baseline="0" noProof="0" smtClean="0">
                <a:ln>
                  <a:noFill/>
                </a:ln>
                <a:solidFill>
                  <a:prstClr val="black"/>
                </a:solidFill>
                <a:effectLst/>
                <a:uLnTx/>
                <a:uFillTx/>
                <a:latin typeface="Gill Sans MT" panose="020B0502020104020203" pitchFamily="34"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400" b="0" i="0" u="none" strike="noStrike" kern="1200" cap="none" spc="0" normalizeH="0" baseline="0" noProof="0" dirty="0">
              <a:ln>
                <a:noFill/>
              </a:ln>
              <a:solidFill>
                <a:prstClr val="black"/>
              </a:solidFill>
              <a:effectLst/>
              <a:uLnTx/>
              <a:uFillTx/>
              <a:latin typeface="Gill Sans MT" panose="020B0502020104020203" pitchFamily="34" charset="0"/>
              <a:ea typeface="ＭＳ Ｐゴシック" charset="-128"/>
              <a:cs typeface="+mn-cs"/>
            </a:endParaRPr>
          </a:p>
        </p:txBody>
      </p:sp>
      <p:sp>
        <p:nvSpPr>
          <p:cNvPr id="8" name="Rounded Rectangle 7"/>
          <p:cNvSpPr/>
          <p:nvPr/>
        </p:nvSpPr>
        <p:spPr>
          <a:xfrm>
            <a:off x="3376374" y="1726216"/>
            <a:ext cx="5246880" cy="2534871"/>
          </a:xfrm>
          <a:prstGeom prst="roundRect">
            <a:avLst>
              <a:gd name="adj" fmla="val 4531"/>
            </a:avLst>
          </a:prstGeom>
          <a:no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nvGrpSpPr>
          <p:cNvPr id="13" name="cell array"/>
          <p:cNvGrpSpPr/>
          <p:nvPr/>
        </p:nvGrpSpPr>
        <p:grpSpPr>
          <a:xfrm>
            <a:off x="3479285" y="1856128"/>
            <a:ext cx="5070630" cy="2212155"/>
            <a:chOff x="2253615" y="2812764"/>
            <a:chExt cx="5070630" cy="2212155"/>
          </a:xfrm>
        </p:grpSpPr>
        <p:grpSp>
          <p:nvGrpSpPr>
            <p:cNvPr id="5" name="Group 4"/>
            <p:cNvGrpSpPr/>
            <p:nvPr/>
          </p:nvGrpSpPr>
          <p:grpSpPr>
            <a:xfrm>
              <a:off x="2253615" y="2812764"/>
              <a:ext cx="5070630" cy="365760"/>
              <a:chOff x="2137956" y="2812764"/>
              <a:chExt cx="5070630" cy="365760"/>
            </a:xfrm>
          </p:grpSpPr>
          <p:sp>
            <p:nvSpPr>
              <p:cNvPr id="172" name="Oval 171"/>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3" name="Oval 172"/>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4" name="Oval 173"/>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5" name="Oval 174"/>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6" name="Oval 175"/>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7" name="Oval 176"/>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8" name="Oval 177"/>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9" name="Oval 178"/>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0" name="Oval 179"/>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1" name="Oval 180"/>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2" name="Oval 181"/>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183" name="Group 182"/>
            <p:cNvGrpSpPr/>
            <p:nvPr/>
          </p:nvGrpSpPr>
          <p:grpSpPr>
            <a:xfrm>
              <a:off x="2253615" y="3274363"/>
              <a:ext cx="5070630" cy="365760"/>
              <a:chOff x="2137956" y="2812764"/>
              <a:chExt cx="5070630" cy="365760"/>
            </a:xfrm>
          </p:grpSpPr>
          <p:sp>
            <p:nvSpPr>
              <p:cNvPr id="185" name="Oval 184"/>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6" name="Oval 185"/>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7" name="Oval 186"/>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8" name="Oval 187"/>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9" name="Oval 188"/>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0" name="Oval 189"/>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1" name="Oval 190"/>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2" name="Oval 191"/>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3" name="Oval 192"/>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4" name="Oval 193"/>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5" name="Oval 194"/>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196" name="Group 195"/>
            <p:cNvGrpSpPr/>
            <p:nvPr/>
          </p:nvGrpSpPr>
          <p:grpSpPr>
            <a:xfrm>
              <a:off x="2253615" y="3735962"/>
              <a:ext cx="5070630" cy="365760"/>
              <a:chOff x="2137956" y="2812764"/>
              <a:chExt cx="5070630" cy="365760"/>
            </a:xfrm>
          </p:grpSpPr>
          <p:sp>
            <p:nvSpPr>
              <p:cNvPr id="198" name="Oval 197"/>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9" name="Oval 198"/>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0" name="Oval 199"/>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1" name="Oval 200"/>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2" name="Oval 201"/>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3" name="Oval 202"/>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4" name="Oval 203"/>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5" name="Oval 204"/>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6" name="Oval 205"/>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7" name="Oval 206"/>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8" name="Oval 207"/>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236" name="Group 235"/>
            <p:cNvGrpSpPr/>
            <p:nvPr/>
          </p:nvGrpSpPr>
          <p:grpSpPr>
            <a:xfrm>
              <a:off x="2253615" y="4659159"/>
              <a:ext cx="5070630" cy="365760"/>
              <a:chOff x="2137956" y="2812764"/>
              <a:chExt cx="5070630" cy="365760"/>
            </a:xfrm>
          </p:grpSpPr>
          <p:sp>
            <p:nvSpPr>
              <p:cNvPr id="238" name="Oval 237"/>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39" name="Oval 238"/>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0" name="Oval 239"/>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1" name="Oval 240"/>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2" name="Oval 241"/>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3" name="Oval 242"/>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4" name="Oval 243"/>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5" name="Oval 244"/>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6" name="Oval 245"/>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7" name="Oval 246"/>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8" name="Oval 247"/>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grpSp>
        <p:nvGrpSpPr>
          <p:cNvPr id="14" name="cell label"/>
          <p:cNvGrpSpPr/>
          <p:nvPr/>
        </p:nvGrpSpPr>
        <p:grpSpPr>
          <a:xfrm>
            <a:off x="1860443" y="2369687"/>
            <a:ext cx="1801722" cy="830997"/>
            <a:chOff x="856729" y="3065531"/>
            <a:chExt cx="1801722" cy="830997"/>
          </a:xfrm>
        </p:grpSpPr>
        <p:sp>
          <p:nvSpPr>
            <p:cNvPr id="235" name="TextBox 234"/>
            <p:cNvSpPr txBox="1"/>
            <p:nvPr/>
          </p:nvSpPr>
          <p:spPr>
            <a:xfrm>
              <a:off x="856729" y="3065531"/>
              <a:ext cx="157863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t>DRAM </a:t>
              </a:r>
              <a:b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br>
              <a: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t>cell</a:t>
              </a:r>
            </a:p>
          </p:txBody>
        </p:sp>
        <p:cxnSp>
          <p:nvCxnSpPr>
            <p:cNvPr id="9" name="Straight Arrow Connector 8"/>
            <p:cNvCxnSpPr/>
            <p:nvPr/>
          </p:nvCxnSpPr>
          <p:spPr>
            <a:xfrm>
              <a:off x="2145512" y="3512390"/>
              <a:ext cx="512939" cy="107708"/>
            </a:xfrm>
            <a:prstGeom prst="straightConnector1">
              <a:avLst/>
            </a:prstGeom>
            <a:ln w="53975" cap="rnd">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16" name="subarrays"/>
          <p:cNvGrpSpPr/>
          <p:nvPr/>
        </p:nvGrpSpPr>
        <p:grpSpPr>
          <a:xfrm>
            <a:off x="3448175" y="1858371"/>
            <a:ext cx="5107923" cy="2231042"/>
            <a:chOff x="1770761" y="2804420"/>
            <a:chExt cx="5553484" cy="2231042"/>
          </a:xfrm>
        </p:grpSpPr>
        <p:sp>
          <p:nvSpPr>
            <p:cNvPr id="249" name="Rounded Rectangle 248"/>
            <p:cNvSpPr/>
            <p:nvPr/>
          </p:nvSpPr>
          <p:spPr>
            <a:xfrm>
              <a:off x="1770761" y="2804420"/>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1</a:t>
              </a:r>
            </a:p>
          </p:txBody>
        </p:sp>
        <p:sp>
          <p:nvSpPr>
            <p:cNvPr id="250" name="Rounded Rectangle 249"/>
            <p:cNvSpPr/>
            <p:nvPr/>
          </p:nvSpPr>
          <p:spPr>
            <a:xfrm>
              <a:off x="1770761" y="3262777"/>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2</a:t>
              </a:r>
            </a:p>
          </p:txBody>
        </p:sp>
        <p:sp>
          <p:nvSpPr>
            <p:cNvPr id="251" name="Rounded Rectangle 250"/>
            <p:cNvSpPr/>
            <p:nvPr/>
          </p:nvSpPr>
          <p:spPr>
            <a:xfrm>
              <a:off x="1770761" y="3730169"/>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3</a:t>
              </a:r>
            </a:p>
          </p:txBody>
        </p:sp>
        <p:sp>
          <p:nvSpPr>
            <p:cNvPr id="253" name="Rounded Rectangle 252"/>
            <p:cNvSpPr/>
            <p:nvPr/>
          </p:nvSpPr>
          <p:spPr>
            <a:xfrm>
              <a:off x="1770761" y="4653015"/>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N</a:t>
              </a:r>
            </a:p>
          </p:txBody>
        </p:sp>
        <p:sp>
          <p:nvSpPr>
            <p:cNvPr id="15" name="TextBox 14"/>
            <p:cNvSpPr txBox="1"/>
            <p:nvPr/>
          </p:nvSpPr>
          <p:spPr>
            <a:xfrm rot="5400000">
              <a:off x="4501161" y="4165067"/>
              <a:ext cx="4924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grpSp>
        <p:nvGrpSpPr>
          <p:cNvPr id="35" name="DataBus"/>
          <p:cNvGrpSpPr/>
          <p:nvPr/>
        </p:nvGrpSpPr>
        <p:grpSpPr>
          <a:xfrm>
            <a:off x="6105346" y="1726216"/>
            <a:ext cx="2391359" cy="3302984"/>
            <a:chOff x="4656522" y="1981200"/>
            <a:chExt cx="2391359" cy="3302984"/>
          </a:xfrm>
        </p:grpSpPr>
        <p:grpSp>
          <p:nvGrpSpPr>
            <p:cNvPr id="25" name="DataBus"/>
            <p:cNvGrpSpPr/>
            <p:nvPr/>
          </p:nvGrpSpPr>
          <p:grpSpPr>
            <a:xfrm>
              <a:off x="4656522" y="2194599"/>
              <a:ext cx="2391359" cy="3089585"/>
              <a:chOff x="5161595" y="2885664"/>
              <a:chExt cx="2391359" cy="3089585"/>
            </a:xfrm>
          </p:grpSpPr>
          <p:sp>
            <p:nvSpPr>
              <p:cNvPr id="87" name="TextBox 86"/>
              <p:cNvSpPr txBox="1"/>
              <p:nvPr/>
            </p:nvSpPr>
            <p:spPr>
              <a:xfrm>
                <a:off x="5161595" y="5144252"/>
                <a:ext cx="239135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t>Internal </a:t>
                </a:r>
                <a:b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br>
                <a: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t>Data Bus (64b)</a:t>
                </a:r>
              </a:p>
            </p:txBody>
          </p:sp>
          <p:grpSp>
            <p:nvGrpSpPr>
              <p:cNvPr id="24" name="Group 23"/>
              <p:cNvGrpSpPr/>
              <p:nvPr/>
            </p:nvGrpSpPr>
            <p:grpSpPr>
              <a:xfrm>
                <a:off x="6172274" y="2885664"/>
                <a:ext cx="384136" cy="2086523"/>
                <a:chOff x="6172274" y="2885664"/>
                <a:chExt cx="384136" cy="2086523"/>
              </a:xfrm>
            </p:grpSpPr>
            <p:sp>
              <p:nvSpPr>
                <p:cNvPr id="23" name="Left-Right Arrow 22"/>
                <p:cNvSpPr/>
                <p:nvPr/>
              </p:nvSpPr>
              <p:spPr>
                <a:xfrm>
                  <a:off x="6172274" y="2885664"/>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4" name="Left-Right Arrow 253"/>
                <p:cNvSpPr/>
                <p:nvPr/>
              </p:nvSpPr>
              <p:spPr>
                <a:xfrm>
                  <a:off x="6186408" y="3332981"/>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5" name="Left-Right Arrow 254"/>
                <p:cNvSpPr/>
                <p:nvPr/>
              </p:nvSpPr>
              <p:spPr>
                <a:xfrm>
                  <a:off x="6181202" y="3801443"/>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6" name="Left-Right Arrow 255"/>
                <p:cNvSpPr/>
                <p:nvPr/>
              </p:nvSpPr>
              <p:spPr>
                <a:xfrm>
                  <a:off x="6179681" y="4724640"/>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sp>
          <p:nvSpPr>
            <p:cNvPr id="33" name="Up-Down Arrow 32"/>
            <p:cNvSpPr/>
            <p:nvPr/>
          </p:nvSpPr>
          <p:spPr>
            <a:xfrm>
              <a:off x="5972403" y="1981200"/>
              <a:ext cx="398221" cy="2486949"/>
            </a:xfrm>
            <a:prstGeom prst="up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nvGrpSpPr>
          <p:cNvPr id="262" name="SA_Size"/>
          <p:cNvGrpSpPr/>
          <p:nvPr/>
        </p:nvGrpSpPr>
        <p:grpSpPr>
          <a:xfrm>
            <a:off x="2428832" y="1283563"/>
            <a:ext cx="6121083" cy="1169430"/>
            <a:chOff x="691905" y="1690947"/>
            <a:chExt cx="6121083" cy="1169430"/>
          </a:xfrm>
        </p:grpSpPr>
        <p:grpSp>
          <p:nvGrpSpPr>
            <p:cNvPr id="79" name="Group 78"/>
            <p:cNvGrpSpPr/>
            <p:nvPr/>
          </p:nvGrpSpPr>
          <p:grpSpPr>
            <a:xfrm>
              <a:off x="1711248" y="1690947"/>
              <a:ext cx="5101740" cy="461665"/>
              <a:chOff x="1682924" y="3712335"/>
              <a:chExt cx="5101740" cy="461665"/>
            </a:xfrm>
          </p:grpSpPr>
          <p:cxnSp>
            <p:nvCxnSpPr>
              <p:cNvPr id="44" name="Straight Arrow Connector 43"/>
              <p:cNvCxnSpPr/>
              <p:nvPr/>
            </p:nvCxnSpPr>
            <p:spPr>
              <a:xfrm>
                <a:off x="1682924" y="3943167"/>
                <a:ext cx="2192441" cy="0"/>
              </a:xfrm>
              <a:prstGeom prst="straightConnector1">
                <a:avLst/>
              </a:prstGeom>
              <a:ln w="38100" cap="rnd">
                <a:solidFill>
                  <a:schemeClr val="tx1"/>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3875365" y="3712335"/>
                <a:ext cx="69442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8Kb</a:t>
                </a:r>
              </a:p>
            </p:txBody>
          </p:sp>
          <p:cxnSp>
            <p:nvCxnSpPr>
              <p:cNvPr id="121" name="Straight Arrow Connector 120"/>
              <p:cNvCxnSpPr>
                <a:stCxn id="49" idx="3"/>
              </p:cNvCxnSpPr>
              <p:nvPr/>
            </p:nvCxnSpPr>
            <p:spPr>
              <a:xfrm flipV="1">
                <a:off x="4569786" y="3943167"/>
                <a:ext cx="2214878" cy="1"/>
              </a:xfrm>
              <a:prstGeom prst="straightConnector1">
                <a:avLst/>
              </a:prstGeom>
              <a:ln w="38100" cap="rnd">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cxnSp>
          <p:nvCxnSpPr>
            <p:cNvPr id="260" name="Straight Arrow Connector 259"/>
            <p:cNvCxnSpPr/>
            <p:nvPr/>
          </p:nvCxnSpPr>
          <p:spPr>
            <a:xfrm>
              <a:off x="1495302" y="2201419"/>
              <a:ext cx="0" cy="486921"/>
            </a:xfrm>
            <a:prstGeom prst="straightConnector1">
              <a:avLst/>
            </a:prstGeom>
            <a:ln w="38100" cap="rnd">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261" name="TextBox 260"/>
            <p:cNvSpPr txBox="1"/>
            <p:nvPr/>
          </p:nvSpPr>
          <p:spPr>
            <a:xfrm>
              <a:off x="691905" y="2029380"/>
              <a:ext cx="80611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512</a:t>
              </a:r>
              <a:b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rows</a:t>
              </a:r>
            </a:p>
          </p:txBody>
        </p:sp>
      </p:grpSp>
      <p:grpSp>
        <p:nvGrpSpPr>
          <p:cNvPr id="7" name="DRAM"/>
          <p:cNvGrpSpPr/>
          <p:nvPr/>
        </p:nvGrpSpPr>
        <p:grpSpPr>
          <a:xfrm>
            <a:off x="57714" y="1491262"/>
            <a:ext cx="2396717" cy="3223357"/>
            <a:chOff x="57714" y="2029380"/>
            <a:chExt cx="2396717" cy="3223357"/>
          </a:xfrm>
        </p:grpSpPr>
        <p:sp>
          <p:nvSpPr>
            <p:cNvPr id="110" name="Rounded Rectangle 109"/>
            <p:cNvSpPr/>
            <p:nvPr/>
          </p:nvSpPr>
          <p:spPr>
            <a:xfrm>
              <a:off x="387175" y="2029380"/>
              <a:ext cx="1741977" cy="3126976"/>
            </a:xfrm>
            <a:prstGeom prst="roundRect">
              <a:avLst>
                <a:gd name="adj" fmla="val 4531"/>
              </a:avLst>
            </a:prstGeom>
            <a:solidFill>
              <a:schemeClr val="bg1">
                <a:lumMod val="85000"/>
              </a:schemeClr>
            </a:solidFill>
            <a:ln w="12700">
              <a:solidFill>
                <a:schemeClr val="bg1">
                  <a:lumMod val="6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11" name="Rounded Rectangle 110"/>
            <p:cNvSpPr/>
            <p:nvPr/>
          </p:nvSpPr>
          <p:spPr>
            <a:xfrm>
              <a:off x="707833" y="2149011"/>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4" name="Rounded Rectangle 113"/>
            <p:cNvSpPr/>
            <p:nvPr/>
          </p:nvSpPr>
          <p:spPr>
            <a:xfrm>
              <a:off x="704401" y="2799957"/>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5" name="Rounded Rectangle 114"/>
            <p:cNvSpPr/>
            <p:nvPr/>
          </p:nvSpPr>
          <p:spPr>
            <a:xfrm>
              <a:off x="700969" y="3450903"/>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6" name="Rounded Rectangle 115"/>
            <p:cNvSpPr/>
            <p:nvPr/>
          </p:nvSpPr>
          <p:spPr>
            <a:xfrm>
              <a:off x="697537" y="4101849"/>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7" name="R"/>
            <p:cNvSpPr/>
            <p:nvPr/>
          </p:nvSpPr>
          <p:spPr>
            <a:xfrm>
              <a:off x="57714" y="4590918"/>
              <a:ext cx="2396717" cy="66181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DRAM</a:t>
              </a:r>
            </a:p>
          </p:txBody>
        </p:sp>
      </p:grpSp>
      <p:grpSp>
        <p:nvGrpSpPr>
          <p:cNvPr id="118" name="dash"/>
          <p:cNvGrpSpPr/>
          <p:nvPr/>
        </p:nvGrpSpPr>
        <p:grpSpPr>
          <a:xfrm rot="14910335" flipH="1">
            <a:off x="1355872" y="1954170"/>
            <a:ext cx="2454309" cy="2012126"/>
            <a:chOff x="3425991" y="2139992"/>
            <a:chExt cx="2454309" cy="2012126"/>
          </a:xfrm>
        </p:grpSpPr>
        <p:cxnSp>
          <p:nvCxnSpPr>
            <p:cNvPr id="119" name="Straight Connector 118"/>
            <p:cNvCxnSpPr/>
            <p:nvPr/>
          </p:nvCxnSpPr>
          <p:spPr>
            <a:xfrm rot="14910335" flipH="1">
              <a:off x="4379829" y="2186837"/>
              <a:ext cx="1547316" cy="1453626"/>
            </a:xfrm>
            <a:prstGeom prst="line">
              <a:avLst/>
            </a:prstGeom>
            <a:noFill/>
            <a:ln w="19050" cap="flat" cmpd="sng" algn="ctr">
              <a:solidFill>
                <a:sysClr val="windowText" lastClr="000000">
                  <a:lumMod val="75000"/>
                  <a:lumOff val="25000"/>
                </a:sysClr>
              </a:solidFill>
              <a:prstDash val="dash"/>
              <a:miter lim="800000"/>
              <a:headEnd type="none" w="med" len="med"/>
              <a:tailEnd type="none" w="med" len="med"/>
            </a:ln>
            <a:effectLst/>
          </p:spPr>
        </p:cxnSp>
        <p:cxnSp>
          <p:nvCxnSpPr>
            <p:cNvPr id="120" name="Straight Connector 119"/>
            <p:cNvCxnSpPr/>
            <p:nvPr/>
          </p:nvCxnSpPr>
          <p:spPr>
            <a:xfrm rot="14910335" flipH="1" flipV="1">
              <a:off x="2985273" y="3105380"/>
              <a:ext cx="1487456" cy="606020"/>
            </a:xfrm>
            <a:prstGeom prst="line">
              <a:avLst/>
            </a:prstGeom>
            <a:noFill/>
            <a:ln w="19050" cap="flat" cmpd="sng" algn="ctr">
              <a:solidFill>
                <a:sysClr val="windowText" lastClr="000000">
                  <a:lumMod val="75000"/>
                  <a:lumOff val="25000"/>
                </a:sysClr>
              </a:solidFill>
              <a:prstDash val="dash"/>
              <a:miter lim="800000"/>
              <a:headEnd type="none" w="med" len="med"/>
              <a:tailEnd type="none" w="med" len="med"/>
            </a:ln>
            <a:effectLst/>
          </p:spPr>
        </p:cxnSp>
      </p:grpSp>
      <p:sp>
        <p:nvSpPr>
          <p:cNvPr id="122" name="..."/>
          <p:cNvSpPr txBox="1"/>
          <p:nvPr/>
        </p:nvSpPr>
        <p:spPr>
          <a:xfrm rot="5400000">
            <a:off x="5941531" y="3237538"/>
            <a:ext cx="492443" cy="4246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nvGrpSpPr>
          <p:cNvPr id="268" name="goal"/>
          <p:cNvGrpSpPr/>
          <p:nvPr/>
        </p:nvGrpSpPr>
        <p:grpSpPr>
          <a:xfrm>
            <a:off x="228600" y="1721836"/>
            <a:ext cx="8534399" cy="4374164"/>
            <a:chOff x="228600" y="2140360"/>
            <a:chExt cx="8534399" cy="4374164"/>
          </a:xfrm>
        </p:grpSpPr>
        <p:grpSp>
          <p:nvGrpSpPr>
            <p:cNvPr id="266" name="goal"/>
            <p:cNvGrpSpPr/>
            <p:nvPr/>
          </p:nvGrpSpPr>
          <p:grpSpPr>
            <a:xfrm>
              <a:off x="228600" y="2140360"/>
              <a:ext cx="8534399" cy="4374164"/>
              <a:chOff x="228600" y="2140360"/>
              <a:chExt cx="8534399" cy="4374164"/>
            </a:xfrm>
          </p:grpSpPr>
          <p:grpSp>
            <p:nvGrpSpPr>
              <p:cNvPr id="113" name="goal_parallel_transfer"/>
              <p:cNvGrpSpPr/>
              <p:nvPr/>
            </p:nvGrpSpPr>
            <p:grpSpPr>
              <a:xfrm>
                <a:off x="3373653" y="2140360"/>
                <a:ext cx="5205607" cy="2502527"/>
                <a:chOff x="1460256" y="1851096"/>
                <a:chExt cx="2867148" cy="3518673"/>
              </a:xfrm>
            </p:grpSpPr>
            <p:sp>
              <p:nvSpPr>
                <p:cNvPr id="112" name="blind"/>
                <p:cNvSpPr/>
                <p:nvPr/>
              </p:nvSpPr>
              <p:spPr>
                <a:xfrm>
                  <a:off x="1460256" y="1851096"/>
                  <a:ext cx="2866658" cy="3518673"/>
                </a:xfrm>
                <a:prstGeom prst="roundRect">
                  <a:avLst>
                    <a:gd name="adj" fmla="val 8700"/>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nvGrpSpPr>
                <p:cNvPr id="104" name="parallel transfer"/>
                <p:cNvGrpSpPr/>
                <p:nvPr/>
              </p:nvGrpSpPr>
              <p:grpSpPr>
                <a:xfrm>
                  <a:off x="1518437" y="2424960"/>
                  <a:ext cx="2808967" cy="2308991"/>
                  <a:chOff x="4589620" y="1916257"/>
                  <a:chExt cx="1910254" cy="1384129"/>
                </a:xfrm>
                <a:solidFill>
                  <a:srgbClr val="6699FF"/>
                </a:solidFill>
              </p:grpSpPr>
              <p:sp>
                <p:nvSpPr>
                  <p:cNvPr id="105" name="Up-Down Arrow 104"/>
                  <p:cNvSpPr/>
                  <p:nvPr/>
                </p:nvSpPr>
                <p:spPr>
                  <a:xfrm>
                    <a:off x="4589620" y="1916261"/>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6" name="Up-Down Arrow 105"/>
                  <p:cNvSpPr/>
                  <p:nvPr/>
                </p:nvSpPr>
                <p:spPr>
                  <a:xfrm>
                    <a:off x="5009450" y="1916260"/>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7" name="Up-Down Arrow 106"/>
                  <p:cNvSpPr/>
                  <p:nvPr/>
                </p:nvSpPr>
                <p:spPr>
                  <a:xfrm>
                    <a:off x="5407516" y="1916259"/>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8" name="Up-Down Arrow 107"/>
                  <p:cNvSpPr/>
                  <p:nvPr/>
                </p:nvSpPr>
                <p:spPr>
                  <a:xfrm>
                    <a:off x="5819613" y="1916258"/>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9" name="Up-Down Arrow 108"/>
                  <p:cNvSpPr/>
                  <p:nvPr/>
                </p:nvSpPr>
                <p:spPr>
                  <a:xfrm>
                    <a:off x="6225875" y="1916257"/>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sp>
            <p:nvSpPr>
              <p:cNvPr id="265" name="TextBox 264"/>
              <p:cNvSpPr txBox="1"/>
              <p:nvPr/>
            </p:nvSpPr>
            <p:spPr>
              <a:xfrm>
                <a:off x="228600" y="5812793"/>
                <a:ext cx="8534399" cy="701731"/>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064FBA"/>
                  </a:solidFill>
                  <a:effectLst/>
                  <a:uLnTx/>
                  <a:uFillTx/>
                  <a:latin typeface="Gill Sans MT"/>
                  <a:ea typeface="ＭＳ Ｐゴシック" charset="-128"/>
                  <a:cs typeface="+mn-cs"/>
                </a:endParaRPr>
              </a:p>
            </p:txBody>
          </p:sp>
        </p:grpSp>
        <p:sp>
          <p:nvSpPr>
            <p:cNvPr id="267" name="blind"/>
            <p:cNvSpPr/>
            <p:nvPr/>
          </p:nvSpPr>
          <p:spPr>
            <a:xfrm>
              <a:off x="2146427" y="4714388"/>
              <a:ext cx="6476827" cy="750715"/>
            </a:xfrm>
            <a:prstGeom prst="roundRect">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sp>
        <p:nvSpPr>
          <p:cNvPr id="123" name="challenge"/>
          <p:cNvSpPr/>
          <p:nvPr/>
        </p:nvSpPr>
        <p:spPr>
          <a:xfrm>
            <a:off x="0" y="5221925"/>
            <a:ext cx="9144000" cy="103163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Low connectivity in DRAM is the fundamental bottleneck for bulk data movement</a:t>
            </a:r>
          </a:p>
        </p:txBody>
      </p:sp>
      <p:sp>
        <p:nvSpPr>
          <p:cNvPr id="124" name="goal"/>
          <p:cNvSpPr/>
          <p:nvPr/>
        </p:nvSpPr>
        <p:spPr>
          <a:xfrm>
            <a:off x="0" y="5222882"/>
            <a:ext cx="9144000" cy="1029716"/>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Goal: Provide a new substrate to enable </a:t>
            </a:r>
            <a:b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br>
            <a: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wide connectivity between subarrays</a:t>
            </a:r>
          </a:p>
        </p:txBody>
      </p:sp>
      <p:pic>
        <p:nvPicPr>
          <p:cNvPr id="3" name="Picture 2" descr="safari.png">
            <a:extLst>
              <a:ext uri="{FF2B5EF4-FFF2-40B4-BE49-F238E27FC236}">
                <a16:creationId xmlns:a16="http://schemas.microsoft.com/office/drawing/2014/main" id="{1B2467D5-A790-D9C7-8A2E-1AB7266FA25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381328"/>
            <a:ext cx="1080120" cy="312522"/>
          </a:xfrm>
          <a:prstGeom prst="rect">
            <a:avLst/>
          </a:prstGeom>
        </p:spPr>
      </p:pic>
    </p:spTree>
    <p:extLst>
      <p:ext uri="{BB962C8B-B14F-4D97-AF65-F5344CB8AC3E}">
        <p14:creationId xmlns:p14="http://schemas.microsoft.com/office/powerpoint/2010/main" val="362236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xit" presetSubtype="0" fill="hold" nodeType="withEffect">
                                  <p:stCondLst>
                                    <p:cond delay="0"/>
                                  </p:stCondLst>
                                  <p:childTnLst>
                                    <p:animEffect transition="out" filter="fade">
                                      <p:cBhvr>
                                        <p:cTn id="25" dur="500"/>
                                        <p:tgtEl>
                                          <p:spTgt spid="13"/>
                                        </p:tgtEl>
                                      </p:cBhvr>
                                    </p:animEffect>
                                    <p:set>
                                      <p:cBhvr>
                                        <p:cTn id="26" dur="1" fill="hold">
                                          <p:stCondLst>
                                            <p:cond delay="499"/>
                                          </p:stCondLst>
                                        </p:cTn>
                                        <p:tgtEl>
                                          <p:spTgt spid="13"/>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26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6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2" grpId="0"/>
      <p:bldP spid="123" grpId="0" animBg="1"/>
      <p:bldP spid="1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Idea and Applications</a:t>
            </a:r>
          </a:p>
        </p:txBody>
      </p:sp>
      <p:sp>
        <p:nvSpPr>
          <p:cNvPr id="3" name="Content Placeholder 2"/>
          <p:cNvSpPr>
            <a:spLocks noGrp="1"/>
          </p:cNvSpPr>
          <p:nvPr>
            <p:ph idx="1"/>
          </p:nvPr>
        </p:nvSpPr>
        <p:spPr>
          <a:xfrm>
            <a:off x="304800" y="1219200"/>
            <a:ext cx="8610600" cy="5334000"/>
          </a:xfrm>
        </p:spPr>
        <p:txBody>
          <a:bodyPr>
            <a:noAutofit/>
          </a:bodyPr>
          <a:lstStyle/>
          <a:p>
            <a:pPr>
              <a:lnSpc>
                <a:spcPct val="95000"/>
              </a:lnSpc>
            </a:pPr>
            <a:r>
              <a:rPr lang="en-US" b="1" dirty="0"/>
              <a:t>Low-cost Inter-linked subarrays (LISA)</a:t>
            </a:r>
          </a:p>
          <a:p>
            <a:pPr lvl="1">
              <a:lnSpc>
                <a:spcPct val="95000"/>
              </a:lnSpc>
            </a:pPr>
            <a:r>
              <a:rPr lang="en-US" dirty="0"/>
              <a:t>Fast bulk data movement between subarrays</a:t>
            </a:r>
          </a:p>
          <a:p>
            <a:pPr lvl="1">
              <a:lnSpc>
                <a:spcPct val="95000"/>
              </a:lnSpc>
            </a:pPr>
            <a:r>
              <a:rPr lang="en-US" dirty="0">
                <a:solidFill>
                  <a:srgbClr val="064FBA"/>
                </a:solidFill>
              </a:rPr>
              <a:t>Wide datapath via isolation transistors</a:t>
            </a:r>
            <a:r>
              <a:rPr lang="en-US" dirty="0"/>
              <a:t>: 0.8% DRAM chip area</a:t>
            </a:r>
          </a:p>
          <a:p>
            <a:pPr lvl="1">
              <a:lnSpc>
                <a:spcPct val="95000"/>
              </a:lnSpc>
            </a:pPr>
            <a:endParaRPr lang="en-US" dirty="0"/>
          </a:p>
          <a:p>
            <a:pPr lvl="1">
              <a:lnSpc>
                <a:spcPct val="95000"/>
              </a:lnSpc>
            </a:pPr>
            <a:endParaRPr lang="en-US" dirty="0"/>
          </a:p>
          <a:p>
            <a:pPr lvl="1">
              <a:lnSpc>
                <a:spcPct val="95000"/>
              </a:lnSpc>
            </a:pPr>
            <a:endParaRPr lang="en-US" dirty="0"/>
          </a:p>
          <a:p>
            <a:pPr>
              <a:lnSpc>
                <a:spcPct val="95000"/>
              </a:lnSpc>
            </a:pPr>
            <a:r>
              <a:rPr lang="en-US" dirty="0">
                <a:latin typeface="+mj-lt"/>
              </a:rPr>
              <a:t>LISA is a </a:t>
            </a:r>
            <a:r>
              <a:rPr lang="en-US" b="1" dirty="0">
                <a:latin typeface="+mj-lt"/>
              </a:rPr>
              <a:t>versatile substrate </a:t>
            </a:r>
            <a:r>
              <a:rPr lang="en-US" dirty="0">
                <a:latin typeface="+mj-lt"/>
                <a:ea typeface="Cambria Math" panose="02040503050406030204" pitchFamily="18" charset="0"/>
              </a:rPr>
              <a:t>→ </a:t>
            </a:r>
            <a:r>
              <a:rPr lang="en-US" dirty="0">
                <a:latin typeface="+mj-lt"/>
              </a:rPr>
              <a:t>new applications</a:t>
            </a:r>
            <a:br>
              <a:rPr lang="en-US" dirty="0">
                <a:latin typeface="+mj-lt"/>
              </a:rPr>
            </a:br>
            <a:endParaRPr lang="en-US" dirty="0"/>
          </a:p>
          <a:p>
            <a:pPr marL="749300" lvl="1" indent="-292100">
              <a:lnSpc>
                <a:spcPct val="95000"/>
              </a:lnSpc>
              <a:buFont typeface="+mj-lt"/>
              <a:buAutoNum type="arabicPeriod"/>
            </a:pPr>
            <a:endParaRPr lang="en-US" dirty="0"/>
          </a:p>
          <a:p>
            <a:pPr marL="749300" lvl="1" indent="-292100">
              <a:lnSpc>
                <a:spcPct val="95000"/>
              </a:lnSpc>
              <a:buFont typeface="+mj-lt"/>
              <a:buAutoNum type="arabicPeriod"/>
            </a:pPr>
            <a:endParaRPr lang="en-US" sz="2000" dirty="0"/>
          </a:p>
          <a:p>
            <a:pPr marL="457200" lvl="1" indent="0">
              <a:lnSpc>
                <a:spcPct val="95000"/>
              </a:lnSpc>
              <a:buNone/>
            </a:pP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400" b="0" i="0" u="none" strike="noStrike" kern="1200" cap="none" spc="0" normalizeH="0" baseline="0" noProof="0" smtClean="0">
                <a:ln>
                  <a:noFill/>
                </a:ln>
                <a:solidFill>
                  <a:prstClr val="black"/>
                </a:solidFill>
                <a:effectLst/>
                <a:uLnTx/>
                <a:uFillTx/>
                <a:latin typeface="Gill Sans MT" panose="020B0502020104020203" pitchFamily="34"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400" b="0" i="0" u="none" strike="noStrike" kern="1200" cap="none" spc="0" normalizeH="0" baseline="0" noProof="0" dirty="0">
              <a:ln>
                <a:noFill/>
              </a:ln>
              <a:solidFill>
                <a:prstClr val="black"/>
              </a:solidFill>
              <a:effectLst/>
              <a:uLnTx/>
              <a:uFillTx/>
              <a:latin typeface="Gill Sans MT" panose="020B0502020104020203" pitchFamily="34" charset="0"/>
              <a:ea typeface="ＭＳ Ｐゴシック" charset="-128"/>
              <a:cs typeface="+mn-cs"/>
            </a:endParaRPr>
          </a:p>
        </p:txBody>
      </p:sp>
      <p:grpSp>
        <p:nvGrpSpPr>
          <p:cNvPr id="7" name="sa"/>
          <p:cNvGrpSpPr/>
          <p:nvPr/>
        </p:nvGrpSpPr>
        <p:grpSpPr>
          <a:xfrm>
            <a:off x="2438401" y="2586041"/>
            <a:ext cx="3352800" cy="1201733"/>
            <a:chOff x="2438401" y="2586041"/>
            <a:chExt cx="3352800" cy="1201733"/>
          </a:xfrm>
        </p:grpSpPr>
        <p:sp>
          <p:nvSpPr>
            <p:cNvPr id="5" name="Rounded Rectangle 4"/>
            <p:cNvSpPr/>
            <p:nvPr/>
          </p:nvSpPr>
          <p:spPr>
            <a:xfrm>
              <a:off x="2438401" y="2586041"/>
              <a:ext cx="3352799"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black"/>
                  </a:solidFill>
                  <a:effectLst/>
                  <a:uLnTx/>
                  <a:uFillTx/>
                  <a:latin typeface="Gill Sans MT"/>
                  <a:ea typeface="ＭＳ Ｐゴシック" charset="-128"/>
                  <a:cs typeface="+mn-cs"/>
                </a:rPr>
                <a:t>Subarray 1</a:t>
              </a:r>
            </a:p>
          </p:txBody>
        </p:sp>
        <p:sp>
          <p:nvSpPr>
            <p:cNvPr id="6" name="Rounded Rectangle 5"/>
            <p:cNvSpPr/>
            <p:nvPr/>
          </p:nvSpPr>
          <p:spPr>
            <a:xfrm>
              <a:off x="2438401" y="3405327"/>
              <a:ext cx="3352800"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black"/>
                  </a:solidFill>
                  <a:effectLst/>
                  <a:uLnTx/>
                  <a:uFillTx/>
                  <a:latin typeface="Gill Sans MT"/>
                  <a:ea typeface="ＭＳ Ｐゴシック" charset="-128"/>
                  <a:cs typeface="+mn-cs"/>
                </a:rPr>
                <a:t>Subarray 2</a:t>
              </a:r>
            </a:p>
          </p:txBody>
        </p:sp>
      </p:grpSp>
      <p:grpSp>
        <p:nvGrpSpPr>
          <p:cNvPr id="8" name="iso"/>
          <p:cNvGrpSpPr/>
          <p:nvPr/>
        </p:nvGrpSpPr>
        <p:grpSpPr>
          <a:xfrm>
            <a:off x="2438400" y="2751466"/>
            <a:ext cx="3276600" cy="662351"/>
            <a:chOff x="2438400" y="2751466"/>
            <a:chExt cx="3276600" cy="662351"/>
          </a:xfrm>
        </p:grpSpPr>
        <p:pic>
          <p:nvPicPr>
            <p:cNvPr id="100" name="Picture 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43534" y="2953663"/>
              <a:ext cx="471466" cy="460154"/>
            </a:xfrm>
            <a:prstGeom prst="rect">
              <a:avLst/>
            </a:prstGeom>
            <a:ln>
              <a:noFill/>
            </a:ln>
          </p:spPr>
        </p:pic>
        <p:pic>
          <p:nvPicPr>
            <p:cNvPr id="173" name="Picture 1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50601" y="2953663"/>
              <a:ext cx="471466" cy="460154"/>
            </a:xfrm>
            <a:prstGeom prst="rect">
              <a:avLst/>
            </a:prstGeom>
            <a:ln>
              <a:noFill/>
            </a:ln>
          </p:spPr>
        </p:pic>
        <p:pic>
          <p:nvPicPr>
            <p:cNvPr id="174" name="Picture 17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1333" y="2953663"/>
              <a:ext cx="471466" cy="460154"/>
            </a:xfrm>
            <a:prstGeom prst="rect">
              <a:avLst/>
            </a:prstGeom>
            <a:ln>
              <a:noFill/>
            </a:ln>
          </p:spPr>
        </p:pic>
        <p:pic>
          <p:nvPicPr>
            <p:cNvPr id="175" name="Picture 1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38400" y="2953663"/>
              <a:ext cx="471466" cy="460154"/>
            </a:xfrm>
            <a:prstGeom prst="rect">
              <a:avLst/>
            </a:prstGeom>
            <a:ln>
              <a:noFill/>
            </a:ln>
          </p:spPr>
        </p:pic>
        <p:sp>
          <p:nvSpPr>
            <p:cNvPr id="176" name="TextBox 175"/>
            <p:cNvSpPr txBox="1"/>
            <p:nvPr/>
          </p:nvSpPr>
          <p:spPr>
            <a:xfrm>
              <a:off x="3753534" y="2751466"/>
              <a:ext cx="6463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sp>
        <p:nvSpPr>
          <p:cNvPr id="9" name="app1"/>
          <p:cNvSpPr txBox="1"/>
          <p:nvPr/>
        </p:nvSpPr>
        <p:spPr>
          <a:xfrm>
            <a:off x="633434" y="4195867"/>
            <a:ext cx="8305800" cy="830997"/>
          </a:xfrm>
          <a:prstGeom prst="rect">
            <a:avLst/>
          </a:prstGeom>
          <a:noFill/>
        </p:spPr>
        <p:txBody>
          <a:bodyPr wrap="squar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Fast bulk data copy</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Copy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1.363ms→0.148ms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(9.2x)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Cambria Math" panose="02040503050406030204" pitchFamily="18" charset="0"/>
                <a:cs typeface="+mn-cs"/>
              </a:rPr>
              <a:t>66</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speedup, -55% DRAM energy</a:t>
            </a:r>
          </a:p>
        </p:txBody>
      </p:sp>
      <p:sp>
        <p:nvSpPr>
          <p:cNvPr id="11" name="app2"/>
          <p:cNvSpPr txBox="1"/>
          <p:nvPr/>
        </p:nvSpPr>
        <p:spPr>
          <a:xfrm>
            <a:off x="633434" y="4997135"/>
            <a:ext cx="8670322" cy="830997"/>
          </a:xfrm>
          <a:prstGeom prst="rect">
            <a:avLst/>
          </a:prstGeom>
          <a:noFill/>
        </p:spPr>
        <p:txBody>
          <a:bodyPr wrap="non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In-DRAM caching</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Hot data access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48.7ns→21.5ns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(2.2x)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5% speedup</a:t>
            </a:r>
          </a:p>
        </p:txBody>
      </p:sp>
      <p:sp>
        <p:nvSpPr>
          <p:cNvPr id="10" name="app3"/>
          <p:cNvSpPr txBox="1"/>
          <p:nvPr/>
        </p:nvSpPr>
        <p:spPr>
          <a:xfrm>
            <a:off x="646134" y="5798403"/>
            <a:ext cx="7125861" cy="830997"/>
          </a:xfrm>
          <a:prstGeom prst="rect">
            <a:avLst/>
          </a:prstGeom>
          <a:noFill/>
        </p:spPr>
        <p:txBody>
          <a:bodyPr wrap="non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Fast precharge</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a:t>
            </a: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Precharge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13.1ns→5.0ns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(2.6x)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8% speedup</a:t>
            </a:r>
          </a:p>
        </p:txBody>
      </p:sp>
      <p:pic>
        <p:nvPicPr>
          <p:cNvPr id="12" name="Picture 11" descr="safari.png">
            <a:extLst>
              <a:ext uri="{FF2B5EF4-FFF2-40B4-BE49-F238E27FC236}">
                <a16:creationId xmlns:a16="http://schemas.microsoft.com/office/drawing/2014/main" id="{AAA56DF9-34C5-5256-B42A-A750D58B1E4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3054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p:bldP spid="11" grpId="0"/>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LISA</a:t>
            </a:r>
          </a:p>
        </p:txBody>
      </p:sp>
      <p:sp>
        <p:nvSpPr>
          <p:cNvPr id="3" name="Content Placeholder 2"/>
          <p:cNvSpPr>
            <a:spLocks noGrp="1"/>
          </p:cNvSpPr>
          <p:nvPr>
            <p:ph idx="1"/>
          </p:nvPr>
        </p:nvSpPr>
        <p:spPr/>
        <p:txBody>
          <a:bodyPr/>
          <a:lstStyle/>
          <a:p>
            <a:r>
              <a:rPr lang="en-US" sz="2100" dirty="0"/>
              <a:t>Kevin K. Chang, </a:t>
            </a:r>
            <a:r>
              <a:rPr lang="en-US" sz="2100" dirty="0" err="1"/>
              <a:t>Prashant</a:t>
            </a:r>
            <a:r>
              <a:rPr lang="en-US" sz="2100" dirty="0"/>
              <a:t> J. Nair, </a:t>
            </a:r>
            <a:r>
              <a:rPr lang="en-US" sz="2100" dirty="0" err="1"/>
              <a:t>Saugata</a:t>
            </a:r>
            <a:r>
              <a:rPr lang="en-US" sz="2100" dirty="0"/>
              <a:t> </a:t>
            </a:r>
            <a:r>
              <a:rPr lang="en-US" sz="2100" dirty="0" err="1"/>
              <a:t>Ghose</a:t>
            </a:r>
            <a:r>
              <a:rPr lang="en-US" sz="2100" dirty="0"/>
              <a:t>, </a:t>
            </a:r>
            <a:r>
              <a:rPr lang="en-US" sz="2100" dirty="0" err="1"/>
              <a:t>Donghyuk</a:t>
            </a:r>
            <a:r>
              <a:rPr lang="en-US" sz="2100" dirty="0"/>
              <a:t> Lee, </a:t>
            </a:r>
            <a:r>
              <a:rPr lang="en-US" sz="2100" dirty="0" err="1"/>
              <a:t>Moinuddin</a:t>
            </a:r>
            <a:r>
              <a:rPr lang="en-US" sz="2100" dirty="0"/>
              <a:t> K. </a:t>
            </a:r>
            <a:r>
              <a:rPr lang="en-US" sz="2100" dirty="0" err="1"/>
              <a:t>Qureshi</a:t>
            </a:r>
            <a:r>
              <a:rPr lang="en-US" sz="2100" dirty="0"/>
              <a:t>, and Onur Mutlu,</a:t>
            </a:r>
            <a:br>
              <a:rPr lang="en-US" sz="2100" dirty="0"/>
            </a:br>
            <a:r>
              <a:rPr lang="en-US" sz="2100" b="1" dirty="0">
                <a:solidFill>
                  <a:srgbClr val="0432FF"/>
                </a:solidFill>
                <a:hlinkClick r:id="rId2">
                  <a:extLst>
                    <a:ext uri="{A12FA001-AC4F-418D-AE19-62706E023703}">
                      <ahyp:hlinkClr xmlns:ahyp="http://schemas.microsoft.com/office/drawing/2018/hyperlinkcolor" val="tx"/>
                    </a:ext>
                  </a:extLst>
                </a:hlinkClick>
              </a:rPr>
              <a:t>"Low-Cost Inter-Linked Subarrays (LISA): Enabling Fast Inter-Subarray Data Movement in DRAM"</a:t>
            </a:r>
            <a:r>
              <a:rPr lang="en-US" sz="2100" dirty="0">
                <a:solidFill>
                  <a:srgbClr val="0432FF"/>
                </a:solidFill>
              </a:rPr>
              <a:t> </a:t>
            </a:r>
            <a:br>
              <a:rPr lang="en-US" sz="2100" dirty="0"/>
            </a:br>
            <a:r>
              <a:rPr lang="en-US" sz="2100" i="1" dirty="0"/>
              <a:t>Proceedings of the </a:t>
            </a:r>
            <a:r>
              <a:rPr lang="en-US" sz="2100" i="1" dirty="0">
                <a:hlinkClick r:id="rId3"/>
              </a:rPr>
              <a:t>22nd International Symposium on High-Performance Computer Architecture</a:t>
            </a:r>
            <a:r>
              <a:rPr lang="en-US" sz="2100" i="1" dirty="0"/>
              <a:t> (</a:t>
            </a:r>
            <a:r>
              <a:rPr lang="en-US" sz="2100" b="1" i="1" dirty="0"/>
              <a:t>HPCA</a:t>
            </a:r>
            <a:r>
              <a:rPr lang="en-US" sz="2100" i="1" dirty="0"/>
              <a:t>)</a:t>
            </a:r>
            <a:r>
              <a:rPr lang="en-US" sz="2100" dirty="0"/>
              <a:t>, Barcelona, Spain, March 2016.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br>
              <a:rPr lang="en-US" sz="2100" dirty="0"/>
            </a:br>
            <a:r>
              <a:rPr lang="en-US" sz="2100" dirty="0"/>
              <a:t>[</a:t>
            </a:r>
            <a:r>
              <a:rPr lang="en-US" sz="2100" dirty="0">
                <a:hlinkClick r:id="rId6"/>
              </a:rPr>
              <a:t>Source Code</a:t>
            </a:r>
            <a:r>
              <a:rPr lang="en-US" sz="21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7"/>
          <a:stretch>
            <a:fillRect/>
          </a:stretch>
        </p:blipFill>
        <p:spPr>
          <a:xfrm>
            <a:off x="0" y="4537180"/>
            <a:ext cx="9144000" cy="908044"/>
          </a:xfrm>
          <a:prstGeom prst="rect">
            <a:avLst/>
          </a:prstGeom>
        </p:spPr>
      </p:pic>
      <p:pic>
        <p:nvPicPr>
          <p:cNvPr id="6" name="Picture 5"/>
          <p:cNvPicPr>
            <a:picLocks noChangeAspect="1"/>
          </p:cNvPicPr>
          <p:nvPr/>
        </p:nvPicPr>
        <p:blipFill>
          <a:blip r:embed="rId8"/>
          <a:stretch>
            <a:fillRect/>
          </a:stretch>
        </p:blipFill>
        <p:spPr>
          <a:xfrm>
            <a:off x="0" y="5526638"/>
            <a:ext cx="9144000" cy="710674"/>
          </a:xfrm>
          <a:prstGeom prst="rect">
            <a:avLst/>
          </a:prstGeom>
        </p:spPr>
      </p:pic>
    </p:spTree>
    <p:extLst>
      <p:ext uri="{BB962C8B-B14F-4D97-AF65-F5344CB8AC3E}">
        <p14:creationId xmlns:p14="http://schemas.microsoft.com/office/powerpoint/2010/main" val="31374436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FIGARO: Fine-Grained In-DRAM Copy</a:t>
            </a:r>
          </a:p>
        </p:txBody>
      </p:sp>
      <p:sp>
        <p:nvSpPr>
          <p:cNvPr id="3" name="Content Placeholder 2"/>
          <p:cNvSpPr>
            <a:spLocks noGrp="1"/>
          </p:cNvSpPr>
          <p:nvPr>
            <p:ph idx="1"/>
          </p:nvPr>
        </p:nvSpPr>
        <p:spPr/>
        <p:txBody>
          <a:bodyPr/>
          <a:lstStyle/>
          <a:p>
            <a:r>
              <a:rPr lang="en-US" sz="2000" dirty="0" err="1"/>
              <a:t>Yaohua</a:t>
            </a:r>
            <a:r>
              <a:rPr lang="en-US" sz="2000" dirty="0"/>
              <a:t> Wang, Lois </a:t>
            </a:r>
            <a:r>
              <a:rPr lang="en-US" sz="2000" dirty="0" err="1"/>
              <a:t>Orosa</a:t>
            </a:r>
            <a:r>
              <a:rPr lang="en-US" sz="2000" dirty="0"/>
              <a:t>, </a:t>
            </a:r>
            <a:r>
              <a:rPr lang="en-US" sz="2000" dirty="0" err="1"/>
              <a:t>Xiangjun</a:t>
            </a:r>
            <a:r>
              <a:rPr lang="en-US" sz="2000" dirty="0"/>
              <a:t> Peng, Yang Guo, Saugata Ghose, Minesh Patel, </a:t>
            </a:r>
            <a:r>
              <a:rPr lang="en-US" sz="2000" dirty="0" err="1"/>
              <a:t>Jeremie</a:t>
            </a:r>
            <a:r>
              <a:rPr lang="en-US" sz="2000" dirty="0"/>
              <a:t> S. Kim, Juan Gómez Luna, Mohammad </a:t>
            </a:r>
            <a:r>
              <a:rPr lang="en-US" sz="2000" dirty="0" err="1"/>
              <a:t>Sadrosadati</a:t>
            </a:r>
            <a:r>
              <a:rPr lang="en-US" sz="2000" dirty="0"/>
              <a:t>, Nika Mansouri </a:t>
            </a:r>
            <a:r>
              <a:rPr lang="en-US" sz="2000" dirty="0" err="1"/>
              <a:t>Ghiasi</a:t>
            </a:r>
            <a:r>
              <a:rPr lang="en-US" sz="2000" dirty="0"/>
              <a:t>, and Onur Mutlu,</a:t>
            </a:r>
            <a:br>
              <a:rPr lang="en-US" sz="2000" dirty="0"/>
            </a:br>
            <a:r>
              <a:rPr lang="en-US" sz="2000" b="1" dirty="0">
                <a:solidFill>
                  <a:srgbClr val="0432FF"/>
                </a:solidFill>
                <a:hlinkClick r:id="rId2">
                  <a:extLst>
                    <a:ext uri="{A12FA001-AC4F-418D-AE19-62706E023703}">
                      <ahyp:hlinkClr xmlns:ahyp="http://schemas.microsoft.com/office/drawing/2018/hyperlinkcolor" val="tx"/>
                    </a:ext>
                  </a:extLst>
                </a:hlinkClick>
              </a:rPr>
              <a:t>"FIGARO: Improving System Performance via Fine-Grained In-DRAM Data Relocation and Caching"</a:t>
            </a:r>
            <a:br>
              <a:rPr lang="en-US" sz="2000" dirty="0">
                <a:solidFill>
                  <a:srgbClr val="0432FF"/>
                </a:solidFill>
              </a:rPr>
            </a:br>
            <a:r>
              <a:rPr lang="en-US" sz="2000" i="1" dirty="0"/>
              <a:t>Proceedings of the </a:t>
            </a:r>
            <a:r>
              <a:rPr lang="en-US" sz="2000" i="1" dirty="0">
                <a:hlinkClick r:id="rId3"/>
              </a:rPr>
              <a:t>53rd International Symposium on Microarchitecture</a:t>
            </a:r>
            <a:r>
              <a:rPr lang="en-US" sz="2000" i="1" dirty="0"/>
              <a:t> (</a:t>
            </a:r>
            <a:r>
              <a:rPr lang="en-US" sz="2000" b="1" i="1" dirty="0"/>
              <a:t>MICRO</a:t>
            </a:r>
            <a:r>
              <a:rPr lang="en-US" sz="2000" i="1" dirty="0"/>
              <a:t>)</a:t>
            </a:r>
            <a:r>
              <a:rPr lang="en-US" sz="2000" dirty="0"/>
              <a:t>, Virtual, October 2020.</a:t>
            </a:r>
          </a:p>
          <a:p>
            <a:pPr marL="0" indent="0">
              <a:buNone/>
            </a:pPr>
            <a:endParaRPr lang="en-US" sz="21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21EB1EDA-D3F9-2244-A889-1011E90C9966}"/>
              </a:ext>
            </a:extLst>
          </p:cNvPr>
          <p:cNvPicPr>
            <a:picLocks noChangeAspect="1"/>
          </p:cNvPicPr>
          <p:nvPr/>
        </p:nvPicPr>
        <p:blipFill>
          <a:blip r:embed="rId4"/>
          <a:stretch>
            <a:fillRect/>
          </a:stretch>
        </p:blipFill>
        <p:spPr>
          <a:xfrm>
            <a:off x="0" y="3952698"/>
            <a:ext cx="9144000" cy="2228720"/>
          </a:xfrm>
          <a:prstGeom prst="rect">
            <a:avLst/>
          </a:prstGeom>
        </p:spPr>
      </p:pic>
    </p:spTree>
    <p:extLst>
      <p:ext uri="{BB962C8B-B14F-4D97-AF65-F5344CB8AC3E}">
        <p14:creationId xmlns:p14="http://schemas.microsoft.com/office/powerpoint/2010/main" val="32091494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Network-On-Memory: Fast Inter-Bank Copy</a:t>
            </a:r>
          </a:p>
        </p:txBody>
      </p:sp>
      <p:sp>
        <p:nvSpPr>
          <p:cNvPr id="3" name="Content Placeholder 2"/>
          <p:cNvSpPr>
            <a:spLocks noGrp="1"/>
          </p:cNvSpPr>
          <p:nvPr>
            <p:ph idx="1"/>
          </p:nvPr>
        </p:nvSpPr>
        <p:spPr/>
        <p:txBody>
          <a:bodyPr/>
          <a:lstStyle/>
          <a:p>
            <a:r>
              <a:rPr lang="en-US" sz="2000" dirty="0" err="1"/>
              <a:t>Seyyed</a:t>
            </a:r>
            <a:r>
              <a:rPr lang="en-US" sz="2000" dirty="0"/>
              <a:t> Hossein </a:t>
            </a:r>
            <a:r>
              <a:rPr lang="en-US" sz="2000" dirty="0" err="1"/>
              <a:t>SeyyedAghaei</a:t>
            </a:r>
            <a:r>
              <a:rPr lang="en-US" sz="2000" dirty="0"/>
              <a:t> </a:t>
            </a:r>
            <a:r>
              <a:rPr lang="en-US" sz="2000" dirty="0" err="1"/>
              <a:t>Rezaei</a:t>
            </a:r>
            <a:r>
              <a:rPr lang="en-US" sz="2000" dirty="0"/>
              <a:t>, Mehdi </a:t>
            </a:r>
            <a:r>
              <a:rPr lang="en-US" sz="2000" dirty="0" err="1"/>
              <a:t>Modarressi</a:t>
            </a:r>
            <a:r>
              <a:rPr lang="en-US" sz="2000" dirty="0"/>
              <a:t>, </a:t>
            </a:r>
            <a:r>
              <a:rPr lang="en-US" sz="2000" dirty="0" err="1"/>
              <a:t>Rachata</a:t>
            </a:r>
            <a:r>
              <a:rPr lang="en-US" sz="2000" dirty="0"/>
              <a:t> Ausavarungnirun, Mohammad </a:t>
            </a:r>
            <a:r>
              <a:rPr lang="en-US" sz="2000" dirty="0" err="1"/>
              <a:t>Sadrosadati</a:t>
            </a:r>
            <a:r>
              <a:rPr lang="en-US" sz="2000" dirty="0"/>
              <a:t>, Onur Mutlu, and Masoud </a:t>
            </a:r>
            <a:r>
              <a:rPr lang="en-US" sz="2000" dirty="0" err="1"/>
              <a:t>Daneshtalab</a:t>
            </a:r>
            <a:r>
              <a:rPr lang="en-US" sz="2000" dirty="0"/>
              <a:t>,</a:t>
            </a:r>
            <a:br>
              <a:rPr lang="en-US" sz="2000" dirty="0"/>
            </a:br>
            <a:r>
              <a:rPr lang="en-US" sz="2000" b="1" dirty="0">
                <a:solidFill>
                  <a:srgbClr val="0432FF"/>
                </a:solidFill>
                <a:hlinkClick r:id="rId2">
                  <a:extLst>
                    <a:ext uri="{A12FA001-AC4F-418D-AE19-62706E023703}">
                      <ahyp:hlinkClr xmlns:ahyp="http://schemas.microsoft.com/office/drawing/2018/hyperlinkcolor" val="tx"/>
                    </a:ext>
                  </a:extLst>
                </a:hlinkClick>
              </a:rPr>
              <a:t>"NoM: Network-on-Memory for Inter-Bank Data Transfer in Highly-Banked Memories"</a:t>
            </a:r>
            <a:br>
              <a:rPr lang="en-US" sz="2000" dirty="0">
                <a:solidFill>
                  <a:srgbClr val="0432FF"/>
                </a:solidFill>
              </a:rPr>
            </a:br>
            <a:r>
              <a:rPr lang="en-US" sz="2000" i="1" dirty="0">
                <a:hlinkClick r:id="rId3"/>
              </a:rPr>
              <a:t>IEEE Computer Architecture Letters</a:t>
            </a:r>
            <a:r>
              <a:rPr lang="en-US" sz="2000" i="1" dirty="0"/>
              <a:t> (</a:t>
            </a:r>
            <a:r>
              <a:rPr lang="en-US" sz="2000" b="1" i="1" dirty="0"/>
              <a:t>CAL</a:t>
            </a:r>
            <a:r>
              <a:rPr lang="en-US" sz="2000" i="1" dirty="0"/>
              <a:t>)</a:t>
            </a:r>
            <a:r>
              <a:rPr lang="en-US" sz="2000" dirty="0"/>
              <a:t>, to appear in 2020.</a:t>
            </a:r>
          </a:p>
          <a:p>
            <a:pPr marL="0" indent="0">
              <a:buNone/>
            </a:pPr>
            <a:br>
              <a:rPr lang="en-US" sz="2000" dirty="0"/>
            </a:br>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0BB02404-C0AF-0A47-9A96-6BE1DE591513}"/>
              </a:ext>
            </a:extLst>
          </p:cNvPr>
          <p:cNvPicPr>
            <a:picLocks noChangeAspect="1"/>
          </p:cNvPicPr>
          <p:nvPr/>
        </p:nvPicPr>
        <p:blipFill>
          <a:blip r:embed="rId4"/>
          <a:stretch>
            <a:fillRect/>
          </a:stretch>
        </p:blipFill>
        <p:spPr>
          <a:xfrm>
            <a:off x="0" y="4191000"/>
            <a:ext cx="9144000" cy="1569990"/>
          </a:xfrm>
          <a:prstGeom prst="rect">
            <a:avLst/>
          </a:prstGeom>
        </p:spPr>
      </p:pic>
    </p:spTree>
    <p:extLst>
      <p:ext uri="{BB962C8B-B14F-4D97-AF65-F5344CB8AC3E}">
        <p14:creationId xmlns:p14="http://schemas.microsoft.com/office/powerpoint/2010/main" val="36479881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In-DRAM AND/OR: Triple Row Activation</a:t>
            </a:r>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mn-ea"/>
              <a:cs typeface="+mn-cs"/>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A</a:t>
            </a:r>
          </a:p>
        </p:txBody>
      </p:sp>
      <p:sp>
        <p:nvSpPr>
          <p:cNvPr id="118" name="TextBox 117"/>
          <p:cNvSpPr txBox="1"/>
          <p:nvPr/>
        </p:nvSpPr>
        <p:spPr>
          <a:xfrm>
            <a:off x="228600" y="2438708"/>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prstClr val="white"/>
                </a:solidFill>
                <a:effectLst/>
                <a:uLnTx/>
                <a:uFillTx/>
                <a:latin typeface="Calibri"/>
                <a:ea typeface="+mn-ea"/>
                <a:cs typeface="+mn-cs"/>
              </a:rPr>
              <a:t>Final State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r>
              <a:rPr kumimoji="0" lang="en-US" sz="2800" b="1" i="1" u="none" strike="noStrike" kern="1200" cap="none" spc="0" normalizeH="0" baseline="0" noProof="0" dirty="0">
                <a:ln>
                  <a:noFill/>
                </a:ln>
                <a:solidFill>
                  <a:prstClr val="black"/>
                </a:solidFill>
                <a:effectLst/>
                <a:uLnTx/>
                <a:uFillTx/>
                <a:latin typeface="Calibri"/>
                <a:ea typeface="+mn-ea"/>
                <a:cs typeface="+mn-cs"/>
              </a:rPr>
              <a:t>+</a:t>
            </a:r>
            <a:r>
              <a:rPr kumimoji="0" lang="el-GR" sz="2800" b="1" i="1" u="none" strike="noStrike" kern="1200" cap="none" spc="0" normalizeH="0" baseline="0" noProof="0" dirty="0">
                <a:ln>
                  <a:noFill/>
                </a:ln>
                <a:solidFill>
                  <a:prstClr val="black"/>
                </a:solidFill>
                <a:effectLst/>
                <a:uLnTx/>
                <a:uFillTx/>
                <a:latin typeface="Calibri"/>
                <a:ea typeface="+mn-ea"/>
                <a:cs typeface="+mn-cs"/>
              </a:rPr>
              <a:t>δ</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Seshadri+, “</a:t>
            </a:r>
            <a:r>
              <a:rPr kumimoji="0" lang="en-US" sz="1400" b="0" i="0" u="none" strike="noStrike" kern="1200" cap="none" spc="0" normalizeH="0" baseline="0" noProof="0" dirty="0">
                <a:ln>
                  <a:noFill/>
                </a:ln>
                <a:solidFill>
                  <a:srgbClr val="0000FF"/>
                </a:solidFill>
                <a:effectLst/>
                <a:uLnTx/>
                <a:uFillTx/>
                <a:latin typeface="Tahoma"/>
                <a:ea typeface="+mn-ea"/>
                <a:cs typeface="+mn-cs"/>
              </a:rPr>
              <a:t>Fast Bulk Bitwise AND and OR in DRAM</a:t>
            </a:r>
            <a:r>
              <a:rPr kumimoji="0" lang="en-US" sz="1400" b="0" i="0" u="none" strike="noStrike" kern="1200" cap="none" spc="0" normalizeH="0" baseline="0" noProof="0" dirty="0">
                <a:ln>
                  <a:noFill/>
                </a:ln>
                <a:solidFill>
                  <a:srgbClr val="000000"/>
                </a:solidFill>
                <a:effectLst/>
                <a:uLnTx/>
                <a:uFillTx/>
                <a:latin typeface="Tahoma"/>
                <a:ea typeface="+mn-ea"/>
                <a:cs typeface="+mn-cs"/>
              </a:rPr>
              <a:t>”, IEEE CAL 2015.</a:t>
            </a:r>
          </a:p>
        </p:txBody>
      </p:sp>
    </p:spTree>
    <p:extLst>
      <p:ext uri="{BB962C8B-B14F-4D97-AF65-F5344CB8AC3E}">
        <p14:creationId xmlns:p14="http://schemas.microsoft.com/office/powerpoint/2010/main" val="424621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a:solidFill>
                  <a:srgbClr val="000000"/>
                </a:solidFill>
              </a:rPr>
              <a:t>Idea: </a:t>
            </a:r>
          </a:p>
          <a:p>
            <a:pPr algn="ctr"/>
            <a:r>
              <a:rPr lang="en-US" sz="3600" dirty="0">
                <a:solidFill>
                  <a:srgbClr val="0000FF"/>
                </a:solidFill>
              </a:rPr>
              <a:t>Feed the </a:t>
            </a:r>
          </a:p>
          <a:p>
            <a:pPr algn="ctr"/>
            <a:r>
              <a:rPr lang="en-US" sz="3600" dirty="0">
                <a:solidFill>
                  <a:srgbClr val="0000FF"/>
                </a:solidFill>
              </a:rPr>
              <a:t>negated value </a:t>
            </a:r>
          </a:p>
          <a:p>
            <a:pPr algn="ctr"/>
            <a:r>
              <a:rPr lang="en-US" sz="3600" dirty="0">
                <a:solidFill>
                  <a:srgbClr val="0000FF"/>
                </a:solidFill>
              </a:rPr>
              <a:t>in the sense amplifier</a:t>
            </a:r>
          </a:p>
          <a:p>
            <a:pPr algn="ctr"/>
            <a:r>
              <a:rPr lang="en-US" sz="3600" dirty="0">
                <a:solidFill>
                  <a:srgbClr val="0000FF"/>
                </a:solidFill>
              </a:rPr>
              <a:t>into a special row</a:t>
            </a:r>
          </a:p>
        </p:txBody>
      </p:sp>
    </p:spTree>
    <p:extLst>
      <p:ext uri="{BB962C8B-B14F-4D97-AF65-F5344CB8AC3E}">
        <p14:creationId xmlns:p14="http://schemas.microsoft.com/office/powerpoint/2010/main" val="27471036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Performance: In-DRAM </a:t>
            </a:r>
            <a:r>
              <a:rPr lang="en-US"/>
              <a:t>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Tree>
    <p:extLst>
      <p:ext uri="{BB962C8B-B14F-4D97-AF65-F5344CB8AC3E}">
        <p14:creationId xmlns:p14="http://schemas.microsoft.com/office/powerpoint/2010/main" val="8860694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of In-DRAM 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313449175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Bulk Bitwise Operations in Workloads</a:t>
            </a:r>
          </a:p>
        </p:txBody>
      </p:sp>
      <p:pic>
        <p:nvPicPr>
          <p:cNvPr id="5" name="Picture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7544" y="1052736"/>
            <a:ext cx="7802016" cy="5056203"/>
          </a:xfrm>
          <a:prstGeom prst="rect">
            <a:avLst/>
          </a:prstGeom>
        </p:spPr>
      </p:pic>
      <p:sp>
        <p:nvSpPr>
          <p:cNvPr id="6" name="Content Placeholder 25">
            <a:extLst>
              <a:ext uri="{FF2B5EF4-FFF2-40B4-BE49-F238E27FC236}">
                <a16:creationId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2399636284"/>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t>1. Processing near Memory</a:t>
            </a:r>
          </a:p>
          <a:p>
            <a:pPr algn="l"/>
            <a:r>
              <a:rPr lang="en-US" sz="3600" dirty="0">
                <a:solidFill>
                  <a:srgbClr val="0432FF"/>
                </a:solidFill>
              </a:rPr>
              <a:t>2. Processing </a:t>
            </a:r>
            <a:r>
              <a:rPr lang="en-US" sz="3600" b="1" dirty="0">
                <a:solidFill>
                  <a:srgbClr val="0432FF"/>
                </a:solidFill>
              </a:rPr>
              <a:t>using</a:t>
            </a:r>
            <a:r>
              <a:rPr lang="en-US" sz="3600" dirty="0">
                <a:solidFill>
                  <a:srgbClr val="0432FF"/>
                </a:solidFill>
              </a:rPr>
              <a:t> Memory</a:t>
            </a:r>
          </a:p>
          <a:p>
            <a:pPr algn="l"/>
            <a:endParaRPr lang="en-US" sz="36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descr="safari.png">
            <a:extLst>
              <a:ext uri="{FF2B5EF4-FFF2-40B4-BE49-F238E27FC236}">
                <a16:creationId xmlns:a16="http://schemas.microsoft.com/office/drawing/2014/main" id="{6D6A2F92-7F20-B61E-BCE1-8A26EF7B4BB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681329052"/>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In-DRAM Acceleration of Database Queries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TextBox 6"/>
          <p:cNvSpPr txBox="1"/>
          <p:nvPr/>
        </p:nvSpPr>
        <p:spPr>
          <a:xfrm>
            <a:off x="-10701" y="6021288"/>
            <a:ext cx="9284914" cy="29623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25" b="0" i="0" u="none" strike="noStrike" kern="1200" cap="none" spc="0" normalizeH="0" baseline="0" noProof="0" dirty="0">
                <a:ln>
                  <a:noFill/>
                </a:ln>
                <a:solidFill>
                  <a:srgbClr val="000000"/>
                </a:solidFill>
                <a:effectLst/>
                <a:uLnTx/>
                <a:uFillTx/>
                <a:latin typeface="Tahoma"/>
                <a:ea typeface="+mn-ea"/>
                <a:cs typeface="+mn-cs"/>
              </a:rPr>
              <a:t>Seshadri+, “</a:t>
            </a:r>
            <a:r>
              <a:rPr kumimoji="0" lang="en-US" sz="1325" b="0" i="0" u="none" strike="noStrike" kern="1200" cap="none" spc="0" normalizeH="0" baseline="0" noProof="0" dirty="0">
                <a:ln>
                  <a:noFill/>
                </a:ln>
                <a:solidFill>
                  <a:srgbClr val="0000FF"/>
                </a:solidFill>
                <a:effectLst/>
                <a:uLnTx/>
                <a:uFillTx/>
                <a:latin typeface="Tahoma"/>
                <a:ea typeface="+mn-ea"/>
                <a:cs typeface="+mn-cs"/>
              </a:rPr>
              <a:t>Ambit: In-Memory Accelerator for Bulk Bitwise Operations using Commodity DRAM Technology</a:t>
            </a:r>
            <a:r>
              <a:rPr kumimoji="0" lang="en-US" sz="1325" b="0" i="0" u="none" strike="noStrike" kern="1200" cap="none" spc="0" normalizeH="0" baseline="0" noProof="0" dirty="0">
                <a:ln>
                  <a:noFill/>
                </a:ln>
                <a:solidFill>
                  <a:srgbClr val="000000"/>
                </a:solidFill>
                <a:effectLst/>
                <a:uLnTx/>
                <a:uFillTx/>
                <a:latin typeface="Tahoma"/>
                <a:ea typeface="+mn-ea"/>
                <a:cs typeface="+mn-cs"/>
              </a:rPr>
              <a:t>,” MICRO 2017.</a:t>
            </a: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
        <p:nvSpPr>
          <p:cNvPr id="8" name="TextBox 7">
            <a:extLst>
              <a:ext uri="{FF2B5EF4-FFF2-40B4-BE49-F238E27FC236}">
                <a16:creationId xmlns:a16="http://schemas.microsoft.com/office/drawing/2014/main" id="{7876B7DB-EBDD-9B4B-9807-2B4EEC012BDE}"/>
              </a:ext>
            </a:extLst>
          </p:cNvPr>
          <p:cNvSpPr txBox="1"/>
          <p:nvPr/>
        </p:nvSpPr>
        <p:spPr>
          <a:xfrm>
            <a:off x="3327958" y="3158578"/>
            <a:ext cx="5646097" cy="461665"/>
          </a:xfrm>
          <a:prstGeom prst="rect">
            <a:avLst/>
          </a:prstGeom>
          <a:solidFill>
            <a:schemeClr val="bg1"/>
          </a:solidFill>
          <a:ln>
            <a:solidFill>
              <a:srgbClr val="0000FF"/>
            </a:solidFill>
          </a:ln>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srgbClr val="FF0000"/>
                </a:solidFill>
                <a:effectLst/>
                <a:uLnTx/>
                <a:uFillTx/>
                <a:latin typeface="Tahoma"/>
                <a:ea typeface="+mn-ea"/>
                <a:cs typeface="+mn-cs"/>
              </a:rPr>
              <a:t>&gt;4-12X Performance Improvement</a:t>
            </a:r>
            <a:endParaRPr kumimoji="0" lang="ko-KR" altLang="en-US" sz="2400" b="1" i="0" u="none" strike="noStrike" kern="0" cap="none" spc="0" normalizeH="0" baseline="0" noProof="0" dirty="0">
              <a:ln>
                <a:noFill/>
              </a:ln>
              <a:solidFill>
                <a:srgbClr val="FF0000"/>
              </a:solidFill>
              <a:effectLst/>
              <a:uLnTx/>
              <a:uFillTx/>
              <a:latin typeface="Tahoma"/>
              <a:ea typeface="+mn-ea"/>
              <a:cs typeface="+mn-cs"/>
            </a:endParaRPr>
          </a:p>
        </p:txBody>
      </p:sp>
    </p:spTree>
    <p:extLst>
      <p:ext uri="{BB962C8B-B14F-4D97-AF65-F5344CB8AC3E}">
        <p14:creationId xmlns:p14="http://schemas.microsoft.com/office/powerpoint/2010/main" val="118098976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Ambit</a:t>
            </a:r>
          </a:p>
        </p:txBody>
      </p:sp>
      <p:sp>
        <p:nvSpPr>
          <p:cNvPr id="3" name="Content Placeholder 2"/>
          <p:cNvSpPr>
            <a:spLocks noGrp="1"/>
          </p:cNvSpPr>
          <p:nvPr>
            <p:ph idx="1"/>
          </p:nvPr>
        </p:nvSpPr>
        <p:spPr>
          <a:xfrm>
            <a:off x="228600" y="1144488"/>
            <a:ext cx="8610600" cy="4876800"/>
          </a:xfrm>
        </p:spPr>
        <p:txBody>
          <a:bodyPr/>
          <a:lstStyle/>
          <a:p>
            <a:r>
              <a:rPr lang="en-US" sz="1800" dirty="0"/>
              <a:t>Vivek Seshadri, </a:t>
            </a:r>
            <a:r>
              <a:rPr lang="en-US" sz="1800" dirty="0" err="1"/>
              <a:t>Donghyuk</a:t>
            </a:r>
            <a:r>
              <a:rPr lang="en-US" sz="1800" dirty="0"/>
              <a:t> Lee, Thomas Mullins, Hasan Hassan, </a:t>
            </a:r>
            <a:r>
              <a:rPr lang="en-US" sz="1800" dirty="0" err="1"/>
              <a:t>Amirali</a:t>
            </a:r>
            <a:r>
              <a:rPr lang="en-US" sz="1800" dirty="0"/>
              <a:t> </a:t>
            </a:r>
            <a:r>
              <a:rPr lang="en-US" sz="1800" dirty="0" err="1"/>
              <a:t>Boroumand</a:t>
            </a:r>
            <a:r>
              <a:rPr lang="en-US" sz="1800" dirty="0"/>
              <a:t>, </a:t>
            </a:r>
            <a:r>
              <a:rPr lang="en-US" sz="1800" dirty="0" err="1"/>
              <a:t>Jeremie</a:t>
            </a:r>
            <a:r>
              <a:rPr lang="en-US" sz="1800" dirty="0"/>
              <a:t> Kim, Michael A. </a:t>
            </a:r>
            <a:r>
              <a:rPr lang="en-US" sz="1800" dirty="0" err="1"/>
              <a:t>Kozuch</a:t>
            </a:r>
            <a:r>
              <a:rPr lang="en-US" sz="1800" dirty="0"/>
              <a:t>, Onur Mutlu, Phillip B. Gibbons, and Todd C. Mowry,</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"Ambit: In-Memory Accelerator for Bulk Bitwise Operations Using Commodity DRAM Technology"</a:t>
            </a:r>
            <a:br>
              <a:rPr lang="en-US" sz="1800" dirty="0">
                <a:solidFill>
                  <a:srgbClr val="0432FF"/>
                </a:solidFill>
              </a:rPr>
            </a:br>
            <a:r>
              <a:rPr lang="en-US" sz="1800" i="1" dirty="0"/>
              <a:t>Proceedings of the </a:t>
            </a:r>
            <a:r>
              <a:rPr lang="en-US" sz="1800" i="1" dirty="0">
                <a:hlinkClick r:id="rId3"/>
              </a:rPr>
              <a:t>50th International Symposium on Microarchitecture</a:t>
            </a:r>
            <a:r>
              <a:rPr lang="en-US" sz="1800" i="1" dirty="0"/>
              <a:t> (</a:t>
            </a:r>
            <a:r>
              <a:rPr lang="en-US" sz="1800" b="1" i="1" dirty="0"/>
              <a:t>MICRO</a:t>
            </a:r>
            <a:r>
              <a:rPr lang="en-US" sz="1800" i="1" dirty="0"/>
              <a:t>)</a:t>
            </a:r>
            <a:r>
              <a:rPr lang="en-US" sz="1800" dirty="0"/>
              <a:t>, Boston, MA, USA, October 2017.</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a:t>
            </a:r>
            <a:br>
              <a:rPr lang="en-US" sz="1800" dirty="0"/>
            </a:br>
            <a:br>
              <a:rPr lang="en-US" sz="1800" dirty="0"/>
            </a:br>
            <a:endParaRPr lang="en-US" sz="1800" dirty="0"/>
          </a:p>
          <a:p>
            <a:pPr lvl="1"/>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7" name="Picture 6"/>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001095"/>
            <a:ext cx="9144000" cy="2092201"/>
          </a:xfrm>
          <a:prstGeom prst="rect">
            <a:avLst/>
          </a:prstGeom>
        </p:spPr>
      </p:pic>
    </p:spTree>
    <p:extLst>
      <p:ext uri="{BB962C8B-B14F-4D97-AF65-F5344CB8AC3E}">
        <p14:creationId xmlns:p14="http://schemas.microsoft.com/office/powerpoint/2010/main" val="130063950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In-DRAM Bulk Bitwise Execution</a:t>
            </a:r>
          </a:p>
        </p:txBody>
      </p:sp>
      <p:sp>
        <p:nvSpPr>
          <p:cNvPr id="3" name="Content Placeholder 2"/>
          <p:cNvSpPr>
            <a:spLocks noGrp="1"/>
          </p:cNvSpPr>
          <p:nvPr>
            <p:ph idx="1"/>
          </p:nvPr>
        </p:nvSpPr>
        <p:spPr>
          <a:xfrm>
            <a:off x="228600" y="1000472"/>
            <a:ext cx="8610600" cy="4876800"/>
          </a:xfrm>
        </p:spPr>
        <p:txBody>
          <a:bodyPr/>
          <a:lstStyle/>
          <a:p>
            <a:r>
              <a:rPr lang="en-US" dirty="0" err="1"/>
              <a:t>Vivek</a:t>
            </a:r>
            <a:r>
              <a:rPr lang="en-US" dirty="0"/>
              <a:t> Seshadri and Onur Mutlu,</a:t>
            </a:r>
            <a:br>
              <a:rPr lang="en-US" dirty="0"/>
            </a:br>
            <a:r>
              <a:rPr lang="en-US" b="1" dirty="0">
                <a:solidFill>
                  <a:srgbClr val="0432FF"/>
                </a:solidFill>
                <a:hlinkClick r:id="rId2">
                  <a:extLst>
                    <a:ext uri="{A12FA001-AC4F-418D-AE19-62706E023703}">
                      <ahyp:hlinkClr xmlns:ahyp="http://schemas.microsoft.com/office/drawing/2018/hyperlinkcolor" val="tx"/>
                    </a:ext>
                  </a:extLst>
                </a:hlinkClick>
              </a:rPr>
              <a:t>"In-DRAM Bulk Bitwise Execution Engine"</a:t>
            </a:r>
            <a:r>
              <a:rPr lang="en-US" dirty="0">
                <a:solidFill>
                  <a:srgbClr val="0432FF"/>
                </a:solidFill>
              </a:rPr>
              <a:t> </a:t>
            </a:r>
            <a:br>
              <a:rPr lang="en-US" dirty="0"/>
            </a:br>
            <a:r>
              <a:rPr lang="en-US" i="1" dirty="0"/>
              <a:t>Invited Book Chapter in Advances in Computers</a:t>
            </a:r>
            <a:r>
              <a:rPr lang="en-US" dirty="0"/>
              <a:t>, to appear in 2020. </a:t>
            </a:r>
            <a:br>
              <a:rPr lang="en-US" dirty="0"/>
            </a:br>
            <a:r>
              <a:rPr lang="en-US" dirty="0"/>
              <a:t>[</a:t>
            </a:r>
            <a:r>
              <a:rPr lang="en-US" dirty="0">
                <a:hlinkClick r:id="rId2"/>
              </a:rPr>
              <a:t>Preliminary arXiv version</a:t>
            </a:r>
            <a:r>
              <a:rPr lang="en-US" dirty="0"/>
              <a:t>]</a:t>
            </a:r>
          </a:p>
          <a:p>
            <a:pPr marL="0" indent="0">
              <a:buNone/>
            </a:pPr>
            <a:endParaRPr lang="en-US" sz="21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6AB84BF9-0E65-2149-BD37-BF6C5954758F}"/>
              </a:ext>
            </a:extLst>
          </p:cNvPr>
          <p:cNvPicPr>
            <a:picLocks noChangeAspect="1"/>
          </p:cNvPicPr>
          <p:nvPr/>
        </p:nvPicPr>
        <p:blipFill>
          <a:blip r:embed="rId3"/>
          <a:stretch>
            <a:fillRect/>
          </a:stretch>
        </p:blipFill>
        <p:spPr>
          <a:xfrm>
            <a:off x="527921" y="3799136"/>
            <a:ext cx="8011958" cy="2261319"/>
          </a:xfrm>
          <a:prstGeom prst="rect">
            <a:avLst/>
          </a:prstGeom>
        </p:spPr>
      </p:pic>
    </p:spTree>
    <p:extLst>
      <p:ext uri="{BB962C8B-B14F-4D97-AF65-F5344CB8AC3E}">
        <p14:creationId xmlns:p14="http://schemas.microsoft.com/office/powerpoint/2010/main" val="25769656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35BFE0-AC75-EA4D-B294-B564E8EA58A2}"/>
              </a:ext>
            </a:extLst>
          </p:cNvPr>
          <p:cNvSpPr>
            <a:spLocks noGrp="1"/>
          </p:cNvSpPr>
          <p:nvPr>
            <p:ph type="title"/>
          </p:nvPr>
        </p:nvSpPr>
        <p:spPr/>
        <p:txBody>
          <a:bodyPr/>
          <a:lstStyle/>
          <a:p>
            <a:r>
              <a:rPr lang="en-US" dirty="0"/>
              <a:t>SIMDRAM Framework</a:t>
            </a:r>
          </a:p>
        </p:txBody>
      </p:sp>
      <p:sp>
        <p:nvSpPr>
          <p:cNvPr id="3" name="Content Placeholder 2">
            <a:extLst>
              <a:ext uri="{FF2B5EF4-FFF2-40B4-BE49-F238E27FC236}">
                <a16:creationId xmlns:a16="http://schemas.microsoft.com/office/drawing/2014/main" id="{38B4B9AD-DEF9-4C4F-9DC2-DABFA4D56025}"/>
              </a:ext>
            </a:extLst>
          </p:cNvPr>
          <p:cNvSpPr>
            <a:spLocks noGrp="1"/>
          </p:cNvSpPr>
          <p:nvPr>
            <p:ph idx="1"/>
          </p:nvPr>
        </p:nvSpPr>
        <p:spPr>
          <a:xfrm>
            <a:off x="228600" y="1052736"/>
            <a:ext cx="8610600" cy="4876800"/>
          </a:xfrm>
        </p:spPr>
        <p:txBody>
          <a:bodyPr/>
          <a:lstStyle/>
          <a:p>
            <a:r>
              <a:rPr lang="en-US" sz="1500" dirty="0" err="1"/>
              <a:t>Nastaran</a:t>
            </a:r>
            <a:r>
              <a:rPr lang="en-US" sz="1500" dirty="0"/>
              <a:t> </a:t>
            </a:r>
            <a:r>
              <a:rPr lang="en-US" sz="1500" dirty="0" err="1"/>
              <a:t>Hajinazar</a:t>
            </a:r>
            <a:r>
              <a:rPr lang="en-US" sz="1500" dirty="0"/>
              <a:t>, Geraldo F. Oliveira, Sven Gregorio, Joao </a:t>
            </a:r>
            <a:r>
              <a:rPr lang="en-US" sz="1500" dirty="0" err="1"/>
              <a:t>Dinis</a:t>
            </a:r>
            <a:r>
              <a:rPr lang="en-US" sz="1500" dirty="0"/>
              <a:t> Ferreira, Nika Mansouri </a:t>
            </a:r>
            <a:r>
              <a:rPr lang="en-US" sz="1500" dirty="0" err="1"/>
              <a:t>Ghiasi</a:t>
            </a:r>
            <a:r>
              <a:rPr lang="en-US" sz="1500" dirty="0"/>
              <a:t>, </a:t>
            </a:r>
            <a:r>
              <a:rPr lang="en-US" sz="1500" dirty="0" err="1"/>
              <a:t>Minesh</a:t>
            </a:r>
            <a:r>
              <a:rPr lang="en-US" sz="1500" dirty="0"/>
              <a:t> Patel, Mohammed </a:t>
            </a:r>
            <a:r>
              <a:rPr lang="en-US" sz="1500" dirty="0" err="1"/>
              <a:t>Alser</a:t>
            </a:r>
            <a:r>
              <a:rPr lang="en-US" sz="1500" dirty="0"/>
              <a:t>, </a:t>
            </a:r>
            <a:r>
              <a:rPr lang="en-US" sz="1500" dirty="0" err="1"/>
              <a:t>Saugata</a:t>
            </a:r>
            <a:r>
              <a:rPr lang="en-US" sz="1500" dirty="0"/>
              <a:t> Ghose, Juan Gomez-Luna, and Onur Mutlu,</a:t>
            </a:r>
            <a:br>
              <a:rPr lang="en-US" sz="1500" dirty="0"/>
            </a:br>
            <a:r>
              <a:rPr lang="en-US" sz="1500" b="1" dirty="0">
                <a:solidFill>
                  <a:srgbClr val="0432FF"/>
                </a:solidFill>
                <a:hlinkClick r:id="rId2">
                  <a:extLst>
                    <a:ext uri="{A12FA001-AC4F-418D-AE19-62706E023703}">
                      <ahyp:hlinkClr xmlns:ahyp="http://schemas.microsoft.com/office/drawing/2018/hyperlinkcolor" val="tx"/>
                    </a:ext>
                  </a:extLst>
                </a:hlinkClick>
              </a:rPr>
              <a:t>"SIMDRAM: An End-to-End Framework for Bit-Serial SIMD Computing in DRAM"</a:t>
            </a:r>
            <a:br>
              <a:rPr lang="en-US" sz="1500" dirty="0">
                <a:solidFill>
                  <a:srgbClr val="0432FF"/>
                </a:solidFill>
              </a:rPr>
            </a:br>
            <a:r>
              <a:rPr lang="en-US" sz="1500" i="1" dirty="0"/>
              <a:t>Proceedings of the </a:t>
            </a:r>
            <a:r>
              <a:rPr lang="en-US" sz="1500" i="1" dirty="0">
                <a:hlinkClick r:id="rId3"/>
              </a:rPr>
              <a:t>26th International Conference on Architectural Support for Programming Languages and Operating Systems</a:t>
            </a:r>
            <a:r>
              <a:rPr lang="en-US" sz="1500" i="1" dirty="0"/>
              <a:t> (</a:t>
            </a:r>
            <a:r>
              <a:rPr lang="en-US" sz="1500" b="1" i="1" dirty="0"/>
              <a:t>ASPLOS</a:t>
            </a:r>
            <a:r>
              <a:rPr lang="en-US" sz="1500" i="1" dirty="0"/>
              <a:t>)</a:t>
            </a:r>
            <a:r>
              <a:rPr lang="en-US" sz="1500" dirty="0"/>
              <a:t>, Virtual, March-April 2021.</a:t>
            </a:r>
            <a:br>
              <a:rPr lang="en-US" sz="1500" dirty="0"/>
            </a:br>
            <a:r>
              <a:rPr lang="en-US" sz="1500" dirty="0"/>
              <a:t>[</a:t>
            </a:r>
            <a:r>
              <a:rPr lang="en-US" sz="1500" dirty="0">
                <a:hlinkClick r:id="rId4"/>
              </a:rPr>
              <a:t>2-page Extended Abstract</a:t>
            </a:r>
            <a:r>
              <a:rPr lang="en-US" sz="1500" dirty="0"/>
              <a:t>]</a:t>
            </a:r>
            <a:br>
              <a:rPr lang="en-US" sz="1500" dirty="0"/>
            </a:br>
            <a:r>
              <a:rPr lang="en-US" sz="1500" dirty="0"/>
              <a:t>[</a:t>
            </a:r>
            <a:r>
              <a:rPr lang="en-US" sz="1500" dirty="0">
                <a:hlinkClick r:id="rId5"/>
              </a:rPr>
              <a:t>Short Talk Slides (pptx)</a:t>
            </a:r>
            <a:r>
              <a:rPr lang="en-US" sz="1500" dirty="0"/>
              <a:t> </a:t>
            </a:r>
            <a:r>
              <a:rPr lang="en-US" sz="1500" dirty="0">
                <a:hlinkClick r:id="rId6"/>
              </a:rPr>
              <a:t>(pdf)</a:t>
            </a:r>
            <a:r>
              <a:rPr lang="en-US" sz="1500" dirty="0"/>
              <a:t>]</a:t>
            </a:r>
            <a:br>
              <a:rPr lang="en-US" sz="1500" dirty="0"/>
            </a:br>
            <a:r>
              <a:rPr lang="en-US" sz="1500" dirty="0"/>
              <a:t>[</a:t>
            </a:r>
            <a:r>
              <a:rPr lang="en-US" sz="1500" dirty="0">
                <a:hlinkClick r:id="rId7"/>
              </a:rPr>
              <a:t>Talk Slides (pptx)</a:t>
            </a:r>
            <a:r>
              <a:rPr lang="en-US" sz="1500" dirty="0"/>
              <a:t> </a:t>
            </a:r>
            <a:r>
              <a:rPr lang="en-US" sz="1500" dirty="0">
                <a:hlinkClick r:id="rId8"/>
              </a:rPr>
              <a:t>(pdf)</a:t>
            </a:r>
            <a:r>
              <a:rPr lang="en-US" sz="1500" dirty="0"/>
              <a:t>]</a:t>
            </a:r>
            <a:br>
              <a:rPr lang="en-US" sz="1500" dirty="0"/>
            </a:br>
            <a:r>
              <a:rPr lang="en-US" sz="1500" dirty="0"/>
              <a:t>[</a:t>
            </a:r>
            <a:r>
              <a:rPr lang="en-US" sz="1500" dirty="0">
                <a:hlinkClick r:id="rId9"/>
              </a:rPr>
              <a:t>Short Talk Video</a:t>
            </a:r>
            <a:r>
              <a:rPr lang="en-US" sz="1500" dirty="0"/>
              <a:t> (5 mins)]</a:t>
            </a:r>
            <a:br>
              <a:rPr lang="en-US" sz="1500" dirty="0"/>
            </a:br>
            <a:r>
              <a:rPr lang="en-US" sz="1500" dirty="0"/>
              <a:t>[</a:t>
            </a:r>
            <a:r>
              <a:rPr lang="en-US" sz="1500" dirty="0">
                <a:hlinkClick r:id="rId10"/>
              </a:rPr>
              <a:t>Full Talk Video</a:t>
            </a:r>
            <a:r>
              <a:rPr lang="en-US" sz="1500" dirty="0"/>
              <a:t> (27 mins)]</a:t>
            </a:r>
          </a:p>
          <a:p>
            <a:pPr marL="0" indent="0">
              <a:buNone/>
            </a:pPr>
            <a:br>
              <a:rPr lang="en-US" sz="1700" dirty="0"/>
            </a:br>
            <a:endParaRPr lang="en-US" sz="1700" dirty="0"/>
          </a:p>
        </p:txBody>
      </p:sp>
      <p:sp>
        <p:nvSpPr>
          <p:cNvPr id="4" name="Slide Number Placeholder 3">
            <a:extLst>
              <a:ext uri="{FF2B5EF4-FFF2-40B4-BE49-F238E27FC236}">
                <a16:creationId xmlns:a16="http://schemas.microsoft.com/office/drawing/2014/main" id="{01A2CC07-ABC8-6047-856D-10E0B6E8E521}"/>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1F2D6C2E-4B30-5D40-A601-57FD66ECFD90}"/>
              </a:ext>
            </a:extLst>
          </p:cNvPr>
          <p:cNvPicPr>
            <a:picLocks noChangeAspect="1"/>
          </p:cNvPicPr>
          <p:nvPr/>
        </p:nvPicPr>
        <p:blipFill>
          <a:blip r:embed="rId11"/>
          <a:stretch>
            <a:fillRect/>
          </a:stretch>
        </p:blipFill>
        <p:spPr>
          <a:xfrm>
            <a:off x="304800" y="3934392"/>
            <a:ext cx="8218695" cy="2152195"/>
          </a:xfrm>
          <a:prstGeom prst="rect">
            <a:avLst/>
          </a:prstGeom>
        </p:spPr>
      </p:pic>
    </p:spTree>
    <p:extLst>
      <p:ext uri="{BB962C8B-B14F-4D97-AF65-F5344CB8AC3E}">
        <p14:creationId xmlns:p14="http://schemas.microsoft.com/office/powerpoint/2010/main" val="283797641"/>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ounded Rectangle 159">
            <a:extLst>
              <a:ext uri="{FF2B5EF4-FFF2-40B4-BE49-F238E27FC236}">
                <a16:creationId xmlns:a16="http://schemas.microsoft.com/office/drawing/2014/main" id="{4AC448A1-D8FC-074B-83B4-F13809959B84}"/>
              </a:ext>
            </a:extLst>
          </p:cNvPr>
          <p:cNvSpPr/>
          <p:nvPr/>
        </p:nvSpPr>
        <p:spPr>
          <a:xfrm>
            <a:off x="3056442" y="3767639"/>
            <a:ext cx="3907140" cy="2443475"/>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9" name="Rounded Rectangle 158">
            <a:extLst>
              <a:ext uri="{FF2B5EF4-FFF2-40B4-BE49-F238E27FC236}">
                <a16:creationId xmlns:a16="http://schemas.microsoft.com/office/drawing/2014/main" id="{CE0A9994-29A9-8347-A12F-21F4FFB866BF}"/>
              </a:ext>
            </a:extLst>
          </p:cNvPr>
          <p:cNvSpPr/>
          <p:nvPr/>
        </p:nvSpPr>
        <p:spPr>
          <a:xfrm>
            <a:off x="4425755" y="906211"/>
            <a:ext cx="1809803" cy="2494674"/>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Rounded Rectangle 156">
            <a:extLst>
              <a:ext uri="{FF2B5EF4-FFF2-40B4-BE49-F238E27FC236}">
                <a16:creationId xmlns:a16="http://schemas.microsoft.com/office/drawing/2014/main" id="{2989069A-F661-FE42-B264-D815DC8F0544}"/>
              </a:ext>
            </a:extLst>
          </p:cNvPr>
          <p:cNvSpPr/>
          <p:nvPr/>
        </p:nvSpPr>
        <p:spPr>
          <a:xfrm>
            <a:off x="2517838" y="871442"/>
            <a:ext cx="1754690" cy="222383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Overview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4" y="1974313"/>
                <a:ext cx="1443921"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extLst>
                  <p:ext uri="{D42A27DB-BD31-4B8C-83A1-F6EECF244321}">
                    <p14:modId xmlns:p14="http://schemas.microsoft.com/office/powerpoint/2010/main" val="346212060"/>
                  </p:ext>
                </p:extLst>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3" name="Slide Number Placeholder 2">
            <a:extLst>
              <a:ext uri="{FF2B5EF4-FFF2-40B4-BE49-F238E27FC236}">
                <a16:creationId xmlns:a16="http://schemas.microsoft.com/office/drawing/2014/main" id="{18B084E8-0945-D9F1-7BD0-9820A0057E94}"/>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34</a:t>
            </a:fld>
            <a:endParaRPr lang="en-CH" sz="1600">
              <a:latin typeface="Garamond" panose="02020404030301010803" pitchFamily="18"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45293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500"/>
                                        <p:tgtEl>
                                          <p:spTgt spid="1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9"/>
                                        </p:tgtEl>
                                        <p:attrNameLst>
                                          <p:attrName>style.visibility</p:attrName>
                                        </p:attrNameLst>
                                      </p:cBhvr>
                                      <p:to>
                                        <p:strVal val="visible"/>
                                      </p:to>
                                    </p:set>
                                    <p:animEffect transition="in" filter="fade">
                                      <p:cBhvr>
                                        <p:cTn id="12" dur="500"/>
                                        <p:tgtEl>
                                          <p:spTgt spid="159"/>
                                        </p:tgtEl>
                                      </p:cBhvr>
                                    </p:animEffect>
                                  </p:childTnLst>
                                </p:cTn>
                              </p:par>
                              <p:par>
                                <p:cTn id="13" presetID="10" presetClass="exit" presetSubtype="0" fill="hold" grpId="1" nodeType="withEffect">
                                  <p:stCondLst>
                                    <p:cond delay="0"/>
                                  </p:stCondLst>
                                  <p:childTnLst>
                                    <p:animEffect transition="out" filter="fade">
                                      <p:cBhvr>
                                        <p:cTn id="14" dur="500"/>
                                        <p:tgtEl>
                                          <p:spTgt spid="157"/>
                                        </p:tgtEl>
                                      </p:cBhvr>
                                    </p:animEffect>
                                    <p:set>
                                      <p:cBhvr>
                                        <p:cTn id="15" dur="1" fill="hold">
                                          <p:stCondLst>
                                            <p:cond delay="499"/>
                                          </p:stCondLst>
                                        </p:cTn>
                                        <p:tgtEl>
                                          <p:spTgt spid="157"/>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159"/>
                                        </p:tgtEl>
                                      </p:cBhvr>
                                    </p:animEffect>
                                    <p:set>
                                      <p:cBhvr>
                                        <p:cTn id="20" dur="1" fill="hold">
                                          <p:stCondLst>
                                            <p:cond delay="499"/>
                                          </p:stCondLst>
                                        </p:cTn>
                                        <p:tgtEl>
                                          <p:spTgt spid="159"/>
                                        </p:tgtEl>
                                        <p:attrNameLst>
                                          <p:attrName>style.visibility</p:attrName>
                                        </p:attrNameLst>
                                      </p:cBhvr>
                                      <p:to>
                                        <p:strVal val="hidden"/>
                                      </p:to>
                                    </p:set>
                                  </p:childTnLst>
                                </p:cTn>
                              </p:par>
                              <p:par>
                                <p:cTn id="21" presetID="10" presetClass="entr" presetSubtype="0" fill="hold" grpId="0" nodeType="withEffect">
                                  <p:stCondLst>
                                    <p:cond delay="0"/>
                                  </p:stCondLst>
                                  <p:childTnLst>
                                    <p:set>
                                      <p:cBhvr>
                                        <p:cTn id="22" dur="1" fill="hold">
                                          <p:stCondLst>
                                            <p:cond delay="0"/>
                                          </p:stCondLst>
                                        </p:cTn>
                                        <p:tgtEl>
                                          <p:spTgt spid="160"/>
                                        </p:tgtEl>
                                        <p:attrNameLst>
                                          <p:attrName>style.visibility</p:attrName>
                                        </p:attrNameLst>
                                      </p:cBhvr>
                                      <p:to>
                                        <p:strVal val="visible"/>
                                      </p:to>
                                    </p:set>
                                    <p:animEffect transition="in" filter="fade">
                                      <p:cBhvr>
                                        <p:cTn id="23"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159" grpId="0" animBg="1"/>
      <p:bldP spid="159" grpId="1" animBg="1"/>
      <p:bldP spid="157" grpId="0" animBg="1"/>
      <p:bldP spid="157"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2517838" y="871442"/>
            <a:ext cx="1754690" cy="222383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1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45694" y="1557252"/>
              <a:ext cx="1593095" cy="2049796"/>
              <a:chOff x="2740810" y="1974313"/>
              <a:chExt cx="1593095"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40810" y="1974313"/>
                <a:ext cx="153369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64" name="Rectangle 163">
            <a:extLst>
              <a:ext uri="{FF2B5EF4-FFF2-40B4-BE49-F238E27FC236}">
                <a16:creationId xmlns:a16="http://schemas.microsoft.com/office/drawing/2014/main" id="{08CB0958-88D7-BD4B-BDB1-9F3827D489E9}"/>
              </a:ext>
            </a:extLst>
          </p:cNvPr>
          <p:cNvSpPr/>
          <p:nvPr/>
        </p:nvSpPr>
        <p:spPr>
          <a:xfrm>
            <a:off x="4537725" y="916733"/>
            <a:ext cx="4606275"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5" name="Rectangle 164">
            <a:extLst>
              <a:ext uri="{FF2B5EF4-FFF2-40B4-BE49-F238E27FC236}">
                <a16:creationId xmlns:a16="http://schemas.microsoft.com/office/drawing/2014/main" id="{DD2E98AA-DF45-D64A-B53A-3F3B2469163E}"/>
              </a:ext>
            </a:extLst>
          </p:cNvPr>
          <p:cNvSpPr/>
          <p:nvPr/>
        </p:nvSpPr>
        <p:spPr>
          <a:xfrm>
            <a:off x="0" y="3715028"/>
            <a:ext cx="9144000"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Slide Number Placeholder 3">
            <a:extLst>
              <a:ext uri="{FF2B5EF4-FFF2-40B4-BE49-F238E27FC236}">
                <a16:creationId xmlns:a16="http://schemas.microsoft.com/office/drawing/2014/main" id="{4F46A612-F3B5-8249-AE29-3FA688BCF936}"/>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14633223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a:extLst>
              <a:ext uri="{FF2B5EF4-FFF2-40B4-BE49-F238E27FC236}">
                <a16:creationId xmlns:a16="http://schemas.microsoft.com/office/drawing/2014/main" id="{930B2D58-2A17-434F-BBBC-BB9D99F62F4D}"/>
              </a:ext>
            </a:extLst>
          </p:cNvPr>
          <p:cNvSpPr txBox="1">
            <a:spLocks/>
          </p:cNvSpPr>
          <p:nvPr/>
        </p:nvSpPr>
        <p:spPr>
          <a:xfrm>
            <a:off x="0" y="30954"/>
            <a:ext cx="9214592" cy="740193"/>
          </a:xfrm>
          <a:prstGeom prst="rect">
            <a:avLst/>
          </a:prstGeom>
        </p:spPr>
        <p:txBody>
          <a:bodyPr anchor="ctr"/>
          <a:lstStyle>
            <a:lvl1pPr algn="l" defTabSz="914400" rtl="0" eaLnBrk="1" latinLnBrk="0" hangingPunct="1">
              <a:lnSpc>
                <a:spcPct val="90000"/>
              </a:lnSpc>
              <a:spcBef>
                <a:spcPct val="0"/>
              </a:spcBef>
              <a:buNone/>
              <a:defRPr sz="4800" kern="1200">
                <a:solidFill>
                  <a:schemeClr val="bg1"/>
                </a:solidFill>
                <a:latin typeface="Cambria" panose="02040503050406030204" pitchFamily="18" charset="0"/>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Arial" panose="020B0604020202020204" pitchFamily="34" charset="0"/>
              </a:rPr>
              <a:t>Step 1: Naïve MAJ/NOT Implementation</a:t>
            </a:r>
          </a:p>
        </p:txBody>
      </p:sp>
      <p:grpSp>
        <p:nvGrpSpPr>
          <p:cNvPr id="4" name="Group 3">
            <a:extLst>
              <a:ext uri="{FF2B5EF4-FFF2-40B4-BE49-F238E27FC236}">
                <a16:creationId xmlns:a16="http://schemas.microsoft.com/office/drawing/2014/main" id="{3B631F88-4802-2044-8CE6-FFC2947DAE37}"/>
              </a:ext>
            </a:extLst>
          </p:cNvPr>
          <p:cNvGrpSpPr/>
          <p:nvPr/>
        </p:nvGrpSpPr>
        <p:grpSpPr>
          <a:xfrm>
            <a:off x="122147" y="3004701"/>
            <a:ext cx="3776580" cy="2191573"/>
            <a:chOff x="122147" y="3004701"/>
            <a:chExt cx="3776580" cy="2191573"/>
          </a:xfrm>
        </p:grpSpPr>
        <p:sp>
          <p:nvSpPr>
            <p:cNvPr id="95" name="Rounded Rectangle 94">
              <a:extLst>
                <a:ext uri="{FF2B5EF4-FFF2-40B4-BE49-F238E27FC236}">
                  <a16:creationId xmlns:a16="http://schemas.microsoft.com/office/drawing/2014/main" id="{FACE92A1-32EF-724C-A246-88BE947296D1}"/>
                </a:ext>
              </a:extLst>
            </p:cNvPr>
            <p:cNvSpPr/>
            <p:nvPr/>
          </p:nvSpPr>
          <p:spPr>
            <a:xfrm>
              <a:off x="122147" y="3004701"/>
              <a:ext cx="3776580" cy="2191573"/>
            </a:xfrm>
            <a:prstGeom prst="roundRect">
              <a:avLst/>
            </a:prstGeom>
            <a:solidFill>
              <a:schemeClr val="accent4">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7421F80-4D5C-E547-AA24-E9715E242F36}"/>
                </a:ext>
              </a:extLst>
            </p:cNvPr>
            <p:cNvGrpSpPr/>
            <p:nvPr/>
          </p:nvGrpSpPr>
          <p:grpSpPr>
            <a:xfrm>
              <a:off x="328520" y="3198153"/>
              <a:ext cx="3522317" cy="1726681"/>
              <a:chOff x="2212339" y="2855364"/>
              <a:chExt cx="2672853" cy="1310264"/>
            </a:xfrm>
          </p:grpSpPr>
          <p:grpSp>
            <p:nvGrpSpPr>
              <p:cNvPr id="18" name="Group 17">
                <a:extLst>
                  <a:ext uri="{FF2B5EF4-FFF2-40B4-BE49-F238E27FC236}">
                    <a16:creationId xmlns:a16="http://schemas.microsoft.com/office/drawing/2014/main" id="{7F66BD08-4743-7647-9299-6C6B32227F5F}"/>
                  </a:ext>
                </a:extLst>
              </p:cNvPr>
              <p:cNvGrpSpPr/>
              <p:nvPr/>
            </p:nvGrpSpPr>
            <p:grpSpPr>
              <a:xfrm>
                <a:off x="2488643" y="2935943"/>
                <a:ext cx="1235746" cy="391038"/>
                <a:chOff x="2411760" y="3068960"/>
                <a:chExt cx="6065150" cy="1584176"/>
              </a:xfrm>
              <a:solidFill>
                <a:schemeClr val="tx1"/>
              </a:solidFill>
            </p:grpSpPr>
            <p:sp>
              <p:nvSpPr>
                <p:cNvPr id="42" name="Flowchart: Delay 3">
                  <a:extLst>
                    <a:ext uri="{FF2B5EF4-FFF2-40B4-BE49-F238E27FC236}">
                      <a16:creationId xmlns:a16="http://schemas.microsoft.com/office/drawing/2014/main" id="{3EF6618A-745E-F645-994E-BC726ED219F9}"/>
                    </a:ext>
                  </a:extLst>
                </p:cNvPr>
                <p:cNvSpPr/>
                <p:nvPr/>
              </p:nvSpPr>
              <p:spPr>
                <a:xfrm>
                  <a:off x="3707904" y="3068960"/>
                  <a:ext cx="1728192" cy="1584176"/>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43" name="Straight Connector 42">
                  <a:extLst>
                    <a:ext uri="{FF2B5EF4-FFF2-40B4-BE49-F238E27FC236}">
                      <a16:creationId xmlns:a16="http://schemas.microsoft.com/office/drawing/2014/main" id="{E3303599-DAB0-4B47-983E-F2CB112513EF}"/>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44" name="Straight Connector 43">
                  <a:extLst>
                    <a:ext uri="{FF2B5EF4-FFF2-40B4-BE49-F238E27FC236}">
                      <a16:creationId xmlns:a16="http://schemas.microsoft.com/office/drawing/2014/main" id="{D4A3CA96-4AC6-4242-A87D-4C36EE48AFB8}"/>
                    </a:ext>
                  </a:extLst>
                </p:cNvPr>
                <p:cNvCxnSpPr/>
                <p:nvPr/>
              </p:nvCxnSpPr>
              <p:spPr>
                <a:xfrm flipH="1">
                  <a:off x="2627784" y="4437112"/>
                  <a:ext cx="1080120" cy="0"/>
                </a:xfrm>
                <a:prstGeom prst="line">
                  <a:avLst/>
                </a:prstGeom>
                <a:grpFill/>
                <a:ln w="25400" cap="flat" cmpd="sng" algn="ctr">
                  <a:solidFill>
                    <a:schemeClr val="tx1"/>
                  </a:solidFill>
                  <a:prstDash val="solid"/>
                </a:ln>
                <a:effectLst/>
              </p:spPr>
            </p:cxnSp>
            <p:cxnSp>
              <p:nvCxnSpPr>
                <p:cNvPr id="45" name="Straight Connector 44">
                  <a:extLst>
                    <a:ext uri="{FF2B5EF4-FFF2-40B4-BE49-F238E27FC236}">
                      <a16:creationId xmlns:a16="http://schemas.microsoft.com/office/drawing/2014/main" id="{F9ABFD06-973A-1143-93D9-1FB48F059221}"/>
                    </a:ext>
                  </a:extLst>
                </p:cNvPr>
                <p:cNvCxnSpPr>
                  <a:cxnSpLocks/>
                </p:cNvCxnSpPr>
                <p:nvPr/>
              </p:nvCxnSpPr>
              <p:spPr>
                <a:xfrm flipH="1">
                  <a:off x="5436099" y="3838796"/>
                  <a:ext cx="3040811" cy="0"/>
                </a:xfrm>
                <a:prstGeom prst="line">
                  <a:avLst/>
                </a:prstGeom>
                <a:grpFill/>
                <a:ln w="25400" cap="flat" cmpd="sng" algn="ctr">
                  <a:solidFill>
                    <a:schemeClr val="tx1"/>
                  </a:solidFill>
                  <a:prstDash val="solid"/>
                </a:ln>
                <a:effectLst/>
              </p:spPr>
            </p:cxnSp>
            <p:sp>
              <p:nvSpPr>
                <p:cNvPr id="46" name="Flowchart: Connector 8">
                  <a:extLst>
                    <a:ext uri="{FF2B5EF4-FFF2-40B4-BE49-F238E27FC236}">
                      <a16:creationId xmlns:a16="http://schemas.microsoft.com/office/drawing/2014/main" id="{9C124AF8-74A0-5745-BD22-07AA78547533}"/>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7" name="Flowchart: Connector 9">
                  <a:extLst>
                    <a:ext uri="{FF2B5EF4-FFF2-40B4-BE49-F238E27FC236}">
                      <a16:creationId xmlns:a16="http://schemas.microsoft.com/office/drawing/2014/main" id="{46BE5CC8-3895-5049-856E-CA3EE120540A}"/>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9" name="Group 18">
                <a:extLst>
                  <a:ext uri="{FF2B5EF4-FFF2-40B4-BE49-F238E27FC236}">
                    <a16:creationId xmlns:a16="http://schemas.microsoft.com/office/drawing/2014/main" id="{8168E7E8-84F8-3A46-BE5D-5E1DEA2DF7D5}"/>
                  </a:ext>
                </a:extLst>
              </p:cNvPr>
              <p:cNvGrpSpPr/>
              <p:nvPr/>
            </p:nvGrpSpPr>
            <p:grpSpPr>
              <a:xfrm>
                <a:off x="2515384" y="3690824"/>
                <a:ext cx="1457426" cy="391038"/>
                <a:chOff x="-636961" y="3068958"/>
                <a:chExt cx="7153177" cy="1584176"/>
              </a:xfrm>
              <a:solidFill>
                <a:schemeClr val="tx1"/>
              </a:solidFill>
            </p:grpSpPr>
            <p:sp>
              <p:nvSpPr>
                <p:cNvPr id="39" name="Flowchart: Delay 3">
                  <a:extLst>
                    <a:ext uri="{FF2B5EF4-FFF2-40B4-BE49-F238E27FC236}">
                      <a16:creationId xmlns:a16="http://schemas.microsoft.com/office/drawing/2014/main" id="{576A352F-3416-6C47-9375-3AFCAE135CE4}"/>
                    </a:ext>
                  </a:extLst>
                </p:cNvPr>
                <p:cNvSpPr/>
                <p:nvPr/>
              </p:nvSpPr>
              <p:spPr>
                <a:xfrm>
                  <a:off x="3707903" y="3068958"/>
                  <a:ext cx="1728193" cy="1584176"/>
                </a:xfrm>
                <a:prstGeom prst="flowChartDelay">
                  <a:avLst/>
                </a:prstGeom>
                <a:solidFill>
                  <a:schemeClr val="accent1">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40" name="Straight Connector 39">
                  <a:extLst>
                    <a:ext uri="{FF2B5EF4-FFF2-40B4-BE49-F238E27FC236}">
                      <a16:creationId xmlns:a16="http://schemas.microsoft.com/office/drawing/2014/main" id="{A4B5856F-14EB-9E4A-AA86-60577A29B230}"/>
                    </a:ext>
                  </a:extLst>
                </p:cNvPr>
                <p:cNvCxnSpPr>
                  <a:cxnSpLocks/>
                </p:cNvCxnSpPr>
                <p:nvPr/>
              </p:nvCxnSpPr>
              <p:spPr>
                <a:xfrm flipH="1">
                  <a:off x="-636961" y="4437111"/>
                  <a:ext cx="4344865" cy="0"/>
                </a:xfrm>
                <a:prstGeom prst="line">
                  <a:avLst/>
                </a:prstGeom>
                <a:grpFill/>
                <a:ln w="25400" cap="flat" cmpd="sng" algn="ctr">
                  <a:solidFill>
                    <a:schemeClr val="tx1"/>
                  </a:solidFill>
                  <a:prstDash val="solid"/>
                </a:ln>
                <a:effectLst/>
              </p:spPr>
            </p:cxnSp>
            <p:cxnSp>
              <p:nvCxnSpPr>
                <p:cNvPr id="41" name="Straight Connector 40">
                  <a:extLst>
                    <a:ext uri="{FF2B5EF4-FFF2-40B4-BE49-F238E27FC236}">
                      <a16:creationId xmlns:a16="http://schemas.microsoft.com/office/drawing/2014/main" id="{BFBB31B7-529A-BF47-9700-58916A9CA2C5}"/>
                    </a:ext>
                  </a:extLst>
                </p:cNvPr>
                <p:cNvCxnSpPr/>
                <p:nvPr/>
              </p:nvCxnSpPr>
              <p:spPr>
                <a:xfrm flipH="1">
                  <a:off x="5436096" y="3838795"/>
                  <a:ext cx="1080120" cy="0"/>
                </a:xfrm>
                <a:prstGeom prst="line">
                  <a:avLst/>
                </a:prstGeom>
                <a:grpFill/>
                <a:ln w="25400" cap="flat" cmpd="sng" algn="ctr">
                  <a:solidFill>
                    <a:schemeClr val="tx1"/>
                  </a:solidFill>
                  <a:prstDash val="solid"/>
                </a:ln>
                <a:effectLst/>
              </p:spPr>
            </p:cxnSp>
          </p:grpSp>
          <p:sp>
            <p:nvSpPr>
              <p:cNvPr id="21" name="Rectangle 20">
                <a:extLst>
                  <a:ext uri="{FF2B5EF4-FFF2-40B4-BE49-F238E27FC236}">
                    <a16:creationId xmlns:a16="http://schemas.microsoft.com/office/drawing/2014/main" id="{8BFFD0DC-BD42-AF45-9A61-27F8C39E30D6}"/>
                  </a:ext>
                </a:extLst>
              </p:cNvPr>
              <p:cNvSpPr/>
              <p:nvPr/>
            </p:nvSpPr>
            <p:spPr>
              <a:xfrm>
                <a:off x="2222769" y="2855364"/>
                <a:ext cx="241093"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22" name="Rectangle 21">
                <a:extLst>
                  <a:ext uri="{FF2B5EF4-FFF2-40B4-BE49-F238E27FC236}">
                    <a16:creationId xmlns:a16="http://schemas.microsoft.com/office/drawing/2014/main" id="{4FBCCEC6-CC3B-2B4C-BB4E-02916A77B0ED}"/>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23" name="Group 22">
                <a:extLst>
                  <a:ext uri="{FF2B5EF4-FFF2-40B4-BE49-F238E27FC236}">
                    <a16:creationId xmlns:a16="http://schemas.microsoft.com/office/drawing/2014/main" id="{7DAC76EE-17A8-EB4E-9376-1B15BB3E0677}"/>
                  </a:ext>
                </a:extLst>
              </p:cNvPr>
              <p:cNvGrpSpPr/>
              <p:nvPr/>
            </p:nvGrpSpPr>
            <p:grpSpPr>
              <a:xfrm>
                <a:off x="2598677" y="3553072"/>
                <a:ext cx="792250" cy="386595"/>
                <a:chOff x="2627784" y="3086962"/>
                <a:chExt cx="3888432" cy="1566174"/>
              </a:xfrm>
              <a:solidFill>
                <a:schemeClr val="tx1"/>
              </a:solidFill>
            </p:grpSpPr>
            <p:cxnSp>
              <p:nvCxnSpPr>
                <p:cNvPr id="35" name="Straight Connector 34">
                  <a:extLst>
                    <a:ext uri="{FF2B5EF4-FFF2-40B4-BE49-F238E27FC236}">
                      <a16:creationId xmlns:a16="http://schemas.microsoft.com/office/drawing/2014/main" id="{0647005A-026C-7540-88D5-1D82211A23EA}"/>
                    </a:ext>
                  </a:extLst>
                </p:cNvPr>
                <p:cNvCxnSpPr/>
                <p:nvPr/>
              </p:nvCxnSpPr>
              <p:spPr>
                <a:xfrm flipH="1">
                  <a:off x="2627784" y="3284984"/>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E323B84-91BE-0E4B-B01D-0F197B04E7EE}"/>
                    </a:ext>
                  </a:extLst>
                </p:cNvPr>
                <p:cNvCxnSpPr>
                  <a:cxnSpLocks/>
                </p:cNvCxnSpPr>
                <p:nvPr/>
              </p:nvCxnSpPr>
              <p:spPr>
                <a:xfrm flipH="1">
                  <a:off x="3059829" y="4437113"/>
                  <a:ext cx="648074"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0F773D-0C65-E64E-9865-C69AB7C57495}"/>
                    </a:ext>
                  </a:extLst>
                </p:cNvPr>
                <p:cNvCxnSpPr/>
                <p:nvPr/>
              </p:nvCxnSpPr>
              <p:spPr>
                <a:xfrm flipH="1">
                  <a:off x="5436096" y="3838795"/>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Flowchart: Stored Data 4">
                  <a:extLst>
                    <a:ext uri="{FF2B5EF4-FFF2-40B4-BE49-F238E27FC236}">
                      <a16:creationId xmlns:a16="http://schemas.microsoft.com/office/drawing/2014/main" id="{7F319A6A-D9BA-FA41-83F3-06A1D1F0340F}"/>
                    </a:ext>
                  </a:extLst>
                </p:cNvPr>
                <p:cNvSpPr/>
                <p:nvPr/>
              </p:nvSpPr>
              <p:spPr>
                <a:xfrm rot="10800000">
                  <a:off x="3491880" y="3086962"/>
                  <a:ext cx="1944216" cy="1566174"/>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cxnSp>
            <p:nvCxnSpPr>
              <p:cNvPr id="24" name="Straight Connector 23">
                <a:extLst>
                  <a:ext uri="{FF2B5EF4-FFF2-40B4-BE49-F238E27FC236}">
                    <a16:creationId xmlns:a16="http://schemas.microsoft.com/office/drawing/2014/main" id="{034F956E-51CB-184A-9BBD-60A4F3E62575}"/>
                  </a:ext>
                </a:extLst>
              </p:cNvPr>
              <p:cNvCxnSpPr/>
              <p:nvPr/>
            </p:nvCxnSpPr>
            <p:spPr>
              <a:xfrm>
                <a:off x="2611686" y="2982600"/>
                <a:ext cx="0" cy="628772"/>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EEF7843-77F2-8749-8D0E-C23EEDF88067}"/>
                  </a:ext>
                </a:extLst>
              </p:cNvPr>
              <p:cNvCxnSpPr/>
              <p:nvPr/>
            </p:nvCxnSpPr>
            <p:spPr>
              <a:xfrm>
                <a:off x="2686704" y="3265185"/>
                <a:ext cx="0" cy="628772"/>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Flowchart: Connector 9">
                <a:extLst>
                  <a:ext uri="{FF2B5EF4-FFF2-40B4-BE49-F238E27FC236}">
                    <a16:creationId xmlns:a16="http://schemas.microsoft.com/office/drawing/2014/main" id="{D463951D-CF54-5A4E-877D-A5F5A0A86FDC}"/>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Rectangle 26">
                <a:extLst>
                  <a:ext uri="{FF2B5EF4-FFF2-40B4-BE49-F238E27FC236}">
                    <a16:creationId xmlns:a16="http://schemas.microsoft.com/office/drawing/2014/main" id="{653F374C-1C3B-6B48-94CE-8C0A63A29729}"/>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28" name="Group 27">
                <a:extLst>
                  <a:ext uri="{FF2B5EF4-FFF2-40B4-BE49-F238E27FC236}">
                    <a16:creationId xmlns:a16="http://schemas.microsoft.com/office/drawing/2014/main" id="{29F7550D-3A9D-B64C-8A6A-C85F5D8C2E1B}"/>
                  </a:ext>
                </a:extLst>
              </p:cNvPr>
              <p:cNvGrpSpPr/>
              <p:nvPr/>
            </p:nvGrpSpPr>
            <p:grpSpPr>
              <a:xfrm>
                <a:off x="3710100" y="3549234"/>
                <a:ext cx="792250" cy="386595"/>
                <a:chOff x="2627784" y="3086962"/>
                <a:chExt cx="3888432" cy="1566174"/>
              </a:xfrm>
              <a:solidFill>
                <a:schemeClr val="tx1"/>
              </a:solidFill>
            </p:grpSpPr>
            <p:cxnSp>
              <p:nvCxnSpPr>
                <p:cNvPr id="32" name="Straight Connector 31">
                  <a:extLst>
                    <a:ext uri="{FF2B5EF4-FFF2-40B4-BE49-F238E27FC236}">
                      <a16:creationId xmlns:a16="http://schemas.microsoft.com/office/drawing/2014/main" id="{91BE8905-92C7-C044-ACC1-399CB9511AF1}"/>
                    </a:ext>
                  </a:extLst>
                </p:cNvPr>
                <p:cNvCxnSpPr/>
                <p:nvPr/>
              </p:nvCxnSpPr>
              <p:spPr>
                <a:xfrm flipH="1">
                  <a:off x="2627784" y="3284984"/>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4FC42D8-DC62-F84C-86C5-E75C3E149C55}"/>
                    </a:ext>
                  </a:extLst>
                </p:cNvPr>
                <p:cNvCxnSpPr/>
                <p:nvPr/>
              </p:nvCxnSpPr>
              <p:spPr>
                <a:xfrm flipH="1">
                  <a:off x="5436096" y="3838795"/>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lowchart: Stored Data 4">
                  <a:extLst>
                    <a:ext uri="{FF2B5EF4-FFF2-40B4-BE49-F238E27FC236}">
                      <a16:creationId xmlns:a16="http://schemas.microsoft.com/office/drawing/2014/main" id="{24032D3E-657D-284D-A5C7-664973E7FEA3}"/>
                    </a:ext>
                  </a:extLst>
                </p:cNvPr>
                <p:cNvSpPr/>
                <p:nvPr/>
              </p:nvSpPr>
              <p:spPr>
                <a:xfrm rot="10800000">
                  <a:off x="3491880" y="3086962"/>
                  <a:ext cx="1944216" cy="1566174"/>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cxnSp>
            <p:nvCxnSpPr>
              <p:cNvPr id="29" name="Straight Connector 28">
                <a:extLst>
                  <a:ext uri="{FF2B5EF4-FFF2-40B4-BE49-F238E27FC236}">
                    <a16:creationId xmlns:a16="http://schemas.microsoft.com/office/drawing/2014/main" id="{0B21C9DF-4125-9845-80E2-1971747F88A9}"/>
                  </a:ext>
                </a:extLst>
              </p:cNvPr>
              <p:cNvCxnSpPr>
                <a:cxnSpLocks/>
              </p:cNvCxnSpPr>
              <p:nvPr/>
            </p:nvCxnSpPr>
            <p:spPr>
              <a:xfrm flipV="1">
                <a:off x="3717244" y="3129719"/>
                <a:ext cx="0" cy="475539"/>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Flowchart: Connector 11">
                <a:extLst>
                  <a:ext uri="{FF2B5EF4-FFF2-40B4-BE49-F238E27FC236}">
                    <a16:creationId xmlns:a16="http://schemas.microsoft.com/office/drawing/2014/main" id="{12CFBC80-4C07-2349-BF30-8ED9DFED2D87}"/>
                  </a:ext>
                </a:extLst>
              </p:cNvPr>
              <p:cNvSpPr/>
              <p:nvPr/>
            </p:nvSpPr>
            <p:spPr>
              <a:xfrm>
                <a:off x="4482327" y="3708155"/>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1" name="Rectangle 30">
                <a:extLst>
                  <a:ext uri="{FF2B5EF4-FFF2-40B4-BE49-F238E27FC236}">
                    <a16:creationId xmlns:a16="http://schemas.microsoft.com/office/drawing/2014/main" id="{A8EAFEE2-A72D-BE4F-9217-5A43692B7B22}"/>
                  </a:ext>
                </a:extLst>
              </p:cNvPr>
              <p:cNvSpPr/>
              <p:nvPr/>
            </p:nvSpPr>
            <p:spPr>
              <a:xfrm>
                <a:off x="4497983" y="3591222"/>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grpSp>
      <p:sp>
        <p:nvSpPr>
          <p:cNvPr id="2" name="Right Arrow 1">
            <a:extLst>
              <a:ext uri="{FF2B5EF4-FFF2-40B4-BE49-F238E27FC236}">
                <a16:creationId xmlns:a16="http://schemas.microsoft.com/office/drawing/2014/main" id="{7072F157-E7D0-8143-BC92-340003694677}"/>
              </a:ext>
            </a:extLst>
          </p:cNvPr>
          <p:cNvSpPr/>
          <p:nvPr/>
        </p:nvSpPr>
        <p:spPr>
          <a:xfrm>
            <a:off x="4025317" y="3811186"/>
            <a:ext cx="1095605" cy="626671"/>
          </a:xfrm>
          <a:prstGeom prst="rightArrow">
            <a:avLst/>
          </a:prstGeom>
          <a:solidFill>
            <a:srgbClr val="F9DED7"/>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Part 1</a:t>
            </a:r>
          </a:p>
        </p:txBody>
      </p:sp>
      <p:grpSp>
        <p:nvGrpSpPr>
          <p:cNvPr id="97" name="Group 96">
            <a:extLst>
              <a:ext uri="{FF2B5EF4-FFF2-40B4-BE49-F238E27FC236}">
                <a16:creationId xmlns:a16="http://schemas.microsoft.com/office/drawing/2014/main" id="{640F2B9A-6875-154D-9329-2F6A88F67F3D}"/>
              </a:ext>
            </a:extLst>
          </p:cNvPr>
          <p:cNvGrpSpPr/>
          <p:nvPr/>
        </p:nvGrpSpPr>
        <p:grpSpPr>
          <a:xfrm>
            <a:off x="5202021" y="3002181"/>
            <a:ext cx="3776580" cy="2191573"/>
            <a:chOff x="5223647" y="3181288"/>
            <a:chExt cx="3776580" cy="2191573"/>
          </a:xfrm>
        </p:grpSpPr>
        <p:sp>
          <p:nvSpPr>
            <p:cNvPr id="96" name="Rounded Rectangle 95">
              <a:extLst>
                <a:ext uri="{FF2B5EF4-FFF2-40B4-BE49-F238E27FC236}">
                  <a16:creationId xmlns:a16="http://schemas.microsoft.com/office/drawing/2014/main" id="{E5ED81BD-D839-6A49-A4A9-FDF81C06C9A2}"/>
                </a:ext>
              </a:extLst>
            </p:cNvPr>
            <p:cNvSpPr/>
            <p:nvPr/>
          </p:nvSpPr>
          <p:spPr>
            <a:xfrm>
              <a:off x="5223647" y="3181288"/>
              <a:ext cx="3776580" cy="2191573"/>
            </a:xfrm>
            <a:prstGeom prst="roundRect">
              <a:avLst/>
            </a:prstGeom>
            <a:solidFill>
              <a:schemeClr val="accent1">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48" name="Group 47">
              <a:extLst>
                <a:ext uri="{FF2B5EF4-FFF2-40B4-BE49-F238E27FC236}">
                  <a16:creationId xmlns:a16="http://schemas.microsoft.com/office/drawing/2014/main" id="{814AE1E7-70D8-A646-83D7-18860E4EA9F8}"/>
                </a:ext>
              </a:extLst>
            </p:cNvPr>
            <p:cNvGrpSpPr/>
            <p:nvPr/>
          </p:nvGrpSpPr>
          <p:grpSpPr>
            <a:xfrm>
              <a:off x="5368698" y="3568814"/>
              <a:ext cx="3568290" cy="1726681"/>
              <a:chOff x="2212339" y="2855364"/>
              <a:chExt cx="2707738" cy="1310264"/>
            </a:xfrm>
          </p:grpSpPr>
          <p:grpSp>
            <p:nvGrpSpPr>
              <p:cNvPr id="49" name="Group 48">
                <a:extLst>
                  <a:ext uri="{FF2B5EF4-FFF2-40B4-BE49-F238E27FC236}">
                    <a16:creationId xmlns:a16="http://schemas.microsoft.com/office/drawing/2014/main" id="{8D8A13BD-AA9E-824C-882D-B6C3B38E7DEC}"/>
                  </a:ext>
                </a:extLst>
              </p:cNvPr>
              <p:cNvGrpSpPr/>
              <p:nvPr/>
            </p:nvGrpSpPr>
            <p:grpSpPr>
              <a:xfrm>
                <a:off x="2488643" y="2925371"/>
                <a:ext cx="1253753" cy="388572"/>
                <a:chOff x="2411760" y="3026130"/>
                <a:chExt cx="6153531" cy="1574185"/>
              </a:xfrm>
              <a:solidFill>
                <a:schemeClr val="tx1"/>
              </a:solidFill>
            </p:grpSpPr>
            <p:cxnSp>
              <p:nvCxnSpPr>
                <p:cNvPr id="73" name="Straight Connector 72">
                  <a:extLst>
                    <a:ext uri="{FF2B5EF4-FFF2-40B4-BE49-F238E27FC236}">
                      <a16:creationId xmlns:a16="http://schemas.microsoft.com/office/drawing/2014/main" id="{B04DFD8B-ED9E-9940-AB42-9D9BA2C189A5}"/>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74" name="Straight Connector 73">
                  <a:extLst>
                    <a:ext uri="{FF2B5EF4-FFF2-40B4-BE49-F238E27FC236}">
                      <a16:creationId xmlns:a16="http://schemas.microsoft.com/office/drawing/2014/main" id="{A0CDCFAD-45F9-1F4E-B02B-C36D849B4057}"/>
                    </a:ext>
                  </a:extLst>
                </p:cNvPr>
                <p:cNvCxnSpPr>
                  <a:cxnSpLocks/>
                </p:cNvCxnSpPr>
                <p:nvPr/>
              </p:nvCxnSpPr>
              <p:spPr>
                <a:xfrm flipH="1">
                  <a:off x="2627784" y="4437112"/>
                  <a:ext cx="1362245" cy="0"/>
                </a:xfrm>
                <a:prstGeom prst="line">
                  <a:avLst/>
                </a:prstGeom>
                <a:grpFill/>
                <a:ln w="25400" cap="flat" cmpd="sng" algn="ctr">
                  <a:solidFill>
                    <a:schemeClr val="tx1"/>
                  </a:solidFill>
                  <a:prstDash val="solid"/>
                </a:ln>
                <a:effectLst/>
              </p:spPr>
            </p:cxnSp>
            <p:cxnSp>
              <p:nvCxnSpPr>
                <p:cNvPr id="75" name="Straight Connector 74">
                  <a:extLst>
                    <a:ext uri="{FF2B5EF4-FFF2-40B4-BE49-F238E27FC236}">
                      <a16:creationId xmlns:a16="http://schemas.microsoft.com/office/drawing/2014/main" id="{12097591-96BF-D740-ACBB-1F27A3BF699F}"/>
                    </a:ext>
                  </a:extLst>
                </p:cNvPr>
                <p:cNvCxnSpPr>
                  <a:cxnSpLocks/>
                </p:cNvCxnSpPr>
                <p:nvPr/>
              </p:nvCxnSpPr>
              <p:spPr>
                <a:xfrm flipH="1" flipV="1">
                  <a:off x="5359992" y="3838795"/>
                  <a:ext cx="3205299" cy="9441"/>
                </a:xfrm>
                <a:prstGeom prst="line">
                  <a:avLst/>
                </a:prstGeom>
                <a:grpFill/>
                <a:ln w="25400" cap="flat" cmpd="sng" algn="ctr">
                  <a:solidFill>
                    <a:schemeClr val="tx1"/>
                  </a:solidFill>
                  <a:prstDash val="solid"/>
                </a:ln>
                <a:effectLst/>
              </p:spPr>
            </p:cxnSp>
            <p:sp>
              <p:nvSpPr>
                <p:cNvPr id="76" name="Flowchart: Connector 8">
                  <a:extLst>
                    <a:ext uri="{FF2B5EF4-FFF2-40B4-BE49-F238E27FC236}">
                      <a16:creationId xmlns:a16="http://schemas.microsoft.com/office/drawing/2014/main" id="{3F4F1BC5-8AB8-1444-8FBB-3F6252C0D160}"/>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7" name="Flowchart: Connector 9">
                  <a:extLst>
                    <a:ext uri="{FF2B5EF4-FFF2-40B4-BE49-F238E27FC236}">
                      <a16:creationId xmlns:a16="http://schemas.microsoft.com/office/drawing/2014/main" id="{7ADF2832-0C24-3A4E-89E7-A8703F97CCD6}"/>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lowchart: Delay 3">
                  <a:extLst>
                    <a:ext uri="{FF2B5EF4-FFF2-40B4-BE49-F238E27FC236}">
                      <a16:creationId xmlns:a16="http://schemas.microsoft.com/office/drawing/2014/main" id="{22066A18-FF9A-C047-8891-E8936F620526}"/>
                    </a:ext>
                  </a:extLst>
                </p:cNvPr>
                <p:cNvSpPr/>
                <p:nvPr/>
              </p:nvSpPr>
              <p:spPr>
                <a:xfrm>
                  <a:off x="3463347" y="3026130"/>
                  <a:ext cx="1907143" cy="157418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nvGrpSpPr>
              <p:cNvPr id="50" name="Group 49">
                <a:extLst>
                  <a:ext uri="{FF2B5EF4-FFF2-40B4-BE49-F238E27FC236}">
                    <a16:creationId xmlns:a16="http://schemas.microsoft.com/office/drawing/2014/main" id="{16AA45F1-8331-DB41-AF95-62027CC3A2EE}"/>
                  </a:ext>
                </a:extLst>
              </p:cNvPr>
              <p:cNvGrpSpPr/>
              <p:nvPr/>
            </p:nvGrpSpPr>
            <p:grpSpPr>
              <a:xfrm>
                <a:off x="2515384" y="3880850"/>
                <a:ext cx="1703140" cy="147687"/>
                <a:chOff x="-636964" y="3838798"/>
                <a:chExt cx="8359176" cy="598312"/>
              </a:xfrm>
              <a:solidFill>
                <a:schemeClr val="tx1"/>
              </a:solidFill>
            </p:grpSpPr>
            <p:cxnSp>
              <p:nvCxnSpPr>
                <p:cNvPr id="70" name="Straight Connector 69">
                  <a:extLst>
                    <a:ext uri="{FF2B5EF4-FFF2-40B4-BE49-F238E27FC236}">
                      <a16:creationId xmlns:a16="http://schemas.microsoft.com/office/drawing/2014/main" id="{01364167-4D4D-F24A-AA2D-BCDE3B2241B1}"/>
                    </a:ext>
                  </a:extLst>
                </p:cNvPr>
                <p:cNvCxnSpPr>
                  <a:cxnSpLocks/>
                </p:cNvCxnSpPr>
                <p:nvPr/>
              </p:nvCxnSpPr>
              <p:spPr>
                <a:xfrm flipH="1">
                  <a:off x="-636964" y="4437110"/>
                  <a:ext cx="4767860" cy="0"/>
                </a:xfrm>
                <a:prstGeom prst="line">
                  <a:avLst/>
                </a:prstGeom>
                <a:grpFill/>
                <a:ln w="25400" cap="flat" cmpd="sng" algn="ctr">
                  <a:solidFill>
                    <a:schemeClr val="tx1"/>
                  </a:solidFill>
                  <a:prstDash val="solid"/>
                </a:ln>
                <a:effectLst/>
              </p:spPr>
            </p:cxnSp>
            <p:cxnSp>
              <p:nvCxnSpPr>
                <p:cNvPr id="71" name="Straight Connector 70">
                  <a:extLst>
                    <a:ext uri="{FF2B5EF4-FFF2-40B4-BE49-F238E27FC236}">
                      <a16:creationId xmlns:a16="http://schemas.microsoft.com/office/drawing/2014/main" id="{F373AF8A-ADBE-DB49-9F56-40ACDE775FC2}"/>
                    </a:ext>
                  </a:extLst>
                </p:cNvPr>
                <p:cNvCxnSpPr>
                  <a:cxnSpLocks/>
                  <a:stCxn id="80" idx="4"/>
                </p:cNvCxnSpPr>
                <p:nvPr/>
              </p:nvCxnSpPr>
              <p:spPr>
                <a:xfrm flipH="1" flipV="1">
                  <a:off x="5433677" y="3838798"/>
                  <a:ext cx="2288535" cy="0"/>
                </a:xfrm>
                <a:prstGeom prst="line">
                  <a:avLst/>
                </a:prstGeom>
                <a:grpFill/>
                <a:ln w="25400" cap="flat" cmpd="sng" algn="ctr">
                  <a:solidFill>
                    <a:schemeClr val="tx1"/>
                  </a:solidFill>
                  <a:prstDash val="solid"/>
                </a:ln>
                <a:effectLst/>
              </p:spPr>
            </p:cxnSp>
          </p:grpSp>
          <p:sp>
            <p:nvSpPr>
              <p:cNvPr id="51" name="Rectangle 50">
                <a:extLst>
                  <a:ext uri="{FF2B5EF4-FFF2-40B4-BE49-F238E27FC236}">
                    <a16:creationId xmlns:a16="http://schemas.microsoft.com/office/drawing/2014/main" id="{06BAF4B4-D373-404A-99E1-9E4B2BDBBF47}"/>
                  </a:ext>
                </a:extLst>
              </p:cNvPr>
              <p:cNvSpPr/>
              <p:nvPr/>
            </p:nvSpPr>
            <p:spPr>
              <a:xfrm>
                <a:off x="2227027" y="2855364"/>
                <a:ext cx="232579"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sp>
            <p:nvSpPr>
              <p:cNvPr id="52" name="Rectangle 51">
                <a:extLst>
                  <a:ext uri="{FF2B5EF4-FFF2-40B4-BE49-F238E27FC236}">
                    <a16:creationId xmlns:a16="http://schemas.microsoft.com/office/drawing/2014/main" id="{65778DE6-4738-5C4C-9968-6B8CD16F4FDE}"/>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53" name="Group 52">
                <a:extLst>
                  <a:ext uri="{FF2B5EF4-FFF2-40B4-BE49-F238E27FC236}">
                    <a16:creationId xmlns:a16="http://schemas.microsoft.com/office/drawing/2014/main" id="{1271F9F4-6A51-3F48-83E4-BECD666F0119}"/>
                  </a:ext>
                </a:extLst>
              </p:cNvPr>
              <p:cNvGrpSpPr/>
              <p:nvPr/>
            </p:nvGrpSpPr>
            <p:grpSpPr>
              <a:xfrm>
                <a:off x="2607028" y="3662023"/>
                <a:ext cx="865946" cy="286338"/>
                <a:chOff x="2668770" y="3528356"/>
                <a:chExt cx="4250134" cy="1160020"/>
              </a:xfrm>
              <a:solidFill>
                <a:schemeClr val="tx1"/>
              </a:solidFill>
            </p:grpSpPr>
            <p:cxnSp>
              <p:nvCxnSpPr>
                <p:cNvPr id="65" name="Straight Connector 64">
                  <a:extLst>
                    <a:ext uri="{FF2B5EF4-FFF2-40B4-BE49-F238E27FC236}">
                      <a16:creationId xmlns:a16="http://schemas.microsoft.com/office/drawing/2014/main" id="{31FA43C7-634C-904F-BD41-60B2CB032BE9}"/>
                    </a:ext>
                  </a:extLst>
                </p:cNvPr>
                <p:cNvCxnSpPr>
                  <a:cxnSpLocks/>
                  <a:stCxn id="78" idx="1"/>
                </p:cNvCxnSpPr>
                <p:nvPr/>
              </p:nvCxnSpPr>
              <p:spPr>
                <a:xfrm flipH="1" flipV="1">
                  <a:off x="2668770" y="3528356"/>
                  <a:ext cx="934532" cy="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2595BEB-8BF1-D74F-A515-E2A24F4A6CEC}"/>
                    </a:ext>
                  </a:extLst>
                </p:cNvPr>
                <p:cNvCxnSpPr>
                  <a:cxnSpLocks/>
                </p:cNvCxnSpPr>
                <p:nvPr/>
              </p:nvCxnSpPr>
              <p:spPr>
                <a:xfrm flipH="1">
                  <a:off x="3059823" y="4688376"/>
                  <a:ext cx="681121"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83AE97E-7E54-DE4E-BA4B-6CC593202B84}"/>
                    </a:ext>
                  </a:extLst>
                </p:cNvPr>
                <p:cNvCxnSpPr>
                  <a:cxnSpLocks/>
                </p:cNvCxnSpPr>
                <p:nvPr/>
              </p:nvCxnSpPr>
              <p:spPr>
                <a:xfrm flipH="1">
                  <a:off x="5155053" y="3838794"/>
                  <a:ext cx="1763851" cy="945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Straight Connector 53">
                <a:extLst>
                  <a:ext uri="{FF2B5EF4-FFF2-40B4-BE49-F238E27FC236}">
                    <a16:creationId xmlns:a16="http://schemas.microsoft.com/office/drawing/2014/main" id="{CD7A9763-3A80-7E40-A7A8-590521F9BD41}"/>
                  </a:ext>
                </a:extLst>
              </p:cNvPr>
              <p:cNvCxnSpPr>
                <a:cxnSpLocks/>
              </p:cNvCxnSpPr>
              <p:nvPr/>
            </p:nvCxnSpPr>
            <p:spPr>
              <a:xfrm>
                <a:off x="2610904" y="3133721"/>
                <a:ext cx="1" cy="531861"/>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72CFD918-98AA-E541-9084-66DDC1E7A22A}"/>
                  </a:ext>
                </a:extLst>
              </p:cNvPr>
              <p:cNvCxnSpPr>
                <a:cxnSpLocks/>
              </p:cNvCxnSpPr>
              <p:nvPr/>
            </p:nvCxnSpPr>
            <p:spPr>
              <a:xfrm flipH="1">
                <a:off x="2690579" y="3265185"/>
                <a:ext cx="1" cy="683177"/>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6" name="Flowchart: Connector 9">
                <a:extLst>
                  <a:ext uri="{FF2B5EF4-FFF2-40B4-BE49-F238E27FC236}">
                    <a16:creationId xmlns:a16="http://schemas.microsoft.com/office/drawing/2014/main" id="{4982E9B6-FC81-B84D-AC57-190A0920D2C0}"/>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Rectangle 56">
                <a:extLst>
                  <a:ext uri="{FF2B5EF4-FFF2-40B4-BE49-F238E27FC236}">
                    <a16:creationId xmlns:a16="http://schemas.microsoft.com/office/drawing/2014/main" id="{1F6058FC-3389-4249-89CF-4312557F3FFD}"/>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58" name="Group 57">
                <a:extLst>
                  <a:ext uri="{FF2B5EF4-FFF2-40B4-BE49-F238E27FC236}">
                    <a16:creationId xmlns:a16="http://schemas.microsoft.com/office/drawing/2014/main" id="{717016A8-EF0C-6042-B956-112232BDA647}"/>
                  </a:ext>
                </a:extLst>
              </p:cNvPr>
              <p:cNvGrpSpPr/>
              <p:nvPr/>
            </p:nvGrpSpPr>
            <p:grpSpPr>
              <a:xfrm>
                <a:off x="3730271" y="3547802"/>
                <a:ext cx="836194" cy="156952"/>
                <a:chOff x="2726798" y="3081120"/>
                <a:chExt cx="4104109" cy="635836"/>
              </a:xfrm>
              <a:solidFill>
                <a:schemeClr val="tx1"/>
              </a:solidFill>
            </p:grpSpPr>
            <p:cxnSp>
              <p:nvCxnSpPr>
                <p:cNvPr id="62" name="Straight Connector 61">
                  <a:extLst>
                    <a:ext uri="{FF2B5EF4-FFF2-40B4-BE49-F238E27FC236}">
                      <a16:creationId xmlns:a16="http://schemas.microsoft.com/office/drawing/2014/main" id="{59A872D9-1D7F-1347-8796-F02735A5B9B1}"/>
                    </a:ext>
                  </a:extLst>
                </p:cNvPr>
                <p:cNvCxnSpPr>
                  <a:cxnSpLocks/>
                </p:cNvCxnSpPr>
                <p:nvPr/>
              </p:nvCxnSpPr>
              <p:spPr>
                <a:xfrm flipH="1">
                  <a:off x="2726798" y="3081120"/>
                  <a:ext cx="2209519"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9FEED46-0177-3940-8590-3EF751916F0A}"/>
                    </a:ext>
                  </a:extLst>
                </p:cNvPr>
                <p:cNvCxnSpPr>
                  <a:cxnSpLocks/>
                  <a:stCxn id="80" idx="6"/>
                  <a:endCxn id="60" idx="6"/>
                </p:cNvCxnSpPr>
                <p:nvPr/>
              </p:nvCxnSpPr>
              <p:spPr>
                <a:xfrm flipV="1">
                  <a:off x="6076750" y="3713126"/>
                  <a:ext cx="754157" cy="383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72560069-94AB-4F44-9E4E-BD579B2D918B}"/>
                  </a:ext>
                </a:extLst>
              </p:cNvPr>
              <p:cNvCxnSpPr>
                <a:cxnSpLocks/>
              </p:cNvCxnSpPr>
              <p:nvPr/>
            </p:nvCxnSpPr>
            <p:spPr>
              <a:xfrm flipV="1">
                <a:off x="3732748" y="3129720"/>
                <a:ext cx="0" cy="415746"/>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Flowchart: Connector 11">
                <a:extLst>
                  <a:ext uri="{FF2B5EF4-FFF2-40B4-BE49-F238E27FC236}">
                    <a16:creationId xmlns:a16="http://schemas.microsoft.com/office/drawing/2014/main" id="{750431FF-5DE0-964B-AFCD-1AF3718B8CDE}"/>
                  </a:ext>
                </a:extLst>
              </p:cNvPr>
              <p:cNvSpPr/>
              <p:nvPr/>
            </p:nvSpPr>
            <p:spPr>
              <a:xfrm>
                <a:off x="4522451" y="3677147"/>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Rectangle 60">
                <a:extLst>
                  <a:ext uri="{FF2B5EF4-FFF2-40B4-BE49-F238E27FC236}">
                    <a16:creationId xmlns:a16="http://schemas.microsoft.com/office/drawing/2014/main" id="{D5D8E424-57BA-E44A-A637-DD8219FC78ED}"/>
                  </a:ext>
                </a:extLst>
              </p:cNvPr>
              <p:cNvSpPr/>
              <p:nvPr/>
            </p:nvSpPr>
            <p:spPr>
              <a:xfrm>
                <a:off x="4532868" y="3548586"/>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sp>
          <p:nvSpPr>
            <p:cNvPr id="78" name="Flowchart: Delay 3">
              <a:extLst>
                <a:ext uri="{FF2B5EF4-FFF2-40B4-BE49-F238E27FC236}">
                  <a16:creationId xmlns:a16="http://schemas.microsoft.com/office/drawing/2014/main" id="{157233EB-417F-0648-AD9F-E2D22F94823B}"/>
                </a:ext>
              </a:extLst>
            </p:cNvPr>
            <p:cNvSpPr/>
            <p:nvPr/>
          </p:nvSpPr>
          <p:spPr>
            <a:xfrm>
              <a:off x="6064754" y="455684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79" name="Flowchart: Delay 3">
              <a:extLst>
                <a:ext uri="{FF2B5EF4-FFF2-40B4-BE49-F238E27FC236}">
                  <a16:creationId xmlns:a16="http://schemas.microsoft.com/office/drawing/2014/main" id="{EE422FF4-7B69-F24C-A370-2A3AD93B1169}"/>
                </a:ext>
              </a:extLst>
            </p:cNvPr>
            <p:cNvSpPr/>
            <p:nvPr/>
          </p:nvSpPr>
          <p:spPr>
            <a:xfrm>
              <a:off x="6914451" y="4621447"/>
              <a:ext cx="512064" cy="51206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80" name="Flowchart: Delay 3">
              <a:extLst>
                <a:ext uri="{FF2B5EF4-FFF2-40B4-BE49-F238E27FC236}">
                  <a16:creationId xmlns:a16="http://schemas.microsoft.com/office/drawing/2014/main" id="{E5363027-E048-0C4F-8BD9-B9F5224FFD42}"/>
                </a:ext>
              </a:extLst>
            </p:cNvPr>
            <p:cNvSpPr/>
            <p:nvPr/>
          </p:nvSpPr>
          <p:spPr>
            <a:xfrm>
              <a:off x="7756440" y="443211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8" name="Straight Connector 7">
              <a:extLst>
                <a:ext uri="{FF2B5EF4-FFF2-40B4-BE49-F238E27FC236}">
                  <a16:creationId xmlns:a16="http://schemas.microsoft.com/office/drawing/2014/main" id="{6086842F-8F96-7745-B4A8-3210BB20E17F}"/>
                </a:ext>
              </a:extLst>
            </p:cNvPr>
            <p:cNvCxnSpPr>
              <a:cxnSpLocks/>
            </p:cNvCxnSpPr>
            <p:nvPr/>
          </p:nvCxnSpPr>
          <p:spPr>
            <a:xfrm>
              <a:off x="5766813" y="3939567"/>
              <a:ext cx="244023" cy="0"/>
            </a:xfrm>
            <a:prstGeom prst="line">
              <a:avLst/>
            </a:prstGeom>
            <a:ln w="19050"/>
          </p:spPr>
          <p:style>
            <a:lnRef idx="1">
              <a:schemeClr val="dk1"/>
            </a:lnRef>
            <a:fillRef idx="0">
              <a:schemeClr val="dk1"/>
            </a:fillRef>
            <a:effectRef idx="0">
              <a:schemeClr val="dk1"/>
            </a:effectRef>
            <a:fontRef idx="minor">
              <a:schemeClr val="tx1"/>
            </a:fontRef>
          </p:style>
        </p:cxnSp>
        <p:sp>
          <p:nvSpPr>
            <p:cNvPr id="81" name="Flowchart: Connector 8">
              <a:extLst>
                <a:ext uri="{FF2B5EF4-FFF2-40B4-BE49-F238E27FC236}">
                  <a16:creationId xmlns:a16="http://schemas.microsoft.com/office/drawing/2014/main" id="{16175061-BB1E-6E4C-930C-8CB7C2A22D62}"/>
                </a:ext>
              </a:extLst>
            </p:cNvPr>
            <p:cNvSpPr/>
            <p:nvPr/>
          </p:nvSpPr>
          <p:spPr>
            <a:xfrm>
              <a:off x="5732148" y="39005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Rectangle 81">
              <a:extLst>
                <a:ext uri="{FF2B5EF4-FFF2-40B4-BE49-F238E27FC236}">
                  <a16:creationId xmlns:a16="http://schemas.microsoft.com/office/drawing/2014/main" id="{2AD0AE3A-D6DD-2E42-B362-820ECB74CA22}"/>
                </a:ext>
              </a:extLst>
            </p:cNvPr>
            <p:cNvSpPr/>
            <p:nvPr/>
          </p:nvSpPr>
          <p:spPr>
            <a:xfrm>
              <a:off x="5378016" y="3758674"/>
              <a:ext cx="317716"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cxnSp>
          <p:nvCxnSpPr>
            <p:cNvPr id="83" name="Straight Connector 82">
              <a:extLst>
                <a:ext uri="{FF2B5EF4-FFF2-40B4-BE49-F238E27FC236}">
                  <a16:creationId xmlns:a16="http://schemas.microsoft.com/office/drawing/2014/main" id="{7368E621-1D43-904C-9769-2020C6AA172A}"/>
                </a:ext>
              </a:extLst>
            </p:cNvPr>
            <p:cNvCxnSpPr>
              <a:cxnSpLocks/>
            </p:cNvCxnSpPr>
            <p:nvPr/>
          </p:nvCxnSpPr>
          <p:spPr>
            <a:xfrm>
              <a:off x="6827896" y="4938472"/>
              <a:ext cx="91440" cy="0"/>
            </a:xfrm>
            <a:prstGeom prst="line">
              <a:avLst/>
            </a:prstGeom>
            <a:ln w="19050"/>
          </p:spPr>
          <p:style>
            <a:lnRef idx="1">
              <a:schemeClr val="dk1"/>
            </a:lnRef>
            <a:fillRef idx="0">
              <a:schemeClr val="dk1"/>
            </a:fillRef>
            <a:effectRef idx="0">
              <a:schemeClr val="dk1"/>
            </a:effectRef>
            <a:fontRef idx="minor">
              <a:schemeClr val="tx1"/>
            </a:fontRef>
          </p:style>
        </p:cxnSp>
        <p:sp>
          <p:nvSpPr>
            <p:cNvPr id="84" name="Flowchart: Connector 8">
              <a:extLst>
                <a:ext uri="{FF2B5EF4-FFF2-40B4-BE49-F238E27FC236}">
                  <a16:creationId xmlns:a16="http://schemas.microsoft.com/office/drawing/2014/main" id="{4D980BE6-C62E-4545-B432-B33EA3B05907}"/>
                </a:ext>
              </a:extLst>
            </p:cNvPr>
            <p:cNvSpPr/>
            <p:nvPr/>
          </p:nvSpPr>
          <p:spPr>
            <a:xfrm>
              <a:off x="6778129" y="48969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5" name="Rectangle 84">
              <a:extLst>
                <a:ext uri="{FF2B5EF4-FFF2-40B4-BE49-F238E27FC236}">
                  <a16:creationId xmlns:a16="http://schemas.microsoft.com/office/drawing/2014/main" id="{AFC66C93-D55A-7D4E-85FD-89AF3BFCE004}"/>
                </a:ext>
              </a:extLst>
            </p:cNvPr>
            <p:cNvSpPr/>
            <p:nvPr/>
          </p:nvSpPr>
          <p:spPr>
            <a:xfrm>
              <a:off x="6535366" y="4749792"/>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cxnSp>
          <p:nvCxnSpPr>
            <p:cNvPr id="86" name="Straight Connector 85">
              <a:extLst>
                <a:ext uri="{FF2B5EF4-FFF2-40B4-BE49-F238E27FC236}">
                  <a16:creationId xmlns:a16="http://schemas.microsoft.com/office/drawing/2014/main" id="{534FCB23-7AD0-6C40-8ABC-A2F6BD7C2BBB}"/>
                </a:ext>
              </a:extLst>
            </p:cNvPr>
            <p:cNvCxnSpPr>
              <a:cxnSpLocks/>
            </p:cNvCxnSpPr>
            <p:nvPr/>
          </p:nvCxnSpPr>
          <p:spPr>
            <a:xfrm>
              <a:off x="7621141" y="4713521"/>
              <a:ext cx="146304" cy="0"/>
            </a:xfrm>
            <a:prstGeom prst="line">
              <a:avLst/>
            </a:prstGeom>
            <a:ln w="19050"/>
          </p:spPr>
          <p:style>
            <a:lnRef idx="1">
              <a:schemeClr val="dk1"/>
            </a:lnRef>
            <a:fillRef idx="0">
              <a:schemeClr val="dk1"/>
            </a:fillRef>
            <a:effectRef idx="0">
              <a:schemeClr val="dk1"/>
            </a:effectRef>
            <a:fontRef idx="minor">
              <a:schemeClr val="tx1"/>
            </a:fontRef>
          </p:style>
        </p:cxnSp>
        <p:sp>
          <p:nvSpPr>
            <p:cNvPr id="87" name="Flowchart: Connector 8">
              <a:extLst>
                <a:ext uri="{FF2B5EF4-FFF2-40B4-BE49-F238E27FC236}">
                  <a16:creationId xmlns:a16="http://schemas.microsoft.com/office/drawing/2014/main" id="{6D64FAF2-ACC4-9642-8E9E-DAE7DEFB197F}"/>
                </a:ext>
              </a:extLst>
            </p:cNvPr>
            <p:cNvSpPr/>
            <p:nvPr/>
          </p:nvSpPr>
          <p:spPr>
            <a:xfrm>
              <a:off x="7584251" y="4682826"/>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8" name="Rectangle 87">
              <a:extLst>
                <a:ext uri="{FF2B5EF4-FFF2-40B4-BE49-F238E27FC236}">
                  <a16:creationId xmlns:a16="http://schemas.microsoft.com/office/drawing/2014/main" id="{8CEDB14B-EB86-144B-B81B-4B6CC51F8822}"/>
                </a:ext>
              </a:extLst>
            </p:cNvPr>
            <p:cNvSpPr/>
            <p:nvPr/>
          </p:nvSpPr>
          <p:spPr>
            <a:xfrm>
              <a:off x="7367815" y="4519653"/>
              <a:ext cx="30649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cxnSp>
          <p:nvCxnSpPr>
            <p:cNvPr id="89" name="Straight Connector 88">
              <a:extLst>
                <a:ext uri="{FF2B5EF4-FFF2-40B4-BE49-F238E27FC236}">
                  <a16:creationId xmlns:a16="http://schemas.microsoft.com/office/drawing/2014/main" id="{93D71174-A32B-C841-9189-FAA4D9DC6626}"/>
                </a:ext>
              </a:extLst>
            </p:cNvPr>
            <p:cNvCxnSpPr>
              <a:cxnSpLocks/>
            </p:cNvCxnSpPr>
            <p:nvPr/>
          </p:nvCxnSpPr>
          <p:spPr>
            <a:xfrm flipH="1">
              <a:off x="5834962" y="4834202"/>
              <a:ext cx="237744" cy="0"/>
            </a:xfrm>
            <a:prstGeom prst="line">
              <a:avLst/>
            </a:prstGeom>
            <a:ln w="19050"/>
          </p:spPr>
          <p:style>
            <a:lnRef idx="1">
              <a:schemeClr val="dk1"/>
            </a:lnRef>
            <a:fillRef idx="0">
              <a:schemeClr val="dk1"/>
            </a:fillRef>
            <a:effectRef idx="0">
              <a:schemeClr val="dk1"/>
            </a:effectRef>
            <a:fontRef idx="minor">
              <a:schemeClr val="tx1"/>
            </a:fontRef>
          </p:style>
        </p:cxnSp>
        <p:sp>
          <p:nvSpPr>
            <p:cNvPr id="90" name="Flowchart: Connector 8">
              <a:extLst>
                <a:ext uri="{FF2B5EF4-FFF2-40B4-BE49-F238E27FC236}">
                  <a16:creationId xmlns:a16="http://schemas.microsoft.com/office/drawing/2014/main" id="{9E4C9A5F-3773-924D-A816-F6AB5F494B04}"/>
                </a:ext>
              </a:extLst>
            </p:cNvPr>
            <p:cNvSpPr/>
            <p:nvPr/>
          </p:nvSpPr>
          <p:spPr>
            <a:xfrm>
              <a:off x="5821275" y="4802664"/>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1" name="Rectangle 90">
              <a:extLst>
                <a:ext uri="{FF2B5EF4-FFF2-40B4-BE49-F238E27FC236}">
                  <a16:creationId xmlns:a16="http://schemas.microsoft.com/office/drawing/2014/main" id="{EEEA4E48-C234-BB42-9656-E685F34265D6}"/>
                </a:ext>
              </a:extLst>
            </p:cNvPr>
            <p:cNvSpPr/>
            <p:nvPr/>
          </p:nvSpPr>
          <p:spPr>
            <a:xfrm>
              <a:off x="5591753" y="4658959"/>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7" name="Group 6">
            <a:extLst>
              <a:ext uri="{FF2B5EF4-FFF2-40B4-BE49-F238E27FC236}">
                <a16:creationId xmlns:a16="http://schemas.microsoft.com/office/drawing/2014/main" id="{636AAF24-C2FB-6C4F-918C-402EB001C063}"/>
              </a:ext>
            </a:extLst>
          </p:cNvPr>
          <p:cNvGrpSpPr/>
          <p:nvPr/>
        </p:nvGrpSpPr>
        <p:grpSpPr>
          <a:xfrm>
            <a:off x="372773" y="1123050"/>
            <a:ext cx="1777209" cy="719968"/>
            <a:chOff x="398461" y="1188132"/>
            <a:chExt cx="1777209" cy="719968"/>
          </a:xfrm>
        </p:grpSpPr>
        <p:sp>
          <p:nvSpPr>
            <p:cNvPr id="170" name="Flowchart: Delay 3">
              <a:extLst>
                <a:ext uri="{FF2B5EF4-FFF2-40B4-BE49-F238E27FC236}">
                  <a16:creationId xmlns:a16="http://schemas.microsoft.com/office/drawing/2014/main" id="{13EBD05A-B657-F244-AD56-1D1999B2AA13}"/>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171" name="Straight Connector 170">
              <a:extLst>
                <a:ext uri="{FF2B5EF4-FFF2-40B4-BE49-F238E27FC236}">
                  <a16:creationId xmlns:a16="http://schemas.microsoft.com/office/drawing/2014/main" id="{CD572F1B-3C9D-3948-8A2B-C70AE90D1C28}"/>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172" name="Straight Connector 171">
              <a:extLst>
                <a:ext uri="{FF2B5EF4-FFF2-40B4-BE49-F238E27FC236}">
                  <a16:creationId xmlns:a16="http://schemas.microsoft.com/office/drawing/2014/main" id="{C6DC839F-63A6-1844-8FB7-EA93F02C5F1E}"/>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174" name="Flowchart: Connector 8">
              <a:extLst>
                <a:ext uri="{FF2B5EF4-FFF2-40B4-BE49-F238E27FC236}">
                  <a16:creationId xmlns:a16="http://schemas.microsoft.com/office/drawing/2014/main" id="{D24EAB7E-C79E-9F48-9678-6C53BBC85BA7}"/>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lowchart: Connector 9">
              <a:extLst>
                <a:ext uri="{FF2B5EF4-FFF2-40B4-BE49-F238E27FC236}">
                  <a16:creationId xmlns:a16="http://schemas.microsoft.com/office/drawing/2014/main" id="{99BD3A4A-8916-9E43-9BD0-C4A8459A4D05}"/>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Rectangle 148">
              <a:extLst>
                <a:ext uri="{FF2B5EF4-FFF2-40B4-BE49-F238E27FC236}">
                  <a16:creationId xmlns:a16="http://schemas.microsoft.com/office/drawing/2014/main" id="{269C686F-7397-0B4C-944E-FC149DD31D7B}"/>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50" name="Rectangle 149">
              <a:extLst>
                <a:ext uri="{FF2B5EF4-FFF2-40B4-BE49-F238E27FC236}">
                  <a16:creationId xmlns:a16="http://schemas.microsoft.com/office/drawing/2014/main" id="{0CDA71F6-84A9-FB45-90F7-10D425F97CF4}"/>
                </a:ext>
              </a:extLst>
            </p:cNvPr>
            <p:cNvSpPr/>
            <p:nvPr/>
          </p:nvSpPr>
          <p:spPr>
            <a:xfrm>
              <a:off x="398461" y="1569546"/>
              <a:ext cx="32733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77" name="Rectangle 176">
              <a:extLst>
                <a:ext uri="{FF2B5EF4-FFF2-40B4-BE49-F238E27FC236}">
                  <a16:creationId xmlns:a16="http://schemas.microsoft.com/office/drawing/2014/main" id="{CD16C665-4397-234B-B507-D51301ACE3C7}"/>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78" name="Straight Connector 177">
              <a:extLst>
                <a:ext uri="{FF2B5EF4-FFF2-40B4-BE49-F238E27FC236}">
                  <a16:creationId xmlns:a16="http://schemas.microsoft.com/office/drawing/2014/main" id="{CFC61A79-4639-654C-AB7E-CCE0CCB0749B}"/>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Flowchart: Connector 11">
              <a:extLst>
                <a:ext uri="{FF2B5EF4-FFF2-40B4-BE49-F238E27FC236}">
                  <a16:creationId xmlns:a16="http://schemas.microsoft.com/office/drawing/2014/main" id="{27E507A9-953E-2B4C-A7D5-6B4B7B3B103B}"/>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 name="Group 5">
            <a:extLst>
              <a:ext uri="{FF2B5EF4-FFF2-40B4-BE49-F238E27FC236}">
                <a16:creationId xmlns:a16="http://schemas.microsoft.com/office/drawing/2014/main" id="{778EE074-B6CB-374B-90D0-6B2407CF1010}"/>
              </a:ext>
            </a:extLst>
          </p:cNvPr>
          <p:cNvGrpSpPr/>
          <p:nvPr/>
        </p:nvGrpSpPr>
        <p:grpSpPr>
          <a:xfrm>
            <a:off x="367643" y="2181105"/>
            <a:ext cx="1770754" cy="719968"/>
            <a:chOff x="486814" y="2010575"/>
            <a:chExt cx="1770754" cy="719968"/>
          </a:xfrm>
        </p:grpSpPr>
        <p:sp>
          <p:nvSpPr>
            <p:cNvPr id="166" name="Flowchart: Stored Data 4">
              <a:extLst>
                <a:ext uri="{FF2B5EF4-FFF2-40B4-BE49-F238E27FC236}">
                  <a16:creationId xmlns:a16="http://schemas.microsoft.com/office/drawing/2014/main" id="{C232D02A-E2E9-054A-BDCC-A5B646E91274}"/>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181" name="Straight Connector 180">
              <a:extLst>
                <a:ext uri="{FF2B5EF4-FFF2-40B4-BE49-F238E27FC236}">
                  <a16:creationId xmlns:a16="http://schemas.microsoft.com/office/drawing/2014/main" id="{A4FCE592-AFBF-C648-B3A8-DE7A1B1652E9}"/>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182" name="Straight Connector 181">
              <a:extLst>
                <a:ext uri="{FF2B5EF4-FFF2-40B4-BE49-F238E27FC236}">
                  <a16:creationId xmlns:a16="http://schemas.microsoft.com/office/drawing/2014/main" id="{5BC2FB5A-7D95-B346-9FB3-29E659E6668D}"/>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183" name="Flowchart: Connector 8">
              <a:extLst>
                <a:ext uri="{FF2B5EF4-FFF2-40B4-BE49-F238E27FC236}">
                  <a16:creationId xmlns:a16="http://schemas.microsoft.com/office/drawing/2014/main" id="{6A288F40-7071-2448-BC8A-ADF188317466}"/>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lowchart: Connector 9">
              <a:extLst>
                <a:ext uri="{FF2B5EF4-FFF2-40B4-BE49-F238E27FC236}">
                  <a16:creationId xmlns:a16="http://schemas.microsoft.com/office/drawing/2014/main" id="{A884D34E-D0AF-BB40-A286-B329E5701D5B}"/>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Rectangle 184">
              <a:extLst>
                <a:ext uri="{FF2B5EF4-FFF2-40B4-BE49-F238E27FC236}">
                  <a16:creationId xmlns:a16="http://schemas.microsoft.com/office/drawing/2014/main" id="{67D0F406-59E7-9345-8E75-32B049DDED82}"/>
                </a:ext>
              </a:extLst>
            </p:cNvPr>
            <p:cNvSpPr/>
            <p:nvPr/>
          </p:nvSpPr>
          <p:spPr>
            <a:xfrm>
              <a:off x="487540" y="2010575"/>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86" name="Rectangle 185">
              <a:extLst>
                <a:ext uri="{FF2B5EF4-FFF2-40B4-BE49-F238E27FC236}">
                  <a16:creationId xmlns:a16="http://schemas.microsoft.com/office/drawing/2014/main" id="{5A7307C0-B1E1-1A48-8CD4-9FBD79B8E76E}"/>
                </a:ext>
              </a:extLst>
            </p:cNvPr>
            <p:cNvSpPr/>
            <p:nvPr/>
          </p:nvSpPr>
          <p:spPr>
            <a:xfrm>
              <a:off x="486814" y="2391989"/>
              <a:ext cx="32733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87" name="Rectangle 186">
              <a:extLst>
                <a:ext uri="{FF2B5EF4-FFF2-40B4-BE49-F238E27FC236}">
                  <a16:creationId xmlns:a16="http://schemas.microsoft.com/office/drawing/2014/main" id="{84268058-9456-9841-BE0D-9B4E5917B064}"/>
                </a:ext>
              </a:extLst>
            </p:cNvPr>
            <p:cNvSpPr/>
            <p:nvPr/>
          </p:nvSpPr>
          <p:spPr>
            <a:xfrm>
              <a:off x="1955882" y="2175509"/>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88" name="Straight Connector 187">
              <a:extLst>
                <a:ext uri="{FF2B5EF4-FFF2-40B4-BE49-F238E27FC236}">
                  <a16:creationId xmlns:a16="http://schemas.microsoft.com/office/drawing/2014/main" id="{2F781169-0FAB-8F4D-97B0-2518CC679EA4}"/>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Flowchart: Connector 11">
              <a:extLst>
                <a:ext uri="{FF2B5EF4-FFF2-40B4-BE49-F238E27FC236}">
                  <a16:creationId xmlns:a16="http://schemas.microsoft.com/office/drawing/2014/main" id="{46418EFA-E015-9A44-9418-0CD2B4C8B4F8}"/>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6" name="Rectangle 15">
            <a:extLst>
              <a:ext uri="{FF2B5EF4-FFF2-40B4-BE49-F238E27FC236}">
                <a16:creationId xmlns:a16="http://schemas.microsoft.com/office/drawing/2014/main" id="{45E746D1-D508-C743-B8FA-1CD7C2B3A3DA}"/>
              </a:ext>
            </a:extLst>
          </p:cNvPr>
          <p:cNvSpPr/>
          <p:nvPr/>
        </p:nvSpPr>
        <p:spPr>
          <a:xfrm>
            <a:off x="5213090" y="1320478"/>
            <a:ext cx="3587392"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is “1” only when A = B = “1”</a:t>
            </a:r>
          </a:p>
        </p:txBody>
      </p:sp>
      <p:sp>
        <p:nvSpPr>
          <p:cNvPr id="17" name="Rectangle 16">
            <a:extLst>
              <a:ext uri="{FF2B5EF4-FFF2-40B4-BE49-F238E27FC236}">
                <a16:creationId xmlns:a16="http://schemas.microsoft.com/office/drawing/2014/main" id="{F15B1566-04F6-3541-8E01-2051EAE44D12}"/>
              </a:ext>
            </a:extLst>
          </p:cNvPr>
          <p:cNvSpPr/>
          <p:nvPr/>
        </p:nvSpPr>
        <p:spPr>
          <a:xfrm>
            <a:off x="4749278" y="2329743"/>
            <a:ext cx="4049057" cy="369332"/>
          </a:xfrm>
          <a:prstGeom prst="rect">
            <a:avLst/>
          </a:prstGeom>
        </p:spPr>
        <p:txBody>
          <a:bodyPr wrap="non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is “0” only when A = B = “0”</a:t>
            </a:r>
          </a:p>
        </p:txBody>
      </p:sp>
      <p:sp>
        <p:nvSpPr>
          <p:cNvPr id="219" name="Rectangle 218">
            <a:extLst>
              <a:ext uri="{FF2B5EF4-FFF2-40B4-BE49-F238E27FC236}">
                <a16:creationId xmlns:a16="http://schemas.microsoft.com/office/drawing/2014/main" id="{DA306596-46FE-C849-AEE2-7F10FCE8C4B8}"/>
              </a:ext>
            </a:extLst>
          </p:cNvPr>
          <p:cNvSpPr/>
          <p:nvPr/>
        </p:nvSpPr>
        <p:spPr>
          <a:xfrm>
            <a:off x="73256" y="5416626"/>
            <a:ext cx="8977026" cy="923330"/>
          </a:xfrm>
          <a:prstGeom prst="rect">
            <a:avLst/>
          </a:prstGeom>
          <a:solidFill>
            <a:schemeClr val="accent4">
              <a:lumMod val="20000"/>
              <a:lumOff val="80000"/>
            </a:schemeClr>
          </a:solidFill>
          <a:ln w="76200">
            <a:solidFill>
              <a:schemeClr val="accent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Naïvely</a:t>
            </a:r>
            <a:r>
              <a:rPr kumimoji="0" lang="en-US" sz="26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converting </a:t>
            </a:r>
            <a:r>
              <a:rPr kumimoji="0" lang="en-US" sz="26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AND/OR/NOT-implementation</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to </a:t>
            </a:r>
            <a:r>
              <a:rPr kumimoji="0" lang="en-US" sz="26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MAJ/NOT-implementation </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leads to an </a:t>
            </a:r>
            <a:r>
              <a:rPr kumimoji="0" lang="en-US" sz="26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unoptimized circuit</a:t>
            </a:r>
          </a:p>
        </p:txBody>
      </p:sp>
      <p:pic>
        <p:nvPicPr>
          <p:cNvPr id="5" name="Picture 4" descr="A picture containing white&#10;&#10;Description automatically generated">
            <a:extLst>
              <a:ext uri="{FF2B5EF4-FFF2-40B4-BE49-F238E27FC236}">
                <a16:creationId xmlns:a16="http://schemas.microsoft.com/office/drawing/2014/main" id="{2DCA0F4F-A9CB-6B41-8FF1-0F2F2EBF3A3F}"/>
              </a:ext>
            </a:extLst>
          </p:cNvPr>
          <p:cNvPicPr>
            <a:picLocks noChangeAspect="1"/>
          </p:cNvPicPr>
          <p:nvPr/>
        </p:nvPicPr>
        <p:blipFill>
          <a:blip r:embed="rId3"/>
          <a:stretch>
            <a:fillRect/>
          </a:stretch>
        </p:blipFill>
        <p:spPr>
          <a:xfrm>
            <a:off x="2329755" y="1353381"/>
            <a:ext cx="352767" cy="361233"/>
          </a:xfrm>
          <a:prstGeom prst="rect">
            <a:avLst/>
          </a:prstGeom>
        </p:spPr>
      </p:pic>
      <p:pic>
        <p:nvPicPr>
          <p:cNvPr id="141" name="Picture 140" descr="A picture containing white&#10;&#10;Description automatically generated">
            <a:extLst>
              <a:ext uri="{FF2B5EF4-FFF2-40B4-BE49-F238E27FC236}">
                <a16:creationId xmlns:a16="http://schemas.microsoft.com/office/drawing/2014/main" id="{7EB32957-9744-EE40-A43E-88468AC8F26F}"/>
              </a:ext>
            </a:extLst>
          </p:cNvPr>
          <p:cNvPicPr>
            <a:picLocks noChangeAspect="1"/>
          </p:cNvPicPr>
          <p:nvPr/>
        </p:nvPicPr>
        <p:blipFill>
          <a:blip r:embed="rId3"/>
          <a:stretch>
            <a:fillRect/>
          </a:stretch>
        </p:blipFill>
        <p:spPr>
          <a:xfrm>
            <a:off x="2348716" y="2334594"/>
            <a:ext cx="371156" cy="380063"/>
          </a:xfrm>
          <a:prstGeom prst="rect">
            <a:avLst/>
          </a:prstGeom>
        </p:spPr>
      </p:pic>
      <p:grpSp>
        <p:nvGrpSpPr>
          <p:cNvPr id="121" name="Group 120">
            <a:extLst>
              <a:ext uri="{FF2B5EF4-FFF2-40B4-BE49-F238E27FC236}">
                <a16:creationId xmlns:a16="http://schemas.microsoft.com/office/drawing/2014/main" id="{0BE4DB36-7B85-7C4C-ABCB-D7A22CBC2238}"/>
              </a:ext>
            </a:extLst>
          </p:cNvPr>
          <p:cNvGrpSpPr/>
          <p:nvPr/>
        </p:nvGrpSpPr>
        <p:grpSpPr>
          <a:xfrm>
            <a:off x="3102073" y="1133408"/>
            <a:ext cx="1777209" cy="781876"/>
            <a:chOff x="3102073" y="1133408"/>
            <a:chExt cx="1777209" cy="781876"/>
          </a:xfrm>
        </p:grpSpPr>
        <p:grpSp>
          <p:nvGrpSpPr>
            <p:cNvPr id="12" name="Group 11">
              <a:extLst>
                <a:ext uri="{FF2B5EF4-FFF2-40B4-BE49-F238E27FC236}">
                  <a16:creationId xmlns:a16="http://schemas.microsoft.com/office/drawing/2014/main" id="{F537C0D2-8133-4842-B965-1C0C3A9C3B63}"/>
                </a:ext>
              </a:extLst>
            </p:cNvPr>
            <p:cNvGrpSpPr/>
            <p:nvPr/>
          </p:nvGrpSpPr>
          <p:grpSpPr>
            <a:xfrm>
              <a:off x="3102073" y="1133408"/>
              <a:ext cx="1777209" cy="781876"/>
              <a:chOff x="3337138" y="1198702"/>
              <a:chExt cx="1777209" cy="781876"/>
            </a:xfrm>
          </p:grpSpPr>
          <p:grpSp>
            <p:nvGrpSpPr>
              <p:cNvPr id="191" name="Group 190">
                <a:extLst>
                  <a:ext uri="{FF2B5EF4-FFF2-40B4-BE49-F238E27FC236}">
                    <a16:creationId xmlns:a16="http://schemas.microsoft.com/office/drawing/2014/main" id="{DDECAB68-5915-CE49-8DC3-386D3CB4AD88}"/>
                  </a:ext>
                </a:extLst>
              </p:cNvPr>
              <p:cNvGrpSpPr/>
              <p:nvPr/>
            </p:nvGrpSpPr>
            <p:grpSpPr>
              <a:xfrm>
                <a:off x="3337138" y="1198702"/>
                <a:ext cx="1777209" cy="621502"/>
                <a:chOff x="398461" y="1188132"/>
                <a:chExt cx="1777209" cy="621502"/>
              </a:xfrm>
            </p:grpSpPr>
            <p:sp>
              <p:nvSpPr>
                <p:cNvPr id="192" name="Flowchart: Delay 3">
                  <a:extLst>
                    <a:ext uri="{FF2B5EF4-FFF2-40B4-BE49-F238E27FC236}">
                      <a16:creationId xmlns:a16="http://schemas.microsoft.com/office/drawing/2014/main" id="{416B7F79-A7DD-7245-8974-F55C3ACE5E9A}"/>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193" name="Straight Connector 192">
                  <a:extLst>
                    <a:ext uri="{FF2B5EF4-FFF2-40B4-BE49-F238E27FC236}">
                      <a16:creationId xmlns:a16="http://schemas.microsoft.com/office/drawing/2014/main" id="{62C6ADB1-3A42-5C42-B452-FBA23FA6D7DD}"/>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194" name="Straight Connector 193">
                  <a:extLst>
                    <a:ext uri="{FF2B5EF4-FFF2-40B4-BE49-F238E27FC236}">
                      <a16:creationId xmlns:a16="http://schemas.microsoft.com/office/drawing/2014/main" id="{4BADC668-8517-4A43-AA4E-3F48F0F5062A}"/>
                    </a:ext>
                  </a:extLst>
                </p:cNvPr>
                <p:cNvCxnSpPr>
                  <a:cxnSpLocks/>
                  <a:endCxn id="19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195" name="Flowchart: Connector 8">
                  <a:extLst>
                    <a:ext uri="{FF2B5EF4-FFF2-40B4-BE49-F238E27FC236}">
                      <a16:creationId xmlns:a16="http://schemas.microsoft.com/office/drawing/2014/main" id="{3077DDA5-52A9-0B4D-8FFB-68FC1A53687E}"/>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6" name="Flowchart: Connector 9">
                  <a:extLst>
                    <a:ext uri="{FF2B5EF4-FFF2-40B4-BE49-F238E27FC236}">
                      <a16:creationId xmlns:a16="http://schemas.microsoft.com/office/drawing/2014/main" id="{CACA5370-8B84-6944-9A7C-C6DF6F2C3BB1}"/>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7" name="Rectangle 196">
                  <a:extLst>
                    <a:ext uri="{FF2B5EF4-FFF2-40B4-BE49-F238E27FC236}">
                      <a16:creationId xmlns:a16="http://schemas.microsoft.com/office/drawing/2014/main" id="{14AC91A4-CE6C-2F41-8A85-BA11B69B1677}"/>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98" name="Rectangle 197">
                  <a:extLst>
                    <a:ext uri="{FF2B5EF4-FFF2-40B4-BE49-F238E27FC236}">
                      <a16:creationId xmlns:a16="http://schemas.microsoft.com/office/drawing/2014/main" id="{CAC60EAA-00F5-304E-AC95-0CE4C8DE5D45}"/>
                    </a:ext>
                  </a:extLst>
                </p:cNvPr>
                <p:cNvSpPr/>
                <p:nvPr/>
              </p:nvSpPr>
              <p:spPr>
                <a:xfrm>
                  <a:off x="398461" y="1422120"/>
                  <a:ext cx="32733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99" name="Rectangle 198">
                  <a:extLst>
                    <a:ext uri="{FF2B5EF4-FFF2-40B4-BE49-F238E27FC236}">
                      <a16:creationId xmlns:a16="http://schemas.microsoft.com/office/drawing/2014/main" id="{E88965E6-5E08-9449-8505-31D8E6B5A64D}"/>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200" name="Straight Connector 199">
                  <a:extLst>
                    <a:ext uri="{FF2B5EF4-FFF2-40B4-BE49-F238E27FC236}">
                      <a16:creationId xmlns:a16="http://schemas.microsoft.com/office/drawing/2014/main" id="{8D812F71-52DC-A34D-9E40-2041B7AE47E2}"/>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Flowchart: Connector 11">
                  <a:extLst>
                    <a:ext uri="{FF2B5EF4-FFF2-40B4-BE49-F238E27FC236}">
                      <a16:creationId xmlns:a16="http://schemas.microsoft.com/office/drawing/2014/main" id="{015F56A6-E00A-F14C-8075-6430B9BEC77D}"/>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15" name="Rectangle 214">
                <a:extLst>
                  <a:ext uri="{FF2B5EF4-FFF2-40B4-BE49-F238E27FC236}">
                    <a16:creationId xmlns:a16="http://schemas.microsoft.com/office/drawing/2014/main" id="{9A3E6804-0D2F-6A48-B236-6010013533A8}"/>
                  </a:ext>
                </a:extLst>
              </p:cNvPr>
              <p:cNvSpPr/>
              <p:nvPr/>
            </p:nvSpPr>
            <p:spPr>
              <a:xfrm>
                <a:off x="3349085" y="1642024"/>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grpSp>
        <p:cxnSp>
          <p:nvCxnSpPr>
            <p:cNvPr id="139" name="Straight Connector 138">
              <a:extLst>
                <a:ext uri="{FF2B5EF4-FFF2-40B4-BE49-F238E27FC236}">
                  <a16:creationId xmlns:a16="http://schemas.microsoft.com/office/drawing/2014/main" id="{957D53D8-BB3E-A148-9750-FF10448BAEB5}"/>
                </a:ext>
              </a:extLst>
            </p:cNvPr>
            <p:cNvCxnSpPr>
              <a:cxnSpLocks/>
              <a:stCxn id="19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140" name="Flowchart: Connector 9">
              <a:extLst>
                <a:ext uri="{FF2B5EF4-FFF2-40B4-BE49-F238E27FC236}">
                  <a16:creationId xmlns:a16="http://schemas.microsoft.com/office/drawing/2014/main" id="{C7C74FDC-0D56-2444-8FB3-D680C7EE7885}"/>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76" name="Group 175">
            <a:extLst>
              <a:ext uri="{FF2B5EF4-FFF2-40B4-BE49-F238E27FC236}">
                <a16:creationId xmlns:a16="http://schemas.microsoft.com/office/drawing/2014/main" id="{B980E1AE-7D97-E740-B019-A0D7F86FB21B}"/>
              </a:ext>
            </a:extLst>
          </p:cNvPr>
          <p:cNvGrpSpPr/>
          <p:nvPr/>
        </p:nvGrpSpPr>
        <p:grpSpPr>
          <a:xfrm>
            <a:off x="3089857" y="2119197"/>
            <a:ext cx="1777209" cy="781876"/>
            <a:chOff x="3102073" y="1133408"/>
            <a:chExt cx="1777209" cy="781876"/>
          </a:xfrm>
        </p:grpSpPr>
        <p:grpSp>
          <p:nvGrpSpPr>
            <p:cNvPr id="179" name="Group 178">
              <a:extLst>
                <a:ext uri="{FF2B5EF4-FFF2-40B4-BE49-F238E27FC236}">
                  <a16:creationId xmlns:a16="http://schemas.microsoft.com/office/drawing/2014/main" id="{75E9C745-710C-0A44-89BA-EDDC9EBE81A3}"/>
                </a:ext>
              </a:extLst>
            </p:cNvPr>
            <p:cNvGrpSpPr/>
            <p:nvPr/>
          </p:nvGrpSpPr>
          <p:grpSpPr>
            <a:xfrm>
              <a:off x="3102073" y="1133408"/>
              <a:ext cx="1777209" cy="781876"/>
              <a:chOff x="3337138" y="1198702"/>
              <a:chExt cx="1777209" cy="781876"/>
            </a:xfrm>
          </p:grpSpPr>
          <p:grpSp>
            <p:nvGrpSpPr>
              <p:cNvPr id="222" name="Group 221">
                <a:extLst>
                  <a:ext uri="{FF2B5EF4-FFF2-40B4-BE49-F238E27FC236}">
                    <a16:creationId xmlns:a16="http://schemas.microsoft.com/office/drawing/2014/main" id="{F1836868-23CC-694A-A630-C3A00F213190}"/>
                  </a:ext>
                </a:extLst>
              </p:cNvPr>
              <p:cNvGrpSpPr/>
              <p:nvPr/>
            </p:nvGrpSpPr>
            <p:grpSpPr>
              <a:xfrm>
                <a:off x="3337138" y="1198702"/>
                <a:ext cx="1777209" cy="621502"/>
                <a:chOff x="398461" y="1188132"/>
                <a:chExt cx="1777209" cy="621502"/>
              </a:xfrm>
            </p:grpSpPr>
            <p:sp>
              <p:nvSpPr>
                <p:cNvPr id="224" name="Flowchart: Delay 3">
                  <a:extLst>
                    <a:ext uri="{FF2B5EF4-FFF2-40B4-BE49-F238E27FC236}">
                      <a16:creationId xmlns:a16="http://schemas.microsoft.com/office/drawing/2014/main" id="{E7594945-911A-034A-9A95-82EE5E75D427}"/>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225" name="Straight Connector 224">
                  <a:extLst>
                    <a:ext uri="{FF2B5EF4-FFF2-40B4-BE49-F238E27FC236}">
                      <a16:creationId xmlns:a16="http://schemas.microsoft.com/office/drawing/2014/main" id="{615A40F3-246E-7144-9AD3-7831B1A2E72E}"/>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226" name="Straight Connector 225">
                  <a:extLst>
                    <a:ext uri="{FF2B5EF4-FFF2-40B4-BE49-F238E27FC236}">
                      <a16:creationId xmlns:a16="http://schemas.microsoft.com/office/drawing/2014/main" id="{161E0086-B40A-C44C-8D67-4F3B7817DCFA}"/>
                    </a:ext>
                  </a:extLst>
                </p:cNvPr>
                <p:cNvCxnSpPr>
                  <a:cxnSpLocks/>
                  <a:endCxn id="228"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227" name="Flowchart: Connector 8">
                  <a:extLst>
                    <a:ext uri="{FF2B5EF4-FFF2-40B4-BE49-F238E27FC236}">
                      <a16:creationId xmlns:a16="http://schemas.microsoft.com/office/drawing/2014/main" id="{ECA8C309-5802-4346-BD42-3B01CF5D860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28" name="Flowchart: Connector 9">
                  <a:extLst>
                    <a:ext uri="{FF2B5EF4-FFF2-40B4-BE49-F238E27FC236}">
                      <a16:creationId xmlns:a16="http://schemas.microsoft.com/office/drawing/2014/main" id="{6E04F43A-6218-3E44-B836-92646F4F326D}"/>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29" name="Rectangle 228">
                  <a:extLst>
                    <a:ext uri="{FF2B5EF4-FFF2-40B4-BE49-F238E27FC236}">
                      <a16:creationId xmlns:a16="http://schemas.microsoft.com/office/drawing/2014/main" id="{EFFBA138-A7B2-0846-8984-6C3D1EB29C10}"/>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230" name="Rectangle 229">
                  <a:extLst>
                    <a:ext uri="{FF2B5EF4-FFF2-40B4-BE49-F238E27FC236}">
                      <a16:creationId xmlns:a16="http://schemas.microsoft.com/office/drawing/2014/main" id="{DF564EF2-2A05-1C46-A860-F823115FCEBB}"/>
                    </a:ext>
                  </a:extLst>
                </p:cNvPr>
                <p:cNvSpPr/>
                <p:nvPr/>
              </p:nvSpPr>
              <p:spPr>
                <a:xfrm>
                  <a:off x="398461" y="1422120"/>
                  <a:ext cx="32733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231" name="Rectangle 230">
                  <a:extLst>
                    <a:ext uri="{FF2B5EF4-FFF2-40B4-BE49-F238E27FC236}">
                      <a16:creationId xmlns:a16="http://schemas.microsoft.com/office/drawing/2014/main" id="{C9381BAD-6F96-A44D-B7C7-465A6A36D2EF}"/>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232" name="Straight Connector 231">
                  <a:extLst>
                    <a:ext uri="{FF2B5EF4-FFF2-40B4-BE49-F238E27FC236}">
                      <a16:creationId xmlns:a16="http://schemas.microsoft.com/office/drawing/2014/main" id="{86975A2B-B407-A147-BC44-D186EE321309}"/>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Flowchart: Connector 11">
                  <a:extLst>
                    <a:ext uri="{FF2B5EF4-FFF2-40B4-BE49-F238E27FC236}">
                      <a16:creationId xmlns:a16="http://schemas.microsoft.com/office/drawing/2014/main" id="{CC8D7977-57CD-EF4A-AF1B-531FCE1A3805}"/>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23" name="Rectangle 222">
                <a:extLst>
                  <a:ext uri="{FF2B5EF4-FFF2-40B4-BE49-F238E27FC236}">
                    <a16:creationId xmlns:a16="http://schemas.microsoft.com/office/drawing/2014/main" id="{18FA4971-AE99-964A-9E7C-42AF741BEEAE}"/>
                  </a:ext>
                </a:extLst>
              </p:cNvPr>
              <p:cNvSpPr/>
              <p:nvPr/>
            </p:nvSpPr>
            <p:spPr>
              <a:xfrm>
                <a:off x="3349085" y="1642024"/>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cxnSp>
          <p:nvCxnSpPr>
            <p:cNvPr id="190" name="Straight Connector 189">
              <a:extLst>
                <a:ext uri="{FF2B5EF4-FFF2-40B4-BE49-F238E27FC236}">
                  <a16:creationId xmlns:a16="http://schemas.microsoft.com/office/drawing/2014/main" id="{5F3E5143-01C9-054F-8E51-4AB660E9C478}"/>
                </a:ext>
              </a:extLst>
            </p:cNvPr>
            <p:cNvCxnSpPr>
              <a:cxnSpLocks/>
              <a:stCxn id="224"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221" name="Flowchart: Connector 9">
              <a:extLst>
                <a:ext uri="{FF2B5EF4-FFF2-40B4-BE49-F238E27FC236}">
                  <a16:creationId xmlns:a16="http://schemas.microsoft.com/office/drawing/2014/main" id="{F2CA4A66-861D-E344-BF9D-2BE2AE94510C}"/>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42" name="Slide Number Placeholder 3">
            <a:extLst>
              <a:ext uri="{FF2B5EF4-FFF2-40B4-BE49-F238E27FC236}">
                <a16:creationId xmlns:a16="http://schemas.microsoft.com/office/drawing/2014/main" id="{5F618C0E-D2FE-0C47-A13C-6CDE63628C93}"/>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4049124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121"/>
                                        </p:tgtEl>
                                        <p:attrNameLst>
                                          <p:attrName>style.visibility</p:attrName>
                                        </p:attrNameLst>
                                      </p:cBhvr>
                                      <p:to>
                                        <p:strVal val="visible"/>
                                      </p:to>
                                    </p:set>
                                    <p:animEffect transition="in" filter="fade">
                                      <p:cBhvr>
                                        <p:cTn id="14" dur="500"/>
                                        <p:tgtEl>
                                          <p:spTgt spid="12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141"/>
                                        </p:tgtEl>
                                        <p:attrNameLst>
                                          <p:attrName>style.visibility</p:attrName>
                                        </p:attrNameLst>
                                      </p:cBhvr>
                                      <p:to>
                                        <p:strVal val="visible"/>
                                      </p:to>
                                    </p:set>
                                    <p:animEffect transition="in" filter="fade">
                                      <p:cBhvr>
                                        <p:cTn id="27" dur="500"/>
                                        <p:tgtEl>
                                          <p:spTgt spid="141"/>
                                        </p:tgtEl>
                                      </p:cBhvr>
                                    </p:animEffect>
                                  </p:childTnLst>
                                </p:cTn>
                              </p:par>
                              <p:par>
                                <p:cTn id="28" presetID="10" presetClass="entr" presetSubtype="0" fill="hold" nodeType="withEffect">
                                  <p:stCondLst>
                                    <p:cond delay="0"/>
                                  </p:stCondLst>
                                  <p:childTnLst>
                                    <p:set>
                                      <p:cBhvr>
                                        <p:cTn id="29" dur="1" fill="hold">
                                          <p:stCondLst>
                                            <p:cond delay="0"/>
                                          </p:stCondLst>
                                        </p:cTn>
                                        <p:tgtEl>
                                          <p:spTgt spid="176"/>
                                        </p:tgtEl>
                                        <p:attrNameLst>
                                          <p:attrName>style.visibility</p:attrName>
                                        </p:attrNameLst>
                                      </p:cBhvr>
                                      <p:to>
                                        <p:strVal val="visible"/>
                                      </p:to>
                                    </p:set>
                                    <p:animEffect transition="in" filter="fade">
                                      <p:cBhvr>
                                        <p:cTn id="30" dur="500"/>
                                        <p:tgtEl>
                                          <p:spTgt spid="176"/>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500"/>
                                        <p:tgtEl>
                                          <p:spTgt spid="2"/>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fad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19"/>
                                        </p:tgtEl>
                                        <p:attrNameLst>
                                          <p:attrName>style.visibility</p:attrName>
                                        </p:attrNameLst>
                                      </p:cBhvr>
                                      <p:to>
                                        <p:strVal val="visible"/>
                                      </p:to>
                                    </p:set>
                                    <p:animEffect transition="in" filter="fade">
                                      <p:cBhvr>
                                        <p:cTn id="5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p:bldP spid="17" grpId="0"/>
      <p:bldP spid="21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a:extLst>
              <a:ext uri="{FF2B5EF4-FFF2-40B4-BE49-F238E27FC236}">
                <a16:creationId xmlns:a16="http://schemas.microsoft.com/office/drawing/2014/main" id="{930B2D58-2A17-434F-BBBC-BB9D99F62F4D}"/>
              </a:ext>
            </a:extLst>
          </p:cNvPr>
          <p:cNvSpPr txBox="1">
            <a:spLocks/>
          </p:cNvSpPr>
          <p:nvPr/>
        </p:nvSpPr>
        <p:spPr>
          <a:xfrm>
            <a:off x="0" y="30954"/>
            <a:ext cx="9214592" cy="740193"/>
          </a:xfrm>
          <a:prstGeom prst="rect">
            <a:avLst/>
          </a:prstGeom>
        </p:spPr>
        <p:txBody>
          <a:bodyPr anchor="ctr"/>
          <a:lstStyle>
            <a:lvl1pPr algn="l" defTabSz="914400" rtl="0" eaLnBrk="1" latinLnBrk="0" hangingPunct="1">
              <a:lnSpc>
                <a:spcPct val="90000"/>
              </a:lnSpc>
              <a:spcBef>
                <a:spcPct val="0"/>
              </a:spcBef>
              <a:buNone/>
              <a:defRPr sz="4800" kern="1200">
                <a:solidFill>
                  <a:schemeClr val="bg1"/>
                </a:solidFill>
                <a:latin typeface="Cambria" panose="02040503050406030204" pitchFamily="18" charset="0"/>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mj-cs"/>
              </a:rPr>
              <a:t>Step 1: </a:t>
            </a: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Arial" panose="020B0604020202020204" pitchFamily="34" charset="0"/>
              </a:rPr>
              <a:t>Efficient MAJ/NOT Implementation</a:t>
            </a:r>
          </a:p>
        </p:txBody>
      </p:sp>
      <p:sp>
        <p:nvSpPr>
          <p:cNvPr id="2" name="Right Arrow 1">
            <a:extLst>
              <a:ext uri="{FF2B5EF4-FFF2-40B4-BE49-F238E27FC236}">
                <a16:creationId xmlns:a16="http://schemas.microsoft.com/office/drawing/2014/main" id="{7072F157-E7D0-8143-BC92-340003694677}"/>
              </a:ext>
            </a:extLst>
          </p:cNvPr>
          <p:cNvSpPr/>
          <p:nvPr/>
        </p:nvSpPr>
        <p:spPr>
          <a:xfrm>
            <a:off x="4264957" y="2272769"/>
            <a:ext cx="1029787" cy="626671"/>
          </a:xfrm>
          <a:prstGeom prst="rightArrow">
            <a:avLst/>
          </a:prstGeom>
          <a:solidFill>
            <a:srgbClr val="F9DED7"/>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Part 2</a:t>
            </a:r>
          </a:p>
        </p:txBody>
      </p:sp>
      <p:sp>
        <p:nvSpPr>
          <p:cNvPr id="219" name="Rectangle 218">
            <a:extLst>
              <a:ext uri="{FF2B5EF4-FFF2-40B4-BE49-F238E27FC236}">
                <a16:creationId xmlns:a16="http://schemas.microsoft.com/office/drawing/2014/main" id="{DA306596-46FE-C849-AEE2-7F10FCE8C4B8}"/>
              </a:ext>
            </a:extLst>
          </p:cNvPr>
          <p:cNvSpPr/>
          <p:nvPr/>
        </p:nvSpPr>
        <p:spPr>
          <a:xfrm>
            <a:off x="120820" y="4326499"/>
            <a:ext cx="8865204" cy="954107"/>
          </a:xfrm>
          <a:prstGeom prst="rect">
            <a:avLst/>
          </a:prstGeom>
          <a:solidFill>
            <a:schemeClr val="accent4">
              <a:lumMod val="20000"/>
              <a:lumOff val="80000"/>
            </a:schemeClr>
          </a:solidFill>
          <a:ln w="76200">
            <a:solidFill>
              <a:schemeClr val="accent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Step 1 generates an</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r>
              <a:rPr kumimoji="0" lang="en-US" sz="2800" b="1"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optimized</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MAJ/NOT-implementation </a:t>
            </a: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of the desired operation</a:t>
            </a:r>
            <a:endPar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3" name="Group 2">
            <a:extLst>
              <a:ext uri="{FF2B5EF4-FFF2-40B4-BE49-F238E27FC236}">
                <a16:creationId xmlns:a16="http://schemas.microsoft.com/office/drawing/2014/main" id="{E126F830-2AE3-3740-AE5D-89839C047EB5}"/>
              </a:ext>
            </a:extLst>
          </p:cNvPr>
          <p:cNvGrpSpPr/>
          <p:nvPr/>
        </p:nvGrpSpPr>
        <p:grpSpPr>
          <a:xfrm>
            <a:off x="5665745" y="1438901"/>
            <a:ext cx="3291001" cy="2191573"/>
            <a:chOff x="5132496" y="2349165"/>
            <a:chExt cx="3291001" cy="2191573"/>
          </a:xfrm>
        </p:grpSpPr>
        <p:sp>
          <p:nvSpPr>
            <p:cNvPr id="96" name="Rounded Rectangle 95">
              <a:extLst>
                <a:ext uri="{FF2B5EF4-FFF2-40B4-BE49-F238E27FC236}">
                  <a16:creationId xmlns:a16="http://schemas.microsoft.com/office/drawing/2014/main" id="{E5ED81BD-D839-6A49-A4A9-FDF81C06C9A2}"/>
                </a:ext>
              </a:extLst>
            </p:cNvPr>
            <p:cNvSpPr/>
            <p:nvPr/>
          </p:nvSpPr>
          <p:spPr>
            <a:xfrm>
              <a:off x="5132496" y="2349165"/>
              <a:ext cx="3291001" cy="2191573"/>
            </a:xfrm>
            <a:prstGeom prst="roundRect">
              <a:avLst/>
            </a:prstGeom>
            <a:solidFill>
              <a:schemeClr val="accent6">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38" name="Group 137">
              <a:extLst>
                <a:ext uri="{FF2B5EF4-FFF2-40B4-BE49-F238E27FC236}">
                  <a16:creationId xmlns:a16="http://schemas.microsoft.com/office/drawing/2014/main" id="{F4509BA8-5A5D-9849-BF96-920CCAA38361}"/>
                </a:ext>
              </a:extLst>
            </p:cNvPr>
            <p:cNvGrpSpPr/>
            <p:nvPr/>
          </p:nvGrpSpPr>
          <p:grpSpPr>
            <a:xfrm>
              <a:off x="5226937" y="2702786"/>
              <a:ext cx="3173439" cy="1390153"/>
              <a:chOff x="2374448" y="4500155"/>
              <a:chExt cx="1768605" cy="774753"/>
            </a:xfrm>
          </p:grpSpPr>
          <p:grpSp>
            <p:nvGrpSpPr>
              <p:cNvPr id="139" name="Group 138">
                <a:extLst>
                  <a:ext uri="{FF2B5EF4-FFF2-40B4-BE49-F238E27FC236}">
                    <a16:creationId xmlns:a16="http://schemas.microsoft.com/office/drawing/2014/main" id="{1987EEFB-BD8E-F343-9273-AF0F2342C483}"/>
                  </a:ext>
                </a:extLst>
              </p:cNvPr>
              <p:cNvGrpSpPr/>
              <p:nvPr/>
            </p:nvGrpSpPr>
            <p:grpSpPr>
              <a:xfrm>
                <a:off x="3493108" y="4877423"/>
                <a:ext cx="360464" cy="69048"/>
                <a:chOff x="4793112" y="4167661"/>
                <a:chExt cx="360464" cy="69048"/>
              </a:xfrm>
            </p:grpSpPr>
            <p:cxnSp>
              <p:nvCxnSpPr>
                <p:cNvPr id="156" name="Straight Connector 155">
                  <a:extLst>
                    <a:ext uri="{FF2B5EF4-FFF2-40B4-BE49-F238E27FC236}">
                      <a16:creationId xmlns:a16="http://schemas.microsoft.com/office/drawing/2014/main" id="{CE5865B2-D2A0-EC41-9FD3-5A0DCEDA31C3}"/>
                    </a:ext>
                  </a:extLst>
                </p:cNvPr>
                <p:cNvCxnSpPr/>
                <p:nvPr/>
              </p:nvCxnSpPr>
              <p:spPr>
                <a:xfrm flipH="1">
                  <a:off x="4793112" y="4202185"/>
                  <a:ext cx="345242"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Flowchart: Connector 11">
                  <a:extLst>
                    <a:ext uri="{FF2B5EF4-FFF2-40B4-BE49-F238E27FC236}">
                      <a16:creationId xmlns:a16="http://schemas.microsoft.com/office/drawing/2014/main" id="{63035B41-D15E-C74C-8300-2A031F61D0CF}"/>
                    </a:ext>
                  </a:extLst>
                </p:cNvPr>
                <p:cNvSpPr/>
                <p:nvPr/>
              </p:nvSpPr>
              <p:spPr>
                <a:xfrm>
                  <a:off x="5084528" y="4167661"/>
                  <a:ext cx="69048"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40" name="Group 139">
                <a:extLst>
                  <a:ext uri="{FF2B5EF4-FFF2-40B4-BE49-F238E27FC236}">
                    <a16:creationId xmlns:a16="http://schemas.microsoft.com/office/drawing/2014/main" id="{9CF313F2-D660-164D-90C4-FF3DBDDACEE6}"/>
                  </a:ext>
                </a:extLst>
              </p:cNvPr>
              <p:cNvGrpSpPr/>
              <p:nvPr/>
            </p:nvGrpSpPr>
            <p:grpSpPr>
              <a:xfrm>
                <a:off x="2407175" y="4532111"/>
                <a:ext cx="640784" cy="188681"/>
                <a:chOff x="3566331" y="3827728"/>
                <a:chExt cx="640784" cy="188681"/>
              </a:xfrm>
            </p:grpSpPr>
            <p:cxnSp>
              <p:nvCxnSpPr>
                <p:cNvPr id="153" name="Straight Connector 152">
                  <a:extLst>
                    <a:ext uri="{FF2B5EF4-FFF2-40B4-BE49-F238E27FC236}">
                      <a16:creationId xmlns:a16="http://schemas.microsoft.com/office/drawing/2014/main" id="{513837BA-8684-C648-A2C1-31CD44E1813A}"/>
                    </a:ext>
                  </a:extLst>
                </p:cNvPr>
                <p:cNvCxnSpPr/>
                <p:nvPr/>
              </p:nvCxnSpPr>
              <p:spPr>
                <a:xfrm flipH="1">
                  <a:off x="3861872" y="3935947"/>
                  <a:ext cx="345243" cy="0"/>
                </a:xfrm>
                <a:prstGeom prst="line">
                  <a:avLst/>
                </a:prstGeom>
                <a:solidFill>
                  <a:schemeClr val="tx1"/>
                </a:solidFill>
                <a:ln w="25400" cap="flat" cmpd="sng" algn="ctr">
                  <a:solidFill>
                    <a:schemeClr val="tx1"/>
                  </a:solidFill>
                  <a:prstDash val="solid"/>
                </a:ln>
                <a:effectLst/>
              </p:spPr>
            </p:cxnSp>
            <p:sp>
              <p:nvSpPr>
                <p:cNvPr id="154" name="Flowchart: Connector 8">
                  <a:extLst>
                    <a:ext uri="{FF2B5EF4-FFF2-40B4-BE49-F238E27FC236}">
                      <a16:creationId xmlns:a16="http://schemas.microsoft.com/office/drawing/2014/main" id="{D9B255E9-23F9-2846-A568-07EF51D2158E}"/>
                    </a:ext>
                  </a:extLst>
                </p:cNvPr>
                <p:cNvSpPr/>
                <p:nvPr/>
              </p:nvSpPr>
              <p:spPr>
                <a:xfrm>
                  <a:off x="3792823" y="3901423"/>
                  <a:ext cx="69049"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5" name="Rectangle 154">
                  <a:extLst>
                    <a:ext uri="{FF2B5EF4-FFF2-40B4-BE49-F238E27FC236}">
                      <a16:creationId xmlns:a16="http://schemas.microsoft.com/office/drawing/2014/main" id="{A0D2FA46-47A3-A34D-B4D5-E86A4FE8371A}"/>
                    </a:ext>
                  </a:extLst>
                </p:cNvPr>
                <p:cNvSpPr/>
                <p:nvPr/>
              </p:nvSpPr>
              <p:spPr>
                <a:xfrm>
                  <a:off x="3566331" y="3827728"/>
                  <a:ext cx="177067" cy="18868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grpSp>
          <p:grpSp>
            <p:nvGrpSpPr>
              <p:cNvPr id="141" name="Group 140">
                <a:extLst>
                  <a:ext uri="{FF2B5EF4-FFF2-40B4-BE49-F238E27FC236}">
                    <a16:creationId xmlns:a16="http://schemas.microsoft.com/office/drawing/2014/main" id="{1361947E-9C1F-1343-9D38-DFF5AECCB564}"/>
                  </a:ext>
                </a:extLst>
              </p:cNvPr>
              <p:cNvGrpSpPr/>
              <p:nvPr/>
            </p:nvGrpSpPr>
            <p:grpSpPr>
              <a:xfrm>
                <a:off x="2396948" y="4808615"/>
                <a:ext cx="651011" cy="188681"/>
                <a:chOff x="3556104" y="4200874"/>
                <a:chExt cx="651011" cy="188681"/>
              </a:xfrm>
            </p:grpSpPr>
            <p:cxnSp>
              <p:nvCxnSpPr>
                <p:cNvPr id="148" name="Straight Connector 147">
                  <a:extLst>
                    <a:ext uri="{FF2B5EF4-FFF2-40B4-BE49-F238E27FC236}">
                      <a16:creationId xmlns:a16="http://schemas.microsoft.com/office/drawing/2014/main" id="{BFF83737-3C55-DF4A-9418-BF6F5D01D8F9}"/>
                    </a:ext>
                  </a:extLst>
                </p:cNvPr>
                <p:cNvCxnSpPr/>
                <p:nvPr/>
              </p:nvCxnSpPr>
              <p:spPr>
                <a:xfrm flipH="1">
                  <a:off x="3861872" y="4304206"/>
                  <a:ext cx="345243" cy="0"/>
                </a:xfrm>
                <a:prstGeom prst="line">
                  <a:avLst/>
                </a:prstGeom>
                <a:solidFill>
                  <a:schemeClr val="tx1"/>
                </a:solidFill>
                <a:ln w="25400" cap="flat" cmpd="sng" algn="ctr">
                  <a:solidFill>
                    <a:schemeClr val="tx1"/>
                  </a:solidFill>
                  <a:prstDash val="solid"/>
                </a:ln>
                <a:effectLst/>
              </p:spPr>
            </p:cxnSp>
            <p:sp>
              <p:nvSpPr>
                <p:cNvPr id="151" name="Flowchart: Connector 9">
                  <a:extLst>
                    <a:ext uri="{FF2B5EF4-FFF2-40B4-BE49-F238E27FC236}">
                      <a16:creationId xmlns:a16="http://schemas.microsoft.com/office/drawing/2014/main" id="{24EFCAE3-FAB6-9446-B073-DAB3735001EF}"/>
                    </a:ext>
                  </a:extLst>
                </p:cNvPr>
                <p:cNvSpPr/>
                <p:nvPr/>
              </p:nvSpPr>
              <p:spPr>
                <a:xfrm>
                  <a:off x="3800251" y="4269682"/>
                  <a:ext cx="69049"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Rectangle 151">
                  <a:extLst>
                    <a:ext uri="{FF2B5EF4-FFF2-40B4-BE49-F238E27FC236}">
                      <a16:creationId xmlns:a16="http://schemas.microsoft.com/office/drawing/2014/main" id="{E495F1D6-71D6-4B46-92CD-BF78BB04DEB1}"/>
                    </a:ext>
                  </a:extLst>
                </p:cNvPr>
                <p:cNvSpPr/>
                <p:nvPr/>
              </p:nvSpPr>
              <p:spPr>
                <a:xfrm>
                  <a:off x="3556104" y="4200874"/>
                  <a:ext cx="177067" cy="18868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sp>
            <p:nvSpPr>
              <p:cNvPr id="142" name="Rectangle 141">
                <a:extLst>
                  <a:ext uri="{FF2B5EF4-FFF2-40B4-BE49-F238E27FC236}">
                    <a16:creationId xmlns:a16="http://schemas.microsoft.com/office/drawing/2014/main" id="{4FF19FA6-CA81-9040-9440-0F6321EA1BEA}"/>
                  </a:ext>
                </a:extLst>
              </p:cNvPr>
              <p:cNvSpPr/>
              <p:nvPr/>
            </p:nvSpPr>
            <p:spPr>
              <a:xfrm>
                <a:off x="3858673" y="4801096"/>
                <a:ext cx="284380" cy="18868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143" name="Group 142">
                <a:extLst>
                  <a:ext uri="{FF2B5EF4-FFF2-40B4-BE49-F238E27FC236}">
                    <a16:creationId xmlns:a16="http://schemas.microsoft.com/office/drawing/2014/main" id="{F04F408D-F65A-AB46-8624-FB3F18645EC9}"/>
                  </a:ext>
                </a:extLst>
              </p:cNvPr>
              <p:cNvGrpSpPr/>
              <p:nvPr/>
            </p:nvGrpSpPr>
            <p:grpSpPr>
              <a:xfrm>
                <a:off x="2374448" y="5084569"/>
                <a:ext cx="649439" cy="188681"/>
                <a:chOff x="3541773" y="4616424"/>
                <a:chExt cx="649439" cy="188681"/>
              </a:xfrm>
            </p:grpSpPr>
            <p:sp>
              <p:nvSpPr>
                <p:cNvPr id="145" name="Flowchart: Connector 9">
                  <a:extLst>
                    <a:ext uri="{FF2B5EF4-FFF2-40B4-BE49-F238E27FC236}">
                      <a16:creationId xmlns:a16="http://schemas.microsoft.com/office/drawing/2014/main" id="{823BA32F-8B6E-9D40-AE6F-A3B6CDE79018}"/>
                    </a:ext>
                  </a:extLst>
                </p:cNvPr>
                <p:cNvSpPr/>
                <p:nvPr/>
              </p:nvSpPr>
              <p:spPr>
                <a:xfrm>
                  <a:off x="3800250" y="4671824"/>
                  <a:ext cx="69048"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Rectangle 145">
                  <a:extLst>
                    <a:ext uri="{FF2B5EF4-FFF2-40B4-BE49-F238E27FC236}">
                      <a16:creationId xmlns:a16="http://schemas.microsoft.com/office/drawing/2014/main" id="{43D00E8C-0F23-8044-B800-908BB3405CAE}"/>
                    </a:ext>
                  </a:extLst>
                </p:cNvPr>
                <p:cNvSpPr/>
                <p:nvPr/>
              </p:nvSpPr>
              <p:spPr>
                <a:xfrm>
                  <a:off x="3541773" y="4616424"/>
                  <a:ext cx="237817" cy="18868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47" name="Straight Connector 146">
                  <a:extLst>
                    <a:ext uri="{FF2B5EF4-FFF2-40B4-BE49-F238E27FC236}">
                      <a16:creationId xmlns:a16="http://schemas.microsoft.com/office/drawing/2014/main" id="{5D108366-BC26-CC45-AF3F-6D97F66166FC}"/>
                    </a:ext>
                  </a:extLst>
                </p:cNvPr>
                <p:cNvCxnSpPr/>
                <p:nvPr/>
              </p:nvCxnSpPr>
              <p:spPr>
                <a:xfrm flipH="1">
                  <a:off x="3845969" y="4715418"/>
                  <a:ext cx="345243" cy="0"/>
                </a:xfrm>
                <a:prstGeom prst="line">
                  <a:avLst/>
                </a:prstGeom>
                <a:solidFill>
                  <a:schemeClr val="tx1"/>
                </a:solidFill>
                <a:ln w="25400" cap="flat" cmpd="sng" algn="ctr">
                  <a:solidFill>
                    <a:schemeClr val="tx1"/>
                  </a:solidFill>
                  <a:prstDash val="solid"/>
                </a:ln>
                <a:effectLst/>
              </p:spPr>
            </p:cxnSp>
          </p:grpSp>
          <p:sp>
            <p:nvSpPr>
              <p:cNvPr id="144" name="Oval 143">
                <a:extLst>
                  <a:ext uri="{FF2B5EF4-FFF2-40B4-BE49-F238E27FC236}">
                    <a16:creationId xmlns:a16="http://schemas.microsoft.com/office/drawing/2014/main" id="{A9F8F59F-926F-5B4D-A653-F8D692BEF352}"/>
                  </a:ext>
                </a:extLst>
              </p:cNvPr>
              <p:cNvSpPr/>
              <p:nvPr/>
            </p:nvSpPr>
            <p:spPr>
              <a:xfrm>
                <a:off x="2834830" y="4500155"/>
                <a:ext cx="774753" cy="774753"/>
              </a:xfrm>
              <a:prstGeom prst="ellipse">
                <a:avLst/>
              </a:prstGeom>
              <a:solidFill>
                <a:schemeClr val="accent6">
                  <a:lumMod val="60000"/>
                  <a:lumOff val="40000"/>
                </a:schemeClr>
              </a:solidFill>
              <a:ln w="28575"/>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sp>
        <p:nvSpPr>
          <p:cNvPr id="4" name="Rectangle 3">
            <a:extLst>
              <a:ext uri="{FF2B5EF4-FFF2-40B4-BE49-F238E27FC236}">
                <a16:creationId xmlns:a16="http://schemas.microsoft.com/office/drawing/2014/main" id="{67B2CA70-6E8F-2044-80FC-BDA2F5FC3F89}"/>
              </a:ext>
            </a:extLst>
          </p:cNvPr>
          <p:cNvSpPr/>
          <p:nvPr/>
        </p:nvSpPr>
        <p:spPr>
          <a:xfrm>
            <a:off x="3802317" y="1257106"/>
            <a:ext cx="1897415" cy="101566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Greedy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optimization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algorithm</a:t>
            </a:r>
            <a:r>
              <a:rPr kumimoji="0" lang="en-US" sz="2000" b="1" i="0" u="none" strike="noStrike" kern="1200" cap="none" spc="0" normalizeH="0" baseline="30000" noProof="0" dirty="0">
                <a:ln>
                  <a:noFill/>
                </a:ln>
                <a:solidFill>
                  <a:srgbClr val="C00000"/>
                </a:solidFill>
                <a:effectLst/>
                <a:uLnTx/>
                <a:uFillTx/>
                <a:latin typeface="Cambria" panose="02040503050406030204" pitchFamily="18" charset="0"/>
                <a:ea typeface="+mn-ea"/>
                <a:cs typeface="+mn-cs"/>
              </a:rPr>
              <a:t>4</a:t>
            </a:r>
          </a:p>
        </p:txBody>
      </p:sp>
      <p:sp>
        <p:nvSpPr>
          <p:cNvPr id="5" name="Rectangle 4">
            <a:extLst>
              <a:ext uri="{FF2B5EF4-FFF2-40B4-BE49-F238E27FC236}">
                <a16:creationId xmlns:a16="http://schemas.microsoft.com/office/drawing/2014/main" id="{57CCF73A-D6D7-5F42-BBB7-D72E01F16EAE}"/>
              </a:ext>
            </a:extLst>
          </p:cNvPr>
          <p:cNvSpPr/>
          <p:nvPr/>
        </p:nvSpPr>
        <p:spPr>
          <a:xfrm>
            <a:off x="347666" y="6101709"/>
            <a:ext cx="845173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a:t>
            </a:r>
            <a:r>
              <a:rPr kumimoji="0" lang="en-US" sz="1200" b="0" i="0" u="none" strike="noStrike" kern="1200" cap="none" spc="0" normalizeH="0" baseline="30000" noProof="0" dirty="0">
                <a:ln>
                  <a:noFill/>
                </a:ln>
                <a:solidFill>
                  <a:prstClr val="black"/>
                </a:solidFill>
                <a:effectLst/>
                <a:uLnTx/>
                <a:uFillTx/>
                <a:latin typeface="Cambria" panose="02040503050406030204" pitchFamily="18" charset="0"/>
                <a:ea typeface="+mn-ea"/>
                <a:cs typeface="+mn-cs"/>
              </a:rPr>
              <a:t>4</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L. </a:t>
            </a:r>
            <a:r>
              <a:rPr kumimoji="0" lang="en-US" sz="1200" b="0"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Amarù</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et al, “</a:t>
            </a:r>
            <a:r>
              <a:rPr kumimoji="0" lang="en-US" sz="12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Majority-Inverter Graph: A Novel Data-Structure and Algorithms for Efficient Logic Optimization</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DAC, 2014.</a:t>
            </a:r>
          </a:p>
        </p:txBody>
      </p:sp>
      <p:grpSp>
        <p:nvGrpSpPr>
          <p:cNvPr id="95" name="Group 94">
            <a:extLst>
              <a:ext uri="{FF2B5EF4-FFF2-40B4-BE49-F238E27FC236}">
                <a16:creationId xmlns:a16="http://schemas.microsoft.com/office/drawing/2014/main" id="{F265707D-0666-824E-ACCA-92245AD170FF}"/>
              </a:ext>
            </a:extLst>
          </p:cNvPr>
          <p:cNvGrpSpPr/>
          <p:nvPr/>
        </p:nvGrpSpPr>
        <p:grpSpPr>
          <a:xfrm>
            <a:off x="117153" y="1419487"/>
            <a:ext cx="3776580" cy="2191573"/>
            <a:chOff x="5223647" y="3181288"/>
            <a:chExt cx="3776580" cy="2191573"/>
          </a:xfrm>
        </p:grpSpPr>
        <p:sp>
          <p:nvSpPr>
            <p:cNvPr id="106" name="Rounded Rectangle 105">
              <a:extLst>
                <a:ext uri="{FF2B5EF4-FFF2-40B4-BE49-F238E27FC236}">
                  <a16:creationId xmlns:a16="http://schemas.microsoft.com/office/drawing/2014/main" id="{0BA003FF-FB9A-CB4A-861C-4BB4636243C5}"/>
                </a:ext>
              </a:extLst>
            </p:cNvPr>
            <p:cNvSpPr/>
            <p:nvPr/>
          </p:nvSpPr>
          <p:spPr>
            <a:xfrm>
              <a:off x="5223647" y="3181288"/>
              <a:ext cx="3776580" cy="2191573"/>
            </a:xfrm>
            <a:prstGeom prst="roundRect">
              <a:avLst/>
            </a:prstGeom>
            <a:solidFill>
              <a:schemeClr val="accent1">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07" name="Group 106">
              <a:extLst>
                <a:ext uri="{FF2B5EF4-FFF2-40B4-BE49-F238E27FC236}">
                  <a16:creationId xmlns:a16="http://schemas.microsoft.com/office/drawing/2014/main" id="{86CCCF93-0B67-754B-87A6-384D3BED2930}"/>
                </a:ext>
              </a:extLst>
            </p:cNvPr>
            <p:cNvGrpSpPr/>
            <p:nvPr/>
          </p:nvGrpSpPr>
          <p:grpSpPr>
            <a:xfrm>
              <a:off x="5368698" y="3568814"/>
              <a:ext cx="3568290" cy="1726681"/>
              <a:chOff x="2212339" y="2855364"/>
              <a:chExt cx="2707738" cy="1310264"/>
            </a:xfrm>
          </p:grpSpPr>
          <p:grpSp>
            <p:nvGrpSpPr>
              <p:cNvPr id="123" name="Group 122">
                <a:extLst>
                  <a:ext uri="{FF2B5EF4-FFF2-40B4-BE49-F238E27FC236}">
                    <a16:creationId xmlns:a16="http://schemas.microsoft.com/office/drawing/2014/main" id="{ADC4B3AE-06A7-9041-9394-C94486C05716}"/>
                  </a:ext>
                </a:extLst>
              </p:cNvPr>
              <p:cNvGrpSpPr/>
              <p:nvPr/>
            </p:nvGrpSpPr>
            <p:grpSpPr>
              <a:xfrm>
                <a:off x="2488643" y="2925371"/>
                <a:ext cx="1253753" cy="388572"/>
                <a:chOff x="2411760" y="3026130"/>
                <a:chExt cx="6153531" cy="1574185"/>
              </a:xfrm>
              <a:solidFill>
                <a:schemeClr val="tx1"/>
              </a:solidFill>
            </p:grpSpPr>
            <p:cxnSp>
              <p:nvCxnSpPr>
                <p:cNvPr id="162" name="Straight Connector 161">
                  <a:extLst>
                    <a:ext uri="{FF2B5EF4-FFF2-40B4-BE49-F238E27FC236}">
                      <a16:creationId xmlns:a16="http://schemas.microsoft.com/office/drawing/2014/main" id="{35B2B211-3104-9543-86BD-1C471F50F28F}"/>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163" name="Straight Connector 162">
                  <a:extLst>
                    <a:ext uri="{FF2B5EF4-FFF2-40B4-BE49-F238E27FC236}">
                      <a16:creationId xmlns:a16="http://schemas.microsoft.com/office/drawing/2014/main" id="{92AD63F4-3486-8D41-BCE0-113AE4B4AA2D}"/>
                    </a:ext>
                  </a:extLst>
                </p:cNvPr>
                <p:cNvCxnSpPr>
                  <a:cxnSpLocks/>
                </p:cNvCxnSpPr>
                <p:nvPr/>
              </p:nvCxnSpPr>
              <p:spPr>
                <a:xfrm flipH="1">
                  <a:off x="2627784" y="4437112"/>
                  <a:ext cx="1362245" cy="0"/>
                </a:xfrm>
                <a:prstGeom prst="line">
                  <a:avLst/>
                </a:prstGeom>
                <a:grpFill/>
                <a:ln w="25400" cap="flat" cmpd="sng" algn="ctr">
                  <a:solidFill>
                    <a:schemeClr val="tx1"/>
                  </a:solidFill>
                  <a:prstDash val="solid"/>
                </a:ln>
                <a:effectLst/>
              </p:spPr>
            </p:cxnSp>
            <p:cxnSp>
              <p:nvCxnSpPr>
                <p:cNvPr id="164" name="Straight Connector 163">
                  <a:extLst>
                    <a:ext uri="{FF2B5EF4-FFF2-40B4-BE49-F238E27FC236}">
                      <a16:creationId xmlns:a16="http://schemas.microsoft.com/office/drawing/2014/main" id="{33CC818C-7E37-B646-BF79-4822E00E7E73}"/>
                    </a:ext>
                  </a:extLst>
                </p:cNvPr>
                <p:cNvCxnSpPr>
                  <a:cxnSpLocks/>
                </p:cNvCxnSpPr>
                <p:nvPr/>
              </p:nvCxnSpPr>
              <p:spPr>
                <a:xfrm flipH="1" flipV="1">
                  <a:off x="5359992" y="3838795"/>
                  <a:ext cx="3205299" cy="9441"/>
                </a:xfrm>
                <a:prstGeom prst="line">
                  <a:avLst/>
                </a:prstGeom>
                <a:grpFill/>
                <a:ln w="25400" cap="flat" cmpd="sng" algn="ctr">
                  <a:solidFill>
                    <a:schemeClr val="tx1"/>
                  </a:solidFill>
                  <a:prstDash val="solid"/>
                </a:ln>
                <a:effectLst/>
              </p:spPr>
            </p:cxnSp>
            <p:sp>
              <p:nvSpPr>
                <p:cNvPr id="165" name="Flowchart: Connector 8">
                  <a:extLst>
                    <a:ext uri="{FF2B5EF4-FFF2-40B4-BE49-F238E27FC236}">
                      <a16:creationId xmlns:a16="http://schemas.microsoft.com/office/drawing/2014/main" id="{519A9069-9F7F-114F-AA87-F028501970DB}"/>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6" name="Flowchart: Connector 9">
                  <a:extLst>
                    <a:ext uri="{FF2B5EF4-FFF2-40B4-BE49-F238E27FC236}">
                      <a16:creationId xmlns:a16="http://schemas.microsoft.com/office/drawing/2014/main" id="{73CFF950-214E-194D-AD3A-19BA7A9EC6D1}"/>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lowchart: Delay 3">
                  <a:extLst>
                    <a:ext uri="{FF2B5EF4-FFF2-40B4-BE49-F238E27FC236}">
                      <a16:creationId xmlns:a16="http://schemas.microsoft.com/office/drawing/2014/main" id="{7B0208B6-9529-EA40-8DA9-434EF6CBF9D0}"/>
                    </a:ext>
                  </a:extLst>
                </p:cNvPr>
                <p:cNvSpPr/>
                <p:nvPr/>
              </p:nvSpPr>
              <p:spPr>
                <a:xfrm>
                  <a:off x="3463347" y="3026130"/>
                  <a:ext cx="1907143" cy="157418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nvGrpSpPr>
              <p:cNvPr id="124" name="Group 123">
                <a:extLst>
                  <a:ext uri="{FF2B5EF4-FFF2-40B4-BE49-F238E27FC236}">
                    <a16:creationId xmlns:a16="http://schemas.microsoft.com/office/drawing/2014/main" id="{0042A3AA-5B6D-E146-BFA5-48EF93C917FF}"/>
                  </a:ext>
                </a:extLst>
              </p:cNvPr>
              <p:cNvGrpSpPr/>
              <p:nvPr/>
            </p:nvGrpSpPr>
            <p:grpSpPr>
              <a:xfrm>
                <a:off x="2515384" y="3880850"/>
                <a:ext cx="1703140" cy="147687"/>
                <a:chOff x="-636964" y="3838798"/>
                <a:chExt cx="8359176" cy="598312"/>
              </a:xfrm>
              <a:solidFill>
                <a:schemeClr val="tx1"/>
              </a:solidFill>
            </p:grpSpPr>
            <p:cxnSp>
              <p:nvCxnSpPr>
                <p:cNvPr id="159" name="Straight Connector 158">
                  <a:extLst>
                    <a:ext uri="{FF2B5EF4-FFF2-40B4-BE49-F238E27FC236}">
                      <a16:creationId xmlns:a16="http://schemas.microsoft.com/office/drawing/2014/main" id="{E0965D2E-E2C0-F444-9723-06BAE3D6B532}"/>
                    </a:ext>
                  </a:extLst>
                </p:cNvPr>
                <p:cNvCxnSpPr>
                  <a:cxnSpLocks/>
                </p:cNvCxnSpPr>
                <p:nvPr/>
              </p:nvCxnSpPr>
              <p:spPr>
                <a:xfrm flipH="1">
                  <a:off x="-636964" y="4437110"/>
                  <a:ext cx="4767860" cy="0"/>
                </a:xfrm>
                <a:prstGeom prst="line">
                  <a:avLst/>
                </a:prstGeom>
                <a:grpFill/>
                <a:ln w="25400" cap="flat" cmpd="sng" algn="ctr">
                  <a:solidFill>
                    <a:schemeClr val="tx1"/>
                  </a:solidFill>
                  <a:prstDash val="solid"/>
                </a:ln>
                <a:effectLst/>
              </p:spPr>
            </p:cxnSp>
            <p:cxnSp>
              <p:nvCxnSpPr>
                <p:cNvPr id="161" name="Straight Connector 160">
                  <a:extLst>
                    <a:ext uri="{FF2B5EF4-FFF2-40B4-BE49-F238E27FC236}">
                      <a16:creationId xmlns:a16="http://schemas.microsoft.com/office/drawing/2014/main" id="{176B5DD8-A3DE-6848-8511-B5F85F419B41}"/>
                    </a:ext>
                  </a:extLst>
                </p:cNvPr>
                <p:cNvCxnSpPr>
                  <a:cxnSpLocks/>
                  <a:stCxn id="110" idx="4"/>
                </p:cNvCxnSpPr>
                <p:nvPr/>
              </p:nvCxnSpPr>
              <p:spPr>
                <a:xfrm flipH="1" flipV="1">
                  <a:off x="5433677" y="3838798"/>
                  <a:ext cx="2288535" cy="0"/>
                </a:xfrm>
                <a:prstGeom prst="line">
                  <a:avLst/>
                </a:prstGeom>
                <a:grpFill/>
                <a:ln w="25400" cap="flat" cmpd="sng" algn="ctr">
                  <a:solidFill>
                    <a:schemeClr val="tx1"/>
                  </a:solidFill>
                  <a:prstDash val="solid"/>
                </a:ln>
                <a:effectLst/>
              </p:spPr>
            </p:cxnSp>
          </p:grpSp>
          <p:sp>
            <p:nvSpPr>
              <p:cNvPr id="125" name="Rectangle 124">
                <a:extLst>
                  <a:ext uri="{FF2B5EF4-FFF2-40B4-BE49-F238E27FC236}">
                    <a16:creationId xmlns:a16="http://schemas.microsoft.com/office/drawing/2014/main" id="{35BE223E-60C0-FB4B-88C0-4A840C4D4DB3}"/>
                  </a:ext>
                </a:extLst>
              </p:cNvPr>
              <p:cNvSpPr/>
              <p:nvPr/>
            </p:nvSpPr>
            <p:spPr>
              <a:xfrm>
                <a:off x="2227027" y="2855364"/>
                <a:ext cx="232579"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sp>
            <p:nvSpPr>
              <p:cNvPr id="126" name="Rectangle 125">
                <a:extLst>
                  <a:ext uri="{FF2B5EF4-FFF2-40B4-BE49-F238E27FC236}">
                    <a16:creationId xmlns:a16="http://schemas.microsoft.com/office/drawing/2014/main" id="{B48D537D-BCA0-5E42-B0D1-1CA105A14E7A}"/>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127" name="Group 126">
                <a:extLst>
                  <a:ext uri="{FF2B5EF4-FFF2-40B4-BE49-F238E27FC236}">
                    <a16:creationId xmlns:a16="http://schemas.microsoft.com/office/drawing/2014/main" id="{6B8007F4-B6F6-5B41-A9B1-D0E0583CEBE2}"/>
                  </a:ext>
                </a:extLst>
              </p:cNvPr>
              <p:cNvGrpSpPr/>
              <p:nvPr/>
            </p:nvGrpSpPr>
            <p:grpSpPr>
              <a:xfrm>
                <a:off x="2607028" y="3662023"/>
                <a:ext cx="865946" cy="286338"/>
                <a:chOff x="2668770" y="3528356"/>
                <a:chExt cx="4250134" cy="1160020"/>
              </a:xfrm>
              <a:solidFill>
                <a:schemeClr val="tx1"/>
              </a:solidFill>
            </p:grpSpPr>
            <p:cxnSp>
              <p:nvCxnSpPr>
                <p:cNvPr id="149" name="Straight Connector 148">
                  <a:extLst>
                    <a:ext uri="{FF2B5EF4-FFF2-40B4-BE49-F238E27FC236}">
                      <a16:creationId xmlns:a16="http://schemas.microsoft.com/office/drawing/2014/main" id="{825445E5-C72D-8649-8C04-A906EA24BB52}"/>
                    </a:ext>
                  </a:extLst>
                </p:cNvPr>
                <p:cNvCxnSpPr>
                  <a:cxnSpLocks/>
                  <a:stCxn id="108" idx="1"/>
                </p:cNvCxnSpPr>
                <p:nvPr/>
              </p:nvCxnSpPr>
              <p:spPr>
                <a:xfrm flipH="1" flipV="1">
                  <a:off x="2668770" y="3528356"/>
                  <a:ext cx="934532" cy="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0275B24F-4D52-9140-99F6-C179154DBF08}"/>
                    </a:ext>
                  </a:extLst>
                </p:cNvPr>
                <p:cNvCxnSpPr>
                  <a:cxnSpLocks/>
                </p:cNvCxnSpPr>
                <p:nvPr/>
              </p:nvCxnSpPr>
              <p:spPr>
                <a:xfrm flipH="1">
                  <a:off x="3059823" y="4688376"/>
                  <a:ext cx="681121"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192427F-28DA-BB44-9B8C-BA25DEDD977D}"/>
                    </a:ext>
                  </a:extLst>
                </p:cNvPr>
                <p:cNvCxnSpPr>
                  <a:cxnSpLocks/>
                </p:cNvCxnSpPr>
                <p:nvPr/>
              </p:nvCxnSpPr>
              <p:spPr>
                <a:xfrm flipH="1">
                  <a:off x="5155053" y="3838794"/>
                  <a:ext cx="1763851" cy="945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8" name="Straight Connector 127">
                <a:extLst>
                  <a:ext uri="{FF2B5EF4-FFF2-40B4-BE49-F238E27FC236}">
                    <a16:creationId xmlns:a16="http://schemas.microsoft.com/office/drawing/2014/main" id="{DAF4E2F3-1416-CE4B-A9DA-F2A4901C1045}"/>
                  </a:ext>
                </a:extLst>
              </p:cNvPr>
              <p:cNvCxnSpPr>
                <a:cxnSpLocks/>
              </p:cNvCxnSpPr>
              <p:nvPr/>
            </p:nvCxnSpPr>
            <p:spPr>
              <a:xfrm>
                <a:off x="2610904" y="3133721"/>
                <a:ext cx="1" cy="531861"/>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D1AA5A6-55D5-934B-829F-025A5DEDEAB3}"/>
                  </a:ext>
                </a:extLst>
              </p:cNvPr>
              <p:cNvCxnSpPr>
                <a:cxnSpLocks/>
              </p:cNvCxnSpPr>
              <p:nvPr/>
            </p:nvCxnSpPr>
            <p:spPr>
              <a:xfrm flipH="1">
                <a:off x="2690579" y="3265185"/>
                <a:ext cx="1" cy="683177"/>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0" name="Flowchart: Connector 9">
                <a:extLst>
                  <a:ext uri="{FF2B5EF4-FFF2-40B4-BE49-F238E27FC236}">
                    <a16:creationId xmlns:a16="http://schemas.microsoft.com/office/drawing/2014/main" id="{68E055E2-F990-6242-B8C5-74C304C0417B}"/>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Rectangle 130">
                <a:extLst>
                  <a:ext uri="{FF2B5EF4-FFF2-40B4-BE49-F238E27FC236}">
                    <a16:creationId xmlns:a16="http://schemas.microsoft.com/office/drawing/2014/main" id="{0AFE4B15-F544-3B44-80BA-DD4F1FA129EB}"/>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132" name="Group 131">
                <a:extLst>
                  <a:ext uri="{FF2B5EF4-FFF2-40B4-BE49-F238E27FC236}">
                    <a16:creationId xmlns:a16="http://schemas.microsoft.com/office/drawing/2014/main" id="{03130E7E-5650-FA48-BA94-EB4971D49668}"/>
                  </a:ext>
                </a:extLst>
              </p:cNvPr>
              <p:cNvGrpSpPr/>
              <p:nvPr/>
            </p:nvGrpSpPr>
            <p:grpSpPr>
              <a:xfrm>
                <a:off x="3730271" y="3547802"/>
                <a:ext cx="836194" cy="156952"/>
                <a:chOff x="2726798" y="3081120"/>
                <a:chExt cx="4104109" cy="635836"/>
              </a:xfrm>
              <a:solidFill>
                <a:schemeClr val="tx1"/>
              </a:solidFill>
            </p:grpSpPr>
            <p:cxnSp>
              <p:nvCxnSpPr>
                <p:cNvPr id="136" name="Straight Connector 135">
                  <a:extLst>
                    <a:ext uri="{FF2B5EF4-FFF2-40B4-BE49-F238E27FC236}">
                      <a16:creationId xmlns:a16="http://schemas.microsoft.com/office/drawing/2014/main" id="{A4A0ABEF-188C-154E-91F2-3BD7B92DAFD4}"/>
                    </a:ext>
                  </a:extLst>
                </p:cNvPr>
                <p:cNvCxnSpPr>
                  <a:cxnSpLocks/>
                </p:cNvCxnSpPr>
                <p:nvPr/>
              </p:nvCxnSpPr>
              <p:spPr>
                <a:xfrm flipH="1">
                  <a:off x="2726798" y="3081120"/>
                  <a:ext cx="2209519"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BA104AA-8F33-6D4E-94AC-89AA08A0B3E7}"/>
                    </a:ext>
                  </a:extLst>
                </p:cNvPr>
                <p:cNvCxnSpPr>
                  <a:cxnSpLocks/>
                  <a:stCxn id="110" idx="6"/>
                  <a:endCxn id="134" idx="6"/>
                </p:cNvCxnSpPr>
                <p:nvPr/>
              </p:nvCxnSpPr>
              <p:spPr>
                <a:xfrm flipV="1">
                  <a:off x="6076750" y="3713126"/>
                  <a:ext cx="754157" cy="383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3" name="Straight Connector 132">
                <a:extLst>
                  <a:ext uri="{FF2B5EF4-FFF2-40B4-BE49-F238E27FC236}">
                    <a16:creationId xmlns:a16="http://schemas.microsoft.com/office/drawing/2014/main" id="{A461E50C-E685-D643-A019-5ADD54ACD562}"/>
                  </a:ext>
                </a:extLst>
              </p:cNvPr>
              <p:cNvCxnSpPr>
                <a:cxnSpLocks/>
              </p:cNvCxnSpPr>
              <p:nvPr/>
            </p:nvCxnSpPr>
            <p:spPr>
              <a:xfrm flipV="1">
                <a:off x="3732748" y="3129720"/>
                <a:ext cx="0" cy="415746"/>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4" name="Flowchart: Connector 11">
                <a:extLst>
                  <a:ext uri="{FF2B5EF4-FFF2-40B4-BE49-F238E27FC236}">
                    <a16:creationId xmlns:a16="http://schemas.microsoft.com/office/drawing/2014/main" id="{7E44826A-2298-CD48-96B4-6612657998E1}"/>
                  </a:ext>
                </a:extLst>
              </p:cNvPr>
              <p:cNvSpPr/>
              <p:nvPr/>
            </p:nvSpPr>
            <p:spPr>
              <a:xfrm>
                <a:off x="4522451" y="3677147"/>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5" name="Rectangle 134">
                <a:extLst>
                  <a:ext uri="{FF2B5EF4-FFF2-40B4-BE49-F238E27FC236}">
                    <a16:creationId xmlns:a16="http://schemas.microsoft.com/office/drawing/2014/main" id="{47CD6CF2-AC5F-0F4B-924F-D2EB400F9D25}"/>
                  </a:ext>
                </a:extLst>
              </p:cNvPr>
              <p:cNvSpPr/>
              <p:nvPr/>
            </p:nvSpPr>
            <p:spPr>
              <a:xfrm>
                <a:off x="4532868" y="3548586"/>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sp>
          <p:nvSpPr>
            <p:cNvPr id="108" name="Flowchart: Delay 3">
              <a:extLst>
                <a:ext uri="{FF2B5EF4-FFF2-40B4-BE49-F238E27FC236}">
                  <a16:creationId xmlns:a16="http://schemas.microsoft.com/office/drawing/2014/main" id="{60858325-CBF3-9E49-B4DF-234FC9C77BE0}"/>
                </a:ext>
              </a:extLst>
            </p:cNvPr>
            <p:cNvSpPr/>
            <p:nvPr/>
          </p:nvSpPr>
          <p:spPr>
            <a:xfrm>
              <a:off x="6064754" y="455684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109" name="Flowchart: Delay 3">
              <a:extLst>
                <a:ext uri="{FF2B5EF4-FFF2-40B4-BE49-F238E27FC236}">
                  <a16:creationId xmlns:a16="http://schemas.microsoft.com/office/drawing/2014/main" id="{DB28BB46-7F6A-9C42-884A-9EF5C916B8FB}"/>
                </a:ext>
              </a:extLst>
            </p:cNvPr>
            <p:cNvSpPr/>
            <p:nvPr/>
          </p:nvSpPr>
          <p:spPr>
            <a:xfrm>
              <a:off x="6914451" y="4621447"/>
              <a:ext cx="512064" cy="51206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110" name="Flowchart: Delay 3">
              <a:extLst>
                <a:ext uri="{FF2B5EF4-FFF2-40B4-BE49-F238E27FC236}">
                  <a16:creationId xmlns:a16="http://schemas.microsoft.com/office/drawing/2014/main" id="{8278AEE9-0281-C841-9E79-154722EDD01B}"/>
                </a:ext>
              </a:extLst>
            </p:cNvPr>
            <p:cNvSpPr/>
            <p:nvPr/>
          </p:nvSpPr>
          <p:spPr>
            <a:xfrm>
              <a:off x="7756440" y="443211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111" name="Straight Connector 110">
              <a:extLst>
                <a:ext uri="{FF2B5EF4-FFF2-40B4-BE49-F238E27FC236}">
                  <a16:creationId xmlns:a16="http://schemas.microsoft.com/office/drawing/2014/main" id="{C37678C0-44DE-9640-835A-BC13BCE12FA0}"/>
                </a:ext>
              </a:extLst>
            </p:cNvPr>
            <p:cNvCxnSpPr>
              <a:cxnSpLocks/>
            </p:cNvCxnSpPr>
            <p:nvPr/>
          </p:nvCxnSpPr>
          <p:spPr>
            <a:xfrm>
              <a:off x="5766813" y="3939567"/>
              <a:ext cx="244023" cy="0"/>
            </a:xfrm>
            <a:prstGeom prst="line">
              <a:avLst/>
            </a:prstGeom>
            <a:ln w="19050"/>
          </p:spPr>
          <p:style>
            <a:lnRef idx="1">
              <a:schemeClr val="dk1"/>
            </a:lnRef>
            <a:fillRef idx="0">
              <a:schemeClr val="dk1"/>
            </a:fillRef>
            <a:effectRef idx="0">
              <a:schemeClr val="dk1"/>
            </a:effectRef>
            <a:fontRef idx="minor">
              <a:schemeClr val="tx1"/>
            </a:fontRef>
          </p:style>
        </p:cxnSp>
        <p:sp>
          <p:nvSpPr>
            <p:cNvPr id="112" name="Flowchart: Connector 8">
              <a:extLst>
                <a:ext uri="{FF2B5EF4-FFF2-40B4-BE49-F238E27FC236}">
                  <a16:creationId xmlns:a16="http://schemas.microsoft.com/office/drawing/2014/main" id="{B2CE5831-9011-9C43-8BC0-21FB1DB74E40}"/>
                </a:ext>
              </a:extLst>
            </p:cNvPr>
            <p:cNvSpPr/>
            <p:nvPr/>
          </p:nvSpPr>
          <p:spPr>
            <a:xfrm>
              <a:off x="5732148" y="39005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Rectangle 112">
              <a:extLst>
                <a:ext uri="{FF2B5EF4-FFF2-40B4-BE49-F238E27FC236}">
                  <a16:creationId xmlns:a16="http://schemas.microsoft.com/office/drawing/2014/main" id="{252F18E9-C3D1-924E-8F41-BB2F3DD936FF}"/>
                </a:ext>
              </a:extLst>
            </p:cNvPr>
            <p:cNvSpPr/>
            <p:nvPr/>
          </p:nvSpPr>
          <p:spPr>
            <a:xfrm>
              <a:off x="5378016" y="3758674"/>
              <a:ext cx="317716"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cxnSp>
          <p:nvCxnSpPr>
            <p:cNvPr id="114" name="Straight Connector 113">
              <a:extLst>
                <a:ext uri="{FF2B5EF4-FFF2-40B4-BE49-F238E27FC236}">
                  <a16:creationId xmlns:a16="http://schemas.microsoft.com/office/drawing/2014/main" id="{BC1DC6D9-9788-AA4E-90AE-462A4EA12875}"/>
                </a:ext>
              </a:extLst>
            </p:cNvPr>
            <p:cNvCxnSpPr>
              <a:cxnSpLocks/>
            </p:cNvCxnSpPr>
            <p:nvPr/>
          </p:nvCxnSpPr>
          <p:spPr>
            <a:xfrm>
              <a:off x="6827896" y="4938472"/>
              <a:ext cx="91440" cy="0"/>
            </a:xfrm>
            <a:prstGeom prst="line">
              <a:avLst/>
            </a:prstGeom>
            <a:ln w="19050"/>
          </p:spPr>
          <p:style>
            <a:lnRef idx="1">
              <a:schemeClr val="dk1"/>
            </a:lnRef>
            <a:fillRef idx="0">
              <a:schemeClr val="dk1"/>
            </a:fillRef>
            <a:effectRef idx="0">
              <a:schemeClr val="dk1"/>
            </a:effectRef>
            <a:fontRef idx="minor">
              <a:schemeClr val="tx1"/>
            </a:fontRef>
          </p:style>
        </p:cxnSp>
        <p:sp>
          <p:nvSpPr>
            <p:cNvPr id="115" name="Flowchart: Connector 8">
              <a:extLst>
                <a:ext uri="{FF2B5EF4-FFF2-40B4-BE49-F238E27FC236}">
                  <a16:creationId xmlns:a16="http://schemas.microsoft.com/office/drawing/2014/main" id="{0DB41CED-5737-554F-BA4D-D6CC40FBF84C}"/>
                </a:ext>
              </a:extLst>
            </p:cNvPr>
            <p:cNvSpPr/>
            <p:nvPr/>
          </p:nvSpPr>
          <p:spPr>
            <a:xfrm>
              <a:off x="6778129" y="48969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6" name="Rectangle 115">
              <a:extLst>
                <a:ext uri="{FF2B5EF4-FFF2-40B4-BE49-F238E27FC236}">
                  <a16:creationId xmlns:a16="http://schemas.microsoft.com/office/drawing/2014/main" id="{6F1413BA-DE05-4347-AB03-E000CE72BF9C}"/>
                </a:ext>
              </a:extLst>
            </p:cNvPr>
            <p:cNvSpPr/>
            <p:nvPr/>
          </p:nvSpPr>
          <p:spPr>
            <a:xfrm>
              <a:off x="6535366" y="4749792"/>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cxnSp>
          <p:nvCxnSpPr>
            <p:cNvPr id="117" name="Straight Connector 116">
              <a:extLst>
                <a:ext uri="{FF2B5EF4-FFF2-40B4-BE49-F238E27FC236}">
                  <a16:creationId xmlns:a16="http://schemas.microsoft.com/office/drawing/2014/main" id="{C028C0AF-A9E9-3344-A78D-1C873F6E1A06}"/>
                </a:ext>
              </a:extLst>
            </p:cNvPr>
            <p:cNvCxnSpPr>
              <a:cxnSpLocks/>
            </p:cNvCxnSpPr>
            <p:nvPr/>
          </p:nvCxnSpPr>
          <p:spPr>
            <a:xfrm>
              <a:off x="7621141" y="4713521"/>
              <a:ext cx="146304" cy="0"/>
            </a:xfrm>
            <a:prstGeom prst="line">
              <a:avLst/>
            </a:prstGeom>
            <a:ln w="19050"/>
          </p:spPr>
          <p:style>
            <a:lnRef idx="1">
              <a:schemeClr val="dk1"/>
            </a:lnRef>
            <a:fillRef idx="0">
              <a:schemeClr val="dk1"/>
            </a:fillRef>
            <a:effectRef idx="0">
              <a:schemeClr val="dk1"/>
            </a:effectRef>
            <a:fontRef idx="minor">
              <a:schemeClr val="tx1"/>
            </a:fontRef>
          </p:style>
        </p:cxnSp>
        <p:sp>
          <p:nvSpPr>
            <p:cNvPr id="118" name="Flowchart: Connector 8">
              <a:extLst>
                <a:ext uri="{FF2B5EF4-FFF2-40B4-BE49-F238E27FC236}">
                  <a16:creationId xmlns:a16="http://schemas.microsoft.com/office/drawing/2014/main" id="{481C8A15-1E02-B24D-892A-FB5165D3ABFE}"/>
                </a:ext>
              </a:extLst>
            </p:cNvPr>
            <p:cNvSpPr/>
            <p:nvPr/>
          </p:nvSpPr>
          <p:spPr>
            <a:xfrm>
              <a:off x="7584251" y="4682826"/>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Rectangle 118">
              <a:extLst>
                <a:ext uri="{FF2B5EF4-FFF2-40B4-BE49-F238E27FC236}">
                  <a16:creationId xmlns:a16="http://schemas.microsoft.com/office/drawing/2014/main" id="{7C00FA5A-BC52-C640-8014-03216F2A8D91}"/>
                </a:ext>
              </a:extLst>
            </p:cNvPr>
            <p:cNvSpPr/>
            <p:nvPr/>
          </p:nvSpPr>
          <p:spPr>
            <a:xfrm>
              <a:off x="7367815" y="4519653"/>
              <a:ext cx="30649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cxnSp>
          <p:nvCxnSpPr>
            <p:cNvPr id="120" name="Straight Connector 119">
              <a:extLst>
                <a:ext uri="{FF2B5EF4-FFF2-40B4-BE49-F238E27FC236}">
                  <a16:creationId xmlns:a16="http://schemas.microsoft.com/office/drawing/2014/main" id="{93C4B2D6-A202-1B4E-B650-39B42D07CEF3}"/>
                </a:ext>
              </a:extLst>
            </p:cNvPr>
            <p:cNvCxnSpPr>
              <a:cxnSpLocks/>
            </p:cNvCxnSpPr>
            <p:nvPr/>
          </p:nvCxnSpPr>
          <p:spPr>
            <a:xfrm flipH="1">
              <a:off x="5834962" y="4834202"/>
              <a:ext cx="237744" cy="0"/>
            </a:xfrm>
            <a:prstGeom prst="line">
              <a:avLst/>
            </a:prstGeom>
            <a:ln w="19050"/>
          </p:spPr>
          <p:style>
            <a:lnRef idx="1">
              <a:schemeClr val="dk1"/>
            </a:lnRef>
            <a:fillRef idx="0">
              <a:schemeClr val="dk1"/>
            </a:fillRef>
            <a:effectRef idx="0">
              <a:schemeClr val="dk1"/>
            </a:effectRef>
            <a:fontRef idx="minor">
              <a:schemeClr val="tx1"/>
            </a:fontRef>
          </p:style>
        </p:cxnSp>
        <p:sp>
          <p:nvSpPr>
            <p:cNvPr id="121" name="Flowchart: Connector 8">
              <a:extLst>
                <a:ext uri="{FF2B5EF4-FFF2-40B4-BE49-F238E27FC236}">
                  <a16:creationId xmlns:a16="http://schemas.microsoft.com/office/drawing/2014/main" id="{2A645B75-BF0D-FA4A-A919-A6EF027F0E45}"/>
                </a:ext>
              </a:extLst>
            </p:cNvPr>
            <p:cNvSpPr/>
            <p:nvPr/>
          </p:nvSpPr>
          <p:spPr>
            <a:xfrm>
              <a:off x="5821275" y="4802664"/>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2" name="Rectangle 121">
              <a:extLst>
                <a:ext uri="{FF2B5EF4-FFF2-40B4-BE49-F238E27FC236}">
                  <a16:creationId xmlns:a16="http://schemas.microsoft.com/office/drawing/2014/main" id="{A8617736-5052-F545-AE18-1E3C6E013F42}"/>
                </a:ext>
              </a:extLst>
            </p:cNvPr>
            <p:cNvSpPr/>
            <p:nvPr/>
          </p:nvSpPr>
          <p:spPr>
            <a:xfrm>
              <a:off x="5591753" y="4658959"/>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sp>
        <p:nvSpPr>
          <p:cNvPr id="72" name="Slide Number Placeholder 3">
            <a:extLst>
              <a:ext uri="{FF2B5EF4-FFF2-40B4-BE49-F238E27FC236}">
                <a16:creationId xmlns:a16="http://schemas.microsoft.com/office/drawing/2014/main" id="{32E2B1F6-4101-724E-8051-D3303C829147}"/>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641241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19"/>
                                        </p:tgtEl>
                                        <p:attrNameLst>
                                          <p:attrName>style.visibility</p:attrName>
                                        </p:attrNameLst>
                                      </p:cBhvr>
                                      <p:to>
                                        <p:strVal val="visible"/>
                                      </p:to>
                                    </p:set>
                                    <p:animEffect transition="in" filter="fade">
                                      <p:cBhvr>
                                        <p:cTn id="27"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9" grpId="0" animBg="1"/>
      <p:bldP spid="4" grpId="0"/>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4453732" y="871442"/>
            <a:ext cx="1754690" cy="249699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2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DRAM commands</a:t>
            </a:r>
            <a:endParaRPr kumimoji="0" lang="en-US" sz="18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5" y="1974313"/>
                <a:ext cx="144392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1"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𝝁</m:t>
                    </m:r>
                  </m:oMath>
                </a14:m>
                <a:r>
                  <a:rPr kumimoji="0" lang="en-US" sz="16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65" name="Rectangle 164">
            <a:extLst>
              <a:ext uri="{FF2B5EF4-FFF2-40B4-BE49-F238E27FC236}">
                <a16:creationId xmlns:a16="http://schemas.microsoft.com/office/drawing/2014/main" id="{DD2E98AA-DF45-D64A-B53A-3F3B2469163E}"/>
              </a:ext>
            </a:extLst>
          </p:cNvPr>
          <p:cNvSpPr/>
          <p:nvPr/>
        </p:nvSpPr>
        <p:spPr>
          <a:xfrm>
            <a:off x="0" y="3715028"/>
            <a:ext cx="9144000"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Slide Number Placeholder 3">
            <a:extLst>
              <a:ext uri="{FF2B5EF4-FFF2-40B4-BE49-F238E27FC236}">
                <a16:creationId xmlns:a16="http://schemas.microsoft.com/office/drawing/2014/main" id="{A9CBBECF-5E1A-C749-96EA-B5F9424AFE63}"/>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81151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dirty="0">
                <a:latin typeface="Cambria" panose="02040503050406030204" pitchFamily="18" charset="0"/>
              </a:rPr>
              <a:t>Step 2: µProgram Generation</a:t>
            </a:r>
            <a:endParaRPr lang="en-US" sz="4000" b="1" dirty="0">
              <a:latin typeface="Cambria" panose="02040503050406030204" pitchFamily="18" charset="0"/>
            </a:endParaRPr>
          </a:p>
        </p:txBody>
      </p:sp>
      <p:sp>
        <p:nvSpPr>
          <p:cNvPr id="3" name="Content Placeholder 2">
            <a:extLst>
              <a:ext uri="{FF2B5EF4-FFF2-40B4-BE49-F238E27FC236}">
                <a16:creationId xmlns:a16="http://schemas.microsoft.com/office/drawing/2014/main" id="{2AA24493-947D-A44B-BC44-FBF7C8449BCF}"/>
              </a:ext>
            </a:extLst>
          </p:cNvPr>
          <p:cNvSpPr>
            <a:spLocks noGrp="1"/>
          </p:cNvSpPr>
          <p:nvPr>
            <p:ph idx="1"/>
          </p:nvPr>
        </p:nvSpPr>
        <p:spPr>
          <a:xfrm>
            <a:off x="28068" y="1138920"/>
            <a:ext cx="9144000" cy="5318753"/>
          </a:xfrm>
        </p:spPr>
        <p:txBody>
          <a:bodyPr/>
          <a:lstStyle/>
          <a:p>
            <a:r>
              <a:rPr lang="en-US" b="1" dirty="0">
                <a:solidFill>
                  <a:srgbClr val="C00000"/>
                </a:solidFill>
                <a:latin typeface="Cambria" panose="02040503050406030204" pitchFamily="18" charset="0"/>
              </a:rPr>
              <a:t>µProgram: </a:t>
            </a:r>
            <a:r>
              <a:rPr lang="en-US" dirty="0">
                <a:latin typeface="Cambria" panose="02040503050406030204" pitchFamily="18" charset="0"/>
              </a:rPr>
              <a:t>A series of </a:t>
            </a:r>
            <a:r>
              <a:rPr lang="en-US" dirty="0">
                <a:solidFill>
                  <a:schemeClr val="accent5"/>
                </a:solidFill>
                <a:latin typeface="Cambria" panose="02040503050406030204" pitchFamily="18" charset="0"/>
              </a:rPr>
              <a:t>microarchitectural operations </a:t>
            </a:r>
            <a:r>
              <a:rPr lang="en-US" dirty="0">
                <a:latin typeface="Cambria" panose="02040503050406030204" pitchFamily="18" charset="0"/>
              </a:rPr>
              <a:t>(e.g., ACT/PRE) that SIMDRAM uses to execute</a:t>
            </a:r>
            <a:r>
              <a:rPr lang="en-US" dirty="0">
                <a:solidFill>
                  <a:schemeClr val="accent6">
                    <a:lumMod val="75000"/>
                  </a:schemeClr>
                </a:solidFill>
                <a:latin typeface="Cambria" panose="02040503050406030204" pitchFamily="18" charset="0"/>
              </a:rPr>
              <a:t> SIMDRAM operation in DRAM</a:t>
            </a:r>
          </a:p>
          <a:p>
            <a:pPr marL="0" indent="0">
              <a:buNone/>
            </a:pPr>
            <a:endParaRPr lang="en-US" dirty="0"/>
          </a:p>
          <a:p>
            <a:r>
              <a:rPr lang="en-US" b="1" dirty="0">
                <a:solidFill>
                  <a:schemeClr val="accent1">
                    <a:lumMod val="75000"/>
                  </a:schemeClr>
                </a:solidFill>
              </a:rPr>
              <a:t>Goal of Step 2</a:t>
            </a:r>
            <a:r>
              <a:rPr lang="en-US" dirty="0">
                <a:solidFill>
                  <a:schemeClr val="accent5"/>
                </a:solidFill>
              </a:rPr>
              <a:t>: </a:t>
            </a:r>
            <a:r>
              <a:rPr lang="en-US" dirty="0"/>
              <a:t>To</a:t>
            </a:r>
            <a:r>
              <a:rPr lang="en-US" dirty="0">
                <a:solidFill>
                  <a:schemeClr val="accent5"/>
                </a:solidFill>
              </a:rPr>
              <a:t> </a:t>
            </a:r>
            <a:r>
              <a:rPr lang="en-US" dirty="0"/>
              <a:t>generate</a:t>
            </a:r>
            <a:r>
              <a:rPr lang="en-US" dirty="0">
                <a:solidFill>
                  <a:schemeClr val="accent2"/>
                </a:solidFill>
              </a:rPr>
              <a:t> </a:t>
            </a:r>
            <a:r>
              <a:rPr lang="en-US" dirty="0"/>
              <a:t>the</a:t>
            </a:r>
            <a:r>
              <a:rPr lang="en-US" dirty="0">
                <a:solidFill>
                  <a:schemeClr val="accent2"/>
                </a:solidFill>
              </a:rPr>
              <a:t> µProgram </a:t>
            </a:r>
            <a:r>
              <a:rPr lang="en-US" dirty="0"/>
              <a:t>that </a:t>
            </a:r>
            <a:r>
              <a:rPr lang="en-US" dirty="0">
                <a:solidFill>
                  <a:schemeClr val="accent6">
                    <a:lumMod val="75000"/>
                  </a:schemeClr>
                </a:solidFill>
              </a:rPr>
              <a:t>executes</a:t>
            </a:r>
            <a:r>
              <a:rPr lang="en-US" dirty="0"/>
              <a:t> the desired SIMDRAM operation </a:t>
            </a:r>
            <a:r>
              <a:rPr lang="en-US" dirty="0">
                <a:solidFill>
                  <a:schemeClr val="accent6">
                    <a:lumMod val="75000"/>
                  </a:schemeClr>
                </a:solidFill>
              </a:rPr>
              <a:t>in DRAM </a:t>
            </a:r>
            <a:br>
              <a:rPr lang="en-US" sz="3200" dirty="0">
                <a:latin typeface="Cambria" panose="02040503050406030204" pitchFamily="18" charset="0"/>
              </a:rPr>
            </a:br>
            <a:endParaRPr lang="en-US" sz="3200" dirty="0">
              <a:latin typeface="Cambria" panose="02040503050406030204" pitchFamily="18" charset="0"/>
            </a:endParaRPr>
          </a:p>
        </p:txBody>
      </p: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161" name="Content Placeholder 2">
            <a:extLst>
              <a:ext uri="{FF2B5EF4-FFF2-40B4-BE49-F238E27FC236}">
                <a16:creationId xmlns:a16="http://schemas.microsoft.com/office/drawing/2014/main" id="{DA4830E2-6739-E546-8253-0329049E56B5}"/>
              </a:ext>
            </a:extLst>
          </p:cNvPr>
          <p:cNvSpPr txBox="1">
            <a:spLocks/>
          </p:cNvSpPr>
          <p:nvPr/>
        </p:nvSpPr>
        <p:spPr>
          <a:xfrm>
            <a:off x="28068" y="1641061"/>
            <a:ext cx="8987622" cy="215723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8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162" name="Rectangle 161">
            <a:extLst>
              <a:ext uri="{FF2B5EF4-FFF2-40B4-BE49-F238E27FC236}">
                <a16:creationId xmlns:a16="http://schemas.microsoft.com/office/drawing/2014/main" id="{9D36B9B6-CBF0-8343-87AA-E9C15780A282}"/>
              </a:ext>
            </a:extLst>
          </p:cNvPr>
          <p:cNvSpPr/>
          <p:nvPr/>
        </p:nvSpPr>
        <p:spPr>
          <a:xfrm>
            <a:off x="759417" y="4454417"/>
            <a:ext cx="7625166" cy="461665"/>
          </a:xfrm>
          <a:prstGeom prst="rect">
            <a:avLst/>
          </a:prstGeom>
          <a:solidFill>
            <a:schemeClr val="bg1">
              <a:lumMod val="6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Task 1: Allocate DRAM rows to the operands</a:t>
            </a:r>
          </a:p>
        </p:txBody>
      </p:sp>
      <p:sp>
        <p:nvSpPr>
          <p:cNvPr id="163" name="Rectangle 162">
            <a:extLst>
              <a:ext uri="{FF2B5EF4-FFF2-40B4-BE49-F238E27FC236}">
                <a16:creationId xmlns:a16="http://schemas.microsoft.com/office/drawing/2014/main" id="{D8E4EE7E-96B1-6A46-BC6A-3D2ED53C797E}"/>
              </a:ext>
            </a:extLst>
          </p:cNvPr>
          <p:cNvSpPr/>
          <p:nvPr/>
        </p:nvSpPr>
        <p:spPr>
          <a:xfrm>
            <a:off x="759417" y="5147266"/>
            <a:ext cx="7625166" cy="461665"/>
          </a:xfrm>
          <a:prstGeom prst="rect">
            <a:avLst/>
          </a:prstGeom>
          <a:solidFill>
            <a:schemeClr val="bg1">
              <a:lumMod val="6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Task 2: Generate µProgram</a:t>
            </a:r>
          </a:p>
        </p:txBody>
      </p:sp>
      <p:sp>
        <p:nvSpPr>
          <p:cNvPr id="9" name="Slide Number Placeholder 3">
            <a:extLst>
              <a:ext uri="{FF2B5EF4-FFF2-40B4-BE49-F238E27FC236}">
                <a16:creationId xmlns:a16="http://schemas.microsoft.com/office/drawing/2014/main" id="{CFD66293-731A-B748-8027-BFDF87BBD01F}"/>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41357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fad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6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a:t>Starting Simple: Data Copy and Initialization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rPr>
                <a:t>000000000000000</a:t>
              </a: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Zero initialization</a:t>
              </a:r>
              <a:endParaRPr kumimoji="0" lang="en-US" sz="2800" b="0" i="0" u="none" strike="noStrike" kern="0" cap="none" spc="0" normalizeH="0" baseline="0" noProof="0" dirty="0">
                <a:ln>
                  <a:noFill/>
                </a:ln>
                <a:solidFill>
                  <a:srgbClr val="262626">
                    <a:lumMod val="95000"/>
                    <a:lumOff val="5000"/>
                  </a:srgbClr>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262626">
                      <a:lumMod val="95000"/>
                      <a:lumOff val="5000"/>
                    </a:srgbClr>
                  </a:solidFill>
                  <a:effectLst/>
                  <a:uLnTx/>
                  <a:uFillTx/>
                  <a:latin typeface="Tahoma"/>
                  <a:ea typeface="+mn-ea"/>
                  <a:cs typeface="+mn-cs"/>
                </a:rPr>
                <a:t>(e.g., security)</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VM Cloning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a:ln>
                    <a:noFill/>
                  </a:ln>
                  <a:solidFill>
                    <a:srgbClr val="262626">
                      <a:lumMod val="95000"/>
                      <a:lumOff val="5000"/>
                    </a:srgbClr>
                  </a:solidFill>
                  <a:effectLst/>
                  <a:uLnTx/>
                  <a:uFillTx/>
                  <a:latin typeface="Tahoma"/>
                  <a:ea typeface="+mn-ea"/>
                  <a:cs typeface="+mn-cs"/>
                </a:rPr>
                <a:t>Deduplication</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pic>
          <p:nvPicPr>
            <p:cNvPr id="42" name="Picture 41" descr="computer.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a:ln>
                      <a:noFill/>
                    </a:ln>
                    <a:solidFill>
                      <a:srgbClr val="262626">
                        <a:lumMod val="95000"/>
                        <a:lumOff val="5000"/>
                      </a:srgbClr>
                    </a:solidFill>
                    <a:effectLst/>
                    <a:uLnTx/>
                    <a:uFillTx/>
                    <a:latin typeface="Tahoma"/>
                    <a:ea typeface="+mn-ea"/>
                    <a:cs typeface="+mn-cs"/>
                  </a:rPr>
                  <a:t>Checkpointing</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Tahoma"/>
                <a:ea typeface="+mn-ea"/>
                <a:cs typeface="+mn-cs"/>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marR="0" lvl="1" indent="0" algn="l" defTabSz="914400" rtl="0" eaLnBrk="1" fontAlgn="auto" latinLnBrk="0" hangingPunct="1">
              <a:lnSpc>
                <a:spcPct val="100000"/>
              </a:lnSpc>
              <a:spcBef>
                <a:spcPct val="20000"/>
              </a:spcBef>
              <a:spcAft>
                <a:spcPts val="0"/>
              </a:spcAft>
              <a:buClrTx/>
              <a:buSzTx/>
              <a:buFontTx/>
              <a:buNone/>
              <a:tabLst/>
              <a:defRPr/>
            </a:pPr>
            <a:r>
              <a:rPr kumimoji="0" lang="en-US" sz="2400" b="0" i="1"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memmove</a:t>
            </a:r>
            <a:r>
              <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mn-ea"/>
                <a:cs typeface="+mn-cs"/>
              </a:rPr>
              <a:t> &amp; </a:t>
            </a:r>
            <a:r>
              <a:rPr kumimoji="0" lang="en-US" sz="2400" b="0" i="1"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memcpy</a:t>
            </a:r>
            <a:r>
              <a:rPr kumimoji="0" lang="en-US" sz="2400" b="0" i="1"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a:t>
            </a:r>
            <a:r>
              <a:rPr kumimoji="0" lang="en-US" sz="2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 </a:t>
            </a:r>
            <a:r>
              <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5% cycles in Google’s datacenter </a:t>
            </a:r>
            <a:r>
              <a:rPr kumimoji="0" lang="en-US" sz="1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a:t>
            </a:r>
            <a:r>
              <a:rPr kumimoji="0" lang="en-US" sz="1800" b="0" i="0"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Kanev</a:t>
            </a:r>
            <a:r>
              <a:rPr kumimoji="0" lang="en-US" sz="1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 ISCA’15]</a:t>
            </a:r>
            <a:endPar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846325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3062364" y="3748671"/>
            <a:ext cx="3884742" cy="249699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3: </a:t>
                  </a:r>
                  <a:r>
                    <a:rPr kumimoji="0" lang="en-US" sz="1400" b="1"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a:rPr kumimoji="0" lang="en-US" sz="1400" b="1" i="0" u="none" strike="noStrike" kern="120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cs typeface="+mn-cs"/>
                        </a:rPr>
                        <m:t>𝛍</m:t>
                      </m:r>
                    </m:oMath>
                  </a14:m>
                  <a:r>
                    <a:rPr kumimoji="0" lang="en-US" sz="1400" b="1"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92354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3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extLst>
              <p:ext uri="{D42A27DB-BD31-4B8C-83A1-F6EECF244321}">
                <p14:modId xmlns:p14="http://schemas.microsoft.com/office/powerpoint/2010/main" val="1774449923"/>
              </p:ext>
            </p:extLst>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5" y="1974313"/>
                <a:ext cx="144392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59" name="Slide Number Placeholder 3">
            <a:extLst>
              <a:ext uri="{FF2B5EF4-FFF2-40B4-BE49-F238E27FC236}">
                <a16:creationId xmlns:a16="http://schemas.microsoft.com/office/drawing/2014/main" id="{51AF6105-80F4-8E43-886F-00D621B9BB78}"/>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66152435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Step 3: </a:t>
            </a:r>
            <a:r>
              <a:rPr lang="en-US" dirty="0"/>
              <a:t>µProgram</a:t>
            </a:r>
            <a:r>
              <a:rPr lang="en-US" sz="4000" b="1" dirty="0">
                <a:latin typeface="Cambria" panose="02040503050406030204" pitchFamily="18" charset="0"/>
              </a:rPr>
              <a:t> Execution</a:t>
            </a:r>
          </a:p>
        </p:txBody>
      </p:sp>
      <p:sp>
        <p:nvSpPr>
          <p:cNvPr id="3" name="Content Placeholder 2">
            <a:extLst>
              <a:ext uri="{FF2B5EF4-FFF2-40B4-BE49-F238E27FC236}">
                <a16:creationId xmlns:a16="http://schemas.microsoft.com/office/drawing/2014/main" id="{2AA24493-947D-A44B-BC44-FBF7C8449BCF}"/>
              </a:ext>
            </a:extLst>
          </p:cNvPr>
          <p:cNvSpPr>
            <a:spLocks noGrp="1"/>
          </p:cNvSpPr>
          <p:nvPr>
            <p:ph idx="1"/>
          </p:nvPr>
        </p:nvSpPr>
        <p:spPr>
          <a:xfrm>
            <a:off x="75991" y="782570"/>
            <a:ext cx="8987622" cy="5318753"/>
          </a:xfrm>
        </p:spPr>
        <p:txBody>
          <a:bodyPr/>
          <a:lstStyle/>
          <a:p>
            <a:pPr marL="0" indent="0">
              <a:buNone/>
            </a:pPr>
            <a:r>
              <a:rPr lang="en-US" sz="2200" dirty="0">
                <a:latin typeface="Cambria" panose="02040503050406030204" pitchFamily="18" charset="0"/>
              </a:rPr>
              <a:t> </a:t>
            </a:r>
          </a:p>
        </p:txBody>
      </p: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157" name="Content Placeholder 2">
            <a:extLst>
              <a:ext uri="{FF2B5EF4-FFF2-40B4-BE49-F238E27FC236}">
                <a16:creationId xmlns:a16="http://schemas.microsoft.com/office/drawing/2014/main" id="{CBA0CD2D-F5CA-254C-AABE-B8FAB199D311}"/>
              </a:ext>
            </a:extLst>
          </p:cNvPr>
          <p:cNvSpPr txBox="1">
            <a:spLocks/>
          </p:cNvSpPr>
          <p:nvPr/>
        </p:nvSpPr>
        <p:spPr>
          <a:xfrm>
            <a:off x="59106" y="818315"/>
            <a:ext cx="8987622" cy="288495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8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SIMDRAM control unit: </a:t>
            </a: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handles the execution of the µProgram at runtime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Upon receiving a </a:t>
            </a:r>
            <a:r>
              <a:rPr kumimoji="0" lang="en-US" sz="2800" b="1" i="0" u="none" strike="noStrike" kern="1200" cap="none" spc="0" normalizeH="0" baseline="0" noProof="0" dirty="0" err="1">
                <a:ln>
                  <a:noFill/>
                </a:ln>
                <a:solidFill>
                  <a:srgbClr val="C00000"/>
                </a:solidFill>
                <a:effectLst/>
                <a:uLnTx/>
                <a:uFillTx/>
                <a:latin typeface="Cambria" panose="02040503050406030204" pitchFamily="18" charset="0"/>
                <a:ea typeface="+mn-ea"/>
                <a:cs typeface="+mn-cs"/>
              </a:rPr>
              <a:t>bbop</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instruction</a:t>
            </a: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the control unit: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Loads the µProgram</a:t>
            </a:r>
            <a:r>
              <a:rPr kumimoji="0" lang="en-US" sz="2400" b="0" i="0" u="none" strike="noStrike" kern="1200" cap="none" spc="0" normalizeH="0" baseline="0" noProof="0" dirty="0">
                <a:ln>
                  <a:noFill/>
                </a:ln>
                <a:solidFill>
                  <a:srgbClr val="5B9BD5"/>
                </a:solidFill>
                <a:effectLst/>
                <a:uLnTx/>
                <a:uFillTx/>
                <a:latin typeface="Cambria" panose="02040503050406030204" pitchFamily="18" charset="0"/>
                <a:ea typeface="+mn-ea"/>
                <a:cs typeface="+mn-cs"/>
              </a:rPr>
              <a:t>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corresponding to SIMDRAM operation</a:t>
            </a: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endParaRPr kumimoji="0" lang="en-US" sz="1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Issues the sequence of DRAM commands (ACT/PRE)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stored in the µProgram</a:t>
            </a: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to SIMDRAM subarrays to perform the in-DRAM operation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457200" marR="0" lvl="0" indent="-457200" algn="l" defTabSz="914400" rtl="0" eaLnBrk="1" fontAlgn="auto" latinLnBrk="0" hangingPunct="1">
              <a:lnSpc>
                <a:spcPct val="90000"/>
              </a:lnSpc>
              <a:spcBef>
                <a:spcPts val="1000"/>
              </a:spcBef>
              <a:spcAft>
                <a:spcPts val="0"/>
              </a:spcAft>
              <a:buClrTx/>
              <a:buSzTx/>
              <a:buFont typeface="+mj-lt"/>
              <a:buAutoNum type="arabicPeriod"/>
              <a:tabLst/>
              <a:defRPr/>
            </a:pP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685800" marR="0" lvl="1" indent="-228600" algn="l" defTabSz="914400" rtl="0" eaLnBrk="1" fontAlgn="auto" latinLnBrk="0" hangingPunct="1">
              <a:lnSpc>
                <a:spcPct val="90000"/>
              </a:lnSpc>
              <a:spcBef>
                <a:spcPts val="500"/>
              </a:spcBef>
              <a:spcAft>
                <a:spcPts val="0"/>
              </a:spcAft>
              <a:buClrTx/>
              <a:buSzTx/>
              <a:buFont typeface="Cambria" panose="02040503050406030204" pitchFamily="18" charset="0"/>
              <a:buChar char="-"/>
              <a:tabLst/>
              <a:defRPr/>
            </a:pPr>
            <a:endPar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grpSp>
        <p:nvGrpSpPr>
          <p:cNvPr id="160" name="Group 159">
            <a:extLst>
              <a:ext uri="{FF2B5EF4-FFF2-40B4-BE49-F238E27FC236}">
                <a16:creationId xmlns:a16="http://schemas.microsoft.com/office/drawing/2014/main" id="{2B03EDD0-1437-EE49-951F-2B9397CDCFDF}"/>
              </a:ext>
            </a:extLst>
          </p:cNvPr>
          <p:cNvGrpSpPr/>
          <p:nvPr/>
        </p:nvGrpSpPr>
        <p:grpSpPr>
          <a:xfrm>
            <a:off x="2791159" y="4061306"/>
            <a:ext cx="4083060" cy="2461604"/>
            <a:chOff x="2784191" y="4268508"/>
            <a:chExt cx="4083060" cy="2461604"/>
          </a:xfrm>
        </p:grpSpPr>
        <p:sp>
          <p:nvSpPr>
            <p:cNvPr id="161" name="Rectangle 160">
              <a:extLst>
                <a:ext uri="{FF2B5EF4-FFF2-40B4-BE49-F238E27FC236}">
                  <a16:creationId xmlns:a16="http://schemas.microsoft.com/office/drawing/2014/main" id="{A65DB52E-1F4D-4B4F-B201-D257CA3C6622}"/>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1"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162" name="Rectangle 161">
                  <a:extLst>
                    <a:ext uri="{FF2B5EF4-FFF2-40B4-BE49-F238E27FC236}">
                      <a16:creationId xmlns:a16="http://schemas.microsoft.com/office/drawing/2014/main" id="{FA096806-C7A7-5A41-94E0-161CBC69747F}"/>
                    </a:ext>
                  </a:extLst>
                </p:cNvPr>
                <p:cNvSpPr/>
                <p:nvPr/>
              </p:nvSpPr>
              <p:spPr>
                <a:xfrm>
                  <a:off x="3274323" y="4268508"/>
                  <a:ext cx="354751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Execution according to </a:t>
                  </a:r>
                  <a14:m>
                    <m:oMath xmlns:m="http://schemas.openxmlformats.org/officeDocument/2006/math">
                      <m:r>
                        <a:rPr kumimoji="0" lang="en-US" sz="14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mn-cs"/>
                        </a:rPr>
                        <m:t>𝜇</m:t>
                      </m:r>
                    </m:oMath>
                  </a14:m>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162" name="Rectangle 161">
                  <a:extLst>
                    <a:ext uri="{FF2B5EF4-FFF2-40B4-BE49-F238E27FC236}">
                      <a16:creationId xmlns:a16="http://schemas.microsoft.com/office/drawing/2014/main" id="{FA096806-C7A7-5A41-94E0-161CBC69747F}"/>
                    </a:ext>
                  </a:extLst>
                </p:cNvPr>
                <p:cNvSpPr>
                  <a:spLocks noRot="1" noChangeAspect="1" noMove="1" noResize="1" noEditPoints="1" noAdjustHandles="1" noChangeArrowheads="1" noChangeShapeType="1" noTextEdit="1"/>
                </p:cNvSpPr>
                <p:nvPr/>
              </p:nvSpPr>
              <p:spPr>
                <a:xfrm>
                  <a:off x="3274323" y="4268508"/>
                  <a:ext cx="3547510" cy="553998"/>
                </a:xfrm>
                <a:prstGeom prst="rect">
                  <a:avLst/>
                </a:prstGeom>
                <a:blipFill>
                  <a:blip r:embed="rId3"/>
                  <a:stretch>
                    <a:fillRect t="-2222"/>
                  </a:stretch>
                </a:blipFill>
              </p:spPr>
              <p:txBody>
                <a:bodyPr/>
                <a:lstStyle/>
                <a:p>
                  <a:r>
                    <a:rPr lang="en-US">
                      <a:noFill/>
                    </a:rPr>
                    <a:t> </a:t>
                  </a:r>
                </a:p>
              </p:txBody>
            </p:sp>
          </mc:Fallback>
        </mc:AlternateContent>
        <p:sp>
          <p:nvSpPr>
            <p:cNvPr id="163" name="Rectangle 162">
              <a:extLst>
                <a:ext uri="{FF2B5EF4-FFF2-40B4-BE49-F238E27FC236}">
                  <a16:creationId xmlns:a16="http://schemas.microsoft.com/office/drawing/2014/main" id="{5DEF3B53-CCA4-A24B-A07B-625C4213AC52}"/>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164" name="Right Arrow 163">
              <a:extLst>
                <a:ext uri="{FF2B5EF4-FFF2-40B4-BE49-F238E27FC236}">
                  <a16:creationId xmlns:a16="http://schemas.microsoft.com/office/drawing/2014/main" id="{DB5F7629-3E1E-C342-8AFA-BC7FCEBA8D8C}"/>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165" name="Group 164">
            <a:extLst>
              <a:ext uri="{FF2B5EF4-FFF2-40B4-BE49-F238E27FC236}">
                <a16:creationId xmlns:a16="http://schemas.microsoft.com/office/drawing/2014/main" id="{9AC643D4-DB84-794F-8B21-2FB945E77CCA}"/>
              </a:ext>
            </a:extLst>
          </p:cNvPr>
          <p:cNvGrpSpPr/>
          <p:nvPr/>
        </p:nvGrpSpPr>
        <p:grpSpPr>
          <a:xfrm>
            <a:off x="73251" y="4054340"/>
            <a:ext cx="2652598" cy="2143375"/>
            <a:chOff x="66283" y="4261542"/>
            <a:chExt cx="2652598" cy="2143375"/>
          </a:xfrm>
        </p:grpSpPr>
        <p:sp>
          <p:nvSpPr>
            <p:cNvPr id="166" name="Rectangle 165">
              <a:extLst>
                <a:ext uri="{FF2B5EF4-FFF2-40B4-BE49-F238E27FC236}">
                  <a16:creationId xmlns:a16="http://schemas.microsoft.com/office/drawing/2014/main" id="{18A2DA73-88E9-1042-9AE8-F0EE18FCDDA6}"/>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67" name="Rounded Rectangle 166">
              <a:extLst>
                <a:ext uri="{FF2B5EF4-FFF2-40B4-BE49-F238E27FC236}">
                  <a16:creationId xmlns:a16="http://schemas.microsoft.com/office/drawing/2014/main" id="{39F2D3F3-A1C6-4746-AEA6-7E5877669BDD}"/>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68" name="Rectangle 167">
              <a:extLst>
                <a:ext uri="{FF2B5EF4-FFF2-40B4-BE49-F238E27FC236}">
                  <a16:creationId xmlns:a16="http://schemas.microsoft.com/office/drawing/2014/main" id="{A8352CE0-8AEA-AC40-8D78-F4DF8132EE39}"/>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169" name="Rectangle 168">
              <a:extLst>
                <a:ext uri="{FF2B5EF4-FFF2-40B4-BE49-F238E27FC236}">
                  <a16:creationId xmlns:a16="http://schemas.microsoft.com/office/drawing/2014/main" id="{93FE7E7A-A8FC-4D4D-9368-BCD429FEF0C2}"/>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0" name="Rectangle 169">
              <a:extLst>
                <a:ext uri="{FF2B5EF4-FFF2-40B4-BE49-F238E27FC236}">
                  <a16:creationId xmlns:a16="http://schemas.microsoft.com/office/drawing/2014/main" id="{85A7E14A-4A52-3D44-B062-AEB168AE2927}"/>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graphicFrame>
        <p:nvGraphicFramePr>
          <p:cNvPr id="171" name="Table 170">
            <a:extLst>
              <a:ext uri="{FF2B5EF4-FFF2-40B4-BE49-F238E27FC236}">
                <a16:creationId xmlns:a16="http://schemas.microsoft.com/office/drawing/2014/main" id="{EDA2F4D4-3E38-7D4D-A91C-5631C97D82AD}"/>
              </a:ext>
            </a:extLst>
          </p:cNvPr>
          <p:cNvGraphicFramePr>
            <a:graphicFrameLocks noGrp="1"/>
          </p:cNvGraphicFramePr>
          <p:nvPr/>
        </p:nvGraphicFramePr>
        <p:xfrm>
          <a:off x="216104" y="4670187"/>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1" i="1" dirty="0">
                          <a:latin typeface="Courier New" panose="02070309020205020404" pitchFamily="49" charset="0"/>
                          <a:cs typeface="Courier New" panose="02070309020205020404" pitchFamily="49" charset="0"/>
                        </a:rPr>
                        <a:t> </a:t>
                      </a:r>
                      <a:r>
                        <a:rPr lang="en-US" sz="1500" b="1" i="1" dirty="0" err="1">
                          <a:solidFill>
                            <a:srgbClr val="C00000"/>
                          </a:solidFill>
                          <a:latin typeface="Courier New" panose="02070309020205020404" pitchFamily="49" charset="0"/>
                          <a:cs typeface="Courier New" panose="02070309020205020404" pitchFamily="49" charset="0"/>
                        </a:rPr>
                        <a:t>bbop_new</a:t>
                      </a:r>
                      <a:endParaRPr lang="en-US" sz="1500" b="1"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172" name="Straight Arrow Connector 171">
            <a:extLst>
              <a:ext uri="{FF2B5EF4-FFF2-40B4-BE49-F238E27FC236}">
                <a16:creationId xmlns:a16="http://schemas.microsoft.com/office/drawing/2014/main" id="{BAC9DC85-0B23-9B4D-A586-37E54694C39F}"/>
              </a:ext>
            </a:extLst>
          </p:cNvPr>
          <p:cNvCxnSpPr>
            <a:cxnSpLocks/>
          </p:cNvCxnSpPr>
          <p:nvPr/>
        </p:nvCxnSpPr>
        <p:spPr>
          <a:xfrm>
            <a:off x="4780650" y="5284611"/>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73" name="Rectangle 172">
                <a:extLst>
                  <a:ext uri="{FF2B5EF4-FFF2-40B4-BE49-F238E27FC236}">
                    <a16:creationId xmlns:a16="http://schemas.microsoft.com/office/drawing/2014/main" id="{DD061FC1-710F-E34E-8C8E-FDB73F1C5A35}"/>
                  </a:ext>
                </a:extLst>
              </p:cNvPr>
              <p:cNvSpPr/>
              <p:nvPr/>
            </p:nvSpPr>
            <p:spPr>
              <a:xfrm>
                <a:off x="5069720" y="5861617"/>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73" name="Rectangle 172">
                <a:extLst>
                  <a:ext uri="{FF2B5EF4-FFF2-40B4-BE49-F238E27FC236}">
                    <a16:creationId xmlns:a16="http://schemas.microsoft.com/office/drawing/2014/main" id="{DD061FC1-710F-E34E-8C8E-FDB73F1C5A35}"/>
                  </a:ext>
                </a:extLst>
              </p:cNvPr>
              <p:cNvSpPr>
                <a:spLocks noRot="1" noChangeAspect="1" noMove="1" noResize="1" noEditPoints="1" noAdjustHandles="1" noChangeArrowheads="1" noChangeShapeType="1" noTextEdit="1"/>
              </p:cNvSpPr>
              <p:nvPr/>
            </p:nvSpPr>
            <p:spPr>
              <a:xfrm>
                <a:off x="5069720" y="5861617"/>
                <a:ext cx="1559686" cy="338554"/>
              </a:xfrm>
              <a:prstGeom prst="rect">
                <a:avLst/>
              </a:prstGeom>
              <a:blipFill>
                <a:blip r:embed="rId4"/>
                <a:stretch>
                  <a:fillRect t="-3571" b="-21429"/>
                </a:stretch>
              </a:blipFill>
            </p:spPr>
            <p:txBody>
              <a:bodyPr/>
              <a:lstStyle/>
              <a:p>
                <a:r>
                  <a:rPr lang="en-US">
                    <a:noFill/>
                  </a:rPr>
                  <a:t> </a:t>
                </a:r>
              </a:p>
            </p:txBody>
          </p:sp>
        </mc:Fallback>
      </mc:AlternateContent>
      <p:grpSp>
        <p:nvGrpSpPr>
          <p:cNvPr id="174" name="Group 173">
            <a:extLst>
              <a:ext uri="{FF2B5EF4-FFF2-40B4-BE49-F238E27FC236}">
                <a16:creationId xmlns:a16="http://schemas.microsoft.com/office/drawing/2014/main" id="{A9D43FE3-1C12-B444-B879-8D81CC478559}"/>
              </a:ext>
            </a:extLst>
          </p:cNvPr>
          <p:cNvGrpSpPr/>
          <p:nvPr/>
        </p:nvGrpSpPr>
        <p:grpSpPr>
          <a:xfrm>
            <a:off x="3275324" y="4542254"/>
            <a:ext cx="1427824" cy="1662994"/>
            <a:chOff x="2217624" y="4009629"/>
            <a:chExt cx="741370" cy="863478"/>
          </a:xfrm>
        </p:grpSpPr>
        <p:sp>
          <p:nvSpPr>
            <p:cNvPr id="175" name="Rounded Rectangle 174">
              <a:extLst>
                <a:ext uri="{FF2B5EF4-FFF2-40B4-BE49-F238E27FC236}">
                  <a16:creationId xmlns:a16="http://schemas.microsoft.com/office/drawing/2014/main" id="{073F394A-E58B-394F-9017-E5EAD693430D}"/>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6" name="Rectangle 175">
              <a:extLst>
                <a:ext uri="{FF2B5EF4-FFF2-40B4-BE49-F238E27FC236}">
                  <a16:creationId xmlns:a16="http://schemas.microsoft.com/office/drawing/2014/main" id="{12448943-FA3F-4646-9208-BF2C8ED7C9C5}"/>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177" name="Group 176">
              <a:extLst>
                <a:ext uri="{FF2B5EF4-FFF2-40B4-BE49-F238E27FC236}">
                  <a16:creationId xmlns:a16="http://schemas.microsoft.com/office/drawing/2014/main" id="{9FA04EA3-EA87-9C42-AF94-651C570F7730}"/>
                </a:ext>
              </a:extLst>
            </p:cNvPr>
            <p:cNvGrpSpPr/>
            <p:nvPr/>
          </p:nvGrpSpPr>
          <p:grpSpPr>
            <a:xfrm>
              <a:off x="2389421" y="4106286"/>
              <a:ext cx="472920" cy="530098"/>
              <a:chOff x="1825441" y="5257201"/>
              <a:chExt cx="348402" cy="390525"/>
            </a:xfrm>
          </p:grpSpPr>
          <p:sp>
            <p:nvSpPr>
              <p:cNvPr id="178" name="Oval 177">
                <a:extLst>
                  <a:ext uri="{FF2B5EF4-FFF2-40B4-BE49-F238E27FC236}">
                    <a16:creationId xmlns:a16="http://schemas.microsoft.com/office/drawing/2014/main" id="{6A50E784-167B-FF4D-872B-93116591A7DC}"/>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9" name="Oval 178">
                <a:extLst>
                  <a:ext uri="{FF2B5EF4-FFF2-40B4-BE49-F238E27FC236}">
                    <a16:creationId xmlns:a16="http://schemas.microsoft.com/office/drawing/2014/main" id="{AA221555-65C8-7849-A819-6B3AC5A26C93}"/>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80" name="Oval 179">
                <a:extLst>
                  <a:ext uri="{FF2B5EF4-FFF2-40B4-BE49-F238E27FC236}">
                    <a16:creationId xmlns:a16="http://schemas.microsoft.com/office/drawing/2014/main" id="{E9D5AF22-F43C-CE42-BEE2-76D5DA3EB801}"/>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81" name="Curved Connector 180">
                <a:extLst>
                  <a:ext uri="{FF2B5EF4-FFF2-40B4-BE49-F238E27FC236}">
                    <a16:creationId xmlns:a16="http://schemas.microsoft.com/office/drawing/2014/main" id="{C8A4CCF6-D1F2-0F43-9CCC-BFDF76751C19}"/>
                  </a:ext>
                </a:extLst>
              </p:cNvPr>
              <p:cNvCxnSpPr>
                <a:cxnSpLocks/>
                <a:stCxn id="178" idx="6"/>
                <a:endCxn id="17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2" name="Curved Connector 181">
                <a:extLst>
                  <a:ext uri="{FF2B5EF4-FFF2-40B4-BE49-F238E27FC236}">
                    <a16:creationId xmlns:a16="http://schemas.microsoft.com/office/drawing/2014/main" id="{A44A1938-1FDA-3844-A19C-34A244009785}"/>
                  </a:ext>
                </a:extLst>
              </p:cNvPr>
              <p:cNvCxnSpPr>
                <a:cxnSpLocks/>
                <a:stCxn id="179" idx="2"/>
                <a:endCxn id="17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3" name="Curved Connector 182">
                <a:extLst>
                  <a:ext uri="{FF2B5EF4-FFF2-40B4-BE49-F238E27FC236}">
                    <a16:creationId xmlns:a16="http://schemas.microsoft.com/office/drawing/2014/main" id="{34E1DBE5-D415-054F-8F4F-DD22506658A0}"/>
                  </a:ext>
                </a:extLst>
              </p:cNvPr>
              <p:cNvCxnSpPr>
                <a:cxnSpLocks/>
                <a:stCxn id="179" idx="4"/>
                <a:endCxn id="18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4" name="Curved Connector 183">
                <a:extLst>
                  <a:ext uri="{FF2B5EF4-FFF2-40B4-BE49-F238E27FC236}">
                    <a16:creationId xmlns:a16="http://schemas.microsoft.com/office/drawing/2014/main" id="{A9934780-25D4-864E-85B2-3134537ACA16}"/>
                  </a:ext>
                </a:extLst>
              </p:cNvPr>
              <p:cNvCxnSpPr>
                <a:cxnSpLocks/>
                <a:stCxn id="180" idx="1"/>
                <a:endCxn id="17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grpSp>
        <p:nvGrpSpPr>
          <p:cNvPr id="185" name="Group 184">
            <a:extLst>
              <a:ext uri="{FF2B5EF4-FFF2-40B4-BE49-F238E27FC236}">
                <a16:creationId xmlns:a16="http://schemas.microsoft.com/office/drawing/2014/main" id="{1352CAAC-4F4D-6E48-9ED5-9EC761D2767E}"/>
              </a:ext>
            </a:extLst>
          </p:cNvPr>
          <p:cNvGrpSpPr/>
          <p:nvPr/>
        </p:nvGrpSpPr>
        <p:grpSpPr>
          <a:xfrm>
            <a:off x="6862008" y="4050375"/>
            <a:ext cx="2366847" cy="2463263"/>
            <a:chOff x="6855040" y="4257577"/>
            <a:chExt cx="2366847" cy="2463263"/>
          </a:xfrm>
        </p:grpSpPr>
        <p:sp>
          <p:nvSpPr>
            <p:cNvPr id="186" name="Slide Number Placeholder 5">
              <a:extLst>
                <a:ext uri="{FF2B5EF4-FFF2-40B4-BE49-F238E27FC236}">
                  <a16:creationId xmlns:a16="http://schemas.microsoft.com/office/drawing/2014/main" id="{61D14E2C-ED0A-F248-9BF3-FA3EFF4CA30A}"/>
                </a:ext>
              </a:extLst>
            </p:cNvPr>
            <p:cNvSpPr txBox="1">
              <a:spLocks/>
            </p:cNvSpPr>
            <p:nvPr/>
          </p:nvSpPr>
          <p:spPr>
            <a:xfrm>
              <a:off x="7924800"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tint val="75000"/>
                    </a:prstClr>
                  </a:solidFill>
                  <a:effectLst/>
                  <a:uLnTx/>
                  <a:uFillTx/>
                  <a:latin typeface="Cambria" panose="02040503050406030204" pitchFamily="18" charset="0"/>
                  <a:ea typeface="Cambria Math" panose="02040503050406030204" pitchFamily="18" charset="0"/>
                  <a:cs typeface="+mn-cs"/>
                </a:rPr>
                <a:t>18</a:t>
              </a:r>
            </a:p>
          </p:txBody>
        </p:sp>
        <p:sp>
          <p:nvSpPr>
            <p:cNvPr id="187" name="Rectangle 186">
              <a:extLst>
                <a:ext uri="{FF2B5EF4-FFF2-40B4-BE49-F238E27FC236}">
                  <a16:creationId xmlns:a16="http://schemas.microsoft.com/office/drawing/2014/main" id="{D7B4B279-D617-D74D-8E6D-3BE232B1D3A1}"/>
                </a:ext>
              </a:extLst>
            </p:cNvPr>
            <p:cNvSpPr/>
            <p:nvPr/>
          </p:nvSpPr>
          <p:spPr>
            <a:xfrm>
              <a:off x="7279373" y="4555620"/>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88" name="Rounded Rectangle 187">
              <a:extLst>
                <a:ext uri="{FF2B5EF4-FFF2-40B4-BE49-F238E27FC236}">
                  <a16:creationId xmlns:a16="http://schemas.microsoft.com/office/drawing/2014/main" id="{C498A2E7-EABE-4345-ADCA-E11C1D73BF86}"/>
                </a:ext>
              </a:extLst>
            </p:cNvPr>
            <p:cNvSpPr/>
            <p:nvPr/>
          </p:nvSpPr>
          <p:spPr>
            <a:xfrm>
              <a:off x="7378326" y="5093017"/>
              <a:ext cx="1598850" cy="1447274"/>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89" name="Straight Arrow Connector 188">
              <a:extLst>
                <a:ext uri="{FF2B5EF4-FFF2-40B4-BE49-F238E27FC236}">
                  <a16:creationId xmlns:a16="http://schemas.microsoft.com/office/drawing/2014/main" id="{249AA1E4-4A97-9744-993C-2FFFC5CA62CA}"/>
                </a:ext>
              </a:extLst>
            </p:cNvPr>
            <p:cNvCxnSpPr>
              <a:cxnSpLocks/>
            </p:cNvCxnSpPr>
            <p:nvPr/>
          </p:nvCxnSpPr>
          <p:spPr>
            <a:xfrm>
              <a:off x="6855040" y="5591336"/>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90" name="Oval 189">
              <a:extLst>
                <a:ext uri="{FF2B5EF4-FFF2-40B4-BE49-F238E27FC236}">
                  <a16:creationId xmlns:a16="http://schemas.microsoft.com/office/drawing/2014/main" id="{8B562D45-FE2B-0E4B-8A9E-41F605225ED2}"/>
                </a:ext>
              </a:extLst>
            </p:cNvPr>
            <p:cNvSpPr/>
            <p:nvPr/>
          </p:nvSpPr>
          <p:spPr>
            <a:xfrm rot="16200000" flipH="1">
              <a:off x="8866977" y="6471697"/>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1" name="Oval 190">
              <a:extLst>
                <a:ext uri="{FF2B5EF4-FFF2-40B4-BE49-F238E27FC236}">
                  <a16:creationId xmlns:a16="http://schemas.microsoft.com/office/drawing/2014/main" id="{884456A1-491C-BB4D-B2A7-3B85F1CA2181}"/>
                </a:ext>
              </a:extLst>
            </p:cNvPr>
            <p:cNvSpPr/>
            <p:nvPr/>
          </p:nvSpPr>
          <p:spPr>
            <a:xfrm rot="16200000" flipH="1">
              <a:off x="8866977" y="5360238"/>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192" name="Group 191">
              <a:extLst>
                <a:ext uri="{FF2B5EF4-FFF2-40B4-BE49-F238E27FC236}">
                  <a16:creationId xmlns:a16="http://schemas.microsoft.com/office/drawing/2014/main" id="{C4BF901A-E5CB-E24F-BF2A-426CB67E375A}"/>
                </a:ext>
              </a:extLst>
            </p:cNvPr>
            <p:cNvGrpSpPr/>
            <p:nvPr/>
          </p:nvGrpSpPr>
          <p:grpSpPr>
            <a:xfrm>
              <a:off x="8308041" y="5176869"/>
              <a:ext cx="557538" cy="1269957"/>
              <a:chOff x="4830795" y="4111398"/>
              <a:chExt cx="289491" cy="755921"/>
            </a:xfrm>
          </p:grpSpPr>
          <p:grpSp>
            <p:nvGrpSpPr>
              <p:cNvPr id="202" name="Group 201">
                <a:extLst>
                  <a:ext uri="{FF2B5EF4-FFF2-40B4-BE49-F238E27FC236}">
                    <a16:creationId xmlns:a16="http://schemas.microsoft.com/office/drawing/2014/main" id="{CFD72E82-F53B-3A42-B146-340335087E8B}"/>
                  </a:ext>
                </a:extLst>
              </p:cNvPr>
              <p:cNvGrpSpPr/>
              <p:nvPr/>
            </p:nvGrpSpPr>
            <p:grpSpPr>
              <a:xfrm>
                <a:off x="4830795" y="4111398"/>
                <a:ext cx="289489" cy="755921"/>
                <a:chOff x="4830795" y="4111398"/>
                <a:chExt cx="289489" cy="755921"/>
              </a:xfrm>
            </p:grpSpPr>
            <p:sp>
              <p:nvSpPr>
                <p:cNvPr id="204" name="Rectangle 203">
                  <a:extLst>
                    <a:ext uri="{FF2B5EF4-FFF2-40B4-BE49-F238E27FC236}">
                      <a16:creationId xmlns:a16="http://schemas.microsoft.com/office/drawing/2014/main" id="{BDAB251D-2A8D-D247-A693-80AB694EAD77}"/>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5" name="Oval 204">
                  <a:extLst>
                    <a:ext uri="{FF2B5EF4-FFF2-40B4-BE49-F238E27FC236}">
                      <a16:creationId xmlns:a16="http://schemas.microsoft.com/office/drawing/2014/main" id="{5762801F-240B-F642-A13F-99166B439D05}"/>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6" name="Oval 205">
                  <a:extLst>
                    <a:ext uri="{FF2B5EF4-FFF2-40B4-BE49-F238E27FC236}">
                      <a16:creationId xmlns:a16="http://schemas.microsoft.com/office/drawing/2014/main" id="{2B557B16-EC3C-774E-9F1F-7491D87769CF}"/>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7" name="Oval 206">
                  <a:extLst>
                    <a:ext uri="{FF2B5EF4-FFF2-40B4-BE49-F238E27FC236}">
                      <a16:creationId xmlns:a16="http://schemas.microsoft.com/office/drawing/2014/main" id="{B2770ECE-B39A-734B-8600-61DCBA2DE4C2}"/>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8" name="Oval 207">
                  <a:extLst>
                    <a:ext uri="{FF2B5EF4-FFF2-40B4-BE49-F238E27FC236}">
                      <a16:creationId xmlns:a16="http://schemas.microsoft.com/office/drawing/2014/main" id="{E025AD8D-48A2-4949-825B-A755F6662F14}"/>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203" name="Rectangle 202">
                <a:extLst>
                  <a:ext uri="{FF2B5EF4-FFF2-40B4-BE49-F238E27FC236}">
                    <a16:creationId xmlns:a16="http://schemas.microsoft.com/office/drawing/2014/main" id="{C925FBB3-DC0D-A046-9C05-CF4594CA5E40}"/>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193" name="Group 192">
              <a:extLst>
                <a:ext uri="{FF2B5EF4-FFF2-40B4-BE49-F238E27FC236}">
                  <a16:creationId xmlns:a16="http://schemas.microsoft.com/office/drawing/2014/main" id="{7EAE495D-4A4B-0047-9734-F6D762FACB04}"/>
                </a:ext>
              </a:extLst>
            </p:cNvPr>
            <p:cNvGrpSpPr/>
            <p:nvPr/>
          </p:nvGrpSpPr>
          <p:grpSpPr>
            <a:xfrm rot="16200000">
              <a:off x="8185361" y="5662459"/>
              <a:ext cx="756076" cy="293602"/>
              <a:chOff x="4340198" y="1826549"/>
              <a:chExt cx="485918" cy="276639"/>
            </a:xfrm>
          </p:grpSpPr>
          <p:sp>
            <p:nvSpPr>
              <p:cNvPr id="200" name="Rectangle 199">
                <a:extLst>
                  <a:ext uri="{FF2B5EF4-FFF2-40B4-BE49-F238E27FC236}">
                    <a16:creationId xmlns:a16="http://schemas.microsoft.com/office/drawing/2014/main" id="{3A7D3514-AA53-DD4E-BD10-3AC9D3716CDD}"/>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1" name="Rectangle 200">
                <a:extLst>
                  <a:ext uri="{FF2B5EF4-FFF2-40B4-BE49-F238E27FC236}">
                    <a16:creationId xmlns:a16="http://schemas.microsoft.com/office/drawing/2014/main" id="{250E5945-6A10-8E49-8DAD-F7F940EE8C63}"/>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194" name="Rectangle 193">
              <a:extLst>
                <a:ext uri="{FF2B5EF4-FFF2-40B4-BE49-F238E27FC236}">
                  <a16:creationId xmlns:a16="http://schemas.microsoft.com/office/drawing/2014/main" id="{1AC69583-F8BE-7947-8E60-DFC316484ED2}"/>
                </a:ext>
              </a:extLst>
            </p:cNvPr>
            <p:cNvSpPr/>
            <p:nvPr/>
          </p:nvSpPr>
          <p:spPr>
            <a:xfrm rot="16200000">
              <a:off x="7072109" y="5668979"/>
              <a:ext cx="1073627"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1" i="1"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sp>
          <p:nvSpPr>
            <p:cNvPr id="195" name="Rectangle 194">
              <a:extLst>
                <a:ext uri="{FF2B5EF4-FFF2-40B4-BE49-F238E27FC236}">
                  <a16:creationId xmlns:a16="http://schemas.microsoft.com/office/drawing/2014/main" id="{7CB2A93D-2D56-BD4C-BA44-F22F1A331F0D}"/>
                </a:ext>
              </a:extLst>
            </p:cNvPr>
            <p:cNvSpPr/>
            <p:nvPr/>
          </p:nvSpPr>
          <p:spPr>
            <a:xfrm>
              <a:off x="7116062" y="4257577"/>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cxnSp>
          <p:nvCxnSpPr>
            <p:cNvPr id="196" name="Straight Arrow Connector 195">
              <a:extLst>
                <a:ext uri="{FF2B5EF4-FFF2-40B4-BE49-F238E27FC236}">
                  <a16:creationId xmlns:a16="http://schemas.microsoft.com/office/drawing/2014/main" id="{E538FA18-97AB-8B40-A433-96F80CA46C2A}"/>
                </a:ext>
              </a:extLst>
            </p:cNvPr>
            <p:cNvCxnSpPr>
              <a:cxnSpLocks/>
            </p:cNvCxnSpPr>
            <p:nvPr/>
          </p:nvCxnSpPr>
          <p:spPr>
            <a:xfrm flipV="1">
              <a:off x="7756927" y="5846929"/>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197" name="Rectangle 196">
              <a:extLst>
                <a:ext uri="{FF2B5EF4-FFF2-40B4-BE49-F238E27FC236}">
                  <a16:creationId xmlns:a16="http://schemas.microsoft.com/office/drawing/2014/main" id="{01D998F4-BA23-F848-9F6F-405E77EE6FE1}"/>
                </a:ext>
              </a:extLst>
            </p:cNvPr>
            <p:cNvSpPr/>
            <p:nvPr/>
          </p:nvSpPr>
          <p:spPr>
            <a:xfrm>
              <a:off x="7365094" y="4541202"/>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sp>
          <p:nvSpPr>
            <p:cNvPr id="198" name="Oval 197">
              <a:extLst>
                <a:ext uri="{FF2B5EF4-FFF2-40B4-BE49-F238E27FC236}">
                  <a16:creationId xmlns:a16="http://schemas.microsoft.com/office/drawing/2014/main" id="{1588C506-960D-4B43-A104-A633D531EB8F}"/>
                </a:ext>
              </a:extLst>
            </p:cNvPr>
            <p:cNvSpPr>
              <a:spLocks noChangeAspect="1"/>
            </p:cNvSpPr>
            <p:nvPr/>
          </p:nvSpPr>
          <p:spPr>
            <a:xfrm>
              <a:off x="8788782" y="6343277"/>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99" name="Oval 198">
              <a:extLst>
                <a:ext uri="{FF2B5EF4-FFF2-40B4-BE49-F238E27FC236}">
                  <a16:creationId xmlns:a16="http://schemas.microsoft.com/office/drawing/2014/main" id="{DF5B5716-6682-C04A-8371-D2DB4FD8DE0D}"/>
                </a:ext>
              </a:extLst>
            </p:cNvPr>
            <p:cNvSpPr>
              <a:spLocks noChangeAspect="1"/>
            </p:cNvSpPr>
            <p:nvPr/>
          </p:nvSpPr>
          <p:spPr>
            <a:xfrm>
              <a:off x="8782340" y="5239787"/>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aphicFrame>
        <p:nvGraphicFramePr>
          <p:cNvPr id="209" name="Table 208">
            <a:extLst>
              <a:ext uri="{FF2B5EF4-FFF2-40B4-BE49-F238E27FC236}">
                <a16:creationId xmlns:a16="http://schemas.microsoft.com/office/drawing/2014/main" id="{88DE2D38-1513-0044-8680-6E5DB1BB95E0}"/>
              </a:ext>
            </a:extLst>
          </p:cNvPr>
          <p:cNvGraphicFramePr>
            <a:graphicFrameLocks noGrp="1"/>
          </p:cNvGraphicFramePr>
          <p:nvPr/>
        </p:nvGraphicFramePr>
        <p:xfrm>
          <a:off x="5089713" y="4587513"/>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11" name="Rounded Rectangle 210">
            <a:extLst>
              <a:ext uri="{FF2B5EF4-FFF2-40B4-BE49-F238E27FC236}">
                <a16:creationId xmlns:a16="http://schemas.microsoft.com/office/drawing/2014/main" id="{A0D80D61-D9C4-CF44-A70A-AFEA98D71913}"/>
              </a:ext>
            </a:extLst>
          </p:cNvPr>
          <p:cNvSpPr/>
          <p:nvPr/>
        </p:nvSpPr>
        <p:spPr>
          <a:xfrm>
            <a:off x="312280" y="5259279"/>
            <a:ext cx="2034212" cy="28732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Rounded Rectangle 57">
            <a:extLst>
              <a:ext uri="{FF2B5EF4-FFF2-40B4-BE49-F238E27FC236}">
                <a16:creationId xmlns:a16="http://schemas.microsoft.com/office/drawing/2014/main" id="{FC5E7F57-2884-F343-A8BC-08674C4FE3BF}"/>
              </a:ext>
            </a:extLst>
          </p:cNvPr>
          <p:cNvSpPr/>
          <p:nvPr/>
        </p:nvSpPr>
        <p:spPr>
          <a:xfrm>
            <a:off x="4984473" y="4456113"/>
            <a:ext cx="1705701" cy="1757217"/>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Rounded Rectangle 58">
            <a:extLst>
              <a:ext uri="{FF2B5EF4-FFF2-40B4-BE49-F238E27FC236}">
                <a16:creationId xmlns:a16="http://schemas.microsoft.com/office/drawing/2014/main" id="{97F5BB6A-FE95-8341-9D94-DD1225D59D6F}"/>
              </a:ext>
            </a:extLst>
          </p:cNvPr>
          <p:cNvSpPr/>
          <p:nvPr/>
        </p:nvSpPr>
        <p:spPr>
          <a:xfrm>
            <a:off x="7355174" y="4405342"/>
            <a:ext cx="1705699" cy="194018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Rounded Rectangle 60">
            <a:extLst>
              <a:ext uri="{FF2B5EF4-FFF2-40B4-BE49-F238E27FC236}">
                <a16:creationId xmlns:a16="http://schemas.microsoft.com/office/drawing/2014/main" id="{A0D7A98F-9913-784E-830F-6BAF61737B22}"/>
              </a:ext>
            </a:extLst>
          </p:cNvPr>
          <p:cNvSpPr/>
          <p:nvPr/>
        </p:nvSpPr>
        <p:spPr>
          <a:xfrm>
            <a:off x="3231845" y="4464018"/>
            <a:ext cx="1536044" cy="1705742"/>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2" name="Rounded Rectangle 61">
            <a:extLst>
              <a:ext uri="{FF2B5EF4-FFF2-40B4-BE49-F238E27FC236}">
                <a16:creationId xmlns:a16="http://schemas.microsoft.com/office/drawing/2014/main" id="{B8FCF565-6A95-394C-9062-76C4B03406BA}"/>
              </a:ext>
            </a:extLst>
          </p:cNvPr>
          <p:cNvSpPr/>
          <p:nvPr/>
        </p:nvSpPr>
        <p:spPr>
          <a:xfrm>
            <a:off x="3068818" y="4320544"/>
            <a:ext cx="3917839" cy="220236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Slide Number Placeholder 3">
            <a:extLst>
              <a:ext uri="{FF2B5EF4-FFF2-40B4-BE49-F238E27FC236}">
                <a16:creationId xmlns:a16="http://schemas.microsoft.com/office/drawing/2014/main" id="{69265219-7718-3545-9FA1-3BA420796461}"/>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5766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7">
                                            <p:txEl>
                                              <p:pRg st="0" end="0"/>
                                            </p:txEl>
                                          </p:spTgt>
                                        </p:tgtEl>
                                        <p:attrNameLst>
                                          <p:attrName>style.visibility</p:attrName>
                                        </p:attrNameLst>
                                      </p:cBhvr>
                                      <p:to>
                                        <p:strVal val="visible"/>
                                      </p:to>
                                    </p:set>
                                    <p:animEffect transition="in" filter="fade">
                                      <p:cBhvr>
                                        <p:cTn id="7" dur="500"/>
                                        <p:tgtEl>
                                          <p:spTgt spid="15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fade">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57">
                                            <p:txEl>
                                              <p:pRg st="2" end="2"/>
                                            </p:txEl>
                                          </p:spTgt>
                                        </p:tgtEl>
                                        <p:attrNameLst>
                                          <p:attrName>style.visibility</p:attrName>
                                        </p:attrNameLst>
                                      </p:cBhvr>
                                      <p:to>
                                        <p:strVal val="visible"/>
                                      </p:to>
                                    </p:set>
                                    <p:animEffect transition="in" filter="fade">
                                      <p:cBhvr>
                                        <p:cTn id="15" dur="500"/>
                                        <p:tgtEl>
                                          <p:spTgt spid="157">
                                            <p:txEl>
                                              <p:pRg st="2" end="2"/>
                                            </p:txEl>
                                          </p:spTgt>
                                        </p:tgtEl>
                                      </p:cBhvr>
                                    </p:animEffect>
                                  </p:childTnLst>
                                </p:cTn>
                              </p:par>
                              <p:par>
                                <p:cTn id="16" presetID="10" presetClass="exit" presetSubtype="0" fill="hold" grpId="1" nodeType="withEffect">
                                  <p:stCondLst>
                                    <p:cond delay="0"/>
                                  </p:stCondLst>
                                  <p:childTnLst>
                                    <p:animEffect transition="out" filter="fade">
                                      <p:cBhvr>
                                        <p:cTn id="17" dur="500"/>
                                        <p:tgtEl>
                                          <p:spTgt spid="62"/>
                                        </p:tgtEl>
                                      </p:cBhvr>
                                    </p:animEffect>
                                    <p:set>
                                      <p:cBhvr>
                                        <p:cTn id="18" dur="1" fill="hold">
                                          <p:stCondLst>
                                            <p:cond delay="499"/>
                                          </p:stCondLst>
                                        </p:cTn>
                                        <p:tgtEl>
                                          <p:spTgt spid="62"/>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211"/>
                                        </p:tgtEl>
                                        <p:attrNameLst>
                                          <p:attrName>style.visibility</p:attrName>
                                        </p:attrNameLst>
                                      </p:cBhvr>
                                      <p:to>
                                        <p:strVal val="visible"/>
                                      </p:to>
                                    </p:set>
                                    <p:animEffect transition="in" filter="fade">
                                      <p:cBhvr>
                                        <p:cTn id="21" dur="500"/>
                                        <p:tgtEl>
                                          <p:spTgt spid="211"/>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211"/>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157">
                                            <p:txEl>
                                              <p:pRg st="4" end="4"/>
                                            </p:txEl>
                                          </p:spTgt>
                                        </p:tgtEl>
                                        <p:attrNameLst>
                                          <p:attrName>style.visibility</p:attrName>
                                        </p:attrNameLst>
                                      </p:cBhvr>
                                      <p:to>
                                        <p:strVal val="visible"/>
                                      </p:to>
                                    </p:set>
                                    <p:animEffect transition="in" filter="fade">
                                      <p:cBhvr>
                                        <p:cTn id="28" dur="500"/>
                                        <p:tgtEl>
                                          <p:spTgt spid="157">
                                            <p:txEl>
                                              <p:pRg st="4" end="4"/>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58"/>
                                        </p:tgtEl>
                                      </p:cBhvr>
                                    </p:animEffect>
                                    <p:set>
                                      <p:cBhvr>
                                        <p:cTn id="36" dur="1" fill="hold">
                                          <p:stCondLst>
                                            <p:cond delay="499"/>
                                          </p:stCondLst>
                                        </p:cTn>
                                        <p:tgtEl>
                                          <p:spTgt spid="58"/>
                                        </p:tgtEl>
                                        <p:attrNameLst>
                                          <p:attrName>style.visibility</p:attrName>
                                        </p:attrNameLst>
                                      </p:cBhvr>
                                      <p:to>
                                        <p:strVal val="hidden"/>
                                      </p:to>
                                    </p:se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nodeType="withEffect">
                                  <p:stCondLst>
                                    <p:cond delay="0"/>
                                  </p:stCondLst>
                                  <p:childTnLst>
                                    <p:set>
                                      <p:cBhvr>
                                        <p:cTn id="41" dur="1" fill="hold">
                                          <p:stCondLst>
                                            <p:cond delay="0"/>
                                          </p:stCondLst>
                                        </p:cTn>
                                        <p:tgtEl>
                                          <p:spTgt spid="157">
                                            <p:txEl>
                                              <p:pRg st="6" end="6"/>
                                            </p:txEl>
                                          </p:spTgt>
                                        </p:tgtEl>
                                        <p:attrNameLst>
                                          <p:attrName>style.visibility</p:attrName>
                                        </p:attrNameLst>
                                      </p:cBhvr>
                                      <p:to>
                                        <p:strVal val="visible"/>
                                      </p:to>
                                    </p:set>
                                    <p:animEffect transition="in" filter="fade">
                                      <p:cBhvr>
                                        <p:cTn id="42" dur="500"/>
                                        <p:tgtEl>
                                          <p:spTgt spid="157">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61"/>
                                        </p:tgtEl>
                                      </p:cBhvr>
                                    </p:animEffect>
                                    <p:set>
                                      <p:cBhvr>
                                        <p:cTn id="47" dur="1" fill="hold">
                                          <p:stCondLst>
                                            <p:cond delay="499"/>
                                          </p:stCondLst>
                                        </p:cTn>
                                        <p:tgtEl>
                                          <p:spTgt spid="61"/>
                                        </p:tgtEl>
                                        <p:attrNameLst>
                                          <p:attrName>style.visibility</p:attrName>
                                        </p:attrNameLst>
                                      </p:cBhvr>
                                      <p:to>
                                        <p:strVal val="hidden"/>
                                      </p:to>
                                    </p:set>
                                  </p:childTnLst>
                                </p:cTn>
                              </p:par>
                              <p:par>
                                <p:cTn id="48" presetID="10" presetClass="entr" presetSubtype="0" fill="hold" grpId="0" nodeType="withEffect">
                                  <p:stCondLst>
                                    <p:cond delay="0"/>
                                  </p:stCondLst>
                                  <p:childTnLst>
                                    <p:set>
                                      <p:cBhvr>
                                        <p:cTn id="49" dur="1" fill="hold">
                                          <p:stCondLst>
                                            <p:cond delay="0"/>
                                          </p:stCondLst>
                                        </p:cTn>
                                        <p:tgtEl>
                                          <p:spTgt spid="59"/>
                                        </p:tgtEl>
                                        <p:attrNameLst>
                                          <p:attrName>style.visibility</p:attrName>
                                        </p:attrNameLst>
                                      </p:cBhvr>
                                      <p:to>
                                        <p:strVal val="visible"/>
                                      </p:to>
                                    </p:set>
                                    <p:animEffect transition="in" filter="fade">
                                      <p:cBhvr>
                                        <p:cTn id="5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animBg="1"/>
      <p:bldP spid="211" grpId="1" animBg="1"/>
      <p:bldP spid="58" grpId="0" animBg="1"/>
      <p:bldP spid="58" grpId="1" animBg="1"/>
      <p:bldP spid="59" grpId="0" animBg="1"/>
      <p:bldP spid="61" grpId="0" animBg="1"/>
      <p:bldP spid="61" grpId="1" animBg="1"/>
      <p:bldP spid="62" grpId="0" animBg="1"/>
      <p:bldP spid="62"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34"/>
                                        </p:tgtEl>
                                        <p:attrNameLst>
                                          <p:attrName>style.visibility</p:attrName>
                                        </p:attrNameLst>
                                      </p:cBhvr>
                                      <p:to>
                                        <p:strVal val="visible"/>
                                      </p:to>
                                    </p:set>
                                    <p:animEffect transition="in" filter="fade">
                                      <p:cBhvr>
                                        <p:cTn id="20"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48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spTree>
    <p:extLst>
      <p:ext uri="{BB962C8B-B14F-4D97-AF65-F5344CB8AC3E}">
        <p14:creationId xmlns:p14="http://schemas.microsoft.com/office/powerpoint/2010/main" val="392870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160182560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53328" y="139772"/>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6498882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p:txBody>
          <a:bodyPr/>
          <a:lstStyle/>
          <a:p>
            <a:r>
              <a:rPr lang="en-US" sz="4400" b="1" dirty="0">
                <a:latin typeface="Cambria" panose="02040503050406030204" pitchFamily="18" charset="0"/>
              </a:rPr>
              <a:t>More in the Paper</a:t>
            </a:r>
          </a:p>
        </p:txBody>
      </p:sp>
      <p:grpSp>
        <p:nvGrpSpPr>
          <p:cNvPr id="3" name="Group 2">
            <a:extLst>
              <a:ext uri="{FF2B5EF4-FFF2-40B4-BE49-F238E27FC236}">
                <a16:creationId xmlns:a16="http://schemas.microsoft.com/office/drawing/2014/main" id="{C23BFDBB-9CAE-4F42-8D67-DF44BAA2C723}"/>
              </a:ext>
            </a:extLst>
          </p:cNvPr>
          <p:cNvGrpSpPr/>
          <p:nvPr/>
        </p:nvGrpSpPr>
        <p:grpSpPr>
          <a:xfrm>
            <a:off x="1327974" y="1005756"/>
            <a:ext cx="6488052" cy="3979367"/>
            <a:chOff x="1327974" y="1362217"/>
            <a:chExt cx="6488052" cy="3979367"/>
          </a:xfrm>
          <a:solidFill>
            <a:schemeClr val="bg2">
              <a:lumMod val="75000"/>
            </a:schemeClr>
          </a:solidFill>
        </p:grpSpPr>
        <p:sp>
          <p:nvSpPr>
            <p:cNvPr id="4" name="Rectangle 3">
              <a:extLst>
                <a:ext uri="{FF2B5EF4-FFF2-40B4-BE49-F238E27FC236}">
                  <a16:creationId xmlns:a16="http://schemas.microsoft.com/office/drawing/2014/main" id="{5E509237-9A28-6E43-B4B5-7B3410449C33}"/>
                </a:ext>
              </a:extLst>
            </p:cNvPr>
            <p:cNvSpPr/>
            <p:nvPr/>
          </p:nvSpPr>
          <p:spPr>
            <a:xfrm>
              <a:off x="1327974" y="1362217"/>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Efficiently transposing data</a:t>
              </a:r>
            </a:p>
          </p:txBody>
        </p:sp>
        <p:sp>
          <p:nvSpPr>
            <p:cNvPr id="5" name="Rectangle 4">
              <a:extLst>
                <a:ext uri="{FF2B5EF4-FFF2-40B4-BE49-F238E27FC236}">
                  <a16:creationId xmlns:a16="http://schemas.microsoft.com/office/drawing/2014/main" id="{46024FA7-0E36-0348-8E83-CE41B3D635C5}"/>
                </a:ext>
              </a:extLst>
            </p:cNvPr>
            <p:cNvSpPr/>
            <p:nvPr/>
          </p:nvSpPr>
          <p:spPr>
            <a:xfrm>
              <a:off x="1327974" y="1991891"/>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Programming interface</a:t>
              </a:r>
            </a:p>
          </p:txBody>
        </p:sp>
        <p:sp>
          <p:nvSpPr>
            <p:cNvPr id="6" name="Rectangle 5">
              <a:extLst>
                <a:ext uri="{FF2B5EF4-FFF2-40B4-BE49-F238E27FC236}">
                  <a16:creationId xmlns:a16="http://schemas.microsoft.com/office/drawing/2014/main" id="{FAEB57DE-CE03-3842-AE33-C6632E89D95A}"/>
                </a:ext>
              </a:extLst>
            </p:cNvPr>
            <p:cNvSpPr/>
            <p:nvPr/>
          </p:nvSpPr>
          <p:spPr>
            <a:xfrm>
              <a:off x="1327974" y="2621565"/>
              <a:ext cx="6488052" cy="830997"/>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Handling page faults, address translation, coherence, and interrupts</a:t>
              </a:r>
            </a:p>
          </p:txBody>
        </p:sp>
        <p:sp>
          <p:nvSpPr>
            <p:cNvPr id="7" name="Rectangle 6">
              <a:extLst>
                <a:ext uri="{FF2B5EF4-FFF2-40B4-BE49-F238E27FC236}">
                  <a16:creationId xmlns:a16="http://schemas.microsoft.com/office/drawing/2014/main" id="{B0CA1848-8566-5D4A-A234-7E018C4D2764}"/>
                </a:ext>
              </a:extLst>
            </p:cNvPr>
            <p:cNvSpPr/>
            <p:nvPr/>
          </p:nvSpPr>
          <p:spPr>
            <a:xfrm>
              <a:off x="1327974" y="3620571"/>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Handling limited subarray size</a:t>
              </a:r>
            </a:p>
          </p:txBody>
        </p:sp>
        <p:sp>
          <p:nvSpPr>
            <p:cNvPr id="8" name="Rectangle 7">
              <a:extLst>
                <a:ext uri="{FF2B5EF4-FFF2-40B4-BE49-F238E27FC236}">
                  <a16:creationId xmlns:a16="http://schemas.microsoft.com/office/drawing/2014/main" id="{CA458648-003A-BC4F-8807-7135981C93E8}"/>
                </a:ext>
              </a:extLst>
            </p:cNvPr>
            <p:cNvSpPr/>
            <p:nvPr/>
          </p:nvSpPr>
          <p:spPr>
            <a:xfrm>
              <a:off x="1327974" y="4250245"/>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Security implications</a:t>
              </a:r>
            </a:p>
          </p:txBody>
        </p:sp>
        <p:sp>
          <p:nvSpPr>
            <p:cNvPr id="9" name="Rectangle 8">
              <a:extLst>
                <a:ext uri="{FF2B5EF4-FFF2-40B4-BE49-F238E27FC236}">
                  <a16:creationId xmlns:a16="http://schemas.microsoft.com/office/drawing/2014/main" id="{B7338D2E-4E21-B049-9F43-5B0988F9961B}"/>
                </a:ext>
              </a:extLst>
            </p:cNvPr>
            <p:cNvSpPr/>
            <p:nvPr/>
          </p:nvSpPr>
          <p:spPr>
            <a:xfrm>
              <a:off x="1327974" y="4879919"/>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Limitations of our framework</a:t>
              </a:r>
            </a:p>
          </p:txBody>
        </p:sp>
      </p:grpSp>
      <p:pic>
        <p:nvPicPr>
          <p:cNvPr id="11" name="Picture 10">
            <a:extLst>
              <a:ext uri="{FF2B5EF4-FFF2-40B4-BE49-F238E27FC236}">
                <a16:creationId xmlns:a16="http://schemas.microsoft.com/office/drawing/2014/main" id="{0F86399A-052D-BB43-B15D-E5D6C0B489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7146" y="858745"/>
            <a:ext cx="6069707" cy="1734924"/>
          </a:xfrm>
          <a:prstGeom prst="rect">
            <a:avLst/>
          </a:prstGeom>
          <a:ln w="28575">
            <a:solidFill>
              <a:schemeClr val="tx1"/>
            </a:solidFill>
          </a:ln>
        </p:spPr>
      </p:pic>
      <p:sp>
        <p:nvSpPr>
          <p:cNvPr id="12" name="Slide Number Placeholder 3">
            <a:extLst>
              <a:ext uri="{FF2B5EF4-FFF2-40B4-BE49-F238E27FC236}">
                <a16:creationId xmlns:a16="http://schemas.microsoft.com/office/drawing/2014/main" id="{7849E0F0-3C82-F642-9239-E92311EBC649}"/>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13" name="TextBox 12">
            <a:extLst>
              <a:ext uri="{FF2B5EF4-FFF2-40B4-BE49-F238E27FC236}">
                <a16:creationId xmlns:a16="http://schemas.microsoft.com/office/drawing/2014/main" id="{EED57D84-B750-F612-74E0-494F64866E7F}"/>
              </a:ext>
            </a:extLst>
          </p:cNvPr>
          <p:cNvSpPr txBox="1"/>
          <p:nvPr/>
        </p:nvSpPr>
        <p:spPr>
          <a:xfrm>
            <a:off x="56914" y="858745"/>
            <a:ext cx="9088739" cy="307777"/>
          </a:xfrm>
          <a:prstGeom prst="rect">
            <a:avLst/>
          </a:prstGeom>
          <a:noFill/>
        </p:spPr>
        <p:txBody>
          <a:bodyPr wrap="square">
            <a:spAutoFit/>
          </a:bodyPr>
          <a:lstStyle/>
          <a:p>
            <a:pPr algn="ctr"/>
            <a:r>
              <a:rPr lang="en-US" sz="1400" b="1" dirty="0">
                <a:latin typeface="Cambria" panose="02040503050406030204" pitchFamily="18" charset="0"/>
                <a:hlinkClick r:id="rId4"/>
              </a:rPr>
              <a:t>https://people.inf.ethz.ch/omutlu/pub/SIMDRAM_asplos21.pdf</a:t>
            </a:r>
            <a:r>
              <a:rPr lang="en-US" sz="1400" b="1" dirty="0">
                <a:latin typeface="Cambria" panose="02040503050406030204" pitchFamily="18" charset="0"/>
              </a:rPr>
              <a:t> </a:t>
            </a:r>
          </a:p>
        </p:txBody>
      </p:sp>
    </p:spTree>
    <p:extLst>
      <p:ext uri="{BB962C8B-B14F-4D97-AF65-F5344CB8AC3E}">
        <p14:creationId xmlns:p14="http://schemas.microsoft.com/office/powerpoint/2010/main" val="3611978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 0 L 0 0.25 E" pathEditMode="relative" ptsTypes="">
                                      <p:cBhvr>
                                        <p:cTn id="6" dur="2000" fill="hold"/>
                                        <p:tgtEl>
                                          <p:spTgt spid="3"/>
                                        </p:tgtEl>
                                        <p:attrNameLst>
                                          <p:attrName>ppt_x</p:attrName>
                                          <p:attrName>ppt_y</p:attrName>
                                        </p:attrNameLst>
                                      </p:cBhvr>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24AB7-AB37-0A4D-8C50-DBAC614EDDE9}"/>
              </a:ext>
            </a:extLst>
          </p:cNvPr>
          <p:cNvSpPr>
            <a:spLocks noGrp="1"/>
          </p:cNvSpPr>
          <p:nvPr>
            <p:ph type="title"/>
          </p:nvPr>
        </p:nvSpPr>
        <p:spPr/>
        <p:txBody>
          <a:bodyPr/>
          <a:lstStyle/>
          <a:p>
            <a:r>
              <a:rPr lang="en-US" sz="4400" dirty="0"/>
              <a:t>SIMDRAM Key Results</a:t>
            </a:r>
          </a:p>
        </p:txBody>
      </p:sp>
      <p:sp>
        <p:nvSpPr>
          <p:cNvPr id="3" name="Content Placeholder 2">
            <a:extLst>
              <a:ext uri="{FF2B5EF4-FFF2-40B4-BE49-F238E27FC236}">
                <a16:creationId xmlns:a16="http://schemas.microsoft.com/office/drawing/2014/main" id="{365FDE68-9981-7943-A013-F882D934F5CA}"/>
              </a:ext>
            </a:extLst>
          </p:cNvPr>
          <p:cNvSpPr>
            <a:spLocks noGrp="1"/>
          </p:cNvSpPr>
          <p:nvPr>
            <p:ph idx="1"/>
          </p:nvPr>
        </p:nvSpPr>
        <p:spPr>
          <a:xfrm>
            <a:off x="75991" y="911224"/>
            <a:ext cx="8987622" cy="5867329"/>
          </a:xfrm>
        </p:spPr>
        <p:txBody>
          <a:bodyPr/>
          <a:lstStyle/>
          <a:p>
            <a:pPr marL="0" indent="0">
              <a:buNone/>
            </a:pPr>
            <a:r>
              <a:rPr lang="en-US" sz="3200" dirty="0"/>
              <a:t>Evaluated on:</a:t>
            </a:r>
            <a:endParaRPr lang="en-US" sz="800" dirty="0"/>
          </a:p>
          <a:p>
            <a:pPr lvl="1"/>
            <a:r>
              <a:rPr lang="en-US" dirty="0">
                <a:solidFill>
                  <a:schemeClr val="accent1">
                    <a:lumMod val="75000"/>
                  </a:schemeClr>
                </a:solidFill>
              </a:rPr>
              <a:t>16 complex in-DRAM operations</a:t>
            </a:r>
          </a:p>
          <a:p>
            <a:pPr lvl="1"/>
            <a:r>
              <a:rPr lang="en-US" dirty="0">
                <a:solidFill>
                  <a:schemeClr val="accent1">
                    <a:lumMod val="75000"/>
                  </a:schemeClr>
                </a:solidFill>
              </a:rPr>
              <a:t>7 commonly-used real-world applications</a:t>
            </a:r>
          </a:p>
          <a:p>
            <a:pPr lvl="1"/>
            <a:endParaRPr lang="en-US" sz="1000" dirty="0">
              <a:solidFill>
                <a:schemeClr val="accent1">
                  <a:lumMod val="75000"/>
                </a:schemeClr>
              </a:solidFill>
            </a:endParaRPr>
          </a:p>
          <a:p>
            <a:pPr marL="0" indent="0">
              <a:buNone/>
            </a:pPr>
            <a:r>
              <a:rPr lang="en-US" b="1" dirty="0"/>
              <a:t>SIMDRAM provides:</a:t>
            </a:r>
          </a:p>
          <a:p>
            <a:pPr marL="0" indent="0">
              <a:buNone/>
            </a:pPr>
            <a:endParaRPr lang="en-US" sz="800" b="1" dirty="0"/>
          </a:p>
          <a:p>
            <a:r>
              <a:rPr lang="en-US" b="1" dirty="0">
                <a:solidFill>
                  <a:schemeClr val="accent6">
                    <a:lumMod val="75000"/>
                  </a:schemeClr>
                </a:solidFill>
              </a:rPr>
              <a:t>88×</a:t>
            </a:r>
            <a:r>
              <a:rPr lang="en-US" dirty="0">
                <a:solidFill>
                  <a:schemeClr val="accent6">
                    <a:lumMod val="75000"/>
                  </a:schemeClr>
                </a:solidFill>
              </a:rPr>
              <a:t> </a:t>
            </a:r>
            <a:r>
              <a:rPr lang="en-US" dirty="0"/>
              <a:t>and </a:t>
            </a:r>
            <a:r>
              <a:rPr lang="en-US" b="1" dirty="0">
                <a:solidFill>
                  <a:schemeClr val="accent6">
                    <a:lumMod val="75000"/>
                  </a:schemeClr>
                </a:solidFill>
              </a:rPr>
              <a:t>5.8×</a:t>
            </a:r>
            <a:r>
              <a:rPr lang="en-US" dirty="0"/>
              <a:t> the </a:t>
            </a:r>
            <a:r>
              <a:rPr lang="en-US" b="1" dirty="0">
                <a:solidFill>
                  <a:schemeClr val="accent1">
                    <a:lumMod val="75000"/>
                  </a:schemeClr>
                </a:solidFill>
              </a:rPr>
              <a:t>throughput</a:t>
            </a:r>
            <a:r>
              <a:rPr lang="en-US" dirty="0"/>
              <a:t> of a </a:t>
            </a:r>
            <a:r>
              <a:rPr lang="en-US" b="1" dirty="0">
                <a:solidFill>
                  <a:srgbClr val="C00000"/>
                </a:solidFill>
              </a:rPr>
              <a:t>CPU</a:t>
            </a:r>
            <a:r>
              <a:rPr lang="en-US" dirty="0"/>
              <a:t> and a</a:t>
            </a:r>
            <a:r>
              <a:rPr lang="en-US" b="1" dirty="0">
                <a:solidFill>
                  <a:srgbClr val="C00000"/>
                </a:solidFill>
              </a:rPr>
              <a:t> high-end GPU</a:t>
            </a:r>
            <a:r>
              <a:rPr lang="en-US" dirty="0"/>
              <a:t>, respectively, over </a:t>
            </a:r>
            <a:r>
              <a:rPr lang="en-US" b="1" dirty="0"/>
              <a:t>16 operations</a:t>
            </a:r>
          </a:p>
          <a:p>
            <a:endParaRPr lang="en-US" sz="800" b="1" dirty="0"/>
          </a:p>
          <a:p>
            <a:r>
              <a:rPr lang="en-US" b="1" dirty="0">
                <a:solidFill>
                  <a:schemeClr val="accent6">
                    <a:lumMod val="75000"/>
                  </a:schemeClr>
                </a:solidFill>
              </a:rPr>
              <a:t>257×</a:t>
            </a:r>
            <a:r>
              <a:rPr lang="en-US" dirty="0">
                <a:solidFill>
                  <a:schemeClr val="accent6">
                    <a:lumMod val="75000"/>
                  </a:schemeClr>
                </a:solidFill>
              </a:rPr>
              <a:t> </a:t>
            </a:r>
            <a:r>
              <a:rPr lang="en-US" dirty="0"/>
              <a:t>and </a:t>
            </a:r>
            <a:r>
              <a:rPr lang="en-US" b="1" dirty="0">
                <a:solidFill>
                  <a:schemeClr val="accent6">
                    <a:lumMod val="75000"/>
                  </a:schemeClr>
                </a:solidFill>
              </a:rPr>
              <a:t>31× </a:t>
            </a:r>
            <a:r>
              <a:rPr lang="en-US" dirty="0"/>
              <a:t>the </a:t>
            </a:r>
            <a:r>
              <a:rPr lang="en-US" b="1" dirty="0">
                <a:solidFill>
                  <a:schemeClr val="accent1">
                    <a:lumMod val="75000"/>
                  </a:schemeClr>
                </a:solidFill>
              </a:rPr>
              <a:t>energy efficiency</a:t>
            </a:r>
            <a:r>
              <a:rPr lang="en-US" dirty="0">
                <a:solidFill>
                  <a:schemeClr val="accent1">
                    <a:lumMod val="75000"/>
                  </a:schemeClr>
                </a:solidFill>
              </a:rPr>
              <a:t> </a:t>
            </a:r>
            <a:r>
              <a:rPr lang="en-US" dirty="0"/>
              <a:t>of a </a:t>
            </a:r>
            <a:r>
              <a:rPr lang="en-US" b="1" dirty="0">
                <a:solidFill>
                  <a:srgbClr val="C00000"/>
                </a:solidFill>
              </a:rPr>
              <a:t>CPU</a:t>
            </a:r>
            <a:r>
              <a:rPr lang="en-US" dirty="0"/>
              <a:t> and a </a:t>
            </a:r>
            <a:r>
              <a:rPr lang="en-US" b="1" dirty="0">
                <a:solidFill>
                  <a:srgbClr val="C00000"/>
                </a:solidFill>
              </a:rPr>
              <a:t>high-end GPU</a:t>
            </a:r>
            <a:r>
              <a:rPr lang="en-US" dirty="0"/>
              <a:t>, respectively, over</a:t>
            </a:r>
            <a:r>
              <a:rPr lang="en-US" b="1" dirty="0"/>
              <a:t> 16 operations</a:t>
            </a:r>
          </a:p>
          <a:p>
            <a:endParaRPr lang="en-US" sz="800" b="1" dirty="0"/>
          </a:p>
          <a:p>
            <a:r>
              <a:rPr lang="en-US" b="1" dirty="0">
                <a:solidFill>
                  <a:schemeClr val="accent6">
                    <a:lumMod val="75000"/>
                  </a:schemeClr>
                </a:solidFill>
              </a:rPr>
              <a:t>21× </a:t>
            </a:r>
            <a:r>
              <a:rPr lang="en-US" dirty="0"/>
              <a:t>and </a:t>
            </a:r>
            <a:r>
              <a:rPr lang="en-US" b="1" dirty="0">
                <a:solidFill>
                  <a:schemeClr val="accent6">
                    <a:lumMod val="75000"/>
                  </a:schemeClr>
                </a:solidFill>
              </a:rPr>
              <a:t>2.1×</a:t>
            </a:r>
            <a:r>
              <a:rPr lang="en-US" dirty="0"/>
              <a:t> the </a:t>
            </a:r>
            <a:r>
              <a:rPr lang="en-US" b="1" dirty="0">
                <a:solidFill>
                  <a:schemeClr val="accent1">
                    <a:lumMod val="75000"/>
                  </a:schemeClr>
                </a:solidFill>
              </a:rPr>
              <a:t>performance</a:t>
            </a:r>
            <a:r>
              <a:rPr lang="en-US" dirty="0"/>
              <a:t> of a </a:t>
            </a:r>
            <a:r>
              <a:rPr lang="en-US" b="1" dirty="0">
                <a:solidFill>
                  <a:srgbClr val="C00000"/>
                </a:solidFill>
              </a:rPr>
              <a:t>CPU</a:t>
            </a:r>
            <a:r>
              <a:rPr lang="en-US" dirty="0"/>
              <a:t> an a </a:t>
            </a:r>
            <a:r>
              <a:rPr lang="en-US" b="1" dirty="0">
                <a:solidFill>
                  <a:srgbClr val="C00000"/>
                </a:solidFill>
              </a:rPr>
              <a:t>high-end GPU</a:t>
            </a:r>
            <a:r>
              <a:rPr lang="en-US" dirty="0"/>
              <a:t>, over </a:t>
            </a:r>
            <a:r>
              <a:rPr lang="en-US" b="1" dirty="0"/>
              <a:t>seven real-world applications</a:t>
            </a:r>
          </a:p>
          <a:p>
            <a:endParaRPr lang="en-US" sz="3200" dirty="0">
              <a:solidFill>
                <a:schemeClr val="accent1">
                  <a:lumMod val="75000"/>
                </a:schemeClr>
              </a:solidFill>
            </a:endParaRPr>
          </a:p>
          <a:p>
            <a:endParaRPr lang="en-US" dirty="0"/>
          </a:p>
          <a:p>
            <a:endParaRPr lang="en-US" dirty="0"/>
          </a:p>
          <a:p>
            <a:endParaRPr lang="en-US" dirty="0"/>
          </a:p>
        </p:txBody>
      </p:sp>
      <p:sp>
        <p:nvSpPr>
          <p:cNvPr id="4" name="Slide Number Placeholder 2">
            <a:extLst>
              <a:ext uri="{FF2B5EF4-FFF2-40B4-BE49-F238E27FC236}">
                <a16:creationId xmlns:a16="http://schemas.microsoft.com/office/drawing/2014/main" id="{C06FDFAA-E131-3ECE-F192-79AB2C43DDD0}"/>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49</a:t>
            </a:fld>
            <a:endParaRPr lang="en-CH" sz="1600">
              <a:latin typeface="Garamond" panose="02020404030301010803" pitchFamily="18"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816371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a:solidFill>
                  <a:srgbClr val="1A5712"/>
                </a:solidFill>
                <a:latin typeface="Garamond"/>
                <a:cs typeface="Garamond"/>
              </a:rPr>
              <a:t>Today’s Systems: Bulk Data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30" name="TextBox 29"/>
          <p:cNvSpPr txBox="1"/>
          <p:nvPr/>
        </p:nvSpPr>
        <p:spPr>
          <a:xfrm>
            <a:off x="3731734" y="1507524"/>
            <a:ext cx="223971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1) High latency</a:t>
            </a: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2) High bandwidth utilization</a:t>
            </a: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3) Cache pollution</a:t>
            </a: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4) Unwanted data movement</a:t>
            </a:r>
          </a:p>
        </p:txBody>
      </p:sp>
      <p:sp>
        <p:nvSpPr>
          <p:cNvPr id="37" name="Slide Number Placeholder 3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9" name="TextBox 38"/>
          <p:cNvSpPr txBox="1"/>
          <p:nvPr/>
        </p:nvSpPr>
        <p:spPr>
          <a:xfrm>
            <a:off x="179512" y="6093296"/>
            <a:ext cx="7584528"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    (for 4KB page copy via DMA)</a:t>
            </a:r>
          </a:p>
        </p:txBody>
      </p:sp>
    </p:spTree>
    <p:extLst>
      <p:ext uri="{BB962C8B-B14F-4D97-AF65-F5344CB8AC3E}">
        <p14:creationId xmlns:p14="http://schemas.microsoft.com/office/powerpoint/2010/main" val="746179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35BFE0-AC75-EA4D-B294-B564E8EA58A2}"/>
              </a:ext>
            </a:extLst>
          </p:cNvPr>
          <p:cNvSpPr>
            <a:spLocks noGrp="1"/>
          </p:cNvSpPr>
          <p:nvPr>
            <p:ph type="title"/>
          </p:nvPr>
        </p:nvSpPr>
        <p:spPr/>
        <p:txBody>
          <a:bodyPr/>
          <a:lstStyle/>
          <a:p>
            <a:r>
              <a:rPr lang="en-US" dirty="0"/>
              <a:t>More on SIMDRAM</a:t>
            </a:r>
          </a:p>
        </p:txBody>
      </p:sp>
      <p:sp>
        <p:nvSpPr>
          <p:cNvPr id="3" name="Content Placeholder 2">
            <a:extLst>
              <a:ext uri="{FF2B5EF4-FFF2-40B4-BE49-F238E27FC236}">
                <a16:creationId xmlns:a16="http://schemas.microsoft.com/office/drawing/2014/main" id="{38B4B9AD-DEF9-4C4F-9DC2-DABFA4D56025}"/>
              </a:ext>
            </a:extLst>
          </p:cNvPr>
          <p:cNvSpPr>
            <a:spLocks noGrp="1"/>
          </p:cNvSpPr>
          <p:nvPr>
            <p:ph idx="1"/>
          </p:nvPr>
        </p:nvSpPr>
        <p:spPr>
          <a:xfrm>
            <a:off x="228600" y="1052736"/>
            <a:ext cx="8610600" cy="4876800"/>
          </a:xfrm>
        </p:spPr>
        <p:txBody>
          <a:bodyPr/>
          <a:lstStyle/>
          <a:p>
            <a:r>
              <a:rPr lang="en-US" sz="1500" dirty="0" err="1"/>
              <a:t>Nastaran</a:t>
            </a:r>
            <a:r>
              <a:rPr lang="en-US" sz="1500" dirty="0"/>
              <a:t> </a:t>
            </a:r>
            <a:r>
              <a:rPr lang="en-US" sz="1500" dirty="0" err="1"/>
              <a:t>Hajinazar</a:t>
            </a:r>
            <a:r>
              <a:rPr lang="en-US" sz="1500" dirty="0"/>
              <a:t>, Geraldo F. Oliveira, Sven Gregorio, Joao </a:t>
            </a:r>
            <a:r>
              <a:rPr lang="en-US" sz="1500" dirty="0" err="1"/>
              <a:t>Dinis</a:t>
            </a:r>
            <a:r>
              <a:rPr lang="en-US" sz="1500" dirty="0"/>
              <a:t> Ferreira, Nika Mansouri </a:t>
            </a:r>
            <a:r>
              <a:rPr lang="en-US" sz="1500" dirty="0" err="1"/>
              <a:t>Ghiasi</a:t>
            </a:r>
            <a:r>
              <a:rPr lang="en-US" sz="1500" dirty="0"/>
              <a:t>, </a:t>
            </a:r>
            <a:r>
              <a:rPr lang="en-US" sz="1500" dirty="0" err="1"/>
              <a:t>Minesh</a:t>
            </a:r>
            <a:r>
              <a:rPr lang="en-US" sz="1500" dirty="0"/>
              <a:t> Patel, Mohammed </a:t>
            </a:r>
            <a:r>
              <a:rPr lang="en-US" sz="1500" dirty="0" err="1"/>
              <a:t>Alser</a:t>
            </a:r>
            <a:r>
              <a:rPr lang="en-US" sz="1500" dirty="0"/>
              <a:t>, </a:t>
            </a:r>
            <a:r>
              <a:rPr lang="en-US" sz="1500" dirty="0" err="1"/>
              <a:t>Saugata</a:t>
            </a:r>
            <a:r>
              <a:rPr lang="en-US" sz="1500" dirty="0"/>
              <a:t> Ghose, Juan Gomez-Luna, and Onur Mutlu,</a:t>
            </a:r>
            <a:br>
              <a:rPr lang="en-US" sz="1500" dirty="0"/>
            </a:br>
            <a:r>
              <a:rPr lang="en-US" sz="1500" b="1" dirty="0">
                <a:solidFill>
                  <a:srgbClr val="0432FF"/>
                </a:solidFill>
                <a:hlinkClick r:id="rId2">
                  <a:extLst>
                    <a:ext uri="{A12FA001-AC4F-418D-AE19-62706E023703}">
                      <ahyp:hlinkClr xmlns:ahyp="http://schemas.microsoft.com/office/drawing/2018/hyperlinkcolor" val="tx"/>
                    </a:ext>
                  </a:extLst>
                </a:hlinkClick>
              </a:rPr>
              <a:t>"SIMDRAM: An End-to-End Framework for Bit-Serial SIMD Computing in DRAM"</a:t>
            </a:r>
            <a:br>
              <a:rPr lang="en-US" sz="1500" dirty="0">
                <a:solidFill>
                  <a:srgbClr val="0432FF"/>
                </a:solidFill>
              </a:rPr>
            </a:br>
            <a:r>
              <a:rPr lang="en-US" sz="1500" i="1" dirty="0"/>
              <a:t>Proceedings of the </a:t>
            </a:r>
            <a:r>
              <a:rPr lang="en-US" sz="1500" i="1" dirty="0">
                <a:hlinkClick r:id="rId3"/>
              </a:rPr>
              <a:t>26th International Conference on Architectural Support for Programming Languages and Operating Systems</a:t>
            </a:r>
            <a:r>
              <a:rPr lang="en-US" sz="1500" i="1" dirty="0"/>
              <a:t> (</a:t>
            </a:r>
            <a:r>
              <a:rPr lang="en-US" sz="1500" b="1" i="1" dirty="0"/>
              <a:t>ASPLOS</a:t>
            </a:r>
            <a:r>
              <a:rPr lang="en-US" sz="1500" i="1" dirty="0"/>
              <a:t>)</a:t>
            </a:r>
            <a:r>
              <a:rPr lang="en-US" sz="1500" dirty="0"/>
              <a:t>, Virtual, March-April 2021.</a:t>
            </a:r>
            <a:br>
              <a:rPr lang="en-US" sz="1500" dirty="0"/>
            </a:br>
            <a:r>
              <a:rPr lang="en-US" sz="1500" dirty="0"/>
              <a:t>[</a:t>
            </a:r>
            <a:r>
              <a:rPr lang="en-US" sz="1500" dirty="0">
                <a:hlinkClick r:id="rId4"/>
              </a:rPr>
              <a:t>2-page Extended Abstract</a:t>
            </a:r>
            <a:r>
              <a:rPr lang="en-US" sz="1500" dirty="0"/>
              <a:t>]</a:t>
            </a:r>
            <a:br>
              <a:rPr lang="en-US" sz="1500" dirty="0"/>
            </a:br>
            <a:r>
              <a:rPr lang="en-US" sz="1500" dirty="0"/>
              <a:t>[</a:t>
            </a:r>
            <a:r>
              <a:rPr lang="en-US" sz="1500" dirty="0">
                <a:hlinkClick r:id="rId5"/>
              </a:rPr>
              <a:t>Short Talk Slides (pptx)</a:t>
            </a:r>
            <a:r>
              <a:rPr lang="en-US" sz="1500" dirty="0"/>
              <a:t> </a:t>
            </a:r>
            <a:r>
              <a:rPr lang="en-US" sz="1500" dirty="0">
                <a:hlinkClick r:id="rId6"/>
              </a:rPr>
              <a:t>(pdf)</a:t>
            </a:r>
            <a:r>
              <a:rPr lang="en-US" sz="1500" dirty="0"/>
              <a:t>]</a:t>
            </a:r>
            <a:br>
              <a:rPr lang="en-US" sz="1500" dirty="0"/>
            </a:br>
            <a:r>
              <a:rPr lang="en-US" sz="1500" dirty="0"/>
              <a:t>[</a:t>
            </a:r>
            <a:r>
              <a:rPr lang="en-US" sz="1500" dirty="0">
                <a:hlinkClick r:id="rId7"/>
              </a:rPr>
              <a:t>Talk Slides (pptx)</a:t>
            </a:r>
            <a:r>
              <a:rPr lang="en-US" sz="1500" dirty="0"/>
              <a:t> </a:t>
            </a:r>
            <a:r>
              <a:rPr lang="en-US" sz="1500" dirty="0">
                <a:hlinkClick r:id="rId8"/>
              </a:rPr>
              <a:t>(pdf)</a:t>
            </a:r>
            <a:r>
              <a:rPr lang="en-US" sz="1500" dirty="0"/>
              <a:t>]</a:t>
            </a:r>
            <a:br>
              <a:rPr lang="en-US" sz="1500" dirty="0"/>
            </a:br>
            <a:r>
              <a:rPr lang="en-US" sz="1500" dirty="0"/>
              <a:t>[</a:t>
            </a:r>
            <a:r>
              <a:rPr lang="en-US" sz="1500" dirty="0">
                <a:hlinkClick r:id="rId9"/>
              </a:rPr>
              <a:t>Short Talk Video</a:t>
            </a:r>
            <a:r>
              <a:rPr lang="en-US" sz="1500" dirty="0"/>
              <a:t> (5 mins)]</a:t>
            </a:r>
            <a:br>
              <a:rPr lang="en-US" sz="1500" dirty="0"/>
            </a:br>
            <a:r>
              <a:rPr lang="en-US" sz="1500" dirty="0"/>
              <a:t>[</a:t>
            </a:r>
            <a:r>
              <a:rPr lang="en-US" sz="1500" dirty="0">
                <a:hlinkClick r:id="rId10"/>
              </a:rPr>
              <a:t>Full Talk Video</a:t>
            </a:r>
            <a:r>
              <a:rPr lang="en-US" sz="1500" dirty="0"/>
              <a:t> (27 mins)]</a:t>
            </a:r>
          </a:p>
          <a:p>
            <a:pPr marL="0" indent="0">
              <a:buNone/>
            </a:pPr>
            <a:br>
              <a:rPr lang="en-US" sz="1700" dirty="0"/>
            </a:br>
            <a:endParaRPr lang="en-US" sz="1700" dirty="0"/>
          </a:p>
        </p:txBody>
      </p:sp>
      <p:sp>
        <p:nvSpPr>
          <p:cNvPr id="4" name="Slide Number Placeholder 3">
            <a:extLst>
              <a:ext uri="{FF2B5EF4-FFF2-40B4-BE49-F238E27FC236}">
                <a16:creationId xmlns:a16="http://schemas.microsoft.com/office/drawing/2014/main" id="{01A2CC07-ABC8-6047-856D-10E0B6E8E521}"/>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1F2D6C2E-4B30-5D40-A601-57FD66ECFD90}"/>
              </a:ext>
            </a:extLst>
          </p:cNvPr>
          <p:cNvPicPr>
            <a:picLocks noChangeAspect="1"/>
          </p:cNvPicPr>
          <p:nvPr/>
        </p:nvPicPr>
        <p:blipFill>
          <a:blip r:embed="rId11"/>
          <a:stretch>
            <a:fillRect/>
          </a:stretch>
        </p:blipFill>
        <p:spPr>
          <a:xfrm>
            <a:off x="304800" y="3934392"/>
            <a:ext cx="8218695" cy="2152195"/>
          </a:xfrm>
          <a:prstGeom prst="rect">
            <a:avLst/>
          </a:prstGeom>
        </p:spPr>
      </p:pic>
    </p:spTree>
    <p:extLst>
      <p:ext uri="{BB962C8B-B14F-4D97-AF65-F5344CB8AC3E}">
        <p14:creationId xmlns:p14="http://schemas.microsoft.com/office/powerpoint/2010/main" val="2250215636"/>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96C9D-441C-2052-8D79-2803664FFA27}"/>
              </a:ext>
            </a:extLst>
          </p:cNvPr>
          <p:cNvSpPr>
            <a:spLocks noGrp="1"/>
          </p:cNvSpPr>
          <p:nvPr>
            <p:ph type="title"/>
          </p:nvPr>
        </p:nvSpPr>
        <p:spPr/>
        <p:txBody>
          <a:bodyPr/>
          <a:lstStyle/>
          <a:p>
            <a:r>
              <a:rPr lang="en-US" dirty="0"/>
              <a:t>SIMDRAM: Follow-Ups</a:t>
            </a:r>
          </a:p>
        </p:txBody>
      </p:sp>
      <p:sp>
        <p:nvSpPr>
          <p:cNvPr id="3" name="Content Placeholder 2">
            <a:extLst>
              <a:ext uri="{FF2B5EF4-FFF2-40B4-BE49-F238E27FC236}">
                <a16:creationId xmlns:a16="http://schemas.microsoft.com/office/drawing/2014/main" id="{EF1BBCC4-DDF5-7E80-69E9-27FA9A4B6C5B}"/>
              </a:ext>
            </a:extLst>
          </p:cNvPr>
          <p:cNvSpPr>
            <a:spLocks noGrp="1"/>
          </p:cNvSpPr>
          <p:nvPr>
            <p:ph idx="1"/>
          </p:nvPr>
        </p:nvSpPr>
        <p:spPr>
          <a:xfrm>
            <a:off x="228600" y="1124744"/>
            <a:ext cx="8610600" cy="5123656"/>
          </a:xfrm>
        </p:spPr>
        <p:txBody>
          <a:bodyPr/>
          <a:lstStyle/>
          <a:p>
            <a:r>
              <a:rPr lang="en-US" dirty="0">
                <a:solidFill>
                  <a:srgbClr val="FF0000"/>
                </a:solidFill>
              </a:rPr>
              <a:t>Limitations of current substrate? </a:t>
            </a:r>
          </a:p>
          <a:p>
            <a:pPr lvl="1"/>
            <a:r>
              <a:rPr lang="en-US" dirty="0"/>
              <a:t>Computing granularity </a:t>
            </a:r>
          </a:p>
          <a:p>
            <a:pPr lvl="1"/>
            <a:r>
              <a:rPr lang="en-US" dirty="0"/>
              <a:t>Data layout conversion </a:t>
            </a:r>
          </a:p>
          <a:p>
            <a:pPr lvl="1"/>
            <a:r>
              <a:rPr lang="en-US" dirty="0"/>
              <a:t>High-latency bit-serial operations </a:t>
            </a:r>
          </a:p>
          <a:p>
            <a:pPr lvl="1"/>
            <a:r>
              <a:rPr lang="en-US" dirty="0"/>
              <a:t>Assembly-like programming model </a:t>
            </a:r>
          </a:p>
          <a:p>
            <a:pPr lvl="1"/>
            <a:r>
              <a:rPr lang="en-US" dirty="0"/>
              <a:t>Application scope </a:t>
            </a:r>
          </a:p>
          <a:p>
            <a:pPr lvl="1"/>
            <a:r>
              <a:rPr lang="en-US" dirty="0"/>
              <a:t>… </a:t>
            </a:r>
          </a:p>
          <a:p>
            <a:pPr marL="344487" lvl="1" indent="0">
              <a:buNone/>
            </a:pPr>
            <a:br>
              <a:rPr lang="en-US" dirty="0"/>
            </a:br>
            <a:endParaRPr lang="en-US" dirty="0"/>
          </a:p>
          <a:p>
            <a:r>
              <a:rPr lang="en-US" dirty="0"/>
              <a:t>We are working on </a:t>
            </a:r>
            <a:r>
              <a:rPr lang="en-US" dirty="0">
                <a:solidFill>
                  <a:srgbClr val="0000FF"/>
                </a:solidFill>
              </a:rPr>
              <a:t>even better processing-using-memory substrates</a:t>
            </a:r>
          </a:p>
          <a:p>
            <a:pPr lvl="1"/>
            <a:r>
              <a:rPr lang="en-US" dirty="0"/>
              <a:t>One step at a time!  </a:t>
            </a:r>
          </a:p>
        </p:txBody>
      </p:sp>
      <p:sp>
        <p:nvSpPr>
          <p:cNvPr id="4" name="Slide Number Placeholder 3">
            <a:extLst>
              <a:ext uri="{FF2B5EF4-FFF2-40B4-BE49-F238E27FC236}">
                <a16:creationId xmlns:a16="http://schemas.microsoft.com/office/drawing/2014/main" id="{529C167A-3B87-8E0F-17E7-BCE9958D849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788471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Tree>
    <p:extLst>
      <p:ext uri="{BB962C8B-B14F-4D97-AF65-F5344CB8AC3E}">
        <p14:creationId xmlns:p14="http://schemas.microsoft.com/office/powerpoint/2010/main" val="758394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ea typeface="+mn-ea"/>
                  <a:cs typeface="+mn-cs"/>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Design a </a:t>
              </a:r>
              <a:r>
                <a:rPr kumimoji="0" lang="en-US" sz="23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flexible PUD system</a:t>
              </a: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that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overcomes the three limitations caused by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large and rigid DRAM access granularity</a:t>
              </a:r>
              <a:endParaRPr kumimoji="0" lang="en-US" sz="23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Goal</a:t>
              </a:r>
            </a:p>
          </p:txBody>
        </p:sp>
      </p:grpSp>
    </p:spTree>
    <p:extLst>
      <p:ext uri="{BB962C8B-B14F-4D97-AF65-F5344CB8AC3E}">
        <p14:creationId xmlns:p14="http://schemas.microsoft.com/office/powerpoint/2010/main" val="398548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DRAM’s hierarchical organization can enable</a:t>
            </a:r>
            <a:b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fine-grained access</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Key Issue: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2425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energy-efficient DRAM access: </a:t>
            </a: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[Cooper-</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Balis</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Activation for Power Reduction in 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A82C4"/>
                </a:solidFill>
                <a:effectLst/>
                <a:uLnTx/>
                <a:uFillTx/>
                <a:latin typeface="Avenir Next" panose="020B0503020202020204" pitchFamily="34" charset="0"/>
                <a:ea typeface="+mn-ea"/>
                <a:cs typeface="+mn-cs"/>
              </a:rPr>
              <a:t>Udipi</a:t>
            </a: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Rethinking DRAM Design and Organization for Energy-Constrained Multi-Cores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[Zhang+, 2014]: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Half-DRAM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[Ha+, 2016]: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Improving Energy Efficiency of DRAM by Exploiting Half Page Row Access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[O’Connor+, 2017]: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DRAM</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Olgun</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2024]: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Sectored DRAM</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908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427761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2206210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398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Eases programmability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SIMD parallelism in a DRAM mat is on par with vector ISAs’ SIMD width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512 columns</a:t>
            </a:r>
          </a:p>
        </p:txBody>
      </p:sp>
    </p:spTree>
    <p:extLst>
      <p:ext uri="{BB962C8B-B14F-4D97-AF65-F5344CB8AC3E}">
        <p14:creationId xmlns:p14="http://schemas.microsoft.com/office/powerpoint/2010/main" val="546511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4) No unwanted data movement</a:t>
            </a:r>
          </a:p>
        </p:txBody>
      </p:sp>
      <p:sp>
        <p:nvSpPr>
          <p:cNvPr id="28" name="Slide Number Placeholder 2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29" name="TextBox 28"/>
          <p:cNvSpPr txBox="1"/>
          <p:nvPr/>
        </p:nvSpPr>
        <p:spPr>
          <a:xfrm>
            <a:off x="179512" y="6093296"/>
            <a:ext cx="2453917"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8000"/>
                </a:solidFill>
                <a:effectLst/>
                <a:uLnTx/>
                <a:uFillTx/>
                <a:latin typeface="Calibri"/>
                <a:ea typeface="+mn-ea"/>
                <a:cs typeface="+mn-cs"/>
                <a:sym typeface="Wingdings"/>
              </a:rPr>
              <a:t>   </a:t>
            </a:r>
            <a:r>
              <a:rPr kumimoji="0" lang="en-US" sz="3200" b="0" i="0" u="none" strike="noStrike" kern="1200" cap="none" spc="0" normalizeH="0" baseline="0" noProof="0" dirty="0">
                <a:ln>
                  <a:noFill/>
                </a:ln>
                <a:solidFill>
                  <a:srgbClr val="008000"/>
                </a:solidFill>
                <a:effectLst/>
                <a:uLnTx/>
                <a:uFillTx/>
                <a:latin typeface="Calibri"/>
                <a:ea typeface="+mn-ea"/>
                <a:cs typeface="+mn-cs"/>
              </a:rPr>
              <a:t>90ns, 0.04uJ</a:t>
            </a:r>
          </a:p>
        </p:txBody>
      </p:sp>
    </p:spTree>
    <p:extLst>
      <p:ext uri="{BB962C8B-B14F-4D97-AF65-F5344CB8AC3E}">
        <p14:creationId xmlns:p14="http://schemas.microsoft.com/office/powerpoint/2010/main" val="1597083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Hardware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54494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1" name="Group 450">
            <a:extLst>
              <a:ext uri="{FF2B5EF4-FFF2-40B4-BE49-F238E27FC236}">
                <a16:creationId xmlns:a16="http://schemas.microsoft.com/office/drawing/2014/main" id="{25473BE3-15BD-1785-3A47-9C31688C99C9}"/>
              </a:ext>
            </a:extLst>
          </p:cNvPr>
          <p:cNvGrpSpPr/>
          <p:nvPr/>
        </p:nvGrpSpPr>
        <p:grpSpPr>
          <a:xfrm>
            <a:off x="1894180" y="4808864"/>
            <a:ext cx="7254309" cy="710866"/>
            <a:chOff x="1894180" y="4808864"/>
            <a:chExt cx="7254309" cy="710866"/>
          </a:xfrm>
        </p:grpSpPr>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interconnect</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Modifications to DRAM Chip</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0" name="Group 449">
            <a:extLst>
              <a:ext uri="{FF2B5EF4-FFF2-40B4-BE49-F238E27FC236}">
                <a16:creationId xmlns:a16="http://schemas.microsoft.com/office/drawing/2014/main" id="{9811B24A-F379-403A-E7D9-C7D125A6E15F}"/>
              </a:ext>
            </a:extLst>
          </p:cNvPr>
          <p:cNvGrpSpPr/>
          <p:nvPr/>
        </p:nvGrpSpPr>
        <p:grpSpPr>
          <a:xfrm>
            <a:off x="404728" y="1632137"/>
            <a:ext cx="9029843" cy="4468530"/>
            <a:chOff x="404728" y="1632137"/>
            <a:chExt cx="9029843" cy="4468530"/>
          </a:xfrm>
        </p:grpSpPr>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range</a:t>
                </a:r>
              </a:p>
            </p:txBody>
          </p:sp>
        </p:grpSp>
        <p:grpSp>
          <p:nvGrpSpPr>
            <p:cNvPr id="8" name="Group 7">
              <a:extLst>
                <a:ext uri="{FF2B5EF4-FFF2-40B4-BE49-F238E27FC236}">
                  <a16:creationId xmlns:a16="http://schemas.microsoft.com/office/drawing/2014/main" id="{1855D8EE-3BE7-B4AB-10A8-676AE3ACC836}"/>
                </a:ext>
              </a:extLst>
            </p:cNvPr>
            <p:cNvGrpSpPr/>
            <p:nvPr/>
          </p:nvGrpSpPr>
          <p:grpSpPr>
            <a:xfrm>
              <a:off x="813631" y="1632137"/>
              <a:ext cx="8620940" cy="3793902"/>
              <a:chOff x="813631" y="1632137"/>
              <a:chExt cx="8620940" cy="3793902"/>
            </a:xfrm>
          </p:grpSpPr>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selector</a:t>
                  </a: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row decoder latch</a:t>
                  </a:r>
                </a:p>
              </p:txBody>
            </p:sp>
          </p:grpSp>
        </p:gr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ense</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helper FFs</a:t>
            </a:r>
          </a:p>
        </p:txBody>
      </p:sp>
    </p:spTree>
    <p:extLst>
      <p:ext uri="{BB962C8B-B14F-4D97-AF65-F5344CB8AC3E}">
        <p14:creationId xmlns:p14="http://schemas.microsoft.com/office/powerpoint/2010/main" val="305434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0"/>
                                        </p:tgtEl>
                                        <p:attrNameLst>
                                          <p:attrName>style.visibility</p:attrName>
                                        </p:attrNameLst>
                                      </p:cBhvr>
                                      <p:to>
                                        <p:strVal val="visible"/>
                                      </p:to>
                                    </p:set>
                                    <p:animEffect transition="in" filter="fade">
                                      <p:cBhvr>
                                        <p:cTn id="7" dur="500"/>
                                        <p:tgtEl>
                                          <p:spTgt spid="4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51"/>
                                        </p:tgtEl>
                                        <p:attrNameLst>
                                          <p:attrName>style.visibility</p:attrName>
                                        </p:attrNameLst>
                                      </p:cBhvr>
                                      <p:to>
                                        <p:strVal val="visible"/>
                                      </p:to>
                                    </p:set>
                                    <p:animEffect transition="in" filter="fade">
                                      <p:cBhvr>
                                        <p:cTn id="12"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 Design</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The control unit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orchestrates</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execution of multiple PUD operations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7970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extract</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SIMD parallelism from an application,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PUD instructions while maximizing </a:t>
              </a: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utilization</a:t>
              </a:r>
              <a:r>
                <a:rPr kumimoji="0" lang="en-US" sz="16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595E">
                  <a:lumMod val="20000"/>
                  <a:lumOff val="80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4767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More on MIMDRAM</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dirty="0"/>
              <a:t>Geraldo F. Oliveira, </a:t>
            </a:r>
            <a:r>
              <a:rPr lang="en-US" sz="2200" dirty="0" err="1"/>
              <a:t>Ataberk</a:t>
            </a:r>
            <a:r>
              <a:rPr lang="en-US" sz="2200" dirty="0"/>
              <a:t> </a:t>
            </a:r>
            <a:r>
              <a:rPr lang="en-US" sz="2200" dirty="0" err="1"/>
              <a:t>Olgun</a:t>
            </a:r>
            <a:r>
              <a:rPr lang="en-US" sz="2200" dirty="0"/>
              <a:t>, Abdullah Giray </a:t>
            </a:r>
            <a:r>
              <a:rPr lang="en-US" sz="2200" dirty="0" err="1"/>
              <a:t>Yağlıkçı</a:t>
            </a:r>
            <a:r>
              <a:rPr lang="en-US" sz="2200" dirty="0"/>
              <a:t>, F. </a:t>
            </a:r>
            <a:r>
              <a:rPr lang="en-US" sz="2200" dirty="0" err="1"/>
              <a:t>Nisa</a:t>
            </a:r>
            <a:r>
              <a:rPr lang="en-US" sz="2200" dirty="0"/>
              <a:t> </a:t>
            </a:r>
            <a:r>
              <a:rPr lang="en-US" sz="2200" dirty="0" err="1"/>
              <a:t>Bostancı</a:t>
            </a:r>
            <a:r>
              <a:rPr lang="en-US" sz="2200" dirty="0"/>
              <a:t>, Juan Gómez-Luna, Saugata Ghose, and Onur Mutlu</a:t>
            </a:r>
            <a:br>
              <a:rPr lang="en-US" sz="2200" dirty="0"/>
            </a:br>
            <a:r>
              <a:rPr lang="en-US" sz="2200" b="1" dirty="0">
                <a:solidFill>
                  <a:srgbClr val="0432FF"/>
                </a:solidFill>
                <a:hlinkClick r:id="rId2">
                  <a:extLst>
                    <a:ext uri="{A12FA001-AC4F-418D-AE19-62706E023703}">
                      <ahyp:hlinkClr xmlns:ahyp="http://schemas.microsoft.com/office/drawing/2018/hyperlinkcolor" val="tx"/>
                    </a:ext>
                  </a:extLst>
                </a:hlinkClick>
              </a:rPr>
              <a:t>" MIMDRAM: An End-to-End Processing-Using-DRAM System for High-Throughput, Energy-Efficient and Programmer-Transparent Multiple-Instruction Multiple-Data Computing"</a:t>
            </a:r>
            <a:br>
              <a:rPr lang="en-US" sz="2200" dirty="0">
                <a:solidFill>
                  <a:srgbClr val="0432FF"/>
                </a:solidFill>
              </a:rPr>
            </a:br>
            <a:r>
              <a:rPr lang="en-US" sz="2200" i="1" dirty="0"/>
              <a:t>Proceedings of the </a:t>
            </a:r>
            <a:r>
              <a:rPr lang="en-US" sz="2200" i="1" dirty="0">
                <a:hlinkClick r:id="rId3"/>
              </a:rPr>
              <a:t>30th International Symposium on High-Performance Computer Architecture</a:t>
            </a:r>
            <a:r>
              <a:rPr lang="en-US" sz="2200" i="1" dirty="0"/>
              <a:t> (</a:t>
            </a:r>
            <a:r>
              <a:rPr lang="en-US" sz="2200" b="1" i="1" dirty="0"/>
              <a:t>HPCA</a:t>
            </a:r>
            <a:r>
              <a:rPr lang="en-US" sz="2200" i="1" dirty="0"/>
              <a:t>)</a:t>
            </a:r>
            <a:r>
              <a:rPr lang="en-US" sz="2200" dirty="0"/>
              <a:t>, Edinburgh, Scotland, March 2024.</a:t>
            </a:r>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fld id="{323594FA-E141-4234-AE05-360401972BE7}" type="slidenum">
              <a:rPr lang="en-US" altLang="en-US" smtClean="0">
                <a:solidFill>
                  <a:srgbClr val="000000"/>
                </a:solidFill>
              </a:rPr>
              <a:pPr/>
              <a:t>65</a:t>
            </a:fld>
            <a:endParaRPr lang="en-US" altLang="en-US">
              <a:solidFill>
                <a:srgbClr val="000000"/>
              </a:solidFill>
            </a:endParaRPr>
          </a:p>
        </p:txBody>
      </p:sp>
      <p:pic>
        <p:nvPicPr>
          <p:cNvPr id="5" name="Picture 4">
            <a:extLst>
              <a:ext uri="{FF2B5EF4-FFF2-40B4-BE49-F238E27FC236}">
                <a16:creationId xmlns:a16="http://schemas.microsoft.com/office/drawing/2014/main" id="{7993042C-89BE-3FBD-AD66-204BCAE2A564}"/>
              </a:ext>
            </a:extLst>
          </p:cNvPr>
          <p:cNvPicPr>
            <a:picLocks noChangeAspect="1"/>
          </p:cNvPicPr>
          <p:nvPr/>
        </p:nvPicPr>
        <p:blipFill>
          <a:blip r:embed="rId4"/>
          <a:stretch>
            <a:fillRect/>
          </a:stretch>
        </p:blipFill>
        <p:spPr>
          <a:xfrm>
            <a:off x="986436" y="4157154"/>
            <a:ext cx="7094927" cy="2107281"/>
          </a:xfrm>
          <a:prstGeom prst="rect">
            <a:avLst/>
          </a:prstGeom>
          <a:ln w="38100">
            <a:noFill/>
          </a:ln>
        </p:spPr>
      </p:pic>
      <p:sp>
        <p:nvSpPr>
          <p:cNvPr id="6" name="TextBox 5">
            <a:extLst>
              <a:ext uri="{FF2B5EF4-FFF2-40B4-BE49-F238E27FC236}">
                <a16:creationId xmlns:a16="http://schemas.microsoft.com/office/drawing/2014/main" id="{A0FCC496-F66B-927F-C5D2-C976AAF65200}"/>
              </a:ext>
            </a:extLst>
          </p:cNvPr>
          <p:cNvSpPr txBox="1"/>
          <p:nvPr/>
        </p:nvSpPr>
        <p:spPr>
          <a:xfrm>
            <a:off x="1859659" y="6438543"/>
            <a:ext cx="5008807"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https://arxiv.org/pdf/2402.19080.pdf</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253777774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dirty="0"/>
              <a:t>In-DRAM Lookup-Table Based Execution</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0" indent="0" algn="l">
              <a:buNone/>
            </a:pP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João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Dinis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Ferreira, Gabriel Falcao, Juan Gómez-Luna, Mohammed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Alser</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Lois Orosa, Mohammad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Jeremie</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S. Kim, Geraldo F. Oliveira, Taha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Shahroodi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Anant Nori, and Onur Mutlu,</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0"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"pLUTo: Enabling Massively Parallel Computation in DRAM via Lookup Tables"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(26 minutes)]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Source Code (Officially Artifact Evaluated with All Badges)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1" dirty="0">
                <a:solidFill>
                  <a:srgbClr val="FF0000"/>
                </a:solidFill>
                <a:effectLst/>
                <a:latin typeface="Tahoma" panose="020B0604030504040204" pitchFamily="34" charset="0"/>
                <a:ea typeface="Tahoma" panose="020B0604030504040204" pitchFamily="34" charset="0"/>
                <a:cs typeface="Tahoma" panose="020B0604030504040204" pitchFamily="34" charset="0"/>
              </a:rPr>
              <a:t>Officially artifact evaluated as available, reusable and reproducible.</a:t>
            </a:r>
            <a:endParaRPr lang="en-US" sz="1500" b="0" i="0"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p>
            <a:pPr marL="0" indent="0">
              <a:buNone/>
            </a:pPr>
            <a:endParaRPr lang="en-US" sz="15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BCF1BF39-3166-E5AA-31DA-AB32F2F13B3B}"/>
              </a:ext>
            </a:extLst>
          </p:cNvPr>
          <p:cNvPicPr>
            <a:picLocks noChangeAspect="1"/>
          </p:cNvPicPr>
          <p:nvPr/>
        </p:nvPicPr>
        <p:blipFill>
          <a:blip r:embed="rId11"/>
          <a:stretch>
            <a:fillRect/>
          </a:stretch>
        </p:blipFill>
        <p:spPr>
          <a:xfrm>
            <a:off x="458405" y="3789040"/>
            <a:ext cx="8382143" cy="2575382"/>
          </a:xfrm>
          <a:prstGeom prst="rect">
            <a:avLst/>
          </a:prstGeom>
        </p:spPr>
      </p:pic>
      <p:sp>
        <p:nvSpPr>
          <p:cNvPr id="6" name="TextBox 5">
            <a:extLst>
              <a:ext uri="{FF2B5EF4-FFF2-40B4-BE49-F238E27FC236}">
                <a16:creationId xmlns:a16="http://schemas.microsoft.com/office/drawing/2014/main" id="{DDB1E472-B793-6F87-B750-2856953FBD40}"/>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https://arxiv.org/pdf/2104.07699.pdf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spTree>
    <p:extLst>
      <p:ext uri="{BB962C8B-B14F-4D97-AF65-F5344CB8AC3E}">
        <p14:creationId xmlns:p14="http://schemas.microsoft.com/office/powerpoint/2010/main" val="18643615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843376"/>
            <a:ext cx="8229600" cy="740193"/>
          </a:xfrm>
        </p:spPr>
        <p:txBody>
          <a:bodyPr>
            <a:normAutofit/>
          </a:bodyPr>
          <a:lstStyle/>
          <a:p>
            <a:pPr algn="ctr"/>
            <a:r>
              <a:rPr lang="en-US"/>
              <a:t>The Goal of pLUTo</a:t>
            </a:r>
            <a:endParaRPr lang="en-US" sz="4000"/>
          </a:p>
        </p:txBody>
      </p:sp>
      <p:sp>
        <p:nvSpPr>
          <p:cNvPr id="4" name="TextBox 3">
            <a:extLst>
              <a:ext uri="{FF2B5EF4-FFF2-40B4-BE49-F238E27FC236}">
                <a16:creationId xmlns:a16="http://schemas.microsoft.com/office/drawing/2014/main" id="{21D018E2-4352-C005-6341-039BA07E849B}"/>
              </a:ext>
            </a:extLst>
          </p:cNvPr>
          <p:cNvSpPr txBox="1"/>
          <p:nvPr/>
        </p:nvSpPr>
        <p:spPr>
          <a:xfrm>
            <a:off x="235527" y="2220107"/>
            <a:ext cx="8672946" cy="272596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Extend</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Processing-using-DRAM to support</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the execution of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arbitrarily complex operations</a:t>
            </a:r>
          </a:p>
        </p:txBody>
      </p:sp>
      <p:sp>
        <p:nvSpPr>
          <p:cNvPr id="3" name="Slide Number Placeholder 2">
            <a:extLst>
              <a:ext uri="{FF2B5EF4-FFF2-40B4-BE49-F238E27FC236}">
                <a16:creationId xmlns:a16="http://schemas.microsoft.com/office/drawing/2014/main" id="{BAD4E34E-73B8-2176-23AF-1FDC3B2B7A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custDataLst>
      <p:tags r:id="rId1"/>
    </p:custDataLst>
    <p:extLst>
      <p:ext uri="{BB962C8B-B14F-4D97-AF65-F5344CB8AC3E}">
        <p14:creationId xmlns:p14="http://schemas.microsoft.com/office/powerpoint/2010/main" val="3254082545"/>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 name="Oval 2">
            <a:extLst>
              <a:ext uri="{FF2B5EF4-FFF2-40B4-BE49-F238E27FC236}">
                <a16:creationId xmlns:a16="http://schemas.microsoft.com/office/drawing/2014/main" id="{A89E4BF1-5948-247B-1624-8CD07DEEE275}"/>
              </a:ext>
            </a:extLst>
          </p:cNvPr>
          <p:cNvSpPr/>
          <p:nvPr/>
        </p:nvSpPr>
        <p:spPr>
          <a:xfrm>
            <a:off x="4004369"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2" name="Oval 11">
            <a:extLst>
              <a:ext uri="{FF2B5EF4-FFF2-40B4-BE49-F238E27FC236}">
                <a16:creationId xmlns:a16="http://schemas.microsoft.com/office/drawing/2014/main" id="{BD82B0AD-5AEF-3847-3B3F-624087253465}"/>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46DED1F9-80C7-6D24-C550-0C5D4407C6B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14" name="Oval 13">
            <a:extLst>
              <a:ext uri="{FF2B5EF4-FFF2-40B4-BE49-F238E27FC236}">
                <a16:creationId xmlns:a16="http://schemas.microsoft.com/office/drawing/2014/main" id="{034023F0-8172-213F-EBEC-A14B45226FDD}"/>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5" name="Rounded Rectangle 14">
            <a:extLst>
              <a:ext uri="{FF2B5EF4-FFF2-40B4-BE49-F238E27FC236}">
                <a16:creationId xmlns:a16="http://schemas.microsoft.com/office/drawing/2014/main" id="{BEDA25C8-1E39-A586-8207-0510E83B9487}"/>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6" name="Oval 15">
            <a:extLst>
              <a:ext uri="{FF2B5EF4-FFF2-40B4-BE49-F238E27FC236}">
                <a16:creationId xmlns:a16="http://schemas.microsoft.com/office/drawing/2014/main" id="{FAA6C83E-C7E5-7413-7A9D-54DD23529667}"/>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80"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14647" y="1728677"/>
            <a:ext cx="714706" cy="714706"/>
          </a:xfrm>
          <a:prstGeom prst="rect">
            <a:avLst/>
          </a:prstGeom>
        </p:spPr>
      </p:pic>
      <p:sp>
        <p:nvSpPr>
          <p:cNvPr id="6" name="Oval 5">
            <a:extLst>
              <a:ext uri="{FF2B5EF4-FFF2-40B4-BE49-F238E27FC236}">
                <a16:creationId xmlns:a16="http://schemas.microsoft.com/office/drawing/2014/main" id="{4BBC4D23-4637-B102-7B62-7E474CDE543D}"/>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extLst>
      <p:ext uri="{BB962C8B-B14F-4D97-AF65-F5344CB8AC3E}">
        <p14:creationId xmlns:p14="http://schemas.microsoft.com/office/powerpoint/2010/main" val="20871258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655CB0B7-2BCA-3226-094B-FFE48DB36A13}"/>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0" name="Oval 29">
            <a:extLst>
              <a:ext uri="{FF2B5EF4-FFF2-40B4-BE49-F238E27FC236}">
                <a16:creationId xmlns:a16="http://schemas.microsoft.com/office/drawing/2014/main" id="{6C1DB706-F764-F350-039D-195884DE35BA}"/>
              </a:ext>
            </a:extLst>
          </p:cNvPr>
          <p:cNvSpPr/>
          <p:nvPr/>
        </p:nvSpPr>
        <p:spPr>
          <a:xfrm>
            <a:off x="6656500" y="3999834"/>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GB" sz="16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24" name="Rounded Rectangle 23">
            <a:extLst>
              <a:ext uri="{FF2B5EF4-FFF2-40B4-BE49-F238E27FC236}">
                <a16:creationId xmlns:a16="http://schemas.microsoft.com/office/drawing/2014/main" id="{6FF8EF0C-7E4B-E048-5A1C-411E2DF4A86E}"/>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8A6851C-0D9B-8B53-8944-55149A580B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7" name="Oval 26">
            <a:extLst>
              <a:ext uri="{FF2B5EF4-FFF2-40B4-BE49-F238E27FC236}">
                <a16:creationId xmlns:a16="http://schemas.microsoft.com/office/drawing/2014/main" id="{D5956C20-E7EF-32A8-59C7-25442F461B0A}"/>
              </a:ext>
            </a:extLst>
          </p:cNvPr>
          <p:cNvSpPr/>
          <p:nvPr/>
        </p:nvSpPr>
        <p:spPr>
          <a:xfrm>
            <a:off x="3998367" y="3994637"/>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26" name="Oval 25">
            <a:extLst>
              <a:ext uri="{FF2B5EF4-FFF2-40B4-BE49-F238E27FC236}">
                <a16:creationId xmlns:a16="http://schemas.microsoft.com/office/drawing/2014/main" id="{7FBDE41A-5758-D624-753E-044CBFB3900B}"/>
              </a:ext>
            </a:extLst>
          </p:cNvPr>
          <p:cNvSpPr/>
          <p:nvPr/>
        </p:nvSpPr>
        <p:spPr>
          <a:xfrm>
            <a:off x="3998367" y="3994637"/>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74F451A-874E-1FCE-8DC1-1FEBBF45E014}"/>
              </a:ext>
            </a:extLst>
          </p:cNvPr>
          <p:cNvSpPr/>
          <p:nvPr/>
        </p:nvSpPr>
        <p:spPr>
          <a:xfrm>
            <a:off x="1340236" y="3991082"/>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custDataLst>
      <p:tags r:id="rId1"/>
    </p:custDataLst>
    <p:extLst>
      <p:ext uri="{BB962C8B-B14F-4D97-AF65-F5344CB8AC3E}">
        <p14:creationId xmlns:p14="http://schemas.microsoft.com/office/powerpoint/2010/main" val="4157577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00" fill="hold">
                                          <p:stCondLst>
                                            <p:cond delay="0"/>
                                          </p:stCondLst>
                                        </p:cTn>
                                        <p:tgtEl>
                                          <p:spTgt spid="25"/>
                                        </p:tgtEl>
                                        <p:attrNameLst>
                                          <p:attrName>r</p:attrName>
                                        </p:attrNameLst>
                                      </p:cBhvr>
                                    </p:animRot>
                                    <p:animRot by="-240000">
                                      <p:cBhvr>
                                        <p:cTn id="7" dur="200" fill="hold">
                                          <p:stCondLst>
                                            <p:cond delay="200"/>
                                          </p:stCondLst>
                                        </p:cTn>
                                        <p:tgtEl>
                                          <p:spTgt spid="25"/>
                                        </p:tgtEl>
                                        <p:attrNameLst>
                                          <p:attrName>r</p:attrName>
                                        </p:attrNameLst>
                                      </p:cBhvr>
                                    </p:animRot>
                                    <p:animRot by="240000">
                                      <p:cBhvr>
                                        <p:cTn id="8" dur="200" fill="hold">
                                          <p:stCondLst>
                                            <p:cond delay="400"/>
                                          </p:stCondLst>
                                        </p:cTn>
                                        <p:tgtEl>
                                          <p:spTgt spid="25"/>
                                        </p:tgtEl>
                                        <p:attrNameLst>
                                          <p:attrName>r</p:attrName>
                                        </p:attrNameLst>
                                      </p:cBhvr>
                                    </p:animRot>
                                    <p:animRot by="-240000">
                                      <p:cBhvr>
                                        <p:cTn id="9" dur="200" fill="hold">
                                          <p:stCondLst>
                                            <p:cond delay="600"/>
                                          </p:stCondLst>
                                        </p:cTn>
                                        <p:tgtEl>
                                          <p:spTgt spid="25"/>
                                        </p:tgtEl>
                                        <p:attrNameLst>
                                          <p:attrName>r</p:attrName>
                                        </p:attrNameLst>
                                      </p:cBhvr>
                                    </p:animRot>
                                    <p:animRot by="120000">
                                      <p:cBhvr>
                                        <p:cTn id="10" dur="200" fill="hold">
                                          <p:stCondLst>
                                            <p:cond delay="800"/>
                                          </p:stCondLst>
                                        </p:cTn>
                                        <p:tgtEl>
                                          <p:spTgt spid="25"/>
                                        </p:tgtEl>
                                        <p:attrNameLst>
                                          <p:attrName>r</p:attrName>
                                        </p:attrNameLst>
                                      </p:cBhvr>
                                    </p:animRot>
                                  </p:childTnLst>
                                </p:cTn>
                              </p:par>
                            </p:childTnLst>
                          </p:cTn>
                        </p:par>
                        <p:par>
                          <p:cTn id="11" fill="hold">
                            <p:stCondLst>
                              <p:cond delay="1000"/>
                            </p:stCondLst>
                            <p:childTnLst>
                              <p:par>
                                <p:cTn id="12" presetID="53" presetClass="exit" presetSubtype="32" fill="hold" grpId="0" nodeType="afterEffect">
                                  <p:stCondLst>
                                    <p:cond delay="0"/>
                                  </p:stCondLst>
                                  <p:childTnLst>
                                    <p:anim calcmode="lin" valueType="num">
                                      <p:cBhvr>
                                        <p:cTn id="13" dur="500"/>
                                        <p:tgtEl>
                                          <p:spTgt spid="27"/>
                                        </p:tgtEl>
                                        <p:attrNameLst>
                                          <p:attrName>ppt_w</p:attrName>
                                        </p:attrNameLst>
                                      </p:cBhvr>
                                      <p:tavLst>
                                        <p:tav tm="0">
                                          <p:val>
                                            <p:strVal val="ppt_w"/>
                                          </p:val>
                                        </p:tav>
                                        <p:tav tm="100000">
                                          <p:val>
                                            <p:fltVal val="0"/>
                                          </p:val>
                                        </p:tav>
                                      </p:tavLst>
                                    </p:anim>
                                    <p:anim calcmode="lin" valueType="num">
                                      <p:cBhvr>
                                        <p:cTn id="14" dur="500"/>
                                        <p:tgtEl>
                                          <p:spTgt spid="27"/>
                                        </p:tgtEl>
                                        <p:attrNameLst>
                                          <p:attrName>ppt_h</p:attrName>
                                        </p:attrNameLst>
                                      </p:cBhvr>
                                      <p:tavLst>
                                        <p:tav tm="0">
                                          <p:val>
                                            <p:strVal val="ppt_h"/>
                                          </p:val>
                                        </p:tav>
                                        <p:tav tm="100000">
                                          <p:val>
                                            <p:fltVal val="0"/>
                                          </p:val>
                                        </p:tav>
                                      </p:tavLst>
                                    </p:anim>
                                    <p:animEffect transition="out" filter="fade">
                                      <p:cBhvr>
                                        <p:cTn id="15" dur="500"/>
                                        <p:tgtEl>
                                          <p:spTgt spid="27"/>
                                        </p:tgtEl>
                                      </p:cBhvr>
                                    </p:animEffect>
                                    <p:set>
                                      <p:cBhvr>
                                        <p:cTn id="16" dur="1" fill="hold">
                                          <p:stCondLst>
                                            <p:cond delay="499"/>
                                          </p:stCondLst>
                                        </p:cTn>
                                        <p:tgtEl>
                                          <p:spTgt spid="27"/>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37" presetClass="path" presetSubtype="0" accel="50000" decel="50000" fill="hold" grpId="1" nodeType="clickEffect">
                                  <p:stCondLst>
                                    <p:cond delay="0"/>
                                  </p:stCondLst>
                                  <p:childTnLst>
                                    <p:animMotion origin="layout" path="M 0 2.59259E-6 L 0.0776 0.04004 C 0.0941 0.04907 0.11858 0.05393 0.14392 0.05393 C 0.17309 0.05393 0.19635 0.04907 0.21285 0.04004 L 0.29097 2.59259E-6 " pathEditMode="relative" rAng="0" ptsTypes="AAAAA">
                                      <p:cBhvr>
                                        <p:cTn id="25" dur="1000" fill="hold"/>
                                        <p:tgtEl>
                                          <p:spTgt spid="26"/>
                                        </p:tgtEl>
                                        <p:attrNameLst>
                                          <p:attrName>ppt_x</p:attrName>
                                          <p:attrName>ppt_y</p:attrName>
                                        </p:attrNameLst>
                                      </p:cBhvr>
                                      <p:rCtr x="14549"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6" grpId="0" animBg="1"/>
      <p:bldP spid="26"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28800"/>
            <a:ext cx="7924800" cy="1752600"/>
          </a:xfrm>
        </p:spPr>
        <p:txBody>
          <a:bodyPr/>
          <a:lstStyle/>
          <a:p>
            <a:r>
              <a:rPr lang="en-US" dirty="0"/>
              <a:t>Brief Review: </a:t>
            </a:r>
            <a:br>
              <a:rPr lang="en-US" dirty="0"/>
            </a:br>
            <a:r>
              <a:rPr lang="en-US" dirty="0"/>
              <a:t>		Inside A DRAM Chip</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descr="safari.png">
            <a:extLst>
              <a:ext uri="{FF2B5EF4-FFF2-40B4-BE49-F238E27FC236}">
                <a16:creationId xmlns:a16="http://schemas.microsoft.com/office/drawing/2014/main" id="{924EC8F2-7C36-E8F6-2060-2FBB98D743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73336735"/>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042B1278-B9B5-7D8F-79B9-C616679C119B}"/>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4" name="Rounded Rectangle 23">
            <a:extLst>
              <a:ext uri="{FF2B5EF4-FFF2-40B4-BE49-F238E27FC236}">
                <a16:creationId xmlns:a16="http://schemas.microsoft.com/office/drawing/2014/main" id="{70F0C87A-D7CF-8A67-5028-F3BF63321301}"/>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DB75DD4-0C3D-DD7F-420F-439AB0E6EA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8" name="Oval 17">
            <a:extLst>
              <a:ext uri="{FF2B5EF4-FFF2-40B4-BE49-F238E27FC236}">
                <a16:creationId xmlns:a16="http://schemas.microsoft.com/office/drawing/2014/main" id="{5252151D-AA94-1E97-CDC4-2B5D43E300CC}"/>
              </a:ext>
            </a:extLst>
          </p:cNvPr>
          <p:cNvSpPr/>
          <p:nvPr/>
        </p:nvSpPr>
        <p:spPr>
          <a:xfrm>
            <a:off x="6656498" y="3999834"/>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0" name="Oval 19">
            <a:extLst>
              <a:ext uri="{FF2B5EF4-FFF2-40B4-BE49-F238E27FC236}">
                <a16:creationId xmlns:a16="http://schemas.microsoft.com/office/drawing/2014/main" id="{188C7472-87BC-99C2-A863-1F79D3C9EED3}"/>
              </a:ext>
            </a:extLst>
          </p:cNvPr>
          <p:cNvSpPr/>
          <p:nvPr/>
        </p:nvSpPr>
        <p:spPr>
          <a:xfrm>
            <a:off x="1340236" y="3999834"/>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2" name="Rectangle 21">
            <a:extLst>
              <a:ext uri="{FF2B5EF4-FFF2-40B4-BE49-F238E27FC236}">
                <a16:creationId xmlns:a16="http://schemas.microsoft.com/office/drawing/2014/main" id="{82A192AB-088D-35A3-50BC-F9B924DEEB48}"/>
              </a:ext>
            </a:extLst>
          </p:cNvPr>
          <p:cNvSpPr/>
          <p:nvPr/>
        </p:nvSpPr>
        <p:spPr>
          <a:xfrm>
            <a:off x="0" y="0"/>
            <a:ext cx="9144000" cy="6858000"/>
          </a:xfrm>
          <a:prstGeom prst="rect">
            <a:avLst/>
          </a:prstGeom>
          <a:solidFill>
            <a:srgbClr val="000000">
              <a:alpha val="25098"/>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1" name="TextBox 20">
            <a:extLst>
              <a:ext uri="{FF2B5EF4-FFF2-40B4-BE49-F238E27FC236}">
                <a16:creationId xmlns:a16="http://schemas.microsoft.com/office/drawing/2014/main" id="{68D26666-06A0-7E8D-31B7-F681F5289D3B}"/>
              </a:ext>
            </a:extLst>
          </p:cNvPr>
          <p:cNvSpPr txBox="1"/>
          <p:nvPr/>
        </p:nvSpPr>
        <p:spPr>
          <a:xfrm>
            <a:off x="235525" y="2480372"/>
            <a:ext cx="8672946" cy="191322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Replace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computation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with </a:t>
            </a:r>
            <a:r>
              <a:rPr kumimoji="0" lang="en-US" sz="3200" b="1" i="0" u="none" strike="noStrike" kern="0" cap="none" spc="0" normalizeH="0" baseline="0" noProof="0">
                <a:ln>
                  <a:noFill/>
                </a:ln>
                <a:solidFill>
                  <a:srgbClr val="00B050"/>
                </a:solidFill>
                <a:effectLst/>
                <a:uLnTx/>
                <a:uFillTx/>
                <a:latin typeface="Corbel" panose="020B0503020204020204" pitchFamily="34" charset="0"/>
                <a:ea typeface="+mn-ea"/>
                <a:cs typeface="+mn-cs"/>
              </a:rPr>
              <a:t>memory accesses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pLUTo LUT Query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operation</a:t>
            </a:r>
          </a:p>
        </p:txBody>
      </p:sp>
    </p:spTree>
    <p:extLst>
      <p:ext uri="{BB962C8B-B14F-4D97-AF65-F5344CB8AC3E}">
        <p14:creationId xmlns:p14="http://schemas.microsoft.com/office/powerpoint/2010/main" val="119128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pSp>
        <p:nvGrpSpPr>
          <p:cNvPr id="60" name="Group 59">
            <a:extLst>
              <a:ext uri="{FF2B5EF4-FFF2-40B4-BE49-F238E27FC236}">
                <a16:creationId xmlns:a16="http://schemas.microsoft.com/office/drawing/2014/main" id="{6A7F247A-A6CF-54DA-3510-83F0906C1316}"/>
              </a:ext>
            </a:extLst>
          </p:cNvPr>
          <p:cNvGrpSpPr/>
          <p:nvPr/>
        </p:nvGrpSpPr>
        <p:grpSpPr>
          <a:xfrm>
            <a:off x="4934491" y="2400162"/>
            <a:ext cx="282634" cy="1354256"/>
            <a:chOff x="4930967" y="2421934"/>
            <a:chExt cx="282634" cy="1354256"/>
          </a:xfrm>
        </p:grpSpPr>
        <p:sp>
          <p:nvSpPr>
            <p:cNvPr id="61" name="Rectangle 60">
              <a:extLst>
                <a:ext uri="{FF2B5EF4-FFF2-40B4-BE49-F238E27FC236}">
                  <a16:creationId xmlns:a16="http://schemas.microsoft.com/office/drawing/2014/main" id="{BA403B77-66C0-083A-B82B-7DE80512DF89}"/>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2" name="Rectangle 61">
              <a:extLst>
                <a:ext uri="{FF2B5EF4-FFF2-40B4-BE49-F238E27FC236}">
                  <a16:creationId xmlns:a16="http://schemas.microsoft.com/office/drawing/2014/main" id="{AD9ABEFA-2BC5-19D8-E147-5B35B8F4F4BF}"/>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3" name="Rectangle 62">
              <a:extLst>
                <a:ext uri="{FF2B5EF4-FFF2-40B4-BE49-F238E27FC236}">
                  <a16:creationId xmlns:a16="http://schemas.microsoft.com/office/drawing/2014/main" id="{C961B1B8-7545-199A-D626-4E36FD9A5AB8}"/>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6" name="Rectangle 65">
              <a:extLst>
                <a:ext uri="{FF2B5EF4-FFF2-40B4-BE49-F238E27FC236}">
                  <a16:creationId xmlns:a16="http://schemas.microsoft.com/office/drawing/2014/main" id="{BDF6E31B-9209-D41E-D80C-C6AB1CEA4348}"/>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12" name="TextBox 11">
            <a:extLst>
              <a:ext uri="{FF2B5EF4-FFF2-40B4-BE49-F238E27FC236}">
                <a16:creationId xmlns:a16="http://schemas.microsoft.com/office/drawing/2014/main" id="{00773B94-CD06-68E6-A7D8-5B240517978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51" name="TextBox 50">
            <a:extLst>
              <a:ext uri="{FF2B5EF4-FFF2-40B4-BE49-F238E27FC236}">
                <a16:creationId xmlns:a16="http://schemas.microsoft.com/office/drawing/2014/main" id="{5403B5A5-4731-4B1D-A9C9-7C4FE804658A}"/>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cxnSp>
        <p:nvCxnSpPr>
          <p:cNvPr id="53" name="Elbow Connector 52">
            <a:extLst>
              <a:ext uri="{FF2B5EF4-FFF2-40B4-BE49-F238E27FC236}">
                <a16:creationId xmlns:a16="http://schemas.microsoft.com/office/drawing/2014/main" id="{B55AFBD0-03E7-1FD8-A864-2C0285BDF49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0609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2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
                                        <p:tgtEl>
                                          <p:spTgt spid="39"/>
                                        </p:tgtEl>
                                      </p:cBhvr>
                                    </p:animEffect>
                                  </p:childTnLst>
                                </p:cTn>
                              </p:par>
                            </p:childTnLst>
                          </p:cTn>
                        </p:par>
                        <p:par>
                          <p:cTn id="13" fill="hold">
                            <p:stCondLst>
                              <p:cond delay="200"/>
                            </p:stCondLst>
                            <p:childTnLst>
                              <p:par>
                                <p:cTn id="14" presetID="10" presetClass="entr" presetSubtype="0"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00"/>
                                        <p:tgtEl>
                                          <p:spTgt spid="42"/>
                                        </p:tgtEl>
                                      </p:cBhvr>
                                    </p:animEffect>
                                  </p:childTnLst>
                                </p:cTn>
                              </p:par>
                            </p:childTnLst>
                          </p:cTn>
                        </p:par>
                        <p:par>
                          <p:cTn id="17" fill="hold">
                            <p:stCondLst>
                              <p:cond delay="4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200"/>
                                        <p:tgtEl>
                                          <p:spTgt spid="44"/>
                                        </p:tgtEl>
                                      </p:cBhvr>
                                    </p:animEffect>
                                  </p:childTnLst>
                                </p:cTn>
                              </p:par>
                            </p:childTnLst>
                          </p:cTn>
                        </p:par>
                        <p:par>
                          <p:cTn id="21" fill="hold">
                            <p:stCondLst>
                              <p:cond delay="600"/>
                            </p:stCondLst>
                            <p:childTnLst>
                              <p:par>
                                <p:cTn id="22" presetID="10" presetClass="entr" presetSubtype="0"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D905ABD-D4B5-9B23-6FDD-360F9782EA6D}"/>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7" name="TextBox 66">
            <a:extLst>
              <a:ext uri="{FF2B5EF4-FFF2-40B4-BE49-F238E27FC236}">
                <a16:creationId xmlns:a16="http://schemas.microsoft.com/office/drawing/2014/main" id="{C96FC56B-4BF2-3CD5-F57C-B9C032F13C25}"/>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grpSp>
        <p:nvGrpSpPr>
          <p:cNvPr id="66" name="Group 50" hidden="1">
            <a:extLst>
              <a:ext uri="{FF2B5EF4-FFF2-40B4-BE49-F238E27FC236}">
                <a16:creationId xmlns:a16="http://schemas.microsoft.com/office/drawing/2014/main" id="{A0D6F918-AFDD-09C7-1374-33E9E37751C9}"/>
              </a:ext>
            </a:extLst>
          </p:cNvPr>
          <p:cNvGrpSpPr/>
          <p:nvPr/>
        </p:nvGrpSpPr>
        <p:grpSpPr>
          <a:xfrm>
            <a:off x="4934491" y="2400162"/>
            <a:ext cx="282634" cy="1354256"/>
            <a:chOff x="4930967" y="2421934"/>
            <a:chExt cx="282634" cy="1354256"/>
          </a:xfrm>
        </p:grpSpPr>
        <p:sp>
          <p:nvSpPr>
            <p:cNvPr id="57" name="Rectangle 56">
              <a:extLst>
                <a:ext uri="{FF2B5EF4-FFF2-40B4-BE49-F238E27FC236}">
                  <a16:creationId xmlns:a16="http://schemas.microsoft.com/office/drawing/2014/main" id="{D44EAF47-B0B9-E10A-01CE-FBBA280E2A80}"/>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0" name="Rectangle 59">
              <a:extLst>
                <a:ext uri="{FF2B5EF4-FFF2-40B4-BE49-F238E27FC236}">
                  <a16:creationId xmlns:a16="http://schemas.microsoft.com/office/drawing/2014/main" id="{E1ABAA9B-4B5C-660F-C4DD-E747F5110C18}"/>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1" name="Rectangle 60">
              <a:extLst>
                <a:ext uri="{FF2B5EF4-FFF2-40B4-BE49-F238E27FC236}">
                  <a16:creationId xmlns:a16="http://schemas.microsoft.com/office/drawing/2014/main" id="{A3044CDC-EF1F-F599-AA96-545B607B220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2" name="Rectangle 61">
              <a:extLst>
                <a:ext uri="{FF2B5EF4-FFF2-40B4-BE49-F238E27FC236}">
                  <a16:creationId xmlns:a16="http://schemas.microsoft.com/office/drawing/2014/main" id="{488F08F4-679A-583C-E949-49973BA0DBD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cxnSp>
        <p:nvCxnSpPr>
          <p:cNvPr id="69" name="Elbow Connector 68">
            <a:extLst>
              <a:ext uri="{FF2B5EF4-FFF2-40B4-BE49-F238E27FC236}">
                <a16:creationId xmlns:a16="http://schemas.microsoft.com/office/drawing/2014/main" id="{B070C958-F8F0-5518-C1AD-13E4DD37B3F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929B7304-527F-B9E6-E06C-937459D50B3E}"/>
              </a:ext>
            </a:extLst>
          </p:cNvPr>
          <p:cNvSpPr/>
          <p:nvPr/>
        </p:nvSpPr>
        <p:spPr>
          <a:xfrm>
            <a:off x="0" y="643063"/>
            <a:ext cx="9144000" cy="5790211"/>
          </a:xfrm>
          <a:prstGeom prst="rect">
            <a:avLst/>
          </a:prstGeom>
          <a:solidFill>
            <a:schemeClr val="bg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3" name="Rectangle 52">
            <a:extLst>
              <a:ext uri="{FF2B5EF4-FFF2-40B4-BE49-F238E27FC236}">
                <a16:creationId xmlns:a16="http://schemas.microsoft.com/office/drawing/2014/main" id="{C1361CB3-192A-5428-8154-3C0026E695E7}"/>
              </a:ext>
            </a:extLst>
          </p:cNvPr>
          <p:cNvSpPr/>
          <p:nvPr/>
        </p:nvSpPr>
        <p:spPr>
          <a:xfrm>
            <a:off x="1657930" y="4359038"/>
            <a:ext cx="4050650"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Multiple copies of the lookup table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2000" b="1" i="1"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exploit</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DRAM parallelism</a:t>
            </a: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1" name="TextBox 50">
            <a:extLst>
              <a:ext uri="{FF2B5EF4-FFF2-40B4-BE49-F238E27FC236}">
                <a16:creationId xmlns:a16="http://schemas.microsoft.com/office/drawing/2014/main" id="{AE4BFAE2-5246-4162-DA57-FF26DF0AA9C3}"/>
              </a:ext>
            </a:extLst>
          </p:cNvPr>
          <p:cNvSpPr txBox="1"/>
          <p:nvPr/>
        </p:nvSpPr>
        <p:spPr>
          <a:xfrm>
            <a:off x="7107616" y="3024316"/>
            <a:ext cx="1712293"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Tree>
    <p:extLst>
      <p:ext uri="{BB962C8B-B14F-4D97-AF65-F5344CB8AC3E}">
        <p14:creationId xmlns:p14="http://schemas.microsoft.com/office/powerpoint/2010/main" val="2911263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E75F6665-13EC-21D7-BC92-6D35019A3CB3}"/>
              </a:ext>
            </a:extLst>
          </p:cNvPr>
          <p:cNvGrpSpPr/>
          <p:nvPr/>
        </p:nvGrpSpPr>
        <p:grpSpPr>
          <a:xfrm>
            <a:off x="4934491" y="2400162"/>
            <a:ext cx="282634" cy="1354256"/>
            <a:chOff x="4930967" y="2421934"/>
            <a:chExt cx="282634" cy="1354256"/>
          </a:xfrm>
        </p:grpSpPr>
        <p:sp>
          <p:nvSpPr>
            <p:cNvPr id="82" name="Rectangle 81">
              <a:extLst>
                <a:ext uri="{FF2B5EF4-FFF2-40B4-BE49-F238E27FC236}">
                  <a16:creationId xmlns:a16="http://schemas.microsoft.com/office/drawing/2014/main" id="{62BDDE6A-4739-7DE9-17E3-D3F0466696F8}"/>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42" name="TextBox 41">
            <a:extLst>
              <a:ext uri="{FF2B5EF4-FFF2-40B4-BE49-F238E27FC236}">
                <a16:creationId xmlns:a16="http://schemas.microsoft.com/office/drawing/2014/main" id="{08AE10FC-1D17-2101-40B7-A43C167224FC}"/>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39" name="TextBox 38">
            <a:extLst>
              <a:ext uri="{FF2B5EF4-FFF2-40B4-BE49-F238E27FC236}">
                <a16:creationId xmlns:a16="http://schemas.microsoft.com/office/drawing/2014/main" id="{2C86511D-4048-AC49-956D-9957427DBB9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D87E4B6A-872A-7633-312E-D27097407AE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43" name="Table 275">
            <a:extLst>
              <a:ext uri="{FF2B5EF4-FFF2-40B4-BE49-F238E27FC236}">
                <a16:creationId xmlns:a16="http://schemas.microsoft.com/office/drawing/2014/main" id="{6E3A139F-2009-F1E8-3384-40DFC4FF6703}"/>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976E6983-067B-012B-D661-E45A6756CFCE}"/>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1" name="Table 275">
            <a:extLst>
              <a:ext uri="{FF2B5EF4-FFF2-40B4-BE49-F238E27FC236}">
                <a16:creationId xmlns:a16="http://schemas.microsoft.com/office/drawing/2014/main" id="{03984A99-E3EC-ABBA-0EFD-3ADC70F90203}"/>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3" name="Table 275">
            <a:extLst>
              <a:ext uri="{FF2B5EF4-FFF2-40B4-BE49-F238E27FC236}">
                <a16:creationId xmlns:a16="http://schemas.microsoft.com/office/drawing/2014/main" id="{456D82E2-30D5-D75C-C346-D6C632B185DA}"/>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spTree>
    <p:extLst>
      <p:ext uri="{BB962C8B-B14F-4D97-AF65-F5344CB8AC3E}">
        <p14:creationId xmlns:p14="http://schemas.microsoft.com/office/powerpoint/2010/main" val="1306135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4"/>
                                        </p:tgtEl>
                                      </p:cBhvr>
                                    </p:animEffect>
                                    <p:set>
                                      <p:cBhvr>
                                        <p:cTn id="7" dur="1" fill="hold">
                                          <p:stCondLst>
                                            <p:cond delay="499"/>
                                          </p:stCondLst>
                                        </p:cTn>
                                        <p:tgtEl>
                                          <p:spTgt spid="4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3"/>
                                        </p:tgtEl>
                                      </p:cBhvr>
                                    </p:animEffect>
                                    <p:set>
                                      <p:cBhvr>
                                        <p:cTn id="10" dur="1" fill="hold">
                                          <p:stCondLst>
                                            <p:cond delay="499"/>
                                          </p:stCondLst>
                                        </p:cTn>
                                        <p:tgtEl>
                                          <p:spTgt spid="5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3"/>
                                        </p:tgtEl>
                                      </p:cBhvr>
                                    </p:animEffect>
                                    <p:set>
                                      <p:cBhvr>
                                        <p:cTn id="13" dur="1" fill="hold">
                                          <p:stCondLst>
                                            <p:cond delay="499"/>
                                          </p:stCondLst>
                                        </p:cTn>
                                        <p:tgtEl>
                                          <p:spTgt spid="4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51"/>
                                        </p:tgtEl>
                                      </p:cBhvr>
                                    </p:animEffect>
                                    <p:set>
                                      <p:cBhvr>
                                        <p:cTn id="16"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cxnSp>
        <p:nvCxnSpPr>
          <p:cNvPr id="53" name="Straight Connector 52">
            <a:extLst>
              <a:ext uri="{FF2B5EF4-FFF2-40B4-BE49-F238E27FC236}">
                <a16:creationId xmlns:a16="http://schemas.microsoft.com/office/drawing/2014/main" id="{3A03738E-6254-3D14-3996-137185C53160}"/>
              </a:ext>
            </a:extLst>
          </p:cNvPr>
          <p:cNvCxnSpPr>
            <a:cxnSpLocks/>
          </p:cNvCxnSpPr>
          <p:nvPr/>
        </p:nvCxnSpPr>
        <p:spPr>
          <a:xfrm rot="5400000" flipH="1">
            <a:off x="5045699" y="2512000"/>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E35E95E9-0388-FB35-EB70-D181E574332F}"/>
              </a:ext>
            </a:extLst>
          </p:cNvPr>
          <p:cNvSpPr/>
          <p:nvPr/>
        </p:nvSpPr>
        <p:spPr>
          <a:xfrm>
            <a:off x="4937464" y="240016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1734" y="2448356"/>
          <a:ext cx="1799968" cy="411036"/>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11036">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8C1F5964-1A00-FCDC-7558-BD303738C86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B2BF44ED-5D3D-78B3-A856-75729FCCFE93}"/>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977168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2"/>
                                        </p:tgtEl>
                                      </p:cBhvr>
                                    </p:animEffect>
                                    <p:set>
                                      <p:cBhvr>
                                        <p:cTn id="10" dur="1" fill="hold">
                                          <p:stCondLst>
                                            <p:cond delay="499"/>
                                          </p:stCondLst>
                                        </p:cTn>
                                        <p:tgtEl>
                                          <p:spTgt spid="8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000"/>
                            </p:stCondLst>
                            <p:childTnLst>
                              <p:par>
                                <p:cTn id="22" presetID="7" presetClass="emph" presetSubtype="2" fill="hold" nodeType="afterEffect">
                                  <p:stCondLst>
                                    <p:cond delay="0"/>
                                  </p:stCondLst>
                                  <p:childTnLst>
                                    <p:animClr clrSpc="rgb" dir="cw">
                                      <p:cBhvr>
                                        <p:cTn id="23" dur="500" fill="hold"/>
                                        <p:tgtEl>
                                          <p:spTgt spid="4"/>
                                        </p:tgtEl>
                                        <p:attrNameLst>
                                          <p:attrName>stroke.color</p:attrName>
                                        </p:attrNameLst>
                                      </p:cBhvr>
                                      <p:to>
                                        <a:srgbClr val="FF2600"/>
                                      </p:to>
                                    </p:animClr>
                                    <p:set>
                                      <p:cBhvr>
                                        <p:cTn id="24" dur="500" fill="hold"/>
                                        <p:tgtEl>
                                          <p:spTgt spid="4"/>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500" fill="hold"/>
                                        <p:tgtEl>
                                          <p:spTgt spid="8"/>
                                        </p:tgtEl>
                                        <p:attrNameLst>
                                          <p:attrName>stroke.color</p:attrName>
                                        </p:attrNameLst>
                                      </p:cBhvr>
                                      <p:to>
                                        <a:srgbClr val="FF2600"/>
                                      </p:to>
                                    </p:animClr>
                                    <p:set>
                                      <p:cBhvr>
                                        <p:cTn id="27" dur="500" fill="hold"/>
                                        <p:tgtEl>
                                          <p:spTgt spid="8"/>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500" fill="hold"/>
                                        <p:tgtEl>
                                          <p:spTgt spid="9"/>
                                        </p:tgtEl>
                                        <p:attrNameLst>
                                          <p:attrName>stroke.color</p:attrName>
                                        </p:attrNameLst>
                                      </p:cBhvr>
                                      <p:to>
                                        <a:srgbClr val="FF2600"/>
                                      </p:to>
                                    </p:animClr>
                                    <p:set>
                                      <p:cBhvr>
                                        <p:cTn id="30" dur="500" fill="hold"/>
                                        <p:tgtEl>
                                          <p:spTgt spid="9"/>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500" fill="hold"/>
                                        <p:tgtEl>
                                          <p:spTgt spid="10"/>
                                        </p:tgtEl>
                                        <p:attrNameLst>
                                          <p:attrName>stroke.color</p:attrName>
                                        </p:attrNameLst>
                                      </p:cBhvr>
                                      <p:to>
                                        <a:srgbClr val="FF2600"/>
                                      </p:to>
                                    </p:animClr>
                                    <p:set>
                                      <p:cBhvr>
                                        <p:cTn id="33" dur="500" fill="hold"/>
                                        <p:tgtEl>
                                          <p:spTgt spid="10"/>
                                        </p:tgtEl>
                                        <p:attrNameLst>
                                          <p:attrName>stroke.on</p:attrName>
                                        </p:attrNameLst>
                                      </p:cBhvr>
                                      <p:to>
                                        <p:strVal val="true"/>
                                      </p:to>
                                    </p:set>
                                  </p:childTnLst>
                                </p:cTn>
                              </p:par>
                              <p:par>
                                <p:cTn id="34" presetID="10" presetClass="entr" presetSubtype="0" fill="hold"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5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Connector 62">
            <a:extLst>
              <a:ext uri="{FF2B5EF4-FFF2-40B4-BE49-F238E27FC236}">
                <a16:creationId xmlns:a16="http://schemas.microsoft.com/office/drawing/2014/main" id="{1B5BA441-023C-DF52-19A0-323D99CAF82B}"/>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4" name="Straight Connector 43">
            <a:extLst>
              <a:ext uri="{FF2B5EF4-FFF2-40B4-BE49-F238E27FC236}">
                <a16:creationId xmlns:a16="http://schemas.microsoft.com/office/drawing/2014/main" id="{4AFC92F1-88AC-4A97-B13D-8D56C8851795}"/>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A581194F-A359-A02B-624F-BAB255F3A7C8}"/>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1" name="Straight Connector 50">
            <a:extLst>
              <a:ext uri="{FF2B5EF4-FFF2-40B4-BE49-F238E27FC236}">
                <a16:creationId xmlns:a16="http://schemas.microsoft.com/office/drawing/2014/main" id="{7791F925-1192-2437-F7BB-2BC95872EC0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8CD3EC9E-7BE2-3F58-E6F2-B50D233F7100}"/>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9" name="TextBox 58">
            <a:extLst>
              <a:ext uri="{FF2B5EF4-FFF2-40B4-BE49-F238E27FC236}">
                <a16:creationId xmlns:a16="http://schemas.microsoft.com/office/drawing/2014/main" id="{5FB76EDA-B5B6-75CF-D421-D35E86ED7D19}"/>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A839F77A-99E6-4B23-3AC5-EABE0BDE0A1C}"/>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27F2132-4A94-4CA1-D8B7-20C0BA8CED4E}"/>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 name="Group 7">
            <a:extLst>
              <a:ext uri="{FF2B5EF4-FFF2-40B4-BE49-F238E27FC236}">
                <a16:creationId xmlns:a16="http://schemas.microsoft.com/office/drawing/2014/main" id="{961C6D89-5702-3E63-8BDB-A3E182512E27}"/>
              </a:ext>
            </a:extLst>
          </p:cNvPr>
          <p:cNvGrpSpPr/>
          <p:nvPr/>
        </p:nvGrpSpPr>
        <p:grpSpPr>
          <a:xfrm>
            <a:off x="6371580" y="626250"/>
            <a:ext cx="3649070" cy="1144287"/>
            <a:chOff x="6371580" y="626250"/>
            <a:chExt cx="3649070" cy="1144287"/>
          </a:xfrm>
        </p:grpSpPr>
        <p:sp>
          <p:nvSpPr>
            <p:cNvPr id="9" name="Rectangle 8">
              <a:extLst>
                <a:ext uri="{FF2B5EF4-FFF2-40B4-BE49-F238E27FC236}">
                  <a16:creationId xmlns:a16="http://schemas.microsoft.com/office/drawing/2014/main" id="{20167E26-76A2-496D-B23A-4140595BE680}"/>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8FC4D48D-C7D9-763F-99A1-A067975B3F24}"/>
                </a:ext>
              </a:extLst>
            </p:cNvPr>
            <p:cNvGrpSpPr/>
            <p:nvPr/>
          </p:nvGrpSpPr>
          <p:grpSpPr>
            <a:xfrm>
              <a:off x="6371580" y="626250"/>
              <a:ext cx="3649070" cy="1144287"/>
              <a:chOff x="6371580" y="626250"/>
              <a:chExt cx="3649070" cy="1144287"/>
            </a:xfrm>
          </p:grpSpPr>
          <p:sp>
            <p:nvSpPr>
              <p:cNvPr id="43" name="TextBox 42">
                <a:extLst>
                  <a:ext uri="{FF2B5EF4-FFF2-40B4-BE49-F238E27FC236}">
                    <a16:creationId xmlns:a16="http://schemas.microsoft.com/office/drawing/2014/main" id="{6A191CB8-5D2C-C403-5E05-953366893226}"/>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45" name="Elbow Connector 44">
                <a:extLst>
                  <a:ext uri="{FF2B5EF4-FFF2-40B4-BE49-F238E27FC236}">
                    <a16:creationId xmlns:a16="http://schemas.microsoft.com/office/drawing/2014/main" id="{0C1D9376-CAB2-C49A-38AA-335749C09B0F}"/>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98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71303286-1A34-44BB-2397-CA9595F0A58C}"/>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D8A601D7-7B08-A90D-8172-D8B10A299701}"/>
              </a:ext>
            </a:extLst>
          </p:cNvPr>
          <p:cNvGrpSpPr/>
          <p:nvPr/>
        </p:nvGrpSpPr>
        <p:grpSpPr>
          <a:xfrm>
            <a:off x="6371580" y="626250"/>
            <a:ext cx="3649070" cy="1144287"/>
            <a:chOff x="6371580" y="626250"/>
            <a:chExt cx="3649070" cy="1144287"/>
          </a:xfrm>
        </p:grpSpPr>
        <p:sp>
          <p:nvSpPr>
            <p:cNvPr id="86" name="Rectangle 85">
              <a:extLst>
                <a:ext uri="{FF2B5EF4-FFF2-40B4-BE49-F238E27FC236}">
                  <a16:creationId xmlns:a16="http://schemas.microsoft.com/office/drawing/2014/main" id="{7BA1D64A-65BE-241B-5A89-924A966EA9E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88" name="Group 87">
              <a:extLst>
                <a:ext uri="{FF2B5EF4-FFF2-40B4-BE49-F238E27FC236}">
                  <a16:creationId xmlns:a16="http://schemas.microsoft.com/office/drawing/2014/main" id="{D856F5B4-8391-8D7F-9FC9-0326F95CFCFC}"/>
                </a:ext>
              </a:extLst>
            </p:cNvPr>
            <p:cNvGrpSpPr/>
            <p:nvPr/>
          </p:nvGrpSpPr>
          <p:grpSpPr>
            <a:xfrm>
              <a:off x="6371580" y="626250"/>
              <a:ext cx="3649070" cy="1144287"/>
              <a:chOff x="6371580" y="626250"/>
              <a:chExt cx="3649070" cy="1144287"/>
            </a:xfrm>
          </p:grpSpPr>
          <p:sp>
            <p:nvSpPr>
              <p:cNvPr id="89" name="TextBox 88">
                <a:extLst>
                  <a:ext uri="{FF2B5EF4-FFF2-40B4-BE49-F238E27FC236}">
                    <a16:creationId xmlns:a16="http://schemas.microsoft.com/office/drawing/2014/main" id="{09AF0BD4-BBE4-8157-2B46-8F212B65E997}"/>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90" name="Elbow Connector 89">
                <a:extLst>
                  <a:ext uri="{FF2B5EF4-FFF2-40B4-BE49-F238E27FC236}">
                    <a16:creationId xmlns:a16="http://schemas.microsoft.com/office/drawing/2014/main" id="{0D2A2A41-705B-60C1-DD90-860D64FB8D17}"/>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76" name="Rectangle 75">
            <a:extLst>
              <a:ext uri="{FF2B5EF4-FFF2-40B4-BE49-F238E27FC236}">
                <a16:creationId xmlns:a16="http://schemas.microsoft.com/office/drawing/2014/main" id="{1E183DB7-04EF-4ED4-A017-685686C423EE}"/>
              </a:ext>
            </a:extLst>
          </p:cNvPr>
          <p:cNvSpPr/>
          <p:nvPr/>
        </p:nvSpPr>
        <p:spPr>
          <a:xfrm>
            <a:off x="0" y="579394"/>
            <a:ext cx="9144000" cy="6372070"/>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1B2DD7F-6232-4988-92BF-B9F58951556C}"/>
              </a:ext>
            </a:extLst>
          </p:cNvPr>
          <p:cNvSpPr/>
          <p:nvPr/>
        </p:nvSpPr>
        <p:spPr>
          <a:xfrm>
            <a:off x="5255353" y="1726439"/>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graphicFrame>
        <p:nvGraphicFramePr>
          <p:cNvPr id="77" name="Table 275">
            <a:extLst>
              <a:ext uri="{FF2B5EF4-FFF2-40B4-BE49-F238E27FC236}">
                <a16:creationId xmlns:a16="http://schemas.microsoft.com/office/drawing/2014/main" id="{47AFB8AE-C023-C3BA-F499-06DCCCA87079}"/>
              </a:ext>
            </a:extLst>
          </p:cNvPr>
          <p:cNvGraphicFramePr>
            <a:graphicFrameLocks noGrp="1"/>
          </p:cNvGraphicFramePr>
          <p:nvPr/>
        </p:nvGraphicFramePr>
        <p:xfrm>
          <a:off x="5306600" y="1001126"/>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283333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0800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7B64FCB4-A189-4E55-E9EC-F63FA87765D2}"/>
              </a:ext>
            </a:extLst>
          </p:cNvPr>
          <p:cNvGrpSpPr/>
          <p:nvPr/>
        </p:nvGrpSpPr>
        <p:grpSpPr>
          <a:xfrm>
            <a:off x="6371580" y="626250"/>
            <a:ext cx="3649070" cy="1144287"/>
            <a:chOff x="6371580" y="626250"/>
            <a:chExt cx="3649070" cy="1144287"/>
          </a:xfrm>
        </p:grpSpPr>
        <p:sp>
          <p:nvSpPr>
            <p:cNvPr id="53" name="Rectangle 52">
              <a:extLst>
                <a:ext uri="{FF2B5EF4-FFF2-40B4-BE49-F238E27FC236}">
                  <a16:creationId xmlns:a16="http://schemas.microsoft.com/office/drawing/2014/main" id="{3E8008CE-C831-4E52-81A5-356C7AF1779A}"/>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59" name="Group 58">
              <a:extLst>
                <a:ext uri="{FF2B5EF4-FFF2-40B4-BE49-F238E27FC236}">
                  <a16:creationId xmlns:a16="http://schemas.microsoft.com/office/drawing/2014/main" id="{C2B00D22-B806-F1E2-0AA6-982DA7993564}"/>
                </a:ext>
              </a:extLst>
            </p:cNvPr>
            <p:cNvGrpSpPr/>
            <p:nvPr/>
          </p:nvGrpSpPr>
          <p:grpSpPr>
            <a:xfrm>
              <a:off x="6371580" y="626250"/>
              <a:ext cx="3649070" cy="1144287"/>
              <a:chOff x="6371580" y="626250"/>
              <a:chExt cx="3649070" cy="1144287"/>
            </a:xfrm>
          </p:grpSpPr>
          <p:sp>
            <p:nvSpPr>
              <p:cNvPr id="61" name="TextBox 60">
                <a:extLst>
                  <a:ext uri="{FF2B5EF4-FFF2-40B4-BE49-F238E27FC236}">
                    <a16:creationId xmlns:a16="http://schemas.microsoft.com/office/drawing/2014/main" id="{D68B26F8-F25C-C7B4-F1CE-D5C720A50488}"/>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2" name="Elbow Connector 61">
                <a:extLst>
                  <a:ext uri="{FF2B5EF4-FFF2-40B4-BE49-F238E27FC236}">
                    <a16:creationId xmlns:a16="http://schemas.microsoft.com/office/drawing/2014/main" id="{E5855500-967F-EC6B-FB2C-724301281503}"/>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38716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pSp>
        <p:nvGrpSpPr>
          <p:cNvPr id="69" name="Group 68">
            <a:extLst>
              <a:ext uri="{FF2B5EF4-FFF2-40B4-BE49-F238E27FC236}">
                <a16:creationId xmlns:a16="http://schemas.microsoft.com/office/drawing/2014/main" id="{29470D05-AF7C-C9B0-0D17-50014BE26E2D}"/>
              </a:ext>
            </a:extLst>
          </p:cNvPr>
          <p:cNvGrpSpPr/>
          <p:nvPr/>
        </p:nvGrpSpPr>
        <p:grpSpPr>
          <a:xfrm>
            <a:off x="6371580" y="626250"/>
            <a:ext cx="3649070" cy="1144287"/>
            <a:chOff x="6371580" y="626250"/>
            <a:chExt cx="3649070" cy="1144287"/>
          </a:xfrm>
        </p:grpSpPr>
        <p:sp>
          <p:nvSpPr>
            <p:cNvPr id="72" name="Rectangle 71">
              <a:extLst>
                <a:ext uri="{FF2B5EF4-FFF2-40B4-BE49-F238E27FC236}">
                  <a16:creationId xmlns:a16="http://schemas.microsoft.com/office/drawing/2014/main" id="{849C45C5-E7CF-7B18-F52A-DFE9E932743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75" name="Group 74">
              <a:extLst>
                <a:ext uri="{FF2B5EF4-FFF2-40B4-BE49-F238E27FC236}">
                  <a16:creationId xmlns:a16="http://schemas.microsoft.com/office/drawing/2014/main" id="{B1973632-1515-0863-DA6F-51719E1DED77}"/>
                </a:ext>
              </a:extLst>
            </p:cNvPr>
            <p:cNvGrpSpPr/>
            <p:nvPr/>
          </p:nvGrpSpPr>
          <p:grpSpPr>
            <a:xfrm>
              <a:off x="6371580" y="626250"/>
              <a:ext cx="3649070" cy="1144287"/>
              <a:chOff x="6371580" y="626250"/>
              <a:chExt cx="3649070" cy="1144287"/>
            </a:xfrm>
          </p:grpSpPr>
          <p:sp>
            <p:nvSpPr>
              <p:cNvPr id="76" name="TextBox 75">
                <a:extLst>
                  <a:ext uri="{FF2B5EF4-FFF2-40B4-BE49-F238E27FC236}">
                    <a16:creationId xmlns:a16="http://schemas.microsoft.com/office/drawing/2014/main" id="{0AF15B7B-5D3C-702E-D4D3-6CCD329683DD}"/>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77" name="Elbow Connector 76">
                <a:extLst>
                  <a:ext uri="{FF2B5EF4-FFF2-40B4-BE49-F238E27FC236}">
                    <a16:creationId xmlns:a16="http://schemas.microsoft.com/office/drawing/2014/main" id="{74C8D939-B1BA-1D6F-8B8F-1AA3A18C73F6}"/>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6538FBE-EC30-02B1-168E-F4108175E5BE}"/>
              </a:ext>
            </a:extLst>
          </p:cNvPr>
          <p:cNvSpPr/>
          <p:nvPr/>
        </p:nvSpPr>
        <p:spPr>
          <a:xfrm>
            <a:off x="0" y="579394"/>
            <a:ext cx="9144000" cy="6278605"/>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A72CF20-F6E8-2D93-5580-1687A44DC4E4}"/>
              </a:ext>
            </a:extLst>
          </p:cNvPr>
          <p:cNvSpPr/>
          <p:nvPr/>
        </p:nvSpPr>
        <p:spPr>
          <a:xfrm>
            <a:off x="5459948" y="1736371"/>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15" name="Table 275">
            <a:extLst>
              <a:ext uri="{FF2B5EF4-FFF2-40B4-BE49-F238E27FC236}">
                <a16:creationId xmlns:a16="http://schemas.microsoft.com/office/drawing/2014/main" id="{40252143-4AC9-E48F-BDBC-C16E0280B5B2}"/>
              </a:ext>
            </a:extLst>
          </p:cNvPr>
          <p:cNvGraphicFramePr>
            <a:graphicFrameLocks noGrp="1"/>
          </p:cNvGraphicFramePr>
          <p:nvPr/>
        </p:nvGraphicFramePr>
        <p:xfrm>
          <a:off x="5751890" y="1000534"/>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68283467"/>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extLst>
                  <a:ext uri="{0D108BD9-81ED-4DB2-BD59-A6C34878D82A}">
                    <a16:rowId xmlns:a16="http://schemas.microsoft.com/office/drawing/2014/main" val="3749445941"/>
                  </a:ext>
                </a:extLst>
              </a:tr>
            </a:tbl>
          </a:graphicData>
        </a:graphic>
      </p:graphicFrame>
    </p:spTree>
    <p:extLst>
      <p:ext uri="{BB962C8B-B14F-4D97-AF65-F5344CB8AC3E}">
        <p14:creationId xmlns:p14="http://schemas.microsoft.com/office/powerpoint/2010/main" val="21835751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Rounded Rectangle 149">
            <a:extLst>
              <a:ext uri="{FF2B5EF4-FFF2-40B4-BE49-F238E27FC236}">
                <a16:creationId xmlns:a16="http://schemas.microsoft.com/office/drawing/2014/main" id="{56943FBE-88BA-0C40-8459-C786C98FC24A}"/>
              </a:ext>
            </a:extLst>
          </p:cNvPr>
          <p:cNvSpPr/>
          <p:nvPr/>
        </p:nvSpPr>
        <p:spPr>
          <a:xfrm>
            <a:off x="6623916" y="2159294"/>
            <a:ext cx="1435814" cy="1708210"/>
          </a:xfrm>
          <a:prstGeom prst="roundRect">
            <a:avLst/>
          </a:prstGeom>
          <a:solidFill>
            <a:srgbClr val="CEE2F2"/>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 name="Title 1">
            <a:extLst>
              <a:ext uri="{FF2B5EF4-FFF2-40B4-BE49-F238E27FC236}">
                <a16:creationId xmlns:a16="http://schemas.microsoft.com/office/drawing/2014/main" id="{7B109850-92E3-C647-9C81-512F4898D00C}"/>
              </a:ext>
            </a:extLst>
          </p:cNvPr>
          <p:cNvSpPr>
            <a:spLocks noGrp="1"/>
          </p:cNvSpPr>
          <p:nvPr>
            <p:ph type="title"/>
          </p:nvPr>
        </p:nvSpPr>
        <p:spPr/>
        <p:txBody>
          <a:bodyPr/>
          <a:lstStyle/>
          <a:p>
            <a:r>
              <a:rPr lang="en-US" sz="4400" dirty="0">
                <a:latin typeface="Cambria" panose="02040503050406030204" pitchFamily="18" charset="0"/>
              </a:rPr>
              <a:t>Inside a DRAM Chip </a:t>
            </a:r>
          </a:p>
        </p:txBody>
      </p:sp>
      <p:sp>
        <p:nvSpPr>
          <p:cNvPr id="5" name="Rounded Rectangle 4">
            <a:extLst>
              <a:ext uri="{FF2B5EF4-FFF2-40B4-BE49-F238E27FC236}">
                <a16:creationId xmlns:a16="http://schemas.microsoft.com/office/drawing/2014/main" id="{FDCCBA66-40A7-264A-9CEB-C7DC2FB1D5D2}"/>
              </a:ext>
            </a:extLst>
          </p:cNvPr>
          <p:cNvSpPr/>
          <p:nvPr/>
        </p:nvSpPr>
        <p:spPr>
          <a:xfrm>
            <a:off x="1700174" y="5252312"/>
            <a:ext cx="6400800" cy="1075335"/>
          </a:xfrm>
          <a:prstGeom prst="roundRect">
            <a:avLst>
              <a:gd name="adj" fmla="val 7500"/>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7" name="Rounded Rectangle 6">
            <a:extLst>
              <a:ext uri="{FF2B5EF4-FFF2-40B4-BE49-F238E27FC236}">
                <a16:creationId xmlns:a16="http://schemas.microsoft.com/office/drawing/2014/main" id="{B7DF4A09-6AC1-D54B-826B-4AA6989BC403}"/>
              </a:ext>
            </a:extLst>
          </p:cNvPr>
          <p:cNvSpPr/>
          <p:nvPr/>
        </p:nvSpPr>
        <p:spPr>
          <a:xfrm>
            <a:off x="200497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8" name="Rounded Rectangle 7">
            <a:extLst>
              <a:ext uri="{FF2B5EF4-FFF2-40B4-BE49-F238E27FC236}">
                <a16:creationId xmlns:a16="http://schemas.microsoft.com/office/drawing/2014/main" id="{43E3C8A5-4803-0544-B146-B9C76582B36D}"/>
              </a:ext>
            </a:extLst>
          </p:cNvPr>
          <p:cNvSpPr/>
          <p:nvPr/>
        </p:nvSpPr>
        <p:spPr>
          <a:xfrm>
            <a:off x="266791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9" name="Rounded Rectangle 8">
            <a:extLst>
              <a:ext uri="{FF2B5EF4-FFF2-40B4-BE49-F238E27FC236}">
                <a16:creationId xmlns:a16="http://schemas.microsoft.com/office/drawing/2014/main" id="{7B1CDDF2-18BF-C34A-9544-FDBB6B4BB74B}"/>
              </a:ext>
            </a:extLst>
          </p:cNvPr>
          <p:cNvSpPr/>
          <p:nvPr/>
        </p:nvSpPr>
        <p:spPr>
          <a:xfrm>
            <a:off x="334228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0" name="Rounded Rectangle 9">
            <a:extLst>
              <a:ext uri="{FF2B5EF4-FFF2-40B4-BE49-F238E27FC236}">
                <a16:creationId xmlns:a16="http://schemas.microsoft.com/office/drawing/2014/main" id="{A860C73B-FA2B-C04D-B1A7-9BD39A6E0749}"/>
              </a:ext>
            </a:extLst>
          </p:cNvPr>
          <p:cNvSpPr/>
          <p:nvPr/>
        </p:nvSpPr>
        <p:spPr>
          <a:xfrm>
            <a:off x="399760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1" name="Rounded Rectangle 10">
            <a:extLst>
              <a:ext uri="{FF2B5EF4-FFF2-40B4-BE49-F238E27FC236}">
                <a16:creationId xmlns:a16="http://schemas.microsoft.com/office/drawing/2014/main" id="{BBB61902-13B3-5340-A607-1EF2E98F134E}"/>
              </a:ext>
            </a:extLst>
          </p:cNvPr>
          <p:cNvSpPr/>
          <p:nvPr/>
        </p:nvSpPr>
        <p:spPr>
          <a:xfrm>
            <a:off x="522823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2" name="Rounded Rectangle 11">
            <a:extLst>
              <a:ext uri="{FF2B5EF4-FFF2-40B4-BE49-F238E27FC236}">
                <a16:creationId xmlns:a16="http://schemas.microsoft.com/office/drawing/2014/main" id="{1381E661-C1D4-7745-BF5D-B05F987670AE}"/>
              </a:ext>
            </a:extLst>
          </p:cNvPr>
          <p:cNvSpPr/>
          <p:nvPr/>
        </p:nvSpPr>
        <p:spPr>
          <a:xfrm>
            <a:off x="589117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3" name="Rounded Rectangle 12">
            <a:extLst>
              <a:ext uri="{FF2B5EF4-FFF2-40B4-BE49-F238E27FC236}">
                <a16:creationId xmlns:a16="http://schemas.microsoft.com/office/drawing/2014/main" id="{CCB9162B-BC72-284C-9439-D08D6340D7D6}"/>
              </a:ext>
            </a:extLst>
          </p:cNvPr>
          <p:cNvSpPr/>
          <p:nvPr/>
        </p:nvSpPr>
        <p:spPr>
          <a:xfrm>
            <a:off x="656554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4" name="Rounded Rectangle 13">
            <a:extLst>
              <a:ext uri="{FF2B5EF4-FFF2-40B4-BE49-F238E27FC236}">
                <a16:creationId xmlns:a16="http://schemas.microsoft.com/office/drawing/2014/main" id="{97F8B094-7615-4742-963F-2FFC1562F1B8}"/>
              </a:ext>
            </a:extLst>
          </p:cNvPr>
          <p:cNvSpPr/>
          <p:nvPr/>
        </p:nvSpPr>
        <p:spPr>
          <a:xfrm>
            <a:off x="722086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6" name="Straight Connector 15">
            <a:extLst>
              <a:ext uri="{FF2B5EF4-FFF2-40B4-BE49-F238E27FC236}">
                <a16:creationId xmlns:a16="http://schemas.microsoft.com/office/drawing/2014/main" id="{3F0E52E3-9455-3F45-BBEE-2E5519A501D5}"/>
              </a:ext>
            </a:extLst>
          </p:cNvPr>
          <p:cNvCxnSpPr/>
          <p:nvPr/>
        </p:nvCxnSpPr>
        <p:spPr>
          <a:xfrm flipH="1" flipV="1">
            <a:off x="2853353" y="4181490"/>
            <a:ext cx="1144251" cy="1295400"/>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2D51562-7BA6-7F49-AF5A-F31DF6DD9F0C}"/>
              </a:ext>
            </a:extLst>
          </p:cNvPr>
          <p:cNvCxnSpPr>
            <a:cxnSpLocks/>
          </p:cNvCxnSpPr>
          <p:nvPr/>
        </p:nvCxnSpPr>
        <p:spPr>
          <a:xfrm flipV="1">
            <a:off x="4607204" y="4119658"/>
            <a:ext cx="1741170" cy="1357232"/>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911B9448-A4DC-5546-8EB6-661432ED7C6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8574" y="5476890"/>
            <a:ext cx="685800" cy="685800"/>
          </a:xfrm>
          <a:prstGeom prst="rect">
            <a:avLst/>
          </a:prstGeom>
        </p:spPr>
      </p:pic>
      <p:sp>
        <p:nvSpPr>
          <p:cNvPr id="20" name="Rectangle 19">
            <a:extLst>
              <a:ext uri="{FF2B5EF4-FFF2-40B4-BE49-F238E27FC236}">
                <a16:creationId xmlns:a16="http://schemas.microsoft.com/office/drawing/2014/main" id="{3616BF7A-B2D3-414B-BD1D-8F8B715B8920}"/>
              </a:ext>
            </a:extLst>
          </p:cNvPr>
          <p:cNvSpPr/>
          <p:nvPr/>
        </p:nvSpPr>
        <p:spPr>
          <a:xfrm>
            <a:off x="2853353" y="1567519"/>
            <a:ext cx="3354194" cy="2595200"/>
          </a:xfrm>
          <a:prstGeom prst="rect">
            <a:avLst/>
          </a:prstGeom>
          <a:solidFill>
            <a:schemeClr val="bg1">
              <a:lumMod val="7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1" name="Rectangle 20">
            <a:extLst>
              <a:ext uri="{FF2B5EF4-FFF2-40B4-BE49-F238E27FC236}">
                <a16:creationId xmlns:a16="http://schemas.microsoft.com/office/drawing/2014/main" id="{19D508FD-33C4-004D-A886-46B4F7BDEB39}"/>
              </a:ext>
            </a:extLst>
          </p:cNvPr>
          <p:cNvSpPr/>
          <p:nvPr/>
        </p:nvSpPr>
        <p:spPr>
          <a:xfrm>
            <a:off x="2920641" y="1402561"/>
            <a:ext cx="3427733" cy="2666639"/>
          </a:xfrm>
          <a:prstGeom prst="rect">
            <a:avLst/>
          </a:prstGeom>
          <a:solidFill>
            <a:schemeClr val="bg1">
              <a:lumMod val="8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2" name="Rectangle 21">
            <a:extLst>
              <a:ext uri="{FF2B5EF4-FFF2-40B4-BE49-F238E27FC236}">
                <a16:creationId xmlns:a16="http://schemas.microsoft.com/office/drawing/2014/main" id="{1E76E1C8-C1E0-7C45-A00D-F33C29010305}"/>
              </a:ext>
            </a:extLst>
          </p:cNvPr>
          <p:cNvSpPr/>
          <p:nvPr/>
        </p:nvSpPr>
        <p:spPr>
          <a:xfrm>
            <a:off x="2994180" y="1309043"/>
            <a:ext cx="3421482" cy="2666639"/>
          </a:xfrm>
          <a:prstGeom prst="rect">
            <a:avLst/>
          </a:prstGeom>
          <a:solidFill>
            <a:schemeClr val="bg1">
              <a:lumMod val="9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24" name="Straight Connector 23">
            <a:extLst>
              <a:ext uri="{FF2B5EF4-FFF2-40B4-BE49-F238E27FC236}">
                <a16:creationId xmlns:a16="http://schemas.microsoft.com/office/drawing/2014/main" id="{EB55F072-631E-D54F-95BC-29BFD04F8E3B}"/>
              </a:ext>
            </a:extLst>
          </p:cNvPr>
          <p:cNvCxnSpPr>
            <a:cxnSpLocks/>
          </p:cNvCxnSpPr>
          <p:nvPr/>
        </p:nvCxnSpPr>
        <p:spPr>
          <a:xfrm>
            <a:off x="5398817" y="1567517"/>
            <a:ext cx="0" cy="2120285"/>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83D66D4-F9EB-9F42-93CA-23968745B142}"/>
              </a:ext>
            </a:extLst>
          </p:cNvPr>
          <p:cNvCxnSpPr>
            <a:cxnSpLocks/>
          </p:cNvCxnSpPr>
          <p:nvPr/>
        </p:nvCxnSpPr>
        <p:spPr>
          <a:xfrm>
            <a:off x="4995341" y="1567517"/>
            <a:ext cx="0" cy="2120285"/>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8279288-A8D4-6646-91E0-3EF544EBC756}"/>
              </a:ext>
            </a:extLst>
          </p:cNvPr>
          <p:cNvCxnSpPr>
            <a:cxnSpLocks/>
          </p:cNvCxnSpPr>
          <p:nvPr/>
        </p:nvCxnSpPr>
        <p:spPr>
          <a:xfrm>
            <a:off x="4591865" y="1567517"/>
            <a:ext cx="0" cy="2103120"/>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39D6184-B9B0-9D41-965F-E5332FF87619}"/>
              </a:ext>
            </a:extLst>
          </p:cNvPr>
          <p:cNvCxnSpPr>
            <a:cxnSpLocks/>
          </p:cNvCxnSpPr>
          <p:nvPr/>
        </p:nvCxnSpPr>
        <p:spPr>
          <a:xfrm>
            <a:off x="4188388" y="1567517"/>
            <a:ext cx="0" cy="2103120"/>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181B7A9F-63AF-0647-BBA3-0289230A2C33}"/>
              </a:ext>
            </a:extLst>
          </p:cNvPr>
          <p:cNvCxnSpPr>
            <a:cxnSpLocks/>
          </p:cNvCxnSpPr>
          <p:nvPr/>
        </p:nvCxnSpPr>
        <p:spPr>
          <a:xfrm>
            <a:off x="3784508" y="1567518"/>
            <a:ext cx="0" cy="2120284"/>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D861A8B-C7CE-B749-BEC2-B02BAF3F4329}"/>
              </a:ext>
            </a:extLst>
          </p:cNvPr>
          <p:cNvCxnSpPr>
            <a:cxnSpLocks/>
            <a:endCxn id="96" idx="2"/>
          </p:cNvCxnSpPr>
          <p:nvPr/>
        </p:nvCxnSpPr>
        <p:spPr>
          <a:xfrm>
            <a:off x="5801889" y="1567517"/>
            <a:ext cx="25862" cy="2112011"/>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2FA42EC-DC60-F74D-9F5E-34FD5DEAB651}"/>
              </a:ext>
            </a:extLst>
          </p:cNvPr>
          <p:cNvCxnSpPr>
            <a:cxnSpLocks/>
          </p:cNvCxnSpPr>
          <p:nvPr/>
        </p:nvCxnSpPr>
        <p:spPr>
          <a:xfrm>
            <a:off x="3601043" y="1843336"/>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7067D720-606F-CD4D-A504-1F7CF254C9A7}"/>
              </a:ext>
            </a:extLst>
          </p:cNvPr>
          <p:cNvCxnSpPr>
            <a:cxnSpLocks/>
          </p:cNvCxnSpPr>
          <p:nvPr/>
        </p:nvCxnSpPr>
        <p:spPr>
          <a:xfrm>
            <a:off x="3601043" y="2247214"/>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AD3D9D3-9F70-E143-ACB8-86671FBD1E38}"/>
              </a:ext>
            </a:extLst>
          </p:cNvPr>
          <p:cNvCxnSpPr>
            <a:cxnSpLocks/>
          </p:cNvCxnSpPr>
          <p:nvPr/>
        </p:nvCxnSpPr>
        <p:spPr>
          <a:xfrm>
            <a:off x="3601043" y="2650039"/>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78E5FD8-2D55-544A-B04E-F996DF91CC95}"/>
              </a:ext>
            </a:extLst>
          </p:cNvPr>
          <p:cNvCxnSpPr>
            <a:cxnSpLocks/>
          </p:cNvCxnSpPr>
          <p:nvPr/>
        </p:nvCxnSpPr>
        <p:spPr>
          <a:xfrm>
            <a:off x="3592813" y="3136905"/>
            <a:ext cx="250074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23696145-28F9-354D-B7DB-5FA455E67434}"/>
              </a:ext>
            </a:extLst>
          </p:cNvPr>
          <p:cNvGrpSpPr/>
          <p:nvPr/>
        </p:nvGrpSpPr>
        <p:grpSpPr>
          <a:xfrm>
            <a:off x="3643816" y="1715948"/>
            <a:ext cx="2331421" cy="1554675"/>
            <a:chOff x="3643816" y="1715948"/>
            <a:chExt cx="2331421" cy="1554675"/>
          </a:xfrm>
        </p:grpSpPr>
        <p:sp>
          <p:nvSpPr>
            <p:cNvPr id="46" name="Oval 45">
              <a:extLst>
                <a:ext uri="{FF2B5EF4-FFF2-40B4-BE49-F238E27FC236}">
                  <a16:creationId xmlns:a16="http://schemas.microsoft.com/office/drawing/2014/main" id="{E38F8ACB-5E7D-A14F-A869-A4648FE70728}"/>
                </a:ext>
              </a:extLst>
            </p:cNvPr>
            <p:cNvSpPr>
              <a:spLocks noChangeAspect="1"/>
            </p:cNvSpPr>
            <p:nvPr/>
          </p:nvSpPr>
          <p:spPr>
            <a:xfrm>
              <a:off x="4058935"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Oval 46">
              <a:extLst>
                <a:ext uri="{FF2B5EF4-FFF2-40B4-BE49-F238E27FC236}">
                  <a16:creationId xmlns:a16="http://schemas.microsoft.com/office/drawing/2014/main" id="{D4245364-356F-B942-B770-5E3463DA006E}"/>
                </a:ext>
              </a:extLst>
            </p:cNvPr>
            <p:cNvSpPr>
              <a:spLocks noChangeAspect="1"/>
            </p:cNvSpPr>
            <p:nvPr/>
          </p:nvSpPr>
          <p:spPr>
            <a:xfrm>
              <a:off x="4462412"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8" name="Oval 47">
              <a:extLst>
                <a:ext uri="{FF2B5EF4-FFF2-40B4-BE49-F238E27FC236}">
                  <a16:creationId xmlns:a16="http://schemas.microsoft.com/office/drawing/2014/main" id="{8AF31CDD-50CA-D448-A8B8-704F46D9DB5C}"/>
                </a:ext>
              </a:extLst>
            </p:cNvPr>
            <p:cNvSpPr>
              <a:spLocks noChangeAspect="1"/>
            </p:cNvSpPr>
            <p:nvPr/>
          </p:nvSpPr>
          <p:spPr>
            <a:xfrm>
              <a:off x="4865888"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9" name="Oval 48">
              <a:extLst>
                <a:ext uri="{FF2B5EF4-FFF2-40B4-BE49-F238E27FC236}">
                  <a16:creationId xmlns:a16="http://schemas.microsoft.com/office/drawing/2014/main" id="{04FE45CD-E763-BD47-95F1-CEF3330616BE}"/>
                </a:ext>
              </a:extLst>
            </p:cNvPr>
            <p:cNvSpPr>
              <a:spLocks noChangeAspect="1"/>
            </p:cNvSpPr>
            <p:nvPr/>
          </p:nvSpPr>
          <p:spPr>
            <a:xfrm>
              <a:off x="5269364"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0" name="Oval 49">
              <a:extLst>
                <a:ext uri="{FF2B5EF4-FFF2-40B4-BE49-F238E27FC236}">
                  <a16:creationId xmlns:a16="http://schemas.microsoft.com/office/drawing/2014/main" id="{F2F9A2F3-02E7-8146-A233-9F47F9C23407}"/>
                </a:ext>
              </a:extLst>
            </p:cNvPr>
            <p:cNvSpPr>
              <a:spLocks noChangeAspect="1"/>
            </p:cNvSpPr>
            <p:nvPr/>
          </p:nvSpPr>
          <p:spPr>
            <a:xfrm>
              <a:off x="3655459" y="1716753"/>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1" name="Oval 50">
              <a:extLst>
                <a:ext uri="{FF2B5EF4-FFF2-40B4-BE49-F238E27FC236}">
                  <a16:creationId xmlns:a16="http://schemas.microsoft.com/office/drawing/2014/main" id="{E0435125-C591-F14C-92BC-6856AD971AF0}"/>
                </a:ext>
              </a:extLst>
            </p:cNvPr>
            <p:cNvSpPr>
              <a:spLocks noChangeAspect="1"/>
            </p:cNvSpPr>
            <p:nvPr/>
          </p:nvSpPr>
          <p:spPr>
            <a:xfrm>
              <a:off x="4047292"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2" name="Oval 51">
              <a:extLst>
                <a:ext uri="{FF2B5EF4-FFF2-40B4-BE49-F238E27FC236}">
                  <a16:creationId xmlns:a16="http://schemas.microsoft.com/office/drawing/2014/main" id="{F3FB8EC1-92AA-B547-A2B0-B055E97AD708}"/>
                </a:ext>
              </a:extLst>
            </p:cNvPr>
            <p:cNvSpPr>
              <a:spLocks noChangeAspect="1"/>
            </p:cNvSpPr>
            <p:nvPr/>
          </p:nvSpPr>
          <p:spPr>
            <a:xfrm>
              <a:off x="4450769"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3" name="Oval 52">
              <a:extLst>
                <a:ext uri="{FF2B5EF4-FFF2-40B4-BE49-F238E27FC236}">
                  <a16:creationId xmlns:a16="http://schemas.microsoft.com/office/drawing/2014/main" id="{00925BCF-7BF5-A545-844E-0D9AC28DD470}"/>
                </a:ext>
              </a:extLst>
            </p:cNvPr>
            <p:cNvSpPr>
              <a:spLocks noChangeAspect="1"/>
            </p:cNvSpPr>
            <p:nvPr/>
          </p:nvSpPr>
          <p:spPr>
            <a:xfrm>
              <a:off x="4854245"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4" name="Oval 53">
              <a:extLst>
                <a:ext uri="{FF2B5EF4-FFF2-40B4-BE49-F238E27FC236}">
                  <a16:creationId xmlns:a16="http://schemas.microsoft.com/office/drawing/2014/main" id="{307E1D6F-65E5-EF41-B5B6-AF2D1629845E}"/>
                </a:ext>
              </a:extLst>
            </p:cNvPr>
            <p:cNvSpPr>
              <a:spLocks noChangeAspect="1"/>
            </p:cNvSpPr>
            <p:nvPr/>
          </p:nvSpPr>
          <p:spPr>
            <a:xfrm>
              <a:off x="5257721"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5" name="Oval 54">
              <a:extLst>
                <a:ext uri="{FF2B5EF4-FFF2-40B4-BE49-F238E27FC236}">
                  <a16:creationId xmlns:a16="http://schemas.microsoft.com/office/drawing/2014/main" id="{E06D5432-6872-0545-A453-F6C3C210C307}"/>
                </a:ext>
              </a:extLst>
            </p:cNvPr>
            <p:cNvSpPr>
              <a:spLocks noChangeAspect="1"/>
            </p:cNvSpPr>
            <p:nvPr/>
          </p:nvSpPr>
          <p:spPr>
            <a:xfrm>
              <a:off x="3643816" y="2127075"/>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6" name="Oval 55">
              <a:extLst>
                <a:ext uri="{FF2B5EF4-FFF2-40B4-BE49-F238E27FC236}">
                  <a16:creationId xmlns:a16="http://schemas.microsoft.com/office/drawing/2014/main" id="{DFCBF30A-9998-EF46-B1C6-D1BD91901DA1}"/>
                </a:ext>
              </a:extLst>
            </p:cNvPr>
            <p:cNvSpPr>
              <a:spLocks noChangeAspect="1"/>
            </p:cNvSpPr>
            <p:nvPr/>
          </p:nvSpPr>
          <p:spPr>
            <a:xfrm>
              <a:off x="4050119"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7" name="Oval 56">
              <a:extLst>
                <a:ext uri="{FF2B5EF4-FFF2-40B4-BE49-F238E27FC236}">
                  <a16:creationId xmlns:a16="http://schemas.microsoft.com/office/drawing/2014/main" id="{E5E937F9-94DC-F742-BEC2-250A24202A08}"/>
                </a:ext>
              </a:extLst>
            </p:cNvPr>
            <p:cNvSpPr>
              <a:spLocks noChangeAspect="1"/>
            </p:cNvSpPr>
            <p:nvPr/>
          </p:nvSpPr>
          <p:spPr>
            <a:xfrm>
              <a:off x="4453596"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8" name="Oval 57">
              <a:extLst>
                <a:ext uri="{FF2B5EF4-FFF2-40B4-BE49-F238E27FC236}">
                  <a16:creationId xmlns:a16="http://schemas.microsoft.com/office/drawing/2014/main" id="{52068133-FFBE-8840-855B-2FE91FEA4572}"/>
                </a:ext>
              </a:extLst>
            </p:cNvPr>
            <p:cNvSpPr>
              <a:spLocks noChangeAspect="1"/>
            </p:cNvSpPr>
            <p:nvPr/>
          </p:nvSpPr>
          <p:spPr>
            <a:xfrm>
              <a:off x="4857072"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9" name="Oval 58">
              <a:extLst>
                <a:ext uri="{FF2B5EF4-FFF2-40B4-BE49-F238E27FC236}">
                  <a16:creationId xmlns:a16="http://schemas.microsoft.com/office/drawing/2014/main" id="{03303C3D-E7C0-3442-881C-D1ACD1CB8B74}"/>
                </a:ext>
              </a:extLst>
            </p:cNvPr>
            <p:cNvSpPr>
              <a:spLocks noChangeAspect="1"/>
            </p:cNvSpPr>
            <p:nvPr/>
          </p:nvSpPr>
          <p:spPr>
            <a:xfrm>
              <a:off x="5260548"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60" name="Oval 59">
              <a:extLst>
                <a:ext uri="{FF2B5EF4-FFF2-40B4-BE49-F238E27FC236}">
                  <a16:creationId xmlns:a16="http://schemas.microsoft.com/office/drawing/2014/main" id="{C94B7227-728C-7047-838B-A1C715886EBB}"/>
                </a:ext>
              </a:extLst>
            </p:cNvPr>
            <p:cNvSpPr>
              <a:spLocks noChangeAspect="1"/>
            </p:cNvSpPr>
            <p:nvPr/>
          </p:nvSpPr>
          <p:spPr>
            <a:xfrm>
              <a:off x="3646643" y="2549813"/>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2" name="Oval 71">
              <a:extLst>
                <a:ext uri="{FF2B5EF4-FFF2-40B4-BE49-F238E27FC236}">
                  <a16:creationId xmlns:a16="http://schemas.microsoft.com/office/drawing/2014/main" id="{2D4DEA64-F858-A44F-B99A-FA3B67AAE5CB}"/>
                </a:ext>
              </a:extLst>
            </p:cNvPr>
            <p:cNvSpPr>
              <a:spLocks noChangeAspect="1"/>
            </p:cNvSpPr>
            <p:nvPr/>
          </p:nvSpPr>
          <p:spPr>
            <a:xfrm>
              <a:off x="4059095"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3" name="Oval 72">
              <a:extLst>
                <a:ext uri="{FF2B5EF4-FFF2-40B4-BE49-F238E27FC236}">
                  <a16:creationId xmlns:a16="http://schemas.microsoft.com/office/drawing/2014/main" id="{4C7038F2-E14E-1842-99C8-FFDC6A58319C}"/>
                </a:ext>
              </a:extLst>
            </p:cNvPr>
            <p:cNvSpPr>
              <a:spLocks noChangeAspect="1"/>
            </p:cNvSpPr>
            <p:nvPr/>
          </p:nvSpPr>
          <p:spPr>
            <a:xfrm>
              <a:off x="4462572"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4" name="Oval 73">
              <a:extLst>
                <a:ext uri="{FF2B5EF4-FFF2-40B4-BE49-F238E27FC236}">
                  <a16:creationId xmlns:a16="http://schemas.microsoft.com/office/drawing/2014/main" id="{8A2CF2FB-61D3-3F4D-B6F3-82FEA1A3B50C}"/>
                </a:ext>
              </a:extLst>
            </p:cNvPr>
            <p:cNvSpPr>
              <a:spLocks noChangeAspect="1"/>
            </p:cNvSpPr>
            <p:nvPr/>
          </p:nvSpPr>
          <p:spPr>
            <a:xfrm>
              <a:off x="4866048"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5" name="Oval 74">
              <a:extLst>
                <a:ext uri="{FF2B5EF4-FFF2-40B4-BE49-F238E27FC236}">
                  <a16:creationId xmlns:a16="http://schemas.microsoft.com/office/drawing/2014/main" id="{576C9905-6B4B-A94C-A6AF-0FB327863FC8}"/>
                </a:ext>
              </a:extLst>
            </p:cNvPr>
            <p:cNvSpPr>
              <a:spLocks noChangeAspect="1"/>
            </p:cNvSpPr>
            <p:nvPr/>
          </p:nvSpPr>
          <p:spPr>
            <a:xfrm>
              <a:off x="5269524"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6" name="Oval 75">
              <a:extLst>
                <a:ext uri="{FF2B5EF4-FFF2-40B4-BE49-F238E27FC236}">
                  <a16:creationId xmlns:a16="http://schemas.microsoft.com/office/drawing/2014/main" id="{0EB01E54-2C5F-7047-AD8D-69D27682643F}"/>
                </a:ext>
              </a:extLst>
            </p:cNvPr>
            <p:cNvSpPr>
              <a:spLocks noChangeAspect="1"/>
            </p:cNvSpPr>
            <p:nvPr/>
          </p:nvSpPr>
          <p:spPr>
            <a:xfrm>
              <a:off x="3655619" y="2990369"/>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7" name="Oval 76">
              <a:extLst>
                <a:ext uri="{FF2B5EF4-FFF2-40B4-BE49-F238E27FC236}">
                  <a16:creationId xmlns:a16="http://schemas.microsoft.com/office/drawing/2014/main" id="{BF0BFBB8-465E-CE49-9F0E-B040E395DE6A}"/>
                </a:ext>
              </a:extLst>
            </p:cNvPr>
            <p:cNvSpPr>
              <a:spLocks noChangeAspect="1"/>
            </p:cNvSpPr>
            <p:nvPr/>
          </p:nvSpPr>
          <p:spPr>
            <a:xfrm>
              <a:off x="5700110" y="171594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8" name="Oval 77">
              <a:extLst>
                <a:ext uri="{FF2B5EF4-FFF2-40B4-BE49-F238E27FC236}">
                  <a16:creationId xmlns:a16="http://schemas.microsoft.com/office/drawing/2014/main" id="{04E07FC5-7D6F-7A4E-B10B-B92C70D783C7}"/>
                </a:ext>
              </a:extLst>
            </p:cNvPr>
            <p:cNvSpPr>
              <a:spLocks noChangeAspect="1"/>
            </p:cNvSpPr>
            <p:nvPr/>
          </p:nvSpPr>
          <p:spPr>
            <a:xfrm>
              <a:off x="5688467" y="2126270"/>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9" name="Oval 78">
              <a:extLst>
                <a:ext uri="{FF2B5EF4-FFF2-40B4-BE49-F238E27FC236}">
                  <a16:creationId xmlns:a16="http://schemas.microsoft.com/office/drawing/2014/main" id="{8E8F7BED-5826-384B-956B-0C949000B887}"/>
                </a:ext>
              </a:extLst>
            </p:cNvPr>
            <p:cNvSpPr>
              <a:spLocks noChangeAspect="1"/>
            </p:cNvSpPr>
            <p:nvPr/>
          </p:nvSpPr>
          <p:spPr>
            <a:xfrm>
              <a:off x="5691294" y="254900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80" name="Oval 79">
              <a:extLst>
                <a:ext uri="{FF2B5EF4-FFF2-40B4-BE49-F238E27FC236}">
                  <a16:creationId xmlns:a16="http://schemas.microsoft.com/office/drawing/2014/main" id="{8D03E338-5E29-8143-83BF-C45298D05C4B}"/>
                </a:ext>
              </a:extLst>
            </p:cNvPr>
            <p:cNvSpPr>
              <a:spLocks noChangeAspect="1"/>
            </p:cNvSpPr>
            <p:nvPr/>
          </p:nvSpPr>
          <p:spPr>
            <a:xfrm>
              <a:off x="5678405" y="2996303"/>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cxnSp>
        <p:nvCxnSpPr>
          <p:cNvPr id="102" name="Straight Connector 101">
            <a:extLst>
              <a:ext uri="{FF2B5EF4-FFF2-40B4-BE49-F238E27FC236}">
                <a16:creationId xmlns:a16="http://schemas.microsoft.com/office/drawing/2014/main" id="{AA6A1856-AEE7-A243-B70B-EBAD03EEA3FF}"/>
              </a:ext>
            </a:extLst>
          </p:cNvPr>
          <p:cNvCxnSpPr>
            <a:cxnSpLocks/>
          </p:cNvCxnSpPr>
          <p:nvPr/>
        </p:nvCxnSpPr>
        <p:spPr>
          <a:xfrm flipV="1">
            <a:off x="5844255" y="2234793"/>
            <a:ext cx="879073" cy="733439"/>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6E1673D-E1FD-1A46-8A86-A4CA2E871F0E}"/>
              </a:ext>
            </a:extLst>
          </p:cNvPr>
          <p:cNvCxnSpPr>
            <a:cxnSpLocks/>
          </p:cNvCxnSpPr>
          <p:nvPr/>
        </p:nvCxnSpPr>
        <p:spPr>
          <a:xfrm>
            <a:off x="5842830" y="3268351"/>
            <a:ext cx="781086" cy="452744"/>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F385E4B5-77F7-9644-BF22-0AD50171E5DF}"/>
              </a:ext>
            </a:extLst>
          </p:cNvPr>
          <p:cNvSpPr/>
          <p:nvPr/>
        </p:nvSpPr>
        <p:spPr>
          <a:xfrm>
            <a:off x="8046134" y="2384925"/>
            <a:ext cx="1097866" cy="58477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Transistor</a:t>
            </a:r>
          </a:p>
        </p:txBody>
      </p:sp>
      <p:cxnSp>
        <p:nvCxnSpPr>
          <p:cNvPr id="114" name="Curved Connector 113">
            <a:extLst>
              <a:ext uri="{FF2B5EF4-FFF2-40B4-BE49-F238E27FC236}">
                <a16:creationId xmlns:a16="http://schemas.microsoft.com/office/drawing/2014/main" id="{989F1745-1C13-6644-8CD4-E608166F0117}"/>
              </a:ext>
            </a:extLst>
          </p:cNvPr>
          <p:cNvCxnSpPr>
            <a:cxnSpLocks/>
          </p:cNvCxnSpPr>
          <p:nvPr/>
        </p:nvCxnSpPr>
        <p:spPr>
          <a:xfrm rot="10800000" flipV="1">
            <a:off x="7581725" y="2659802"/>
            <a:ext cx="737464" cy="173017"/>
          </a:xfrm>
          <a:prstGeom prst="curvedConnector3">
            <a:avLst/>
          </a:prstGeom>
          <a:ln w="19050">
            <a:solidFill>
              <a:schemeClr val="accent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15" name="Rectangle 114">
            <a:extLst>
              <a:ext uri="{FF2B5EF4-FFF2-40B4-BE49-F238E27FC236}">
                <a16:creationId xmlns:a16="http://schemas.microsoft.com/office/drawing/2014/main" id="{553EFAFD-AC09-9046-971C-C3524C4B6471}"/>
              </a:ext>
            </a:extLst>
          </p:cNvPr>
          <p:cNvSpPr/>
          <p:nvPr/>
        </p:nvSpPr>
        <p:spPr>
          <a:xfrm>
            <a:off x="7126535" y="3963601"/>
            <a:ext cx="1024448" cy="58477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Storage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Capacitor</a:t>
            </a:r>
          </a:p>
        </p:txBody>
      </p:sp>
      <p:cxnSp>
        <p:nvCxnSpPr>
          <p:cNvPr id="116" name="Curved Connector 115">
            <a:extLst>
              <a:ext uri="{FF2B5EF4-FFF2-40B4-BE49-F238E27FC236}">
                <a16:creationId xmlns:a16="http://schemas.microsoft.com/office/drawing/2014/main" id="{9C2416E4-85A0-2144-866B-A9048F31510B}"/>
              </a:ext>
            </a:extLst>
          </p:cNvPr>
          <p:cNvCxnSpPr>
            <a:cxnSpLocks/>
            <a:stCxn id="115" idx="1"/>
            <a:endCxn id="124" idx="2"/>
          </p:cNvCxnSpPr>
          <p:nvPr/>
        </p:nvCxnSpPr>
        <p:spPr>
          <a:xfrm rot="10800000">
            <a:off x="6928553" y="3584397"/>
            <a:ext cx="197982" cy="671592"/>
          </a:xfrm>
          <a:prstGeom prst="curvedConnector2">
            <a:avLst/>
          </a:prstGeom>
          <a:ln w="19050">
            <a:solidFill>
              <a:schemeClr val="accent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6" name="Curved Connector 125">
            <a:extLst>
              <a:ext uri="{FF2B5EF4-FFF2-40B4-BE49-F238E27FC236}">
                <a16:creationId xmlns:a16="http://schemas.microsoft.com/office/drawing/2014/main" id="{D28999CC-54A6-734C-AECF-6CD3E654B59E}"/>
              </a:ext>
            </a:extLst>
          </p:cNvPr>
          <p:cNvCxnSpPr>
            <a:cxnSpLocks/>
            <a:stCxn id="127" idx="3"/>
          </p:cNvCxnSpPr>
          <p:nvPr/>
        </p:nvCxnSpPr>
        <p:spPr>
          <a:xfrm>
            <a:off x="5452017" y="1131417"/>
            <a:ext cx="376999" cy="349222"/>
          </a:xfrm>
          <a:prstGeom prst="curvedConnector3">
            <a:avLst>
              <a:gd name="adj1" fmla="val 50000"/>
            </a:avLst>
          </a:prstGeom>
          <a:ln w="19050">
            <a:solidFill>
              <a:schemeClr val="accent6"/>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7" name="Rectangle 126">
            <a:extLst>
              <a:ext uri="{FF2B5EF4-FFF2-40B4-BE49-F238E27FC236}">
                <a16:creationId xmlns:a16="http://schemas.microsoft.com/office/drawing/2014/main" id="{FDB95212-DA0C-1743-8FCF-8EE64DC17D66}"/>
              </a:ext>
            </a:extLst>
          </p:cNvPr>
          <p:cNvSpPr/>
          <p:nvPr/>
        </p:nvSpPr>
        <p:spPr>
          <a:xfrm>
            <a:off x="4704697" y="962140"/>
            <a:ext cx="74732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70AD47"/>
                </a:solidFill>
                <a:effectLst/>
                <a:uLnTx/>
                <a:uFillTx/>
                <a:latin typeface="Cambria" panose="02040503050406030204" pitchFamily="18" charset="0"/>
                <a:ea typeface="+mn-ea"/>
                <a:cs typeface="Arial" panose="020B0604020202020204" pitchFamily="34" charset="0"/>
              </a:rPr>
              <a:t>Bitline</a:t>
            </a:r>
          </a:p>
        </p:txBody>
      </p:sp>
      <p:cxnSp>
        <p:nvCxnSpPr>
          <p:cNvPr id="128" name="Curved Connector 127">
            <a:extLst>
              <a:ext uri="{FF2B5EF4-FFF2-40B4-BE49-F238E27FC236}">
                <a16:creationId xmlns:a16="http://schemas.microsoft.com/office/drawing/2014/main" id="{07A5A58C-1971-9543-BA58-11EB33E1A329}"/>
              </a:ext>
            </a:extLst>
          </p:cNvPr>
          <p:cNvCxnSpPr>
            <a:cxnSpLocks/>
            <a:stCxn id="129" idx="1"/>
          </p:cNvCxnSpPr>
          <p:nvPr/>
        </p:nvCxnSpPr>
        <p:spPr>
          <a:xfrm rot="10800000" flipV="1">
            <a:off x="6154696" y="1561842"/>
            <a:ext cx="320499" cy="282334"/>
          </a:xfrm>
          <a:prstGeom prst="curvedConnector3">
            <a:avLst/>
          </a:prstGeom>
          <a:ln w="19050">
            <a:solidFill>
              <a:srgbClr val="C00000"/>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9" name="Rectangle 128">
            <a:extLst>
              <a:ext uri="{FF2B5EF4-FFF2-40B4-BE49-F238E27FC236}">
                <a16:creationId xmlns:a16="http://schemas.microsoft.com/office/drawing/2014/main" id="{1A5DAC68-9EDF-564A-92D9-1455B2912D78}"/>
              </a:ext>
            </a:extLst>
          </p:cNvPr>
          <p:cNvSpPr/>
          <p:nvPr/>
        </p:nvSpPr>
        <p:spPr>
          <a:xfrm>
            <a:off x="6475194" y="1392565"/>
            <a:ext cx="96674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1600" b="0"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grpSp>
        <p:nvGrpSpPr>
          <p:cNvPr id="176" name="Group 175">
            <a:extLst>
              <a:ext uri="{FF2B5EF4-FFF2-40B4-BE49-F238E27FC236}">
                <a16:creationId xmlns:a16="http://schemas.microsoft.com/office/drawing/2014/main" id="{CD7123E7-0497-8A42-8D46-25C93209D69C}"/>
              </a:ext>
            </a:extLst>
          </p:cNvPr>
          <p:cNvGrpSpPr/>
          <p:nvPr/>
        </p:nvGrpSpPr>
        <p:grpSpPr>
          <a:xfrm>
            <a:off x="6823289" y="2234793"/>
            <a:ext cx="1185560" cy="1366780"/>
            <a:chOff x="6823289" y="2234793"/>
            <a:chExt cx="1185560" cy="1366780"/>
          </a:xfrm>
        </p:grpSpPr>
        <p:grpSp>
          <p:nvGrpSpPr>
            <p:cNvPr id="174" name="Group 173">
              <a:extLst>
                <a:ext uri="{FF2B5EF4-FFF2-40B4-BE49-F238E27FC236}">
                  <a16:creationId xmlns:a16="http://schemas.microsoft.com/office/drawing/2014/main" id="{6D31D841-6E68-8448-90F5-FD3D0ECAA46D}"/>
                </a:ext>
              </a:extLst>
            </p:cNvPr>
            <p:cNvGrpSpPr/>
            <p:nvPr/>
          </p:nvGrpSpPr>
          <p:grpSpPr>
            <a:xfrm>
              <a:off x="6823289" y="3018739"/>
              <a:ext cx="208915" cy="565658"/>
              <a:chOff x="6823289" y="3018739"/>
              <a:chExt cx="208915" cy="565658"/>
            </a:xfrm>
          </p:grpSpPr>
          <p:cxnSp>
            <p:nvCxnSpPr>
              <p:cNvPr id="111" name="Straight Connector 110">
                <a:extLst>
                  <a:ext uri="{FF2B5EF4-FFF2-40B4-BE49-F238E27FC236}">
                    <a16:creationId xmlns:a16="http://schemas.microsoft.com/office/drawing/2014/main" id="{26E415A8-E169-3F42-A1A5-9F72867A3D60}"/>
                  </a:ext>
                </a:extLst>
              </p:cNvPr>
              <p:cNvCxnSpPr>
                <a:cxnSpLocks/>
              </p:cNvCxnSpPr>
              <p:nvPr/>
            </p:nvCxnSpPr>
            <p:spPr>
              <a:xfrm>
                <a:off x="6913650" y="3018739"/>
                <a:ext cx="0" cy="27971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741AB27F-7CAA-FF48-A60B-2AC24806457A}"/>
                  </a:ext>
                </a:extLst>
              </p:cNvPr>
              <p:cNvSpPr/>
              <p:nvPr/>
            </p:nvSpPr>
            <p:spPr>
              <a:xfrm>
                <a:off x="6823289" y="3273055"/>
                <a:ext cx="208915" cy="308304"/>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24" name="Rectangle 123">
                <a:extLst>
                  <a:ext uri="{FF2B5EF4-FFF2-40B4-BE49-F238E27FC236}">
                    <a16:creationId xmlns:a16="http://schemas.microsoft.com/office/drawing/2014/main" id="{790AA504-68AC-A94E-9383-4E39BCE9CB3A}"/>
                  </a:ext>
                </a:extLst>
              </p:cNvPr>
              <p:cNvSpPr/>
              <p:nvPr/>
            </p:nvSpPr>
            <p:spPr>
              <a:xfrm>
                <a:off x="6824903" y="3413572"/>
                <a:ext cx="207300" cy="17082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173" name="Group 172">
              <a:extLst>
                <a:ext uri="{FF2B5EF4-FFF2-40B4-BE49-F238E27FC236}">
                  <a16:creationId xmlns:a16="http://schemas.microsoft.com/office/drawing/2014/main" id="{11AB58AF-0A03-2347-9062-B27CEBDCAB9F}"/>
                </a:ext>
              </a:extLst>
            </p:cNvPr>
            <p:cNvGrpSpPr/>
            <p:nvPr/>
          </p:nvGrpSpPr>
          <p:grpSpPr>
            <a:xfrm>
              <a:off x="6848957" y="2234793"/>
              <a:ext cx="907677" cy="797975"/>
              <a:chOff x="6848957" y="2234793"/>
              <a:chExt cx="907677" cy="797975"/>
            </a:xfrm>
          </p:grpSpPr>
          <p:grpSp>
            <p:nvGrpSpPr>
              <p:cNvPr id="108" name="Group 107">
                <a:extLst>
                  <a:ext uri="{FF2B5EF4-FFF2-40B4-BE49-F238E27FC236}">
                    <a16:creationId xmlns:a16="http://schemas.microsoft.com/office/drawing/2014/main" id="{11533A39-5FFC-7A45-A4E1-96A753327ABC}"/>
                  </a:ext>
                </a:extLst>
              </p:cNvPr>
              <p:cNvGrpSpPr/>
              <p:nvPr/>
            </p:nvGrpSpPr>
            <p:grpSpPr>
              <a:xfrm>
                <a:off x="6906562" y="2523272"/>
                <a:ext cx="787634" cy="509496"/>
                <a:chOff x="3838575" y="2895602"/>
                <a:chExt cx="520698" cy="323849"/>
              </a:xfrm>
            </p:grpSpPr>
            <p:cxnSp>
              <p:nvCxnSpPr>
                <p:cNvPr id="117" name="Straight Connector 116">
                  <a:extLst>
                    <a:ext uri="{FF2B5EF4-FFF2-40B4-BE49-F238E27FC236}">
                      <a16:creationId xmlns:a16="http://schemas.microsoft.com/office/drawing/2014/main" id="{AB3A5992-A921-C74D-8D5A-F7817A2BF9D9}"/>
                    </a:ext>
                  </a:extLst>
                </p:cNvPr>
                <p:cNvCxnSpPr/>
                <p:nvPr/>
              </p:nvCxnSpPr>
              <p:spPr>
                <a:xfrm>
                  <a:off x="3838575" y="3214688"/>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5621B20-BFE1-1847-80FB-1747AB02A45E}"/>
                    </a:ext>
                  </a:extLst>
                </p:cNvPr>
                <p:cNvCxnSpPr/>
                <p:nvPr/>
              </p:nvCxnSpPr>
              <p:spPr>
                <a:xfrm>
                  <a:off x="4010024" y="3086102"/>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F51E0E0-C4BD-F34E-8FB0-74FCF615E09F}"/>
                    </a:ext>
                  </a:extLst>
                </p:cNvPr>
                <p:cNvCxnSpPr>
                  <a:cxnSpLocks/>
                </p:cNvCxnSpPr>
                <p:nvPr/>
              </p:nvCxnSpPr>
              <p:spPr>
                <a:xfrm flipV="1">
                  <a:off x="4014787" y="3081339"/>
                  <a:ext cx="0" cy="138112"/>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967EEC9A-F940-AF46-BA5E-8C0C4022EFD7}"/>
                    </a:ext>
                  </a:extLst>
                </p:cNvPr>
                <p:cNvCxnSpPr>
                  <a:cxnSpLocks/>
                </p:cNvCxnSpPr>
                <p:nvPr/>
              </p:nvCxnSpPr>
              <p:spPr>
                <a:xfrm flipV="1">
                  <a:off x="4192733" y="3081339"/>
                  <a:ext cx="0" cy="138112"/>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3FF963C-683A-6E41-A522-F27D0241B87A}"/>
                    </a:ext>
                  </a:extLst>
                </p:cNvPr>
                <p:cNvCxnSpPr>
                  <a:cxnSpLocks/>
                </p:cNvCxnSpPr>
                <p:nvPr/>
              </p:nvCxnSpPr>
              <p:spPr>
                <a:xfrm flipV="1">
                  <a:off x="4186162" y="3211513"/>
                  <a:ext cx="173111" cy="3288"/>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318910E0-A70F-AE46-95F2-1EDD17BD7B92}"/>
                    </a:ext>
                  </a:extLst>
                </p:cNvPr>
                <p:cNvCxnSpPr/>
                <p:nvPr/>
              </p:nvCxnSpPr>
              <p:spPr>
                <a:xfrm>
                  <a:off x="4010023" y="3033714"/>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ACC641A6-E640-3240-8EA0-C65B79C3A7C0}"/>
                    </a:ext>
                  </a:extLst>
                </p:cNvPr>
                <p:cNvCxnSpPr>
                  <a:cxnSpLocks/>
                </p:cNvCxnSpPr>
                <p:nvPr/>
              </p:nvCxnSpPr>
              <p:spPr>
                <a:xfrm flipV="1">
                  <a:off x="4100510" y="2895602"/>
                  <a:ext cx="0" cy="138112"/>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10" name="Straight Connector 109">
                <a:extLst>
                  <a:ext uri="{FF2B5EF4-FFF2-40B4-BE49-F238E27FC236}">
                    <a16:creationId xmlns:a16="http://schemas.microsoft.com/office/drawing/2014/main" id="{C37ED91F-8479-634C-BBC0-34C5C6B10762}"/>
                  </a:ext>
                </a:extLst>
              </p:cNvPr>
              <p:cNvCxnSpPr/>
              <p:nvPr/>
            </p:nvCxnSpPr>
            <p:spPr>
              <a:xfrm>
                <a:off x="6906562" y="2523272"/>
                <a:ext cx="85007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6" name="Rectangle 135">
                <a:extLst>
                  <a:ext uri="{FF2B5EF4-FFF2-40B4-BE49-F238E27FC236}">
                    <a16:creationId xmlns:a16="http://schemas.microsoft.com/office/drawing/2014/main" id="{87A68490-56A3-244B-B8A6-8A010E4112BD}"/>
                  </a:ext>
                </a:extLst>
              </p:cNvPr>
              <p:cNvSpPr/>
              <p:nvPr/>
            </p:nvSpPr>
            <p:spPr>
              <a:xfrm>
                <a:off x="6848957" y="2234793"/>
                <a:ext cx="867417"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1400" b="0"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grpSp>
        <p:grpSp>
          <p:nvGrpSpPr>
            <p:cNvPr id="175" name="Group 174">
              <a:extLst>
                <a:ext uri="{FF2B5EF4-FFF2-40B4-BE49-F238E27FC236}">
                  <a16:creationId xmlns:a16="http://schemas.microsoft.com/office/drawing/2014/main" id="{CD940C29-F6E0-BD49-98D6-9E98B105A50D}"/>
                </a:ext>
              </a:extLst>
            </p:cNvPr>
            <p:cNvGrpSpPr/>
            <p:nvPr/>
          </p:nvGrpSpPr>
          <p:grpSpPr>
            <a:xfrm>
              <a:off x="7691794" y="2926195"/>
              <a:ext cx="317055" cy="675378"/>
              <a:chOff x="7691794" y="2926195"/>
              <a:chExt cx="317055" cy="675378"/>
            </a:xfrm>
          </p:grpSpPr>
          <p:cxnSp>
            <p:nvCxnSpPr>
              <p:cNvPr id="109" name="Straight Connector 108">
                <a:extLst>
                  <a:ext uri="{FF2B5EF4-FFF2-40B4-BE49-F238E27FC236}">
                    <a16:creationId xmlns:a16="http://schemas.microsoft.com/office/drawing/2014/main" id="{BAB63DA0-9E90-1B4E-B20C-7E2BE143A1EE}"/>
                  </a:ext>
                </a:extLst>
              </p:cNvPr>
              <p:cNvCxnSpPr>
                <a:cxnSpLocks/>
              </p:cNvCxnSpPr>
              <p:nvPr/>
            </p:nvCxnSpPr>
            <p:spPr>
              <a:xfrm>
                <a:off x="7691794" y="3011246"/>
                <a:ext cx="0" cy="447538"/>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 name="Rectangle 136">
                <a:extLst>
                  <a:ext uri="{FF2B5EF4-FFF2-40B4-BE49-F238E27FC236}">
                    <a16:creationId xmlns:a16="http://schemas.microsoft.com/office/drawing/2014/main" id="{ED4785E6-4DAA-6D4F-9E15-EC33689DA909}"/>
                  </a:ext>
                </a:extLst>
              </p:cNvPr>
              <p:cNvSpPr/>
              <p:nvPr/>
            </p:nvSpPr>
            <p:spPr>
              <a:xfrm rot="16200000">
                <a:off x="7517272" y="3109995"/>
                <a:ext cx="675378"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70AD47"/>
                    </a:solidFill>
                    <a:effectLst/>
                    <a:uLnTx/>
                    <a:uFillTx/>
                    <a:latin typeface="Cambria" panose="02040503050406030204" pitchFamily="18" charset="0"/>
                    <a:ea typeface="+mn-ea"/>
                    <a:cs typeface="Arial" panose="020B0604020202020204" pitchFamily="34" charset="0"/>
                  </a:rPr>
                  <a:t>Bitline</a:t>
                </a:r>
              </a:p>
            </p:txBody>
          </p:sp>
        </p:grpSp>
      </p:grpSp>
      <p:cxnSp>
        <p:nvCxnSpPr>
          <p:cNvPr id="141" name="Straight Connector 140">
            <a:extLst>
              <a:ext uri="{FF2B5EF4-FFF2-40B4-BE49-F238E27FC236}">
                <a16:creationId xmlns:a16="http://schemas.microsoft.com/office/drawing/2014/main" id="{9E61F23E-59F0-174D-97D9-87456C530A4D}"/>
              </a:ext>
            </a:extLst>
          </p:cNvPr>
          <p:cNvCxnSpPr>
            <a:cxnSpLocks/>
          </p:cNvCxnSpPr>
          <p:nvPr/>
        </p:nvCxnSpPr>
        <p:spPr>
          <a:xfrm flipH="1">
            <a:off x="1886821" y="1567517"/>
            <a:ext cx="1714222" cy="591776"/>
          </a:xfrm>
          <a:prstGeom prst="line">
            <a:avLst/>
          </a:pr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 name="Rounded Rectangle 2">
            <a:extLst>
              <a:ext uri="{FF2B5EF4-FFF2-40B4-BE49-F238E27FC236}">
                <a16:creationId xmlns:a16="http://schemas.microsoft.com/office/drawing/2014/main" id="{3E6D0186-186A-294A-86EB-C43553828912}"/>
              </a:ext>
            </a:extLst>
          </p:cNvPr>
          <p:cNvSpPr/>
          <p:nvPr/>
        </p:nvSpPr>
        <p:spPr>
          <a:xfrm>
            <a:off x="3635211" y="3404470"/>
            <a:ext cx="2367580" cy="340859"/>
          </a:xfrm>
          <a:prstGeom prst="roundRect">
            <a:avLst/>
          </a:prstGeom>
          <a:solidFill>
            <a:schemeClr val="accent4">
              <a:lumMod val="20000"/>
              <a:lumOff val="80000"/>
            </a:schemeClr>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2" name="Straight Connector 141">
            <a:extLst>
              <a:ext uri="{FF2B5EF4-FFF2-40B4-BE49-F238E27FC236}">
                <a16:creationId xmlns:a16="http://schemas.microsoft.com/office/drawing/2014/main" id="{76A6BAB0-7CD1-BE46-9841-31181123A1C5}"/>
              </a:ext>
            </a:extLst>
          </p:cNvPr>
          <p:cNvCxnSpPr>
            <a:cxnSpLocks/>
          </p:cNvCxnSpPr>
          <p:nvPr/>
        </p:nvCxnSpPr>
        <p:spPr>
          <a:xfrm flipH="1" flipV="1">
            <a:off x="1902619" y="2627659"/>
            <a:ext cx="1638290" cy="596275"/>
          </a:xfrm>
          <a:prstGeom prst="line">
            <a:avLst/>
          </a:pr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8DABE2-7D16-E941-AA4B-32316D3A244F}"/>
              </a:ext>
            </a:extLst>
          </p:cNvPr>
          <p:cNvSpPr txBox="1"/>
          <p:nvPr/>
        </p:nvSpPr>
        <p:spPr>
          <a:xfrm>
            <a:off x="256968" y="1970306"/>
            <a:ext cx="1661032"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Subarray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(2D Array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of DRAM Cells)</a:t>
            </a:r>
          </a:p>
        </p:txBody>
      </p:sp>
      <p:sp>
        <p:nvSpPr>
          <p:cNvPr id="146" name="TextBox 145">
            <a:extLst>
              <a:ext uri="{FF2B5EF4-FFF2-40B4-BE49-F238E27FC236}">
                <a16:creationId xmlns:a16="http://schemas.microsoft.com/office/drawing/2014/main" id="{0B6EFC29-7C74-B547-8855-0FE3DC323D6A}"/>
              </a:ext>
            </a:extLst>
          </p:cNvPr>
          <p:cNvSpPr txBox="1"/>
          <p:nvPr/>
        </p:nvSpPr>
        <p:spPr>
          <a:xfrm>
            <a:off x="719662" y="3296050"/>
            <a:ext cx="187429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Sense Amplifiers</a:t>
            </a:r>
          </a:p>
        </p:txBody>
      </p:sp>
      <p:sp>
        <p:nvSpPr>
          <p:cNvPr id="163" name="TextBox 162">
            <a:extLst>
              <a:ext uri="{FF2B5EF4-FFF2-40B4-BE49-F238E27FC236}">
                <a16:creationId xmlns:a16="http://schemas.microsoft.com/office/drawing/2014/main" id="{14C68C6B-18F6-994D-999D-66F7123B472C}"/>
              </a:ext>
            </a:extLst>
          </p:cNvPr>
          <p:cNvSpPr txBox="1"/>
          <p:nvPr/>
        </p:nvSpPr>
        <p:spPr>
          <a:xfrm>
            <a:off x="4094739" y="6385174"/>
            <a:ext cx="160332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Module</a:t>
            </a:r>
          </a:p>
        </p:txBody>
      </p:sp>
      <p:cxnSp>
        <p:nvCxnSpPr>
          <p:cNvPr id="148" name="Straight Arrow Connector 147">
            <a:extLst>
              <a:ext uri="{FF2B5EF4-FFF2-40B4-BE49-F238E27FC236}">
                <a16:creationId xmlns:a16="http://schemas.microsoft.com/office/drawing/2014/main" id="{1D579AE1-80C7-DA47-954B-887CE1F48E4C}"/>
              </a:ext>
            </a:extLst>
          </p:cNvPr>
          <p:cNvCxnSpPr>
            <a:cxnSpLocks/>
          </p:cNvCxnSpPr>
          <p:nvPr/>
        </p:nvCxnSpPr>
        <p:spPr>
          <a:xfrm flipV="1">
            <a:off x="2730195" y="3504036"/>
            <a:ext cx="958053" cy="10416"/>
          </a:xfrm>
          <a:prstGeom prst="straightConnector1">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3FB038A0-ABBA-CD44-9844-EF45CF503AEC}"/>
              </a:ext>
            </a:extLst>
          </p:cNvPr>
          <p:cNvSpPr txBox="1"/>
          <p:nvPr/>
        </p:nvSpPr>
        <p:spPr>
          <a:xfrm>
            <a:off x="80292" y="5633495"/>
            <a:ext cx="141096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Chips</a:t>
            </a:r>
          </a:p>
        </p:txBody>
      </p:sp>
      <p:cxnSp>
        <p:nvCxnSpPr>
          <p:cNvPr id="165" name="Straight Arrow Connector 164">
            <a:extLst>
              <a:ext uri="{FF2B5EF4-FFF2-40B4-BE49-F238E27FC236}">
                <a16:creationId xmlns:a16="http://schemas.microsoft.com/office/drawing/2014/main" id="{CED732EE-6E69-0447-B635-5DB7A0351672}"/>
              </a:ext>
            </a:extLst>
          </p:cNvPr>
          <p:cNvCxnSpPr>
            <a:cxnSpLocks/>
            <a:stCxn id="164" idx="3"/>
            <a:endCxn id="7" idx="1"/>
          </p:cNvCxnSpPr>
          <p:nvPr/>
        </p:nvCxnSpPr>
        <p:spPr>
          <a:xfrm>
            <a:off x="1491256" y="5818161"/>
            <a:ext cx="513718" cy="9126"/>
          </a:xfrm>
          <a:prstGeom prst="straightConnector1">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FBD6D468-E7C9-1046-948C-FCFD5DCF1F23}"/>
              </a:ext>
            </a:extLst>
          </p:cNvPr>
          <p:cNvSpPr txBox="1"/>
          <p:nvPr/>
        </p:nvSpPr>
        <p:spPr>
          <a:xfrm>
            <a:off x="3951467" y="4163815"/>
            <a:ext cx="136608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Bank</a:t>
            </a:r>
          </a:p>
        </p:txBody>
      </p:sp>
      <p:sp>
        <p:nvSpPr>
          <p:cNvPr id="170" name="Rectangle 169">
            <a:extLst>
              <a:ext uri="{FF2B5EF4-FFF2-40B4-BE49-F238E27FC236}">
                <a16:creationId xmlns:a16="http://schemas.microsoft.com/office/drawing/2014/main" id="{9DD3745A-6058-374C-9DD2-2E2F7D3AF082}"/>
              </a:ext>
            </a:extLst>
          </p:cNvPr>
          <p:cNvSpPr/>
          <p:nvPr/>
        </p:nvSpPr>
        <p:spPr>
          <a:xfrm>
            <a:off x="6705311" y="1853142"/>
            <a:ext cx="132119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Cells</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90" name="Rectangle 89">
            <a:extLst>
              <a:ext uri="{FF2B5EF4-FFF2-40B4-BE49-F238E27FC236}">
                <a16:creationId xmlns:a16="http://schemas.microsoft.com/office/drawing/2014/main" id="{68D1BCD8-0B38-1444-BA72-1BE47E2D33B0}"/>
              </a:ext>
            </a:extLst>
          </p:cNvPr>
          <p:cNvSpPr/>
          <p:nvPr/>
        </p:nvSpPr>
        <p:spPr>
          <a:xfrm>
            <a:off x="3688248" y="3456017"/>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E4A03376-B7DD-394B-894F-FEB932830241}"/>
              </a:ext>
            </a:extLst>
          </p:cNvPr>
          <p:cNvSpPr/>
          <p:nvPr/>
        </p:nvSpPr>
        <p:spPr>
          <a:xfrm>
            <a:off x="4093999"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847F77F5-5584-744B-AF25-79B62104B748}"/>
              </a:ext>
            </a:extLst>
          </p:cNvPr>
          <p:cNvSpPr/>
          <p:nvPr/>
        </p:nvSpPr>
        <p:spPr>
          <a:xfrm>
            <a:off x="4495199"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F1F8AEDB-6800-0C44-950E-62400299B033}"/>
              </a:ext>
            </a:extLst>
          </p:cNvPr>
          <p:cNvSpPr/>
          <p:nvPr/>
        </p:nvSpPr>
        <p:spPr>
          <a:xfrm>
            <a:off x="4896401"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98820ADF-72D9-F440-9DA7-1EF06D69BBFE}"/>
              </a:ext>
            </a:extLst>
          </p:cNvPr>
          <p:cNvSpPr/>
          <p:nvPr/>
        </p:nvSpPr>
        <p:spPr>
          <a:xfrm>
            <a:off x="5302155"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28A19337-EB21-144C-A3EB-D85B07ADF01B}"/>
              </a:ext>
            </a:extLst>
          </p:cNvPr>
          <p:cNvSpPr/>
          <p:nvPr/>
        </p:nvSpPr>
        <p:spPr>
          <a:xfrm>
            <a:off x="5707909" y="3449679"/>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5E74171F-D849-714A-B99A-10D7B3D8433D}"/>
              </a:ext>
            </a:extLst>
          </p:cNvPr>
          <p:cNvSpPr/>
          <p:nvPr/>
        </p:nvSpPr>
        <p:spPr>
          <a:xfrm>
            <a:off x="436329" y="4413660"/>
            <a:ext cx="1786448" cy="2501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TextBox 124">
            <a:extLst>
              <a:ext uri="{FF2B5EF4-FFF2-40B4-BE49-F238E27FC236}">
                <a16:creationId xmlns:a16="http://schemas.microsoft.com/office/drawing/2014/main" id="{E97C55BC-AA4D-7C41-9716-2086070821A1}"/>
              </a:ext>
            </a:extLst>
          </p:cNvPr>
          <p:cNvSpPr txBox="1"/>
          <p:nvPr/>
        </p:nvSpPr>
        <p:spPr>
          <a:xfrm>
            <a:off x="925583" y="3706576"/>
            <a:ext cx="129061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Row Buffer</a:t>
            </a:r>
          </a:p>
        </p:txBody>
      </p:sp>
      <p:cxnSp>
        <p:nvCxnSpPr>
          <p:cNvPr id="31" name="Curved Connector 30">
            <a:extLst>
              <a:ext uri="{FF2B5EF4-FFF2-40B4-BE49-F238E27FC236}">
                <a16:creationId xmlns:a16="http://schemas.microsoft.com/office/drawing/2014/main" id="{635E2F32-1D6E-7544-8ED7-CF633BB99404}"/>
              </a:ext>
            </a:extLst>
          </p:cNvPr>
          <p:cNvCxnSpPr>
            <a:cxnSpLocks/>
            <a:stCxn id="125" idx="3"/>
          </p:cNvCxnSpPr>
          <p:nvPr/>
        </p:nvCxnSpPr>
        <p:spPr>
          <a:xfrm flipV="1">
            <a:off x="2216193" y="3702060"/>
            <a:ext cx="1419018" cy="189182"/>
          </a:xfrm>
          <a:prstGeom prst="curvedConnector3">
            <a:avLst>
              <a:gd name="adj1" fmla="val 50000"/>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7546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3"/>
                                        </p:tgtEl>
                                        <p:attrNameLst>
                                          <p:attrName>style.visibility</p:attrName>
                                        </p:attrNameLst>
                                      </p:cBhvr>
                                      <p:to>
                                        <p:strVal val="visible"/>
                                      </p:to>
                                    </p:set>
                                    <p:animEffect transition="in" filter="fade">
                                      <p:cBhvr>
                                        <p:cTn id="7" dur="500"/>
                                        <p:tgtEl>
                                          <p:spTgt spid="16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4"/>
                                        </p:tgtEl>
                                        <p:attrNameLst>
                                          <p:attrName>style.visibility</p:attrName>
                                        </p:attrNameLst>
                                      </p:cBhvr>
                                      <p:to>
                                        <p:strVal val="visible"/>
                                      </p:to>
                                    </p:set>
                                    <p:animEffect transition="in" filter="fade">
                                      <p:cBhvr>
                                        <p:cTn id="15" dur="500"/>
                                        <p:tgtEl>
                                          <p:spTgt spid="164"/>
                                        </p:tgtEl>
                                      </p:cBhvr>
                                    </p:animEffect>
                                  </p:childTnLst>
                                </p:cTn>
                              </p:par>
                              <p:par>
                                <p:cTn id="16" presetID="10" presetClass="entr" presetSubtype="0" fill="hold" nodeType="withEffect">
                                  <p:stCondLst>
                                    <p:cond delay="0"/>
                                  </p:stCondLst>
                                  <p:childTnLst>
                                    <p:set>
                                      <p:cBhvr>
                                        <p:cTn id="17" dur="1" fill="hold">
                                          <p:stCondLst>
                                            <p:cond delay="0"/>
                                          </p:stCondLst>
                                        </p:cTn>
                                        <p:tgtEl>
                                          <p:spTgt spid="165"/>
                                        </p:tgtEl>
                                        <p:attrNameLst>
                                          <p:attrName>style.visibility</p:attrName>
                                        </p:attrNameLst>
                                      </p:cBhvr>
                                      <p:to>
                                        <p:strVal val="visible"/>
                                      </p:to>
                                    </p:set>
                                    <p:animEffect transition="in" filter="fade">
                                      <p:cBhvr>
                                        <p:cTn id="18" dur="500"/>
                                        <p:tgtEl>
                                          <p:spTgt spid="16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childTnLst>
                          </p:cTn>
                        </p:par>
                        <p:par>
                          <p:cTn id="26" fill="hold">
                            <p:stCondLst>
                              <p:cond delay="7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200"/>
                                        <p:tgtEl>
                                          <p:spTgt spid="9"/>
                                        </p:tgtEl>
                                      </p:cBhvr>
                                    </p:animEffect>
                                  </p:childTnLst>
                                </p:cTn>
                              </p:par>
                            </p:childTnLst>
                          </p:cTn>
                        </p:par>
                        <p:par>
                          <p:cTn id="30" fill="hold">
                            <p:stCondLst>
                              <p:cond delay="9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00"/>
                                        <p:tgtEl>
                                          <p:spTgt spid="10"/>
                                        </p:tgtEl>
                                      </p:cBhvr>
                                    </p:animEffect>
                                  </p:childTnLst>
                                </p:cTn>
                              </p:par>
                            </p:childTnLst>
                          </p:cTn>
                        </p:par>
                        <p:par>
                          <p:cTn id="34" fill="hold">
                            <p:stCondLst>
                              <p:cond delay="1100"/>
                            </p:stCondLst>
                            <p:childTnLst>
                              <p:par>
                                <p:cTn id="35" presetID="10"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200"/>
                                        <p:tgtEl>
                                          <p:spTgt spid="11"/>
                                        </p:tgtEl>
                                      </p:cBhvr>
                                    </p:animEffect>
                                  </p:childTnLst>
                                </p:cTn>
                              </p:par>
                            </p:childTnLst>
                          </p:cTn>
                        </p:par>
                        <p:par>
                          <p:cTn id="38" fill="hold">
                            <p:stCondLst>
                              <p:cond delay="1300"/>
                            </p:stCondLst>
                            <p:childTnLst>
                              <p:par>
                                <p:cTn id="39" presetID="10"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200"/>
                                        <p:tgtEl>
                                          <p:spTgt spid="12"/>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00"/>
                                        <p:tgtEl>
                                          <p:spTgt spid="13"/>
                                        </p:tgtEl>
                                      </p:cBhvr>
                                    </p:animEffect>
                                  </p:childTnLst>
                                </p:cTn>
                              </p:par>
                            </p:childTnLst>
                          </p:cTn>
                        </p:par>
                        <p:par>
                          <p:cTn id="46" fill="hold">
                            <p:stCondLst>
                              <p:cond delay="1700"/>
                            </p:stCondLst>
                            <p:childTnLst>
                              <p:par>
                                <p:cTn id="47" presetID="10"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par>
                                <p:cTn id="55" presetID="10" presetClass="entr" presetSubtype="0" fill="hold"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par>
                                <p:cTn id="58" presetID="10" presetClass="entr" presetSubtype="0" fill="hold" nodeType="with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167"/>
                                        </p:tgtEl>
                                        <p:attrNameLst>
                                          <p:attrName>style.visibility</p:attrName>
                                        </p:attrNameLst>
                                      </p:cBhvr>
                                      <p:to>
                                        <p:strVal val="visible"/>
                                      </p:to>
                                    </p:set>
                                    <p:animEffect transition="in" filter="fade">
                                      <p:cBhvr>
                                        <p:cTn id="64" dur="500"/>
                                        <p:tgtEl>
                                          <p:spTgt spid="16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fade">
                                      <p:cBhvr>
                                        <p:cTn id="67" dur="500"/>
                                        <p:tgtEl>
                                          <p:spTgt spid="20"/>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200"/>
                                        <p:tgtEl>
                                          <p:spTgt spid="21"/>
                                        </p:tgtEl>
                                      </p:cBhvr>
                                    </p:animEffect>
                                  </p:childTnLst>
                                </p:cTn>
                              </p:par>
                            </p:childTnLst>
                          </p:cTn>
                        </p:par>
                        <p:par>
                          <p:cTn id="72" fill="hold">
                            <p:stCondLst>
                              <p:cond delay="1200"/>
                            </p:stCondLst>
                            <p:childTnLst>
                              <p:par>
                                <p:cTn id="73" presetID="10"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200"/>
                                        <p:tgtEl>
                                          <p:spTgt spid="2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145"/>
                                        </p:tgtEl>
                                        <p:attrNameLst>
                                          <p:attrName>style.visibility</p:attrName>
                                        </p:attrNameLst>
                                      </p:cBhvr>
                                      <p:to>
                                        <p:strVal val="visible"/>
                                      </p:to>
                                    </p:set>
                                    <p:animEffect transition="in" filter="fade">
                                      <p:cBhvr>
                                        <p:cTn id="80" dur="500"/>
                                        <p:tgtEl>
                                          <p:spTgt spid="145"/>
                                        </p:tgtEl>
                                      </p:cBhvr>
                                    </p:animEffect>
                                  </p:childTnLst>
                                </p:cTn>
                              </p:par>
                              <p:par>
                                <p:cTn id="81" presetID="10" presetClass="entr" presetSubtype="0" fill="hold" nodeType="withEffect">
                                  <p:stCondLst>
                                    <p:cond delay="0"/>
                                  </p:stCondLst>
                                  <p:childTnLst>
                                    <p:set>
                                      <p:cBhvr>
                                        <p:cTn id="82" dur="1" fill="hold">
                                          <p:stCondLst>
                                            <p:cond delay="0"/>
                                          </p:stCondLst>
                                        </p:cTn>
                                        <p:tgtEl>
                                          <p:spTgt spid="142"/>
                                        </p:tgtEl>
                                        <p:attrNameLst>
                                          <p:attrName>style.visibility</p:attrName>
                                        </p:attrNameLst>
                                      </p:cBhvr>
                                      <p:to>
                                        <p:strVal val="visible"/>
                                      </p:to>
                                    </p:set>
                                    <p:animEffect transition="in" filter="fade">
                                      <p:cBhvr>
                                        <p:cTn id="83" dur="500"/>
                                        <p:tgtEl>
                                          <p:spTgt spid="142"/>
                                        </p:tgtEl>
                                      </p:cBhvr>
                                    </p:animEffect>
                                  </p:childTnLst>
                                </p:cTn>
                              </p:par>
                              <p:par>
                                <p:cTn id="84" presetID="10" presetClass="entr" presetSubtype="0" fill="hold" nodeType="withEffect">
                                  <p:stCondLst>
                                    <p:cond delay="0"/>
                                  </p:stCondLst>
                                  <p:childTnLst>
                                    <p:set>
                                      <p:cBhvr>
                                        <p:cTn id="85" dur="1" fill="hold">
                                          <p:stCondLst>
                                            <p:cond delay="0"/>
                                          </p:stCondLst>
                                        </p:cTn>
                                        <p:tgtEl>
                                          <p:spTgt spid="141"/>
                                        </p:tgtEl>
                                        <p:attrNameLst>
                                          <p:attrName>style.visibility</p:attrName>
                                        </p:attrNameLst>
                                      </p:cBhvr>
                                      <p:to>
                                        <p:strVal val="visible"/>
                                      </p:to>
                                    </p:set>
                                    <p:animEffect transition="in" filter="fade">
                                      <p:cBhvr>
                                        <p:cTn id="86" dur="500"/>
                                        <p:tgtEl>
                                          <p:spTgt spid="141"/>
                                        </p:tgtEl>
                                      </p:cBhvr>
                                    </p:animEffect>
                                  </p:childTnLst>
                                </p:cTn>
                              </p:par>
                              <p:par>
                                <p:cTn id="87" presetID="10" presetClass="entr" presetSubtype="0" fill="hold" nodeType="withEffect">
                                  <p:stCondLst>
                                    <p:cond delay="0"/>
                                  </p:stCondLst>
                                  <p:childTnLst>
                                    <p:set>
                                      <p:cBhvr>
                                        <p:cTn id="88" dur="1" fill="hold">
                                          <p:stCondLst>
                                            <p:cond delay="0"/>
                                          </p:stCondLst>
                                        </p:cTn>
                                        <p:tgtEl>
                                          <p:spTgt spid="168"/>
                                        </p:tgtEl>
                                        <p:attrNameLst>
                                          <p:attrName>style.visibility</p:attrName>
                                        </p:attrNameLst>
                                      </p:cBhvr>
                                      <p:to>
                                        <p:strVal val="visible"/>
                                      </p:to>
                                    </p:set>
                                    <p:animEffect transition="in" filter="fade">
                                      <p:cBhvr>
                                        <p:cTn id="89" dur="500"/>
                                        <p:tgtEl>
                                          <p:spTgt spid="168"/>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36"/>
                                        </p:tgtEl>
                                        <p:attrNameLst>
                                          <p:attrName>style.visibility</p:attrName>
                                        </p:attrNameLst>
                                      </p:cBhvr>
                                      <p:to>
                                        <p:strVal val="visible"/>
                                      </p:to>
                                    </p:set>
                                    <p:animEffect transition="in" filter="fade">
                                      <p:cBhvr>
                                        <p:cTn id="94" dur="500"/>
                                        <p:tgtEl>
                                          <p:spTgt spid="36"/>
                                        </p:tgtEl>
                                      </p:cBhvr>
                                    </p:animEffect>
                                  </p:childTnLst>
                                </p:cTn>
                              </p:par>
                              <p:par>
                                <p:cTn id="95" presetID="10" presetClass="entr" presetSubtype="0" fill="hold" nodeType="withEffect">
                                  <p:stCondLst>
                                    <p:cond delay="0"/>
                                  </p:stCondLst>
                                  <p:childTnLst>
                                    <p:set>
                                      <p:cBhvr>
                                        <p:cTn id="96" dur="1" fill="hold">
                                          <p:stCondLst>
                                            <p:cond delay="0"/>
                                          </p:stCondLst>
                                        </p:cTn>
                                        <p:tgtEl>
                                          <p:spTgt spid="128"/>
                                        </p:tgtEl>
                                        <p:attrNameLst>
                                          <p:attrName>style.visibility</p:attrName>
                                        </p:attrNameLst>
                                      </p:cBhvr>
                                      <p:to>
                                        <p:strVal val="visible"/>
                                      </p:to>
                                    </p:set>
                                    <p:animEffect transition="in" filter="fade">
                                      <p:cBhvr>
                                        <p:cTn id="97" dur="500"/>
                                        <p:tgtEl>
                                          <p:spTgt spid="12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29"/>
                                        </p:tgtEl>
                                        <p:attrNameLst>
                                          <p:attrName>style.visibility</p:attrName>
                                        </p:attrNameLst>
                                      </p:cBhvr>
                                      <p:to>
                                        <p:strVal val="visible"/>
                                      </p:to>
                                    </p:set>
                                    <p:animEffect transition="in" filter="fade">
                                      <p:cBhvr>
                                        <p:cTn id="100" dur="500"/>
                                        <p:tgtEl>
                                          <p:spTgt spid="129"/>
                                        </p:tgtEl>
                                      </p:cBhvr>
                                    </p:animEffect>
                                  </p:childTnLst>
                                </p:cTn>
                              </p:par>
                            </p:childTnLst>
                          </p:cTn>
                        </p:par>
                        <p:par>
                          <p:cTn id="101" fill="hold">
                            <p:stCondLst>
                              <p:cond delay="500"/>
                            </p:stCondLst>
                            <p:childTnLst>
                              <p:par>
                                <p:cTn id="102" presetID="10" presetClass="entr" presetSubtype="0" fill="hold" nodeType="afterEffect">
                                  <p:stCondLst>
                                    <p:cond delay="0"/>
                                  </p:stCondLst>
                                  <p:childTnLst>
                                    <p:set>
                                      <p:cBhvr>
                                        <p:cTn id="103" dur="1" fill="hold">
                                          <p:stCondLst>
                                            <p:cond delay="0"/>
                                          </p:stCondLst>
                                        </p:cTn>
                                        <p:tgtEl>
                                          <p:spTgt spid="34"/>
                                        </p:tgtEl>
                                        <p:attrNameLst>
                                          <p:attrName>style.visibility</p:attrName>
                                        </p:attrNameLst>
                                      </p:cBhvr>
                                      <p:to>
                                        <p:strVal val="visible"/>
                                      </p:to>
                                    </p:set>
                                    <p:animEffect transition="in" filter="fade">
                                      <p:cBhvr>
                                        <p:cTn id="104" dur="200"/>
                                        <p:tgtEl>
                                          <p:spTgt spid="34"/>
                                        </p:tgtEl>
                                      </p:cBhvr>
                                    </p:animEffect>
                                  </p:childTnLst>
                                </p:cTn>
                              </p:par>
                            </p:childTnLst>
                          </p:cTn>
                        </p:par>
                        <p:par>
                          <p:cTn id="105" fill="hold">
                            <p:stCondLst>
                              <p:cond delay="700"/>
                            </p:stCondLst>
                            <p:childTnLst>
                              <p:par>
                                <p:cTn id="106" presetID="10" presetClass="entr" presetSubtype="0" fill="hold" nodeType="afterEffect">
                                  <p:stCondLst>
                                    <p:cond delay="0"/>
                                  </p:stCondLst>
                                  <p:childTnLst>
                                    <p:set>
                                      <p:cBhvr>
                                        <p:cTn id="107" dur="1" fill="hold">
                                          <p:stCondLst>
                                            <p:cond delay="0"/>
                                          </p:stCondLst>
                                        </p:cTn>
                                        <p:tgtEl>
                                          <p:spTgt spid="35"/>
                                        </p:tgtEl>
                                        <p:attrNameLst>
                                          <p:attrName>style.visibility</p:attrName>
                                        </p:attrNameLst>
                                      </p:cBhvr>
                                      <p:to>
                                        <p:strVal val="visible"/>
                                      </p:to>
                                    </p:set>
                                    <p:animEffect transition="in" filter="fade">
                                      <p:cBhvr>
                                        <p:cTn id="108" dur="200"/>
                                        <p:tgtEl>
                                          <p:spTgt spid="35"/>
                                        </p:tgtEl>
                                      </p:cBhvr>
                                    </p:animEffect>
                                  </p:childTnLst>
                                </p:cTn>
                              </p:par>
                            </p:childTnLst>
                          </p:cTn>
                        </p:par>
                        <p:par>
                          <p:cTn id="109" fill="hold">
                            <p:stCondLst>
                              <p:cond delay="900"/>
                            </p:stCondLst>
                            <p:childTnLst>
                              <p:par>
                                <p:cTn id="110" presetID="10" presetClass="entr" presetSubtype="0" fill="hold" nodeType="afterEffect">
                                  <p:stCondLst>
                                    <p:cond delay="0"/>
                                  </p:stCondLst>
                                  <p:childTnLst>
                                    <p:set>
                                      <p:cBhvr>
                                        <p:cTn id="111" dur="1" fill="hold">
                                          <p:stCondLst>
                                            <p:cond delay="0"/>
                                          </p:stCondLst>
                                        </p:cTn>
                                        <p:tgtEl>
                                          <p:spTgt spid="63"/>
                                        </p:tgtEl>
                                        <p:attrNameLst>
                                          <p:attrName>style.visibility</p:attrName>
                                        </p:attrNameLst>
                                      </p:cBhvr>
                                      <p:to>
                                        <p:strVal val="visible"/>
                                      </p:to>
                                    </p:set>
                                    <p:animEffect transition="in" filter="fade">
                                      <p:cBhvr>
                                        <p:cTn id="112" dur="200"/>
                                        <p:tgtEl>
                                          <p:spTgt spid="63"/>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cTn>
                              </p:par>
                              <p:par>
                                <p:cTn id="118" presetID="10" presetClass="entr" presetSubtype="0" fill="hold" nodeType="withEffect">
                                  <p:stCondLst>
                                    <p:cond delay="0"/>
                                  </p:stCondLst>
                                  <p:childTnLst>
                                    <p:set>
                                      <p:cBhvr>
                                        <p:cTn id="119" dur="1" fill="hold">
                                          <p:stCondLst>
                                            <p:cond delay="0"/>
                                          </p:stCondLst>
                                        </p:cTn>
                                        <p:tgtEl>
                                          <p:spTgt spid="126"/>
                                        </p:tgtEl>
                                        <p:attrNameLst>
                                          <p:attrName>style.visibility</p:attrName>
                                        </p:attrNameLst>
                                      </p:cBhvr>
                                      <p:to>
                                        <p:strVal val="visible"/>
                                      </p:to>
                                    </p:set>
                                    <p:animEffect transition="in" filter="fade">
                                      <p:cBhvr>
                                        <p:cTn id="120" dur="500"/>
                                        <p:tgtEl>
                                          <p:spTgt spid="12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27"/>
                                        </p:tgtEl>
                                        <p:attrNameLst>
                                          <p:attrName>style.visibility</p:attrName>
                                        </p:attrNameLst>
                                      </p:cBhvr>
                                      <p:to>
                                        <p:strVal val="visible"/>
                                      </p:to>
                                    </p:set>
                                    <p:animEffect transition="in" filter="fade">
                                      <p:cBhvr>
                                        <p:cTn id="123" dur="500"/>
                                        <p:tgtEl>
                                          <p:spTgt spid="127"/>
                                        </p:tgtEl>
                                      </p:cBhvr>
                                    </p:animEffect>
                                  </p:childTnLst>
                                </p:cTn>
                              </p:par>
                            </p:childTnLst>
                          </p:cTn>
                        </p:par>
                        <p:par>
                          <p:cTn id="124" fill="hold">
                            <p:stCondLst>
                              <p:cond delay="500"/>
                            </p:stCondLst>
                            <p:childTnLst>
                              <p:par>
                                <p:cTn id="125" presetID="10" presetClass="entr" presetSubtype="0" fill="hold" nodeType="afterEffect">
                                  <p:stCondLst>
                                    <p:cond delay="0"/>
                                  </p:stCondLst>
                                  <p:childTnLst>
                                    <p:set>
                                      <p:cBhvr>
                                        <p:cTn id="126" dur="1" fill="hold">
                                          <p:stCondLst>
                                            <p:cond delay="0"/>
                                          </p:stCondLst>
                                        </p:cTn>
                                        <p:tgtEl>
                                          <p:spTgt spid="24"/>
                                        </p:tgtEl>
                                        <p:attrNameLst>
                                          <p:attrName>style.visibility</p:attrName>
                                        </p:attrNameLst>
                                      </p:cBhvr>
                                      <p:to>
                                        <p:strVal val="visible"/>
                                      </p:to>
                                    </p:set>
                                    <p:animEffect transition="in" filter="fade">
                                      <p:cBhvr>
                                        <p:cTn id="127" dur="200"/>
                                        <p:tgtEl>
                                          <p:spTgt spid="24"/>
                                        </p:tgtEl>
                                      </p:cBhvr>
                                    </p:animEffect>
                                  </p:childTnLst>
                                </p:cTn>
                              </p:par>
                            </p:childTnLst>
                          </p:cTn>
                        </p:par>
                        <p:par>
                          <p:cTn id="128" fill="hold">
                            <p:stCondLst>
                              <p:cond delay="700"/>
                            </p:stCondLst>
                            <p:childTnLst>
                              <p:par>
                                <p:cTn id="129" presetID="10" presetClass="entr" presetSubtype="0" fill="hold" nodeType="afterEffect">
                                  <p:stCondLst>
                                    <p:cond delay="0"/>
                                  </p:stCondLst>
                                  <p:childTnLst>
                                    <p:set>
                                      <p:cBhvr>
                                        <p:cTn id="130" dur="1" fill="hold">
                                          <p:stCondLst>
                                            <p:cond delay="0"/>
                                          </p:stCondLst>
                                        </p:cTn>
                                        <p:tgtEl>
                                          <p:spTgt spid="25"/>
                                        </p:tgtEl>
                                        <p:attrNameLst>
                                          <p:attrName>style.visibility</p:attrName>
                                        </p:attrNameLst>
                                      </p:cBhvr>
                                      <p:to>
                                        <p:strVal val="visible"/>
                                      </p:to>
                                    </p:set>
                                    <p:animEffect transition="in" filter="fade">
                                      <p:cBhvr>
                                        <p:cTn id="131" dur="200"/>
                                        <p:tgtEl>
                                          <p:spTgt spid="25"/>
                                        </p:tgtEl>
                                      </p:cBhvr>
                                    </p:animEffect>
                                  </p:childTnLst>
                                </p:cTn>
                              </p:par>
                            </p:childTnLst>
                          </p:cTn>
                        </p:par>
                        <p:par>
                          <p:cTn id="132" fill="hold">
                            <p:stCondLst>
                              <p:cond delay="900"/>
                            </p:stCondLst>
                            <p:childTnLst>
                              <p:par>
                                <p:cTn id="133" presetID="10" presetClass="entr" presetSubtype="0" fill="hold" nodeType="afterEffect">
                                  <p:stCondLst>
                                    <p:cond delay="0"/>
                                  </p:stCondLst>
                                  <p:childTnLst>
                                    <p:set>
                                      <p:cBhvr>
                                        <p:cTn id="134" dur="1" fill="hold">
                                          <p:stCondLst>
                                            <p:cond delay="0"/>
                                          </p:stCondLst>
                                        </p:cTn>
                                        <p:tgtEl>
                                          <p:spTgt spid="26"/>
                                        </p:tgtEl>
                                        <p:attrNameLst>
                                          <p:attrName>style.visibility</p:attrName>
                                        </p:attrNameLst>
                                      </p:cBhvr>
                                      <p:to>
                                        <p:strVal val="visible"/>
                                      </p:to>
                                    </p:set>
                                    <p:animEffect transition="in" filter="fade">
                                      <p:cBhvr>
                                        <p:cTn id="135" dur="200"/>
                                        <p:tgtEl>
                                          <p:spTgt spid="26"/>
                                        </p:tgtEl>
                                      </p:cBhvr>
                                    </p:animEffect>
                                  </p:childTnLst>
                                </p:cTn>
                              </p:par>
                            </p:childTnLst>
                          </p:cTn>
                        </p:par>
                        <p:par>
                          <p:cTn id="136" fill="hold">
                            <p:stCondLst>
                              <p:cond delay="1100"/>
                            </p:stCondLst>
                            <p:childTnLst>
                              <p:par>
                                <p:cTn id="137" presetID="10" presetClass="entr" presetSubtype="0" fill="hold" nodeType="afterEffect">
                                  <p:stCondLst>
                                    <p:cond delay="0"/>
                                  </p:stCondLst>
                                  <p:childTnLst>
                                    <p:set>
                                      <p:cBhvr>
                                        <p:cTn id="138" dur="1" fill="hold">
                                          <p:stCondLst>
                                            <p:cond delay="0"/>
                                          </p:stCondLst>
                                        </p:cTn>
                                        <p:tgtEl>
                                          <p:spTgt spid="27"/>
                                        </p:tgtEl>
                                        <p:attrNameLst>
                                          <p:attrName>style.visibility</p:attrName>
                                        </p:attrNameLst>
                                      </p:cBhvr>
                                      <p:to>
                                        <p:strVal val="visible"/>
                                      </p:to>
                                    </p:set>
                                    <p:animEffect transition="in" filter="fade">
                                      <p:cBhvr>
                                        <p:cTn id="139" dur="200"/>
                                        <p:tgtEl>
                                          <p:spTgt spid="27"/>
                                        </p:tgtEl>
                                      </p:cBhvr>
                                    </p:animEffect>
                                  </p:childTnLst>
                                </p:cTn>
                              </p:par>
                            </p:childTnLst>
                          </p:cTn>
                        </p:par>
                        <p:par>
                          <p:cTn id="140" fill="hold">
                            <p:stCondLst>
                              <p:cond delay="1300"/>
                            </p:stCondLst>
                            <p:childTnLst>
                              <p:par>
                                <p:cTn id="141" presetID="10" presetClass="entr" presetSubtype="0" fill="hold" nodeType="afterEffect">
                                  <p:stCondLst>
                                    <p:cond delay="0"/>
                                  </p:stCondLst>
                                  <p:childTnLst>
                                    <p:set>
                                      <p:cBhvr>
                                        <p:cTn id="142" dur="1" fill="hold">
                                          <p:stCondLst>
                                            <p:cond delay="0"/>
                                          </p:stCondLst>
                                        </p:cTn>
                                        <p:tgtEl>
                                          <p:spTgt spid="28"/>
                                        </p:tgtEl>
                                        <p:attrNameLst>
                                          <p:attrName>style.visibility</p:attrName>
                                        </p:attrNameLst>
                                      </p:cBhvr>
                                      <p:to>
                                        <p:strVal val="visible"/>
                                      </p:to>
                                    </p:set>
                                    <p:animEffect transition="in" filter="fade">
                                      <p:cBhvr>
                                        <p:cTn id="143" dur="200"/>
                                        <p:tgtEl>
                                          <p:spTgt spid="28"/>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grpId="0" nodeType="clickEffect">
                                  <p:stCondLst>
                                    <p:cond delay="0"/>
                                  </p:stCondLst>
                                  <p:childTnLst>
                                    <p:set>
                                      <p:cBhvr>
                                        <p:cTn id="147" dur="1" fill="hold">
                                          <p:stCondLst>
                                            <p:cond delay="0"/>
                                          </p:stCondLst>
                                        </p:cTn>
                                        <p:tgtEl>
                                          <p:spTgt spid="146"/>
                                        </p:tgtEl>
                                        <p:attrNameLst>
                                          <p:attrName>style.visibility</p:attrName>
                                        </p:attrNameLst>
                                      </p:cBhvr>
                                      <p:to>
                                        <p:strVal val="visible"/>
                                      </p:to>
                                    </p:set>
                                    <p:animEffect transition="in" filter="fade">
                                      <p:cBhvr>
                                        <p:cTn id="148" dur="500"/>
                                        <p:tgtEl>
                                          <p:spTgt spid="146"/>
                                        </p:tgtEl>
                                      </p:cBhvr>
                                    </p:animEffect>
                                  </p:childTnLst>
                                </p:cTn>
                              </p:par>
                              <p:par>
                                <p:cTn id="149" presetID="10" presetClass="entr" presetSubtype="0" fill="hold" nodeType="withEffect">
                                  <p:stCondLst>
                                    <p:cond delay="0"/>
                                  </p:stCondLst>
                                  <p:childTnLst>
                                    <p:set>
                                      <p:cBhvr>
                                        <p:cTn id="150" dur="1" fill="hold">
                                          <p:stCondLst>
                                            <p:cond delay="0"/>
                                          </p:stCondLst>
                                        </p:cTn>
                                        <p:tgtEl>
                                          <p:spTgt spid="148"/>
                                        </p:tgtEl>
                                        <p:attrNameLst>
                                          <p:attrName>style.visibility</p:attrName>
                                        </p:attrNameLst>
                                      </p:cBhvr>
                                      <p:to>
                                        <p:strVal val="visible"/>
                                      </p:to>
                                    </p:set>
                                    <p:animEffect transition="in" filter="fade">
                                      <p:cBhvr>
                                        <p:cTn id="151" dur="500"/>
                                        <p:tgtEl>
                                          <p:spTgt spid="148"/>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90"/>
                                        </p:tgtEl>
                                        <p:attrNameLst>
                                          <p:attrName>style.visibility</p:attrName>
                                        </p:attrNameLst>
                                      </p:cBhvr>
                                      <p:to>
                                        <p:strVal val="visible"/>
                                      </p:to>
                                    </p:set>
                                    <p:animEffect transition="in" filter="fade">
                                      <p:cBhvr>
                                        <p:cTn id="154" dur="500"/>
                                        <p:tgtEl>
                                          <p:spTgt spid="90"/>
                                        </p:tgtEl>
                                      </p:cBhvr>
                                    </p:animEffect>
                                  </p:childTnLst>
                                </p:cTn>
                              </p:par>
                            </p:childTnLst>
                          </p:cTn>
                        </p:par>
                        <p:par>
                          <p:cTn id="155" fill="hold">
                            <p:stCondLst>
                              <p:cond delay="500"/>
                            </p:stCondLst>
                            <p:childTnLst>
                              <p:par>
                                <p:cTn id="156" presetID="10" presetClass="entr" presetSubtype="0" fill="hold" grpId="0" nodeType="afterEffect">
                                  <p:stCondLst>
                                    <p:cond delay="0"/>
                                  </p:stCondLst>
                                  <p:childTnLst>
                                    <p:set>
                                      <p:cBhvr>
                                        <p:cTn id="157" dur="1" fill="hold">
                                          <p:stCondLst>
                                            <p:cond delay="0"/>
                                          </p:stCondLst>
                                        </p:cTn>
                                        <p:tgtEl>
                                          <p:spTgt spid="91"/>
                                        </p:tgtEl>
                                        <p:attrNameLst>
                                          <p:attrName>style.visibility</p:attrName>
                                        </p:attrNameLst>
                                      </p:cBhvr>
                                      <p:to>
                                        <p:strVal val="visible"/>
                                      </p:to>
                                    </p:set>
                                    <p:animEffect transition="in" filter="fade">
                                      <p:cBhvr>
                                        <p:cTn id="158" dur="200"/>
                                        <p:tgtEl>
                                          <p:spTgt spid="91"/>
                                        </p:tgtEl>
                                      </p:cBhvr>
                                    </p:animEffect>
                                  </p:childTnLst>
                                </p:cTn>
                              </p:par>
                            </p:childTnLst>
                          </p:cTn>
                        </p:par>
                        <p:par>
                          <p:cTn id="159" fill="hold">
                            <p:stCondLst>
                              <p:cond delay="700"/>
                            </p:stCondLst>
                            <p:childTnLst>
                              <p:par>
                                <p:cTn id="160" presetID="10" presetClass="entr" presetSubtype="0" fill="hold" grpId="0" nodeType="afterEffect">
                                  <p:stCondLst>
                                    <p:cond delay="0"/>
                                  </p:stCondLst>
                                  <p:childTnLst>
                                    <p:set>
                                      <p:cBhvr>
                                        <p:cTn id="161" dur="1" fill="hold">
                                          <p:stCondLst>
                                            <p:cond delay="0"/>
                                          </p:stCondLst>
                                        </p:cTn>
                                        <p:tgtEl>
                                          <p:spTgt spid="92"/>
                                        </p:tgtEl>
                                        <p:attrNameLst>
                                          <p:attrName>style.visibility</p:attrName>
                                        </p:attrNameLst>
                                      </p:cBhvr>
                                      <p:to>
                                        <p:strVal val="visible"/>
                                      </p:to>
                                    </p:set>
                                    <p:animEffect transition="in" filter="fade">
                                      <p:cBhvr>
                                        <p:cTn id="162" dur="200"/>
                                        <p:tgtEl>
                                          <p:spTgt spid="92"/>
                                        </p:tgtEl>
                                      </p:cBhvr>
                                    </p:animEffect>
                                  </p:childTnLst>
                                </p:cTn>
                              </p:par>
                            </p:childTnLst>
                          </p:cTn>
                        </p:par>
                        <p:par>
                          <p:cTn id="163" fill="hold">
                            <p:stCondLst>
                              <p:cond delay="900"/>
                            </p:stCondLst>
                            <p:childTnLst>
                              <p:par>
                                <p:cTn id="164" presetID="10" presetClass="entr" presetSubtype="0" fill="hold" grpId="0" nodeType="afterEffect">
                                  <p:stCondLst>
                                    <p:cond delay="0"/>
                                  </p:stCondLst>
                                  <p:childTnLst>
                                    <p:set>
                                      <p:cBhvr>
                                        <p:cTn id="165" dur="1" fill="hold">
                                          <p:stCondLst>
                                            <p:cond delay="0"/>
                                          </p:stCondLst>
                                        </p:cTn>
                                        <p:tgtEl>
                                          <p:spTgt spid="93"/>
                                        </p:tgtEl>
                                        <p:attrNameLst>
                                          <p:attrName>style.visibility</p:attrName>
                                        </p:attrNameLst>
                                      </p:cBhvr>
                                      <p:to>
                                        <p:strVal val="visible"/>
                                      </p:to>
                                    </p:set>
                                    <p:animEffect transition="in" filter="fade">
                                      <p:cBhvr>
                                        <p:cTn id="166" dur="200"/>
                                        <p:tgtEl>
                                          <p:spTgt spid="93"/>
                                        </p:tgtEl>
                                      </p:cBhvr>
                                    </p:animEffect>
                                  </p:childTnLst>
                                </p:cTn>
                              </p:par>
                            </p:childTnLst>
                          </p:cTn>
                        </p:par>
                        <p:par>
                          <p:cTn id="167" fill="hold">
                            <p:stCondLst>
                              <p:cond delay="1100"/>
                            </p:stCondLst>
                            <p:childTnLst>
                              <p:par>
                                <p:cTn id="168" presetID="10" presetClass="entr" presetSubtype="0" fill="hold" grpId="0" nodeType="afterEffect">
                                  <p:stCondLst>
                                    <p:cond delay="0"/>
                                  </p:stCondLst>
                                  <p:childTnLst>
                                    <p:set>
                                      <p:cBhvr>
                                        <p:cTn id="169" dur="1" fill="hold">
                                          <p:stCondLst>
                                            <p:cond delay="0"/>
                                          </p:stCondLst>
                                        </p:cTn>
                                        <p:tgtEl>
                                          <p:spTgt spid="94"/>
                                        </p:tgtEl>
                                        <p:attrNameLst>
                                          <p:attrName>style.visibility</p:attrName>
                                        </p:attrNameLst>
                                      </p:cBhvr>
                                      <p:to>
                                        <p:strVal val="visible"/>
                                      </p:to>
                                    </p:set>
                                    <p:animEffect transition="in" filter="fade">
                                      <p:cBhvr>
                                        <p:cTn id="170" dur="200"/>
                                        <p:tgtEl>
                                          <p:spTgt spid="94"/>
                                        </p:tgtEl>
                                      </p:cBhvr>
                                    </p:animEffect>
                                  </p:childTnLst>
                                </p:cTn>
                              </p:par>
                            </p:childTnLst>
                          </p:cTn>
                        </p:par>
                        <p:par>
                          <p:cTn id="171" fill="hold">
                            <p:stCondLst>
                              <p:cond delay="1300"/>
                            </p:stCondLst>
                            <p:childTnLst>
                              <p:par>
                                <p:cTn id="172" presetID="10" presetClass="entr" presetSubtype="0" fill="hold" grpId="0" nodeType="afterEffect">
                                  <p:stCondLst>
                                    <p:cond delay="0"/>
                                  </p:stCondLst>
                                  <p:childTnLst>
                                    <p:set>
                                      <p:cBhvr>
                                        <p:cTn id="173" dur="1" fill="hold">
                                          <p:stCondLst>
                                            <p:cond delay="0"/>
                                          </p:stCondLst>
                                        </p:cTn>
                                        <p:tgtEl>
                                          <p:spTgt spid="96"/>
                                        </p:tgtEl>
                                        <p:attrNameLst>
                                          <p:attrName>style.visibility</p:attrName>
                                        </p:attrNameLst>
                                      </p:cBhvr>
                                      <p:to>
                                        <p:strVal val="visible"/>
                                      </p:to>
                                    </p:set>
                                    <p:animEffect transition="in" filter="fade">
                                      <p:cBhvr>
                                        <p:cTn id="174" dur="200"/>
                                        <p:tgtEl>
                                          <p:spTgt spid="96"/>
                                        </p:tgtEl>
                                      </p:cBhvr>
                                    </p:animEffect>
                                  </p:childTnLst>
                                </p:cTn>
                              </p:par>
                            </p:childTnLst>
                          </p:cTn>
                        </p:par>
                      </p:childTnLst>
                    </p:cTn>
                  </p:par>
                  <p:par>
                    <p:cTn id="175" fill="hold">
                      <p:stCondLst>
                        <p:cond delay="indefinite"/>
                      </p:stCondLst>
                      <p:childTnLst>
                        <p:par>
                          <p:cTn id="176" fill="hold">
                            <p:stCondLst>
                              <p:cond delay="0"/>
                            </p:stCondLst>
                            <p:childTnLst>
                              <p:par>
                                <p:cTn id="177" presetID="10" presetClass="entr" presetSubtype="0" fill="hold" grpId="0" nodeType="clickEffect">
                                  <p:stCondLst>
                                    <p:cond delay="0"/>
                                  </p:stCondLst>
                                  <p:childTnLst>
                                    <p:set>
                                      <p:cBhvr>
                                        <p:cTn id="178" dur="1" fill="hold">
                                          <p:stCondLst>
                                            <p:cond delay="0"/>
                                          </p:stCondLst>
                                        </p:cTn>
                                        <p:tgtEl>
                                          <p:spTgt spid="125"/>
                                        </p:tgtEl>
                                        <p:attrNameLst>
                                          <p:attrName>style.visibility</p:attrName>
                                        </p:attrNameLst>
                                      </p:cBhvr>
                                      <p:to>
                                        <p:strVal val="visible"/>
                                      </p:to>
                                    </p:set>
                                    <p:animEffect transition="in" filter="fade">
                                      <p:cBhvr>
                                        <p:cTn id="179" dur="500"/>
                                        <p:tgtEl>
                                          <p:spTgt spid="125"/>
                                        </p:tgtEl>
                                      </p:cBhvr>
                                    </p:animEffect>
                                  </p:childTnLst>
                                </p:cTn>
                              </p:par>
                              <p:par>
                                <p:cTn id="180" presetID="10" presetClass="entr" presetSubtype="0" fill="hold" nodeType="withEffect">
                                  <p:stCondLst>
                                    <p:cond delay="0"/>
                                  </p:stCondLst>
                                  <p:childTnLst>
                                    <p:set>
                                      <p:cBhvr>
                                        <p:cTn id="181" dur="1" fill="hold">
                                          <p:stCondLst>
                                            <p:cond delay="0"/>
                                          </p:stCondLst>
                                        </p:cTn>
                                        <p:tgtEl>
                                          <p:spTgt spid="31"/>
                                        </p:tgtEl>
                                        <p:attrNameLst>
                                          <p:attrName>style.visibility</p:attrName>
                                        </p:attrNameLst>
                                      </p:cBhvr>
                                      <p:to>
                                        <p:strVal val="visible"/>
                                      </p:to>
                                    </p:set>
                                    <p:animEffect transition="in" filter="fade">
                                      <p:cBhvr>
                                        <p:cTn id="182" dur="500"/>
                                        <p:tgtEl>
                                          <p:spTgt spid="31"/>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3"/>
                                        </p:tgtEl>
                                        <p:attrNameLst>
                                          <p:attrName>style.visibility</p:attrName>
                                        </p:attrNameLst>
                                      </p:cBhvr>
                                      <p:to>
                                        <p:strVal val="visible"/>
                                      </p:to>
                                    </p:set>
                                    <p:animEffect transition="in" filter="fade">
                                      <p:cBhvr>
                                        <p:cTn id="185" dur="500"/>
                                        <p:tgtEl>
                                          <p:spTgt spid="3"/>
                                        </p:tgtEl>
                                      </p:cBhvr>
                                    </p:animEffect>
                                  </p:childTnLst>
                                </p:cTn>
                              </p:par>
                            </p:childTnLst>
                          </p:cTn>
                        </p:par>
                      </p:childTnLst>
                    </p:cTn>
                  </p:par>
                  <p:par>
                    <p:cTn id="186" fill="hold">
                      <p:stCondLst>
                        <p:cond delay="indefinite"/>
                      </p:stCondLst>
                      <p:childTnLst>
                        <p:par>
                          <p:cTn id="187" fill="hold">
                            <p:stCondLst>
                              <p:cond delay="0"/>
                            </p:stCondLst>
                            <p:childTnLst>
                              <p:par>
                                <p:cTn id="188" presetID="18" presetClass="entr" presetSubtype="12" fill="hold" nodeType="clickEffect">
                                  <p:stCondLst>
                                    <p:cond delay="0"/>
                                  </p:stCondLst>
                                  <p:childTnLst>
                                    <p:set>
                                      <p:cBhvr>
                                        <p:cTn id="189" dur="1" fill="hold">
                                          <p:stCondLst>
                                            <p:cond delay="0"/>
                                          </p:stCondLst>
                                        </p:cTn>
                                        <p:tgtEl>
                                          <p:spTgt spid="102"/>
                                        </p:tgtEl>
                                        <p:attrNameLst>
                                          <p:attrName>style.visibility</p:attrName>
                                        </p:attrNameLst>
                                      </p:cBhvr>
                                      <p:to>
                                        <p:strVal val="visible"/>
                                      </p:to>
                                    </p:set>
                                    <p:animEffect transition="in" filter="strips(downLeft)">
                                      <p:cBhvr>
                                        <p:cTn id="190" dur="500"/>
                                        <p:tgtEl>
                                          <p:spTgt spid="102"/>
                                        </p:tgtEl>
                                      </p:cBhvr>
                                    </p:animEffect>
                                  </p:childTnLst>
                                </p:cTn>
                              </p:par>
                              <p:par>
                                <p:cTn id="191" presetID="10" presetClass="entr" presetSubtype="0" fill="hold" nodeType="withEffect">
                                  <p:stCondLst>
                                    <p:cond delay="0"/>
                                  </p:stCondLst>
                                  <p:childTnLst>
                                    <p:set>
                                      <p:cBhvr>
                                        <p:cTn id="192" dur="1" fill="hold">
                                          <p:stCondLst>
                                            <p:cond delay="0"/>
                                          </p:stCondLst>
                                        </p:cTn>
                                        <p:tgtEl>
                                          <p:spTgt spid="103"/>
                                        </p:tgtEl>
                                        <p:attrNameLst>
                                          <p:attrName>style.visibility</p:attrName>
                                        </p:attrNameLst>
                                      </p:cBhvr>
                                      <p:to>
                                        <p:strVal val="visible"/>
                                      </p:to>
                                    </p:set>
                                    <p:animEffect transition="in" filter="fade">
                                      <p:cBhvr>
                                        <p:cTn id="193" dur="500"/>
                                        <p:tgtEl>
                                          <p:spTgt spid="103"/>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50"/>
                                        </p:tgtEl>
                                        <p:attrNameLst>
                                          <p:attrName>style.visibility</p:attrName>
                                        </p:attrNameLst>
                                      </p:cBhvr>
                                      <p:to>
                                        <p:strVal val="visible"/>
                                      </p:to>
                                    </p:set>
                                    <p:animEffect transition="in" filter="fade">
                                      <p:cBhvr>
                                        <p:cTn id="196" dur="500"/>
                                        <p:tgtEl>
                                          <p:spTgt spid="150"/>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170"/>
                                        </p:tgtEl>
                                        <p:attrNameLst>
                                          <p:attrName>style.visibility</p:attrName>
                                        </p:attrNameLst>
                                      </p:cBhvr>
                                      <p:to>
                                        <p:strVal val="visible"/>
                                      </p:to>
                                    </p:set>
                                    <p:animEffect transition="in" filter="fade">
                                      <p:cBhvr>
                                        <p:cTn id="199" dur="500"/>
                                        <p:tgtEl>
                                          <p:spTgt spid="170"/>
                                        </p:tgtEl>
                                      </p:cBhvr>
                                    </p:animEffect>
                                  </p:childTnLst>
                                </p:cTn>
                              </p:par>
                            </p:childTnLst>
                          </p:cTn>
                        </p:par>
                        <p:par>
                          <p:cTn id="200" fill="hold">
                            <p:stCondLst>
                              <p:cond delay="500"/>
                            </p:stCondLst>
                            <p:childTnLst>
                              <p:par>
                                <p:cTn id="201" presetID="10" presetClass="entr" presetSubtype="0" fill="hold" nodeType="afterEffect">
                                  <p:stCondLst>
                                    <p:cond delay="0"/>
                                  </p:stCondLst>
                                  <p:childTnLst>
                                    <p:set>
                                      <p:cBhvr>
                                        <p:cTn id="202" dur="1" fill="hold">
                                          <p:stCondLst>
                                            <p:cond delay="0"/>
                                          </p:stCondLst>
                                        </p:cTn>
                                        <p:tgtEl>
                                          <p:spTgt spid="176"/>
                                        </p:tgtEl>
                                        <p:attrNameLst>
                                          <p:attrName>style.visibility</p:attrName>
                                        </p:attrNameLst>
                                      </p:cBhvr>
                                      <p:to>
                                        <p:strVal val="visible"/>
                                      </p:to>
                                    </p:set>
                                    <p:animEffect transition="in" filter="fade">
                                      <p:cBhvr>
                                        <p:cTn id="203" dur="500"/>
                                        <p:tgtEl>
                                          <p:spTgt spid="176"/>
                                        </p:tgtEl>
                                      </p:cBhvr>
                                    </p:animEffect>
                                  </p:childTnLst>
                                </p:cTn>
                              </p:par>
                            </p:childTnLst>
                          </p:cTn>
                        </p:par>
                      </p:childTnLst>
                    </p:cTn>
                  </p:par>
                  <p:par>
                    <p:cTn id="204" fill="hold">
                      <p:stCondLst>
                        <p:cond delay="indefinite"/>
                      </p:stCondLst>
                      <p:childTnLst>
                        <p:par>
                          <p:cTn id="205" fill="hold">
                            <p:stCondLst>
                              <p:cond delay="0"/>
                            </p:stCondLst>
                            <p:childTnLst>
                              <p:par>
                                <p:cTn id="206" presetID="10" presetClass="entr" presetSubtype="0" fill="hold" nodeType="clickEffect">
                                  <p:stCondLst>
                                    <p:cond delay="0"/>
                                  </p:stCondLst>
                                  <p:childTnLst>
                                    <p:set>
                                      <p:cBhvr>
                                        <p:cTn id="207" dur="1" fill="hold">
                                          <p:stCondLst>
                                            <p:cond delay="0"/>
                                          </p:stCondLst>
                                        </p:cTn>
                                        <p:tgtEl>
                                          <p:spTgt spid="116"/>
                                        </p:tgtEl>
                                        <p:attrNameLst>
                                          <p:attrName>style.visibility</p:attrName>
                                        </p:attrNameLst>
                                      </p:cBhvr>
                                      <p:to>
                                        <p:strVal val="visible"/>
                                      </p:to>
                                    </p:set>
                                    <p:animEffect transition="in" filter="fade">
                                      <p:cBhvr>
                                        <p:cTn id="208" dur="500"/>
                                        <p:tgtEl>
                                          <p:spTgt spid="116"/>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115"/>
                                        </p:tgtEl>
                                        <p:attrNameLst>
                                          <p:attrName>style.visibility</p:attrName>
                                        </p:attrNameLst>
                                      </p:cBhvr>
                                      <p:to>
                                        <p:strVal val="visible"/>
                                      </p:to>
                                    </p:set>
                                    <p:animEffect transition="in" filter="fade">
                                      <p:cBhvr>
                                        <p:cTn id="211" dur="500"/>
                                        <p:tgtEl>
                                          <p:spTgt spid="115"/>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nodeType="clickEffect">
                                  <p:stCondLst>
                                    <p:cond delay="0"/>
                                  </p:stCondLst>
                                  <p:childTnLst>
                                    <p:set>
                                      <p:cBhvr>
                                        <p:cTn id="215" dur="1" fill="hold">
                                          <p:stCondLst>
                                            <p:cond delay="0"/>
                                          </p:stCondLst>
                                        </p:cTn>
                                        <p:tgtEl>
                                          <p:spTgt spid="114"/>
                                        </p:tgtEl>
                                        <p:attrNameLst>
                                          <p:attrName>style.visibility</p:attrName>
                                        </p:attrNameLst>
                                      </p:cBhvr>
                                      <p:to>
                                        <p:strVal val="visible"/>
                                      </p:to>
                                    </p:set>
                                    <p:animEffect transition="in" filter="fade">
                                      <p:cBhvr>
                                        <p:cTn id="216" dur="500"/>
                                        <p:tgtEl>
                                          <p:spTgt spid="11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13"/>
                                        </p:tgtEl>
                                        <p:attrNameLst>
                                          <p:attrName>style.visibility</p:attrName>
                                        </p:attrNameLst>
                                      </p:cBhvr>
                                      <p:to>
                                        <p:strVal val="visible"/>
                                      </p:to>
                                    </p:set>
                                    <p:animEffect transition="in" filter="fade">
                                      <p:cBhvr>
                                        <p:cTn id="21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animBg="1"/>
      <p:bldP spid="5" grpId="0" animBg="1"/>
      <p:bldP spid="7" grpId="0" animBg="1"/>
      <p:bldP spid="8" grpId="0" animBg="1"/>
      <p:bldP spid="9" grpId="0" animBg="1"/>
      <p:bldP spid="10" grpId="0" animBg="1"/>
      <p:bldP spid="11" grpId="0" animBg="1"/>
      <p:bldP spid="12" grpId="0" animBg="1"/>
      <p:bldP spid="13" grpId="0" animBg="1"/>
      <p:bldP spid="14" grpId="0" animBg="1"/>
      <p:bldP spid="20" grpId="0" animBg="1"/>
      <p:bldP spid="21" grpId="0" animBg="1"/>
      <p:bldP spid="22" grpId="0" animBg="1"/>
      <p:bldP spid="113" grpId="0"/>
      <p:bldP spid="115" grpId="0"/>
      <p:bldP spid="127" grpId="0"/>
      <p:bldP spid="129" grpId="0"/>
      <p:bldP spid="3" grpId="0" animBg="1"/>
      <p:bldP spid="145" grpId="0"/>
      <p:bldP spid="146" grpId="0"/>
      <p:bldP spid="163" grpId="0"/>
      <p:bldP spid="164" grpId="0"/>
      <p:bldP spid="167" grpId="0"/>
      <p:bldP spid="170" grpId="0"/>
      <p:bldP spid="90" grpId="0" animBg="1"/>
      <p:bldP spid="91" grpId="0" animBg="1"/>
      <p:bldP spid="92" grpId="0" animBg="1"/>
      <p:bldP spid="93" grpId="0" animBg="1"/>
      <p:bldP spid="94" grpId="0" animBg="1"/>
      <p:bldP spid="96" grpId="0" animBg="1"/>
      <p:bldP spid="12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4"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50692" y="4594435"/>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1" name="TextBox 50">
            <a:extLst>
              <a:ext uri="{FF2B5EF4-FFF2-40B4-BE49-F238E27FC236}">
                <a16:creationId xmlns:a16="http://schemas.microsoft.com/office/drawing/2014/main" id="{94655B61-9680-11A0-1A5B-388CA440F61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BB7F97DC-29E8-E66F-945E-8386C9859392}"/>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7985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6007699" y="5109582"/>
            <a:ext cx="0" cy="647701"/>
          </a:xfrm>
          <a:prstGeom prst="line">
            <a:avLst/>
          </a:prstGeom>
          <a:solidFill>
            <a:schemeClr val="bg1"/>
          </a:solidFill>
          <a:ln w="38100">
            <a:solidFill>
              <a:srgbClr val="F80200"/>
            </a:solidFill>
          </a:ln>
        </p:spPr>
        <p:style>
          <a:lnRef idx="1">
            <a:schemeClr val="accent4"/>
          </a:lnRef>
          <a:fillRef idx="0">
            <a:schemeClr val="accent4"/>
          </a:fillRef>
          <a:effectRef idx="0">
            <a:schemeClr val="accent4"/>
          </a:effectRef>
          <a:fontRef idx="minor">
            <a:schemeClr val="tx1"/>
          </a:fontRef>
        </p:style>
      </p:cxn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44830" y="5836646"/>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7" name="TextBox 16">
            <a:extLst>
              <a:ext uri="{FF2B5EF4-FFF2-40B4-BE49-F238E27FC236}">
                <a16:creationId xmlns:a16="http://schemas.microsoft.com/office/drawing/2014/main" id="{FAF3EE61-BFB7-018F-748F-60DB5A67D9D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28" name="Elbow Connector 27">
            <a:extLst>
              <a:ext uri="{FF2B5EF4-FFF2-40B4-BE49-F238E27FC236}">
                <a16:creationId xmlns:a16="http://schemas.microsoft.com/office/drawing/2014/main" id="{4F27F5C9-B22B-C06F-F7BF-CC09EBBC6AFE}"/>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42049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DD9DBF9-314C-2332-C61A-2BC894A165C5}"/>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9" name="TextBox 58">
            <a:extLst>
              <a:ext uri="{FF2B5EF4-FFF2-40B4-BE49-F238E27FC236}">
                <a16:creationId xmlns:a16="http://schemas.microsoft.com/office/drawing/2014/main" id="{6E8DAA3A-93AE-A014-8E36-A4E98489F223}"/>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126175A0-501A-7A56-8210-9682EAA0DB15}"/>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sp>
        <p:nvSpPr>
          <p:cNvPr id="50" name="TextBox 49">
            <a:extLst>
              <a:ext uri="{FF2B5EF4-FFF2-40B4-BE49-F238E27FC236}">
                <a16:creationId xmlns:a16="http://schemas.microsoft.com/office/drawing/2014/main" id="{D10A0BEB-3BB0-D1EE-AEAC-5694214B8CB1}"/>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5030BC7B-E9B6-C0FF-C393-E321112D636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48248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4th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3</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166102">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2371633-5436-0B7C-DC82-452082AF548B}"/>
              </a:ext>
            </a:extLst>
          </p:cNvPr>
          <p:cNvSpPr>
            <a:spLocks/>
          </p:cNvSpPr>
          <p:nvPr/>
        </p:nvSpPr>
        <p:spPr>
          <a:xfrm>
            <a:off x="6703788" y="1735596"/>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3" name="Rectangle 52">
            <a:extLst>
              <a:ext uri="{FF2B5EF4-FFF2-40B4-BE49-F238E27FC236}">
                <a16:creationId xmlns:a16="http://schemas.microsoft.com/office/drawing/2014/main" id="{F4B9B8B8-84FC-5F9D-69ED-A6F368CD33CB}"/>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7" name="TextBox 56">
            <a:extLst>
              <a:ext uri="{FF2B5EF4-FFF2-40B4-BE49-F238E27FC236}">
                <a16:creationId xmlns:a16="http://schemas.microsoft.com/office/drawing/2014/main" id="{E974D731-D99F-7367-7B46-29CB6C7E013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9" name="TextBox 58">
            <a:extLst>
              <a:ext uri="{FF2B5EF4-FFF2-40B4-BE49-F238E27FC236}">
                <a16:creationId xmlns:a16="http://schemas.microsoft.com/office/drawing/2014/main" id="{E993FBBA-8E55-F67F-AEE0-B6A2B6FFC2EC}"/>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FC354EC5-7D23-B216-ACF9-14B11E143746}"/>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6301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1690" y="2852701"/>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94FA8F60-FB12-ED2A-1185-D1C32819EBD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0E30AD85-D66D-E03C-58EE-96EE725550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93962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94190" y="4601831"/>
          <a:ext cx="452186" cy="431836"/>
        </p:xfrm>
        <a:graphic>
          <a:graphicData uri="http://schemas.openxmlformats.org/drawingml/2006/table">
            <a:tbl>
              <a:tblPr firstRow="1" bandRow="1">
                <a:tableStyleId>{5940675A-B579-460E-94D1-54222C63F5DA}</a:tableStyleId>
              </a:tblPr>
              <a:tblGrid>
                <a:gridCol w="4521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198242" y="4601831"/>
          <a:ext cx="445625" cy="431836"/>
        </p:xfrm>
        <a:graphic>
          <a:graphicData uri="http://schemas.openxmlformats.org/drawingml/2006/table">
            <a:tbl>
              <a:tblPr firstRow="1" bandRow="1">
                <a:tableStyleId>{5940675A-B579-460E-94D1-54222C63F5DA}</a:tableStyleId>
              </a:tblPr>
              <a:tblGrid>
                <a:gridCol w="445625">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39" name="TextBox 38">
            <a:extLst>
              <a:ext uri="{FF2B5EF4-FFF2-40B4-BE49-F238E27FC236}">
                <a16:creationId xmlns:a16="http://schemas.microsoft.com/office/drawing/2014/main" id="{A4BBA772-E58C-25DF-A149-F58D0AD9FE07}"/>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3" name="Elbow Connector 52">
            <a:extLst>
              <a:ext uri="{FF2B5EF4-FFF2-40B4-BE49-F238E27FC236}">
                <a16:creationId xmlns:a16="http://schemas.microsoft.com/office/drawing/2014/main" id="{D21910A7-8803-8F40-B93D-479E884B33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04478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300"/>
                                        <p:tgtEl>
                                          <p:spTgt spid="42"/>
                                        </p:tgtEl>
                                      </p:cBhvr>
                                    </p:animEffect>
                                  </p:childTnLst>
                                </p:cTn>
                              </p:par>
                            </p:childTnLst>
                          </p:cTn>
                        </p:par>
                        <p:par>
                          <p:cTn id="16" fill="hold">
                            <p:stCondLst>
                              <p:cond delay="3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300"/>
                                        <p:tgtEl>
                                          <p:spTgt spid="44"/>
                                        </p:tgtEl>
                                      </p:cBhvr>
                                    </p:animEffect>
                                  </p:childTnLst>
                                </p:cTn>
                              </p:par>
                            </p:childTnLst>
                          </p:cTn>
                        </p:par>
                        <p:par>
                          <p:cTn id="20" fill="hold">
                            <p:stCondLst>
                              <p:cond delay="600"/>
                            </p:stCondLst>
                            <p:childTnLst>
                              <p:par>
                                <p:cTn id="21" presetID="10" presetClass="entr" presetSubtype="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300"/>
                                        <p:tgtEl>
                                          <p:spTgt spid="49"/>
                                        </p:tgtEl>
                                      </p:cBhvr>
                                    </p:animEffect>
                                  </p:childTnLst>
                                </p:cTn>
                              </p:par>
                            </p:childTnLst>
                          </p:cTn>
                        </p:par>
                        <p:par>
                          <p:cTn id="24" fill="hold">
                            <p:stCondLst>
                              <p:cond delay="9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9" grpId="0" animBg="1"/>
      <p:bldP spid="51"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01DA1C2F-782B-F892-B834-0679DC39492C}"/>
              </a:ext>
            </a:extLst>
          </p:cNvPr>
          <p:cNvCxnSpPr>
            <a:cxnSpLocks/>
          </p:cNvCxnSpPr>
          <p:nvPr/>
        </p:nvCxnSpPr>
        <p:spPr>
          <a:xfrm>
            <a:off x="5515720" y="5112234"/>
            <a:ext cx="0" cy="657352"/>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414620" y="511219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89377" y="5842536"/>
          <a:ext cx="450060" cy="431836"/>
        </p:xfrm>
        <a:graphic>
          <a:graphicData uri="http://schemas.openxmlformats.org/drawingml/2006/table">
            <a:tbl>
              <a:tblPr firstRow="1" bandRow="1">
                <a:tableStyleId>{5940675A-B579-460E-94D1-54222C63F5DA}</a:tableStyleId>
              </a:tblPr>
              <a:tblGrid>
                <a:gridCol w="450060">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200932" y="5842536"/>
          <a:ext cx="428686" cy="431836"/>
        </p:xfrm>
        <a:graphic>
          <a:graphicData uri="http://schemas.openxmlformats.org/drawingml/2006/table">
            <a:tbl>
              <a:tblPr firstRow="1" bandRow="1">
                <a:tableStyleId>{5940675A-B579-460E-94D1-54222C63F5DA}</a:tableStyleId>
              </a:tblPr>
              <a:tblGrid>
                <a:gridCol w="4286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16" name="Elbow Connector 15">
            <a:extLst>
              <a:ext uri="{FF2B5EF4-FFF2-40B4-BE49-F238E27FC236}">
                <a16:creationId xmlns:a16="http://schemas.microsoft.com/office/drawing/2014/main" id="{B681FDDF-4A4D-B565-C6BA-B2E31BE5FE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BBCADDB-2C8A-B6DF-64EF-0BD200FB639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Tree>
    <p:extLst>
      <p:ext uri="{BB962C8B-B14F-4D97-AF65-F5344CB8AC3E}">
        <p14:creationId xmlns:p14="http://schemas.microsoft.com/office/powerpoint/2010/main" val="3656652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325198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CDF1BB71-BBE3-ED47-87E4-F6CEED2DD99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40D3056F-0546-F0E2-FA52-E7A7A535D13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42390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649A2B28-0B6A-1EBC-23BD-F7FED0AC2D1B}"/>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692C39D6-E62B-0C37-E766-3237DF6936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6243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39" name="Straight Connector 38">
            <a:extLst>
              <a:ext uri="{FF2B5EF4-FFF2-40B4-BE49-F238E27FC236}">
                <a16:creationId xmlns:a16="http://schemas.microsoft.com/office/drawing/2014/main" id="{0788DB41-2F4F-F0BE-EDFA-DD518815F61A}"/>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CBA1B380-E5CF-878D-0C01-33367B57B20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A0FE0F04-CB70-63E2-8391-C7AD5EE7AE6B}"/>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59" name="Rectangle 58">
            <a:extLst>
              <a:ext uri="{FF2B5EF4-FFF2-40B4-BE49-F238E27FC236}">
                <a16:creationId xmlns:a16="http://schemas.microsoft.com/office/drawing/2014/main" id="{6049C2BC-922E-373C-59FE-F36F95C4A9D1}"/>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2" name="Table 275">
            <a:extLst>
              <a:ext uri="{FF2B5EF4-FFF2-40B4-BE49-F238E27FC236}">
                <a16:creationId xmlns:a16="http://schemas.microsoft.com/office/drawing/2014/main" id="{798DEEFD-8F33-EF72-BB5D-96F19EBDAE8B}"/>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63" name="Rectangle 62">
            <a:extLst>
              <a:ext uri="{FF2B5EF4-FFF2-40B4-BE49-F238E27FC236}">
                <a16:creationId xmlns:a16="http://schemas.microsoft.com/office/drawing/2014/main" id="{5A477D21-33B7-5A26-E257-89EE36038008}"/>
              </a:ext>
            </a:extLst>
          </p:cNvPr>
          <p:cNvSpPr>
            <a:spLocks/>
          </p:cNvSpPr>
          <p:nvPr/>
        </p:nvSpPr>
        <p:spPr>
          <a:xfrm>
            <a:off x="5305613"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66" name="Rectangle 65">
            <a:extLst>
              <a:ext uri="{FF2B5EF4-FFF2-40B4-BE49-F238E27FC236}">
                <a16:creationId xmlns:a16="http://schemas.microsoft.com/office/drawing/2014/main" id="{A8973704-B3B8-B45F-413E-83C53CF8BB36}"/>
              </a:ext>
            </a:extLst>
          </p:cNvPr>
          <p:cNvSpPr>
            <a:spLocks/>
          </p:cNvSpPr>
          <p:nvPr/>
        </p:nvSpPr>
        <p:spPr>
          <a:xfrm>
            <a:off x="6236055"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7" name="Table 275">
            <a:extLst>
              <a:ext uri="{FF2B5EF4-FFF2-40B4-BE49-F238E27FC236}">
                <a16:creationId xmlns:a16="http://schemas.microsoft.com/office/drawing/2014/main" id="{FBC603E3-98EB-1F90-D2E7-34285F36F3C6}"/>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 name="TextBox 4">
            <a:extLst>
              <a:ext uri="{FF2B5EF4-FFF2-40B4-BE49-F238E27FC236}">
                <a16:creationId xmlns:a16="http://schemas.microsoft.com/office/drawing/2014/main" id="{8F07413E-5760-B826-E33F-9DFE01F1706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12" name="Elbow Connector 11">
            <a:extLst>
              <a:ext uri="{FF2B5EF4-FFF2-40B4-BE49-F238E27FC236}">
                <a16:creationId xmlns:a16="http://schemas.microsoft.com/office/drawing/2014/main" id="{05FD02F3-B399-BE3E-C3D2-DF81C6CE52A7}"/>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5685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300"/>
                                        <p:tgtEl>
                                          <p:spTgt spid="6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300"/>
                                        <p:tgtEl>
                                          <p:spTgt spid="66"/>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1" grpId="0" animBg="1"/>
      <p:bldP spid="63" grpId="0" animBg="1"/>
      <p:bldP spid="6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a:off x="2274226" y="2579509"/>
            <a:ext cx="0" cy="27971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bitline</a:t>
            </a:r>
          </a:p>
        </p:txBody>
      </p:sp>
      <p:grpSp>
        <p:nvGrpSpPr>
          <p:cNvPr id="41" name="Group 40">
            <a:extLst>
              <a:ext uri="{FF2B5EF4-FFF2-40B4-BE49-F238E27FC236}">
                <a16:creationId xmlns:a16="http://schemas.microsoft.com/office/drawing/2014/main" id="{C5C6A92A-9B09-0241-8F7E-C962D924E2FD}"/>
              </a:ext>
            </a:extLst>
          </p:cNvPr>
          <p:cNvGrpSpPr/>
          <p:nvPr/>
        </p:nvGrpSpPr>
        <p:grpSpPr>
          <a:xfrm>
            <a:off x="3053300" y="2088913"/>
            <a:ext cx="718580" cy="492321"/>
            <a:chOff x="2582265" y="1509876"/>
            <a:chExt cx="718580" cy="492321"/>
          </a:xfrm>
        </p:grpSpPr>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2582265" y="1993157"/>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2765866" y="1632972"/>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2751236" y="1509876"/>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126800" y="1634697"/>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2750738" y="1634697"/>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110427" y="2000472"/>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8" y="2993520"/>
            <a:ext cx="267329"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transistor</a:t>
            </a:r>
          </a:p>
        </p:txBody>
      </p:sp>
      <p:sp>
        <p:nvSpPr>
          <p:cNvPr id="54" name="Rectangle 53">
            <a:extLst>
              <a:ext uri="{FF2B5EF4-FFF2-40B4-BE49-F238E27FC236}">
                <a16:creationId xmlns:a16="http://schemas.microsoft.com/office/drawing/2014/main" id="{B7AB7C4B-C8E9-D74B-ADEB-148C8F36FC2C}"/>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55" name="Rectangle 54">
            <a:extLst>
              <a:ext uri="{FF2B5EF4-FFF2-40B4-BE49-F238E27FC236}">
                <a16:creationId xmlns:a16="http://schemas.microsoft.com/office/drawing/2014/main" id="{942A8A97-C9E1-8049-87EB-228314CADB8D}"/>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56" name="Rectangle 55">
            <a:extLst>
              <a:ext uri="{FF2B5EF4-FFF2-40B4-BE49-F238E27FC236}">
                <a16:creationId xmlns:a16="http://schemas.microsoft.com/office/drawing/2014/main" id="{7536BD8D-7F68-4948-B677-91B0C2C7573C}"/>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 </a:t>
            </a:r>
          </a:p>
        </p:txBody>
      </p:sp>
      <p:sp>
        <p:nvSpPr>
          <p:cNvPr id="57" name="Rectangle 56">
            <a:extLst>
              <a:ext uri="{FF2B5EF4-FFF2-40B4-BE49-F238E27FC236}">
                <a16:creationId xmlns:a16="http://schemas.microsoft.com/office/drawing/2014/main" id="{71359808-CEC7-2B46-B695-D033BE865F77}"/>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Tree>
    <p:extLst>
      <p:ext uri="{BB962C8B-B14F-4D97-AF65-F5344CB8AC3E}">
        <p14:creationId xmlns:p14="http://schemas.microsoft.com/office/powerpoint/2010/main" val="168705611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89819" y="3657552"/>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4" name="Table 275">
            <a:extLst>
              <a:ext uri="{FF2B5EF4-FFF2-40B4-BE49-F238E27FC236}">
                <a16:creationId xmlns:a16="http://schemas.microsoft.com/office/drawing/2014/main" id="{64439993-E4C2-2AB5-3670-977C347856B0}"/>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2" name="TextBox 1">
            <a:extLst>
              <a:ext uri="{FF2B5EF4-FFF2-40B4-BE49-F238E27FC236}">
                <a16:creationId xmlns:a16="http://schemas.microsoft.com/office/drawing/2014/main" id="{113E2982-63BB-04EE-DCBD-290C4E131A5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2" name="Elbow Connector 41">
            <a:extLst>
              <a:ext uri="{FF2B5EF4-FFF2-40B4-BE49-F238E27FC236}">
                <a16:creationId xmlns:a16="http://schemas.microsoft.com/office/drawing/2014/main" id="{C6816B29-D5F8-5088-8E03-E54927D2FB8D}"/>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23030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AD553274-7A1E-4230-00B8-3C28AAA4D4FB}"/>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97E7C732-F9C6-98DB-B38C-07912D355EB0}"/>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68" name="Straight Connector 67">
            <a:extLst>
              <a:ext uri="{FF2B5EF4-FFF2-40B4-BE49-F238E27FC236}">
                <a16:creationId xmlns:a16="http://schemas.microsoft.com/office/drawing/2014/main" id="{F7505D37-1168-F8B7-CAE6-80E6A6AAD615}"/>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9" name="Straight Connector 68">
            <a:extLst>
              <a:ext uri="{FF2B5EF4-FFF2-40B4-BE49-F238E27FC236}">
                <a16:creationId xmlns:a16="http://schemas.microsoft.com/office/drawing/2014/main" id="{94DA2CE2-6A3B-E849-1186-4BD47B5E5CEB}"/>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72" name="Rectangle 71">
            <a:extLst>
              <a:ext uri="{FF2B5EF4-FFF2-40B4-BE49-F238E27FC236}">
                <a16:creationId xmlns:a16="http://schemas.microsoft.com/office/drawing/2014/main" id="{C494C289-5CD7-9327-0DB3-8CDB23D73352}"/>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75" name="Rectangle 74">
            <a:extLst>
              <a:ext uri="{FF2B5EF4-FFF2-40B4-BE49-F238E27FC236}">
                <a16:creationId xmlns:a16="http://schemas.microsoft.com/office/drawing/2014/main" id="{A54E24EC-A176-4B65-7AA9-D7487B23ED3D}"/>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76" name="Rectangle 75">
            <a:extLst>
              <a:ext uri="{FF2B5EF4-FFF2-40B4-BE49-F238E27FC236}">
                <a16:creationId xmlns:a16="http://schemas.microsoft.com/office/drawing/2014/main" id="{3348A4A1-6271-52CB-7D2F-921C15A5585B}"/>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77" name="Rectangle 76">
            <a:extLst>
              <a:ext uri="{FF2B5EF4-FFF2-40B4-BE49-F238E27FC236}">
                <a16:creationId xmlns:a16="http://schemas.microsoft.com/office/drawing/2014/main" id="{9EC1D4EA-C2E5-07DD-C05B-1C11969447C5}"/>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3" name="Table 275">
            <a:extLst>
              <a:ext uri="{FF2B5EF4-FFF2-40B4-BE49-F238E27FC236}">
                <a16:creationId xmlns:a16="http://schemas.microsoft.com/office/drawing/2014/main" id="{C327EE3D-C243-BFF9-AB70-66BCA8F31A4D}"/>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57" name="Table 275">
            <a:extLst>
              <a:ext uri="{FF2B5EF4-FFF2-40B4-BE49-F238E27FC236}">
                <a16:creationId xmlns:a16="http://schemas.microsoft.com/office/drawing/2014/main" id="{5FDDDD92-579A-3304-C17A-0057D457E6A5}"/>
              </a:ext>
            </a:extLst>
          </p:cNvPr>
          <p:cNvGraphicFramePr>
            <a:graphicFrameLocks noGrp="1"/>
          </p:cNvGraphicFramePr>
          <p:nvPr/>
        </p:nvGraphicFramePr>
        <p:xfrm>
          <a:off x="5297596" y="4582557"/>
          <a:ext cx="1800000" cy="43775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3775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9" name="Table 275">
            <a:extLst>
              <a:ext uri="{FF2B5EF4-FFF2-40B4-BE49-F238E27FC236}">
                <a16:creationId xmlns:a16="http://schemas.microsoft.com/office/drawing/2014/main" id="{2A7B8F27-C6F1-EEEE-A6FC-15E4ADE13A41}"/>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647782" y="4582627"/>
          <a:ext cx="442021" cy="445962"/>
        </p:xfrm>
        <a:graphic>
          <a:graphicData uri="http://schemas.openxmlformats.org/drawingml/2006/table">
            <a:tbl>
              <a:tblPr firstRow="1" bandRow="1">
                <a:tableStyleId>{5940675A-B579-460E-94D1-54222C63F5DA}</a:tableStyleId>
              </a:tblPr>
              <a:tblGrid>
                <a:gridCol w="442021">
                  <a:extLst>
                    <a:ext uri="{9D8B030D-6E8A-4147-A177-3AD203B41FA5}">
                      <a16:colId xmlns:a16="http://schemas.microsoft.com/office/drawing/2014/main" val="4227494446"/>
                    </a:ext>
                  </a:extLst>
                </a:gridCol>
              </a:tblGrid>
              <a:tr h="445962">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62" name="Rectangle 61">
            <a:extLst>
              <a:ext uri="{FF2B5EF4-FFF2-40B4-BE49-F238E27FC236}">
                <a16:creationId xmlns:a16="http://schemas.microsoft.com/office/drawing/2014/main" id="{269F0211-B0B2-C901-2219-669DF132CC7C}"/>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 name="TextBox 1">
            <a:extLst>
              <a:ext uri="{FF2B5EF4-FFF2-40B4-BE49-F238E27FC236}">
                <a16:creationId xmlns:a16="http://schemas.microsoft.com/office/drawing/2014/main" id="{0F9B672E-3CBD-6F98-A136-9B81D012EBD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F93781A9-E976-BD16-E47D-3CC8DE04512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19246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300"/>
                                        <p:tgtEl>
                                          <p:spTgt spid="62"/>
                                        </p:tgtEl>
                                      </p:cBhvr>
                                    </p:animEffect>
                                  </p:childTnLst>
                                </p:cTn>
                              </p:par>
                            </p:childTnLst>
                          </p:cTn>
                        </p:par>
                        <p:par>
                          <p:cTn id="13" fill="hold">
                            <p:stCondLst>
                              <p:cond delay="300"/>
                            </p:stCondLst>
                            <p:childTnLst>
                              <p:par>
                                <p:cTn id="14" presetID="10" presetClass="entr" presetSubtype="0"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300"/>
                                        <p:tgtEl>
                                          <p:spTgt spid="44"/>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300"/>
                                        <p:tgtEl>
                                          <p:spTgt spid="51"/>
                                        </p:tgtEl>
                                      </p:cBhvr>
                                    </p:animEffect>
                                  </p:childTnLst>
                                </p:cTn>
                              </p:par>
                            </p:childTnLst>
                          </p:cTn>
                        </p:par>
                        <p:par>
                          <p:cTn id="21" fill="hold">
                            <p:stCondLst>
                              <p:cond delay="900"/>
                            </p:stCondLst>
                            <p:childTnLst>
                              <p:par>
                                <p:cTn id="22" presetID="10"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51" grpId="0" animBg="1"/>
      <p:bldP spid="62"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Connector 89">
            <a:extLst>
              <a:ext uri="{FF2B5EF4-FFF2-40B4-BE49-F238E27FC236}">
                <a16:creationId xmlns:a16="http://schemas.microsoft.com/office/drawing/2014/main" id="{CED28A97-1327-4654-BAD1-B304AF9B7A4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1" name="Straight Connector 90">
            <a:extLst>
              <a:ext uri="{FF2B5EF4-FFF2-40B4-BE49-F238E27FC236}">
                <a16:creationId xmlns:a16="http://schemas.microsoft.com/office/drawing/2014/main" id="{28FF9B2A-4C06-7CF7-B923-DFAA77F73227}"/>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09B3F347-2EA7-E7F5-10C9-8A7E31578AC9}"/>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4" name="Straight Connector 93">
            <a:extLst>
              <a:ext uri="{FF2B5EF4-FFF2-40B4-BE49-F238E27FC236}">
                <a16:creationId xmlns:a16="http://schemas.microsoft.com/office/drawing/2014/main" id="{40C5E7B3-87EA-2417-E7D8-447E9E88AC0C}"/>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95" name="Rectangle 94">
            <a:extLst>
              <a:ext uri="{FF2B5EF4-FFF2-40B4-BE49-F238E27FC236}">
                <a16:creationId xmlns:a16="http://schemas.microsoft.com/office/drawing/2014/main" id="{48370A5F-117D-2853-70C8-A13CC6AA903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97" name="Rectangle 96">
            <a:extLst>
              <a:ext uri="{FF2B5EF4-FFF2-40B4-BE49-F238E27FC236}">
                <a16:creationId xmlns:a16="http://schemas.microsoft.com/office/drawing/2014/main" id="{924A2EBA-3ABD-12E1-C7F7-2108109ECA74}"/>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98" name="Rectangle 97">
            <a:extLst>
              <a:ext uri="{FF2B5EF4-FFF2-40B4-BE49-F238E27FC236}">
                <a16:creationId xmlns:a16="http://schemas.microsoft.com/office/drawing/2014/main" id="{606FCF41-3893-ED96-C177-23E4244F1FFD}"/>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101" name="Rectangle 100">
            <a:extLst>
              <a:ext uri="{FF2B5EF4-FFF2-40B4-BE49-F238E27FC236}">
                <a16:creationId xmlns:a16="http://schemas.microsoft.com/office/drawing/2014/main" id="{CEFE363B-AF3B-8F90-A6B1-B34EA8D8F2DA}"/>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841024" y="509624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6188" y="4577358"/>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6" name="Rectangle 15">
            <a:extLst>
              <a:ext uri="{FF2B5EF4-FFF2-40B4-BE49-F238E27FC236}">
                <a16:creationId xmlns:a16="http://schemas.microsoft.com/office/drawing/2014/main" id="{292C5F73-0A79-7E73-B984-82EC7D455178}"/>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18" name="Rectangle 17">
            <a:extLst>
              <a:ext uri="{FF2B5EF4-FFF2-40B4-BE49-F238E27FC236}">
                <a16:creationId xmlns:a16="http://schemas.microsoft.com/office/drawing/2014/main" id="{6ED0348B-7ABC-85B3-660F-948104CE5250}"/>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EA233D7-3617-322C-8364-7D40AD6A134A}"/>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4" name="Rectangle 23">
            <a:extLst>
              <a:ext uri="{FF2B5EF4-FFF2-40B4-BE49-F238E27FC236}">
                <a16:creationId xmlns:a16="http://schemas.microsoft.com/office/drawing/2014/main" id="{6344C1C6-7E7C-40FD-6A6F-E16EF1149616}"/>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25" name="Table 275">
            <a:extLst>
              <a:ext uri="{FF2B5EF4-FFF2-40B4-BE49-F238E27FC236}">
                <a16:creationId xmlns:a16="http://schemas.microsoft.com/office/drawing/2014/main" id="{FAF51640-A016-4B35-60D3-D3DDA6D16D2E}"/>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29" name="Table 275">
            <a:extLst>
              <a:ext uri="{FF2B5EF4-FFF2-40B4-BE49-F238E27FC236}">
                <a16:creationId xmlns:a16="http://schemas.microsoft.com/office/drawing/2014/main" id="{A7C0EDD4-D0B0-2CB5-BEF2-BC861DF5CF0D}"/>
              </a:ext>
            </a:extLst>
          </p:cNvPr>
          <p:cNvGraphicFramePr>
            <a:graphicFrameLocks noGrp="1"/>
          </p:cNvGraphicFramePr>
          <p:nvPr/>
        </p:nvGraphicFramePr>
        <p:xfrm>
          <a:off x="6629715" y="5834198"/>
          <a:ext cx="460088" cy="444407"/>
        </p:xfrm>
        <a:graphic>
          <a:graphicData uri="http://schemas.openxmlformats.org/drawingml/2006/table">
            <a:tbl>
              <a:tblPr firstRow="1" bandRow="1">
                <a:tableStyleId>{5940675A-B579-460E-94D1-54222C63F5DA}</a:tableStyleId>
              </a:tblPr>
              <a:tblGrid>
                <a:gridCol w="460088">
                  <a:extLst>
                    <a:ext uri="{9D8B030D-6E8A-4147-A177-3AD203B41FA5}">
                      <a16:colId xmlns:a16="http://schemas.microsoft.com/office/drawing/2014/main" val="4227494446"/>
                    </a:ext>
                  </a:extLst>
                </a:gridCol>
              </a:tblGrid>
              <a:tr h="444407">
                <a:tc>
                  <a:txBody>
                    <a:bodyPr/>
                    <a:lstStyle/>
                    <a:p>
                      <a:pPr algn="ctr"/>
                      <a:r>
                        <a:rPr lang="en-US" sz="29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pSp>
        <p:nvGrpSpPr>
          <p:cNvPr id="62" name="Group 61">
            <a:extLst>
              <a:ext uri="{FF2B5EF4-FFF2-40B4-BE49-F238E27FC236}">
                <a16:creationId xmlns:a16="http://schemas.microsoft.com/office/drawing/2014/main" id="{B809865E-7918-B1ED-8584-E65FCA821860}"/>
              </a:ext>
            </a:extLst>
          </p:cNvPr>
          <p:cNvGrpSpPr/>
          <p:nvPr/>
        </p:nvGrpSpPr>
        <p:grpSpPr>
          <a:xfrm>
            <a:off x="5408073" y="5120617"/>
            <a:ext cx="173332" cy="648969"/>
            <a:chOff x="2521758" y="3054797"/>
            <a:chExt cx="64008" cy="188069"/>
          </a:xfrm>
        </p:grpSpPr>
        <p:cxnSp>
          <p:nvCxnSpPr>
            <p:cNvPr id="63" name="Straight Connector 62">
              <a:extLst>
                <a:ext uri="{FF2B5EF4-FFF2-40B4-BE49-F238E27FC236}">
                  <a16:creationId xmlns:a16="http://schemas.microsoft.com/office/drawing/2014/main" id="{71D7B33F-05D4-7148-DA66-B6C5C0C8E41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B9C13320-F8C4-031C-2653-1E9E55264FA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CA16BCE8-191F-D367-B391-BF81F1681EA2}"/>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68" name="Group 67">
            <a:extLst>
              <a:ext uri="{FF2B5EF4-FFF2-40B4-BE49-F238E27FC236}">
                <a16:creationId xmlns:a16="http://schemas.microsoft.com/office/drawing/2014/main" id="{3BACE2F4-CA4E-EDF4-2D5E-CA34A2659F81}"/>
              </a:ext>
            </a:extLst>
          </p:cNvPr>
          <p:cNvGrpSpPr/>
          <p:nvPr/>
        </p:nvGrpSpPr>
        <p:grpSpPr>
          <a:xfrm>
            <a:off x="5837030" y="5109582"/>
            <a:ext cx="173332" cy="648969"/>
            <a:chOff x="2521758" y="3054797"/>
            <a:chExt cx="64008" cy="188069"/>
          </a:xfrm>
        </p:grpSpPr>
        <p:cxnSp>
          <p:nvCxnSpPr>
            <p:cNvPr id="69" name="Straight Connector 68">
              <a:extLst>
                <a:ext uri="{FF2B5EF4-FFF2-40B4-BE49-F238E27FC236}">
                  <a16:creationId xmlns:a16="http://schemas.microsoft.com/office/drawing/2014/main" id="{83EDF19A-DFD0-19B4-B7E8-47D884A2F49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2" name="Straight Connector 71">
              <a:extLst>
                <a:ext uri="{FF2B5EF4-FFF2-40B4-BE49-F238E27FC236}">
                  <a16:creationId xmlns:a16="http://schemas.microsoft.com/office/drawing/2014/main" id="{376D74D8-1DFC-195C-4EC1-C31FC7E807A9}"/>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2DC9CDB8-0DE1-5E41-1449-7D8795576011}"/>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76" name="Group 75">
            <a:extLst>
              <a:ext uri="{FF2B5EF4-FFF2-40B4-BE49-F238E27FC236}">
                <a16:creationId xmlns:a16="http://schemas.microsoft.com/office/drawing/2014/main" id="{D25D09C1-3BC6-0540-8E80-56BF54ED5842}"/>
              </a:ext>
            </a:extLst>
          </p:cNvPr>
          <p:cNvGrpSpPr/>
          <p:nvPr/>
        </p:nvGrpSpPr>
        <p:grpSpPr>
          <a:xfrm>
            <a:off x="6248380" y="5108314"/>
            <a:ext cx="173332" cy="648969"/>
            <a:chOff x="2521758" y="3054797"/>
            <a:chExt cx="64008" cy="188069"/>
          </a:xfrm>
        </p:grpSpPr>
        <p:cxnSp>
          <p:nvCxnSpPr>
            <p:cNvPr id="77" name="Straight Connector 76">
              <a:extLst>
                <a:ext uri="{FF2B5EF4-FFF2-40B4-BE49-F238E27FC236}">
                  <a16:creationId xmlns:a16="http://schemas.microsoft.com/office/drawing/2014/main" id="{B910F586-051F-BE4B-D214-3EE37DBE2539}"/>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8" name="Straight Connector 77">
              <a:extLst>
                <a:ext uri="{FF2B5EF4-FFF2-40B4-BE49-F238E27FC236}">
                  <a16:creationId xmlns:a16="http://schemas.microsoft.com/office/drawing/2014/main" id="{CCD5E672-D05F-86DA-838B-27600C10B85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9" name="Straight Connector 78">
              <a:extLst>
                <a:ext uri="{FF2B5EF4-FFF2-40B4-BE49-F238E27FC236}">
                  <a16:creationId xmlns:a16="http://schemas.microsoft.com/office/drawing/2014/main" id="{F2579E7D-C785-9FA8-B227-7578F5D121BF}"/>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2" name="TextBox 1">
            <a:extLst>
              <a:ext uri="{FF2B5EF4-FFF2-40B4-BE49-F238E27FC236}">
                <a16:creationId xmlns:a16="http://schemas.microsoft.com/office/drawing/2014/main" id="{C3B5CA96-A1AE-86F4-8595-31CC4587119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CF3CD798-26D3-9009-0910-03D7B89A586B}"/>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74101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System Integration</a:t>
            </a:r>
          </a:p>
        </p:txBody>
      </p:sp>
      <p:graphicFrame>
        <p:nvGraphicFramePr>
          <p:cNvPr id="11" name="Diagram 10">
            <a:extLst>
              <a:ext uri="{FF2B5EF4-FFF2-40B4-BE49-F238E27FC236}">
                <a16:creationId xmlns:a16="http://schemas.microsoft.com/office/drawing/2014/main" id="{C505E34D-42BE-5EFA-C2AF-D3AF7FFBFD91}"/>
              </a:ext>
            </a:extLst>
          </p:cNvPr>
          <p:cNvGraphicFramePr/>
          <p:nvPr/>
        </p:nvGraphicFramePr>
        <p:xfrm>
          <a:off x="168965" y="2378213"/>
          <a:ext cx="8806070" cy="21015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3" name="Curved Down Arrow 22">
            <a:extLst>
              <a:ext uri="{FF2B5EF4-FFF2-40B4-BE49-F238E27FC236}">
                <a16:creationId xmlns:a16="http://schemas.microsoft.com/office/drawing/2014/main" id="{A74D551D-B21D-2B4E-D353-95A701423AC5}"/>
              </a:ext>
            </a:extLst>
          </p:cNvPr>
          <p:cNvSpPr/>
          <p:nvPr/>
        </p:nvSpPr>
        <p:spPr>
          <a:xfrm>
            <a:off x="1636724"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24" name="TextBox 23">
            <a:extLst>
              <a:ext uri="{FF2B5EF4-FFF2-40B4-BE49-F238E27FC236}">
                <a16:creationId xmlns:a16="http://schemas.microsoft.com/office/drawing/2014/main" id="{CB877E4D-D5B4-B4D8-7940-B4FB8AE5AA27}"/>
              </a:ext>
            </a:extLst>
          </p:cNvPr>
          <p:cNvSpPr txBox="1"/>
          <p:nvPr/>
        </p:nvSpPr>
        <p:spPr>
          <a:xfrm>
            <a:off x="1629275" y="1740893"/>
            <a:ext cx="1781578"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Compiler</a:t>
            </a:r>
          </a:p>
        </p:txBody>
      </p:sp>
      <p:sp>
        <p:nvSpPr>
          <p:cNvPr id="22" name="Slide Number Placeholder 21">
            <a:extLst>
              <a:ext uri="{FF2B5EF4-FFF2-40B4-BE49-F238E27FC236}">
                <a16:creationId xmlns:a16="http://schemas.microsoft.com/office/drawing/2014/main" id="{481CC35D-4140-92A1-B3F3-F4196336572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2" name="Curved Down Arrow 1">
            <a:extLst>
              <a:ext uri="{FF2B5EF4-FFF2-40B4-BE49-F238E27FC236}">
                <a16:creationId xmlns:a16="http://schemas.microsoft.com/office/drawing/2014/main" id="{76D56F03-01E4-D482-A4C6-90C9DD2EF9E0}"/>
              </a:ext>
            </a:extLst>
          </p:cNvPr>
          <p:cNvSpPr/>
          <p:nvPr/>
        </p:nvSpPr>
        <p:spPr>
          <a:xfrm>
            <a:off x="5330851"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4" name="TextBox 3">
            <a:extLst>
              <a:ext uri="{FF2B5EF4-FFF2-40B4-BE49-F238E27FC236}">
                <a16:creationId xmlns:a16="http://schemas.microsoft.com/office/drawing/2014/main" id="{F126F2CB-6953-1F9B-0993-4C59CB1707B7}"/>
              </a:ext>
            </a:extLst>
          </p:cNvPr>
          <p:cNvSpPr txBox="1"/>
          <p:nvPr/>
        </p:nvSpPr>
        <p:spPr>
          <a:xfrm>
            <a:off x="5272908" y="1740893"/>
            <a:ext cx="1882567"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defPPr>
              <a:defRPr lang="en-US"/>
            </a:defPPr>
            <a:lvl1pPr>
              <a:defRPr b="1" i="1">
                <a:solidFill>
                  <a:schemeClr val="tx1"/>
                </a:solidFill>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Controller</a:t>
            </a:r>
          </a:p>
        </p:txBody>
      </p:sp>
      <p:sp>
        <p:nvSpPr>
          <p:cNvPr id="6" name="TextBox 5">
            <a:extLst>
              <a:ext uri="{FF2B5EF4-FFF2-40B4-BE49-F238E27FC236}">
                <a16:creationId xmlns:a16="http://schemas.microsoft.com/office/drawing/2014/main" id="{4918B061-4ED7-0072-F43E-707B71F7F300}"/>
              </a:ext>
            </a:extLst>
          </p:cNvPr>
          <p:cNvSpPr txBox="1"/>
          <p:nvPr/>
        </p:nvSpPr>
        <p:spPr>
          <a:xfrm>
            <a:off x="327227" y="4924042"/>
            <a:ext cx="2024729" cy="348377"/>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api_pluto_mul</a:t>
            </a:r>
            <a:endParaRPr kumimoji="0" lang="en-CH"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5" name="TextBox 4">
            <a:extLst>
              <a:ext uri="{FF2B5EF4-FFF2-40B4-BE49-F238E27FC236}">
                <a16:creationId xmlns:a16="http://schemas.microsoft.com/office/drawing/2014/main" id="{F9664707-61F7-E697-4349-479AC372CD88}"/>
              </a:ext>
            </a:extLst>
          </p:cNvPr>
          <p:cNvSpPr txBox="1"/>
          <p:nvPr/>
        </p:nvSpPr>
        <p:spPr>
          <a:xfrm>
            <a:off x="3210791" y="4582731"/>
            <a:ext cx="2722418" cy="110847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pluto_subarray_alloc</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pluto_bit_shift_l</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pluto_or</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pluto_op</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7" name="TextBox 6">
            <a:extLst>
              <a:ext uri="{FF2B5EF4-FFF2-40B4-BE49-F238E27FC236}">
                <a16:creationId xmlns:a16="http://schemas.microsoft.com/office/drawing/2014/main" id="{D294DCF3-7985-9815-E6EE-DDE29D4B448A}"/>
              </a:ext>
            </a:extLst>
          </p:cNvPr>
          <p:cNvSpPr txBox="1"/>
          <p:nvPr/>
        </p:nvSpPr>
        <p:spPr>
          <a:xfrm>
            <a:off x="7276462" y="4329366"/>
            <a:ext cx="758451" cy="161520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t>
            </a:r>
          </a:p>
        </p:txBody>
      </p:sp>
    </p:spTree>
    <p:extLst>
      <p:ext uri="{BB962C8B-B14F-4D97-AF65-F5344CB8AC3E}">
        <p14:creationId xmlns:p14="http://schemas.microsoft.com/office/powerpoint/2010/main" val="7959563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D7E7589-A5B0-9C6A-AEB8-06F3CDDA16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normalized to area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itle 1">
            <a:extLst>
              <a:ext uri="{FF2B5EF4-FFF2-40B4-BE49-F238E27FC236}">
                <a16:creationId xmlns:a16="http://schemas.microsoft.com/office/drawing/2014/main" id="{ECC737E1-45F8-4692-4D32-AEB9AE067363}"/>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 (normalized to area)</a:t>
            </a:r>
          </a:p>
        </p:txBody>
      </p:sp>
      <p:sp>
        <p:nvSpPr>
          <p:cNvPr id="8" name="Slide Number Placeholder 7">
            <a:extLst>
              <a:ext uri="{FF2B5EF4-FFF2-40B4-BE49-F238E27FC236}">
                <a16:creationId xmlns:a16="http://schemas.microsoft.com/office/drawing/2014/main" id="{E9FF9455-F864-9AE1-6F11-396C322D6F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0193BD6-4264-7340-800C-17FDB32B4C7F}"/>
              </a:ext>
            </a:extLst>
          </p:cNvPr>
          <p:cNvGraphicFramePr>
            <a:graphicFrameLocks noGrp="1"/>
          </p:cNvGraphicFramePr>
          <p:nvPr>
            <p:ph idx="4294967295"/>
          </p:nvPr>
        </p:nvGraphicFramePr>
        <p:xfrm>
          <a:off x="402336" y="1304008"/>
          <a:ext cx="8339328" cy="3995928"/>
        </p:xfrm>
        <a:graphic>
          <a:graphicData uri="http://schemas.openxmlformats.org/drawingml/2006/chart">
            <c:chart xmlns:c="http://schemas.openxmlformats.org/drawingml/2006/chart" xmlns:r="http://schemas.openxmlformats.org/officeDocument/2006/relationships" r:id="rId3"/>
          </a:graphicData>
        </a:graphic>
      </p:graphicFrame>
      <p:sp>
        <p:nvSpPr>
          <p:cNvPr id="35" name="Rectangle 34">
            <a:extLst>
              <a:ext uri="{FF2B5EF4-FFF2-40B4-BE49-F238E27FC236}">
                <a16:creationId xmlns:a16="http://schemas.microsoft.com/office/drawing/2014/main" id="{E4E15C55-DF4B-CAE7-C43F-F999DE54E516}"/>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provides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substantially higher</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per unit area than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both</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the CPU and the GPU</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63522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0ACC3A2B-FBAF-F33D-FE3E-D62A837A45D3}"/>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energy consumption across 7 real-world workloads</a:t>
            </a:r>
          </a:p>
        </p:txBody>
      </p:sp>
      <p:sp>
        <p:nvSpPr>
          <p:cNvPr id="8" name="Title 1">
            <a:extLst>
              <a:ext uri="{FF2B5EF4-FFF2-40B4-BE49-F238E27FC236}">
                <a16:creationId xmlns:a16="http://schemas.microsoft.com/office/drawing/2014/main" id="{DC666627-26A9-62DE-09FD-43A97662D062}"/>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Energy Consumption</a:t>
            </a:r>
          </a:p>
        </p:txBody>
      </p:sp>
      <p:sp>
        <p:nvSpPr>
          <p:cNvPr id="3" name="Slide Number Placeholder 2">
            <a:extLst>
              <a:ext uri="{FF2B5EF4-FFF2-40B4-BE49-F238E27FC236}">
                <a16:creationId xmlns:a16="http://schemas.microsoft.com/office/drawing/2014/main" id="{9205F64A-6D08-507F-6676-85C41DBE945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92CB97D-E646-814C-8313-97F2A9D5DC32}"/>
              </a:ext>
            </a:extLst>
          </p:cNvPr>
          <p:cNvGraphicFramePr>
            <a:graphicFrameLocks noGrp="1"/>
          </p:cNvGraphicFramePr>
          <p:nvPr>
            <p:ph idx="4294967295"/>
          </p:nvPr>
        </p:nvGraphicFramePr>
        <p:xfrm>
          <a:off x="734034" y="1297630"/>
          <a:ext cx="7886700" cy="4034128"/>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A1551302-D185-7ED5-2A3A-A8BF28F5E601}"/>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 reduces energy consumption</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compared to processor-centric architectures for various workloads</a:t>
            </a:r>
            <a:endPar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43771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a:xfrm>
            <a:off x="628649" y="282870"/>
            <a:ext cx="7886700" cy="773727"/>
          </a:xfrm>
        </p:spPr>
        <p:txBody>
          <a:bodyPr>
            <a:normAutofit/>
          </a:bodyPr>
          <a:lstStyle/>
          <a:p>
            <a:pPr algn="ctr"/>
            <a:r>
              <a:rPr lang="en-US" sz="4400" b="1">
                <a:latin typeface="Corbel" panose="020B0503020204020204" pitchFamily="34" charset="0"/>
              </a:rPr>
              <a:t>More Results in the Paper</a:t>
            </a:r>
          </a:p>
        </p:txBody>
      </p:sp>
      <p:grpSp>
        <p:nvGrpSpPr>
          <p:cNvPr id="14" name="Group 13">
            <a:extLst>
              <a:ext uri="{FF2B5EF4-FFF2-40B4-BE49-F238E27FC236}">
                <a16:creationId xmlns:a16="http://schemas.microsoft.com/office/drawing/2014/main" id="{FC3D97E7-EA2A-078B-0F5E-CEF04B57CAA9}"/>
              </a:ext>
            </a:extLst>
          </p:cNvPr>
          <p:cNvGrpSpPr/>
          <p:nvPr/>
        </p:nvGrpSpPr>
        <p:grpSpPr>
          <a:xfrm>
            <a:off x="218171" y="3023917"/>
            <a:ext cx="8707654" cy="3067398"/>
            <a:chOff x="218174" y="1205345"/>
            <a:chExt cx="8707654" cy="3067398"/>
          </a:xfrm>
        </p:grpSpPr>
        <p:sp>
          <p:nvSpPr>
            <p:cNvPr id="13" name="Rectangle 12">
              <a:extLst>
                <a:ext uri="{FF2B5EF4-FFF2-40B4-BE49-F238E27FC236}">
                  <a16:creationId xmlns:a16="http://schemas.microsoft.com/office/drawing/2014/main" id="{BE7BC525-989B-925D-1D1E-289C0A3818AB}"/>
                </a:ext>
              </a:extLst>
            </p:cNvPr>
            <p:cNvSpPr/>
            <p:nvPr/>
          </p:nvSpPr>
          <p:spPr>
            <a:xfrm>
              <a:off x="218174" y="1205345"/>
              <a:ext cx="8707654" cy="306739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2" name="Picture 11">
              <a:extLst>
                <a:ext uri="{FF2B5EF4-FFF2-40B4-BE49-F238E27FC236}">
                  <a16:creationId xmlns:a16="http://schemas.microsoft.com/office/drawing/2014/main" id="{A04DC37F-8A7E-6F21-2357-20307A9679B4}"/>
                </a:ext>
              </a:extLst>
            </p:cNvPr>
            <p:cNvPicPr>
              <a:picLocks noChangeAspect="1"/>
            </p:cNvPicPr>
            <p:nvPr/>
          </p:nvPicPr>
          <p:blipFill>
            <a:blip r:embed="rId3"/>
            <a:stretch>
              <a:fillRect/>
            </a:stretch>
          </p:blipFill>
          <p:spPr>
            <a:xfrm>
              <a:off x="230991" y="1271212"/>
              <a:ext cx="8682019" cy="2716960"/>
            </a:xfrm>
            <a:prstGeom prst="rect">
              <a:avLst/>
            </a:prstGeom>
          </p:spPr>
        </p:pic>
      </p:grpSp>
      <p:sp>
        <p:nvSpPr>
          <p:cNvPr id="5" name="Slide Number Placeholder 4">
            <a:extLst>
              <a:ext uri="{FF2B5EF4-FFF2-40B4-BE49-F238E27FC236}">
                <a16:creationId xmlns:a16="http://schemas.microsoft.com/office/drawing/2014/main" id="{0533E8DA-08EE-9126-EF68-1F50D7AF94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6" name="TextBox 5">
            <a:extLst>
              <a:ext uri="{FF2B5EF4-FFF2-40B4-BE49-F238E27FC236}">
                <a16:creationId xmlns:a16="http://schemas.microsoft.com/office/drawing/2014/main" id="{C8BD1F9A-5EE7-CF4A-6B05-D5328833E811}"/>
              </a:ext>
            </a:extLst>
          </p:cNvPr>
          <p:cNvSpPr txBox="1"/>
          <p:nvPr/>
        </p:nvSpPr>
        <p:spPr>
          <a:xfrm>
            <a:off x="-82062" y="1058037"/>
            <a:ext cx="5021567"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Comparison with FPGA</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Area Overhead Analysis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Circuit-Level Reliability &amp; Correctness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8" name="TextBox 7">
            <a:extLst>
              <a:ext uri="{FF2B5EF4-FFF2-40B4-BE49-F238E27FC236}">
                <a16:creationId xmlns:a16="http://schemas.microsoft.com/office/drawing/2014/main" id="{EBD30E56-5494-EF83-7F5A-B74C3D711F37}"/>
              </a:ext>
            </a:extLst>
          </p:cNvPr>
          <p:cNvSpPr txBox="1"/>
          <p:nvPr/>
        </p:nvSpPr>
        <p:spPr>
          <a:xfrm>
            <a:off x="4836965" y="1058037"/>
            <a:ext cx="4312143"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US"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Subarray-Level Parallelism</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LUT Loading Overhead</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Range of Supported Operations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extBox 6">
            <a:extLst>
              <a:ext uri="{FF2B5EF4-FFF2-40B4-BE49-F238E27FC236}">
                <a16:creationId xmlns:a16="http://schemas.microsoft.com/office/drawing/2014/main" id="{3F8ADD91-E0B1-7909-5E70-B057953419E2}"/>
              </a:ext>
            </a:extLst>
          </p:cNvPr>
          <p:cNvSpPr txBox="1"/>
          <p:nvPr/>
        </p:nvSpPr>
        <p:spPr>
          <a:xfrm>
            <a:off x="2657833" y="6365924"/>
            <a:ext cx="3828327"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0" u="none" strike="noStrike" kern="1200" cap="none" spc="0" normalizeH="0" baseline="0" noProof="0">
                <a:ln>
                  <a:noFill/>
                </a:ln>
                <a:solidFill>
                  <a:prstClr val="black"/>
                </a:solidFill>
                <a:effectLst/>
                <a:uLnTx/>
                <a:uFillTx/>
                <a:latin typeface="Calibri" panose="020F0502020204030204"/>
                <a:ea typeface="+mn-ea"/>
                <a:cs typeface="+mn-cs"/>
                <a:hlinkClick r:id="rId4"/>
              </a:rPr>
              <a:t>https://arxiv.org/pdf/2104.07699.pdf</a:t>
            </a:r>
            <a:endParaRPr kumimoji="0" lang="en-CH"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413964"/>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C3E8E-0D66-4B42-A09B-0EA6C9449CE0}"/>
              </a:ext>
            </a:extLst>
          </p:cNvPr>
          <p:cNvSpPr>
            <a:spLocks noGrp="1"/>
          </p:cNvSpPr>
          <p:nvPr>
            <p:ph type="title"/>
          </p:nvPr>
        </p:nvSpPr>
        <p:spPr/>
        <p:txBody>
          <a:bodyPr/>
          <a:lstStyle/>
          <a:p>
            <a:r>
              <a:rPr lang="en-US" dirty="0"/>
              <a:t>SRC TECHCON Presentation</a:t>
            </a:r>
          </a:p>
        </p:txBody>
      </p:sp>
      <p:sp>
        <p:nvSpPr>
          <p:cNvPr id="3" name="Content Placeholder 2">
            <a:extLst>
              <a:ext uri="{FF2B5EF4-FFF2-40B4-BE49-F238E27FC236}">
                <a16:creationId xmlns:a16="http://schemas.microsoft.com/office/drawing/2014/main" id="{9B6CB1FC-4914-CE40-BC66-64BE3F801B6D}"/>
              </a:ext>
            </a:extLst>
          </p:cNvPr>
          <p:cNvSpPr>
            <a:spLocks noGrp="1"/>
          </p:cNvSpPr>
          <p:nvPr>
            <p:ph idx="1"/>
          </p:nvPr>
        </p:nvSpPr>
        <p:spPr>
          <a:xfrm>
            <a:off x="228600" y="908720"/>
            <a:ext cx="8915400" cy="5123656"/>
          </a:xfrm>
        </p:spPr>
        <p:txBody>
          <a:bodyPr/>
          <a:lstStyle/>
          <a:p>
            <a:r>
              <a:rPr lang="en-US" sz="2000" dirty="0">
                <a:solidFill>
                  <a:srgbClr val="0000FF"/>
                </a:solidFill>
              </a:rPr>
              <a:t>Geraldo F. Oliveira</a:t>
            </a:r>
          </a:p>
          <a:p>
            <a:pPr lvl="1"/>
            <a:r>
              <a:rPr lang="en-US" sz="1800" dirty="0" err="1"/>
              <a:t>pLUTo</a:t>
            </a:r>
            <a:r>
              <a:rPr lang="en-US" sz="1800" dirty="0"/>
              <a:t>: Enabling Massively Parallel Computation in DRAM via Lookup Tables</a:t>
            </a:r>
          </a:p>
          <a:p>
            <a:pPr lvl="1"/>
            <a:r>
              <a:rPr lang="en-US" sz="1800" dirty="0">
                <a:solidFill>
                  <a:srgbClr val="0000FF"/>
                </a:solidFill>
                <a:hlinkClick r:id="rId2">
                  <a:extLst>
                    <a:ext uri="{A12FA001-AC4F-418D-AE19-62706E023703}">
                      <ahyp:hlinkClr xmlns:ahyp="http://schemas.microsoft.com/office/drawing/2018/hyperlinkcolor" val="tx"/>
                    </a:ext>
                  </a:extLst>
                </a:hlinkClick>
              </a:rPr>
              <a:t>https://arxiv.org/pdf/2104.07699.pdf</a:t>
            </a:r>
            <a:endParaRPr lang="en-US" sz="1800" dirty="0">
              <a:solidFill>
                <a:srgbClr val="0000FF"/>
              </a:solidFill>
            </a:endParaRPr>
          </a:p>
          <a:p>
            <a:pPr lvl="1"/>
            <a:endParaRPr lang="en-US" sz="1800" dirty="0">
              <a:solidFill>
                <a:srgbClr val="0000FF"/>
              </a:solidFill>
            </a:endParaRPr>
          </a:p>
          <a:p>
            <a:pPr marL="344487" lvl="1" indent="0">
              <a:buNone/>
            </a:pPr>
            <a:endParaRPr lang="en-US" sz="1800" dirty="0">
              <a:solidFill>
                <a:srgbClr val="7030A0"/>
              </a:solidFill>
            </a:endParaRPr>
          </a:p>
          <a:p>
            <a:endParaRPr lang="en-US" sz="400" dirty="0">
              <a:solidFill>
                <a:srgbClr val="0000FF"/>
              </a:solidFill>
            </a:endParaRPr>
          </a:p>
          <a:p>
            <a:endParaRPr lang="en-US" sz="400" dirty="0">
              <a:solidFill>
                <a:srgbClr val="0000FF"/>
              </a:solidFill>
            </a:endParaRPr>
          </a:p>
          <a:p>
            <a:pPr marL="344487" lvl="1" indent="0">
              <a:buNone/>
            </a:pPr>
            <a:endParaRPr lang="en-US" dirty="0"/>
          </a:p>
        </p:txBody>
      </p:sp>
      <p:sp>
        <p:nvSpPr>
          <p:cNvPr id="4" name="Slide Number Placeholder 3">
            <a:extLst>
              <a:ext uri="{FF2B5EF4-FFF2-40B4-BE49-F238E27FC236}">
                <a16:creationId xmlns:a16="http://schemas.microsoft.com/office/drawing/2014/main" id="{39A137F2-11EA-384B-AE75-DB8ACDDA94B0}"/>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6" name="TextBox 5">
            <a:extLst>
              <a:ext uri="{FF2B5EF4-FFF2-40B4-BE49-F238E27FC236}">
                <a16:creationId xmlns:a16="http://schemas.microsoft.com/office/drawing/2014/main" id="{A67BFC93-2FEB-043F-059C-46A5FFAB9787}"/>
              </a:ext>
            </a:extLst>
          </p:cNvPr>
          <p:cNvSpPr txBox="1"/>
          <p:nvPr/>
        </p:nvSpPr>
        <p:spPr>
          <a:xfrm>
            <a:off x="1507888" y="6419364"/>
            <a:ext cx="6777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https://youtu.be/9t1FJQ6nNw4?si=bhylWCLZde2DC7os</a:t>
            </a:r>
            <a:endPar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07D62855-B8F5-F44B-AB94-C79A8B97C999}"/>
              </a:ext>
            </a:extLst>
          </p:cNvPr>
          <p:cNvPicPr>
            <a:picLocks noChangeAspect="1"/>
          </p:cNvPicPr>
          <p:nvPr/>
        </p:nvPicPr>
        <p:blipFill>
          <a:blip r:embed="rId4"/>
          <a:stretch>
            <a:fillRect/>
          </a:stretch>
        </p:blipFill>
        <p:spPr>
          <a:xfrm>
            <a:off x="1551921" y="1937538"/>
            <a:ext cx="6040159" cy="4393968"/>
          </a:xfrm>
          <a:prstGeom prst="rect">
            <a:avLst/>
          </a:prstGeom>
        </p:spPr>
      </p:pic>
    </p:spTree>
    <p:extLst>
      <p:ext uri="{BB962C8B-B14F-4D97-AF65-F5344CB8AC3E}">
        <p14:creationId xmlns:p14="http://schemas.microsoft.com/office/powerpoint/2010/main" val="365824181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sz="3600" dirty="0"/>
              <a:t>Bulk Bitwise Operations in Real DRAM Chips</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200" b="0" i="0" u="none" strike="noStrike" kern="0" cap="none" spc="0" normalizeH="0" baseline="0" noProof="0" dirty="0">
                <a:ln>
                  <a:noFill/>
                </a:ln>
                <a:solidFill>
                  <a:srgbClr val="000000"/>
                </a:solidFill>
                <a:effectLst/>
                <a:uLnTx/>
                <a:uFillTx/>
                <a:latin typeface="Tahoma"/>
                <a:ea typeface="+mn-ea"/>
                <a:cs typeface="+mn-cs"/>
              </a:rPr>
              <a:t>Ismail Emir </a:t>
            </a:r>
            <a:r>
              <a:rPr kumimoji="0" lang="en-US" sz="2200" b="0" i="0" u="none" strike="noStrike" kern="0" cap="none" spc="0" normalizeH="0" baseline="0" noProof="0" dirty="0" err="1">
                <a:ln>
                  <a:noFill/>
                </a:ln>
                <a:solidFill>
                  <a:srgbClr val="000000"/>
                </a:solidFill>
                <a:effectLst/>
                <a:uLnTx/>
                <a:uFillTx/>
                <a:latin typeface="Tahoma"/>
                <a:ea typeface="+mn-ea"/>
                <a:cs typeface="+mn-cs"/>
              </a:rPr>
              <a:t>Yüksel</a:t>
            </a:r>
            <a:r>
              <a:rPr kumimoji="0" lang="en-US" sz="2200" b="0" i="0" u="none" strike="noStrike" kern="0" cap="none" spc="0" normalizeH="0" baseline="0" noProof="0" dirty="0">
                <a:ln>
                  <a:noFill/>
                </a:ln>
                <a:solidFill>
                  <a:srgbClr val="000000"/>
                </a:solidFill>
                <a:effectLst/>
                <a:uLnTx/>
                <a:uFillTx/>
                <a:latin typeface="Tahoma"/>
                <a:ea typeface="+mn-ea"/>
                <a:cs typeface="+mn-cs"/>
              </a:rPr>
              <a:t>, Yahya Can </a:t>
            </a:r>
            <a:r>
              <a:rPr kumimoji="0" lang="en-US" sz="2200" b="0" i="0" u="none" strike="noStrike" kern="0" cap="none" spc="0" normalizeH="0" baseline="0" noProof="0" dirty="0" err="1">
                <a:ln>
                  <a:noFill/>
                </a:ln>
                <a:solidFill>
                  <a:srgbClr val="000000"/>
                </a:solidFill>
                <a:effectLst/>
                <a:uLnTx/>
                <a:uFillTx/>
                <a:latin typeface="Tahoma"/>
                <a:ea typeface="+mn-ea"/>
                <a:cs typeface="+mn-cs"/>
              </a:rPr>
              <a:t>Tugrul</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Ataberk</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Olgun</a:t>
            </a:r>
            <a:r>
              <a:rPr kumimoji="0" lang="en-US" sz="2200" b="0" i="0" u="none" strike="noStrike" kern="0" cap="none" spc="0" normalizeH="0" baseline="0" noProof="0" dirty="0">
                <a:ln>
                  <a:noFill/>
                </a:ln>
                <a:solidFill>
                  <a:srgbClr val="000000"/>
                </a:solidFill>
                <a:effectLst/>
                <a:uLnTx/>
                <a:uFillTx/>
                <a:latin typeface="Tahoma"/>
                <a:ea typeface="+mn-ea"/>
                <a:cs typeface="+mn-cs"/>
              </a:rPr>
              <a:t>, F. </a:t>
            </a:r>
            <a:r>
              <a:rPr kumimoji="0" lang="en-US" sz="2200" b="0" i="0" u="none" strike="noStrike" kern="0" cap="none" spc="0" normalizeH="0" baseline="0" noProof="0" dirty="0" err="1">
                <a:ln>
                  <a:noFill/>
                </a:ln>
                <a:solidFill>
                  <a:srgbClr val="000000"/>
                </a:solidFill>
                <a:effectLst/>
                <a:uLnTx/>
                <a:uFillTx/>
                <a:latin typeface="Tahoma"/>
                <a:ea typeface="+mn-ea"/>
                <a:cs typeface="+mn-cs"/>
              </a:rPr>
              <a:t>Nisa</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Bostancı</a:t>
            </a:r>
            <a:r>
              <a:rPr kumimoji="0" lang="en-US" sz="2200" b="0" i="0" u="none" strike="noStrike" kern="0" cap="none" spc="0" normalizeH="0" baseline="0" noProof="0" dirty="0">
                <a:ln>
                  <a:noFill/>
                </a:ln>
                <a:solidFill>
                  <a:srgbClr val="000000"/>
                </a:solidFill>
                <a:effectLst/>
                <a:uLnTx/>
                <a:uFillTx/>
                <a:latin typeface="Tahoma"/>
                <a:ea typeface="+mn-ea"/>
                <a:cs typeface="+mn-cs"/>
              </a:rPr>
              <a:t>, A. Giray </a:t>
            </a:r>
            <a:r>
              <a:rPr kumimoji="0" lang="en-US" sz="2200" b="0" i="0" u="none" strike="noStrike" kern="0" cap="none" spc="0" normalizeH="0" baseline="0" noProof="0" dirty="0" err="1">
                <a:ln>
                  <a:noFill/>
                </a:ln>
                <a:solidFill>
                  <a:srgbClr val="000000"/>
                </a:solidFill>
                <a:effectLst/>
                <a:uLnTx/>
                <a:uFillTx/>
                <a:latin typeface="Tahoma"/>
                <a:ea typeface="+mn-ea"/>
                <a:cs typeface="+mn-cs"/>
              </a:rPr>
              <a:t>Yaglıkçı</a:t>
            </a:r>
            <a:r>
              <a:rPr kumimoji="0" lang="en-US" sz="2200" b="0" i="0" u="none" strike="noStrike" kern="0" cap="none" spc="0" normalizeH="0" baseline="0" noProof="0" dirty="0">
                <a:ln>
                  <a:noFill/>
                </a:ln>
                <a:solidFill>
                  <a:srgbClr val="000000"/>
                </a:solidFill>
                <a:effectLst/>
                <a:uLnTx/>
                <a:uFillTx/>
                <a:latin typeface="Tahoma"/>
                <a:ea typeface="+mn-ea"/>
                <a:cs typeface="+mn-cs"/>
              </a:rPr>
              <a:t>, Geraldo F. Oliveira, </a:t>
            </a:r>
            <a:r>
              <a:rPr kumimoji="0" lang="en-US" sz="2200" b="0" i="0" u="none" strike="noStrike" kern="0" cap="none" spc="0" normalizeH="0" baseline="0" noProof="0" dirty="0" err="1">
                <a:ln>
                  <a:noFill/>
                </a:ln>
                <a:solidFill>
                  <a:srgbClr val="000000"/>
                </a:solidFill>
                <a:effectLst/>
                <a:uLnTx/>
                <a:uFillTx/>
                <a:latin typeface="Tahoma"/>
                <a:ea typeface="+mn-ea"/>
                <a:cs typeface="+mn-cs"/>
              </a:rPr>
              <a:t>Haocong</a:t>
            </a:r>
            <a:r>
              <a:rPr kumimoji="0" lang="en-US" sz="2200" b="0" i="0" u="none" strike="noStrike" kern="0" cap="none" spc="0" normalizeH="0" baseline="0" noProof="0" dirty="0">
                <a:ln>
                  <a:noFill/>
                </a:ln>
                <a:solidFill>
                  <a:srgbClr val="000000"/>
                </a:solidFill>
                <a:effectLst/>
                <a:uLnTx/>
                <a:uFillTx/>
                <a:latin typeface="Tahoma"/>
                <a:ea typeface="+mn-ea"/>
                <a:cs typeface="+mn-cs"/>
              </a:rPr>
              <a:t> Luo, Juan Gómez-Luna, Mohammad </a:t>
            </a:r>
            <a:r>
              <a:rPr kumimoji="0" lang="en-US" sz="2200" b="0" i="0" u="none" strike="noStrike" kern="0" cap="none" spc="0" normalizeH="0" baseline="0" noProof="0" dirty="0" err="1">
                <a:ln>
                  <a:noFill/>
                </a:ln>
                <a:solidFill>
                  <a:srgbClr val="000000"/>
                </a:solidFill>
                <a:effectLst/>
                <a:uLnTx/>
                <a:uFillTx/>
                <a:latin typeface="Tahoma"/>
                <a:ea typeface="+mn-ea"/>
                <a:cs typeface="+mn-cs"/>
              </a:rPr>
              <a:t>Sadrosadati</a:t>
            </a:r>
            <a:r>
              <a:rPr kumimoji="0" lang="en-US" sz="2200" b="0" i="0" u="none" strike="noStrike" kern="0" cap="none" spc="0" normalizeH="0" baseline="0" noProof="0" dirty="0">
                <a:ln>
                  <a:noFill/>
                </a:ln>
                <a:solidFill>
                  <a:srgbClr val="000000"/>
                </a:solidFill>
                <a:effectLst/>
                <a:uLnTx/>
                <a:uFillTx/>
                <a:latin typeface="Tahoma"/>
                <a:ea typeface="+mn-ea"/>
                <a:cs typeface="+mn-cs"/>
              </a:rPr>
              <a:t>, Onur Mutlu, "</a:t>
            </a:r>
            <a:r>
              <a:rPr kumimoji="0" lang="en-US" sz="2200" b="1" i="0" u="none" strike="noStrike" kern="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r>
              <a:rPr kumimoji="0" lang="en-US" sz="2200" b="0" i="0" u="none" strike="noStrike" kern="0" cap="none" spc="0" normalizeH="0" baseline="0" noProof="0" dirty="0">
                <a:ln>
                  <a:noFill/>
                </a:ln>
                <a:solidFill>
                  <a:srgbClr val="000000"/>
                </a:solidFill>
                <a:effectLst/>
                <a:uLnTx/>
                <a:uFillTx/>
                <a:latin typeface="Tahoma"/>
                <a:ea typeface="+mn-ea"/>
                <a:cs typeface="+mn-cs"/>
              </a:rPr>
              <a:t>,"</a:t>
            </a:r>
            <a:br>
              <a:rPr kumimoji="0" lang="en-US" sz="2200" b="0" i="0" u="none" strike="noStrike" kern="0" cap="none" spc="0" normalizeH="0" baseline="0" noProof="0" dirty="0">
                <a:ln>
                  <a:noFill/>
                </a:ln>
                <a:solidFill>
                  <a:srgbClr val="0432FF"/>
                </a:solidFill>
                <a:effectLst/>
                <a:uLnTx/>
                <a:uFillTx/>
                <a:latin typeface="Tahoma"/>
                <a:ea typeface="+mn-ea"/>
                <a:cs typeface="+mn-cs"/>
              </a:rPr>
            </a:br>
            <a:r>
              <a:rPr kumimoji="0" lang="en-US" sz="2200" b="0" i="1" u="none" strike="noStrike" kern="0" cap="none" spc="0" normalizeH="0" baseline="0" noProof="0" dirty="0">
                <a:ln>
                  <a:noFill/>
                </a:ln>
                <a:solidFill>
                  <a:srgbClr val="000000"/>
                </a:solidFill>
                <a:effectLst/>
                <a:uLnTx/>
                <a:uFillTx/>
                <a:latin typeface="Tahoma"/>
                <a:ea typeface="+mn-ea"/>
                <a:cs typeface="+mn-cs"/>
              </a:rPr>
              <a:t>Proceedings of the </a:t>
            </a:r>
            <a:r>
              <a:rPr kumimoji="0" lang="en-US" sz="2200" b="0" i="1" u="none" strike="noStrike" kern="0" cap="none" spc="0" normalizeH="0" baseline="0" noProof="0" dirty="0">
                <a:ln>
                  <a:noFill/>
                </a:ln>
                <a:solidFill>
                  <a:srgbClr val="000000"/>
                </a:solidFill>
                <a:effectLst/>
                <a:uLnTx/>
                <a:uFillTx/>
                <a:latin typeface="Tahoma"/>
                <a:ea typeface="+mn-ea"/>
                <a:cs typeface="+mn-cs"/>
                <a:hlinkClick r:id="rId3"/>
              </a:rPr>
              <a:t>30th International Symposium on High-Performance Computer Architecture</a:t>
            </a:r>
            <a:r>
              <a:rPr kumimoji="0" lang="en-US" sz="2200" b="0" i="1" u="none" strike="noStrike" kern="0" cap="none" spc="0" normalizeH="0" baseline="0" noProof="0" dirty="0">
                <a:ln>
                  <a:noFill/>
                </a:ln>
                <a:solidFill>
                  <a:srgbClr val="000000"/>
                </a:solidFill>
                <a:effectLst/>
                <a:uLnTx/>
                <a:uFillTx/>
                <a:latin typeface="Tahoma"/>
                <a:ea typeface="+mn-ea"/>
                <a:cs typeface="+mn-cs"/>
              </a:rPr>
              <a:t> (</a:t>
            </a:r>
            <a:r>
              <a:rPr kumimoji="0" lang="en-US" sz="2200" b="1" i="1" u="none" strike="noStrike" kern="0" cap="none" spc="0" normalizeH="0" baseline="0" noProof="0" dirty="0">
                <a:ln>
                  <a:noFill/>
                </a:ln>
                <a:solidFill>
                  <a:srgbClr val="000000"/>
                </a:solidFill>
                <a:effectLst/>
                <a:uLnTx/>
                <a:uFillTx/>
                <a:latin typeface="Tahoma"/>
                <a:ea typeface="+mn-ea"/>
                <a:cs typeface="+mn-cs"/>
              </a:rPr>
              <a:t>HPCA</a:t>
            </a:r>
            <a:r>
              <a:rPr kumimoji="0" lang="en-US" sz="2200" b="0" i="1" u="none" strike="noStrike" kern="0" cap="none" spc="0" normalizeH="0" baseline="0" noProof="0" dirty="0">
                <a:ln>
                  <a:noFill/>
                </a:ln>
                <a:solidFill>
                  <a:srgbClr val="000000"/>
                </a:solidFill>
                <a:effectLst/>
                <a:uLnTx/>
                <a:uFillTx/>
                <a:latin typeface="Tahoma"/>
                <a:ea typeface="+mn-ea"/>
                <a:cs typeface="+mn-cs"/>
              </a:rPr>
              <a:t>)</a:t>
            </a:r>
            <a:r>
              <a:rPr kumimoji="0" lang="en-US" sz="2200" b="0" i="0" u="none" strike="noStrike" kern="0" cap="none" spc="0" normalizeH="0" baseline="0" noProof="0" dirty="0">
                <a:ln>
                  <a:noFill/>
                </a:ln>
                <a:solidFill>
                  <a:srgbClr val="000000"/>
                </a:solidFill>
                <a:effectLst/>
                <a:uLnTx/>
                <a:uFillTx/>
                <a:latin typeface="Tahoma"/>
                <a:ea typeface="+mn-ea"/>
                <a:cs typeface="+mn-cs"/>
              </a:rPr>
              <a:t>, Edinburgh, Scotland, March 2024.</a:t>
            </a: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DDB1E472-B793-6F87-B750-2856953FBD40}"/>
              </a:ext>
            </a:extLst>
          </p:cNvPr>
          <p:cNvSpPr txBox="1"/>
          <p:nvPr/>
        </p:nvSpPr>
        <p:spPr>
          <a:xfrm>
            <a:off x="2200998" y="6438543"/>
            <a:ext cx="47420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https://arxiv.org/pdf/2402.18736</a:t>
            </a:r>
            <a:r>
              <a:rPr kumimoji="0" lang="en-US" sz="2000" b="1" i="0" u="none" strike="noStrike" kern="1200" cap="none" spc="0" normalizeH="0" baseline="0" noProof="0" dirty="0">
                <a:ln>
                  <a:noFill/>
                </a:ln>
                <a:solidFill>
                  <a:srgbClr val="0000FF"/>
                </a:solidFill>
                <a:effectLst/>
                <a:uLnTx/>
                <a:uFillTx/>
                <a:latin typeface="Tahoma"/>
                <a:ea typeface="+mn-ea"/>
                <a:cs typeface="+mn-cs"/>
              </a:rPr>
              <a:t> </a:t>
            </a:r>
          </a:p>
        </p:txBody>
      </p:sp>
      <p:pic>
        <p:nvPicPr>
          <p:cNvPr id="8" name="Picture 7">
            <a:extLst>
              <a:ext uri="{FF2B5EF4-FFF2-40B4-BE49-F238E27FC236}">
                <a16:creationId xmlns:a16="http://schemas.microsoft.com/office/drawing/2014/main" id="{F447D83F-A411-C186-4D5A-E38E17E4D2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368" y="3861048"/>
            <a:ext cx="7772400" cy="2245360"/>
          </a:xfrm>
          <a:prstGeom prst="rect">
            <a:avLst/>
          </a:prstGeom>
        </p:spPr>
      </p:pic>
    </p:spTree>
    <p:extLst>
      <p:ext uri="{BB962C8B-B14F-4D97-AF65-F5344CB8AC3E}">
        <p14:creationId xmlns:p14="http://schemas.microsoft.com/office/powerpoint/2010/main" val="3391057708"/>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57D9422-7F4F-FFAB-111B-A5E21CC70F4F}"/>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EDFF5035-F04E-D21F-71B2-FA2A1AD378C0}"/>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A0BF504C-FDC0-A2ED-FD65-3B8992A719AD}"/>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Tree>
    <p:extLst>
      <p:ext uri="{BB962C8B-B14F-4D97-AF65-F5344CB8AC3E}">
        <p14:creationId xmlns:p14="http://schemas.microsoft.com/office/powerpoint/2010/main" val="1549781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91"/>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1"/>
</p:tagLst>
</file>

<file path=ppt/tags/tag2.xml><?xml version="1.0" encoding="utf-8"?>
<p:tagLst xmlns:a="http://schemas.openxmlformats.org/drawingml/2006/main" xmlns:r="http://schemas.openxmlformats.org/officeDocument/2006/relationships" xmlns:p="http://schemas.openxmlformats.org/presentationml/2006/main">
  <p:tag name="TIMING" val="|0.2"/>
</p:tagLst>
</file>

<file path=ppt/tags/tag3.xml><?xml version="1.0" encoding="utf-8"?>
<p:tagLst xmlns:a="http://schemas.openxmlformats.org/drawingml/2006/main" xmlns:r="http://schemas.openxmlformats.org/officeDocument/2006/relationships" xmlns:p="http://schemas.openxmlformats.org/presentationml/2006/main">
  <p:tag name="TIMING" val="|28.5|1.1|0.7|1.2|0.5|13.7|1|5.9|1.2|10"/>
</p:tagLst>
</file>

<file path=ppt/theme/_rels/theme35.xml.rels><?xml version="1.0" encoding="UTF-8" standalone="yes"?>
<Relationships xmlns="http://schemas.openxmlformats.org/package/2006/relationships"><Relationship Id="rId1" Type="http://schemas.openxmlformats.org/officeDocument/2006/relationships/image" Target="../media/image8.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5.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1.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9.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99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0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01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61.xml><?xml version="1.0" encoding="utf-8"?>
<a:theme xmlns:a="http://schemas.openxmlformats.org/drawingml/2006/main" name="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1_Edge">
  <a:themeElements>
    <a:clrScheme name="Custom 4">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0432FF"/>
      </a:hlink>
      <a:folHlink>
        <a:srgbClr val="0432FF"/>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2"/>
          </a:solidFill>
          <a:tailEnd type="arrow"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69.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0.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2.xml><?xml version="1.0" encoding="utf-8"?>
<a:theme xmlns:a="http://schemas.openxmlformats.org/drawingml/2006/main" name="9_Office Theme">
  <a:themeElements>
    <a:clrScheme name="Medy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BE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eer" id="{8BF39661-A2EB-4A57-959D-1412D4B6AA4D}" vid="{29ACB7AB-B96D-4826-A0CC-9CFCC9A4501F}"/>
    </a:ext>
  </a:extLst>
</a:theme>
</file>

<file path=ppt/theme/theme74.xml><?xml version="1.0" encoding="utf-8"?>
<a:theme xmlns:a="http://schemas.openxmlformats.org/drawingml/2006/main" name="1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5.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ech_template_jisung" id="{E787BF74-58FC-BA4F-9E83-D43BB312284F}" vid="{D903774B-4720-AE4C-9DF5-7CB3ABA7BBC8}"/>
    </a:ext>
  </a:extLst>
</a:theme>
</file>

<file path=ppt/theme/theme7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336548</TotalTime>
  <Words>12405</Words>
  <Application>Microsoft Macintosh PowerPoint</Application>
  <PresentationFormat>On-screen Show (4:3)</PresentationFormat>
  <Paragraphs>3817</Paragraphs>
  <Slides>125</Slides>
  <Notes>90</Notes>
  <HiddenSlides>0</HiddenSlides>
  <MMClips>0</MMClips>
  <ScaleCrop>false</ScaleCrop>
  <HeadingPairs>
    <vt:vector size="6" baseType="variant">
      <vt:variant>
        <vt:lpstr>Fonts Used</vt:lpstr>
      </vt:variant>
      <vt:variant>
        <vt:i4>20</vt:i4>
      </vt:variant>
      <vt:variant>
        <vt:lpstr>Theme</vt:lpstr>
      </vt:variant>
      <vt:variant>
        <vt:i4>75</vt:i4>
      </vt:variant>
      <vt:variant>
        <vt:lpstr>Slide Titles</vt:lpstr>
      </vt:variant>
      <vt:variant>
        <vt:i4>125</vt:i4>
      </vt:variant>
    </vt:vector>
  </HeadingPairs>
  <TitlesOfParts>
    <vt:vector size="220" baseType="lpstr">
      <vt:lpstr>JetBrains Mono</vt:lpstr>
      <vt:lpstr>Myriad Pro Bold Cond</vt:lpstr>
      <vt:lpstr>Apple Symbols</vt:lpstr>
      <vt:lpstr>Arial</vt:lpstr>
      <vt:lpstr>Arial Rounded MT Bold</vt:lpstr>
      <vt:lpstr>Avenir Next</vt:lpstr>
      <vt:lpstr>Avenir Next Medium</vt:lpstr>
      <vt:lpstr>Calibri</vt:lpstr>
      <vt:lpstr>Calibri Light</vt:lpstr>
      <vt:lpstr>Cambria</vt:lpstr>
      <vt:lpstr>Cambria Math</vt:lpstr>
      <vt:lpstr>Corbel</vt:lpstr>
      <vt:lpstr>Courier New</vt:lpstr>
      <vt:lpstr>Garamond</vt:lpstr>
      <vt:lpstr>Gill Sans MT</vt:lpstr>
      <vt:lpstr>Lucida Grande</vt:lpstr>
      <vt:lpstr>Tahoma</vt:lpstr>
      <vt:lpstr>Times New Roman</vt:lpstr>
      <vt:lpstr>Trebuchet MS</vt:lpstr>
      <vt:lpstr>Wingdings</vt:lpstr>
      <vt:lpstr>Edge</vt:lpstr>
      <vt:lpstr>1_Edge</vt:lpstr>
      <vt:lpstr>3_Edge</vt:lpstr>
      <vt:lpstr>4_Edge</vt:lpstr>
      <vt:lpstr>6_Edge</vt:lpstr>
      <vt:lpstr>8_Edge</vt:lpstr>
      <vt:lpstr>2_Office Theme</vt:lpstr>
      <vt:lpstr>9_Edge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4_Office Theme</vt:lpstr>
      <vt:lpstr>Title &amp; Bullets</vt:lpstr>
      <vt:lpstr>156_Edge</vt:lpstr>
      <vt:lpstr>159_Edge</vt:lpstr>
      <vt:lpstr>safari</vt:lpstr>
      <vt:lpstr>5_Edge</vt:lpstr>
      <vt:lpstr>7_Edge</vt:lpstr>
      <vt:lpstr>18_Edge</vt:lpstr>
      <vt:lpstr>19_Edge</vt:lpstr>
      <vt:lpstr>11_Edge</vt:lpstr>
      <vt:lpstr>14_Edge</vt:lpstr>
      <vt:lpstr>2_Edge</vt:lpstr>
      <vt:lpstr>40_Edge</vt:lpstr>
      <vt:lpstr>15_Edge</vt:lpstr>
      <vt:lpstr>99_Edge</vt:lpstr>
      <vt:lpstr>137_Edge</vt:lpstr>
      <vt:lpstr>24_Edge</vt:lpstr>
      <vt:lpstr>155_Edge</vt:lpstr>
      <vt:lpstr>27_Edge</vt:lpstr>
      <vt:lpstr>28_Edge</vt:lpstr>
      <vt:lpstr>100_Edge</vt:lpstr>
      <vt:lpstr>29_Edge</vt:lpstr>
      <vt:lpstr>41_Edge</vt:lpstr>
      <vt:lpstr>101_Edge</vt:lpstr>
      <vt:lpstr>16_Edge</vt:lpstr>
      <vt:lpstr>12_Edge</vt:lpstr>
      <vt:lpstr>Metropolitan_bullet</vt:lpstr>
      <vt:lpstr>8_Office Theme</vt:lpstr>
      <vt:lpstr>157_Edge</vt:lpstr>
      <vt:lpstr>31_Edge</vt:lpstr>
      <vt:lpstr>34_Edge</vt:lpstr>
      <vt:lpstr>Office Theme</vt:lpstr>
      <vt:lpstr>43_Edge</vt:lpstr>
      <vt:lpstr>26_Edge</vt:lpstr>
      <vt:lpstr>14_Office Theme</vt:lpstr>
      <vt:lpstr>6_Office Theme</vt:lpstr>
      <vt:lpstr>Custom Design</vt:lpstr>
      <vt:lpstr>7_Office Theme</vt:lpstr>
      <vt:lpstr>9_Office Theme</vt:lpstr>
      <vt:lpstr>BEER</vt:lpstr>
      <vt:lpstr>1_Office Theme</vt:lpstr>
      <vt:lpstr>3_Office Theme</vt:lpstr>
      <vt:lpstr>Tutorial on  Memory-Centric Computing: Processing-Using-Memory</vt:lpstr>
      <vt:lpstr>Agenda </vt:lpstr>
      <vt:lpstr>Processing in Memory:   Two Approaches</vt:lpstr>
      <vt:lpstr>Starting Simple: Data Copy and Initialization</vt:lpstr>
      <vt:lpstr>Today’s Systems: Bulk Data Copy</vt:lpstr>
      <vt:lpstr>Future Systems: In-Memory Copy</vt:lpstr>
      <vt:lpstr>Brief Review:    Inside A DRAM Chip</vt:lpstr>
      <vt:lpstr>Inside a DRAM Chip </vt:lpstr>
      <vt:lpstr>DRAM Cell Operation</vt:lpstr>
      <vt:lpstr>DRAM Cell Operation (1/3)</vt:lpstr>
      <vt:lpstr>DRAM Cell Operation (2/3)</vt:lpstr>
      <vt:lpstr>DRAM Cell Operation (3/3)</vt:lpstr>
      <vt:lpstr>Future Systems: In-Memory Copy</vt:lpstr>
      <vt:lpstr>RowClone: In-DRAM Row Copy</vt:lpstr>
      <vt:lpstr>RowClone: Intra-Subarray</vt:lpstr>
      <vt:lpstr>RowClone: Latency and Energy Savings</vt:lpstr>
      <vt:lpstr>More on RowClone</vt:lpstr>
      <vt:lpstr>RowClone Extensions and Follow-Up Work</vt:lpstr>
      <vt:lpstr>LISA: Increasing Connectivity in DRAM</vt:lpstr>
      <vt:lpstr>Moving Data Inside DRAM?</vt:lpstr>
      <vt:lpstr>Key Idea and Applications</vt:lpstr>
      <vt:lpstr>More on LISA</vt:lpstr>
      <vt:lpstr>FIGARO: Fine-Grained In-DRAM Copy</vt:lpstr>
      <vt:lpstr>Network-On-Memory: Fast Inter-Bank Copy</vt:lpstr>
      <vt:lpstr>In-DRAM AND/OR: Triple Row Activation</vt:lpstr>
      <vt:lpstr>In-DRAM NOT: Dual Contact Cell</vt:lpstr>
      <vt:lpstr>Performance: In-DRAM Bitwise Operations</vt:lpstr>
      <vt:lpstr>Energy of In-DRAM Bitwise Operations</vt:lpstr>
      <vt:lpstr>Bulk Bitwise Operations in Workloads</vt:lpstr>
      <vt:lpstr>In-DRAM Acceleration of Database Queries</vt:lpstr>
      <vt:lpstr>More on Ambit</vt:lpstr>
      <vt:lpstr>In-DRAM Bulk Bitwise Execution</vt:lpstr>
      <vt:lpstr>SIMDRAM Framework</vt:lpstr>
      <vt:lpstr>SIMDRAM Framework: Overview </vt:lpstr>
      <vt:lpstr>SIMDRAM Framework: Step 1 </vt:lpstr>
      <vt:lpstr>PowerPoint Presentation</vt:lpstr>
      <vt:lpstr>PowerPoint Presentation</vt:lpstr>
      <vt:lpstr>SIMDRAM Framework: Step 2 </vt:lpstr>
      <vt:lpstr>Step 2: µProgram Generation</vt:lpstr>
      <vt:lpstr>SIMDRAM Framework: Step 3 </vt:lpstr>
      <vt:lpstr>Step 3: µProgram Execution</vt:lpstr>
      <vt:lpstr>Example:  Bulk Bitwise Arithmetic Operations</vt:lpstr>
      <vt:lpstr>Example:  Bulk Bitwise Arithmetic Operations</vt:lpstr>
      <vt:lpstr>Example:  Bulk Bitwise Arithmetic Operations</vt:lpstr>
      <vt:lpstr>Example:  Bulk Bitwise Arithmetic Operations</vt:lpstr>
      <vt:lpstr>Example:  Bulk Bitwise Arithmetic Operations</vt:lpstr>
      <vt:lpstr>Example:  Bulk Bitwise Arithmetic Operations</vt:lpstr>
      <vt:lpstr>More in the Paper</vt:lpstr>
      <vt:lpstr>SIMDRAM Key Results</vt:lpstr>
      <vt:lpstr>More on SIMDRAM</vt:lpstr>
      <vt:lpstr>SIMDRAM: Follow-Ups</vt:lpstr>
      <vt:lpstr>Limitations of PUD Systems:  Overview</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Modifications to DRAM Chip</vt:lpstr>
      <vt:lpstr>MIMDRAM:  Control Unit Design</vt:lpstr>
      <vt:lpstr>MIMDRAM:  Compiler Support</vt:lpstr>
      <vt:lpstr>Evaluation:  Single Application Analysis – Energy Efficiency</vt:lpstr>
      <vt:lpstr>More on MIMDRAM</vt:lpstr>
      <vt:lpstr>In-DRAM Lookup-Table Based Execution</vt:lpstr>
      <vt:lpstr>The Goal of pLUTo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Results in the Paper</vt:lpstr>
      <vt:lpstr>SRC TECHCON Presentation</vt:lpstr>
      <vt:lpstr>Bulk Bitwise Operations in Real DRAM Chips</vt:lpstr>
      <vt:lpstr>The Capability of COTS DRAM Chips </vt:lpstr>
      <vt:lpstr>In-DRAM True Random Number Generation</vt:lpstr>
      <vt:lpstr>In-DRAM True Random Number Generation</vt:lpstr>
      <vt:lpstr>In-DRAM True Random Number Generation</vt:lpstr>
      <vt:lpstr>Agenda </vt:lpstr>
      <vt:lpstr>In-DRAM Physical Unclonable Functions</vt:lpstr>
      <vt:lpstr>In-Flash Bulk Bitwise Execution</vt:lpstr>
      <vt:lpstr>NAND Flash Basics: A Flash Cell</vt:lpstr>
      <vt:lpstr>NAND Flash Basics: A NAND String</vt:lpstr>
      <vt:lpstr>NAND Flash Basics: Read Mechanism</vt:lpstr>
      <vt:lpstr>NAND Flash Basics: Read Mechanism</vt:lpstr>
      <vt:lpstr>NAND Flash Basics: Read Mechanism</vt:lpstr>
      <vt:lpstr>NAND Flash Basics: A NAND Flash Block</vt:lpstr>
      <vt:lpstr>Key Ideas</vt:lpstr>
      <vt:lpstr>Multi-Wordline Sensing (MWS): Bitwise AND</vt:lpstr>
      <vt:lpstr>Multi-Wordline Sensing (MWS): Bitwise AND</vt:lpstr>
      <vt:lpstr>Multi-Wordline Sensing (MWS): Bitwise OR</vt:lpstr>
      <vt:lpstr>Multi-Wordline Sensing (MWS): Bitwise OR</vt:lpstr>
      <vt:lpstr>Other Types of Bitwise Operations</vt:lpstr>
      <vt:lpstr>Summary: Flash-Cosmos</vt:lpstr>
      <vt:lpstr>More on Flash-Cosmos</vt:lpstr>
      <vt:lpstr>Pinatubo: RowClone and Bitwise Ops in PCM</vt:lpstr>
      <vt:lpstr>Pinatubo: RowClone and Bitwise Ops in PCM</vt:lpstr>
      <vt:lpstr>Aside: In-Memory Crossbar Computation</vt:lpstr>
      <vt:lpstr>Aside: In-Memory Crossbar Computation</vt:lpstr>
      <vt:lpstr>Tutorial on  Memory-Centric Computing: Processing-Using-Memory</vt:lpstr>
      <vt:lpstr>Agenda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De Oliveira Junior  Geraldo Francisco</cp:lastModifiedBy>
  <cp:revision>3252</cp:revision>
  <cp:lastPrinted>2017-12-05T03:30:35Z</cp:lastPrinted>
  <dcterms:created xsi:type="dcterms:W3CDTF">2010-10-08T20:41:54Z</dcterms:created>
  <dcterms:modified xsi:type="dcterms:W3CDTF">2024-11-02T16:11:20Z</dcterms:modified>
</cp:coreProperties>
</file>