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41.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42.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theme/theme43.xml" ContentType="application/vnd.openxmlformats-officedocument.theme+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44.xml" ContentType="application/vnd.openxmlformats-officedocument.theme+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45.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46.xml" ContentType="application/vnd.openxmlformats-officedocument.theme+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theme/theme47.xml" ContentType="application/vnd.openxmlformats-officedocument.theme+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theme/theme48.xml" ContentType="application/vnd.openxmlformats-officedocument.theme+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49.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50.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theme/theme51.xml" ContentType="application/vnd.openxmlformats-officedocument.theme+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theme/theme52.xml" ContentType="application/vnd.openxmlformats-officedocument.theme+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theme/theme53.xml" ContentType="application/vnd.openxmlformats-officedocument.theme+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theme/theme54.xml" ContentType="application/vnd.openxmlformats-officedocument.theme+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theme/theme55.xml" ContentType="application/vnd.openxmlformats-officedocument.theme+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theme/theme56.xml" ContentType="application/vnd.openxmlformats-officedocument.theme+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theme/theme57.xml" ContentType="application/vnd.openxmlformats-officedocument.theme+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theme/theme58.xml" ContentType="application/vnd.openxmlformats-officedocument.theme+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theme/theme59.xml" ContentType="application/vnd.openxmlformats-officedocument.theme+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theme/theme60.xml" ContentType="application/vnd.openxmlformats-officedocument.theme+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theme/theme61.xml" ContentType="application/vnd.openxmlformats-officedocument.theme+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theme/theme62.xml" ContentType="application/vnd.openxmlformats-officedocument.theme+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theme/theme63.xml" ContentType="application/vnd.openxmlformats-officedocument.theme+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theme/theme64.xml" ContentType="application/vnd.openxmlformats-officedocument.theme+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theme/theme65.xml" ContentType="application/vnd.openxmlformats-officedocument.theme+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theme/theme66.xml" ContentType="application/vnd.openxmlformats-officedocument.theme+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theme/theme67.xml" ContentType="application/vnd.openxmlformats-officedocument.theme+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theme/theme68.xml" ContentType="application/vnd.openxmlformats-officedocument.theme+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theme/theme69.xml" ContentType="application/vnd.openxmlformats-officedocument.theme+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theme/theme70.xml" ContentType="application/vnd.openxmlformats-officedocument.theme+xml"/>
  <Override PartName="/ppt/theme/theme71.xml" ContentType="application/vnd.openxmlformats-officedocument.theme+xml"/>
  <Override PartName="/ppt/theme/theme7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4.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5.xml" ContentType="application/vnd.openxmlformats-officedocument.drawingml.chart+xml"/>
  <Override PartName="/ppt/theme/themeOverride3.xml" ContentType="application/vnd.openxmlformats-officedocument.themeOverride+xml"/>
  <Override PartName="/ppt/notesSlides/notesSlide26.xml" ContentType="application/vnd.openxmlformats-officedocument.presentationml.notesSlide+xml"/>
  <Override PartName="/ppt/charts/chart6.xml" ContentType="application/vnd.openxmlformats-officedocument.drawingml.chart+xml"/>
  <Override PartName="/ppt/theme/themeOverride4.xml" ContentType="application/vnd.openxmlformats-officedocument.themeOverride+xml"/>
  <Override PartName="/ppt/charts/chart7.xml" ContentType="application/vnd.openxmlformats-officedocument.drawingml.chart+xml"/>
  <Override PartName="/ppt/theme/themeOverride5.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theme/themeOverride6.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0.xml" ContentType="application/vnd.openxmlformats-officedocument.drawingml.chart+xml"/>
  <Override PartName="/ppt/theme/themeOverride7.xml" ContentType="application/vnd.openxmlformats-officedocument.themeOverride+xml"/>
  <Override PartName="/ppt/drawings/drawing1.xml" ContentType="application/vnd.openxmlformats-officedocument.drawingml.chartshapes+xml"/>
  <Override PartName="/ppt/notesSlides/notesSlide31.xml" ContentType="application/vnd.openxmlformats-officedocument.presentationml.notesSlide+xml"/>
  <Override PartName="/ppt/charts/chart11.xml" ContentType="application/vnd.openxmlformats-officedocument.drawingml.chart+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52" r:id="rId23"/>
    <p:sldMasterId id="2147485665" r:id="rId24"/>
    <p:sldMasterId id="2147485714" r:id="rId25"/>
    <p:sldMasterId id="2147486472" r:id="rId26"/>
    <p:sldMasterId id="2147486594" r:id="rId27"/>
    <p:sldMasterId id="2147486871" r:id="rId28"/>
    <p:sldMasterId id="2147487120" r:id="rId29"/>
    <p:sldMasterId id="2147487144" r:id="rId30"/>
    <p:sldMasterId id="2147487194" r:id="rId31"/>
    <p:sldMasterId id="2147487206" r:id="rId32"/>
    <p:sldMasterId id="2147487258" r:id="rId33"/>
    <p:sldMasterId id="2147487574" r:id="rId34"/>
    <p:sldMasterId id="2147487623" r:id="rId35"/>
    <p:sldMasterId id="2147487743" r:id="rId36"/>
    <p:sldMasterId id="2147488085" r:id="rId37"/>
    <p:sldMasterId id="2147488097" r:id="rId38"/>
    <p:sldMasterId id="2147488265" r:id="rId39"/>
    <p:sldMasterId id="2147488340" r:id="rId40"/>
    <p:sldMasterId id="2147488378" r:id="rId41"/>
    <p:sldMasterId id="2147488559" r:id="rId42"/>
    <p:sldMasterId id="2147488624" r:id="rId43"/>
    <p:sldMasterId id="2147488637" r:id="rId44"/>
    <p:sldMasterId id="2147488747" r:id="rId45"/>
    <p:sldMasterId id="2147488978" r:id="rId46"/>
    <p:sldMasterId id="2147488991" r:id="rId47"/>
    <p:sldMasterId id="2147489016" r:id="rId48"/>
    <p:sldMasterId id="2147489028" r:id="rId49"/>
    <p:sldMasterId id="2147489216" r:id="rId50"/>
    <p:sldMasterId id="2147489228" r:id="rId51"/>
    <p:sldMasterId id="2147489252" r:id="rId52"/>
    <p:sldMasterId id="2147489265" r:id="rId53"/>
    <p:sldMasterId id="2147489277" r:id="rId54"/>
    <p:sldMasterId id="2147489289" r:id="rId55"/>
    <p:sldMasterId id="2147489550" r:id="rId56"/>
    <p:sldMasterId id="2147489562" r:id="rId57"/>
    <p:sldMasterId id="2147489587" r:id="rId58"/>
    <p:sldMasterId id="2147489643" r:id="rId59"/>
    <p:sldMasterId id="2147489655" r:id="rId60"/>
    <p:sldMasterId id="2147489805" r:id="rId61"/>
    <p:sldMasterId id="2147489925" r:id="rId62"/>
    <p:sldMasterId id="2147489950" r:id="rId63"/>
    <p:sldMasterId id="2147489955" r:id="rId64"/>
    <p:sldMasterId id="2147490040" r:id="rId65"/>
    <p:sldMasterId id="2147490086" r:id="rId66"/>
    <p:sldMasterId id="2147490114" r:id="rId67"/>
    <p:sldMasterId id="2147490120" r:id="rId68"/>
    <p:sldMasterId id="2147490149" r:id="rId69"/>
    <p:sldMasterId id="2147490162" r:id="rId70"/>
  </p:sldMasterIdLst>
  <p:notesMasterIdLst>
    <p:notesMasterId r:id="rId184"/>
  </p:notesMasterIdLst>
  <p:handoutMasterIdLst>
    <p:handoutMasterId r:id="rId185"/>
  </p:handoutMasterIdLst>
  <p:sldIdLst>
    <p:sldId id="7250" r:id="rId71"/>
    <p:sldId id="2147470630" r:id="rId72"/>
    <p:sldId id="6053" r:id="rId73"/>
    <p:sldId id="1400" r:id="rId74"/>
    <p:sldId id="3745" r:id="rId75"/>
    <p:sldId id="2147470826" r:id="rId76"/>
    <p:sldId id="8033" r:id="rId77"/>
    <p:sldId id="8040" r:id="rId78"/>
    <p:sldId id="8227" r:id="rId79"/>
    <p:sldId id="2147470846" r:id="rId80"/>
    <p:sldId id="2147470847" r:id="rId81"/>
    <p:sldId id="2647" r:id="rId82"/>
    <p:sldId id="6007" r:id="rId83"/>
    <p:sldId id="6008" r:id="rId84"/>
    <p:sldId id="6009" r:id="rId85"/>
    <p:sldId id="6010" r:id="rId86"/>
    <p:sldId id="6011" r:id="rId87"/>
    <p:sldId id="6013" r:id="rId88"/>
    <p:sldId id="6015" r:id="rId89"/>
    <p:sldId id="7576" r:id="rId90"/>
    <p:sldId id="2147470848" r:id="rId91"/>
    <p:sldId id="2147470827" r:id="rId92"/>
    <p:sldId id="264" r:id="rId93"/>
    <p:sldId id="277" r:id="rId94"/>
    <p:sldId id="5898" r:id="rId95"/>
    <p:sldId id="5899" r:id="rId96"/>
    <p:sldId id="5900" r:id="rId97"/>
    <p:sldId id="5906" r:id="rId98"/>
    <p:sldId id="5975" r:id="rId99"/>
    <p:sldId id="278" r:id="rId100"/>
    <p:sldId id="5914" r:id="rId101"/>
    <p:sldId id="5940" r:id="rId102"/>
    <p:sldId id="272" r:id="rId103"/>
    <p:sldId id="6151" r:id="rId104"/>
    <p:sldId id="2147470828" r:id="rId105"/>
    <p:sldId id="2147470829" r:id="rId106"/>
    <p:sldId id="2147470830" r:id="rId107"/>
    <p:sldId id="2147470831" r:id="rId108"/>
    <p:sldId id="2147470832" r:id="rId109"/>
    <p:sldId id="7164" r:id="rId110"/>
    <p:sldId id="7165" r:id="rId111"/>
    <p:sldId id="2147470833" r:id="rId112"/>
    <p:sldId id="2147470834" r:id="rId113"/>
    <p:sldId id="2147470835" r:id="rId114"/>
    <p:sldId id="2147470836" r:id="rId115"/>
    <p:sldId id="7171" r:id="rId116"/>
    <p:sldId id="7232" r:id="rId117"/>
    <p:sldId id="7138" r:id="rId118"/>
    <p:sldId id="2147470837" r:id="rId119"/>
    <p:sldId id="2147470838" r:id="rId120"/>
    <p:sldId id="2147470839" r:id="rId121"/>
    <p:sldId id="2147470840" r:id="rId122"/>
    <p:sldId id="2147470841" r:id="rId123"/>
    <p:sldId id="2147470842" r:id="rId124"/>
    <p:sldId id="2147470844" r:id="rId125"/>
    <p:sldId id="7172" r:id="rId126"/>
    <p:sldId id="7459" r:id="rId127"/>
    <p:sldId id="289" r:id="rId128"/>
    <p:sldId id="2147470849" r:id="rId129"/>
    <p:sldId id="1401" r:id="rId130"/>
    <p:sldId id="1402" r:id="rId131"/>
    <p:sldId id="2147470845" r:id="rId132"/>
    <p:sldId id="7655" r:id="rId133"/>
    <p:sldId id="7656" r:id="rId134"/>
    <p:sldId id="7657" r:id="rId135"/>
    <p:sldId id="7658" r:id="rId136"/>
    <p:sldId id="7659" r:id="rId137"/>
    <p:sldId id="1270" r:id="rId138"/>
    <p:sldId id="7660" r:id="rId139"/>
    <p:sldId id="7661" r:id="rId140"/>
    <p:sldId id="6647" r:id="rId141"/>
    <p:sldId id="2147470850" r:id="rId142"/>
    <p:sldId id="2147470860" r:id="rId143"/>
    <p:sldId id="2147470851" r:id="rId144"/>
    <p:sldId id="7175" r:id="rId145"/>
    <p:sldId id="7176" r:id="rId146"/>
    <p:sldId id="7177" r:id="rId147"/>
    <p:sldId id="7178" r:id="rId148"/>
    <p:sldId id="7179" r:id="rId149"/>
    <p:sldId id="7483" r:id="rId150"/>
    <p:sldId id="7484" r:id="rId151"/>
    <p:sldId id="7485" r:id="rId152"/>
    <p:sldId id="7486" r:id="rId153"/>
    <p:sldId id="6833" r:id="rId154"/>
    <p:sldId id="6834" r:id="rId155"/>
    <p:sldId id="2147470852" r:id="rId156"/>
    <p:sldId id="7662" r:id="rId157"/>
    <p:sldId id="596" r:id="rId158"/>
    <p:sldId id="579" r:id="rId159"/>
    <p:sldId id="590" r:id="rId160"/>
    <p:sldId id="2147470853" r:id="rId161"/>
    <p:sldId id="6837" r:id="rId162"/>
    <p:sldId id="6086" r:id="rId163"/>
    <p:sldId id="6660" r:id="rId164"/>
    <p:sldId id="6673" r:id="rId165"/>
    <p:sldId id="6850" r:id="rId166"/>
    <p:sldId id="6870" r:id="rId167"/>
    <p:sldId id="6860" r:id="rId168"/>
    <p:sldId id="6858" r:id="rId169"/>
    <p:sldId id="6856" r:id="rId170"/>
    <p:sldId id="7156" r:id="rId171"/>
    <p:sldId id="2147470854" r:id="rId172"/>
    <p:sldId id="2147470866" r:id="rId173"/>
    <p:sldId id="682" r:id="rId174"/>
    <p:sldId id="6598" r:id="rId175"/>
    <p:sldId id="6599" r:id="rId176"/>
    <p:sldId id="6600" r:id="rId177"/>
    <p:sldId id="6359" r:id="rId178"/>
    <p:sldId id="2147470865" r:id="rId179"/>
    <p:sldId id="2147470863" r:id="rId180"/>
    <p:sldId id="2147470864" r:id="rId181"/>
    <p:sldId id="2147470867" r:id="rId182"/>
    <p:sldId id="2147470621" r:id="rId18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FFFFFF"/>
    <a:srgbClr val="2A55D6"/>
    <a:srgbClr val="0432FF"/>
    <a:srgbClr val="1A5712"/>
    <a:srgbClr val="8C0000"/>
    <a:srgbClr val="FF00C4"/>
    <a:srgbClr val="948A54"/>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6535" autoAdjust="0"/>
    <p:restoredTop sz="86352" autoAdjust="0"/>
  </p:normalViewPr>
  <p:slideViewPr>
    <p:cSldViewPr>
      <p:cViewPr varScale="1">
        <p:scale>
          <a:sx n="112" d="100"/>
          <a:sy n="112" d="100"/>
        </p:scale>
        <p:origin x="1104" y="192"/>
      </p:cViewPr>
      <p:guideLst>
        <p:guide orient="horz" pos="2160"/>
        <p:guide pos="2880"/>
      </p:guideLst>
    </p:cSldViewPr>
  </p:slideViewPr>
  <p:outlineViewPr>
    <p:cViewPr>
      <p:scale>
        <a:sx n="33" d="100"/>
        <a:sy n="33" d="100"/>
      </p:scale>
      <p:origin x="0" y="-72880"/>
    </p:cViewPr>
  </p:outlineViewPr>
  <p:notesTextViewPr>
    <p:cViewPr>
      <p:scale>
        <a:sx n="100" d="100"/>
        <a:sy n="100" d="100"/>
      </p:scale>
      <p:origin x="0" y="0"/>
    </p:cViewPr>
  </p:notesTextViewPr>
  <p:sorterViewPr>
    <p:cViewPr>
      <p:scale>
        <a:sx n="1" d="1"/>
        <a:sy n="1" d="1"/>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7.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Master" Target="slideMasters/slideMaster63.xml"/><Relationship Id="rId84" Type="http://schemas.openxmlformats.org/officeDocument/2006/relationships/slide" Target="slides/slide14.xml"/><Relationship Id="rId138" Type="http://schemas.openxmlformats.org/officeDocument/2006/relationships/slide" Target="slides/slide68.xml"/><Relationship Id="rId159" Type="http://schemas.openxmlformats.org/officeDocument/2006/relationships/slide" Target="slides/slide89.xml"/><Relationship Id="rId170" Type="http://schemas.openxmlformats.org/officeDocument/2006/relationships/slide" Target="slides/slide100.xml"/><Relationship Id="rId107" Type="http://schemas.openxmlformats.org/officeDocument/2006/relationships/slide" Target="slides/slide37.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4.xml"/><Relationship Id="rId128" Type="http://schemas.openxmlformats.org/officeDocument/2006/relationships/slide" Target="slides/slide58.xml"/><Relationship Id="rId149" Type="http://schemas.openxmlformats.org/officeDocument/2006/relationships/slide" Target="slides/slide79.xml"/><Relationship Id="rId5" Type="http://schemas.openxmlformats.org/officeDocument/2006/relationships/slideMaster" Target="slideMasters/slideMaster5.xml"/><Relationship Id="rId95" Type="http://schemas.openxmlformats.org/officeDocument/2006/relationships/slide" Target="slides/slide25.xml"/><Relationship Id="rId160" Type="http://schemas.openxmlformats.org/officeDocument/2006/relationships/slide" Target="slides/slide90.xml"/><Relationship Id="rId181" Type="http://schemas.openxmlformats.org/officeDocument/2006/relationships/slide" Target="slides/slide111.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Master" Target="slideMasters/slideMaster64.xml"/><Relationship Id="rId118" Type="http://schemas.openxmlformats.org/officeDocument/2006/relationships/slide" Target="slides/slide48.xml"/><Relationship Id="rId139" Type="http://schemas.openxmlformats.org/officeDocument/2006/relationships/slide" Target="slides/slide69.xml"/><Relationship Id="rId85" Type="http://schemas.openxmlformats.org/officeDocument/2006/relationships/slide" Target="slides/slide15.xml"/><Relationship Id="rId150" Type="http://schemas.openxmlformats.org/officeDocument/2006/relationships/slide" Target="slides/slide80.xml"/><Relationship Id="rId171" Type="http://schemas.openxmlformats.org/officeDocument/2006/relationships/slide" Target="slides/slide10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38.xml"/><Relationship Id="rId129" Type="http://schemas.openxmlformats.org/officeDocument/2006/relationships/slide" Target="slides/slide59.xml"/><Relationship Id="rId54" Type="http://schemas.openxmlformats.org/officeDocument/2006/relationships/slideMaster" Target="slideMasters/slideMaster54.xml"/><Relationship Id="rId75" Type="http://schemas.openxmlformats.org/officeDocument/2006/relationships/slide" Target="slides/slide5.xml"/><Relationship Id="rId96" Type="http://schemas.openxmlformats.org/officeDocument/2006/relationships/slide" Target="slides/slide26.xml"/><Relationship Id="rId140" Type="http://schemas.openxmlformats.org/officeDocument/2006/relationships/slide" Target="slides/slide70.xml"/><Relationship Id="rId161" Type="http://schemas.openxmlformats.org/officeDocument/2006/relationships/slide" Target="slides/slide91.xml"/><Relationship Id="rId182" Type="http://schemas.openxmlformats.org/officeDocument/2006/relationships/slide" Target="slides/slide112.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49.xml"/><Relationship Id="rId44" Type="http://schemas.openxmlformats.org/officeDocument/2006/relationships/slideMaster" Target="slideMasters/slideMaster44.xml"/><Relationship Id="rId65" Type="http://schemas.openxmlformats.org/officeDocument/2006/relationships/slideMaster" Target="slideMasters/slideMaster65.xml"/><Relationship Id="rId86" Type="http://schemas.openxmlformats.org/officeDocument/2006/relationships/slide" Target="slides/slide16.xml"/><Relationship Id="rId130" Type="http://schemas.openxmlformats.org/officeDocument/2006/relationships/slide" Target="slides/slide60.xml"/><Relationship Id="rId151" Type="http://schemas.openxmlformats.org/officeDocument/2006/relationships/slide" Target="slides/slide81.xml"/><Relationship Id="rId172" Type="http://schemas.openxmlformats.org/officeDocument/2006/relationships/slide" Target="slides/slide102.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39.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6.xml"/><Relationship Id="rId97" Type="http://schemas.openxmlformats.org/officeDocument/2006/relationships/slide" Target="slides/slide27.xml"/><Relationship Id="rId104" Type="http://schemas.openxmlformats.org/officeDocument/2006/relationships/slide" Target="slides/slide34.xml"/><Relationship Id="rId120" Type="http://schemas.openxmlformats.org/officeDocument/2006/relationships/slide" Target="slides/slide50.xml"/><Relationship Id="rId125" Type="http://schemas.openxmlformats.org/officeDocument/2006/relationships/slide" Target="slides/slide55.xml"/><Relationship Id="rId141" Type="http://schemas.openxmlformats.org/officeDocument/2006/relationships/slide" Target="slides/slide71.xml"/><Relationship Id="rId146" Type="http://schemas.openxmlformats.org/officeDocument/2006/relationships/slide" Target="slides/slide76.xml"/><Relationship Id="rId167" Type="http://schemas.openxmlformats.org/officeDocument/2006/relationships/slide" Target="slides/slide97.xml"/><Relationship Id="rId188"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1.xml"/><Relationship Id="rId92" Type="http://schemas.openxmlformats.org/officeDocument/2006/relationships/slide" Target="slides/slide22.xml"/><Relationship Id="rId162" Type="http://schemas.openxmlformats.org/officeDocument/2006/relationships/slide" Target="slides/slide92.xml"/><Relationship Id="rId183" Type="http://schemas.openxmlformats.org/officeDocument/2006/relationships/slide" Target="slides/slide11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17.xml"/><Relationship Id="rId110" Type="http://schemas.openxmlformats.org/officeDocument/2006/relationships/slide" Target="slides/slide40.xml"/><Relationship Id="rId115" Type="http://schemas.openxmlformats.org/officeDocument/2006/relationships/slide" Target="slides/slide45.xml"/><Relationship Id="rId131" Type="http://schemas.openxmlformats.org/officeDocument/2006/relationships/slide" Target="slides/slide61.xml"/><Relationship Id="rId136" Type="http://schemas.openxmlformats.org/officeDocument/2006/relationships/slide" Target="slides/slide66.xml"/><Relationship Id="rId157" Type="http://schemas.openxmlformats.org/officeDocument/2006/relationships/slide" Target="slides/slide87.xml"/><Relationship Id="rId178" Type="http://schemas.openxmlformats.org/officeDocument/2006/relationships/slide" Target="slides/slide108.xml"/><Relationship Id="rId61" Type="http://schemas.openxmlformats.org/officeDocument/2006/relationships/slideMaster" Target="slideMasters/slideMaster61.xml"/><Relationship Id="rId82" Type="http://schemas.openxmlformats.org/officeDocument/2006/relationships/slide" Target="slides/slide12.xml"/><Relationship Id="rId152" Type="http://schemas.openxmlformats.org/officeDocument/2006/relationships/slide" Target="slides/slide82.xml"/><Relationship Id="rId173" Type="http://schemas.openxmlformats.org/officeDocument/2006/relationships/slide" Target="slides/slide10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7.xml"/><Relationship Id="rId100" Type="http://schemas.openxmlformats.org/officeDocument/2006/relationships/slide" Target="slides/slide30.xml"/><Relationship Id="rId105" Type="http://schemas.openxmlformats.org/officeDocument/2006/relationships/slide" Target="slides/slide35.xml"/><Relationship Id="rId126" Type="http://schemas.openxmlformats.org/officeDocument/2006/relationships/slide" Target="slides/slide56.xml"/><Relationship Id="rId147" Type="http://schemas.openxmlformats.org/officeDocument/2006/relationships/slide" Target="slides/slide77.xml"/><Relationship Id="rId168" Type="http://schemas.openxmlformats.org/officeDocument/2006/relationships/slide" Target="slides/slide98.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2.xml"/><Relationship Id="rId93" Type="http://schemas.openxmlformats.org/officeDocument/2006/relationships/slide" Target="slides/slide23.xml"/><Relationship Id="rId98" Type="http://schemas.openxmlformats.org/officeDocument/2006/relationships/slide" Target="slides/slide28.xml"/><Relationship Id="rId121" Type="http://schemas.openxmlformats.org/officeDocument/2006/relationships/slide" Target="slides/slide51.xml"/><Relationship Id="rId142" Type="http://schemas.openxmlformats.org/officeDocument/2006/relationships/slide" Target="slides/slide72.xml"/><Relationship Id="rId163" Type="http://schemas.openxmlformats.org/officeDocument/2006/relationships/slide" Target="slides/slide93.xml"/><Relationship Id="rId184" Type="http://schemas.openxmlformats.org/officeDocument/2006/relationships/notesMaster" Target="notesMasters/notesMaster1.xml"/><Relationship Id="rId189"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116" Type="http://schemas.openxmlformats.org/officeDocument/2006/relationships/slide" Target="slides/slide46.xml"/><Relationship Id="rId137" Type="http://schemas.openxmlformats.org/officeDocument/2006/relationships/slide" Target="slides/slide67.xml"/><Relationship Id="rId158" Type="http://schemas.openxmlformats.org/officeDocument/2006/relationships/slide" Target="slides/slide88.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3.xml"/><Relationship Id="rId88" Type="http://schemas.openxmlformats.org/officeDocument/2006/relationships/slide" Target="slides/slide18.xml"/><Relationship Id="rId111" Type="http://schemas.openxmlformats.org/officeDocument/2006/relationships/slide" Target="slides/slide41.xml"/><Relationship Id="rId132" Type="http://schemas.openxmlformats.org/officeDocument/2006/relationships/slide" Target="slides/slide62.xml"/><Relationship Id="rId153" Type="http://schemas.openxmlformats.org/officeDocument/2006/relationships/slide" Target="slides/slide83.xml"/><Relationship Id="rId174" Type="http://schemas.openxmlformats.org/officeDocument/2006/relationships/slide" Target="slides/slide104.xml"/><Relationship Id="rId179" Type="http://schemas.openxmlformats.org/officeDocument/2006/relationships/slide" Target="slides/slide109.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36.xml"/><Relationship Id="rId127" Type="http://schemas.openxmlformats.org/officeDocument/2006/relationships/slide" Target="slides/slide5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3.xml"/><Relationship Id="rId78" Type="http://schemas.openxmlformats.org/officeDocument/2006/relationships/slide" Target="slides/slide8.xml"/><Relationship Id="rId94" Type="http://schemas.openxmlformats.org/officeDocument/2006/relationships/slide" Target="slides/slide24.xml"/><Relationship Id="rId99" Type="http://schemas.openxmlformats.org/officeDocument/2006/relationships/slide" Target="slides/slide29.xml"/><Relationship Id="rId101" Type="http://schemas.openxmlformats.org/officeDocument/2006/relationships/slide" Target="slides/slide31.xml"/><Relationship Id="rId122" Type="http://schemas.openxmlformats.org/officeDocument/2006/relationships/slide" Target="slides/slide52.xml"/><Relationship Id="rId143" Type="http://schemas.openxmlformats.org/officeDocument/2006/relationships/slide" Target="slides/slide73.xml"/><Relationship Id="rId148" Type="http://schemas.openxmlformats.org/officeDocument/2006/relationships/slide" Target="slides/slide78.xml"/><Relationship Id="rId164" Type="http://schemas.openxmlformats.org/officeDocument/2006/relationships/slide" Target="slides/slide94.xml"/><Relationship Id="rId169" Type="http://schemas.openxmlformats.org/officeDocument/2006/relationships/slide" Target="slides/slide99.xml"/><Relationship Id="rId185"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10.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19.xml"/><Relationship Id="rId112" Type="http://schemas.openxmlformats.org/officeDocument/2006/relationships/slide" Target="slides/slide42.xml"/><Relationship Id="rId133" Type="http://schemas.openxmlformats.org/officeDocument/2006/relationships/slide" Target="slides/slide63.xml"/><Relationship Id="rId154" Type="http://schemas.openxmlformats.org/officeDocument/2006/relationships/slide" Target="slides/slide84.xml"/><Relationship Id="rId175" Type="http://schemas.openxmlformats.org/officeDocument/2006/relationships/slide" Target="slides/slide105.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9.xml"/><Relationship Id="rId102" Type="http://schemas.openxmlformats.org/officeDocument/2006/relationships/slide" Target="slides/slide32.xml"/><Relationship Id="rId123" Type="http://schemas.openxmlformats.org/officeDocument/2006/relationships/slide" Target="slides/slide53.xml"/><Relationship Id="rId144" Type="http://schemas.openxmlformats.org/officeDocument/2006/relationships/slide" Target="slides/slide74.xml"/><Relationship Id="rId90" Type="http://schemas.openxmlformats.org/officeDocument/2006/relationships/slide" Target="slides/slide20.xml"/><Relationship Id="rId165" Type="http://schemas.openxmlformats.org/officeDocument/2006/relationships/slide" Target="slides/slide95.xml"/><Relationship Id="rId186" Type="http://schemas.openxmlformats.org/officeDocument/2006/relationships/presProps" Target="presProps.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43.xml"/><Relationship Id="rId134" Type="http://schemas.openxmlformats.org/officeDocument/2006/relationships/slide" Target="slides/slide64.xml"/><Relationship Id="rId80" Type="http://schemas.openxmlformats.org/officeDocument/2006/relationships/slide" Target="slides/slide10.xml"/><Relationship Id="rId155" Type="http://schemas.openxmlformats.org/officeDocument/2006/relationships/slide" Target="slides/slide85.xml"/><Relationship Id="rId176" Type="http://schemas.openxmlformats.org/officeDocument/2006/relationships/slide" Target="slides/slide106.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3.xml"/><Relationship Id="rId124" Type="http://schemas.openxmlformats.org/officeDocument/2006/relationships/slide" Target="slides/slide54.xml"/><Relationship Id="rId70" Type="http://schemas.openxmlformats.org/officeDocument/2006/relationships/slideMaster" Target="slideMasters/slideMaster70.xml"/><Relationship Id="rId91" Type="http://schemas.openxmlformats.org/officeDocument/2006/relationships/slide" Target="slides/slide21.xml"/><Relationship Id="rId145" Type="http://schemas.openxmlformats.org/officeDocument/2006/relationships/slide" Target="slides/slide75.xml"/><Relationship Id="rId166" Type="http://schemas.openxmlformats.org/officeDocument/2006/relationships/slide" Target="slides/slide96.xml"/><Relationship Id="rId187" Type="http://schemas.openxmlformats.org/officeDocument/2006/relationships/viewProps" Target="viewProps.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4.xml"/><Relationship Id="rId60" Type="http://schemas.openxmlformats.org/officeDocument/2006/relationships/slideMaster" Target="slideMasters/slideMaster60.xml"/><Relationship Id="rId81" Type="http://schemas.openxmlformats.org/officeDocument/2006/relationships/slide" Target="slides/slide11.xml"/><Relationship Id="rId135" Type="http://schemas.openxmlformats.org/officeDocument/2006/relationships/slide" Target="slides/slide65.xml"/><Relationship Id="rId156" Type="http://schemas.openxmlformats.org/officeDocument/2006/relationships/slide" Target="slides/slide86.xml"/><Relationship Id="rId177" Type="http://schemas.openxmlformats.org/officeDocument/2006/relationships/slide" Target="slides/slide10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Macintosh%20HD:Users:amiraliboroumand:cmu:Google-Internship-EdgeTPU:ML-Workload-Analysis-repaired%20-backup-graphs.xlsx" TargetMode="External"/><Relationship Id="rId1" Type="http://schemas.openxmlformats.org/officeDocument/2006/relationships/themeOverride" Target="../theme/themeOverride7.xml"/></Relationships>
</file>

<file path=ppt/charts/_rels/chart11.xml.rels><?xml version="1.0" encoding="UTF-8" standalone="yes"?>
<Relationships xmlns="http://schemas.openxmlformats.org/package/2006/relationships"><Relationship Id="rId1" Type="http://schemas.openxmlformats.org/officeDocument/2006/relationships/oleObject" Target="file:////Users/geraldo/Projects/Mensa/Plots.xlsx" TargetMode="Externa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1" Type="http://schemas.openxmlformats.org/officeDocument/2006/relationships/oleObject" Target="Chart%20in%20Microsoft%20PowerPoint" TargetMode="Externa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2" Type="http://schemas.openxmlformats.org/officeDocument/2006/relationships/oleObject" Target="Macintosh%20HD:Users:amiraliboroumand:cmu:Google-Internship-EdgeTPU:ML-Workload-Analysis-repaired%20-backup-for-graphs-copy.xlsx" TargetMode="External"/><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81578691552"/>
          <c:y val="7.03358448482896E-2"/>
          <c:w val="0.81172292699523696"/>
          <c:h val="0.54584290990013495"/>
        </c:manualLayout>
      </c:layout>
      <c:barChart>
        <c:barDir val="bar"/>
        <c:grouping val="clustered"/>
        <c:varyColors val="0"/>
        <c:ser>
          <c:idx val="0"/>
          <c:order val="0"/>
          <c:tx>
            <c:strRef>
              <c:f>Sheet1!$B$1</c:f>
              <c:strCache>
                <c:ptCount val="1"/>
                <c:pt idx="0">
                  <c:v>열3</c:v>
                </c:pt>
              </c:strCache>
            </c:strRef>
          </c:tx>
          <c:spPr>
            <a:solidFill>
              <a:schemeClr val="accent1"/>
            </a:solidFill>
            <a:ln>
              <a:solidFill>
                <a:schemeClr val="accent1">
                  <a:lumMod val="50000"/>
                </a:schemeClr>
              </a:solidFill>
            </a:ln>
            <a:effectLst/>
          </c:spPr>
          <c:invertIfNegative val="0"/>
          <c:dLbls>
            <c:dLbl>
              <c:idx val="0"/>
              <c:tx>
                <c:rich>
                  <a:bodyPr/>
                  <a:lstStyle/>
                  <a:p>
                    <a:r>
                      <a:rPr lang="en-US" altLang="ko-KR" dirty="0"/>
                      <a:t>+42%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6C2F-1441-AEBA-F00D20293B02}"/>
                </c:ext>
              </c:extLst>
            </c:dLbl>
            <c:dLbl>
              <c:idx val="1"/>
              <c:delete val="1"/>
              <c:extLst>
                <c:ext xmlns:c15="http://schemas.microsoft.com/office/drawing/2012/chart" uri="{CE6537A1-D6FC-4f65-9D91-7224C49458BB}"/>
                <c:ext xmlns:c16="http://schemas.microsoft.com/office/drawing/2014/chart" uri="{C3380CC4-5D6E-409C-BE32-E72D297353CC}">
                  <c16:uniqueId val="{00000001-6C2F-1441-AEBA-F00D20293B02}"/>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128 Cores</c:v>
                </c:pt>
                <c:pt idx="1">
                  <c:v>32 Cores</c:v>
                </c:pt>
              </c:strCache>
            </c:strRef>
          </c:cat>
          <c:val>
            <c:numRef>
              <c:f>Sheet1!$B$2:$B$3</c:f>
              <c:numCache>
                <c:formatCode>General</c:formatCode>
                <c:ptCount val="2"/>
                <c:pt idx="0">
                  <c:v>1.420607344</c:v>
                </c:pt>
                <c:pt idx="1">
                  <c:v>1</c:v>
                </c:pt>
              </c:numCache>
            </c:numRef>
          </c:val>
          <c:extLst>
            <c:ext xmlns:c16="http://schemas.microsoft.com/office/drawing/2014/chart" uri="{C3380CC4-5D6E-409C-BE32-E72D297353CC}">
              <c16:uniqueId val="{00000002-6C2F-1441-AEBA-F00D20293B02}"/>
            </c:ext>
          </c:extLst>
        </c:ser>
        <c:dLbls>
          <c:showLegendKey val="0"/>
          <c:showVal val="0"/>
          <c:showCatName val="0"/>
          <c:showSerName val="0"/>
          <c:showPercent val="0"/>
          <c:showBubbleSize val="0"/>
        </c:dLbls>
        <c:gapWidth val="50"/>
        <c:axId val="-1970970072"/>
        <c:axId val="-1970966552"/>
      </c:barChart>
      <c:catAx>
        <c:axId val="-1970970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970966552"/>
        <c:crosses val="autoZero"/>
        <c:auto val="1"/>
        <c:lblAlgn val="ctr"/>
        <c:lblOffset val="100"/>
        <c:noMultiLvlLbl val="0"/>
      </c:catAx>
      <c:valAx>
        <c:axId val="-1970966552"/>
        <c:scaling>
          <c:orientation val="minMax"/>
          <c:max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endParaRPr lang="ko-KR" altLang="en-US" dirty="0"/>
              </a:p>
            </c:rich>
          </c:tx>
          <c:layout>
            <c:manualLayout>
              <c:xMode val="edge"/>
              <c:yMode val="edge"/>
              <c:x val="0.509829153300282"/>
              <c:y val="0.8247036403960360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97097007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latin typeface="+mn-lt"/>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2375865926595"/>
          <c:y val="0.12945946535953601"/>
          <c:w val="0.86863689170001301"/>
          <c:h val="0.478239404335495"/>
        </c:manualLayout>
      </c:layout>
      <c:barChart>
        <c:barDir val="col"/>
        <c:grouping val="stacked"/>
        <c:varyColors val="0"/>
        <c:ser>
          <c:idx val="0"/>
          <c:order val="0"/>
          <c:tx>
            <c:strRef>
              <c:f>'Noronha-Proposal-Result'!$T$116</c:f>
              <c:strCache>
                <c:ptCount val="1"/>
                <c:pt idx="0">
                  <c:v>Total Static</c:v>
                </c:pt>
              </c:strCache>
            </c:strRef>
          </c:tx>
          <c:spPr>
            <a:solidFill>
              <a:schemeClr val="tx1"/>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'Noronha-Proposal-Result'!$T$117:$T$146</c:f>
              <c:numCache>
                <c:formatCode>General</c:formatCode>
                <c:ptCount val="30"/>
                <c:pt idx="0">
                  <c:v>0.18336898082999201</c:v>
                </c:pt>
                <c:pt idx="1">
                  <c:v>2.8807456200452601E-2</c:v>
                </c:pt>
                <c:pt idx="2">
                  <c:v>1.6648405087365599E-3</c:v>
                </c:pt>
                <c:pt idx="3">
                  <c:v>0.182605477659394</c:v>
                </c:pt>
                <c:pt idx="4">
                  <c:v>5.0529269869651901E-2</c:v>
                </c:pt>
                <c:pt idx="5">
                  <c:v>2.9201875643069201E-3</c:v>
                </c:pt>
                <c:pt idx="6">
                  <c:v>0.18196233170166501</c:v>
                </c:pt>
                <c:pt idx="7">
                  <c:v>4.9264944264114E-2</c:v>
                </c:pt>
                <c:pt idx="8">
                  <c:v>2.8471196589116799E-3</c:v>
                </c:pt>
                <c:pt idx="9">
                  <c:v>0.181601258270706</c:v>
                </c:pt>
                <c:pt idx="10">
                  <c:v>0.17418796532873601</c:v>
                </c:pt>
                <c:pt idx="11">
                  <c:v>4.5879366886306699E-2</c:v>
                </c:pt>
                <c:pt idx="12">
                  <c:v>0.22843217304160399</c:v>
                </c:pt>
                <c:pt idx="13">
                  <c:v>0.21229569166946</c:v>
                </c:pt>
                <c:pt idx="14">
                  <c:v>3.3444521070352798E-2</c:v>
                </c:pt>
                <c:pt idx="15">
                  <c:v>0.104250085428801</c:v>
                </c:pt>
                <c:pt idx="16">
                  <c:v>7.1166821286420004E-2</c:v>
                </c:pt>
                <c:pt idx="17">
                  <c:v>1.3518392297138899E-2</c:v>
                </c:pt>
                <c:pt idx="18">
                  <c:v>0.23801422149787699</c:v>
                </c:pt>
                <c:pt idx="19">
                  <c:v>0.21306709112519201</c:v>
                </c:pt>
                <c:pt idx="20">
                  <c:v>3.72371671329675E-2</c:v>
                </c:pt>
                <c:pt idx="21">
                  <c:v>0.18269874330908201</c:v>
                </c:pt>
                <c:pt idx="22">
                  <c:v>8.3928929598445196E-2</c:v>
                </c:pt>
                <c:pt idx="23">
                  <c:v>1.8428916065629301E-2</c:v>
                </c:pt>
                <c:pt idx="24">
                  <c:v>0.13761116944635801</c:v>
                </c:pt>
                <c:pt idx="25">
                  <c:v>5.9898695965186703E-2</c:v>
                </c:pt>
                <c:pt idx="26">
                  <c:v>3.06159912286584E-2</c:v>
                </c:pt>
                <c:pt idx="27">
                  <c:v>0.16493306137688599</c:v>
                </c:pt>
                <c:pt idx="28">
                  <c:v>8.6827059138931101E-2</c:v>
                </c:pt>
                <c:pt idx="29">
                  <c:v>2.41168260877586E-2</c:v>
                </c:pt>
              </c:numCache>
            </c:numRef>
          </c:val>
          <c:extLst>
            <c:ext xmlns:c16="http://schemas.microsoft.com/office/drawing/2014/chart" uri="{C3380CC4-5D6E-409C-BE32-E72D297353CC}">
              <c16:uniqueId val="{00000000-17DC-2444-9296-EB85C77333E5}"/>
            </c:ext>
          </c:extLst>
        </c:ser>
        <c:ser>
          <c:idx val="1"/>
          <c:order val="1"/>
          <c:tx>
            <c:strRef>
              <c:f>'Noronha-Proposal-Result'!$U$116</c:f>
              <c:strCache>
                <c:ptCount val="1"/>
                <c:pt idx="0">
                  <c:v>PE</c:v>
                </c:pt>
              </c:strCache>
            </c:strRef>
          </c:tx>
          <c:spPr>
            <a:solidFill>
              <a:schemeClr val="accent2"/>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'Noronha-Proposal-Result'!$U$117:$U$146</c:f>
              <c:numCache>
                <c:formatCode>General</c:formatCode>
                <c:ptCount val="30"/>
                <c:pt idx="0">
                  <c:v>9.0239276490578692E-3</c:v>
                </c:pt>
                <c:pt idx="1">
                  <c:v>9.0239276490578692E-3</c:v>
                </c:pt>
                <c:pt idx="2">
                  <c:v>9.0239276490578692E-3</c:v>
                </c:pt>
                <c:pt idx="3">
                  <c:v>8.9025020670481202E-3</c:v>
                </c:pt>
                <c:pt idx="4">
                  <c:v>8.9025020670481202E-3</c:v>
                </c:pt>
                <c:pt idx="5">
                  <c:v>8.9025020670481202E-3</c:v>
                </c:pt>
                <c:pt idx="6">
                  <c:v>8.9121432902873107E-3</c:v>
                </c:pt>
                <c:pt idx="7">
                  <c:v>8.9121432902873107E-3</c:v>
                </c:pt>
                <c:pt idx="8">
                  <c:v>8.9121432902873107E-3</c:v>
                </c:pt>
                <c:pt idx="9">
                  <c:v>0.30264670529030102</c:v>
                </c:pt>
                <c:pt idx="10">
                  <c:v>0.30264670529030102</c:v>
                </c:pt>
                <c:pt idx="11">
                  <c:v>0.30264670529030102</c:v>
                </c:pt>
                <c:pt idx="12">
                  <c:v>0.211107476403575</c:v>
                </c:pt>
                <c:pt idx="13">
                  <c:v>0.211107476403575</c:v>
                </c:pt>
                <c:pt idx="14">
                  <c:v>0.211107476403575</c:v>
                </c:pt>
                <c:pt idx="15">
                  <c:v>7.8692141780799404E-2</c:v>
                </c:pt>
                <c:pt idx="16">
                  <c:v>7.8692141780799404E-2</c:v>
                </c:pt>
                <c:pt idx="17">
                  <c:v>7.8692141780799404E-2</c:v>
                </c:pt>
                <c:pt idx="18">
                  <c:v>0.19984411775074201</c:v>
                </c:pt>
                <c:pt idx="19">
                  <c:v>0.19984411775074201</c:v>
                </c:pt>
                <c:pt idx="20">
                  <c:v>0.19984411775074201</c:v>
                </c:pt>
                <c:pt idx="21">
                  <c:v>0.12035191944</c:v>
                </c:pt>
                <c:pt idx="22">
                  <c:v>0.12035191944</c:v>
                </c:pt>
                <c:pt idx="23">
                  <c:v>0.12035191944</c:v>
                </c:pt>
                <c:pt idx="24">
                  <c:v>0.24015212256121099</c:v>
                </c:pt>
                <c:pt idx="25">
                  <c:v>0.24015212256121099</c:v>
                </c:pt>
                <c:pt idx="26">
                  <c:v>0.24015212256121099</c:v>
                </c:pt>
                <c:pt idx="27">
                  <c:v>0.198221753537866</c:v>
                </c:pt>
                <c:pt idx="28">
                  <c:v>0.198221753537866</c:v>
                </c:pt>
                <c:pt idx="29">
                  <c:v>0.198221753537866</c:v>
                </c:pt>
              </c:numCache>
            </c:numRef>
          </c:val>
          <c:extLst>
            <c:ext xmlns:c16="http://schemas.microsoft.com/office/drawing/2014/chart" uri="{C3380CC4-5D6E-409C-BE32-E72D297353CC}">
              <c16:uniqueId val="{00000001-17DC-2444-9296-EB85C77333E5}"/>
            </c:ext>
          </c:extLst>
        </c:ser>
        <c:ser>
          <c:idx val="2"/>
          <c:order val="2"/>
          <c:tx>
            <c:strRef>
              <c:f>'Noronha-Proposal-Result'!$V$116</c:f>
              <c:strCache>
                <c:ptCount val="1"/>
                <c:pt idx="0">
                  <c:v>Param Buffer+NoC</c:v>
                </c:pt>
              </c:strCache>
            </c:strRef>
          </c:tx>
          <c:spPr>
            <a:solidFill>
              <a:schemeClr val="bg2">
                <a:lumMod val="65000"/>
              </a:schemeClr>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'Noronha-Proposal-Result'!$V$117:$V$146</c:f>
              <c:numCache>
                <c:formatCode>General</c:formatCode>
                <c:ptCount val="30"/>
                <c:pt idx="0">
                  <c:v>1.17319578794446E-2</c:v>
                </c:pt>
                <c:pt idx="1">
                  <c:v>1.17319578794446E-2</c:v>
                </c:pt>
                <c:pt idx="2">
                  <c:v>0</c:v>
                </c:pt>
                <c:pt idx="3">
                  <c:v>1.26463384742045E-2</c:v>
                </c:pt>
                <c:pt idx="4">
                  <c:v>1.26463384742045E-2</c:v>
                </c:pt>
                <c:pt idx="5">
                  <c:v>0</c:v>
                </c:pt>
                <c:pt idx="6">
                  <c:v>1.22304942107313E-2</c:v>
                </c:pt>
                <c:pt idx="7">
                  <c:v>1.22304942107313E-2</c:v>
                </c:pt>
                <c:pt idx="8">
                  <c:v>0</c:v>
                </c:pt>
                <c:pt idx="9">
                  <c:v>0.35616827105794402</c:v>
                </c:pt>
                <c:pt idx="10">
                  <c:v>0.35616827105794402</c:v>
                </c:pt>
                <c:pt idx="11">
                  <c:v>6.6223757251329196E-3</c:v>
                </c:pt>
                <c:pt idx="12">
                  <c:v>0.364500915103388</c:v>
                </c:pt>
                <c:pt idx="13">
                  <c:v>0.364500915103388</c:v>
                </c:pt>
                <c:pt idx="14">
                  <c:v>8.6009506674301801E-3</c:v>
                </c:pt>
                <c:pt idx="15">
                  <c:v>0.62156848757749905</c:v>
                </c:pt>
                <c:pt idx="16">
                  <c:v>0.62156848757749905</c:v>
                </c:pt>
                <c:pt idx="17">
                  <c:v>1.14344534757841E-2</c:v>
                </c:pt>
                <c:pt idx="18">
                  <c:v>0.35461763122291701</c:v>
                </c:pt>
                <c:pt idx="19">
                  <c:v>0.35461763122291701</c:v>
                </c:pt>
                <c:pt idx="20">
                  <c:v>8.1578121744225098E-3</c:v>
                </c:pt>
                <c:pt idx="21">
                  <c:v>0.14232606012886101</c:v>
                </c:pt>
                <c:pt idx="22">
                  <c:v>0.14232606012886101</c:v>
                </c:pt>
                <c:pt idx="23">
                  <c:v>2.5231355232569201E-3</c:v>
                </c:pt>
                <c:pt idx="24">
                  <c:v>0.157034360792177</c:v>
                </c:pt>
                <c:pt idx="25">
                  <c:v>0.157034360792177</c:v>
                </c:pt>
                <c:pt idx="26">
                  <c:v>2.5904245573330799E-3</c:v>
                </c:pt>
                <c:pt idx="27">
                  <c:v>0.191725325515018</c:v>
                </c:pt>
                <c:pt idx="28">
                  <c:v>0.191725325515018</c:v>
                </c:pt>
                <c:pt idx="29">
                  <c:v>3.8424508294236498E-3</c:v>
                </c:pt>
              </c:numCache>
            </c:numRef>
          </c:val>
          <c:extLst>
            <c:ext xmlns:c16="http://schemas.microsoft.com/office/drawing/2014/chart" uri="{C3380CC4-5D6E-409C-BE32-E72D297353CC}">
              <c16:uniqueId val="{00000002-17DC-2444-9296-EB85C77333E5}"/>
            </c:ext>
          </c:extLst>
        </c:ser>
        <c:ser>
          <c:idx val="3"/>
          <c:order val="3"/>
          <c:tx>
            <c:strRef>
              <c:f>'Noronha-Proposal-Result'!$W$116</c:f>
              <c:strCache>
                <c:ptCount val="1"/>
                <c:pt idx="0">
                  <c:v>Act Buffer+NoC </c:v>
                </c:pt>
              </c:strCache>
            </c:strRef>
          </c:tx>
          <c:spPr>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'Noronha-Proposal-Result'!$W$117:$W$146</c:f>
              <c:numCache>
                <c:formatCode>General</c:formatCode>
                <c:ptCount val="30"/>
                <c:pt idx="0">
                  <c:v>2.9555537094047102E-4</c:v>
                </c:pt>
                <c:pt idx="1">
                  <c:v>2.9555537094047102E-4</c:v>
                </c:pt>
                <c:pt idx="2">
                  <c:v>9.2361053418897092E-6</c:v>
                </c:pt>
                <c:pt idx="3">
                  <c:v>5.0107283867161596E-4</c:v>
                </c:pt>
                <c:pt idx="4">
                  <c:v>5.0107283867161596E-4</c:v>
                </c:pt>
                <c:pt idx="5">
                  <c:v>1.5658526208487999E-5</c:v>
                </c:pt>
                <c:pt idx="6">
                  <c:v>4.7681475228888098E-4</c:v>
                </c:pt>
                <c:pt idx="7">
                  <c:v>4.7681475228888098E-4</c:v>
                </c:pt>
                <c:pt idx="8">
                  <c:v>1.49004610090275E-5</c:v>
                </c:pt>
                <c:pt idx="9">
                  <c:v>1.1177727163700701E-2</c:v>
                </c:pt>
                <c:pt idx="10">
                  <c:v>1.1177727163700701E-2</c:v>
                </c:pt>
                <c:pt idx="11">
                  <c:v>2.0783184535549999E-4</c:v>
                </c:pt>
                <c:pt idx="12">
                  <c:v>1.3213716411052699E-2</c:v>
                </c:pt>
                <c:pt idx="13">
                  <c:v>1.3213716411052699E-2</c:v>
                </c:pt>
                <c:pt idx="14">
                  <c:v>3.1179763417779101E-4</c:v>
                </c:pt>
                <c:pt idx="15">
                  <c:v>2.4600990708866101E-2</c:v>
                </c:pt>
                <c:pt idx="16">
                  <c:v>2.4600990708866101E-2</c:v>
                </c:pt>
                <c:pt idx="17">
                  <c:v>4.6662127278753298E-4</c:v>
                </c:pt>
                <c:pt idx="18">
                  <c:v>1.3074099229801499E-2</c:v>
                </c:pt>
                <c:pt idx="19">
                  <c:v>1.3074099229801499E-2</c:v>
                </c:pt>
                <c:pt idx="20">
                  <c:v>3.0237853406216598E-4</c:v>
                </c:pt>
                <c:pt idx="21">
                  <c:v>4.4215647416857599E-3</c:v>
                </c:pt>
                <c:pt idx="22">
                  <c:v>4.4215647416857599E-3</c:v>
                </c:pt>
                <c:pt idx="23">
                  <c:v>8.4816955952810505E-5</c:v>
                </c:pt>
                <c:pt idx="24">
                  <c:v>5.4670362156908703E-3</c:v>
                </c:pt>
                <c:pt idx="25">
                  <c:v>5.4670362156908703E-3</c:v>
                </c:pt>
                <c:pt idx="26">
                  <c:v>9.32644896359156E-5</c:v>
                </c:pt>
                <c:pt idx="27">
                  <c:v>6.4590966926953404E-3</c:v>
                </c:pt>
                <c:pt idx="28">
                  <c:v>6.4590966926953404E-3</c:v>
                </c:pt>
                <c:pt idx="29">
                  <c:v>1.3406096723522499E-4</c:v>
                </c:pt>
              </c:numCache>
            </c:numRef>
          </c:val>
          <c:extLst>
            <c:ext xmlns:c16="http://schemas.microsoft.com/office/drawing/2014/chart" uri="{C3380CC4-5D6E-409C-BE32-E72D297353CC}">
              <c16:uniqueId val="{00000003-17DC-2444-9296-EB85C77333E5}"/>
            </c:ext>
          </c:extLst>
        </c:ser>
        <c:ser>
          <c:idx val="4"/>
          <c:order val="4"/>
          <c:tx>
            <c:strRef>
              <c:f>'Noronha-Proposal-Result'!$X$116</c:f>
              <c:strCache>
                <c:ptCount val="1"/>
                <c:pt idx="0">
                  <c:v>Off-chip Interconnect </c:v>
                </c:pt>
              </c:strCache>
            </c:strRef>
          </c:tx>
          <c:spPr>
            <a:solidFill>
              <a:srgbClr val="2661B1"/>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'Noronha-Proposal-Result'!$X$117:$X$146</c:f>
              <c:numCache>
                <c:formatCode>General</c:formatCode>
                <c:ptCount val="30"/>
                <c:pt idx="0">
                  <c:v>0.31791391739083502</c:v>
                </c:pt>
                <c:pt idx="1">
                  <c:v>0.31791391739083502</c:v>
                </c:pt>
                <c:pt idx="2">
                  <c:v>0</c:v>
                </c:pt>
                <c:pt idx="3">
                  <c:v>0.31782002356071198</c:v>
                </c:pt>
                <c:pt idx="4">
                  <c:v>0.31782002356071198</c:v>
                </c:pt>
                <c:pt idx="5">
                  <c:v>0</c:v>
                </c:pt>
                <c:pt idx="6">
                  <c:v>0.31824903738062998</c:v>
                </c:pt>
                <c:pt idx="7">
                  <c:v>0.31824903738062998</c:v>
                </c:pt>
                <c:pt idx="8">
                  <c:v>0</c:v>
                </c:pt>
                <c:pt idx="9">
                  <c:v>5.9303112174764402E-2</c:v>
                </c:pt>
                <c:pt idx="10">
                  <c:v>5.9303112174764402E-2</c:v>
                </c:pt>
                <c:pt idx="11">
                  <c:v>2.8786138858653401E-2</c:v>
                </c:pt>
                <c:pt idx="12">
                  <c:v>7.3025262353798304E-2</c:v>
                </c:pt>
                <c:pt idx="13">
                  <c:v>7.3025262353798304E-2</c:v>
                </c:pt>
                <c:pt idx="14">
                  <c:v>1.08559513443764E-2</c:v>
                </c:pt>
                <c:pt idx="15">
                  <c:v>6.8287030770842597E-2</c:v>
                </c:pt>
                <c:pt idx="16">
                  <c:v>6.8287030770842597E-2</c:v>
                </c:pt>
                <c:pt idx="17">
                  <c:v>6.8711290198049096E-3</c:v>
                </c:pt>
                <c:pt idx="18">
                  <c:v>7.7702269849615493E-2</c:v>
                </c:pt>
                <c:pt idx="19">
                  <c:v>7.7702269849615493E-2</c:v>
                </c:pt>
                <c:pt idx="20">
                  <c:v>8.00304014363434E-3</c:v>
                </c:pt>
                <c:pt idx="21">
                  <c:v>0.21986082412801999</c:v>
                </c:pt>
                <c:pt idx="22">
                  <c:v>0.21986082412801999</c:v>
                </c:pt>
                <c:pt idx="23">
                  <c:v>1.09143543164239E-2</c:v>
                </c:pt>
                <c:pt idx="24">
                  <c:v>0.183710413979845</c:v>
                </c:pt>
                <c:pt idx="25">
                  <c:v>0.183710413979845</c:v>
                </c:pt>
                <c:pt idx="26">
                  <c:v>1.8102743050721699E-2</c:v>
                </c:pt>
                <c:pt idx="27">
                  <c:v>0.192662946552287</c:v>
                </c:pt>
                <c:pt idx="28">
                  <c:v>0.192662946552287</c:v>
                </c:pt>
                <c:pt idx="29">
                  <c:v>1.25364080315724E-2</c:v>
                </c:pt>
              </c:numCache>
            </c:numRef>
          </c:val>
          <c:extLst>
            <c:ext xmlns:c16="http://schemas.microsoft.com/office/drawing/2014/chart" uri="{C3380CC4-5D6E-409C-BE32-E72D297353CC}">
              <c16:uniqueId val="{00000004-17DC-2444-9296-EB85C77333E5}"/>
            </c:ext>
          </c:extLst>
        </c:ser>
        <c:ser>
          <c:idx val="5"/>
          <c:order val="5"/>
          <c:tx>
            <c:strRef>
              <c:f>'Noronha-Proposal-Result'!$Y$116</c:f>
              <c:strCache>
                <c:ptCount val="1"/>
                <c:pt idx="0">
                  <c:v>DRAM </c:v>
                </c:pt>
              </c:strCache>
            </c:strRef>
          </c:tx>
          <c:spPr>
            <a:solidFill>
              <a:schemeClr val="accent3">
                <a:lumMod val="60000"/>
                <a:lumOff val="40000"/>
              </a:schemeClr>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'Noronha-Proposal-Result'!$Y$117:$Y$146</c:f>
              <c:numCache>
                <c:formatCode>General</c:formatCode>
                <c:ptCount val="30"/>
                <c:pt idx="0">
                  <c:v>0.47766566087973</c:v>
                </c:pt>
                <c:pt idx="1">
                  <c:v>0.47766566087973</c:v>
                </c:pt>
                <c:pt idx="2">
                  <c:v>0.166110021836711</c:v>
                </c:pt>
                <c:pt idx="3">
                  <c:v>0.47752458539997</c:v>
                </c:pt>
                <c:pt idx="4">
                  <c:v>0.47752458539997</c:v>
                </c:pt>
                <c:pt idx="5">
                  <c:v>0.16606096231047199</c:v>
                </c:pt>
                <c:pt idx="6">
                  <c:v>0.47816917866439701</c:v>
                </c:pt>
                <c:pt idx="7">
                  <c:v>0.47816917866439701</c:v>
                </c:pt>
                <c:pt idx="8">
                  <c:v>0.16628512203137899</c:v>
                </c:pt>
                <c:pt idx="9">
                  <c:v>8.9102926042583602E-2</c:v>
                </c:pt>
                <c:pt idx="10">
                  <c:v>8.9102926042583602E-2</c:v>
                </c:pt>
                <c:pt idx="11">
                  <c:v>3.0985876111314401E-2</c:v>
                </c:pt>
                <c:pt idx="12">
                  <c:v>0.10972045668658199</c:v>
                </c:pt>
                <c:pt idx="13">
                  <c:v>0.10972045668658199</c:v>
                </c:pt>
                <c:pt idx="14">
                  <c:v>3.8155699579859599E-2</c:v>
                </c:pt>
                <c:pt idx="15">
                  <c:v>0.10260126373319101</c:v>
                </c:pt>
                <c:pt idx="16">
                  <c:v>0.10260126373319101</c:v>
                </c:pt>
                <c:pt idx="17">
                  <c:v>3.5679973577765298E-2</c:v>
                </c:pt>
                <c:pt idx="18">
                  <c:v>0.116747660449047</c:v>
                </c:pt>
                <c:pt idx="19">
                  <c:v>0.116747660449047</c:v>
                </c:pt>
                <c:pt idx="20">
                  <c:v>4.0599435996424099E-2</c:v>
                </c:pt>
                <c:pt idx="21">
                  <c:v>0.33034088825234997</c:v>
                </c:pt>
                <c:pt idx="22">
                  <c:v>0.33034088825234997</c:v>
                </c:pt>
                <c:pt idx="23">
                  <c:v>0.11487728060688999</c:v>
                </c:pt>
                <c:pt idx="24">
                  <c:v>0.276024897004718</c:v>
                </c:pt>
                <c:pt idx="25">
                  <c:v>0.276024897004718</c:v>
                </c:pt>
                <c:pt idx="26">
                  <c:v>9.5988691304469201E-2</c:v>
                </c:pt>
                <c:pt idx="27">
                  <c:v>0.289476077194812</c:v>
                </c:pt>
                <c:pt idx="28">
                  <c:v>0.289476077194812</c:v>
                </c:pt>
                <c:pt idx="29">
                  <c:v>0.101005795165806</c:v>
                </c:pt>
              </c:numCache>
            </c:numRef>
          </c:val>
          <c:extLst>
            <c:ext xmlns:c16="http://schemas.microsoft.com/office/drawing/2014/chart" uri="{C3380CC4-5D6E-409C-BE32-E72D297353CC}">
              <c16:uniqueId val="{00000005-17DC-2444-9296-EB85C77333E5}"/>
            </c:ext>
          </c:extLst>
        </c:ser>
        <c:dLbls>
          <c:showLegendKey val="0"/>
          <c:showVal val="0"/>
          <c:showCatName val="0"/>
          <c:showSerName val="0"/>
          <c:showPercent val="0"/>
          <c:showBubbleSize val="0"/>
        </c:dLbls>
        <c:gapWidth val="150"/>
        <c:overlap val="100"/>
        <c:axId val="1822949240"/>
        <c:axId val="1822952264"/>
      </c:barChart>
      <c:catAx>
        <c:axId val="1822949240"/>
        <c:scaling>
          <c:orientation val="minMax"/>
        </c:scaling>
        <c:delete val="0"/>
        <c:axPos val="b"/>
        <c:numFmt formatCode="General" sourceLinked="0"/>
        <c:majorTickMark val="out"/>
        <c:minorTickMark val="none"/>
        <c:tickLblPos val="nextTo"/>
        <c:txPr>
          <a:bodyPr/>
          <a:lstStyle/>
          <a:p>
            <a:pPr>
              <a:defRPr sz="1700" b="0">
                <a:latin typeface="Gill Sans MT" panose="020B0502020104020203" pitchFamily="34" charset="77"/>
              </a:defRPr>
            </a:pPr>
            <a:endParaRPr lang="en-US"/>
          </a:p>
        </c:txPr>
        <c:crossAx val="1822952264"/>
        <c:crosses val="autoZero"/>
        <c:auto val="1"/>
        <c:lblAlgn val="ctr"/>
        <c:lblOffset val="100"/>
        <c:noMultiLvlLbl val="0"/>
      </c:catAx>
      <c:valAx>
        <c:axId val="1822952264"/>
        <c:scaling>
          <c:orientation val="minMax"/>
          <c:max val="1"/>
        </c:scaling>
        <c:delete val="0"/>
        <c:axPos val="l"/>
        <c:majorGridlines/>
        <c:title>
          <c:tx>
            <c:rich>
              <a:bodyPr rot="-5400000" vert="horz"/>
              <a:lstStyle/>
              <a:p>
                <a:pPr>
                  <a:defRPr sz="2000">
                    <a:latin typeface="Gill Sans MT" panose="020B0502020104020203" pitchFamily="34" charset="77"/>
                  </a:defRPr>
                </a:pPr>
                <a:r>
                  <a:rPr lang="en-US" sz="2000">
                    <a:latin typeface="Gill Sans MT" panose="020B0502020104020203" pitchFamily="34" charset="77"/>
                  </a:rPr>
                  <a:t>Normalized Energy</a:t>
                </a:r>
              </a:p>
            </c:rich>
          </c:tx>
          <c:layout>
            <c:manualLayout>
              <c:xMode val="edge"/>
              <c:yMode val="edge"/>
              <c:x val="1.0928961748633901E-2"/>
              <c:y val="0.13647727215479999"/>
            </c:manualLayout>
          </c:layout>
          <c:overlay val="0"/>
        </c:title>
        <c:numFmt formatCode="General" sourceLinked="0"/>
        <c:majorTickMark val="out"/>
        <c:minorTickMark val="none"/>
        <c:tickLblPos val="nextTo"/>
        <c:txPr>
          <a:bodyPr/>
          <a:lstStyle/>
          <a:p>
            <a:pPr>
              <a:defRPr sz="2000">
                <a:latin typeface="Gill Sans MT" panose="020B0502020104020203" pitchFamily="34" charset="77"/>
              </a:defRPr>
            </a:pPr>
            <a:endParaRPr lang="en-US"/>
          </a:p>
        </c:txPr>
        <c:crossAx val="1822949240"/>
        <c:crosses val="autoZero"/>
        <c:crossBetween val="between"/>
        <c:majorUnit val="0.25"/>
      </c:valAx>
      <c:spPr>
        <a:ln>
          <a:solidFill>
            <a:schemeClr val="tx1"/>
          </a:solidFill>
        </a:ln>
      </c:spPr>
    </c:plotArea>
    <c:legend>
      <c:legendPos val="t"/>
      <c:layout>
        <c:manualLayout>
          <c:xMode val="edge"/>
          <c:yMode val="edge"/>
          <c:x val="0"/>
          <c:y val="0"/>
          <c:w val="1"/>
          <c:h val="0.107947399089509"/>
        </c:manualLayout>
      </c:layout>
      <c:overlay val="0"/>
      <c:txPr>
        <a:bodyPr/>
        <a:lstStyle/>
        <a:p>
          <a:pPr>
            <a:defRPr sz="2000" b="1">
              <a:latin typeface="Gill Sans MT" panose="020B0502020104020203" pitchFamily="34" charset="77"/>
            </a:defRPr>
          </a:pPr>
          <a:endParaRPr lang="en-US"/>
        </a:p>
      </c:txPr>
    </c:legend>
    <c:plotVisOnly val="1"/>
    <c:dispBlanksAs val="gap"/>
    <c:showDLblsOverMax val="0"/>
  </c:chart>
  <c:spPr>
    <a:ln>
      <a:noFill/>
    </a:ln>
  </c:spPr>
  <c:externalData r:id="rId2">
    <c:autoUpdate val="0"/>
  </c:externalData>
  <c:userShapes r:id="rId3"/>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8148997956945996E-2"/>
          <c:y val="0.20808248162278836"/>
          <c:w val="0.88223132274709237"/>
          <c:h val="0.66291298035022728"/>
        </c:manualLayout>
      </c:layout>
      <c:barChart>
        <c:barDir val="col"/>
        <c:grouping val="clustered"/>
        <c:varyColors val="0"/>
        <c:ser>
          <c:idx val="0"/>
          <c:order val="0"/>
          <c:tx>
            <c:strRef>
              <c:f>'Utilization (2)'!$AR$97</c:f>
              <c:strCache>
                <c:ptCount val="1"/>
                <c:pt idx="0">
                  <c:v>Base</c:v>
                </c:pt>
              </c:strCache>
            </c:strRef>
          </c:tx>
          <c:spPr>
            <a:solidFill>
              <a:schemeClr val="tx1">
                <a:lumMod val="65000"/>
                <a:lumOff val="35000"/>
              </a:schemeClr>
            </a:solidFill>
            <a:ln>
              <a:solidFill>
                <a:srgbClr val="000000"/>
              </a:solidFill>
            </a:ln>
          </c:spPr>
          <c:invertIfNegative val="0"/>
          <c:cat>
            <c:strRef>
              <c:f>'Utilization (2)'!$AP$98:$AP$107</c:f>
              <c:strCache>
                <c:ptCount val="10"/>
                <c:pt idx="0">
                  <c:v>LSTM1</c:v>
                </c:pt>
                <c:pt idx="1">
                  <c:v>Trans.1</c:v>
                </c:pt>
                <c:pt idx="2">
                  <c:v>Trans.2</c:v>
                </c:pt>
                <c:pt idx="3">
                  <c:v>CNN5</c:v>
                </c:pt>
                <c:pt idx="4">
                  <c:v>CNN9</c:v>
                </c:pt>
                <c:pt idx="5">
                  <c:v>CNN10</c:v>
                </c:pt>
                <c:pt idx="6">
                  <c:v>CNN12</c:v>
                </c:pt>
                <c:pt idx="7">
                  <c:v>RCNN1</c:v>
                </c:pt>
                <c:pt idx="8">
                  <c:v>RCNN3</c:v>
                </c:pt>
                <c:pt idx="9">
                  <c:v>Average</c:v>
                </c:pt>
              </c:strCache>
            </c:strRef>
          </c:cat>
          <c:val>
            <c:numRef>
              <c:f>'Utilization (2)'!$AR$98:$AR$107</c:f>
              <c:numCache>
                <c:formatCode>General</c:formatCode>
                <c:ptCount val="10"/>
                <c:pt idx="0">
                  <c:v>1</c:v>
                </c:pt>
                <c:pt idx="1">
                  <c:v>1</c:v>
                </c:pt>
                <c:pt idx="2">
                  <c:v>1</c:v>
                </c:pt>
                <c:pt idx="3">
                  <c:v>1</c:v>
                </c:pt>
                <c:pt idx="4">
                  <c:v>1</c:v>
                </c:pt>
                <c:pt idx="5">
                  <c:v>1</c:v>
                </c:pt>
                <c:pt idx="6">
                  <c:v>1</c:v>
                </c:pt>
                <c:pt idx="7">
                  <c:v>1</c:v>
                </c:pt>
                <c:pt idx="8">
                  <c:v>1</c:v>
                </c:pt>
                <c:pt idx="9">
                  <c:v>1</c:v>
                </c:pt>
              </c:numCache>
            </c:numRef>
          </c:val>
          <c:extLst>
            <c:ext xmlns:c16="http://schemas.microsoft.com/office/drawing/2014/chart" uri="{C3380CC4-5D6E-409C-BE32-E72D297353CC}">
              <c16:uniqueId val="{00000000-DB45-1C4E-993A-F14DA9316A2A}"/>
            </c:ext>
          </c:extLst>
        </c:ser>
        <c:ser>
          <c:idx val="2"/>
          <c:order val="1"/>
          <c:tx>
            <c:strRef>
              <c:f>'Utilization (2)'!$AT$97</c:f>
              <c:strCache>
                <c:ptCount val="1"/>
                <c:pt idx="0">
                  <c:v>Base+HB</c:v>
                </c:pt>
              </c:strCache>
            </c:strRef>
          </c:tx>
          <c:spPr>
            <a:solidFill>
              <a:schemeClr val="accent3">
                <a:lumMod val="40000"/>
                <a:lumOff val="60000"/>
              </a:schemeClr>
            </a:solidFill>
            <a:ln>
              <a:solidFill>
                <a:srgbClr val="000000"/>
              </a:solidFill>
            </a:ln>
          </c:spPr>
          <c:invertIfNegative val="0"/>
          <c:cat>
            <c:strRef>
              <c:f>'Utilization (2)'!$AP$98:$AP$107</c:f>
              <c:strCache>
                <c:ptCount val="10"/>
                <c:pt idx="0">
                  <c:v>LSTM1</c:v>
                </c:pt>
                <c:pt idx="1">
                  <c:v>Trans.1</c:v>
                </c:pt>
                <c:pt idx="2">
                  <c:v>Trans.2</c:v>
                </c:pt>
                <c:pt idx="3">
                  <c:v>CNN5</c:v>
                </c:pt>
                <c:pt idx="4">
                  <c:v>CNN9</c:v>
                </c:pt>
                <c:pt idx="5">
                  <c:v>CNN10</c:v>
                </c:pt>
                <c:pt idx="6">
                  <c:v>CNN12</c:v>
                </c:pt>
                <c:pt idx="7">
                  <c:v>RCNN1</c:v>
                </c:pt>
                <c:pt idx="8">
                  <c:v>RCNN3</c:v>
                </c:pt>
                <c:pt idx="9">
                  <c:v>Average</c:v>
                </c:pt>
              </c:strCache>
            </c:strRef>
          </c:cat>
          <c:val>
            <c:numRef>
              <c:f>'Utilization (2)'!$AT$98:$AT$107</c:f>
              <c:numCache>
                <c:formatCode>General</c:formatCode>
                <c:ptCount val="10"/>
                <c:pt idx="0">
                  <c:v>6.3653305433858636</c:v>
                </c:pt>
                <c:pt idx="1">
                  <c:v>3.6138554570539538</c:v>
                </c:pt>
                <c:pt idx="2">
                  <c:v>3.6935458756666288</c:v>
                </c:pt>
                <c:pt idx="3">
                  <c:v>1.6198442345668389</c:v>
                </c:pt>
                <c:pt idx="4">
                  <c:v>1.7640153705117436</c:v>
                </c:pt>
                <c:pt idx="5">
                  <c:v>1.4648692121463933</c:v>
                </c:pt>
                <c:pt idx="6">
                  <c:v>1.6460024597759921</c:v>
                </c:pt>
                <c:pt idx="7">
                  <c:v>2.1768268007610452</c:v>
                </c:pt>
                <c:pt idx="8">
                  <c:v>2.2973984195972852</c:v>
                </c:pt>
                <c:pt idx="9">
                  <c:v>2.5183276782952482</c:v>
                </c:pt>
              </c:numCache>
            </c:numRef>
          </c:val>
          <c:extLst>
            <c:ext xmlns:c16="http://schemas.microsoft.com/office/drawing/2014/chart" uri="{C3380CC4-5D6E-409C-BE32-E72D297353CC}">
              <c16:uniqueId val="{00000001-DB45-1C4E-993A-F14DA9316A2A}"/>
            </c:ext>
          </c:extLst>
        </c:ser>
        <c:ser>
          <c:idx val="4"/>
          <c:order val="2"/>
          <c:tx>
            <c:strRef>
              <c:f>'Utilization (2)'!$AX$97</c:f>
              <c:strCache>
                <c:ptCount val="1"/>
                <c:pt idx="0">
                  <c:v>Mensa</c:v>
                </c:pt>
              </c:strCache>
            </c:strRef>
          </c:tx>
          <c:spPr>
            <a:solidFill>
              <a:srgbClr val="EA4335"/>
            </a:solidFill>
            <a:ln>
              <a:solidFill>
                <a:srgbClr val="000000"/>
              </a:solidFill>
            </a:ln>
          </c:spPr>
          <c:invertIfNegative val="0"/>
          <c:cat>
            <c:strRef>
              <c:f>'Utilization (2)'!$AP$98:$AP$107</c:f>
              <c:strCache>
                <c:ptCount val="10"/>
                <c:pt idx="0">
                  <c:v>LSTM1</c:v>
                </c:pt>
                <c:pt idx="1">
                  <c:v>Trans.1</c:v>
                </c:pt>
                <c:pt idx="2">
                  <c:v>Trans.2</c:v>
                </c:pt>
                <c:pt idx="3">
                  <c:v>CNN5</c:v>
                </c:pt>
                <c:pt idx="4">
                  <c:v>CNN9</c:v>
                </c:pt>
                <c:pt idx="5">
                  <c:v>CNN10</c:v>
                </c:pt>
                <c:pt idx="6">
                  <c:v>CNN12</c:v>
                </c:pt>
                <c:pt idx="7">
                  <c:v>RCNN1</c:v>
                </c:pt>
                <c:pt idx="8">
                  <c:v>RCNN3</c:v>
                </c:pt>
                <c:pt idx="9">
                  <c:v>Average</c:v>
                </c:pt>
              </c:strCache>
            </c:strRef>
          </c:cat>
          <c:val>
            <c:numRef>
              <c:f>'Utilization (2)'!$AX$98:$AX$107</c:f>
              <c:numCache>
                <c:formatCode>General</c:formatCode>
                <c:ptCount val="10"/>
                <c:pt idx="0">
                  <c:v>8.0451599385564503</c:v>
                </c:pt>
                <c:pt idx="1">
                  <c:v>4.567562508915513</c:v>
                </c:pt>
                <c:pt idx="2">
                  <c:v>4.6682834626726848</c:v>
                </c:pt>
                <c:pt idx="3">
                  <c:v>1.9823671287224456</c:v>
                </c:pt>
                <c:pt idx="4">
                  <c:v>2.1830123417667449</c:v>
                </c:pt>
                <c:pt idx="5">
                  <c:v>1.7926281653712199</c:v>
                </c:pt>
                <c:pt idx="6">
                  <c:v>2.0494360756990289</c:v>
                </c:pt>
                <c:pt idx="7">
                  <c:v>2.7569560320811219</c:v>
                </c:pt>
                <c:pt idx="8">
                  <c:v>2.6132375968995327</c:v>
                </c:pt>
                <c:pt idx="9">
                  <c:v>3.1173452494995408</c:v>
                </c:pt>
              </c:numCache>
            </c:numRef>
          </c:val>
          <c:extLst>
            <c:ext xmlns:c16="http://schemas.microsoft.com/office/drawing/2014/chart" uri="{C3380CC4-5D6E-409C-BE32-E72D297353CC}">
              <c16:uniqueId val="{00000002-DB45-1C4E-993A-F14DA9316A2A}"/>
            </c:ext>
          </c:extLst>
        </c:ser>
        <c:dLbls>
          <c:showLegendKey val="0"/>
          <c:showVal val="0"/>
          <c:showCatName val="0"/>
          <c:showSerName val="0"/>
          <c:showPercent val="0"/>
          <c:showBubbleSize val="0"/>
        </c:dLbls>
        <c:gapWidth val="150"/>
        <c:axId val="2138830856"/>
        <c:axId val="2138835688"/>
      </c:barChart>
      <c:catAx>
        <c:axId val="2138830856"/>
        <c:scaling>
          <c:orientation val="minMax"/>
        </c:scaling>
        <c:delete val="0"/>
        <c:axPos val="b"/>
        <c:numFmt formatCode="General" sourceLinked="0"/>
        <c:majorTickMark val="out"/>
        <c:minorTickMark val="none"/>
        <c:tickLblPos val="nextTo"/>
        <c:crossAx val="2138835688"/>
        <c:crosses val="autoZero"/>
        <c:auto val="1"/>
        <c:lblAlgn val="ctr"/>
        <c:lblOffset val="100"/>
        <c:noMultiLvlLbl val="0"/>
      </c:catAx>
      <c:valAx>
        <c:axId val="2138835688"/>
        <c:scaling>
          <c:orientation val="minMax"/>
          <c:max val="8"/>
          <c:min val="0"/>
        </c:scaling>
        <c:delete val="0"/>
        <c:axPos val="l"/>
        <c:majorGridlines/>
        <c:title>
          <c:tx>
            <c:rich>
              <a:bodyPr rot="-5400000" vert="horz"/>
              <a:lstStyle/>
              <a:p>
                <a:pPr>
                  <a:defRPr/>
                </a:pPr>
                <a:r>
                  <a:rPr lang="en-US" dirty="0"/>
                  <a:t>Normalized</a:t>
                </a:r>
                <a:r>
                  <a:rPr lang="en-US" baseline="0" dirty="0"/>
                  <a:t> </a:t>
                </a:r>
                <a:r>
                  <a:rPr lang="en-US" dirty="0"/>
                  <a:t> Throughput</a:t>
                </a:r>
              </a:p>
            </c:rich>
          </c:tx>
          <c:layout>
            <c:manualLayout>
              <c:xMode val="edge"/>
              <c:yMode val="edge"/>
              <c:x val="2.6809939432353512E-2"/>
              <c:y val="0.18160605580839495"/>
            </c:manualLayout>
          </c:layout>
          <c:overlay val="0"/>
        </c:title>
        <c:numFmt formatCode="General" sourceLinked="0"/>
        <c:majorTickMark val="out"/>
        <c:minorTickMark val="none"/>
        <c:tickLblPos val="nextTo"/>
        <c:crossAx val="2138830856"/>
        <c:crosses val="autoZero"/>
        <c:crossBetween val="between"/>
        <c:majorUnit val="2"/>
      </c:valAx>
      <c:spPr>
        <a:noFill/>
        <a:ln>
          <a:solidFill>
            <a:schemeClr val="tx1"/>
          </a:solidFill>
        </a:ln>
      </c:spPr>
    </c:plotArea>
    <c:legend>
      <c:legendPos val="t"/>
      <c:layout>
        <c:manualLayout>
          <c:xMode val="edge"/>
          <c:yMode val="edge"/>
          <c:x val="0.23272073726119308"/>
          <c:y val="3.9382161898601803E-2"/>
          <c:w val="0.59480202713623009"/>
          <c:h val="0.15992154552220292"/>
        </c:manualLayout>
      </c:layout>
      <c:overlay val="0"/>
      <c:txPr>
        <a:bodyPr/>
        <a:lstStyle/>
        <a:p>
          <a:pPr>
            <a:defRPr sz="2000"/>
          </a:pPr>
          <a:endParaRPr lang="en-US"/>
        </a:p>
      </c:txPr>
    </c:legend>
    <c:plotVisOnly val="1"/>
    <c:dispBlanksAs val="gap"/>
    <c:showDLblsOverMax val="0"/>
  </c:chart>
  <c:spPr>
    <a:ln>
      <a:noFill/>
    </a:ln>
  </c:spPr>
  <c:txPr>
    <a:bodyPr/>
    <a:lstStyle/>
    <a:p>
      <a:pPr>
        <a:defRPr sz="1600">
          <a:latin typeface="Gill Sans MT" panose="020B0502020104020203" pitchFamily="34" charset="77"/>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CEFA-1E43-994B-B6D98FA7C8D3}"/>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CEFA-1E43-994B-B6D98FA7C8D3}"/>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CEFA-1E43-994B-B6D98FA7C8D3}"/>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CEFA-1E43-994B-B6D98FA7C8D3}"/>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CEFA-1E43-994B-B6D98FA7C8D3}"/>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CEFA-1E43-994B-B6D98FA7C8D3}"/>
              </c:ext>
            </c:extLst>
          </c:dPt>
          <c:dLbls>
            <c:dLbl>
              <c:idx val="0"/>
              <c:delete val="1"/>
              <c:extLst>
                <c:ext xmlns:c15="http://schemas.microsoft.com/office/drawing/2012/chart" uri="{CE6537A1-D6FC-4f65-9D91-7224C49458BB}"/>
                <c:ext xmlns:c16="http://schemas.microsoft.com/office/drawing/2014/chart" uri="{C3380CC4-5D6E-409C-BE32-E72D297353CC}">
                  <c16:uniqueId val="{00000001-CEFA-1E43-994B-B6D98FA7C8D3}"/>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CEFA-1E43-994B-B6D98FA7C8D3}"/>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CEFA-1E43-994B-B6D98FA7C8D3}"/>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CEFA-1E43-994B-B6D98FA7C8D3}"/>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CEFA-1E43-994B-B6D98FA7C8D3}"/>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CEFA-1E43-994B-B6D98FA7C8D3}"/>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CEFA-1E43-994B-B6D98FA7C8D3}"/>
            </c:ext>
          </c:extLst>
        </c:ser>
        <c:dLbls>
          <c:showLegendKey val="0"/>
          <c:showVal val="0"/>
          <c:showCatName val="0"/>
          <c:showSerName val="0"/>
          <c:showPercent val="0"/>
          <c:showBubbleSize val="0"/>
        </c:dLbls>
        <c:gapWidth val="80"/>
        <c:overlap val="-27"/>
        <c:axId val="1734719568"/>
        <c:axId val="1714371296"/>
      </c:barChart>
      <c:catAx>
        <c:axId val="173471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4371296"/>
        <c:crosses val="autoZero"/>
        <c:auto val="1"/>
        <c:lblAlgn val="ctr"/>
        <c:lblOffset val="100"/>
        <c:noMultiLvlLbl val="0"/>
      </c:catAx>
      <c:valAx>
        <c:axId val="1714371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3471956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Memory Layers</c:v>
                </c:pt>
              </c:strCache>
            </c:strRef>
          </c:tx>
          <c:spPr>
            <a:solidFill>
              <a:schemeClr val="accent1">
                <a:shade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Sheet1!$B$2:$B$3</c:f>
              <c:numCache>
                <c:formatCode>General</c:formatCode>
                <c:ptCount val="2"/>
                <c:pt idx="0">
                  <c:v>6.3750664600000007E-2</c:v>
                </c:pt>
                <c:pt idx="1">
                  <c:v>2.4336080491188499E-2</c:v>
                </c:pt>
              </c:numCache>
            </c:numRef>
          </c:val>
          <c:extLst>
            <c:ext xmlns:c16="http://schemas.microsoft.com/office/drawing/2014/chart" uri="{C3380CC4-5D6E-409C-BE32-E72D297353CC}">
              <c16:uniqueId val="{00000000-21E2-A34E-A0AB-C0BCD6FD406E}"/>
            </c:ext>
          </c:extLst>
        </c:ser>
        <c:ser>
          <c:idx val="1"/>
          <c:order val="1"/>
          <c:tx>
            <c:strRef>
              <c:f>Sheet1!$C$1</c:f>
              <c:strCache>
                <c:ptCount val="1"/>
                <c:pt idx="0">
                  <c:v>Logic Layers</c:v>
                </c:pt>
              </c:strCache>
            </c:strRef>
          </c:tx>
          <c:spPr>
            <a:solidFill>
              <a:schemeClr val="accent1"/>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Sheet1!$C$2:$C$3</c:f>
              <c:numCache>
                <c:formatCode>General</c:formatCode>
                <c:ptCount val="2"/>
                <c:pt idx="0">
                  <c:v>0.93624933539999999</c:v>
                </c:pt>
                <c:pt idx="1">
                  <c:v>8.9919873647840196E-2</c:v>
                </c:pt>
              </c:numCache>
            </c:numRef>
          </c:val>
          <c:extLst>
            <c:ext xmlns:c16="http://schemas.microsoft.com/office/drawing/2014/chart" uri="{C3380CC4-5D6E-409C-BE32-E72D297353CC}">
              <c16:uniqueId val="{00000001-21E2-A34E-A0AB-C0BCD6FD406E}"/>
            </c:ext>
          </c:extLst>
        </c:ser>
        <c:ser>
          <c:idx val="2"/>
          <c:order val="2"/>
          <c:tx>
            <c:strRef>
              <c:f>Sheet1!$D$1</c:f>
              <c:strCache>
                <c:ptCount val="1"/>
                <c:pt idx="0">
                  <c:v>Cores</c:v>
                </c:pt>
              </c:strCache>
            </c:strRef>
          </c:tx>
          <c:spPr>
            <a:solidFill>
              <a:schemeClr val="accent1">
                <a:tint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Sheet1!$D$2:$D$3</c:f>
              <c:numCache>
                <c:formatCode>General</c:formatCode>
                <c:ptCount val="2"/>
                <c:pt idx="0">
                  <c:v>0</c:v>
                </c:pt>
                <c:pt idx="1">
                  <c:v>2.0218882855307301E-2</c:v>
                </c:pt>
              </c:numCache>
            </c:numRef>
          </c:val>
          <c:extLst>
            <c:ext xmlns:c16="http://schemas.microsoft.com/office/drawing/2014/chart" uri="{C3380CC4-5D6E-409C-BE32-E72D297353CC}">
              <c16:uniqueId val="{00000002-21E2-A34E-A0AB-C0BCD6FD406E}"/>
            </c:ext>
          </c:extLst>
        </c:ser>
        <c:dLbls>
          <c:showLegendKey val="0"/>
          <c:showVal val="0"/>
          <c:showCatName val="0"/>
          <c:showSerName val="0"/>
          <c:showPercent val="0"/>
          <c:showBubbleSize val="0"/>
        </c:dLbls>
        <c:gapWidth val="80"/>
        <c:overlap val="100"/>
        <c:axId val="1235739568"/>
        <c:axId val="1235744384"/>
      </c:barChart>
      <c:catAx>
        <c:axId val="123573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44384"/>
        <c:crosses val="autoZero"/>
        <c:auto val="1"/>
        <c:lblAlgn val="ctr"/>
        <c:lblOffset val="100"/>
        <c:noMultiLvlLbl val="0"/>
      </c:catAx>
      <c:valAx>
        <c:axId val="1235744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395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7.3070759736114099E-2"/>
          <c:y val="0.155433070866142"/>
          <c:w val="0.92241817407959104"/>
          <c:h val="0.50497585797058386"/>
        </c:manualLayout>
      </c:layout>
      <c:barChart>
        <c:barDir val="col"/>
        <c:grouping val="clustered"/>
        <c:varyColors val="0"/>
        <c:ser>
          <c:idx val="14"/>
          <c:order val="0"/>
          <c:tx>
            <c:strRef>
              <c:f>'[Chart in Microsoft PowerPoint]Browser'!$F$40</c:f>
              <c:strCache>
                <c:ptCount val="1"/>
                <c:pt idx="0">
                  <c:v>CPU-Only</c:v>
                </c:pt>
              </c:strCache>
            </c:strRef>
          </c:tx>
          <c:spPr>
            <a:pattFill prst="wdDnDiag">
              <a:fgClr>
                <a:schemeClr val="accent3">
                  <a:lumMod val="20000"/>
                  <a:lumOff val="80000"/>
                </a:schemeClr>
              </a:fgClr>
              <a:bgClr>
                <a:schemeClr val="tx1"/>
              </a:bgClr>
            </a:pattFill>
            <a:ln w="12700">
              <a:solidFill>
                <a:srgbClr val="000000"/>
              </a:solidFill>
              <a:prstDash val="solid"/>
            </a:ln>
          </c:spPr>
          <c:invertIfNegative val="0"/>
          <c:cat>
            <c:multiLvlStrRef>
              <c:f>'[Chart in Microsoft PowerPoint]Browser'!$G$38:$O$39</c:f>
              <c:multiLvlStrCache>
                <c:ptCount val="9"/>
                <c:lvl>
                  <c:pt idx="0">
                    <c:v>Texture       Tiling</c:v>
                  </c:pt>
                  <c:pt idx="1">
                    <c:v>Color       Blitting</c:v>
                  </c:pt>
                  <c:pt idx="2">
                    <c:v>Comp-    ression</c:v>
                  </c:pt>
                  <c:pt idx="3">
                    <c:v>Decomp-    ression</c:v>
                  </c:pt>
                  <c:pt idx="4">
                    <c:v>Sub-Pixel Interpolation</c:v>
                  </c:pt>
                  <c:pt idx="5">
                    <c:v>Deblocking Filter</c:v>
                  </c:pt>
                  <c:pt idx="6">
                    <c:v>Motion Estimation</c:v>
                  </c:pt>
                  <c:pt idx="7">
                    <c:v>TensorFlow</c:v>
                  </c:pt>
                </c:lvl>
                <c:lvl>
                  <c:pt idx="0">
                    <c:v>Chrome Browser</c:v>
                  </c:pt>
                  <c:pt idx="4">
                    <c:v>Video Playback and Capture</c:v>
                  </c:pt>
                  <c:pt idx="7">
                    <c:v>TensorFlow Mobile</c:v>
                  </c:pt>
                  <c:pt idx="8">
                    <c:v>GMean</c:v>
                  </c:pt>
                </c:lvl>
              </c:multiLvlStrCache>
            </c:multiLvlStrRef>
          </c:cat>
          <c:val>
            <c:numRef>
              <c:f>'[Chart in Microsoft PowerPoint]Browser'!$G$40:$O$40</c:f>
              <c:numCache>
                <c:formatCode>General</c:formatCode>
                <c:ptCount val="9"/>
                <c:pt idx="0">
                  <c:v>1</c:v>
                </c:pt>
                <c:pt idx="1">
                  <c:v>1</c:v>
                </c:pt>
                <c:pt idx="2">
                  <c:v>1</c:v>
                </c:pt>
                <c:pt idx="3">
                  <c:v>1</c:v>
                </c:pt>
                <c:pt idx="4">
                  <c:v>1</c:v>
                </c:pt>
                <c:pt idx="5">
                  <c:v>1</c:v>
                </c:pt>
                <c:pt idx="6">
                  <c:v>1</c:v>
                </c:pt>
                <c:pt idx="7">
                  <c:v>1</c:v>
                </c:pt>
                <c:pt idx="8">
                  <c:v>1</c:v>
                </c:pt>
              </c:numCache>
            </c:numRef>
          </c:val>
          <c:extLst>
            <c:ext xmlns:c16="http://schemas.microsoft.com/office/drawing/2014/chart" uri="{C3380CC4-5D6E-409C-BE32-E72D297353CC}">
              <c16:uniqueId val="{00000000-76C0-BA45-8271-9169002CBB98}"/>
            </c:ext>
          </c:extLst>
        </c:ser>
        <c:ser>
          <c:idx val="0"/>
          <c:order val="1"/>
          <c:tx>
            <c:strRef>
              <c:f>'[Chart in Microsoft PowerPoint]Browser'!$F$41</c:f>
              <c:strCache>
                <c:ptCount val="1"/>
                <c:pt idx="0">
                  <c:v>PIM-Core</c:v>
                </c:pt>
              </c:strCache>
            </c:strRef>
          </c:tx>
          <c:spPr>
            <a:solidFill>
              <a:schemeClr val="accent4">
                <a:lumMod val="75000"/>
              </a:schemeClr>
            </a:solidFill>
            <a:ln w="12700">
              <a:solidFill>
                <a:srgbClr val="000000"/>
              </a:solidFill>
              <a:prstDash val="solid"/>
            </a:ln>
          </c:spPr>
          <c:invertIfNegative val="0"/>
          <c:cat>
            <c:multiLvlStrRef>
              <c:f>'[Chart in Microsoft PowerPoint]Browser'!$G$38:$O$39</c:f>
              <c:multiLvlStrCache>
                <c:ptCount val="9"/>
                <c:lvl>
                  <c:pt idx="0">
                    <c:v>Texture       Tiling</c:v>
                  </c:pt>
                  <c:pt idx="1">
                    <c:v>Color       Blitting</c:v>
                  </c:pt>
                  <c:pt idx="2">
                    <c:v>Comp-    ression</c:v>
                  </c:pt>
                  <c:pt idx="3">
                    <c:v>Decomp-    ression</c:v>
                  </c:pt>
                  <c:pt idx="4">
                    <c:v>Sub-Pixel Interpolation</c:v>
                  </c:pt>
                  <c:pt idx="5">
                    <c:v>Deblocking Filter</c:v>
                  </c:pt>
                  <c:pt idx="6">
                    <c:v>Motion Estimation</c:v>
                  </c:pt>
                  <c:pt idx="7">
                    <c:v>TensorFlow</c:v>
                  </c:pt>
                </c:lvl>
                <c:lvl>
                  <c:pt idx="0">
                    <c:v>Chrome Browser</c:v>
                  </c:pt>
                  <c:pt idx="4">
                    <c:v>Video Playback and Capture</c:v>
                  </c:pt>
                  <c:pt idx="7">
                    <c:v>TensorFlow Mobile</c:v>
                  </c:pt>
                  <c:pt idx="8">
                    <c:v>GMean</c:v>
                  </c:pt>
                </c:lvl>
              </c:multiLvlStrCache>
            </c:multiLvlStrRef>
          </c:cat>
          <c:val>
            <c:numRef>
              <c:f>'[Chart in Microsoft PowerPoint]Browser'!$G$41:$O$41</c:f>
              <c:numCache>
                <c:formatCode>General</c:formatCode>
                <c:ptCount val="9"/>
                <c:pt idx="0">
                  <c:v>0.43478260899999999</c:v>
                </c:pt>
                <c:pt idx="1">
                  <c:v>0.64516129</c:v>
                </c:pt>
                <c:pt idx="2">
                  <c:v>0.76335877900000004</c:v>
                </c:pt>
                <c:pt idx="3">
                  <c:v>0.76923076899999998</c:v>
                </c:pt>
                <c:pt idx="4">
                  <c:v>0.7246376811594204</c:v>
                </c:pt>
                <c:pt idx="5">
                  <c:v>0.8</c:v>
                </c:pt>
                <c:pt idx="6">
                  <c:v>0.84745762711864414</c:v>
                </c:pt>
                <c:pt idx="7">
                  <c:v>0.63694267515923564</c:v>
                </c:pt>
                <c:pt idx="8">
                  <c:v>0.69027060961073261</c:v>
                </c:pt>
              </c:numCache>
            </c:numRef>
          </c:val>
          <c:extLst>
            <c:ext xmlns:c16="http://schemas.microsoft.com/office/drawing/2014/chart" uri="{C3380CC4-5D6E-409C-BE32-E72D297353CC}">
              <c16:uniqueId val="{00000001-76C0-BA45-8271-9169002CBB98}"/>
            </c:ext>
          </c:extLst>
        </c:ser>
        <c:ser>
          <c:idx val="1"/>
          <c:order val="2"/>
          <c:tx>
            <c:strRef>
              <c:f>'[Chart in Microsoft PowerPoint]Browser'!$F$42</c:f>
              <c:strCache>
                <c:ptCount val="1"/>
                <c:pt idx="0">
                  <c:v>PIM-Acc</c:v>
                </c:pt>
              </c:strCache>
            </c:strRef>
          </c:tx>
          <c:spPr>
            <a:solidFill>
              <a:srgbClr val="800000"/>
            </a:solidFill>
            <a:ln w="12700">
              <a:solidFill>
                <a:srgbClr val="000000"/>
              </a:solidFill>
              <a:prstDash val="solid"/>
            </a:ln>
          </c:spPr>
          <c:invertIfNegative val="0"/>
          <c:cat>
            <c:multiLvlStrRef>
              <c:f>'[Chart in Microsoft PowerPoint]Browser'!$G$38:$O$39</c:f>
              <c:multiLvlStrCache>
                <c:ptCount val="9"/>
                <c:lvl>
                  <c:pt idx="0">
                    <c:v>Texture       Tiling</c:v>
                  </c:pt>
                  <c:pt idx="1">
                    <c:v>Color       Blitting</c:v>
                  </c:pt>
                  <c:pt idx="2">
                    <c:v>Comp-    ression</c:v>
                  </c:pt>
                  <c:pt idx="3">
                    <c:v>Decomp-    ression</c:v>
                  </c:pt>
                  <c:pt idx="4">
                    <c:v>Sub-Pixel Interpolation</c:v>
                  </c:pt>
                  <c:pt idx="5">
                    <c:v>Deblocking Filter</c:v>
                  </c:pt>
                  <c:pt idx="6">
                    <c:v>Motion Estimation</c:v>
                  </c:pt>
                  <c:pt idx="7">
                    <c:v>TensorFlow</c:v>
                  </c:pt>
                </c:lvl>
                <c:lvl>
                  <c:pt idx="0">
                    <c:v>Chrome Browser</c:v>
                  </c:pt>
                  <c:pt idx="4">
                    <c:v>Video Playback and Capture</c:v>
                  </c:pt>
                  <c:pt idx="7">
                    <c:v>TensorFlow Mobile</c:v>
                  </c:pt>
                  <c:pt idx="8">
                    <c:v>GMean</c:v>
                  </c:pt>
                </c:lvl>
              </c:multiLvlStrCache>
            </c:multiLvlStrRef>
          </c:cat>
          <c:val>
            <c:numRef>
              <c:f>'[Chart in Microsoft PowerPoint]Browser'!$G$42:$O$42</c:f>
              <c:numCache>
                <c:formatCode>General</c:formatCode>
                <c:ptCount val="9"/>
                <c:pt idx="0">
                  <c:v>0.4</c:v>
                </c:pt>
                <c:pt idx="1">
                  <c:v>0.57803468199999997</c:v>
                </c:pt>
                <c:pt idx="2">
                  <c:v>0.47619047599999997</c:v>
                </c:pt>
                <c:pt idx="3">
                  <c:v>0.5</c:v>
                </c:pt>
                <c:pt idx="4">
                  <c:v>0.58139534883720934</c:v>
                </c:pt>
                <c:pt idx="5">
                  <c:v>0.70422535211267612</c:v>
                </c:pt>
                <c:pt idx="6">
                  <c:v>0.47619047619047616</c:v>
                </c:pt>
                <c:pt idx="7">
                  <c:v>0.50505050505050508</c:v>
                </c:pt>
                <c:pt idx="8">
                  <c:v>0.52090426721467831</c:v>
                </c:pt>
              </c:numCache>
            </c:numRef>
          </c:val>
          <c:extLst>
            <c:ext xmlns:c16="http://schemas.microsoft.com/office/drawing/2014/chart" uri="{C3380CC4-5D6E-409C-BE32-E72D297353CC}">
              <c16:uniqueId val="{00000002-76C0-BA45-8271-9169002CBB98}"/>
            </c:ext>
          </c:extLst>
        </c:ser>
        <c:dLbls>
          <c:showLegendKey val="0"/>
          <c:showVal val="0"/>
          <c:showCatName val="0"/>
          <c:showSerName val="0"/>
          <c:showPercent val="0"/>
          <c:showBubbleSize val="0"/>
        </c:dLbls>
        <c:gapWidth val="75"/>
        <c:overlap val="-25"/>
        <c:axId val="2116522856"/>
        <c:axId val="2116415992"/>
      </c:barChart>
      <c:catAx>
        <c:axId val="2116522856"/>
        <c:scaling>
          <c:orientation val="minMax"/>
        </c:scaling>
        <c:delete val="0"/>
        <c:axPos val="b"/>
        <c:numFmt formatCode="General" sourceLinked="0"/>
        <c:majorTickMark val="out"/>
        <c:minorTickMark val="none"/>
        <c:tickLblPos val="nextTo"/>
        <c:spPr>
          <a:ln w="3175">
            <a:solidFill>
              <a:srgbClr val="000000"/>
            </a:solidFill>
            <a:prstDash val="solid"/>
          </a:ln>
        </c:spPr>
        <c:txPr>
          <a:bodyPr rot="0" vert="horz"/>
          <a:lstStyle/>
          <a:p>
            <a:pPr>
              <a:defRPr/>
            </a:pPr>
            <a:endParaRPr lang="en-US"/>
          </a:p>
        </c:txPr>
        <c:crossAx val="2116415992"/>
        <c:crosses val="autoZero"/>
        <c:auto val="1"/>
        <c:lblAlgn val="ctr"/>
        <c:lblOffset val="100"/>
        <c:noMultiLvlLbl val="0"/>
      </c:catAx>
      <c:valAx>
        <c:axId val="2116415992"/>
        <c:scaling>
          <c:orientation val="minMax"/>
          <c:max val="1"/>
        </c:scaling>
        <c:delete val="0"/>
        <c:axPos val="l"/>
        <c:majorGridlines>
          <c:spPr>
            <a:ln w="3175">
              <a:solidFill>
                <a:srgbClr val="C0C0C0"/>
              </a:solidFill>
              <a:prstDash val="lgDash"/>
            </a:ln>
          </c:spPr>
        </c:majorGridlines>
        <c:title>
          <c:tx>
            <c:rich>
              <a:bodyPr rot="-5400000" vert="horz"/>
              <a:lstStyle/>
              <a:p>
                <a:pPr>
                  <a:defRPr/>
                </a:pPr>
                <a:r>
                  <a:rPr lang="en-US" sz="1400" dirty="0"/>
                  <a:t>Normalized Runtime</a:t>
                </a:r>
              </a:p>
            </c:rich>
          </c:tx>
          <c:layout>
            <c:manualLayout>
              <c:xMode val="edge"/>
              <c:yMode val="edge"/>
              <c:x val="1.15811327883118E-3"/>
              <c:y val="0.11448818897637793"/>
            </c:manualLayout>
          </c:layout>
          <c:overlay val="0"/>
          <c:spPr>
            <a:noFill/>
            <a:ln w="25400">
              <a:noFill/>
            </a:ln>
          </c:spPr>
        </c:title>
        <c:numFmt formatCode="#,##0.0" sourceLinked="0"/>
        <c:majorTickMark val="out"/>
        <c:minorTickMark val="none"/>
        <c:tickLblPos val="nextTo"/>
        <c:spPr>
          <a:ln w="3175">
            <a:solidFill>
              <a:srgbClr val="000000"/>
            </a:solidFill>
            <a:prstDash val="solid"/>
          </a:ln>
        </c:spPr>
        <c:crossAx val="2116522856"/>
        <c:crosses val="autoZero"/>
        <c:crossBetween val="between"/>
        <c:majorUnit val="0.2"/>
      </c:valAx>
      <c:spPr>
        <a:solidFill>
          <a:srgbClr val="FFFFFF"/>
        </a:solidFill>
        <a:ln w="12700">
          <a:solidFill>
            <a:srgbClr val="000000"/>
          </a:solidFill>
          <a:prstDash val="solid"/>
        </a:ln>
      </c:spPr>
    </c:plotArea>
    <c:legend>
      <c:legendPos val="r"/>
      <c:layout>
        <c:manualLayout>
          <c:xMode val="edge"/>
          <c:yMode val="edge"/>
          <c:x val="7.1793455781099011E-2"/>
          <c:y val="3.4019462189867775E-2"/>
          <c:w val="0.91843778639941132"/>
          <c:h val="0.11111111111111099"/>
        </c:manualLayout>
      </c:layout>
      <c:overlay val="0"/>
      <c:spPr>
        <a:noFill/>
        <a:ln w="25400">
          <a:noFill/>
        </a:ln>
      </c:spPr>
      <c:txPr>
        <a:bodyPr/>
        <a:lstStyle/>
        <a:p>
          <a:pPr>
            <a:defRPr sz="1400"/>
          </a:pPr>
          <a:endParaRPr lang="en-US"/>
        </a:p>
      </c:txPr>
    </c:legend>
    <c:plotVisOnly val="1"/>
    <c:dispBlanksAs val="gap"/>
    <c:showDLblsOverMax val="0"/>
  </c:chart>
  <c:spPr>
    <a:noFill/>
    <a:ln w="6350">
      <a:noFill/>
    </a:ln>
  </c:spPr>
  <c:txPr>
    <a:bodyPr/>
    <a:lstStyle/>
    <a:p>
      <a:pPr>
        <a:defRPr sz="1100" b="1">
          <a:solidFill>
            <a:srgbClr val="000000"/>
          </a:solidFil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836974355054001"/>
          <c:y val="4.92979719188767E-2"/>
          <c:w val="0.66240083973819897"/>
          <c:h val="0.73333025188149803"/>
        </c:manualLayout>
      </c:layout>
      <c:scatterChart>
        <c:scatterStyle val="lineMarker"/>
        <c:varyColors val="0"/>
        <c:ser>
          <c:idx val="1"/>
          <c:order val="0"/>
          <c:tx>
            <c:strRef>
              <c:f>Clustering!$F$23</c:f>
              <c:strCache>
                <c:ptCount val="1"/>
                <c:pt idx="0">
                  <c:v>CNN3</c:v>
                </c:pt>
              </c:strCache>
            </c:strRef>
          </c:tx>
          <c:spPr>
            <a:ln w="31750">
              <a:solidFill>
                <a:srgbClr val="000000"/>
              </a:solidFill>
            </a:ln>
          </c:spPr>
          <c:marker>
            <c:symbol val="diamond"/>
            <c:size val="10"/>
            <c:spPr>
              <a:solidFill>
                <a:schemeClr val="accent6">
                  <a:lumMod val="40000"/>
                  <a:lumOff val="60000"/>
                </a:schemeClr>
              </a:solidFill>
              <a:ln>
                <a:solidFill>
                  <a:srgbClr val="000000"/>
                </a:solidFill>
              </a:ln>
            </c:spPr>
          </c:marker>
          <c:xVal>
            <c:numRef>
              <c:f>Clustering!$G$23</c:f>
              <c:numCache>
                <c:formatCode>General</c:formatCode>
                <c:ptCount val="1"/>
                <c:pt idx="0">
                  <c:v>1.0986329999999999E-3</c:v>
                </c:pt>
              </c:numCache>
            </c:numRef>
          </c:xVal>
          <c:yVal>
            <c:numRef>
              <c:f>Clustering!$H$23</c:f>
              <c:numCache>
                <c:formatCode>General</c:formatCode>
                <c:ptCount val="1"/>
                <c:pt idx="0">
                  <c:v>22201</c:v>
                </c:pt>
              </c:numCache>
            </c:numRef>
          </c:yVal>
          <c:smooth val="0"/>
          <c:extLst>
            <c:ext xmlns:c16="http://schemas.microsoft.com/office/drawing/2014/chart" uri="{C3380CC4-5D6E-409C-BE32-E72D297353CC}">
              <c16:uniqueId val="{00000000-619D-334D-82BC-A9EB05CAF836}"/>
            </c:ext>
          </c:extLst>
        </c:ser>
        <c:ser>
          <c:idx val="0"/>
          <c:order val="1"/>
          <c:tx>
            <c:strRef>
              <c:f>Clustering!$F$24</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Clustering!$G$24</c:f>
              <c:numCache>
                <c:formatCode>General</c:formatCode>
                <c:ptCount val="1"/>
                <c:pt idx="0">
                  <c:v>8.7890629999999997E-3</c:v>
                </c:pt>
              </c:numCache>
            </c:numRef>
          </c:xVal>
          <c:yVal>
            <c:numRef>
              <c:f>Clustering!$H$24</c:f>
              <c:numCache>
                <c:formatCode>General</c:formatCode>
                <c:ptCount val="1"/>
                <c:pt idx="0">
                  <c:v>21609</c:v>
                </c:pt>
              </c:numCache>
            </c:numRef>
          </c:yVal>
          <c:smooth val="0"/>
          <c:extLst>
            <c:ext xmlns:c16="http://schemas.microsoft.com/office/drawing/2014/chart" uri="{C3380CC4-5D6E-409C-BE32-E72D297353CC}">
              <c16:uniqueId val="{00000001-619D-334D-82BC-A9EB05CAF836}"/>
            </c:ext>
          </c:extLst>
        </c:ser>
        <c:ser>
          <c:idx val="2"/>
          <c:order val="2"/>
          <c:tx>
            <c:strRef>
              <c:f>Clustering!$F$28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Clustering!$G$28</c:f>
              <c:numCache>
                <c:formatCode>General</c:formatCode>
                <c:ptCount val="1"/>
                <c:pt idx="0">
                  <c:v>1.7578125E-2</c:v>
                </c:pt>
              </c:numCache>
            </c:numRef>
          </c:xVal>
          <c:yVal>
            <c:numRef>
              <c:f>Clustering!$H$28</c:f>
              <c:numCache>
                <c:formatCode>General</c:formatCode>
                <c:ptCount val="1"/>
                <c:pt idx="0">
                  <c:v>11025</c:v>
                </c:pt>
              </c:numCache>
            </c:numRef>
          </c:yVal>
          <c:smooth val="0"/>
          <c:extLst>
            <c:ext xmlns:c16="http://schemas.microsoft.com/office/drawing/2014/chart" uri="{C3380CC4-5D6E-409C-BE32-E72D297353CC}">
              <c16:uniqueId val="{00000002-619D-334D-82BC-A9EB05CAF836}"/>
            </c:ext>
          </c:extLst>
        </c:ser>
        <c:ser>
          <c:idx val="4"/>
          <c:order val="3"/>
          <c:tx>
            <c:strRef>
              <c:f>Clustering!$F$30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Clustering!$G$30</c:f>
              <c:numCache>
                <c:formatCode>General</c:formatCode>
                <c:ptCount val="1"/>
                <c:pt idx="0">
                  <c:v>7.32421875E-2</c:v>
                </c:pt>
              </c:numCache>
            </c:numRef>
          </c:xVal>
          <c:yVal>
            <c:numRef>
              <c:f>Clustering!$H$30</c:f>
              <c:numCache>
                <c:formatCode>General</c:formatCode>
                <c:ptCount val="1"/>
                <c:pt idx="0">
                  <c:v>1225</c:v>
                </c:pt>
              </c:numCache>
            </c:numRef>
          </c:yVal>
          <c:smooth val="0"/>
          <c:extLst>
            <c:ext xmlns:c16="http://schemas.microsoft.com/office/drawing/2014/chart" uri="{C3380CC4-5D6E-409C-BE32-E72D297353CC}">
              <c16:uniqueId val="{00000003-619D-334D-82BC-A9EB05CAF836}"/>
            </c:ext>
          </c:extLst>
        </c:ser>
        <c:ser>
          <c:idx val="3"/>
          <c:order val="4"/>
          <c:tx>
            <c:strRef>
              <c:f>Clustering!$F$47</c:f>
              <c:strCache>
                <c:ptCount val="1"/>
                <c:pt idx="0">
                  <c:v>CNN4</c:v>
                </c:pt>
              </c:strCache>
            </c:strRef>
          </c:tx>
          <c:dPt>
            <c:idx val="0"/>
            <c:marker>
              <c:symbol val="diamond"/>
              <c:size val="10"/>
              <c:spPr>
                <a:solidFill>
                  <a:schemeClr val="accent4"/>
                </a:solidFill>
                <a:ln>
                  <a:solidFill>
                    <a:srgbClr val="000000"/>
                  </a:solidFill>
                </a:ln>
              </c:spPr>
            </c:marker>
            <c:bubble3D val="0"/>
            <c:spPr>
              <a:ln>
                <a:solidFill>
                  <a:srgbClr val="000000"/>
                </a:solidFill>
              </a:ln>
            </c:spPr>
            <c:extLst>
              <c:ext xmlns:c16="http://schemas.microsoft.com/office/drawing/2014/chart" uri="{C3380CC4-5D6E-409C-BE32-E72D297353CC}">
                <c16:uniqueId val="{00000005-619D-334D-82BC-A9EB05CAF836}"/>
              </c:ext>
            </c:extLst>
          </c:dPt>
          <c:xVal>
            <c:numRef>
              <c:f>Clustering!$G$47</c:f>
              <c:numCache>
                <c:formatCode>General</c:formatCode>
                <c:ptCount val="1"/>
                <c:pt idx="0">
                  <c:v>9.765625E-3</c:v>
                </c:pt>
              </c:numCache>
            </c:numRef>
          </c:xVal>
          <c:yVal>
            <c:numRef>
              <c:f>Clustering!$H$47</c:f>
              <c:numCache>
                <c:formatCode>General</c:formatCode>
                <c:ptCount val="1"/>
                <c:pt idx="0">
                  <c:v>5329</c:v>
                </c:pt>
              </c:numCache>
            </c:numRef>
          </c:yVal>
          <c:smooth val="0"/>
          <c:extLst>
            <c:ext xmlns:c16="http://schemas.microsoft.com/office/drawing/2014/chart" uri="{C3380CC4-5D6E-409C-BE32-E72D297353CC}">
              <c16:uniqueId val="{00000006-619D-334D-82BC-A9EB05CAF836}"/>
            </c:ext>
          </c:extLst>
        </c:ser>
        <c:ser>
          <c:idx val="5"/>
          <c:order val="5"/>
          <c:tx>
            <c:strRef>
              <c:f>Clustering!$F$48</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Clustering!$G$48</c:f>
              <c:numCache>
                <c:formatCode>General</c:formatCode>
                <c:ptCount val="1"/>
                <c:pt idx="0">
                  <c:v>5.2734375E-2</c:v>
                </c:pt>
              </c:numCache>
            </c:numRef>
          </c:xVal>
          <c:yVal>
            <c:numRef>
              <c:f>Clustering!$H$48</c:f>
              <c:numCache>
                <c:formatCode>General</c:formatCode>
                <c:ptCount val="1"/>
                <c:pt idx="0">
                  <c:v>5041</c:v>
                </c:pt>
              </c:numCache>
            </c:numRef>
          </c:yVal>
          <c:smooth val="0"/>
          <c:extLst>
            <c:ext xmlns:c16="http://schemas.microsoft.com/office/drawing/2014/chart" uri="{C3380CC4-5D6E-409C-BE32-E72D297353CC}">
              <c16:uniqueId val="{00000007-619D-334D-82BC-A9EB05CAF836}"/>
            </c:ext>
          </c:extLst>
        </c:ser>
        <c:ser>
          <c:idx val="6"/>
          <c:order val="6"/>
          <c:tx>
            <c:strRef>
              <c:f>Clustering!$F$49</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Clustering!$G$49</c:f>
              <c:numCache>
                <c:formatCode>General</c:formatCode>
                <c:ptCount val="1"/>
                <c:pt idx="0">
                  <c:v>2.734375E-2</c:v>
                </c:pt>
              </c:numCache>
            </c:numRef>
          </c:xVal>
          <c:yVal>
            <c:numRef>
              <c:f>Clustering!$H$49</c:f>
              <c:numCache>
                <c:formatCode>General</c:formatCode>
                <c:ptCount val="1"/>
                <c:pt idx="0">
                  <c:v>5329</c:v>
                </c:pt>
              </c:numCache>
            </c:numRef>
          </c:yVal>
          <c:smooth val="0"/>
          <c:extLst>
            <c:ext xmlns:c16="http://schemas.microsoft.com/office/drawing/2014/chart" uri="{C3380CC4-5D6E-409C-BE32-E72D297353CC}">
              <c16:uniqueId val="{00000008-619D-334D-82BC-A9EB05CAF836}"/>
            </c:ext>
          </c:extLst>
        </c:ser>
        <c:ser>
          <c:idx val="7"/>
          <c:order val="7"/>
          <c:tx>
            <c:strRef>
              <c:f>Clustering!$F$51</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Clustering!$G$51</c:f>
              <c:numCache>
                <c:formatCode>General</c:formatCode>
                <c:ptCount val="1"/>
                <c:pt idx="0">
                  <c:v>5.2734375E-2</c:v>
                </c:pt>
              </c:numCache>
            </c:numRef>
          </c:xVal>
          <c:yVal>
            <c:numRef>
              <c:f>Clustering!$H$51</c:f>
              <c:numCache>
                <c:formatCode>General</c:formatCode>
                <c:ptCount val="1"/>
                <c:pt idx="0">
                  <c:v>2628</c:v>
                </c:pt>
              </c:numCache>
            </c:numRef>
          </c:yVal>
          <c:smooth val="0"/>
          <c:extLst>
            <c:ext xmlns:c16="http://schemas.microsoft.com/office/drawing/2014/chart" uri="{C3380CC4-5D6E-409C-BE32-E72D297353CC}">
              <c16:uniqueId val="{00000009-619D-334D-82BC-A9EB05CAF836}"/>
            </c:ext>
          </c:extLst>
        </c:ser>
        <c:ser>
          <c:idx val="8"/>
          <c:order val="8"/>
          <c:tx>
            <c:strRef>
              <c:f>Clustering!$F$39</c:f>
              <c:strCache>
                <c:ptCount val="1"/>
                <c:pt idx="0">
                  <c:v>CNN11</c:v>
                </c:pt>
              </c:strCache>
            </c:strRef>
          </c:tx>
          <c:dPt>
            <c:idx val="0"/>
            <c:marker>
              <c:symbol val="diamond"/>
              <c:size val="10"/>
              <c:spPr>
                <a:solidFill>
                  <a:srgbClr val="660066"/>
                </a:solidFill>
                <a:ln>
                  <a:solidFill>
                    <a:srgbClr val="000000"/>
                  </a:solidFill>
                </a:ln>
              </c:spPr>
            </c:marker>
            <c:bubble3D val="0"/>
            <c:spPr>
              <a:ln>
                <a:solidFill>
                  <a:srgbClr val="000000"/>
                </a:solidFill>
              </a:ln>
            </c:spPr>
            <c:extLst>
              <c:ext xmlns:c16="http://schemas.microsoft.com/office/drawing/2014/chart" uri="{C3380CC4-5D6E-409C-BE32-E72D297353CC}">
                <c16:uniqueId val="{0000000B-619D-334D-82BC-A9EB05CAF836}"/>
              </c:ext>
            </c:extLst>
          </c:dPt>
          <c:xVal>
            <c:numRef>
              <c:f>Clustering!$G$39</c:f>
              <c:numCache>
                <c:formatCode>General</c:formatCode>
                <c:ptCount val="1"/>
                <c:pt idx="0">
                  <c:v>1.5625E-2</c:v>
                </c:pt>
              </c:numCache>
            </c:numRef>
          </c:xVal>
          <c:yVal>
            <c:numRef>
              <c:f>Clustering!$H$39</c:f>
              <c:numCache>
                <c:formatCode>General</c:formatCode>
                <c:ptCount val="1"/>
                <c:pt idx="0">
                  <c:v>3136</c:v>
                </c:pt>
              </c:numCache>
            </c:numRef>
          </c:yVal>
          <c:smooth val="0"/>
          <c:extLst>
            <c:ext xmlns:c16="http://schemas.microsoft.com/office/drawing/2014/chart" uri="{C3380CC4-5D6E-409C-BE32-E72D297353CC}">
              <c16:uniqueId val="{0000000C-619D-334D-82BC-A9EB05CAF836}"/>
            </c:ext>
          </c:extLst>
        </c:ser>
        <c:ser>
          <c:idx val="9"/>
          <c:order val="9"/>
          <c:tx>
            <c:strRef>
              <c:f>Clustering!$F$34</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Clustering!$G$34</c:f>
              <c:numCache>
                <c:formatCode>General</c:formatCode>
                <c:ptCount val="1"/>
                <c:pt idx="0">
                  <c:v>1.953125E-3</c:v>
                </c:pt>
              </c:numCache>
            </c:numRef>
          </c:xVal>
          <c:yVal>
            <c:numRef>
              <c:f>Clustering!$H$34</c:f>
              <c:numCache>
                <c:formatCode>General</c:formatCode>
                <c:ptCount val="1"/>
                <c:pt idx="0">
                  <c:v>12544</c:v>
                </c:pt>
              </c:numCache>
            </c:numRef>
          </c:yVal>
          <c:smooth val="0"/>
          <c:extLst>
            <c:ext xmlns:c16="http://schemas.microsoft.com/office/drawing/2014/chart" uri="{C3380CC4-5D6E-409C-BE32-E72D297353CC}">
              <c16:uniqueId val="{0000000D-619D-334D-82BC-A9EB05CAF836}"/>
            </c:ext>
          </c:extLst>
        </c:ser>
        <c:ser>
          <c:idx val="10"/>
          <c:order val="10"/>
          <c:tx>
            <c:strRef>
              <c:f>Clustering!$F$16</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Clustering!$G$16</c:f>
              <c:numCache>
                <c:formatCode>General</c:formatCode>
                <c:ptCount val="1"/>
                <c:pt idx="0">
                  <c:v>1.953125</c:v>
                </c:pt>
              </c:numCache>
            </c:numRef>
          </c:xVal>
          <c:yVal>
            <c:numRef>
              <c:f>Clustering!$H$16</c:f>
              <c:numCache>
                <c:formatCode>General</c:formatCode>
                <c:ptCount val="1"/>
                <c:pt idx="0">
                  <c:v>1</c:v>
                </c:pt>
              </c:numCache>
            </c:numRef>
          </c:yVal>
          <c:smooth val="0"/>
          <c:extLst>
            <c:ext xmlns:c16="http://schemas.microsoft.com/office/drawing/2014/chart" uri="{C3380CC4-5D6E-409C-BE32-E72D297353CC}">
              <c16:uniqueId val="{0000000E-619D-334D-82BC-A9EB05CAF836}"/>
            </c:ext>
          </c:extLst>
        </c:ser>
        <c:ser>
          <c:idx val="11"/>
          <c:order val="11"/>
          <c:tx>
            <c:strRef>
              <c:f>Clustering!$F$17</c:f>
              <c:strCache>
                <c:ptCount val="1"/>
                <c:pt idx="0">
                  <c:v>CNN4</c:v>
                </c:pt>
              </c:strCache>
            </c:strRef>
          </c:tx>
          <c:spPr>
            <a:ln>
              <a:solidFill>
                <a:srgbClr val="000000"/>
              </a:solidFill>
            </a:ln>
          </c:spPr>
          <c:marker>
            <c:symbol val="diamond"/>
            <c:size val="10"/>
            <c:spPr>
              <a:solidFill>
                <a:schemeClr val="accent4"/>
              </a:solidFill>
              <a:ln>
                <a:solidFill>
                  <a:srgbClr val="000000"/>
                </a:solidFill>
              </a:ln>
            </c:spPr>
          </c:marker>
          <c:xVal>
            <c:numRef>
              <c:f>Clustering!$G$17</c:f>
              <c:numCache>
                <c:formatCode>General</c:formatCode>
                <c:ptCount val="1"/>
                <c:pt idx="0">
                  <c:v>1.470703125</c:v>
                </c:pt>
              </c:numCache>
            </c:numRef>
          </c:xVal>
          <c:yVal>
            <c:numRef>
              <c:f>Clustering!$H$17</c:f>
              <c:numCache>
                <c:formatCode>General</c:formatCode>
                <c:ptCount val="1"/>
                <c:pt idx="0">
                  <c:v>1</c:v>
                </c:pt>
              </c:numCache>
            </c:numRef>
          </c:yVal>
          <c:smooth val="0"/>
          <c:extLst>
            <c:ext xmlns:c16="http://schemas.microsoft.com/office/drawing/2014/chart" uri="{C3380CC4-5D6E-409C-BE32-E72D297353CC}">
              <c16:uniqueId val="{0000000F-619D-334D-82BC-A9EB05CAF836}"/>
            </c:ext>
          </c:extLst>
        </c:ser>
        <c:ser>
          <c:idx val="12"/>
          <c:order val="12"/>
          <c:tx>
            <c:strRef>
              <c:f>Clustering!$F$90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Clustering!$G$90</c:f>
              <c:numCache>
                <c:formatCode>General</c:formatCode>
                <c:ptCount val="1"/>
                <c:pt idx="0">
                  <c:v>0.1640625</c:v>
                </c:pt>
              </c:numCache>
            </c:numRef>
          </c:xVal>
          <c:yVal>
            <c:numRef>
              <c:f>Clustering!$H$90</c:f>
              <c:numCache>
                <c:formatCode>General</c:formatCode>
                <c:ptCount val="1"/>
                <c:pt idx="0">
                  <c:v>289</c:v>
                </c:pt>
              </c:numCache>
            </c:numRef>
          </c:yVal>
          <c:smooth val="0"/>
          <c:extLst>
            <c:ext xmlns:c16="http://schemas.microsoft.com/office/drawing/2014/chart" uri="{C3380CC4-5D6E-409C-BE32-E72D297353CC}">
              <c16:uniqueId val="{00000010-619D-334D-82BC-A9EB05CAF836}"/>
            </c:ext>
          </c:extLst>
        </c:ser>
        <c:ser>
          <c:idx val="13"/>
          <c:order val="13"/>
          <c:tx>
            <c:strRef>
              <c:f>Clustering!$F$88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Clustering!$G$88</c:f>
              <c:numCache>
                <c:formatCode>General</c:formatCode>
                <c:ptCount val="1"/>
                <c:pt idx="0">
                  <c:v>0.140625</c:v>
                </c:pt>
              </c:numCache>
            </c:numRef>
          </c:xVal>
          <c:yVal>
            <c:numRef>
              <c:f>Clustering!$H$88</c:f>
              <c:numCache>
                <c:formatCode>General</c:formatCode>
                <c:ptCount val="1"/>
                <c:pt idx="0">
                  <c:v>289</c:v>
                </c:pt>
              </c:numCache>
            </c:numRef>
          </c:yVal>
          <c:smooth val="0"/>
          <c:extLst>
            <c:ext xmlns:c16="http://schemas.microsoft.com/office/drawing/2014/chart" uri="{C3380CC4-5D6E-409C-BE32-E72D297353CC}">
              <c16:uniqueId val="{00000011-619D-334D-82BC-A9EB05CAF836}"/>
            </c:ext>
          </c:extLst>
        </c:ser>
        <c:ser>
          <c:idx val="14"/>
          <c:order val="14"/>
          <c:tx>
            <c:strRef>
              <c:f>Clustering!$F$98</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Clustering!$G$98</c:f>
              <c:numCache>
                <c:formatCode>General</c:formatCode>
                <c:ptCount val="1"/>
                <c:pt idx="0">
                  <c:v>0.4921875</c:v>
                </c:pt>
              </c:numCache>
            </c:numRef>
          </c:xVal>
          <c:yVal>
            <c:numRef>
              <c:f>Clustering!$H$98</c:f>
              <c:numCache>
                <c:formatCode>General</c:formatCode>
                <c:ptCount val="1"/>
                <c:pt idx="0">
                  <c:v>289</c:v>
                </c:pt>
              </c:numCache>
            </c:numRef>
          </c:yVal>
          <c:smooth val="0"/>
          <c:extLst>
            <c:ext xmlns:c16="http://schemas.microsoft.com/office/drawing/2014/chart" uri="{C3380CC4-5D6E-409C-BE32-E72D297353CC}">
              <c16:uniqueId val="{00000012-619D-334D-82BC-A9EB05CAF836}"/>
            </c:ext>
          </c:extLst>
        </c:ser>
        <c:ser>
          <c:idx val="15"/>
          <c:order val="15"/>
          <c:tx>
            <c:strRef>
              <c:f>Clustering!$F$99</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Clustering!$G$99</c:f>
              <c:numCache>
                <c:formatCode>General</c:formatCode>
                <c:ptCount val="1"/>
                <c:pt idx="0">
                  <c:v>0.375</c:v>
                </c:pt>
              </c:numCache>
            </c:numRef>
          </c:xVal>
          <c:yVal>
            <c:numRef>
              <c:f>Clustering!$H$99</c:f>
              <c:numCache>
                <c:formatCode>General</c:formatCode>
                <c:ptCount val="1"/>
                <c:pt idx="0">
                  <c:v>289</c:v>
                </c:pt>
              </c:numCache>
            </c:numRef>
          </c:yVal>
          <c:smooth val="0"/>
          <c:extLst>
            <c:ext xmlns:c16="http://schemas.microsoft.com/office/drawing/2014/chart" uri="{C3380CC4-5D6E-409C-BE32-E72D297353CC}">
              <c16:uniqueId val="{00000013-619D-334D-82BC-A9EB05CAF836}"/>
            </c:ext>
          </c:extLst>
        </c:ser>
        <c:ser>
          <c:idx val="16"/>
          <c:order val="16"/>
          <c:tx>
            <c:strRef>
              <c:f>Clustering!$F$100</c:f>
              <c:strCache>
                <c:ptCount val="1"/>
                <c:pt idx="0">
                  <c:v>CNN4</c:v>
                </c:pt>
              </c:strCache>
            </c:strRef>
          </c:tx>
          <c:spPr>
            <a:ln>
              <a:solidFill>
                <a:srgbClr val="000000"/>
              </a:solidFill>
            </a:ln>
          </c:spPr>
          <c:marker>
            <c:symbol val="diamond"/>
            <c:size val="10"/>
            <c:spPr>
              <a:solidFill>
                <a:schemeClr val="accent4"/>
              </a:solidFill>
              <a:ln>
                <a:solidFill>
                  <a:srgbClr val="000000"/>
                </a:solidFill>
              </a:ln>
            </c:spPr>
          </c:marker>
          <c:xVal>
            <c:numRef>
              <c:f>Clustering!$G$100</c:f>
              <c:numCache>
                <c:formatCode>General</c:formatCode>
                <c:ptCount val="1"/>
                <c:pt idx="0">
                  <c:v>0.1875</c:v>
                </c:pt>
              </c:numCache>
            </c:numRef>
          </c:xVal>
          <c:yVal>
            <c:numRef>
              <c:f>Clustering!$H$100</c:f>
              <c:numCache>
                <c:formatCode>General</c:formatCode>
                <c:ptCount val="1"/>
                <c:pt idx="0">
                  <c:v>289</c:v>
                </c:pt>
              </c:numCache>
            </c:numRef>
          </c:yVal>
          <c:smooth val="0"/>
          <c:extLst>
            <c:ext xmlns:c16="http://schemas.microsoft.com/office/drawing/2014/chart" uri="{C3380CC4-5D6E-409C-BE32-E72D297353CC}">
              <c16:uniqueId val="{00000014-619D-334D-82BC-A9EB05CAF836}"/>
            </c:ext>
          </c:extLst>
        </c:ser>
        <c:ser>
          <c:idx val="17"/>
          <c:order val="17"/>
          <c:tx>
            <c:strRef>
              <c:f>Clustering!$F$101</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Clustering!$G$101</c:f>
              <c:numCache>
                <c:formatCode>General</c:formatCode>
                <c:ptCount val="1"/>
                <c:pt idx="0">
                  <c:v>0.287109375</c:v>
                </c:pt>
              </c:numCache>
            </c:numRef>
          </c:xVal>
          <c:yVal>
            <c:numRef>
              <c:f>Clustering!$H$101</c:f>
              <c:numCache>
                <c:formatCode>General</c:formatCode>
                <c:ptCount val="1"/>
                <c:pt idx="0">
                  <c:v>289</c:v>
                </c:pt>
              </c:numCache>
            </c:numRef>
          </c:yVal>
          <c:smooth val="0"/>
          <c:extLst>
            <c:ext xmlns:c16="http://schemas.microsoft.com/office/drawing/2014/chart" uri="{C3380CC4-5D6E-409C-BE32-E72D297353CC}">
              <c16:uniqueId val="{00000015-619D-334D-82BC-A9EB05CAF836}"/>
            </c:ext>
          </c:extLst>
        </c:ser>
        <c:ser>
          <c:idx val="18"/>
          <c:order val="18"/>
          <c:tx>
            <c:strRef>
              <c:f>Clustering!$F$95</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Clustering!$G$95</c:f>
              <c:numCache>
                <c:formatCode>General</c:formatCode>
                <c:ptCount val="1"/>
                <c:pt idx="0">
                  <c:v>0.125</c:v>
                </c:pt>
              </c:numCache>
            </c:numRef>
          </c:xVal>
          <c:yVal>
            <c:numRef>
              <c:f>Clustering!$H$95</c:f>
              <c:numCache>
                <c:formatCode>General</c:formatCode>
                <c:ptCount val="1"/>
                <c:pt idx="0">
                  <c:v>361</c:v>
                </c:pt>
              </c:numCache>
            </c:numRef>
          </c:yVal>
          <c:smooth val="0"/>
          <c:extLst>
            <c:ext xmlns:c16="http://schemas.microsoft.com/office/drawing/2014/chart" uri="{C3380CC4-5D6E-409C-BE32-E72D297353CC}">
              <c16:uniqueId val="{00000016-619D-334D-82BC-A9EB05CAF836}"/>
            </c:ext>
          </c:extLst>
        </c:ser>
        <c:ser>
          <c:idx val="19"/>
          <c:order val="19"/>
          <c:tx>
            <c:strRef>
              <c:f>Clustering!$F$96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Clustering!$G$96</c:f>
              <c:numCache>
                <c:formatCode>General</c:formatCode>
                <c:ptCount val="1"/>
                <c:pt idx="0">
                  <c:v>0.25</c:v>
                </c:pt>
              </c:numCache>
            </c:numRef>
          </c:xVal>
          <c:yVal>
            <c:numRef>
              <c:f>Clustering!$H$96</c:f>
              <c:numCache>
                <c:formatCode>General</c:formatCode>
                <c:ptCount val="1"/>
                <c:pt idx="0">
                  <c:v>361</c:v>
                </c:pt>
              </c:numCache>
            </c:numRef>
          </c:yVal>
          <c:smooth val="0"/>
          <c:extLst>
            <c:ext xmlns:c16="http://schemas.microsoft.com/office/drawing/2014/chart" uri="{C3380CC4-5D6E-409C-BE32-E72D297353CC}">
              <c16:uniqueId val="{00000017-619D-334D-82BC-A9EB05CAF836}"/>
            </c:ext>
          </c:extLst>
        </c:ser>
        <c:ser>
          <c:idx val="20"/>
          <c:order val="20"/>
          <c:tx>
            <c:strRef>
              <c:f>Clustering!$F$58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Clustering!$G$58</c:f>
              <c:numCache>
                <c:formatCode>General</c:formatCode>
                <c:ptCount val="1"/>
                <c:pt idx="0">
                  <c:v>1.4765625</c:v>
                </c:pt>
              </c:numCache>
            </c:numRef>
          </c:xVal>
          <c:yVal>
            <c:numRef>
              <c:f>Clustering!$H$58</c:f>
              <c:numCache>
                <c:formatCode>General</c:formatCode>
                <c:ptCount val="1"/>
                <c:pt idx="0">
                  <c:v>64</c:v>
                </c:pt>
              </c:numCache>
            </c:numRef>
          </c:yVal>
          <c:smooth val="0"/>
          <c:extLst>
            <c:ext xmlns:c16="http://schemas.microsoft.com/office/drawing/2014/chart" uri="{C3380CC4-5D6E-409C-BE32-E72D297353CC}">
              <c16:uniqueId val="{00000018-619D-334D-82BC-A9EB05CAF836}"/>
            </c:ext>
          </c:extLst>
        </c:ser>
        <c:ser>
          <c:idx val="21"/>
          <c:order val="21"/>
          <c:tx>
            <c:strRef>
              <c:f>Clustering!$F$59</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Clustering!$G$59</c:f>
              <c:numCache>
                <c:formatCode>General</c:formatCode>
                <c:ptCount val="1"/>
                <c:pt idx="0">
                  <c:v>0.7</c:v>
                </c:pt>
              </c:numCache>
            </c:numRef>
          </c:xVal>
          <c:yVal>
            <c:numRef>
              <c:f>Clustering!$H$59</c:f>
              <c:numCache>
                <c:formatCode>General</c:formatCode>
                <c:ptCount val="1"/>
                <c:pt idx="0">
                  <c:v>64</c:v>
                </c:pt>
              </c:numCache>
            </c:numRef>
          </c:yVal>
          <c:smooth val="0"/>
          <c:extLst>
            <c:ext xmlns:c16="http://schemas.microsoft.com/office/drawing/2014/chart" uri="{C3380CC4-5D6E-409C-BE32-E72D297353CC}">
              <c16:uniqueId val="{00000019-619D-334D-82BC-A9EB05CAF836}"/>
            </c:ext>
          </c:extLst>
        </c:ser>
        <c:ser>
          <c:idx val="22"/>
          <c:order val="22"/>
          <c:tx>
            <c:strRef>
              <c:f>Clustering!$F$60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Clustering!$G$60</c:f>
              <c:numCache>
                <c:formatCode>General</c:formatCode>
                <c:ptCount val="1"/>
                <c:pt idx="0">
                  <c:v>0.875</c:v>
                </c:pt>
              </c:numCache>
            </c:numRef>
          </c:xVal>
          <c:yVal>
            <c:numRef>
              <c:f>Clustering!$H$60</c:f>
              <c:numCache>
                <c:formatCode>General</c:formatCode>
                <c:ptCount val="1"/>
                <c:pt idx="0">
                  <c:v>64</c:v>
                </c:pt>
              </c:numCache>
            </c:numRef>
          </c:yVal>
          <c:smooth val="0"/>
          <c:extLst>
            <c:ext xmlns:c16="http://schemas.microsoft.com/office/drawing/2014/chart" uri="{C3380CC4-5D6E-409C-BE32-E72D297353CC}">
              <c16:uniqueId val="{0000001A-619D-334D-82BC-A9EB05CAF836}"/>
            </c:ext>
          </c:extLst>
        </c:ser>
        <c:ser>
          <c:idx val="25"/>
          <c:order val="23"/>
          <c:tx>
            <c:strRef>
              <c:f>Clustering!$F$74</c:f>
              <c:strCache>
                <c:ptCount val="1"/>
                <c:pt idx="0">
                  <c:v>CNN4</c:v>
                </c:pt>
              </c:strCache>
            </c:strRef>
          </c:tx>
          <c:spPr>
            <a:ln>
              <a:solidFill>
                <a:srgbClr val="000000"/>
              </a:solidFill>
            </a:ln>
          </c:spPr>
          <c:marker>
            <c:symbol val="diamond"/>
            <c:size val="12"/>
            <c:spPr>
              <a:solidFill>
                <a:schemeClr val="accent4"/>
              </a:solidFill>
              <a:ln>
                <a:solidFill>
                  <a:srgbClr val="000000"/>
                </a:solidFill>
              </a:ln>
            </c:spPr>
          </c:marker>
          <c:xVal>
            <c:numRef>
              <c:f>Clustering!$G$74</c:f>
              <c:numCache>
                <c:formatCode>General</c:formatCode>
                <c:ptCount val="1"/>
                <c:pt idx="0">
                  <c:v>0.65625</c:v>
                </c:pt>
              </c:numCache>
            </c:numRef>
          </c:xVal>
          <c:yVal>
            <c:numRef>
              <c:f>Clustering!$H$74</c:f>
              <c:numCache>
                <c:formatCode>General</c:formatCode>
                <c:ptCount val="1"/>
                <c:pt idx="0">
                  <c:v>40</c:v>
                </c:pt>
              </c:numCache>
            </c:numRef>
          </c:yVal>
          <c:smooth val="0"/>
          <c:extLst>
            <c:ext xmlns:c16="http://schemas.microsoft.com/office/drawing/2014/chart" uri="{C3380CC4-5D6E-409C-BE32-E72D297353CC}">
              <c16:uniqueId val="{0000001B-619D-334D-82BC-A9EB05CAF836}"/>
            </c:ext>
          </c:extLst>
        </c:ser>
        <c:ser>
          <c:idx val="26"/>
          <c:order val="24"/>
          <c:tx>
            <c:strRef>
              <c:f>Clustering!$F$75</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Clustering!$G$75</c:f>
              <c:numCache>
                <c:formatCode>General</c:formatCode>
                <c:ptCount val="1"/>
                <c:pt idx="0">
                  <c:v>0.5625</c:v>
                </c:pt>
              </c:numCache>
            </c:numRef>
          </c:xVal>
          <c:yVal>
            <c:numRef>
              <c:f>Clustering!$H$75</c:f>
              <c:numCache>
                <c:formatCode>General</c:formatCode>
                <c:ptCount val="1"/>
                <c:pt idx="0">
                  <c:v>64</c:v>
                </c:pt>
              </c:numCache>
            </c:numRef>
          </c:yVal>
          <c:smooth val="0"/>
          <c:extLst>
            <c:ext xmlns:c16="http://schemas.microsoft.com/office/drawing/2014/chart" uri="{C3380CC4-5D6E-409C-BE32-E72D297353CC}">
              <c16:uniqueId val="{0000001C-619D-334D-82BC-A9EB05CAF836}"/>
            </c:ext>
          </c:extLst>
        </c:ser>
        <c:ser>
          <c:idx val="27"/>
          <c:order val="25"/>
          <c:tx>
            <c:strRef>
              <c:f>Clustering!$F$76</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Clustering!$G$76</c:f>
              <c:numCache>
                <c:formatCode>General</c:formatCode>
                <c:ptCount val="1"/>
                <c:pt idx="0">
                  <c:v>0.4921875</c:v>
                </c:pt>
              </c:numCache>
            </c:numRef>
          </c:xVal>
          <c:yVal>
            <c:numRef>
              <c:f>Clustering!$H$76</c:f>
              <c:numCache>
                <c:formatCode>General</c:formatCode>
                <c:ptCount val="1"/>
                <c:pt idx="0">
                  <c:v>48</c:v>
                </c:pt>
              </c:numCache>
            </c:numRef>
          </c:yVal>
          <c:smooth val="0"/>
          <c:extLst>
            <c:ext xmlns:c16="http://schemas.microsoft.com/office/drawing/2014/chart" uri="{C3380CC4-5D6E-409C-BE32-E72D297353CC}">
              <c16:uniqueId val="{0000001D-619D-334D-82BC-A9EB05CAF836}"/>
            </c:ext>
          </c:extLst>
        </c:ser>
        <c:ser>
          <c:idx val="23"/>
          <c:order val="26"/>
          <c:tx>
            <c:strRef>
              <c:f>Clustering!$F$69</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Clustering!$G$69</c:f>
              <c:numCache>
                <c:formatCode>General</c:formatCode>
                <c:ptCount val="1"/>
                <c:pt idx="0">
                  <c:v>1</c:v>
                </c:pt>
              </c:numCache>
            </c:numRef>
          </c:xVal>
          <c:yVal>
            <c:numRef>
              <c:f>Clustering!$H$69</c:f>
              <c:numCache>
                <c:formatCode>General</c:formatCode>
                <c:ptCount val="1"/>
                <c:pt idx="0">
                  <c:v>49</c:v>
                </c:pt>
              </c:numCache>
            </c:numRef>
          </c:yVal>
          <c:smooth val="0"/>
          <c:extLst>
            <c:ext xmlns:c16="http://schemas.microsoft.com/office/drawing/2014/chart" uri="{C3380CC4-5D6E-409C-BE32-E72D297353CC}">
              <c16:uniqueId val="{0000001E-619D-334D-82BC-A9EB05CAF836}"/>
            </c:ext>
          </c:extLst>
        </c:ser>
        <c:ser>
          <c:idx val="24"/>
          <c:order val="27"/>
          <c:tx>
            <c:strRef>
              <c:f>Clustering!$F$102</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Clustering!$G$102</c:f>
              <c:numCache>
                <c:formatCode>General</c:formatCode>
                <c:ptCount val="1"/>
                <c:pt idx="0">
                  <c:v>0.25</c:v>
                </c:pt>
              </c:numCache>
            </c:numRef>
          </c:xVal>
          <c:yVal>
            <c:numRef>
              <c:f>Clustering!$H$102</c:f>
              <c:numCache>
                <c:formatCode>General</c:formatCode>
                <c:ptCount val="1"/>
                <c:pt idx="0">
                  <c:v>196</c:v>
                </c:pt>
              </c:numCache>
            </c:numRef>
          </c:yVal>
          <c:smooth val="0"/>
          <c:extLst>
            <c:ext xmlns:c16="http://schemas.microsoft.com/office/drawing/2014/chart" uri="{C3380CC4-5D6E-409C-BE32-E72D297353CC}">
              <c16:uniqueId val="{0000001F-619D-334D-82BC-A9EB05CAF836}"/>
            </c:ext>
          </c:extLst>
        </c:ser>
        <c:ser>
          <c:idx val="28"/>
          <c:order val="28"/>
          <c:tx>
            <c:strRef>
              <c:f>Clustering!$F$77</c:f>
              <c:strCache>
                <c:ptCount val="1"/>
                <c:pt idx="0">
                  <c:v>CNN11</c:v>
                </c:pt>
              </c:strCache>
            </c:strRef>
          </c:tx>
          <c:spPr>
            <a:ln>
              <a:solidFill>
                <a:srgbClr val="000000"/>
              </a:solidFill>
            </a:ln>
          </c:spPr>
          <c:marker>
            <c:symbol val="diamond"/>
            <c:size val="11"/>
            <c:spPr>
              <a:solidFill>
                <a:srgbClr val="660066"/>
              </a:solidFill>
              <a:ln>
                <a:solidFill>
                  <a:srgbClr val="000000"/>
                </a:solidFill>
              </a:ln>
            </c:spPr>
          </c:marker>
          <c:xVal>
            <c:numRef>
              <c:f>Clustering!$G$77</c:f>
              <c:numCache>
                <c:formatCode>General</c:formatCode>
                <c:ptCount val="1"/>
                <c:pt idx="0">
                  <c:v>0.5</c:v>
                </c:pt>
              </c:numCache>
            </c:numRef>
          </c:xVal>
          <c:yVal>
            <c:numRef>
              <c:f>Clustering!$H$77</c:f>
              <c:numCache>
                <c:formatCode>General</c:formatCode>
                <c:ptCount val="1"/>
                <c:pt idx="0">
                  <c:v>49</c:v>
                </c:pt>
              </c:numCache>
            </c:numRef>
          </c:yVal>
          <c:smooth val="0"/>
          <c:extLst>
            <c:ext xmlns:c16="http://schemas.microsoft.com/office/drawing/2014/chart" uri="{C3380CC4-5D6E-409C-BE32-E72D297353CC}">
              <c16:uniqueId val="{00000020-619D-334D-82BC-A9EB05CAF836}"/>
            </c:ext>
          </c:extLst>
        </c:ser>
        <c:ser>
          <c:idx val="29"/>
          <c:order val="29"/>
          <c:tx>
            <c:strRef>
              <c:f>Clustering!$F$110</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Clustering!$G$110</c:f>
              <c:numCache>
                <c:formatCode>General</c:formatCode>
                <c:ptCount val="1"/>
                <c:pt idx="0">
                  <c:v>2.197265625E-3</c:v>
                </c:pt>
              </c:numCache>
            </c:numRef>
          </c:xVal>
          <c:yVal>
            <c:numRef>
              <c:f>Clustering!$H$110</c:f>
              <c:numCache>
                <c:formatCode>General</c:formatCode>
                <c:ptCount val="1"/>
                <c:pt idx="0">
                  <c:v>196</c:v>
                </c:pt>
              </c:numCache>
            </c:numRef>
          </c:yVal>
          <c:smooth val="0"/>
          <c:extLst>
            <c:ext xmlns:c16="http://schemas.microsoft.com/office/drawing/2014/chart" uri="{C3380CC4-5D6E-409C-BE32-E72D297353CC}">
              <c16:uniqueId val="{00000021-619D-334D-82BC-A9EB05CAF836}"/>
            </c:ext>
          </c:extLst>
        </c:ser>
        <c:ser>
          <c:idx val="30"/>
          <c:order val="30"/>
          <c:tx>
            <c:strRef>
              <c:f>Clustering!$F$111</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Clustering!$G$111</c:f>
              <c:numCache>
                <c:formatCode>General</c:formatCode>
                <c:ptCount val="1"/>
                <c:pt idx="0">
                  <c:v>4.39453125E-3</c:v>
                </c:pt>
              </c:numCache>
            </c:numRef>
          </c:xVal>
          <c:yVal>
            <c:numRef>
              <c:f>Clustering!$H$111</c:f>
              <c:numCache>
                <c:formatCode>General</c:formatCode>
                <c:ptCount val="1"/>
                <c:pt idx="0">
                  <c:v>196</c:v>
                </c:pt>
              </c:numCache>
            </c:numRef>
          </c:yVal>
          <c:smooth val="0"/>
          <c:extLst>
            <c:ext xmlns:c16="http://schemas.microsoft.com/office/drawing/2014/chart" uri="{C3380CC4-5D6E-409C-BE32-E72D297353CC}">
              <c16:uniqueId val="{00000022-619D-334D-82BC-A9EB05CAF836}"/>
            </c:ext>
          </c:extLst>
        </c:ser>
        <c:ser>
          <c:idx val="31"/>
          <c:order val="31"/>
          <c:tx>
            <c:strRef>
              <c:f>Clustering!$F$112</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Clustering!$G$112</c:f>
              <c:numCache>
                <c:formatCode>General</c:formatCode>
                <c:ptCount val="1"/>
                <c:pt idx="0">
                  <c:v>4.39453125E-3</c:v>
                </c:pt>
              </c:numCache>
            </c:numRef>
          </c:xVal>
          <c:yVal>
            <c:numRef>
              <c:f>Clustering!$H$112</c:f>
              <c:numCache>
                <c:formatCode>General</c:formatCode>
                <c:ptCount val="1"/>
                <c:pt idx="0">
                  <c:v>49</c:v>
                </c:pt>
              </c:numCache>
            </c:numRef>
          </c:yVal>
          <c:smooth val="0"/>
          <c:extLst>
            <c:ext xmlns:c16="http://schemas.microsoft.com/office/drawing/2014/chart" uri="{C3380CC4-5D6E-409C-BE32-E72D297353CC}">
              <c16:uniqueId val="{00000023-619D-334D-82BC-A9EB05CAF836}"/>
            </c:ext>
          </c:extLst>
        </c:ser>
        <c:ser>
          <c:idx val="32"/>
          <c:order val="32"/>
          <c:tx>
            <c:strRef>
              <c:f>Clustering!$F$113</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Clustering!$G$113</c:f>
              <c:numCache>
                <c:formatCode>General</c:formatCode>
                <c:ptCount val="1"/>
                <c:pt idx="0">
                  <c:v>8.7890625E-3</c:v>
                </c:pt>
              </c:numCache>
            </c:numRef>
          </c:xVal>
          <c:yVal>
            <c:numRef>
              <c:f>Clustering!$H$113</c:f>
              <c:numCache>
                <c:formatCode>General</c:formatCode>
                <c:ptCount val="1"/>
                <c:pt idx="0">
                  <c:v>49</c:v>
                </c:pt>
              </c:numCache>
            </c:numRef>
          </c:yVal>
          <c:smooth val="0"/>
          <c:extLst>
            <c:ext xmlns:c16="http://schemas.microsoft.com/office/drawing/2014/chart" uri="{C3380CC4-5D6E-409C-BE32-E72D297353CC}">
              <c16:uniqueId val="{00000024-619D-334D-82BC-A9EB05CAF836}"/>
            </c:ext>
          </c:extLst>
        </c:ser>
        <c:ser>
          <c:idx val="33"/>
          <c:order val="33"/>
          <c:tx>
            <c:strRef>
              <c:f>Clustering!$F$115</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Clustering!$G$115</c:f>
              <c:numCache>
                <c:formatCode>General</c:formatCode>
                <c:ptCount val="1"/>
                <c:pt idx="0">
                  <c:v>8.7890625E-3</c:v>
                </c:pt>
              </c:numCache>
            </c:numRef>
          </c:xVal>
          <c:yVal>
            <c:numRef>
              <c:f>Clustering!$H$115</c:f>
              <c:numCache>
                <c:formatCode>General</c:formatCode>
                <c:ptCount val="1"/>
                <c:pt idx="0">
                  <c:v>100</c:v>
                </c:pt>
              </c:numCache>
            </c:numRef>
          </c:yVal>
          <c:smooth val="0"/>
          <c:extLst>
            <c:ext xmlns:c16="http://schemas.microsoft.com/office/drawing/2014/chart" uri="{C3380CC4-5D6E-409C-BE32-E72D297353CC}">
              <c16:uniqueId val="{00000025-619D-334D-82BC-A9EB05CAF836}"/>
            </c:ext>
          </c:extLst>
        </c:ser>
        <c:ser>
          <c:idx val="34"/>
          <c:order val="34"/>
          <c:tx>
            <c:strRef>
              <c:f>Clustering!$F$116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Clustering!$G$116</c:f>
              <c:numCache>
                <c:formatCode>General</c:formatCode>
                <c:ptCount val="1"/>
                <c:pt idx="0">
                  <c:v>4.39453125E-3</c:v>
                </c:pt>
              </c:numCache>
            </c:numRef>
          </c:xVal>
          <c:yVal>
            <c:numRef>
              <c:f>Clustering!$H$116</c:f>
              <c:numCache>
                <c:formatCode>General</c:formatCode>
                <c:ptCount val="1"/>
                <c:pt idx="0">
                  <c:v>100</c:v>
                </c:pt>
              </c:numCache>
            </c:numRef>
          </c:yVal>
          <c:smooth val="0"/>
          <c:extLst>
            <c:ext xmlns:c16="http://schemas.microsoft.com/office/drawing/2014/chart" uri="{C3380CC4-5D6E-409C-BE32-E72D297353CC}">
              <c16:uniqueId val="{00000026-619D-334D-82BC-A9EB05CAF836}"/>
            </c:ext>
          </c:extLst>
        </c:ser>
        <c:ser>
          <c:idx val="35"/>
          <c:order val="35"/>
          <c:tx>
            <c:strRef>
              <c:f>Clustering!$F$79</c:f>
              <c:strCache>
                <c:ptCount val="1"/>
                <c:pt idx="0">
                  <c:v>CNN9</c:v>
                </c:pt>
              </c:strCache>
            </c:strRef>
          </c:tx>
          <c:spPr>
            <a:ln>
              <a:solidFill>
                <a:srgbClr val="000000"/>
              </a:solidFill>
            </a:ln>
          </c:spPr>
          <c:marker>
            <c:symbol val="diamond"/>
            <c:size val="9"/>
            <c:spPr>
              <a:solidFill>
                <a:srgbClr val="4285F4"/>
              </a:solidFill>
              <a:ln>
                <a:solidFill>
                  <a:srgbClr val="000000"/>
                </a:solidFill>
              </a:ln>
            </c:spPr>
          </c:marker>
          <c:xVal>
            <c:numRef>
              <c:f>Clustering!$G$79</c:f>
              <c:numCache>
                <c:formatCode>General</c:formatCode>
                <c:ptCount val="1"/>
                <c:pt idx="0">
                  <c:v>0.697265625</c:v>
                </c:pt>
              </c:numCache>
            </c:numRef>
          </c:xVal>
          <c:yVal>
            <c:numRef>
              <c:f>Clustering!$H$79</c:f>
              <c:numCache>
                <c:formatCode>General</c:formatCode>
                <c:ptCount val="1"/>
                <c:pt idx="0">
                  <c:v>49</c:v>
                </c:pt>
              </c:numCache>
            </c:numRef>
          </c:yVal>
          <c:smooth val="0"/>
          <c:extLst>
            <c:ext xmlns:c16="http://schemas.microsoft.com/office/drawing/2014/chart" uri="{C3380CC4-5D6E-409C-BE32-E72D297353CC}">
              <c16:uniqueId val="{00000027-619D-334D-82BC-A9EB05CAF836}"/>
            </c:ext>
          </c:extLst>
        </c:ser>
        <c:ser>
          <c:idx val="36"/>
          <c:order val="36"/>
          <c:tx>
            <c:strRef>
              <c:f>Clustering!$F$80</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Clustering!$G$80</c:f>
              <c:numCache>
                <c:formatCode>General</c:formatCode>
                <c:ptCount val="1"/>
                <c:pt idx="0">
                  <c:v>0.546875</c:v>
                </c:pt>
              </c:numCache>
            </c:numRef>
          </c:xVal>
          <c:yVal>
            <c:numRef>
              <c:f>Clustering!$H$80</c:f>
              <c:numCache>
                <c:formatCode>General</c:formatCode>
                <c:ptCount val="1"/>
                <c:pt idx="0">
                  <c:v>49</c:v>
                </c:pt>
              </c:numCache>
            </c:numRef>
          </c:yVal>
          <c:smooth val="0"/>
          <c:extLst>
            <c:ext xmlns:c16="http://schemas.microsoft.com/office/drawing/2014/chart" uri="{C3380CC4-5D6E-409C-BE32-E72D297353CC}">
              <c16:uniqueId val="{00000028-619D-334D-82BC-A9EB05CAF836}"/>
            </c:ext>
          </c:extLst>
        </c:ser>
        <c:ser>
          <c:idx val="37"/>
          <c:order val="37"/>
          <c:tx>
            <c:strRef>
              <c:f>Clustering!$F$114</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Clustering!$G$114</c:f>
              <c:numCache>
                <c:formatCode>General</c:formatCode>
                <c:ptCount val="1"/>
                <c:pt idx="0">
                  <c:v>1.94549560546875E-2</c:v>
                </c:pt>
              </c:numCache>
            </c:numRef>
          </c:xVal>
          <c:yVal>
            <c:numRef>
              <c:f>Clustering!$H$114</c:f>
              <c:numCache>
                <c:formatCode>General</c:formatCode>
                <c:ptCount val="1"/>
                <c:pt idx="0">
                  <c:v>49</c:v>
                </c:pt>
              </c:numCache>
            </c:numRef>
          </c:yVal>
          <c:smooth val="0"/>
          <c:extLst>
            <c:ext xmlns:c16="http://schemas.microsoft.com/office/drawing/2014/chart" uri="{C3380CC4-5D6E-409C-BE32-E72D297353CC}">
              <c16:uniqueId val="{00000029-619D-334D-82BC-A9EB05CAF836}"/>
            </c:ext>
          </c:extLst>
        </c:ser>
        <c:ser>
          <c:idx val="38"/>
          <c:order val="38"/>
          <c:tx>
            <c:strRef>
              <c:f>Clustering!$F$122</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Clustering!$G$122</c:f>
              <c:numCache>
                <c:formatCode>General</c:formatCode>
                <c:ptCount val="1"/>
                <c:pt idx="0">
                  <c:v>5.3558349609375E-3</c:v>
                </c:pt>
              </c:numCache>
            </c:numRef>
          </c:xVal>
          <c:yVal>
            <c:numRef>
              <c:f>Clustering!$H$122</c:f>
              <c:numCache>
                <c:formatCode>General</c:formatCode>
                <c:ptCount val="1"/>
                <c:pt idx="0">
                  <c:v>196</c:v>
                </c:pt>
              </c:numCache>
            </c:numRef>
          </c:yVal>
          <c:smooth val="0"/>
          <c:extLst>
            <c:ext xmlns:c16="http://schemas.microsoft.com/office/drawing/2014/chart" uri="{C3380CC4-5D6E-409C-BE32-E72D297353CC}">
              <c16:uniqueId val="{0000002A-619D-334D-82BC-A9EB05CAF836}"/>
            </c:ext>
          </c:extLst>
        </c:ser>
        <c:ser>
          <c:idx val="39"/>
          <c:order val="39"/>
          <c:tx>
            <c:strRef>
              <c:f>Clustering!$F$123</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Clustering!$G$123</c:f>
              <c:numCache>
                <c:formatCode>General</c:formatCode>
                <c:ptCount val="1"/>
                <c:pt idx="0">
                  <c:v>7.0037841796875E-3</c:v>
                </c:pt>
              </c:numCache>
            </c:numRef>
          </c:xVal>
          <c:yVal>
            <c:numRef>
              <c:f>Clustering!$H$123</c:f>
              <c:numCache>
                <c:formatCode>General</c:formatCode>
                <c:ptCount val="1"/>
                <c:pt idx="0">
                  <c:v>196</c:v>
                </c:pt>
              </c:numCache>
            </c:numRef>
          </c:yVal>
          <c:smooth val="0"/>
          <c:extLst>
            <c:ext xmlns:c16="http://schemas.microsoft.com/office/drawing/2014/chart" uri="{C3380CC4-5D6E-409C-BE32-E72D297353CC}">
              <c16:uniqueId val="{0000002B-619D-334D-82BC-A9EB05CAF836}"/>
            </c:ext>
          </c:extLst>
        </c:ser>
        <c:ser>
          <c:idx val="40"/>
          <c:order val="40"/>
          <c:tx>
            <c:strRef>
              <c:f>Clustering!$F$52</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Clustering!$G$52</c:f>
              <c:numCache>
                <c:formatCode>General</c:formatCode>
                <c:ptCount val="1"/>
                <c:pt idx="0">
                  <c:v>1.64794921875E-3</c:v>
                </c:pt>
              </c:numCache>
            </c:numRef>
          </c:xVal>
          <c:yVal>
            <c:numRef>
              <c:f>Clustering!$H$52</c:f>
              <c:numCache>
                <c:formatCode>General</c:formatCode>
                <c:ptCount val="1"/>
                <c:pt idx="0">
                  <c:v>12544</c:v>
                </c:pt>
              </c:numCache>
            </c:numRef>
          </c:yVal>
          <c:smooth val="0"/>
          <c:extLst>
            <c:ext xmlns:c16="http://schemas.microsoft.com/office/drawing/2014/chart" uri="{C3380CC4-5D6E-409C-BE32-E72D297353CC}">
              <c16:uniqueId val="{0000002C-619D-334D-82BC-A9EB05CAF836}"/>
            </c:ext>
          </c:extLst>
        </c:ser>
        <c:ser>
          <c:idx val="41"/>
          <c:order val="41"/>
          <c:tx>
            <c:strRef>
              <c:f>Clustering!$F$105</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Clustering!$G$105</c:f>
              <c:numCache>
                <c:formatCode>General</c:formatCode>
                <c:ptCount val="1"/>
                <c:pt idx="0">
                  <c:v>0.1058349609375</c:v>
                </c:pt>
              </c:numCache>
            </c:numRef>
          </c:xVal>
          <c:yVal>
            <c:numRef>
              <c:f>Clustering!$H$105</c:f>
              <c:numCache>
                <c:formatCode>General</c:formatCode>
                <c:ptCount val="1"/>
                <c:pt idx="0">
                  <c:v>196</c:v>
                </c:pt>
              </c:numCache>
            </c:numRef>
          </c:yVal>
          <c:smooth val="0"/>
          <c:extLst>
            <c:ext xmlns:c16="http://schemas.microsoft.com/office/drawing/2014/chart" uri="{C3380CC4-5D6E-409C-BE32-E72D297353CC}">
              <c16:uniqueId val="{0000002D-619D-334D-82BC-A9EB05CAF836}"/>
            </c:ext>
          </c:extLst>
        </c:ser>
        <c:ser>
          <c:idx val="42"/>
          <c:order val="42"/>
          <c:tx>
            <c:strRef>
              <c:f>Clustering!$F$104</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Clustering!$G$104</c:f>
              <c:numCache>
                <c:formatCode>General</c:formatCode>
                <c:ptCount val="1"/>
                <c:pt idx="0">
                  <c:v>8.09326171875E-2</c:v>
                </c:pt>
              </c:numCache>
            </c:numRef>
          </c:xVal>
          <c:yVal>
            <c:numRef>
              <c:f>Clustering!$H$104</c:f>
              <c:numCache>
                <c:formatCode>General</c:formatCode>
                <c:ptCount val="1"/>
                <c:pt idx="0">
                  <c:v>196</c:v>
                </c:pt>
              </c:numCache>
            </c:numRef>
          </c:yVal>
          <c:smooth val="0"/>
          <c:extLst>
            <c:ext xmlns:c16="http://schemas.microsoft.com/office/drawing/2014/chart" uri="{C3380CC4-5D6E-409C-BE32-E72D297353CC}">
              <c16:uniqueId val="{0000002E-619D-334D-82BC-A9EB05CAF836}"/>
            </c:ext>
          </c:extLst>
        </c:ser>
        <c:ser>
          <c:idx val="43"/>
          <c:order val="43"/>
          <c:tx>
            <c:strRef>
              <c:f>Clustering!$F$53</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Clustering!$G$53</c:f>
              <c:numCache>
                <c:formatCode>General</c:formatCode>
                <c:ptCount val="1"/>
                <c:pt idx="0">
                  <c:v>1.64794921875E-3</c:v>
                </c:pt>
              </c:numCache>
            </c:numRef>
          </c:xVal>
          <c:yVal>
            <c:numRef>
              <c:f>Clustering!$H$53</c:f>
              <c:numCache>
                <c:formatCode>General</c:formatCode>
                <c:ptCount val="1"/>
                <c:pt idx="0">
                  <c:v>3136</c:v>
                </c:pt>
              </c:numCache>
            </c:numRef>
          </c:yVal>
          <c:smooth val="0"/>
          <c:extLst>
            <c:ext xmlns:c16="http://schemas.microsoft.com/office/drawing/2014/chart" uri="{C3380CC4-5D6E-409C-BE32-E72D297353CC}">
              <c16:uniqueId val="{0000002F-619D-334D-82BC-A9EB05CAF836}"/>
            </c:ext>
          </c:extLst>
        </c:ser>
        <c:ser>
          <c:idx val="44"/>
          <c:order val="44"/>
          <c:tx>
            <c:strRef>
              <c:f>Clustering!$F$117</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Clustering!$G$117</c:f>
              <c:numCache>
                <c:formatCode>General</c:formatCode>
                <c:ptCount val="1"/>
                <c:pt idx="0">
                  <c:v>9.8876953125E-3</c:v>
                </c:pt>
              </c:numCache>
            </c:numRef>
          </c:xVal>
          <c:yVal>
            <c:numRef>
              <c:f>Clustering!$H$117</c:f>
              <c:numCache>
                <c:formatCode>General</c:formatCode>
                <c:ptCount val="1"/>
                <c:pt idx="0">
                  <c:v>16</c:v>
                </c:pt>
              </c:numCache>
            </c:numRef>
          </c:yVal>
          <c:smooth val="0"/>
          <c:extLst>
            <c:ext xmlns:c16="http://schemas.microsoft.com/office/drawing/2014/chart" uri="{C3380CC4-5D6E-409C-BE32-E72D297353CC}">
              <c16:uniqueId val="{00000030-619D-334D-82BC-A9EB05CAF836}"/>
            </c:ext>
          </c:extLst>
        </c:ser>
        <c:ser>
          <c:idx val="45"/>
          <c:order val="45"/>
          <c:tx>
            <c:strRef>
              <c:f>Clustering!$F$118</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Clustering!$G$118</c:f>
              <c:numCache>
                <c:formatCode>General</c:formatCode>
                <c:ptCount val="1"/>
                <c:pt idx="0">
                  <c:v>1.64794921875E-2</c:v>
                </c:pt>
              </c:numCache>
            </c:numRef>
          </c:xVal>
          <c:yVal>
            <c:numRef>
              <c:f>Clustering!$H$118</c:f>
              <c:numCache>
                <c:formatCode>General</c:formatCode>
                <c:ptCount val="1"/>
                <c:pt idx="0">
                  <c:v>16</c:v>
                </c:pt>
              </c:numCache>
            </c:numRef>
          </c:yVal>
          <c:smooth val="0"/>
          <c:extLst>
            <c:ext xmlns:c16="http://schemas.microsoft.com/office/drawing/2014/chart" uri="{C3380CC4-5D6E-409C-BE32-E72D297353CC}">
              <c16:uniqueId val="{00000031-619D-334D-82BC-A9EB05CAF836}"/>
            </c:ext>
          </c:extLst>
        </c:ser>
        <c:ser>
          <c:idx val="46"/>
          <c:order val="46"/>
          <c:tx>
            <c:strRef>
              <c:f>Clustering!$F$119</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Clustering!$G$119</c:f>
              <c:numCache>
                <c:formatCode>General</c:formatCode>
                <c:ptCount val="1"/>
                <c:pt idx="0">
                  <c:v>3.2958984375E-3</c:v>
                </c:pt>
              </c:numCache>
            </c:numRef>
          </c:xVal>
          <c:yVal>
            <c:numRef>
              <c:f>Clustering!$H$119</c:f>
              <c:numCache>
                <c:formatCode>General</c:formatCode>
                <c:ptCount val="1"/>
                <c:pt idx="0">
                  <c:v>64</c:v>
                </c:pt>
              </c:numCache>
            </c:numRef>
          </c:yVal>
          <c:smooth val="0"/>
          <c:extLst>
            <c:ext xmlns:c16="http://schemas.microsoft.com/office/drawing/2014/chart" uri="{C3380CC4-5D6E-409C-BE32-E72D297353CC}">
              <c16:uniqueId val="{00000032-619D-334D-82BC-A9EB05CAF836}"/>
            </c:ext>
          </c:extLst>
        </c:ser>
        <c:ser>
          <c:idx val="47"/>
          <c:order val="47"/>
          <c:tx>
            <c:strRef>
              <c:f>Clustering!$F$120</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Clustering!$G$120</c:f>
              <c:numCache>
                <c:formatCode>General</c:formatCode>
                <c:ptCount val="1"/>
                <c:pt idx="0">
                  <c:v>6.591796875E-3</c:v>
                </c:pt>
              </c:numCache>
            </c:numRef>
          </c:xVal>
          <c:yVal>
            <c:numRef>
              <c:f>Clustering!$H$120</c:f>
              <c:numCache>
                <c:formatCode>General</c:formatCode>
                <c:ptCount val="1"/>
                <c:pt idx="0">
                  <c:v>64</c:v>
                </c:pt>
              </c:numCache>
            </c:numRef>
          </c:yVal>
          <c:smooth val="0"/>
          <c:extLst>
            <c:ext xmlns:c16="http://schemas.microsoft.com/office/drawing/2014/chart" uri="{C3380CC4-5D6E-409C-BE32-E72D297353CC}">
              <c16:uniqueId val="{00000033-619D-334D-82BC-A9EB05CAF836}"/>
            </c:ext>
          </c:extLst>
        </c:ser>
        <c:ser>
          <c:idx val="48"/>
          <c:order val="48"/>
          <c:tx>
            <c:strRef>
              <c:f>Clustering!$F$121</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Clustering!$G$121</c:f>
              <c:numCache>
                <c:formatCode>General</c:formatCode>
                <c:ptCount val="1"/>
                <c:pt idx="0">
                  <c:v>9.8876953125E-3</c:v>
                </c:pt>
              </c:numCache>
            </c:numRef>
          </c:xVal>
          <c:yVal>
            <c:numRef>
              <c:f>Clustering!$H$121</c:f>
              <c:numCache>
                <c:formatCode>General</c:formatCode>
                <c:ptCount val="1"/>
                <c:pt idx="0">
                  <c:v>64</c:v>
                </c:pt>
              </c:numCache>
            </c:numRef>
          </c:yVal>
          <c:smooth val="0"/>
          <c:extLst>
            <c:ext xmlns:c16="http://schemas.microsoft.com/office/drawing/2014/chart" uri="{C3380CC4-5D6E-409C-BE32-E72D297353CC}">
              <c16:uniqueId val="{00000034-619D-334D-82BC-A9EB05CAF836}"/>
            </c:ext>
          </c:extLst>
        </c:ser>
        <c:ser>
          <c:idx val="49"/>
          <c:order val="49"/>
          <c:tx>
            <c:strRef>
              <c:f>Clustering!$F$70</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Clustering!$G$70</c:f>
              <c:numCache>
                <c:formatCode>General</c:formatCode>
                <c:ptCount val="1"/>
                <c:pt idx="0">
                  <c:v>0.5859375</c:v>
                </c:pt>
              </c:numCache>
            </c:numRef>
          </c:xVal>
          <c:yVal>
            <c:numRef>
              <c:f>Clustering!$H$70</c:f>
              <c:numCache>
                <c:formatCode>General</c:formatCode>
                <c:ptCount val="1"/>
                <c:pt idx="0">
                  <c:v>16</c:v>
                </c:pt>
              </c:numCache>
            </c:numRef>
          </c:yVal>
          <c:smooth val="0"/>
          <c:extLst>
            <c:ext xmlns:c16="http://schemas.microsoft.com/office/drawing/2014/chart" uri="{C3380CC4-5D6E-409C-BE32-E72D297353CC}">
              <c16:uniqueId val="{00000035-619D-334D-82BC-A9EB05CAF836}"/>
            </c:ext>
          </c:extLst>
        </c:ser>
        <c:ser>
          <c:idx val="50"/>
          <c:order val="50"/>
          <c:tx>
            <c:strRef>
              <c:f>Clustering!$F$71</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Clustering!$G$71</c:f>
              <c:numCache>
                <c:formatCode>General</c:formatCode>
                <c:ptCount val="1"/>
                <c:pt idx="0">
                  <c:v>1.171875</c:v>
                </c:pt>
              </c:numCache>
            </c:numRef>
          </c:xVal>
          <c:yVal>
            <c:numRef>
              <c:f>Clustering!$H$71</c:f>
              <c:numCache>
                <c:formatCode>General</c:formatCode>
                <c:ptCount val="1"/>
                <c:pt idx="0">
                  <c:v>16</c:v>
                </c:pt>
              </c:numCache>
            </c:numRef>
          </c:yVal>
          <c:smooth val="0"/>
          <c:extLst>
            <c:ext xmlns:c16="http://schemas.microsoft.com/office/drawing/2014/chart" uri="{C3380CC4-5D6E-409C-BE32-E72D297353CC}">
              <c16:uniqueId val="{00000036-619D-334D-82BC-A9EB05CAF836}"/>
            </c:ext>
          </c:extLst>
        </c:ser>
        <c:ser>
          <c:idx val="51"/>
          <c:order val="51"/>
          <c:tx>
            <c:strRef>
              <c:f>Clustering!$F$54</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Clustering!$G$54</c:f>
              <c:numCache>
                <c:formatCode>General</c:formatCode>
                <c:ptCount val="1"/>
                <c:pt idx="0">
                  <c:v>1.318359375E-2</c:v>
                </c:pt>
              </c:numCache>
            </c:numRef>
          </c:xVal>
          <c:yVal>
            <c:numRef>
              <c:f>Clustering!$H$54</c:f>
              <c:numCache>
                <c:formatCode>General</c:formatCode>
                <c:ptCount val="1"/>
                <c:pt idx="0">
                  <c:v>1024</c:v>
                </c:pt>
              </c:numCache>
            </c:numRef>
          </c:yVal>
          <c:smooth val="0"/>
          <c:extLst>
            <c:ext xmlns:c16="http://schemas.microsoft.com/office/drawing/2014/chart" uri="{C3380CC4-5D6E-409C-BE32-E72D297353CC}">
              <c16:uniqueId val="{00000037-619D-334D-82BC-A9EB05CAF836}"/>
            </c:ext>
          </c:extLst>
        </c:ser>
        <c:ser>
          <c:idx val="52"/>
          <c:order val="52"/>
          <c:tx>
            <c:strRef>
              <c:f>Clustering!$F$55</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Clustering!$G$55</c:f>
              <c:numCache>
                <c:formatCode>General</c:formatCode>
                <c:ptCount val="1"/>
                <c:pt idx="0">
                  <c:v>5.859375E-3</c:v>
                </c:pt>
              </c:numCache>
            </c:numRef>
          </c:xVal>
          <c:yVal>
            <c:numRef>
              <c:f>Clustering!$H$55</c:f>
              <c:numCache>
                <c:formatCode>General</c:formatCode>
                <c:ptCount val="1"/>
                <c:pt idx="0">
                  <c:v>4096</c:v>
                </c:pt>
              </c:numCache>
            </c:numRef>
          </c:yVal>
          <c:smooth val="0"/>
          <c:extLst>
            <c:ext xmlns:c16="http://schemas.microsoft.com/office/drawing/2014/chart" uri="{C3380CC4-5D6E-409C-BE32-E72D297353CC}">
              <c16:uniqueId val="{00000038-619D-334D-82BC-A9EB05CAF836}"/>
            </c:ext>
          </c:extLst>
        </c:ser>
        <c:ser>
          <c:idx val="53"/>
          <c:order val="53"/>
          <c:tx>
            <c:strRef>
              <c:f>Clustering!$F$56</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Clustering!$G$56</c:f>
              <c:numCache>
                <c:formatCode>General</c:formatCode>
                <c:ptCount val="1"/>
                <c:pt idx="0">
                  <c:v>2.197265625E-3</c:v>
                </c:pt>
              </c:numCache>
            </c:numRef>
          </c:xVal>
          <c:yVal>
            <c:numRef>
              <c:f>Clustering!$H$56</c:f>
              <c:numCache>
                <c:formatCode>General</c:formatCode>
                <c:ptCount val="1"/>
                <c:pt idx="0">
                  <c:v>4096</c:v>
                </c:pt>
              </c:numCache>
            </c:numRef>
          </c:yVal>
          <c:smooth val="0"/>
          <c:extLst>
            <c:ext xmlns:c16="http://schemas.microsoft.com/office/drawing/2014/chart" uri="{C3380CC4-5D6E-409C-BE32-E72D297353CC}">
              <c16:uniqueId val="{00000039-619D-334D-82BC-A9EB05CAF836}"/>
            </c:ext>
          </c:extLst>
        </c:ser>
        <c:ser>
          <c:idx val="54"/>
          <c:order val="54"/>
          <c:tx>
            <c:strRef>
              <c:f>Clustering!$F$18</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Clustering!$G$18</c:f>
              <c:numCache>
                <c:formatCode>General</c:formatCode>
                <c:ptCount val="1"/>
                <c:pt idx="0">
                  <c:v>0.25</c:v>
                </c:pt>
              </c:numCache>
            </c:numRef>
          </c:xVal>
          <c:yVal>
            <c:numRef>
              <c:f>Clustering!$H$18</c:f>
              <c:numCache>
                <c:formatCode>General</c:formatCode>
                <c:ptCount val="1"/>
                <c:pt idx="0">
                  <c:v>1</c:v>
                </c:pt>
              </c:numCache>
            </c:numRef>
          </c:yVal>
          <c:smooth val="0"/>
          <c:extLst>
            <c:ext xmlns:c16="http://schemas.microsoft.com/office/drawing/2014/chart" uri="{C3380CC4-5D6E-409C-BE32-E72D297353CC}">
              <c16:uniqueId val="{0000003A-619D-334D-82BC-A9EB05CAF836}"/>
            </c:ext>
          </c:extLst>
        </c:ser>
        <c:ser>
          <c:idx val="55"/>
          <c:order val="55"/>
          <c:tx>
            <c:strRef>
              <c:f>Clustering!$F$19</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Clustering!$G$19</c:f>
              <c:numCache>
                <c:formatCode>General</c:formatCode>
                <c:ptCount val="1"/>
                <c:pt idx="0">
                  <c:v>6.25E-2</c:v>
                </c:pt>
              </c:numCache>
            </c:numRef>
          </c:xVal>
          <c:yVal>
            <c:numRef>
              <c:f>Clustering!$H$19</c:f>
              <c:numCache>
                <c:formatCode>General</c:formatCode>
                <c:ptCount val="1"/>
                <c:pt idx="0">
                  <c:v>1</c:v>
                </c:pt>
              </c:numCache>
            </c:numRef>
          </c:yVal>
          <c:smooth val="0"/>
          <c:extLst>
            <c:ext xmlns:c16="http://schemas.microsoft.com/office/drawing/2014/chart" uri="{C3380CC4-5D6E-409C-BE32-E72D297353CC}">
              <c16:uniqueId val="{0000003B-619D-334D-82BC-A9EB05CAF836}"/>
            </c:ext>
          </c:extLst>
        </c:ser>
        <c:ser>
          <c:idx val="56"/>
          <c:order val="56"/>
          <c:tx>
            <c:strRef>
              <c:f>Clustering!$F$36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Clustering!$G$36</c:f>
              <c:numCache>
                <c:formatCode>General</c:formatCode>
                <c:ptCount val="1"/>
                <c:pt idx="0">
                  <c:v>1.5625E-2</c:v>
                </c:pt>
              </c:numCache>
            </c:numRef>
          </c:xVal>
          <c:yVal>
            <c:numRef>
              <c:f>Clustering!$H$36</c:f>
              <c:numCache>
                <c:formatCode>General</c:formatCode>
                <c:ptCount val="1"/>
                <c:pt idx="0">
                  <c:v>5625</c:v>
                </c:pt>
              </c:numCache>
            </c:numRef>
          </c:yVal>
          <c:smooth val="0"/>
          <c:extLst>
            <c:ext xmlns:c16="http://schemas.microsoft.com/office/drawing/2014/chart" uri="{C3380CC4-5D6E-409C-BE32-E72D297353CC}">
              <c16:uniqueId val="{0000003C-619D-334D-82BC-A9EB05CAF836}"/>
            </c:ext>
          </c:extLst>
        </c:ser>
        <c:ser>
          <c:idx val="57"/>
          <c:order val="57"/>
          <c:tx>
            <c:strRef>
              <c:f>Clustering!$F$37</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Clustering!$G$37</c:f>
              <c:numCache>
                <c:formatCode>General</c:formatCode>
                <c:ptCount val="1"/>
                <c:pt idx="0">
                  <c:v>3.125E-2</c:v>
                </c:pt>
              </c:numCache>
            </c:numRef>
          </c:xVal>
          <c:yVal>
            <c:numRef>
              <c:f>Clustering!$H$37</c:f>
              <c:numCache>
                <c:formatCode>General</c:formatCode>
                <c:ptCount val="1"/>
                <c:pt idx="0">
                  <c:v>1444</c:v>
                </c:pt>
              </c:numCache>
            </c:numRef>
          </c:yVal>
          <c:smooth val="0"/>
          <c:extLst>
            <c:ext xmlns:c16="http://schemas.microsoft.com/office/drawing/2014/chart" uri="{C3380CC4-5D6E-409C-BE32-E72D297353CC}">
              <c16:uniqueId val="{0000003D-619D-334D-82BC-A9EB05CAF836}"/>
            </c:ext>
          </c:extLst>
        </c:ser>
        <c:ser>
          <c:idx val="58"/>
          <c:order val="58"/>
          <c:tx>
            <c:strRef>
              <c:f>Clustering!$F$38</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Clustering!$G$38</c:f>
              <c:numCache>
                <c:formatCode>General</c:formatCode>
                <c:ptCount val="1"/>
                <c:pt idx="0">
                  <c:v>6.25E-2</c:v>
                </c:pt>
              </c:numCache>
            </c:numRef>
          </c:xVal>
          <c:yVal>
            <c:numRef>
              <c:f>Clustering!$H$38</c:f>
              <c:numCache>
                <c:formatCode>General</c:formatCode>
                <c:ptCount val="1"/>
                <c:pt idx="0">
                  <c:v>1444</c:v>
                </c:pt>
              </c:numCache>
            </c:numRef>
          </c:yVal>
          <c:smooth val="0"/>
          <c:extLst>
            <c:ext xmlns:c16="http://schemas.microsoft.com/office/drawing/2014/chart" uri="{C3380CC4-5D6E-409C-BE32-E72D297353CC}">
              <c16:uniqueId val="{0000003E-619D-334D-82BC-A9EB05CAF836}"/>
            </c:ext>
          </c:extLst>
        </c:ser>
        <c:ser>
          <c:idx val="59"/>
          <c:order val="59"/>
          <c:tx>
            <c:strRef>
              <c:f>Clustering!$F$7</c:f>
              <c:strCache>
                <c:ptCount val="1"/>
                <c:pt idx="0">
                  <c:v>LSTM1</c:v>
                </c:pt>
              </c:strCache>
            </c:strRef>
          </c:tx>
          <c:spPr>
            <a:ln>
              <a:solidFill>
                <a:srgbClr val="000000"/>
              </a:solidFill>
            </a:ln>
          </c:spPr>
          <c:marker>
            <c:symbol val="square"/>
            <c:size val="10"/>
            <c:spPr>
              <a:solidFill>
                <a:schemeClr val="accent1"/>
              </a:solidFill>
              <a:ln>
                <a:solidFill>
                  <a:srgbClr val="000000"/>
                </a:solidFill>
              </a:ln>
            </c:spPr>
          </c:marker>
          <c:xVal>
            <c:numRef>
              <c:f>Clustering!$G$7</c:f>
              <c:numCache>
                <c:formatCode>General</c:formatCode>
                <c:ptCount val="1"/>
                <c:pt idx="0">
                  <c:v>1.1200000000000001</c:v>
                </c:pt>
              </c:numCache>
            </c:numRef>
          </c:xVal>
          <c:yVal>
            <c:numRef>
              <c:f>Clustering!$H$7</c:f>
              <c:numCache>
                <c:formatCode>General</c:formatCode>
                <c:ptCount val="1"/>
                <c:pt idx="0">
                  <c:v>1</c:v>
                </c:pt>
              </c:numCache>
            </c:numRef>
          </c:yVal>
          <c:smooth val="0"/>
          <c:extLst>
            <c:ext xmlns:c16="http://schemas.microsoft.com/office/drawing/2014/chart" uri="{C3380CC4-5D6E-409C-BE32-E72D297353CC}">
              <c16:uniqueId val="{0000003F-619D-334D-82BC-A9EB05CAF836}"/>
            </c:ext>
          </c:extLst>
        </c:ser>
        <c:ser>
          <c:idx val="61"/>
          <c:order val="60"/>
          <c:tx>
            <c:strRef>
              <c:f>Clustering!$F$10</c:f>
              <c:strCache>
                <c:ptCount val="1"/>
                <c:pt idx="0">
                  <c:v>Transd.1</c:v>
                </c:pt>
              </c:strCache>
            </c:strRef>
          </c:tx>
          <c:spPr>
            <a:ln>
              <a:solidFill>
                <a:srgbClr val="000000"/>
              </a:solidFill>
            </a:ln>
          </c:spPr>
          <c:marker>
            <c:symbol val="triangle"/>
            <c:size val="10"/>
            <c:spPr>
              <a:solidFill>
                <a:srgbClr val="FF0000"/>
              </a:solidFill>
              <a:ln>
                <a:solidFill>
                  <a:srgbClr val="000000"/>
                </a:solidFill>
              </a:ln>
            </c:spPr>
          </c:marker>
          <c:xVal>
            <c:numRef>
              <c:f>Clustering!$G$10</c:f>
              <c:numCache>
                <c:formatCode>General</c:formatCode>
                <c:ptCount val="1"/>
                <c:pt idx="0">
                  <c:v>7.5531005859375</c:v>
                </c:pt>
              </c:numCache>
            </c:numRef>
          </c:xVal>
          <c:yVal>
            <c:numRef>
              <c:f>Clustering!$H$10</c:f>
              <c:numCache>
                <c:formatCode>General</c:formatCode>
                <c:ptCount val="1"/>
                <c:pt idx="0">
                  <c:v>1</c:v>
                </c:pt>
              </c:numCache>
            </c:numRef>
          </c:yVal>
          <c:smooth val="0"/>
          <c:extLst>
            <c:ext xmlns:c16="http://schemas.microsoft.com/office/drawing/2014/chart" uri="{C3380CC4-5D6E-409C-BE32-E72D297353CC}">
              <c16:uniqueId val="{00000040-619D-334D-82BC-A9EB05CAF836}"/>
            </c:ext>
          </c:extLst>
        </c:ser>
        <c:ser>
          <c:idx val="62"/>
          <c:order val="61"/>
          <c:tx>
            <c:strRef>
              <c:f>Clustering!$F$11</c:f>
              <c:strCache>
                <c:ptCount val="1"/>
                <c:pt idx="0">
                  <c:v>Transd.1</c:v>
                </c:pt>
              </c:strCache>
            </c:strRef>
          </c:tx>
          <c:spPr>
            <a:ln>
              <a:solidFill>
                <a:srgbClr val="000000"/>
              </a:solidFill>
            </a:ln>
          </c:spPr>
          <c:marker>
            <c:symbol val="triangle"/>
            <c:size val="10"/>
            <c:spPr>
              <a:solidFill>
                <a:srgbClr val="FF0000"/>
              </a:solidFill>
              <a:ln>
                <a:solidFill>
                  <a:srgbClr val="000000"/>
                </a:solidFill>
              </a:ln>
            </c:spPr>
          </c:marker>
          <c:xVal>
            <c:numRef>
              <c:f>Clustering!$G$11</c:f>
              <c:numCache>
                <c:formatCode>General</c:formatCode>
                <c:ptCount val="1"/>
                <c:pt idx="0">
                  <c:v>10.2996826171875</c:v>
                </c:pt>
              </c:numCache>
            </c:numRef>
          </c:xVal>
          <c:yVal>
            <c:numRef>
              <c:f>Clustering!$H$11</c:f>
              <c:numCache>
                <c:formatCode>General</c:formatCode>
                <c:ptCount val="1"/>
                <c:pt idx="0">
                  <c:v>1</c:v>
                </c:pt>
              </c:numCache>
            </c:numRef>
          </c:yVal>
          <c:smooth val="0"/>
          <c:extLst>
            <c:ext xmlns:c16="http://schemas.microsoft.com/office/drawing/2014/chart" uri="{C3380CC4-5D6E-409C-BE32-E72D297353CC}">
              <c16:uniqueId val="{00000041-619D-334D-82BC-A9EB05CAF836}"/>
            </c:ext>
          </c:extLst>
        </c:ser>
        <c:ser>
          <c:idx val="63"/>
          <c:order val="62"/>
          <c:tx>
            <c:strRef>
              <c:f>Clustering!$F$12</c:f>
              <c:strCache>
                <c:ptCount val="1"/>
                <c:pt idx="0">
                  <c:v>Transd.2</c:v>
                </c:pt>
              </c:strCache>
            </c:strRef>
          </c:tx>
          <c:spPr>
            <a:ln>
              <a:solidFill>
                <a:srgbClr val="000000"/>
              </a:solidFill>
            </a:ln>
          </c:spPr>
          <c:marker>
            <c:symbol val="triangle"/>
            <c:size val="10"/>
            <c:spPr>
              <a:solidFill>
                <a:schemeClr val="accent4"/>
              </a:solidFill>
              <a:ln>
                <a:solidFill>
                  <a:srgbClr val="000000"/>
                </a:solidFill>
              </a:ln>
            </c:spPr>
          </c:marker>
          <c:xVal>
            <c:numRef>
              <c:f>Clustering!$G$12</c:f>
              <c:numCache>
                <c:formatCode>General</c:formatCode>
                <c:ptCount val="1"/>
                <c:pt idx="0">
                  <c:v>14.87</c:v>
                </c:pt>
              </c:numCache>
            </c:numRef>
          </c:xVal>
          <c:yVal>
            <c:numRef>
              <c:f>Clustering!$H$12</c:f>
              <c:numCache>
                <c:formatCode>General</c:formatCode>
                <c:ptCount val="1"/>
                <c:pt idx="0">
                  <c:v>1</c:v>
                </c:pt>
              </c:numCache>
            </c:numRef>
          </c:yVal>
          <c:smooth val="0"/>
          <c:extLst>
            <c:ext xmlns:c16="http://schemas.microsoft.com/office/drawing/2014/chart" uri="{C3380CC4-5D6E-409C-BE32-E72D297353CC}">
              <c16:uniqueId val="{00000042-619D-334D-82BC-A9EB05CAF836}"/>
            </c:ext>
          </c:extLst>
        </c:ser>
        <c:ser>
          <c:idx val="64"/>
          <c:order val="63"/>
          <c:tx>
            <c:strRef>
              <c:f>Clustering!$F$9</c:f>
              <c:strCache>
                <c:ptCount val="1"/>
                <c:pt idx="0">
                  <c:v>LSTM2</c:v>
                </c:pt>
              </c:strCache>
            </c:strRef>
          </c:tx>
          <c:spPr>
            <a:ln>
              <a:solidFill>
                <a:srgbClr val="000000"/>
              </a:solidFill>
            </a:ln>
          </c:spPr>
          <c:marker>
            <c:symbol val="square"/>
            <c:size val="10"/>
            <c:spPr>
              <a:solidFill>
                <a:srgbClr val="4285F4"/>
              </a:solidFill>
              <a:ln>
                <a:solidFill>
                  <a:srgbClr val="000000"/>
                </a:solidFill>
              </a:ln>
            </c:spPr>
          </c:marker>
          <c:xVal>
            <c:numRef>
              <c:f>Clustering!$G$9</c:f>
              <c:numCache>
                <c:formatCode>General</c:formatCode>
                <c:ptCount val="1"/>
                <c:pt idx="0">
                  <c:v>5</c:v>
                </c:pt>
              </c:numCache>
            </c:numRef>
          </c:xVal>
          <c:yVal>
            <c:numRef>
              <c:f>Clustering!$H$9</c:f>
              <c:numCache>
                <c:formatCode>General</c:formatCode>
                <c:ptCount val="1"/>
                <c:pt idx="0">
                  <c:v>1</c:v>
                </c:pt>
              </c:numCache>
            </c:numRef>
          </c:yVal>
          <c:smooth val="0"/>
          <c:extLst>
            <c:ext xmlns:c16="http://schemas.microsoft.com/office/drawing/2014/chart" uri="{C3380CC4-5D6E-409C-BE32-E72D297353CC}">
              <c16:uniqueId val="{00000043-619D-334D-82BC-A9EB05CAF836}"/>
            </c:ext>
          </c:extLst>
        </c:ser>
        <c:ser>
          <c:idx val="65"/>
          <c:order val="64"/>
          <c:tx>
            <c:strRef>
              <c:f>Clustering!$F$13</c:f>
              <c:strCache>
                <c:ptCount val="1"/>
                <c:pt idx="0">
                  <c:v>Transd.3</c:v>
                </c:pt>
              </c:strCache>
            </c:strRef>
          </c:tx>
          <c:spPr>
            <a:ln>
              <a:solidFill>
                <a:srgbClr val="000000"/>
              </a:solidFill>
            </a:ln>
          </c:spPr>
          <c:marker>
            <c:symbol val="triangle"/>
            <c:size val="9"/>
            <c:spPr>
              <a:solidFill>
                <a:schemeClr val="accent4"/>
              </a:solidFill>
              <a:ln>
                <a:solidFill>
                  <a:srgbClr val="000000"/>
                </a:solidFill>
              </a:ln>
            </c:spPr>
          </c:marker>
          <c:xVal>
            <c:numRef>
              <c:f>Clustering!$G$13</c:f>
              <c:numCache>
                <c:formatCode>General</c:formatCode>
                <c:ptCount val="1"/>
                <c:pt idx="0">
                  <c:v>6.45</c:v>
                </c:pt>
              </c:numCache>
            </c:numRef>
          </c:xVal>
          <c:yVal>
            <c:numRef>
              <c:f>Clustering!$H$13</c:f>
              <c:numCache>
                <c:formatCode>General</c:formatCode>
                <c:ptCount val="1"/>
                <c:pt idx="0">
                  <c:v>1</c:v>
                </c:pt>
              </c:numCache>
            </c:numRef>
          </c:yVal>
          <c:smooth val="0"/>
          <c:extLst>
            <c:ext xmlns:c16="http://schemas.microsoft.com/office/drawing/2014/chart" uri="{C3380CC4-5D6E-409C-BE32-E72D297353CC}">
              <c16:uniqueId val="{00000044-619D-334D-82BC-A9EB05CAF836}"/>
            </c:ext>
          </c:extLst>
        </c:ser>
        <c:ser>
          <c:idx val="60"/>
          <c:order val="65"/>
          <c:tx>
            <c:strRef>
              <c:f>Clustering!$F$9</c:f>
              <c:strCache>
                <c:ptCount val="1"/>
                <c:pt idx="0">
                  <c:v>LSTM2</c:v>
                </c:pt>
              </c:strCache>
            </c:strRef>
          </c:tx>
          <c:spPr>
            <a:ln>
              <a:solidFill>
                <a:srgbClr val="000000"/>
              </a:solidFill>
            </a:ln>
          </c:spPr>
          <c:marker>
            <c:symbol val="square"/>
            <c:size val="10"/>
            <c:spPr>
              <a:solidFill>
                <a:srgbClr val="FDD768"/>
              </a:solidFill>
              <a:ln>
                <a:solidFill>
                  <a:srgbClr val="000000"/>
                </a:solidFill>
              </a:ln>
            </c:spPr>
          </c:marker>
          <c:xVal>
            <c:numRef>
              <c:f>Clustering!$G$9</c:f>
              <c:numCache>
                <c:formatCode>General</c:formatCode>
                <c:ptCount val="1"/>
                <c:pt idx="0">
                  <c:v>5</c:v>
                </c:pt>
              </c:numCache>
            </c:numRef>
          </c:xVal>
          <c:yVal>
            <c:numRef>
              <c:f>Clustering!$H$9</c:f>
              <c:numCache>
                <c:formatCode>General</c:formatCode>
                <c:ptCount val="1"/>
                <c:pt idx="0">
                  <c:v>1</c:v>
                </c:pt>
              </c:numCache>
            </c:numRef>
          </c:yVal>
          <c:smooth val="0"/>
          <c:extLst>
            <c:ext xmlns:c16="http://schemas.microsoft.com/office/drawing/2014/chart" uri="{C3380CC4-5D6E-409C-BE32-E72D297353CC}">
              <c16:uniqueId val="{00000045-619D-334D-82BC-A9EB05CAF836}"/>
            </c:ext>
          </c:extLst>
        </c:ser>
        <c:ser>
          <c:idx val="67"/>
          <c:order val="66"/>
          <c:tx>
            <c:strRef>
              <c:f>Clustering!$F$14</c:f>
              <c:strCache>
                <c:ptCount val="1"/>
                <c:pt idx="0">
                  <c:v>Transd.3</c:v>
                </c:pt>
              </c:strCache>
            </c:strRef>
          </c:tx>
          <c:spPr>
            <a:ln>
              <a:solidFill>
                <a:srgbClr val="000000"/>
              </a:solidFill>
            </a:ln>
          </c:spPr>
          <c:marker>
            <c:symbol val="triangle"/>
            <c:size val="10"/>
            <c:spPr>
              <a:solidFill>
                <a:schemeClr val="accent3"/>
              </a:solidFill>
              <a:ln>
                <a:solidFill>
                  <a:srgbClr val="000000"/>
                </a:solidFill>
              </a:ln>
            </c:spPr>
          </c:marker>
          <c:xVal>
            <c:numRef>
              <c:f>Clustering!$G$14</c:f>
              <c:numCache>
                <c:formatCode>General</c:formatCode>
                <c:ptCount val="1"/>
                <c:pt idx="0">
                  <c:v>12.5</c:v>
                </c:pt>
              </c:numCache>
            </c:numRef>
          </c:xVal>
          <c:yVal>
            <c:numRef>
              <c:f>Clustering!$H$14</c:f>
              <c:numCache>
                <c:formatCode>General</c:formatCode>
                <c:ptCount val="1"/>
                <c:pt idx="0">
                  <c:v>1</c:v>
                </c:pt>
              </c:numCache>
            </c:numRef>
          </c:yVal>
          <c:smooth val="0"/>
          <c:extLst>
            <c:ext xmlns:c16="http://schemas.microsoft.com/office/drawing/2014/chart" uri="{C3380CC4-5D6E-409C-BE32-E72D297353CC}">
              <c16:uniqueId val="{00000046-619D-334D-82BC-A9EB05CAF836}"/>
            </c:ext>
          </c:extLst>
        </c:ser>
        <c:ser>
          <c:idx val="66"/>
          <c:order val="67"/>
          <c:tx>
            <c:strRef>
              <c:f>Clustering!$F$15</c:f>
              <c:strCache>
                <c:ptCount val="1"/>
                <c:pt idx="0">
                  <c:v>Transd.4</c:v>
                </c:pt>
              </c:strCache>
            </c:strRef>
          </c:tx>
          <c:spPr>
            <a:ln>
              <a:solidFill>
                <a:srgbClr val="000000"/>
              </a:solidFill>
            </a:ln>
          </c:spPr>
          <c:marker>
            <c:symbol val="triangle"/>
            <c:size val="10"/>
            <c:spPr>
              <a:solidFill>
                <a:schemeClr val="accent1"/>
              </a:solidFill>
              <a:ln>
                <a:solidFill>
                  <a:srgbClr val="000000"/>
                </a:solidFill>
              </a:ln>
            </c:spPr>
          </c:marker>
          <c:xVal>
            <c:numRef>
              <c:f>Clustering!$G$15</c:f>
              <c:numCache>
                <c:formatCode>General</c:formatCode>
                <c:ptCount val="1"/>
                <c:pt idx="0">
                  <c:v>17.25</c:v>
                </c:pt>
              </c:numCache>
            </c:numRef>
          </c:xVal>
          <c:yVal>
            <c:numRef>
              <c:f>Clustering!$H$15</c:f>
              <c:numCache>
                <c:formatCode>General</c:formatCode>
                <c:ptCount val="1"/>
                <c:pt idx="0">
                  <c:v>1</c:v>
                </c:pt>
              </c:numCache>
            </c:numRef>
          </c:yVal>
          <c:smooth val="0"/>
          <c:extLst>
            <c:ext xmlns:c16="http://schemas.microsoft.com/office/drawing/2014/chart" uri="{C3380CC4-5D6E-409C-BE32-E72D297353CC}">
              <c16:uniqueId val="{00000047-619D-334D-82BC-A9EB05CAF836}"/>
            </c:ext>
          </c:extLst>
        </c:ser>
        <c:dLbls>
          <c:showLegendKey val="0"/>
          <c:showVal val="0"/>
          <c:showCatName val="0"/>
          <c:showSerName val="0"/>
          <c:showPercent val="0"/>
          <c:showBubbleSize val="0"/>
        </c:dLbls>
        <c:axId val="1787615720"/>
        <c:axId val="1787623480"/>
      </c:scatterChart>
      <c:valAx>
        <c:axId val="1787615720"/>
        <c:scaling>
          <c:logBase val="10"/>
          <c:orientation val="minMax"/>
          <c:max val="100"/>
        </c:scaling>
        <c:delete val="0"/>
        <c:axPos val="b"/>
        <c:title>
          <c:tx>
            <c:rich>
              <a:bodyPr/>
              <a:lstStyle/>
              <a:p>
                <a:pPr>
                  <a:defRPr sz="1800">
                    <a:latin typeface="Gill Sans MT" panose="020B0502020104020203" pitchFamily="34" charset="77"/>
                  </a:defRPr>
                </a:pPr>
                <a:r>
                  <a:rPr lang="en-US" sz="1800">
                    <a:latin typeface="Gill Sans MT" panose="020B0502020104020203" pitchFamily="34" charset="77"/>
                  </a:rPr>
                  <a:t>Parameter Footprint (MB)</a:t>
                </a:r>
              </a:p>
            </c:rich>
          </c:tx>
          <c:overlay val="0"/>
        </c:title>
        <c:numFmt formatCode="General" sourceLinked="1"/>
        <c:majorTickMark val="out"/>
        <c:minorTickMark val="none"/>
        <c:tickLblPos val="nextTo"/>
        <c:txPr>
          <a:bodyPr/>
          <a:lstStyle/>
          <a:p>
            <a:pPr>
              <a:defRPr sz="1800">
                <a:latin typeface="Gill Sans MT" panose="020B0502020104020203" pitchFamily="34" charset="77"/>
              </a:defRPr>
            </a:pPr>
            <a:endParaRPr lang="en-US"/>
          </a:p>
        </c:txPr>
        <c:crossAx val="1787623480"/>
        <c:crosses val="autoZero"/>
        <c:crossBetween val="midCat"/>
      </c:valAx>
      <c:valAx>
        <c:axId val="1787623480"/>
        <c:scaling>
          <c:logBase val="10"/>
          <c:orientation val="minMax"/>
        </c:scaling>
        <c:delete val="0"/>
        <c:axPos val="l"/>
        <c:majorGridlines/>
        <c:title>
          <c:tx>
            <c:rich>
              <a:bodyPr rot="-5400000" vert="horz"/>
              <a:lstStyle/>
              <a:p>
                <a:pPr>
                  <a:defRPr sz="2000">
                    <a:latin typeface="Gill Sans MT" panose="020B0502020104020203" pitchFamily="34" charset="77"/>
                  </a:defRPr>
                </a:pPr>
                <a:r>
                  <a:rPr lang="en-US" sz="2000" dirty="0">
                    <a:latin typeface="Gill Sans MT" panose="020B0502020104020203" pitchFamily="34" charset="77"/>
                  </a:rPr>
                  <a:t>FLOP/Byte</a:t>
                </a:r>
              </a:p>
            </c:rich>
          </c:tx>
          <c:layout>
            <c:manualLayout>
              <c:xMode val="edge"/>
              <c:yMode val="edge"/>
              <c:x val="9.7133932754298168E-3"/>
              <c:y val="0.17235932549391778"/>
            </c:manualLayout>
          </c:layout>
          <c:overlay val="0"/>
        </c:title>
        <c:numFmt formatCode="General" sourceLinked="1"/>
        <c:majorTickMark val="out"/>
        <c:minorTickMark val="none"/>
        <c:tickLblPos val="nextTo"/>
        <c:txPr>
          <a:bodyPr/>
          <a:lstStyle/>
          <a:p>
            <a:pPr>
              <a:defRPr sz="1800">
                <a:latin typeface="Gill Sans MT" panose="020B0502020104020203" pitchFamily="34" charset="77"/>
              </a:defRPr>
            </a:pPr>
            <a:endParaRPr lang="en-US"/>
          </a:p>
        </c:txPr>
        <c:crossAx val="1787615720"/>
        <c:crossesAt val="1E-3"/>
        <c:crossBetween val="midCat"/>
      </c:valAx>
      <c:spPr>
        <a:ln>
          <a:solidFill>
            <a:schemeClr val="tx1"/>
          </a:solidFill>
        </a:ln>
      </c:spPr>
    </c:plotArea>
    <c:legend>
      <c:legendPos val="r"/>
      <c:legendEntry>
        <c:idx val="1"/>
        <c:delete val="1"/>
      </c:legendEntry>
      <c:legendEntry>
        <c:idx val="2"/>
        <c:delete val="1"/>
      </c:legendEntry>
      <c:legendEntry>
        <c:idx val="3"/>
        <c:delete val="1"/>
      </c:legendEntry>
      <c:legendEntry>
        <c:idx val="4"/>
        <c:delete val="1"/>
      </c:legendEntry>
      <c:legendEntry>
        <c:idx val="5"/>
        <c:delete val="1"/>
      </c:legendEntry>
      <c:legendEntry>
        <c:idx val="7"/>
        <c:delete val="1"/>
      </c:legendEntry>
      <c:legendEntry>
        <c:idx val="8"/>
        <c:delete val="1"/>
      </c:legendEntry>
      <c:legendEntry>
        <c:idx val="10"/>
        <c:delete val="1"/>
      </c:legendEntry>
      <c:legendEntry>
        <c:idx val="11"/>
        <c:delete val="1"/>
      </c:legendEntry>
      <c:legendEntry>
        <c:idx val="12"/>
        <c:delete val="1"/>
      </c:legendEntry>
      <c:legendEntry>
        <c:idx val="13"/>
        <c:delete val="1"/>
      </c:legendEntry>
      <c:legendEntry>
        <c:idx val="14"/>
        <c:delete val="1"/>
      </c:legendEntry>
      <c:legendEntry>
        <c:idx val="15"/>
        <c:delete val="1"/>
      </c:legendEntry>
      <c:legendEntry>
        <c:idx val="16"/>
        <c:delete val="1"/>
      </c:legendEntry>
      <c:legendEntry>
        <c:idx val="17"/>
        <c:delete val="1"/>
      </c:legendEntry>
      <c:legendEntry>
        <c:idx val="18"/>
        <c:delete val="1"/>
      </c:legendEntry>
      <c:legendEntry>
        <c:idx val="19"/>
        <c:delete val="1"/>
      </c:legendEntry>
      <c:legendEntry>
        <c:idx val="20"/>
        <c:delete val="1"/>
      </c:legendEntry>
      <c:legendEntry>
        <c:idx val="21"/>
        <c:delete val="1"/>
      </c:legendEntry>
      <c:legendEntry>
        <c:idx val="22"/>
        <c:delete val="1"/>
      </c:legendEntry>
      <c:legendEntry>
        <c:idx val="23"/>
        <c:delete val="1"/>
      </c:legendEntry>
      <c:legendEntry>
        <c:idx val="24"/>
        <c:delete val="1"/>
      </c:legendEntry>
      <c:legendEntry>
        <c:idx val="25"/>
        <c:delete val="1"/>
      </c:legendEntry>
      <c:legendEntry>
        <c:idx val="26"/>
        <c:delete val="1"/>
      </c:legendEntry>
      <c:legendEntry>
        <c:idx val="27"/>
        <c:delete val="1"/>
      </c:legendEntry>
      <c:legendEntry>
        <c:idx val="28"/>
        <c:delete val="1"/>
      </c:legendEntry>
      <c:legendEntry>
        <c:idx val="29"/>
        <c:delete val="1"/>
      </c:legendEntry>
      <c:legendEntry>
        <c:idx val="30"/>
        <c:delete val="1"/>
      </c:legendEntry>
      <c:legendEntry>
        <c:idx val="31"/>
        <c:delete val="1"/>
      </c:legendEntry>
      <c:legendEntry>
        <c:idx val="32"/>
        <c:delete val="1"/>
      </c:legendEntry>
      <c:legendEntry>
        <c:idx val="33"/>
        <c:delete val="1"/>
      </c:legendEntry>
      <c:legendEntry>
        <c:idx val="34"/>
        <c:delete val="1"/>
      </c:legendEntry>
      <c:legendEntry>
        <c:idx val="35"/>
        <c:delete val="1"/>
      </c:legendEntry>
      <c:legendEntry>
        <c:idx val="36"/>
        <c:delete val="1"/>
      </c:legendEntry>
      <c:legendEntry>
        <c:idx val="37"/>
        <c:delete val="1"/>
      </c:legendEntry>
      <c:legendEntry>
        <c:idx val="38"/>
        <c:delete val="1"/>
      </c:legendEntry>
      <c:legendEntry>
        <c:idx val="40"/>
        <c:delete val="1"/>
      </c:legendEntry>
      <c:legendEntry>
        <c:idx val="41"/>
        <c:delete val="1"/>
      </c:legendEntry>
      <c:legendEntry>
        <c:idx val="42"/>
        <c:delete val="1"/>
      </c:legendEntry>
      <c:legendEntry>
        <c:idx val="43"/>
        <c:delete val="1"/>
      </c:legendEntry>
      <c:legendEntry>
        <c:idx val="44"/>
        <c:delete val="1"/>
      </c:legendEntry>
      <c:legendEntry>
        <c:idx val="45"/>
        <c:delete val="1"/>
      </c:legendEntry>
      <c:legendEntry>
        <c:idx val="46"/>
        <c:delete val="1"/>
      </c:legendEntry>
      <c:legendEntry>
        <c:idx val="47"/>
        <c:delete val="1"/>
      </c:legendEntry>
      <c:legendEntry>
        <c:idx val="48"/>
        <c:delete val="1"/>
      </c:legendEntry>
      <c:legendEntry>
        <c:idx val="49"/>
        <c:delete val="1"/>
      </c:legendEntry>
      <c:legendEntry>
        <c:idx val="50"/>
        <c:delete val="1"/>
      </c:legendEntry>
      <c:legendEntry>
        <c:idx val="51"/>
        <c:delete val="1"/>
      </c:legendEntry>
      <c:legendEntry>
        <c:idx val="52"/>
        <c:delete val="1"/>
      </c:legendEntry>
      <c:legendEntry>
        <c:idx val="53"/>
        <c:delete val="1"/>
      </c:legendEntry>
      <c:legendEntry>
        <c:idx val="54"/>
        <c:delete val="1"/>
      </c:legendEntry>
      <c:legendEntry>
        <c:idx val="56"/>
        <c:delete val="1"/>
      </c:legendEntry>
      <c:legendEntry>
        <c:idx val="57"/>
        <c:delete val="1"/>
      </c:legendEntry>
      <c:legendEntry>
        <c:idx val="58"/>
        <c:delete val="1"/>
      </c:legendEntry>
      <c:legendEntry>
        <c:idx val="60"/>
        <c:delete val="1"/>
      </c:legendEntry>
      <c:legendEntry>
        <c:idx val="63"/>
        <c:delete val="1"/>
      </c:legendEntry>
      <c:legendEntry>
        <c:idx val="64"/>
        <c:delete val="1"/>
      </c:legendEntry>
      <c:layout>
        <c:manualLayout>
          <c:xMode val="edge"/>
          <c:yMode val="edge"/>
          <c:x val="0.84094995383792104"/>
          <c:y val="2.68494148866751E-2"/>
          <c:w val="0.15905004616207899"/>
          <c:h val="0.88361205367284901"/>
        </c:manualLayout>
      </c:layout>
      <c:overlay val="0"/>
      <c:txPr>
        <a:bodyPr/>
        <a:lstStyle/>
        <a:p>
          <a:pPr>
            <a:defRPr sz="1800">
              <a:latin typeface="Gill Sans MT" panose="020B0502020104020203" pitchFamily="34" charset="77"/>
            </a:defRPr>
          </a:pPr>
          <a:endParaRPr lang="en-US"/>
        </a:p>
      </c:txPr>
    </c:legend>
    <c:plotVisOnly val="1"/>
    <c:dispBlanksAs val="gap"/>
    <c:showDLblsOverMax val="0"/>
  </c:chart>
  <c:spPr>
    <a:ln>
      <a:noFill/>
    </a:ln>
  </c:sp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a:latin typeface="Gill Sans MT" panose="020B0502020104020203" pitchFamily="34" charset="77"/>
              </a:defRPr>
            </a:pPr>
            <a:r>
              <a:rPr lang="en-US">
                <a:latin typeface="Gill Sans MT" panose="020B0502020104020203" pitchFamily="34" charset="77"/>
              </a:rPr>
              <a:t>CNN5</a:t>
            </a:r>
          </a:p>
        </c:rich>
      </c:tx>
      <c:layout>
        <c:manualLayout>
          <c:xMode val="edge"/>
          <c:yMode val="edge"/>
          <c:x val="0.52392257217847771"/>
          <c:y val="7.5437209901542721E-2"/>
        </c:manualLayout>
      </c:layout>
      <c:overlay val="0"/>
    </c:title>
    <c:autoTitleDeleted val="0"/>
    <c:plotArea>
      <c:layout>
        <c:manualLayout>
          <c:layoutTarget val="inner"/>
          <c:xMode val="edge"/>
          <c:yMode val="edge"/>
          <c:x val="0.22670538057742781"/>
          <c:y val="0.19929292003268045"/>
          <c:w val="0.7364470691163606"/>
          <c:h val="0.59693049429768352"/>
        </c:manualLayout>
      </c:layout>
      <c:lineChart>
        <c:grouping val="standard"/>
        <c:varyColors val="0"/>
        <c:ser>
          <c:idx val="0"/>
          <c:order val="0"/>
          <c:spPr>
            <a:ln>
              <a:solidFill>
                <a:srgbClr val="1F497D"/>
              </a:solidFill>
            </a:ln>
          </c:spPr>
          <c:marker>
            <c:symbol val="none"/>
          </c:marker>
          <c:val>
            <c:numRef>
              <c:f>'Noronha-Layer-Analysis'!$M$1132:$M$1191</c:f>
              <c:numCache>
                <c:formatCode>General</c:formatCode>
                <c:ptCount val="60"/>
                <c:pt idx="0">
                  <c:v>150.0625</c:v>
                </c:pt>
                <c:pt idx="1">
                  <c:v>12.25</c:v>
                </c:pt>
                <c:pt idx="2">
                  <c:v>110.25</c:v>
                </c:pt>
                <c:pt idx="3">
                  <c:v>98</c:v>
                </c:pt>
                <c:pt idx="4">
                  <c:v>24.5</c:v>
                </c:pt>
                <c:pt idx="5">
                  <c:v>110.25</c:v>
                </c:pt>
                <c:pt idx="6">
                  <c:v>49</c:v>
                </c:pt>
                <c:pt idx="7">
                  <c:v>49</c:v>
                </c:pt>
                <c:pt idx="8">
                  <c:v>110.25</c:v>
                </c:pt>
                <c:pt idx="9">
                  <c:v>49</c:v>
                </c:pt>
                <c:pt idx="10">
                  <c:v>49</c:v>
                </c:pt>
                <c:pt idx="11">
                  <c:v>110.25</c:v>
                </c:pt>
                <c:pt idx="12">
                  <c:v>49</c:v>
                </c:pt>
                <c:pt idx="13">
                  <c:v>49</c:v>
                </c:pt>
                <c:pt idx="14">
                  <c:v>27.5625</c:v>
                </c:pt>
                <c:pt idx="15">
                  <c:v>12.25</c:v>
                </c:pt>
                <c:pt idx="16">
                  <c:v>98</c:v>
                </c:pt>
                <c:pt idx="17">
                  <c:v>24.5</c:v>
                </c:pt>
                <c:pt idx="18">
                  <c:v>110.25</c:v>
                </c:pt>
                <c:pt idx="19">
                  <c:v>49</c:v>
                </c:pt>
                <c:pt idx="20">
                  <c:v>49</c:v>
                </c:pt>
                <c:pt idx="21">
                  <c:v>110.25</c:v>
                </c:pt>
                <c:pt idx="22">
                  <c:v>49</c:v>
                </c:pt>
                <c:pt idx="23">
                  <c:v>49</c:v>
                </c:pt>
                <c:pt idx="24">
                  <c:v>110.25</c:v>
                </c:pt>
                <c:pt idx="25">
                  <c:v>49</c:v>
                </c:pt>
                <c:pt idx="26">
                  <c:v>49</c:v>
                </c:pt>
                <c:pt idx="27">
                  <c:v>110.25</c:v>
                </c:pt>
                <c:pt idx="28">
                  <c:v>49</c:v>
                </c:pt>
                <c:pt idx="29">
                  <c:v>49</c:v>
                </c:pt>
                <c:pt idx="30">
                  <c:v>110.25</c:v>
                </c:pt>
                <c:pt idx="31">
                  <c:v>49</c:v>
                </c:pt>
                <c:pt idx="32">
                  <c:v>49</c:v>
                </c:pt>
                <c:pt idx="33">
                  <c:v>27.5625</c:v>
                </c:pt>
                <c:pt idx="34">
                  <c:v>12.25</c:v>
                </c:pt>
                <c:pt idx="35">
                  <c:v>98</c:v>
                </c:pt>
                <c:pt idx="36">
                  <c:v>24.5</c:v>
                </c:pt>
                <c:pt idx="37">
                  <c:v>110.25</c:v>
                </c:pt>
                <c:pt idx="38">
                  <c:v>49</c:v>
                </c:pt>
                <c:pt idx="39">
                  <c:v>49</c:v>
                </c:pt>
                <c:pt idx="40">
                  <c:v>110.25</c:v>
                </c:pt>
                <c:pt idx="41">
                  <c:v>49</c:v>
                </c:pt>
                <c:pt idx="42">
                  <c:v>49</c:v>
                </c:pt>
                <c:pt idx="43">
                  <c:v>110.25</c:v>
                </c:pt>
                <c:pt idx="44">
                  <c:v>49</c:v>
                </c:pt>
                <c:pt idx="45">
                  <c:v>95.703125</c:v>
                </c:pt>
                <c:pt idx="46">
                  <c:v>25.375</c:v>
                </c:pt>
                <c:pt idx="47">
                  <c:v>24.5</c:v>
                </c:pt>
                <c:pt idx="48">
                  <c:v>25.375</c:v>
                </c:pt>
                <c:pt idx="49">
                  <c:v>24.5</c:v>
                </c:pt>
                <c:pt idx="50">
                  <c:v>25.375</c:v>
                </c:pt>
                <c:pt idx="51">
                  <c:v>24.5</c:v>
                </c:pt>
                <c:pt idx="52">
                  <c:v>25.375</c:v>
                </c:pt>
                <c:pt idx="53">
                  <c:v>24.5</c:v>
                </c:pt>
                <c:pt idx="54">
                  <c:v>13.78125</c:v>
                </c:pt>
                <c:pt idx="55">
                  <c:v>13.78125</c:v>
                </c:pt>
                <c:pt idx="56">
                  <c:v>24.5</c:v>
                </c:pt>
                <c:pt idx="57">
                  <c:v>24.5</c:v>
                </c:pt>
                <c:pt idx="58">
                  <c:v>12.25</c:v>
                </c:pt>
                <c:pt idx="59">
                  <c:v>110.25</c:v>
                </c:pt>
              </c:numCache>
            </c:numRef>
          </c:val>
          <c:smooth val="1"/>
          <c:extLst>
            <c:ext xmlns:c16="http://schemas.microsoft.com/office/drawing/2014/chart" uri="{C3380CC4-5D6E-409C-BE32-E72D297353CC}">
              <c16:uniqueId val="{00000000-3091-3A42-9506-78DDC02DE3C8}"/>
            </c:ext>
          </c:extLst>
        </c:ser>
        <c:dLbls>
          <c:showLegendKey val="0"/>
          <c:showVal val="0"/>
          <c:showCatName val="0"/>
          <c:showSerName val="0"/>
          <c:showPercent val="0"/>
          <c:showBubbleSize val="0"/>
        </c:dLbls>
        <c:smooth val="0"/>
        <c:axId val="-2084099112"/>
        <c:axId val="-2084117752"/>
      </c:lineChart>
      <c:catAx>
        <c:axId val="-2084099112"/>
        <c:scaling>
          <c:orientation val="minMax"/>
        </c:scaling>
        <c:delete val="0"/>
        <c:axPos val="b"/>
        <c:title>
          <c:tx>
            <c:rich>
              <a:bodyPr/>
              <a:lstStyle/>
              <a:p>
                <a:pPr>
                  <a:defRPr sz="1800" b="1"/>
                </a:pPr>
                <a:r>
                  <a:rPr lang="en-US" sz="1800" b="1" dirty="0">
                    <a:latin typeface="Gill Sans MT" panose="020B0502020104020203" pitchFamily="34" charset="77"/>
                  </a:rPr>
                  <a:t>Layers</a:t>
                </a:r>
              </a:p>
            </c:rich>
          </c:tx>
          <c:layout>
            <c:manualLayout>
              <c:xMode val="edge"/>
              <c:yMode val="edge"/>
              <c:x val="0.49222422547648798"/>
              <c:y val="0.88611111111111096"/>
            </c:manualLayout>
          </c:layout>
          <c:overlay val="0"/>
        </c:title>
        <c:majorTickMark val="out"/>
        <c:minorTickMark val="none"/>
        <c:tickLblPos val="nextTo"/>
        <c:txPr>
          <a:bodyPr/>
          <a:lstStyle/>
          <a:p>
            <a:pPr>
              <a:defRPr sz="1400">
                <a:latin typeface="Gill Sans MT" panose="020B0502020104020203" pitchFamily="34" charset="77"/>
              </a:defRPr>
            </a:pPr>
            <a:endParaRPr lang="en-US"/>
          </a:p>
        </c:txPr>
        <c:crossAx val="-2084117752"/>
        <c:crosses val="autoZero"/>
        <c:auto val="1"/>
        <c:lblAlgn val="ctr"/>
        <c:lblOffset val="100"/>
        <c:tickLblSkip val="10"/>
        <c:tickMarkSkip val="1"/>
        <c:noMultiLvlLbl val="0"/>
      </c:catAx>
      <c:valAx>
        <c:axId val="-2084117752"/>
        <c:scaling>
          <c:orientation val="minMax"/>
          <c:min val="0"/>
        </c:scaling>
        <c:delete val="0"/>
        <c:axPos val="l"/>
        <c:majorGridlines/>
        <c:title>
          <c:tx>
            <c:rich>
              <a:bodyPr rot="-5400000" vert="horz"/>
              <a:lstStyle/>
              <a:p>
                <a:pPr>
                  <a:defRPr sz="1800"/>
                </a:pPr>
                <a:r>
                  <a:rPr lang="en-US" sz="1800" dirty="0">
                    <a:latin typeface="Gill Sans MT" panose="020B0502020104020203" pitchFamily="34" charset="77"/>
                  </a:rPr>
                  <a:t>MACs</a:t>
                </a:r>
                <a:r>
                  <a:rPr lang="en-US" sz="1800" baseline="0" dirty="0">
                    <a:latin typeface="Gill Sans MT" panose="020B0502020104020203" pitchFamily="34" charset="77"/>
                  </a:rPr>
                  <a:t> (M)</a:t>
                </a:r>
                <a:endParaRPr lang="en-US" sz="1800" dirty="0">
                  <a:latin typeface="Gill Sans MT" panose="020B0502020104020203" pitchFamily="34" charset="77"/>
                </a:endParaRPr>
              </a:p>
            </c:rich>
          </c:tx>
          <c:layout>
            <c:manualLayout>
              <c:xMode val="edge"/>
              <c:yMode val="edge"/>
              <c:x val="2.1701388888888899E-2"/>
              <c:y val="0.23796296296296299"/>
            </c:manualLayout>
          </c:layout>
          <c:overlay val="0"/>
        </c:title>
        <c:numFmt formatCode="General" sourceLinked="1"/>
        <c:majorTickMark val="out"/>
        <c:minorTickMark val="none"/>
        <c:tickLblPos val="nextTo"/>
        <c:txPr>
          <a:bodyPr/>
          <a:lstStyle/>
          <a:p>
            <a:pPr>
              <a:defRPr sz="1800">
                <a:latin typeface="Gill Sans MT" panose="020B0502020104020203" pitchFamily="34" charset="77"/>
              </a:defRPr>
            </a:pPr>
            <a:endParaRPr lang="en-US"/>
          </a:p>
        </c:txPr>
        <c:crossAx val="-2084099112"/>
        <c:crossesAt val="-1"/>
        <c:crossBetween val="between"/>
        <c:majorUnit val="50"/>
      </c:valAx>
      <c:spPr>
        <a:ln>
          <a:solidFill>
            <a:schemeClr val="tx1"/>
          </a:solidFill>
        </a:ln>
      </c:spPr>
    </c:plotArea>
    <c:plotVisOnly val="1"/>
    <c:dispBlanksAs val="gap"/>
    <c:showDLblsOverMax val="0"/>
  </c:chart>
  <c:spPr>
    <a:ln>
      <a:noFill/>
    </a:ln>
  </c:sp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a:pPr>
            <a:r>
              <a:rPr lang="en-US" dirty="0">
                <a:latin typeface="Gill Sans MT" panose="020B0502020104020203" pitchFamily="34" charset="77"/>
              </a:rPr>
              <a:t>CNN13</a:t>
            </a:r>
          </a:p>
        </c:rich>
      </c:tx>
      <c:layout>
        <c:manualLayout>
          <c:xMode val="edge"/>
          <c:yMode val="edge"/>
          <c:x val="0.47725028023840799"/>
          <c:y val="0"/>
        </c:manualLayout>
      </c:layout>
      <c:overlay val="0"/>
    </c:title>
    <c:autoTitleDeleted val="0"/>
    <c:plotArea>
      <c:layout>
        <c:manualLayout>
          <c:layoutTarget val="inner"/>
          <c:xMode val="edge"/>
          <c:yMode val="edge"/>
          <c:x val="0.250455387412511"/>
          <c:y val="0.123637520200805"/>
          <c:w val="0.711465082977909"/>
          <c:h val="0.6063381485936572"/>
        </c:manualLayout>
      </c:layout>
      <c:lineChart>
        <c:grouping val="standard"/>
        <c:varyColors val="0"/>
        <c:ser>
          <c:idx val="0"/>
          <c:order val="0"/>
          <c:spPr>
            <a:ln>
              <a:solidFill>
                <a:srgbClr val="1F497D"/>
              </a:solidFill>
            </a:ln>
          </c:spPr>
          <c:marker>
            <c:symbol val="none"/>
          </c:marker>
          <c:val>
            <c:numRef>
              <c:f>('Noronha-Layer-Analysis-3'!$J$1313:$J$1365,'Noronha-Layer-Analysis-3'!$J$1367:$J$1371,'Noronha-Layer-Analysis-3'!$J$1373:$J$1389)</c:f>
              <c:numCache>
                <c:formatCode>General</c:formatCode>
                <c:ptCount val="75"/>
                <c:pt idx="0">
                  <c:v>4096</c:v>
                </c:pt>
                <c:pt idx="1">
                  <c:v>1024</c:v>
                </c:pt>
                <c:pt idx="2">
                  <c:v>1024</c:v>
                </c:pt>
                <c:pt idx="3">
                  <c:v>256</c:v>
                </c:pt>
                <c:pt idx="4">
                  <c:v>256</c:v>
                </c:pt>
                <c:pt idx="5">
                  <c:v>256</c:v>
                </c:pt>
                <c:pt idx="6">
                  <c:v>64</c:v>
                </c:pt>
                <c:pt idx="7">
                  <c:v>64</c:v>
                </c:pt>
                <c:pt idx="8">
                  <c:v>64</c:v>
                </c:pt>
                <c:pt idx="9">
                  <c:v>64</c:v>
                </c:pt>
                <c:pt idx="10">
                  <c:v>64</c:v>
                </c:pt>
                <c:pt idx="11">
                  <c:v>64</c:v>
                </c:pt>
                <c:pt idx="12">
                  <c:v>64</c:v>
                </c:pt>
                <c:pt idx="13">
                  <c:v>16</c:v>
                </c:pt>
                <c:pt idx="14">
                  <c:v>16</c:v>
                </c:pt>
                <c:pt idx="15">
                  <c:v>16</c:v>
                </c:pt>
                <c:pt idx="16">
                  <c:v>16</c:v>
                </c:pt>
                <c:pt idx="17">
                  <c:v>4096</c:v>
                </c:pt>
                <c:pt idx="18">
                  <c:v>4096</c:v>
                </c:pt>
                <c:pt idx="19">
                  <c:v>4096</c:v>
                </c:pt>
                <c:pt idx="20">
                  <c:v>1024</c:v>
                </c:pt>
                <c:pt idx="21">
                  <c:v>1024</c:v>
                </c:pt>
                <c:pt idx="22">
                  <c:v>1024</c:v>
                </c:pt>
                <c:pt idx="23">
                  <c:v>1024</c:v>
                </c:pt>
                <c:pt idx="24">
                  <c:v>256</c:v>
                </c:pt>
                <c:pt idx="25">
                  <c:v>256</c:v>
                </c:pt>
                <c:pt idx="26">
                  <c:v>256</c:v>
                </c:pt>
                <c:pt idx="27">
                  <c:v>256</c:v>
                </c:pt>
                <c:pt idx="28">
                  <c:v>256</c:v>
                </c:pt>
                <c:pt idx="29">
                  <c:v>256</c:v>
                </c:pt>
                <c:pt idx="30">
                  <c:v>64</c:v>
                </c:pt>
                <c:pt idx="31">
                  <c:v>64</c:v>
                </c:pt>
                <c:pt idx="32">
                  <c:v>64</c:v>
                </c:pt>
                <c:pt idx="33">
                  <c:v>64</c:v>
                </c:pt>
                <c:pt idx="34">
                  <c:v>64</c:v>
                </c:pt>
                <c:pt idx="35">
                  <c:v>64</c:v>
                </c:pt>
                <c:pt idx="36">
                  <c:v>64</c:v>
                </c:pt>
                <c:pt idx="37">
                  <c:v>64</c:v>
                </c:pt>
                <c:pt idx="38">
                  <c:v>64</c:v>
                </c:pt>
                <c:pt idx="39">
                  <c:v>64</c:v>
                </c:pt>
                <c:pt idx="40">
                  <c:v>64</c:v>
                </c:pt>
                <c:pt idx="41">
                  <c:v>64</c:v>
                </c:pt>
                <c:pt idx="42">
                  <c:v>64</c:v>
                </c:pt>
                <c:pt idx="43">
                  <c:v>64</c:v>
                </c:pt>
                <c:pt idx="44">
                  <c:v>16</c:v>
                </c:pt>
                <c:pt idx="45">
                  <c:v>16</c:v>
                </c:pt>
                <c:pt idx="46">
                  <c:v>16</c:v>
                </c:pt>
                <c:pt idx="47">
                  <c:v>16</c:v>
                </c:pt>
                <c:pt idx="48">
                  <c:v>16</c:v>
                </c:pt>
                <c:pt idx="49">
                  <c:v>16</c:v>
                </c:pt>
                <c:pt idx="50">
                  <c:v>16</c:v>
                </c:pt>
                <c:pt idx="51">
                  <c:v>16</c:v>
                </c:pt>
                <c:pt idx="52">
                  <c:v>4</c:v>
                </c:pt>
                <c:pt idx="53">
                  <c:v>1</c:v>
                </c:pt>
                <c:pt idx="54">
                  <c:v>1</c:v>
                </c:pt>
                <c:pt idx="55">
                  <c:v>1</c:v>
                </c:pt>
                <c:pt idx="56">
                  <c:v>1</c:v>
                </c:pt>
                <c:pt idx="57">
                  <c:v>1</c:v>
                </c:pt>
                <c:pt idx="58">
                  <c:v>4096</c:v>
                </c:pt>
                <c:pt idx="59">
                  <c:v>1024</c:v>
                </c:pt>
                <c:pt idx="60">
                  <c:v>1024</c:v>
                </c:pt>
                <c:pt idx="61">
                  <c:v>256</c:v>
                </c:pt>
                <c:pt idx="62">
                  <c:v>256</c:v>
                </c:pt>
                <c:pt idx="63">
                  <c:v>256</c:v>
                </c:pt>
                <c:pt idx="64">
                  <c:v>64</c:v>
                </c:pt>
                <c:pt idx="65">
                  <c:v>64</c:v>
                </c:pt>
                <c:pt idx="66">
                  <c:v>64</c:v>
                </c:pt>
                <c:pt idx="67">
                  <c:v>64</c:v>
                </c:pt>
                <c:pt idx="68">
                  <c:v>64</c:v>
                </c:pt>
                <c:pt idx="69">
                  <c:v>64</c:v>
                </c:pt>
                <c:pt idx="70">
                  <c:v>64</c:v>
                </c:pt>
                <c:pt idx="71">
                  <c:v>16</c:v>
                </c:pt>
                <c:pt idx="72">
                  <c:v>16</c:v>
                </c:pt>
                <c:pt idx="73">
                  <c:v>16</c:v>
                </c:pt>
                <c:pt idx="74">
                  <c:v>16</c:v>
                </c:pt>
              </c:numCache>
            </c:numRef>
          </c:val>
          <c:smooth val="1"/>
          <c:extLst>
            <c:ext xmlns:c16="http://schemas.microsoft.com/office/drawing/2014/chart" uri="{C3380CC4-5D6E-409C-BE32-E72D297353CC}">
              <c16:uniqueId val="{00000000-0C0E-C443-866D-C79FA0EC2262}"/>
            </c:ext>
          </c:extLst>
        </c:ser>
        <c:dLbls>
          <c:showLegendKey val="0"/>
          <c:showVal val="0"/>
          <c:showCatName val="0"/>
          <c:showSerName val="0"/>
          <c:showPercent val="0"/>
          <c:showBubbleSize val="0"/>
        </c:dLbls>
        <c:smooth val="0"/>
        <c:axId val="-2056363032"/>
        <c:axId val="-2057213288"/>
      </c:lineChart>
      <c:catAx>
        <c:axId val="-2056363032"/>
        <c:scaling>
          <c:orientation val="minMax"/>
        </c:scaling>
        <c:delete val="0"/>
        <c:axPos val="b"/>
        <c:title>
          <c:tx>
            <c:rich>
              <a:bodyPr/>
              <a:lstStyle/>
              <a:p>
                <a:pPr>
                  <a:defRPr sz="1800"/>
                </a:pPr>
                <a:r>
                  <a:rPr lang="en-US" sz="1800" dirty="0">
                    <a:latin typeface="Gill Sans MT" panose="020B0502020104020203" pitchFamily="34" charset="77"/>
                  </a:rPr>
                  <a:t>Layers</a:t>
                </a:r>
              </a:p>
            </c:rich>
          </c:tx>
          <c:overlay val="0"/>
        </c:title>
        <c:majorTickMark val="out"/>
        <c:minorTickMark val="none"/>
        <c:tickLblPos val="nextTo"/>
        <c:txPr>
          <a:bodyPr/>
          <a:lstStyle/>
          <a:p>
            <a:pPr>
              <a:defRPr sz="1400">
                <a:latin typeface="Gill Sans MT" panose="020B0502020104020203" pitchFamily="34" charset="77"/>
              </a:defRPr>
            </a:pPr>
            <a:endParaRPr lang="en-US"/>
          </a:p>
        </c:txPr>
        <c:crossAx val="-2057213288"/>
        <c:crosses val="autoZero"/>
        <c:auto val="1"/>
        <c:lblAlgn val="ctr"/>
        <c:lblOffset val="100"/>
        <c:tickLblSkip val="10"/>
        <c:noMultiLvlLbl val="0"/>
      </c:catAx>
      <c:valAx>
        <c:axId val="-2057213288"/>
        <c:scaling>
          <c:orientation val="minMax"/>
          <c:min val="0"/>
        </c:scaling>
        <c:delete val="0"/>
        <c:axPos val="l"/>
        <c:majorGridlines/>
        <c:title>
          <c:tx>
            <c:rich>
              <a:bodyPr rot="-5400000" vert="horz"/>
              <a:lstStyle/>
              <a:p>
                <a:pPr>
                  <a:defRPr sz="1800"/>
                </a:pPr>
                <a:r>
                  <a:rPr lang="en-US" sz="1800" dirty="0">
                    <a:latin typeface="Gill Sans MT" panose="020B0502020104020203" pitchFamily="34" charset="77"/>
                  </a:rPr>
                  <a:t>FLOP/Byte</a:t>
                </a:r>
              </a:p>
            </c:rich>
          </c:tx>
          <c:layout>
            <c:manualLayout>
              <c:xMode val="edge"/>
              <c:yMode val="edge"/>
              <c:x val="2.5348760115922998E-2"/>
              <c:y val="0.181497675083654"/>
            </c:manualLayout>
          </c:layout>
          <c:overlay val="0"/>
        </c:title>
        <c:numFmt formatCode="General" sourceLinked="1"/>
        <c:majorTickMark val="out"/>
        <c:minorTickMark val="none"/>
        <c:tickLblPos val="nextTo"/>
        <c:txPr>
          <a:bodyPr/>
          <a:lstStyle/>
          <a:p>
            <a:pPr>
              <a:defRPr sz="1800">
                <a:latin typeface="Gill Sans MT" panose="020B0502020104020203" pitchFamily="34" charset="77"/>
              </a:defRPr>
            </a:pPr>
            <a:endParaRPr lang="en-US"/>
          </a:p>
        </c:txPr>
        <c:crossAx val="-2056363032"/>
        <c:crosses val="autoZero"/>
        <c:crossBetween val="between"/>
      </c:valAx>
      <c:spPr>
        <a:ln>
          <a:solidFill>
            <a:schemeClr val="tx1"/>
          </a:solidFill>
        </a:ln>
      </c:spPr>
    </c:plotArea>
    <c:plotVisOnly val="1"/>
    <c:dispBlanksAs val="gap"/>
    <c:showDLblsOverMax val="0"/>
  </c:chart>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21084044952127501"/>
          <c:y val="4.8163342415169001E-2"/>
          <c:w val="0.66774204280802896"/>
          <c:h val="0.72859345553019905"/>
        </c:manualLayout>
      </c:layout>
      <c:scatterChart>
        <c:scatterStyle val="lineMarker"/>
        <c:varyColors val="0"/>
        <c:ser>
          <c:idx val="1"/>
          <c:order val="0"/>
          <c:tx>
            <c:strRef>
              <c:f>Clustering!$F$23</c:f>
              <c:strCache>
                <c:ptCount val="1"/>
                <c:pt idx="0">
                  <c:v>CNN3</c:v>
                </c:pt>
              </c:strCache>
            </c:strRef>
          </c:tx>
          <c:spPr>
            <a:ln w="31750">
              <a:solidFill>
                <a:srgbClr val="000000"/>
              </a:solidFill>
            </a:ln>
          </c:spPr>
          <c:marker>
            <c:symbol val="diamond"/>
            <c:size val="10"/>
            <c:spPr>
              <a:solidFill>
                <a:schemeClr val="accent6">
                  <a:lumMod val="40000"/>
                  <a:lumOff val="60000"/>
                </a:schemeClr>
              </a:solidFill>
              <a:ln>
                <a:solidFill>
                  <a:srgbClr val="000000"/>
                </a:solidFill>
              </a:ln>
            </c:spPr>
          </c:marker>
          <c:xVal>
            <c:numRef>
              <c:f>Clustering!$G$23</c:f>
              <c:numCache>
                <c:formatCode>General</c:formatCode>
                <c:ptCount val="1"/>
                <c:pt idx="0">
                  <c:v>1.0986329999999999E-3</c:v>
                </c:pt>
              </c:numCache>
            </c:numRef>
          </c:xVal>
          <c:yVal>
            <c:numRef>
              <c:f>Clustering!$H$23</c:f>
              <c:numCache>
                <c:formatCode>General</c:formatCode>
                <c:ptCount val="1"/>
                <c:pt idx="0">
                  <c:v>22201</c:v>
                </c:pt>
              </c:numCache>
            </c:numRef>
          </c:yVal>
          <c:smooth val="0"/>
          <c:extLst>
            <c:ext xmlns:c16="http://schemas.microsoft.com/office/drawing/2014/chart" uri="{C3380CC4-5D6E-409C-BE32-E72D297353CC}">
              <c16:uniqueId val="{00000000-51B4-C44C-8F3D-B7C8805431AA}"/>
            </c:ext>
          </c:extLst>
        </c:ser>
        <c:ser>
          <c:idx val="0"/>
          <c:order val="1"/>
          <c:tx>
            <c:strRef>
              <c:f>Clustering!$F$24</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Clustering!$G$24</c:f>
              <c:numCache>
                <c:formatCode>General</c:formatCode>
                <c:ptCount val="1"/>
                <c:pt idx="0">
                  <c:v>8.7890629999999997E-3</c:v>
                </c:pt>
              </c:numCache>
            </c:numRef>
          </c:xVal>
          <c:yVal>
            <c:numRef>
              <c:f>Clustering!$H$24</c:f>
              <c:numCache>
                <c:formatCode>General</c:formatCode>
                <c:ptCount val="1"/>
                <c:pt idx="0">
                  <c:v>21609</c:v>
                </c:pt>
              </c:numCache>
            </c:numRef>
          </c:yVal>
          <c:smooth val="0"/>
          <c:extLst>
            <c:ext xmlns:c16="http://schemas.microsoft.com/office/drawing/2014/chart" uri="{C3380CC4-5D6E-409C-BE32-E72D297353CC}">
              <c16:uniqueId val="{00000001-51B4-C44C-8F3D-B7C8805431AA}"/>
            </c:ext>
          </c:extLst>
        </c:ser>
        <c:ser>
          <c:idx val="2"/>
          <c:order val="2"/>
          <c:tx>
            <c:strRef>
              <c:f>Clustering!$F$28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Clustering!$G$28</c:f>
              <c:numCache>
                <c:formatCode>General</c:formatCode>
                <c:ptCount val="1"/>
                <c:pt idx="0">
                  <c:v>1.7578125E-2</c:v>
                </c:pt>
              </c:numCache>
            </c:numRef>
          </c:xVal>
          <c:yVal>
            <c:numRef>
              <c:f>Clustering!$H$28</c:f>
              <c:numCache>
                <c:formatCode>General</c:formatCode>
                <c:ptCount val="1"/>
                <c:pt idx="0">
                  <c:v>11025</c:v>
                </c:pt>
              </c:numCache>
            </c:numRef>
          </c:yVal>
          <c:smooth val="0"/>
          <c:extLst>
            <c:ext xmlns:c16="http://schemas.microsoft.com/office/drawing/2014/chart" uri="{C3380CC4-5D6E-409C-BE32-E72D297353CC}">
              <c16:uniqueId val="{00000002-51B4-C44C-8F3D-B7C8805431AA}"/>
            </c:ext>
          </c:extLst>
        </c:ser>
        <c:ser>
          <c:idx val="4"/>
          <c:order val="3"/>
          <c:tx>
            <c:strRef>
              <c:f>Clustering!$F$30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Clustering!$G$30</c:f>
              <c:numCache>
                <c:formatCode>General</c:formatCode>
                <c:ptCount val="1"/>
                <c:pt idx="0">
                  <c:v>7.32421875E-2</c:v>
                </c:pt>
              </c:numCache>
            </c:numRef>
          </c:xVal>
          <c:yVal>
            <c:numRef>
              <c:f>Clustering!$H$30</c:f>
              <c:numCache>
                <c:formatCode>General</c:formatCode>
                <c:ptCount val="1"/>
                <c:pt idx="0">
                  <c:v>1225</c:v>
                </c:pt>
              </c:numCache>
            </c:numRef>
          </c:yVal>
          <c:smooth val="0"/>
          <c:extLst>
            <c:ext xmlns:c16="http://schemas.microsoft.com/office/drawing/2014/chart" uri="{C3380CC4-5D6E-409C-BE32-E72D297353CC}">
              <c16:uniqueId val="{00000003-51B4-C44C-8F3D-B7C8805431AA}"/>
            </c:ext>
          </c:extLst>
        </c:ser>
        <c:ser>
          <c:idx val="3"/>
          <c:order val="4"/>
          <c:tx>
            <c:strRef>
              <c:f>Clustering!$F$47</c:f>
              <c:strCache>
                <c:ptCount val="1"/>
                <c:pt idx="0">
                  <c:v>CNN4</c:v>
                </c:pt>
              </c:strCache>
            </c:strRef>
          </c:tx>
          <c:dPt>
            <c:idx val="0"/>
            <c:marker>
              <c:symbol val="diamond"/>
              <c:size val="10"/>
              <c:spPr>
                <a:solidFill>
                  <a:schemeClr val="accent4"/>
                </a:solidFill>
                <a:ln>
                  <a:solidFill>
                    <a:srgbClr val="000000"/>
                  </a:solidFill>
                </a:ln>
              </c:spPr>
            </c:marker>
            <c:bubble3D val="0"/>
            <c:spPr>
              <a:ln>
                <a:solidFill>
                  <a:srgbClr val="000000"/>
                </a:solidFill>
              </a:ln>
            </c:spPr>
            <c:extLst>
              <c:ext xmlns:c16="http://schemas.microsoft.com/office/drawing/2014/chart" uri="{C3380CC4-5D6E-409C-BE32-E72D297353CC}">
                <c16:uniqueId val="{00000005-51B4-C44C-8F3D-B7C8805431AA}"/>
              </c:ext>
            </c:extLst>
          </c:dPt>
          <c:xVal>
            <c:numRef>
              <c:f>Clustering!$G$47</c:f>
              <c:numCache>
                <c:formatCode>General</c:formatCode>
                <c:ptCount val="1"/>
                <c:pt idx="0">
                  <c:v>9.765625E-3</c:v>
                </c:pt>
              </c:numCache>
            </c:numRef>
          </c:xVal>
          <c:yVal>
            <c:numRef>
              <c:f>Clustering!$H$47</c:f>
              <c:numCache>
                <c:formatCode>General</c:formatCode>
                <c:ptCount val="1"/>
                <c:pt idx="0">
                  <c:v>5329</c:v>
                </c:pt>
              </c:numCache>
            </c:numRef>
          </c:yVal>
          <c:smooth val="0"/>
          <c:extLst>
            <c:ext xmlns:c16="http://schemas.microsoft.com/office/drawing/2014/chart" uri="{C3380CC4-5D6E-409C-BE32-E72D297353CC}">
              <c16:uniqueId val="{00000006-51B4-C44C-8F3D-B7C8805431AA}"/>
            </c:ext>
          </c:extLst>
        </c:ser>
        <c:ser>
          <c:idx val="5"/>
          <c:order val="5"/>
          <c:tx>
            <c:strRef>
              <c:f>Clustering!$F$48</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Clustering!$G$48</c:f>
              <c:numCache>
                <c:formatCode>General</c:formatCode>
                <c:ptCount val="1"/>
                <c:pt idx="0">
                  <c:v>5.2734375E-2</c:v>
                </c:pt>
              </c:numCache>
            </c:numRef>
          </c:xVal>
          <c:yVal>
            <c:numRef>
              <c:f>Clustering!$H$48</c:f>
              <c:numCache>
                <c:formatCode>General</c:formatCode>
                <c:ptCount val="1"/>
                <c:pt idx="0">
                  <c:v>5041</c:v>
                </c:pt>
              </c:numCache>
            </c:numRef>
          </c:yVal>
          <c:smooth val="0"/>
          <c:extLst>
            <c:ext xmlns:c16="http://schemas.microsoft.com/office/drawing/2014/chart" uri="{C3380CC4-5D6E-409C-BE32-E72D297353CC}">
              <c16:uniqueId val="{00000007-51B4-C44C-8F3D-B7C8805431AA}"/>
            </c:ext>
          </c:extLst>
        </c:ser>
        <c:ser>
          <c:idx val="6"/>
          <c:order val="6"/>
          <c:tx>
            <c:strRef>
              <c:f>Clustering!$F$49</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Clustering!$G$49</c:f>
              <c:numCache>
                <c:formatCode>General</c:formatCode>
                <c:ptCount val="1"/>
                <c:pt idx="0">
                  <c:v>2.734375E-2</c:v>
                </c:pt>
              </c:numCache>
            </c:numRef>
          </c:xVal>
          <c:yVal>
            <c:numRef>
              <c:f>Clustering!$H$49</c:f>
              <c:numCache>
                <c:formatCode>General</c:formatCode>
                <c:ptCount val="1"/>
                <c:pt idx="0">
                  <c:v>5329</c:v>
                </c:pt>
              </c:numCache>
            </c:numRef>
          </c:yVal>
          <c:smooth val="0"/>
          <c:extLst>
            <c:ext xmlns:c16="http://schemas.microsoft.com/office/drawing/2014/chart" uri="{C3380CC4-5D6E-409C-BE32-E72D297353CC}">
              <c16:uniqueId val="{00000008-51B4-C44C-8F3D-B7C8805431AA}"/>
            </c:ext>
          </c:extLst>
        </c:ser>
        <c:ser>
          <c:idx val="7"/>
          <c:order val="7"/>
          <c:tx>
            <c:strRef>
              <c:f>Clustering!$F$51</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Clustering!$G$51</c:f>
              <c:numCache>
                <c:formatCode>General</c:formatCode>
                <c:ptCount val="1"/>
                <c:pt idx="0">
                  <c:v>5.2734375E-2</c:v>
                </c:pt>
              </c:numCache>
            </c:numRef>
          </c:xVal>
          <c:yVal>
            <c:numRef>
              <c:f>Clustering!$H$51</c:f>
              <c:numCache>
                <c:formatCode>General</c:formatCode>
                <c:ptCount val="1"/>
                <c:pt idx="0">
                  <c:v>2628</c:v>
                </c:pt>
              </c:numCache>
            </c:numRef>
          </c:yVal>
          <c:smooth val="0"/>
          <c:extLst>
            <c:ext xmlns:c16="http://schemas.microsoft.com/office/drawing/2014/chart" uri="{C3380CC4-5D6E-409C-BE32-E72D297353CC}">
              <c16:uniqueId val="{00000009-51B4-C44C-8F3D-B7C8805431AA}"/>
            </c:ext>
          </c:extLst>
        </c:ser>
        <c:ser>
          <c:idx val="8"/>
          <c:order val="8"/>
          <c:tx>
            <c:strRef>
              <c:f>Clustering!$F$39</c:f>
              <c:strCache>
                <c:ptCount val="1"/>
                <c:pt idx="0">
                  <c:v>CNN11</c:v>
                </c:pt>
              </c:strCache>
            </c:strRef>
          </c:tx>
          <c:dPt>
            <c:idx val="0"/>
            <c:marker>
              <c:symbol val="diamond"/>
              <c:size val="10"/>
              <c:spPr>
                <a:solidFill>
                  <a:srgbClr val="660066"/>
                </a:solidFill>
                <a:ln>
                  <a:solidFill>
                    <a:srgbClr val="000000"/>
                  </a:solidFill>
                </a:ln>
              </c:spPr>
            </c:marker>
            <c:bubble3D val="0"/>
            <c:spPr>
              <a:ln>
                <a:solidFill>
                  <a:srgbClr val="000000"/>
                </a:solidFill>
              </a:ln>
            </c:spPr>
            <c:extLst>
              <c:ext xmlns:c16="http://schemas.microsoft.com/office/drawing/2014/chart" uri="{C3380CC4-5D6E-409C-BE32-E72D297353CC}">
                <c16:uniqueId val="{0000000B-51B4-C44C-8F3D-B7C8805431AA}"/>
              </c:ext>
            </c:extLst>
          </c:dPt>
          <c:xVal>
            <c:numRef>
              <c:f>Clustering!$G$39</c:f>
              <c:numCache>
                <c:formatCode>General</c:formatCode>
                <c:ptCount val="1"/>
                <c:pt idx="0">
                  <c:v>1.5625E-2</c:v>
                </c:pt>
              </c:numCache>
            </c:numRef>
          </c:xVal>
          <c:yVal>
            <c:numRef>
              <c:f>Clustering!$H$39</c:f>
              <c:numCache>
                <c:formatCode>General</c:formatCode>
                <c:ptCount val="1"/>
                <c:pt idx="0">
                  <c:v>3136</c:v>
                </c:pt>
              </c:numCache>
            </c:numRef>
          </c:yVal>
          <c:smooth val="0"/>
          <c:extLst>
            <c:ext xmlns:c16="http://schemas.microsoft.com/office/drawing/2014/chart" uri="{C3380CC4-5D6E-409C-BE32-E72D297353CC}">
              <c16:uniqueId val="{0000000C-51B4-C44C-8F3D-B7C8805431AA}"/>
            </c:ext>
          </c:extLst>
        </c:ser>
        <c:ser>
          <c:idx val="9"/>
          <c:order val="9"/>
          <c:tx>
            <c:strRef>
              <c:f>Clustering!$F$34</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Clustering!$G$34</c:f>
              <c:numCache>
                <c:formatCode>General</c:formatCode>
                <c:ptCount val="1"/>
                <c:pt idx="0">
                  <c:v>1.953125E-3</c:v>
                </c:pt>
              </c:numCache>
            </c:numRef>
          </c:xVal>
          <c:yVal>
            <c:numRef>
              <c:f>Clustering!$H$34</c:f>
              <c:numCache>
                <c:formatCode>General</c:formatCode>
                <c:ptCount val="1"/>
                <c:pt idx="0">
                  <c:v>12544</c:v>
                </c:pt>
              </c:numCache>
            </c:numRef>
          </c:yVal>
          <c:smooth val="0"/>
          <c:extLst>
            <c:ext xmlns:c16="http://schemas.microsoft.com/office/drawing/2014/chart" uri="{C3380CC4-5D6E-409C-BE32-E72D297353CC}">
              <c16:uniqueId val="{0000000D-51B4-C44C-8F3D-B7C8805431AA}"/>
            </c:ext>
          </c:extLst>
        </c:ser>
        <c:ser>
          <c:idx val="10"/>
          <c:order val="10"/>
          <c:tx>
            <c:strRef>
              <c:f>Clustering!$F$16</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Clustering!$G$16</c:f>
              <c:numCache>
                <c:formatCode>General</c:formatCode>
                <c:ptCount val="1"/>
                <c:pt idx="0">
                  <c:v>1.953125</c:v>
                </c:pt>
              </c:numCache>
            </c:numRef>
          </c:xVal>
          <c:yVal>
            <c:numRef>
              <c:f>Clustering!$H$16</c:f>
              <c:numCache>
                <c:formatCode>General</c:formatCode>
                <c:ptCount val="1"/>
                <c:pt idx="0">
                  <c:v>1</c:v>
                </c:pt>
              </c:numCache>
            </c:numRef>
          </c:yVal>
          <c:smooth val="0"/>
          <c:extLst>
            <c:ext xmlns:c16="http://schemas.microsoft.com/office/drawing/2014/chart" uri="{C3380CC4-5D6E-409C-BE32-E72D297353CC}">
              <c16:uniqueId val="{0000000E-51B4-C44C-8F3D-B7C8805431AA}"/>
            </c:ext>
          </c:extLst>
        </c:ser>
        <c:ser>
          <c:idx val="11"/>
          <c:order val="11"/>
          <c:tx>
            <c:strRef>
              <c:f>Clustering!$F$17</c:f>
              <c:strCache>
                <c:ptCount val="1"/>
                <c:pt idx="0">
                  <c:v>CNN4</c:v>
                </c:pt>
              </c:strCache>
            </c:strRef>
          </c:tx>
          <c:spPr>
            <a:ln>
              <a:solidFill>
                <a:srgbClr val="000000"/>
              </a:solidFill>
            </a:ln>
          </c:spPr>
          <c:marker>
            <c:symbol val="diamond"/>
            <c:size val="10"/>
            <c:spPr>
              <a:solidFill>
                <a:schemeClr val="accent4"/>
              </a:solidFill>
              <a:ln>
                <a:solidFill>
                  <a:srgbClr val="000000"/>
                </a:solidFill>
              </a:ln>
            </c:spPr>
          </c:marker>
          <c:xVal>
            <c:numRef>
              <c:f>Clustering!$G$17</c:f>
              <c:numCache>
                <c:formatCode>General</c:formatCode>
                <c:ptCount val="1"/>
                <c:pt idx="0">
                  <c:v>1.470703125</c:v>
                </c:pt>
              </c:numCache>
            </c:numRef>
          </c:xVal>
          <c:yVal>
            <c:numRef>
              <c:f>Clustering!$H$17</c:f>
              <c:numCache>
                <c:formatCode>General</c:formatCode>
                <c:ptCount val="1"/>
                <c:pt idx="0">
                  <c:v>1</c:v>
                </c:pt>
              </c:numCache>
            </c:numRef>
          </c:yVal>
          <c:smooth val="0"/>
          <c:extLst>
            <c:ext xmlns:c16="http://schemas.microsoft.com/office/drawing/2014/chart" uri="{C3380CC4-5D6E-409C-BE32-E72D297353CC}">
              <c16:uniqueId val="{0000000F-51B4-C44C-8F3D-B7C8805431AA}"/>
            </c:ext>
          </c:extLst>
        </c:ser>
        <c:ser>
          <c:idx val="12"/>
          <c:order val="12"/>
          <c:tx>
            <c:strRef>
              <c:f>Clustering!$F$90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Clustering!$G$90</c:f>
              <c:numCache>
                <c:formatCode>General</c:formatCode>
                <c:ptCount val="1"/>
                <c:pt idx="0">
                  <c:v>0.1640625</c:v>
                </c:pt>
              </c:numCache>
            </c:numRef>
          </c:xVal>
          <c:yVal>
            <c:numRef>
              <c:f>Clustering!$H$90</c:f>
              <c:numCache>
                <c:formatCode>General</c:formatCode>
                <c:ptCount val="1"/>
                <c:pt idx="0">
                  <c:v>289</c:v>
                </c:pt>
              </c:numCache>
            </c:numRef>
          </c:yVal>
          <c:smooth val="0"/>
          <c:extLst>
            <c:ext xmlns:c16="http://schemas.microsoft.com/office/drawing/2014/chart" uri="{C3380CC4-5D6E-409C-BE32-E72D297353CC}">
              <c16:uniqueId val="{00000010-51B4-C44C-8F3D-B7C8805431AA}"/>
            </c:ext>
          </c:extLst>
        </c:ser>
        <c:ser>
          <c:idx val="13"/>
          <c:order val="13"/>
          <c:tx>
            <c:strRef>
              <c:f>Clustering!$F$88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Clustering!$G$88</c:f>
              <c:numCache>
                <c:formatCode>General</c:formatCode>
                <c:ptCount val="1"/>
                <c:pt idx="0">
                  <c:v>0.140625</c:v>
                </c:pt>
              </c:numCache>
            </c:numRef>
          </c:xVal>
          <c:yVal>
            <c:numRef>
              <c:f>Clustering!$H$88</c:f>
              <c:numCache>
                <c:formatCode>General</c:formatCode>
                <c:ptCount val="1"/>
                <c:pt idx="0">
                  <c:v>289</c:v>
                </c:pt>
              </c:numCache>
            </c:numRef>
          </c:yVal>
          <c:smooth val="0"/>
          <c:extLst>
            <c:ext xmlns:c16="http://schemas.microsoft.com/office/drawing/2014/chart" uri="{C3380CC4-5D6E-409C-BE32-E72D297353CC}">
              <c16:uniqueId val="{00000011-51B4-C44C-8F3D-B7C8805431AA}"/>
            </c:ext>
          </c:extLst>
        </c:ser>
        <c:ser>
          <c:idx val="14"/>
          <c:order val="14"/>
          <c:tx>
            <c:strRef>
              <c:f>Clustering!$F$98</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Clustering!$G$98</c:f>
              <c:numCache>
                <c:formatCode>General</c:formatCode>
                <c:ptCount val="1"/>
                <c:pt idx="0">
                  <c:v>0.4921875</c:v>
                </c:pt>
              </c:numCache>
            </c:numRef>
          </c:xVal>
          <c:yVal>
            <c:numRef>
              <c:f>Clustering!$H$98</c:f>
              <c:numCache>
                <c:formatCode>General</c:formatCode>
                <c:ptCount val="1"/>
                <c:pt idx="0">
                  <c:v>289</c:v>
                </c:pt>
              </c:numCache>
            </c:numRef>
          </c:yVal>
          <c:smooth val="0"/>
          <c:extLst>
            <c:ext xmlns:c16="http://schemas.microsoft.com/office/drawing/2014/chart" uri="{C3380CC4-5D6E-409C-BE32-E72D297353CC}">
              <c16:uniqueId val="{00000012-51B4-C44C-8F3D-B7C8805431AA}"/>
            </c:ext>
          </c:extLst>
        </c:ser>
        <c:ser>
          <c:idx val="15"/>
          <c:order val="15"/>
          <c:tx>
            <c:strRef>
              <c:f>Clustering!$F$99</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Clustering!$G$99</c:f>
              <c:numCache>
                <c:formatCode>General</c:formatCode>
                <c:ptCount val="1"/>
                <c:pt idx="0">
                  <c:v>0.375</c:v>
                </c:pt>
              </c:numCache>
            </c:numRef>
          </c:xVal>
          <c:yVal>
            <c:numRef>
              <c:f>Clustering!$H$99</c:f>
              <c:numCache>
                <c:formatCode>General</c:formatCode>
                <c:ptCount val="1"/>
                <c:pt idx="0">
                  <c:v>289</c:v>
                </c:pt>
              </c:numCache>
            </c:numRef>
          </c:yVal>
          <c:smooth val="0"/>
          <c:extLst>
            <c:ext xmlns:c16="http://schemas.microsoft.com/office/drawing/2014/chart" uri="{C3380CC4-5D6E-409C-BE32-E72D297353CC}">
              <c16:uniqueId val="{00000013-51B4-C44C-8F3D-B7C8805431AA}"/>
            </c:ext>
          </c:extLst>
        </c:ser>
        <c:ser>
          <c:idx val="16"/>
          <c:order val="16"/>
          <c:tx>
            <c:strRef>
              <c:f>Clustering!$F$100</c:f>
              <c:strCache>
                <c:ptCount val="1"/>
                <c:pt idx="0">
                  <c:v>CNN4</c:v>
                </c:pt>
              </c:strCache>
            </c:strRef>
          </c:tx>
          <c:spPr>
            <a:ln>
              <a:solidFill>
                <a:srgbClr val="000000"/>
              </a:solidFill>
            </a:ln>
          </c:spPr>
          <c:marker>
            <c:symbol val="diamond"/>
            <c:size val="10"/>
            <c:spPr>
              <a:solidFill>
                <a:schemeClr val="accent4"/>
              </a:solidFill>
              <a:ln>
                <a:solidFill>
                  <a:srgbClr val="000000"/>
                </a:solidFill>
              </a:ln>
            </c:spPr>
          </c:marker>
          <c:xVal>
            <c:numRef>
              <c:f>Clustering!$G$100</c:f>
              <c:numCache>
                <c:formatCode>General</c:formatCode>
                <c:ptCount val="1"/>
                <c:pt idx="0">
                  <c:v>0.1875</c:v>
                </c:pt>
              </c:numCache>
            </c:numRef>
          </c:xVal>
          <c:yVal>
            <c:numRef>
              <c:f>Clustering!$H$100</c:f>
              <c:numCache>
                <c:formatCode>General</c:formatCode>
                <c:ptCount val="1"/>
                <c:pt idx="0">
                  <c:v>289</c:v>
                </c:pt>
              </c:numCache>
            </c:numRef>
          </c:yVal>
          <c:smooth val="0"/>
          <c:extLst>
            <c:ext xmlns:c16="http://schemas.microsoft.com/office/drawing/2014/chart" uri="{C3380CC4-5D6E-409C-BE32-E72D297353CC}">
              <c16:uniqueId val="{00000014-51B4-C44C-8F3D-B7C8805431AA}"/>
            </c:ext>
          </c:extLst>
        </c:ser>
        <c:ser>
          <c:idx val="17"/>
          <c:order val="17"/>
          <c:tx>
            <c:strRef>
              <c:f>Clustering!$F$101</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Clustering!$G$101</c:f>
              <c:numCache>
                <c:formatCode>General</c:formatCode>
                <c:ptCount val="1"/>
                <c:pt idx="0">
                  <c:v>0.287109375</c:v>
                </c:pt>
              </c:numCache>
            </c:numRef>
          </c:xVal>
          <c:yVal>
            <c:numRef>
              <c:f>Clustering!$H$101</c:f>
              <c:numCache>
                <c:formatCode>General</c:formatCode>
                <c:ptCount val="1"/>
                <c:pt idx="0">
                  <c:v>289</c:v>
                </c:pt>
              </c:numCache>
            </c:numRef>
          </c:yVal>
          <c:smooth val="0"/>
          <c:extLst>
            <c:ext xmlns:c16="http://schemas.microsoft.com/office/drawing/2014/chart" uri="{C3380CC4-5D6E-409C-BE32-E72D297353CC}">
              <c16:uniqueId val="{00000015-51B4-C44C-8F3D-B7C8805431AA}"/>
            </c:ext>
          </c:extLst>
        </c:ser>
        <c:ser>
          <c:idx val="18"/>
          <c:order val="18"/>
          <c:tx>
            <c:strRef>
              <c:f>Clustering!$F$95</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Clustering!$G$95</c:f>
              <c:numCache>
                <c:formatCode>General</c:formatCode>
                <c:ptCount val="1"/>
                <c:pt idx="0">
                  <c:v>0.125</c:v>
                </c:pt>
              </c:numCache>
            </c:numRef>
          </c:xVal>
          <c:yVal>
            <c:numRef>
              <c:f>Clustering!$H$95</c:f>
              <c:numCache>
                <c:formatCode>General</c:formatCode>
                <c:ptCount val="1"/>
                <c:pt idx="0">
                  <c:v>361</c:v>
                </c:pt>
              </c:numCache>
            </c:numRef>
          </c:yVal>
          <c:smooth val="0"/>
          <c:extLst>
            <c:ext xmlns:c16="http://schemas.microsoft.com/office/drawing/2014/chart" uri="{C3380CC4-5D6E-409C-BE32-E72D297353CC}">
              <c16:uniqueId val="{00000016-51B4-C44C-8F3D-B7C8805431AA}"/>
            </c:ext>
          </c:extLst>
        </c:ser>
        <c:ser>
          <c:idx val="19"/>
          <c:order val="19"/>
          <c:tx>
            <c:strRef>
              <c:f>Clustering!$F$96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Clustering!$G$96</c:f>
              <c:numCache>
                <c:formatCode>General</c:formatCode>
                <c:ptCount val="1"/>
                <c:pt idx="0">
                  <c:v>0.25</c:v>
                </c:pt>
              </c:numCache>
            </c:numRef>
          </c:xVal>
          <c:yVal>
            <c:numRef>
              <c:f>Clustering!$H$96</c:f>
              <c:numCache>
                <c:formatCode>General</c:formatCode>
                <c:ptCount val="1"/>
                <c:pt idx="0">
                  <c:v>361</c:v>
                </c:pt>
              </c:numCache>
            </c:numRef>
          </c:yVal>
          <c:smooth val="0"/>
          <c:extLst>
            <c:ext xmlns:c16="http://schemas.microsoft.com/office/drawing/2014/chart" uri="{C3380CC4-5D6E-409C-BE32-E72D297353CC}">
              <c16:uniqueId val="{00000017-51B4-C44C-8F3D-B7C8805431AA}"/>
            </c:ext>
          </c:extLst>
        </c:ser>
        <c:ser>
          <c:idx val="20"/>
          <c:order val="20"/>
          <c:tx>
            <c:strRef>
              <c:f>Clustering!$F$58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Clustering!$G$58</c:f>
              <c:numCache>
                <c:formatCode>General</c:formatCode>
                <c:ptCount val="1"/>
                <c:pt idx="0">
                  <c:v>1.4765625</c:v>
                </c:pt>
              </c:numCache>
            </c:numRef>
          </c:xVal>
          <c:yVal>
            <c:numRef>
              <c:f>Clustering!$H$58</c:f>
              <c:numCache>
                <c:formatCode>General</c:formatCode>
                <c:ptCount val="1"/>
                <c:pt idx="0">
                  <c:v>64</c:v>
                </c:pt>
              </c:numCache>
            </c:numRef>
          </c:yVal>
          <c:smooth val="0"/>
          <c:extLst>
            <c:ext xmlns:c16="http://schemas.microsoft.com/office/drawing/2014/chart" uri="{C3380CC4-5D6E-409C-BE32-E72D297353CC}">
              <c16:uniqueId val="{00000018-51B4-C44C-8F3D-B7C8805431AA}"/>
            </c:ext>
          </c:extLst>
        </c:ser>
        <c:ser>
          <c:idx val="21"/>
          <c:order val="21"/>
          <c:tx>
            <c:strRef>
              <c:f>Clustering!$F$59</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Clustering!$G$59</c:f>
              <c:numCache>
                <c:formatCode>General</c:formatCode>
                <c:ptCount val="1"/>
                <c:pt idx="0">
                  <c:v>0.7</c:v>
                </c:pt>
              </c:numCache>
            </c:numRef>
          </c:xVal>
          <c:yVal>
            <c:numRef>
              <c:f>Clustering!$H$59</c:f>
              <c:numCache>
                <c:formatCode>General</c:formatCode>
                <c:ptCount val="1"/>
                <c:pt idx="0">
                  <c:v>64</c:v>
                </c:pt>
              </c:numCache>
            </c:numRef>
          </c:yVal>
          <c:smooth val="0"/>
          <c:extLst>
            <c:ext xmlns:c16="http://schemas.microsoft.com/office/drawing/2014/chart" uri="{C3380CC4-5D6E-409C-BE32-E72D297353CC}">
              <c16:uniqueId val="{00000019-51B4-C44C-8F3D-B7C8805431AA}"/>
            </c:ext>
          </c:extLst>
        </c:ser>
        <c:ser>
          <c:idx val="22"/>
          <c:order val="22"/>
          <c:tx>
            <c:strRef>
              <c:f>Clustering!$F$60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Clustering!$G$60</c:f>
              <c:numCache>
                <c:formatCode>General</c:formatCode>
                <c:ptCount val="1"/>
                <c:pt idx="0">
                  <c:v>0.875</c:v>
                </c:pt>
              </c:numCache>
            </c:numRef>
          </c:xVal>
          <c:yVal>
            <c:numRef>
              <c:f>Clustering!$H$60</c:f>
              <c:numCache>
                <c:formatCode>General</c:formatCode>
                <c:ptCount val="1"/>
                <c:pt idx="0">
                  <c:v>64</c:v>
                </c:pt>
              </c:numCache>
            </c:numRef>
          </c:yVal>
          <c:smooth val="0"/>
          <c:extLst>
            <c:ext xmlns:c16="http://schemas.microsoft.com/office/drawing/2014/chart" uri="{C3380CC4-5D6E-409C-BE32-E72D297353CC}">
              <c16:uniqueId val="{0000001A-51B4-C44C-8F3D-B7C8805431AA}"/>
            </c:ext>
          </c:extLst>
        </c:ser>
        <c:ser>
          <c:idx val="25"/>
          <c:order val="23"/>
          <c:tx>
            <c:strRef>
              <c:f>Clustering!$F$74</c:f>
              <c:strCache>
                <c:ptCount val="1"/>
                <c:pt idx="0">
                  <c:v>CNN4</c:v>
                </c:pt>
              </c:strCache>
            </c:strRef>
          </c:tx>
          <c:spPr>
            <a:ln>
              <a:solidFill>
                <a:srgbClr val="000000"/>
              </a:solidFill>
            </a:ln>
          </c:spPr>
          <c:marker>
            <c:symbol val="diamond"/>
            <c:size val="12"/>
            <c:spPr>
              <a:solidFill>
                <a:schemeClr val="accent4"/>
              </a:solidFill>
              <a:ln>
                <a:solidFill>
                  <a:srgbClr val="000000"/>
                </a:solidFill>
              </a:ln>
            </c:spPr>
          </c:marker>
          <c:xVal>
            <c:numRef>
              <c:f>Clustering!$G$74</c:f>
              <c:numCache>
                <c:formatCode>General</c:formatCode>
                <c:ptCount val="1"/>
                <c:pt idx="0">
                  <c:v>0.65625</c:v>
                </c:pt>
              </c:numCache>
            </c:numRef>
          </c:xVal>
          <c:yVal>
            <c:numRef>
              <c:f>Clustering!$H$74</c:f>
              <c:numCache>
                <c:formatCode>General</c:formatCode>
                <c:ptCount val="1"/>
                <c:pt idx="0">
                  <c:v>40</c:v>
                </c:pt>
              </c:numCache>
            </c:numRef>
          </c:yVal>
          <c:smooth val="0"/>
          <c:extLst>
            <c:ext xmlns:c16="http://schemas.microsoft.com/office/drawing/2014/chart" uri="{C3380CC4-5D6E-409C-BE32-E72D297353CC}">
              <c16:uniqueId val="{0000001B-51B4-C44C-8F3D-B7C8805431AA}"/>
            </c:ext>
          </c:extLst>
        </c:ser>
        <c:ser>
          <c:idx val="26"/>
          <c:order val="24"/>
          <c:tx>
            <c:strRef>
              <c:f>Clustering!$F$75</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Clustering!$G$75</c:f>
              <c:numCache>
                <c:formatCode>General</c:formatCode>
                <c:ptCount val="1"/>
                <c:pt idx="0">
                  <c:v>0.5625</c:v>
                </c:pt>
              </c:numCache>
            </c:numRef>
          </c:xVal>
          <c:yVal>
            <c:numRef>
              <c:f>Clustering!$H$75</c:f>
              <c:numCache>
                <c:formatCode>General</c:formatCode>
                <c:ptCount val="1"/>
                <c:pt idx="0">
                  <c:v>64</c:v>
                </c:pt>
              </c:numCache>
            </c:numRef>
          </c:yVal>
          <c:smooth val="0"/>
          <c:extLst>
            <c:ext xmlns:c16="http://schemas.microsoft.com/office/drawing/2014/chart" uri="{C3380CC4-5D6E-409C-BE32-E72D297353CC}">
              <c16:uniqueId val="{0000001C-51B4-C44C-8F3D-B7C8805431AA}"/>
            </c:ext>
          </c:extLst>
        </c:ser>
        <c:ser>
          <c:idx val="27"/>
          <c:order val="25"/>
          <c:tx>
            <c:strRef>
              <c:f>Clustering!$F$76</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Clustering!$G$76</c:f>
              <c:numCache>
                <c:formatCode>General</c:formatCode>
                <c:ptCount val="1"/>
                <c:pt idx="0">
                  <c:v>0.4921875</c:v>
                </c:pt>
              </c:numCache>
            </c:numRef>
          </c:xVal>
          <c:yVal>
            <c:numRef>
              <c:f>Clustering!$H$76</c:f>
              <c:numCache>
                <c:formatCode>General</c:formatCode>
                <c:ptCount val="1"/>
                <c:pt idx="0">
                  <c:v>48</c:v>
                </c:pt>
              </c:numCache>
            </c:numRef>
          </c:yVal>
          <c:smooth val="0"/>
          <c:extLst>
            <c:ext xmlns:c16="http://schemas.microsoft.com/office/drawing/2014/chart" uri="{C3380CC4-5D6E-409C-BE32-E72D297353CC}">
              <c16:uniqueId val="{0000001D-51B4-C44C-8F3D-B7C8805431AA}"/>
            </c:ext>
          </c:extLst>
        </c:ser>
        <c:ser>
          <c:idx val="23"/>
          <c:order val="26"/>
          <c:tx>
            <c:strRef>
              <c:f>Clustering!$F$69</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Clustering!$G$69</c:f>
              <c:numCache>
                <c:formatCode>General</c:formatCode>
                <c:ptCount val="1"/>
                <c:pt idx="0">
                  <c:v>1</c:v>
                </c:pt>
              </c:numCache>
            </c:numRef>
          </c:xVal>
          <c:yVal>
            <c:numRef>
              <c:f>Clustering!$H$69</c:f>
              <c:numCache>
                <c:formatCode>General</c:formatCode>
                <c:ptCount val="1"/>
                <c:pt idx="0">
                  <c:v>49</c:v>
                </c:pt>
              </c:numCache>
            </c:numRef>
          </c:yVal>
          <c:smooth val="0"/>
          <c:extLst>
            <c:ext xmlns:c16="http://schemas.microsoft.com/office/drawing/2014/chart" uri="{C3380CC4-5D6E-409C-BE32-E72D297353CC}">
              <c16:uniqueId val="{0000001E-51B4-C44C-8F3D-B7C8805431AA}"/>
            </c:ext>
          </c:extLst>
        </c:ser>
        <c:ser>
          <c:idx val="24"/>
          <c:order val="27"/>
          <c:tx>
            <c:strRef>
              <c:f>Clustering!$F$102</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Clustering!$G$102</c:f>
              <c:numCache>
                <c:formatCode>General</c:formatCode>
                <c:ptCount val="1"/>
                <c:pt idx="0">
                  <c:v>0.25</c:v>
                </c:pt>
              </c:numCache>
            </c:numRef>
          </c:xVal>
          <c:yVal>
            <c:numRef>
              <c:f>Clustering!$H$102</c:f>
              <c:numCache>
                <c:formatCode>General</c:formatCode>
                <c:ptCount val="1"/>
                <c:pt idx="0">
                  <c:v>196</c:v>
                </c:pt>
              </c:numCache>
            </c:numRef>
          </c:yVal>
          <c:smooth val="0"/>
          <c:extLst>
            <c:ext xmlns:c16="http://schemas.microsoft.com/office/drawing/2014/chart" uri="{C3380CC4-5D6E-409C-BE32-E72D297353CC}">
              <c16:uniqueId val="{0000001F-51B4-C44C-8F3D-B7C8805431AA}"/>
            </c:ext>
          </c:extLst>
        </c:ser>
        <c:ser>
          <c:idx val="28"/>
          <c:order val="28"/>
          <c:tx>
            <c:strRef>
              <c:f>Clustering!$F$77</c:f>
              <c:strCache>
                <c:ptCount val="1"/>
                <c:pt idx="0">
                  <c:v>CNN11</c:v>
                </c:pt>
              </c:strCache>
            </c:strRef>
          </c:tx>
          <c:spPr>
            <a:ln>
              <a:solidFill>
                <a:srgbClr val="000000"/>
              </a:solidFill>
            </a:ln>
          </c:spPr>
          <c:marker>
            <c:symbol val="diamond"/>
            <c:size val="11"/>
            <c:spPr>
              <a:solidFill>
                <a:srgbClr val="660066"/>
              </a:solidFill>
              <a:ln>
                <a:solidFill>
                  <a:srgbClr val="000000"/>
                </a:solidFill>
              </a:ln>
            </c:spPr>
          </c:marker>
          <c:xVal>
            <c:numRef>
              <c:f>Clustering!$G$77</c:f>
              <c:numCache>
                <c:formatCode>General</c:formatCode>
                <c:ptCount val="1"/>
                <c:pt idx="0">
                  <c:v>0.5</c:v>
                </c:pt>
              </c:numCache>
            </c:numRef>
          </c:xVal>
          <c:yVal>
            <c:numRef>
              <c:f>Clustering!$H$77</c:f>
              <c:numCache>
                <c:formatCode>General</c:formatCode>
                <c:ptCount val="1"/>
                <c:pt idx="0">
                  <c:v>49</c:v>
                </c:pt>
              </c:numCache>
            </c:numRef>
          </c:yVal>
          <c:smooth val="0"/>
          <c:extLst>
            <c:ext xmlns:c16="http://schemas.microsoft.com/office/drawing/2014/chart" uri="{C3380CC4-5D6E-409C-BE32-E72D297353CC}">
              <c16:uniqueId val="{00000020-51B4-C44C-8F3D-B7C8805431AA}"/>
            </c:ext>
          </c:extLst>
        </c:ser>
        <c:ser>
          <c:idx val="29"/>
          <c:order val="29"/>
          <c:tx>
            <c:strRef>
              <c:f>Clustering!$F$110</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Clustering!$G$110</c:f>
              <c:numCache>
                <c:formatCode>General</c:formatCode>
                <c:ptCount val="1"/>
                <c:pt idx="0">
                  <c:v>2.197265625E-3</c:v>
                </c:pt>
              </c:numCache>
            </c:numRef>
          </c:xVal>
          <c:yVal>
            <c:numRef>
              <c:f>Clustering!$H$110</c:f>
              <c:numCache>
                <c:formatCode>General</c:formatCode>
                <c:ptCount val="1"/>
                <c:pt idx="0">
                  <c:v>196</c:v>
                </c:pt>
              </c:numCache>
            </c:numRef>
          </c:yVal>
          <c:smooth val="0"/>
          <c:extLst>
            <c:ext xmlns:c16="http://schemas.microsoft.com/office/drawing/2014/chart" uri="{C3380CC4-5D6E-409C-BE32-E72D297353CC}">
              <c16:uniqueId val="{00000021-51B4-C44C-8F3D-B7C8805431AA}"/>
            </c:ext>
          </c:extLst>
        </c:ser>
        <c:ser>
          <c:idx val="30"/>
          <c:order val="30"/>
          <c:tx>
            <c:strRef>
              <c:f>Clustering!$F$111</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Clustering!$G$111</c:f>
              <c:numCache>
                <c:formatCode>General</c:formatCode>
                <c:ptCount val="1"/>
                <c:pt idx="0">
                  <c:v>4.39453125E-3</c:v>
                </c:pt>
              </c:numCache>
            </c:numRef>
          </c:xVal>
          <c:yVal>
            <c:numRef>
              <c:f>Clustering!$H$111</c:f>
              <c:numCache>
                <c:formatCode>General</c:formatCode>
                <c:ptCount val="1"/>
                <c:pt idx="0">
                  <c:v>196</c:v>
                </c:pt>
              </c:numCache>
            </c:numRef>
          </c:yVal>
          <c:smooth val="0"/>
          <c:extLst>
            <c:ext xmlns:c16="http://schemas.microsoft.com/office/drawing/2014/chart" uri="{C3380CC4-5D6E-409C-BE32-E72D297353CC}">
              <c16:uniqueId val="{00000022-51B4-C44C-8F3D-B7C8805431AA}"/>
            </c:ext>
          </c:extLst>
        </c:ser>
        <c:ser>
          <c:idx val="31"/>
          <c:order val="31"/>
          <c:tx>
            <c:strRef>
              <c:f>Clustering!$F$112</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Clustering!$G$112</c:f>
              <c:numCache>
                <c:formatCode>General</c:formatCode>
                <c:ptCount val="1"/>
                <c:pt idx="0">
                  <c:v>4.39453125E-3</c:v>
                </c:pt>
              </c:numCache>
            </c:numRef>
          </c:xVal>
          <c:yVal>
            <c:numRef>
              <c:f>Clustering!$H$112</c:f>
              <c:numCache>
                <c:formatCode>General</c:formatCode>
                <c:ptCount val="1"/>
                <c:pt idx="0">
                  <c:v>49</c:v>
                </c:pt>
              </c:numCache>
            </c:numRef>
          </c:yVal>
          <c:smooth val="0"/>
          <c:extLst>
            <c:ext xmlns:c16="http://schemas.microsoft.com/office/drawing/2014/chart" uri="{C3380CC4-5D6E-409C-BE32-E72D297353CC}">
              <c16:uniqueId val="{00000023-51B4-C44C-8F3D-B7C8805431AA}"/>
            </c:ext>
          </c:extLst>
        </c:ser>
        <c:ser>
          <c:idx val="32"/>
          <c:order val="32"/>
          <c:tx>
            <c:strRef>
              <c:f>Clustering!$F$113</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Clustering!$G$113</c:f>
              <c:numCache>
                <c:formatCode>General</c:formatCode>
                <c:ptCount val="1"/>
                <c:pt idx="0">
                  <c:v>8.7890625E-3</c:v>
                </c:pt>
              </c:numCache>
            </c:numRef>
          </c:xVal>
          <c:yVal>
            <c:numRef>
              <c:f>Clustering!$H$113</c:f>
              <c:numCache>
                <c:formatCode>General</c:formatCode>
                <c:ptCount val="1"/>
                <c:pt idx="0">
                  <c:v>49</c:v>
                </c:pt>
              </c:numCache>
            </c:numRef>
          </c:yVal>
          <c:smooth val="0"/>
          <c:extLst>
            <c:ext xmlns:c16="http://schemas.microsoft.com/office/drawing/2014/chart" uri="{C3380CC4-5D6E-409C-BE32-E72D297353CC}">
              <c16:uniqueId val="{00000024-51B4-C44C-8F3D-B7C8805431AA}"/>
            </c:ext>
          </c:extLst>
        </c:ser>
        <c:ser>
          <c:idx val="33"/>
          <c:order val="33"/>
          <c:tx>
            <c:strRef>
              <c:f>Clustering!$F$115</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Clustering!$G$115</c:f>
              <c:numCache>
                <c:formatCode>General</c:formatCode>
                <c:ptCount val="1"/>
                <c:pt idx="0">
                  <c:v>8.7890625E-3</c:v>
                </c:pt>
              </c:numCache>
            </c:numRef>
          </c:xVal>
          <c:yVal>
            <c:numRef>
              <c:f>Clustering!$H$115</c:f>
              <c:numCache>
                <c:formatCode>General</c:formatCode>
                <c:ptCount val="1"/>
                <c:pt idx="0">
                  <c:v>100</c:v>
                </c:pt>
              </c:numCache>
            </c:numRef>
          </c:yVal>
          <c:smooth val="0"/>
          <c:extLst>
            <c:ext xmlns:c16="http://schemas.microsoft.com/office/drawing/2014/chart" uri="{C3380CC4-5D6E-409C-BE32-E72D297353CC}">
              <c16:uniqueId val="{00000025-51B4-C44C-8F3D-B7C8805431AA}"/>
            </c:ext>
          </c:extLst>
        </c:ser>
        <c:ser>
          <c:idx val="34"/>
          <c:order val="34"/>
          <c:tx>
            <c:strRef>
              <c:f>Clustering!$F$116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Clustering!$G$116</c:f>
              <c:numCache>
                <c:formatCode>General</c:formatCode>
                <c:ptCount val="1"/>
                <c:pt idx="0">
                  <c:v>4.39453125E-3</c:v>
                </c:pt>
              </c:numCache>
            </c:numRef>
          </c:xVal>
          <c:yVal>
            <c:numRef>
              <c:f>Clustering!$H$116</c:f>
              <c:numCache>
                <c:formatCode>General</c:formatCode>
                <c:ptCount val="1"/>
                <c:pt idx="0">
                  <c:v>100</c:v>
                </c:pt>
              </c:numCache>
            </c:numRef>
          </c:yVal>
          <c:smooth val="0"/>
          <c:extLst>
            <c:ext xmlns:c16="http://schemas.microsoft.com/office/drawing/2014/chart" uri="{C3380CC4-5D6E-409C-BE32-E72D297353CC}">
              <c16:uniqueId val="{00000026-51B4-C44C-8F3D-B7C8805431AA}"/>
            </c:ext>
          </c:extLst>
        </c:ser>
        <c:ser>
          <c:idx val="35"/>
          <c:order val="35"/>
          <c:tx>
            <c:strRef>
              <c:f>Clustering!$F$79</c:f>
              <c:strCache>
                <c:ptCount val="1"/>
                <c:pt idx="0">
                  <c:v>CNN9</c:v>
                </c:pt>
              </c:strCache>
            </c:strRef>
          </c:tx>
          <c:spPr>
            <a:ln>
              <a:solidFill>
                <a:srgbClr val="000000"/>
              </a:solidFill>
            </a:ln>
          </c:spPr>
          <c:marker>
            <c:symbol val="diamond"/>
            <c:size val="9"/>
            <c:spPr>
              <a:solidFill>
                <a:srgbClr val="4285F4"/>
              </a:solidFill>
              <a:ln>
                <a:solidFill>
                  <a:srgbClr val="000000"/>
                </a:solidFill>
              </a:ln>
            </c:spPr>
          </c:marker>
          <c:xVal>
            <c:numRef>
              <c:f>Clustering!$G$79</c:f>
              <c:numCache>
                <c:formatCode>General</c:formatCode>
                <c:ptCount val="1"/>
                <c:pt idx="0">
                  <c:v>0.697265625</c:v>
                </c:pt>
              </c:numCache>
            </c:numRef>
          </c:xVal>
          <c:yVal>
            <c:numRef>
              <c:f>Clustering!$H$79</c:f>
              <c:numCache>
                <c:formatCode>General</c:formatCode>
                <c:ptCount val="1"/>
                <c:pt idx="0">
                  <c:v>49</c:v>
                </c:pt>
              </c:numCache>
            </c:numRef>
          </c:yVal>
          <c:smooth val="0"/>
          <c:extLst>
            <c:ext xmlns:c16="http://schemas.microsoft.com/office/drawing/2014/chart" uri="{C3380CC4-5D6E-409C-BE32-E72D297353CC}">
              <c16:uniqueId val="{00000027-51B4-C44C-8F3D-B7C8805431AA}"/>
            </c:ext>
          </c:extLst>
        </c:ser>
        <c:ser>
          <c:idx val="36"/>
          <c:order val="36"/>
          <c:tx>
            <c:strRef>
              <c:f>Clustering!$F$80</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Clustering!$G$80</c:f>
              <c:numCache>
                <c:formatCode>General</c:formatCode>
                <c:ptCount val="1"/>
                <c:pt idx="0">
                  <c:v>0.546875</c:v>
                </c:pt>
              </c:numCache>
            </c:numRef>
          </c:xVal>
          <c:yVal>
            <c:numRef>
              <c:f>Clustering!$H$80</c:f>
              <c:numCache>
                <c:formatCode>General</c:formatCode>
                <c:ptCount val="1"/>
                <c:pt idx="0">
                  <c:v>49</c:v>
                </c:pt>
              </c:numCache>
            </c:numRef>
          </c:yVal>
          <c:smooth val="0"/>
          <c:extLst>
            <c:ext xmlns:c16="http://schemas.microsoft.com/office/drawing/2014/chart" uri="{C3380CC4-5D6E-409C-BE32-E72D297353CC}">
              <c16:uniqueId val="{00000028-51B4-C44C-8F3D-B7C8805431AA}"/>
            </c:ext>
          </c:extLst>
        </c:ser>
        <c:ser>
          <c:idx val="37"/>
          <c:order val="37"/>
          <c:tx>
            <c:strRef>
              <c:f>Clustering!$F$114</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Clustering!$G$114</c:f>
              <c:numCache>
                <c:formatCode>General</c:formatCode>
                <c:ptCount val="1"/>
                <c:pt idx="0">
                  <c:v>1.94549560546875E-2</c:v>
                </c:pt>
              </c:numCache>
            </c:numRef>
          </c:xVal>
          <c:yVal>
            <c:numRef>
              <c:f>Clustering!$H$114</c:f>
              <c:numCache>
                <c:formatCode>General</c:formatCode>
                <c:ptCount val="1"/>
                <c:pt idx="0">
                  <c:v>49</c:v>
                </c:pt>
              </c:numCache>
            </c:numRef>
          </c:yVal>
          <c:smooth val="0"/>
          <c:extLst>
            <c:ext xmlns:c16="http://schemas.microsoft.com/office/drawing/2014/chart" uri="{C3380CC4-5D6E-409C-BE32-E72D297353CC}">
              <c16:uniqueId val="{00000029-51B4-C44C-8F3D-B7C8805431AA}"/>
            </c:ext>
          </c:extLst>
        </c:ser>
        <c:ser>
          <c:idx val="38"/>
          <c:order val="38"/>
          <c:tx>
            <c:strRef>
              <c:f>Clustering!$F$122</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Clustering!$G$122</c:f>
              <c:numCache>
                <c:formatCode>General</c:formatCode>
                <c:ptCount val="1"/>
                <c:pt idx="0">
                  <c:v>5.3558349609375E-3</c:v>
                </c:pt>
              </c:numCache>
            </c:numRef>
          </c:xVal>
          <c:yVal>
            <c:numRef>
              <c:f>Clustering!$H$122</c:f>
              <c:numCache>
                <c:formatCode>General</c:formatCode>
                <c:ptCount val="1"/>
                <c:pt idx="0">
                  <c:v>196</c:v>
                </c:pt>
              </c:numCache>
            </c:numRef>
          </c:yVal>
          <c:smooth val="0"/>
          <c:extLst>
            <c:ext xmlns:c16="http://schemas.microsoft.com/office/drawing/2014/chart" uri="{C3380CC4-5D6E-409C-BE32-E72D297353CC}">
              <c16:uniqueId val="{0000002A-51B4-C44C-8F3D-B7C8805431AA}"/>
            </c:ext>
          </c:extLst>
        </c:ser>
        <c:ser>
          <c:idx val="39"/>
          <c:order val="39"/>
          <c:tx>
            <c:strRef>
              <c:f>Clustering!$F$123</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Clustering!$G$123</c:f>
              <c:numCache>
                <c:formatCode>General</c:formatCode>
                <c:ptCount val="1"/>
                <c:pt idx="0">
                  <c:v>7.0037841796875E-3</c:v>
                </c:pt>
              </c:numCache>
            </c:numRef>
          </c:xVal>
          <c:yVal>
            <c:numRef>
              <c:f>Clustering!$H$123</c:f>
              <c:numCache>
                <c:formatCode>General</c:formatCode>
                <c:ptCount val="1"/>
                <c:pt idx="0">
                  <c:v>196</c:v>
                </c:pt>
              </c:numCache>
            </c:numRef>
          </c:yVal>
          <c:smooth val="0"/>
          <c:extLst>
            <c:ext xmlns:c16="http://schemas.microsoft.com/office/drawing/2014/chart" uri="{C3380CC4-5D6E-409C-BE32-E72D297353CC}">
              <c16:uniqueId val="{0000002B-51B4-C44C-8F3D-B7C8805431AA}"/>
            </c:ext>
          </c:extLst>
        </c:ser>
        <c:ser>
          <c:idx val="40"/>
          <c:order val="40"/>
          <c:tx>
            <c:strRef>
              <c:f>Clustering!$F$52</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Clustering!$G$52</c:f>
              <c:numCache>
                <c:formatCode>General</c:formatCode>
                <c:ptCount val="1"/>
                <c:pt idx="0">
                  <c:v>1.64794921875E-3</c:v>
                </c:pt>
              </c:numCache>
            </c:numRef>
          </c:xVal>
          <c:yVal>
            <c:numRef>
              <c:f>Clustering!$H$52</c:f>
              <c:numCache>
                <c:formatCode>General</c:formatCode>
                <c:ptCount val="1"/>
                <c:pt idx="0">
                  <c:v>12544</c:v>
                </c:pt>
              </c:numCache>
            </c:numRef>
          </c:yVal>
          <c:smooth val="0"/>
          <c:extLst>
            <c:ext xmlns:c16="http://schemas.microsoft.com/office/drawing/2014/chart" uri="{C3380CC4-5D6E-409C-BE32-E72D297353CC}">
              <c16:uniqueId val="{0000002C-51B4-C44C-8F3D-B7C8805431AA}"/>
            </c:ext>
          </c:extLst>
        </c:ser>
        <c:ser>
          <c:idx val="41"/>
          <c:order val="41"/>
          <c:tx>
            <c:strRef>
              <c:f>Clustering!$F$105</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Clustering!$G$105</c:f>
              <c:numCache>
                <c:formatCode>General</c:formatCode>
                <c:ptCount val="1"/>
                <c:pt idx="0">
                  <c:v>0.1058349609375</c:v>
                </c:pt>
              </c:numCache>
            </c:numRef>
          </c:xVal>
          <c:yVal>
            <c:numRef>
              <c:f>Clustering!$H$105</c:f>
              <c:numCache>
                <c:formatCode>General</c:formatCode>
                <c:ptCount val="1"/>
                <c:pt idx="0">
                  <c:v>196</c:v>
                </c:pt>
              </c:numCache>
            </c:numRef>
          </c:yVal>
          <c:smooth val="0"/>
          <c:extLst>
            <c:ext xmlns:c16="http://schemas.microsoft.com/office/drawing/2014/chart" uri="{C3380CC4-5D6E-409C-BE32-E72D297353CC}">
              <c16:uniqueId val="{0000002D-51B4-C44C-8F3D-B7C8805431AA}"/>
            </c:ext>
          </c:extLst>
        </c:ser>
        <c:ser>
          <c:idx val="42"/>
          <c:order val="42"/>
          <c:tx>
            <c:strRef>
              <c:f>Clustering!$F$104</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Clustering!$G$104</c:f>
              <c:numCache>
                <c:formatCode>General</c:formatCode>
                <c:ptCount val="1"/>
                <c:pt idx="0">
                  <c:v>8.09326171875E-2</c:v>
                </c:pt>
              </c:numCache>
            </c:numRef>
          </c:xVal>
          <c:yVal>
            <c:numRef>
              <c:f>Clustering!$H$104</c:f>
              <c:numCache>
                <c:formatCode>General</c:formatCode>
                <c:ptCount val="1"/>
                <c:pt idx="0">
                  <c:v>196</c:v>
                </c:pt>
              </c:numCache>
            </c:numRef>
          </c:yVal>
          <c:smooth val="0"/>
          <c:extLst>
            <c:ext xmlns:c16="http://schemas.microsoft.com/office/drawing/2014/chart" uri="{C3380CC4-5D6E-409C-BE32-E72D297353CC}">
              <c16:uniqueId val="{0000002E-51B4-C44C-8F3D-B7C8805431AA}"/>
            </c:ext>
          </c:extLst>
        </c:ser>
        <c:ser>
          <c:idx val="43"/>
          <c:order val="43"/>
          <c:tx>
            <c:strRef>
              <c:f>Clustering!$F$53</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Clustering!$G$53</c:f>
              <c:numCache>
                <c:formatCode>General</c:formatCode>
                <c:ptCount val="1"/>
                <c:pt idx="0">
                  <c:v>1.64794921875E-3</c:v>
                </c:pt>
              </c:numCache>
            </c:numRef>
          </c:xVal>
          <c:yVal>
            <c:numRef>
              <c:f>Clustering!$H$53</c:f>
              <c:numCache>
                <c:formatCode>General</c:formatCode>
                <c:ptCount val="1"/>
                <c:pt idx="0">
                  <c:v>3136</c:v>
                </c:pt>
              </c:numCache>
            </c:numRef>
          </c:yVal>
          <c:smooth val="0"/>
          <c:extLst>
            <c:ext xmlns:c16="http://schemas.microsoft.com/office/drawing/2014/chart" uri="{C3380CC4-5D6E-409C-BE32-E72D297353CC}">
              <c16:uniqueId val="{0000002F-51B4-C44C-8F3D-B7C8805431AA}"/>
            </c:ext>
          </c:extLst>
        </c:ser>
        <c:ser>
          <c:idx val="44"/>
          <c:order val="44"/>
          <c:tx>
            <c:strRef>
              <c:f>Clustering!$F$117</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Clustering!$G$117</c:f>
              <c:numCache>
                <c:formatCode>General</c:formatCode>
                <c:ptCount val="1"/>
                <c:pt idx="0">
                  <c:v>9.8876953125E-3</c:v>
                </c:pt>
              </c:numCache>
            </c:numRef>
          </c:xVal>
          <c:yVal>
            <c:numRef>
              <c:f>Clustering!$H$117</c:f>
              <c:numCache>
                <c:formatCode>General</c:formatCode>
                <c:ptCount val="1"/>
                <c:pt idx="0">
                  <c:v>16</c:v>
                </c:pt>
              </c:numCache>
            </c:numRef>
          </c:yVal>
          <c:smooth val="0"/>
          <c:extLst>
            <c:ext xmlns:c16="http://schemas.microsoft.com/office/drawing/2014/chart" uri="{C3380CC4-5D6E-409C-BE32-E72D297353CC}">
              <c16:uniqueId val="{00000030-51B4-C44C-8F3D-B7C8805431AA}"/>
            </c:ext>
          </c:extLst>
        </c:ser>
        <c:ser>
          <c:idx val="45"/>
          <c:order val="45"/>
          <c:tx>
            <c:strRef>
              <c:f>Clustering!$F$118</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Clustering!$G$118</c:f>
              <c:numCache>
                <c:formatCode>General</c:formatCode>
                <c:ptCount val="1"/>
                <c:pt idx="0">
                  <c:v>1.64794921875E-2</c:v>
                </c:pt>
              </c:numCache>
            </c:numRef>
          </c:xVal>
          <c:yVal>
            <c:numRef>
              <c:f>Clustering!$H$118</c:f>
              <c:numCache>
                <c:formatCode>General</c:formatCode>
                <c:ptCount val="1"/>
                <c:pt idx="0">
                  <c:v>16</c:v>
                </c:pt>
              </c:numCache>
            </c:numRef>
          </c:yVal>
          <c:smooth val="0"/>
          <c:extLst>
            <c:ext xmlns:c16="http://schemas.microsoft.com/office/drawing/2014/chart" uri="{C3380CC4-5D6E-409C-BE32-E72D297353CC}">
              <c16:uniqueId val="{00000031-51B4-C44C-8F3D-B7C8805431AA}"/>
            </c:ext>
          </c:extLst>
        </c:ser>
        <c:ser>
          <c:idx val="46"/>
          <c:order val="46"/>
          <c:tx>
            <c:strRef>
              <c:f>Clustering!$F$119</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Clustering!$G$119</c:f>
              <c:numCache>
                <c:formatCode>General</c:formatCode>
                <c:ptCount val="1"/>
                <c:pt idx="0">
                  <c:v>3.2958984375E-3</c:v>
                </c:pt>
              </c:numCache>
            </c:numRef>
          </c:xVal>
          <c:yVal>
            <c:numRef>
              <c:f>Clustering!$H$119</c:f>
              <c:numCache>
                <c:formatCode>General</c:formatCode>
                <c:ptCount val="1"/>
                <c:pt idx="0">
                  <c:v>64</c:v>
                </c:pt>
              </c:numCache>
            </c:numRef>
          </c:yVal>
          <c:smooth val="0"/>
          <c:extLst>
            <c:ext xmlns:c16="http://schemas.microsoft.com/office/drawing/2014/chart" uri="{C3380CC4-5D6E-409C-BE32-E72D297353CC}">
              <c16:uniqueId val="{00000032-51B4-C44C-8F3D-B7C8805431AA}"/>
            </c:ext>
          </c:extLst>
        </c:ser>
        <c:ser>
          <c:idx val="47"/>
          <c:order val="47"/>
          <c:tx>
            <c:strRef>
              <c:f>Clustering!$F$120</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Clustering!$G$120</c:f>
              <c:numCache>
                <c:formatCode>General</c:formatCode>
                <c:ptCount val="1"/>
                <c:pt idx="0">
                  <c:v>6.591796875E-3</c:v>
                </c:pt>
              </c:numCache>
            </c:numRef>
          </c:xVal>
          <c:yVal>
            <c:numRef>
              <c:f>Clustering!$H$120</c:f>
              <c:numCache>
                <c:formatCode>General</c:formatCode>
                <c:ptCount val="1"/>
                <c:pt idx="0">
                  <c:v>64</c:v>
                </c:pt>
              </c:numCache>
            </c:numRef>
          </c:yVal>
          <c:smooth val="0"/>
          <c:extLst>
            <c:ext xmlns:c16="http://schemas.microsoft.com/office/drawing/2014/chart" uri="{C3380CC4-5D6E-409C-BE32-E72D297353CC}">
              <c16:uniqueId val="{00000033-51B4-C44C-8F3D-B7C8805431AA}"/>
            </c:ext>
          </c:extLst>
        </c:ser>
        <c:ser>
          <c:idx val="48"/>
          <c:order val="48"/>
          <c:tx>
            <c:strRef>
              <c:f>Clustering!$F$121</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Clustering!$G$121</c:f>
              <c:numCache>
                <c:formatCode>General</c:formatCode>
                <c:ptCount val="1"/>
                <c:pt idx="0">
                  <c:v>9.8876953125E-3</c:v>
                </c:pt>
              </c:numCache>
            </c:numRef>
          </c:xVal>
          <c:yVal>
            <c:numRef>
              <c:f>Clustering!$H$121</c:f>
              <c:numCache>
                <c:formatCode>General</c:formatCode>
                <c:ptCount val="1"/>
                <c:pt idx="0">
                  <c:v>64</c:v>
                </c:pt>
              </c:numCache>
            </c:numRef>
          </c:yVal>
          <c:smooth val="0"/>
          <c:extLst>
            <c:ext xmlns:c16="http://schemas.microsoft.com/office/drawing/2014/chart" uri="{C3380CC4-5D6E-409C-BE32-E72D297353CC}">
              <c16:uniqueId val="{00000034-51B4-C44C-8F3D-B7C8805431AA}"/>
            </c:ext>
          </c:extLst>
        </c:ser>
        <c:ser>
          <c:idx val="49"/>
          <c:order val="49"/>
          <c:tx>
            <c:strRef>
              <c:f>Clustering!$F$70</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Clustering!$G$70</c:f>
              <c:numCache>
                <c:formatCode>General</c:formatCode>
                <c:ptCount val="1"/>
                <c:pt idx="0">
                  <c:v>0.5859375</c:v>
                </c:pt>
              </c:numCache>
            </c:numRef>
          </c:xVal>
          <c:yVal>
            <c:numRef>
              <c:f>Clustering!$H$70</c:f>
              <c:numCache>
                <c:formatCode>General</c:formatCode>
                <c:ptCount val="1"/>
                <c:pt idx="0">
                  <c:v>16</c:v>
                </c:pt>
              </c:numCache>
            </c:numRef>
          </c:yVal>
          <c:smooth val="0"/>
          <c:extLst>
            <c:ext xmlns:c16="http://schemas.microsoft.com/office/drawing/2014/chart" uri="{C3380CC4-5D6E-409C-BE32-E72D297353CC}">
              <c16:uniqueId val="{00000035-51B4-C44C-8F3D-B7C8805431AA}"/>
            </c:ext>
          </c:extLst>
        </c:ser>
        <c:ser>
          <c:idx val="50"/>
          <c:order val="50"/>
          <c:tx>
            <c:strRef>
              <c:f>Clustering!$F$71</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Clustering!$G$71</c:f>
              <c:numCache>
                <c:formatCode>General</c:formatCode>
                <c:ptCount val="1"/>
                <c:pt idx="0">
                  <c:v>1.171875</c:v>
                </c:pt>
              </c:numCache>
            </c:numRef>
          </c:xVal>
          <c:yVal>
            <c:numRef>
              <c:f>Clustering!$H$71</c:f>
              <c:numCache>
                <c:formatCode>General</c:formatCode>
                <c:ptCount val="1"/>
                <c:pt idx="0">
                  <c:v>16</c:v>
                </c:pt>
              </c:numCache>
            </c:numRef>
          </c:yVal>
          <c:smooth val="0"/>
          <c:extLst>
            <c:ext xmlns:c16="http://schemas.microsoft.com/office/drawing/2014/chart" uri="{C3380CC4-5D6E-409C-BE32-E72D297353CC}">
              <c16:uniqueId val="{00000036-51B4-C44C-8F3D-B7C8805431AA}"/>
            </c:ext>
          </c:extLst>
        </c:ser>
        <c:ser>
          <c:idx val="51"/>
          <c:order val="51"/>
          <c:tx>
            <c:strRef>
              <c:f>Clustering!$F$54</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Clustering!$G$54</c:f>
              <c:numCache>
                <c:formatCode>General</c:formatCode>
                <c:ptCount val="1"/>
                <c:pt idx="0">
                  <c:v>1.318359375E-2</c:v>
                </c:pt>
              </c:numCache>
            </c:numRef>
          </c:xVal>
          <c:yVal>
            <c:numRef>
              <c:f>Clustering!$H$54</c:f>
              <c:numCache>
                <c:formatCode>General</c:formatCode>
                <c:ptCount val="1"/>
                <c:pt idx="0">
                  <c:v>1024</c:v>
                </c:pt>
              </c:numCache>
            </c:numRef>
          </c:yVal>
          <c:smooth val="0"/>
          <c:extLst>
            <c:ext xmlns:c16="http://schemas.microsoft.com/office/drawing/2014/chart" uri="{C3380CC4-5D6E-409C-BE32-E72D297353CC}">
              <c16:uniqueId val="{00000037-51B4-C44C-8F3D-B7C8805431AA}"/>
            </c:ext>
          </c:extLst>
        </c:ser>
        <c:ser>
          <c:idx val="52"/>
          <c:order val="52"/>
          <c:tx>
            <c:strRef>
              <c:f>Clustering!$F$55</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Clustering!$G$55</c:f>
              <c:numCache>
                <c:formatCode>General</c:formatCode>
                <c:ptCount val="1"/>
                <c:pt idx="0">
                  <c:v>5.859375E-3</c:v>
                </c:pt>
              </c:numCache>
            </c:numRef>
          </c:xVal>
          <c:yVal>
            <c:numRef>
              <c:f>Clustering!$H$55</c:f>
              <c:numCache>
                <c:formatCode>General</c:formatCode>
                <c:ptCount val="1"/>
                <c:pt idx="0">
                  <c:v>4096</c:v>
                </c:pt>
              </c:numCache>
            </c:numRef>
          </c:yVal>
          <c:smooth val="0"/>
          <c:extLst>
            <c:ext xmlns:c16="http://schemas.microsoft.com/office/drawing/2014/chart" uri="{C3380CC4-5D6E-409C-BE32-E72D297353CC}">
              <c16:uniqueId val="{00000038-51B4-C44C-8F3D-B7C8805431AA}"/>
            </c:ext>
          </c:extLst>
        </c:ser>
        <c:ser>
          <c:idx val="53"/>
          <c:order val="53"/>
          <c:tx>
            <c:strRef>
              <c:f>Clustering!$F$56</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Clustering!$G$56</c:f>
              <c:numCache>
                <c:formatCode>General</c:formatCode>
                <c:ptCount val="1"/>
                <c:pt idx="0">
                  <c:v>2.197265625E-3</c:v>
                </c:pt>
              </c:numCache>
            </c:numRef>
          </c:xVal>
          <c:yVal>
            <c:numRef>
              <c:f>Clustering!$H$56</c:f>
              <c:numCache>
                <c:formatCode>General</c:formatCode>
                <c:ptCount val="1"/>
                <c:pt idx="0">
                  <c:v>4096</c:v>
                </c:pt>
              </c:numCache>
            </c:numRef>
          </c:yVal>
          <c:smooth val="0"/>
          <c:extLst>
            <c:ext xmlns:c16="http://schemas.microsoft.com/office/drawing/2014/chart" uri="{C3380CC4-5D6E-409C-BE32-E72D297353CC}">
              <c16:uniqueId val="{00000039-51B4-C44C-8F3D-B7C8805431AA}"/>
            </c:ext>
          </c:extLst>
        </c:ser>
        <c:ser>
          <c:idx val="54"/>
          <c:order val="54"/>
          <c:tx>
            <c:strRef>
              <c:f>Clustering!$F$18</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Clustering!$G$18</c:f>
              <c:numCache>
                <c:formatCode>General</c:formatCode>
                <c:ptCount val="1"/>
                <c:pt idx="0">
                  <c:v>0.25</c:v>
                </c:pt>
              </c:numCache>
            </c:numRef>
          </c:xVal>
          <c:yVal>
            <c:numRef>
              <c:f>Clustering!$H$18</c:f>
              <c:numCache>
                <c:formatCode>General</c:formatCode>
                <c:ptCount val="1"/>
                <c:pt idx="0">
                  <c:v>1</c:v>
                </c:pt>
              </c:numCache>
            </c:numRef>
          </c:yVal>
          <c:smooth val="0"/>
          <c:extLst>
            <c:ext xmlns:c16="http://schemas.microsoft.com/office/drawing/2014/chart" uri="{C3380CC4-5D6E-409C-BE32-E72D297353CC}">
              <c16:uniqueId val="{0000003A-51B4-C44C-8F3D-B7C8805431AA}"/>
            </c:ext>
          </c:extLst>
        </c:ser>
        <c:ser>
          <c:idx val="55"/>
          <c:order val="55"/>
          <c:tx>
            <c:strRef>
              <c:f>Clustering!$F$19</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Clustering!$G$19</c:f>
              <c:numCache>
                <c:formatCode>General</c:formatCode>
                <c:ptCount val="1"/>
                <c:pt idx="0">
                  <c:v>6.25E-2</c:v>
                </c:pt>
              </c:numCache>
            </c:numRef>
          </c:xVal>
          <c:yVal>
            <c:numRef>
              <c:f>Clustering!$H$19</c:f>
              <c:numCache>
                <c:formatCode>General</c:formatCode>
                <c:ptCount val="1"/>
                <c:pt idx="0">
                  <c:v>1</c:v>
                </c:pt>
              </c:numCache>
            </c:numRef>
          </c:yVal>
          <c:smooth val="0"/>
          <c:extLst>
            <c:ext xmlns:c16="http://schemas.microsoft.com/office/drawing/2014/chart" uri="{C3380CC4-5D6E-409C-BE32-E72D297353CC}">
              <c16:uniqueId val="{0000003B-51B4-C44C-8F3D-B7C8805431AA}"/>
            </c:ext>
          </c:extLst>
        </c:ser>
        <c:ser>
          <c:idx val="56"/>
          <c:order val="56"/>
          <c:tx>
            <c:strRef>
              <c:f>Clustering!$F$36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Clustering!$G$36</c:f>
              <c:numCache>
                <c:formatCode>General</c:formatCode>
                <c:ptCount val="1"/>
                <c:pt idx="0">
                  <c:v>1.5625E-2</c:v>
                </c:pt>
              </c:numCache>
            </c:numRef>
          </c:xVal>
          <c:yVal>
            <c:numRef>
              <c:f>Clustering!$H$36</c:f>
              <c:numCache>
                <c:formatCode>General</c:formatCode>
                <c:ptCount val="1"/>
                <c:pt idx="0">
                  <c:v>5625</c:v>
                </c:pt>
              </c:numCache>
            </c:numRef>
          </c:yVal>
          <c:smooth val="0"/>
          <c:extLst>
            <c:ext xmlns:c16="http://schemas.microsoft.com/office/drawing/2014/chart" uri="{C3380CC4-5D6E-409C-BE32-E72D297353CC}">
              <c16:uniqueId val="{0000003C-51B4-C44C-8F3D-B7C8805431AA}"/>
            </c:ext>
          </c:extLst>
        </c:ser>
        <c:ser>
          <c:idx val="57"/>
          <c:order val="57"/>
          <c:tx>
            <c:strRef>
              <c:f>Clustering!$F$37</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Clustering!$G$37</c:f>
              <c:numCache>
                <c:formatCode>General</c:formatCode>
                <c:ptCount val="1"/>
                <c:pt idx="0">
                  <c:v>3.125E-2</c:v>
                </c:pt>
              </c:numCache>
            </c:numRef>
          </c:xVal>
          <c:yVal>
            <c:numRef>
              <c:f>Clustering!$H$37</c:f>
              <c:numCache>
                <c:formatCode>General</c:formatCode>
                <c:ptCount val="1"/>
                <c:pt idx="0">
                  <c:v>1444</c:v>
                </c:pt>
              </c:numCache>
            </c:numRef>
          </c:yVal>
          <c:smooth val="0"/>
          <c:extLst>
            <c:ext xmlns:c16="http://schemas.microsoft.com/office/drawing/2014/chart" uri="{C3380CC4-5D6E-409C-BE32-E72D297353CC}">
              <c16:uniqueId val="{0000003D-51B4-C44C-8F3D-B7C8805431AA}"/>
            </c:ext>
          </c:extLst>
        </c:ser>
        <c:ser>
          <c:idx val="58"/>
          <c:order val="58"/>
          <c:tx>
            <c:strRef>
              <c:f>Clustering!$F$38</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Clustering!$G$38</c:f>
              <c:numCache>
                <c:formatCode>General</c:formatCode>
                <c:ptCount val="1"/>
                <c:pt idx="0">
                  <c:v>6.25E-2</c:v>
                </c:pt>
              </c:numCache>
            </c:numRef>
          </c:xVal>
          <c:yVal>
            <c:numRef>
              <c:f>Clustering!$H$38</c:f>
              <c:numCache>
                <c:formatCode>General</c:formatCode>
                <c:ptCount val="1"/>
                <c:pt idx="0">
                  <c:v>1444</c:v>
                </c:pt>
              </c:numCache>
            </c:numRef>
          </c:yVal>
          <c:smooth val="0"/>
          <c:extLst>
            <c:ext xmlns:c16="http://schemas.microsoft.com/office/drawing/2014/chart" uri="{C3380CC4-5D6E-409C-BE32-E72D297353CC}">
              <c16:uniqueId val="{0000003E-51B4-C44C-8F3D-B7C8805431AA}"/>
            </c:ext>
          </c:extLst>
        </c:ser>
        <c:ser>
          <c:idx val="59"/>
          <c:order val="59"/>
          <c:tx>
            <c:strRef>
              <c:f>Clustering!$F$7</c:f>
              <c:strCache>
                <c:ptCount val="1"/>
                <c:pt idx="0">
                  <c:v>LSTM1</c:v>
                </c:pt>
              </c:strCache>
            </c:strRef>
          </c:tx>
          <c:spPr>
            <a:ln>
              <a:solidFill>
                <a:srgbClr val="000000"/>
              </a:solidFill>
            </a:ln>
          </c:spPr>
          <c:marker>
            <c:symbol val="square"/>
            <c:size val="10"/>
            <c:spPr>
              <a:solidFill>
                <a:schemeClr val="accent1"/>
              </a:solidFill>
              <a:ln>
                <a:solidFill>
                  <a:srgbClr val="000000"/>
                </a:solidFill>
              </a:ln>
            </c:spPr>
          </c:marker>
          <c:xVal>
            <c:numRef>
              <c:f>Clustering!$G$7</c:f>
              <c:numCache>
                <c:formatCode>General</c:formatCode>
                <c:ptCount val="1"/>
                <c:pt idx="0">
                  <c:v>1.1200000000000001</c:v>
                </c:pt>
              </c:numCache>
            </c:numRef>
          </c:xVal>
          <c:yVal>
            <c:numRef>
              <c:f>Clustering!$H$7</c:f>
              <c:numCache>
                <c:formatCode>General</c:formatCode>
                <c:ptCount val="1"/>
                <c:pt idx="0">
                  <c:v>1</c:v>
                </c:pt>
              </c:numCache>
            </c:numRef>
          </c:yVal>
          <c:smooth val="0"/>
          <c:extLst>
            <c:ext xmlns:c16="http://schemas.microsoft.com/office/drawing/2014/chart" uri="{C3380CC4-5D6E-409C-BE32-E72D297353CC}">
              <c16:uniqueId val="{0000003F-51B4-C44C-8F3D-B7C8805431AA}"/>
            </c:ext>
          </c:extLst>
        </c:ser>
        <c:ser>
          <c:idx val="61"/>
          <c:order val="60"/>
          <c:tx>
            <c:strRef>
              <c:f>Clustering!$F$10</c:f>
              <c:strCache>
                <c:ptCount val="1"/>
                <c:pt idx="0">
                  <c:v>Transd.1</c:v>
                </c:pt>
              </c:strCache>
            </c:strRef>
          </c:tx>
          <c:spPr>
            <a:ln>
              <a:solidFill>
                <a:srgbClr val="000000"/>
              </a:solidFill>
            </a:ln>
          </c:spPr>
          <c:marker>
            <c:symbol val="triangle"/>
            <c:size val="10"/>
            <c:spPr>
              <a:solidFill>
                <a:srgbClr val="FF0000"/>
              </a:solidFill>
              <a:ln>
                <a:solidFill>
                  <a:srgbClr val="000000"/>
                </a:solidFill>
              </a:ln>
            </c:spPr>
          </c:marker>
          <c:xVal>
            <c:numRef>
              <c:f>Clustering!$G$10</c:f>
              <c:numCache>
                <c:formatCode>General</c:formatCode>
                <c:ptCount val="1"/>
                <c:pt idx="0">
                  <c:v>7.5531005859375</c:v>
                </c:pt>
              </c:numCache>
            </c:numRef>
          </c:xVal>
          <c:yVal>
            <c:numRef>
              <c:f>Clustering!$H$10</c:f>
              <c:numCache>
                <c:formatCode>General</c:formatCode>
                <c:ptCount val="1"/>
                <c:pt idx="0">
                  <c:v>1</c:v>
                </c:pt>
              </c:numCache>
            </c:numRef>
          </c:yVal>
          <c:smooth val="0"/>
          <c:extLst>
            <c:ext xmlns:c16="http://schemas.microsoft.com/office/drawing/2014/chart" uri="{C3380CC4-5D6E-409C-BE32-E72D297353CC}">
              <c16:uniqueId val="{00000040-51B4-C44C-8F3D-B7C8805431AA}"/>
            </c:ext>
          </c:extLst>
        </c:ser>
        <c:ser>
          <c:idx val="62"/>
          <c:order val="61"/>
          <c:tx>
            <c:strRef>
              <c:f>Clustering!$F$11</c:f>
              <c:strCache>
                <c:ptCount val="1"/>
                <c:pt idx="0">
                  <c:v>Transd.1</c:v>
                </c:pt>
              </c:strCache>
            </c:strRef>
          </c:tx>
          <c:spPr>
            <a:ln>
              <a:solidFill>
                <a:srgbClr val="000000"/>
              </a:solidFill>
            </a:ln>
          </c:spPr>
          <c:marker>
            <c:symbol val="triangle"/>
            <c:size val="10"/>
            <c:spPr>
              <a:solidFill>
                <a:srgbClr val="FF0000"/>
              </a:solidFill>
              <a:ln>
                <a:solidFill>
                  <a:srgbClr val="000000"/>
                </a:solidFill>
              </a:ln>
            </c:spPr>
          </c:marker>
          <c:xVal>
            <c:numRef>
              <c:f>Clustering!$G$11</c:f>
              <c:numCache>
                <c:formatCode>General</c:formatCode>
                <c:ptCount val="1"/>
                <c:pt idx="0">
                  <c:v>10.2996826171875</c:v>
                </c:pt>
              </c:numCache>
            </c:numRef>
          </c:xVal>
          <c:yVal>
            <c:numRef>
              <c:f>Clustering!$H$11</c:f>
              <c:numCache>
                <c:formatCode>General</c:formatCode>
                <c:ptCount val="1"/>
                <c:pt idx="0">
                  <c:v>1</c:v>
                </c:pt>
              </c:numCache>
            </c:numRef>
          </c:yVal>
          <c:smooth val="0"/>
          <c:extLst>
            <c:ext xmlns:c16="http://schemas.microsoft.com/office/drawing/2014/chart" uri="{C3380CC4-5D6E-409C-BE32-E72D297353CC}">
              <c16:uniqueId val="{00000041-51B4-C44C-8F3D-B7C8805431AA}"/>
            </c:ext>
          </c:extLst>
        </c:ser>
        <c:ser>
          <c:idx val="63"/>
          <c:order val="62"/>
          <c:tx>
            <c:strRef>
              <c:f>Clustering!$F$12</c:f>
              <c:strCache>
                <c:ptCount val="1"/>
                <c:pt idx="0">
                  <c:v>Transd.2</c:v>
                </c:pt>
              </c:strCache>
            </c:strRef>
          </c:tx>
          <c:spPr>
            <a:ln>
              <a:solidFill>
                <a:srgbClr val="000000"/>
              </a:solidFill>
            </a:ln>
          </c:spPr>
          <c:marker>
            <c:symbol val="triangle"/>
            <c:size val="10"/>
            <c:spPr>
              <a:solidFill>
                <a:schemeClr val="accent4"/>
              </a:solidFill>
              <a:ln>
                <a:solidFill>
                  <a:srgbClr val="000000"/>
                </a:solidFill>
              </a:ln>
            </c:spPr>
          </c:marker>
          <c:xVal>
            <c:numRef>
              <c:f>Clustering!$G$12</c:f>
              <c:numCache>
                <c:formatCode>General</c:formatCode>
                <c:ptCount val="1"/>
                <c:pt idx="0">
                  <c:v>14.87</c:v>
                </c:pt>
              </c:numCache>
            </c:numRef>
          </c:xVal>
          <c:yVal>
            <c:numRef>
              <c:f>Clustering!$H$12</c:f>
              <c:numCache>
                <c:formatCode>General</c:formatCode>
                <c:ptCount val="1"/>
                <c:pt idx="0">
                  <c:v>1</c:v>
                </c:pt>
              </c:numCache>
            </c:numRef>
          </c:yVal>
          <c:smooth val="0"/>
          <c:extLst>
            <c:ext xmlns:c16="http://schemas.microsoft.com/office/drawing/2014/chart" uri="{C3380CC4-5D6E-409C-BE32-E72D297353CC}">
              <c16:uniqueId val="{00000042-51B4-C44C-8F3D-B7C8805431AA}"/>
            </c:ext>
          </c:extLst>
        </c:ser>
        <c:ser>
          <c:idx val="64"/>
          <c:order val="63"/>
          <c:tx>
            <c:strRef>
              <c:f>Clustering!$F$9</c:f>
              <c:strCache>
                <c:ptCount val="1"/>
                <c:pt idx="0">
                  <c:v>LSTM2</c:v>
                </c:pt>
              </c:strCache>
            </c:strRef>
          </c:tx>
          <c:spPr>
            <a:ln>
              <a:solidFill>
                <a:srgbClr val="000000"/>
              </a:solidFill>
            </a:ln>
          </c:spPr>
          <c:marker>
            <c:symbol val="square"/>
            <c:size val="10"/>
            <c:spPr>
              <a:solidFill>
                <a:srgbClr val="4285F4"/>
              </a:solidFill>
              <a:ln>
                <a:solidFill>
                  <a:srgbClr val="000000"/>
                </a:solidFill>
              </a:ln>
            </c:spPr>
          </c:marker>
          <c:xVal>
            <c:numRef>
              <c:f>Clustering!$G$9</c:f>
              <c:numCache>
                <c:formatCode>General</c:formatCode>
                <c:ptCount val="1"/>
                <c:pt idx="0">
                  <c:v>5</c:v>
                </c:pt>
              </c:numCache>
            </c:numRef>
          </c:xVal>
          <c:yVal>
            <c:numRef>
              <c:f>Clustering!$H$9</c:f>
              <c:numCache>
                <c:formatCode>General</c:formatCode>
                <c:ptCount val="1"/>
                <c:pt idx="0">
                  <c:v>1</c:v>
                </c:pt>
              </c:numCache>
            </c:numRef>
          </c:yVal>
          <c:smooth val="0"/>
          <c:extLst>
            <c:ext xmlns:c16="http://schemas.microsoft.com/office/drawing/2014/chart" uri="{C3380CC4-5D6E-409C-BE32-E72D297353CC}">
              <c16:uniqueId val="{00000043-51B4-C44C-8F3D-B7C8805431AA}"/>
            </c:ext>
          </c:extLst>
        </c:ser>
        <c:ser>
          <c:idx val="65"/>
          <c:order val="64"/>
          <c:tx>
            <c:strRef>
              <c:f>Clustering!$F$13</c:f>
              <c:strCache>
                <c:ptCount val="1"/>
                <c:pt idx="0">
                  <c:v>Transd.3</c:v>
                </c:pt>
              </c:strCache>
            </c:strRef>
          </c:tx>
          <c:spPr>
            <a:ln>
              <a:solidFill>
                <a:srgbClr val="000000"/>
              </a:solidFill>
            </a:ln>
          </c:spPr>
          <c:marker>
            <c:symbol val="triangle"/>
            <c:size val="9"/>
            <c:spPr>
              <a:solidFill>
                <a:schemeClr val="accent4"/>
              </a:solidFill>
              <a:ln>
                <a:solidFill>
                  <a:srgbClr val="000000"/>
                </a:solidFill>
              </a:ln>
            </c:spPr>
          </c:marker>
          <c:xVal>
            <c:strRef>
              <c:f>Clustering!$G$13</c:f>
              <c:strCache>
                <c:ptCount val="1"/>
                <c:pt idx="0">
                  <c:v>6,45</c:v>
                </c:pt>
              </c:strCache>
            </c:strRef>
          </c:xVal>
          <c:yVal>
            <c:numRef>
              <c:f>Clustering!$H$13</c:f>
              <c:numCache>
                <c:formatCode>General</c:formatCode>
                <c:ptCount val="1"/>
                <c:pt idx="0">
                  <c:v>1</c:v>
                </c:pt>
              </c:numCache>
            </c:numRef>
          </c:yVal>
          <c:smooth val="0"/>
          <c:extLst>
            <c:ext xmlns:c16="http://schemas.microsoft.com/office/drawing/2014/chart" uri="{C3380CC4-5D6E-409C-BE32-E72D297353CC}">
              <c16:uniqueId val="{00000044-51B4-C44C-8F3D-B7C8805431AA}"/>
            </c:ext>
          </c:extLst>
        </c:ser>
        <c:dLbls>
          <c:showLegendKey val="0"/>
          <c:showVal val="0"/>
          <c:showCatName val="0"/>
          <c:showSerName val="0"/>
          <c:showPercent val="0"/>
          <c:showBubbleSize val="0"/>
        </c:dLbls>
        <c:axId val="1813915176"/>
        <c:axId val="1813932104"/>
      </c:scatterChart>
      <c:valAx>
        <c:axId val="1813915176"/>
        <c:scaling>
          <c:logBase val="10"/>
          <c:orientation val="minMax"/>
          <c:max val="100"/>
        </c:scaling>
        <c:delete val="0"/>
        <c:axPos val="b"/>
        <c:title>
          <c:tx>
            <c:rich>
              <a:bodyPr/>
              <a:lstStyle/>
              <a:p>
                <a:pPr>
                  <a:defRPr sz="1800"/>
                </a:pPr>
                <a:r>
                  <a:rPr lang="en-US" sz="1800"/>
                  <a:t>Parameter Footprint</a:t>
                </a:r>
              </a:p>
            </c:rich>
          </c:tx>
          <c:overlay val="0"/>
        </c:title>
        <c:numFmt formatCode="General" sourceLinked="1"/>
        <c:majorTickMark val="out"/>
        <c:minorTickMark val="none"/>
        <c:tickLblPos val="nextTo"/>
        <c:txPr>
          <a:bodyPr/>
          <a:lstStyle/>
          <a:p>
            <a:pPr>
              <a:defRPr sz="1800"/>
            </a:pPr>
            <a:endParaRPr lang="en-US"/>
          </a:p>
        </c:txPr>
        <c:crossAx val="1813932104"/>
        <c:crosses val="autoZero"/>
        <c:crossBetween val="midCat"/>
      </c:valAx>
      <c:valAx>
        <c:axId val="1813932104"/>
        <c:scaling>
          <c:logBase val="10"/>
          <c:orientation val="minMax"/>
        </c:scaling>
        <c:delete val="0"/>
        <c:axPos val="l"/>
        <c:majorGridlines/>
        <c:title>
          <c:tx>
            <c:rich>
              <a:bodyPr rot="-5400000" vert="horz"/>
              <a:lstStyle/>
              <a:p>
                <a:pPr>
                  <a:defRPr sz="2000"/>
                </a:pPr>
                <a:r>
                  <a:rPr lang="en-US" sz="2000" dirty="0"/>
                  <a:t>FLOP/Byte</a:t>
                </a:r>
              </a:p>
            </c:rich>
          </c:tx>
          <c:layout>
            <c:manualLayout>
              <c:xMode val="edge"/>
              <c:yMode val="edge"/>
              <c:x val="7.3143692578788201E-3"/>
              <c:y val="0.29904287645326399"/>
            </c:manualLayout>
          </c:layout>
          <c:overlay val="0"/>
        </c:title>
        <c:numFmt formatCode="General" sourceLinked="1"/>
        <c:majorTickMark val="out"/>
        <c:minorTickMark val="none"/>
        <c:tickLblPos val="nextTo"/>
        <c:txPr>
          <a:bodyPr/>
          <a:lstStyle/>
          <a:p>
            <a:pPr>
              <a:defRPr sz="1800"/>
            </a:pPr>
            <a:endParaRPr lang="en-US"/>
          </a:p>
        </c:txPr>
        <c:crossAx val="1813915176"/>
        <c:crossesAt val="1E-3"/>
        <c:crossBetween val="midCat"/>
      </c:valAx>
      <c:spPr>
        <a:ln>
          <a:solidFill>
            <a:schemeClr val="tx1"/>
          </a:solidFill>
        </a:ln>
      </c:spPr>
    </c:plotArea>
    <c:plotVisOnly val="1"/>
    <c:dispBlanksAs val="gap"/>
    <c:showDLblsOverMax val="0"/>
  </c:chart>
  <c:spPr>
    <a:ln>
      <a:noFill/>
    </a:ln>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4301160032946402"/>
          <c:y val="0.18821682063256823"/>
          <c:w val="0.49599666649754498"/>
          <c:h val="0.62204744984080818"/>
        </c:manualLayout>
      </c:layout>
      <c:scatterChart>
        <c:scatterStyle val="lineMarker"/>
        <c:varyColors val="0"/>
        <c:ser>
          <c:idx val="1"/>
          <c:order val="0"/>
          <c:tx>
            <c:strRef>
              <c:f>Clustering!$F$23</c:f>
              <c:strCache>
                <c:ptCount val="1"/>
                <c:pt idx="0">
                  <c:v>CNN3</c:v>
                </c:pt>
              </c:strCache>
            </c:strRef>
          </c:tx>
          <c:spPr>
            <a:ln w="31750">
              <a:solidFill>
                <a:srgbClr val="000000"/>
              </a:solidFill>
            </a:ln>
          </c:spPr>
          <c:marker>
            <c:symbol val="diamond"/>
            <c:size val="10"/>
            <c:spPr>
              <a:solidFill>
                <a:schemeClr val="accent6">
                  <a:lumMod val="40000"/>
                  <a:lumOff val="60000"/>
                </a:schemeClr>
              </a:solidFill>
              <a:ln>
                <a:solidFill>
                  <a:srgbClr val="000000"/>
                </a:solidFill>
              </a:ln>
            </c:spPr>
          </c:marker>
          <c:xVal>
            <c:numRef>
              <c:f>Clustering!$I$23</c:f>
              <c:numCache>
                <c:formatCode>General</c:formatCode>
                <c:ptCount val="1"/>
                <c:pt idx="0">
                  <c:v>24.3907470703125</c:v>
                </c:pt>
              </c:numCache>
            </c:numRef>
          </c:xVal>
          <c:yVal>
            <c:numRef>
              <c:f>Clustering!$H$23</c:f>
              <c:numCache>
                <c:formatCode>General</c:formatCode>
                <c:ptCount val="1"/>
                <c:pt idx="0">
                  <c:v>22201</c:v>
                </c:pt>
              </c:numCache>
            </c:numRef>
          </c:yVal>
          <c:smooth val="0"/>
          <c:extLst>
            <c:ext xmlns:c16="http://schemas.microsoft.com/office/drawing/2014/chart" uri="{C3380CC4-5D6E-409C-BE32-E72D297353CC}">
              <c16:uniqueId val="{00000000-D850-5246-86C2-272D0437813F}"/>
            </c:ext>
          </c:extLst>
        </c:ser>
        <c:ser>
          <c:idx val="0"/>
          <c:order val="1"/>
          <c:tx>
            <c:strRef>
              <c:f>Clustering!$F$24</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Clustering!$I$24</c:f>
              <c:numCache>
                <c:formatCode>General</c:formatCode>
                <c:ptCount val="1"/>
                <c:pt idx="0">
                  <c:v>189.9228515625</c:v>
                </c:pt>
              </c:numCache>
            </c:numRef>
          </c:xVal>
          <c:yVal>
            <c:numRef>
              <c:f>Clustering!$H$24</c:f>
              <c:numCache>
                <c:formatCode>General</c:formatCode>
                <c:ptCount val="1"/>
                <c:pt idx="0">
                  <c:v>21609</c:v>
                </c:pt>
              </c:numCache>
            </c:numRef>
          </c:yVal>
          <c:smooth val="0"/>
          <c:extLst>
            <c:ext xmlns:c16="http://schemas.microsoft.com/office/drawing/2014/chart" uri="{C3380CC4-5D6E-409C-BE32-E72D297353CC}">
              <c16:uniqueId val="{00000001-D850-5246-86C2-272D0437813F}"/>
            </c:ext>
          </c:extLst>
        </c:ser>
        <c:ser>
          <c:idx val="2"/>
          <c:order val="2"/>
          <c:tx>
            <c:strRef>
              <c:f>Clustering!$F$28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Clustering!$I$28</c:f>
              <c:numCache>
                <c:formatCode>General</c:formatCode>
                <c:ptCount val="1"/>
                <c:pt idx="0">
                  <c:v>193.798828125</c:v>
                </c:pt>
              </c:numCache>
            </c:numRef>
          </c:xVal>
          <c:yVal>
            <c:numRef>
              <c:f>Clustering!$H$28</c:f>
              <c:numCache>
                <c:formatCode>General</c:formatCode>
                <c:ptCount val="1"/>
                <c:pt idx="0">
                  <c:v>11025</c:v>
                </c:pt>
              </c:numCache>
            </c:numRef>
          </c:yVal>
          <c:smooth val="0"/>
          <c:extLst>
            <c:ext xmlns:c16="http://schemas.microsoft.com/office/drawing/2014/chart" uri="{C3380CC4-5D6E-409C-BE32-E72D297353CC}">
              <c16:uniqueId val="{00000002-D850-5246-86C2-272D0437813F}"/>
            </c:ext>
          </c:extLst>
        </c:ser>
        <c:ser>
          <c:idx val="4"/>
          <c:order val="3"/>
          <c:tx>
            <c:strRef>
              <c:f>Clustering!$F$30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Clustering!$I$30</c:f>
              <c:numCache>
                <c:formatCode>General</c:formatCode>
                <c:ptCount val="1"/>
                <c:pt idx="0">
                  <c:v>89.7216796875</c:v>
                </c:pt>
              </c:numCache>
            </c:numRef>
          </c:xVal>
          <c:yVal>
            <c:numRef>
              <c:f>Clustering!$H$30</c:f>
              <c:numCache>
                <c:formatCode>General</c:formatCode>
                <c:ptCount val="1"/>
                <c:pt idx="0">
                  <c:v>1225</c:v>
                </c:pt>
              </c:numCache>
            </c:numRef>
          </c:yVal>
          <c:smooth val="0"/>
          <c:extLst>
            <c:ext xmlns:c16="http://schemas.microsoft.com/office/drawing/2014/chart" uri="{C3380CC4-5D6E-409C-BE32-E72D297353CC}">
              <c16:uniqueId val="{00000003-D850-5246-86C2-272D0437813F}"/>
            </c:ext>
          </c:extLst>
        </c:ser>
        <c:ser>
          <c:idx val="3"/>
          <c:order val="4"/>
          <c:tx>
            <c:strRef>
              <c:f>Clustering!$F$47</c:f>
              <c:strCache>
                <c:ptCount val="1"/>
                <c:pt idx="0">
                  <c:v>CNN4</c:v>
                </c:pt>
              </c:strCache>
            </c:strRef>
          </c:tx>
          <c:dPt>
            <c:idx val="0"/>
            <c:marker>
              <c:symbol val="diamond"/>
              <c:size val="10"/>
              <c:spPr>
                <a:solidFill>
                  <a:schemeClr val="accent4"/>
                </a:solidFill>
                <a:ln>
                  <a:solidFill>
                    <a:srgbClr val="000000"/>
                  </a:solidFill>
                </a:ln>
              </c:spPr>
            </c:marker>
            <c:bubble3D val="0"/>
            <c:spPr>
              <a:ln>
                <a:solidFill>
                  <a:srgbClr val="000000"/>
                </a:solidFill>
              </a:ln>
            </c:spPr>
            <c:extLst>
              <c:ext xmlns:c16="http://schemas.microsoft.com/office/drawing/2014/chart" uri="{C3380CC4-5D6E-409C-BE32-E72D297353CC}">
                <c16:uniqueId val="{00000005-D850-5246-86C2-272D0437813F}"/>
              </c:ext>
            </c:extLst>
          </c:dPt>
          <c:xVal>
            <c:numRef>
              <c:f>Clustering!$I$47</c:f>
              <c:numCache>
                <c:formatCode>General</c:formatCode>
                <c:ptCount val="1"/>
                <c:pt idx="0">
                  <c:v>52.041015625</c:v>
                </c:pt>
              </c:numCache>
            </c:numRef>
          </c:xVal>
          <c:yVal>
            <c:numRef>
              <c:f>Clustering!$H$47</c:f>
              <c:numCache>
                <c:formatCode>General</c:formatCode>
                <c:ptCount val="1"/>
                <c:pt idx="0">
                  <c:v>5329</c:v>
                </c:pt>
              </c:numCache>
            </c:numRef>
          </c:yVal>
          <c:smooth val="0"/>
          <c:extLst>
            <c:ext xmlns:c16="http://schemas.microsoft.com/office/drawing/2014/chart" uri="{C3380CC4-5D6E-409C-BE32-E72D297353CC}">
              <c16:uniqueId val="{00000006-D850-5246-86C2-272D0437813F}"/>
            </c:ext>
          </c:extLst>
        </c:ser>
        <c:ser>
          <c:idx val="5"/>
          <c:order val="5"/>
          <c:tx>
            <c:strRef>
              <c:f>Clustering!$F$48</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Clustering!$I$48</c:f>
              <c:numCache>
                <c:formatCode>General</c:formatCode>
                <c:ptCount val="1"/>
                <c:pt idx="0">
                  <c:v>265.833984375</c:v>
                </c:pt>
              </c:numCache>
            </c:numRef>
          </c:xVal>
          <c:yVal>
            <c:numRef>
              <c:f>Clustering!$H$48</c:f>
              <c:numCache>
                <c:formatCode>General</c:formatCode>
                <c:ptCount val="1"/>
                <c:pt idx="0">
                  <c:v>5041</c:v>
                </c:pt>
              </c:numCache>
            </c:numRef>
          </c:yVal>
          <c:smooth val="0"/>
          <c:extLst>
            <c:ext xmlns:c16="http://schemas.microsoft.com/office/drawing/2014/chart" uri="{C3380CC4-5D6E-409C-BE32-E72D297353CC}">
              <c16:uniqueId val="{00000007-D850-5246-86C2-272D0437813F}"/>
            </c:ext>
          </c:extLst>
        </c:ser>
        <c:ser>
          <c:idx val="6"/>
          <c:order val="6"/>
          <c:tx>
            <c:strRef>
              <c:f>Clustering!$F$49</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Clustering!$I$49</c:f>
              <c:numCache>
                <c:formatCode>General</c:formatCode>
                <c:ptCount val="1"/>
                <c:pt idx="0">
                  <c:v>145.71484375</c:v>
                </c:pt>
              </c:numCache>
            </c:numRef>
          </c:xVal>
          <c:yVal>
            <c:numRef>
              <c:f>Clustering!$H$49</c:f>
              <c:numCache>
                <c:formatCode>General</c:formatCode>
                <c:ptCount val="1"/>
                <c:pt idx="0">
                  <c:v>5329</c:v>
                </c:pt>
              </c:numCache>
            </c:numRef>
          </c:yVal>
          <c:smooth val="0"/>
          <c:extLst>
            <c:ext xmlns:c16="http://schemas.microsoft.com/office/drawing/2014/chart" uri="{C3380CC4-5D6E-409C-BE32-E72D297353CC}">
              <c16:uniqueId val="{00000008-D850-5246-86C2-272D0437813F}"/>
            </c:ext>
          </c:extLst>
        </c:ser>
        <c:ser>
          <c:idx val="7"/>
          <c:order val="7"/>
          <c:tx>
            <c:strRef>
              <c:f>Clustering!$F$51</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Clustering!$I$51</c:f>
              <c:numCache>
                <c:formatCode>General</c:formatCode>
                <c:ptCount val="1"/>
                <c:pt idx="0">
                  <c:v>138.5859375</c:v>
                </c:pt>
              </c:numCache>
            </c:numRef>
          </c:xVal>
          <c:yVal>
            <c:numRef>
              <c:f>Clustering!$H$51</c:f>
              <c:numCache>
                <c:formatCode>General</c:formatCode>
                <c:ptCount val="1"/>
                <c:pt idx="0">
                  <c:v>2628</c:v>
                </c:pt>
              </c:numCache>
            </c:numRef>
          </c:yVal>
          <c:smooth val="0"/>
          <c:extLst>
            <c:ext xmlns:c16="http://schemas.microsoft.com/office/drawing/2014/chart" uri="{C3380CC4-5D6E-409C-BE32-E72D297353CC}">
              <c16:uniqueId val="{00000009-D850-5246-86C2-272D0437813F}"/>
            </c:ext>
          </c:extLst>
        </c:ser>
        <c:ser>
          <c:idx val="8"/>
          <c:order val="8"/>
          <c:tx>
            <c:strRef>
              <c:f>Clustering!$F$39</c:f>
              <c:strCache>
                <c:ptCount val="1"/>
                <c:pt idx="0">
                  <c:v>CNN11</c:v>
                </c:pt>
              </c:strCache>
            </c:strRef>
          </c:tx>
          <c:dPt>
            <c:idx val="0"/>
            <c:marker>
              <c:symbol val="diamond"/>
              <c:size val="10"/>
              <c:spPr>
                <a:solidFill>
                  <a:srgbClr val="660066"/>
                </a:solidFill>
                <a:ln>
                  <a:solidFill>
                    <a:srgbClr val="000000"/>
                  </a:solidFill>
                </a:ln>
              </c:spPr>
            </c:marker>
            <c:bubble3D val="0"/>
            <c:spPr>
              <a:ln>
                <a:solidFill>
                  <a:srgbClr val="000000"/>
                </a:solidFill>
              </a:ln>
            </c:spPr>
            <c:extLst>
              <c:ext xmlns:c16="http://schemas.microsoft.com/office/drawing/2014/chart" uri="{C3380CC4-5D6E-409C-BE32-E72D297353CC}">
                <c16:uniqueId val="{0000000B-D850-5246-86C2-272D0437813F}"/>
              </c:ext>
            </c:extLst>
          </c:dPt>
          <c:xVal>
            <c:numRef>
              <c:f>Clustering!$I$39</c:f>
              <c:numCache>
                <c:formatCode>General</c:formatCode>
                <c:ptCount val="1"/>
                <c:pt idx="0">
                  <c:v>49</c:v>
                </c:pt>
              </c:numCache>
            </c:numRef>
          </c:xVal>
          <c:yVal>
            <c:numRef>
              <c:f>Clustering!$H$39</c:f>
              <c:numCache>
                <c:formatCode>General</c:formatCode>
                <c:ptCount val="1"/>
                <c:pt idx="0">
                  <c:v>3136</c:v>
                </c:pt>
              </c:numCache>
            </c:numRef>
          </c:yVal>
          <c:smooth val="0"/>
          <c:extLst>
            <c:ext xmlns:c16="http://schemas.microsoft.com/office/drawing/2014/chart" uri="{C3380CC4-5D6E-409C-BE32-E72D297353CC}">
              <c16:uniqueId val="{0000000C-D850-5246-86C2-272D0437813F}"/>
            </c:ext>
          </c:extLst>
        </c:ser>
        <c:ser>
          <c:idx val="9"/>
          <c:order val="9"/>
          <c:tx>
            <c:strRef>
              <c:f>Clustering!$F$34</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Clustering!$I$34</c:f>
              <c:numCache>
                <c:formatCode>General</c:formatCode>
                <c:ptCount val="1"/>
                <c:pt idx="0">
                  <c:v>24.5</c:v>
                </c:pt>
              </c:numCache>
            </c:numRef>
          </c:xVal>
          <c:yVal>
            <c:numRef>
              <c:f>Clustering!$H$34</c:f>
              <c:numCache>
                <c:formatCode>General</c:formatCode>
                <c:ptCount val="1"/>
                <c:pt idx="0">
                  <c:v>12544</c:v>
                </c:pt>
              </c:numCache>
            </c:numRef>
          </c:yVal>
          <c:smooth val="0"/>
          <c:extLst>
            <c:ext xmlns:c16="http://schemas.microsoft.com/office/drawing/2014/chart" uri="{C3380CC4-5D6E-409C-BE32-E72D297353CC}">
              <c16:uniqueId val="{0000000D-D850-5246-86C2-272D0437813F}"/>
            </c:ext>
          </c:extLst>
        </c:ser>
        <c:ser>
          <c:idx val="10"/>
          <c:order val="10"/>
          <c:tx>
            <c:strRef>
              <c:f>Clustering!$F$16</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Clustering!$I$16</c:f>
              <c:numCache>
                <c:formatCode>General</c:formatCode>
                <c:ptCount val="1"/>
                <c:pt idx="0">
                  <c:v>1.953125</c:v>
                </c:pt>
              </c:numCache>
            </c:numRef>
          </c:xVal>
          <c:yVal>
            <c:numRef>
              <c:f>Clustering!$H$16</c:f>
              <c:numCache>
                <c:formatCode>General</c:formatCode>
                <c:ptCount val="1"/>
                <c:pt idx="0">
                  <c:v>1</c:v>
                </c:pt>
              </c:numCache>
            </c:numRef>
          </c:yVal>
          <c:smooth val="0"/>
          <c:extLst>
            <c:ext xmlns:c16="http://schemas.microsoft.com/office/drawing/2014/chart" uri="{C3380CC4-5D6E-409C-BE32-E72D297353CC}">
              <c16:uniqueId val="{0000000E-D850-5246-86C2-272D0437813F}"/>
            </c:ext>
          </c:extLst>
        </c:ser>
        <c:ser>
          <c:idx val="11"/>
          <c:order val="11"/>
          <c:tx>
            <c:strRef>
              <c:f>Clustering!$F$17</c:f>
              <c:strCache>
                <c:ptCount val="1"/>
                <c:pt idx="0">
                  <c:v>CNN4</c:v>
                </c:pt>
              </c:strCache>
            </c:strRef>
          </c:tx>
          <c:spPr>
            <a:ln>
              <a:solidFill>
                <a:srgbClr val="000000"/>
              </a:solidFill>
            </a:ln>
          </c:spPr>
          <c:marker>
            <c:symbol val="diamond"/>
            <c:size val="10"/>
            <c:spPr>
              <a:solidFill>
                <a:schemeClr val="accent4"/>
              </a:solidFill>
              <a:ln>
                <a:solidFill>
                  <a:srgbClr val="000000"/>
                </a:solidFill>
              </a:ln>
            </c:spPr>
          </c:marker>
          <c:xVal>
            <c:numRef>
              <c:f>Clustering!$I$17</c:f>
              <c:numCache>
                <c:formatCode>General</c:formatCode>
                <c:ptCount val="1"/>
                <c:pt idx="0">
                  <c:v>1.470703125</c:v>
                </c:pt>
              </c:numCache>
            </c:numRef>
          </c:xVal>
          <c:yVal>
            <c:numRef>
              <c:f>Clustering!$H$17</c:f>
              <c:numCache>
                <c:formatCode>General</c:formatCode>
                <c:ptCount val="1"/>
                <c:pt idx="0">
                  <c:v>1</c:v>
                </c:pt>
              </c:numCache>
            </c:numRef>
          </c:yVal>
          <c:smooth val="0"/>
          <c:extLst>
            <c:ext xmlns:c16="http://schemas.microsoft.com/office/drawing/2014/chart" uri="{C3380CC4-5D6E-409C-BE32-E72D297353CC}">
              <c16:uniqueId val="{0000000F-D850-5246-86C2-272D0437813F}"/>
            </c:ext>
          </c:extLst>
        </c:ser>
        <c:ser>
          <c:idx val="12"/>
          <c:order val="12"/>
          <c:tx>
            <c:strRef>
              <c:f>Clustering!$F$90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Clustering!$I$90</c:f>
              <c:numCache>
                <c:formatCode>General</c:formatCode>
                <c:ptCount val="1"/>
                <c:pt idx="0">
                  <c:v>47.414062499999993</c:v>
                </c:pt>
              </c:numCache>
            </c:numRef>
          </c:xVal>
          <c:yVal>
            <c:numRef>
              <c:f>Clustering!$H$90</c:f>
              <c:numCache>
                <c:formatCode>General</c:formatCode>
                <c:ptCount val="1"/>
                <c:pt idx="0">
                  <c:v>289</c:v>
                </c:pt>
              </c:numCache>
            </c:numRef>
          </c:yVal>
          <c:smooth val="0"/>
          <c:extLst>
            <c:ext xmlns:c16="http://schemas.microsoft.com/office/drawing/2014/chart" uri="{C3380CC4-5D6E-409C-BE32-E72D297353CC}">
              <c16:uniqueId val="{00000010-D850-5246-86C2-272D0437813F}"/>
            </c:ext>
          </c:extLst>
        </c:ser>
        <c:ser>
          <c:idx val="13"/>
          <c:order val="13"/>
          <c:tx>
            <c:strRef>
              <c:f>Clustering!$F$88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Clustering!$I$88</c:f>
              <c:numCache>
                <c:formatCode>General</c:formatCode>
                <c:ptCount val="1"/>
                <c:pt idx="0">
                  <c:v>40.640625</c:v>
                </c:pt>
              </c:numCache>
            </c:numRef>
          </c:xVal>
          <c:yVal>
            <c:numRef>
              <c:f>Clustering!$H$88</c:f>
              <c:numCache>
                <c:formatCode>General</c:formatCode>
                <c:ptCount val="1"/>
                <c:pt idx="0">
                  <c:v>289</c:v>
                </c:pt>
              </c:numCache>
            </c:numRef>
          </c:yVal>
          <c:smooth val="0"/>
          <c:extLst>
            <c:ext xmlns:c16="http://schemas.microsoft.com/office/drawing/2014/chart" uri="{C3380CC4-5D6E-409C-BE32-E72D297353CC}">
              <c16:uniqueId val="{00000011-D850-5246-86C2-272D0437813F}"/>
            </c:ext>
          </c:extLst>
        </c:ser>
        <c:ser>
          <c:idx val="14"/>
          <c:order val="14"/>
          <c:tx>
            <c:strRef>
              <c:f>Clustering!$F$98</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Clustering!$I$98</c:f>
              <c:numCache>
                <c:formatCode>General</c:formatCode>
                <c:ptCount val="1"/>
                <c:pt idx="0">
                  <c:v>142.2421875</c:v>
                </c:pt>
              </c:numCache>
            </c:numRef>
          </c:xVal>
          <c:yVal>
            <c:numRef>
              <c:f>Clustering!$H$98</c:f>
              <c:numCache>
                <c:formatCode>General</c:formatCode>
                <c:ptCount val="1"/>
                <c:pt idx="0">
                  <c:v>289</c:v>
                </c:pt>
              </c:numCache>
            </c:numRef>
          </c:yVal>
          <c:smooth val="0"/>
          <c:extLst>
            <c:ext xmlns:c16="http://schemas.microsoft.com/office/drawing/2014/chart" uri="{C3380CC4-5D6E-409C-BE32-E72D297353CC}">
              <c16:uniqueId val="{00000012-D850-5246-86C2-272D0437813F}"/>
            </c:ext>
          </c:extLst>
        </c:ser>
        <c:ser>
          <c:idx val="15"/>
          <c:order val="15"/>
          <c:tx>
            <c:strRef>
              <c:f>Clustering!$F$99</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Clustering!$I$99</c:f>
              <c:numCache>
                <c:formatCode>General</c:formatCode>
                <c:ptCount val="1"/>
                <c:pt idx="0">
                  <c:v>108.375</c:v>
                </c:pt>
              </c:numCache>
            </c:numRef>
          </c:xVal>
          <c:yVal>
            <c:numRef>
              <c:f>Clustering!$H$99</c:f>
              <c:numCache>
                <c:formatCode>General</c:formatCode>
                <c:ptCount val="1"/>
                <c:pt idx="0">
                  <c:v>289</c:v>
                </c:pt>
              </c:numCache>
            </c:numRef>
          </c:yVal>
          <c:smooth val="0"/>
          <c:extLst>
            <c:ext xmlns:c16="http://schemas.microsoft.com/office/drawing/2014/chart" uri="{C3380CC4-5D6E-409C-BE32-E72D297353CC}">
              <c16:uniqueId val="{00000013-D850-5246-86C2-272D0437813F}"/>
            </c:ext>
          </c:extLst>
        </c:ser>
        <c:ser>
          <c:idx val="16"/>
          <c:order val="16"/>
          <c:tx>
            <c:strRef>
              <c:f>Clustering!$F$100</c:f>
              <c:strCache>
                <c:ptCount val="1"/>
                <c:pt idx="0">
                  <c:v>CNN4</c:v>
                </c:pt>
              </c:strCache>
            </c:strRef>
          </c:tx>
          <c:spPr>
            <a:ln>
              <a:solidFill>
                <a:srgbClr val="000000"/>
              </a:solidFill>
            </a:ln>
          </c:spPr>
          <c:marker>
            <c:symbol val="diamond"/>
            <c:size val="10"/>
            <c:spPr>
              <a:solidFill>
                <a:schemeClr val="accent4"/>
              </a:solidFill>
              <a:ln>
                <a:solidFill>
                  <a:srgbClr val="000000"/>
                </a:solidFill>
              </a:ln>
            </c:spPr>
          </c:marker>
          <c:xVal>
            <c:numRef>
              <c:f>Clustering!$I$100</c:f>
              <c:numCache>
                <c:formatCode>General</c:formatCode>
                <c:ptCount val="1"/>
                <c:pt idx="0">
                  <c:v>54.1875</c:v>
                </c:pt>
              </c:numCache>
            </c:numRef>
          </c:xVal>
          <c:yVal>
            <c:numRef>
              <c:f>Clustering!$H$100</c:f>
              <c:numCache>
                <c:formatCode>General</c:formatCode>
                <c:ptCount val="1"/>
                <c:pt idx="0">
                  <c:v>289</c:v>
                </c:pt>
              </c:numCache>
            </c:numRef>
          </c:yVal>
          <c:smooth val="0"/>
          <c:extLst>
            <c:ext xmlns:c16="http://schemas.microsoft.com/office/drawing/2014/chart" uri="{C3380CC4-5D6E-409C-BE32-E72D297353CC}">
              <c16:uniqueId val="{00000014-D850-5246-86C2-272D0437813F}"/>
            </c:ext>
          </c:extLst>
        </c:ser>
        <c:ser>
          <c:idx val="17"/>
          <c:order val="17"/>
          <c:tx>
            <c:strRef>
              <c:f>Clustering!$F$101</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Clustering!$I$101</c:f>
              <c:numCache>
                <c:formatCode>General</c:formatCode>
                <c:ptCount val="1"/>
                <c:pt idx="0">
                  <c:v>82.974609375</c:v>
                </c:pt>
              </c:numCache>
            </c:numRef>
          </c:xVal>
          <c:yVal>
            <c:numRef>
              <c:f>Clustering!$H$101</c:f>
              <c:numCache>
                <c:formatCode>General</c:formatCode>
                <c:ptCount val="1"/>
                <c:pt idx="0">
                  <c:v>289</c:v>
                </c:pt>
              </c:numCache>
            </c:numRef>
          </c:yVal>
          <c:smooth val="0"/>
          <c:extLst>
            <c:ext xmlns:c16="http://schemas.microsoft.com/office/drawing/2014/chart" uri="{C3380CC4-5D6E-409C-BE32-E72D297353CC}">
              <c16:uniqueId val="{00000015-D850-5246-86C2-272D0437813F}"/>
            </c:ext>
          </c:extLst>
        </c:ser>
        <c:ser>
          <c:idx val="18"/>
          <c:order val="18"/>
          <c:tx>
            <c:strRef>
              <c:f>Clustering!$F$95</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Clustering!$I$95</c:f>
              <c:numCache>
                <c:formatCode>General</c:formatCode>
                <c:ptCount val="1"/>
                <c:pt idx="0">
                  <c:v>45.125</c:v>
                </c:pt>
              </c:numCache>
            </c:numRef>
          </c:xVal>
          <c:yVal>
            <c:numRef>
              <c:f>Clustering!$H$95</c:f>
              <c:numCache>
                <c:formatCode>General</c:formatCode>
                <c:ptCount val="1"/>
                <c:pt idx="0">
                  <c:v>361</c:v>
                </c:pt>
              </c:numCache>
            </c:numRef>
          </c:yVal>
          <c:smooth val="0"/>
          <c:extLst>
            <c:ext xmlns:c16="http://schemas.microsoft.com/office/drawing/2014/chart" uri="{C3380CC4-5D6E-409C-BE32-E72D297353CC}">
              <c16:uniqueId val="{00000016-D850-5246-86C2-272D0437813F}"/>
            </c:ext>
          </c:extLst>
        </c:ser>
        <c:ser>
          <c:idx val="19"/>
          <c:order val="19"/>
          <c:tx>
            <c:strRef>
              <c:f>Clustering!$F$96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Clustering!$I$96</c:f>
              <c:numCache>
                <c:formatCode>General</c:formatCode>
                <c:ptCount val="1"/>
                <c:pt idx="0">
                  <c:v>90.25</c:v>
                </c:pt>
              </c:numCache>
            </c:numRef>
          </c:xVal>
          <c:yVal>
            <c:numRef>
              <c:f>Clustering!$H$96</c:f>
              <c:numCache>
                <c:formatCode>General</c:formatCode>
                <c:ptCount val="1"/>
                <c:pt idx="0">
                  <c:v>361</c:v>
                </c:pt>
              </c:numCache>
            </c:numRef>
          </c:yVal>
          <c:smooth val="0"/>
          <c:extLst>
            <c:ext xmlns:c16="http://schemas.microsoft.com/office/drawing/2014/chart" uri="{C3380CC4-5D6E-409C-BE32-E72D297353CC}">
              <c16:uniqueId val="{00000017-D850-5246-86C2-272D0437813F}"/>
            </c:ext>
          </c:extLst>
        </c:ser>
        <c:ser>
          <c:idx val="20"/>
          <c:order val="20"/>
          <c:tx>
            <c:strRef>
              <c:f>Clustering!$F$59</c:f>
              <c:strCache>
                <c:ptCount val="1"/>
                <c:pt idx="0">
                  <c:v>CNN3</c:v>
                </c:pt>
              </c:strCache>
            </c:strRef>
          </c:tx>
          <c:spPr>
            <a:ln>
              <a:solidFill>
                <a:srgbClr val="000000"/>
              </a:solidFill>
            </a:ln>
          </c:spPr>
          <c:marker>
            <c:symbol val="diamond"/>
            <c:size val="10"/>
            <c:spPr>
              <a:solidFill>
                <a:srgbClr val="34A853"/>
              </a:solidFill>
              <a:ln>
                <a:solidFill>
                  <a:srgbClr val="000000"/>
                </a:solidFill>
              </a:ln>
            </c:spPr>
          </c:marker>
          <c:xVal>
            <c:numRef>
              <c:f>Clustering!$I$59</c:f>
              <c:numCache>
                <c:formatCode>General</c:formatCode>
                <c:ptCount val="1"/>
                <c:pt idx="0">
                  <c:v>48</c:v>
                </c:pt>
              </c:numCache>
            </c:numRef>
          </c:xVal>
          <c:yVal>
            <c:numRef>
              <c:f>Clustering!$H$59</c:f>
              <c:numCache>
                <c:formatCode>General</c:formatCode>
                <c:ptCount val="1"/>
                <c:pt idx="0">
                  <c:v>64</c:v>
                </c:pt>
              </c:numCache>
            </c:numRef>
          </c:yVal>
          <c:smooth val="0"/>
          <c:extLst>
            <c:ext xmlns:c16="http://schemas.microsoft.com/office/drawing/2014/chart" uri="{C3380CC4-5D6E-409C-BE32-E72D297353CC}">
              <c16:uniqueId val="{00000018-D850-5246-86C2-272D0437813F}"/>
            </c:ext>
          </c:extLst>
        </c:ser>
        <c:ser>
          <c:idx val="21"/>
          <c:order val="21"/>
          <c:tx>
            <c:strRef>
              <c:f>Clustering!$F$60</c:f>
              <c:strCache>
                <c:ptCount val="1"/>
                <c:pt idx="0">
                  <c:v>CNN3</c:v>
                </c:pt>
              </c:strCache>
            </c:strRef>
          </c:tx>
          <c:xVal>
            <c:numRef>
              <c:f>Clustering!$I$60</c:f>
              <c:numCache>
                <c:formatCode>General</c:formatCode>
                <c:ptCount val="1"/>
                <c:pt idx="0">
                  <c:v>56</c:v>
                </c:pt>
              </c:numCache>
            </c:numRef>
          </c:xVal>
          <c:yVal>
            <c:numRef>
              <c:f>Clustering!$H$60</c:f>
              <c:numCache>
                <c:formatCode>General</c:formatCode>
                <c:ptCount val="1"/>
                <c:pt idx="0">
                  <c:v>64</c:v>
                </c:pt>
              </c:numCache>
            </c:numRef>
          </c:yVal>
          <c:smooth val="0"/>
          <c:extLst>
            <c:ext xmlns:c16="http://schemas.microsoft.com/office/drawing/2014/chart" uri="{C3380CC4-5D6E-409C-BE32-E72D297353CC}">
              <c16:uniqueId val="{00000019-D850-5246-86C2-272D0437813F}"/>
            </c:ext>
          </c:extLst>
        </c:ser>
        <c:ser>
          <c:idx val="22"/>
          <c:order val="22"/>
          <c:tx>
            <c:strRef>
              <c:f>Clustering!$F$72</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Clustering!$I$72</c:f>
              <c:numCache>
                <c:formatCode>General</c:formatCode>
                <c:ptCount val="1"/>
                <c:pt idx="0">
                  <c:v>56.25</c:v>
                </c:pt>
              </c:numCache>
            </c:numRef>
          </c:xVal>
          <c:yVal>
            <c:numRef>
              <c:f>Clustering!$H$72</c:f>
              <c:numCache>
                <c:formatCode>General</c:formatCode>
                <c:ptCount val="1"/>
                <c:pt idx="0">
                  <c:v>64</c:v>
                </c:pt>
              </c:numCache>
            </c:numRef>
          </c:yVal>
          <c:smooth val="0"/>
          <c:extLst>
            <c:ext xmlns:c16="http://schemas.microsoft.com/office/drawing/2014/chart" uri="{C3380CC4-5D6E-409C-BE32-E72D297353CC}">
              <c16:uniqueId val="{0000001A-D850-5246-86C2-272D0437813F}"/>
            </c:ext>
          </c:extLst>
        </c:ser>
        <c:ser>
          <c:idx val="23"/>
          <c:order val="23"/>
          <c:tx>
            <c:strRef>
              <c:f>Clustering!$F$73</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Clustering!$I$73</c:f>
              <c:numCache>
                <c:formatCode>General</c:formatCode>
                <c:ptCount val="1"/>
                <c:pt idx="0">
                  <c:v>42</c:v>
                </c:pt>
              </c:numCache>
            </c:numRef>
          </c:xVal>
          <c:yVal>
            <c:numRef>
              <c:f>Clustering!$H$73</c:f>
              <c:numCache>
                <c:formatCode>General</c:formatCode>
                <c:ptCount val="1"/>
                <c:pt idx="0">
                  <c:v>64</c:v>
                </c:pt>
              </c:numCache>
            </c:numRef>
          </c:yVal>
          <c:smooth val="0"/>
          <c:extLst>
            <c:ext xmlns:c16="http://schemas.microsoft.com/office/drawing/2014/chart" uri="{C3380CC4-5D6E-409C-BE32-E72D297353CC}">
              <c16:uniqueId val="{0000001B-D850-5246-86C2-272D0437813F}"/>
            </c:ext>
          </c:extLst>
        </c:ser>
        <c:ser>
          <c:idx val="24"/>
          <c:order val="24"/>
          <c:tx>
            <c:strRef>
              <c:f>Clustering!$F$74</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Clustering!$I$74</c:f>
              <c:numCache>
                <c:formatCode>General</c:formatCode>
                <c:ptCount val="1"/>
                <c:pt idx="0">
                  <c:v>26.25</c:v>
                </c:pt>
              </c:numCache>
            </c:numRef>
          </c:xVal>
          <c:yVal>
            <c:numRef>
              <c:f>Clustering!$H$74</c:f>
              <c:numCache>
                <c:formatCode>General</c:formatCode>
                <c:ptCount val="1"/>
                <c:pt idx="0">
                  <c:v>40</c:v>
                </c:pt>
              </c:numCache>
            </c:numRef>
          </c:yVal>
          <c:smooth val="0"/>
          <c:extLst>
            <c:ext xmlns:c16="http://schemas.microsoft.com/office/drawing/2014/chart" uri="{C3380CC4-5D6E-409C-BE32-E72D297353CC}">
              <c16:uniqueId val="{0000001C-D850-5246-86C2-272D0437813F}"/>
            </c:ext>
          </c:extLst>
        </c:ser>
        <c:ser>
          <c:idx val="25"/>
          <c:order val="25"/>
          <c:tx>
            <c:strRef>
              <c:f>Clustering!$F$75</c:f>
              <c:strCache>
                <c:ptCount val="1"/>
                <c:pt idx="0">
                  <c:v>CNN4</c:v>
                </c:pt>
              </c:strCache>
            </c:strRef>
          </c:tx>
          <c:spPr>
            <a:ln>
              <a:solidFill>
                <a:srgbClr val="000000"/>
              </a:solidFill>
            </a:ln>
          </c:spPr>
          <c:marker>
            <c:symbol val="diamond"/>
            <c:size val="10"/>
            <c:spPr>
              <a:solidFill>
                <a:schemeClr val="accent4"/>
              </a:solidFill>
              <a:ln>
                <a:solidFill>
                  <a:srgbClr val="000000"/>
                </a:solidFill>
              </a:ln>
            </c:spPr>
          </c:marker>
          <c:xVal>
            <c:numRef>
              <c:f>Clustering!$I$75</c:f>
              <c:numCache>
                <c:formatCode>General</c:formatCode>
                <c:ptCount val="1"/>
                <c:pt idx="0">
                  <c:v>36</c:v>
                </c:pt>
              </c:numCache>
            </c:numRef>
          </c:xVal>
          <c:yVal>
            <c:numRef>
              <c:f>Clustering!$H$75</c:f>
              <c:numCache>
                <c:formatCode>General</c:formatCode>
                <c:ptCount val="1"/>
                <c:pt idx="0">
                  <c:v>64</c:v>
                </c:pt>
              </c:numCache>
            </c:numRef>
          </c:yVal>
          <c:smooth val="0"/>
          <c:extLst>
            <c:ext xmlns:c16="http://schemas.microsoft.com/office/drawing/2014/chart" uri="{C3380CC4-5D6E-409C-BE32-E72D297353CC}">
              <c16:uniqueId val="{0000001D-D850-5246-86C2-272D0437813F}"/>
            </c:ext>
          </c:extLst>
        </c:ser>
        <c:ser>
          <c:idx val="26"/>
          <c:order val="26"/>
          <c:tx>
            <c:strRef>
              <c:f>Clustering!$F$76</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Clustering!$I$76</c:f>
              <c:numCache>
                <c:formatCode>General</c:formatCode>
                <c:ptCount val="1"/>
                <c:pt idx="0">
                  <c:v>23.625</c:v>
                </c:pt>
              </c:numCache>
            </c:numRef>
          </c:xVal>
          <c:yVal>
            <c:numRef>
              <c:f>Clustering!$H$76</c:f>
              <c:numCache>
                <c:formatCode>General</c:formatCode>
                <c:ptCount val="1"/>
                <c:pt idx="0">
                  <c:v>48</c:v>
                </c:pt>
              </c:numCache>
            </c:numRef>
          </c:yVal>
          <c:smooth val="0"/>
          <c:extLst>
            <c:ext xmlns:c16="http://schemas.microsoft.com/office/drawing/2014/chart" uri="{C3380CC4-5D6E-409C-BE32-E72D297353CC}">
              <c16:uniqueId val="{0000001E-D850-5246-86C2-272D0437813F}"/>
            </c:ext>
          </c:extLst>
        </c:ser>
        <c:ser>
          <c:idx val="27"/>
          <c:order val="27"/>
          <c:tx>
            <c:strRef>
              <c:f>Clustering!$F$59</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Clustering!$I$59</c:f>
              <c:numCache>
                <c:formatCode>General</c:formatCode>
                <c:ptCount val="1"/>
                <c:pt idx="0">
                  <c:v>48</c:v>
                </c:pt>
              </c:numCache>
            </c:numRef>
          </c:xVal>
          <c:yVal>
            <c:numRef>
              <c:f>Clustering!$H$59</c:f>
              <c:numCache>
                <c:formatCode>General</c:formatCode>
                <c:ptCount val="1"/>
                <c:pt idx="0">
                  <c:v>64</c:v>
                </c:pt>
              </c:numCache>
            </c:numRef>
          </c:yVal>
          <c:smooth val="0"/>
          <c:extLst>
            <c:ext xmlns:c16="http://schemas.microsoft.com/office/drawing/2014/chart" uri="{C3380CC4-5D6E-409C-BE32-E72D297353CC}">
              <c16:uniqueId val="{0000001F-D850-5246-86C2-272D0437813F}"/>
            </c:ext>
          </c:extLst>
        </c:ser>
        <c:ser>
          <c:idx val="28"/>
          <c:order val="28"/>
          <c:tx>
            <c:strRef>
              <c:f>Clustering!$F$60</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Clustering!$I$60</c:f>
              <c:numCache>
                <c:formatCode>General</c:formatCode>
                <c:ptCount val="1"/>
                <c:pt idx="0">
                  <c:v>56</c:v>
                </c:pt>
              </c:numCache>
            </c:numRef>
          </c:xVal>
          <c:yVal>
            <c:numRef>
              <c:f>Clustering!$H$60</c:f>
              <c:numCache>
                <c:formatCode>General</c:formatCode>
                <c:ptCount val="1"/>
                <c:pt idx="0">
                  <c:v>64</c:v>
                </c:pt>
              </c:numCache>
            </c:numRef>
          </c:yVal>
          <c:smooth val="0"/>
          <c:extLst>
            <c:ext xmlns:c16="http://schemas.microsoft.com/office/drawing/2014/chart" uri="{C3380CC4-5D6E-409C-BE32-E72D297353CC}">
              <c16:uniqueId val="{00000020-D850-5246-86C2-272D0437813F}"/>
            </c:ext>
          </c:extLst>
        </c:ser>
        <c:ser>
          <c:idx val="29"/>
          <c:order val="29"/>
          <c:tx>
            <c:strRef>
              <c:f>Clustering!$F$69</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Clustering!$H$69</c:f>
              <c:numCache>
                <c:formatCode>General</c:formatCode>
                <c:ptCount val="1"/>
                <c:pt idx="0">
                  <c:v>49</c:v>
                </c:pt>
              </c:numCache>
            </c:numRef>
          </c:xVal>
          <c:yVal>
            <c:numRef>
              <c:f>Clustering!$I$69</c:f>
              <c:numCache>
                <c:formatCode>General</c:formatCode>
                <c:ptCount val="1"/>
                <c:pt idx="0">
                  <c:v>49</c:v>
                </c:pt>
              </c:numCache>
            </c:numRef>
          </c:yVal>
          <c:smooth val="0"/>
          <c:extLst>
            <c:ext xmlns:c16="http://schemas.microsoft.com/office/drawing/2014/chart" uri="{C3380CC4-5D6E-409C-BE32-E72D297353CC}">
              <c16:uniqueId val="{00000021-D850-5246-86C2-272D0437813F}"/>
            </c:ext>
          </c:extLst>
        </c:ser>
        <c:ser>
          <c:idx val="30"/>
          <c:order val="30"/>
          <c:tx>
            <c:strRef>
              <c:f>Clustering!$F$102</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Clustering!$I$102</c:f>
              <c:numCache>
                <c:formatCode>General</c:formatCode>
                <c:ptCount val="1"/>
                <c:pt idx="0">
                  <c:v>49</c:v>
                </c:pt>
              </c:numCache>
            </c:numRef>
          </c:xVal>
          <c:yVal>
            <c:numRef>
              <c:f>Clustering!$H$102</c:f>
              <c:numCache>
                <c:formatCode>General</c:formatCode>
                <c:ptCount val="1"/>
                <c:pt idx="0">
                  <c:v>196</c:v>
                </c:pt>
              </c:numCache>
            </c:numRef>
          </c:yVal>
          <c:smooth val="0"/>
          <c:extLst>
            <c:ext xmlns:c16="http://schemas.microsoft.com/office/drawing/2014/chart" uri="{C3380CC4-5D6E-409C-BE32-E72D297353CC}">
              <c16:uniqueId val="{00000022-D850-5246-86C2-272D0437813F}"/>
            </c:ext>
          </c:extLst>
        </c:ser>
        <c:ser>
          <c:idx val="31"/>
          <c:order val="31"/>
          <c:tx>
            <c:strRef>
              <c:f>Clustering!$F$77</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Clustering!$I$77</c:f>
              <c:numCache>
                <c:formatCode>General</c:formatCode>
                <c:ptCount val="1"/>
                <c:pt idx="0">
                  <c:v>24.5</c:v>
                </c:pt>
              </c:numCache>
            </c:numRef>
          </c:xVal>
          <c:yVal>
            <c:numRef>
              <c:f>Clustering!$H$77</c:f>
              <c:numCache>
                <c:formatCode>General</c:formatCode>
                <c:ptCount val="1"/>
                <c:pt idx="0">
                  <c:v>49</c:v>
                </c:pt>
              </c:numCache>
            </c:numRef>
          </c:yVal>
          <c:smooth val="0"/>
          <c:extLst>
            <c:ext xmlns:c16="http://schemas.microsoft.com/office/drawing/2014/chart" uri="{C3380CC4-5D6E-409C-BE32-E72D297353CC}">
              <c16:uniqueId val="{00000023-D850-5246-86C2-272D0437813F}"/>
            </c:ext>
          </c:extLst>
        </c:ser>
        <c:ser>
          <c:idx val="32"/>
          <c:order val="32"/>
          <c:tx>
            <c:strRef>
              <c:f>Clustering!$F$78</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Clustering!$I$78</c:f>
              <c:numCache>
                <c:formatCode>General</c:formatCode>
                <c:ptCount val="1"/>
                <c:pt idx="0">
                  <c:v>49</c:v>
                </c:pt>
              </c:numCache>
            </c:numRef>
          </c:xVal>
          <c:yVal>
            <c:numRef>
              <c:f>Clustering!$H$78</c:f>
              <c:numCache>
                <c:formatCode>General</c:formatCode>
                <c:ptCount val="1"/>
                <c:pt idx="0">
                  <c:v>49</c:v>
                </c:pt>
              </c:numCache>
            </c:numRef>
          </c:yVal>
          <c:smooth val="0"/>
          <c:extLst>
            <c:ext xmlns:c16="http://schemas.microsoft.com/office/drawing/2014/chart" uri="{C3380CC4-5D6E-409C-BE32-E72D297353CC}">
              <c16:uniqueId val="{00000024-D850-5246-86C2-272D0437813F}"/>
            </c:ext>
          </c:extLst>
        </c:ser>
        <c:ser>
          <c:idx val="33"/>
          <c:order val="33"/>
          <c:tx>
            <c:strRef>
              <c:f>Clustering!$F$79</c:f>
              <c:strCache>
                <c:ptCount val="1"/>
                <c:pt idx="0">
                  <c:v>CNN9</c:v>
                </c:pt>
              </c:strCache>
            </c:strRef>
          </c:tx>
          <c:spPr>
            <a:ln>
              <a:solidFill>
                <a:srgbClr val="000000"/>
              </a:solidFill>
            </a:ln>
          </c:spPr>
          <c:marker>
            <c:symbol val="diamond"/>
            <c:size val="11"/>
            <c:spPr>
              <a:solidFill>
                <a:srgbClr val="4285F4"/>
              </a:solidFill>
              <a:ln>
                <a:solidFill>
                  <a:srgbClr val="000000"/>
                </a:solidFill>
              </a:ln>
            </c:spPr>
          </c:marker>
          <c:xVal>
            <c:numRef>
              <c:f>Clustering!$I$79</c:f>
              <c:numCache>
                <c:formatCode>General</c:formatCode>
                <c:ptCount val="1"/>
                <c:pt idx="0">
                  <c:v>34.166015629999997</c:v>
                </c:pt>
              </c:numCache>
            </c:numRef>
          </c:xVal>
          <c:yVal>
            <c:numRef>
              <c:f>Clustering!$H$79</c:f>
              <c:numCache>
                <c:formatCode>General</c:formatCode>
                <c:ptCount val="1"/>
                <c:pt idx="0">
                  <c:v>49</c:v>
                </c:pt>
              </c:numCache>
            </c:numRef>
          </c:yVal>
          <c:smooth val="0"/>
          <c:extLst>
            <c:ext xmlns:c16="http://schemas.microsoft.com/office/drawing/2014/chart" uri="{C3380CC4-5D6E-409C-BE32-E72D297353CC}">
              <c16:uniqueId val="{00000025-D850-5246-86C2-272D0437813F}"/>
            </c:ext>
          </c:extLst>
        </c:ser>
        <c:ser>
          <c:idx val="34"/>
          <c:order val="34"/>
          <c:tx>
            <c:strRef>
              <c:f>Clustering!$F$80</c:f>
              <c:strCache>
                <c:ptCount val="1"/>
                <c:pt idx="0">
                  <c:v>CNN9</c:v>
                </c:pt>
              </c:strCache>
            </c:strRef>
          </c:tx>
          <c:spPr>
            <a:ln>
              <a:solidFill>
                <a:srgbClr val="000000"/>
              </a:solidFill>
            </a:ln>
          </c:spPr>
          <c:marker>
            <c:symbol val="diamond"/>
            <c:size val="10"/>
            <c:spPr>
              <a:solidFill>
                <a:schemeClr val="accent1"/>
              </a:solidFill>
              <a:ln>
                <a:solidFill>
                  <a:srgbClr val="000000"/>
                </a:solidFill>
              </a:ln>
            </c:spPr>
          </c:marker>
          <c:xVal>
            <c:numRef>
              <c:f>Clustering!$I$80</c:f>
              <c:numCache>
                <c:formatCode>General</c:formatCode>
                <c:ptCount val="1"/>
                <c:pt idx="0">
                  <c:v>26.796875</c:v>
                </c:pt>
              </c:numCache>
            </c:numRef>
          </c:xVal>
          <c:yVal>
            <c:numRef>
              <c:f>Clustering!$H$80</c:f>
              <c:numCache>
                <c:formatCode>General</c:formatCode>
                <c:ptCount val="1"/>
                <c:pt idx="0">
                  <c:v>49</c:v>
                </c:pt>
              </c:numCache>
            </c:numRef>
          </c:yVal>
          <c:smooth val="0"/>
          <c:extLst>
            <c:ext xmlns:c16="http://schemas.microsoft.com/office/drawing/2014/chart" uri="{C3380CC4-5D6E-409C-BE32-E72D297353CC}">
              <c16:uniqueId val="{00000026-D850-5246-86C2-272D0437813F}"/>
            </c:ext>
          </c:extLst>
        </c:ser>
        <c:ser>
          <c:idx val="35"/>
          <c:order val="35"/>
          <c:tx>
            <c:strRef>
              <c:f>Clustering!$F$114</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Clustering!$I$114</c:f>
              <c:numCache>
                <c:formatCode>General</c:formatCode>
                <c:ptCount val="1"/>
                <c:pt idx="0">
                  <c:v>0.95329284667968694</c:v>
                </c:pt>
              </c:numCache>
            </c:numRef>
          </c:xVal>
          <c:yVal>
            <c:numRef>
              <c:f>Clustering!$H$114</c:f>
              <c:numCache>
                <c:formatCode>General</c:formatCode>
                <c:ptCount val="1"/>
                <c:pt idx="0">
                  <c:v>49</c:v>
                </c:pt>
              </c:numCache>
            </c:numRef>
          </c:yVal>
          <c:smooth val="0"/>
          <c:extLst>
            <c:ext xmlns:c16="http://schemas.microsoft.com/office/drawing/2014/chart" uri="{C3380CC4-5D6E-409C-BE32-E72D297353CC}">
              <c16:uniqueId val="{00000027-D850-5246-86C2-272D0437813F}"/>
            </c:ext>
          </c:extLst>
        </c:ser>
        <c:ser>
          <c:idx val="36"/>
          <c:order val="36"/>
          <c:tx>
            <c:strRef>
              <c:f>Clustering!$F$122</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Clustering!$I$122</c:f>
              <c:numCache>
                <c:formatCode>General</c:formatCode>
                <c:ptCount val="1"/>
                <c:pt idx="0">
                  <c:v>1.04974365234375</c:v>
                </c:pt>
              </c:numCache>
            </c:numRef>
          </c:xVal>
          <c:yVal>
            <c:numRef>
              <c:f>Clustering!$H$122</c:f>
              <c:numCache>
                <c:formatCode>General</c:formatCode>
                <c:ptCount val="1"/>
                <c:pt idx="0">
                  <c:v>196</c:v>
                </c:pt>
              </c:numCache>
            </c:numRef>
          </c:yVal>
          <c:smooth val="0"/>
          <c:extLst>
            <c:ext xmlns:c16="http://schemas.microsoft.com/office/drawing/2014/chart" uri="{C3380CC4-5D6E-409C-BE32-E72D297353CC}">
              <c16:uniqueId val="{00000028-D850-5246-86C2-272D0437813F}"/>
            </c:ext>
          </c:extLst>
        </c:ser>
        <c:ser>
          <c:idx val="37"/>
          <c:order val="37"/>
          <c:tx>
            <c:strRef>
              <c:f>Clustering!$F$123</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Clustering!$I$123</c:f>
              <c:numCache>
                <c:formatCode>General</c:formatCode>
                <c:ptCount val="1"/>
                <c:pt idx="0">
                  <c:v>1.37274169921875</c:v>
                </c:pt>
              </c:numCache>
            </c:numRef>
          </c:xVal>
          <c:yVal>
            <c:numRef>
              <c:f>Clustering!$H$123</c:f>
              <c:numCache>
                <c:formatCode>General</c:formatCode>
                <c:ptCount val="1"/>
                <c:pt idx="0">
                  <c:v>196</c:v>
                </c:pt>
              </c:numCache>
            </c:numRef>
          </c:yVal>
          <c:smooth val="0"/>
          <c:extLst>
            <c:ext xmlns:c16="http://schemas.microsoft.com/office/drawing/2014/chart" uri="{C3380CC4-5D6E-409C-BE32-E72D297353CC}">
              <c16:uniqueId val="{00000029-D850-5246-86C2-272D0437813F}"/>
            </c:ext>
          </c:extLst>
        </c:ser>
        <c:ser>
          <c:idx val="38"/>
          <c:order val="38"/>
          <c:tx>
            <c:strRef>
              <c:f>Clustering!$F$110</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Clustering!$I$110</c:f>
              <c:numCache>
                <c:formatCode>General</c:formatCode>
                <c:ptCount val="1"/>
                <c:pt idx="0">
                  <c:v>0.4306640625</c:v>
                </c:pt>
              </c:numCache>
            </c:numRef>
          </c:xVal>
          <c:yVal>
            <c:numRef>
              <c:f>Clustering!$H$110</c:f>
              <c:numCache>
                <c:formatCode>General</c:formatCode>
                <c:ptCount val="1"/>
                <c:pt idx="0">
                  <c:v>196</c:v>
                </c:pt>
              </c:numCache>
            </c:numRef>
          </c:yVal>
          <c:smooth val="0"/>
          <c:extLst>
            <c:ext xmlns:c16="http://schemas.microsoft.com/office/drawing/2014/chart" uri="{C3380CC4-5D6E-409C-BE32-E72D297353CC}">
              <c16:uniqueId val="{0000002A-D850-5246-86C2-272D0437813F}"/>
            </c:ext>
          </c:extLst>
        </c:ser>
        <c:ser>
          <c:idx val="39"/>
          <c:order val="39"/>
          <c:tx>
            <c:strRef>
              <c:f>Clustering!$F$111</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Clustering!$I$111</c:f>
              <c:numCache>
                <c:formatCode>General</c:formatCode>
                <c:ptCount val="1"/>
                <c:pt idx="0">
                  <c:v>0.861328125</c:v>
                </c:pt>
              </c:numCache>
            </c:numRef>
          </c:xVal>
          <c:yVal>
            <c:numRef>
              <c:f>Clustering!$H$111</c:f>
              <c:numCache>
                <c:formatCode>General</c:formatCode>
                <c:ptCount val="1"/>
                <c:pt idx="0">
                  <c:v>196</c:v>
                </c:pt>
              </c:numCache>
            </c:numRef>
          </c:yVal>
          <c:smooth val="0"/>
          <c:extLst>
            <c:ext xmlns:c16="http://schemas.microsoft.com/office/drawing/2014/chart" uri="{C3380CC4-5D6E-409C-BE32-E72D297353CC}">
              <c16:uniqueId val="{0000002B-D850-5246-86C2-272D0437813F}"/>
            </c:ext>
          </c:extLst>
        </c:ser>
        <c:ser>
          <c:idx val="40"/>
          <c:order val="40"/>
          <c:tx>
            <c:strRef>
              <c:f>Clustering!$F$112</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Clustering!$I$112</c:f>
              <c:numCache>
                <c:formatCode>General</c:formatCode>
                <c:ptCount val="1"/>
                <c:pt idx="0">
                  <c:v>0.21533203125</c:v>
                </c:pt>
              </c:numCache>
            </c:numRef>
          </c:xVal>
          <c:yVal>
            <c:numRef>
              <c:f>Clustering!$H$112</c:f>
              <c:numCache>
                <c:formatCode>General</c:formatCode>
                <c:ptCount val="1"/>
                <c:pt idx="0">
                  <c:v>49</c:v>
                </c:pt>
              </c:numCache>
            </c:numRef>
          </c:yVal>
          <c:smooth val="0"/>
          <c:extLst>
            <c:ext xmlns:c16="http://schemas.microsoft.com/office/drawing/2014/chart" uri="{C3380CC4-5D6E-409C-BE32-E72D297353CC}">
              <c16:uniqueId val="{0000002C-D850-5246-86C2-272D0437813F}"/>
            </c:ext>
          </c:extLst>
        </c:ser>
        <c:ser>
          <c:idx val="41"/>
          <c:order val="41"/>
          <c:tx>
            <c:strRef>
              <c:f>Clustering!$F$113</c:f>
              <c:strCache>
                <c:ptCount val="1"/>
                <c:pt idx="0">
                  <c:v>CNN11</c:v>
                </c:pt>
              </c:strCache>
            </c:strRef>
          </c:tx>
          <c:spPr>
            <a:ln>
              <a:solidFill>
                <a:srgbClr val="4285F4"/>
              </a:solidFill>
            </a:ln>
          </c:spPr>
          <c:marker>
            <c:spPr>
              <a:solidFill>
                <a:srgbClr val="EA4335"/>
              </a:solidFill>
              <a:ln>
                <a:solidFill>
                  <a:srgbClr val="4285F4"/>
                </a:solidFill>
              </a:ln>
            </c:spPr>
          </c:marker>
          <c:dPt>
            <c:idx val="0"/>
            <c:marker>
              <c:symbol val="diamond"/>
              <c:size val="10"/>
              <c:spPr>
                <a:solidFill>
                  <a:srgbClr val="660066"/>
                </a:solidFill>
                <a:ln>
                  <a:solidFill>
                    <a:schemeClr val="tx2"/>
                  </a:solidFill>
                </a:ln>
              </c:spPr>
            </c:marker>
            <c:bubble3D val="0"/>
            <c:spPr>
              <a:ln>
                <a:solidFill>
                  <a:schemeClr val="tx2"/>
                </a:solidFill>
              </a:ln>
            </c:spPr>
            <c:extLst>
              <c:ext xmlns:c16="http://schemas.microsoft.com/office/drawing/2014/chart" uri="{C3380CC4-5D6E-409C-BE32-E72D297353CC}">
                <c16:uniqueId val="{0000002E-D850-5246-86C2-272D0437813F}"/>
              </c:ext>
            </c:extLst>
          </c:dPt>
          <c:xVal>
            <c:numRef>
              <c:f>Clustering!$I$113</c:f>
              <c:numCache>
                <c:formatCode>General</c:formatCode>
                <c:ptCount val="1"/>
                <c:pt idx="0">
                  <c:v>0.4306640625</c:v>
                </c:pt>
              </c:numCache>
            </c:numRef>
          </c:xVal>
          <c:yVal>
            <c:numRef>
              <c:f>Clustering!$H$113</c:f>
              <c:numCache>
                <c:formatCode>General</c:formatCode>
                <c:ptCount val="1"/>
                <c:pt idx="0">
                  <c:v>49</c:v>
                </c:pt>
              </c:numCache>
            </c:numRef>
          </c:yVal>
          <c:smooth val="0"/>
          <c:extLst>
            <c:ext xmlns:c16="http://schemas.microsoft.com/office/drawing/2014/chart" uri="{C3380CC4-5D6E-409C-BE32-E72D297353CC}">
              <c16:uniqueId val="{0000002F-D850-5246-86C2-272D0437813F}"/>
            </c:ext>
          </c:extLst>
        </c:ser>
        <c:ser>
          <c:idx val="42"/>
          <c:order val="42"/>
          <c:tx>
            <c:strRef>
              <c:f>Clustering!$F$115</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Clustering!$I$115</c:f>
              <c:numCache>
                <c:formatCode>General</c:formatCode>
                <c:ptCount val="1"/>
                <c:pt idx="0">
                  <c:v>0.87890625</c:v>
                </c:pt>
              </c:numCache>
            </c:numRef>
          </c:xVal>
          <c:yVal>
            <c:numRef>
              <c:f>Clustering!$H$115</c:f>
              <c:numCache>
                <c:formatCode>General</c:formatCode>
                <c:ptCount val="1"/>
                <c:pt idx="0">
                  <c:v>100</c:v>
                </c:pt>
              </c:numCache>
            </c:numRef>
          </c:yVal>
          <c:smooth val="0"/>
          <c:extLst>
            <c:ext xmlns:c16="http://schemas.microsoft.com/office/drawing/2014/chart" uri="{C3380CC4-5D6E-409C-BE32-E72D297353CC}">
              <c16:uniqueId val="{00000030-D850-5246-86C2-272D0437813F}"/>
            </c:ext>
          </c:extLst>
        </c:ser>
        <c:ser>
          <c:idx val="43"/>
          <c:order val="43"/>
          <c:tx>
            <c:strRef>
              <c:f>Clustering!$F$116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Clustering!$I$116</c:f>
              <c:numCache>
                <c:formatCode>General</c:formatCode>
                <c:ptCount val="1"/>
                <c:pt idx="0">
                  <c:v>0.439453125</c:v>
                </c:pt>
              </c:numCache>
            </c:numRef>
          </c:xVal>
          <c:yVal>
            <c:numRef>
              <c:f>Clustering!$H$116</c:f>
              <c:numCache>
                <c:formatCode>General</c:formatCode>
                <c:ptCount val="1"/>
                <c:pt idx="0">
                  <c:v>100</c:v>
                </c:pt>
              </c:numCache>
            </c:numRef>
          </c:yVal>
          <c:smooth val="0"/>
          <c:extLst>
            <c:ext xmlns:c16="http://schemas.microsoft.com/office/drawing/2014/chart" uri="{C3380CC4-5D6E-409C-BE32-E72D297353CC}">
              <c16:uniqueId val="{00000031-D850-5246-86C2-272D0437813F}"/>
            </c:ext>
          </c:extLst>
        </c:ser>
        <c:ser>
          <c:idx val="44"/>
          <c:order val="44"/>
          <c:tx>
            <c:strRef>
              <c:f>Clustering!$F$117</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Clustering!$I$117</c:f>
              <c:numCache>
                <c:formatCode>General</c:formatCode>
                <c:ptCount val="1"/>
                <c:pt idx="0">
                  <c:v>0.158203125</c:v>
                </c:pt>
              </c:numCache>
            </c:numRef>
          </c:xVal>
          <c:yVal>
            <c:numRef>
              <c:f>Clustering!$H$117</c:f>
              <c:numCache>
                <c:formatCode>General</c:formatCode>
                <c:ptCount val="1"/>
                <c:pt idx="0">
                  <c:v>16</c:v>
                </c:pt>
              </c:numCache>
            </c:numRef>
          </c:yVal>
          <c:smooth val="0"/>
          <c:extLst>
            <c:ext xmlns:c16="http://schemas.microsoft.com/office/drawing/2014/chart" uri="{C3380CC4-5D6E-409C-BE32-E72D297353CC}">
              <c16:uniqueId val="{00000032-D850-5246-86C2-272D0437813F}"/>
            </c:ext>
          </c:extLst>
        </c:ser>
        <c:ser>
          <c:idx val="45"/>
          <c:order val="45"/>
          <c:tx>
            <c:strRef>
              <c:f>Clustering!$F$118</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Clustering!$I$118</c:f>
              <c:numCache>
                <c:formatCode>General</c:formatCode>
                <c:ptCount val="1"/>
                <c:pt idx="0">
                  <c:v>0.263671875</c:v>
                </c:pt>
              </c:numCache>
            </c:numRef>
          </c:xVal>
          <c:yVal>
            <c:numRef>
              <c:f>Clustering!$H$118</c:f>
              <c:numCache>
                <c:formatCode>General</c:formatCode>
                <c:ptCount val="1"/>
                <c:pt idx="0">
                  <c:v>16</c:v>
                </c:pt>
              </c:numCache>
            </c:numRef>
          </c:yVal>
          <c:smooth val="0"/>
          <c:extLst>
            <c:ext xmlns:c16="http://schemas.microsoft.com/office/drawing/2014/chart" uri="{C3380CC4-5D6E-409C-BE32-E72D297353CC}">
              <c16:uniqueId val="{00000033-D850-5246-86C2-272D0437813F}"/>
            </c:ext>
          </c:extLst>
        </c:ser>
        <c:ser>
          <c:idx val="46"/>
          <c:order val="46"/>
          <c:tx>
            <c:strRef>
              <c:f>Clustering!$F$119</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Clustering!$I$119</c:f>
              <c:numCache>
                <c:formatCode>General</c:formatCode>
                <c:ptCount val="1"/>
                <c:pt idx="0">
                  <c:v>0.2109375</c:v>
                </c:pt>
              </c:numCache>
            </c:numRef>
          </c:xVal>
          <c:yVal>
            <c:numRef>
              <c:f>Clustering!$H$119</c:f>
              <c:numCache>
                <c:formatCode>General</c:formatCode>
                <c:ptCount val="1"/>
                <c:pt idx="0">
                  <c:v>64</c:v>
                </c:pt>
              </c:numCache>
            </c:numRef>
          </c:yVal>
          <c:smooth val="0"/>
          <c:extLst>
            <c:ext xmlns:c16="http://schemas.microsoft.com/office/drawing/2014/chart" uri="{C3380CC4-5D6E-409C-BE32-E72D297353CC}">
              <c16:uniqueId val="{00000034-D850-5246-86C2-272D0437813F}"/>
            </c:ext>
          </c:extLst>
        </c:ser>
        <c:ser>
          <c:idx val="47"/>
          <c:order val="47"/>
          <c:tx>
            <c:strRef>
              <c:f>Clustering!$F$120</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Clustering!$I$120</c:f>
              <c:numCache>
                <c:formatCode>General</c:formatCode>
                <c:ptCount val="1"/>
                <c:pt idx="0">
                  <c:v>0.421875</c:v>
                </c:pt>
              </c:numCache>
            </c:numRef>
          </c:xVal>
          <c:yVal>
            <c:numRef>
              <c:f>Clustering!$H$120</c:f>
              <c:numCache>
                <c:formatCode>General</c:formatCode>
                <c:ptCount val="1"/>
                <c:pt idx="0">
                  <c:v>64</c:v>
                </c:pt>
              </c:numCache>
            </c:numRef>
          </c:yVal>
          <c:smooth val="0"/>
          <c:extLst>
            <c:ext xmlns:c16="http://schemas.microsoft.com/office/drawing/2014/chart" uri="{C3380CC4-5D6E-409C-BE32-E72D297353CC}">
              <c16:uniqueId val="{00000035-D850-5246-86C2-272D0437813F}"/>
            </c:ext>
          </c:extLst>
        </c:ser>
        <c:ser>
          <c:idx val="48"/>
          <c:order val="48"/>
          <c:tx>
            <c:strRef>
              <c:f>Clustering!$F$121</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Clustering!$I$121</c:f>
              <c:numCache>
                <c:formatCode>General</c:formatCode>
                <c:ptCount val="1"/>
                <c:pt idx="0">
                  <c:v>0.6328125</c:v>
                </c:pt>
              </c:numCache>
            </c:numRef>
          </c:xVal>
          <c:yVal>
            <c:numRef>
              <c:f>Clustering!$H$121</c:f>
              <c:numCache>
                <c:formatCode>General</c:formatCode>
                <c:ptCount val="1"/>
                <c:pt idx="0">
                  <c:v>64</c:v>
                </c:pt>
              </c:numCache>
            </c:numRef>
          </c:yVal>
          <c:smooth val="0"/>
          <c:extLst>
            <c:ext xmlns:c16="http://schemas.microsoft.com/office/drawing/2014/chart" uri="{C3380CC4-5D6E-409C-BE32-E72D297353CC}">
              <c16:uniqueId val="{00000036-D850-5246-86C2-272D0437813F}"/>
            </c:ext>
          </c:extLst>
        </c:ser>
        <c:ser>
          <c:idx val="49"/>
          <c:order val="49"/>
          <c:tx>
            <c:strRef>
              <c:f>Clustering!$F$18</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Clustering!$G$18</c:f>
              <c:numCache>
                <c:formatCode>General</c:formatCode>
                <c:ptCount val="1"/>
                <c:pt idx="0">
                  <c:v>0.25</c:v>
                </c:pt>
              </c:numCache>
            </c:numRef>
          </c:xVal>
          <c:yVal>
            <c:numRef>
              <c:f>Clustering!$H$18</c:f>
              <c:numCache>
                <c:formatCode>General</c:formatCode>
                <c:ptCount val="1"/>
                <c:pt idx="0">
                  <c:v>1</c:v>
                </c:pt>
              </c:numCache>
            </c:numRef>
          </c:yVal>
          <c:smooth val="0"/>
          <c:extLst>
            <c:ext xmlns:c16="http://schemas.microsoft.com/office/drawing/2014/chart" uri="{C3380CC4-5D6E-409C-BE32-E72D297353CC}">
              <c16:uniqueId val="{00000037-D850-5246-86C2-272D0437813F}"/>
            </c:ext>
          </c:extLst>
        </c:ser>
        <c:ser>
          <c:idx val="50"/>
          <c:order val="50"/>
          <c:tx>
            <c:strRef>
              <c:f>Clustering!$F$19</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Clustering!$I$19</c:f>
              <c:numCache>
                <c:formatCode>General</c:formatCode>
                <c:ptCount val="1"/>
                <c:pt idx="0">
                  <c:v>6.25E-2</c:v>
                </c:pt>
              </c:numCache>
            </c:numRef>
          </c:xVal>
          <c:yVal>
            <c:numRef>
              <c:f>Clustering!$H$19</c:f>
              <c:numCache>
                <c:formatCode>General</c:formatCode>
                <c:ptCount val="1"/>
                <c:pt idx="0">
                  <c:v>1</c:v>
                </c:pt>
              </c:numCache>
            </c:numRef>
          </c:yVal>
          <c:smooth val="0"/>
          <c:extLst>
            <c:ext xmlns:c16="http://schemas.microsoft.com/office/drawing/2014/chart" uri="{C3380CC4-5D6E-409C-BE32-E72D297353CC}">
              <c16:uniqueId val="{00000038-D850-5246-86C2-272D0437813F}"/>
            </c:ext>
          </c:extLst>
        </c:ser>
        <c:ser>
          <c:idx val="51"/>
          <c:order val="51"/>
          <c:tx>
            <c:strRef>
              <c:f>Clustering!$F$36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Clustering!$I$36</c:f>
              <c:numCache>
                <c:formatCode>General</c:formatCode>
                <c:ptCount val="1"/>
                <c:pt idx="0">
                  <c:v>87.890625</c:v>
                </c:pt>
              </c:numCache>
            </c:numRef>
          </c:xVal>
          <c:yVal>
            <c:numRef>
              <c:f>Clustering!$H$36</c:f>
              <c:numCache>
                <c:formatCode>General</c:formatCode>
                <c:ptCount val="1"/>
                <c:pt idx="0">
                  <c:v>5625</c:v>
                </c:pt>
              </c:numCache>
            </c:numRef>
          </c:yVal>
          <c:smooth val="0"/>
          <c:extLst>
            <c:ext xmlns:c16="http://schemas.microsoft.com/office/drawing/2014/chart" uri="{C3380CC4-5D6E-409C-BE32-E72D297353CC}">
              <c16:uniqueId val="{00000039-D850-5246-86C2-272D0437813F}"/>
            </c:ext>
          </c:extLst>
        </c:ser>
        <c:ser>
          <c:idx val="52"/>
          <c:order val="52"/>
          <c:tx>
            <c:strRef>
              <c:f>Clustering!$F$37</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Clustering!$I$37</c:f>
              <c:numCache>
                <c:formatCode>General</c:formatCode>
                <c:ptCount val="1"/>
                <c:pt idx="0">
                  <c:v>45.125</c:v>
                </c:pt>
              </c:numCache>
            </c:numRef>
          </c:xVal>
          <c:yVal>
            <c:numRef>
              <c:f>Clustering!$H$37</c:f>
              <c:numCache>
                <c:formatCode>General</c:formatCode>
                <c:ptCount val="1"/>
                <c:pt idx="0">
                  <c:v>1444</c:v>
                </c:pt>
              </c:numCache>
            </c:numRef>
          </c:yVal>
          <c:smooth val="0"/>
          <c:extLst>
            <c:ext xmlns:c16="http://schemas.microsoft.com/office/drawing/2014/chart" uri="{C3380CC4-5D6E-409C-BE32-E72D297353CC}">
              <c16:uniqueId val="{0000003A-D850-5246-86C2-272D0437813F}"/>
            </c:ext>
          </c:extLst>
        </c:ser>
        <c:ser>
          <c:idx val="53"/>
          <c:order val="53"/>
          <c:tx>
            <c:strRef>
              <c:f>Clustering!$F$38</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Clustering!$I$38</c:f>
              <c:numCache>
                <c:formatCode>General</c:formatCode>
                <c:ptCount val="1"/>
                <c:pt idx="0">
                  <c:v>90.25</c:v>
                </c:pt>
              </c:numCache>
            </c:numRef>
          </c:xVal>
          <c:yVal>
            <c:numRef>
              <c:f>Clustering!$H$38</c:f>
              <c:numCache>
                <c:formatCode>General</c:formatCode>
                <c:ptCount val="1"/>
                <c:pt idx="0">
                  <c:v>1444</c:v>
                </c:pt>
              </c:numCache>
            </c:numRef>
          </c:yVal>
          <c:smooth val="0"/>
          <c:extLst>
            <c:ext xmlns:c16="http://schemas.microsoft.com/office/drawing/2014/chart" uri="{C3380CC4-5D6E-409C-BE32-E72D297353CC}">
              <c16:uniqueId val="{0000003B-D850-5246-86C2-272D0437813F}"/>
            </c:ext>
          </c:extLst>
        </c:ser>
        <c:ser>
          <c:idx val="54"/>
          <c:order val="54"/>
          <c:tx>
            <c:strRef>
              <c:f>Clustering!$F$39</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Clustering!$I$39</c:f>
              <c:numCache>
                <c:formatCode>General</c:formatCode>
                <c:ptCount val="1"/>
                <c:pt idx="0">
                  <c:v>49</c:v>
                </c:pt>
              </c:numCache>
            </c:numRef>
          </c:xVal>
          <c:yVal>
            <c:numRef>
              <c:f>Clustering!$H$39</c:f>
              <c:numCache>
                <c:formatCode>General</c:formatCode>
                <c:ptCount val="1"/>
                <c:pt idx="0">
                  <c:v>3136</c:v>
                </c:pt>
              </c:numCache>
            </c:numRef>
          </c:yVal>
          <c:smooth val="0"/>
          <c:extLst>
            <c:ext xmlns:c16="http://schemas.microsoft.com/office/drawing/2014/chart" uri="{C3380CC4-5D6E-409C-BE32-E72D297353CC}">
              <c16:uniqueId val="{0000003C-D850-5246-86C2-272D0437813F}"/>
            </c:ext>
          </c:extLst>
        </c:ser>
        <c:ser>
          <c:idx val="55"/>
          <c:order val="55"/>
          <c:tx>
            <c:strRef>
              <c:f>Clustering!$F$55</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Clustering!$I$55</c:f>
              <c:numCache>
                <c:formatCode>General</c:formatCode>
                <c:ptCount val="1"/>
                <c:pt idx="0">
                  <c:v>24</c:v>
                </c:pt>
              </c:numCache>
            </c:numRef>
          </c:xVal>
          <c:yVal>
            <c:numRef>
              <c:f>Clustering!$H$55</c:f>
              <c:numCache>
                <c:formatCode>General</c:formatCode>
                <c:ptCount val="1"/>
                <c:pt idx="0">
                  <c:v>4096</c:v>
                </c:pt>
              </c:numCache>
            </c:numRef>
          </c:yVal>
          <c:smooth val="0"/>
          <c:extLst>
            <c:ext xmlns:c16="http://schemas.microsoft.com/office/drawing/2014/chart" uri="{C3380CC4-5D6E-409C-BE32-E72D297353CC}">
              <c16:uniqueId val="{0000003D-D850-5246-86C2-272D0437813F}"/>
            </c:ext>
          </c:extLst>
        </c:ser>
        <c:ser>
          <c:idx val="56"/>
          <c:order val="56"/>
          <c:tx>
            <c:strRef>
              <c:f>Clustering!$F$71</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Clustering!$I$71</c:f>
              <c:numCache>
                <c:formatCode>General</c:formatCode>
                <c:ptCount val="1"/>
                <c:pt idx="0">
                  <c:v>18.75</c:v>
                </c:pt>
              </c:numCache>
            </c:numRef>
          </c:xVal>
          <c:yVal>
            <c:numRef>
              <c:f>Clustering!$H$71</c:f>
              <c:numCache>
                <c:formatCode>General</c:formatCode>
                <c:ptCount val="1"/>
                <c:pt idx="0">
                  <c:v>16</c:v>
                </c:pt>
              </c:numCache>
            </c:numRef>
          </c:yVal>
          <c:smooth val="0"/>
          <c:extLst>
            <c:ext xmlns:c16="http://schemas.microsoft.com/office/drawing/2014/chart" uri="{C3380CC4-5D6E-409C-BE32-E72D297353CC}">
              <c16:uniqueId val="{0000003E-D850-5246-86C2-272D0437813F}"/>
            </c:ext>
          </c:extLst>
        </c:ser>
        <c:ser>
          <c:idx val="57"/>
          <c:order val="57"/>
          <c:tx>
            <c:strRef>
              <c:f>Clustering!$F$70</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Clustering!$I$70</c:f>
              <c:numCache>
                <c:formatCode>General</c:formatCode>
                <c:ptCount val="1"/>
                <c:pt idx="0">
                  <c:v>13</c:v>
                </c:pt>
              </c:numCache>
            </c:numRef>
          </c:xVal>
          <c:yVal>
            <c:numRef>
              <c:f>Clustering!$H$70</c:f>
              <c:numCache>
                <c:formatCode>General</c:formatCode>
                <c:ptCount val="1"/>
                <c:pt idx="0">
                  <c:v>16</c:v>
                </c:pt>
              </c:numCache>
            </c:numRef>
          </c:yVal>
          <c:smooth val="0"/>
          <c:extLst>
            <c:ext xmlns:c16="http://schemas.microsoft.com/office/drawing/2014/chart" uri="{C3380CC4-5D6E-409C-BE32-E72D297353CC}">
              <c16:uniqueId val="{0000003F-D850-5246-86C2-272D0437813F}"/>
            </c:ext>
          </c:extLst>
        </c:ser>
        <c:ser>
          <c:idx val="58"/>
          <c:order val="58"/>
          <c:tx>
            <c:strRef>
              <c:f>Clustering!$F$87</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Clustering!$I$87</c:f>
              <c:numCache>
                <c:formatCode>General</c:formatCode>
                <c:ptCount val="1"/>
                <c:pt idx="0">
                  <c:v>59.267578125</c:v>
                </c:pt>
              </c:numCache>
            </c:numRef>
          </c:xVal>
          <c:yVal>
            <c:numRef>
              <c:f>Clustering!$H$87</c:f>
              <c:numCache>
                <c:formatCode>General</c:formatCode>
                <c:ptCount val="1"/>
                <c:pt idx="0">
                  <c:v>289</c:v>
                </c:pt>
              </c:numCache>
            </c:numRef>
          </c:yVal>
          <c:smooth val="0"/>
          <c:extLst>
            <c:ext xmlns:c16="http://schemas.microsoft.com/office/drawing/2014/chart" uri="{C3380CC4-5D6E-409C-BE32-E72D297353CC}">
              <c16:uniqueId val="{00000040-D850-5246-86C2-272D0437813F}"/>
            </c:ext>
          </c:extLst>
        </c:ser>
        <c:ser>
          <c:idx val="60"/>
          <c:order val="59"/>
          <c:tx>
            <c:strRef>
              <c:f>Clustering!$F$26</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Clustering!$I$26</c:f>
              <c:numCache>
                <c:formatCode>General</c:formatCode>
                <c:ptCount val="1"/>
                <c:pt idx="0">
                  <c:v>26.0205078125</c:v>
                </c:pt>
              </c:numCache>
            </c:numRef>
          </c:xVal>
          <c:yVal>
            <c:numRef>
              <c:f>Clustering!$H$26</c:f>
              <c:numCache>
                <c:formatCode>General</c:formatCode>
                <c:ptCount val="1"/>
                <c:pt idx="0">
                  <c:v>5329</c:v>
                </c:pt>
              </c:numCache>
            </c:numRef>
          </c:yVal>
          <c:smooth val="0"/>
          <c:extLst>
            <c:ext xmlns:c16="http://schemas.microsoft.com/office/drawing/2014/chart" uri="{C3380CC4-5D6E-409C-BE32-E72D297353CC}">
              <c16:uniqueId val="{00000041-D850-5246-86C2-272D0437813F}"/>
            </c:ext>
          </c:extLst>
        </c:ser>
        <c:ser>
          <c:idx val="61"/>
          <c:order val="60"/>
          <c:tx>
            <c:strRef>
              <c:f>Clustering!$F$32</c:f>
              <c:strCache>
                <c:ptCount val="1"/>
                <c:pt idx="0">
                  <c:v>CNN3</c:v>
                </c:pt>
              </c:strCache>
            </c:strRef>
          </c:tx>
          <c:spPr>
            <a:ln>
              <a:solidFill>
                <a:srgbClr val="000000"/>
              </a:solidFill>
            </a:ln>
          </c:spPr>
          <c:marker>
            <c:symbol val="diamond"/>
            <c:size val="9"/>
            <c:spPr>
              <a:solidFill>
                <a:srgbClr val="B5E5E8"/>
              </a:solidFill>
              <a:ln>
                <a:solidFill>
                  <a:srgbClr val="000000"/>
                </a:solidFill>
              </a:ln>
            </c:spPr>
          </c:marker>
          <c:xVal>
            <c:numRef>
              <c:f>Clustering!$I$32</c:f>
              <c:numCache>
                <c:formatCode>General</c:formatCode>
                <c:ptCount val="1"/>
                <c:pt idx="0">
                  <c:v>188.630859375</c:v>
                </c:pt>
              </c:numCache>
            </c:numRef>
          </c:xVal>
          <c:yVal>
            <c:numRef>
              <c:f>Clustering!$H$32</c:f>
              <c:numCache>
                <c:formatCode>General</c:formatCode>
                <c:ptCount val="1"/>
                <c:pt idx="0">
                  <c:v>9731</c:v>
                </c:pt>
              </c:numCache>
            </c:numRef>
          </c:yVal>
          <c:smooth val="0"/>
          <c:extLst>
            <c:ext xmlns:c16="http://schemas.microsoft.com/office/drawing/2014/chart" uri="{C3380CC4-5D6E-409C-BE32-E72D297353CC}">
              <c16:uniqueId val="{00000042-D850-5246-86C2-272D0437813F}"/>
            </c:ext>
          </c:extLst>
        </c:ser>
        <c:ser>
          <c:idx val="59"/>
          <c:order val="61"/>
          <c:tx>
            <c:strRef>
              <c:f>Clustering!$F$7</c:f>
              <c:strCache>
                <c:ptCount val="1"/>
                <c:pt idx="0">
                  <c:v>LSTM1</c:v>
                </c:pt>
              </c:strCache>
            </c:strRef>
          </c:tx>
          <c:spPr>
            <a:ln>
              <a:solidFill>
                <a:srgbClr val="000000"/>
              </a:solidFill>
            </a:ln>
          </c:spPr>
          <c:marker>
            <c:symbol val="square"/>
            <c:size val="10"/>
            <c:spPr>
              <a:solidFill>
                <a:schemeClr val="accent1"/>
              </a:solidFill>
              <a:ln>
                <a:solidFill>
                  <a:srgbClr val="000000"/>
                </a:solidFill>
              </a:ln>
            </c:spPr>
          </c:marker>
          <c:xVal>
            <c:numRef>
              <c:f>Clustering!$I$7</c:f>
              <c:numCache>
                <c:formatCode>General</c:formatCode>
                <c:ptCount val="1"/>
                <c:pt idx="0">
                  <c:v>1.1200000000000001</c:v>
                </c:pt>
              </c:numCache>
            </c:numRef>
          </c:xVal>
          <c:yVal>
            <c:numRef>
              <c:f>Clustering!$H$7</c:f>
              <c:numCache>
                <c:formatCode>General</c:formatCode>
                <c:ptCount val="1"/>
                <c:pt idx="0">
                  <c:v>1</c:v>
                </c:pt>
              </c:numCache>
            </c:numRef>
          </c:yVal>
          <c:smooth val="0"/>
          <c:extLst>
            <c:ext xmlns:c16="http://schemas.microsoft.com/office/drawing/2014/chart" uri="{C3380CC4-5D6E-409C-BE32-E72D297353CC}">
              <c16:uniqueId val="{00000043-D850-5246-86C2-272D0437813F}"/>
            </c:ext>
          </c:extLst>
        </c:ser>
        <c:ser>
          <c:idx val="63"/>
          <c:order val="62"/>
          <c:tx>
            <c:strRef>
              <c:f>Clustering!$F$9</c:f>
              <c:strCache>
                <c:ptCount val="1"/>
                <c:pt idx="0">
                  <c:v>LSTM2</c:v>
                </c:pt>
              </c:strCache>
            </c:strRef>
          </c:tx>
          <c:spPr>
            <a:ln>
              <a:solidFill>
                <a:srgbClr val="000000"/>
              </a:solidFill>
            </a:ln>
          </c:spPr>
          <c:marker>
            <c:symbol val="square"/>
            <c:size val="10"/>
            <c:spPr>
              <a:solidFill>
                <a:schemeClr val="accent1"/>
              </a:solidFill>
              <a:ln>
                <a:solidFill>
                  <a:srgbClr val="000000"/>
                </a:solidFill>
              </a:ln>
            </c:spPr>
          </c:marker>
          <c:xVal>
            <c:numRef>
              <c:f>Clustering!$I$9</c:f>
              <c:numCache>
                <c:formatCode>General</c:formatCode>
                <c:ptCount val="1"/>
                <c:pt idx="0">
                  <c:v>5</c:v>
                </c:pt>
              </c:numCache>
            </c:numRef>
          </c:xVal>
          <c:yVal>
            <c:numRef>
              <c:f>Clustering!$H$9</c:f>
              <c:numCache>
                <c:formatCode>General</c:formatCode>
                <c:ptCount val="1"/>
                <c:pt idx="0">
                  <c:v>1</c:v>
                </c:pt>
              </c:numCache>
            </c:numRef>
          </c:yVal>
          <c:smooth val="0"/>
          <c:extLst>
            <c:ext xmlns:c16="http://schemas.microsoft.com/office/drawing/2014/chart" uri="{C3380CC4-5D6E-409C-BE32-E72D297353CC}">
              <c16:uniqueId val="{00000044-D850-5246-86C2-272D0437813F}"/>
            </c:ext>
          </c:extLst>
        </c:ser>
        <c:ser>
          <c:idx val="64"/>
          <c:order val="63"/>
          <c:tx>
            <c:strRef>
              <c:f>Clustering!$F$10</c:f>
              <c:strCache>
                <c:ptCount val="1"/>
                <c:pt idx="0">
                  <c:v>Transd.1</c:v>
                </c:pt>
              </c:strCache>
            </c:strRef>
          </c:tx>
          <c:spPr>
            <a:ln>
              <a:solidFill>
                <a:srgbClr val="000000"/>
              </a:solidFill>
            </a:ln>
          </c:spPr>
          <c:marker>
            <c:symbol val="triangle"/>
            <c:size val="10"/>
            <c:spPr>
              <a:solidFill>
                <a:srgbClr val="FF0000"/>
              </a:solidFill>
              <a:ln>
                <a:solidFill>
                  <a:srgbClr val="000000"/>
                </a:solidFill>
              </a:ln>
            </c:spPr>
          </c:marker>
          <c:xVal>
            <c:numRef>
              <c:f>Clustering!$I$10</c:f>
              <c:numCache>
                <c:formatCode>General</c:formatCode>
                <c:ptCount val="1"/>
                <c:pt idx="0">
                  <c:v>7.5531005859375</c:v>
                </c:pt>
              </c:numCache>
            </c:numRef>
          </c:xVal>
          <c:yVal>
            <c:numRef>
              <c:f>Clustering!$H$10</c:f>
              <c:numCache>
                <c:formatCode>General</c:formatCode>
                <c:ptCount val="1"/>
                <c:pt idx="0">
                  <c:v>1</c:v>
                </c:pt>
              </c:numCache>
            </c:numRef>
          </c:yVal>
          <c:smooth val="0"/>
          <c:extLst>
            <c:ext xmlns:c16="http://schemas.microsoft.com/office/drawing/2014/chart" uri="{C3380CC4-5D6E-409C-BE32-E72D297353CC}">
              <c16:uniqueId val="{00000045-D850-5246-86C2-272D0437813F}"/>
            </c:ext>
          </c:extLst>
        </c:ser>
        <c:ser>
          <c:idx val="65"/>
          <c:order val="64"/>
          <c:tx>
            <c:strRef>
              <c:f>Clustering!$F$11</c:f>
              <c:strCache>
                <c:ptCount val="1"/>
                <c:pt idx="0">
                  <c:v>Transd.1</c:v>
                </c:pt>
              </c:strCache>
            </c:strRef>
          </c:tx>
          <c:spPr>
            <a:ln>
              <a:solidFill>
                <a:srgbClr val="000000"/>
              </a:solidFill>
            </a:ln>
          </c:spPr>
          <c:marker>
            <c:symbol val="triangle"/>
            <c:size val="10"/>
            <c:spPr>
              <a:solidFill>
                <a:srgbClr val="FF0000"/>
              </a:solidFill>
              <a:ln>
                <a:solidFill>
                  <a:srgbClr val="000000"/>
                </a:solidFill>
              </a:ln>
            </c:spPr>
          </c:marker>
          <c:xVal>
            <c:numRef>
              <c:f>Clustering!$I$11</c:f>
              <c:numCache>
                <c:formatCode>General</c:formatCode>
                <c:ptCount val="1"/>
                <c:pt idx="0">
                  <c:v>10.2996826171875</c:v>
                </c:pt>
              </c:numCache>
            </c:numRef>
          </c:xVal>
          <c:yVal>
            <c:numRef>
              <c:f>Clustering!$H$11</c:f>
              <c:numCache>
                <c:formatCode>General</c:formatCode>
                <c:ptCount val="1"/>
                <c:pt idx="0">
                  <c:v>1</c:v>
                </c:pt>
              </c:numCache>
            </c:numRef>
          </c:yVal>
          <c:smooth val="0"/>
          <c:extLst>
            <c:ext xmlns:c16="http://schemas.microsoft.com/office/drawing/2014/chart" uri="{C3380CC4-5D6E-409C-BE32-E72D297353CC}">
              <c16:uniqueId val="{00000046-D850-5246-86C2-272D0437813F}"/>
            </c:ext>
          </c:extLst>
        </c:ser>
        <c:ser>
          <c:idx val="67"/>
          <c:order val="65"/>
          <c:tx>
            <c:strRef>
              <c:f>Clustering!$F$13</c:f>
              <c:strCache>
                <c:ptCount val="1"/>
                <c:pt idx="0">
                  <c:v>Transd.3</c:v>
                </c:pt>
              </c:strCache>
            </c:strRef>
          </c:tx>
          <c:spPr>
            <a:ln>
              <a:solidFill>
                <a:srgbClr val="000000"/>
              </a:solidFill>
            </a:ln>
          </c:spPr>
          <c:marker>
            <c:symbol val="triangle"/>
            <c:size val="10"/>
            <c:spPr>
              <a:solidFill>
                <a:schemeClr val="accent4"/>
              </a:solidFill>
              <a:ln>
                <a:solidFill>
                  <a:srgbClr val="000000"/>
                </a:solidFill>
              </a:ln>
            </c:spPr>
          </c:marker>
          <c:xVal>
            <c:strRef>
              <c:f>Clustering!$I$13</c:f>
              <c:strCache>
                <c:ptCount val="1"/>
                <c:pt idx="0">
                  <c:v>6,45</c:v>
                </c:pt>
              </c:strCache>
            </c:strRef>
          </c:xVal>
          <c:yVal>
            <c:numRef>
              <c:f>Clustering!$H$13</c:f>
              <c:numCache>
                <c:formatCode>General</c:formatCode>
                <c:ptCount val="1"/>
                <c:pt idx="0">
                  <c:v>1</c:v>
                </c:pt>
              </c:numCache>
            </c:numRef>
          </c:yVal>
          <c:smooth val="0"/>
          <c:extLst>
            <c:ext xmlns:c16="http://schemas.microsoft.com/office/drawing/2014/chart" uri="{C3380CC4-5D6E-409C-BE32-E72D297353CC}">
              <c16:uniqueId val="{00000047-D850-5246-86C2-272D0437813F}"/>
            </c:ext>
          </c:extLst>
        </c:ser>
        <c:ser>
          <c:idx val="62"/>
          <c:order val="66"/>
          <c:tx>
            <c:strRef>
              <c:f>Clustering!$F$12</c:f>
              <c:strCache>
                <c:ptCount val="1"/>
                <c:pt idx="0">
                  <c:v>Transd.2</c:v>
                </c:pt>
              </c:strCache>
            </c:strRef>
          </c:tx>
          <c:spPr>
            <a:ln>
              <a:solidFill>
                <a:srgbClr val="000000"/>
              </a:solidFill>
            </a:ln>
          </c:spPr>
          <c:marker>
            <c:symbol val="triangle"/>
            <c:size val="10"/>
            <c:spPr>
              <a:solidFill>
                <a:schemeClr val="accent4"/>
              </a:solidFill>
              <a:ln>
                <a:solidFill>
                  <a:srgbClr val="000000"/>
                </a:solidFill>
              </a:ln>
            </c:spPr>
          </c:marker>
          <c:xVal>
            <c:numRef>
              <c:f>Clustering!$I$12</c:f>
              <c:numCache>
                <c:formatCode>General</c:formatCode>
                <c:ptCount val="1"/>
                <c:pt idx="0">
                  <c:v>14.87</c:v>
                </c:pt>
              </c:numCache>
            </c:numRef>
          </c:xVal>
          <c:yVal>
            <c:numRef>
              <c:f>Clustering!$H$12</c:f>
              <c:numCache>
                <c:formatCode>General</c:formatCode>
                <c:ptCount val="1"/>
                <c:pt idx="0">
                  <c:v>1</c:v>
                </c:pt>
              </c:numCache>
            </c:numRef>
          </c:yVal>
          <c:smooth val="0"/>
          <c:extLst>
            <c:ext xmlns:c16="http://schemas.microsoft.com/office/drawing/2014/chart" uri="{C3380CC4-5D6E-409C-BE32-E72D297353CC}">
              <c16:uniqueId val="{00000048-D850-5246-86C2-272D0437813F}"/>
            </c:ext>
          </c:extLst>
        </c:ser>
        <c:dLbls>
          <c:showLegendKey val="0"/>
          <c:showVal val="0"/>
          <c:showCatName val="0"/>
          <c:showSerName val="0"/>
          <c:showPercent val="0"/>
          <c:showBubbleSize val="0"/>
        </c:dLbls>
        <c:axId val="-2003947240"/>
        <c:axId val="-2003939688"/>
      </c:scatterChart>
      <c:valAx>
        <c:axId val="-2003947240"/>
        <c:scaling>
          <c:logBase val="10"/>
          <c:orientation val="minMax"/>
          <c:max val="1000"/>
        </c:scaling>
        <c:delete val="0"/>
        <c:axPos val="b"/>
        <c:title>
          <c:tx>
            <c:rich>
              <a:bodyPr/>
              <a:lstStyle/>
              <a:p>
                <a:pPr>
                  <a:defRPr sz="1800"/>
                </a:pPr>
                <a:r>
                  <a:rPr lang="en-US" sz="1800" dirty="0">
                    <a:latin typeface="Gill Sans MT" panose="020B0502020104020203" pitchFamily="34" charset="77"/>
                  </a:rPr>
                  <a:t>MAC (Millions)</a:t>
                </a:r>
              </a:p>
            </c:rich>
          </c:tx>
          <c:layout>
            <c:manualLayout>
              <c:xMode val="edge"/>
              <c:yMode val="edge"/>
              <c:x val="0.60974767681741004"/>
              <c:y val="0.8987199475065617"/>
            </c:manualLayout>
          </c:layout>
          <c:overlay val="0"/>
        </c:title>
        <c:numFmt formatCode="General" sourceLinked="1"/>
        <c:majorTickMark val="out"/>
        <c:minorTickMark val="none"/>
        <c:tickLblPos val="nextTo"/>
        <c:txPr>
          <a:bodyPr/>
          <a:lstStyle/>
          <a:p>
            <a:pPr>
              <a:defRPr sz="1800">
                <a:latin typeface="Gill Sans MT" panose="020B0502020104020203" pitchFamily="34" charset="77"/>
              </a:defRPr>
            </a:pPr>
            <a:endParaRPr lang="en-US"/>
          </a:p>
        </c:txPr>
        <c:crossAx val="-2003939688"/>
        <c:crosses val="autoZero"/>
        <c:crossBetween val="midCat"/>
      </c:valAx>
      <c:valAx>
        <c:axId val="-2003939688"/>
        <c:scaling>
          <c:logBase val="10"/>
          <c:orientation val="minMax"/>
        </c:scaling>
        <c:delete val="0"/>
        <c:axPos val="l"/>
        <c:majorGridlines/>
        <c:title>
          <c:tx>
            <c:rich>
              <a:bodyPr rot="-5400000" vert="horz"/>
              <a:lstStyle/>
              <a:p>
                <a:pPr>
                  <a:defRPr sz="2000"/>
                </a:pPr>
                <a:r>
                  <a:rPr lang="en-US" sz="2000" dirty="0">
                    <a:latin typeface="Gill Sans MT" panose="020B0502020104020203" pitchFamily="34" charset="77"/>
                  </a:rPr>
                  <a:t>FLOP/Byte</a:t>
                </a:r>
              </a:p>
            </c:rich>
          </c:tx>
          <c:layout>
            <c:manualLayout>
              <c:xMode val="edge"/>
              <c:yMode val="edge"/>
              <c:x val="0.3031805097345821"/>
              <c:y val="0.4159270341207349"/>
            </c:manualLayout>
          </c:layout>
          <c:overlay val="0"/>
        </c:title>
        <c:numFmt formatCode="General" sourceLinked="1"/>
        <c:majorTickMark val="out"/>
        <c:minorTickMark val="none"/>
        <c:tickLblPos val="nextTo"/>
        <c:txPr>
          <a:bodyPr/>
          <a:lstStyle/>
          <a:p>
            <a:pPr>
              <a:defRPr sz="1800">
                <a:latin typeface="Gill Sans MT" panose="020B0502020104020203" pitchFamily="34" charset="77"/>
              </a:defRPr>
            </a:pPr>
            <a:endParaRPr lang="en-US"/>
          </a:p>
        </c:txPr>
        <c:crossAx val="-2003947240"/>
        <c:crossesAt val="1E-3"/>
        <c:crossBetween val="midCat"/>
      </c:valAx>
      <c:spPr>
        <a:ln>
          <a:solidFill>
            <a:schemeClr val="tx1"/>
          </a:solidFill>
        </a:ln>
      </c:spPr>
    </c:plotArea>
    <c:legend>
      <c:legendPos val="t"/>
      <c:legendEntry>
        <c:idx val="1"/>
        <c:delete val="1"/>
      </c:legendEntry>
      <c:legendEntry>
        <c:idx val="2"/>
        <c:delete val="1"/>
      </c:legendEntry>
      <c:legendEntry>
        <c:idx val="3"/>
        <c:delete val="1"/>
      </c:legendEntry>
      <c:legendEntry>
        <c:idx val="4"/>
        <c:delete val="1"/>
      </c:legendEntry>
      <c:legendEntry>
        <c:idx val="5"/>
        <c:delete val="1"/>
      </c:legendEntry>
      <c:legendEntry>
        <c:idx val="6"/>
        <c:txPr>
          <a:bodyPr/>
          <a:lstStyle/>
          <a:p>
            <a:pPr>
              <a:defRPr sz="1800">
                <a:latin typeface="+mn-lt"/>
              </a:defRPr>
            </a:pPr>
            <a:endParaRPr lang="en-US"/>
          </a:p>
        </c:txPr>
      </c:legendEntry>
      <c:legendEntry>
        <c:idx val="7"/>
        <c:delete val="1"/>
      </c:legendEntry>
      <c:legendEntry>
        <c:idx val="8"/>
        <c:delete val="1"/>
      </c:legendEntry>
      <c:legendEntry>
        <c:idx val="10"/>
        <c:delete val="1"/>
      </c:legendEntry>
      <c:legendEntry>
        <c:idx val="11"/>
        <c:delete val="1"/>
      </c:legendEntry>
      <c:legendEntry>
        <c:idx val="12"/>
        <c:delete val="1"/>
      </c:legendEntry>
      <c:legendEntry>
        <c:idx val="13"/>
        <c:delete val="1"/>
      </c:legendEntry>
      <c:legendEntry>
        <c:idx val="14"/>
        <c:delete val="1"/>
      </c:legendEntry>
      <c:legendEntry>
        <c:idx val="15"/>
        <c:delete val="1"/>
      </c:legendEntry>
      <c:legendEntry>
        <c:idx val="16"/>
        <c:delete val="1"/>
      </c:legendEntry>
      <c:legendEntry>
        <c:idx val="17"/>
        <c:delete val="1"/>
      </c:legendEntry>
      <c:legendEntry>
        <c:idx val="18"/>
        <c:delete val="1"/>
      </c:legendEntry>
      <c:legendEntry>
        <c:idx val="19"/>
        <c:delete val="1"/>
      </c:legendEntry>
      <c:legendEntry>
        <c:idx val="20"/>
        <c:delete val="1"/>
      </c:legendEntry>
      <c:legendEntry>
        <c:idx val="21"/>
        <c:delete val="1"/>
      </c:legendEntry>
      <c:legendEntry>
        <c:idx val="22"/>
        <c:delete val="1"/>
      </c:legendEntry>
      <c:legendEntry>
        <c:idx val="23"/>
        <c:delete val="1"/>
      </c:legendEntry>
      <c:legendEntry>
        <c:idx val="24"/>
        <c:delete val="1"/>
      </c:legendEntry>
      <c:legendEntry>
        <c:idx val="25"/>
        <c:delete val="1"/>
      </c:legendEntry>
      <c:legendEntry>
        <c:idx val="26"/>
        <c:delete val="1"/>
      </c:legendEntry>
      <c:legendEntry>
        <c:idx val="27"/>
        <c:delete val="1"/>
      </c:legendEntry>
      <c:legendEntry>
        <c:idx val="28"/>
        <c:delete val="1"/>
      </c:legendEntry>
      <c:legendEntry>
        <c:idx val="29"/>
        <c:delete val="1"/>
      </c:legendEntry>
      <c:legendEntry>
        <c:idx val="30"/>
        <c:delete val="1"/>
      </c:legendEntry>
      <c:legendEntry>
        <c:idx val="31"/>
        <c:delete val="1"/>
      </c:legendEntry>
      <c:legendEntry>
        <c:idx val="32"/>
        <c:delete val="1"/>
      </c:legendEntry>
      <c:legendEntry>
        <c:idx val="34"/>
        <c:delete val="1"/>
      </c:legendEntry>
      <c:legendEntry>
        <c:idx val="35"/>
        <c:delete val="1"/>
      </c:legendEntry>
      <c:legendEntry>
        <c:idx val="36"/>
        <c:delete val="1"/>
      </c:legendEntry>
      <c:legendEntry>
        <c:idx val="37"/>
        <c:delete val="1"/>
      </c:legendEntry>
      <c:legendEntry>
        <c:idx val="38"/>
        <c:delete val="1"/>
      </c:legendEntry>
      <c:legendEntry>
        <c:idx val="39"/>
        <c:delete val="1"/>
      </c:legendEntry>
      <c:legendEntry>
        <c:idx val="40"/>
        <c:delete val="1"/>
      </c:legendEntry>
      <c:legendEntry>
        <c:idx val="41"/>
        <c:delete val="1"/>
      </c:legendEntry>
      <c:legendEntry>
        <c:idx val="42"/>
        <c:delete val="1"/>
      </c:legendEntry>
      <c:legendEntry>
        <c:idx val="43"/>
        <c:delete val="1"/>
      </c:legendEntry>
      <c:legendEntry>
        <c:idx val="45"/>
        <c:delete val="1"/>
      </c:legendEntry>
      <c:legendEntry>
        <c:idx val="46"/>
        <c:delete val="1"/>
      </c:legendEntry>
      <c:legendEntry>
        <c:idx val="47"/>
        <c:delete val="1"/>
      </c:legendEntry>
      <c:legendEntry>
        <c:idx val="48"/>
        <c:delete val="1"/>
      </c:legendEntry>
      <c:legendEntry>
        <c:idx val="49"/>
        <c:delete val="1"/>
      </c:legendEntry>
      <c:legendEntry>
        <c:idx val="50"/>
        <c:delete val="1"/>
      </c:legendEntry>
      <c:legendEntry>
        <c:idx val="51"/>
        <c:delete val="1"/>
      </c:legendEntry>
      <c:legendEntry>
        <c:idx val="52"/>
        <c:delete val="1"/>
      </c:legendEntry>
      <c:legendEntry>
        <c:idx val="53"/>
        <c:delete val="1"/>
      </c:legendEntry>
      <c:legendEntry>
        <c:idx val="54"/>
        <c:delete val="1"/>
      </c:legendEntry>
      <c:legendEntry>
        <c:idx val="55"/>
        <c:delete val="1"/>
      </c:legendEntry>
      <c:legendEntry>
        <c:idx val="56"/>
        <c:delete val="1"/>
      </c:legendEntry>
      <c:legendEntry>
        <c:idx val="57"/>
        <c:delete val="1"/>
      </c:legendEntry>
      <c:legendEntry>
        <c:idx val="58"/>
        <c:delete val="1"/>
      </c:legendEntry>
      <c:legendEntry>
        <c:idx val="59"/>
        <c:delete val="1"/>
      </c:legendEntry>
      <c:legendEntry>
        <c:idx val="60"/>
        <c:delete val="1"/>
      </c:legendEntry>
      <c:legendEntry>
        <c:idx val="62"/>
        <c:delete val="1"/>
      </c:legendEntry>
      <c:legendEntry>
        <c:idx val="64"/>
        <c:delete val="1"/>
      </c:legendEntry>
      <c:legendEntry>
        <c:idx val="65"/>
        <c:delete val="1"/>
      </c:legendEntry>
      <c:layout>
        <c:manualLayout>
          <c:xMode val="edge"/>
          <c:yMode val="edge"/>
          <c:x val="0"/>
          <c:y val="1.8925955266426948E-2"/>
          <c:w val="0.73669184535534205"/>
          <c:h val="0.170952816316532"/>
        </c:manualLayout>
      </c:layout>
      <c:overlay val="0"/>
      <c:txPr>
        <a:bodyPr/>
        <a:lstStyle/>
        <a:p>
          <a:pPr>
            <a:defRPr sz="1800"/>
          </a:pPr>
          <a:endParaRPr lang="en-US"/>
        </a:p>
      </c:txPr>
    </c:legend>
    <c:plotVisOnly val="1"/>
    <c:dispBlanksAs val="gap"/>
    <c:showDLblsOverMax val="0"/>
  </c:chart>
  <c:spPr>
    <a:ln>
      <a:noFill/>
    </a:ln>
  </c:spPr>
  <c:externalData r:id="rId2">
    <c:autoUpdate val="0"/>
  </c:externalData>
</c:chartSpace>
</file>

<file path=ppt/drawings/drawing1.xml><?xml version="1.0" encoding="utf-8"?>
<c:userShapes xmlns:c="http://schemas.openxmlformats.org/drawingml/2006/chart">
  <cdr:relSizeAnchor xmlns:cdr="http://schemas.openxmlformats.org/drawingml/2006/chartDrawing">
    <cdr:from>
      <cdr:x>0.90288</cdr:x>
      <cdr:y>0.12877</cdr:y>
    </cdr:from>
    <cdr:to>
      <cdr:x>0.90288</cdr:x>
      <cdr:y>0.59181</cdr:y>
    </cdr:to>
    <cdr:cxnSp macro="">
      <cdr:nvCxnSpPr>
        <cdr:cNvPr id="3" name="Straight Connector 2">
          <a:extLst xmlns:a="http://schemas.openxmlformats.org/drawingml/2006/main">
            <a:ext uri="{FF2B5EF4-FFF2-40B4-BE49-F238E27FC236}">
              <a16:creationId xmlns:a16="http://schemas.microsoft.com/office/drawing/2014/main" id="{098D1079-4621-DC4F-9D9C-ECCF83AB901A}"/>
            </a:ext>
          </a:extLst>
        </cdr:cNvPr>
        <cdr:cNvCxnSpPr/>
      </cdr:nvCxnSpPr>
      <cdr:spPr>
        <a:xfrm xmlns:a="http://schemas.openxmlformats.org/drawingml/2006/main" flipV="1">
          <a:off x="8393575" y="613458"/>
          <a:ext cx="0" cy="2205942"/>
        </a:xfrm>
        <a:prstGeom xmlns:a="http://schemas.openxmlformats.org/drawingml/2006/main" prst="line">
          <a:avLst/>
        </a:prstGeom>
        <a:ln xmlns:a="http://schemas.openxmlformats.org/drawingml/2006/main" w="28575">
          <a:solidFill>
            <a:schemeClr val="tx1">
              <a:lumMod val="75000"/>
              <a:lumOff val="25000"/>
            </a:schemeClr>
          </a:solidFill>
          <a:prstDash val="dash"/>
          <a:headEnd type="none" w="med" len="med"/>
          <a:tailEnd type="none"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3/2/25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3/2/25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7">
            <a:extLst>
              <a:ext uri="{FF2B5EF4-FFF2-40B4-BE49-F238E27FC236}">
                <a16:creationId xmlns:a16="http://schemas.microsoft.com/office/drawing/2014/main" id="{4970873D-26C9-4F4E-BB94-4E1EC127E8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1225" rtl="0" eaLnBrk="1" fontAlgn="auto" latinLnBrk="0" hangingPunct="1">
              <a:lnSpc>
                <a:spcPct val="100000"/>
              </a:lnSpc>
              <a:spcBef>
                <a:spcPct val="0"/>
              </a:spcBef>
              <a:spcAft>
                <a:spcPts val="0"/>
              </a:spcAft>
              <a:buClrTx/>
              <a:buSzTx/>
              <a:buFontTx/>
              <a:buNone/>
              <a:tabLst/>
              <a:defRPr/>
            </a:pPr>
            <a:fld id="{24E82DFE-E98A-254F-BFEC-3824591F846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1225" rtl="0" eaLnBrk="1" fontAlgn="auto" latinLnBrk="0" hangingPunct="1">
                <a:lnSpc>
                  <a:spcPct val="100000"/>
                </a:lnSpc>
                <a:spcBef>
                  <a:spcPct val="0"/>
                </a:spcBef>
                <a:spcAft>
                  <a:spcPts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46146" name="Rectangle 2">
            <a:extLst>
              <a:ext uri="{FF2B5EF4-FFF2-40B4-BE49-F238E27FC236}">
                <a16:creationId xmlns:a16="http://schemas.microsoft.com/office/drawing/2014/main" id="{C2A0FF1F-825F-734E-90D6-E0ED72CA90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6147" name="Rectangle 3">
            <a:extLst>
              <a:ext uri="{FF2B5EF4-FFF2-40B4-BE49-F238E27FC236}">
                <a16:creationId xmlns:a16="http://schemas.microsoft.com/office/drawing/2014/main" id="{9CF49887-C12A-984F-8FC8-8B47E5DE79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26018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1148748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3493234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1288851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180720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2210528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999175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410155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2177209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615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388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68587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A2F704-0392-374E-9548-FE28CBDE16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42387614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B959945-7217-484B-8E74-88DC87A74BB0}" type="slidenum">
              <a:rPr lang="en-US" smtClean="0"/>
              <a:pPr/>
              <a:t>60</a:t>
            </a:fld>
            <a:endParaRPr lang="en-US"/>
          </a:p>
        </p:txBody>
      </p:sp>
    </p:spTree>
    <p:extLst>
      <p:ext uri="{BB962C8B-B14F-4D97-AF65-F5344CB8AC3E}">
        <p14:creationId xmlns:p14="http://schemas.microsoft.com/office/powerpoint/2010/main" val="35170242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61</a:t>
            </a:fld>
            <a:endParaRPr lang="en-US"/>
          </a:p>
        </p:txBody>
      </p:sp>
    </p:spTree>
    <p:extLst>
      <p:ext uri="{BB962C8B-B14F-4D97-AF65-F5344CB8AC3E}">
        <p14:creationId xmlns:p14="http://schemas.microsoft.com/office/powerpoint/2010/main" val="10093478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62</a:t>
            </a:fld>
            <a:endParaRPr lang="en-US"/>
          </a:p>
        </p:txBody>
      </p:sp>
    </p:spTree>
    <p:extLst>
      <p:ext uri="{BB962C8B-B14F-4D97-AF65-F5344CB8AC3E}">
        <p14:creationId xmlns:p14="http://schemas.microsoft.com/office/powerpoint/2010/main" val="40778373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[CLICK] We analyze inference execution on the accelerator using 24 edge NN models that serve as internal benchmarks for the Google Edge TPU, including</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6 RNN Transducers, used for applications such as automatic speech recognition.</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13 convolutional neural networks (CNNs), typically used for applications such as image classification and object detection</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dirty="0"/>
              <a:t>[CLICK] 2 long short-term memories (LSTMs), used for applications such as language translation and and handwriting recognition, and</a:t>
            </a:r>
          </a:p>
          <a:p>
            <a:endParaRPr lang="en-US" dirty="0"/>
          </a:p>
          <a:p>
            <a:r>
              <a:rPr lang="en-US" dirty="0"/>
              <a:t>[CLICK] 3 recurrent  convolutional neural networks  (RCNNs), used for applications such as image captioning</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[NEXT]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63300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We draw key two insights from our model analysis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[CLICK] First, we observe a large variation in terms of layer characteristics across different models.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[CLICK] To illustrate, the figure  shows the total parameter footprint vs. the FLOP/B ratio (or reuse) across the layers of representative CNNs, LSTMs, and Transducers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[CLICK] We observe from the figure that that layers from LSTMs and Transducers have larger parameter footprints and lower reuse than layers from CNNs.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[NEXT]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16977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Second, even within a single model, layers show variation in terms of layer characteristics </a:t>
            </a:r>
          </a:p>
          <a:p>
            <a:endParaRPr lang="en-US" dirty="0"/>
          </a:p>
          <a:p>
            <a:r>
              <a:rPr lang="en-US" dirty="0"/>
              <a:t>[CLICK] For example, we observe that layers in a single CNN models show</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 varying MAC intensity of up to 200x across different layers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[CLICK] a varying flop/byte ratio of up to 244x across  different layers</a:t>
            </a:r>
          </a:p>
          <a:p>
            <a:endParaRPr lang="en-US" dirty="0"/>
          </a:p>
          <a:p>
            <a:r>
              <a:rPr lang="en-US" dirty="0"/>
              <a:t>[NEXT]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93836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 In a baseline system, different machine learning models are execute in a single, monolithic edge accelerator, which leads to performance and energy issues.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On the other hand, Mensa distributes the layers from an NN model using a runtime scheduler across a collection of smaller hardware accelerators that are catered the properties of different layer types. By specializing each accelerator to a subset of layers, Mensa avoids the shortcomings of current monolithic edge ML accelerators, resulting in a highly-efficient and high-performance accelerator with a much smaller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I will give an brief overview of Mensa’s </a:t>
            </a:r>
            <a:r>
              <a:rPr lang="en-US" dirty="0" err="1"/>
              <a:t>ruy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[NEXT]</a:t>
            </a: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36967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need to decide how many accelerators we need based on the key characteristics of our NN models.</a:t>
            </a:r>
          </a:p>
          <a:p>
            <a:endParaRPr lang="en-US" dirty="0"/>
          </a:p>
          <a:p>
            <a:r>
              <a:rPr lang="en-US" dirty="0"/>
              <a:t>[CLICK] We make a key observation that the majority of the layers we target fall into five major families in terms key characteristics that impact hardware design</a:t>
            </a:r>
            <a:br>
              <a:rPr lang="en-US" dirty="0"/>
            </a:br>
            <a:endParaRPr lang="en-US" dirty="0"/>
          </a:p>
          <a:p>
            <a:r>
              <a:rPr lang="en-US" dirty="0"/>
              <a:t>[CLICK] First, we find two Families of layers (families 1 and 2) that have low parameter footprint and high data reuse and MAC intensity.  We call such layers compute-centric layers. </a:t>
            </a:r>
          </a:p>
          <a:p>
            <a:endParaRPr lang="en-US" dirty="0"/>
          </a:p>
          <a:p>
            <a:r>
              <a:rPr lang="en-US" dirty="0"/>
              <a:t>[CLICK] Second, we find three families of layers (families, 3, 4 and 5) that have high parameter footprint , low data reuse and MAC intensity. We call such layers data-centric layers.</a:t>
            </a:r>
          </a:p>
          <a:p>
            <a:endParaRPr lang="en-US" dirty="0"/>
          </a:p>
          <a:p>
            <a:endParaRPr lang="en-US" dirty="0"/>
          </a:p>
          <a:p>
            <a:r>
              <a:rPr lang="en-US" dirty="0"/>
              <a:t>[NEXT]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15662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[CLICK] The goal of Mensa’s software runtime scheduler is to identify which accelerator each layer in an NN model should run on. It works as follows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[CLICK] The scheduler gets a NN model as an input.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[CLICK] It also has two other pieces of information: (1) the characteristics of each layer; and (2) the key characteristics  of the available  hardware accelerators.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[CLICK] As I will show next, different layers tend to group into a smaller set of layer families with sharing key properties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[CLICK] In this way we can have a small pool of edge accelerators where each accelerator caters to a specific family of layers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[CLICK] We collect the characteristics of the accelerators and layers once prior to inference execution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r>
              <a:rPr lang="en-US" dirty="0"/>
              <a:t>[CLICK] With all this information, the scheduler generates a per-layer mapping between layers and accelerators by utilizing a mapping heuristic. </a:t>
            </a:r>
          </a:p>
          <a:p>
            <a:endParaRPr lang="en-US" dirty="0"/>
          </a:p>
          <a:p>
            <a:r>
              <a:rPr lang="en-US" dirty="0"/>
              <a:t>[NEXT].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1996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4</a:t>
            </a:fld>
            <a:endParaRPr lang="en-US"/>
          </a:p>
        </p:txBody>
      </p:sp>
    </p:spTree>
    <p:extLst>
      <p:ext uri="{BB962C8B-B14F-4D97-AF65-F5344CB8AC3E}">
        <p14:creationId xmlns:p14="http://schemas.microsoft.com/office/powerpoint/2010/main" val="2817956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[CLICK] Fist, Mensa-G placement of accelerators and careful dataflow design enables to reduce the energy consumed by  on-chip and off-chip parameter traffic by 15.3x on average compared to the baseline.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[CLICK] Second, Mensa-G reduces the dynamic energy of on-chip buffers and </a:t>
            </a:r>
            <a:r>
              <a:rPr lang="en-US" sz="1200" kern="1200" dirty="0" err="1">
                <a:solidFill>
                  <a:schemeClr val="tx1"/>
                </a:solidFill>
                <a:latin typeface="+mn-lt"/>
                <a:ea typeface="+mn-ea"/>
                <a:cs typeface="+mn-cs"/>
              </a:rPr>
              <a:t>Noc</a:t>
            </a:r>
            <a:r>
              <a:rPr lang="en-US" sz="1200" kern="1200" dirty="0">
                <a:solidFill>
                  <a:schemeClr val="tx1"/>
                </a:solidFill>
                <a:latin typeface="+mn-lt"/>
                <a:ea typeface="+mn-ea"/>
                <a:cs typeface="+mn-cs"/>
              </a:rPr>
              <a:t> by almost 50x compared to the Baseline system with high </a:t>
            </a:r>
            <a:r>
              <a:rPr lang="en-US" sz="1200" kern="1200" dirty="0" err="1">
                <a:solidFill>
                  <a:schemeClr val="tx1"/>
                </a:solidFill>
                <a:latin typeface="+mn-lt"/>
                <a:ea typeface="+mn-ea"/>
                <a:cs typeface="+mn-cs"/>
              </a:rPr>
              <a:t>bw</a:t>
            </a:r>
            <a:r>
              <a:rPr lang="en-US" sz="1200" kern="1200" dirty="0">
                <a:solidFill>
                  <a:schemeClr val="tx1"/>
                </a:solidFill>
                <a:latin typeface="+mn-lt"/>
                <a:ea typeface="+mn-ea"/>
                <a:cs typeface="+mn-cs"/>
              </a:rPr>
              <a:t> memory.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[CLICK] We conclude that Mensa-G  reduces energy by 66% and improves inference energy efficiency by 3.0x compared to the baseline edge TPU.</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[NEXT] </a:t>
            </a:r>
          </a:p>
          <a:p>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30864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We also analyze Mensa-G’s throughput compared to the Baseline edge TPU and  Baseline edge TPU  with the high bandwidth off-chip memory </a:t>
            </a:r>
          </a:p>
          <a:p>
            <a:endParaRPr lang="en-US" dirty="0"/>
          </a:p>
          <a:p>
            <a:r>
              <a:rPr lang="en-US" dirty="0"/>
              <a:t>[CLICK] We observe that Mensa-G’s improve throughput compared to the baseline edge TPU by 3.1X on average </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AF155A-3E34-6345-A372-944A02B4DA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1145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32259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39629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A2F704-0392-374E-9548-FE28CBDE16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7984420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ＭＳ Ｐゴシック" charset="0"/>
                <a:cs typeface="ＭＳ Ｐゴシック" charset="0"/>
              </a:rPr>
              <a:t>* The operating voltage is 1.25V:</a:t>
            </a:r>
            <a:br>
              <a:rPr lang="en-US" sz="1200" b="0" kern="1200" dirty="0">
                <a:solidFill>
                  <a:schemeClr val="tx1"/>
                </a:solidFill>
                <a:effectLst/>
                <a:latin typeface="+mn-lt"/>
                <a:ea typeface="ＭＳ Ｐゴシック" charset="0"/>
                <a:cs typeface="ＭＳ Ｐゴシック" charset="0"/>
              </a:rPr>
            </a:br>
            <a:r>
              <a:rPr lang="en-US" sz="1200" b="0" kern="1200" dirty="0">
                <a:solidFill>
                  <a:schemeClr val="tx1"/>
                </a:solidFill>
                <a:effectLst/>
                <a:latin typeface="+mn-lt"/>
                <a:ea typeface="ＭＳ Ｐゴシック" charset="0"/>
                <a:cs typeface="ＭＳ Ｐゴシック" charset="0"/>
              </a:rPr>
              <a:t>- Lowered from 1.35V of the normal GDDR6, for bank parallel operation.</a:t>
            </a:r>
            <a:endParaRPr lang="en-US" b="0" dirty="0"/>
          </a:p>
          <a:p>
            <a:r>
              <a:rPr lang="en-US" sz="1200" b="0" kern="1200" dirty="0">
                <a:solidFill>
                  <a:schemeClr val="tx1"/>
                </a:solidFill>
                <a:effectLst/>
                <a:latin typeface="+mn-lt"/>
                <a:ea typeface="ＭＳ Ｐゴシック" charset="0"/>
                <a:cs typeface="ＭＳ Ｐゴシック" charset="0"/>
              </a:rPr>
              <a:t>* 16Gb/s is reached at 1.25V in DL operation.</a:t>
            </a:r>
            <a:endParaRPr lang="en-US" b="0" dirty="0"/>
          </a:p>
          <a:p>
            <a:endParaRPr lang="en-US" b="0" dirty="0"/>
          </a:p>
          <a:p>
            <a:r>
              <a:rPr lang="en-US" b="0" dirty="0"/>
              <a:t>Flat-lid package for lower thermal resistance.</a:t>
            </a:r>
          </a:p>
          <a:p>
            <a:endParaRPr lang="en-US" b="0" dirty="0"/>
          </a:p>
          <a:p>
            <a:r>
              <a:rPr lang="en-US" b="0" dirty="0"/>
              <a:t>Tested in a prototype system with an FPGA (connected to host CPU via PCIe).</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973AD7-D932-2641-9FAC-D90A34A34A63}" type="slidenum">
              <a:rPr kumimoji="0" lang="en-US"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6401419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A2F704-0392-374E-9548-FE28CBDE16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6947496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87</a:t>
            </a:fld>
            <a:endParaRPr lang="en-US"/>
          </a:p>
        </p:txBody>
      </p:sp>
    </p:spTree>
    <p:extLst>
      <p:ext uri="{BB962C8B-B14F-4D97-AF65-F5344CB8AC3E}">
        <p14:creationId xmlns:p14="http://schemas.microsoft.com/office/powerpoint/2010/main" val="543214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and the second is </a:t>
            </a:r>
            <a:r>
              <a:rPr lang="en-US" baseline="0" dirty="0" err="1"/>
              <a:t>alphadata</a:t>
            </a:r>
            <a:r>
              <a:rPr lang="en-US" baseline="0" dirty="0"/>
              <a:t> 9v3 with DDR4</a:t>
            </a:r>
          </a:p>
          <a:p>
            <a:endParaRPr lang="en-US" baseline="0" dirty="0"/>
          </a:p>
          <a:p>
            <a:r>
              <a:rPr lang="en-US" baseline="0" dirty="0"/>
              <a:t>Our CPU-FPGA heterogeneous platform offloads the </a:t>
            </a:r>
            <a:r>
              <a:rPr lang="en-US" sz="1200" dirty="0">
                <a:solidFill>
                  <a:schemeClr val="accent6">
                    <a:lumMod val="75000"/>
                  </a:schemeClr>
                </a:solidFill>
              </a:rPr>
              <a:t>rep-</a:t>
            </a:r>
            <a:r>
              <a:rPr lang="en-US" sz="1200" dirty="0" err="1">
                <a:solidFill>
                  <a:schemeClr val="accent6">
                    <a:lumMod val="75000"/>
                  </a:schemeClr>
                </a:solidFill>
              </a:rPr>
              <a:t>ri</a:t>
            </a:r>
            <a:r>
              <a:rPr lang="en-US" sz="1200" dirty="0">
                <a:solidFill>
                  <a:schemeClr val="accent6">
                    <a:lumMod val="75000"/>
                  </a:schemeClr>
                </a:solidFill>
              </a:rPr>
              <a:t>-</a:t>
            </a:r>
            <a:r>
              <a:rPr lang="en-US" sz="1200" dirty="0" err="1">
                <a:solidFill>
                  <a:schemeClr val="accent6">
                    <a:lumMod val="75000"/>
                  </a:schemeClr>
                </a:solidFill>
              </a:rPr>
              <a:t>zen-tuh-tiv</a:t>
            </a:r>
            <a:r>
              <a:rPr lang="en-US" sz="1200" dirty="0">
                <a:solidFill>
                  <a:schemeClr val="accent6">
                    <a:lumMod val="75000"/>
                  </a:schemeClr>
                </a:solidFill>
              </a:rPr>
              <a:t> </a:t>
            </a:r>
            <a:r>
              <a:rPr lang="en-US" baseline="0" dirty="0"/>
              <a:t>weather kernels onto the FPGA</a:t>
            </a:r>
          </a:p>
          <a:p>
            <a:endParaRPr lang="en-US" baseline="0" dirty="0"/>
          </a:p>
          <a:p>
            <a:r>
              <a:rPr lang="en-US" baseline="0" dirty="0"/>
              <a:t>% with 98% of stencil execution time</a:t>
            </a:r>
          </a:p>
          <a:p>
            <a:endParaRPr lang="en-US" baseline="0" dirty="0"/>
          </a:p>
          <a:p>
            <a:endParaRPr lang="en-US" baseline="0" dirty="0"/>
          </a:p>
          <a:p>
            <a:r>
              <a:rPr lang="en-US" baseline="0" dirty="0"/>
              <a:t>%In the execution flow of our application:</a:t>
            </a:r>
          </a:p>
          <a:p>
            <a:pPr marL="171450" indent="-171450">
              <a:buFontTx/>
              <a:buChar char="-"/>
            </a:pPr>
            <a:r>
              <a:rPr lang="en-US" baseline="0" dirty="0"/>
              <a:t>Application data is stored in the HOST DRAM</a:t>
            </a:r>
          </a:p>
          <a:p>
            <a:pPr marL="171450" indent="-171450">
              <a:buFontTx/>
              <a:buChar char="-"/>
            </a:pPr>
            <a:r>
              <a:rPr lang="en-US" baseline="0" dirty="0"/>
              <a:t>Since our platform offers memory-coherent access of FPGA to the system memory, we build a pipelined execution, where communication time for transferring data from host to FPGA memory is masked with the actual FPGA processing</a:t>
            </a:r>
          </a:p>
          <a:p>
            <a:pPr marL="171450" indent="-171450">
              <a:buFontTx/>
              <a:buChar char="-"/>
            </a:pPr>
            <a:endParaRPr lang="en-US"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a:t>
            </a:r>
            <a:r>
              <a:rPr lang="en-US" baseline="0" dirty="0"/>
              <a:t>Despite the low computational complexity, we were able to hide the memory access latency with the CAPI2 interface</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2B71F7F3-9543-40DF-A656-8B6347E0E941}" type="slidenum">
              <a:rPr lang="en-US" smtClean="0"/>
              <a:t>88</a:t>
            </a:fld>
            <a:endParaRPr lang="en-US"/>
          </a:p>
        </p:txBody>
      </p:sp>
    </p:spTree>
    <p:extLst>
      <p:ext uri="{BB962C8B-B14F-4D97-AF65-F5344CB8AC3E}">
        <p14:creationId xmlns:p14="http://schemas.microsoft.com/office/powerpoint/2010/main" val="4586313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complete design flow. All the tasks execute in a dataflow manner that enables task-level parallelism.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that we show only a single port-based PE operation.  However, for multiple PEs, we enable multiple HBM ports.</a:t>
            </a:r>
          </a:p>
          <a:p>
            <a:endParaRPr lang="en-US" dirty="0"/>
          </a:p>
        </p:txBody>
      </p:sp>
      <p:sp>
        <p:nvSpPr>
          <p:cNvPr id="4" name="Slide Number Placeholder 3"/>
          <p:cNvSpPr>
            <a:spLocks noGrp="1"/>
          </p:cNvSpPr>
          <p:nvPr>
            <p:ph type="sldNum" sz="quarter" idx="10"/>
          </p:nvPr>
        </p:nvSpPr>
        <p:spPr/>
        <p:txBody>
          <a:bodyPr/>
          <a:lstStyle/>
          <a:p>
            <a:fld id="{2B71F7F3-9543-40DF-A656-8B6347E0E941}" type="slidenum">
              <a:rPr lang="en-US" smtClean="0"/>
              <a:t>89</a:t>
            </a:fld>
            <a:endParaRPr lang="en-US"/>
          </a:p>
        </p:txBody>
      </p:sp>
    </p:spTree>
    <p:extLst>
      <p:ext uri="{BB962C8B-B14F-4D97-AF65-F5344CB8AC3E}">
        <p14:creationId xmlns:p14="http://schemas.microsoft.com/office/powerpoint/2010/main" val="2998287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A2F704-0392-374E-9548-FE28CBDE16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7787303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carefully designing</a:t>
            </a:r>
            <a:r>
              <a:rPr lang="en-US" baseline="0" dirty="0"/>
              <a:t> the micro-</a:t>
            </a:r>
            <a:r>
              <a:rPr lang="en-US" baseline="0" dirty="0" err="1"/>
              <a:t>archictecture</a:t>
            </a:r>
            <a:r>
              <a:rPr lang="en-US" baseline="0" dirty="0"/>
              <a:t> architecture with application specific heterogeneous memory hierarchy, </a:t>
            </a:r>
            <a:r>
              <a:rPr lang="en-US" dirty="0"/>
              <a:t>NERO</a:t>
            </a:r>
            <a:r>
              <a:rPr lang="en-US" baseline="0" dirty="0"/>
              <a:t> is</a:t>
            </a:r>
            <a:r>
              <a:rPr lang="en-US" dirty="0"/>
              <a:t> 4.2 times and 8.3 times faster </a:t>
            </a:r>
            <a:r>
              <a:rPr lang="en-US" baseline="0" dirty="0"/>
              <a:t>for vertical advection and horizontal diffusion respectively</a:t>
            </a:r>
            <a:r>
              <a:rPr lang="en-US" dirty="0"/>
              <a:t> than a complete~POWER9~socket. </a:t>
            </a:r>
          </a:p>
          <a:p>
            <a:endParaRPr lang="en-US" dirty="0"/>
          </a:p>
        </p:txBody>
      </p:sp>
      <p:sp>
        <p:nvSpPr>
          <p:cNvPr id="4" name="Slide Number Placeholder 3"/>
          <p:cNvSpPr>
            <a:spLocks noGrp="1"/>
          </p:cNvSpPr>
          <p:nvPr>
            <p:ph type="sldNum" sz="quarter" idx="5"/>
          </p:nvPr>
        </p:nvSpPr>
        <p:spPr/>
        <p:txBody>
          <a:bodyPr/>
          <a:lstStyle/>
          <a:p>
            <a:fld id="{2B71F7F3-9543-40DF-A656-8B6347E0E941}" type="slidenum">
              <a:rPr lang="en-US" smtClean="0"/>
              <a:t>90</a:t>
            </a:fld>
            <a:endParaRPr lang="en-US"/>
          </a:p>
        </p:txBody>
      </p:sp>
    </p:spTree>
    <p:extLst>
      <p:ext uri="{BB962C8B-B14F-4D97-AF65-F5344CB8AC3E}">
        <p14:creationId xmlns:p14="http://schemas.microsoft.com/office/powerpoint/2010/main" val="18812603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A2F704-0392-374E-9548-FE28CBDE16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6146669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92</a:t>
            </a:fld>
            <a:endParaRPr lang="en-US" altLang="en-US"/>
          </a:p>
        </p:txBody>
      </p:sp>
    </p:spTree>
    <p:extLst>
      <p:ext uri="{BB962C8B-B14F-4D97-AF65-F5344CB8AC3E}">
        <p14:creationId xmlns:p14="http://schemas.microsoft.com/office/powerpoint/2010/main" val="41227108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Blocking = No concurrent access from host.</a:t>
            </a:r>
          </a:p>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95</a:t>
            </a:fld>
            <a:endParaRPr lang="en-US" altLang="en-US"/>
          </a:p>
        </p:txBody>
      </p:sp>
    </p:spTree>
    <p:extLst>
      <p:ext uri="{BB962C8B-B14F-4D97-AF65-F5344CB8AC3E}">
        <p14:creationId xmlns:p14="http://schemas.microsoft.com/office/powerpoint/2010/main" val="32919454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A2F704-0392-374E-9548-FE28CBDE16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7893379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[CLICK] The goal of the scalability analysis we perform is to nail down the specific sources of data movement bottlenecks in the application.</a:t>
            </a:r>
          </a:p>
          <a:p>
            <a:endParaRPr lang="en-US" dirty="0"/>
          </a:p>
          <a:p>
            <a:r>
              <a:rPr lang="en-US" dirty="0"/>
              <a:t>In this analysis, we evaluate the performance and energy scaling of an application in three different system configurations; and  collect the key metrics for our bottleneck classification </a:t>
            </a:r>
          </a:p>
          <a:p>
            <a:endParaRPr lang="en-US" dirty="0"/>
          </a:p>
          <a:p>
            <a:r>
              <a:rPr lang="en-US" dirty="0"/>
              <a:t>[CLICK] During scalability analysis, we simulate three system configurations of a general-purpose multicore processor. To this end, we build a framework that integrates the </a:t>
            </a:r>
            <a:r>
              <a:rPr lang="en-US" dirty="0" err="1"/>
              <a:t>ZSim</a:t>
            </a:r>
            <a:r>
              <a:rPr lang="en-US" dirty="0"/>
              <a:t> CPU simulator with the </a:t>
            </a:r>
            <a:r>
              <a:rPr lang="en-US" dirty="0" err="1"/>
              <a:t>Ramulator</a:t>
            </a:r>
            <a:r>
              <a:rPr lang="en-US" dirty="0"/>
              <a:t> memory simulator to produce a fast, scalable, and cycle-accurate open-source simulator called DAMOV-SIM. We use </a:t>
            </a:r>
            <a:r>
              <a:rPr lang="en-US" dirty="0" err="1"/>
              <a:t>ZSim</a:t>
            </a:r>
            <a:r>
              <a:rPr lang="en-US" dirty="0"/>
              <a:t> to simulate the core microarchitecture, cache hierarchy, coherence protocol, and prefetchers. We use </a:t>
            </a:r>
            <a:r>
              <a:rPr lang="en-US" dirty="0" err="1"/>
              <a:t>Ramulator</a:t>
            </a:r>
            <a:r>
              <a:rPr lang="en-US" dirty="0"/>
              <a:t> to simulate the DRAM architecture, memory controllers, and memory accesses.</a:t>
            </a:r>
          </a:p>
          <a:p>
            <a:endParaRPr lang="en-US" dirty="0"/>
          </a:p>
          <a:p>
            <a:r>
              <a:rPr lang="en-US" dirty="0"/>
              <a:t>[CLICK] The first configuration we evaluate is of a host CPU with a deep cache hierarchy, with a 32 KB, private L1 cache, a 256 KB private  L2 cache,  and a shared 8MB L3 cache.</a:t>
            </a:r>
          </a:p>
          <a:p>
            <a:endParaRPr lang="en-US" dirty="0"/>
          </a:p>
          <a:p>
            <a:r>
              <a:rPr lang="en-US" dirty="0"/>
              <a:t>[CLICK] The second configuration is of an NDP CPU with only a private read-only  L1 cache of 32 KB.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our paper we evaluate an third configuration that includes hardware prefetcher on top of configuration 1. However, we omit such configuration in this talk.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remaining components of the processor configuration are kept the same to isolate the impact of only the caches, prefetchers, and NDP.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way, we expect that the performance and energy differences between the three configurations to come exclusively from the different data movement requirements. </a:t>
            </a:r>
          </a:p>
          <a:p>
            <a:endParaRPr lang="en-US" dirty="0"/>
          </a:p>
          <a:p>
            <a:r>
              <a:rPr lang="en-US" dirty="0"/>
              <a:t> [CLICK] For all configurations, we sweep the number of CPU cores in our analysis from 1 to 256, as previous works  show that large core counts are necessary to saturate the bandwidth provided by modern high-bandwidth memories, and because modern CPUs and NDP proposals can have varying core counts.</a:t>
            </a:r>
          </a:p>
          <a:p>
            <a:endParaRPr lang="en-US" dirty="0"/>
          </a:p>
          <a:p>
            <a:r>
              <a:rPr lang="en-US" dirty="0"/>
              <a:t>[CLICK] We simulate a memory architecture similar to the Hybrid Memory Cube device where the host CPU accesses memory through a high-speed off-chip link, </a:t>
            </a:r>
          </a:p>
          <a:p>
            <a:endParaRPr lang="en-US" dirty="0"/>
          </a:p>
          <a:p>
            <a:r>
              <a:rPr lang="en-US" dirty="0"/>
              <a:t>[CLICK] and  the NDP logic resides in the logic layer of the memory chip and has direct access to the DRAM banks, thus taking advantage of higher memory bandwidth and lower memory latency. </a:t>
            </a:r>
          </a:p>
          <a:p>
            <a:endParaRPr lang="en-US" dirty="0"/>
          </a:p>
          <a:p>
            <a:r>
              <a:rPr lang="en-US" dirty="0"/>
              <a:t>[NEXT]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4410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open source DAMOV to facilitate further research in mitigating data movement bottlenecks, including in near data processing.</a:t>
            </a:r>
          </a:p>
          <a:p>
            <a:endParaRPr lang="en-US" dirty="0"/>
          </a:p>
          <a:p>
            <a:r>
              <a:rPr lang="en-US" dirty="0"/>
              <a:t>[CLICK] In our DAMOV repository, we provide</a:t>
            </a:r>
          </a:p>
          <a:p>
            <a:endParaRPr lang="en-US" dirty="0"/>
          </a:p>
          <a:p>
            <a:r>
              <a:rPr lang="en-US" dirty="0"/>
              <a:t>[CLICK] The complete set of 144 application functions that compose our benchmark suite</a:t>
            </a:r>
          </a:p>
          <a:p>
            <a:endParaRPr lang="en-US" dirty="0"/>
          </a:p>
          <a:p>
            <a:r>
              <a:rPr lang="en-US" dirty="0"/>
              <a:t>[CLICK] And our DAMOV-SIM simulator</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109437-7086-8D43-B75A-27CE5E6EC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4356715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open source DAMOV to facilitate further research in mitigating data movement bottlenecks, including in near data processing.</a:t>
            </a:r>
          </a:p>
          <a:p>
            <a:endParaRPr lang="en-US" dirty="0"/>
          </a:p>
          <a:p>
            <a:r>
              <a:rPr lang="en-US" dirty="0"/>
              <a:t>[CLICK] In our DAMOV repository, we provide</a:t>
            </a:r>
          </a:p>
          <a:p>
            <a:endParaRPr lang="en-US" dirty="0"/>
          </a:p>
          <a:p>
            <a:r>
              <a:rPr lang="en-US" dirty="0"/>
              <a:t>[CLICK] The complete set of 144 application functions that compose our benchmark suite</a:t>
            </a:r>
          </a:p>
          <a:p>
            <a:endParaRPr lang="en-US" dirty="0"/>
          </a:p>
          <a:p>
            <a:r>
              <a:rPr lang="en-US" dirty="0"/>
              <a:t>[CLICK] And our DAMOV-SIM simulator</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109437-7086-8D43-B75A-27CE5E6EC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42433575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109</a:t>
            </a:fld>
            <a:endParaRPr lang="en-US"/>
          </a:p>
        </p:txBody>
      </p:sp>
    </p:spTree>
    <p:extLst>
      <p:ext uri="{BB962C8B-B14F-4D97-AF65-F5344CB8AC3E}">
        <p14:creationId xmlns:p14="http://schemas.microsoft.com/office/powerpoint/2010/main" val="8077775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110</a:t>
            </a:fld>
            <a:endParaRPr lang="en-US"/>
          </a:p>
        </p:txBody>
      </p:sp>
    </p:spTree>
    <p:extLst>
      <p:ext uri="{BB962C8B-B14F-4D97-AF65-F5344CB8AC3E}">
        <p14:creationId xmlns:p14="http://schemas.microsoft.com/office/powerpoint/2010/main" val="3446122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3678843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111</a:t>
            </a:fld>
            <a:endParaRPr lang="en-US"/>
          </a:p>
        </p:txBody>
      </p:sp>
    </p:spTree>
    <p:extLst>
      <p:ext uri="{BB962C8B-B14F-4D97-AF65-F5344CB8AC3E}">
        <p14:creationId xmlns:p14="http://schemas.microsoft.com/office/powerpoint/2010/main" val="27440308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7">
            <a:extLst>
              <a:ext uri="{FF2B5EF4-FFF2-40B4-BE49-F238E27FC236}">
                <a16:creationId xmlns:a16="http://schemas.microsoft.com/office/drawing/2014/main" id="{4970873D-26C9-4F4E-BB94-4E1EC127E8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1225" rtl="0" eaLnBrk="1" fontAlgn="auto" latinLnBrk="0" hangingPunct="1">
              <a:lnSpc>
                <a:spcPct val="100000"/>
              </a:lnSpc>
              <a:spcBef>
                <a:spcPct val="0"/>
              </a:spcBef>
              <a:spcAft>
                <a:spcPts val="0"/>
              </a:spcAft>
              <a:buClrTx/>
              <a:buSzTx/>
              <a:buFontTx/>
              <a:buNone/>
              <a:tabLst/>
              <a:defRPr/>
            </a:pPr>
            <a:fld id="{24E82DFE-E98A-254F-BFEC-3824591F846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1225" rtl="0" eaLnBrk="1" fontAlgn="auto" latinLnBrk="0" hangingPunct="1">
                <a:lnSpc>
                  <a:spcPct val="100000"/>
                </a:lnSpc>
                <a:spcBef>
                  <a:spcPct val="0"/>
                </a:spcBef>
                <a:spcAft>
                  <a:spcPts val="0"/>
                </a:spcAft>
                <a:buClrTx/>
                <a:buSzTx/>
                <a:buFontTx/>
                <a:buNone/>
                <a:tabLst/>
                <a:defRPr/>
              </a:pPr>
              <a:t>112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46146" name="Rectangle 2">
            <a:extLst>
              <a:ext uri="{FF2B5EF4-FFF2-40B4-BE49-F238E27FC236}">
                <a16:creationId xmlns:a16="http://schemas.microsoft.com/office/drawing/2014/main" id="{C2A0FF1F-825F-734E-90D6-E0ED72CA90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6147" name="Rectangle 3">
            <a:extLst>
              <a:ext uri="{FF2B5EF4-FFF2-40B4-BE49-F238E27FC236}">
                <a16:creationId xmlns:a16="http://schemas.microsoft.com/office/drawing/2014/main" id="{9CF49887-C12A-984F-8FC8-8B47E5DE79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74346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9285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A2F704-0392-374E-9548-FE28CBDE16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471934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A2F704-0392-374E-9548-FE28CBDE16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162582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A2F704-0392-374E-9548-FE28CBDE16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370194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P21 DIMMs.</a:t>
            </a:r>
          </a:p>
          <a:p>
            <a:r>
              <a:rPr lang="en-US" dirty="0"/>
              <a:t>DPUs cannot be shared. There is a large number of DPUs.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need for OS.</a:t>
            </a:r>
          </a:p>
          <a:p>
            <a:r>
              <a:rPr lang="en-US" dirty="0"/>
              <a:t>This simplifies security implications. No side channels.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890973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43.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2.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Master" Target="../slideMasters/slideMaster63.xml"/><Relationship Id="rId4" Type="http://schemas.openxmlformats.org/officeDocument/2006/relationships/image" Target="../media/image15.jpeg"/></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5.xml"/></Relationships>
</file>

<file path=ppt/slideLayouts/_rels/slideLayout6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5.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67.xml"/></Relationships>
</file>

<file path=ppt/slideLayouts/_rels/slideLayout70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67.xml"/></Relationships>
</file>

<file path=ppt/slideLayouts/_rels/slideLayout70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67.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3/2/25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3/2/25</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3/2/25</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3/2/25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3/2/25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3/2/25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3/2/25</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3/2/25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3/2/25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2025. 3. 2.</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2025. 3. 2.</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2025. 3. 2.</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2025. 3. 2.</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2025. 3. 2.</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2025. 3. 2.</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2025. 3. 2.</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3/2/25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3/2/25</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3/2/25</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3/2/25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3/2/25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3/2/25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3/2/25</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3/2/25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3/2/25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194996880"/>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3022748827"/>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2844348648"/>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673294743"/>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2431732729"/>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978746972"/>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386205692"/>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66632457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1766707855"/>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452579808"/>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110139324"/>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1698652"/>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8482364"/>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3161478"/>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4185520"/>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4878452"/>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9680095"/>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36310"/>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1627763"/>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7407949"/>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1999752"/>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868246"/>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03425495"/>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470731054"/>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852116492"/>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69844510"/>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07270744"/>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13182394"/>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986152822"/>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062486270"/>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018878341"/>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983644539"/>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68205396"/>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CDC00C90-2B48-774D-9D10-ACD2AA1FABF5}"/>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9AEA994-74D3-F245-934E-07CD18FA44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503ED410-A9AE-8449-9FA1-D23B9ED458F9}"/>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C5096B33-C878-B64E-8604-BF7B8540464E}"/>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D5E56938-326F-5F44-80B6-62A0071E3E54}"/>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C0A28E5-8C47-A644-82FE-3D3608916BE2}"/>
              </a:ext>
            </a:extLst>
          </p:cNvPr>
          <p:cNvSpPr>
            <a:spLocks noGrp="1" noChangeArrowheads="1"/>
          </p:cNvSpPr>
          <p:nvPr>
            <p:ph type="sldNum" sz="quarter" idx="12"/>
          </p:nvPr>
        </p:nvSpPr>
        <p:spPr/>
        <p:txBody>
          <a:bodyPr/>
          <a:lstStyle>
            <a:lvl1pPr>
              <a:defRPr sz="1200"/>
            </a:lvl1pPr>
          </a:lstStyle>
          <a:p>
            <a:pPr>
              <a:defRPr/>
            </a:pPr>
            <a:fld id="{25068BFD-CE97-1846-81A4-E105DC1B4DBA}" type="slidenum">
              <a:rPr lang="en-US" altLang="en-US"/>
              <a:pPr>
                <a:defRPr/>
              </a:pPr>
              <a:t>‹#›</a:t>
            </a:fld>
            <a:endParaRPr lang="en-US" altLang="en-US"/>
          </a:p>
        </p:txBody>
      </p:sp>
    </p:spTree>
    <p:extLst>
      <p:ext uri="{BB962C8B-B14F-4D97-AF65-F5344CB8AC3E}">
        <p14:creationId xmlns:p14="http://schemas.microsoft.com/office/powerpoint/2010/main" val="4043721932"/>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C7EF4DF-9854-0047-B390-FE284708696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5A02980-DCD2-954D-8D11-E3B6E3D1C240}"/>
              </a:ext>
            </a:extLst>
          </p:cNvPr>
          <p:cNvSpPr>
            <a:spLocks noGrp="1" noChangeArrowheads="1"/>
          </p:cNvSpPr>
          <p:nvPr>
            <p:ph type="sldNum" sz="quarter" idx="11"/>
          </p:nvPr>
        </p:nvSpPr>
        <p:spPr>
          <a:ln/>
        </p:spPr>
        <p:txBody>
          <a:bodyPr/>
          <a:lstStyle>
            <a:lvl1pPr>
              <a:defRPr/>
            </a:lvl1pPr>
          </a:lstStyle>
          <a:p>
            <a:pPr>
              <a:defRPr/>
            </a:pPr>
            <a:fld id="{696CF17A-3047-224B-BC46-DD606BE3B229}" type="slidenum">
              <a:rPr lang="en-US" altLang="en-US"/>
              <a:pPr>
                <a:defRPr/>
              </a:pPr>
              <a:t>‹#›</a:t>
            </a:fld>
            <a:endParaRPr lang="en-US" altLang="en-US"/>
          </a:p>
        </p:txBody>
      </p:sp>
    </p:spTree>
    <p:extLst>
      <p:ext uri="{BB962C8B-B14F-4D97-AF65-F5344CB8AC3E}">
        <p14:creationId xmlns:p14="http://schemas.microsoft.com/office/powerpoint/2010/main" val="165626076"/>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CE49ADBD-06B6-8446-AA68-DEB60554B86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FB0AD4B-F99D-A04F-AFEA-C26A531657EF}"/>
              </a:ext>
            </a:extLst>
          </p:cNvPr>
          <p:cNvSpPr>
            <a:spLocks noGrp="1" noChangeArrowheads="1"/>
          </p:cNvSpPr>
          <p:nvPr>
            <p:ph type="sldNum" sz="quarter" idx="11"/>
          </p:nvPr>
        </p:nvSpPr>
        <p:spPr>
          <a:ln/>
        </p:spPr>
        <p:txBody>
          <a:bodyPr/>
          <a:lstStyle>
            <a:lvl1pPr>
              <a:defRPr/>
            </a:lvl1pPr>
          </a:lstStyle>
          <a:p>
            <a:pPr>
              <a:defRPr/>
            </a:pPr>
            <a:fld id="{480945C1-562E-0B43-8BA6-CECFB3DB6883}" type="slidenum">
              <a:rPr lang="en-US" altLang="en-US"/>
              <a:pPr>
                <a:defRPr/>
              </a:pPr>
              <a:t>‹#›</a:t>
            </a:fld>
            <a:endParaRPr lang="en-US" altLang="en-US"/>
          </a:p>
        </p:txBody>
      </p:sp>
    </p:spTree>
    <p:extLst>
      <p:ext uri="{BB962C8B-B14F-4D97-AF65-F5344CB8AC3E}">
        <p14:creationId xmlns:p14="http://schemas.microsoft.com/office/powerpoint/2010/main" val="2847917747"/>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7B0B1CC9-3AFE-3B4A-916B-FD0123FECDB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D0ADB426-B89D-CE46-AC70-3C1BF392FD2A}"/>
              </a:ext>
            </a:extLst>
          </p:cNvPr>
          <p:cNvSpPr>
            <a:spLocks noGrp="1" noChangeArrowheads="1"/>
          </p:cNvSpPr>
          <p:nvPr>
            <p:ph type="sldNum" sz="quarter" idx="11"/>
          </p:nvPr>
        </p:nvSpPr>
        <p:spPr>
          <a:ln/>
        </p:spPr>
        <p:txBody>
          <a:bodyPr/>
          <a:lstStyle>
            <a:lvl1pPr>
              <a:defRPr/>
            </a:lvl1pPr>
          </a:lstStyle>
          <a:p>
            <a:pPr>
              <a:defRPr/>
            </a:pPr>
            <a:fld id="{FD41BB3E-5830-2B45-BB27-0294365D18EF}" type="slidenum">
              <a:rPr lang="en-US" altLang="en-US"/>
              <a:pPr>
                <a:defRPr/>
              </a:pPr>
              <a:t>‹#›</a:t>
            </a:fld>
            <a:endParaRPr lang="en-US" altLang="en-US"/>
          </a:p>
        </p:txBody>
      </p:sp>
    </p:spTree>
    <p:extLst>
      <p:ext uri="{BB962C8B-B14F-4D97-AF65-F5344CB8AC3E}">
        <p14:creationId xmlns:p14="http://schemas.microsoft.com/office/powerpoint/2010/main" val="2759301775"/>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8422B8E-BA55-FE4A-81E9-8B46CBC0B31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2E94FC70-3D31-9340-9E6C-A712F6C3A501}"/>
              </a:ext>
            </a:extLst>
          </p:cNvPr>
          <p:cNvSpPr>
            <a:spLocks noGrp="1" noChangeArrowheads="1"/>
          </p:cNvSpPr>
          <p:nvPr>
            <p:ph type="sldNum" sz="quarter" idx="11"/>
          </p:nvPr>
        </p:nvSpPr>
        <p:spPr>
          <a:ln/>
        </p:spPr>
        <p:txBody>
          <a:bodyPr/>
          <a:lstStyle>
            <a:lvl1pPr>
              <a:defRPr/>
            </a:lvl1pPr>
          </a:lstStyle>
          <a:p>
            <a:pPr>
              <a:defRPr/>
            </a:pPr>
            <a:fld id="{ACEFB2BF-590A-6A48-A02A-D30AA854250D}" type="slidenum">
              <a:rPr lang="en-US" altLang="en-US"/>
              <a:pPr>
                <a:defRPr/>
              </a:pPr>
              <a:t>‹#›</a:t>
            </a:fld>
            <a:endParaRPr lang="en-US" altLang="en-US"/>
          </a:p>
        </p:txBody>
      </p:sp>
    </p:spTree>
    <p:extLst>
      <p:ext uri="{BB962C8B-B14F-4D97-AF65-F5344CB8AC3E}">
        <p14:creationId xmlns:p14="http://schemas.microsoft.com/office/powerpoint/2010/main" val="298269049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F3CC42-0BD2-394C-8B7F-5631AD30E6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4679DEDC-0C3A-3C44-A2D5-4BD3691757A9}"/>
              </a:ext>
            </a:extLst>
          </p:cNvPr>
          <p:cNvSpPr>
            <a:spLocks noGrp="1" noChangeArrowheads="1"/>
          </p:cNvSpPr>
          <p:nvPr>
            <p:ph type="sldNum" sz="quarter" idx="11"/>
          </p:nvPr>
        </p:nvSpPr>
        <p:spPr>
          <a:ln/>
        </p:spPr>
        <p:txBody>
          <a:bodyPr/>
          <a:lstStyle>
            <a:lvl1pPr>
              <a:defRPr/>
            </a:lvl1pPr>
          </a:lstStyle>
          <a:p>
            <a:pPr>
              <a:defRPr/>
            </a:pPr>
            <a:fld id="{CF03530E-84F0-4E4D-97EC-F41FDF532921}" type="slidenum">
              <a:rPr lang="en-US" altLang="en-US"/>
              <a:pPr>
                <a:defRPr/>
              </a:pPr>
              <a:t>‹#›</a:t>
            </a:fld>
            <a:endParaRPr lang="en-US" altLang="en-US"/>
          </a:p>
        </p:txBody>
      </p:sp>
    </p:spTree>
    <p:extLst>
      <p:ext uri="{BB962C8B-B14F-4D97-AF65-F5344CB8AC3E}">
        <p14:creationId xmlns:p14="http://schemas.microsoft.com/office/powerpoint/2010/main" val="2379072469"/>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18DF1E5-E2E8-6947-99AF-7738B051BC7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63BC53-9B1F-B146-8B0E-991A3099170E}"/>
              </a:ext>
            </a:extLst>
          </p:cNvPr>
          <p:cNvSpPr>
            <a:spLocks noGrp="1" noChangeArrowheads="1"/>
          </p:cNvSpPr>
          <p:nvPr>
            <p:ph type="sldNum" sz="quarter" idx="11"/>
          </p:nvPr>
        </p:nvSpPr>
        <p:spPr>
          <a:ln/>
        </p:spPr>
        <p:txBody>
          <a:bodyPr/>
          <a:lstStyle>
            <a:lvl1pPr>
              <a:defRPr/>
            </a:lvl1pPr>
          </a:lstStyle>
          <a:p>
            <a:pPr>
              <a:defRPr/>
            </a:pPr>
            <a:fld id="{AF3C5C33-E6A1-4847-95A7-3EBF9E8B9CAD}" type="slidenum">
              <a:rPr lang="en-US" altLang="en-US"/>
              <a:pPr>
                <a:defRPr/>
              </a:pPr>
              <a:t>‹#›</a:t>
            </a:fld>
            <a:endParaRPr lang="en-US" altLang="en-US"/>
          </a:p>
        </p:txBody>
      </p:sp>
    </p:spTree>
    <p:extLst>
      <p:ext uri="{BB962C8B-B14F-4D97-AF65-F5344CB8AC3E}">
        <p14:creationId xmlns:p14="http://schemas.microsoft.com/office/powerpoint/2010/main" val="4021952159"/>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3E7E5B98-DD40-5A4E-A09F-1A9E05C90B7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51EDA-0257-094E-A24D-0D703F040B2B}"/>
              </a:ext>
            </a:extLst>
          </p:cNvPr>
          <p:cNvSpPr>
            <a:spLocks noGrp="1" noChangeArrowheads="1"/>
          </p:cNvSpPr>
          <p:nvPr>
            <p:ph type="sldNum" sz="quarter" idx="11"/>
          </p:nvPr>
        </p:nvSpPr>
        <p:spPr>
          <a:ln/>
        </p:spPr>
        <p:txBody>
          <a:bodyPr/>
          <a:lstStyle>
            <a:lvl1pPr>
              <a:defRPr/>
            </a:lvl1pPr>
          </a:lstStyle>
          <a:p>
            <a:pPr>
              <a:defRPr/>
            </a:pPr>
            <a:fld id="{96F1F150-A575-9E40-AA2B-9458DBEC6D59}" type="slidenum">
              <a:rPr lang="en-US" altLang="en-US"/>
              <a:pPr>
                <a:defRPr/>
              </a:pPr>
              <a:t>‹#›</a:t>
            </a:fld>
            <a:endParaRPr lang="en-US" altLang="en-US"/>
          </a:p>
        </p:txBody>
      </p:sp>
    </p:spTree>
    <p:extLst>
      <p:ext uri="{BB962C8B-B14F-4D97-AF65-F5344CB8AC3E}">
        <p14:creationId xmlns:p14="http://schemas.microsoft.com/office/powerpoint/2010/main" val="2253111488"/>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F7DFFAD8-B4E9-194F-A4BA-01659826153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D408619-7AF3-7B4F-BD18-D47A85A5592E}"/>
              </a:ext>
            </a:extLst>
          </p:cNvPr>
          <p:cNvSpPr>
            <a:spLocks noGrp="1" noChangeArrowheads="1"/>
          </p:cNvSpPr>
          <p:nvPr>
            <p:ph type="sldNum" sz="quarter" idx="11"/>
          </p:nvPr>
        </p:nvSpPr>
        <p:spPr>
          <a:ln/>
        </p:spPr>
        <p:txBody>
          <a:bodyPr/>
          <a:lstStyle>
            <a:lvl1pPr>
              <a:defRPr/>
            </a:lvl1pPr>
          </a:lstStyle>
          <a:p>
            <a:pPr>
              <a:defRPr/>
            </a:pPr>
            <a:fld id="{E844B256-FDB8-A24A-BC54-E455A5EB84A9}" type="slidenum">
              <a:rPr lang="en-US" altLang="en-US"/>
              <a:pPr>
                <a:defRPr/>
              </a:pPr>
              <a:t>‹#›</a:t>
            </a:fld>
            <a:endParaRPr lang="en-US" altLang="en-US"/>
          </a:p>
        </p:txBody>
      </p:sp>
    </p:spTree>
    <p:extLst>
      <p:ext uri="{BB962C8B-B14F-4D97-AF65-F5344CB8AC3E}">
        <p14:creationId xmlns:p14="http://schemas.microsoft.com/office/powerpoint/2010/main" val="1922563859"/>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9E45739-2222-874D-9ADA-D29F4ED43F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334804F-BD3E-3B41-A0D1-E466DD49F22E}"/>
              </a:ext>
            </a:extLst>
          </p:cNvPr>
          <p:cNvSpPr>
            <a:spLocks noGrp="1" noChangeArrowheads="1"/>
          </p:cNvSpPr>
          <p:nvPr>
            <p:ph type="sldNum" sz="quarter" idx="11"/>
          </p:nvPr>
        </p:nvSpPr>
        <p:spPr>
          <a:ln/>
        </p:spPr>
        <p:txBody>
          <a:bodyPr/>
          <a:lstStyle>
            <a:lvl1pPr>
              <a:defRPr/>
            </a:lvl1pPr>
          </a:lstStyle>
          <a:p>
            <a:pPr>
              <a:defRPr/>
            </a:pPr>
            <a:fld id="{18BB26D8-7164-314F-AD57-1692E7A0EDBC}" type="slidenum">
              <a:rPr lang="en-US" altLang="en-US"/>
              <a:pPr>
                <a:defRPr/>
              </a:pPr>
              <a:t>‹#›</a:t>
            </a:fld>
            <a:endParaRPr lang="en-US" altLang="en-US"/>
          </a:p>
        </p:txBody>
      </p:sp>
    </p:spTree>
    <p:extLst>
      <p:ext uri="{BB962C8B-B14F-4D97-AF65-F5344CB8AC3E}">
        <p14:creationId xmlns:p14="http://schemas.microsoft.com/office/powerpoint/2010/main" val="457244716"/>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2887B67-9E93-F84F-9444-CEA91BB1C94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9B68B1E-88E7-FB46-BF5C-290B340EEA78}"/>
              </a:ext>
            </a:extLst>
          </p:cNvPr>
          <p:cNvSpPr>
            <a:spLocks noGrp="1" noChangeArrowheads="1"/>
          </p:cNvSpPr>
          <p:nvPr>
            <p:ph type="sldNum" sz="quarter" idx="11"/>
          </p:nvPr>
        </p:nvSpPr>
        <p:spPr>
          <a:ln/>
        </p:spPr>
        <p:txBody>
          <a:bodyPr/>
          <a:lstStyle>
            <a:lvl1pPr>
              <a:defRPr/>
            </a:lvl1pPr>
          </a:lstStyle>
          <a:p>
            <a:pPr>
              <a:defRPr/>
            </a:pPr>
            <a:fld id="{67BFF8DB-66A4-8F4B-9ECB-5597B3DAFE8A}" type="slidenum">
              <a:rPr lang="en-US" altLang="en-US"/>
              <a:pPr>
                <a:defRPr/>
              </a:pPr>
              <a:t>‹#›</a:t>
            </a:fld>
            <a:endParaRPr lang="en-US" altLang="en-US"/>
          </a:p>
        </p:txBody>
      </p:sp>
    </p:spTree>
    <p:extLst>
      <p:ext uri="{BB962C8B-B14F-4D97-AF65-F5344CB8AC3E}">
        <p14:creationId xmlns:p14="http://schemas.microsoft.com/office/powerpoint/2010/main" val="3159951418"/>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55F49D8D-996B-D84B-BAC3-E81FCC0D249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4841AC-0C79-4A4E-B268-24574D71519A}"/>
              </a:ext>
            </a:extLst>
          </p:cNvPr>
          <p:cNvSpPr>
            <a:spLocks noGrp="1" noChangeArrowheads="1"/>
          </p:cNvSpPr>
          <p:nvPr>
            <p:ph type="sldNum" sz="quarter" idx="11"/>
          </p:nvPr>
        </p:nvSpPr>
        <p:spPr>
          <a:ln/>
        </p:spPr>
        <p:txBody>
          <a:bodyPr/>
          <a:lstStyle>
            <a:lvl1pPr>
              <a:defRPr/>
            </a:lvl1pPr>
          </a:lstStyle>
          <a:p>
            <a:pPr>
              <a:defRPr/>
            </a:pPr>
            <a:fld id="{1299FE76-E591-2347-A8E7-E38782B1C689}" type="slidenum">
              <a:rPr lang="en-US" altLang="en-US"/>
              <a:pPr>
                <a:defRPr/>
              </a:pPr>
              <a:t>‹#›</a:t>
            </a:fld>
            <a:endParaRPr lang="en-US" altLang="en-US"/>
          </a:p>
        </p:txBody>
      </p:sp>
    </p:spTree>
    <p:extLst>
      <p:ext uri="{BB962C8B-B14F-4D97-AF65-F5344CB8AC3E}">
        <p14:creationId xmlns:p14="http://schemas.microsoft.com/office/powerpoint/2010/main" val="3501174241"/>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The American university of beirut: Challenges and opportunities.">
            <a:extLst>
              <a:ext uri="{FF2B5EF4-FFF2-40B4-BE49-F238E27FC236}">
                <a16:creationId xmlns:a16="http://schemas.microsoft.com/office/drawing/2014/main" id="{606DF6D3-5B79-C8AD-9141-7B61139E4DE9}"/>
              </a:ext>
            </a:extLst>
          </p:cNvPr>
          <p:cNvSpPr txBox="1"/>
          <p:nvPr userDrawn="1"/>
        </p:nvSpPr>
        <p:spPr>
          <a:xfrm>
            <a:off x="7012307" y="614663"/>
            <a:ext cx="1510030" cy="107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spAutoFit/>
          </a:bodyPr>
          <a:lstStyle/>
          <a:p>
            <a:pPr algn="r">
              <a:defRPr sz="2300">
                <a:solidFill>
                  <a:srgbClr val="000000"/>
                </a:solidFill>
                <a:latin typeface="Proxima Nova Rg"/>
                <a:ea typeface="Proxima Nova Rg"/>
                <a:cs typeface="Proxima Nova Rg"/>
                <a:sym typeface="Proxima Nova"/>
              </a:defRPr>
            </a:pPr>
            <a:r>
              <a:rPr lang="en-LB" sz="450" b="1" i="0" dirty="0">
                <a:solidFill>
                  <a:srgbClr val="929292"/>
                </a:solidFill>
                <a:effectLst/>
                <a:latin typeface="Helvetica" pitchFamily="2" charset="0"/>
              </a:rPr>
              <a:t>ⓒ</a:t>
            </a:r>
            <a:r>
              <a:rPr lang="en-LB" sz="450" b="0" i="0" dirty="0">
                <a:solidFill>
                  <a:srgbClr val="929292"/>
                </a:solidFill>
                <a:effectLst/>
                <a:latin typeface="Helvetica" pitchFamily="2" charset="0"/>
              </a:rPr>
              <a:t> </a:t>
            </a:r>
            <a:r>
              <a:rPr lang="en-US" sz="450" dirty="0">
                <a:solidFill>
                  <a:srgbClr val="929292"/>
                </a:solidFill>
                <a:latin typeface="Helvetica" pitchFamily="2" charset="0"/>
              </a:rPr>
              <a:t>All rights reserved. American University of Beirut 2023.</a:t>
            </a:r>
            <a:endParaRPr sz="450" dirty="0">
              <a:solidFill>
                <a:srgbClr val="929292"/>
              </a:solidFill>
              <a:latin typeface="Helvetica" pitchFamily="2" charset="0"/>
              <a:ea typeface="Proxima Nova Lt"/>
              <a:cs typeface="Proxima Nova Lt"/>
              <a:sym typeface="Proxima Nova Semibold"/>
            </a:endParaRPr>
          </a:p>
        </p:txBody>
      </p:sp>
      <p:sp>
        <p:nvSpPr>
          <p:cNvPr id="10" name="Line">
            <a:extLst>
              <a:ext uri="{FF2B5EF4-FFF2-40B4-BE49-F238E27FC236}">
                <a16:creationId xmlns:a16="http://schemas.microsoft.com/office/drawing/2014/main" id="{F84AC768-427F-8E14-15D3-89F6E9B223DC}"/>
              </a:ext>
            </a:extLst>
          </p:cNvPr>
          <p:cNvSpPr/>
          <p:nvPr userDrawn="1"/>
        </p:nvSpPr>
        <p:spPr>
          <a:xfrm>
            <a:off x="5984946" y="567029"/>
            <a:ext cx="2532492" cy="0"/>
          </a:xfrm>
          <a:prstGeom prst="line">
            <a:avLst/>
          </a:prstGeom>
          <a:ln w="25400">
            <a:solidFill>
              <a:schemeClr val="tx1">
                <a:lumMod val="60000"/>
                <a:lumOff val="40000"/>
              </a:schemeClr>
            </a:solidFill>
            <a:miter lim="400000"/>
          </a:ln>
        </p:spPr>
        <p:txBody>
          <a:bodyPr lIns="19050" tIns="19050" rIns="19050" bIns="19050" anchor="ctr"/>
          <a:lstStyle/>
          <a:p>
            <a:endParaRPr sz="675" dirty="0"/>
          </a:p>
        </p:txBody>
      </p:sp>
      <p:pic>
        <p:nvPicPr>
          <p:cNvPr id="11" name="Picture 10">
            <a:extLst>
              <a:ext uri="{FF2B5EF4-FFF2-40B4-BE49-F238E27FC236}">
                <a16:creationId xmlns:a16="http://schemas.microsoft.com/office/drawing/2014/main" id="{B4C1D1F4-C3B9-D6B0-C2FB-C2861092CDB3}"/>
              </a:ext>
            </a:extLst>
          </p:cNvPr>
          <p:cNvPicPr>
            <a:picLocks noChangeAspect="1"/>
          </p:cNvPicPr>
          <p:nvPr userDrawn="1"/>
        </p:nvPicPr>
        <p:blipFill>
          <a:blip r:embed="rId2"/>
          <a:stretch>
            <a:fillRect/>
          </a:stretch>
        </p:blipFill>
        <p:spPr>
          <a:xfrm>
            <a:off x="8597757" y="334366"/>
            <a:ext cx="339258" cy="452344"/>
          </a:xfrm>
          <a:prstGeom prst="rect">
            <a:avLst/>
          </a:prstGeom>
        </p:spPr>
      </p:pic>
      <p:pic>
        <p:nvPicPr>
          <p:cNvPr id="15" name="Picture 14" descr="A picture containing logo&#10;&#10;Description automatically generated">
            <a:extLst>
              <a:ext uri="{FF2B5EF4-FFF2-40B4-BE49-F238E27FC236}">
                <a16:creationId xmlns:a16="http://schemas.microsoft.com/office/drawing/2014/main" id="{D2465328-713A-3437-1DA2-C638CEF8C2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6984" y="261516"/>
            <a:ext cx="1903484" cy="616014"/>
          </a:xfrm>
          <a:prstGeom prst="rect">
            <a:avLst/>
          </a:prstGeom>
        </p:spPr>
      </p:pic>
      <p:sp>
        <p:nvSpPr>
          <p:cNvPr id="12" name="Content Placeholder 2">
            <a:extLst>
              <a:ext uri="{FF2B5EF4-FFF2-40B4-BE49-F238E27FC236}">
                <a16:creationId xmlns:a16="http://schemas.microsoft.com/office/drawing/2014/main" id="{F9FE9DBA-8BF0-4EAC-A73E-96E1891F07D4}"/>
              </a:ext>
            </a:extLst>
          </p:cNvPr>
          <p:cNvSpPr>
            <a:spLocks noGrp="1"/>
          </p:cNvSpPr>
          <p:nvPr>
            <p:ph sz="quarter" idx="10"/>
          </p:nvPr>
        </p:nvSpPr>
        <p:spPr>
          <a:xfrm>
            <a:off x="77787" y="1476225"/>
            <a:ext cx="8988426" cy="5264991"/>
          </a:xfrm>
          <a:prstGeom prst="rect">
            <a:avLst/>
          </a:prstGeom>
        </p:spPr>
        <p:txBody>
          <a:bodyPr/>
          <a:lstStyle>
            <a:lvl1pPr marL="171450" indent="-171450">
              <a:buClr>
                <a:schemeClr val="tx1"/>
              </a:buClr>
              <a:defRPr sz="1500"/>
            </a:lvl1pPr>
            <a:lvl2pPr marL="342900" indent="-171450">
              <a:buClr>
                <a:schemeClr val="tx1"/>
              </a:buClr>
              <a:defRPr sz="1350"/>
            </a:lvl2pPr>
            <a:lvl3pPr marL="514350" indent="-171450">
              <a:buClr>
                <a:schemeClr val="tx1"/>
              </a:buClr>
              <a:defRPr sz="1200"/>
            </a:lvl3pPr>
            <a:lvl4pPr marL="685800" indent="-171450">
              <a:buClr>
                <a:schemeClr val="tx1"/>
              </a:buClr>
              <a:defRPr sz="1050"/>
            </a:lvl4pPr>
            <a:lvl5pPr marL="857250" indent="-171450">
              <a:buClr>
                <a:schemeClr val="tx1"/>
              </a:buClr>
              <a:defRPr sz="10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a:extLst>
              <a:ext uri="{FF2B5EF4-FFF2-40B4-BE49-F238E27FC236}">
                <a16:creationId xmlns:a16="http://schemas.microsoft.com/office/drawing/2014/main" id="{74E84130-4E40-4C11-A874-A4991F5BF7B0}"/>
              </a:ext>
            </a:extLst>
          </p:cNvPr>
          <p:cNvSpPr>
            <a:spLocks noGrp="1"/>
          </p:cNvSpPr>
          <p:nvPr>
            <p:ph type="body" sz="quarter" idx="11"/>
          </p:nvPr>
        </p:nvSpPr>
        <p:spPr>
          <a:xfrm>
            <a:off x="77986" y="950659"/>
            <a:ext cx="8988028" cy="452438"/>
          </a:xfrm>
          <a:prstGeom prst="rect">
            <a:avLst/>
          </a:prstGeom>
        </p:spPr>
        <p:txBody>
          <a:bodyPr anchor="ctr" anchorCtr="0"/>
          <a:lstStyle>
            <a:lvl1pPr marL="0" indent="0" algn="ctr" rtl="0">
              <a:buNone/>
              <a:defRPr sz="2025" b="1"/>
            </a:lvl1pPr>
          </a:lstStyle>
          <a:p>
            <a:pPr lvl="0"/>
            <a:endParaRPr lang="en-US" dirty="0"/>
          </a:p>
        </p:txBody>
      </p:sp>
      <p:pic>
        <p:nvPicPr>
          <p:cNvPr id="13" name="Picture 2" descr="File:ETH Zürich Logo black.svg - Wikimedia Commons">
            <a:extLst>
              <a:ext uri="{FF2B5EF4-FFF2-40B4-BE49-F238E27FC236}">
                <a16:creationId xmlns:a16="http://schemas.microsoft.com/office/drawing/2014/main" id="{F3D97CE6-3648-CF48-9472-F89F15807B6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527023" y="205720"/>
            <a:ext cx="1639957" cy="3647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09AD705D-6014-B949-8087-854751C19DD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07319" y="187904"/>
            <a:ext cx="1208621" cy="639482"/>
          </a:xfrm>
          <a:prstGeom prst="rect">
            <a:avLst/>
          </a:prstGeom>
        </p:spPr>
      </p:pic>
    </p:spTree>
    <p:extLst>
      <p:ext uri="{BB962C8B-B14F-4D97-AF65-F5344CB8AC3E}">
        <p14:creationId xmlns:p14="http://schemas.microsoft.com/office/powerpoint/2010/main" val="1006807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2658042"/>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177580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3966446"/>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2931253"/>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9473481"/>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8120122"/>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8014594"/>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802520"/>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4679863"/>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054041"/>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3516007"/>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8071496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849193371"/>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589501526"/>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46749651"/>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0607654"/>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66817788"/>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203430946"/>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621467233"/>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8646969"/>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878319528"/>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74010799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6611412"/>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683005"/>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991947"/>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6846919"/>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541919"/>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9768868"/>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381794"/>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5540252"/>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0510753"/>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238865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0961845"/>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1937757"/>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1889456"/>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6784263"/>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9137394"/>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7434173"/>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0469503"/>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4542624"/>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8563842"/>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4580434"/>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4604124"/>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1290896"/>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7256847"/>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3021770"/>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1203353"/>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881052"/>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8093815"/>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0366137"/>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9387529"/>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5807467"/>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7232110"/>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5917201"/>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2576942"/>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3375152"/>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8697546"/>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563949"/>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5968767"/>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8010157"/>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0068310"/>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2751675"/>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721418"/>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0145277"/>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3586944"/>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6344101"/>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4338968"/>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7269631"/>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74391"/>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5482950"/>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484604"/>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630567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4105328"/>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4969480"/>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185131"/>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230101"/>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35113"/>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5070776"/>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3503890"/>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2647218"/>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6397697"/>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1724017"/>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4423395"/>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8492406"/>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8364639"/>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2089538"/>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1450286"/>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5437046"/>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5617253"/>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625676"/>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2090546"/>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9100005"/>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cstate="screen">
            <a:extLst>
              <a:ext uri="{28A0092B-C50C-407E-A947-70E740481C1C}">
                <a14:useLocalDpi xmlns:a14="http://schemas.microsoft.com/office/drawing/2010/main"/>
              </a:ext>
            </a:extLst>
          </a:blip>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cstate="screen">
            <a:lum bright="-8000"/>
            <a:extLst>
              <a:ext uri="{28A0092B-C50C-407E-A947-70E740481C1C}">
                <a14:useLocalDpi xmlns:a14="http://schemas.microsoft.com/office/drawing/2010/main"/>
              </a:ext>
            </a:extLst>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5056819"/>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412476"/>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8089379"/>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5081763"/>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8603731"/>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8735776"/>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766877"/>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333599"/>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1804900"/>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67627032"/>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867705307"/>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909213287"/>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04551678"/>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52114607"/>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396304225"/>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686446272"/>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4147850429"/>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727827147"/>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2603565"/>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4165226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0238494"/>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7273774"/>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1525032"/>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407841"/>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8197304"/>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5844893"/>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6572785"/>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2490012"/>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4392628"/>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3930839"/>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6634247"/>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3547196"/>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9537139"/>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4076267"/>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7316184"/>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5361187"/>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5929227"/>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0194000"/>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5794084"/>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950352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9029388"/>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7053703"/>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1183286"/>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187587689"/>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906073210"/>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841937945"/>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610741826"/>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554522207"/>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081880840"/>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232130875"/>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104288215"/>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178303478"/>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405102020"/>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2170455392"/>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406493594"/>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41418167"/>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19222955"/>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8287346"/>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24051311"/>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93033677"/>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783937851"/>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894882459"/>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0556957"/>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73670780"/>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0584815"/>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t>3/2/25</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492315846"/>
      </p:ext>
    </p:extLst>
  </p:cSld>
  <p:clrMapOvr>
    <a:overrideClrMapping bg1="lt1" tx1="dk1" bg2="lt2" tx2="dk2" accent1="accent1" accent2="accent2" accent3="accent3" accent4="accent4" accent5="accent5" accent6="accent6" hlink="hlink" folHlink="folHlink"/>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t>3/2/25</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156730039"/>
      </p:ext>
    </p:extLst>
  </p:cSld>
  <p:clrMapOvr>
    <a:overrideClrMapping bg1="lt1" tx1="dk1" bg2="lt2" tx2="dk2" accent1="accent1" accent2="accent2" accent3="accent3" accent4="accent4" accent5="accent5" accent6="accent6" hlink="hlink" folHlink="folHlink"/>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t>3/2/25</a:t>
            </a:fld>
            <a:endParaRPr lang="en-US"/>
          </a:p>
        </p:txBody>
      </p:sp>
      <p:sp>
        <p:nvSpPr>
          <p:cNvPr id="6" name="Footer Placeholder 5"/>
          <p:cNvSpPr>
            <a:spLocks noGrp="1"/>
          </p:cNvSpPr>
          <p:nvPr>
            <p:ph type="ftr" sz="quarter" idx="13"/>
          </p:nvPr>
        </p:nvSpPr>
        <p:spPr/>
        <p:txBody>
          <a:bodyPr/>
          <a:lstStyle/>
          <a:p>
            <a:endParaRPr lang="en-US" dirty="0"/>
          </a:p>
        </p:txBody>
      </p:sp>
      <p:sp>
        <p:nvSpPr>
          <p:cNvPr id="7" name="Slide Number Placeholder 6"/>
          <p:cNvSpPr>
            <a:spLocks noGrp="1"/>
          </p:cNvSpPr>
          <p:nvPr>
            <p:ph type="sldNum" sz="quarter" idx="14"/>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453638048"/>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t>3/2/25</a:t>
            </a:fld>
            <a:endParaRPr lang="en-US"/>
          </a:p>
        </p:txBody>
      </p:sp>
      <p:sp>
        <p:nvSpPr>
          <p:cNvPr id="5" name="Footer Placeholder 4"/>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075341329"/>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t>3/2/25</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1568899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3/2/25</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164471572"/>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3/2/25</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425733146"/>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t>3/2/25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377600235"/>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3/2/25</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09409846"/>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3/2/25</a:t>
            </a:fld>
            <a:endParaRPr lang="en-US"/>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802169756"/>
      </p:ext>
    </p:extLst>
  </p:cSld>
  <p:clrMapOvr>
    <a:overrideClrMapping bg1="dk1" tx1="lt1" bg2="dk2" tx2="lt2" accent1="accent1" accent2="accent2" accent3="accent3" accent4="accent4" accent5="accent5" accent6="accent6" hlink="hlink" folHlink="folHlink"/>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3/2/25</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449382373"/>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3/2/25</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819989314"/>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617582"/>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257509"/>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4662162"/>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3185493"/>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9682941"/>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5294882"/>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988996"/>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1250370"/>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7860778"/>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74112"/>
      </p:ext>
    </p:extLst>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168815"/>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4DFF4F-ED49-E545-9049-57D68EB3BF4A}"/>
              </a:ext>
            </a:extLst>
          </p:cNvPr>
          <p:cNvSpPr/>
          <p:nvPr userDrawn="1"/>
        </p:nvSpPr>
        <p:spPr>
          <a:xfrm>
            <a:off x="0" y="0"/>
            <a:ext cx="9144000" cy="4379053"/>
          </a:xfrm>
          <a:prstGeom prst="rect">
            <a:avLst/>
          </a:prstGeom>
          <a:solidFill>
            <a:srgbClr val="A5A5A5">
              <a:lumMod val="20000"/>
              <a:lumOff val="80000"/>
            </a:srgbClr>
          </a:solidFill>
          <a:ln w="12700" cap="flat" cmpd="sng" algn="ctr">
            <a:solidFill>
              <a:sysClr val="window" lastClr="FFFFFF"/>
            </a:solidFill>
            <a:prstDash val="solid"/>
            <a:miter lim="800000"/>
          </a:ln>
          <a:effectLst/>
        </p:spPr>
        <p:txBody>
          <a:bodyPr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en-CH" sz="1351"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1109311" y="2839453"/>
            <a:ext cx="6858000" cy="1539600"/>
          </a:xfrm>
        </p:spPr>
        <p:txBody>
          <a:bodyPr>
            <a:normAutofit/>
          </a:bodyPr>
          <a:lstStyle>
            <a:lvl1pPr marL="0" indent="0" algn="ctr">
              <a:buNone/>
              <a:defRPr sz="3200" b="1" i="0" baseline="0">
                <a:latin typeface="+mj-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sz="3200" b="1" dirty="0">
                <a:latin typeface="Segoe UI" panose="020B0502040204020203" pitchFamily="34" charset="0"/>
                <a:ea typeface="Cambria" panose="02040503050406030204" pitchFamily="18" charset="0"/>
                <a:cs typeface="Segoe UI" panose="020B0502040204020203" pitchFamily="34" charset="0"/>
              </a:rPr>
              <a:t>Click to edit Master subtitle style</a:t>
            </a:r>
            <a:endParaRPr lang="en-US" dirty="0"/>
          </a:p>
        </p:txBody>
      </p:sp>
      <p:pic>
        <p:nvPicPr>
          <p:cNvPr id="12" name="Picture 2" descr="http://www.euroc-project.eu/fileadmin/imgEuroc/eurocConsortiumLogos/ethLogo.png">
            <a:extLst>
              <a:ext uri="{FF2B5EF4-FFF2-40B4-BE49-F238E27FC236}">
                <a16:creationId xmlns:a16="http://schemas.microsoft.com/office/drawing/2014/main" id="{8CF7D528-60B9-7C4D-8128-F52BA3A7A4B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6696" y="6030665"/>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4EC1F6D-190B-B448-B175-2B9886767CE2}"/>
              </a:ext>
            </a:extLst>
          </p:cNvPr>
          <p:cNvPicPr>
            <a:picLocks noChangeAspect="1"/>
          </p:cNvPicPr>
          <p:nvPr userDrawn="1"/>
        </p:nvPicPr>
        <p:blipFill>
          <a:blip r:embed="rId3"/>
          <a:stretch>
            <a:fillRect/>
          </a:stretch>
        </p:blipFill>
        <p:spPr>
          <a:xfrm>
            <a:off x="6084489" y="5887318"/>
            <a:ext cx="2640412" cy="607663"/>
          </a:xfrm>
          <a:prstGeom prst="rect">
            <a:avLst/>
          </a:prstGeom>
        </p:spPr>
      </p:pic>
      <p:sp>
        <p:nvSpPr>
          <p:cNvPr id="20" name="Text Placeholder 19">
            <a:extLst>
              <a:ext uri="{FF2B5EF4-FFF2-40B4-BE49-F238E27FC236}">
                <a16:creationId xmlns:a16="http://schemas.microsoft.com/office/drawing/2014/main" id="{0C2DCD12-E0A7-964E-8C01-30F57AE18A60}"/>
              </a:ext>
            </a:extLst>
          </p:cNvPr>
          <p:cNvSpPr>
            <a:spLocks noGrp="1"/>
          </p:cNvSpPr>
          <p:nvPr>
            <p:ph type="body" sz="quarter" idx="10" hasCustomPrompt="1"/>
          </p:nvPr>
        </p:nvSpPr>
        <p:spPr>
          <a:xfrm>
            <a:off x="0" y="220667"/>
            <a:ext cx="9144000" cy="2619375"/>
          </a:xfrm>
        </p:spPr>
        <p:txBody>
          <a:bodyPr anchor="ctr">
            <a:normAutofit/>
          </a:bodyPr>
          <a:lstStyle>
            <a:lvl1pPr marL="0" indent="0" algn="ctr">
              <a:buNone/>
              <a:defRPr sz="4800" b="1">
                <a:latin typeface="Segoe UI Symbol" panose="020B0502040204020203" pitchFamily="34" charset="0"/>
                <a:ea typeface="Segoe UI Symbol" panose="020B0502040204020203" pitchFamily="34" charset="0"/>
                <a:cs typeface="Segoe UI Historic" panose="020B0502040204020203" pitchFamily="34" charset="0"/>
              </a:defRPr>
            </a:lvl1pPr>
          </a:lstStyle>
          <a:p>
            <a:pPr lvl="0"/>
            <a:r>
              <a:rPr lang="en-US" dirty="0"/>
              <a:t>Click to edit Title</a:t>
            </a:r>
          </a:p>
        </p:txBody>
      </p:sp>
    </p:spTree>
    <p:extLst>
      <p:ext uri="{BB962C8B-B14F-4D97-AF65-F5344CB8AC3E}">
        <p14:creationId xmlns:p14="http://schemas.microsoft.com/office/powerpoint/2010/main" val="4255879790"/>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D2D3B90-BDF0-9E4D-963A-CE3F0519DFF8}"/>
              </a:ext>
            </a:extLst>
          </p:cNvPr>
          <p:cNvSpPr>
            <a:spLocks noGrp="1"/>
          </p:cNvSpPr>
          <p:nvPr>
            <p:ph type="title"/>
          </p:nvPr>
        </p:nvSpPr>
        <p:spPr>
          <a:xfrm>
            <a:off x="169011" y="132335"/>
            <a:ext cx="8894602" cy="606084"/>
          </a:xfrm>
          <a:prstGeom prst="rect">
            <a:avLst/>
          </a:prstGeom>
        </p:spPr>
        <p:txBody>
          <a:bodyPr/>
          <a:lstStyle>
            <a:lvl1pPr>
              <a:defRPr sz="4400" b="1">
                <a:latin typeface="Candara" panose="020E0502030303020204" pitchFamily="34" charset="0"/>
                <a:ea typeface="Geneva" panose="020B0503030404040204" pitchFamily="34" charset="0"/>
                <a:cs typeface="Futura Medium" panose="020B0602020204020303" pitchFamily="34" charset="-79"/>
              </a:defRPr>
            </a:lvl1pPr>
          </a:lstStyle>
          <a:p>
            <a:r>
              <a:rPr lang="en-US" dirty="0"/>
              <a:t>Click to edit Master title style</a:t>
            </a:r>
          </a:p>
        </p:txBody>
      </p:sp>
      <p:sp>
        <p:nvSpPr>
          <p:cNvPr id="13" name="Content Placeholder 2">
            <a:extLst>
              <a:ext uri="{FF2B5EF4-FFF2-40B4-BE49-F238E27FC236}">
                <a16:creationId xmlns:a16="http://schemas.microsoft.com/office/drawing/2014/main" id="{85EB6F8F-19D9-7A4A-967C-A1B0DB23569E}"/>
              </a:ext>
            </a:extLst>
          </p:cNvPr>
          <p:cNvSpPr>
            <a:spLocks noGrp="1"/>
          </p:cNvSpPr>
          <p:nvPr>
            <p:ph idx="1"/>
          </p:nvPr>
        </p:nvSpPr>
        <p:spPr>
          <a:xfrm>
            <a:off x="169011" y="936172"/>
            <a:ext cx="8894602" cy="5293805"/>
          </a:xfrm>
          <a:prstGeom prst="rect">
            <a:avLst/>
          </a:prstGeom>
        </p:spPr>
        <p:txBody>
          <a:bodyPr/>
          <a:lstStyle>
            <a:lvl1pPr>
              <a:defRPr sz="2800">
                <a:latin typeface="Candara" panose="020E0502030303020204" pitchFamily="34" charset="0"/>
                <a:ea typeface="Geneva" panose="020B0503030404040204" pitchFamily="34" charset="0"/>
                <a:cs typeface="Beirut" pitchFamily="2" charset="-78"/>
              </a:defRPr>
            </a:lvl1pPr>
            <a:lvl2pPr marL="685766" indent="-228589">
              <a:buFont typeface="Cambria" panose="02040503050406030204" pitchFamily="18" charset="0"/>
              <a:buChar char="-"/>
              <a:defRPr sz="2400">
                <a:latin typeface="Candara" panose="020E0502030303020204" pitchFamily="34" charset="0"/>
                <a:ea typeface="Geneva" panose="020B0503030404040204" pitchFamily="34" charset="0"/>
                <a:cs typeface="Beirut" pitchFamily="2" charset="-78"/>
              </a:defRPr>
            </a:lvl2pPr>
            <a:lvl3pPr>
              <a:defRPr sz="2000">
                <a:latin typeface="Candara" panose="020E0502030303020204" pitchFamily="34" charset="0"/>
                <a:ea typeface="Geneva" panose="020B0503030404040204" pitchFamily="34" charset="0"/>
                <a:cs typeface="Beirut" pitchFamily="2" charset="-78"/>
              </a:defRPr>
            </a:lvl3pPr>
            <a:lvl4pPr>
              <a:defRPr sz="2000">
                <a:latin typeface="Candara" panose="020E0502030303020204" pitchFamily="34" charset="0"/>
                <a:ea typeface="Geneva" panose="020B0503030404040204" pitchFamily="34" charset="0"/>
                <a:cs typeface="Beirut" pitchFamily="2" charset="-78"/>
              </a:defRPr>
            </a:lvl4pPr>
            <a:lvl5pPr>
              <a:defRPr sz="2000">
                <a:latin typeface="Candara" panose="020E0502030303020204" pitchFamily="34" charset="0"/>
                <a:ea typeface="Geneva" panose="020B0503030404040204" pitchFamily="34" charset="0"/>
                <a:cs typeface="Beirut" pitchFamily="2" charset="-78"/>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B8B30CEA-A32F-0B4F-94FF-2F238104D6CE}"/>
              </a:ext>
            </a:extLst>
          </p:cNvPr>
          <p:cNvSpPr txBox="1">
            <a:spLocks/>
          </p:cNvSpPr>
          <p:nvPr userDrawn="1"/>
        </p:nvSpPr>
        <p:spPr>
          <a:xfrm>
            <a:off x="7977054" y="6476480"/>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2000" smtClean="0">
                <a:latin typeface="Segoe UI" panose="020B0502040204020203" pitchFamily="34" charset="0"/>
                <a:cs typeface="Segoe UI" panose="020B0502040204020203" pitchFamily="34" charset="0"/>
              </a:rPr>
              <a:pPr/>
              <a:t>‹#›</a:t>
            </a:fld>
            <a:endParaRPr lang="en-US" sz="2000" dirty="0">
              <a:latin typeface="Segoe UI" panose="020B0502040204020203" pitchFamily="34" charset="0"/>
              <a:cs typeface="Segoe UI" panose="020B0502040204020203" pitchFamily="34" charset="0"/>
            </a:endParaRPr>
          </a:p>
        </p:txBody>
      </p:sp>
      <p:pic>
        <p:nvPicPr>
          <p:cNvPr id="15" name="Picture 14" descr="safari.png">
            <a:extLst>
              <a:ext uri="{FF2B5EF4-FFF2-40B4-BE49-F238E27FC236}">
                <a16:creationId xmlns:a16="http://schemas.microsoft.com/office/drawing/2014/main" id="{DCA7EB8C-F307-874D-B152-028FC5CC7DF9}"/>
              </a:ext>
            </a:extLst>
          </p:cNvPr>
          <p:cNvPicPr>
            <a:picLocks noChangeAspect="1"/>
          </p:cNvPicPr>
          <p:nvPr userDrawn="1"/>
        </p:nvPicPr>
        <p:blipFill>
          <a:blip r:embed="rId2" cstate="print"/>
          <a:stretch>
            <a:fillRect/>
          </a:stretch>
        </p:blipFill>
        <p:spPr>
          <a:xfrm>
            <a:off x="189560" y="6525283"/>
            <a:ext cx="1080120" cy="312523"/>
          </a:xfrm>
          <a:prstGeom prst="rect">
            <a:avLst/>
          </a:prstGeom>
        </p:spPr>
      </p:pic>
      <p:cxnSp>
        <p:nvCxnSpPr>
          <p:cNvPr id="16" name="Straight Connector 15">
            <a:extLst>
              <a:ext uri="{FF2B5EF4-FFF2-40B4-BE49-F238E27FC236}">
                <a16:creationId xmlns:a16="http://schemas.microsoft.com/office/drawing/2014/main" id="{89CD1133-1492-4A44-93C1-B89EF4FD41F6}"/>
              </a:ext>
            </a:extLst>
          </p:cNvPr>
          <p:cNvCxnSpPr>
            <a:cxnSpLocks/>
          </p:cNvCxnSpPr>
          <p:nvPr userDrawn="1"/>
        </p:nvCxnSpPr>
        <p:spPr>
          <a:xfrm>
            <a:off x="117027" y="831499"/>
            <a:ext cx="8894601"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4E97BD3-6BDD-8949-ACFE-8F75374CA53C}"/>
              </a:ext>
            </a:extLst>
          </p:cNvPr>
          <p:cNvCxnSpPr>
            <a:cxnSpLocks/>
          </p:cNvCxnSpPr>
          <p:nvPr userDrawn="1"/>
        </p:nvCxnSpPr>
        <p:spPr>
          <a:xfrm>
            <a:off x="117027" y="6482153"/>
            <a:ext cx="8894601"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63632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504494551"/>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464722346"/>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951266905"/>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2049135"/>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912208044"/>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185326197"/>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1479488599"/>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669865"/>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769677468"/>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23713322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522553654"/>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77863980"/>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a:extLst>
              <a:ext uri="{FF2B5EF4-FFF2-40B4-BE49-F238E27FC236}">
                <a16:creationId xmlns:a16="http://schemas.microsoft.com/office/drawing/2014/main" id="{9CD35D2D-5E91-46D5-981B-E75BA6DA714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a:extLst>
              <a:ext uri="{FF2B5EF4-FFF2-40B4-BE49-F238E27FC236}">
                <a16:creationId xmlns:a16="http://schemas.microsoft.com/office/drawing/2014/main" id="{7A21EAFC-4035-4857-807A-CB62B3BF44F4}"/>
              </a:ext>
            </a:extLst>
          </p:cNvPr>
          <p:cNvSpPr>
            <a:spLocks noGrp="1" noChangeArrowheads="1"/>
          </p:cNvSpPr>
          <p:nvPr>
            <p:ph type="ftr" sz="quarter" idx="10"/>
          </p:nvPr>
        </p:nvSpPr>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C888C28F-145F-424D-84CC-5AE9AF6843AB}"/>
              </a:ext>
            </a:extLst>
          </p:cNvPr>
          <p:cNvSpPr>
            <a:spLocks noGrp="1" noChangeArrowheads="1"/>
          </p:cNvSpPr>
          <p:nvPr>
            <p:ph type="sldNum" sz="quarter" idx="11"/>
          </p:nvPr>
        </p:nvSpPr>
        <p:spPr/>
        <p:txBody>
          <a:bodyPr/>
          <a:lstStyle>
            <a:lvl1pPr>
              <a:defRPr/>
            </a:lvl1pPr>
          </a:lstStyle>
          <a:p>
            <a:pPr>
              <a:defRPr/>
            </a:pPr>
            <a:fld id="{43826BB2-7A42-4BD5-B790-DBCEF432F448}" type="slidenum">
              <a:rPr lang="en-US" altLang="en-US"/>
              <a:pPr>
                <a:defRPr/>
              </a:pPr>
              <a:t>‹#›</a:t>
            </a:fld>
            <a:endParaRPr lang="en-US" altLang="en-US"/>
          </a:p>
        </p:txBody>
      </p:sp>
    </p:spTree>
    <p:extLst>
      <p:ext uri="{BB962C8B-B14F-4D97-AF65-F5344CB8AC3E}">
        <p14:creationId xmlns:p14="http://schemas.microsoft.com/office/powerpoint/2010/main" val="920010822"/>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09AC565-7350-4525-9420-2EB7757D306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4AA7F312-6BE9-48B6-AA7B-A6D10D628BA6}"/>
              </a:ext>
            </a:extLst>
          </p:cNvPr>
          <p:cNvSpPr>
            <a:spLocks noGrp="1" noChangeArrowheads="1"/>
          </p:cNvSpPr>
          <p:nvPr>
            <p:ph type="sldNum" sz="quarter" idx="11"/>
          </p:nvPr>
        </p:nvSpPr>
        <p:spPr>
          <a:ln/>
        </p:spPr>
        <p:txBody>
          <a:bodyPr/>
          <a:lstStyle>
            <a:lvl1pPr>
              <a:defRPr/>
            </a:lvl1pPr>
          </a:lstStyle>
          <a:p>
            <a:pPr>
              <a:defRPr/>
            </a:pPr>
            <a:fld id="{8B19D7DF-598B-483B-A6D0-8553CDFAE631}" type="slidenum">
              <a:rPr lang="en-US" altLang="en-US"/>
              <a:pPr>
                <a:defRPr/>
              </a:pPr>
              <a:t>‹#›</a:t>
            </a:fld>
            <a:endParaRPr lang="en-US" altLang="en-US"/>
          </a:p>
        </p:txBody>
      </p:sp>
    </p:spTree>
    <p:extLst>
      <p:ext uri="{BB962C8B-B14F-4D97-AF65-F5344CB8AC3E}">
        <p14:creationId xmlns:p14="http://schemas.microsoft.com/office/powerpoint/2010/main" val="4103998078"/>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08787426-EFB2-4064-9F82-5B1B136B39E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60038527-DAED-4D79-A54B-129F6A20F670}"/>
              </a:ext>
            </a:extLst>
          </p:cNvPr>
          <p:cNvSpPr>
            <a:spLocks noGrp="1" noChangeArrowheads="1"/>
          </p:cNvSpPr>
          <p:nvPr>
            <p:ph type="sldNum" sz="quarter" idx="11"/>
          </p:nvPr>
        </p:nvSpPr>
        <p:spPr>
          <a:ln/>
        </p:spPr>
        <p:txBody>
          <a:bodyPr/>
          <a:lstStyle>
            <a:lvl1pPr>
              <a:defRPr/>
            </a:lvl1pPr>
          </a:lstStyle>
          <a:p>
            <a:pPr>
              <a:defRPr/>
            </a:pPr>
            <a:fld id="{63D67C19-8364-4600-B88B-828769DCBD4B}" type="slidenum">
              <a:rPr lang="en-US" altLang="en-US"/>
              <a:pPr>
                <a:defRPr/>
              </a:pPr>
              <a:t>‹#›</a:t>
            </a:fld>
            <a:endParaRPr lang="en-US" altLang="en-US"/>
          </a:p>
        </p:txBody>
      </p:sp>
    </p:spTree>
    <p:extLst>
      <p:ext uri="{BB962C8B-B14F-4D97-AF65-F5344CB8AC3E}">
        <p14:creationId xmlns:p14="http://schemas.microsoft.com/office/powerpoint/2010/main" val="2749112868"/>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DB333F77-5829-459B-B71C-A401B0AC83F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DC357D67-E160-41BD-A8F4-591D3B61CA44}"/>
              </a:ext>
            </a:extLst>
          </p:cNvPr>
          <p:cNvSpPr>
            <a:spLocks noGrp="1" noChangeArrowheads="1"/>
          </p:cNvSpPr>
          <p:nvPr>
            <p:ph type="sldNum" sz="quarter" idx="11"/>
          </p:nvPr>
        </p:nvSpPr>
        <p:spPr>
          <a:ln/>
        </p:spPr>
        <p:txBody>
          <a:bodyPr/>
          <a:lstStyle>
            <a:lvl1pPr>
              <a:defRPr/>
            </a:lvl1pPr>
          </a:lstStyle>
          <a:p>
            <a:pPr>
              <a:defRPr/>
            </a:pPr>
            <a:fld id="{A9E1BDAC-3FCE-4406-AD14-A59ECE86B20E}" type="slidenum">
              <a:rPr lang="en-US" altLang="en-US"/>
              <a:pPr>
                <a:defRPr/>
              </a:pPr>
              <a:t>‹#›</a:t>
            </a:fld>
            <a:endParaRPr lang="en-US" altLang="en-US"/>
          </a:p>
        </p:txBody>
      </p:sp>
    </p:spTree>
    <p:extLst>
      <p:ext uri="{BB962C8B-B14F-4D97-AF65-F5344CB8AC3E}">
        <p14:creationId xmlns:p14="http://schemas.microsoft.com/office/powerpoint/2010/main" val="2135372309"/>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D26DBB79-5AEF-450D-8A69-9E473A6D46FD}"/>
              </a:ext>
            </a:extLst>
          </p:cNvPr>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a:extLst>
              <a:ext uri="{FF2B5EF4-FFF2-40B4-BE49-F238E27FC236}">
                <a16:creationId xmlns:a16="http://schemas.microsoft.com/office/drawing/2014/main" id="{5613F326-A967-4A16-9691-5994EAA77F81}"/>
              </a:ext>
            </a:extLst>
          </p:cNvPr>
          <p:cNvSpPr>
            <a:spLocks noGrp="1" noChangeArrowheads="1"/>
          </p:cNvSpPr>
          <p:nvPr>
            <p:ph type="sldNum" sz="quarter" idx="11"/>
          </p:nvPr>
        </p:nvSpPr>
        <p:spPr>
          <a:ln/>
        </p:spPr>
        <p:txBody>
          <a:bodyPr/>
          <a:lstStyle>
            <a:lvl1pPr>
              <a:defRPr/>
            </a:lvl1pPr>
          </a:lstStyle>
          <a:p>
            <a:pPr>
              <a:defRPr/>
            </a:pPr>
            <a:fld id="{4DDDAB56-7687-49EE-9BFA-357DD2115F9B}" type="slidenum">
              <a:rPr lang="en-US" altLang="en-US"/>
              <a:pPr>
                <a:defRPr/>
              </a:pPr>
              <a:t>‹#›</a:t>
            </a:fld>
            <a:endParaRPr lang="en-US" altLang="en-US"/>
          </a:p>
        </p:txBody>
      </p:sp>
    </p:spTree>
    <p:extLst>
      <p:ext uri="{BB962C8B-B14F-4D97-AF65-F5344CB8AC3E}">
        <p14:creationId xmlns:p14="http://schemas.microsoft.com/office/powerpoint/2010/main" val="1532744262"/>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C5F115-951D-416A-8367-F27935F171CC}"/>
              </a:ext>
            </a:extLst>
          </p:cNvPr>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a:extLst>
              <a:ext uri="{FF2B5EF4-FFF2-40B4-BE49-F238E27FC236}">
                <a16:creationId xmlns:a16="http://schemas.microsoft.com/office/drawing/2014/main" id="{9FA67899-1E4C-4F33-994F-0FE9DDF922F2}"/>
              </a:ext>
            </a:extLst>
          </p:cNvPr>
          <p:cNvSpPr>
            <a:spLocks noGrp="1" noChangeArrowheads="1"/>
          </p:cNvSpPr>
          <p:nvPr>
            <p:ph type="sldNum" sz="quarter" idx="11"/>
          </p:nvPr>
        </p:nvSpPr>
        <p:spPr>
          <a:ln/>
        </p:spPr>
        <p:txBody>
          <a:bodyPr/>
          <a:lstStyle>
            <a:lvl1pPr>
              <a:defRPr/>
            </a:lvl1pPr>
          </a:lstStyle>
          <a:p>
            <a:pPr>
              <a:defRPr/>
            </a:pPr>
            <a:fld id="{EE6ABE56-5E07-4208-997F-19E78ED34494}" type="slidenum">
              <a:rPr lang="en-US" altLang="en-US"/>
              <a:pPr>
                <a:defRPr/>
              </a:pPr>
              <a:t>‹#›</a:t>
            </a:fld>
            <a:endParaRPr lang="en-US" altLang="en-US"/>
          </a:p>
        </p:txBody>
      </p:sp>
    </p:spTree>
    <p:extLst>
      <p:ext uri="{BB962C8B-B14F-4D97-AF65-F5344CB8AC3E}">
        <p14:creationId xmlns:p14="http://schemas.microsoft.com/office/powerpoint/2010/main" val="2038879376"/>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A3210EB8-01E8-436A-B41F-069A2DB8B749}"/>
              </a:ext>
            </a:extLst>
          </p:cNvPr>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a:extLst>
              <a:ext uri="{FF2B5EF4-FFF2-40B4-BE49-F238E27FC236}">
                <a16:creationId xmlns:a16="http://schemas.microsoft.com/office/drawing/2014/main" id="{88357862-E4F0-4312-AEFB-533810CEB356}"/>
              </a:ext>
            </a:extLst>
          </p:cNvPr>
          <p:cNvSpPr>
            <a:spLocks noGrp="1" noChangeArrowheads="1"/>
          </p:cNvSpPr>
          <p:nvPr>
            <p:ph type="sldNum" sz="quarter" idx="11"/>
          </p:nvPr>
        </p:nvSpPr>
        <p:spPr>
          <a:ln/>
        </p:spPr>
        <p:txBody>
          <a:bodyPr/>
          <a:lstStyle>
            <a:lvl1pPr>
              <a:defRPr/>
            </a:lvl1pPr>
          </a:lstStyle>
          <a:p>
            <a:pPr>
              <a:defRPr/>
            </a:pPr>
            <a:fld id="{63632353-6DA2-4969-8B9B-3DBC4F8425A4}" type="slidenum">
              <a:rPr lang="en-US" altLang="en-US"/>
              <a:pPr>
                <a:defRPr/>
              </a:pPr>
              <a:t>‹#›</a:t>
            </a:fld>
            <a:endParaRPr lang="en-US" altLang="en-US"/>
          </a:p>
        </p:txBody>
      </p:sp>
    </p:spTree>
    <p:extLst>
      <p:ext uri="{BB962C8B-B14F-4D97-AF65-F5344CB8AC3E}">
        <p14:creationId xmlns:p14="http://schemas.microsoft.com/office/powerpoint/2010/main" val="1102853564"/>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7D8C17F0-0F2C-4BA2-ACAD-9F9DD7E1D754}"/>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01206954-09DD-443F-8138-FD04D7E91044}"/>
              </a:ext>
            </a:extLst>
          </p:cNvPr>
          <p:cNvSpPr>
            <a:spLocks noGrp="1" noChangeArrowheads="1"/>
          </p:cNvSpPr>
          <p:nvPr>
            <p:ph type="sldNum" sz="quarter" idx="11"/>
          </p:nvPr>
        </p:nvSpPr>
        <p:spPr>
          <a:ln/>
        </p:spPr>
        <p:txBody>
          <a:bodyPr/>
          <a:lstStyle>
            <a:lvl1pPr>
              <a:defRPr/>
            </a:lvl1pPr>
          </a:lstStyle>
          <a:p>
            <a:pPr>
              <a:defRPr/>
            </a:pPr>
            <a:fld id="{00E294FE-CC9E-4E10-B310-514CFBF72E7D}" type="slidenum">
              <a:rPr lang="en-US" altLang="en-US"/>
              <a:pPr>
                <a:defRPr/>
              </a:pPr>
              <a:t>‹#›</a:t>
            </a:fld>
            <a:endParaRPr lang="en-US" altLang="en-US"/>
          </a:p>
        </p:txBody>
      </p:sp>
    </p:spTree>
    <p:extLst>
      <p:ext uri="{BB962C8B-B14F-4D97-AF65-F5344CB8AC3E}">
        <p14:creationId xmlns:p14="http://schemas.microsoft.com/office/powerpoint/2010/main" val="3350566870"/>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2D2B0F18-FF15-4EF6-984A-01641DEDA28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1E37D587-FAF0-4764-AD77-644AFEF7307D}"/>
              </a:ext>
            </a:extLst>
          </p:cNvPr>
          <p:cNvSpPr>
            <a:spLocks noGrp="1" noChangeArrowheads="1"/>
          </p:cNvSpPr>
          <p:nvPr>
            <p:ph type="sldNum" sz="quarter" idx="11"/>
          </p:nvPr>
        </p:nvSpPr>
        <p:spPr>
          <a:ln/>
        </p:spPr>
        <p:txBody>
          <a:bodyPr/>
          <a:lstStyle>
            <a:lvl1pPr>
              <a:defRPr/>
            </a:lvl1pPr>
          </a:lstStyle>
          <a:p>
            <a:pPr>
              <a:defRPr/>
            </a:pPr>
            <a:fld id="{EA63DEC2-A46B-4DF0-9B6D-3DA55177CC49}" type="slidenum">
              <a:rPr lang="en-US" altLang="en-US"/>
              <a:pPr>
                <a:defRPr/>
              </a:pPr>
              <a:t>‹#›</a:t>
            </a:fld>
            <a:endParaRPr lang="en-US" altLang="en-US"/>
          </a:p>
        </p:txBody>
      </p:sp>
    </p:spTree>
    <p:extLst>
      <p:ext uri="{BB962C8B-B14F-4D97-AF65-F5344CB8AC3E}">
        <p14:creationId xmlns:p14="http://schemas.microsoft.com/office/powerpoint/2010/main" val="280765019"/>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C0A08B9B-687C-4AD3-8C6D-FA4C5E16A313}"/>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5BE2A02B-D63E-4DD6-9FFA-98D71570A2AD}"/>
              </a:ext>
            </a:extLst>
          </p:cNvPr>
          <p:cNvSpPr>
            <a:spLocks noGrp="1" noChangeArrowheads="1"/>
          </p:cNvSpPr>
          <p:nvPr>
            <p:ph type="sldNum" sz="quarter" idx="11"/>
          </p:nvPr>
        </p:nvSpPr>
        <p:spPr>
          <a:ln/>
        </p:spPr>
        <p:txBody>
          <a:bodyPr/>
          <a:lstStyle>
            <a:lvl1pPr>
              <a:defRPr/>
            </a:lvl1pPr>
          </a:lstStyle>
          <a:p>
            <a:pPr>
              <a:defRPr/>
            </a:pPr>
            <a:fld id="{AC4704B9-2B86-45E3-BC5C-2F3F28BAAB8B}" type="slidenum">
              <a:rPr lang="en-US" altLang="en-US"/>
              <a:pPr>
                <a:defRPr/>
              </a:pPr>
              <a:t>‹#›</a:t>
            </a:fld>
            <a:endParaRPr lang="en-US" altLang="en-US"/>
          </a:p>
        </p:txBody>
      </p:sp>
    </p:spTree>
    <p:extLst>
      <p:ext uri="{BB962C8B-B14F-4D97-AF65-F5344CB8AC3E}">
        <p14:creationId xmlns:p14="http://schemas.microsoft.com/office/powerpoint/2010/main" val="3420058119"/>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E62CEBD1-E2A7-41F0-A158-62153EC297D5}"/>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6011B996-071A-4884-856A-6B25C3879E5F}"/>
              </a:ext>
            </a:extLst>
          </p:cNvPr>
          <p:cNvSpPr>
            <a:spLocks noGrp="1" noChangeArrowheads="1"/>
          </p:cNvSpPr>
          <p:nvPr>
            <p:ph type="sldNum" sz="quarter" idx="11"/>
          </p:nvPr>
        </p:nvSpPr>
        <p:spPr>
          <a:ln/>
        </p:spPr>
        <p:txBody>
          <a:bodyPr/>
          <a:lstStyle>
            <a:lvl1pPr>
              <a:defRPr/>
            </a:lvl1pPr>
          </a:lstStyle>
          <a:p>
            <a:pPr>
              <a:defRPr/>
            </a:pPr>
            <a:fld id="{9FC1C64C-0813-4AB1-8463-69A3B31BE146}" type="slidenum">
              <a:rPr lang="en-US" altLang="en-US"/>
              <a:pPr>
                <a:defRPr/>
              </a:pPr>
              <a:t>‹#›</a:t>
            </a:fld>
            <a:endParaRPr lang="en-US" altLang="en-US"/>
          </a:p>
        </p:txBody>
      </p:sp>
    </p:spTree>
    <p:extLst>
      <p:ext uri="{BB962C8B-B14F-4D97-AF65-F5344CB8AC3E}">
        <p14:creationId xmlns:p14="http://schemas.microsoft.com/office/powerpoint/2010/main" val="286619212"/>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a:extLst>
              <a:ext uri="{FF2B5EF4-FFF2-40B4-BE49-F238E27FC236}">
                <a16:creationId xmlns:a16="http://schemas.microsoft.com/office/drawing/2014/main" id="{B55989F0-9C2F-467D-8A2B-E760CFC57E82}"/>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B76D41D7-E031-46E6-8D53-528FF913AD9F}"/>
              </a:ext>
            </a:extLst>
          </p:cNvPr>
          <p:cNvSpPr>
            <a:spLocks noGrp="1" noChangeArrowheads="1"/>
          </p:cNvSpPr>
          <p:nvPr>
            <p:ph type="sldNum" sz="quarter" idx="11"/>
          </p:nvPr>
        </p:nvSpPr>
        <p:spPr>
          <a:ln/>
        </p:spPr>
        <p:txBody>
          <a:bodyPr/>
          <a:lstStyle>
            <a:lvl1pPr>
              <a:defRPr/>
            </a:lvl1pPr>
          </a:lstStyle>
          <a:p>
            <a:pPr>
              <a:defRPr/>
            </a:pPr>
            <a:fld id="{20C0357D-5951-4316-833F-FB5D4423D797}" type="slidenum">
              <a:rPr lang="en-US" altLang="en-US"/>
              <a:pPr>
                <a:defRPr/>
              </a:pPr>
              <a:t>‹#›</a:t>
            </a:fld>
            <a:endParaRPr lang="en-US" altLang="en-US"/>
          </a:p>
        </p:txBody>
      </p:sp>
    </p:spTree>
    <p:extLst>
      <p:ext uri="{BB962C8B-B14F-4D97-AF65-F5344CB8AC3E}">
        <p14:creationId xmlns:p14="http://schemas.microsoft.com/office/powerpoint/2010/main" val="865291627"/>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136972"/>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8B7E-9D90-9B48-A8F0-5C08F12D53F9}"/>
              </a:ext>
            </a:extLst>
          </p:cNvPr>
          <p:cNvSpPr>
            <a:spLocks noGrp="1"/>
          </p:cNvSpPr>
          <p:nvPr>
            <p:ph type="title"/>
          </p:nvPr>
        </p:nvSpPr>
        <p:spPr>
          <a:xfrm>
            <a:off x="0" y="3370062"/>
            <a:ext cx="9144000" cy="1325563"/>
          </a:xfrm>
          <a:prstGeom prst="rect">
            <a:avLst/>
          </a:prstGeom>
        </p:spPr>
        <p:txBody>
          <a:bodyPr/>
          <a:lstStyle>
            <a:lvl1pPr>
              <a:defRPr sz="6600" b="1" i="1" baseline="0">
                <a:latin typeface="Cambria" panose="02040503050406030204" pitchFamily="18" charset="0"/>
              </a:defRPr>
            </a:lvl1pPr>
          </a:lstStyle>
          <a:p>
            <a:r>
              <a:rPr lang="en-US" dirty="0"/>
              <a:t>Click to edit Master title style</a:t>
            </a:r>
            <a:endParaRPr lang="en-TR" dirty="0"/>
          </a:p>
        </p:txBody>
      </p:sp>
      <p:sp>
        <p:nvSpPr>
          <p:cNvPr id="3" name="Rectangle 2">
            <a:extLst>
              <a:ext uri="{FF2B5EF4-FFF2-40B4-BE49-F238E27FC236}">
                <a16:creationId xmlns:a16="http://schemas.microsoft.com/office/drawing/2014/main" id="{2217C05B-AE6B-CA40-92B3-312C96F8E5F4}"/>
              </a:ext>
            </a:extLst>
          </p:cNvPr>
          <p:cNvSpPr/>
          <p:nvPr userDrawn="1"/>
        </p:nvSpPr>
        <p:spPr>
          <a:xfrm>
            <a:off x="0" y="4697080"/>
            <a:ext cx="9144000" cy="1437501"/>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14105809"/>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FA48C-FC23-4C73-AC9B-B702C151A810}"/>
              </a:ext>
            </a:extLst>
          </p:cNvPr>
          <p:cNvSpPr/>
          <p:nvPr userDrawn="1"/>
        </p:nvSpPr>
        <p:spPr>
          <a:xfrm>
            <a:off x="0" y="0"/>
            <a:ext cx="9144000" cy="86041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5991" y="11100"/>
            <a:ext cx="8987621" cy="761258"/>
          </a:xfrm>
          <a:prstGeom prst="rect">
            <a:avLst/>
          </a:prstGeom>
        </p:spPr>
        <p:txBody>
          <a:bodyPr anchor="ctr"/>
          <a:lstStyle>
            <a:lvl1pPr>
              <a:lnSpc>
                <a:spcPct val="100000"/>
              </a:lnSpc>
              <a:spcAft>
                <a:spcPts val="600"/>
              </a:spcAft>
              <a:defRPr sz="4400" b="1" baseline="0">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75034"/>
            <a:ext cx="8987622" cy="543504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47146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75991" y="6524699"/>
            <a:ext cx="977147" cy="282728"/>
          </a:xfrm>
          <a:prstGeom prst="rect">
            <a:avLst/>
          </a:prstGeom>
        </p:spPr>
      </p:pic>
      <p:pic>
        <p:nvPicPr>
          <p:cNvPr id="10" name="Picture 2">
            <a:extLst>
              <a:ext uri="{FF2B5EF4-FFF2-40B4-BE49-F238E27FC236}">
                <a16:creationId xmlns:a16="http://schemas.microsoft.com/office/drawing/2014/main" id="{22204A7A-FB0E-A441-B9F5-28F279051F9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14921" y="6449551"/>
            <a:ext cx="1867175" cy="3828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88180C1-8B68-AC4C-94FA-42ACC1C193E9}"/>
              </a:ext>
            </a:extLst>
          </p:cNvPr>
          <p:cNvSpPr/>
          <p:nvPr userDrawn="1"/>
        </p:nvSpPr>
        <p:spPr>
          <a:xfrm>
            <a:off x="1073731" y="6449551"/>
            <a:ext cx="779781" cy="343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11" name="Picture 2">
            <a:extLst>
              <a:ext uri="{FF2B5EF4-FFF2-40B4-BE49-F238E27FC236}">
                <a16:creationId xmlns:a16="http://schemas.microsoft.com/office/drawing/2014/main" id="{111B3916-F58F-6644-9FA8-ED642158E897}"/>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r="60005"/>
          <a:stretch/>
        </p:blipFill>
        <p:spPr bwMode="auto">
          <a:xfrm>
            <a:off x="1263518" y="6510185"/>
            <a:ext cx="589994" cy="302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158891"/>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74"/>
            <a:ext cx="7886700" cy="1500187"/>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22387842"/>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3/2/25</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56657422"/>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3/2/25</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888239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3/2/25</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198573045"/>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3/2/25</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737313666"/>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3/2/25</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93718008"/>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3/2/25</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748347890"/>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3/2/25</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226017405"/>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3/2/25</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972613284"/>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3/2/25</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766111262"/>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3/2/25</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238710355"/>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3/2/25</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393910029"/>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8189" y="79447"/>
            <a:ext cx="8987622" cy="740193"/>
          </a:xfrm>
          <a:prstGeom prst="rect">
            <a:avLst/>
          </a:prstGeom>
        </p:spPr>
        <p:txBody>
          <a:bodyPr/>
          <a:lstStyle>
            <a:lvl1pPr>
              <a:defRPr sz="4000" b="1">
                <a:solidFill>
                  <a:schemeClr val="tx1"/>
                </a:solidFill>
                <a:latin typeface="Corbel" panose="020B0503020204020204" pitchFamily="34" charset="0"/>
              </a:defRPr>
            </a:lvl1pPr>
          </a:lstStyle>
          <a:p>
            <a:r>
              <a:rPr lang="en-US"/>
              <a:t>Click to edit Master title style</a:t>
            </a:r>
          </a:p>
        </p:txBody>
      </p:sp>
      <p:sp>
        <p:nvSpPr>
          <p:cNvPr id="5" name="Slide Number Placeholder 5">
            <a:extLst>
              <a:ext uri="{FF2B5EF4-FFF2-40B4-BE49-F238E27FC236}">
                <a16:creationId xmlns:a16="http://schemas.microsoft.com/office/drawing/2014/main" id="{D67F7A59-CF4E-EC20-68A0-390CB76C13C3}"/>
              </a:ext>
            </a:extLst>
          </p:cNvPr>
          <p:cNvSpPr>
            <a:spLocks noGrp="1"/>
          </p:cNvSpPr>
          <p:nvPr>
            <p:ph type="sldNum" sz="quarter" idx="12"/>
          </p:nvPr>
        </p:nvSpPr>
        <p:spPr>
          <a:xfrm>
            <a:off x="7006213" y="6413428"/>
            <a:ext cx="2057400" cy="365125"/>
          </a:xfrm>
          <a:prstGeom prst="rect">
            <a:avLst/>
          </a:prstGeom>
        </p:spPr>
        <p:txBody>
          <a:bodyPr/>
          <a:lstStyle>
            <a:lvl1pPr algn="ctr">
              <a:defRPr sz="1400">
                <a:solidFill>
                  <a:schemeClr val="bg1">
                    <a:lumMod val="65000"/>
                  </a:schemeClr>
                </a:solidFill>
                <a:latin typeface="Corbel" panose="020B0503020204020204" pitchFamily="34" charset="0"/>
              </a:defRPr>
            </a:lvl1pPr>
          </a:lstStyle>
          <a:p>
            <a:pPr algn="r"/>
            <a:fld id="{FDEAB76D-489F-BC47-AE8A-9A4958F60173}" type="slidenum">
              <a:rPr lang="en-CH" smtClean="0"/>
              <a:pPr algn="r"/>
              <a:t>‹#›</a:t>
            </a:fld>
            <a:endParaRPr lang="en-CH"/>
          </a:p>
        </p:txBody>
      </p:sp>
      <p:pic>
        <p:nvPicPr>
          <p:cNvPr id="6" name="Picture 5" descr="safari.png">
            <a:extLst>
              <a:ext uri="{FF2B5EF4-FFF2-40B4-BE49-F238E27FC236}">
                <a16:creationId xmlns:a16="http://schemas.microsoft.com/office/drawing/2014/main" id="{4F195A89-C410-BCD9-0B74-E87F1A1635F1}"/>
              </a:ext>
            </a:extLst>
          </p:cNvPr>
          <p:cNvPicPr>
            <a:picLocks noChangeAspect="1"/>
          </p:cNvPicPr>
          <p:nvPr userDrawn="1"/>
        </p:nvPicPr>
        <p:blipFill>
          <a:blip r:embed="rId2" cstate="print"/>
          <a:stretch>
            <a:fillRect/>
          </a:stretch>
        </p:blipFill>
        <p:spPr>
          <a:xfrm>
            <a:off x="75991" y="6439729"/>
            <a:ext cx="1080120" cy="312522"/>
          </a:xfrm>
          <a:prstGeom prst="rect">
            <a:avLst/>
          </a:prstGeom>
        </p:spPr>
      </p:pic>
      <p:sp>
        <p:nvSpPr>
          <p:cNvPr id="7" name="Content Placeholder 13">
            <a:extLst>
              <a:ext uri="{FF2B5EF4-FFF2-40B4-BE49-F238E27FC236}">
                <a16:creationId xmlns:a16="http://schemas.microsoft.com/office/drawing/2014/main" id="{B7FAED6D-FE25-984D-F3D8-912BF36CF3D8}"/>
              </a:ext>
            </a:extLst>
          </p:cNvPr>
          <p:cNvSpPr>
            <a:spLocks noGrp="1"/>
          </p:cNvSpPr>
          <p:nvPr>
            <p:ph sz="quarter" idx="13" hasCustomPrompt="1"/>
          </p:nvPr>
        </p:nvSpPr>
        <p:spPr>
          <a:xfrm>
            <a:off x="78189" y="822959"/>
            <a:ext cx="8987622" cy="5291593"/>
          </a:xfrm>
          <a:prstGeom prst="rect">
            <a:avLst/>
          </a:prstGeom>
        </p:spPr>
        <p:txBody>
          <a:bodyPr/>
          <a:lstStyle/>
          <a:p>
            <a:pPr marL="274320" lvl="0" indent="-274320">
              <a:lnSpc>
                <a:spcPct val="130000"/>
              </a:lnSpc>
              <a:spcBef>
                <a:spcPts val="400"/>
              </a:spcBef>
              <a:defRPr/>
            </a:pPr>
            <a:r>
              <a:rPr kumimoji="0" lang="en-US" sz="1800" b="1" i="0" u="sng" strike="noStrike" kern="1200" cap="none" spc="0" normalizeH="0" baseline="0" noProof="0">
                <a:ln>
                  <a:noFill/>
                </a:ln>
                <a:effectLst/>
                <a:uLnTx/>
                <a:uFillTx/>
                <a:latin typeface="Corbel" panose="020B0503020204020204" pitchFamily="34" charset="0"/>
              </a:rPr>
              <a:t>Text 1</a:t>
            </a:r>
            <a:r>
              <a:rPr kumimoji="0" lang="en-US" sz="1800" b="1" i="0" strike="noStrike" kern="1200" cap="none" spc="0" normalizeH="0" baseline="0" noProof="0">
                <a:ln>
                  <a:noFill/>
                </a:ln>
                <a:effectLst/>
                <a:uLnTx/>
                <a:uFillTx/>
                <a:latin typeface="Corbel" panose="020B0503020204020204" pitchFamily="34" charset="0"/>
              </a:rPr>
              <a:t>:</a:t>
            </a:r>
            <a:endParaRPr kumimoji="0" lang="en-US" sz="1800" b="0" i="0" strike="noStrike" kern="1200" cap="none" spc="0" normalizeH="0" baseline="0" noProof="0">
              <a:ln>
                <a:noFill/>
              </a:ln>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C00000"/>
                </a:solidFill>
                <a:effectLst/>
                <a:uLnTx/>
                <a:uFillTx/>
                <a:latin typeface="Corbel" panose="020B0503020204020204" pitchFamily="34" charset="0"/>
              </a:rPr>
              <a:t>Text 2</a:t>
            </a:r>
            <a:r>
              <a:rPr kumimoji="0" lang="en-US" sz="1800" b="0" i="0" u="none" strike="noStrike" kern="1200" cap="none" spc="0" normalizeH="0" baseline="0" noProof="0">
                <a:ln>
                  <a:noFill/>
                </a:ln>
                <a:solidFill>
                  <a:srgbClr val="C00000"/>
                </a:solidFill>
                <a:effectLst/>
                <a:uLnTx/>
                <a:uFillTx/>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5B9BD5"/>
                </a:solidFill>
                <a:effectLst/>
                <a:uLnTx/>
                <a:uFillTx/>
                <a:latin typeface="Corbel" panose="020B0503020204020204" pitchFamily="34" charset="0"/>
              </a:rPr>
              <a:t>Text 3</a:t>
            </a:r>
            <a:r>
              <a:rPr kumimoji="0" lang="en-US" sz="1800" b="0" i="0" u="none" strike="noStrike" kern="1200" cap="none" spc="0" normalizeH="0" baseline="0" noProof="0">
                <a:ln>
                  <a:noFill/>
                </a:ln>
                <a:solidFill>
                  <a:srgbClr val="5B9BD5"/>
                </a:solidFill>
                <a:effectLst/>
                <a:uLnTx/>
                <a:uFillTx/>
                <a:latin typeface="Corbel" panose="020B0503020204020204" pitchFamily="34" charset="0"/>
              </a:rPr>
              <a:t>:</a:t>
            </a:r>
            <a:r>
              <a:rPr kumimoji="0" lang="en-US" sz="1800" b="0" i="0" u="none" strike="noStrike" kern="1200" cap="none" spc="0" normalizeH="0" noProof="0">
                <a:ln>
                  <a:noFill/>
                </a:ln>
                <a:solidFill>
                  <a:srgbClr val="5B9BD5"/>
                </a:solidFill>
                <a:effectLst/>
                <a:uLnTx/>
                <a:uFillTx/>
                <a:latin typeface="Corbel" panose="020B0503020204020204" pitchFamily="34" charset="0"/>
              </a:rPr>
              <a:t> </a:t>
            </a:r>
            <a:r>
              <a:rPr lang="en-US" sz="1400">
                <a:solidFill>
                  <a:srgbClr val="5B9BD5"/>
                </a:solidFill>
                <a:latin typeface="Corbel" panose="020B0503020204020204" pitchFamily="34" charset="0"/>
              </a:rPr>
              <a:t>	</a:t>
            </a:r>
            <a:endParaRPr kumimoji="0" lang="en-US" sz="1400" b="0" i="0" u="none" strike="noStrike" kern="1200" cap="none" spc="0" normalizeH="0" baseline="0" noProof="0">
              <a:ln>
                <a:noFill/>
              </a:ln>
              <a:solidFill>
                <a:srgbClr val="5B9BD5"/>
              </a:solidFill>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70AD47">
                    <a:lumMod val="75000"/>
                  </a:srgbClr>
                </a:solidFill>
                <a:effectLst/>
                <a:uLnTx/>
                <a:uFillTx/>
                <a:latin typeface="Corbel" panose="020B0503020204020204" pitchFamily="34" charset="0"/>
              </a:rPr>
              <a:t>Text 4</a:t>
            </a:r>
            <a:r>
              <a:rPr lang="en-US" sz="1800">
                <a:solidFill>
                  <a:srgbClr val="70AD47">
                    <a:lumMod val="75000"/>
                  </a:srgbClr>
                </a:solidFill>
                <a:latin typeface="Corbel" panose="020B0503020204020204" pitchFamily="34" charset="0"/>
              </a:rPr>
              <a:t>: </a:t>
            </a:r>
            <a:r>
              <a:rPr lang="en-US" sz="1400">
                <a:solidFill>
                  <a:srgbClr val="70AD47">
                    <a:lumMod val="75000"/>
                  </a:srgbClr>
                </a:solidFill>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ED7D31"/>
                </a:solidFill>
                <a:effectLst/>
                <a:uLnTx/>
                <a:uFillTx/>
                <a:latin typeface="Corbel" panose="020B0503020204020204" pitchFamily="34" charset="0"/>
              </a:rPr>
              <a:t>Text 5</a:t>
            </a:r>
            <a:r>
              <a:rPr kumimoji="0" lang="en-US" sz="1800" b="0" i="0" u="none" strike="noStrike" kern="1200" cap="none" spc="0" normalizeH="0" baseline="0" noProof="0">
                <a:ln>
                  <a:noFill/>
                </a:ln>
                <a:solidFill>
                  <a:srgbClr val="ED7D31"/>
                </a:solidFill>
                <a:effectLst/>
                <a:uLnTx/>
                <a:uFillTx/>
                <a:latin typeface="Corbel" panose="020B0503020204020204" pitchFamily="34" charset="0"/>
              </a:rPr>
              <a:t>: </a:t>
            </a:r>
            <a:endParaRPr lang="en-US" sz="1200">
              <a:solidFill>
                <a:schemeClr val="accent2"/>
              </a:solidFill>
              <a:latin typeface="Corbel" panose="020B0503020204020204" pitchFamily="34" charset="0"/>
            </a:endParaRPr>
          </a:p>
          <a:p>
            <a:pPr marL="674370" lvl="1" indent="-274320">
              <a:lnSpc>
                <a:spcPct val="130000"/>
              </a:lnSpc>
              <a:spcBef>
                <a:spcPts val="400"/>
              </a:spcBef>
              <a:defRPr/>
            </a:pPr>
            <a:endParaRPr lang="en-US" sz="1600">
              <a:solidFill>
                <a:schemeClr val="accent2"/>
              </a:solidFill>
              <a:latin typeface="Corbel" panose="020B0503020204020204" pitchFamily="34" charset="0"/>
            </a:endParaRPr>
          </a:p>
          <a:p>
            <a:pPr marL="0" lvl="0" indent="0">
              <a:lnSpc>
                <a:spcPct val="130000"/>
              </a:lnSpc>
              <a:spcBef>
                <a:spcPts val="400"/>
              </a:spcBef>
              <a:buNone/>
              <a:defRPr/>
            </a:pPr>
            <a:endParaRPr lang="en-US" sz="2000">
              <a:solidFill>
                <a:srgbClr val="C06900"/>
              </a:solidFill>
              <a:latin typeface="Corbel" panose="020B0503020204020204" pitchFamily="34" charset="0"/>
            </a:endParaRPr>
          </a:p>
          <a:p>
            <a:pPr marL="274320" lvl="0" indent="-274320">
              <a:lnSpc>
                <a:spcPct val="130000"/>
              </a:lnSpc>
              <a:spcBef>
                <a:spcPts val="400"/>
              </a:spcBef>
              <a:defRPr/>
            </a:pPr>
            <a:endParaRPr kumimoji="0" lang="en-US" sz="2000" i="0" u="none" strike="noStrike" kern="1200" cap="none" spc="0" normalizeH="0" baseline="0" noProof="0">
              <a:ln>
                <a:noFill/>
              </a:ln>
              <a:solidFill>
                <a:srgbClr val="ED7D31"/>
              </a:solidFill>
              <a:effectLst/>
              <a:uLnTx/>
              <a:uFillTx/>
              <a:latin typeface="Corbel" panose="020B0503020204020204" pitchFamily="34" charset="0"/>
            </a:endParaRPr>
          </a:p>
        </p:txBody>
      </p:sp>
    </p:spTree>
    <p:extLst>
      <p:ext uri="{BB962C8B-B14F-4D97-AF65-F5344CB8AC3E}">
        <p14:creationId xmlns:p14="http://schemas.microsoft.com/office/powerpoint/2010/main" val="21271539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460D64B3-47B9-4B80-8494-C2463AAD5939}"/>
              </a:ext>
            </a:extLst>
          </p:cNvPr>
          <p:cNvSpPr>
            <a:spLocks noGrp="1"/>
          </p:cNvSpPr>
          <p:nvPr>
            <p:ph sz="quarter" idx="13" hasCustomPrompt="1"/>
          </p:nvPr>
        </p:nvSpPr>
        <p:spPr>
          <a:xfrm>
            <a:off x="78189" y="822959"/>
            <a:ext cx="8987622" cy="5291593"/>
          </a:xfrm>
          <a:prstGeom prst="rect">
            <a:avLst/>
          </a:prstGeom>
        </p:spPr>
        <p:txBody>
          <a:bodyPr/>
          <a:lstStyle/>
          <a:p>
            <a:pPr marL="274320" lvl="0" indent="-274320">
              <a:lnSpc>
                <a:spcPct val="130000"/>
              </a:lnSpc>
              <a:spcBef>
                <a:spcPts val="400"/>
              </a:spcBef>
              <a:defRPr/>
            </a:pPr>
            <a:r>
              <a:rPr kumimoji="0" lang="en-US" sz="1800" b="1" i="0" u="sng" strike="noStrike" kern="1200" cap="none" spc="0" normalizeH="0" baseline="0" noProof="0">
                <a:ln>
                  <a:noFill/>
                </a:ln>
                <a:effectLst/>
                <a:uLnTx/>
                <a:uFillTx/>
                <a:latin typeface="Corbel" panose="020B0503020204020204" pitchFamily="34" charset="0"/>
              </a:rPr>
              <a:t>Text 1</a:t>
            </a:r>
            <a:r>
              <a:rPr kumimoji="0" lang="en-US" sz="1800" b="1" i="0" strike="noStrike" kern="1200" cap="none" spc="0" normalizeH="0" baseline="0" noProof="0">
                <a:ln>
                  <a:noFill/>
                </a:ln>
                <a:effectLst/>
                <a:uLnTx/>
                <a:uFillTx/>
                <a:latin typeface="Corbel" panose="020B0503020204020204" pitchFamily="34" charset="0"/>
              </a:rPr>
              <a:t>:</a:t>
            </a:r>
            <a:endParaRPr kumimoji="0" lang="en-US" sz="1800" b="0" i="0" strike="noStrike" kern="1200" cap="none" spc="0" normalizeH="0" baseline="0" noProof="0">
              <a:ln>
                <a:noFill/>
              </a:ln>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C00000"/>
                </a:solidFill>
                <a:effectLst/>
                <a:uLnTx/>
                <a:uFillTx/>
                <a:latin typeface="Corbel" panose="020B0503020204020204" pitchFamily="34" charset="0"/>
              </a:rPr>
              <a:t>Text 2</a:t>
            </a:r>
            <a:r>
              <a:rPr kumimoji="0" lang="en-US" sz="1800" b="0" i="0" u="none" strike="noStrike" kern="1200" cap="none" spc="0" normalizeH="0" baseline="0" noProof="0">
                <a:ln>
                  <a:noFill/>
                </a:ln>
                <a:solidFill>
                  <a:srgbClr val="C00000"/>
                </a:solidFill>
                <a:effectLst/>
                <a:uLnTx/>
                <a:uFillTx/>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5B9BD5"/>
                </a:solidFill>
                <a:effectLst/>
                <a:uLnTx/>
                <a:uFillTx/>
                <a:latin typeface="Corbel" panose="020B0503020204020204" pitchFamily="34" charset="0"/>
              </a:rPr>
              <a:t>Text 3</a:t>
            </a:r>
            <a:r>
              <a:rPr kumimoji="0" lang="en-US" sz="1800" b="0" i="0" u="none" strike="noStrike" kern="1200" cap="none" spc="0" normalizeH="0" baseline="0" noProof="0">
                <a:ln>
                  <a:noFill/>
                </a:ln>
                <a:solidFill>
                  <a:srgbClr val="5B9BD5"/>
                </a:solidFill>
                <a:effectLst/>
                <a:uLnTx/>
                <a:uFillTx/>
                <a:latin typeface="Corbel" panose="020B0503020204020204" pitchFamily="34" charset="0"/>
              </a:rPr>
              <a:t>:</a:t>
            </a:r>
            <a:r>
              <a:rPr kumimoji="0" lang="en-US" sz="1800" b="0" i="0" u="none" strike="noStrike" kern="1200" cap="none" spc="0" normalizeH="0" noProof="0">
                <a:ln>
                  <a:noFill/>
                </a:ln>
                <a:solidFill>
                  <a:srgbClr val="5B9BD5"/>
                </a:solidFill>
                <a:effectLst/>
                <a:uLnTx/>
                <a:uFillTx/>
                <a:latin typeface="Corbel" panose="020B0503020204020204" pitchFamily="34" charset="0"/>
              </a:rPr>
              <a:t> </a:t>
            </a:r>
            <a:r>
              <a:rPr lang="en-US" sz="1400">
                <a:solidFill>
                  <a:srgbClr val="5B9BD5"/>
                </a:solidFill>
                <a:latin typeface="Corbel" panose="020B0503020204020204" pitchFamily="34" charset="0"/>
              </a:rPr>
              <a:t>	</a:t>
            </a:r>
            <a:endParaRPr kumimoji="0" lang="en-US" sz="1400" b="0" i="0" u="none" strike="noStrike" kern="1200" cap="none" spc="0" normalizeH="0" baseline="0" noProof="0">
              <a:ln>
                <a:noFill/>
              </a:ln>
              <a:solidFill>
                <a:srgbClr val="5B9BD5"/>
              </a:solidFill>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70AD47">
                    <a:lumMod val="75000"/>
                  </a:srgbClr>
                </a:solidFill>
                <a:effectLst/>
                <a:uLnTx/>
                <a:uFillTx/>
                <a:latin typeface="Corbel" panose="020B0503020204020204" pitchFamily="34" charset="0"/>
              </a:rPr>
              <a:t>Text 4</a:t>
            </a:r>
            <a:r>
              <a:rPr lang="en-US" sz="1800">
                <a:solidFill>
                  <a:srgbClr val="70AD47">
                    <a:lumMod val="75000"/>
                  </a:srgbClr>
                </a:solidFill>
                <a:latin typeface="Corbel" panose="020B0503020204020204" pitchFamily="34" charset="0"/>
              </a:rPr>
              <a:t>: </a:t>
            </a:r>
            <a:r>
              <a:rPr lang="en-US" sz="1400">
                <a:solidFill>
                  <a:srgbClr val="70AD47">
                    <a:lumMod val="75000"/>
                  </a:srgbClr>
                </a:solidFill>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ED7D31"/>
                </a:solidFill>
                <a:effectLst/>
                <a:uLnTx/>
                <a:uFillTx/>
                <a:latin typeface="Corbel" panose="020B0503020204020204" pitchFamily="34" charset="0"/>
              </a:rPr>
              <a:t>Text 5</a:t>
            </a:r>
            <a:r>
              <a:rPr kumimoji="0" lang="en-US" sz="1800" b="0" i="0" u="none" strike="noStrike" kern="1200" cap="none" spc="0" normalizeH="0" baseline="0" noProof="0">
                <a:ln>
                  <a:noFill/>
                </a:ln>
                <a:solidFill>
                  <a:srgbClr val="ED7D31"/>
                </a:solidFill>
                <a:effectLst/>
                <a:uLnTx/>
                <a:uFillTx/>
                <a:latin typeface="Corbel" panose="020B0503020204020204" pitchFamily="34" charset="0"/>
              </a:rPr>
              <a:t>: </a:t>
            </a:r>
            <a:endParaRPr lang="en-US" sz="1200">
              <a:solidFill>
                <a:schemeClr val="accent2"/>
              </a:solidFill>
              <a:latin typeface="Corbel" panose="020B0503020204020204" pitchFamily="34" charset="0"/>
            </a:endParaRPr>
          </a:p>
          <a:p>
            <a:pPr marL="674370" lvl="1" indent="-274320">
              <a:lnSpc>
                <a:spcPct val="130000"/>
              </a:lnSpc>
              <a:spcBef>
                <a:spcPts val="400"/>
              </a:spcBef>
              <a:defRPr/>
            </a:pPr>
            <a:endParaRPr lang="en-US" sz="1600">
              <a:solidFill>
                <a:schemeClr val="accent2"/>
              </a:solidFill>
              <a:latin typeface="Corbel" panose="020B0503020204020204" pitchFamily="34" charset="0"/>
            </a:endParaRPr>
          </a:p>
          <a:p>
            <a:pPr marL="0" lvl="0" indent="0">
              <a:lnSpc>
                <a:spcPct val="130000"/>
              </a:lnSpc>
              <a:spcBef>
                <a:spcPts val="400"/>
              </a:spcBef>
              <a:buNone/>
              <a:defRPr/>
            </a:pPr>
            <a:endParaRPr lang="en-US" sz="2000">
              <a:solidFill>
                <a:srgbClr val="C06900"/>
              </a:solidFill>
              <a:latin typeface="Corbel" panose="020B0503020204020204" pitchFamily="34" charset="0"/>
            </a:endParaRPr>
          </a:p>
          <a:p>
            <a:pPr marL="274320" lvl="0" indent="-274320">
              <a:lnSpc>
                <a:spcPct val="130000"/>
              </a:lnSpc>
              <a:spcBef>
                <a:spcPts val="400"/>
              </a:spcBef>
              <a:defRPr/>
            </a:pPr>
            <a:endParaRPr kumimoji="0" lang="en-US" sz="2000" i="0" u="none" strike="noStrike" kern="1200" cap="none" spc="0" normalizeH="0" baseline="0" noProof="0">
              <a:ln>
                <a:noFill/>
              </a:ln>
              <a:solidFill>
                <a:srgbClr val="ED7D31"/>
              </a:solidFill>
              <a:effectLst/>
              <a:uLnTx/>
              <a:uFillTx/>
              <a:latin typeface="Corbel" panose="020B0503020204020204" pitchFamily="34" charset="0"/>
            </a:endParaRPr>
          </a:p>
        </p:txBody>
      </p:sp>
      <p:sp>
        <p:nvSpPr>
          <p:cNvPr id="4" name="Title 1">
            <a:extLst>
              <a:ext uri="{FF2B5EF4-FFF2-40B4-BE49-F238E27FC236}">
                <a16:creationId xmlns:a16="http://schemas.microsoft.com/office/drawing/2014/main" id="{029DDEC7-5C22-7ADB-60BD-945BAEBCFDE7}"/>
              </a:ext>
            </a:extLst>
          </p:cNvPr>
          <p:cNvSpPr>
            <a:spLocks noGrp="1"/>
          </p:cNvSpPr>
          <p:nvPr>
            <p:ph type="title"/>
          </p:nvPr>
        </p:nvSpPr>
        <p:spPr>
          <a:xfrm>
            <a:off x="78189" y="79447"/>
            <a:ext cx="8987622" cy="740193"/>
          </a:xfrm>
          <a:prstGeom prst="rect">
            <a:avLst/>
          </a:prstGeom>
        </p:spPr>
        <p:txBody>
          <a:bodyPr/>
          <a:lstStyle>
            <a:lvl1pPr>
              <a:defRPr sz="4000" b="1">
                <a:solidFill>
                  <a:schemeClr val="tx1"/>
                </a:solidFill>
                <a:latin typeface="Corbel" panose="020B0503020204020204" pitchFamily="34" charset="0"/>
              </a:defRPr>
            </a:lvl1pPr>
          </a:lstStyle>
          <a:p>
            <a:r>
              <a:rPr lang="en-US"/>
              <a:t>Click to edit Master title style</a:t>
            </a:r>
          </a:p>
        </p:txBody>
      </p:sp>
    </p:spTree>
    <p:extLst>
      <p:ext uri="{BB962C8B-B14F-4D97-AF65-F5344CB8AC3E}">
        <p14:creationId xmlns:p14="http://schemas.microsoft.com/office/powerpoint/2010/main" val="995964943"/>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8EF1544-24EE-9F40-92D1-5F7EF2704AEF}"/>
              </a:ext>
            </a:extLst>
          </p:cNvPr>
          <p:cNvSpPr>
            <a:spLocks noGrp="1"/>
          </p:cNvSpPr>
          <p:nvPr>
            <p:ph type="sldNum" sz="quarter" idx="12"/>
          </p:nvPr>
        </p:nvSpPr>
        <p:spPr>
          <a:xfrm>
            <a:off x="7006213" y="6413428"/>
            <a:ext cx="2057400" cy="365125"/>
          </a:xfrm>
          <a:prstGeom prst="rect">
            <a:avLst/>
          </a:prstGeom>
        </p:spPr>
        <p:txBody>
          <a:bodyPr/>
          <a:lstStyle>
            <a:lvl1pPr algn="ctr">
              <a:defRPr sz="1400">
                <a:solidFill>
                  <a:schemeClr val="bg1">
                    <a:lumMod val="65000"/>
                  </a:schemeClr>
                </a:solidFill>
                <a:latin typeface="Corbel" panose="020B0503020204020204" pitchFamily="34" charset="0"/>
              </a:defRPr>
            </a:lvl1pPr>
          </a:lstStyle>
          <a:p>
            <a:pPr algn="r"/>
            <a:fld id="{FDEAB76D-489F-BC47-AE8A-9A4958F60173}" type="slidenum">
              <a:rPr lang="en-CH" smtClean="0"/>
              <a:pPr algn="r"/>
              <a:t>‹#›</a:t>
            </a:fld>
            <a:endParaRPr lang="en-CH"/>
          </a:p>
        </p:txBody>
      </p:sp>
      <p:pic>
        <p:nvPicPr>
          <p:cNvPr id="5" name="Picture 4" descr="safari.png">
            <a:extLst>
              <a:ext uri="{FF2B5EF4-FFF2-40B4-BE49-F238E27FC236}">
                <a16:creationId xmlns:a16="http://schemas.microsoft.com/office/drawing/2014/main" id="{BCE086F2-9422-3233-969B-2DF0AF8C277B}"/>
              </a:ext>
            </a:extLst>
          </p:cNvPr>
          <p:cNvPicPr>
            <a:picLocks noChangeAspect="1"/>
          </p:cNvPicPr>
          <p:nvPr userDrawn="1"/>
        </p:nvPicPr>
        <p:blipFill>
          <a:blip r:embed="rId2" cstate="print"/>
          <a:stretch>
            <a:fillRect/>
          </a:stretch>
        </p:blipFill>
        <p:spPr>
          <a:xfrm>
            <a:off x="75991" y="6439729"/>
            <a:ext cx="1080120" cy="312522"/>
          </a:xfrm>
          <a:prstGeom prst="rect">
            <a:avLst/>
          </a:prstGeom>
        </p:spPr>
      </p:pic>
      <p:sp>
        <p:nvSpPr>
          <p:cNvPr id="11" name="Content Placeholder 13">
            <a:extLst>
              <a:ext uri="{FF2B5EF4-FFF2-40B4-BE49-F238E27FC236}">
                <a16:creationId xmlns:a16="http://schemas.microsoft.com/office/drawing/2014/main" id="{BD73B27A-EBF7-DCCC-F4F6-DD46A37DA759}"/>
              </a:ext>
            </a:extLst>
          </p:cNvPr>
          <p:cNvSpPr>
            <a:spLocks noGrp="1"/>
          </p:cNvSpPr>
          <p:nvPr>
            <p:ph sz="quarter" idx="13" hasCustomPrompt="1"/>
          </p:nvPr>
        </p:nvSpPr>
        <p:spPr>
          <a:xfrm>
            <a:off x="78189" y="822959"/>
            <a:ext cx="8987622" cy="5291593"/>
          </a:xfrm>
          <a:prstGeom prst="rect">
            <a:avLst/>
          </a:prstGeom>
        </p:spPr>
        <p:txBody>
          <a:bodyPr/>
          <a:lstStyle/>
          <a:p>
            <a:pPr marL="274320" lvl="0" indent="-274320">
              <a:lnSpc>
                <a:spcPct val="130000"/>
              </a:lnSpc>
              <a:spcBef>
                <a:spcPts val="400"/>
              </a:spcBef>
              <a:defRPr/>
            </a:pPr>
            <a:r>
              <a:rPr kumimoji="0" lang="en-US" sz="1800" b="1" i="0" u="sng" strike="noStrike" kern="1200" cap="none" spc="0" normalizeH="0" baseline="0" noProof="0">
                <a:ln>
                  <a:noFill/>
                </a:ln>
                <a:effectLst/>
                <a:uLnTx/>
                <a:uFillTx/>
                <a:latin typeface="Corbel" panose="020B0503020204020204" pitchFamily="34" charset="0"/>
              </a:rPr>
              <a:t>Text 1</a:t>
            </a:r>
            <a:r>
              <a:rPr kumimoji="0" lang="en-US" sz="1800" b="1" i="0" strike="noStrike" kern="1200" cap="none" spc="0" normalizeH="0" baseline="0" noProof="0">
                <a:ln>
                  <a:noFill/>
                </a:ln>
                <a:effectLst/>
                <a:uLnTx/>
                <a:uFillTx/>
                <a:latin typeface="Corbel" panose="020B0503020204020204" pitchFamily="34" charset="0"/>
              </a:rPr>
              <a:t>:</a:t>
            </a:r>
            <a:endParaRPr kumimoji="0" lang="en-US" sz="1800" b="0" i="0" strike="noStrike" kern="1200" cap="none" spc="0" normalizeH="0" baseline="0" noProof="0">
              <a:ln>
                <a:noFill/>
              </a:ln>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C00000"/>
                </a:solidFill>
                <a:effectLst/>
                <a:uLnTx/>
                <a:uFillTx/>
                <a:latin typeface="Corbel" panose="020B0503020204020204" pitchFamily="34" charset="0"/>
              </a:rPr>
              <a:t>Text 2</a:t>
            </a:r>
            <a:r>
              <a:rPr kumimoji="0" lang="en-US" sz="1800" b="0" i="0" u="none" strike="noStrike" kern="1200" cap="none" spc="0" normalizeH="0" baseline="0" noProof="0">
                <a:ln>
                  <a:noFill/>
                </a:ln>
                <a:solidFill>
                  <a:srgbClr val="C00000"/>
                </a:solidFill>
                <a:effectLst/>
                <a:uLnTx/>
                <a:uFillTx/>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5B9BD5"/>
                </a:solidFill>
                <a:effectLst/>
                <a:uLnTx/>
                <a:uFillTx/>
                <a:latin typeface="Corbel" panose="020B0503020204020204" pitchFamily="34" charset="0"/>
              </a:rPr>
              <a:t>Text 3</a:t>
            </a:r>
            <a:r>
              <a:rPr kumimoji="0" lang="en-US" sz="1800" b="0" i="0" u="none" strike="noStrike" kern="1200" cap="none" spc="0" normalizeH="0" baseline="0" noProof="0">
                <a:ln>
                  <a:noFill/>
                </a:ln>
                <a:solidFill>
                  <a:srgbClr val="5B9BD5"/>
                </a:solidFill>
                <a:effectLst/>
                <a:uLnTx/>
                <a:uFillTx/>
                <a:latin typeface="Corbel" panose="020B0503020204020204" pitchFamily="34" charset="0"/>
              </a:rPr>
              <a:t>:</a:t>
            </a:r>
            <a:r>
              <a:rPr kumimoji="0" lang="en-US" sz="1800" b="0" i="0" u="none" strike="noStrike" kern="1200" cap="none" spc="0" normalizeH="0" noProof="0">
                <a:ln>
                  <a:noFill/>
                </a:ln>
                <a:solidFill>
                  <a:srgbClr val="5B9BD5"/>
                </a:solidFill>
                <a:effectLst/>
                <a:uLnTx/>
                <a:uFillTx/>
                <a:latin typeface="Corbel" panose="020B0503020204020204" pitchFamily="34" charset="0"/>
              </a:rPr>
              <a:t> </a:t>
            </a:r>
            <a:r>
              <a:rPr lang="en-US" sz="1400">
                <a:solidFill>
                  <a:srgbClr val="5B9BD5"/>
                </a:solidFill>
                <a:latin typeface="Corbel" panose="020B0503020204020204" pitchFamily="34" charset="0"/>
              </a:rPr>
              <a:t>	</a:t>
            </a:r>
            <a:endParaRPr kumimoji="0" lang="en-US" sz="1400" b="0" i="0" u="none" strike="noStrike" kern="1200" cap="none" spc="0" normalizeH="0" baseline="0" noProof="0">
              <a:ln>
                <a:noFill/>
              </a:ln>
              <a:solidFill>
                <a:srgbClr val="5B9BD5"/>
              </a:solidFill>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70AD47">
                    <a:lumMod val="75000"/>
                  </a:srgbClr>
                </a:solidFill>
                <a:effectLst/>
                <a:uLnTx/>
                <a:uFillTx/>
                <a:latin typeface="Corbel" panose="020B0503020204020204" pitchFamily="34" charset="0"/>
              </a:rPr>
              <a:t>Text 4</a:t>
            </a:r>
            <a:r>
              <a:rPr lang="en-US" sz="1800">
                <a:solidFill>
                  <a:srgbClr val="70AD47">
                    <a:lumMod val="75000"/>
                  </a:srgbClr>
                </a:solidFill>
                <a:latin typeface="Corbel" panose="020B0503020204020204" pitchFamily="34" charset="0"/>
              </a:rPr>
              <a:t>: </a:t>
            </a:r>
            <a:r>
              <a:rPr lang="en-US" sz="1400">
                <a:solidFill>
                  <a:srgbClr val="70AD47">
                    <a:lumMod val="75000"/>
                  </a:srgbClr>
                </a:solidFill>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ED7D31"/>
                </a:solidFill>
                <a:effectLst/>
                <a:uLnTx/>
                <a:uFillTx/>
                <a:latin typeface="Corbel" panose="020B0503020204020204" pitchFamily="34" charset="0"/>
              </a:rPr>
              <a:t>Text 5</a:t>
            </a:r>
            <a:r>
              <a:rPr kumimoji="0" lang="en-US" sz="1800" b="0" i="0" u="none" strike="noStrike" kern="1200" cap="none" spc="0" normalizeH="0" baseline="0" noProof="0">
                <a:ln>
                  <a:noFill/>
                </a:ln>
                <a:solidFill>
                  <a:srgbClr val="ED7D31"/>
                </a:solidFill>
                <a:effectLst/>
                <a:uLnTx/>
                <a:uFillTx/>
                <a:latin typeface="Corbel" panose="020B0503020204020204" pitchFamily="34" charset="0"/>
              </a:rPr>
              <a:t>: </a:t>
            </a:r>
            <a:endParaRPr lang="en-US" sz="1200">
              <a:solidFill>
                <a:schemeClr val="accent2"/>
              </a:solidFill>
              <a:latin typeface="Corbel" panose="020B0503020204020204" pitchFamily="34" charset="0"/>
            </a:endParaRPr>
          </a:p>
          <a:p>
            <a:pPr marL="674370" lvl="1" indent="-274320">
              <a:lnSpc>
                <a:spcPct val="130000"/>
              </a:lnSpc>
              <a:spcBef>
                <a:spcPts val="400"/>
              </a:spcBef>
              <a:defRPr/>
            </a:pPr>
            <a:endParaRPr lang="en-US" sz="1600">
              <a:solidFill>
                <a:schemeClr val="accent2"/>
              </a:solidFill>
              <a:latin typeface="Corbel" panose="020B0503020204020204" pitchFamily="34" charset="0"/>
            </a:endParaRPr>
          </a:p>
          <a:p>
            <a:pPr marL="0" lvl="0" indent="0">
              <a:lnSpc>
                <a:spcPct val="130000"/>
              </a:lnSpc>
              <a:spcBef>
                <a:spcPts val="400"/>
              </a:spcBef>
              <a:buNone/>
              <a:defRPr/>
            </a:pPr>
            <a:endParaRPr lang="en-US" sz="2000">
              <a:solidFill>
                <a:srgbClr val="C06900"/>
              </a:solidFill>
              <a:latin typeface="Corbel" panose="020B0503020204020204" pitchFamily="34" charset="0"/>
            </a:endParaRPr>
          </a:p>
          <a:p>
            <a:pPr marL="274320" lvl="0" indent="-274320">
              <a:lnSpc>
                <a:spcPct val="130000"/>
              </a:lnSpc>
              <a:spcBef>
                <a:spcPts val="400"/>
              </a:spcBef>
              <a:defRPr/>
            </a:pPr>
            <a:endParaRPr kumimoji="0" lang="en-US" sz="2000" i="0" u="none" strike="noStrike" kern="1200" cap="none" spc="0" normalizeH="0" baseline="0" noProof="0">
              <a:ln>
                <a:noFill/>
              </a:ln>
              <a:solidFill>
                <a:srgbClr val="ED7D31"/>
              </a:solidFill>
              <a:effectLst/>
              <a:uLnTx/>
              <a:uFillTx/>
              <a:latin typeface="Corbel" panose="020B0503020204020204" pitchFamily="34" charset="0"/>
            </a:endParaRPr>
          </a:p>
        </p:txBody>
      </p:sp>
      <p:sp>
        <p:nvSpPr>
          <p:cNvPr id="12" name="Title 1">
            <a:extLst>
              <a:ext uri="{FF2B5EF4-FFF2-40B4-BE49-F238E27FC236}">
                <a16:creationId xmlns:a16="http://schemas.microsoft.com/office/drawing/2014/main" id="{1DB119B3-1AA6-94B9-13B9-6E10CE82D05A}"/>
              </a:ext>
            </a:extLst>
          </p:cNvPr>
          <p:cNvSpPr>
            <a:spLocks noGrp="1"/>
          </p:cNvSpPr>
          <p:nvPr>
            <p:ph type="title"/>
          </p:nvPr>
        </p:nvSpPr>
        <p:spPr>
          <a:xfrm>
            <a:off x="78189" y="79447"/>
            <a:ext cx="8987622" cy="740193"/>
          </a:xfrm>
          <a:prstGeom prst="rect">
            <a:avLst/>
          </a:prstGeom>
        </p:spPr>
        <p:txBody>
          <a:bodyPr/>
          <a:lstStyle>
            <a:lvl1pPr>
              <a:defRPr sz="4000" b="1">
                <a:solidFill>
                  <a:schemeClr val="tx1"/>
                </a:solidFill>
                <a:latin typeface="Corbel" panose="020B0503020204020204" pitchFamily="34" charset="0"/>
              </a:defRPr>
            </a:lvl1pPr>
          </a:lstStyle>
          <a:p>
            <a:r>
              <a:rPr lang="en-US"/>
              <a:t>Click to edit Master title style</a:t>
            </a:r>
          </a:p>
        </p:txBody>
      </p:sp>
    </p:spTree>
    <p:extLst>
      <p:ext uri="{BB962C8B-B14F-4D97-AF65-F5344CB8AC3E}">
        <p14:creationId xmlns:p14="http://schemas.microsoft.com/office/powerpoint/2010/main" val="1791178792"/>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9652D26D-6A0A-80F5-0467-32E58CC08E88}"/>
              </a:ext>
            </a:extLst>
          </p:cNvPr>
          <p:cNvSpPr txBox="1">
            <a:spLocks/>
          </p:cNvSpPr>
          <p:nvPr userDrawn="1"/>
        </p:nvSpPr>
        <p:spPr>
          <a:xfrm>
            <a:off x="7006213" y="6413428"/>
            <a:ext cx="2057400" cy="365125"/>
          </a:xfrm>
          <a:prstGeom prst="rect">
            <a:avLst/>
          </a:prstGeom>
        </p:spPr>
        <p:txBody>
          <a:bodyPr/>
          <a:lstStyle>
            <a:defPPr>
              <a:defRPr lang="en-US"/>
            </a:defPPr>
            <a:lvl1pPr marL="0" algn="ctr" defTabSz="457200" rtl="0" eaLnBrk="1" latinLnBrk="0" hangingPunct="1">
              <a:defRPr sz="1400" kern="1200">
                <a:solidFill>
                  <a:schemeClr val="bg1">
                    <a:lumMod val="65000"/>
                  </a:schemeClr>
                </a:solidFill>
                <a:latin typeface="Corbel" panose="020B0503020204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DEAB76D-489F-BC47-AE8A-9A4958F60173}" type="slidenum">
              <a:rPr lang="en-CH" smtClean="0"/>
              <a:pPr algn="r"/>
              <a:t>‹#›</a:t>
            </a:fld>
            <a:endParaRPr lang="en-CH"/>
          </a:p>
        </p:txBody>
      </p:sp>
      <p:pic>
        <p:nvPicPr>
          <p:cNvPr id="7" name="Picture 6" descr="safari.png">
            <a:extLst>
              <a:ext uri="{FF2B5EF4-FFF2-40B4-BE49-F238E27FC236}">
                <a16:creationId xmlns:a16="http://schemas.microsoft.com/office/drawing/2014/main" id="{AE34FD6A-B99A-3D50-4BF8-F449A040CC8A}"/>
              </a:ext>
            </a:extLst>
          </p:cNvPr>
          <p:cNvPicPr>
            <a:picLocks noChangeAspect="1"/>
          </p:cNvPicPr>
          <p:nvPr userDrawn="1"/>
        </p:nvPicPr>
        <p:blipFill>
          <a:blip r:embed="rId2" cstate="print"/>
          <a:stretch>
            <a:fillRect/>
          </a:stretch>
        </p:blipFill>
        <p:spPr>
          <a:xfrm>
            <a:off x="75991" y="6439729"/>
            <a:ext cx="1080120" cy="312522"/>
          </a:xfrm>
          <a:prstGeom prst="rect">
            <a:avLst/>
          </a:prstGeom>
        </p:spPr>
      </p:pic>
    </p:spTree>
    <p:extLst>
      <p:ext uri="{BB962C8B-B14F-4D97-AF65-F5344CB8AC3E}">
        <p14:creationId xmlns:p14="http://schemas.microsoft.com/office/powerpoint/2010/main" val="1643813891"/>
      </p:ext>
    </p:extLst>
  </p:cSld>
  <p:clrMapOvr>
    <a:masterClrMapping/>
  </p:clrMapOv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556206646"/>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noFill/>
          <a:ln>
            <a:noFill/>
          </a:ln>
        </p:spPr>
        <p:txBody>
          <a:bodyPr/>
          <a:lstStyle/>
          <a:p>
            <a:fld id="{BA2D8F13-174C-467F-9D40-7DDEF70CAB8C}" type="slidenum">
              <a:rPr lang="en-US" smtClean="0"/>
              <a:t>‹#›</a:t>
            </a:fld>
            <a:endParaRPr lang="en-US" dirty="0"/>
          </a:p>
        </p:txBody>
      </p:sp>
    </p:spTree>
    <p:extLst>
      <p:ext uri="{BB962C8B-B14F-4D97-AF65-F5344CB8AC3E}">
        <p14:creationId xmlns:p14="http://schemas.microsoft.com/office/powerpoint/2010/main" val="3929911048"/>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358081992"/>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244017661"/>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364905944"/>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772962289"/>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061187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483922126"/>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202461436"/>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466398314"/>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859688456"/>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Trebuchet MS" panose="020B0603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Trebuchet MS" panose="020B0603020202020204"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Tree>
    <p:extLst>
      <p:ext uri="{BB962C8B-B14F-4D97-AF65-F5344CB8AC3E}">
        <p14:creationId xmlns:p14="http://schemas.microsoft.com/office/powerpoint/2010/main" val="3479023519"/>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74"/>
            <a:ext cx="7886700" cy="1500187"/>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54756617"/>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103E0A-1103-4E2A-80B9-427ECF501675}"/>
              </a:ext>
            </a:extLst>
          </p:cNvPr>
          <p:cNvSpPr/>
          <p:nvPr userDrawn="1"/>
        </p:nvSpPr>
        <p:spPr>
          <a:xfrm>
            <a:off x="0" y="-1"/>
            <a:ext cx="9144000" cy="82576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Trebuchet MS" panose="020B0603020202020204" pitchFamily="34" charset="0"/>
            </a:endParaRPr>
          </a:p>
        </p:txBody>
      </p:sp>
      <p:sp>
        <p:nvSpPr>
          <p:cNvPr id="2" name="Title 1"/>
          <p:cNvSpPr>
            <a:spLocks noGrp="1"/>
          </p:cNvSpPr>
          <p:nvPr>
            <p:ph type="title"/>
          </p:nvPr>
        </p:nvSpPr>
        <p:spPr>
          <a:xfrm>
            <a:off x="155488" y="78848"/>
            <a:ext cx="8815517" cy="753812"/>
          </a:xfrm>
        </p:spPr>
        <p:txBody>
          <a:bodyPr>
            <a:normAutofit/>
          </a:bodyPr>
          <a:lstStyle>
            <a:lvl1pPr>
              <a:defRPr sz="4600" b="1">
                <a:solidFill>
                  <a:schemeClr val="bg1"/>
                </a:solidFill>
                <a:latin typeface="Trebuchet MS" panose="020B0603020202020204" pitchFamily="34" charset="0"/>
              </a:defRPr>
            </a:lvl1pPr>
          </a:lstStyle>
          <a:p>
            <a:r>
              <a:rPr lang="en-US" dirty="0"/>
              <a:t>Click to edit Master title style</a:t>
            </a:r>
          </a:p>
        </p:txBody>
      </p:sp>
      <p:sp>
        <p:nvSpPr>
          <p:cNvPr id="3" name="Content Placeholder 2"/>
          <p:cNvSpPr>
            <a:spLocks noGrp="1"/>
          </p:cNvSpPr>
          <p:nvPr>
            <p:ph idx="1"/>
          </p:nvPr>
        </p:nvSpPr>
        <p:spPr>
          <a:xfrm>
            <a:off x="155488" y="1021492"/>
            <a:ext cx="8815517" cy="5368993"/>
          </a:xfrm>
        </p:spPr>
        <p:txBody>
          <a:bodyPr>
            <a:normAutofit/>
          </a:bodyPr>
          <a:lstStyle>
            <a:lvl1pPr>
              <a:defRPr sz="2800">
                <a:latin typeface="Trebuchet MS" panose="020B0603020202020204" pitchFamily="34" charset="0"/>
              </a:defRPr>
            </a:lvl1pPr>
            <a:lvl2pPr>
              <a:defRPr sz="2400">
                <a:latin typeface="Trebuchet MS" panose="020B0603020202020204" pitchFamily="34" charset="0"/>
              </a:defRPr>
            </a:lvl2pPr>
            <a:lvl3pPr>
              <a:defRPr sz="1800">
                <a:latin typeface="Trebuchet MS" panose="020B0603020202020204" pitchFamily="34" charset="0"/>
              </a:defRPr>
            </a:lvl3pPr>
            <a:lvl4pPr>
              <a:defRPr sz="1600">
                <a:latin typeface="Trebuchet MS" panose="020B0603020202020204" pitchFamily="34" charset="0"/>
              </a:defRPr>
            </a:lvl4pPr>
            <a:lvl5pPr>
              <a:defRPr sz="1600">
                <a:latin typeface="Trebuchet MS" panose="020B06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Graphic 11">
            <a:extLst>
              <a:ext uri="{FF2B5EF4-FFF2-40B4-BE49-F238E27FC236}">
                <a16:creationId xmlns:a16="http://schemas.microsoft.com/office/drawing/2014/main" id="{1FE0A3EE-6483-4E65-823F-5E7E920D709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2664" y="6494338"/>
            <a:ext cx="1180720" cy="227148"/>
          </a:xfrm>
          <a:prstGeom prst="rect">
            <a:avLst/>
          </a:prstGeom>
        </p:spPr>
      </p:pic>
      <p:sp>
        <p:nvSpPr>
          <p:cNvPr id="8" name="Slide Number Placeholder 7">
            <a:extLst>
              <a:ext uri="{FF2B5EF4-FFF2-40B4-BE49-F238E27FC236}">
                <a16:creationId xmlns:a16="http://schemas.microsoft.com/office/drawing/2014/main" id="{0E1FD7A5-C69D-412C-8DA5-5AA06BC4E515}"/>
              </a:ext>
            </a:extLst>
          </p:cNvPr>
          <p:cNvSpPr>
            <a:spLocks noGrp="1"/>
          </p:cNvSpPr>
          <p:nvPr>
            <p:ph type="sldNum" sz="quarter" idx="12"/>
          </p:nvPr>
        </p:nvSpPr>
        <p:spPr>
          <a:xfrm>
            <a:off x="8329353" y="6494338"/>
            <a:ext cx="643730" cy="280288"/>
          </a:xfrm>
          <a:prstGeom prst="rect">
            <a:avLst/>
          </a:prstGeom>
        </p:spPr>
        <p:txBody>
          <a:bodyPr/>
          <a:lstStyle>
            <a:lvl1pPr algn="ctr">
              <a:defRPr sz="1600" b="1">
                <a:latin typeface="Trebuchet MS" panose="020B0603020202020204" pitchFamily="34" charset="0"/>
              </a:defRPr>
            </a:lvl1pPr>
          </a:lstStyle>
          <a:p>
            <a:fld id="{C19D2B53-EDAE-4B41-B849-8916FA40BCB6}" type="slidenum">
              <a:rPr lang="en-US" smtClean="0"/>
              <a:pPr/>
              <a:t>‹#›</a:t>
            </a:fld>
            <a:endParaRPr lang="en-US"/>
          </a:p>
        </p:txBody>
      </p:sp>
    </p:spTree>
    <p:extLst>
      <p:ext uri="{BB962C8B-B14F-4D97-AF65-F5344CB8AC3E}">
        <p14:creationId xmlns:p14="http://schemas.microsoft.com/office/powerpoint/2010/main" val="2922109303"/>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3A1B36-F75C-4B3A-8AC7-B38B97092F73}"/>
              </a:ext>
            </a:extLst>
          </p:cNvPr>
          <p:cNvSpPr/>
          <p:nvPr userDrawn="1"/>
        </p:nvSpPr>
        <p:spPr>
          <a:xfrm>
            <a:off x="0" y="-1"/>
            <a:ext cx="9144000" cy="8903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Trebuchet MS" panose="020B0603020202020204" pitchFamily="34" charset="0"/>
            </a:endParaRPr>
          </a:p>
        </p:txBody>
      </p:sp>
      <p:sp>
        <p:nvSpPr>
          <p:cNvPr id="12" name="Title 1">
            <a:extLst>
              <a:ext uri="{FF2B5EF4-FFF2-40B4-BE49-F238E27FC236}">
                <a16:creationId xmlns:a16="http://schemas.microsoft.com/office/drawing/2014/main" id="{F77D2451-9D72-4A45-A1BA-585E5FC3C46D}"/>
              </a:ext>
            </a:extLst>
          </p:cNvPr>
          <p:cNvSpPr txBox="1">
            <a:spLocks/>
          </p:cNvSpPr>
          <p:nvPr userDrawn="1"/>
        </p:nvSpPr>
        <p:spPr>
          <a:xfrm>
            <a:off x="155488" y="70610"/>
            <a:ext cx="8815517" cy="753812"/>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4000" b="1" kern="1200">
                <a:solidFill>
                  <a:schemeClr val="bg1"/>
                </a:solidFill>
                <a:latin typeface="Trebuchet MS" panose="020B0603020202020204" pitchFamily="34" charset="0"/>
                <a:ea typeface="Verdana" panose="020B0604030504040204" pitchFamily="34" charset="0"/>
                <a:cs typeface="Courier New" panose="02070309020205020404" pitchFamily="49" charset="0"/>
              </a:defRPr>
            </a:lvl1pPr>
          </a:lstStyle>
          <a:p>
            <a:r>
              <a:rPr lang="en-US" dirty="0"/>
              <a:t>Click to edit Master title style</a:t>
            </a:r>
          </a:p>
        </p:txBody>
      </p:sp>
      <p:pic>
        <p:nvPicPr>
          <p:cNvPr id="13" name="Graphic 12">
            <a:extLst>
              <a:ext uri="{FF2B5EF4-FFF2-40B4-BE49-F238E27FC236}">
                <a16:creationId xmlns:a16="http://schemas.microsoft.com/office/drawing/2014/main" id="{35CB8A4C-6108-4DBB-AB3B-F36B31AA7938}"/>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2664" y="6462642"/>
            <a:ext cx="1345478" cy="258844"/>
          </a:xfrm>
          <a:prstGeom prst="rect">
            <a:avLst/>
          </a:prstGeom>
        </p:spPr>
      </p:pic>
      <p:sp>
        <p:nvSpPr>
          <p:cNvPr id="7" name="Slide Number Placeholder 7">
            <a:extLst>
              <a:ext uri="{FF2B5EF4-FFF2-40B4-BE49-F238E27FC236}">
                <a16:creationId xmlns:a16="http://schemas.microsoft.com/office/drawing/2014/main" id="{25E13529-B30F-4988-A788-9A2F9C01C88B}"/>
              </a:ext>
            </a:extLst>
          </p:cNvPr>
          <p:cNvSpPr>
            <a:spLocks noGrp="1"/>
          </p:cNvSpPr>
          <p:nvPr>
            <p:ph type="sldNum" sz="quarter" idx="12"/>
          </p:nvPr>
        </p:nvSpPr>
        <p:spPr>
          <a:xfrm>
            <a:off x="3543300" y="6467768"/>
            <a:ext cx="2057400" cy="280288"/>
          </a:xfrm>
          <a:prstGeom prst="rect">
            <a:avLst/>
          </a:prstGeom>
        </p:spPr>
        <p:txBody>
          <a:bodyPr/>
          <a:lstStyle>
            <a:lvl1pPr algn="ctr">
              <a:defRPr sz="1400">
                <a:latin typeface="Trebuchet MS" panose="020B0603020202020204" pitchFamily="34" charset="0"/>
              </a:defRPr>
            </a:lvl1pPr>
          </a:lstStyle>
          <a:p>
            <a:fld id="{C19D2B53-EDAE-4B41-B849-8916FA40BCB6}" type="slidenum">
              <a:rPr lang="en-US" smtClean="0"/>
              <a:pPr/>
              <a:t>‹#›</a:t>
            </a:fld>
            <a:endParaRPr lang="en-US"/>
          </a:p>
        </p:txBody>
      </p:sp>
    </p:spTree>
    <p:extLst>
      <p:ext uri="{BB962C8B-B14F-4D97-AF65-F5344CB8AC3E}">
        <p14:creationId xmlns:p14="http://schemas.microsoft.com/office/powerpoint/2010/main" val="1551954024"/>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910755F8-9E4F-4AC1-934C-4503FD0A51D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2664" y="6462642"/>
            <a:ext cx="1345478" cy="258844"/>
          </a:xfrm>
          <a:prstGeom prst="rect">
            <a:avLst/>
          </a:prstGeom>
        </p:spPr>
      </p:pic>
      <p:sp>
        <p:nvSpPr>
          <p:cNvPr id="4" name="Slide Number Placeholder 7">
            <a:extLst>
              <a:ext uri="{FF2B5EF4-FFF2-40B4-BE49-F238E27FC236}">
                <a16:creationId xmlns:a16="http://schemas.microsoft.com/office/drawing/2014/main" id="{D3FBD0FA-D9BB-45FA-A53B-03090A5B6110}"/>
              </a:ext>
            </a:extLst>
          </p:cNvPr>
          <p:cNvSpPr>
            <a:spLocks noGrp="1"/>
          </p:cNvSpPr>
          <p:nvPr>
            <p:ph type="sldNum" sz="quarter" idx="12"/>
          </p:nvPr>
        </p:nvSpPr>
        <p:spPr>
          <a:xfrm>
            <a:off x="3543300" y="6467768"/>
            <a:ext cx="2057400" cy="280288"/>
          </a:xfrm>
          <a:prstGeom prst="rect">
            <a:avLst/>
          </a:prstGeom>
        </p:spPr>
        <p:txBody>
          <a:bodyPr/>
          <a:lstStyle>
            <a:lvl1pPr algn="ctr">
              <a:defRPr sz="1400">
                <a:latin typeface="Trebuchet MS" panose="020B0603020202020204" pitchFamily="34" charset="0"/>
              </a:defRPr>
            </a:lvl1pPr>
          </a:lstStyle>
          <a:p>
            <a:fld id="{C19D2B53-EDAE-4B41-B849-8916FA40BCB6}" type="slidenum">
              <a:rPr lang="en-US" smtClean="0"/>
              <a:pPr/>
              <a:t>‹#›</a:t>
            </a:fld>
            <a:endParaRPr lang="en-US"/>
          </a:p>
        </p:txBody>
      </p:sp>
    </p:spTree>
    <p:extLst>
      <p:ext uri="{BB962C8B-B14F-4D97-AF65-F5344CB8AC3E}">
        <p14:creationId xmlns:p14="http://schemas.microsoft.com/office/powerpoint/2010/main" val="4163323655"/>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BB22F3D8-372A-7E4F-BAF0-2B62E16D72F9}"/>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2538D10A-B20C-1F4A-A69F-0F0B507B6CBC}"/>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323C0A52-D6B6-4A4D-BD73-5955293DBD07}"/>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203D96CF-D2B5-284A-8A3B-88E2B14F16CA}"/>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ECE92EBB-E8F1-BB42-9972-9FC2F1E39DD3}"/>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D815D7EE-6875-8949-837F-2AE3A4F79FD4}"/>
              </a:ext>
            </a:extLst>
          </p:cNvPr>
          <p:cNvSpPr>
            <a:spLocks noGrp="1" noChangeArrowheads="1"/>
          </p:cNvSpPr>
          <p:nvPr>
            <p:ph type="sldNum" sz="quarter" idx="12"/>
          </p:nvPr>
        </p:nvSpPr>
        <p:spPr/>
        <p:txBody>
          <a:bodyPr/>
          <a:lstStyle>
            <a:lvl1pPr>
              <a:defRPr sz="1200"/>
            </a:lvl1pPr>
          </a:lstStyle>
          <a:p>
            <a:pPr>
              <a:defRPr/>
            </a:pPr>
            <a:fld id="{800691C5-9FA5-3F46-90A7-ED5D0D102BB3}" type="slidenum">
              <a:rPr lang="en-US" altLang="en-US"/>
              <a:pPr>
                <a:defRPr/>
              </a:pPr>
              <a:t>‹#›</a:t>
            </a:fld>
            <a:endParaRPr lang="en-US" altLang="en-US"/>
          </a:p>
        </p:txBody>
      </p:sp>
    </p:spTree>
    <p:extLst>
      <p:ext uri="{BB962C8B-B14F-4D97-AF65-F5344CB8AC3E}">
        <p14:creationId xmlns:p14="http://schemas.microsoft.com/office/powerpoint/2010/main" val="900589048"/>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30D4116A-1656-924F-8339-968CDC00B50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A92E4BB7-CF8F-934D-88CB-2C51D02F6495}"/>
              </a:ext>
            </a:extLst>
          </p:cNvPr>
          <p:cNvSpPr>
            <a:spLocks noGrp="1" noChangeArrowheads="1"/>
          </p:cNvSpPr>
          <p:nvPr>
            <p:ph type="sldNum" sz="quarter" idx="11"/>
          </p:nvPr>
        </p:nvSpPr>
        <p:spPr>
          <a:ln/>
        </p:spPr>
        <p:txBody>
          <a:bodyPr/>
          <a:lstStyle>
            <a:lvl1pPr>
              <a:defRPr/>
            </a:lvl1pPr>
          </a:lstStyle>
          <a:p>
            <a:pPr>
              <a:defRPr/>
            </a:pPr>
            <a:fld id="{8DE33320-76E4-0249-8CA9-3902D97168FA}" type="slidenum">
              <a:rPr lang="en-US" altLang="en-US"/>
              <a:pPr>
                <a:defRPr/>
              </a:pPr>
              <a:t>‹#›</a:t>
            </a:fld>
            <a:endParaRPr lang="en-US" altLang="en-US"/>
          </a:p>
        </p:txBody>
      </p:sp>
    </p:spTree>
    <p:extLst>
      <p:ext uri="{BB962C8B-B14F-4D97-AF65-F5344CB8AC3E}">
        <p14:creationId xmlns:p14="http://schemas.microsoft.com/office/powerpoint/2010/main" val="2022054873"/>
      </p:ext>
    </p:extLst>
  </p:cSld>
  <p:clrMapOvr>
    <a:masterClrMapping/>
  </p:clrMapOvr>
  <p:transition/>
</p:sldLayout>
</file>

<file path=ppt/slideLayouts/slideLayout7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2D009077-10AD-0947-8806-7D3C25918E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AA347429-32EA-F843-AE5C-FC1A699EBC2F}"/>
              </a:ext>
            </a:extLst>
          </p:cNvPr>
          <p:cNvSpPr>
            <a:spLocks noGrp="1" noChangeArrowheads="1"/>
          </p:cNvSpPr>
          <p:nvPr>
            <p:ph type="sldNum" sz="quarter" idx="11"/>
          </p:nvPr>
        </p:nvSpPr>
        <p:spPr>
          <a:ln/>
        </p:spPr>
        <p:txBody>
          <a:bodyPr/>
          <a:lstStyle>
            <a:lvl1pPr>
              <a:defRPr/>
            </a:lvl1pPr>
          </a:lstStyle>
          <a:p>
            <a:pPr>
              <a:defRPr/>
            </a:pPr>
            <a:fld id="{06FAB052-3664-BF4F-993F-29369860E1D8}" type="slidenum">
              <a:rPr lang="en-US" altLang="en-US"/>
              <a:pPr>
                <a:defRPr/>
              </a:pPr>
              <a:t>‹#›</a:t>
            </a:fld>
            <a:endParaRPr lang="en-US" altLang="en-US"/>
          </a:p>
        </p:txBody>
      </p:sp>
    </p:spTree>
    <p:extLst>
      <p:ext uri="{BB962C8B-B14F-4D97-AF65-F5344CB8AC3E}">
        <p14:creationId xmlns:p14="http://schemas.microsoft.com/office/powerpoint/2010/main" val="2945025557"/>
      </p:ext>
    </p:extLst>
  </p:cSld>
  <p:clrMapOvr>
    <a:masterClrMapping/>
  </p:clrMapOvr>
  <p:transition/>
</p:sldLayout>
</file>

<file path=ppt/slideLayouts/slideLayout7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4642810-0270-CB48-A1CA-24DCF4455E9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431DA97B-4E00-DC4F-B7DB-18E15C434422}"/>
              </a:ext>
            </a:extLst>
          </p:cNvPr>
          <p:cNvSpPr>
            <a:spLocks noGrp="1" noChangeArrowheads="1"/>
          </p:cNvSpPr>
          <p:nvPr>
            <p:ph type="sldNum" sz="quarter" idx="11"/>
          </p:nvPr>
        </p:nvSpPr>
        <p:spPr>
          <a:ln/>
        </p:spPr>
        <p:txBody>
          <a:bodyPr/>
          <a:lstStyle>
            <a:lvl1pPr>
              <a:defRPr/>
            </a:lvl1pPr>
          </a:lstStyle>
          <a:p>
            <a:pPr>
              <a:defRPr/>
            </a:pPr>
            <a:fld id="{6C6EB4A5-7404-294B-999D-175F606D6201}" type="slidenum">
              <a:rPr lang="en-US" altLang="en-US"/>
              <a:pPr>
                <a:defRPr/>
              </a:pPr>
              <a:t>‹#›</a:t>
            </a:fld>
            <a:endParaRPr lang="en-US" altLang="en-US"/>
          </a:p>
        </p:txBody>
      </p:sp>
    </p:spTree>
    <p:extLst>
      <p:ext uri="{BB962C8B-B14F-4D97-AF65-F5344CB8AC3E}">
        <p14:creationId xmlns:p14="http://schemas.microsoft.com/office/powerpoint/2010/main" val="427910680"/>
      </p:ext>
    </p:extLst>
  </p:cSld>
  <p:clrMapOvr>
    <a:masterClrMapping/>
  </p:clrMapOvr>
  <p:transition/>
</p:sldLayout>
</file>

<file path=ppt/slideLayouts/slideLayout7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24BD8FCD-1BEB-6A42-B8B1-C39ED5BE279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91A21973-5A9E-154E-A49A-033DD08EB7E1}"/>
              </a:ext>
            </a:extLst>
          </p:cNvPr>
          <p:cNvSpPr>
            <a:spLocks noGrp="1" noChangeArrowheads="1"/>
          </p:cNvSpPr>
          <p:nvPr>
            <p:ph type="sldNum" sz="quarter" idx="11"/>
          </p:nvPr>
        </p:nvSpPr>
        <p:spPr>
          <a:ln/>
        </p:spPr>
        <p:txBody>
          <a:bodyPr/>
          <a:lstStyle>
            <a:lvl1pPr>
              <a:defRPr/>
            </a:lvl1pPr>
          </a:lstStyle>
          <a:p>
            <a:pPr>
              <a:defRPr/>
            </a:pPr>
            <a:fld id="{08A13A1E-7D24-2943-AA19-843CF9E69946}" type="slidenum">
              <a:rPr lang="en-US" altLang="en-US"/>
              <a:pPr>
                <a:defRPr/>
              </a:pPr>
              <a:t>‹#›</a:t>
            </a:fld>
            <a:endParaRPr lang="en-US" altLang="en-US"/>
          </a:p>
        </p:txBody>
      </p:sp>
    </p:spTree>
    <p:extLst>
      <p:ext uri="{BB962C8B-B14F-4D97-AF65-F5344CB8AC3E}">
        <p14:creationId xmlns:p14="http://schemas.microsoft.com/office/powerpoint/2010/main" val="1682122821"/>
      </p:ext>
    </p:extLst>
  </p:cSld>
  <p:clrMapOvr>
    <a:masterClrMapping/>
  </p:clrMapOvr>
  <p:transition/>
</p:sldLayout>
</file>

<file path=ppt/slideLayouts/slideLayout7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DB659D62-F008-694B-A107-310AB43E4CD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866F093A-DC6C-3444-8F25-CDFB50F79EDF}"/>
              </a:ext>
            </a:extLst>
          </p:cNvPr>
          <p:cNvSpPr>
            <a:spLocks noGrp="1" noChangeArrowheads="1"/>
          </p:cNvSpPr>
          <p:nvPr>
            <p:ph type="sldNum" sz="quarter" idx="11"/>
          </p:nvPr>
        </p:nvSpPr>
        <p:spPr>
          <a:ln/>
        </p:spPr>
        <p:txBody>
          <a:bodyPr/>
          <a:lstStyle>
            <a:lvl1pPr>
              <a:defRPr/>
            </a:lvl1pPr>
          </a:lstStyle>
          <a:p>
            <a:pPr>
              <a:defRPr/>
            </a:pPr>
            <a:fld id="{3BD812E9-CA0A-8244-A046-0571FC545305}" type="slidenum">
              <a:rPr lang="en-US" altLang="en-US"/>
              <a:pPr>
                <a:defRPr/>
              </a:pPr>
              <a:t>‹#›</a:t>
            </a:fld>
            <a:endParaRPr lang="en-US" altLang="en-US"/>
          </a:p>
        </p:txBody>
      </p:sp>
    </p:spTree>
    <p:extLst>
      <p:ext uri="{BB962C8B-B14F-4D97-AF65-F5344CB8AC3E}">
        <p14:creationId xmlns:p14="http://schemas.microsoft.com/office/powerpoint/2010/main" val="4059720103"/>
      </p:ext>
    </p:extLst>
  </p:cSld>
  <p:clrMapOvr>
    <a:masterClrMapping/>
  </p:clrMapOvr>
  <p:transition/>
</p:sldLayout>
</file>

<file path=ppt/slideLayouts/slideLayout7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F96B94DE-149A-A84D-858F-4D5B428FA7A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24B1C692-591D-3346-8E1A-A19CC1BBF043}"/>
              </a:ext>
            </a:extLst>
          </p:cNvPr>
          <p:cNvSpPr>
            <a:spLocks noGrp="1" noChangeArrowheads="1"/>
          </p:cNvSpPr>
          <p:nvPr>
            <p:ph type="sldNum" sz="quarter" idx="11"/>
          </p:nvPr>
        </p:nvSpPr>
        <p:spPr>
          <a:ln/>
        </p:spPr>
        <p:txBody>
          <a:bodyPr/>
          <a:lstStyle>
            <a:lvl1pPr>
              <a:defRPr/>
            </a:lvl1pPr>
          </a:lstStyle>
          <a:p>
            <a:pPr>
              <a:defRPr/>
            </a:pPr>
            <a:fld id="{1D4001C4-BF5C-F640-BD99-70162C2025EC}" type="slidenum">
              <a:rPr lang="en-US" altLang="en-US"/>
              <a:pPr>
                <a:defRPr/>
              </a:pPr>
              <a:t>‹#›</a:t>
            </a:fld>
            <a:endParaRPr lang="en-US" altLang="en-US"/>
          </a:p>
        </p:txBody>
      </p:sp>
    </p:spTree>
    <p:extLst>
      <p:ext uri="{BB962C8B-B14F-4D97-AF65-F5344CB8AC3E}">
        <p14:creationId xmlns:p14="http://schemas.microsoft.com/office/powerpoint/2010/main" val="1150591583"/>
      </p:ext>
    </p:extLst>
  </p:cSld>
  <p:clrMapOvr>
    <a:masterClrMapping/>
  </p:clrMapOvr>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7690CA2F-7EF4-4D4B-B05E-9CD06D97C0C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3EF9E563-85B6-884B-A069-BAB01B87B7D8}"/>
              </a:ext>
            </a:extLst>
          </p:cNvPr>
          <p:cNvSpPr>
            <a:spLocks noGrp="1" noChangeArrowheads="1"/>
          </p:cNvSpPr>
          <p:nvPr>
            <p:ph type="sldNum" sz="quarter" idx="11"/>
          </p:nvPr>
        </p:nvSpPr>
        <p:spPr>
          <a:ln/>
        </p:spPr>
        <p:txBody>
          <a:bodyPr/>
          <a:lstStyle>
            <a:lvl1pPr>
              <a:defRPr/>
            </a:lvl1pPr>
          </a:lstStyle>
          <a:p>
            <a:pPr>
              <a:defRPr/>
            </a:pPr>
            <a:fld id="{7D3D0717-7499-9E44-845B-E851FCB16976}" type="slidenum">
              <a:rPr lang="en-US" altLang="en-US"/>
              <a:pPr>
                <a:defRPr/>
              </a:pPr>
              <a:t>‹#›</a:t>
            </a:fld>
            <a:endParaRPr lang="en-US" altLang="en-US"/>
          </a:p>
        </p:txBody>
      </p:sp>
    </p:spTree>
    <p:extLst>
      <p:ext uri="{BB962C8B-B14F-4D97-AF65-F5344CB8AC3E}">
        <p14:creationId xmlns:p14="http://schemas.microsoft.com/office/powerpoint/2010/main" val="1430421209"/>
      </p:ext>
    </p:extLst>
  </p:cSld>
  <p:clrMapOvr>
    <a:masterClrMapping/>
  </p:clrMapOvr>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9562426B-A5A0-F944-991E-0F589442A93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EBECD59-3F6D-0145-A9B5-5EE2DF859F8B}"/>
              </a:ext>
            </a:extLst>
          </p:cNvPr>
          <p:cNvSpPr>
            <a:spLocks noGrp="1" noChangeArrowheads="1"/>
          </p:cNvSpPr>
          <p:nvPr>
            <p:ph type="sldNum" sz="quarter" idx="11"/>
          </p:nvPr>
        </p:nvSpPr>
        <p:spPr>
          <a:ln/>
        </p:spPr>
        <p:txBody>
          <a:bodyPr/>
          <a:lstStyle>
            <a:lvl1pPr>
              <a:defRPr/>
            </a:lvl1pPr>
          </a:lstStyle>
          <a:p>
            <a:pPr>
              <a:defRPr/>
            </a:pPr>
            <a:fld id="{25E9139E-1132-E74D-AAEB-A81F8150B18F}" type="slidenum">
              <a:rPr lang="en-US" altLang="en-US"/>
              <a:pPr>
                <a:defRPr/>
              </a:pPr>
              <a:t>‹#›</a:t>
            </a:fld>
            <a:endParaRPr lang="en-US" altLang="en-US"/>
          </a:p>
        </p:txBody>
      </p:sp>
    </p:spTree>
    <p:extLst>
      <p:ext uri="{BB962C8B-B14F-4D97-AF65-F5344CB8AC3E}">
        <p14:creationId xmlns:p14="http://schemas.microsoft.com/office/powerpoint/2010/main" val="2805854171"/>
      </p:ext>
    </p:extLst>
  </p:cSld>
  <p:clrMapOvr>
    <a:masterClrMapping/>
  </p:clrMapOvr>
  <p:transition/>
</p:sldLayout>
</file>

<file path=ppt/slideLayouts/slideLayout7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BB00FC4D-28B2-774A-BDF5-CB3A5D1E70E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BDB0E60-2A7B-1B44-BB6D-97BF3A139C97}"/>
              </a:ext>
            </a:extLst>
          </p:cNvPr>
          <p:cNvSpPr>
            <a:spLocks noGrp="1" noChangeArrowheads="1"/>
          </p:cNvSpPr>
          <p:nvPr>
            <p:ph type="sldNum" sz="quarter" idx="11"/>
          </p:nvPr>
        </p:nvSpPr>
        <p:spPr>
          <a:ln/>
        </p:spPr>
        <p:txBody>
          <a:bodyPr/>
          <a:lstStyle>
            <a:lvl1pPr>
              <a:defRPr/>
            </a:lvl1pPr>
          </a:lstStyle>
          <a:p>
            <a:pPr>
              <a:defRPr/>
            </a:pPr>
            <a:fld id="{FC5C9412-F662-064D-BEDC-D33A60B08A72}" type="slidenum">
              <a:rPr lang="en-US" altLang="en-US"/>
              <a:pPr>
                <a:defRPr/>
              </a:pPr>
              <a:t>‹#›</a:t>
            </a:fld>
            <a:endParaRPr lang="en-US" altLang="en-US"/>
          </a:p>
        </p:txBody>
      </p:sp>
    </p:spTree>
    <p:extLst>
      <p:ext uri="{BB962C8B-B14F-4D97-AF65-F5344CB8AC3E}">
        <p14:creationId xmlns:p14="http://schemas.microsoft.com/office/powerpoint/2010/main" val="790443967"/>
      </p:ext>
    </p:extLst>
  </p:cSld>
  <p:clrMapOvr>
    <a:masterClrMapping/>
  </p:clrMapOvr>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0E3EA30-DFF3-9C4B-9691-5C9AAB88EB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B2EE262-3A13-4443-80B8-614C7A4B25F7}"/>
              </a:ext>
            </a:extLst>
          </p:cNvPr>
          <p:cNvSpPr>
            <a:spLocks noGrp="1" noChangeArrowheads="1"/>
          </p:cNvSpPr>
          <p:nvPr>
            <p:ph type="sldNum" sz="quarter" idx="11"/>
          </p:nvPr>
        </p:nvSpPr>
        <p:spPr>
          <a:ln/>
        </p:spPr>
        <p:txBody>
          <a:bodyPr/>
          <a:lstStyle>
            <a:lvl1pPr>
              <a:defRPr/>
            </a:lvl1pPr>
          </a:lstStyle>
          <a:p>
            <a:pPr>
              <a:defRPr/>
            </a:pPr>
            <a:fld id="{C5970A1F-36EE-AC4A-B790-1CFE7EECDED3}" type="slidenum">
              <a:rPr lang="en-US" altLang="en-US"/>
              <a:pPr>
                <a:defRPr/>
              </a:pPr>
              <a:t>‹#›</a:t>
            </a:fld>
            <a:endParaRPr lang="en-US" altLang="en-US"/>
          </a:p>
        </p:txBody>
      </p:sp>
    </p:spTree>
    <p:extLst>
      <p:ext uri="{BB962C8B-B14F-4D97-AF65-F5344CB8AC3E}">
        <p14:creationId xmlns:p14="http://schemas.microsoft.com/office/powerpoint/2010/main" val="198375080"/>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A476F68-C964-6F4C-B323-CADD64DDE3D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F4A41114-0EC5-4244-A8AE-388F27C49018}"/>
              </a:ext>
            </a:extLst>
          </p:cNvPr>
          <p:cNvSpPr>
            <a:spLocks noGrp="1" noChangeArrowheads="1"/>
          </p:cNvSpPr>
          <p:nvPr>
            <p:ph type="sldNum" sz="quarter" idx="11"/>
          </p:nvPr>
        </p:nvSpPr>
        <p:spPr>
          <a:ln/>
        </p:spPr>
        <p:txBody>
          <a:bodyPr/>
          <a:lstStyle>
            <a:lvl1pPr>
              <a:defRPr/>
            </a:lvl1pPr>
          </a:lstStyle>
          <a:p>
            <a:pPr>
              <a:defRPr/>
            </a:pPr>
            <a:fld id="{C811C9BF-9555-1749-A87B-CA7C52D013D0}" type="slidenum">
              <a:rPr lang="en-US" altLang="en-US"/>
              <a:pPr>
                <a:defRPr/>
              </a:pPr>
              <a:t>‹#›</a:t>
            </a:fld>
            <a:endParaRPr lang="en-US" altLang="en-US"/>
          </a:p>
        </p:txBody>
      </p:sp>
    </p:spTree>
    <p:extLst>
      <p:ext uri="{BB962C8B-B14F-4D97-AF65-F5344CB8AC3E}">
        <p14:creationId xmlns:p14="http://schemas.microsoft.com/office/powerpoint/2010/main" val="1911487362"/>
      </p:ext>
    </p:extLst>
  </p:cSld>
  <p:clrMapOvr>
    <a:masterClrMapping/>
  </p:clrMapOvr>
  <p:transition/>
</p:sldLayout>
</file>

<file path=ppt/slideLayouts/slideLayout7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1F06B77A-E106-6F45-A98B-32502AD6FD6C}" type="slidenum">
              <a:rPr lang="en-US" altLang="en-US"/>
              <a:pPr>
                <a:defRPr/>
              </a:pPr>
              <a:t>‹#›</a:t>
            </a:fld>
            <a:endParaRPr lang="en-US" altLang="en-US"/>
          </a:p>
        </p:txBody>
      </p:sp>
    </p:spTree>
    <p:extLst>
      <p:ext uri="{BB962C8B-B14F-4D97-AF65-F5344CB8AC3E}">
        <p14:creationId xmlns:p14="http://schemas.microsoft.com/office/powerpoint/2010/main" val="2935414930"/>
      </p:ext>
    </p:extLst>
  </p:cSld>
  <p:clrMapOvr>
    <a:masterClrMapping/>
  </p:clrMapOvr>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FD930BB-AD26-2C48-AF8C-E1BF73EB73BC}" type="slidenum">
              <a:rPr lang="en-US" altLang="en-US"/>
              <a:pPr>
                <a:defRPr/>
              </a:pPr>
              <a:t>‹#›</a:t>
            </a:fld>
            <a:endParaRPr lang="en-US" altLang="en-US"/>
          </a:p>
        </p:txBody>
      </p:sp>
    </p:spTree>
    <p:extLst>
      <p:ext uri="{BB962C8B-B14F-4D97-AF65-F5344CB8AC3E}">
        <p14:creationId xmlns:p14="http://schemas.microsoft.com/office/powerpoint/2010/main" val="2484346313"/>
      </p:ext>
    </p:extLst>
  </p:cSld>
  <p:clrMapOvr>
    <a:masterClrMapping/>
  </p:clrMapOvr>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20BDC4A-43C4-3F44-8487-469192DEEAFF}" type="slidenum">
              <a:rPr lang="en-US" altLang="en-US"/>
              <a:pPr>
                <a:defRPr/>
              </a:pPr>
              <a:t>‹#›</a:t>
            </a:fld>
            <a:endParaRPr lang="en-US" altLang="en-US"/>
          </a:p>
        </p:txBody>
      </p:sp>
    </p:spTree>
    <p:extLst>
      <p:ext uri="{BB962C8B-B14F-4D97-AF65-F5344CB8AC3E}">
        <p14:creationId xmlns:p14="http://schemas.microsoft.com/office/powerpoint/2010/main" val="3139682549"/>
      </p:ext>
    </p:extLst>
  </p:cSld>
  <p:clrMapOvr>
    <a:masterClrMapping/>
  </p:clrMapOvr>
  <p:transition/>
</p:sldLayout>
</file>

<file path=ppt/slideLayouts/slideLayout7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8C0071F-E0AB-AE4F-9B22-B483EE53E54F}" type="slidenum">
              <a:rPr lang="en-US" altLang="en-US"/>
              <a:pPr>
                <a:defRPr/>
              </a:pPr>
              <a:t>‹#›</a:t>
            </a:fld>
            <a:endParaRPr lang="en-US" altLang="en-US"/>
          </a:p>
        </p:txBody>
      </p:sp>
    </p:spTree>
    <p:extLst>
      <p:ext uri="{BB962C8B-B14F-4D97-AF65-F5344CB8AC3E}">
        <p14:creationId xmlns:p14="http://schemas.microsoft.com/office/powerpoint/2010/main" val="3830798083"/>
      </p:ext>
    </p:extLst>
  </p:cSld>
  <p:clrMapOvr>
    <a:masterClrMapping/>
  </p:clrMapOvr>
  <p:transition/>
</p:sldLayout>
</file>

<file path=ppt/slideLayouts/slideLayout7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2DEAF9F4-3DA5-6341-A6BF-70A132512067}" type="slidenum">
              <a:rPr lang="en-US" altLang="en-US"/>
              <a:pPr>
                <a:defRPr/>
              </a:pPr>
              <a:t>‹#›</a:t>
            </a:fld>
            <a:endParaRPr lang="en-US" altLang="en-US"/>
          </a:p>
        </p:txBody>
      </p:sp>
    </p:spTree>
    <p:extLst>
      <p:ext uri="{BB962C8B-B14F-4D97-AF65-F5344CB8AC3E}">
        <p14:creationId xmlns:p14="http://schemas.microsoft.com/office/powerpoint/2010/main" val="29739722"/>
      </p:ext>
    </p:extLst>
  </p:cSld>
  <p:clrMapOvr>
    <a:masterClrMapping/>
  </p:clrMapOvr>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DA14A479-7669-F34C-B465-8F92DC6094F9}" type="slidenum">
              <a:rPr lang="en-US" altLang="en-US"/>
              <a:pPr>
                <a:defRPr/>
              </a:pPr>
              <a:t>‹#›</a:t>
            </a:fld>
            <a:endParaRPr lang="en-US" altLang="en-US"/>
          </a:p>
        </p:txBody>
      </p:sp>
    </p:spTree>
    <p:extLst>
      <p:ext uri="{BB962C8B-B14F-4D97-AF65-F5344CB8AC3E}">
        <p14:creationId xmlns:p14="http://schemas.microsoft.com/office/powerpoint/2010/main" val="663546385"/>
      </p:ext>
    </p:extLst>
  </p:cSld>
  <p:clrMapOvr>
    <a:masterClrMapping/>
  </p:clrMapOvr>
  <p:transition/>
</p:sldLayout>
</file>

<file path=ppt/slideLayouts/slideLayout7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82B8AD63-067C-CB4C-A624-3B5A1EC043B3}" type="slidenum">
              <a:rPr lang="en-US" altLang="en-US"/>
              <a:pPr>
                <a:defRPr/>
              </a:pPr>
              <a:t>‹#›</a:t>
            </a:fld>
            <a:endParaRPr lang="en-US" altLang="en-US"/>
          </a:p>
        </p:txBody>
      </p:sp>
    </p:spTree>
    <p:extLst>
      <p:ext uri="{BB962C8B-B14F-4D97-AF65-F5344CB8AC3E}">
        <p14:creationId xmlns:p14="http://schemas.microsoft.com/office/powerpoint/2010/main" val="3713832838"/>
      </p:ext>
    </p:extLst>
  </p:cSld>
  <p:clrMapOvr>
    <a:masterClrMapping/>
  </p:clrMapOvr>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77BEA5F1-A4EF-2942-94D1-FBA5332008C3}" type="slidenum">
              <a:rPr lang="en-US" altLang="en-US"/>
              <a:pPr>
                <a:defRPr/>
              </a:pPr>
              <a:t>‹#›</a:t>
            </a:fld>
            <a:endParaRPr lang="en-US" altLang="en-US"/>
          </a:p>
        </p:txBody>
      </p:sp>
    </p:spTree>
    <p:extLst>
      <p:ext uri="{BB962C8B-B14F-4D97-AF65-F5344CB8AC3E}">
        <p14:creationId xmlns:p14="http://schemas.microsoft.com/office/powerpoint/2010/main" val="2790855990"/>
      </p:ext>
    </p:extLst>
  </p:cSld>
  <p:clrMapOvr>
    <a:masterClrMapping/>
  </p:clrMapOvr>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8B91A747-713C-864B-BF86-EC1FD938DA1F}" type="slidenum">
              <a:rPr lang="en-US" altLang="en-US"/>
              <a:pPr>
                <a:defRPr/>
              </a:pPr>
              <a:t>‹#›</a:t>
            </a:fld>
            <a:endParaRPr lang="en-US" altLang="en-US"/>
          </a:p>
        </p:txBody>
      </p:sp>
    </p:spTree>
    <p:extLst>
      <p:ext uri="{BB962C8B-B14F-4D97-AF65-F5344CB8AC3E}">
        <p14:creationId xmlns:p14="http://schemas.microsoft.com/office/powerpoint/2010/main" val="1749043660"/>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ECE137BB-ED14-FE4D-A877-90D513740374}" type="slidenum">
              <a:rPr lang="en-US" altLang="en-US"/>
              <a:pPr>
                <a:defRPr/>
              </a:pPr>
              <a:t>‹#›</a:t>
            </a:fld>
            <a:endParaRPr lang="en-US" altLang="en-US"/>
          </a:p>
        </p:txBody>
      </p:sp>
    </p:spTree>
    <p:extLst>
      <p:ext uri="{BB962C8B-B14F-4D97-AF65-F5344CB8AC3E}">
        <p14:creationId xmlns:p14="http://schemas.microsoft.com/office/powerpoint/2010/main" val="551182478"/>
      </p:ext>
    </p:extLst>
  </p:cSld>
  <p:clrMapOvr>
    <a:masterClrMapping/>
  </p:clrMapOvr>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31BAB59-0B37-E744-B4B5-51E8CF51E598}" type="slidenum">
              <a:rPr lang="en-US" altLang="en-US"/>
              <a:pPr>
                <a:defRPr/>
              </a:pPr>
              <a:t>‹#›</a:t>
            </a:fld>
            <a:endParaRPr lang="en-US" altLang="en-US"/>
          </a:p>
        </p:txBody>
      </p:sp>
    </p:spTree>
    <p:extLst>
      <p:ext uri="{BB962C8B-B14F-4D97-AF65-F5344CB8AC3E}">
        <p14:creationId xmlns:p14="http://schemas.microsoft.com/office/powerpoint/2010/main" val="1638777803"/>
      </p:ext>
    </p:extLst>
  </p:cSld>
  <p:clrMapOvr>
    <a:masterClrMapping/>
  </p:clrMapOvr>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5846E0E-DB91-8143-BB5D-4E44299E8C7A}" type="slidenum">
              <a:rPr lang="en-US" altLang="en-US"/>
              <a:pPr>
                <a:defRPr/>
              </a:pPr>
              <a:t>‹#›</a:t>
            </a:fld>
            <a:endParaRPr lang="en-US" altLang="en-US"/>
          </a:p>
        </p:txBody>
      </p:sp>
    </p:spTree>
    <p:extLst>
      <p:ext uri="{BB962C8B-B14F-4D97-AF65-F5344CB8AC3E}">
        <p14:creationId xmlns:p14="http://schemas.microsoft.com/office/powerpoint/2010/main" val="3335618933"/>
      </p:ext>
    </p:extLst>
  </p:cSld>
  <p:clrMapOvr>
    <a:masterClrMapping/>
  </p:clrMapOvr>
  <p:transition/>
</p:sldLayout>
</file>

<file path=ppt/slideLayouts/slideLayout7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9245963"/>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D989BB-6B22-6F4F-A2DB-495D1361DBE3}"/>
              </a:ext>
            </a:extLst>
          </p:cNvPr>
          <p:cNvSpPr/>
          <p:nvPr userDrawn="1"/>
        </p:nvSpPr>
        <p:spPr>
          <a:xfrm>
            <a:off x="0" y="-23584"/>
            <a:ext cx="9144000" cy="685800"/>
          </a:xfrm>
          <a:prstGeom prst="rect">
            <a:avLst/>
          </a:prstGeom>
          <a:solidFill>
            <a:srgbClr val="45A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5991" y="73723"/>
            <a:ext cx="8987622" cy="740193"/>
          </a:xfrm>
          <a:prstGeom prst="rect">
            <a:avLst/>
          </a:prstGeom>
        </p:spPr>
        <p:txBody>
          <a:bodyPr/>
          <a:lstStyle>
            <a:lvl1pPr algn="l">
              <a:defRPr sz="3600" b="1">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813916"/>
            <a:ext cx="8987622" cy="5416061"/>
          </a:xfrm>
          <a:prstGeom prst="rect">
            <a:avLst/>
          </a:prstGeom>
        </p:spPr>
        <p:txBody>
          <a:bodyPr/>
          <a:lstStyle>
            <a:lvl1pPr>
              <a:defRPr sz="2800">
                <a:latin typeface="Cambria" panose="02040503050406030204" pitchFamily="18" charset="0"/>
              </a:defRPr>
            </a:lvl1pPr>
            <a:lvl2pPr marL="685800" indent="-228600">
              <a:buFont typeface="Cambria" panose="02040503050406030204" pitchFamily="18" charset="0"/>
              <a:buChar char="-"/>
              <a:defRPr sz="2400">
                <a:latin typeface="Cambria" panose="02040503050406030204" pitchFamily="18" charset="0"/>
              </a:defRPr>
            </a:lvl2pPr>
            <a:lvl3pPr>
              <a:defRPr sz="2000">
                <a:latin typeface="Cambria" panose="02040503050406030204" pitchFamily="18" charset="0"/>
              </a:defRPr>
            </a:lvl3pPr>
            <a:lvl4pPr>
              <a:defRPr sz="2000">
                <a:latin typeface="Cambria" panose="02040503050406030204" pitchFamily="18" charset="0"/>
              </a:defRPr>
            </a:lvl4pPr>
            <a:lvl5pPr>
              <a:defRPr sz="20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28107621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5" Type="http://schemas.openxmlformats.org/officeDocument/2006/relationships/slideLayout" Target="../slideLayouts/slideLayout275.xml"/><Relationship Id="rId4"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pn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9.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theme" Target="../theme/theme30.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1.pn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image" Target="../media/image1.png"/><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13" Type="http://schemas.openxmlformats.org/officeDocument/2006/relationships/image" Target="../media/image1.png"/><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13" Type="http://schemas.openxmlformats.org/officeDocument/2006/relationships/image" Target="../media/image1.png"/><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image" Target="../media/image1.pn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40.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image" Target="../media/image1.png"/><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theme" Target="../theme/theme41.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1.xml"/><Relationship Id="rId13" Type="http://schemas.openxmlformats.org/officeDocument/2006/relationships/image" Target="../media/image1.png"/><Relationship Id="rId3" Type="http://schemas.openxmlformats.org/officeDocument/2006/relationships/slideLayout" Target="../slideLayouts/slideLayout446.xml"/><Relationship Id="rId7" Type="http://schemas.openxmlformats.org/officeDocument/2006/relationships/slideLayout" Target="../slideLayouts/slideLayout450.xml"/><Relationship Id="rId12" Type="http://schemas.openxmlformats.org/officeDocument/2006/relationships/theme" Target="../theme/theme42.xml"/><Relationship Id="rId2" Type="http://schemas.openxmlformats.org/officeDocument/2006/relationships/slideLayout" Target="../slideLayouts/slideLayout445.xml"/><Relationship Id="rId1" Type="http://schemas.openxmlformats.org/officeDocument/2006/relationships/slideLayout" Target="../slideLayouts/slideLayout444.xml"/><Relationship Id="rId6" Type="http://schemas.openxmlformats.org/officeDocument/2006/relationships/slideLayout" Target="../slideLayouts/slideLayout449.xml"/><Relationship Id="rId11" Type="http://schemas.openxmlformats.org/officeDocument/2006/relationships/slideLayout" Target="../slideLayouts/slideLayout454.xml"/><Relationship Id="rId5" Type="http://schemas.openxmlformats.org/officeDocument/2006/relationships/slideLayout" Target="../slideLayouts/slideLayout448.xml"/><Relationship Id="rId10" Type="http://schemas.openxmlformats.org/officeDocument/2006/relationships/slideLayout" Target="../slideLayouts/slideLayout453.xml"/><Relationship Id="rId4" Type="http://schemas.openxmlformats.org/officeDocument/2006/relationships/slideLayout" Target="../slideLayouts/slideLayout447.xml"/><Relationship Id="rId9" Type="http://schemas.openxmlformats.org/officeDocument/2006/relationships/slideLayout" Target="../slideLayouts/slideLayout45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2.xml"/><Relationship Id="rId13" Type="http://schemas.openxmlformats.org/officeDocument/2006/relationships/slideLayout" Target="../slideLayouts/slideLayout467.xml"/><Relationship Id="rId3" Type="http://schemas.openxmlformats.org/officeDocument/2006/relationships/slideLayout" Target="../slideLayouts/slideLayout457.xml"/><Relationship Id="rId7" Type="http://schemas.openxmlformats.org/officeDocument/2006/relationships/slideLayout" Target="../slideLayouts/slideLayout461.xml"/><Relationship Id="rId12" Type="http://schemas.openxmlformats.org/officeDocument/2006/relationships/slideLayout" Target="../slideLayouts/slideLayout466.xml"/><Relationship Id="rId2" Type="http://schemas.openxmlformats.org/officeDocument/2006/relationships/slideLayout" Target="../slideLayouts/slideLayout456.xml"/><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slideLayout" Target="../slideLayouts/slideLayout465.xml"/><Relationship Id="rId5" Type="http://schemas.openxmlformats.org/officeDocument/2006/relationships/slideLayout" Target="../slideLayouts/slideLayout459.xml"/><Relationship Id="rId10" Type="http://schemas.openxmlformats.org/officeDocument/2006/relationships/slideLayout" Target="../slideLayouts/slideLayout464.xml"/><Relationship Id="rId4" Type="http://schemas.openxmlformats.org/officeDocument/2006/relationships/slideLayout" Target="../slideLayouts/slideLayout458.xml"/><Relationship Id="rId9" Type="http://schemas.openxmlformats.org/officeDocument/2006/relationships/slideLayout" Target="../slideLayouts/slideLayout463.xml"/><Relationship Id="rId14"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5.xml"/><Relationship Id="rId13" Type="http://schemas.openxmlformats.org/officeDocument/2006/relationships/image" Target="../media/image1.png"/><Relationship Id="rId3" Type="http://schemas.openxmlformats.org/officeDocument/2006/relationships/slideLayout" Target="../slideLayouts/slideLayout470.xml"/><Relationship Id="rId7" Type="http://schemas.openxmlformats.org/officeDocument/2006/relationships/slideLayout" Target="../slideLayouts/slideLayout474.xml"/><Relationship Id="rId12" Type="http://schemas.openxmlformats.org/officeDocument/2006/relationships/theme" Target="../theme/theme44.xml"/><Relationship Id="rId2" Type="http://schemas.openxmlformats.org/officeDocument/2006/relationships/slideLayout" Target="../slideLayouts/slideLayout469.xml"/><Relationship Id="rId1" Type="http://schemas.openxmlformats.org/officeDocument/2006/relationships/slideLayout" Target="../slideLayouts/slideLayout468.xml"/><Relationship Id="rId6" Type="http://schemas.openxmlformats.org/officeDocument/2006/relationships/slideLayout" Target="../slideLayouts/slideLayout473.xml"/><Relationship Id="rId11" Type="http://schemas.openxmlformats.org/officeDocument/2006/relationships/slideLayout" Target="../slideLayouts/slideLayout478.xml"/><Relationship Id="rId5" Type="http://schemas.openxmlformats.org/officeDocument/2006/relationships/slideLayout" Target="../slideLayouts/slideLayout472.xml"/><Relationship Id="rId10" Type="http://schemas.openxmlformats.org/officeDocument/2006/relationships/slideLayout" Target="../slideLayouts/slideLayout477.xml"/><Relationship Id="rId4" Type="http://schemas.openxmlformats.org/officeDocument/2006/relationships/slideLayout" Target="../slideLayouts/slideLayout471.xml"/><Relationship Id="rId9" Type="http://schemas.openxmlformats.org/officeDocument/2006/relationships/slideLayout" Target="../slideLayouts/slideLayout476.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6.xml"/><Relationship Id="rId13" Type="http://schemas.openxmlformats.org/officeDocument/2006/relationships/image" Target="../media/image1.png"/><Relationship Id="rId3" Type="http://schemas.openxmlformats.org/officeDocument/2006/relationships/slideLayout" Target="../slideLayouts/slideLayout481.xml"/><Relationship Id="rId7" Type="http://schemas.openxmlformats.org/officeDocument/2006/relationships/slideLayout" Target="../slideLayouts/slideLayout485.xml"/><Relationship Id="rId12" Type="http://schemas.openxmlformats.org/officeDocument/2006/relationships/theme" Target="../theme/theme45.xml"/><Relationship Id="rId2" Type="http://schemas.openxmlformats.org/officeDocument/2006/relationships/slideLayout" Target="../slideLayouts/slideLayout480.xml"/><Relationship Id="rId1" Type="http://schemas.openxmlformats.org/officeDocument/2006/relationships/slideLayout" Target="../slideLayouts/slideLayout479.xml"/><Relationship Id="rId6" Type="http://schemas.openxmlformats.org/officeDocument/2006/relationships/slideLayout" Target="../slideLayouts/slideLayout484.xml"/><Relationship Id="rId11" Type="http://schemas.openxmlformats.org/officeDocument/2006/relationships/slideLayout" Target="../slideLayouts/slideLayout489.xml"/><Relationship Id="rId5" Type="http://schemas.openxmlformats.org/officeDocument/2006/relationships/slideLayout" Target="../slideLayouts/slideLayout483.xml"/><Relationship Id="rId10" Type="http://schemas.openxmlformats.org/officeDocument/2006/relationships/slideLayout" Target="../slideLayouts/slideLayout488.xml"/><Relationship Id="rId4" Type="http://schemas.openxmlformats.org/officeDocument/2006/relationships/slideLayout" Target="../slideLayouts/slideLayout482.xml"/><Relationship Id="rId9" Type="http://schemas.openxmlformats.org/officeDocument/2006/relationships/slideLayout" Target="../slideLayouts/slideLayout487.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7.xml"/><Relationship Id="rId13" Type="http://schemas.openxmlformats.org/officeDocument/2006/relationships/theme" Target="../theme/theme46.xml"/><Relationship Id="rId3" Type="http://schemas.openxmlformats.org/officeDocument/2006/relationships/slideLayout" Target="../slideLayouts/slideLayout492.xml"/><Relationship Id="rId7" Type="http://schemas.openxmlformats.org/officeDocument/2006/relationships/slideLayout" Target="../slideLayouts/slideLayout496.xml"/><Relationship Id="rId12" Type="http://schemas.openxmlformats.org/officeDocument/2006/relationships/slideLayout" Target="../slideLayouts/slideLayout501.xml"/><Relationship Id="rId2" Type="http://schemas.openxmlformats.org/officeDocument/2006/relationships/slideLayout" Target="../slideLayouts/slideLayout491.xml"/><Relationship Id="rId1" Type="http://schemas.openxmlformats.org/officeDocument/2006/relationships/slideLayout" Target="../slideLayouts/slideLayout490.xml"/><Relationship Id="rId6" Type="http://schemas.openxmlformats.org/officeDocument/2006/relationships/slideLayout" Target="../slideLayouts/slideLayout495.xml"/><Relationship Id="rId11" Type="http://schemas.openxmlformats.org/officeDocument/2006/relationships/slideLayout" Target="../slideLayouts/slideLayout500.xml"/><Relationship Id="rId5" Type="http://schemas.openxmlformats.org/officeDocument/2006/relationships/slideLayout" Target="../slideLayouts/slideLayout494.xml"/><Relationship Id="rId10" Type="http://schemas.openxmlformats.org/officeDocument/2006/relationships/slideLayout" Target="../slideLayouts/slideLayout499.xml"/><Relationship Id="rId4" Type="http://schemas.openxmlformats.org/officeDocument/2006/relationships/slideLayout" Target="../slideLayouts/slideLayout493.xml"/><Relationship Id="rId9" Type="http://schemas.openxmlformats.org/officeDocument/2006/relationships/slideLayout" Target="../slideLayouts/slideLayout498.xml"/><Relationship Id="rId14" Type="http://schemas.openxmlformats.org/officeDocument/2006/relationships/image" Target="../media/image1.png"/></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9.xml"/><Relationship Id="rId13" Type="http://schemas.openxmlformats.org/officeDocument/2006/relationships/image" Target="../media/image1.png"/><Relationship Id="rId3" Type="http://schemas.openxmlformats.org/officeDocument/2006/relationships/slideLayout" Target="../slideLayouts/slideLayout504.xml"/><Relationship Id="rId7" Type="http://schemas.openxmlformats.org/officeDocument/2006/relationships/slideLayout" Target="../slideLayouts/slideLayout508.xml"/><Relationship Id="rId12" Type="http://schemas.openxmlformats.org/officeDocument/2006/relationships/theme" Target="../theme/theme47.xml"/><Relationship Id="rId2" Type="http://schemas.openxmlformats.org/officeDocument/2006/relationships/slideLayout" Target="../slideLayouts/slideLayout503.xml"/><Relationship Id="rId1" Type="http://schemas.openxmlformats.org/officeDocument/2006/relationships/slideLayout" Target="../slideLayouts/slideLayout502.xml"/><Relationship Id="rId6" Type="http://schemas.openxmlformats.org/officeDocument/2006/relationships/slideLayout" Target="../slideLayouts/slideLayout507.xml"/><Relationship Id="rId11" Type="http://schemas.openxmlformats.org/officeDocument/2006/relationships/slideLayout" Target="../slideLayouts/slideLayout512.xml"/><Relationship Id="rId5" Type="http://schemas.openxmlformats.org/officeDocument/2006/relationships/slideLayout" Target="../slideLayouts/slideLayout506.xml"/><Relationship Id="rId10" Type="http://schemas.openxmlformats.org/officeDocument/2006/relationships/slideLayout" Target="../slideLayouts/slideLayout511.xml"/><Relationship Id="rId4" Type="http://schemas.openxmlformats.org/officeDocument/2006/relationships/slideLayout" Target="../slideLayouts/slideLayout505.xml"/><Relationship Id="rId9" Type="http://schemas.openxmlformats.org/officeDocument/2006/relationships/slideLayout" Target="../slideLayouts/slideLayout510.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0.xml"/><Relationship Id="rId13" Type="http://schemas.openxmlformats.org/officeDocument/2006/relationships/image" Target="../media/image1.png"/><Relationship Id="rId3" Type="http://schemas.openxmlformats.org/officeDocument/2006/relationships/slideLayout" Target="../slideLayouts/slideLayout515.xml"/><Relationship Id="rId7" Type="http://schemas.openxmlformats.org/officeDocument/2006/relationships/slideLayout" Target="../slideLayouts/slideLayout519.xml"/><Relationship Id="rId12" Type="http://schemas.openxmlformats.org/officeDocument/2006/relationships/theme" Target="../theme/theme48.xml"/><Relationship Id="rId2" Type="http://schemas.openxmlformats.org/officeDocument/2006/relationships/slideLayout" Target="../slideLayouts/slideLayout514.xml"/><Relationship Id="rId1" Type="http://schemas.openxmlformats.org/officeDocument/2006/relationships/slideLayout" Target="../slideLayouts/slideLayout513.xml"/><Relationship Id="rId6" Type="http://schemas.openxmlformats.org/officeDocument/2006/relationships/slideLayout" Target="../slideLayouts/slideLayout518.xml"/><Relationship Id="rId11" Type="http://schemas.openxmlformats.org/officeDocument/2006/relationships/slideLayout" Target="../slideLayouts/slideLayout523.xml"/><Relationship Id="rId5" Type="http://schemas.openxmlformats.org/officeDocument/2006/relationships/slideLayout" Target="../slideLayouts/slideLayout517.xml"/><Relationship Id="rId10" Type="http://schemas.openxmlformats.org/officeDocument/2006/relationships/slideLayout" Target="../slideLayouts/slideLayout522.xml"/><Relationship Id="rId4" Type="http://schemas.openxmlformats.org/officeDocument/2006/relationships/slideLayout" Target="../slideLayouts/slideLayout516.xml"/><Relationship Id="rId9" Type="http://schemas.openxmlformats.org/officeDocument/2006/relationships/slideLayout" Target="../slideLayouts/slideLayout521.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1.xml"/><Relationship Id="rId13" Type="http://schemas.openxmlformats.org/officeDocument/2006/relationships/image" Target="../media/image1.png"/><Relationship Id="rId3" Type="http://schemas.openxmlformats.org/officeDocument/2006/relationships/slideLayout" Target="../slideLayouts/slideLayout526.xml"/><Relationship Id="rId7" Type="http://schemas.openxmlformats.org/officeDocument/2006/relationships/slideLayout" Target="../slideLayouts/slideLayout530.xml"/><Relationship Id="rId12" Type="http://schemas.openxmlformats.org/officeDocument/2006/relationships/theme" Target="../theme/theme49.xml"/><Relationship Id="rId2" Type="http://schemas.openxmlformats.org/officeDocument/2006/relationships/slideLayout" Target="../slideLayouts/slideLayout525.xml"/><Relationship Id="rId1" Type="http://schemas.openxmlformats.org/officeDocument/2006/relationships/slideLayout" Target="../slideLayouts/slideLayout524.xml"/><Relationship Id="rId6" Type="http://schemas.openxmlformats.org/officeDocument/2006/relationships/slideLayout" Target="../slideLayouts/slideLayout529.xml"/><Relationship Id="rId11" Type="http://schemas.openxmlformats.org/officeDocument/2006/relationships/slideLayout" Target="../slideLayouts/slideLayout534.xml"/><Relationship Id="rId5" Type="http://schemas.openxmlformats.org/officeDocument/2006/relationships/slideLayout" Target="../slideLayouts/slideLayout528.xml"/><Relationship Id="rId10" Type="http://schemas.openxmlformats.org/officeDocument/2006/relationships/slideLayout" Target="../slideLayouts/slideLayout533.xml"/><Relationship Id="rId4" Type="http://schemas.openxmlformats.org/officeDocument/2006/relationships/slideLayout" Target="../slideLayouts/slideLayout527.xml"/><Relationship Id="rId9" Type="http://schemas.openxmlformats.org/officeDocument/2006/relationships/slideLayout" Target="../slideLayouts/slideLayout5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2.xml"/><Relationship Id="rId13" Type="http://schemas.openxmlformats.org/officeDocument/2006/relationships/image" Target="../media/image1.png"/><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theme" Target="../theme/theme50.xml"/><Relationship Id="rId2" Type="http://schemas.openxmlformats.org/officeDocument/2006/relationships/slideLayout" Target="../slideLayouts/slideLayout536.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3.xml"/><Relationship Id="rId13" Type="http://schemas.openxmlformats.org/officeDocument/2006/relationships/image" Target="../media/image1.png"/><Relationship Id="rId3" Type="http://schemas.openxmlformats.org/officeDocument/2006/relationships/slideLayout" Target="../slideLayouts/slideLayout548.xml"/><Relationship Id="rId7" Type="http://schemas.openxmlformats.org/officeDocument/2006/relationships/slideLayout" Target="../slideLayouts/slideLayout552.xml"/><Relationship Id="rId12" Type="http://schemas.openxmlformats.org/officeDocument/2006/relationships/theme" Target="../theme/theme51.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6" Type="http://schemas.openxmlformats.org/officeDocument/2006/relationships/slideLayout" Target="../slideLayouts/slideLayout551.xml"/><Relationship Id="rId11" Type="http://schemas.openxmlformats.org/officeDocument/2006/relationships/slideLayout" Target="../slideLayouts/slideLayout556.xml"/><Relationship Id="rId5" Type="http://schemas.openxmlformats.org/officeDocument/2006/relationships/slideLayout" Target="../slideLayouts/slideLayout550.xml"/><Relationship Id="rId10" Type="http://schemas.openxmlformats.org/officeDocument/2006/relationships/slideLayout" Target="../slideLayouts/slideLayout555.xml"/><Relationship Id="rId4" Type="http://schemas.openxmlformats.org/officeDocument/2006/relationships/slideLayout" Target="../slideLayouts/slideLayout549.xml"/><Relationship Id="rId9" Type="http://schemas.openxmlformats.org/officeDocument/2006/relationships/slideLayout" Target="../slideLayouts/slideLayout554.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4.xml"/><Relationship Id="rId13" Type="http://schemas.openxmlformats.org/officeDocument/2006/relationships/theme" Target="../theme/theme52.xml"/><Relationship Id="rId3" Type="http://schemas.openxmlformats.org/officeDocument/2006/relationships/slideLayout" Target="../slideLayouts/slideLayout559.xml"/><Relationship Id="rId7" Type="http://schemas.openxmlformats.org/officeDocument/2006/relationships/slideLayout" Target="../slideLayouts/slideLayout563.xml"/><Relationship Id="rId12" Type="http://schemas.openxmlformats.org/officeDocument/2006/relationships/slideLayout" Target="../slideLayouts/slideLayout568.xml"/><Relationship Id="rId2" Type="http://schemas.openxmlformats.org/officeDocument/2006/relationships/slideLayout" Target="../slideLayouts/slideLayout558.xml"/><Relationship Id="rId1" Type="http://schemas.openxmlformats.org/officeDocument/2006/relationships/slideLayout" Target="../slideLayouts/slideLayout557.xml"/><Relationship Id="rId6" Type="http://schemas.openxmlformats.org/officeDocument/2006/relationships/slideLayout" Target="../slideLayouts/slideLayout562.xml"/><Relationship Id="rId11" Type="http://schemas.openxmlformats.org/officeDocument/2006/relationships/slideLayout" Target="../slideLayouts/slideLayout567.xml"/><Relationship Id="rId5" Type="http://schemas.openxmlformats.org/officeDocument/2006/relationships/slideLayout" Target="../slideLayouts/slideLayout561.xml"/><Relationship Id="rId10" Type="http://schemas.openxmlformats.org/officeDocument/2006/relationships/slideLayout" Target="../slideLayouts/slideLayout566.xml"/><Relationship Id="rId4" Type="http://schemas.openxmlformats.org/officeDocument/2006/relationships/slideLayout" Target="../slideLayouts/slideLayout560.xml"/><Relationship Id="rId9" Type="http://schemas.openxmlformats.org/officeDocument/2006/relationships/slideLayout" Target="../slideLayouts/slideLayout565.xml"/><Relationship Id="rId14" Type="http://schemas.openxmlformats.org/officeDocument/2006/relationships/image" Target="../media/image1.png"/></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6.xml"/><Relationship Id="rId13" Type="http://schemas.openxmlformats.org/officeDocument/2006/relationships/image" Target="../media/image1.png"/><Relationship Id="rId3" Type="http://schemas.openxmlformats.org/officeDocument/2006/relationships/slideLayout" Target="../slideLayouts/slideLayout571.xml"/><Relationship Id="rId7" Type="http://schemas.openxmlformats.org/officeDocument/2006/relationships/slideLayout" Target="../slideLayouts/slideLayout575.xml"/><Relationship Id="rId12" Type="http://schemas.openxmlformats.org/officeDocument/2006/relationships/theme" Target="../theme/theme53.xml"/><Relationship Id="rId2" Type="http://schemas.openxmlformats.org/officeDocument/2006/relationships/slideLayout" Target="../slideLayouts/slideLayout570.xml"/><Relationship Id="rId1" Type="http://schemas.openxmlformats.org/officeDocument/2006/relationships/slideLayout" Target="../slideLayouts/slideLayout569.xml"/><Relationship Id="rId6" Type="http://schemas.openxmlformats.org/officeDocument/2006/relationships/slideLayout" Target="../slideLayouts/slideLayout574.xml"/><Relationship Id="rId11" Type="http://schemas.openxmlformats.org/officeDocument/2006/relationships/slideLayout" Target="../slideLayouts/slideLayout579.xml"/><Relationship Id="rId5" Type="http://schemas.openxmlformats.org/officeDocument/2006/relationships/slideLayout" Target="../slideLayouts/slideLayout573.xml"/><Relationship Id="rId10" Type="http://schemas.openxmlformats.org/officeDocument/2006/relationships/slideLayout" Target="../slideLayouts/slideLayout578.xml"/><Relationship Id="rId4" Type="http://schemas.openxmlformats.org/officeDocument/2006/relationships/slideLayout" Target="../slideLayouts/slideLayout572.xml"/><Relationship Id="rId9" Type="http://schemas.openxmlformats.org/officeDocument/2006/relationships/slideLayout" Target="../slideLayouts/slideLayout577.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7.xml"/><Relationship Id="rId13" Type="http://schemas.openxmlformats.org/officeDocument/2006/relationships/image" Target="../media/image1.png"/><Relationship Id="rId3" Type="http://schemas.openxmlformats.org/officeDocument/2006/relationships/slideLayout" Target="../slideLayouts/slideLayout582.xml"/><Relationship Id="rId7" Type="http://schemas.openxmlformats.org/officeDocument/2006/relationships/slideLayout" Target="../slideLayouts/slideLayout586.xml"/><Relationship Id="rId12" Type="http://schemas.openxmlformats.org/officeDocument/2006/relationships/theme" Target="../theme/theme54.xml"/><Relationship Id="rId2" Type="http://schemas.openxmlformats.org/officeDocument/2006/relationships/slideLayout" Target="../slideLayouts/slideLayout581.xml"/><Relationship Id="rId1" Type="http://schemas.openxmlformats.org/officeDocument/2006/relationships/slideLayout" Target="../slideLayouts/slideLayout580.xml"/><Relationship Id="rId6" Type="http://schemas.openxmlformats.org/officeDocument/2006/relationships/slideLayout" Target="../slideLayouts/slideLayout585.xml"/><Relationship Id="rId11" Type="http://schemas.openxmlformats.org/officeDocument/2006/relationships/slideLayout" Target="../slideLayouts/slideLayout590.xml"/><Relationship Id="rId5" Type="http://schemas.openxmlformats.org/officeDocument/2006/relationships/slideLayout" Target="../slideLayouts/slideLayout584.xml"/><Relationship Id="rId10" Type="http://schemas.openxmlformats.org/officeDocument/2006/relationships/slideLayout" Target="../slideLayouts/slideLayout589.xml"/><Relationship Id="rId4" Type="http://schemas.openxmlformats.org/officeDocument/2006/relationships/slideLayout" Target="../slideLayouts/slideLayout583.xml"/><Relationship Id="rId9" Type="http://schemas.openxmlformats.org/officeDocument/2006/relationships/slideLayout" Target="../slideLayouts/slideLayout588.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98.xml"/><Relationship Id="rId13" Type="http://schemas.openxmlformats.org/officeDocument/2006/relationships/theme" Target="../theme/theme55.xml"/><Relationship Id="rId3" Type="http://schemas.openxmlformats.org/officeDocument/2006/relationships/slideLayout" Target="../slideLayouts/slideLayout593.xml"/><Relationship Id="rId7" Type="http://schemas.openxmlformats.org/officeDocument/2006/relationships/slideLayout" Target="../slideLayouts/slideLayout597.xml"/><Relationship Id="rId12" Type="http://schemas.openxmlformats.org/officeDocument/2006/relationships/slideLayout" Target="../slideLayouts/slideLayout602.xml"/><Relationship Id="rId2" Type="http://schemas.openxmlformats.org/officeDocument/2006/relationships/slideLayout" Target="../slideLayouts/slideLayout592.xml"/><Relationship Id="rId1" Type="http://schemas.openxmlformats.org/officeDocument/2006/relationships/slideLayout" Target="../slideLayouts/slideLayout591.xml"/><Relationship Id="rId6" Type="http://schemas.openxmlformats.org/officeDocument/2006/relationships/slideLayout" Target="../slideLayouts/slideLayout596.xml"/><Relationship Id="rId11" Type="http://schemas.openxmlformats.org/officeDocument/2006/relationships/slideLayout" Target="../slideLayouts/slideLayout601.xml"/><Relationship Id="rId5" Type="http://schemas.openxmlformats.org/officeDocument/2006/relationships/slideLayout" Target="../slideLayouts/slideLayout595.xml"/><Relationship Id="rId10" Type="http://schemas.openxmlformats.org/officeDocument/2006/relationships/slideLayout" Target="../slideLayouts/slideLayout600.xml"/><Relationship Id="rId4" Type="http://schemas.openxmlformats.org/officeDocument/2006/relationships/slideLayout" Target="../slideLayouts/slideLayout594.xml"/><Relationship Id="rId9" Type="http://schemas.openxmlformats.org/officeDocument/2006/relationships/slideLayout" Target="../slideLayouts/slideLayout599.xml"/><Relationship Id="rId14" Type="http://schemas.openxmlformats.org/officeDocument/2006/relationships/image" Target="../media/image1.png"/></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10.xml"/><Relationship Id="rId13" Type="http://schemas.openxmlformats.org/officeDocument/2006/relationships/image" Target="../media/image1.png"/><Relationship Id="rId3" Type="http://schemas.openxmlformats.org/officeDocument/2006/relationships/slideLayout" Target="../slideLayouts/slideLayout605.xml"/><Relationship Id="rId7" Type="http://schemas.openxmlformats.org/officeDocument/2006/relationships/slideLayout" Target="../slideLayouts/slideLayout609.xml"/><Relationship Id="rId12" Type="http://schemas.openxmlformats.org/officeDocument/2006/relationships/theme" Target="../theme/theme56.xml"/><Relationship Id="rId2" Type="http://schemas.openxmlformats.org/officeDocument/2006/relationships/slideLayout" Target="../slideLayouts/slideLayout604.xml"/><Relationship Id="rId1" Type="http://schemas.openxmlformats.org/officeDocument/2006/relationships/slideLayout" Target="../slideLayouts/slideLayout603.xml"/><Relationship Id="rId6" Type="http://schemas.openxmlformats.org/officeDocument/2006/relationships/slideLayout" Target="../slideLayouts/slideLayout608.xml"/><Relationship Id="rId11" Type="http://schemas.openxmlformats.org/officeDocument/2006/relationships/slideLayout" Target="../slideLayouts/slideLayout613.xml"/><Relationship Id="rId5" Type="http://schemas.openxmlformats.org/officeDocument/2006/relationships/slideLayout" Target="../slideLayouts/slideLayout607.xml"/><Relationship Id="rId10" Type="http://schemas.openxmlformats.org/officeDocument/2006/relationships/slideLayout" Target="../slideLayouts/slideLayout612.xml"/><Relationship Id="rId4" Type="http://schemas.openxmlformats.org/officeDocument/2006/relationships/slideLayout" Target="../slideLayouts/slideLayout606.xml"/><Relationship Id="rId9" Type="http://schemas.openxmlformats.org/officeDocument/2006/relationships/slideLayout" Target="../slideLayouts/slideLayout611.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21.xml"/><Relationship Id="rId13" Type="http://schemas.openxmlformats.org/officeDocument/2006/relationships/image" Target="../media/image1.png"/><Relationship Id="rId3" Type="http://schemas.openxmlformats.org/officeDocument/2006/relationships/slideLayout" Target="../slideLayouts/slideLayout616.xml"/><Relationship Id="rId7" Type="http://schemas.openxmlformats.org/officeDocument/2006/relationships/slideLayout" Target="../slideLayouts/slideLayout620.xml"/><Relationship Id="rId12" Type="http://schemas.openxmlformats.org/officeDocument/2006/relationships/theme" Target="../theme/theme57.xml"/><Relationship Id="rId2" Type="http://schemas.openxmlformats.org/officeDocument/2006/relationships/slideLayout" Target="../slideLayouts/slideLayout615.xml"/><Relationship Id="rId1" Type="http://schemas.openxmlformats.org/officeDocument/2006/relationships/slideLayout" Target="../slideLayouts/slideLayout614.xml"/><Relationship Id="rId6" Type="http://schemas.openxmlformats.org/officeDocument/2006/relationships/slideLayout" Target="../slideLayouts/slideLayout619.xml"/><Relationship Id="rId11" Type="http://schemas.openxmlformats.org/officeDocument/2006/relationships/slideLayout" Target="../slideLayouts/slideLayout624.xml"/><Relationship Id="rId5" Type="http://schemas.openxmlformats.org/officeDocument/2006/relationships/slideLayout" Target="../slideLayouts/slideLayout618.xml"/><Relationship Id="rId10" Type="http://schemas.openxmlformats.org/officeDocument/2006/relationships/slideLayout" Target="../slideLayouts/slideLayout623.xml"/><Relationship Id="rId4" Type="http://schemas.openxmlformats.org/officeDocument/2006/relationships/slideLayout" Target="../slideLayouts/slideLayout617.xml"/><Relationship Id="rId9" Type="http://schemas.openxmlformats.org/officeDocument/2006/relationships/slideLayout" Target="../slideLayouts/slideLayout622.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2.xml"/><Relationship Id="rId13" Type="http://schemas.openxmlformats.org/officeDocument/2006/relationships/theme" Target="../theme/theme58.xml"/><Relationship Id="rId3" Type="http://schemas.openxmlformats.org/officeDocument/2006/relationships/slideLayout" Target="../slideLayouts/slideLayout627.xml"/><Relationship Id="rId7" Type="http://schemas.openxmlformats.org/officeDocument/2006/relationships/slideLayout" Target="../slideLayouts/slideLayout631.xml"/><Relationship Id="rId12" Type="http://schemas.openxmlformats.org/officeDocument/2006/relationships/slideLayout" Target="../slideLayouts/slideLayout636.xml"/><Relationship Id="rId2" Type="http://schemas.openxmlformats.org/officeDocument/2006/relationships/slideLayout" Target="../slideLayouts/slideLayout626.xml"/><Relationship Id="rId1" Type="http://schemas.openxmlformats.org/officeDocument/2006/relationships/slideLayout" Target="../slideLayouts/slideLayout625.xml"/><Relationship Id="rId6" Type="http://schemas.openxmlformats.org/officeDocument/2006/relationships/slideLayout" Target="../slideLayouts/slideLayout630.xml"/><Relationship Id="rId11" Type="http://schemas.openxmlformats.org/officeDocument/2006/relationships/slideLayout" Target="../slideLayouts/slideLayout635.xml"/><Relationship Id="rId5" Type="http://schemas.openxmlformats.org/officeDocument/2006/relationships/slideLayout" Target="../slideLayouts/slideLayout629.xml"/><Relationship Id="rId10" Type="http://schemas.openxmlformats.org/officeDocument/2006/relationships/slideLayout" Target="../slideLayouts/slideLayout634.xml"/><Relationship Id="rId4" Type="http://schemas.openxmlformats.org/officeDocument/2006/relationships/slideLayout" Target="../slideLayouts/slideLayout628.xml"/><Relationship Id="rId9" Type="http://schemas.openxmlformats.org/officeDocument/2006/relationships/slideLayout" Target="../slideLayouts/slideLayout633.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4.xml"/><Relationship Id="rId13" Type="http://schemas.openxmlformats.org/officeDocument/2006/relationships/image" Target="../media/image1.png"/><Relationship Id="rId3" Type="http://schemas.openxmlformats.org/officeDocument/2006/relationships/slideLayout" Target="../slideLayouts/slideLayout639.xml"/><Relationship Id="rId7" Type="http://schemas.openxmlformats.org/officeDocument/2006/relationships/slideLayout" Target="../slideLayouts/slideLayout643.xml"/><Relationship Id="rId12" Type="http://schemas.openxmlformats.org/officeDocument/2006/relationships/theme" Target="../theme/theme59.xml"/><Relationship Id="rId2" Type="http://schemas.openxmlformats.org/officeDocument/2006/relationships/slideLayout" Target="../slideLayouts/slideLayout638.xml"/><Relationship Id="rId1" Type="http://schemas.openxmlformats.org/officeDocument/2006/relationships/slideLayout" Target="../slideLayouts/slideLayout637.xml"/><Relationship Id="rId6" Type="http://schemas.openxmlformats.org/officeDocument/2006/relationships/slideLayout" Target="../slideLayouts/slideLayout642.xml"/><Relationship Id="rId11" Type="http://schemas.openxmlformats.org/officeDocument/2006/relationships/slideLayout" Target="../slideLayouts/slideLayout647.xml"/><Relationship Id="rId5" Type="http://schemas.openxmlformats.org/officeDocument/2006/relationships/slideLayout" Target="../slideLayouts/slideLayout641.xml"/><Relationship Id="rId10" Type="http://schemas.openxmlformats.org/officeDocument/2006/relationships/slideLayout" Target="../slideLayouts/slideLayout646.xml"/><Relationship Id="rId4" Type="http://schemas.openxmlformats.org/officeDocument/2006/relationships/slideLayout" Target="../slideLayouts/slideLayout640.xml"/><Relationship Id="rId9" Type="http://schemas.openxmlformats.org/officeDocument/2006/relationships/slideLayout" Target="../slideLayouts/slideLayout6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3" Type="http://schemas.openxmlformats.org/officeDocument/2006/relationships/theme" Target="../theme/theme60.xml"/><Relationship Id="rId2" Type="http://schemas.openxmlformats.org/officeDocument/2006/relationships/slideLayout" Target="../slideLayouts/slideLayout649.xml"/><Relationship Id="rId1" Type="http://schemas.openxmlformats.org/officeDocument/2006/relationships/slideLayout" Target="../slideLayouts/slideLayout648.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57.xml"/><Relationship Id="rId13" Type="http://schemas.openxmlformats.org/officeDocument/2006/relationships/theme" Target="../theme/theme61.xml"/><Relationship Id="rId3" Type="http://schemas.openxmlformats.org/officeDocument/2006/relationships/slideLayout" Target="../slideLayouts/slideLayout652.xml"/><Relationship Id="rId7" Type="http://schemas.openxmlformats.org/officeDocument/2006/relationships/slideLayout" Target="../slideLayouts/slideLayout656.xml"/><Relationship Id="rId12" Type="http://schemas.openxmlformats.org/officeDocument/2006/relationships/slideLayout" Target="../slideLayouts/slideLayout661.xml"/><Relationship Id="rId2" Type="http://schemas.openxmlformats.org/officeDocument/2006/relationships/slideLayout" Target="../slideLayouts/slideLayout651.xml"/><Relationship Id="rId1" Type="http://schemas.openxmlformats.org/officeDocument/2006/relationships/slideLayout" Target="../slideLayouts/slideLayout650.xml"/><Relationship Id="rId6" Type="http://schemas.openxmlformats.org/officeDocument/2006/relationships/slideLayout" Target="../slideLayouts/slideLayout655.xml"/><Relationship Id="rId11" Type="http://schemas.openxmlformats.org/officeDocument/2006/relationships/slideLayout" Target="../slideLayouts/slideLayout660.xml"/><Relationship Id="rId5" Type="http://schemas.openxmlformats.org/officeDocument/2006/relationships/slideLayout" Target="../slideLayouts/slideLayout654.xml"/><Relationship Id="rId10" Type="http://schemas.openxmlformats.org/officeDocument/2006/relationships/slideLayout" Target="../slideLayouts/slideLayout659.xml"/><Relationship Id="rId4" Type="http://schemas.openxmlformats.org/officeDocument/2006/relationships/slideLayout" Target="../slideLayouts/slideLayout653.xml"/><Relationship Id="rId9" Type="http://schemas.openxmlformats.org/officeDocument/2006/relationships/slideLayout" Target="../slideLayouts/slideLayout658.xml"/><Relationship Id="rId14" Type="http://schemas.openxmlformats.org/officeDocument/2006/relationships/image" Target="../media/image1.png"/></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69.xml"/><Relationship Id="rId13" Type="http://schemas.openxmlformats.org/officeDocument/2006/relationships/theme" Target="../theme/theme62.xml"/><Relationship Id="rId3" Type="http://schemas.openxmlformats.org/officeDocument/2006/relationships/slideLayout" Target="../slideLayouts/slideLayout664.xml"/><Relationship Id="rId7" Type="http://schemas.openxmlformats.org/officeDocument/2006/relationships/slideLayout" Target="../slideLayouts/slideLayout668.xml"/><Relationship Id="rId12" Type="http://schemas.openxmlformats.org/officeDocument/2006/relationships/slideLayout" Target="../slideLayouts/slideLayout673.xml"/><Relationship Id="rId2" Type="http://schemas.openxmlformats.org/officeDocument/2006/relationships/slideLayout" Target="../slideLayouts/slideLayout663.xml"/><Relationship Id="rId1" Type="http://schemas.openxmlformats.org/officeDocument/2006/relationships/slideLayout" Target="../slideLayouts/slideLayout662.xml"/><Relationship Id="rId6" Type="http://schemas.openxmlformats.org/officeDocument/2006/relationships/slideLayout" Target="../slideLayouts/slideLayout667.xml"/><Relationship Id="rId11" Type="http://schemas.openxmlformats.org/officeDocument/2006/relationships/slideLayout" Target="../slideLayouts/slideLayout672.xml"/><Relationship Id="rId5" Type="http://schemas.openxmlformats.org/officeDocument/2006/relationships/slideLayout" Target="../slideLayouts/slideLayout666.xml"/><Relationship Id="rId10" Type="http://schemas.openxmlformats.org/officeDocument/2006/relationships/slideLayout" Target="../slideLayouts/slideLayout671.xml"/><Relationship Id="rId4" Type="http://schemas.openxmlformats.org/officeDocument/2006/relationships/slideLayout" Target="../slideLayouts/slideLayout665.xml"/><Relationship Id="rId9" Type="http://schemas.openxmlformats.org/officeDocument/2006/relationships/slideLayout" Target="../slideLayouts/slideLayout670.xml"/><Relationship Id="rId14" Type="http://schemas.openxmlformats.org/officeDocument/2006/relationships/image" Target="../media/image1.png"/></Relationships>
</file>

<file path=ppt/slideMasters/_rels/slideMaster63.xml.rels><?xml version="1.0" encoding="UTF-8" standalone="yes"?>
<Relationships xmlns="http://schemas.openxmlformats.org/package/2006/relationships"><Relationship Id="rId3" Type="http://schemas.openxmlformats.org/officeDocument/2006/relationships/slideLayout" Target="../slideLayouts/slideLayout676.xml"/><Relationship Id="rId2" Type="http://schemas.openxmlformats.org/officeDocument/2006/relationships/slideLayout" Target="../slideLayouts/slideLayout675.xml"/><Relationship Id="rId1" Type="http://schemas.openxmlformats.org/officeDocument/2006/relationships/slideLayout" Target="../slideLayouts/slideLayout674.xml"/><Relationship Id="rId5" Type="http://schemas.openxmlformats.org/officeDocument/2006/relationships/theme" Target="../theme/theme63.xml"/><Relationship Id="rId4" Type="http://schemas.openxmlformats.org/officeDocument/2006/relationships/slideLayout" Target="../slideLayouts/slideLayout677.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85.xml"/><Relationship Id="rId3" Type="http://schemas.openxmlformats.org/officeDocument/2006/relationships/slideLayout" Target="../slideLayouts/slideLayout680.xml"/><Relationship Id="rId7" Type="http://schemas.openxmlformats.org/officeDocument/2006/relationships/slideLayout" Target="../slideLayouts/slideLayout684.xml"/><Relationship Id="rId12" Type="http://schemas.openxmlformats.org/officeDocument/2006/relationships/theme" Target="../theme/theme64.xml"/><Relationship Id="rId2" Type="http://schemas.openxmlformats.org/officeDocument/2006/relationships/slideLayout" Target="../slideLayouts/slideLayout679.xml"/><Relationship Id="rId1" Type="http://schemas.openxmlformats.org/officeDocument/2006/relationships/slideLayout" Target="../slideLayouts/slideLayout678.xml"/><Relationship Id="rId6" Type="http://schemas.openxmlformats.org/officeDocument/2006/relationships/slideLayout" Target="../slideLayouts/slideLayout683.xml"/><Relationship Id="rId11" Type="http://schemas.openxmlformats.org/officeDocument/2006/relationships/slideLayout" Target="../slideLayouts/slideLayout688.xml"/><Relationship Id="rId5" Type="http://schemas.openxmlformats.org/officeDocument/2006/relationships/slideLayout" Target="../slideLayouts/slideLayout682.xml"/><Relationship Id="rId10" Type="http://schemas.openxmlformats.org/officeDocument/2006/relationships/slideLayout" Target="../slideLayouts/slideLayout687.xml"/><Relationship Id="rId4" Type="http://schemas.openxmlformats.org/officeDocument/2006/relationships/slideLayout" Target="../slideLayouts/slideLayout681.xml"/><Relationship Id="rId9" Type="http://schemas.openxmlformats.org/officeDocument/2006/relationships/slideLayout" Target="../slideLayouts/slideLayout686.xml"/></Relationships>
</file>

<file path=ppt/slideMasters/_rels/slideMaster65.xml.rels><?xml version="1.0" encoding="UTF-8" standalone="yes"?>
<Relationships xmlns="http://schemas.openxmlformats.org/package/2006/relationships"><Relationship Id="rId3" Type="http://schemas.openxmlformats.org/officeDocument/2006/relationships/slideLayout" Target="../slideLayouts/slideLayout691.xml"/><Relationship Id="rId2" Type="http://schemas.openxmlformats.org/officeDocument/2006/relationships/slideLayout" Target="../slideLayouts/slideLayout690.xml"/><Relationship Id="rId1" Type="http://schemas.openxmlformats.org/officeDocument/2006/relationships/slideLayout" Target="../slideLayouts/slideLayout689.xml"/><Relationship Id="rId5" Type="http://schemas.openxmlformats.org/officeDocument/2006/relationships/theme" Target="../theme/theme65.xml"/><Relationship Id="rId4" Type="http://schemas.openxmlformats.org/officeDocument/2006/relationships/slideLayout" Target="../slideLayouts/slideLayout692.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700.xml"/><Relationship Id="rId13" Type="http://schemas.openxmlformats.org/officeDocument/2006/relationships/image" Target="../media/image13.png"/><Relationship Id="rId3" Type="http://schemas.openxmlformats.org/officeDocument/2006/relationships/slideLayout" Target="../slideLayouts/slideLayout695.xml"/><Relationship Id="rId7" Type="http://schemas.openxmlformats.org/officeDocument/2006/relationships/slideLayout" Target="../slideLayouts/slideLayout699.xml"/><Relationship Id="rId12" Type="http://schemas.openxmlformats.org/officeDocument/2006/relationships/theme" Target="../theme/theme66.xml"/><Relationship Id="rId2" Type="http://schemas.openxmlformats.org/officeDocument/2006/relationships/slideLayout" Target="../slideLayouts/slideLayout694.xml"/><Relationship Id="rId1" Type="http://schemas.openxmlformats.org/officeDocument/2006/relationships/slideLayout" Target="../slideLayouts/slideLayout693.xml"/><Relationship Id="rId6" Type="http://schemas.openxmlformats.org/officeDocument/2006/relationships/slideLayout" Target="../slideLayouts/slideLayout698.xml"/><Relationship Id="rId11" Type="http://schemas.openxmlformats.org/officeDocument/2006/relationships/slideLayout" Target="../slideLayouts/slideLayout703.xml"/><Relationship Id="rId5" Type="http://schemas.openxmlformats.org/officeDocument/2006/relationships/slideLayout" Target="../slideLayouts/slideLayout697.xml"/><Relationship Id="rId10" Type="http://schemas.openxmlformats.org/officeDocument/2006/relationships/slideLayout" Target="../slideLayouts/slideLayout702.xml"/><Relationship Id="rId4" Type="http://schemas.openxmlformats.org/officeDocument/2006/relationships/slideLayout" Target="../slideLayouts/slideLayout696.xml"/><Relationship Id="rId9" Type="http://schemas.openxmlformats.org/officeDocument/2006/relationships/slideLayout" Target="../slideLayouts/slideLayout701.xml"/></Relationships>
</file>

<file path=ppt/slideMasters/_rels/slideMaster67.xml.rels><?xml version="1.0" encoding="UTF-8" standalone="yes"?>
<Relationships xmlns="http://schemas.openxmlformats.org/package/2006/relationships"><Relationship Id="rId3" Type="http://schemas.openxmlformats.org/officeDocument/2006/relationships/slideLayout" Target="../slideLayouts/slideLayout706.xml"/><Relationship Id="rId2" Type="http://schemas.openxmlformats.org/officeDocument/2006/relationships/slideLayout" Target="../slideLayouts/slideLayout705.xml"/><Relationship Id="rId1" Type="http://schemas.openxmlformats.org/officeDocument/2006/relationships/slideLayout" Target="../slideLayouts/slideLayout704.xml"/><Relationship Id="rId6" Type="http://schemas.openxmlformats.org/officeDocument/2006/relationships/theme" Target="../theme/theme67.xml"/><Relationship Id="rId5" Type="http://schemas.openxmlformats.org/officeDocument/2006/relationships/slideLayout" Target="../slideLayouts/slideLayout708.xml"/><Relationship Id="rId4" Type="http://schemas.openxmlformats.org/officeDocument/2006/relationships/slideLayout" Target="../slideLayouts/slideLayout707.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716.xml"/><Relationship Id="rId13" Type="http://schemas.openxmlformats.org/officeDocument/2006/relationships/theme" Target="../theme/theme68.xml"/><Relationship Id="rId3" Type="http://schemas.openxmlformats.org/officeDocument/2006/relationships/slideLayout" Target="../slideLayouts/slideLayout711.xml"/><Relationship Id="rId7" Type="http://schemas.openxmlformats.org/officeDocument/2006/relationships/slideLayout" Target="../slideLayouts/slideLayout715.xml"/><Relationship Id="rId12" Type="http://schemas.openxmlformats.org/officeDocument/2006/relationships/slideLayout" Target="../slideLayouts/slideLayout720.xml"/><Relationship Id="rId2" Type="http://schemas.openxmlformats.org/officeDocument/2006/relationships/slideLayout" Target="../slideLayouts/slideLayout710.xml"/><Relationship Id="rId1" Type="http://schemas.openxmlformats.org/officeDocument/2006/relationships/slideLayout" Target="../slideLayouts/slideLayout709.xml"/><Relationship Id="rId6" Type="http://schemas.openxmlformats.org/officeDocument/2006/relationships/slideLayout" Target="../slideLayouts/slideLayout714.xml"/><Relationship Id="rId11" Type="http://schemas.openxmlformats.org/officeDocument/2006/relationships/slideLayout" Target="../slideLayouts/slideLayout719.xml"/><Relationship Id="rId5" Type="http://schemas.openxmlformats.org/officeDocument/2006/relationships/slideLayout" Target="../slideLayouts/slideLayout713.xml"/><Relationship Id="rId10" Type="http://schemas.openxmlformats.org/officeDocument/2006/relationships/slideLayout" Target="../slideLayouts/slideLayout718.xml"/><Relationship Id="rId4" Type="http://schemas.openxmlformats.org/officeDocument/2006/relationships/slideLayout" Target="../slideLayouts/slideLayout712.xml"/><Relationship Id="rId9" Type="http://schemas.openxmlformats.org/officeDocument/2006/relationships/slideLayout" Target="../slideLayouts/slideLayout717.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728.xml"/><Relationship Id="rId13" Type="http://schemas.openxmlformats.org/officeDocument/2006/relationships/theme" Target="../theme/theme69.xml"/><Relationship Id="rId3" Type="http://schemas.openxmlformats.org/officeDocument/2006/relationships/slideLayout" Target="../slideLayouts/slideLayout723.xml"/><Relationship Id="rId7" Type="http://schemas.openxmlformats.org/officeDocument/2006/relationships/slideLayout" Target="../slideLayouts/slideLayout727.xml"/><Relationship Id="rId12" Type="http://schemas.openxmlformats.org/officeDocument/2006/relationships/slideLayout" Target="../slideLayouts/slideLayout732.xml"/><Relationship Id="rId2" Type="http://schemas.openxmlformats.org/officeDocument/2006/relationships/slideLayout" Target="../slideLayouts/slideLayout722.xml"/><Relationship Id="rId1" Type="http://schemas.openxmlformats.org/officeDocument/2006/relationships/slideLayout" Target="../slideLayouts/slideLayout721.xml"/><Relationship Id="rId6" Type="http://schemas.openxmlformats.org/officeDocument/2006/relationships/slideLayout" Target="../slideLayouts/slideLayout726.xml"/><Relationship Id="rId11" Type="http://schemas.openxmlformats.org/officeDocument/2006/relationships/slideLayout" Target="../slideLayouts/slideLayout731.xml"/><Relationship Id="rId5" Type="http://schemas.openxmlformats.org/officeDocument/2006/relationships/slideLayout" Target="../slideLayouts/slideLayout725.xml"/><Relationship Id="rId10" Type="http://schemas.openxmlformats.org/officeDocument/2006/relationships/slideLayout" Target="../slideLayouts/slideLayout730.xml"/><Relationship Id="rId4" Type="http://schemas.openxmlformats.org/officeDocument/2006/relationships/slideLayout" Target="../slideLayouts/slideLayout724.xml"/><Relationship Id="rId9" Type="http://schemas.openxmlformats.org/officeDocument/2006/relationships/slideLayout" Target="../slideLayouts/slideLayout72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70.xml.rels><?xml version="1.0" encoding="UTF-8" standalone="yes"?>
<Relationships xmlns="http://schemas.openxmlformats.org/package/2006/relationships"><Relationship Id="rId3" Type="http://schemas.openxmlformats.org/officeDocument/2006/relationships/theme" Target="../theme/theme70.xml"/><Relationship Id="rId2" Type="http://schemas.openxmlformats.org/officeDocument/2006/relationships/slideLayout" Target="../slideLayouts/slideLayout734.xml"/><Relationship Id="rId1" Type="http://schemas.openxmlformats.org/officeDocument/2006/relationships/slideLayout" Target="../slideLayouts/slideLayout73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3/2/25</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2025. 3. 2.</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3/2/25</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eaLnBrk="1" hangingPunct="1">
              <a:defRPr/>
            </a:pPr>
            <a:fld id="{72694B9D-8BFE-654E-8D86-2D1B27ECA5D0}" type="slidenum">
              <a:rPr lang="en-US" altLang="en-US"/>
              <a:pPr eaLnBrk="1" hangingPunct="1">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83791172"/>
      </p:ext>
    </p:extLst>
  </p:cSld>
  <p:clrMap bg1="lt1" tx1="dk1" bg2="lt2" tx2="dk2" accent1="accent1" accent2="accent2" accent3="accent3" accent4="accent4" accent5="accent5" accent6="accent6" hlink="hlink" folHlink="folHlink"/>
  <p:sldLayoutIdLst>
    <p:sldLayoutId id="2147488341" r:id="rId1"/>
    <p:sldLayoutId id="2147488342" r:id="rId2"/>
    <p:sldLayoutId id="2147488343" r:id="rId3"/>
    <p:sldLayoutId id="2147488344" r:id="rId4"/>
    <p:sldLayoutId id="2147488345" r:id="rId5"/>
    <p:sldLayoutId id="2147488346" r:id="rId6"/>
    <p:sldLayoutId id="2147488347" r:id="rId7"/>
    <p:sldLayoutId id="2147488348" r:id="rId8"/>
    <p:sldLayoutId id="2147488349" r:id="rId9"/>
    <p:sldLayoutId id="2147488350" r:id="rId10"/>
    <p:sldLayoutId id="214748835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41121451"/>
      </p:ext>
    </p:extLst>
  </p:cSld>
  <p:clrMap bg1="lt1" tx1="dk1" bg2="lt2" tx2="dk2" accent1="accent1" accent2="accent2" accent3="accent3" accent4="accent4" accent5="accent5" accent6="accent6" hlink="hlink" folHlink="folHlink"/>
  <p:sldLayoutIdLst>
    <p:sldLayoutId id="2147488379" r:id="rId1"/>
    <p:sldLayoutId id="2147488380" r:id="rId2"/>
    <p:sldLayoutId id="2147488381" r:id="rId3"/>
    <p:sldLayoutId id="2147488382" r:id="rId4"/>
    <p:sldLayoutId id="2147488383" r:id="rId5"/>
    <p:sldLayoutId id="2147488384" r:id="rId6"/>
    <p:sldLayoutId id="2147488385" r:id="rId7"/>
    <p:sldLayoutId id="2147488386" r:id="rId8"/>
    <p:sldLayoutId id="2147488387" r:id="rId9"/>
    <p:sldLayoutId id="2147488388" r:id="rId10"/>
    <p:sldLayoutId id="214748838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72707315"/>
      </p:ext>
    </p:extLst>
  </p:cSld>
  <p:clrMap bg1="lt1" tx1="dk1" bg2="lt2" tx2="dk2" accent1="accent1" accent2="accent2" accent3="accent3" accent4="accent4" accent5="accent5" accent6="accent6" hlink="hlink" folHlink="folHlink"/>
  <p:sldLayoutIdLst>
    <p:sldLayoutId id="2147488560" r:id="rId1"/>
    <p:sldLayoutId id="2147488561" r:id="rId2"/>
    <p:sldLayoutId id="2147488562" r:id="rId3"/>
    <p:sldLayoutId id="2147488563" r:id="rId4"/>
    <p:sldLayoutId id="2147488564" r:id="rId5"/>
    <p:sldLayoutId id="2147488565" r:id="rId6"/>
    <p:sldLayoutId id="2147488566" r:id="rId7"/>
    <p:sldLayoutId id="2147488567" r:id="rId8"/>
    <p:sldLayoutId id="2147488568" r:id="rId9"/>
    <p:sldLayoutId id="2147488569" r:id="rId10"/>
    <p:sldLayoutId id="214748857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0C7FBDD-E441-CD4F-8D0B-986DA964BE6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4C961336-C8C0-B349-AA8E-7AF2E55425BE}"/>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59B2321-3A35-4A4F-B784-F9EB82CDF0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803C6AB3-8E66-0C47-9AFC-E6BBCC85987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1D4941C2-832B-CE44-A6CD-6ECEF1806624}" type="slidenum">
              <a:rPr lang="en-US" altLang="en-US"/>
              <a:pPr>
                <a:defRPr/>
              </a:pPr>
              <a:t>‹#›</a:t>
            </a:fld>
            <a:endParaRPr lang="en-US" altLang="en-US"/>
          </a:p>
        </p:txBody>
      </p:sp>
      <p:sp>
        <p:nvSpPr>
          <p:cNvPr id="1030" name="Line 1032">
            <a:extLst>
              <a:ext uri="{FF2B5EF4-FFF2-40B4-BE49-F238E27FC236}">
                <a16:creationId xmlns:a16="http://schemas.microsoft.com/office/drawing/2014/main" id="{84905974-26AA-1845-8C01-E86327ED24C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E18BF5C3-4749-A240-A740-B0558883607B}"/>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72272598"/>
      </p:ext>
    </p:extLst>
  </p:cSld>
  <p:clrMap bg1="lt1" tx1="dk1" bg2="lt2" tx2="dk2" accent1="accent1" accent2="accent2" accent3="accent3" accent4="accent4" accent5="accent5" accent6="accent6" hlink="hlink" folHlink="folHlink"/>
  <p:sldLayoutIdLst>
    <p:sldLayoutId id="2147488625" r:id="rId1"/>
    <p:sldLayoutId id="2147488626" r:id="rId2"/>
    <p:sldLayoutId id="2147488627" r:id="rId3"/>
    <p:sldLayoutId id="2147488628" r:id="rId4"/>
    <p:sldLayoutId id="2147488629" r:id="rId5"/>
    <p:sldLayoutId id="2147488630" r:id="rId6"/>
    <p:sldLayoutId id="2147488631" r:id="rId7"/>
    <p:sldLayoutId id="2147488632" r:id="rId8"/>
    <p:sldLayoutId id="2147488633" r:id="rId9"/>
    <p:sldLayoutId id="2147488634" r:id="rId10"/>
    <p:sldLayoutId id="2147488635" r:id="rId11"/>
    <p:sldLayoutId id="2147488636" r:id="rId12"/>
    <p:sldLayoutId id="2147490069" r:id="rId13"/>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4223090201"/>
      </p:ext>
    </p:extLst>
  </p:cSld>
  <p:clrMap bg1="lt1" tx1="dk1" bg2="lt2" tx2="dk2" accent1="accent1" accent2="accent2" accent3="accent3" accent4="accent4" accent5="accent5" accent6="accent6" hlink="hlink" folHlink="folHlink"/>
  <p:sldLayoutIdLst>
    <p:sldLayoutId id="2147488638" r:id="rId1"/>
    <p:sldLayoutId id="2147488639" r:id="rId2"/>
    <p:sldLayoutId id="2147488640" r:id="rId3"/>
    <p:sldLayoutId id="2147488641" r:id="rId4"/>
    <p:sldLayoutId id="2147488642" r:id="rId5"/>
    <p:sldLayoutId id="2147488643" r:id="rId6"/>
    <p:sldLayoutId id="2147488644" r:id="rId7"/>
    <p:sldLayoutId id="2147488645" r:id="rId8"/>
    <p:sldLayoutId id="2147488646" r:id="rId9"/>
    <p:sldLayoutId id="2147488647" r:id="rId10"/>
    <p:sldLayoutId id="214748864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05458997"/>
      </p:ext>
    </p:extLst>
  </p:cSld>
  <p:clrMap bg1="lt1" tx1="dk1" bg2="lt2" tx2="dk2" accent1="accent1" accent2="accent2" accent3="accent3" accent4="accent4" accent5="accent5" accent6="accent6" hlink="hlink" folHlink="folHlink"/>
  <p:sldLayoutIdLst>
    <p:sldLayoutId id="2147488748" r:id="rId1"/>
    <p:sldLayoutId id="2147488749" r:id="rId2"/>
    <p:sldLayoutId id="2147488750" r:id="rId3"/>
    <p:sldLayoutId id="2147488751" r:id="rId4"/>
    <p:sldLayoutId id="2147488752" r:id="rId5"/>
    <p:sldLayoutId id="2147488753" r:id="rId6"/>
    <p:sldLayoutId id="2147488754" r:id="rId7"/>
    <p:sldLayoutId id="2147488755" r:id="rId8"/>
    <p:sldLayoutId id="2147488756" r:id="rId9"/>
    <p:sldLayoutId id="2147488757" r:id="rId10"/>
    <p:sldLayoutId id="214748875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8926065"/>
      </p:ext>
    </p:extLst>
  </p:cSld>
  <p:clrMap bg1="lt1" tx1="dk1" bg2="lt2" tx2="dk2" accent1="accent1" accent2="accent2" accent3="accent3" accent4="accent4" accent5="accent5" accent6="accent6" hlink="hlink" folHlink="folHlink"/>
  <p:sldLayoutIdLst>
    <p:sldLayoutId id="2147488979" r:id="rId1"/>
    <p:sldLayoutId id="2147488980" r:id="rId2"/>
    <p:sldLayoutId id="2147488981" r:id="rId3"/>
    <p:sldLayoutId id="2147488982" r:id="rId4"/>
    <p:sldLayoutId id="2147488983" r:id="rId5"/>
    <p:sldLayoutId id="2147488984" r:id="rId6"/>
    <p:sldLayoutId id="2147488985" r:id="rId7"/>
    <p:sldLayoutId id="2147488986" r:id="rId8"/>
    <p:sldLayoutId id="2147488987" r:id="rId9"/>
    <p:sldLayoutId id="2147488988" r:id="rId10"/>
    <p:sldLayoutId id="2147488989" r:id="rId11"/>
    <p:sldLayoutId id="2147488990"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32983355"/>
      </p:ext>
    </p:extLst>
  </p:cSld>
  <p:clrMap bg1="lt1" tx1="dk1" bg2="lt2" tx2="dk2" accent1="accent1" accent2="accent2" accent3="accent3" accent4="accent4" accent5="accent5" accent6="accent6" hlink="hlink" folHlink="folHlink"/>
  <p:sldLayoutIdLst>
    <p:sldLayoutId id="2147488992" r:id="rId1"/>
    <p:sldLayoutId id="2147488993" r:id="rId2"/>
    <p:sldLayoutId id="2147488994" r:id="rId3"/>
    <p:sldLayoutId id="2147488995" r:id="rId4"/>
    <p:sldLayoutId id="2147488996" r:id="rId5"/>
    <p:sldLayoutId id="2147488997" r:id="rId6"/>
    <p:sldLayoutId id="2147488998" r:id="rId7"/>
    <p:sldLayoutId id="2147488999" r:id="rId8"/>
    <p:sldLayoutId id="2147489000" r:id="rId9"/>
    <p:sldLayoutId id="2147489001" r:id="rId10"/>
    <p:sldLayoutId id="214748900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45773964"/>
      </p:ext>
    </p:extLst>
  </p:cSld>
  <p:clrMap bg1="lt1" tx1="dk1" bg2="lt2" tx2="dk2" accent1="accent1" accent2="accent2" accent3="accent3" accent4="accent4" accent5="accent5" accent6="accent6" hlink="hlink" folHlink="folHlink"/>
  <p:sldLayoutIdLst>
    <p:sldLayoutId id="2147489017" r:id="rId1"/>
    <p:sldLayoutId id="2147489018" r:id="rId2"/>
    <p:sldLayoutId id="2147489019" r:id="rId3"/>
    <p:sldLayoutId id="2147489020" r:id="rId4"/>
    <p:sldLayoutId id="2147489021" r:id="rId5"/>
    <p:sldLayoutId id="2147489022" r:id="rId6"/>
    <p:sldLayoutId id="2147489023" r:id="rId7"/>
    <p:sldLayoutId id="2147489024" r:id="rId8"/>
    <p:sldLayoutId id="2147489025" r:id="rId9"/>
    <p:sldLayoutId id="2147489026" r:id="rId10"/>
    <p:sldLayoutId id="2147489027"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575735985"/>
      </p:ext>
    </p:extLst>
  </p:cSld>
  <p:clrMap bg1="lt1" tx1="dk1" bg2="lt2" tx2="dk2" accent1="accent1" accent2="accent2" accent3="accent3" accent4="accent4" accent5="accent5" accent6="accent6" hlink="hlink" folHlink="folHlink"/>
  <p:sldLayoutIdLst>
    <p:sldLayoutId id="2147489029" r:id="rId1"/>
    <p:sldLayoutId id="2147489030" r:id="rId2"/>
    <p:sldLayoutId id="2147489031" r:id="rId3"/>
    <p:sldLayoutId id="2147489032" r:id="rId4"/>
    <p:sldLayoutId id="2147489033" r:id="rId5"/>
    <p:sldLayoutId id="2147489034" r:id="rId6"/>
    <p:sldLayoutId id="2147489035" r:id="rId7"/>
    <p:sldLayoutId id="2147489036" r:id="rId8"/>
    <p:sldLayoutId id="2147489037" r:id="rId9"/>
    <p:sldLayoutId id="2147489038" r:id="rId10"/>
    <p:sldLayoutId id="2147489039"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75654414"/>
      </p:ext>
    </p:extLst>
  </p:cSld>
  <p:clrMap bg1="lt1" tx1="dk1" bg2="lt2" tx2="dk2" accent1="accent1" accent2="accent2" accent3="accent3" accent4="accent4" accent5="accent5" accent6="accent6" hlink="hlink" folHlink="folHlink"/>
  <p:sldLayoutIdLst>
    <p:sldLayoutId id="2147489217" r:id="rId1"/>
    <p:sldLayoutId id="2147489218" r:id="rId2"/>
    <p:sldLayoutId id="2147489219" r:id="rId3"/>
    <p:sldLayoutId id="2147489220" r:id="rId4"/>
    <p:sldLayoutId id="2147489221" r:id="rId5"/>
    <p:sldLayoutId id="2147489222" r:id="rId6"/>
    <p:sldLayoutId id="2147489223" r:id="rId7"/>
    <p:sldLayoutId id="2147489224" r:id="rId8"/>
    <p:sldLayoutId id="2147489225" r:id="rId9"/>
    <p:sldLayoutId id="2147489226" r:id="rId10"/>
    <p:sldLayoutId id="214748922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24132488"/>
      </p:ext>
    </p:extLst>
  </p:cSld>
  <p:clrMap bg1="lt1" tx1="dk1" bg2="lt2" tx2="dk2" accent1="accent1" accent2="accent2" accent3="accent3" accent4="accent4" accent5="accent5" accent6="accent6" hlink="hlink" folHlink="folHlink"/>
  <p:sldLayoutIdLst>
    <p:sldLayoutId id="2147489229" r:id="rId1"/>
    <p:sldLayoutId id="2147489230" r:id="rId2"/>
    <p:sldLayoutId id="2147489231" r:id="rId3"/>
    <p:sldLayoutId id="2147489232" r:id="rId4"/>
    <p:sldLayoutId id="2147489233" r:id="rId5"/>
    <p:sldLayoutId id="2147489234" r:id="rId6"/>
    <p:sldLayoutId id="2147489235" r:id="rId7"/>
    <p:sldLayoutId id="2147489236" r:id="rId8"/>
    <p:sldLayoutId id="2147489237" r:id="rId9"/>
    <p:sldLayoutId id="2147489238" r:id="rId10"/>
    <p:sldLayoutId id="214748923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25920399"/>
      </p:ext>
    </p:extLst>
  </p:cSld>
  <p:clrMap bg1="lt1" tx1="dk1" bg2="lt2" tx2="dk2" accent1="accent1" accent2="accent2" accent3="accent3" accent4="accent4" accent5="accent5" accent6="accent6" hlink="hlink" folHlink="folHlink"/>
  <p:sldLayoutIdLst>
    <p:sldLayoutId id="2147489253" r:id="rId1"/>
    <p:sldLayoutId id="2147489254" r:id="rId2"/>
    <p:sldLayoutId id="2147489255" r:id="rId3"/>
    <p:sldLayoutId id="2147489256" r:id="rId4"/>
    <p:sldLayoutId id="2147489257" r:id="rId5"/>
    <p:sldLayoutId id="2147489258" r:id="rId6"/>
    <p:sldLayoutId id="2147489259" r:id="rId7"/>
    <p:sldLayoutId id="2147489260" r:id="rId8"/>
    <p:sldLayoutId id="2147489261" r:id="rId9"/>
    <p:sldLayoutId id="2147489262" r:id="rId10"/>
    <p:sldLayoutId id="2147489263" r:id="rId11"/>
    <p:sldLayoutId id="21474892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63842944"/>
      </p:ext>
    </p:extLst>
  </p:cSld>
  <p:clrMap bg1="lt1" tx1="dk1" bg2="lt2" tx2="dk2" accent1="accent1" accent2="accent2" accent3="accent3" accent4="accent4" accent5="accent5" accent6="accent6" hlink="hlink" folHlink="folHlink"/>
  <p:sldLayoutIdLst>
    <p:sldLayoutId id="2147489266" r:id="rId1"/>
    <p:sldLayoutId id="2147489267" r:id="rId2"/>
    <p:sldLayoutId id="2147489268" r:id="rId3"/>
    <p:sldLayoutId id="2147489269" r:id="rId4"/>
    <p:sldLayoutId id="2147489270" r:id="rId5"/>
    <p:sldLayoutId id="2147489271" r:id="rId6"/>
    <p:sldLayoutId id="2147489272" r:id="rId7"/>
    <p:sldLayoutId id="2147489273" r:id="rId8"/>
    <p:sldLayoutId id="2147489274" r:id="rId9"/>
    <p:sldLayoutId id="2147489275" r:id="rId10"/>
    <p:sldLayoutId id="2147489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3724846254"/>
      </p:ext>
    </p:extLst>
  </p:cSld>
  <p:clrMap bg1="lt1" tx1="dk1" bg2="lt2" tx2="dk2" accent1="accent1" accent2="accent2" accent3="accent3" accent4="accent4" accent5="accent5" accent6="accent6" hlink="hlink" folHlink="folHlink"/>
  <p:sldLayoutIdLst>
    <p:sldLayoutId id="2147489278" r:id="rId1"/>
    <p:sldLayoutId id="2147489279" r:id="rId2"/>
    <p:sldLayoutId id="2147489280" r:id="rId3"/>
    <p:sldLayoutId id="2147489281" r:id="rId4"/>
    <p:sldLayoutId id="2147489282" r:id="rId5"/>
    <p:sldLayoutId id="2147489283" r:id="rId6"/>
    <p:sldLayoutId id="2147489284" r:id="rId7"/>
    <p:sldLayoutId id="2147489285" r:id="rId8"/>
    <p:sldLayoutId id="2147489286" r:id="rId9"/>
    <p:sldLayoutId id="2147489287" r:id="rId10"/>
    <p:sldLayoutId id="21474892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3515937"/>
      </p:ext>
    </p:extLst>
  </p:cSld>
  <p:clrMap bg1="lt1" tx1="dk1" bg2="lt2" tx2="dk2" accent1="accent1" accent2="accent2" accent3="accent3" accent4="accent4" accent5="accent5" accent6="accent6" hlink="hlink" folHlink="folHlink"/>
  <p:sldLayoutIdLst>
    <p:sldLayoutId id="2147489290" r:id="rId1"/>
    <p:sldLayoutId id="2147489291" r:id="rId2"/>
    <p:sldLayoutId id="2147489292" r:id="rId3"/>
    <p:sldLayoutId id="2147489293" r:id="rId4"/>
    <p:sldLayoutId id="2147489294" r:id="rId5"/>
    <p:sldLayoutId id="2147489295" r:id="rId6"/>
    <p:sldLayoutId id="2147489296" r:id="rId7"/>
    <p:sldLayoutId id="2147489297" r:id="rId8"/>
    <p:sldLayoutId id="2147489298" r:id="rId9"/>
    <p:sldLayoutId id="2147489299" r:id="rId10"/>
    <p:sldLayoutId id="2147489300" r:id="rId11"/>
    <p:sldLayoutId id="2147489301"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20717180"/>
      </p:ext>
    </p:extLst>
  </p:cSld>
  <p:clrMap bg1="lt1" tx1="dk1" bg2="lt2" tx2="dk2" accent1="accent1" accent2="accent2" accent3="accent3" accent4="accent4" accent5="accent5" accent6="accent6" hlink="hlink" folHlink="folHlink"/>
  <p:sldLayoutIdLst>
    <p:sldLayoutId id="2147489551" r:id="rId1"/>
    <p:sldLayoutId id="2147489552" r:id="rId2"/>
    <p:sldLayoutId id="2147489553" r:id="rId3"/>
    <p:sldLayoutId id="2147489554" r:id="rId4"/>
    <p:sldLayoutId id="2147489555" r:id="rId5"/>
    <p:sldLayoutId id="2147489556" r:id="rId6"/>
    <p:sldLayoutId id="2147489557" r:id="rId7"/>
    <p:sldLayoutId id="2147489558" r:id="rId8"/>
    <p:sldLayoutId id="2147489559" r:id="rId9"/>
    <p:sldLayoutId id="2147489560" r:id="rId10"/>
    <p:sldLayoutId id="214748956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73550971"/>
      </p:ext>
    </p:extLst>
  </p:cSld>
  <p:clrMap bg1="lt1" tx1="dk1" bg2="lt2" tx2="dk2" accent1="accent1" accent2="accent2" accent3="accent3" accent4="accent4" accent5="accent5" accent6="accent6" hlink="hlink" folHlink="folHlink"/>
  <p:sldLayoutIdLst>
    <p:sldLayoutId id="2147489563" r:id="rId1"/>
    <p:sldLayoutId id="2147489564" r:id="rId2"/>
    <p:sldLayoutId id="2147489565" r:id="rId3"/>
    <p:sldLayoutId id="2147489566" r:id="rId4"/>
    <p:sldLayoutId id="2147489567" r:id="rId5"/>
    <p:sldLayoutId id="2147489568" r:id="rId6"/>
    <p:sldLayoutId id="2147489569" r:id="rId7"/>
    <p:sldLayoutId id="2147489570" r:id="rId8"/>
    <p:sldLayoutId id="2147489571" r:id="rId9"/>
    <p:sldLayoutId id="2147489572" r:id="rId10"/>
    <p:sldLayoutId id="2147489573"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t>3/2/25</a:t>
            </a:fld>
            <a:endParaRPr lang="en-US"/>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781373689"/>
      </p:ext>
    </p:extLst>
  </p:cSld>
  <p:clrMap bg1="lt1" tx1="dk1" bg2="lt2" tx2="dk2" accent1="accent1" accent2="accent2" accent3="accent3" accent4="accent4" accent5="accent5" accent6="accent6" hlink="hlink" folHlink="folHlink"/>
  <p:sldLayoutIdLst>
    <p:sldLayoutId id="2147489588" r:id="rId1"/>
    <p:sldLayoutId id="2147489589" r:id="rId2"/>
    <p:sldLayoutId id="2147489590" r:id="rId3"/>
    <p:sldLayoutId id="2147489591" r:id="rId4"/>
    <p:sldLayoutId id="2147489592" r:id="rId5"/>
    <p:sldLayoutId id="2147489593" r:id="rId6"/>
    <p:sldLayoutId id="2147489594" r:id="rId7"/>
    <p:sldLayoutId id="2147489595" r:id="rId8"/>
    <p:sldLayoutId id="2147489596" r:id="rId9"/>
    <p:sldLayoutId id="2147489597" r:id="rId10"/>
    <p:sldLayoutId id="2147489598" r:id="rId11"/>
    <p:sldLayoutId id="2147489599"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55794477"/>
      </p:ext>
    </p:extLst>
  </p:cSld>
  <p:clrMap bg1="lt1" tx1="dk1" bg2="lt2" tx2="dk2" accent1="accent1" accent2="accent2" accent3="accent3" accent4="accent4" accent5="accent5" accent6="accent6" hlink="hlink" folHlink="folHlink"/>
  <p:sldLayoutIdLst>
    <p:sldLayoutId id="2147489644" r:id="rId1"/>
    <p:sldLayoutId id="2147489645" r:id="rId2"/>
    <p:sldLayoutId id="2147489646" r:id="rId3"/>
    <p:sldLayoutId id="2147489647" r:id="rId4"/>
    <p:sldLayoutId id="2147489648" r:id="rId5"/>
    <p:sldLayoutId id="2147489649" r:id="rId6"/>
    <p:sldLayoutId id="2147489650" r:id="rId7"/>
    <p:sldLayoutId id="2147489651" r:id="rId8"/>
    <p:sldLayoutId id="2147489652" r:id="rId9"/>
    <p:sldLayoutId id="2147489653" r:id="rId10"/>
    <p:sldLayoutId id="214748965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883CA-0B62-DB46-9CBE-B5DC6D4673F1}" type="datetimeFigureOut">
              <a:rPr lang="en-US" smtClean="0"/>
              <a:t>3/2/25</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59D53D-D438-2342-97DF-4908BDD5F974}" type="slidenum">
              <a:rPr lang="en-US" smtClean="0"/>
              <a:t>‹#›</a:t>
            </a:fld>
            <a:endParaRPr lang="en-US"/>
          </a:p>
        </p:txBody>
      </p:sp>
    </p:spTree>
    <p:extLst>
      <p:ext uri="{BB962C8B-B14F-4D97-AF65-F5344CB8AC3E}">
        <p14:creationId xmlns:p14="http://schemas.microsoft.com/office/powerpoint/2010/main" val="4277918477"/>
      </p:ext>
    </p:extLst>
  </p:cSld>
  <p:clrMap bg1="lt1" tx1="dk1" bg2="lt2" tx2="dk2" accent1="accent1" accent2="accent2" accent3="accent3" accent4="accent4" accent5="accent5" accent6="accent6" hlink="hlink" folHlink="folHlink"/>
  <p:sldLayoutIdLst>
    <p:sldLayoutId id="2147489656" r:id="rId1"/>
    <p:sldLayoutId id="2147489657" r:id="rId2"/>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4"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162018782"/>
      </p:ext>
    </p:extLst>
  </p:cSld>
  <p:clrMap bg1="lt1" tx1="dk1" bg2="lt2" tx2="dk2" accent1="accent1" accent2="accent2" accent3="accent3" accent4="accent4" accent5="accent5" accent6="accent6" hlink="hlink" folHlink="folHlink"/>
  <p:sldLayoutIdLst>
    <p:sldLayoutId id="2147489806" r:id="rId1"/>
    <p:sldLayoutId id="2147489807" r:id="rId2"/>
    <p:sldLayoutId id="2147489808" r:id="rId3"/>
    <p:sldLayoutId id="2147489809" r:id="rId4"/>
    <p:sldLayoutId id="2147489810" r:id="rId5"/>
    <p:sldLayoutId id="2147489811" r:id="rId6"/>
    <p:sldLayoutId id="2147489812" r:id="rId7"/>
    <p:sldLayoutId id="2147489813" r:id="rId8"/>
    <p:sldLayoutId id="2147489814" r:id="rId9"/>
    <p:sldLayoutId id="2147489815" r:id="rId10"/>
    <p:sldLayoutId id="2147489816" r:id="rId11"/>
    <p:sldLayoutId id="214748981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1026">
            <a:extLst>
              <a:ext uri="{FF2B5EF4-FFF2-40B4-BE49-F238E27FC236}">
                <a16:creationId xmlns:a16="http://schemas.microsoft.com/office/drawing/2014/main" id="{4100DFBF-1FEE-4ACB-900C-42CD990BE56B}"/>
              </a:ext>
            </a:extLst>
          </p:cNvPr>
          <p:cNvSpPr>
            <a:spLocks noGrp="1" noChangeArrowheads="1"/>
          </p:cNvSpPr>
          <p:nvPr>
            <p:ph type="title"/>
          </p:nvPr>
        </p:nvSpPr>
        <p:spPr bwMode="auto">
          <a:xfrm>
            <a:off x="228600" y="152400"/>
            <a:ext cx="86106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2051" name="Rectangle 1027">
            <a:extLst>
              <a:ext uri="{FF2B5EF4-FFF2-40B4-BE49-F238E27FC236}">
                <a16:creationId xmlns:a16="http://schemas.microsoft.com/office/drawing/2014/main" id="{7B86C5D9-AB13-4DED-A44A-D17CB1C1FDF4}"/>
              </a:ext>
            </a:extLst>
          </p:cNvPr>
          <p:cNvSpPr>
            <a:spLocks noGrp="1" noChangeArrowheads="1"/>
          </p:cNvSpPr>
          <p:nvPr>
            <p:ph type="body" idx="1"/>
          </p:nvPr>
        </p:nvSpPr>
        <p:spPr bwMode="auto">
          <a:xfrm>
            <a:off x="228600" y="1095375"/>
            <a:ext cx="86106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D84474C4-284F-9440-A98C-FA4AB90F76F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Garamond" charset="0"/>
                <a:ea typeface="ＭＳ Ｐゴシック" charset="0"/>
                <a:cs typeface="ＭＳ Ｐゴシック" charset="0"/>
              </a:defRPr>
            </a:lvl1pPr>
          </a:lstStyle>
          <a:p>
            <a:pPr>
              <a:defRPr/>
            </a:pPr>
            <a:endParaRPr lang="en-US"/>
          </a:p>
        </p:txBody>
      </p:sp>
      <p:sp>
        <p:nvSpPr>
          <p:cNvPr id="100358" name="Rectangle 1030">
            <a:extLst>
              <a:ext uri="{FF2B5EF4-FFF2-40B4-BE49-F238E27FC236}">
                <a16:creationId xmlns:a16="http://schemas.microsoft.com/office/drawing/2014/main" id="{653E7E89-9F9B-F740-A030-C38912ADA09E}"/>
              </a:ext>
            </a:extLst>
          </p:cNvPr>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panose="02020404030301010803" pitchFamily="18" charset="0"/>
              </a:defRPr>
            </a:lvl1pPr>
          </a:lstStyle>
          <a:p>
            <a:pPr>
              <a:defRPr/>
            </a:pPr>
            <a:fld id="{6A6BA0A0-A7BE-4DC4-A1D2-67560873BDCE}" type="slidenum">
              <a:rPr lang="en-US" altLang="en-US"/>
              <a:pPr>
                <a:defRPr/>
              </a:pPr>
              <a:t>‹#›</a:t>
            </a:fld>
            <a:endParaRPr lang="en-US" altLang="en-US"/>
          </a:p>
        </p:txBody>
      </p:sp>
      <p:sp>
        <p:nvSpPr>
          <p:cNvPr id="2054" name="Line 1032">
            <a:extLst>
              <a:ext uri="{FF2B5EF4-FFF2-40B4-BE49-F238E27FC236}">
                <a16:creationId xmlns:a16="http://schemas.microsoft.com/office/drawing/2014/main" id="{B2BA4185-DAF2-4408-906B-C503302DE471}"/>
              </a:ext>
            </a:extLst>
          </p:cNvPr>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 name="Line 1033">
            <a:extLst>
              <a:ext uri="{FF2B5EF4-FFF2-40B4-BE49-F238E27FC236}">
                <a16:creationId xmlns:a16="http://schemas.microsoft.com/office/drawing/2014/main" id="{BFB13A2A-7836-4554-BA73-7213A39EA284}"/>
              </a:ext>
            </a:extLst>
          </p:cNvPr>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056" name="Picture 7" descr="safari.png">
            <a:extLst>
              <a:ext uri="{FF2B5EF4-FFF2-40B4-BE49-F238E27FC236}">
                <a16:creationId xmlns:a16="http://schemas.microsoft.com/office/drawing/2014/main" id="{1177FD16-61A1-4390-9ECA-67D35227FBA3}"/>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2875257"/>
      </p:ext>
    </p:extLst>
  </p:cSld>
  <p:clrMap bg1="lt1" tx1="dk1" bg2="lt2" tx2="dk2" accent1="accent1" accent2="accent2" accent3="accent3" accent4="accent4" accent5="accent5" accent6="accent6" hlink="hlink" folHlink="folHlink"/>
  <p:sldLayoutIdLst>
    <p:sldLayoutId id="2147489926" r:id="rId1"/>
    <p:sldLayoutId id="2147489927" r:id="rId2"/>
    <p:sldLayoutId id="2147489928" r:id="rId3"/>
    <p:sldLayoutId id="2147489929" r:id="rId4"/>
    <p:sldLayoutId id="2147489930" r:id="rId5"/>
    <p:sldLayoutId id="2147489931" r:id="rId6"/>
    <p:sldLayoutId id="2147489932" r:id="rId7"/>
    <p:sldLayoutId id="2147489933" r:id="rId8"/>
    <p:sldLayoutId id="2147489934" r:id="rId9"/>
    <p:sldLayoutId id="2147489935" r:id="rId10"/>
    <p:sldLayoutId id="2147489936" r:id="rId11"/>
    <p:sldLayoutId id="214748993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062713"/>
      </p:ext>
    </p:extLst>
  </p:cSld>
  <p:clrMap bg1="lt1" tx1="dk1" bg2="lt2" tx2="dk2" accent1="accent1" accent2="accent2" accent3="accent3" accent4="accent4" accent5="accent5" accent6="accent6" hlink="hlink" folHlink="folHlink"/>
  <p:sldLayoutIdLst>
    <p:sldLayoutId id="2147489951" r:id="rId1"/>
    <p:sldLayoutId id="2147489952" r:id="rId2"/>
    <p:sldLayoutId id="2147489953" r:id="rId3"/>
    <p:sldLayoutId id="2147489954"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83"/>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t>‹#›</a:t>
            </a:fld>
            <a:endParaRPr lang="en-US"/>
          </a:p>
        </p:txBody>
      </p:sp>
    </p:spTree>
    <p:extLst>
      <p:ext uri="{BB962C8B-B14F-4D97-AF65-F5344CB8AC3E}">
        <p14:creationId xmlns:p14="http://schemas.microsoft.com/office/powerpoint/2010/main" val="2130515833"/>
      </p:ext>
    </p:extLst>
  </p:cSld>
  <p:clrMap bg1="lt1" tx1="dk1" bg2="lt2" tx2="dk2" accent1="accent1" accent2="accent2" accent3="accent3" accent4="accent4" accent5="accent5" accent6="accent6" hlink="hlink" folHlink="folHlink"/>
  <p:sldLayoutIdLst>
    <p:sldLayoutId id="2147489956" r:id="rId1"/>
    <p:sldLayoutId id="2147489957" r:id="rId2"/>
    <p:sldLayoutId id="2147489958" r:id="rId3"/>
    <p:sldLayoutId id="2147489959" r:id="rId4"/>
    <p:sldLayoutId id="2147489960" r:id="rId5"/>
    <p:sldLayoutId id="2147489961" r:id="rId6"/>
    <p:sldLayoutId id="2147489962" r:id="rId7"/>
    <p:sldLayoutId id="2147489963" r:id="rId8"/>
    <p:sldLayoutId id="2147489964" r:id="rId9"/>
    <p:sldLayoutId id="2147489965" r:id="rId10"/>
    <p:sldLayoutId id="2147489966"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E5EADF-E8A8-9548-6E81-2DAF4ACB28E9}"/>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GB"/>
              <a:t>Click to edit Master title style</a:t>
            </a:r>
            <a:endParaRPr lang="en-CH"/>
          </a:p>
        </p:txBody>
      </p:sp>
      <p:sp>
        <p:nvSpPr>
          <p:cNvPr id="3" name="Text Placeholder 2">
            <a:extLst>
              <a:ext uri="{FF2B5EF4-FFF2-40B4-BE49-F238E27FC236}">
                <a16:creationId xmlns:a16="http://schemas.microsoft.com/office/drawing/2014/main" id="{73691AB1-7A0A-F67A-A59E-47B51F0A359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Slide Number Placeholder 5">
            <a:extLst>
              <a:ext uri="{FF2B5EF4-FFF2-40B4-BE49-F238E27FC236}">
                <a16:creationId xmlns:a16="http://schemas.microsoft.com/office/drawing/2014/main" id="{7E56271B-B905-57CC-06C2-739306F432C5}"/>
              </a:ext>
            </a:extLst>
          </p:cNvPr>
          <p:cNvSpPr>
            <a:spLocks noGrp="1"/>
          </p:cNvSpPr>
          <p:nvPr>
            <p:ph type="sldNum" sz="quarter" idx="4"/>
          </p:nvPr>
        </p:nvSpPr>
        <p:spPr>
          <a:xfrm>
            <a:off x="7006213" y="6413428"/>
            <a:ext cx="2057400" cy="365125"/>
          </a:xfrm>
          <a:prstGeom prst="rect">
            <a:avLst/>
          </a:prstGeom>
        </p:spPr>
        <p:txBody>
          <a:bodyPr/>
          <a:lstStyle>
            <a:lvl1pPr algn="ctr">
              <a:defRPr sz="1400">
                <a:solidFill>
                  <a:schemeClr val="bg1">
                    <a:lumMod val="65000"/>
                  </a:schemeClr>
                </a:solidFill>
                <a:latin typeface="Corbel" panose="020B0503020204020204" pitchFamily="34" charset="0"/>
              </a:defRPr>
            </a:lvl1pPr>
          </a:lstStyle>
          <a:p>
            <a:pPr algn="r"/>
            <a:fld id="{FDEAB76D-489F-BC47-AE8A-9A4958F60173}" type="slidenum">
              <a:rPr lang="en-CH" smtClean="0"/>
              <a:pPr algn="r"/>
              <a:t>‹#›</a:t>
            </a:fld>
            <a:endParaRPr lang="en-CH"/>
          </a:p>
        </p:txBody>
      </p:sp>
    </p:spTree>
    <p:extLst>
      <p:ext uri="{BB962C8B-B14F-4D97-AF65-F5344CB8AC3E}">
        <p14:creationId xmlns:p14="http://schemas.microsoft.com/office/powerpoint/2010/main" val="3817499812"/>
      </p:ext>
    </p:extLst>
  </p:cSld>
  <p:clrMap bg1="lt1" tx1="dk1" bg2="lt2" tx2="dk2" accent1="accent1" accent2="accent2" accent3="accent3" accent4="accent4" accent5="accent5" accent6="accent6" hlink="hlink" folHlink="folHlink"/>
  <p:sldLayoutIdLst>
    <p:sldLayoutId id="2147490041" r:id="rId1"/>
    <p:sldLayoutId id="2147490042" r:id="rId2"/>
    <p:sldLayoutId id="2147490043" r:id="rId3"/>
    <p:sldLayoutId id="2147490044"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Corbel" panose="020B05030202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83"/>
            <a:ext cx="1828800" cy="365125"/>
          </a:xfrm>
          <a:prstGeom prst="rect">
            <a:avLst/>
          </a:prstGeom>
          <a:solidFill>
            <a:schemeClr val="bg1"/>
          </a:solidFill>
        </p:spPr>
        <p:txBody>
          <a:bodyPr vert="horz" lIns="91440" tIns="45720" rIns="91440" bIns="45720" rtlCol="0" anchor="ctr"/>
          <a:lstStyle>
            <a:lvl1pPr algn="r">
              <a:defRPr sz="2400" b="1">
                <a:solidFill>
                  <a:srgbClr val="1F497D"/>
                </a:solidFill>
              </a:defRPr>
            </a:lvl1pPr>
          </a:lstStyle>
          <a:p>
            <a:fld id="{BA2D8F13-174C-467F-9D40-7DDEF70CAB8C}" type="slidenum">
              <a:rPr lang="en-US" smtClean="0"/>
              <a:pPr/>
              <a:t>‹#›</a:t>
            </a:fld>
            <a:endParaRPr lang="en-US" dirty="0"/>
          </a:p>
        </p:txBody>
      </p:sp>
      <p:pic>
        <p:nvPicPr>
          <p:cNvPr id="5" name="Picture 4">
            <a:extLst>
              <a:ext uri="{FF2B5EF4-FFF2-40B4-BE49-F238E27FC236}">
                <a16:creationId xmlns:a16="http://schemas.microsoft.com/office/drawing/2014/main" id="{F4D8A241-3E06-AB4B-6218-FAB58717BCEB}"/>
              </a:ext>
            </a:extLst>
          </p:cNvPr>
          <p:cNvPicPr>
            <a:picLocks noChangeAspect="1"/>
          </p:cNvPicPr>
          <p:nvPr userDrawn="1"/>
        </p:nvPicPr>
        <p:blipFill>
          <a:blip r:embed="rId13"/>
          <a:stretch>
            <a:fillRect/>
          </a:stretch>
        </p:blipFill>
        <p:spPr>
          <a:xfrm>
            <a:off x="28576" y="6572248"/>
            <a:ext cx="928688" cy="213727"/>
          </a:xfrm>
          <a:prstGeom prst="rect">
            <a:avLst/>
          </a:prstGeom>
        </p:spPr>
      </p:pic>
    </p:spTree>
    <p:extLst>
      <p:ext uri="{BB962C8B-B14F-4D97-AF65-F5344CB8AC3E}">
        <p14:creationId xmlns:p14="http://schemas.microsoft.com/office/powerpoint/2010/main" val="2596387922"/>
      </p:ext>
    </p:extLst>
  </p:cSld>
  <p:clrMap bg1="lt1" tx1="dk1" bg2="lt2" tx2="dk2" accent1="accent1" accent2="accent2" accent3="accent3" accent4="accent4" accent5="accent5" accent6="accent6" hlink="hlink" folHlink="folHlink"/>
  <p:sldLayoutIdLst>
    <p:sldLayoutId id="2147490087" r:id="rId1"/>
    <p:sldLayoutId id="2147490088" r:id="rId2"/>
    <p:sldLayoutId id="2147490089" r:id="rId3"/>
    <p:sldLayoutId id="2147490090" r:id="rId4"/>
    <p:sldLayoutId id="2147490091" r:id="rId5"/>
    <p:sldLayoutId id="2147490092" r:id="rId6"/>
    <p:sldLayoutId id="2147490093" r:id="rId7"/>
    <p:sldLayoutId id="2147490094" r:id="rId8"/>
    <p:sldLayoutId id="2147490095" r:id="rId9"/>
    <p:sldLayoutId id="2147490096" r:id="rId10"/>
    <p:sldLayoutId id="2147490097"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2663" y="365126"/>
            <a:ext cx="8638674" cy="75381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52663" y="1335505"/>
            <a:ext cx="8638674" cy="483669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hidden="1">
            <a:extLst>
              <a:ext uri="{FF2B5EF4-FFF2-40B4-BE49-F238E27FC236}">
                <a16:creationId xmlns:a16="http://schemas.microsoft.com/office/drawing/2014/main" id="{7777A21B-5E9D-45BB-84A5-530574EDE4F4}"/>
              </a:ext>
            </a:extLst>
          </p:cNvPr>
          <p:cNvSpPr/>
          <p:nvPr userDrawn="1"/>
        </p:nvSpPr>
        <p:spPr>
          <a:xfrm>
            <a:off x="8386618" y="5132173"/>
            <a:ext cx="757382" cy="172582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rebuchet MS" panose="020B0603020202020204" pitchFamily="34" charset="0"/>
              </a:rPr>
              <a:t>Video</a:t>
            </a:r>
          </a:p>
        </p:txBody>
      </p:sp>
    </p:spTree>
    <p:extLst>
      <p:ext uri="{BB962C8B-B14F-4D97-AF65-F5344CB8AC3E}">
        <p14:creationId xmlns:p14="http://schemas.microsoft.com/office/powerpoint/2010/main" val="1938287934"/>
      </p:ext>
    </p:extLst>
  </p:cSld>
  <p:clrMap bg1="lt1" tx1="dk1" bg2="lt2" tx2="dk2" accent1="accent1" accent2="accent2" accent3="accent3" accent4="accent4" accent5="accent5" accent6="accent6" hlink="hlink" folHlink="folHlink"/>
  <p:sldLayoutIdLst>
    <p:sldLayoutId id="2147490115" r:id="rId1"/>
    <p:sldLayoutId id="2147490116" r:id="rId2"/>
    <p:sldLayoutId id="2147490117" r:id="rId3"/>
    <p:sldLayoutId id="2147490118" r:id="rId4"/>
    <p:sldLayoutId id="2147490119" r:id="rId5"/>
  </p:sldLayoutIdLst>
  <p:hf hdr="0" ftr="0" dt="0"/>
  <p:txStyles>
    <p:titleStyle>
      <a:lvl1pPr algn="l" defTabSz="685766" rtl="0" eaLnBrk="1" latinLnBrk="0" hangingPunct="1">
        <a:lnSpc>
          <a:spcPct val="90000"/>
        </a:lnSpc>
        <a:spcBef>
          <a:spcPct val="0"/>
        </a:spcBef>
        <a:buNone/>
        <a:defRPr sz="40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5666" name="Rectangle 1026">
            <a:extLst>
              <a:ext uri="{FF2B5EF4-FFF2-40B4-BE49-F238E27FC236}">
                <a16:creationId xmlns:a16="http://schemas.microsoft.com/office/drawing/2014/main" id="{767842EF-2E87-9649-8E4C-4EF07515E69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25667" name="Rectangle 1027">
            <a:extLst>
              <a:ext uri="{FF2B5EF4-FFF2-40B4-BE49-F238E27FC236}">
                <a16:creationId xmlns:a16="http://schemas.microsoft.com/office/drawing/2014/main" id="{7F46E882-405C-294F-A176-5EB4B6E5E8E2}"/>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955FDDD-00C5-1D4C-912E-1BDB0E3BD33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2C1267A1-BE40-C34F-A587-D92B7D4A5D5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a:defRPr/>
            </a:pPr>
            <a:fld id="{B1C60925-3F6D-0244-A63C-8428EA4EFD07}" type="slidenum">
              <a:rPr lang="en-US" altLang="en-US"/>
              <a:pPr>
                <a:defRPr/>
              </a:pPr>
              <a:t>‹#›</a:t>
            </a:fld>
            <a:endParaRPr lang="en-US" altLang="en-US"/>
          </a:p>
        </p:txBody>
      </p:sp>
      <p:sp>
        <p:nvSpPr>
          <p:cNvPr id="625670" name="Line 1032">
            <a:extLst>
              <a:ext uri="{FF2B5EF4-FFF2-40B4-BE49-F238E27FC236}">
                <a16:creationId xmlns:a16="http://schemas.microsoft.com/office/drawing/2014/main" id="{BEFE2080-76AE-4B40-AEAD-392FD767B10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671" name="Line 1033">
            <a:extLst>
              <a:ext uri="{FF2B5EF4-FFF2-40B4-BE49-F238E27FC236}">
                <a16:creationId xmlns:a16="http://schemas.microsoft.com/office/drawing/2014/main" id="{23A53299-EA82-2047-A09E-6BA500656893}"/>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219434480"/>
      </p:ext>
    </p:extLst>
  </p:cSld>
  <p:clrMap bg1="lt1" tx1="dk1" bg2="lt2" tx2="dk2" accent1="accent1" accent2="accent2" accent3="accent3" accent4="accent4" accent5="accent5" accent6="accent6" hlink="hlink" folHlink="folHlink"/>
  <p:sldLayoutIdLst>
    <p:sldLayoutId id="2147490121" r:id="rId1"/>
    <p:sldLayoutId id="2147490122" r:id="rId2"/>
    <p:sldLayoutId id="2147490123" r:id="rId3"/>
    <p:sldLayoutId id="2147490124" r:id="rId4"/>
    <p:sldLayoutId id="2147490125" r:id="rId5"/>
    <p:sldLayoutId id="2147490126" r:id="rId6"/>
    <p:sldLayoutId id="2147490127" r:id="rId7"/>
    <p:sldLayoutId id="2147490128" r:id="rId8"/>
    <p:sldLayoutId id="2147490129" r:id="rId9"/>
    <p:sldLayoutId id="2147490130" r:id="rId10"/>
    <p:sldLayoutId id="2147490131" r:id="rId11"/>
    <p:sldLayoutId id="214749013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a:defRPr/>
            </a:pPr>
            <a:fld id="{F4A8B300-57DC-AA40-A8ED-06B05AC83B03}" type="slidenum">
              <a:rPr lang="en-US" altLang="en-US"/>
              <a:pPr>
                <a:defRPr/>
              </a:pPr>
              <a:t>‹#›</a:t>
            </a:fld>
            <a:endParaRPr lang="en-US" altLang="en-US"/>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822472172"/>
      </p:ext>
    </p:extLst>
  </p:cSld>
  <p:clrMap bg1="lt1" tx1="dk1" bg2="lt2" tx2="dk2" accent1="accent1" accent2="accent2" accent3="accent3" accent4="accent4" accent5="accent5" accent6="accent6" hlink="hlink" folHlink="folHlink"/>
  <p:sldLayoutIdLst>
    <p:sldLayoutId id="2147490150" r:id="rId1"/>
    <p:sldLayoutId id="2147490151" r:id="rId2"/>
    <p:sldLayoutId id="2147490152" r:id="rId3"/>
    <p:sldLayoutId id="2147490153" r:id="rId4"/>
    <p:sldLayoutId id="2147490154" r:id="rId5"/>
    <p:sldLayoutId id="2147490155" r:id="rId6"/>
    <p:sldLayoutId id="2147490156" r:id="rId7"/>
    <p:sldLayoutId id="2147490157" r:id="rId8"/>
    <p:sldLayoutId id="2147490158" r:id="rId9"/>
    <p:sldLayoutId id="2147490159" r:id="rId10"/>
    <p:sldLayoutId id="2147490160" r:id="rId11"/>
    <p:sldLayoutId id="214749016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cstate="screen">
            <a:lum bright="-8000"/>
            <a:extLst>
              <a:ext uri="{28A0092B-C50C-407E-A947-70E740481C1C}">
                <a14:useLocalDpi xmlns:a14="http://schemas.microsoft.com/office/drawing/2010/main"/>
              </a:ext>
            </a:extLst>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2341563"/>
      </p:ext>
    </p:extLst>
  </p:cSld>
  <p:clrMap bg1="lt1" tx1="dk1" bg2="lt2" tx2="dk2" accent1="accent1" accent2="accent2" accent3="accent3" accent4="accent4" accent5="accent5" accent6="accent6" hlink="hlink" folHlink="folHlink"/>
  <p:sldLayoutIdLst>
    <p:sldLayoutId id="2147490163" r:id="rId1"/>
    <p:sldLayoutId id="2147490164"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geraldofojunior.github.io/" TargetMode="Externa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10.xml"/></Relationships>
</file>

<file path=ppt/slides/_rels/slide10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hyperlink" Target="https://youtu.be/2FMQg786GKs" TargetMode="External"/><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101.xml.rels><?xml version="1.0" encoding="UTF-8" standalone="yes"?>
<Relationships xmlns="http://schemas.openxmlformats.org/package/2006/relationships"><Relationship Id="rId8" Type="http://schemas.openxmlformats.org/officeDocument/2006/relationships/image" Target="../media/image115.tiff"/><Relationship Id="rId3" Type="http://schemas.openxmlformats.org/officeDocument/2006/relationships/image" Target="../media/image30.png"/><Relationship Id="rId7" Type="http://schemas.openxmlformats.org/officeDocument/2006/relationships/image" Target="../media/image127.png"/><Relationship Id="rId2" Type="http://schemas.openxmlformats.org/officeDocument/2006/relationships/image" Target="../media/image29.png"/><Relationship Id="rId1" Type="http://schemas.openxmlformats.org/officeDocument/2006/relationships/slideLayout" Target="../slideLayouts/slideLayout236.xml"/><Relationship Id="rId6" Type="http://schemas.openxmlformats.org/officeDocument/2006/relationships/image" Target="../media/image126.jpeg"/><Relationship Id="rId5" Type="http://schemas.openxmlformats.org/officeDocument/2006/relationships/image" Target="../media/image125.jpeg"/><Relationship Id="rId10" Type="http://schemas.openxmlformats.org/officeDocument/2006/relationships/image" Target="../media/image1.png"/><Relationship Id="rId4" Type="http://schemas.openxmlformats.org/officeDocument/2006/relationships/image" Target="../media/image124.png"/><Relationship Id="rId9" Type="http://schemas.openxmlformats.org/officeDocument/2006/relationships/image" Target="../media/image128.png"/></Relationships>
</file>

<file path=ppt/slides/_rels/slide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236.xml"/></Relationships>
</file>

<file path=ppt/slides/_rels/slide103.xml.rels><?xml version="1.0" encoding="UTF-8" standalone="yes"?>
<Relationships xmlns="http://schemas.openxmlformats.org/package/2006/relationships"><Relationship Id="rId8" Type="http://schemas.openxmlformats.org/officeDocument/2006/relationships/hyperlink" Target="https://www.youtube.com/watch?v=HkMYuYMuZOg&amp;list=PL5Q2soXY2Zi8_VVChACnON4sfh2bJ5IrD&amp;index=161" TargetMode="External"/><Relationship Id="rId3" Type="http://schemas.openxmlformats.org/officeDocument/2006/relationships/hyperlink" Target="https://doi.org/10.1109/ACCESS.2021.3110993" TargetMode="External"/><Relationship Id="rId7" Type="http://schemas.openxmlformats.org/officeDocument/2006/relationships/hyperlink" Target="https://www.youtube.com/watch?v=GWideVyo0nM&amp;list=PL5Q2soXY2Zi8_VVChACnON4sfh2bJ5IrD&amp;index=156" TargetMode="External"/><Relationship Id="rId2" Type="http://schemas.openxmlformats.org/officeDocument/2006/relationships/hyperlink" Target="https://people.inf.ethz.ch/omutlu/pub/DAMOV-Bottleneck-Analysis-and-DataMovement-Benchmarks_arxiv21.pdf" TargetMode="External"/><Relationship Id="rId1" Type="http://schemas.openxmlformats.org/officeDocument/2006/relationships/slideLayout" Target="../slideLayouts/slideLayout236.xml"/><Relationship Id="rId6" Type="http://schemas.openxmlformats.org/officeDocument/2006/relationships/hyperlink" Target="https://github.com/CMU-SAFARI/DAMOV" TargetMode="External"/><Relationship Id="rId5" Type="http://schemas.openxmlformats.org/officeDocument/2006/relationships/hyperlink" Target="https://arxiv.org/pdf/2105.03725.pdf" TargetMode="External"/><Relationship Id="rId4" Type="http://schemas.openxmlformats.org/officeDocument/2006/relationships/hyperlink" Target="https://arxiv.org/abs/2105.03725" TargetMode="External"/><Relationship Id="rId9" Type="http://schemas.openxmlformats.org/officeDocument/2006/relationships/image" Target="../media/image129.png"/></Relationships>
</file>

<file path=ppt/slides/_rels/slide104.xml.rels><?xml version="1.0" encoding="UTF-8" standalone="yes"?>
<Relationships xmlns="http://schemas.openxmlformats.org/package/2006/relationships"><Relationship Id="rId3" Type="http://schemas.openxmlformats.org/officeDocument/2006/relationships/hyperlink" Target="https://github.com/CMU-SAFARI/DAMOV" TargetMode="External"/><Relationship Id="rId2" Type="http://schemas.openxmlformats.org/officeDocument/2006/relationships/notesSlide" Target="../notesSlides/notesSlide45.xml"/><Relationship Id="rId1" Type="http://schemas.openxmlformats.org/officeDocument/2006/relationships/slideLayout" Target="../slideLayouts/slideLayout734.xml"/></Relationships>
</file>

<file path=ppt/slides/_rels/slide10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6.xml"/><Relationship Id="rId1" Type="http://schemas.openxmlformats.org/officeDocument/2006/relationships/slideLayout" Target="../slideLayouts/slideLayout734.xml"/></Relationships>
</file>

<file path=ppt/slides/_rels/slide10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7.xml"/><Relationship Id="rId1" Type="http://schemas.openxmlformats.org/officeDocument/2006/relationships/slideLayout" Target="../slideLayouts/slideLayout734.xml"/><Relationship Id="rId4" Type="http://schemas.openxmlformats.org/officeDocument/2006/relationships/hyperlink" Target="https://github.com/CMU-SAFARI/DAMOV"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hyperlink" Target="https://www.youtube.com/watch?v=GWideVyo0nM&amp;list=PL5Q2soXY2Zi_tOTAYm--dYByNPL7JhwR9&amp;index=3" TargetMode="External"/><Relationship Id="rId1" Type="http://schemas.openxmlformats.org/officeDocument/2006/relationships/slideLayout" Target="../slideLayouts/slideLayout236.xml"/><Relationship Id="rId4" Type="http://schemas.openxmlformats.org/officeDocument/2006/relationships/image" Target="../media/image1.png"/></Relationships>
</file>

<file path=ppt/slides/_rels/slide108.xml.rels><?xml version="1.0" encoding="UTF-8" standalone="yes"?>
<Relationships xmlns="http://schemas.openxmlformats.org/package/2006/relationships"><Relationship Id="rId8" Type="http://schemas.openxmlformats.org/officeDocument/2006/relationships/hyperlink" Target="https://www.youtube.com/watch?v=HkMYuYMuZOg&amp;list=PL5Q2soXY2Zi8_VVChACnON4sfh2bJ5IrD&amp;index=161" TargetMode="External"/><Relationship Id="rId3" Type="http://schemas.openxmlformats.org/officeDocument/2006/relationships/hyperlink" Target="https://doi.org/10.1109/ACCESS.2021.3110993" TargetMode="External"/><Relationship Id="rId7" Type="http://schemas.openxmlformats.org/officeDocument/2006/relationships/hyperlink" Target="https://www.youtube.com/watch?v=GWideVyo0nM&amp;list=PL5Q2soXY2Zi8_VVChACnON4sfh2bJ5IrD&amp;index=156" TargetMode="External"/><Relationship Id="rId2" Type="http://schemas.openxmlformats.org/officeDocument/2006/relationships/hyperlink" Target="https://people.inf.ethz.ch/omutlu/pub/DAMOV-Bottleneck-Analysis-and-DataMovement-Benchmarks_arxiv21.pdf" TargetMode="External"/><Relationship Id="rId1" Type="http://schemas.openxmlformats.org/officeDocument/2006/relationships/slideLayout" Target="../slideLayouts/slideLayout2.xml"/><Relationship Id="rId6" Type="http://schemas.openxmlformats.org/officeDocument/2006/relationships/hyperlink" Target="https://github.com/CMU-SAFARI/DAMOV" TargetMode="External"/><Relationship Id="rId5" Type="http://schemas.openxmlformats.org/officeDocument/2006/relationships/hyperlink" Target="https://arxiv.org/pdf/2105.03725.pdf" TargetMode="External"/><Relationship Id="rId4" Type="http://schemas.openxmlformats.org/officeDocument/2006/relationships/hyperlink" Target="https://arxiv.org/abs/2105.03725" TargetMode="External"/><Relationship Id="rId9" Type="http://schemas.openxmlformats.org/officeDocument/2006/relationships/image" Target="../media/image129.png"/></Relationships>
</file>

<file path=ppt/slides/_rels/slide10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8.xml"/><Relationship Id="rId1" Type="http://schemas.openxmlformats.org/officeDocument/2006/relationships/slideLayout" Target="../slideLayouts/slideLayout236.xml"/><Relationship Id="rId4" Type="http://schemas.openxmlformats.org/officeDocument/2006/relationships/hyperlink" Target="https://github.com/SAITPublic/PIMSimulator"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22.xml"/></Relationships>
</file>

<file path=ppt/slides/_rels/slide110.xml.rels><?xml version="1.0" encoding="UTF-8" standalone="yes"?>
<Relationships xmlns="http://schemas.openxmlformats.org/package/2006/relationships"><Relationship Id="rId3" Type="http://schemas.openxmlformats.org/officeDocument/2006/relationships/hyperlink" Target="https://github.com/VIA-Research/uPIMulator" TargetMode="External"/><Relationship Id="rId2" Type="http://schemas.openxmlformats.org/officeDocument/2006/relationships/notesSlide" Target="../notesSlides/notesSlide49.xml"/><Relationship Id="rId1" Type="http://schemas.openxmlformats.org/officeDocument/2006/relationships/slideLayout" Target="../slideLayouts/slideLayout236.xml"/><Relationship Id="rId4" Type="http://schemas.openxmlformats.org/officeDocument/2006/relationships/image" Target="../media/image133.png"/></Relationships>
</file>

<file path=ppt/slides/_rels/slide11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0.xml"/><Relationship Id="rId1" Type="http://schemas.openxmlformats.org/officeDocument/2006/relationships/slideLayout" Target="../slideLayouts/slideLayout236.xml"/><Relationship Id="rId4" Type="http://schemas.openxmlformats.org/officeDocument/2006/relationships/hyperlink" Target="https://ieeexplore.ieee.org/document/10476411/"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hyperlink" Target="https://geraldofojunior.github.io/" TargetMode="External"/><Relationship Id="rId4" Type="http://schemas.openxmlformats.org/officeDocument/2006/relationships/image" Target="../media/image18.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Layout" Target="../slideLayouts/slideLayout236.xml"/><Relationship Id="rId6" Type="http://schemas.openxmlformats.org/officeDocument/2006/relationships/chart" Target="../charts/chart1.xml"/><Relationship Id="rId5" Type="http://schemas.openxmlformats.org/officeDocument/2006/relationships/image" Target="../media/image28.pn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56.xml"/></Relationships>
</file>

<file path=ppt/slides/_rels/slide20.xml.rels><?xml version="1.0" encoding="UTF-8" standalone="yes"?>
<Relationships xmlns="http://schemas.openxmlformats.org/package/2006/relationships"><Relationship Id="rId8" Type="http://schemas.openxmlformats.org/officeDocument/2006/relationships/hyperlink" Target="https://people.inf.ethz.ch/omutlu/pub/Tesseract_50YearsOfISCA-Retrospective_isca23.pdf" TargetMode="External"/><Relationship Id="rId3" Type="http://schemas.openxmlformats.org/officeDocument/2006/relationships/hyperlink" Target="http://www.ece.cmu.edu/calcm/isca2015/" TargetMode="External"/><Relationship Id="rId7" Type="http://schemas.openxmlformats.org/officeDocument/2006/relationships/hyperlink" Target="https://people.inf.ethz.ch/omutlu/pub/tesseract-pim-architecture-for-graph-processing_isca15-lightning-talk.pdf" TargetMode="External"/><Relationship Id="rId2" Type="http://schemas.openxmlformats.org/officeDocument/2006/relationships/hyperlink" Target="https://people.inf.ethz.ch/omutlu/pub/tesseract-pim-architecture-for-graph-processing_isca15.pdf" TargetMode="External"/><Relationship Id="rId1" Type="http://schemas.openxmlformats.org/officeDocument/2006/relationships/slideLayout" Target="../slideLayouts/slideLayout13.xml"/><Relationship Id="rId6" Type="http://schemas.openxmlformats.org/officeDocument/2006/relationships/hyperlink" Target="https://people.inf.ethz.ch/omutlu/pub/tesseract-pim-architecture-for-graph-processing_isca15-lightning-talk.pptx" TargetMode="External"/><Relationship Id="rId5" Type="http://schemas.openxmlformats.org/officeDocument/2006/relationships/hyperlink" Target="https://people.inf.ethz.ch/omutlu/pub/tesseract-pim-architecture-for-graph-processing_isca15-talk.pdf" TargetMode="External"/><Relationship Id="rId10" Type="http://schemas.openxmlformats.org/officeDocument/2006/relationships/image" Target="../media/image22.png"/><Relationship Id="rId4" Type="http://schemas.openxmlformats.org/officeDocument/2006/relationships/hyperlink" Target="https://people.inf.ethz.ch/omutlu/pub/tesseract-pim-architecture-for-graph-processing_isca15-talk.pptx" TargetMode="External"/><Relationship Id="rId9" Type="http://schemas.openxmlformats.org/officeDocument/2006/relationships/hyperlink" Target="https://sites.coecis.cornell.edu/isca50retrospectiv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22.xml"/></Relationships>
</file>

<file path=ppt/slides/_rels/slide22.xml.rels><?xml version="1.0" encoding="UTF-8" standalone="yes"?>
<Relationships xmlns="http://schemas.openxmlformats.org/package/2006/relationships"><Relationship Id="rId3" Type="http://schemas.openxmlformats.org/officeDocument/2006/relationships/hyperlink" Target="https://www.anandtech.com/show/14750/hot-chips-31-analysis-inmemory-processing-by-upmem" TargetMode="External"/><Relationship Id="rId2" Type="http://schemas.openxmlformats.org/officeDocument/2006/relationships/image" Target="../media/image31.tiff"/><Relationship Id="rId1" Type="http://schemas.openxmlformats.org/officeDocument/2006/relationships/slideLayout" Target="../slideLayouts/slideLayout710.xml"/><Relationship Id="rId6" Type="http://schemas.openxmlformats.org/officeDocument/2006/relationships/image" Target="../media/image1.png"/><Relationship Id="rId5" Type="http://schemas.openxmlformats.org/officeDocument/2006/relationships/image" Target="../media/image32.tiff"/><Relationship Id="rId4" Type="http://schemas.openxmlformats.org/officeDocument/2006/relationships/hyperlink" Target="https://www.upmem.com/video-upmem-presenting-its-true-processing-in-memory-solution-hot-chips-2019/"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49.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49.xml"/></Relationships>
</file>

<file path=ppt/slides/_rels/slide2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9.xml"/><Relationship Id="rId1" Type="http://schemas.openxmlformats.org/officeDocument/2006/relationships/slideLayout" Target="../slideLayouts/slideLayout649.xml"/></Relationships>
</file>

<file path=ppt/slides/_rels/slide2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0.xml"/><Relationship Id="rId1" Type="http://schemas.openxmlformats.org/officeDocument/2006/relationships/slideLayout" Target="../slideLayouts/slideLayout649.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emf"/></Relationships>
</file>

<file path=ppt/slides/_rels/slide27.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39.emf"/><Relationship Id="rId7" Type="http://schemas.openxmlformats.org/officeDocument/2006/relationships/image" Target="../media/image43.emf"/><Relationship Id="rId12" Type="http://schemas.openxmlformats.org/officeDocument/2006/relationships/image" Target="../media/image48.emf"/><Relationship Id="rId2" Type="http://schemas.openxmlformats.org/officeDocument/2006/relationships/notesSlide" Target="../notesSlides/notesSlide11.xml"/><Relationship Id="rId1" Type="http://schemas.openxmlformats.org/officeDocument/2006/relationships/slideLayout" Target="../slideLayouts/slideLayout649.xml"/><Relationship Id="rId6" Type="http://schemas.openxmlformats.org/officeDocument/2006/relationships/image" Target="../media/image42.emf"/><Relationship Id="rId11" Type="http://schemas.openxmlformats.org/officeDocument/2006/relationships/image" Target="../media/image47.emf"/><Relationship Id="rId5" Type="http://schemas.openxmlformats.org/officeDocument/2006/relationships/image" Target="../media/image41.emf"/><Relationship Id="rId10" Type="http://schemas.openxmlformats.org/officeDocument/2006/relationships/image" Target="../media/image46.emf"/><Relationship Id="rId4" Type="http://schemas.openxmlformats.org/officeDocument/2006/relationships/image" Target="../media/image40.emf"/><Relationship Id="rId9" Type="http://schemas.openxmlformats.org/officeDocument/2006/relationships/image" Target="../media/image45.emf"/></Relationships>
</file>

<file path=ppt/slides/_rels/slide28.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2.xml"/><Relationship Id="rId1" Type="http://schemas.openxmlformats.org/officeDocument/2006/relationships/slideLayout" Target="../slideLayouts/slideLayout649.xml"/><Relationship Id="rId5" Type="http://schemas.openxmlformats.org/officeDocument/2006/relationships/image" Target="../media/image51.emf"/><Relationship Id="rId4" Type="http://schemas.openxmlformats.org/officeDocument/2006/relationships/image" Target="../media/image50.emf"/></Relationships>
</file>

<file path=ppt/slides/_rels/slide2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3.xml"/><Relationship Id="rId1" Type="http://schemas.openxmlformats.org/officeDocument/2006/relationships/slideLayout" Target="../slideLayouts/slideLayout649.xml"/><Relationship Id="rId5" Type="http://schemas.openxmlformats.org/officeDocument/2006/relationships/image" Target="../media/image51.emf"/><Relationship Id="rId4" Type="http://schemas.openxmlformats.org/officeDocument/2006/relationships/image" Target="../media/image50.emf"/></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45.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2.png"/><Relationship Id="rId1" Type="http://schemas.openxmlformats.org/officeDocument/2006/relationships/slideLayout" Target="../slideLayouts/slideLayout649.xml"/></Relationships>
</file>

<file path=ppt/slides/_rels/slide3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4.xml"/><Relationship Id="rId1" Type="http://schemas.openxmlformats.org/officeDocument/2006/relationships/slideLayout" Target="../slideLayouts/slideLayout649.xml"/><Relationship Id="rId4" Type="http://schemas.openxmlformats.org/officeDocument/2006/relationships/image" Target="../media/image54.emf"/></Relationships>
</file>

<file path=ppt/slides/_rels/slide3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649.xml"/></Relationships>
</file>

<file path=ppt/slides/_rels/slide33.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5.xml"/><Relationship Id="rId1" Type="http://schemas.openxmlformats.org/officeDocument/2006/relationships/slideLayout" Target="../slideLayouts/slideLayout649.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649.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youtube.com/watch?v=Sscy1Wrr22A&amp;list=PL5Q2soXY2Zi9xidyIgBxUz7xRPS-wisBN&amp;index=26" TargetMode="External"/><Relationship Id="rId1" Type="http://schemas.openxmlformats.org/officeDocument/2006/relationships/slideLayout" Target="../slideLayouts/slideLayout236.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arxiv.org/pdf/2105.03814.pdf" TargetMode="External"/><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hyperlink" Target="https://arxiv.org/pdf/2207.07886.pdf" TargetMode="External"/><Relationship Id="rId7" Type="http://schemas.openxmlformats.org/officeDocument/2006/relationships/image" Target="../media/image62.png"/><Relationship Id="rId2" Type="http://schemas.openxmlformats.org/officeDocument/2006/relationships/hyperlink" Target="https://arxiv.org/pdf/2105.03814.pdf" TargetMode="External"/><Relationship Id="rId1" Type="http://schemas.openxmlformats.org/officeDocument/2006/relationships/slideLayout" Target="../slideLayouts/slideLayout570.xml"/><Relationship Id="rId6" Type="http://schemas.openxmlformats.org/officeDocument/2006/relationships/hyperlink" Target="https://www.youtube.com/watch?v=nphV36SrysA" TargetMode="External"/><Relationship Id="rId5" Type="http://schemas.openxmlformats.org/officeDocument/2006/relationships/image" Target="../media/image61.png"/><Relationship Id="rId4" Type="http://schemas.openxmlformats.org/officeDocument/2006/relationships/image" Target="../media/image60.jpeg"/></Relationships>
</file>

<file path=ppt/slides/_rels/slide38.xml.rels><?xml version="1.0" encoding="UTF-8" standalone="yes"?>
<Relationships xmlns="http://schemas.openxmlformats.org/package/2006/relationships"><Relationship Id="rId8" Type="http://schemas.openxmlformats.org/officeDocument/2006/relationships/hyperlink" Target="https://www.youtube.com/watch?v=nphV36SrysA&amp;list=PL5Q2soXY2Zi8D_5MGV6EnXEJHnV2YFBJl&amp;index=65" TargetMode="External"/><Relationship Id="rId3" Type="http://schemas.openxmlformats.org/officeDocument/2006/relationships/hyperlink" Target="https://sites.google.com/umn.edu/cut-2021/home" TargetMode="External"/><Relationship Id="rId7" Type="http://schemas.openxmlformats.org/officeDocument/2006/relationships/hyperlink" Target="https://people.inf.ethz.ch/omutlu/pub/Benchmarking-Memory-Centric-Computing-Systems_cut21-talk.pdf" TargetMode="External"/><Relationship Id="rId2" Type="http://schemas.openxmlformats.org/officeDocument/2006/relationships/hyperlink" Target="https://people.inf.ethz.ch/omutlu/pub/Benchmarking-Memory-Centric-Computing-Systems_cut21.pdf" TargetMode="External"/><Relationship Id="rId1" Type="http://schemas.openxmlformats.org/officeDocument/2006/relationships/slideLayout" Target="../slideLayouts/slideLayout456.xml"/><Relationship Id="rId6" Type="http://schemas.openxmlformats.org/officeDocument/2006/relationships/hyperlink" Target="https://people.inf.ethz.ch/omutlu/pub/Benchmarking-Memory-Centric-Computing-Systems_cut21-talk.pptx" TargetMode="External"/><Relationship Id="rId11" Type="http://schemas.openxmlformats.org/officeDocument/2006/relationships/image" Target="../media/image1.png"/><Relationship Id="rId5" Type="http://schemas.openxmlformats.org/officeDocument/2006/relationships/hyperlink" Target="https://github.com/CMU-SAFARI/prim-benchmarks" TargetMode="External"/><Relationship Id="rId10" Type="http://schemas.openxmlformats.org/officeDocument/2006/relationships/image" Target="../media/image63.png"/><Relationship Id="rId4" Type="http://schemas.openxmlformats.org/officeDocument/2006/relationships/hyperlink" Target="https://arxiv.org/abs/2110.01709" TargetMode="External"/><Relationship Id="rId9" Type="http://schemas.openxmlformats.org/officeDocument/2006/relationships/hyperlink" Target="https://www.youtube.com/watch?v=SrFD_u46EDA&amp;list=PL5Q2soXY2Zi8_VVChACnON4sfh2bJ5IrD&amp;index=152"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649.xml"/><Relationship Id="rId5" Type="http://schemas.openxmlformats.org/officeDocument/2006/relationships/hyperlink" Target="https://github.com/CMU-SAFARI/prim-benchmarks" TargetMode="External"/><Relationship Id="rId4" Type="http://schemas.openxmlformats.org/officeDocument/2006/relationships/hyperlink" Target="https://arxiv.org/pdf/2105.03814.pdf"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9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49.xml"/></Relationships>
</file>

<file path=ppt/slides/_rels/slide41.xml.rels><?xml version="1.0" encoding="UTF-8" standalone="yes"?>
<Relationships xmlns="http://schemas.openxmlformats.org/package/2006/relationships"><Relationship Id="rId3" Type="http://schemas.openxmlformats.org/officeDocument/2006/relationships/hyperlink" Target="https://github.com/CMU-SAFARI/prim-benchmarks" TargetMode="External"/><Relationship Id="rId2" Type="http://schemas.openxmlformats.org/officeDocument/2006/relationships/notesSlide" Target="../notesSlides/notesSlide18.xml"/><Relationship Id="rId1" Type="http://schemas.openxmlformats.org/officeDocument/2006/relationships/slideLayout" Target="../slideLayouts/slideLayout649.xml"/><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watch?v=D8Hjy2iU9l4&amp;list=PL5Q2soXY2Zi_tOTAYm--dYByNPL7JhwR9" TargetMode="External"/><Relationship Id="rId2" Type="http://schemas.openxmlformats.org/officeDocument/2006/relationships/image" Target="../media/image66.png"/><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www.youtube.com/watch?v=D8Hjy2iU9l4&amp;list=PL5Q2soXY2Zi_tOTAYm--dYByNPL7JhwR9" TargetMode="External"/><Relationship Id="rId1" Type="http://schemas.openxmlformats.org/officeDocument/2006/relationships/slideLayout" Target="../slideLayouts/slideLayout236.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www.youtube.com/watch?v=Pp9jSU2b9oM&amp;list=PL5Q2soXY2Zi8_VVChACnON4sfh2bJ5IrD&amp;index=159" TargetMode="External"/><Relationship Id="rId1" Type="http://schemas.openxmlformats.org/officeDocument/2006/relationships/slideLayout" Target="../slideLayouts/slideLayout236.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hyperlink" Target="https://ispass.org/ispass2023/" TargetMode="External"/><Relationship Id="rId2" Type="http://schemas.openxmlformats.org/officeDocument/2006/relationships/hyperlink" Target="https://arxiv.org/pdf/2207.07886.pdf" TargetMode="Externa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hyperlink" Target="https://github.com/CMU-SAFARI/pim-ml" TargetMode="External"/><Relationship Id="rId4" Type="http://schemas.openxmlformats.org/officeDocument/2006/relationships/hyperlink" Target="https://arxiv.org/abs/2207.07886"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arxiv.org/pdf/2206.06022.pdf" TargetMode="External"/><Relationship Id="rId2" Type="http://schemas.openxmlformats.org/officeDocument/2006/relationships/notesSlide" Target="../notesSlides/notesSlide19.xml"/><Relationship Id="rId1" Type="http://schemas.openxmlformats.org/officeDocument/2006/relationships/slideLayout" Target="../slideLayouts/slideLayout649.xml"/><Relationship Id="rId5" Type="http://schemas.openxmlformats.org/officeDocument/2006/relationships/image" Target="../media/image71.png"/><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49.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www.youtube.com/watch?v=qeukNs5XI3g&amp;t=11226s" TargetMode="External"/><Relationship Id="rId1" Type="http://schemas.openxmlformats.org/officeDocument/2006/relationships/slideLayout" Target="../slideLayouts/slideLayout649.xml"/></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arxiv.org/pdf/2201.05072.pdf" TargetMode="External"/><Relationship Id="rId1" Type="http://schemas.openxmlformats.org/officeDocument/2006/relationships/slideLayout" Target="../slideLayouts/slideLayout2.xml"/><Relationship Id="rId5" Type="http://schemas.openxmlformats.org/officeDocument/2006/relationships/hyperlink" Target="https://www.youtube.com/watch?v=5kaOsJKlGrE" TargetMode="External"/><Relationship Id="rId4" Type="http://schemas.openxmlformats.org/officeDocument/2006/relationships/hyperlink" Target="https://github.com/CMU-SAFARI/SparseP"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10.xml"/><Relationship Id="rId6" Type="http://schemas.openxmlformats.org/officeDocument/2006/relationships/image" Target="../media/image1.png"/><Relationship Id="rId5" Type="http://schemas.openxmlformats.org/officeDocument/2006/relationships/image" Target="../media/image21.emf"/><Relationship Id="rId4" Type="http://schemas.openxmlformats.org/officeDocument/2006/relationships/image" Target="../media/image20.emf"/></Relationships>
</file>

<file path=ppt/slides/_rels/slide50.xml.rels><?xml version="1.0" encoding="UTF-8" standalone="yes"?>
<Relationships xmlns="http://schemas.openxmlformats.org/package/2006/relationships"><Relationship Id="rId8" Type="http://schemas.openxmlformats.org/officeDocument/2006/relationships/hyperlink" Target="https://www.youtube.com/watch?v=lqqf4eaaEE4" TargetMode="External"/><Relationship Id="rId3" Type="http://schemas.openxmlformats.org/officeDocument/2006/relationships/hyperlink" Target="https://ispass.org/ispass2023/" TargetMode="External"/><Relationship Id="rId7" Type="http://schemas.openxmlformats.org/officeDocument/2006/relationships/hyperlink" Target="https://github.com/CMU-SAFARI/transpimlib" TargetMode="External"/><Relationship Id="rId2" Type="http://schemas.openxmlformats.org/officeDocument/2006/relationships/hyperlink" Target="https://people.inf.ethz.ch/omutlu/pub/TransPIMLib_ispass23.pdf" TargetMode="External"/><Relationship Id="rId1" Type="http://schemas.openxmlformats.org/officeDocument/2006/relationships/slideLayout" Target="../slideLayouts/slideLayout2.xml"/><Relationship Id="rId6" Type="http://schemas.openxmlformats.org/officeDocument/2006/relationships/hyperlink" Target="https://people.inf.ethz.ch/omutlu/pub/MLonUPMEM-PIM_ispass23-talk.pdf" TargetMode="External"/><Relationship Id="rId5" Type="http://schemas.openxmlformats.org/officeDocument/2006/relationships/hyperlink" Target="https://people.inf.ethz.ch/omutlu/pub/TransPIMLib_ispass23-talk.pptx" TargetMode="External"/><Relationship Id="rId10" Type="http://schemas.openxmlformats.org/officeDocument/2006/relationships/image" Target="../media/image74.png"/><Relationship Id="rId4" Type="http://schemas.openxmlformats.org/officeDocument/2006/relationships/hyperlink" Target="https://arxiv.org/abs/2304.01951" TargetMode="External"/><Relationship Id="rId9" Type="http://schemas.openxmlformats.org/officeDocument/2006/relationships/hyperlink" Target="https://arxiv.org/pdf/2304.01951.pdf"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bioinformatics.oxfordjournals.org/" TargetMode="External"/><Relationship Id="rId7" Type="http://schemas.openxmlformats.org/officeDocument/2006/relationships/image" Target="../media/image75.png"/><Relationship Id="rId2" Type="http://schemas.openxmlformats.org/officeDocument/2006/relationships/hyperlink" Target="https://arxiv.org/pdf/2208.01243.pdf" TargetMode="External"/><Relationship Id="rId1" Type="http://schemas.openxmlformats.org/officeDocument/2006/relationships/slideLayout" Target="../slideLayouts/slideLayout2.xml"/><Relationship Id="rId6" Type="http://schemas.openxmlformats.org/officeDocument/2006/relationships/hyperlink" Target="https://github.com/CMU-SAFARI/alignment-in-memory" TargetMode="External"/><Relationship Id="rId5" Type="http://schemas.openxmlformats.org/officeDocument/2006/relationships/hyperlink" Target="https://arxiv.org/abs/2208.01243" TargetMode="External"/><Relationship Id="rId4" Type="http://schemas.openxmlformats.org/officeDocument/2006/relationships/hyperlink" Target="https://doi.org/10.1093/bioinformatics/btad155"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s://people.inf.ethz.ch/omutlu/pub/HEonRealPIM_iiswc23-poster.pdf" TargetMode="External"/><Relationship Id="rId3" Type="http://schemas.openxmlformats.org/officeDocument/2006/relationships/hyperlink" Target="https://iiswc.org/iiswc2023/" TargetMode="External"/><Relationship Id="rId7" Type="http://schemas.openxmlformats.org/officeDocument/2006/relationships/hyperlink" Target="https://people.inf.ethz.ch/omutlu/pub/HEonRealPIM_iiswc23-poster.pptx" TargetMode="External"/><Relationship Id="rId2" Type="http://schemas.openxmlformats.org/officeDocument/2006/relationships/hyperlink" Target="https://people.inf.ethz.ch/omutlu/pub/HEonRealPIM_iiswc23.pdf" TargetMode="External"/><Relationship Id="rId1" Type="http://schemas.openxmlformats.org/officeDocument/2006/relationships/slideLayout" Target="../slideLayouts/slideLayout2.xml"/><Relationship Id="rId6" Type="http://schemas.openxmlformats.org/officeDocument/2006/relationships/hyperlink" Target="https://people.inf.ethz.ch/omutlu/pub/HEonRealPIM_iiswc23-lightning-talk.pdf" TargetMode="External"/><Relationship Id="rId5" Type="http://schemas.openxmlformats.org/officeDocument/2006/relationships/hyperlink" Target="https://people.inf.ethz.ch/omutlu/pub/HEonRealPIM_iiswc23-lightning-talk.pptx" TargetMode="External"/><Relationship Id="rId10" Type="http://schemas.openxmlformats.org/officeDocument/2006/relationships/image" Target="../media/image76.png"/><Relationship Id="rId4" Type="http://schemas.openxmlformats.org/officeDocument/2006/relationships/hyperlink" Target="https://arxiv.org/abs/2309.06545" TargetMode="External"/><Relationship Id="rId9" Type="http://schemas.openxmlformats.org/officeDocument/2006/relationships/hyperlink" Target="https://arxiv.org/pdf/2309.06545.pdf"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ispass.org/ispass2024/" TargetMode="External"/><Relationship Id="rId7" Type="http://schemas.openxmlformats.org/officeDocument/2006/relationships/image" Target="../media/image77.png"/><Relationship Id="rId2" Type="http://schemas.openxmlformats.org/officeDocument/2006/relationships/hyperlink" Target="https://arxiv.org/pdf/2405.03967" TargetMode="External"/><Relationship Id="rId1" Type="http://schemas.openxmlformats.org/officeDocument/2006/relationships/slideLayout" Target="../slideLayouts/slideLayout570.xml"/><Relationship Id="rId6" Type="http://schemas.openxmlformats.org/officeDocument/2006/relationships/hyperlink" Target="https://arxiv.org/abs/2405.03967" TargetMode="External"/><Relationship Id="rId5" Type="http://schemas.openxmlformats.org/officeDocument/2006/relationships/hyperlink" Target="https://safari.ethz.ch/wp-content/uploads/UPMEM_Kailash_2024.pdf" TargetMode="External"/><Relationship Id="rId4" Type="http://schemas.openxmlformats.org/officeDocument/2006/relationships/hyperlink" Target="https://safari.ethz.ch/wp-content/uploads/UPMEM_Kailash_2024.pptx"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arxiv.org/pdf/2404.07164" TargetMode="Externa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hyperlink" Target="https://arxiv.org/abs/2404.07164"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arxiv.org/pdf/2402.16731"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arxiv.org/pdf/2201.05072.pdf" TargetMode="External"/><Relationship Id="rId1" Type="http://schemas.openxmlformats.org/officeDocument/2006/relationships/slideLayout" Target="../slideLayouts/slideLayout2.xml"/><Relationship Id="rId5" Type="http://schemas.openxmlformats.org/officeDocument/2006/relationships/hyperlink" Target="https://www.youtube.com/watch?v=5kaOsJKlGrE" TargetMode="External"/><Relationship Id="rId4" Type="http://schemas.openxmlformats.org/officeDocument/2006/relationships/hyperlink" Target="https://github.com/CMU-SAFARI/SparseP" TargetMode="External"/></Relationships>
</file>

<file path=ppt/slides/_rels/slide5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bioinformatics.oxfordjournals.org/" TargetMode="External"/><Relationship Id="rId7" Type="http://schemas.openxmlformats.org/officeDocument/2006/relationships/image" Target="../media/image75.png"/><Relationship Id="rId2" Type="http://schemas.openxmlformats.org/officeDocument/2006/relationships/hyperlink" Target="https://arxiv.org/pdf/2208.01243.pdf" TargetMode="External"/><Relationship Id="rId1" Type="http://schemas.openxmlformats.org/officeDocument/2006/relationships/slideLayout" Target="../slideLayouts/slideLayout456.xml"/><Relationship Id="rId6" Type="http://schemas.openxmlformats.org/officeDocument/2006/relationships/hyperlink" Target="https://github.com/CMU-SAFARI/alignment-in-memory" TargetMode="External"/><Relationship Id="rId5" Type="http://schemas.openxmlformats.org/officeDocument/2006/relationships/hyperlink" Target="https://arxiv.org/abs/2208.01243" TargetMode="External"/><Relationship Id="rId4" Type="http://schemas.openxmlformats.org/officeDocument/2006/relationships/hyperlink" Target="https://doi.org/10.1093/bioinformatics/btad155"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ithub.com/CMU-SAFARI/alignment-in-memory" TargetMode="External"/><Relationship Id="rId1" Type="http://schemas.openxmlformats.org/officeDocument/2006/relationships/slideLayout" Target="../slideLayouts/slideLayout467.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456.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22.xml"/></Relationships>
</file>

<file path=ppt/slides/_rels/slide6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1.xml"/><Relationship Id="rId1" Type="http://schemas.openxmlformats.org/officeDocument/2006/relationships/slideLayout" Target="../slideLayouts/slideLayout694.xml"/></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694.xml"/><Relationship Id="rId4" Type="http://schemas.microsoft.com/office/2007/relationships/hdphoto" Target="../media/hdphoto1.wdp"/></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694.xml"/><Relationship Id="rId4" Type="http://schemas.microsoft.com/office/2007/relationships/hdphoto" Target="../media/hdphoto1.wdp"/></Relationships>
</file>

<file path=ppt/slides/_rels/slide6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1.png"/><Relationship Id="rId7"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679.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6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5.xml"/><Relationship Id="rId1" Type="http://schemas.openxmlformats.org/officeDocument/2006/relationships/slideLayout" Target="../slideLayouts/slideLayout679.xml"/><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679.xml"/><Relationship Id="rId5" Type="http://schemas.openxmlformats.org/officeDocument/2006/relationships/chart" Target="../charts/chart7.xml"/><Relationship Id="rId4" Type="http://schemas.openxmlformats.org/officeDocument/2006/relationships/chart" Target="../charts/chart6.xml"/></Relationships>
</file>

<file path=ppt/slides/_rels/slide6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7.xml"/><Relationship Id="rId1" Type="http://schemas.openxmlformats.org/officeDocument/2006/relationships/slideLayout" Target="../slideLayouts/slideLayout679.xml"/><Relationship Id="rId6" Type="http://schemas.openxmlformats.org/officeDocument/2006/relationships/image" Target="../media/image1.png"/><Relationship Id="rId5" Type="http://schemas.openxmlformats.org/officeDocument/2006/relationships/image" Target="../media/image88.emf"/><Relationship Id="rId4" Type="http://schemas.openxmlformats.org/officeDocument/2006/relationships/image" Target="../media/image87.png"/></Relationships>
</file>

<file path=ppt/slides/_rels/slide6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8.xml"/><Relationship Id="rId1" Type="http://schemas.openxmlformats.org/officeDocument/2006/relationships/slideLayout" Target="../slideLayouts/slideLayout679.xml"/><Relationship Id="rId5" Type="http://schemas.openxmlformats.org/officeDocument/2006/relationships/image" Target="../media/image1.png"/><Relationship Id="rId4" Type="http://schemas.openxmlformats.org/officeDocument/2006/relationships/chart" Target="../charts/chart9.xml"/></Relationships>
</file>

<file path=ppt/slides/_rels/slide6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9.xml"/><Relationship Id="rId1" Type="http://schemas.openxmlformats.org/officeDocument/2006/relationships/slideLayout" Target="../slideLayouts/slideLayout694.xml"/></Relationships>
</file>

<file path=ppt/slides/_rels/slide6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0.xml"/><Relationship Id="rId1" Type="http://schemas.openxmlformats.org/officeDocument/2006/relationships/slideLayout" Target="../slideLayouts/slideLayout679.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hyperlink" Target="https://people.inf.ethz.ch/omutlu/pub/Tesseract_50YearsOfISCA-Retrospective_isca23.pdf" TargetMode="External"/><Relationship Id="rId3" Type="http://schemas.openxmlformats.org/officeDocument/2006/relationships/hyperlink" Target="http://www.ece.cmu.edu/calcm/isca2015/" TargetMode="External"/><Relationship Id="rId7" Type="http://schemas.openxmlformats.org/officeDocument/2006/relationships/hyperlink" Target="https://people.inf.ethz.ch/omutlu/pub/tesseract-pim-architecture-for-graph-processing_isca15-lightning-talk.pdf" TargetMode="External"/><Relationship Id="rId2" Type="http://schemas.openxmlformats.org/officeDocument/2006/relationships/hyperlink" Target="https://people.inf.ethz.ch/omutlu/pub/tesseract-pim-architecture-for-graph-processing_isca15.pdf" TargetMode="External"/><Relationship Id="rId1" Type="http://schemas.openxmlformats.org/officeDocument/2006/relationships/slideLayout" Target="../slideLayouts/slideLayout722.xml"/><Relationship Id="rId6" Type="http://schemas.openxmlformats.org/officeDocument/2006/relationships/hyperlink" Target="https://people.inf.ethz.ch/omutlu/pub/tesseract-pim-architecture-for-graph-processing_isca15-lightning-talk.pptx" TargetMode="External"/><Relationship Id="rId11" Type="http://schemas.openxmlformats.org/officeDocument/2006/relationships/image" Target="../media/image1.png"/><Relationship Id="rId5" Type="http://schemas.openxmlformats.org/officeDocument/2006/relationships/hyperlink" Target="https://people.inf.ethz.ch/omutlu/pub/tesseract-pim-architecture-for-graph-processing_isca15-talk.pdf" TargetMode="External"/><Relationship Id="rId10" Type="http://schemas.openxmlformats.org/officeDocument/2006/relationships/image" Target="../media/image22.png"/><Relationship Id="rId4" Type="http://schemas.openxmlformats.org/officeDocument/2006/relationships/hyperlink" Target="https://people.inf.ethz.ch/omutlu/pub/tesseract-pim-architecture-for-graph-processing_isca15-talk.pptx" TargetMode="External"/><Relationship Id="rId9" Type="http://schemas.openxmlformats.org/officeDocument/2006/relationships/hyperlink" Target="https://sites.coecis.cornell.edu/isca50retrospective/" TargetMode="External"/></Relationships>
</file>

<file path=ppt/slides/_rels/slide7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1.xml"/><Relationship Id="rId1" Type="http://schemas.openxmlformats.org/officeDocument/2006/relationships/slideLayout" Target="../slideLayouts/slideLayout679.xml"/><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hyperlink" Target="http://pactconf.org/" TargetMode="External"/><Relationship Id="rId7" Type="http://schemas.openxmlformats.org/officeDocument/2006/relationships/image" Target="../media/image23.png"/><Relationship Id="rId2" Type="http://schemas.openxmlformats.org/officeDocument/2006/relationships/hyperlink" Target="https://people.inf.ethz.ch/omutlu/pub/Google-neural-networks-for-edge-devices-Mensa-Framework_pact21.pdf" TargetMode="External"/><Relationship Id="rId1" Type="http://schemas.openxmlformats.org/officeDocument/2006/relationships/slideLayout" Target="../slideLayouts/slideLayout13.xml"/><Relationship Id="rId6" Type="http://schemas.openxmlformats.org/officeDocument/2006/relationships/hyperlink" Target="https://www.youtube.com/watch?v=A5gxjDbLRAs&amp;list=PL5Q2soXY2Zi8_VVChACnON4sfh2bJ5IrD&amp;index=178" TargetMode="External"/><Relationship Id="rId5" Type="http://schemas.openxmlformats.org/officeDocument/2006/relationships/hyperlink" Target="https://people.inf.ethz.ch/omutlu/pub/Google-neural-networks-for-edge-devices-Mensa-Framework_pact21-talk.pdf" TargetMode="External"/><Relationship Id="rId4" Type="http://schemas.openxmlformats.org/officeDocument/2006/relationships/hyperlink" Target="https://people.inf.ethz.ch/omutlu/pub/Google-neural-networks-for-edge-devices-Mensa-Framework_pact21-talk.pptx"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2.xml"/><Relationship Id="rId1" Type="http://schemas.openxmlformats.org/officeDocument/2006/relationships/slideLayout" Target="../slideLayouts/slideLayout694.xml"/><Relationship Id="rId4" Type="http://schemas.microsoft.com/office/2007/relationships/hdphoto" Target="../media/hdphoto1.wdp"/></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456.xml"/></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456.xml"/></Relationships>
</file>

<file path=ppt/slides/_rels/slide75.xml.rels><?xml version="1.0" encoding="UTF-8" standalone="yes"?>
<Relationships xmlns="http://schemas.openxmlformats.org/package/2006/relationships"><Relationship Id="rId3" Type="http://schemas.openxmlformats.org/officeDocument/2006/relationships/hyperlink" Target="https://news.samsung.com/global/samsung-develops-industrys-first-high-bandwidth-memory-with-ai-processing-power" TargetMode="External"/><Relationship Id="rId2" Type="http://schemas.openxmlformats.org/officeDocument/2006/relationships/image" Target="../media/image90.png"/><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7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7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3.png"/><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7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2.png"/><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5.png"/><Relationship Id="rId1" Type="http://schemas.openxmlformats.org/officeDocument/2006/relationships/slideLayout" Target="../slideLayouts/slideLayout456.xml"/></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pactconf.org/" TargetMode="External"/><Relationship Id="rId7" Type="http://schemas.openxmlformats.org/officeDocument/2006/relationships/image" Target="../media/image23.png"/><Relationship Id="rId2" Type="http://schemas.openxmlformats.org/officeDocument/2006/relationships/hyperlink" Target="https://people.inf.ethz.ch/omutlu/pub/Google-neural-networks-for-edge-devices-Mensa-Framework_pact21.pdf" TargetMode="External"/><Relationship Id="rId1" Type="http://schemas.openxmlformats.org/officeDocument/2006/relationships/slideLayout" Target="../slideLayouts/slideLayout722.xml"/><Relationship Id="rId6" Type="http://schemas.openxmlformats.org/officeDocument/2006/relationships/hyperlink" Target="https://www.youtube.com/watch?v=A5gxjDbLRAs&amp;list=PL5Q2soXY2Zi8_VVChACnON4sfh2bJ5IrD&amp;index=178" TargetMode="External"/><Relationship Id="rId5" Type="http://schemas.openxmlformats.org/officeDocument/2006/relationships/hyperlink" Target="https://people.inf.ethz.ch/omutlu/pub/Google-neural-networks-for-edge-devices-Mensa-Framework_pact21-talk.pdf" TargetMode="External"/><Relationship Id="rId4" Type="http://schemas.openxmlformats.org/officeDocument/2006/relationships/hyperlink" Target="https://people.inf.ethz.ch/omutlu/pub/Google-neural-networks-for-edge-devices-Mensa-Framework_pact21-talk.pptx"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6.png"/><Relationship Id="rId1" Type="http://schemas.openxmlformats.org/officeDocument/2006/relationships/slideLayout" Target="../slideLayouts/slideLayout456.xml"/></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7.png"/><Relationship Id="rId1" Type="http://schemas.openxmlformats.org/officeDocument/2006/relationships/slideLayout" Target="../slideLayouts/slideLayout456.xml"/></Relationships>
</file>

<file path=ppt/slides/_rels/slide8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0.png"/><Relationship Id="rId1" Type="http://schemas.openxmlformats.org/officeDocument/2006/relationships/slideLayout" Target="../slideLayouts/slideLayout456.xml"/></Relationships>
</file>

<file path=ppt/slides/_rels/slide84.xml.rels><?xml version="1.0" encoding="UTF-8" standalone="yes"?>
<Relationships xmlns="http://schemas.openxmlformats.org/package/2006/relationships"><Relationship Id="rId3" Type="http://schemas.openxmlformats.org/officeDocument/2006/relationships/hyperlink" Target="https://developer.nvidia.com/blog/nvidia-ampere-architecture-in-depth/" TargetMode="External"/><Relationship Id="rId2" Type="http://schemas.openxmlformats.org/officeDocument/2006/relationships/notesSlide" Target="../notesSlides/notesSlide35.xml"/><Relationship Id="rId1" Type="http://schemas.openxmlformats.org/officeDocument/2006/relationships/slideLayout" Target="../slideLayouts/slideLayout456.xml"/><Relationship Id="rId5" Type="http://schemas.openxmlformats.org/officeDocument/2006/relationships/image" Target="../media/image1.png"/><Relationship Id="rId4" Type="http://schemas.openxmlformats.org/officeDocument/2006/relationships/image" Target="../media/image101.emf"/></Relationships>
</file>

<file path=ppt/slides/_rels/slide85.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2.emf"/><Relationship Id="rId1" Type="http://schemas.openxmlformats.org/officeDocument/2006/relationships/slideLayout" Target="../slideLayouts/slideLayout456.xml"/><Relationship Id="rId6" Type="http://schemas.openxmlformats.org/officeDocument/2006/relationships/image" Target="../media/image1.png"/><Relationship Id="rId5" Type="http://schemas.openxmlformats.org/officeDocument/2006/relationships/hyperlink" Target="https://developer.nvidia.com/blog/nvidia-ampere-architecture-in-depth/" TargetMode="External"/><Relationship Id="rId4" Type="http://schemas.openxmlformats.org/officeDocument/2006/relationships/image" Target="../media/image104.emf"/></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456.xml"/></Relationships>
</file>

<file path=ppt/slides/_rels/slide87.xml.rels><?xml version="1.0" encoding="UTF-8" standalone="yes"?>
<Relationships xmlns="http://schemas.openxmlformats.org/package/2006/relationships"><Relationship Id="rId3" Type="http://schemas.openxmlformats.org/officeDocument/2006/relationships/hyperlink" Target="https://people.inf.ethz.ch/omutlu/pub/NERO-near-memory-stencil-acceleration-for-weather_fpl20.pdf" TargetMode="External"/><Relationship Id="rId2" Type="http://schemas.openxmlformats.org/officeDocument/2006/relationships/notesSlide" Target="../notesSlides/notesSlide37.xml"/><Relationship Id="rId1" Type="http://schemas.openxmlformats.org/officeDocument/2006/relationships/slideLayout" Target="../slideLayouts/slideLayout547.xml"/><Relationship Id="rId5" Type="http://schemas.openxmlformats.org/officeDocument/2006/relationships/image" Target="../media/image105.png"/><Relationship Id="rId4" Type="http://schemas.openxmlformats.org/officeDocument/2006/relationships/hyperlink" Target="https://www.fpl2020.org/"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8.xml"/><Relationship Id="rId1" Type="http://schemas.openxmlformats.org/officeDocument/2006/relationships/slideLayout" Target="../slideLayouts/slideLayout547.xml"/><Relationship Id="rId4" Type="http://schemas.openxmlformats.org/officeDocument/2006/relationships/image" Target="../media/image107.jpeg"/></Relationships>
</file>

<file path=ppt/slides/_rels/slide8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9.xml"/><Relationship Id="rId1" Type="http://schemas.openxmlformats.org/officeDocument/2006/relationships/slideLayout" Target="../slideLayouts/slideLayout547.xml"/></Relationships>
</file>

<file path=ppt/slides/_rels/slide9.xml.rels><?xml version="1.0" encoding="UTF-8" standalone="yes"?>
<Relationships xmlns="http://schemas.openxmlformats.org/package/2006/relationships"><Relationship Id="rId8" Type="http://schemas.openxmlformats.org/officeDocument/2006/relationships/hyperlink" Target="https://people.inf.ethz.ch/omutlu/pub/Google-consumer-workloads-data-movement-and-PIM_asplos18-poster.pptx" TargetMode="External"/><Relationship Id="rId13" Type="http://schemas.openxmlformats.org/officeDocument/2006/relationships/image" Target="../media/image1.png"/><Relationship Id="rId3" Type="http://schemas.openxmlformats.org/officeDocument/2006/relationships/hyperlink" Target="https://www.asplos2018.org/" TargetMode="External"/><Relationship Id="rId7" Type="http://schemas.openxmlformats.org/officeDocument/2006/relationships/hyperlink" Target="https://people.inf.ethz.ch/omutlu/pub/Google-consumer-workloads-data-movement-and-PIM_asplos18-lightning-talk.pdf" TargetMode="External"/><Relationship Id="rId12" Type="http://schemas.openxmlformats.org/officeDocument/2006/relationships/image" Target="../media/image24.tiff"/><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722.xml"/><Relationship Id="rId6" Type="http://schemas.openxmlformats.org/officeDocument/2006/relationships/hyperlink" Target="https://people.inf.ethz.ch/omutlu/pub/Google-consumer-workloads-data-movement-and-PIM_asplos18-lightning-talk.pptx" TargetMode="External"/><Relationship Id="rId11" Type="http://schemas.openxmlformats.org/officeDocument/2006/relationships/hyperlink" Target="https://www.youtube.com/watch?v=OTB_72HYIn0" TargetMode="External"/><Relationship Id="rId5" Type="http://schemas.openxmlformats.org/officeDocument/2006/relationships/hyperlink" Target="https://people.inf.ethz.ch/omutlu/pub/Google-consumer-workloads-data-movement-and-PIM_asplos18-talk.pdf" TargetMode="External"/><Relationship Id="rId10" Type="http://schemas.openxmlformats.org/officeDocument/2006/relationships/hyperlink" Target="https://www.youtube.com/watch?v=pklgnQ3ejZ4" TargetMode="External"/><Relationship Id="rId4" Type="http://schemas.openxmlformats.org/officeDocument/2006/relationships/hyperlink" Target="https://people.inf.ethz.ch/omutlu/pub/Google-consumer-workloads-data-movement-and-PIM_asplos18-talk.pptx" TargetMode="External"/><Relationship Id="rId9" Type="http://schemas.openxmlformats.org/officeDocument/2006/relationships/hyperlink" Target="https://people.inf.ethz.ch/omutlu/pub/Google-consumer-workloads-data-movement-and-PIM_asplos18-poster.pdf"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0.xml"/><Relationship Id="rId1" Type="http://schemas.openxmlformats.org/officeDocument/2006/relationships/slideLayout" Target="../slideLayouts/slideLayout547.xml"/></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456.xml"/></Relationships>
</file>

<file path=ppt/slides/_rels/slide92.xml.rels><?xml version="1.0" encoding="UTF-8" standalone="yes"?>
<Relationships xmlns="http://schemas.openxmlformats.org/package/2006/relationships"><Relationship Id="rId3" Type="http://schemas.openxmlformats.org/officeDocument/2006/relationships/hyperlink" Target="https://news.samsung.com/global/samsung-brings-in-memory-processing-power-to-wider-range-of-applications" TargetMode="External"/><Relationship Id="rId2" Type="http://schemas.openxmlformats.org/officeDocument/2006/relationships/notesSlide" Target="../notesSlides/notesSlide42.xml"/><Relationship Id="rId1" Type="http://schemas.openxmlformats.org/officeDocument/2006/relationships/slideLayout" Target="../slideLayouts/slideLayout456.xml"/><Relationship Id="rId6" Type="http://schemas.openxmlformats.org/officeDocument/2006/relationships/image" Target="../media/image1.png"/><Relationship Id="rId5" Type="http://schemas.openxmlformats.org/officeDocument/2006/relationships/image" Target="../media/image111.png"/><Relationship Id="rId4" Type="http://schemas.openxmlformats.org/officeDocument/2006/relationships/image" Target="../media/image110.png"/></Relationships>
</file>

<file path=ppt/slides/_rels/slide9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456.xml"/><Relationship Id="rId6" Type="http://schemas.openxmlformats.org/officeDocument/2006/relationships/image" Target="../media/image1.png"/><Relationship Id="rId5" Type="http://schemas.openxmlformats.org/officeDocument/2006/relationships/image" Target="../media/image115.tiff"/><Relationship Id="rId4" Type="http://schemas.openxmlformats.org/officeDocument/2006/relationships/image" Target="../media/image114.png"/></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6.emf"/><Relationship Id="rId1" Type="http://schemas.openxmlformats.org/officeDocument/2006/relationships/slideLayout" Target="../slideLayouts/slideLayout456.xml"/></Relationships>
</file>

<file path=ppt/slides/_rels/slide95.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notesSlide" Target="../notesSlides/notesSlide43.xml"/><Relationship Id="rId1" Type="http://schemas.openxmlformats.org/officeDocument/2006/relationships/slideLayout" Target="../slideLayouts/slideLayout456.xml"/><Relationship Id="rId5" Type="http://schemas.openxmlformats.org/officeDocument/2006/relationships/image" Target="../media/image1.png"/><Relationship Id="rId4" Type="http://schemas.openxmlformats.org/officeDocument/2006/relationships/image" Target="../media/image118.emf"/></Relationships>
</file>

<file path=ppt/slides/_rels/slide9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hyperlink" Target="https://doi.org/10.1109/MM.2021.3097700" TargetMode="External"/><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9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hyperlink" Target="https://doi.org/10.1109/AICAS54282.2022.9869896" TargetMode="External"/><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9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hyperlink" Target="https://doi.org/10.1145/3533737.3535093" TargetMode="External"/><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9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hyperlink" Target="https://youtu.be/SXdzQZAKG-Y" TargetMode="External"/><Relationship Id="rId1" Type="http://schemas.openxmlformats.org/officeDocument/2006/relationships/slideLayout" Target="../slideLayouts/slideLayout456.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45B1E4-4A3E-4B44-B90F-77CA8B5BE6E4}"/>
              </a:ext>
            </a:extLst>
          </p:cNvPr>
          <p:cNvSpPr>
            <a:spLocks noGrp="1"/>
          </p:cNvSpPr>
          <p:nvPr>
            <p:ph type="ctrTitle"/>
          </p:nvPr>
        </p:nvSpPr>
        <p:spPr>
          <a:xfrm>
            <a:off x="381000" y="1143000"/>
            <a:ext cx="8382000" cy="2209800"/>
          </a:xfrm>
        </p:spPr>
        <p:txBody>
          <a:bodyPr anchor="ctr"/>
          <a:lstStyle/>
          <a:p>
            <a:pPr algn="ctr"/>
            <a:r>
              <a:rPr lang="en-US" altLang="en-US" b="1" dirty="0">
                <a:solidFill>
                  <a:srgbClr val="C00000"/>
                </a:solidFill>
                <a:ea typeface="ＭＳ Ｐゴシック" charset="-128"/>
              </a:rPr>
              <a:t>Tutorial on </a:t>
            </a:r>
            <a:br>
              <a:rPr lang="en-US" altLang="en-US" b="1" dirty="0">
                <a:solidFill>
                  <a:srgbClr val="C00000"/>
                </a:solidFill>
                <a:ea typeface="ＭＳ Ｐゴシック" charset="-128"/>
              </a:rPr>
            </a:br>
            <a:r>
              <a:rPr lang="en-US" altLang="en-US" b="1" dirty="0">
                <a:solidFill>
                  <a:srgbClr val="C00000"/>
                </a:solidFill>
                <a:ea typeface="ＭＳ Ｐゴシック" panose="020B0600070205080204" pitchFamily="34" charset="-128"/>
              </a:rPr>
              <a:t>Memory-Centric Computing:</a:t>
            </a:r>
            <a:br>
              <a:rPr lang="en-US" altLang="en-US" b="1" dirty="0">
                <a:solidFill>
                  <a:srgbClr val="C00000"/>
                </a:solidFill>
                <a:ea typeface="ＭＳ Ｐゴシック" panose="020B0600070205080204" pitchFamily="34" charset="-128"/>
              </a:rPr>
            </a:br>
            <a:r>
              <a:rPr lang="en-US" altLang="en-US" dirty="0">
                <a:solidFill>
                  <a:srgbClr val="006633"/>
                </a:solidFill>
                <a:ea typeface="ＭＳ Ｐゴシック" panose="020B0600070205080204" pitchFamily="34" charset="-128"/>
              </a:rPr>
              <a:t>Processing-Near-Memory</a:t>
            </a:r>
            <a:endParaRPr lang="en-US" b="1" dirty="0">
              <a:solidFill>
                <a:srgbClr val="C00000"/>
              </a:solidFill>
            </a:endParaRPr>
          </a:p>
        </p:txBody>
      </p:sp>
      <p:pic>
        <p:nvPicPr>
          <p:cNvPr id="4" name="Picture 3" descr="safari.png">
            <a:extLst>
              <a:ext uri="{FF2B5EF4-FFF2-40B4-BE49-F238E27FC236}">
                <a16:creationId xmlns:a16="http://schemas.microsoft.com/office/drawing/2014/main" id="{6F338064-9249-C04B-BB1E-830D09E56900}"/>
              </a:ext>
            </a:extLst>
          </p:cNvPr>
          <p:cNvPicPr>
            <a:picLocks noChangeAspect="1"/>
          </p:cNvPicPr>
          <p:nvPr/>
        </p:nvPicPr>
        <p:blipFill>
          <a:blip r:embed="rId3" cstate="print"/>
          <a:stretch>
            <a:fillRect/>
          </a:stretch>
        </p:blipFill>
        <p:spPr>
          <a:xfrm>
            <a:off x="107023" y="6133800"/>
            <a:ext cx="2239579" cy="648000"/>
          </a:xfrm>
          <a:prstGeom prst="rect">
            <a:avLst/>
          </a:prstGeom>
        </p:spPr>
      </p:pic>
      <p:pic>
        <p:nvPicPr>
          <p:cNvPr id="5" name="Picture 2" descr="ETH Zurich short logo, black">
            <a:extLst>
              <a:ext uri="{FF2B5EF4-FFF2-40B4-BE49-F238E27FC236}">
                <a16:creationId xmlns:a16="http://schemas.microsoft.com/office/drawing/2014/main" id="{6BB9B15D-F9ED-6140-BDA2-30DF4E4A36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82" t="19970" r="7940" b="18111"/>
          <a:stretch/>
        </p:blipFill>
        <p:spPr bwMode="auto">
          <a:xfrm>
            <a:off x="6357969" y="6074246"/>
            <a:ext cx="2750535" cy="783754"/>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ectangle 5">
            <a:extLst>
              <a:ext uri="{FF2B5EF4-FFF2-40B4-BE49-F238E27FC236}">
                <a16:creationId xmlns:a16="http://schemas.microsoft.com/office/drawing/2014/main" id="{86957E2F-C1A4-A3BE-483B-9F1225948C0D}"/>
              </a:ext>
            </a:extLst>
          </p:cNvPr>
          <p:cNvSpPr txBox="1">
            <a:spLocks noChangeArrowheads="1"/>
          </p:cNvSpPr>
          <p:nvPr/>
        </p:nvSpPr>
        <p:spPr bwMode="auto">
          <a:xfrm>
            <a:off x="647700" y="3573017"/>
            <a:ext cx="7848600" cy="3361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accent1"/>
              </a:buClr>
              <a:buSzPct val="65000"/>
              <a:buFont typeface="Wingdings" pitchFamily="2" charset="2"/>
              <a:buNone/>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3200" b="0" i="0" u="none" strike="noStrike" kern="0" cap="none" spc="0" normalizeH="0" baseline="0" noProof="0" dirty="0">
                <a:ln>
                  <a:noFill/>
                </a:ln>
                <a:solidFill>
                  <a:srgbClr val="003399"/>
                </a:solidFill>
                <a:effectLst/>
                <a:uLnTx/>
                <a:uFillTx/>
                <a:latin typeface="Tahoma"/>
                <a:ea typeface="ＭＳ Ｐゴシック" panose="020B0600070205080204" pitchFamily="34" charset="-128"/>
              </a:rPr>
              <a:t>Geraldo F. Oliveira</a:t>
            </a: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32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hlinkClick r:id="rId5"/>
              </a:rPr>
              <a:t>https://geraldofojunior.github.io</a:t>
            </a:r>
            <a:br>
              <a:rPr kumimoji="0" lang="en-US" altLang="en-US" sz="32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br>
            <a:endPar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2800" b="0" i="0" u="none" strike="noStrike" kern="0" cap="none" spc="0" normalizeH="0" baseline="0" noProof="0" dirty="0" err="1">
                <a:ln>
                  <a:noFill/>
                </a:ln>
                <a:solidFill>
                  <a:srgbClr val="000000"/>
                </a:solidFill>
                <a:effectLst/>
                <a:uLnTx/>
                <a:uFillTx/>
                <a:latin typeface="Tahoma"/>
                <a:ea typeface="ＭＳ Ｐゴシック" panose="020B0600070205080204" pitchFamily="34" charset="-128"/>
              </a:rPr>
              <a:t>PPoPP</a:t>
            </a:r>
            <a:r>
              <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t> 2025</a:t>
            </a: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lang="en-US" altLang="en-US" sz="2800" kern="0" dirty="0">
                <a:solidFill>
                  <a:srgbClr val="000000"/>
                </a:solidFill>
                <a:latin typeface="Tahoma"/>
                <a:ea typeface="ＭＳ Ｐゴシック" panose="020B0600070205080204" pitchFamily="34" charset="-128"/>
              </a:rPr>
              <a:t>1</a:t>
            </a:r>
            <a:r>
              <a:rPr lang="en-US" altLang="en-US" sz="2800" kern="0" baseline="30000" dirty="0">
                <a:solidFill>
                  <a:srgbClr val="000000"/>
                </a:solidFill>
                <a:latin typeface="Tahoma"/>
                <a:ea typeface="ＭＳ Ｐゴシック" panose="020B0600070205080204" pitchFamily="34" charset="-128"/>
              </a:rPr>
              <a:t>st</a:t>
            </a:r>
            <a:r>
              <a:rPr lang="en-US" altLang="en-US" sz="2800" kern="0" dirty="0">
                <a:solidFill>
                  <a:srgbClr val="000000"/>
                </a:solidFill>
                <a:latin typeface="Tahoma"/>
                <a:ea typeface="ＭＳ Ｐゴシック" panose="020B0600070205080204" pitchFamily="34" charset="-128"/>
              </a:rPr>
              <a:t> </a:t>
            </a:r>
            <a:r>
              <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t>March 2025</a:t>
            </a: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p:txBody>
      </p:sp>
    </p:spTree>
    <p:extLst>
      <p:ext uri="{BB962C8B-B14F-4D97-AF65-F5344CB8AC3E}">
        <p14:creationId xmlns:p14="http://schemas.microsoft.com/office/powerpoint/2010/main" val="266156509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1880" y="0"/>
            <a:ext cx="8610600" cy="908720"/>
          </a:xfrm>
        </p:spPr>
        <p:txBody>
          <a:bodyPr anchor="ctr" anchorCtr="0"/>
          <a:lstStyle/>
          <a:p>
            <a:r>
              <a:rPr lang="en-US" dirty="0"/>
              <a:t>Possible PNM Designs</a:t>
            </a:r>
          </a:p>
        </p:txBody>
      </p:sp>
      <p:sp>
        <p:nvSpPr>
          <p:cNvPr id="7" name="Marcador de número de diapositiva 6"/>
          <p:cNvSpPr>
            <a:spLocks noGrp="1"/>
          </p:cNvSpPr>
          <p:nvPr>
            <p:ph type="sldNum" sz="quarter" idx="11"/>
          </p:nvPr>
        </p:nvSpPr>
        <p:spPr>
          <a:xfrm>
            <a:off x="6781800" y="6324600"/>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panose="020B0600070205080204" pitchFamily="34" charset="-128"/>
              <a:cs typeface="+mn-cs"/>
            </a:endParaRPr>
          </a:p>
        </p:txBody>
      </p:sp>
      <p:grpSp>
        <p:nvGrpSpPr>
          <p:cNvPr id="5" name="Group 4">
            <a:extLst>
              <a:ext uri="{FF2B5EF4-FFF2-40B4-BE49-F238E27FC236}">
                <a16:creationId xmlns:a16="http://schemas.microsoft.com/office/drawing/2014/main" id="{EEA6D513-2C9C-5EA4-0839-4DE6C5D43D4D}"/>
              </a:ext>
            </a:extLst>
          </p:cNvPr>
          <p:cNvGrpSpPr/>
          <p:nvPr/>
        </p:nvGrpSpPr>
        <p:grpSpPr>
          <a:xfrm>
            <a:off x="-25152" y="2911258"/>
            <a:ext cx="9144000" cy="1581912"/>
            <a:chOff x="-25152" y="2911258"/>
            <a:chExt cx="9144000" cy="1581912"/>
          </a:xfrm>
        </p:grpSpPr>
        <p:sp>
          <p:nvSpPr>
            <p:cNvPr id="32" name="Marcador de contenido 2"/>
            <p:cNvSpPr txBox="1">
              <a:spLocks/>
            </p:cNvSpPr>
            <p:nvPr/>
          </p:nvSpPr>
          <p:spPr bwMode="auto">
            <a:xfrm>
              <a:off x="-25152" y="291125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Fixed-function</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units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Hardware/software co-designed PIM for efficiency</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Mensa for NN Edge Inference</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E.g. from industry: Samsung HBM-PIM, SK </a:t>
              </a:r>
              <a:r>
                <a:rPr lang="en-US" sz="2000" kern="0" dirty="0" err="1">
                  <a:solidFill>
                    <a:srgbClr val="000000"/>
                  </a:solidFill>
                  <a:latin typeface="Tahoma"/>
                  <a:ea typeface="ヒラギノ角ゴ Pro W3" pitchFamily="-108" charset="-128"/>
                  <a:cs typeface="ヒラギノ角ゴ Pro W3" pitchFamily="-108" charset="-128"/>
                </a:rPr>
                <a:t>hynix</a:t>
              </a:r>
              <a:r>
                <a:rPr lang="en-US" sz="2000" kern="0" dirty="0">
                  <a:solidFill>
                    <a:srgbClr val="000000"/>
                  </a:solidFill>
                  <a:latin typeface="Tahoma"/>
                  <a:ea typeface="ヒラギノ角ゴ Pro W3" pitchFamily="-108" charset="-128"/>
                  <a:cs typeface="ヒラギノ角ゴ Pro W3" pitchFamily="-108" charset="-128"/>
                </a:rPr>
                <a:t> </a:t>
              </a:r>
              <a:r>
                <a:rPr lang="en-US" sz="2000" kern="0" dirty="0" err="1">
                  <a:solidFill>
                    <a:srgbClr val="000000"/>
                  </a:solidFill>
                  <a:latin typeface="Tahoma"/>
                  <a:ea typeface="ヒラギノ角ゴ Pro W3" pitchFamily="-108" charset="-128"/>
                  <a:cs typeface="ヒラギノ角ゴ Pro W3" pitchFamily="-108" charset="-128"/>
                </a:rPr>
                <a:t>AiM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40" name="Group 39">
              <a:extLst>
                <a:ext uri="{FF2B5EF4-FFF2-40B4-BE49-F238E27FC236}">
                  <a16:creationId xmlns:a16="http://schemas.microsoft.com/office/drawing/2014/main" id="{87F5753F-84A9-368E-E840-8F74A0388B01}"/>
                </a:ext>
              </a:extLst>
            </p:cNvPr>
            <p:cNvGrpSpPr/>
            <p:nvPr/>
          </p:nvGrpSpPr>
          <p:grpSpPr>
            <a:xfrm>
              <a:off x="7285010" y="2960948"/>
              <a:ext cx="1664208" cy="1466418"/>
              <a:chOff x="7300280" y="3068960"/>
              <a:chExt cx="1664208" cy="1466418"/>
            </a:xfrm>
          </p:grpSpPr>
          <p:sp>
            <p:nvSpPr>
              <p:cNvPr id="11" name="Rounded Rectangle 71"/>
              <p:cNvSpPr/>
              <p:nvPr/>
            </p:nvSpPr>
            <p:spPr>
              <a:xfrm>
                <a:off x="7300280" y="3068960"/>
                <a:ext cx="1664208"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sp>
            <p:nvSpPr>
              <p:cNvPr id="8" name="Rounded Rectangle 81"/>
              <p:cNvSpPr/>
              <p:nvPr/>
            </p:nvSpPr>
            <p:spPr>
              <a:xfrm>
                <a:off x="7423588" y="3175495"/>
                <a:ext cx="1408176" cy="410596"/>
              </a:xfrm>
              <a:prstGeom prst="roundRect">
                <a:avLst/>
              </a:prstGeom>
              <a:solidFill>
                <a:srgbClr val="00B0F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1</a:t>
                </a:r>
              </a:p>
            </p:txBody>
          </p:sp>
          <p:sp>
            <p:nvSpPr>
              <p:cNvPr id="9" name="Rounded Rectangle 82"/>
              <p:cNvSpPr/>
              <p:nvPr/>
            </p:nvSpPr>
            <p:spPr>
              <a:xfrm>
                <a:off x="7422388" y="4027599"/>
                <a:ext cx="1408176" cy="410598"/>
              </a:xfrm>
              <a:prstGeom prst="roundRect">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N</a:t>
                </a:r>
              </a:p>
            </p:txBody>
          </p:sp>
          <p:sp>
            <p:nvSpPr>
              <p:cNvPr id="4" name="CuadroTexto 3"/>
              <p:cNvSpPr txBox="1"/>
              <p:nvPr/>
            </p:nvSpPr>
            <p:spPr>
              <a:xfrm rot="5400000">
                <a:off x="8007866" y="3612341"/>
                <a:ext cx="441146"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s-I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grpSp>
        <p:nvGrpSpPr>
          <p:cNvPr id="6" name="Group 5">
            <a:extLst>
              <a:ext uri="{FF2B5EF4-FFF2-40B4-BE49-F238E27FC236}">
                <a16:creationId xmlns:a16="http://schemas.microsoft.com/office/drawing/2014/main" id="{021E579F-56E3-67FF-97EE-00CC868080F4}"/>
              </a:ext>
            </a:extLst>
          </p:cNvPr>
          <p:cNvGrpSpPr/>
          <p:nvPr/>
        </p:nvGrpSpPr>
        <p:grpSpPr>
          <a:xfrm>
            <a:off x="-25152" y="4941168"/>
            <a:ext cx="9144000" cy="1581912"/>
            <a:chOff x="-25152" y="4941168"/>
            <a:chExt cx="9144000" cy="1581912"/>
          </a:xfrm>
        </p:grpSpPr>
        <p:sp>
          <p:nvSpPr>
            <p:cNvPr id="33" name="Marcador de contenido 2"/>
            <p:cNvSpPr txBox="1">
              <a:spLocks/>
            </p:cNvSpPr>
            <p:nvPr/>
          </p:nvSpPr>
          <p:spPr bwMode="auto">
            <a:xfrm>
              <a:off x="-25152" y="494116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Reconfigurable</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architectures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PNM cores coupled with FPGAs, CGRA</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E.g. from academia: NERO for Weather Prediction</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a:t>
              </a:r>
              <a:r>
                <a:rPr lang="en-US" sz="2000" kern="0" dirty="0">
                  <a:solidFill>
                    <a:srgbClr val="000000"/>
                  </a:solidFill>
                  <a:latin typeface="Tahoma"/>
                  <a:ea typeface="ヒラギノ角ゴ Pro W3" pitchFamily="-108" charset="-128"/>
                  <a:cs typeface="ヒラギノ角ゴ Pro W3" pitchFamily="-108" charset="-128"/>
                </a:rPr>
                <a:t>.g. from industry: Samsung </a:t>
              </a:r>
              <a:r>
                <a:rPr lang="en-US" sz="2000" kern="0" dirty="0" err="1">
                  <a:solidFill>
                    <a:srgbClr val="000000"/>
                  </a:solidFill>
                  <a:latin typeface="Tahoma"/>
                  <a:ea typeface="ヒラギノ角ゴ Pro W3" pitchFamily="-108" charset="-128"/>
                  <a:cs typeface="ヒラギノ角ゴ Pro W3" pitchFamily="-108" charset="-128"/>
                </a:rPr>
                <a:t>AxDIMM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10" name="Group 9"/>
            <p:cNvGrpSpPr/>
            <p:nvPr/>
          </p:nvGrpSpPr>
          <p:grpSpPr>
            <a:xfrm>
              <a:off x="7272613" y="4941168"/>
              <a:ext cx="1689003" cy="1466418"/>
              <a:chOff x="3754512" y="4698886"/>
              <a:chExt cx="1689003" cy="1466418"/>
            </a:xfrm>
          </p:grpSpPr>
          <p:sp>
            <p:nvSpPr>
              <p:cNvPr id="25" name="Rounded Rectangle 88"/>
              <p:cNvSpPr/>
              <p:nvPr/>
            </p:nvSpPr>
            <p:spPr>
              <a:xfrm>
                <a:off x="3771011" y="4698886"/>
                <a:ext cx="1665085"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26" name="Group 89"/>
              <p:cNvGrpSpPr/>
              <p:nvPr/>
            </p:nvGrpSpPr>
            <p:grpSpPr>
              <a:xfrm>
                <a:off x="3754512" y="4788440"/>
                <a:ext cx="1689003" cy="1268382"/>
                <a:chOff x="4774667" y="3750799"/>
                <a:chExt cx="2654919" cy="730738"/>
              </a:xfrm>
            </p:grpSpPr>
            <p:sp>
              <p:nvSpPr>
                <p:cNvPr id="27" name="Rounded Rectangle 94"/>
                <p:cNvSpPr/>
                <p:nvPr/>
              </p:nvSpPr>
              <p:spPr>
                <a:xfrm>
                  <a:off x="5014612" y="3750799"/>
                  <a:ext cx="2212432" cy="730738"/>
                </a:xfrm>
                <a:prstGeom prst="roundRect">
                  <a:avLst/>
                </a:prstGeom>
                <a:solidFill>
                  <a:schemeClr val="accent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Tahoma"/>
                    <a:ea typeface="+mn-ea"/>
                    <a:cs typeface="+mn-cs"/>
                  </a:endParaRPr>
                </a:p>
              </p:txBody>
            </p:sp>
            <p:sp>
              <p:nvSpPr>
                <p:cNvPr id="29" name="TextBox 96"/>
                <p:cNvSpPr txBox="1"/>
                <p:nvPr/>
              </p:nvSpPr>
              <p:spPr>
                <a:xfrm>
                  <a:off x="4774667" y="3958225"/>
                  <a:ext cx="2654919" cy="30143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Reconfigurable Accelerator</a:t>
                  </a:r>
                </a:p>
              </p:txBody>
            </p:sp>
          </p:grpSp>
        </p:grpSp>
      </p:grpSp>
      <p:grpSp>
        <p:nvGrpSpPr>
          <p:cNvPr id="3" name="Group 2">
            <a:extLst>
              <a:ext uri="{FF2B5EF4-FFF2-40B4-BE49-F238E27FC236}">
                <a16:creationId xmlns:a16="http://schemas.microsoft.com/office/drawing/2014/main" id="{B5D277D6-093D-0C49-0A7E-6E5FDF9091F2}"/>
              </a:ext>
            </a:extLst>
          </p:cNvPr>
          <p:cNvGrpSpPr/>
          <p:nvPr/>
        </p:nvGrpSpPr>
        <p:grpSpPr>
          <a:xfrm>
            <a:off x="-25152" y="881348"/>
            <a:ext cx="9144000" cy="1581912"/>
            <a:chOff x="-25152" y="881348"/>
            <a:chExt cx="9144000" cy="1581912"/>
          </a:xfrm>
        </p:grpSpPr>
        <p:sp>
          <p:nvSpPr>
            <p:cNvPr id="34" name="Marcador de contenido 2"/>
            <p:cNvSpPr txBox="1">
              <a:spLocks/>
            </p:cNvSpPr>
            <p:nvPr/>
          </p:nvSpPr>
          <p:spPr bwMode="auto">
            <a:xfrm>
              <a:off x="-25152" y="88134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General-purpose</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programmable cores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Wimpy cores (</a:t>
              </a: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possibility of running any workload)</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E.g. from academia: Tesseract PIM for Graph Processing</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UPMEM PIM</a:t>
              </a:r>
            </a:p>
          </p:txBody>
        </p:sp>
        <p:grpSp>
          <p:nvGrpSpPr>
            <p:cNvPr id="39" name="Group 38">
              <a:extLst>
                <a:ext uri="{FF2B5EF4-FFF2-40B4-BE49-F238E27FC236}">
                  <a16:creationId xmlns:a16="http://schemas.microsoft.com/office/drawing/2014/main" id="{DB8BFBE2-8762-C2FC-0709-950D15E27223}"/>
                </a:ext>
              </a:extLst>
            </p:cNvPr>
            <p:cNvGrpSpPr/>
            <p:nvPr/>
          </p:nvGrpSpPr>
          <p:grpSpPr>
            <a:xfrm>
              <a:off x="7283135" y="980728"/>
              <a:ext cx="1667959" cy="1466418"/>
              <a:chOff x="7296529" y="980728"/>
              <a:chExt cx="1667959" cy="1466418"/>
            </a:xfrm>
          </p:grpSpPr>
          <p:sp>
            <p:nvSpPr>
              <p:cNvPr id="16" name="Rounded Rectangle 88"/>
              <p:cNvSpPr/>
              <p:nvPr/>
            </p:nvSpPr>
            <p:spPr>
              <a:xfrm>
                <a:off x="7296529" y="980728"/>
                <a:ext cx="1667959"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36" name="Group 35">
                <a:extLst>
                  <a:ext uri="{FF2B5EF4-FFF2-40B4-BE49-F238E27FC236}">
                    <a16:creationId xmlns:a16="http://schemas.microsoft.com/office/drawing/2014/main" id="{92C53D3A-D172-02EE-CA4C-04FA14B3D6D1}"/>
                  </a:ext>
                </a:extLst>
              </p:cNvPr>
              <p:cNvGrpSpPr/>
              <p:nvPr/>
            </p:nvGrpSpPr>
            <p:grpSpPr>
              <a:xfrm>
                <a:off x="7422388" y="1118073"/>
                <a:ext cx="1409932" cy="1230807"/>
                <a:chOff x="7422388" y="1118073"/>
                <a:chExt cx="1409932" cy="1230807"/>
              </a:xfrm>
            </p:grpSpPr>
            <p:sp>
              <p:nvSpPr>
                <p:cNvPr id="19" name="Rounded Rectangle 95"/>
                <p:cNvSpPr/>
                <p:nvPr/>
              </p:nvSpPr>
              <p:spPr>
                <a:xfrm>
                  <a:off x="7480149" y="2055597"/>
                  <a:ext cx="1291979" cy="293283"/>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ahoma"/>
                      <a:ea typeface="+mn-ea"/>
                      <a:cs typeface="+mn-cs"/>
                    </a:rPr>
                    <a:t>Cache</a:t>
                  </a:r>
                  <a:endParaRPr kumimoji="0" lang="en-US" sz="1100" b="1" i="0" u="none" strike="noStrike" kern="1200" cap="none" spc="0" normalizeH="0" baseline="0" noProof="0" dirty="0">
                    <a:ln>
                      <a:noFill/>
                    </a:ln>
                    <a:solidFill>
                      <a:srgbClr val="000000"/>
                    </a:solidFill>
                    <a:effectLst/>
                    <a:uLnTx/>
                    <a:uFillTx/>
                    <a:latin typeface="Tahoma"/>
                    <a:ea typeface="+mn-ea"/>
                    <a:cs typeface="+mn-cs"/>
                  </a:endParaRPr>
                </a:p>
              </p:txBody>
            </p:sp>
            <p:sp>
              <p:nvSpPr>
                <p:cNvPr id="18" name="Rounded Rectangle 94"/>
                <p:cNvSpPr/>
                <p:nvPr/>
              </p:nvSpPr>
              <p:spPr>
                <a:xfrm>
                  <a:off x="7422388" y="1118073"/>
                  <a:ext cx="1409932" cy="879852"/>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PIM Core</a:t>
                  </a:r>
                </a:p>
              </p:txBody>
            </p:sp>
          </p:grpSp>
        </p:grpSp>
      </p:grpSp>
      <p:pic>
        <p:nvPicPr>
          <p:cNvPr id="12" name="Picture 11" descr="safari.png">
            <a:extLst>
              <a:ext uri="{FF2B5EF4-FFF2-40B4-BE49-F238E27FC236}">
                <a16:creationId xmlns:a16="http://schemas.microsoft.com/office/drawing/2014/main" id="{9C3CA4A1-BC51-9D26-35B8-689937F287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1804921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55DAE-7EA5-6B42-B1E9-DD88FD21E0A4}"/>
              </a:ext>
            </a:extLst>
          </p:cNvPr>
          <p:cNvSpPr>
            <a:spLocks noGrp="1"/>
          </p:cNvSpPr>
          <p:nvPr>
            <p:ph type="title"/>
          </p:nvPr>
        </p:nvSpPr>
        <p:spPr>
          <a:xfrm>
            <a:off x="228600" y="152400"/>
            <a:ext cx="8839200" cy="1066800"/>
          </a:xfrm>
        </p:spPr>
        <p:txBody>
          <a:bodyPr/>
          <a:lstStyle/>
          <a:p>
            <a:r>
              <a:rPr lang="en-US" dirty="0"/>
              <a:t>Another Longer Lecture on </a:t>
            </a:r>
            <a:r>
              <a:rPr lang="en-US" dirty="0" err="1">
                <a:ea typeface="ＭＳ Ｐゴシック" panose="020B0600070205080204" pitchFamily="34" charset="-128"/>
              </a:rPr>
              <a:t>AxDIMM</a:t>
            </a:r>
            <a:endParaRPr lang="en-US" dirty="0"/>
          </a:p>
        </p:txBody>
      </p:sp>
      <p:sp>
        <p:nvSpPr>
          <p:cNvPr id="4" name="Slide Number Placeholder 3">
            <a:extLst>
              <a:ext uri="{FF2B5EF4-FFF2-40B4-BE49-F238E27FC236}">
                <a16:creationId xmlns:a16="http://schemas.microsoft.com/office/drawing/2014/main" id="{B619BC15-04E4-CE45-A5CD-F24EA83F15FC}"/>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CD1901-9C11-6043-9FD4-59AF4C56F67D}"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sp>
        <p:nvSpPr>
          <p:cNvPr id="6" name="TextBox 5">
            <a:extLst>
              <a:ext uri="{FF2B5EF4-FFF2-40B4-BE49-F238E27FC236}">
                <a16:creationId xmlns:a16="http://schemas.microsoft.com/office/drawing/2014/main" id="{B4244B31-20C8-5E45-BC8F-1529A2E49349}"/>
              </a:ext>
            </a:extLst>
          </p:cNvPr>
          <p:cNvSpPr txBox="1"/>
          <p:nvPr/>
        </p:nvSpPr>
        <p:spPr>
          <a:xfrm>
            <a:off x="3403475" y="6538972"/>
            <a:ext cx="2347117"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https://youtu.be/2FMQg786GKs</a:t>
            </a:r>
            <a:endParaRPr kumimoji="0" lang="en-US" sz="12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C47709D4-E9A5-5944-9156-B2BFB7E01EF7}"/>
              </a:ext>
            </a:extLst>
          </p:cNvPr>
          <p:cNvPicPr>
            <a:picLocks noChangeAspect="1"/>
          </p:cNvPicPr>
          <p:nvPr/>
        </p:nvPicPr>
        <p:blipFill>
          <a:blip r:embed="rId3"/>
          <a:stretch>
            <a:fillRect/>
          </a:stretch>
        </p:blipFill>
        <p:spPr>
          <a:xfrm>
            <a:off x="800100" y="914400"/>
            <a:ext cx="7543800" cy="5520795"/>
          </a:xfrm>
          <a:prstGeom prst="rect">
            <a:avLst/>
          </a:prstGeom>
        </p:spPr>
      </p:pic>
      <p:pic>
        <p:nvPicPr>
          <p:cNvPr id="3" name="Picture 2" descr="safari.png">
            <a:extLst>
              <a:ext uri="{FF2B5EF4-FFF2-40B4-BE49-F238E27FC236}">
                <a16:creationId xmlns:a16="http://schemas.microsoft.com/office/drawing/2014/main" id="{8C6A2B0F-4276-5200-20D4-BB5DADDA3F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132437915"/>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Processing-in-Memory Landscape Today</a:t>
            </a:r>
          </a:p>
        </p:txBody>
      </p:sp>
      <p:sp>
        <p:nvSpPr>
          <p:cNvPr id="3" name="Content Placeholder 2"/>
          <p:cNvSpPr>
            <a:spLocks noGrp="1"/>
          </p:cNvSpPr>
          <p:nvPr>
            <p:ph idx="1"/>
          </p:nvPr>
        </p:nvSpPr>
        <p:spPr>
          <a:xfrm>
            <a:off x="228600" y="836712"/>
            <a:ext cx="8610600" cy="5193723"/>
          </a:xfrm>
        </p:spPr>
        <p:txBody>
          <a:bodyPr/>
          <a:lstStyle/>
          <a:p>
            <a:pPr marL="0" indent="0">
              <a:buNone/>
            </a:pPr>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07504" y="1214512"/>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9712" y="1052736"/>
            <a:ext cx="5040560" cy="361912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4"/>
          <a:stretch>
            <a:fillRect/>
          </a:stretch>
        </p:blipFill>
        <p:spPr>
          <a:xfrm>
            <a:off x="6948264" y="980728"/>
            <a:ext cx="1689100" cy="2451100"/>
          </a:xfrm>
          <a:prstGeom prst="rect">
            <a:avLst/>
          </a:prstGeom>
        </p:spPr>
      </p:pic>
      <p:pic>
        <p:nvPicPr>
          <p:cNvPr id="8" name="Picture 4">
            <a:extLst>
              <a:ext uri="{FF2B5EF4-FFF2-40B4-BE49-F238E27FC236}">
                <a16:creationId xmlns:a16="http://schemas.microsoft.com/office/drawing/2014/main" id="{78736F91-0BC9-C847-AB64-94496038DF6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97760" y="4581128"/>
            <a:ext cx="2173718" cy="145065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B988699-6AF6-3841-9CDD-4206BB7010B6}"/>
              </a:ext>
            </a:extLst>
          </p:cNvPr>
          <p:cNvSpPr txBox="1"/>
          <p:nvPr/>
        </p:nvSpPr>
        <p:spPr>
          <a:xfrm>
            <a:off x="7186632" y="6031782"/>
            <a:ext cx="124264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[UPMEM 2019]</a:t>
            </a:r>
          </a:p>
        </p:txBody>
      </p:sp>
      <p:pic>
        <p:nvPicPr>
          <p:cNvPr id="10" name="Picture 6" descr="Samsung's New HBM2 Memory Has 1.2 TFLOPS of Embedded Processing Power |  Tom's Hardware">
            <a:extLst>
              <a:ext uri="{FF2B5EF4-FFF2-40B4-BE49-F238E27FC236}">
                <a16:creationId xmlns:a16="http://schemas.microsoft.com/office/drawing/2014/main" id="{DB677117-788F-B745-91AC-7DC496BAD25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538" t="26829" r="12417" b="21602"/>
          <a:stretch/>
        </p:blipFill>
        <p:spPr bwMode="auto">
          <a:xfrm>
            <a:off x="3419872" y="4628696"/>
            <a:ext cx="2825358" cy="135551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11E3104-281D-B940-8970-5A8D461C8A51}"/>
              </a:ext>
            </a:extLst>
          </p:cNvPr>
          <p:cNvSpPr txBox="1"/>
          <p:nvPr/>
        </p:nvSpPr>
        <p:spPr>
          <a:xfrm>
            <a:off x="4167946" y="6011815"/>
            <a:ext cx="13292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[Samsung 2021]</a:t>
            </a:r>
          </a:p>
        </p:txBody>
      </p:sp>
      <p:pic>
        <p:nvPicPr>
          <p:cNvPr id="12" name="Picture 11">
            <a:extLst>
              <a:ext uri="{FF2B5EF4-FFF2-40B4-BE49-F238E27FC236}">
                <a16:creationId xmlns:a16="http://schemas.microsoft.com/office/drawing/2014/main" id="{09284518-A322-FA4A-A8BF-F522E389B2AE}"/>
              </a:ext>
            </a:extLst>
          </p:cNvPr>
          <p:cNvPicPr>
            <a:picLocks noChangeAspect="1"/>
          </p:cNvPicPr>
          <p:nvPr/>
        </p:nvPicPr>
        <p:blipFill>
          <a:blip r:embed="rId7"/>
          <a:stretch>
            <a:fillRect/>
          </a:stretch>
        </p:blipFill>
        <p:spPr>
          <a:xfrm>
            <a:off x="442700" y="4639795"/>
            <a:ext cx="2173719" cy="1390640"/>
          </a:xfrm>
          <a:prstGeom prst="rect">
            <a:avLst/>
          </a:prstGeom>
        </p:spPr>
      </p:pic>
      <p:sp>
        <p:nvSpPr>
          <p:cNvPr id="13" name="TextBox 12">
            <a:extLst>
              <a:ext uri="{FF2B5EF4-FFF2-40B4-BE49-F238E27FC236}">
                <a16:creationId xmlns:a16="http://schemas.microsoft.com/office/drawing/2014/main" id="{37B37708-47D2-AA4C-B681-2F27BAD859EE}"/>
              </a:ext>
            </a:extLst>
          </p:cNvPr>
          <p:cNvSpPr txBox="1"/>
          <p:nvPr/>
        </p:nvSpPr>
        <p:spPr>
          <a:xfrm>
            <a:off x="866557" y="6044659"/>
            <a:ext cx="132600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[SK Hynix 2022]</a:t>
            </a:r>
          </a:p>
        </p:txBody>
      </p:sp>
      <p:pic>
        <p:nvPicPr>
          <p:cNvPr id="14" name="Picture 13">
            <a:extLst>
              <a:ext uri="{FF2B5EF4-FFF2-40B4-BE49-F238E27FC236}">
                <a16:creationId xmlns:a16="http://schemas.microsoft.com/office/drawing/2014/main" id="{11910DB0-36D9-F1E7-F738-D7E414A3F485}"/>
              </a:ext>
            </a:extLst>
          </p:cNvPr>
          <p:cNvPicPr>
            <a:picLocks noChangeAspect="1"/>
          </p:cNvPicPr>
          <p:nvPr/>
        </p:nvPicPr>
        <p:blipFill>
          <a:blip r:embed="rId8"/>
          <a:stretch>
            <a:fillRect/>
          </a:stretch>
        </p:blipFill>
        <p:spPr>
          <a:xfrm>
            <a:off x="413504" y="2835288"/>
            <a:ext cx="1595405" cy="1605567"/>
          </a:xfrm>
          <a:prstGeom prst="rect">
            <a:avLst/>
          </a:prstGeom>
        </p:spPr>
      </p:pic>
      <p:sp>
        <p:nvSpPr>
          <p:cNvPr id="15" name="TextBox 14">
            <a:extLst>
              <a:ext uri="{FF2B5EF4-FFF2-40B4-BE49-F238E27FC236}">
                <a16:creationId xmlns:a16="http://schemas.microsoft.com/office/drawing/2014/main" id="{6D80C8E7-2665-4469-4CC0-DBACE1761498}"/>
              </a:ext>
            </a:extLst>
          </p:cNvPr>
          <p:cNvSpPr txBox="1"/>
          <p:nvPr/>
        </p:nvSpPr>
        <p:spPr>
          <a:xfrm>
            <a:off x="1947434" y="3944090"/>
            <a:ext cx="13292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[Samsung 2021]</a:t>
            </a:r>
          </a:p>
        </p:txBody>
      </p:sp>
      <p:sp>
        <p:nvSpPr>
          <p:cNvPr id="16" name="TextBox 15">
            <a:extLst>
              <a:ext uri="{FF2B5EF4-FFF2-40B4-BE49-F238E27FC236}">
                <a16:creationId xmlns:a16="http://schemas.microsoft.com/office/drawing/2014/main" id="{8C64CC0F-C747-9188-8A22-865BF7B7B2FD}"/>
              </a:ext>
            </a:extLst>
          </p:cNvPr>
          <p:cNvSpPr txBox="1"/>
          <p:nvPr/>
        </p:nvSpPr>
        <p:spPr>
          <a:xfrm>
            <a:off x="2065916" y="6509127"/>
            <a:ext cx="493596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This does not include many experimental chips and startups</a:t>
            </a:r>
          </a:p>
        </p:txBody>
      </p:sp>
      <p:pic>
        <p:nvPicPr>
          <p:cNvPr id="17" name="Picture 16">
            <a:extLst>
              <a:ext uri="{FF2B5EF4-FFF2-40B4-BE49-F238E27FC236}">
                <a16:creationId xmlns:a16="http://schemas.microsoft.com/office/drawing/2014/main" id="{DCA05738-9332-244C-A268-2008812B4A1B}"/>
              </a:ext>
            </a:extLst>
          </p:cNvPr>
          <p:cNvPicPr>
            <a:picLocks noChangeAspect="1"/>
          </p:cNvPicPr>
          <p:nvPr/>
        </p:nvPicPr>
        <p:blipFill>
          <a:blip r:embed="rId9"/>
          <a:stretch>
            <a:fillRect/>
          </a:stretch>
        </p:blipFill>
        <p:spPr>
          <a:xfrm>
            <a:off x="5270950" y="3244368"/>
            <a:ext cx="1316608" cy="1336760"/>
          </a:xfrm>
          <a:prstGeom prst="rect">
            <a:avLst/>
          </a:prstGeom>
        </p:spPr>
      </p:pic>
      <p:sp>
        <p:nvSpPr>
          <p:cNvPr id="18" name="TextBox 17">
            <a:extLst>
              <a:ext uri="{FF2B5EF4-FFF2-40B4-BE49-F238E27FC236}">
                <a16:creationId xmlns:a16="http://schemas.microsoft.com/office/drawing/2014/main" id="{07471B9D-8C0D-66E1-C07A-AB0CB025F226}"/>
              </a:ext>
            </a:extLst>
          </p:cNvPr>
          <p:cNvSpPr txBox="1"/>
          <p:nvPr/>
        </p:nvSpPr>
        <p:spPr>
          <a:xfrm>
            <a:off x="6550694" y="3834117"/>
            <a:ext cx="123944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[Alibaba 2022]</a:t>
            </a:r>
          </a:p>
        </p:txBody>
      </p:sp>
      <p:pic>
        <p:nvPicPr>
          <p:cNvPr id="19" name="Picture 18" descr="safari.png">
            <a:extLst>
              <a:ext uri="{FF2B5EF4-FFF2-40B4-BE49-F238E27FC236}">
                <a16:creationId xmlns:a16="http://schemas.microsoft.com/office/drawing/2014/main" id="{A3A755AB-6CB4-5B0F-06CE-EC25AA02C21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519329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1880" y="0"/>
            <a:ext cx="8610600" cy="908720"/>
          </a:xfrm>
        </p:spPr>
        <p:txBody>
          <a:bodyPr anchor="ctr" anchorCtr="0"/>
          <a:lstStyle/>
          <a:p>
            <a:r>
              <a:rPr lang="en-US" dirty="0"/>
              <a:t>Possible PNM Designs</a:t>
            </a:r>
          </a:p>
        </p:txBody>
      </p:sp>
      <p:sp>
        <p:nvSpPr>
          <p:cNvPr id="7" name="Marcador de número de diapositiva 6"/>
          <p:cNvSpPr>
            <a:spLocks noGrp="1"/>
          </p:cNvSpPr>
          <p:nvPr>
            <p:ph type="sldNum" sz="quarter" idx="11"/>
          </p:nvPr>
        </p:nvSpPr>
        <p:spPr>
          <a:xfrm>
            <a:off x="6781800" y="6324600"/>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panose="020B0600070205080204" pitchFamily="34" charset="-128"/>
              <a:cs typeface="+mn-cs"/>
            </a:endParaRPr>
          </a:p>
        </p:txBody>
      </p:sp>
      <p:grpSp>
        <p:nvGrpSpPr>
          <p:cNvPr id="5" name="Group 4">
            <a:extLst>
              <a:ext uri="{FF2B5EF4-FFF2-40B4-BE49-F238E27FC236}">
                <a16:creationId xmlns:a16="http://schemas.microsoft.com/office/drawing/2014/main" id="{EEA6D513-2C9C-5EA4-0839-4DE6C5D43D4D}"/>
              </a:ext>
            </a:extLst>
          </p:cNvPr>
          <p:cNvGrpSpPr/>
          <p:nvPr/>
        </p:nvGrpSpPr>
        <p:grpSpPr>
          <a:xfrm>
            <a:off x="-25152" y="2911258"/>
            <a:ext cx="9144000" cy="1581912"/>
            <a:chOff x="-25152" y="2911258"/>
            <a:chExt cx="9144000" cy="1581912"/>
          </a:xfrm>
        </p:grpSpPr>
        <p:sp>
          <p:nvSpPr>
            <p:cNvPr id="32" name="Marcador de contenido 2"/>
            <p:cNvSpPr txBox="1">
              <a:spLocks/>
            </p:cNvSpPr>
            <p:nvPr/>
          </p:nvSpPr>
          <p:spPr bwMode="auto">
            <a:xfrm>
              <a:off x="-25152" y="291125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Fixed-function</a:t>
              </a:r>
              <a:r>
                <a:rPr kumimoji="0" lang="en-US" sz="220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units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Hardware/software co-designed PIM for efficiency</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Mensa for NN Edge Inference</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Samsung HBM-PIM, SK </a:t>
              </a:r>
              <a:r>
                <a:rPr kumimoji="0" lang="en-US" sz="2000" b="0" i="0" u="none" strike="noStrike" kern="0" cap="none" spc="0" normalizeH="0" baseline="0" noProof="0" dirty="0" err="1">
                  <a:ln>
                    <a:noFill/>
                  </a:ln>
                  <a:solidFill>
                    <a:srgbClr val="000000"/>
                  </a:solidFill>
                  <a:effectLst/>
                  <a:uLnTx/>
                  <a:uFillTx/>
                  <a:latin typeface="Tahoma"/>
                  <a:ea typeface="ヒラギノ角ゴ Pro W3" pitchFamily="-108" charset="-128"/>
                  <a:cs typeface="ヒラギノ角ゴ Pro W3" pitchFamily="-108" charset="-128"/>
                </a:rPr>
                <a:t>hynix</a:t>
              </a: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t>
              </a:r>
              <a:r>
                <a:rPr kumimoji="0" lang="en-US" sz="2000" b="0" i="0" u="none" strike="noStrike" kern="0" cap="none" spc="0" normalizeH="0" baseline="0" noProof="0" dirty="0" err="1">
                  <a:ln>
                    <a:noFill/>
                  </a:ln>
                  <a:solidFill>
                    <a:srgbClr val="000000"/>
                  </a:solidFill>
                  <a:effectLst/>
                  <a:uLnTx/>
                  <a:uFillTx/>
                  <a:latin typeface="Tahoma"/>
                  <a:ea typeface="ヒラギノ角ゴ Pro W3" pitchFamily="-108" charset="-128"/>
                  <a:cs typeface="ヒラギノ角ゴ Pro W3" pitchFamily="-108" charset="-128"/>
                </a:rPr>
                <a:t>AiM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40" name="Group 39">
              <a:extLst>
                <a:ext uri="{FF2B5EF4-FFF2-40B4-BE49-F238E27FC236}">
                  <a16:creationId xmlns:a16="http://schemas.microsoft.com/office/drawing/2014/main" id="{87F5753F-84A9-368E-E840-8F74A0388B01}"/>
                </a:ext>
              </a:extLst>
            </p:cNvPr>
            <p:cNvGrpSpPr/>
            <p:nvPr/>
          </p:nvGrpSpPr>
          <p:grpSpPr>
            <a:xfrm>
              <a:off x="7285010" y="2960948"/>
              <a:ext cx="1664208" cy="1466418"/>
              <a:chOff x="7300280" y="3068960"/>
              <a:chExt cx="1664208" cy="1466418"/>
            </a:xfrm>
          </p:grpSpPr>
          <p:sp>
            <p:nvSpPr>
              <p:cNvPr id="11" name="Rounded Rectangle 71"/>
              <p:cNvSpPr/>
              <p:nvPr/>
            </p:nvSpPr>
            <p:spPr>
              <a:xfrm>
                <a:off x="7300280" y="3068960"/>
                <a:ext cx="1664208"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sp>
            <p:nvSpPr>
              <p:cNvPr id="8" name="Rounded Rectangle 81"/>
              <p:cNvSpPr/>
              <p:nvPr/>
            </p:nvSpPr>
            <p:spPr>
              <a:xfrm>
                <a:off x="7423588" y="3175495"/>
                <a:ext cx="1408176" cy="410596"/>
              </a:xfrm>
              <a:prstGeom prst="roundRect">
                <a:avLst/>
              </a:prstGeom>
              <a:solidFill>
                <a:srgbClr val="00B0F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1</a:t>
                </a:r>
              </a:p>
            </p:txBody>
          </p:sp>
          <p:sp>
            <p:nvSpPr>
              <p:cNvPr id="9" name="Rounded Rectangle 82"/>
              <p:cNvSpPr/>
              <p:nvPr/>
            </p:nvSpPr>
            <p:spPr>
              <a:xfrm>
                <a:off x="7422388" y="4027599"/>
                <a:ext cx="1408176" cy="410598"/>
              </a:xfrm>
              <a:prstGeom prst="roundRect">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N</a:t>
                </a:r>
              </a:p>
            </p:txBody>
          </p:sp>
          <p:sp>
            <p:nvSpPr>
              <p:cNvPr id="4" name="CuadroTexto 3"/>
              <p:cNvSpPr txBox="1"/>
              <p:nvPr/>
            </p:nvSpPr>
            <p:spPr>
              <a:xfrm rot="5400000">
                <a:off x="8007866" y="3612341"/>
                <a:ext cx="441146"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s-I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grpSp>
        <p:nvGrpSpPr>
          <p:cNvPr id="6" name="Group 5">
            <a:extLst>
              <a:ext uri="{FF2B5EF4-FFF2-40B4-BE49-F238E27FC236}">
                <a16:creationId xmlns:a16="http://schemas.microsoft.com/office/drawing/2014/main" id="{021E579F-56E3-67FF-97EE-00CC868080F4}"/>
              </a:ext>
            </a:extLst>
          </p:cNvPr>
          <p:cNvGrpSpPr/>
          <p:nvPr/>
        </p:nvGrpSpPr>
        <p:grpSpPr>
          <a:xfrm>
            <a:off x="-25152" y="4941168"/>
            <a:ext cx="9144000" cy="1581912"/>
            <a:chOff x="-25152" y="4941168"/>
            <a:chExt cx="9144000" cy="1581912"/>
          </a:xfrm>
        </p:grpSpPr>
        <p:sp>
          <p:nvSpPr>
            <p:cNvPr id="33" name="Marcador de contenido 2"/>
            <p:cNvSpPr txBox="1">
              <a:spLocks/>
            </p:cNvSpPr>
            <p:nvPr/>
          </p:nvSpPr>
          <p:spPr bwMode="auto">
            <a:xfrm>
              <a:off x="-25152" y="494116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Reconfigurable</a:t>
              </a:r>
              <a:r>
                <a:rPr kumimoji="0" lang="en-US" sz="220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architectures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PNM cores coupled with FPGAs, CGRA</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effectLst/>
                  <a:uLnTx/>
                  <a:uFillTx/>
                  <a:latin typeface="Tahoma"/>
                  <a:ea typeface="ヒラギノ角ゴ Pro W3" pitchFamily="-108" charset="-128"/>
                  <a:cs typeface="ヒラギノ角ゴ Pro W3" pitchFamily="-108" charset="-128"/>
                </a:rPr>
                <a:t>E.g. from academia: NERO for Weather Prediction</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effectLst/>
                  <a:uLnTx/>
                  <a:uFillTx/>
                  <a:latin typeface="Tahoma"/>
                  <a:ea typeface="ヒラギノ角ゴ Pro W3" pitchFamily="-108" charset="-128"/>
                  <a:cs typeface="ヒラギノ角ゴ Pro W3" pitchFamily="-108" charset="-128"/>
                </a:rPr>
                <a:t>E.g. from industry: Samsung </a:t>
              </a:r>
              <a:r>
                <a:rPr kumimoji="0" lang="en-US" sz="2000" b="0" i="0" u="none" strike="noStrike" kern="0" cap="none" spc="0" normalizeH="0" baseline="0" noProof="0" dirty="0" err="1">
                  <a:ln>
                    <a:noFill/>
                  </a:ln>
                  <a:effectLst/>
                  <a:uLnTx/>
                  <a:uFillTx/>
                  <a:latin typeface="Tahoma"/>
                  <a:ea typeface="ヒラギノ角ゴ Pro W3" pitchFamily="-108" charset="-128"/>
                  <a:cs typeface="ヒラギノ角ゴ Pro W3" pitchFamily="-108" charset="-128"/>
                </a:rPr>
                <a:t>AxDIMM</a:t>
              </a:r>
              <a:endParaRPr kumimoji="0" lang="en-US" sz="2000" b="0" i="0" u="none" strike="noStrike" kern="0" cap="none" spc="0" normalizeH="0" baseline="0" noProof="0" dirty="0">
                <a:ln>
                  <a:noFill/>
                </a:ln>
                <a:effectLst/>
                <a:uLnTx/>
                <a:uFillTx/>
                <a:latin typeface="Tahoma"/>
                <a:ea typeface="ヒラギノ角ゴ Pro W3" pitchFamily="-108" charset="-128"/>
                <a:cs typeface="ヒラギノ角ゴ Pro W3" pitchFamily="-108" charset="-128"/>
              </a:endParaRPr>
            </a:p>
          </p:txBody>
        </p:sp>
        <p:grpSp>
          <p:nvGrpSpPr>
            <p:cNvPr id="10" name="Group 9"/>
            <p:cNvGrpSpPr/>
            <p:nvPr/>
          </p:nvGrpSpPr>
          <p:grpSpPr>
            <a:xfrm>
              <a:off x="7272613" y="4941168"/>
              <a:ext cx="1689003" cy="1466418"/>
              <a:chOff x="3754512" y="4698886"/>
              <a:chExt cx="1689003" cy="1466418"/>
            </a:xfrm>
          </p:grpSpPr>
          <p:sp>
            <p:nvSpPr>
              <p:cNvPr id="25" name="Rounded Rectangle 88"/>
              <p:cNvSpPr/>
              <p:nvPr/>
            </p:nvSpPr>
            <p:spPr>
              <a:xfrm>
                <a:off x="3771011" y="4698886"/>
                <a:ext cx="1665085"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26" name="Group 89"/>
              <p:cNvGrpSpPr/>
              <p:nvPr/>
            </p:nvGrpSpPr>
            <p:grpSpPr>
              <a:xfrm>
                <a:off x="3754512" y="4788440"/>
                <a:ext cx="1689003" cy="1268382"/>
                <a:chOff x="4774667" y="3750799"/>
                <a:chExt cx="2654919" cy="730738"/>
              </a:xfrm>
            </p:grpSpPr>
            <p:sp>
              <p:nvSpPr>
                <p:cNvPr id="27" name="Rounded Rectangle 94"/>
                <p:cNvSpPr/>
                <p:nvPr/>
              </p:nvSpPr>
              <p:spPr>
                <a:xfrm>
                  <a:off x="5014612" y="3750799"/>
                  <a:ext cx="2212432" cy="730738"/>
                </a:xfrm>
                <a:prstGeom prst="roundRect">
                  <a:avLst/>
                </a:prstGeom>
                <a:solidFill>
                  <a:schemeClr val="accent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Tahoma"/>
                    <a:ea typeface="+mn-ea"/>
                    <a:cs typeface="+mn-cs"/>
                  </a:endParaRPr>
                </a:p>
              </p:txBody>
            </p:sp>
            <p:sp>
              <p:nvSpPr>
                <p:cNvPr id="29" name="TextBox 96"/>
                <p:cNvSpPr txBox="1"/>
                <p:nvPr/>
              </p:nvSpPr>
              <p:spPr>
                <a:xfrm>
                  <a:off x="4774667" y="3958225"/>
                  <a:ext cx="2654919" cy="30143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Reconfigurable Accelerator</a:t>
                  </a:r>
                </a:p>
              </p:txBody>
            </p:sp>
          </p:grpSp>
        </p:grpSp>
      </p:grpSp>
      <p:grpSp>
        <p:nvGrpSpPr>
          <p:cNvPr id="3" name="Group 2">
            <a:extLst>
              <a:ext uri="{FF2B5EF4-FFF2-40B4-BE49-F238E27FC236}">
                <a16:creationId xmlns:a16="http://schemas.microsoft.com/office/drawing/2014/main" id="{B5D277D6-093D-0C49-0A7E-6E5FDF9091F2}"/>
              </a:ext>
            </a:extLst>
          </p:cNvPr>
          <p:cNvGrpSpPr/>
          <p:nvPr/>
        </p:nvGrpSpPr>
        <p:grpSpPr>
          <a:xfrm>
            <a:off x="-25152" y="881348"/>
            <a:ext cx="9144000" cy="1581912"/>
            <a:chOff x="-25152" y="881348"/>
            <a:chExt cx="9144000" cy="1581912"/>
          </a:xfrm>
        </p:grpSpPr>
        <p:sp>
          <p:nvSpPr>
            <p:cNvPr id="34" name="Marcador de contenido 2"/>
            <p:cNvSpPr txBox="1">
              <a:spLocks/>
            </p:cNvSpPr>
            <p:nvPr/>
          </p:nvSpPr>
          <p:spPr bwMode="auto">
            <a:xfrm>
              <a:off x="-25152" y="88134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General-purpose</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programmable cores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Wimpy cores (possibility of running any workload)</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Tesseract PIM for Graph Processing</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UPMEM PIM</a:t>
              </a:r>
            </a:p>
          </p:txBody>
        </p:sp>
        <p:grpSp>
          <p:nvGrpSpPr>
            <p:cNvPr id="39" name="Group 38">
              <a:extLst>
                <a:ext uri="{FF2B5EF4-FFF2-40B4-BE49-F238E27FC236}">
                  <a16:creationId xmlns:a16="http://schemas.microsoft.com/office/drawing/2014/main" id="{DB8BFBE2-8762-C2FC-0709-950D15E27223}"/>
                </a:ext>
              </a:extLst>
            </p:cNvPr>
            <p:cNvGrpSpPr/>
            <p:nvPr/>
          </p:nvGrpSpPr>
          <p:grpSpPr>
            <a:xfrm>
              <a:off x="7283135" y="980728"/>
              <a:ext cx="1667959" cy="1466418"/>
              <a:chOff x="7296529" y="980728"/>
              <a:chExt cx="1667959" cy="1466418"/>
            </a:xfrm>
          </p:grpSpPr>
          <p:sp>
            <p:nvSpPr>
              <p:cNvPr id="16" name="Rounded Rectangle 88"/>
              <p:cNvSpPr/>
              <p:nvPr/>
            </p:nvSpPr>
            <p:spPr>
              <a:xfrm>
                <a:off x="7296529" y="980728"/>
                <a:ext cx="1667959"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36" name="Group 35">
                <a:extLst>
                  <a:ext uri="{FF2B5EF4-FFF2-40B4-BE49-F238E27FC236}">
                    <a16:creationId xmlns:a16="http://schemas.microsoft.com/office/drawing/2014/main" id="{92C53D3A-D172-02EE-CA4C-04FA14B3D6D1}"/>
                  </a:ext>
                </a:extLst>
              </p:cNvPr>
              <p:cNvGrpSpPr/>
              <p:nvPr/>
            </p:nvGrpSpPr>
            <p:grpSpPr>
              <a:xfrm>
                <a:off x="7422388" y="1118073"/>
                <a:ext cx="1409932" cy="1230807"/>
                <a:chOff x="7422388" y="1118073"/>
                <a:chExt cx="1409932" cy="1230807"/>
              </a:xfrm>
            </p:grpSpPr>
            <p:sp>
              <p:nvSpPr>
                <p:cNvPr id="19" name="Rounded Rectangle 95"/>
                <p:cNvSpPr/>
                <p:nvPr/>
              </p:nvSpPr>
              <p:spPr>
                <a:xfrm>
                  <a:off x="7480149" y="2055597"/>
                  <a:ext cx="1291979" cy="293283"/>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ahoma"/>
                      <a:ea typeface="+mn-ea"/>
                      <a:cs typeface="+mn-cs"/>
                    </a:rPr>
                    <a:t>Cache</a:t>
                  </a:r>
                  <a:endParaRPr kumimoji="0" lang="en-US" sz="1100" b="1" i="0" u="none" strike="noStrike" kern="1200" cap="none" spc="0" normalizeH="0" baseline="0" noProof="0" dirty="0">
                    <a:ln>
                      <a:noFill/>
                    </a:ln>
                    <a:solidFill>
                      <a:srgbClr val="000000"/>
                    </a:solidFill>
                    <a:effectLst/>
                    <a:uLnTx/>
                    <a:uFillTx/>
                    <a:latin typeface="Tahoma"/>
                    <a:ea typeface="+mn-ea"/>
                    <a:cs typeface="+mn-cs"/>
                  </a:endParaRPr>
                </a:p>
              </p:txBody>
            </p:sp>
            <p:sp>
              <p:nvSpPr>
                <p:cNvPr id="18" name="Rounded Rectangle 94"/>
                <p:cNvSpPr/>
                <p:nvPr/>
              </p:nvSpPr>
              <p:spPr>
                <a:xfrm>
                  <a:off x="7422388" y="1118073"/>
                  <a:ext cx="1409932" cy="879852"/>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PIM Core</a:t>
                  </a:r>
                </a:p>
              </p:txBody>
            </p:sp>
          </p:grpSp>
        </p:grpSp>
      </p:grpSp>
      <p:pic>
        <p:nvPicPr>
          <p:cNvPr id="12" name="Picture 11" descr="safari.png">
            <a:extLst>
              <a:ext uri="{FF2B5EF4-FFF2-40B4-BE49-F238E27FC236}">
                <a16:creationId xmlns:a16="http://schemas.microsoft.com/office/drawing/2014/main" id="{588CF2F1-3362-395F-B719-4D10B5965D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391525359"/>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8B247-8B3E-024A-9717-C4ABA7B35A1E}"/>
              </a:ext>
            </a:extLst>
          </p:cNvPr>
          <p:cNvSpPr>
            <a:spLocks noGrp="1"/>
          </p:cNvSpPr>
          <p:nvPr>
            <p:ph type="title"/>
          </p:nvPr>
        </p:nvSpPr>
        <p:spPr>
          <a:xfrm>
            <a:off x="228600" y="152400"/>
            <a:ext cx="8915400" cy="1066800"/>
          </a:xfrm>
        </p:spPr>
        <p:txBody>
          <a:bodyPr/>
          <a:lstStyle/>
          <a:p>
            <a:r>
              <a:rPr lang="en-US" sz="4000" dirty="0"/>
              <a:t>Research Tools PNM: DAMOV-SIM</a:t>
            </a:r>
            <a:endParaRPr lang="en-US" dirty="0"/>
          </a:p>
        </p:txBody>
      </p:sp>
      <p:sp>
        <p:nvSpPr>
          <p:cNvPr id="3" name="Content Placeholder 2">
            <a:extLst>
              <a:ext uri="{FF2B5EF4-FFF2-40B4-BE49-F238E27FC236}">
                <a16:creationId xmlns:a16="http://schemas.microsoft.com/office/drawing/2014/main" id="{14C9A10E-D91C-A242-904A-DBA5990779A0}"/>
              </a:ext>
            </a:extLst>
          </p:cNvPr>
          <p:cNvSpPr>
            <a:spLocks noGrp="1"/>
          </p:cNvSpPr>
          <p:nvPr>
            <p:ph idx="1"/>
          </p:nvPr>
        </p:nvSpPr>
        <p:spPr>
          <a:xfrm>
            <a:off x="228600" y="980728"/>
            <a:ext cx="8610600" cy="5195664"/>
          </a:xfrm>
        </p:spPr>
        <p:txBody>
          <a:bodyPr/>
          <a:lstStyle/>
          <a:p>
            <a:r>
              <a:rPr lang="en-US" sz="1650" dirty="0"/>
              <a:t>Geraldo F. Oliveira, Juan Gomez-Luna, Lois </a:t>
            </a:r>
            <a:r>
              <a:rPr lang="en-US" sz="1650" dirty="0" err="1"/>
              <a:t>Orosa</a:t>
            </a:r>
            <a:r>
              <a:rPr lang="en-US" sz="1650" dirty="0"/>
              <a:t>, </a:t>
            </a:r>
            <a:r>
              <a:rPr lang="en-US" sz="1650" dirty="0" err="1"/>
              <a:t>Saugata</a:t>
            </a:r>
            <a:r>
              <a:rPr lang="en-US" sz="1650" dirty="0"/>
              <a:t> Ghose, Nandita Vijaykumar, Ivan </a:t>
            </a:r>
            <a:r>
              <a:rPr lang="en-US" sz="1650" dirty="0" err="1"/>
              <a:t>fernandez</a:t>
            </a:r>
            <a:r>
              <a:rPr lang="en-US" sz="1650" dirty="0"/>
              <a:t>, Mohammad </a:t>
            </a:r>
            <a:r>
              <a:rPr lang="en-US" sz="1650" dirty="0" err="1"/>
              <a:t>Sadrosadati</a:t>
            </a:r>
            <a:r>
              <a:rPr lang="en-US" sz="1650" dirty="0"/>
              <a:t>, and Onur Mutlu,</a:t>
            </a:r>
            <a:br>
              <a:rPr lang="en-US" sz="1650" dirty="0"/>
            </a:br>
            <a:r>
              <a:rPr lang="en-US" sz="1650" b="1" dirty="0">
                <a:solidFill>
                  <a:srgbClr val="0000FF"/>
                </a:solidFill>
                <a:hlinkClick r:id="rId2">
                  <a:extLst>
                    <a:ext uri="{A12FA001-AC4F-418D-AE19-62706E023703}">
                      <ahyp:hlinkClr xmlns:ahyp="http://schemas.microsoft.com/office/drawing/2018/hyperlinkcolor" val="tx"/>
                    </a:ext>
                  </a:extLst>
                </a:hlinkClick>
              </a:rPr>
              <a:t>"DAMOV: A New Methodology and Benchmark Suite for Evaluating Data Movement Bottlenecks"</a:t>
            </a:r>
            <a:br>
              <a:rPr lang="en-US" sz="1650" dirty="0">
                <a:solidFill>
                  <a:srgbClr val="0000FF"/>
                </a:solidFill>
              </a:rPr>
            </a:br>
            <a:r>
              <a:rPr lang="en-US" sz="1650" b="1" i="1" dirty="0">
                <a:hlinkClick r:id="rId3"/>
              </a:rPr>
              <a:t>IEEE Access</a:t>
            </a:r>
            <a:r>
              <a:rPr lang="en-US" sz="1650" dirty="0"/>
              <a:t>, 8 September 2021.</a:t>
            </a:r>
            <a:br>
              <a:rPr lang="en-US" sz="1650" dirty="0"/>
            </a:br>
            <a:r>
              <a:rPr lang="en-US" sz="1650" i="1" dirty="0"/>
              <a:t>Preprint in </a:t>
            </a:r>
            <a:r>
              <a:rPr lang="en-US" sz="1650" b="1" i="1" dirty="0">
                <a:hlinkClick r:id="rId4"/>
              </a:rPr>
              <a:t>arXiv</a:t>
            </a:r>
            <a:r>
              <a:rPr lang="en-US" sz="1650" dirty="0"/>
              <a:t>, 8 May 2021.</a:t>
            </a:r>
            <a:br>
              <a:rPr lang="en-US" sz="1650" dirty="0"/>
            </a:br>
            <a:r>
              <a:rPr lang="en-US" sz="1650" dirty="0"/>
              <a:t>[</a:t>
            </a:r>
            <a:r>
              <a:rPr lang="en-US" sz="1650" dirty="0">
                <a:hlinkClick r:id="rId5"/>
              </a:rPr>
              <a:t>arXiv preprint</a:t>
            </a:r>
            <a:r>
              <a:rPr lang="en-US" sz="1650" dirty="0"/>
              <a:t>]</a:t>
            </a:r>
            <a:br>
              <a:rPr lang="en-US" sz="1650" dirty="0"/>
            </a:br>
            <a:r>
              <a:rPr lang="en-US" sz="1650" dirty="0"/>
              <a:t>[</a:t>
            </a:r>
            <a:r>
              <a:rPr lang="en-US" sz="1650" dirty="0">
                <a:hlinkClick r:id="rId3"/>
              </a:rPr>
              <a:t>IEEE Access version</a:t>
            </a:r>
            <a:r>
              <a:rPr lang="en-US" sz="1650" dirty="0"/>
              <a:t>]</a:t>
            </a:r>
            <a:br>
              <a:rPr lang="en-US" sz="1650" dirty="0"/>
            </a:br>
            <a:r>
              <a:rPr lang="en-US" sz="1650" dirty="0"/>
              <a:t>[</a:t>
            </a:r>
            <a:r>
              <a:rPr lang="en-US" sz="1650" dirty="0">
                <a:hlinkClick r:id="rId6"/>
              </a:rPr>
              <a:t>DAMOV Suite and Simulator Source Code</a:t>
            </a:r>
            <a:r>
              <a:rPr lang="en-US" sz="1650" dirty="0"/>
              <a:t>]</a:t>
            </a:r>
            <a:br>
              <a:rPr lang="en-US" sz="1650" dirty="0"/>
            </a:br>
            <a:r>
              <a:rPr lang="en-US" sz="1650" dirty="0"/>
              <a:t>[</a:t>
            </a:r>
            <a:r>
              <a:rPr lang="en-US" sz="1650" dirty="0">
                <a:hlinkClick r:id="rId7"/>
              </a:rPr>
              <a:t>SAFARI Live Seminar Video</a:t>
            </a:r>
            <a:r>
              <a:rPr lang="en-US" sz="1650" dirty="0"/>
              <a:t> (2 </a:t>
            </a:r>
            <a:r>
              <a:rPr lang="en-US" sz="1650" dirty="0" err="1"/>
              <a:t>hrs</a:t>
            </a:r>
            <a:r>
              <a:rPr lang="en-US" sz="1650" dirty="0"/>
              <a:t> 40 mins)]</a:t>
            </a:r>
            <a:br>
              <a:rPr lang="en-US" sz="1650" dirty="0"/>
            </a:br>
            <a:r>
              <a:rPr lang="en-US" sz="1650" dirty="0"/>
              <a:t>[</a:t>
            </a:r>
            <a:r>
              <a:rPr lang="en-US" sz="1650" dirty="0">
                <a:hlinkClick r:id="rId8"/>
              </a:rPr>
              <a:t>Short Talk Video</a:t>
            </a:r>
            <a:r>
              <a:rPr lang="en-US" sz="1650" dirty="0"/>
              <a:t> (21 minutes)]</a:t>
            </a:r>
          </a:p>
          <a:p>
            <a:pPr marL="0" indent="0">
              <a:buNone/>
            </a:pPr>
            <a:br>
              <a:rPr lang="en-US" sz="1650" dirty="0"/>
            </a:br>
            <a:br>
              <a:rPr lang="en-US" sz="1650" dirty="0"/>
            </a:br>
            <a:endParaRPr lang="en-US" sz="1650" dirty="0"/>
          </a:p>
        </p:txBody>
      </p:sp>
      <p:sp>
        <p:nvSpPr>
          <p:cNvPr id="4" name="Slide Number Placeholder 3">
            <a:extLst>
              <a:ext uri="{FF2B5EF4-FFF2-40B4-BE49-F238E27FC236}">
                <a16:creationId xmlns:a16="http://schemas.microsoft.com/office/drawing/2014/main" id="{52DD8C28-F3C5-4847-B73F-7269464021F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60798F91-C924-1941-860B-F0C51011C7CB}"/>
              </a:ext>
            </a:extLst>
          </p:cNvPr>
          <p:cNvPicPr>
            <a:picLocks noChangeAspect="1"/>
          </p:cNvPicPr>
          <p:nvPr/>
        </p:nvPicPr>
        <p:blipFill>
          <a:blip r:embed="rId9"/>
          <a:stretch>
            <a:fillRect/>
          </a:stretch>
        </p:blipFill>
        <p:spPr>
          <a:xfrm>
            <a:off x="1631950" y="4135438"/>
            <a:ext cx="5803900" cy="2565400"/>
          </a:xfrm>
          <a:prstGeom prst="rect">
            <a:avLst/>
          </a:prstGeom>
        </p:spPr>
      </p:pic>
    </p:spTree>
    <p:extLst>
      <p:ext uri="{BB962C8B-B14F-4D97-AF65-F5344CB8AC3E}">
        <p14:creationId xmlns:p14="http://schemas.microsoft.com/office/powerpoint/2010/main" val="2115124573"/>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4652E-FCDE-894E-960B-093E3B733EF3}"/>
              </a:ext>
            </a:extLst>
          </p:cNvPr>
          <p:cNvSpPr>
            <a:spLocks noGrp="1"/>
          </p:cNvSpPr>
          <p:nvPr>
            <p:ph type="title"/>
          </p:nvPr>
        </p:nvSpPr>
        <p:spPr/>
        <p:txBody>
          <a:bodyPr/>
          <a:lstStyle/>
          <a:p>
            <a:r>
              <a:rPr lang="en-US" sz="3200" dirty="0"/>
              <a:t>Step 3: Memory Bottleneck Classification (2/2)</a:t>
            </a:r>
          </a:p>
        </p:txBody>
      </p:sp>
      <p:sp>
        <p:nvSpPr>
          <p:cNvPr id="3" name="Content Placeholder 2">
            <a:extLst>
              <a:ext uri="{FF2B5EF4-FFF2-40B4-BE49-F238E27FC236}">
                <a16:creationId xmlns:a16="http://schemas.microsoft.com/office/drawing/2014/main" id="{AC46BFED-3922-D843-8C58-2A4F2B896BA6}"/>
              </a:ext>
            </a:extLst>
          </p:cNvPr>
          <p:cNvSpPr>
            <a:spLocks noGrp="1"/>
          </p:cNvSpPr>
          <p:nvPr>
            <p:ph idx="1"/>
          </p:nvPr>
        </p:nvSpPr>
        <p:spPr>
          <a:xfrm>
            <a:off x="-5827" y="792756"/>
            <a:ext cx="8987622" cy="1323642"/>
          </a:xfrm>
        </p:spPr>
        <p:txBody>
          <a:bodyPr/>
          <a:lstStyle/>
          <a:p>
            <a:r>
              <a:rPr lang="en-US" b="1" dirty="0">
                <a:solidFill>
                  <a:schemeClr val="accent1">
                    <a:lumMod val="75000"/>
                  </a:schemeClr>
                </a:solidFill>
              </a:rPr>
              <a:t>Goal: </a:t>
            </a:r>
            <a:r>
              <a:rPr lang="en-US" dirty="0"/>
              <a:t>identify</a:t>
            </a:r>
            <a:r>
              <a:rPr lang="en-US" dirty="0">
                <a:solidFill>
                  <a:schemeClr val="accent1">
                    <a:lumMod val="75000"/>
                  </a:schemeClr>
                </a:solidFill>
              </a:rPr>
              <a:t> </a:t>
            </a:r>
            <a:r>
              <a:rPr lang="en-US" dirty="0"/>
              <a:t>the specific </a:t>
            </a:r>
            <a:r>
              <a:rPr lang="en-US" dirty="0">
                <a:solidFill>
                  <a:schemeClr val="accent5"/>
                </a:solidFill>
              </a:rPr>
              <a:t>sources of data movement </a:t>
            </a:r>
            <a:r>
              <a:rPr lang="en-US" dirty="0"/>
              <a:t>bottlenecks</a:t>
            </a:r>
          </a:p>
        </p:txBody>
      </p:sp>
      <p:grpSp>
        <p:nvGrpSpPr>
          <p:cNvPr id="14" name="Group 13">
            <a:extLst>
              <a:ext uri="{FF2B5EF4-FFF2-40B4-BE49-F238E27FC236}">
                <a16:creationId xmlns:a16="http://schemas.microsoft.com/office/drawing/2014/main" id="{86FA803D-9239-2A48-B5DB-BE2A11B964E9}"/>
              </a:ext>
            </a:extLst>
          </p:cNvPr>
          <p:cNvGrpSpPr/>
          <p:nvPr/>
        </p:nvGrpSpPr>
        <p:grpSpPr>
          <a:xfrm>
            <a:off x="248685" y="2077363"/>
            <a:ext cx="3241964" cy="2309975"/>
            <a:chOff x="5493571" y="713530"/>
            <a:chExt cx="3241964" cy="2309975"/>
          </a:xfrm>
        </p:grpSpPr>
        <p:sp>
          <p:nvSpPr>
            <p:cNvPr id="16" name="Rounded Rectangle 15">
              <a:extLst>
                <a:ext uri="{FF2B5EF4-FFF2-40B4-BE49-F238E27FC236}">
                  <a16:creationId xmlns:a16="http://schemas.microsoft.com/office/drawing/2014/main" id="{48A74E2D-B346-4343-B28C-46F5486C450D}"/>
                </a:ext>
              </a:extLst>
            </p:cNvPr>
            <p:cNvSpPr/>
            <p:nvPr/>
          </p:nvSpPr>
          <p:spPr>
            <a:xfrm rot="5400000">
              <a:off x="6088247" y="376218"/>
              <a:ext cx="2052611" cy="3241964"/>
            </a:xfrm>
            <a:prstGeom prst="roundRect">
              <a:avLst/>
            </a:prstGeom>
            <a:solidFill>
              <a:schemeClr val="bg1">
                <a:lumMod val="95000"/>
                <a:alpha val="61961"/>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7" name="Group 16">
              <a:extLst>
                <a:ext uri="{FF2B5EF4-FFF2-40B4-BE49-F238E27FC236}">
                  <a16:creationId xmlns:a16="http://schemas.microsoft.com/office/drawing/2014/main" id="{27D506A2-2D83-1740-8EE3-DDDE4677DB27}"/>
                </a:ext>
              </a:extLst>
            </p:cNvPr>
            <p:cNvGrpSpPr/>
            <p:nvPr/>
          </p:nvGrpSpPr>
          <p:grpSpPr>
            <a:xfrm>
              <a:off x="5812044" y="713530"/>
              <a:ext cx="2646942" cy="385689"/>
              <a:chOff x="5882737" y="736482"/>
              <a:chExt cx="2646942" cy="385689"/>
            </a:xfrm>
          </p:grpSpPr>
          <p:sp>
            <p:nvSpPr>
              <p:cNvPr id="18" name="Rectangle 17">
                <a:extLst>
                  <a:ext uri="{FF2B5EF4-FFF2-40B4-BE49-F238E27FC236}">
                    <a16:creationId xmlns:a16="http://schemas.microsoft.com/office/drawing/2014/main" id="{272F69AF-AAF8-B84B-9712-546F64E76BC7}"/>
                  </a:ext>
                </a:extLst>
              </p:cNvPr>
              <p:cNvSpPr/>
              <p:nvPr/>
            </p:nvSpPr>
            <p:spPr>
              <a:xfrm>
                <a:off x="5911178" y="736482"/>
                <a:ext cx="2574994" cy="374112"/>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CB8DCBE5-9997-7A45-969E-E6BAFCC2B72C}"/>
                  </a:ext>
                </a:extLst>
              </p:cNvPr>
              <p:cNvSpPr/>
              <p:nvPr/>
            </p:nvSpPr>
            <p:spPr>
              <a:xfrm>
                <a:off x="5882737" y="752839"/>
                <a:ext cx="264694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DAMOV-SIM Simulator</a:t>
                </a:r>
              </a:p>
            </p:txBody>
          </p:sp>
        </p:grpSp>
      </p:grpSp>
      <p:grpSp>
        <p:nvGrpSpPr>
          <p:cNvPr id="20" name="Group 19">
            <a:extLst>
              <a:ext uri="{FF2B5EF4-FFF2-40B4-BE49-F238E27FC236}">
                <a16:creationId xmlns:a16="http://schemas.microsoft.com/office/drawing/2014/main" id="{9AD8E6E5-350F-9E41-810F-C543D5490CE2}"/>
              </a:ext>
            </a:extLst>
          </p:cNvPr>
          <p:cNvGrpSpPr/>
          <p:nvPr/>
        </p:nvGrpSpPr>
        <p:grpSpPr>
          <a:xfrm>
            <a:off x="75991" y="2563381"/>
            <a:ext cx="3588707" cy="1805663"/>
            <a:chOff x="5278720" y="1343991"/>
            <a:chExt cx="2210591" cy="1423850"/>
          </a:xfrm>
        </p:grpSpPr>
        <p:grpSp>
          <p:nvGrpSpPr>
            <p:cNvPr id="21" name="Group 20">
              <a:extLst>
                <a:ext uri="{FF2B5EF4-FFF2-40B4-BE49-F238E27FC236}">
                  <a16:creationId xmlns:a16="http://schemas.microsoft.com/office/drawing/2014/main" id="{6DEA2C40-C291-2549-86FC-552ECDD01061}"/>
                </a:ext>
              </a:extLst>
            </p:cNvPr>
            <p:cNvGrpSpPr/>
            <p:nvPr/>
          </p:nvGrpSpPr>
          <p:grpSpPr>
            <a:xfrm>
              <a:off x="5575959" y="1343991"/>
              <a:ext cx="1616112" cy="1154394"/>
              <a:chOff x="4488718" y="4513524"/>
              <a:chExt cx="1141898" cy="839646"/>
            </a:xfrm>
          </p:grpSpPr>
          <p:sp>
            <p:nvSpPr>
              <p:cNvPr id="23" name="Rounded Rectangle 22">
                <a:extLst>
                  <a:ext uri="{FF2B5EF4-FFF2-40B4-BE49-F238E27FC236}">
                    <a16:creationId xmlns:a16="http://schemas.microsoft.com/office/drawing/2014/main" id="{C519CAA4-D568-C542-AB78-AE8498B4E202}"/>
                  </a:ext>
                </a:extLst>
              </p:cNvPr>
              <p:cNvSpPr/>
              <p:nvPr/>
            </p:nvSpPr>
            <p:spPr>
              <a:xfrm>
                <a:off x="4488718" y="4513524"/>
                <a:ext cx="1141898" cy="824697"/>
              </a:xfrm>
              <a:prstGeom prst="roundRect">
                <a:avLst/>
              </a:prstGeom>
              <a:solidFill>
                <a:schemeClr val="accent5">
                  <a:lumMod val="20000"/>
                  <a:lumOff val="80000"/>
                  <a:alpha val="61961"/>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70AD47">
                      <a:lumMod val="20000"/>
                      <a:lumOff val="80000"/>
                    </a:srgbClr>
                  </a:solidFill>
                  <a:effectLst/>
                  <a:uLnTx/>
                  <a:uFillTx/>
                  <a:latin typeface="Arial" panose="020B0604020202020204" pitchFamily="34" charset="0"/>
                  <a:ea typeface="+mn-ea"/>
                  <a:cs typeface="Arial" panose="020B0604020202020204" pitchFamily="34" charset="0"/>
                </a:endParaRPr>
              </a:p>
            </p:txBody>
          </p:sp>
          <p:grpSp>
            <p:nvGrpSpPr>
              <p:cNvPr id="24" name="Group 23">
                <a:extLst>
                  <a:ext uri="{FF2B5EF4-FFF2-40B4-BE49-F238E27FC236}">
                    <a16:creationId xmlns:a16="http://schemas.microsoft.com/office/drawing/2014/main" id="{E56A4055-2BE5-7446-ABD1-8498242F23D5}"/>
                  </a:ext>
                </a:extLst>
              </p:cNvPr>
              <p:cNvGrpSpPr/>
              <p:nvPr/>
            </p:nvGrpSpPr>
            <p:grpSpPr>
              <a:xfrm>
                <a:off x="4612752" y="4562853"/>
                <a:ext cx="950503" cy="790315"/>
                <a:chOff x="5407524" y="3939604"/>
                <a:chExt cx="1291345" cy="1073716"/>
              </a:xfrm>
            </p:grpSpPr>
            <p:grpSp>
              <p:nvGrpSpPr>
                <p:cNvPr id="25" name="Group 24">
                  <a:extLst>
                    <a:ext uri="{FF2B5EF4-FFF2-40B4-BE49-F238E27FC236}">
                      <a16:creationId xmlns:a16="http://schemas.microsoft.com/office/drawing/2014/main" id="{56D9CCC4-FAFE-8A41-8B3E-8EE370DE1B96}"/>
                    </a:ext>
                  </a:extLst>
                </p:cNvPr>
                <p:cNvGrpSpPr/>
                <p:nvPr/>
              </p:nvGrpSpPr>
              <p:grpSpPr>
                <a:xfrm>
                  <a:off x="5407524" y="3939604"/>
                  <a:ext cx="1291345" cy="820577"/>
                  <a:chOff x="5850860" y="2018859"/>
                  <a:chExt cx="953311" cy="622201"/>
                </a:xfrm>
              </p:grpSpPr>
              <p:cxnSp>
                <p:nvCxnSpPr>
                  <p:cNvPr id="27" name="Straight Connector 26">
                    <a:extLst>
                      <a:ext uri="{FF2B5EF4-FFF2-40B4-BE49-F238E27FC236}">
                        <a16:creationId xmlns:a16="http://schemas.microsoft.com/office/drawing/2014/main" id="{BF0C06DB-32C0-0340-A770-FAE1DECAC762}"/>
                      </a:ext>
                    </a:extLst>
                  </p:cNvPr>
                  <p:cNvCxnSpPr>
                    <a:cxnSpLocks/>
                  </p:cNvCxnSpPr>
                  <p:nvPr/>
                </p:nvCxnSpPr>
                <p:spPr>
                  <a:xfrm>
                    <a:off x="5852420" y="2072110"/>
                    <a:ext cx="0" cy="56895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F895AE25-69AB-BB4E-8FF9-B82FF5B561A4}"/>
                      </a:ext>
                    </a:extLst>
                  </p:cNvPr>
                  <p:cNvCxnSpPr>
                    <a:cxnSpLocks/>
                  </p:cNvCxnSpPr>
                  <p:nvPr/>
                </p:nvCxnSpPr>
                <p:spPr>
                  <a:xfrm flipH="1">
                    <a:off x="5850860" y="2632970"/>
                    <a:ext cx="953311"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29" name="Freeform 28">
                    <a:extLst>
                      <a:ext uri="{FF2B5EF4-FFF2-40B4-BE49-F238E27FC236}">
                        <a16:creationId xmlns:a16="http://schemas.microsoft.com/office/drawing/2014/main" id="{B9906C46-1692-D647-9BB9-6D87DD31BFAA}"/>
                      </a:ext>
                    </a:extLst>
                  </p:cNvPr>
                  <p:cNvSpPr/>
                  <p:nvPr/>
                </p:nvSpPr>
                <p:spPr>
                  <a:xfrm>
                    <a:off x="5984064" y="2018859"/>
                    <a:ext cx="583660" cy="510331"/>
                  </a:xfrm>
                  <a:custGeom>
                    <a:avLst/>
                    <a:gdLst>
                      <a:gd name="connsiteX0" fmla="*/ 0 w 583660"/>
                      <a:gd name="connsiteY0" fmla="*/ 719847 h 719847"/>
                      <a:gd name="connsiteX1" fmla="*/ 428017 w 583660"/>
                      <a:gd name="connsiteY1" fmla="*/ 496111 h 719847"/>
                      <a:gd name="connsiteX2" fmla="*/ 583660 w 583660"/>
                      <a:gd name="connsiteY2" fmla="*/ 0 h 719847"/>
                    </a:gdLst>
                    <a:ahLst/>
                    <a:cxnLst>
                      <a:cxn ang="0">
                        <a:pos x="connsiteX0" y="connsiteY0"/>
                      </a:cxn>
                      <a:cxn ang="0">
                        <a:pos x="connsiteX1" y="connsiteY1"/>
                      </a:cxn>
                      <a:cxn ang="0">
                        <a:pos x="connsiteX2" y="connsiteY2"/>
                      </a:cxn>
                    </a:cxnLst>
                    <a:rect l="l" t="t" r="r" b="b"/>
                    <a:pathLst>
                      <a:path w="583660" h="719847">
                        <a:moveTo>
                          <a:pt x="0" y="719847"/>
                        </a:moveTo>
                        <a:cubicBezTo>
                          <a:pt x="165370" y="667966"/>
                          <a:pt x="330740" y="616085"/>
                          <a:pt x="428017" y="496111"/>
                        </a:cubicBezTo>
                        <a:cubicBezTo>
                          <a:pt x="525294" y="376137"/>
                          <a:pt x="554477" y="188068"/>
                          <a:pt x="583660" y="0"/>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6" name="Rectangle 25">
                  <a:extLst>
                    <a:ext uri="{FF2B5EF4-FFF2-40B4-BE49-F238E27FC236}">
                      <a16:creationId xmlns:a16="http://schemas.microsoft.com/office/drawing/2014/main" id="{87C42433-AC6C-FB43-A2E4-23DED5E56A9F}"/>
                    </a:ext>
                  </a:extLst>
                </p:cNvPr>
                <p:cNvSpPr/>
                <p:nvPr/>
              </p:nvSpPr>
              <p:spPr>
                <a:xfrm>
                  <a:off x="5791849" y="4749512"/>
                  <a:ext cx="522694" cy="26380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Cores</a:t>
                  </a:r>
                </a:p>
              </p:txBody>
            </p:sp>
          </p:grpSp>
        </p:grpSp>
        <p:sp>
          <p:nvSpPr>
            <p:cNvPr id="22" name="Rectangle 21">
              <a:extLst>
                <a:ext uri="{FF2B5EF4-FFF2-40B4-BE49-F238E27FC236}">
                  <a16:creationId xmlns:a16="http://schemas.microsoft.com/office/drawing/2014/main" id="{59B812DF-7235-D545-8232-A671235F96E4}"/>
                </a:ext>
              </a:extLst>
            </p:cNvPr>
            <p:cNvSpPr/>
            <p:nvPr/>
          </p:nvSpPr>
          <p:spPr>
            <a:xfrm>
              <a:off x="5278720" y="2476605"/>
              <a:ext cx="2210591" cy="29123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mbria" panose="02040503050406030204" pitchFamily="18" charset="0"/>
                  <a:ea typeface="+mn-ea"/>
                  <a:cs typeface="Arial" panose="020B0604020202020204" pitchFamily="34" charset="0"/>
                </a:rPr>
                <a:t>Scalability Analysis</a:t>
              </a:r>
            </a:p>
          </p:txBody>
        </p:sp>
      </p:grpSp>
      <p:sp>
        <p:nvSpPr>
          <p:cNvPr id="36" name="TextBox 21">
            <a:extLst>
              <a:ext uri="{FF2B5EF4-FFF2-40B4-BE49-F238E27FC236}">
                <a16:creationId xmlns:a16="http://schemas.microsoft.com/office/drawing/2014/main" id="{3C39DEBB-3C7B-0647-8D98-C0399FACBADC}"/>
              </a:ext>
            </a:extLst>
          </p:cNvPr>
          <p:cNvSpPr txBox="1"/>
          <p:nvPr/>
        </p:nvSpPr>
        <p:spPr>
          <a:xfrm>
            <a:off x="3915478" y="1629554"/>
            <a:ext cx="606552" cy="307777"/>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sp>
        <p:nvSpPr>
          <p:cNvPr id="152" name="Rectangle 151">
            <a:extLst>
              <a:ext uri="{FF2B5EF4-FFF2-40B4-BE49-F238E27FC236}">
                <a16:creationId xmlns:a16="http://schemas.microsoft.com/office/drawing/2014/main" id="{3EC4A947-DA4E-594E-BE2C-2F6350A19AE6}"/>
              </a:ext>
            </a:extLst>
          </p:cNvPr>
          <p:cNvSpPr/>
          <p:nvPr/>
        </p:nvSpPr>
        <p:spPr>
          <a:xfrm>
            <a:off x="279738" y="4452594"/>
            <a:ext cx="331141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Integrated </a:t>
            </a:r>
            <a:r>
              <a:rPr kumimoji="0" lang="en-US" sz="1800" b="0"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mn-ea"/>
                <a:cs typeface="+mn-cs"/>
              </a:rPr>
              <a:t>ZSim</a:t>
            </a:r>
            <a:r>
              <a:rPr kumimoji="0" lang="en-US" sz="1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and </a:t>
            </a:r>
            <a:r>
              <a:rPr kumimoji="0" lang="en-US" sz="1800" b="0"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mn-ea"/>
                <a:cs typeface="+mn-cs"/>
              </a:rPr>
              <a:t>Ramulator</a:t>
            </a:r>
            <a:r>
              <a:rPr kumimoji="0" lang="en-US" sz="1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a:t>
            </a:r>
          </a:p>
        </p:txBody>
      </p:sp>
      <p:sp>
        <p:nvSpPr>
          <p:cNvPr id="4" name="Rectangle 3">
            <a:extLst>
              <a:ext uri="{FF2B5EF4-FFF2-40B4-BE49-F238E27FC236}">
                <a16:creationId xmlns:a16="http://schemas.microsoft.com/office/drawing/2014/main" id="{9459DF8D-D6A8-3E4E-BABA-62CFC5CF5D09}"/>
              </a:ext>
            </a:extLst>
          </p:cNvPr>
          <p:cNvSpPr/>
          <p:nvPr/>
        </p:nvSpPr>
        <p:spPr>
          <a:xfrm>
            <a:off x="0" y="5086590"/>
            <a:ext cx="9144000" cy="113877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Scalability Analysis: </a:t>
            </a:r>
          </a:p>
          <a:p>
            <a:pPr marL="800100" marR="0" lvl="1" indent="-34290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 4, 16, 64, and 256 out-of-order/in-order host and NDP CPU cores</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3D-stacked memory as main memory</a:t>
            </a:r>
          </a:p>
        </p:txBody>
      </p:sp>
      <p:cxnSp>
        <p:nvCxnSpPr>
          <p:cNvPr id="146" name="Elbow Connector 145">
            <a:extLst>
              <a:ext uri="{FF2B5EF4-FFF2-40B4-BE49-F238E27FC236}">
                <a16:creationId xmlns:a16="http://schemas.microsoft.com/office/drawing/2014/main" id="{85AF62A0-8B3D-4E4F-867E-4B979129DDE6}"/>
              </a:ext>
            </a:extLst>
          </p:cNvPr>
          <p:cNvCxnSpPr>
            <a:cxnSpLocks/>
            <a:stCxn id="16" idx="0"/>
          </p:cNvCxnSpPr>
          <p:nvPr/>
        </p:nvCxnSpPr>
        <p:spPr>
          <a:xfrm>
            <a:off x="3490649" y="3361034"/>
            <a:ext cx="338802" cy="771977"/>
          </a:xfrm>
          <a:prstGeom prst="bentConnector3">
            <a:avLst>
              <a:gd name="adj1" fmla="val 52249"/>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5" name="TextBox 21">
            <a:extLst>
              <a:ext uri="{FF2B5EF4-FFF2-40B4-BE49-F238E27FC236}">
                <a16:creationId xmlns:a16="http://schemas.microsoft.com/office/drawing/2014/main" id="{3F198B7F-3A05-3146-A44A-6C5D3F4A95E0}"/>
              </a:ext>
            </a:extLst>
          </p:cNvPr>
          <p:cNvSpPr txBox="1"/>
          <p:nvPr/>
        </p:nvSpPr>
        <p:spPr>
          <a:xfrm>
            <a:off x="5421396" y="3236002"/>
            <a:ext cx="606552" cy="307777"/>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sp>
        <p:nvSpPr>
          <p:cNvPr id="107" name="Rounded Rectangle 16">
            <a:extLst>
              <a:ext uri="{FF2B5EF4-FFF2-40B4-BE49-F238E27FC236}">
                <a16:creationId xmlns:a16="http://schemas.microsoft.com/office/drawing/2014/main" id="{261DE15B-7581-524D-8107-5CAA78794812}"/>
              </a:ext>
            </a:extLst>
          </p:cNvPr>
          <p:cNvSpPr/>
          <p:nvPr/>
        </p:nvSpPr>
        <p:spPr>
          <a:xfrm>
            <a:off x="3809123" y="3513922"/>
            <a:ext cx="5196072" cy="1206520"/>
          </a:xfrm>
          <a:prstGeom prst="roundRect">
            <a:avLst/>
          </a:prstGeom>
          <a:solidFill>
            <a:schemeClr val="accent2">
              <a:lumMod val="20000"/>
              <a:lumOff val="80000"/>
            </a:schemeClr>
          </a:solidFill>
          <a:ln w="1905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133" name="Rectangle 132">
            <a:extLst>
              <a:ext uri="{FF2B5EF4-FFF2-40B4-BE49-F238E27FC236}">
                <a16:creationId xmlns:a16="http://schemas.microsoft.com/office/drawing/2014/main" id="{58A08E2F-78B5-DF42-9776-E09E0C5128B0}"/>
              </a:ext>
            </a:extLst>
          </p:cNvPr>
          <p:cNvSpPr/>
          <p:nvPr/>
        </p:nvSpPr>
        <p:spPr>
          <a:xfrm>
            <a:off x="4817121" y="3161107"/>
            <a:ext cx="3026598" cy="369332"/>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Configuration 2: </a:t>
            </a: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NDP System</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39" name="Straight Arrow Connector 39">
            <a:extLst>
              <a:ext uri="{FF2B5EF4-FFF2-40B4-BE49-F238E27FC236}">
                <a16:creationId xmlns:a16="http://schemas.microsoft.com/office/drawing/2014/main" id="{42AA12C0-F8B8-424A-92D8-B7445A3C99D7}"/>
              </a:ext>
            </a:extLst>
          </p:cNvPr>
          <p:cNvCxnSpPr>
            <a:cxnSpLocks/>
          </p:cNvCxnSpPr>
          <p:nvPr/>
        </p:nvCxnSpPr>
        <p:spPr>
          <a:xfrm flipH="1" flipV="1">
            <a:off x="5031556" y="4147023"/>
            <a:ext cx="698254" cy="1"/>
          </a:xfrm>
          <a:prstGeom prst="straightConnector1">
            <a:avLst/>
          </a:prstGeom>
          <a:noFill/>
          <a:ln w="19050" cap="flat" cmpd="sng" algn="ctr">
            <a:solidFill>
              <a:schemeClr val="tx1"/>
            </a:solidFill>
            <a:prstDash val="solid"/>
            <a:miter lim="800000"/>
            <a:headEnd type="triangle"/>
            <a:tailEnd type="triangle"/>
          </a:ln>
          <a:effectLst/>
        </p:spPr>
      </p:cxnSp>
      <p:sp>
        <p:nvSpPr>
          <p:cNvPr id="12" name="Rectangle 11">
            <a:extLst>
              <a:ext uri="{FF2B5EF4-FFF2-40B4-BE49-F238E27FC236}">
                <a16:creationId xmlns:a16="http://schemas.microsoft.com/office/drawing/2014/main" id="{CDE7DA31-0358-2C4E-8A45-11597B3ED3C1}"/>
              </a:ext>
            </a:extLst>
          </p:cNvPr>
          <p:cNvSpPr/>
          <p:nvPr/>
        </p:nvSpPr>
        <p:spPr>
          <a:xfrm>
            <a:off x="4853520" y="3883254"/>
            <a:ext cx="995785"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Off-chip link</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0" name="Group 29">
            <a:extLst>
              <a:ext uri="{FF2B5EF4-FFF2-40B4-BE49-F238E27FC236}">
                <a16:creationId xmlns:a16="http://schemas.microsoft.com/office/drawing/2014/main" id="{70731D16-64B1-A64F-AF76-8DC2672A8886}"/>
              </a:ext>
            </a:extLst>
          </p:cNvPr>
          <p:cNvGrpSpPr/>
          <p:nvPr/>
        </p:nvGrpSpPr>
        <p:grpSpPr>
          <a:xfrm>
            <a:off x="3490649" y="1543719"/>
            <a:ext cx="5514546" cy="1817315"/>
            <a:chOff x="3490649" y="1543719"/>
            <a:chExt cx="5514546" cy="1817315"/>
          </a:xfrm>
        </p:grpSpPr>
        <p:cxnSp>
          <p:nvCxnSpPr>
            <p:cNvPr id="143" name="Elbow Connector 142">
              <a:extLst>
                <a:ext uri="{FF2B5EF4-FFF2-40B4-BE49-F238E27FC236}">
                  <a16:creationId xmlns:a16="http://schemas.microsoft.com/office/drawing/2014/main" id="{523BB6F5-9DAA-D14C-8E55-A741BD01FA69}"/>
                </a:ext>
              </a:extLst>
            </p:cNvPr>
            <p:cNvCxnSpPr>
              <a:cxnSpLocks/>
              <a:stCxn id="16" idx="0"/>
              <a:endCxn id="38" idx="1"/>
            </p:cNvCxnSpPr>
            <p:nvPr/>
          </p:nvCxnSpPr>
          <p:spPr>
            <a:xfrm flipV="1">
              <a:off x="3490649" y="2510734"/>
              <a:ext cx="318474" cy="850300"/>
            </a:xfrm>
            <a:prstGeom prst="bentConnector3">
              <a:avLst>
                <a:gd name="adj1" fmla="val 5631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5C49B1B4-58EF-6D4C-B3CA-71B6C470A04B}"/>
                </a:ext>
              </a:extLst>
            </p:cNvPr>
            <p:cNvGrpSpPr/>
            <p:nvPr/>
          </p:nvGrpSpPr>
          <p:grpSpPr>
            <a:xfrm>
              <a:off x="3809123" y="1543719"/>
              <a:ext cx="5196072" cy="1570275"/>
              <a:chOff x="3809123" y="1543719"/>
              <a:chExt cx="5196072" cy="1570275"/>
            </a:xfrm>
          </p:grpSpPr>
          <p:grpSp>
            <p:nvGrpSpPr>
              <p:cNvPr id="11" name="Group 10">
                <a:extLst>
                  <a:ext uri="{FF2B5EF4-FFF2-40B4-BE49-F238E27FC236}">
                    <a16:creationId xmlns:a16="http://schemas.microsoft.com/office/drawing/2014/main" id="{6D7BA481-A516-3246-82E7-B609D7F37EFE}"/>
                  </a:ext>
                </a:extLst>
              </p:cNvPr>
              <p:cNvGrpSpPr/>
              <p:nvPr/>
            </p:nvGrpSpPr>
            <p:grpSpPr>
              <a:xfrm>
                <a:off x="3809123" y="1543719"/>
                <a:ext cx="5196072" cy="1570275"/>
                <a:chOff x="3809123" y="1543719"/>
                <a:chExt cx="5196072" cy="1570275"/>
              </a:xfrm>
            </p:grpSpPr>
            <p:grpSp>
              <p:nvGrpSpPr>
                <p:cNvPr id="10" name="Group 9">
                  <a:extLst>
                    <a:ext uri="{FF2B5EF4-FFF2-40B4-BE49-F238E27FC236}">
                      <a16:creationId xmlns:a16="http://schemas.microsoft.com/office/drawing/2014/main" id="{B7D561C6-E8E9-024E-AFEA-2174644D685A}"/>
                    </a:ext>
                  </a:extLst>
                </p:cNvPr>
                <p:cNvGrpSpPr/>
                <p:nvPr/>
              </p:nvGrpSpPr>
              <p:grpSpPr>
                <a:xfrm>
                  <a:off x="3809123" y="1907474"/>
                  <a:ext cx="5196072" cy="1206520"/>
                  <a:chOff x="3809123" y="1907474"/>
                  <a:chExt cx="5196072" cy="1206520"/>
                </a:xfrm>
              </p:grpSpPr>
              <p:sp>
                <p:nvSpPr>
                  <p:cNvPr id="38" name="Rounded Rectangle 16">
                    <a:extLst>
                      <a:ext uri="{FF2B5EF4-FFF2-40B4-BE49-F238E27FC236}">
                        <a16:creationId xmlns:a16="http://schemas.microsoft.com/office/drawing/2014/main" id="{0A0105EE-0F73-754B-89DE-34D4D31DEC19}"/>
                      </a:ext>
                    </a:extLst>
                  </p:cNvPr>
                  <p:cNvSpPr/>
                  <p:nvPr/>
                </p:nvSpPr>
                <p:spPr>
                  <a:xfrm>
                    <a:off x="3809123" y="1907474"/>
                    <a:ext cx="5196072" cy="1206520"/>
                  </a:xfrm>
                  <a:prstGeom prst="roundRect">
                    <a:avLst/>
                  </a:prstGeom>
                  <a:solidFill>
                    <a:schemeClr val="accent4">
                      <a:lumMod val="20000"/>
                      <a:lumOff val="80000"/>
                    </a:schemeClr>
                  </a:solidFill>
                  <a:ln w="1905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9" name="Group 8">
                    <a:extLst>
                      <a:ext uri="{FF2B5EF4-FFF2-40B4-BE49-F238E27FC236}">
                        <a16:creationId xmlns:a16="http://schemas.microsoft.com/office/drawing/2014/main" id="{84917BEB-C0DB-D44A-B4B9-EFE87250FB0A}"/>
                      </a:ext>
                    </a:extLst>
                  </p:cNvPr>
                  <p:cNvGrpSpPr/>
                  <p:nvPr/>
                </p:nvGrpSpPr>
                <p:grpSpPr>
                  <a:xfrm>
                    <a:off x="3883765" y="1951496"/>
                    <a:ext cx="5046461" cy="1064564"/>
                    <a:chOff x="3883765" y="1951496"/>
                    <a:chExt cx="5046461" cy="1064564"/>
                  </a:xfrm>
                </p:grpSpPr>
                <p:sp>
                  <p:nvSpPr>
                    <p:cNvPr id="37" name="Rounded Rectangle 36">
                      <a:extLst>
                        <a:ext uri="{FF2B5EF4-FFF2-40B4-BE49-F238E27FC236}">
                          <a16:creationId xmlns:a16="http://schemas.microsoft.com/office/drawing/2014/main" id="{D698562E-6979-AB46-9ECB-135C68A85774}"/>
                        </a:ext>
                      </a:extLst>
                    </p:cNvPr>
                    <p:cNvSpPr/>
                    <p:nvPr/>
                  </p:nvSpPr>
                  <p:spPr>
                    <a:xfrm>
                      <a:off x="8068457" y="1951496"/>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39" name="Rounded Rectangle 45">
                      <a:extLst>
                        <a:ext uri="{FF2B5EF4-FFF2-40B4-BE49-F238E27FC236}">
                          <a16:creationId xmlns:a16="http://schemas.microsoft.com/office/drawing/2014/main" id="{4CD66A41-5F50-9548-A444-1871A9C857FA}"/>
                        </a:ext>
                      </a:extLst>
                    </p:cNvPr>
                    <p:cNvSpPr/>
                    <p:nvPr/>
                  </p:nvSpPr>
                  <p:spPr>
                    <a:xfrm>
                      <a:off x="3883765" y="2238596"/>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40" name="Rounded Rectangle 45">
                      <a:extLst>
                        <a:ext uri="{FF2B5EF4-FFF2-40B4-BE49-F238E27FC236}">
                          <a16:creationId xmlns:a16="http://schemas.microsoft.com/office/drawing/2014/main" id="{CDCB153F-B0E9-C143-8764-2B7AE25FB33C}"/>
                        </a:ext>
                      </a:extLst>
                    </p:cNvPr>
                    <p:cNvSpPr/>
                    <p:nvPr/>
                  </p:nvSpPr>
                  <p:spPr>
                    <a:xfrm>
                      <a:off x="3962326" y="2324084"/>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41" name="Rounded Rectangle 45">
                      <a:extLst>
                        <a:ext uri="{FF2B5EF4-FFF2-40B4-BE49-F238E27FC236}">
                          <a16:creationId xmlns:a16="http://schemas.microsoft.com/office/drawing/2014/main" id="{901C1550-E145-A447-9586-F5BAD7CC48C6}"/>
                        </a:ext>
                      </a:extLst>
                    </p:cNvPr>
                    <p:cNvSpPr/>
                    <p:nvPr/>
                  </p:nvSpPr>
                  <p:spPr>
                    <a:xfrm>
                      <a:off x="4040886" y="2409572"/>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grpSp>
                  <p:nvGrpSpPr>
                    <p:cNvPr id="42" name="Agrupar 91">
                      <a:extLst>
                        <a:ext uri="{FF2B5EF4-FFF2-40B4-BE49-F238E27FC236}">
                          <a16:creationId xmlns:a16="http://schemas.microsoft.com/office/drawing/2014/main" id="{323F78D9-D150-AB48-A27E-03424ED53E1C}"/>
                        </a:ext>
                      </a:extLst>
                    </p:cNvPr>
                    <p:cNvGrpSpPr/>
                    <p:nvPr/>
                  </p:nvGrpSpPr>
                  <p:grpSpPr>
                    <a:xfrm>
                      <a:off x="4929088" y="2042796"/>
                      <a:ext cx="2271551" cy="973264"/>
                      <a:chOff x="2073801" y="2468870"/>
                      <a:chExt cx="3935753" cy="1735047"/>
                    </a:xfrm>
                  </p:grpSpPr>
                  <p:sp>
                    <p:nvSpPr>
                      <p:cNvPr id="55" name="Rounded Rectangle 22">
                        <a:extLst>
                          <a:ext uri="{FF2B5EF4-FFF2-40B4-BE49-F238E27FC236}">
                            <a16:creationId xmlns:a16="http://schemas.microsoft.com/office/drawing/2014/main" id="{2D1C0868-7048-3E4D-9AD9-35746BB601D2}"/>
                          </a:ext>
                        </a:extLst>
                      </p:cNvPr>
                      <p:cNvSpPr/>
                      <p:nvPr/>
                    </p:nvSpPr>
                    <p:spPr>
                      <a:xfrm>
                        <a:off x="3476428" y="2560634"/>
                        <a:ext cx="603891" cy="1028009"/>
                      </a:xfrm>
                      <a:prstGeom prst="roundRect">
                        <a:avLst/>
                      </a:prstGeom>
                      <a:solidFill>
                        <a:srgbClr val="4A8861"/>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L2</a:t>
                        </a:r>
                        <a:endParaRPr kumimoji="0" lang="en-US" sz="105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56" name="Rounded Rectangle 27">
                        <a:extLst>
                          <a:ext uri="{FF2B5EF4-FFF2-40B4-BE49-F238E27FC236}">
                            <a16:creationId xmlns:a16="http://schemas.microsoft.com/office/drawing/2014/main" id="{8E3E1B47-735A-7049-A592-618D872AB90D}"/>
                          </a:ext>
                        </a:extLst>
                      </p:cNvPr>
                      <p:cNvSpPr/>
                      <p:nvPr/>
                    </p:nvSpPr>
                    <p:spPr>
                      <a:xfrm>
                        <a:off x="2073801" y="2681147"/>
                        <a:ext cx="532598" cy="766619"/>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57" name="Rounded Rectangle 22">
                        <a:extLst>
                          <a:ext uri="{FF2B5EF4-FFF2-40B4-BE49-F238E27FC236}">
                            <a16:creationId xmlns:a16="http://schemas.microsoft.com/office/drawing/2014/main" id="{5BCE22E1-DACE-0346-970A-5F1E18B78D5A}"/>
                          </a:ext>
                        </a:extLst>
                      </p:cNvPr>
                      <p:cNvSpPr/>
                      <p:nvPr/>
                    </p:nvSpPr>
                    <p:spPr>
                      <a:xfrm>
                        <a:off x="5405663" y="2468870"/>
                        <a:ext cx="603891" cy="1735047"/>
                      </a:xfrm>
                      <a:prstGeom prst="roundRect">
                        <a:avLst/>
                      </a:prstGeom>
                      <a:solidFill>
                        <a:schemeClr val="accent4">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L3</a:t>
                        </a:r>
                        <a:endParaRPr kumimoji="0" lang="en-US" sz="105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58" name="Rounded Rectangle 22">
                        <a:extLst>
                          <a:ext uri="{FF2B5EF4-FFF2-40B4-BE49-F238E27FC236}">
                            <a16:creationId xmlns:a16="http://schemas.microsoft.com/office/drawing/2014/main" id="{C44C4762-C93B-2949-BF0B-D375B93FBD3E}"/>
                          </a:ext>
                        </a:extLst>
                      </p:cNvPr>
                      <p:cNvSpPr/>
                      <p:nvPr/>
                    </p:nvSpPr>
                    <p:spPr>
                      <a:xfrm>
                        <a:off x="3612545" y="2713034"/>
                        <a:ext cx="603891" cy="1028009"/>
                      </a:xfrm>
                      <a:prstGeom prst="roundRect">
                        <a:avLst/>
                      </a:prstGeom>
                      <a:solidFill>
                        <a:srgbClr val="4A8861"/>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L2</a:t>
                        </a:r>
                        <a:endParaRPr kumimoji="0" lang="en-US" sz="105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59" name="Rounded Rectangle 27">
                        <a:extLst>
                          <a:ext uri="{FF2B5EF4-FFF2-40B4-BE49-F238E27FC236}">
                            <a16:creationId xmlns:a16="http://schemas.microsoft.com/office/drawing/2014/main" id="{F925A389-DFA5-F146-A364-C4B24AFDC14D}"/>
                          </a:ext>
                        </a:extLst>
                      </p:cNvPr>
                      <p:cNvSpPr/>
                      <p:nvPr/>
                    </p:nvSpPr>
                    <p:spPr>
                      <a:xfrm>
                        <a:off x="2209917" y="2833547"/>
                        <a:ext cx="532598" cy="766619"/>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60" name="Rounded Rectangle 22">
                        <a:extLst>
                          <a:ext uri="{FF2B5EF4-FFF2-40B4-BE49-F238E27FC236}">
                            <a16:creationId xmlns:a16="http://schemas.microsoft.com/office/drawing/2014/main" id="{409D18D7-76FF-5249-93D4-CA6B6FAE8FDE}"/>
                          </a:ext>
                        </a:extLst>
                      </p:cNvPr>
                      <p:cNvSpPr/>
                      <p:nvPr/>
                    </p:nvSpPr>
                    <p:spPr>
                      <a:xfrm>
                        <a:off x="3748661" y="2865434"/>
                        <a:ext cx="603891" cy="1028009"/>
                      </a:xfrm>
                      <a:prstGeom prst="roundRect">
                        <a:avLst/>
                      </a:prstGeom>
                      <a:solidFill>
                        <a:srgbClr val="4A8861"/>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L2</a:t>
                        </a:r>
                        <a:endParaRPr kumimoji="0" lang="en-US" sz="105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61" name="Rounded Rectangle 27">
                        <a:extLst>
                          <a:ext uri="{FF2B5EF4-FFF2-40B4-BE49-F238E27FC236}">
                            <a16:creationId xmlns:a16="http://schemas.microsoft.com/office/drawing/2014/main" id="{89E884BF-A706-8B45-85CF-147E3242FAB8}"/>
                          </a:ext>
                        </a:extLst>
                      </p:cNvPr>
                      <p:cNvSpPr/>
                      <p:nvPr/>
                    </p:nvSpPr>
                    <p:spPr>
                      <a:xfrm>
                        <a:off x="2346034" y="2985947"/>
                        <a:ext cx="532598" cy="766619"/>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62" name="Rounded Rectangle 22">
                        <a:extLst>
                          <a:ext uri="{FF2B5EF4-FFF2-40B4-BE49-F238E27FC236}">
                            <a16:creationId xmlns:a16="http://schemas.microsoft.com/office/drawing/2014/main" id="{5233E1F0-7B4B-BD41-995D-1E0628A685D2}"/>
                          </a:ext>
                        </a:extLst>
                      </p:cNvPr>
                      <p:cNvSpPr/>
                      <p:nvPr/>
                    </p:nvSpPr>
                    <p:spPr>
                      <a:xfrm>
                        <a:off x="3884778" y="3017834"/>
                        <a:ext cx="603891" cy="1028009"/>
                      </a:xfrm>
                      <a:prstGeom prst="roundRect">
                        <a:avLst/>
                      </a:prstGeom>
                      <a:solidFill>
                        <a:srgbClr val="4A8861"/>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L2</a:t>
                        </a:r>
                        <a:endParaRPr kumimoji="0" lang="en-US" sz="105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63" name="Rounded Rectangle 27">
                        <a:extLst>
                          <a:ext uri="{FF2B5EF4-FFF2-40B4-BE49-F238E27FC236}">
                            <a16:creationId xmlns:a16="http://schemas.microsoft.com/office/drawing/2014/main" id="{7048C7FA-2B20-5647-A986-05B001E32585}"/>
                          </a:ext>
                        </a:extLst>
                      </p:cNvPr>
                      <p:cNvSpPr/>
                      <p:nvPr/>
                    </p:nvSpPr>
                    <p:spPr>
                      <a:xfrm>
                        <a:off x="2482151" y="3138347"/>
                        <a:ext cx="532598" cy="766619"/>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L1</a:t>
                        </a:r>
                        <a:endParaRPr kumimoji="0" lang="en-US" sz="3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grpSp>
                <p:sp>
                  <p:nvSpPr>
                    <p:cNvPr id="43" name="Rounded Rectangle 45">
                      <a:extLst>
                        <a:ext uri="{FF2B5EF4-FFF2-40B4-BE49-F238E27FC236}">
                          <a16:creationId xmlns:a16="http://schemas.microsoft.com/office/drawing/2014/main" id="{84811E8A-F40C-4F45-A79F-8822D5A88FB6}"/>
                        </a:ext>
                      </a:extLst>
                    </p:cNvPr>
                    <p:cNvSpPr/>
                    <p:nvPr/>
                  </p:nvSpPr>
                  <p:spPr>
                    <a:xfrm>
                      <a:off x="4119447" y="2495060"/>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grpSp>
                  <p:nvGrpSpPr>
                    <p:cNvPr id="44" name="Agrupar 92">
                      <a:extLst>
                        <a:ext uri="{FF2B5EF4-FFF2-40B4-BE49-F238E27FC236}">
                          <a16:creationId xmlns:a16="http://schemas.microsoft.com/office/drawing/2014/main" id="{80B45F00-1A4E-E143-A235-D499A0FD773B}"/>
                        </a:ext>
                      </a:extLst>
                    </p:cNvPr>
                    <p:cNvGrpSpPr/>
                    <p:nvPr/>
                  </p:nvGrpSpPr>
                  <p:grpSpPr>
                    <a:xfrm>
                      <a:off x="4566243" y="2376887"/>
                      <a:ext cx="3458338" cy="256464"/>
                      <a:chOff x="1445126" y="3064456"/>
                      <a:chExt cx="5992012" cy="457201"/>
                    </a:xfrm>
                  </p:grpSpPr>
                  <p:cxnSp>
                    <p:nvCxnSpPr>
                      <p:cNvPr id="45" name="Straight Arrow Connector 39">
                        <a:extLst>
                          <a:ext uri="{FF2B5EF4-FFF2-40B4-BE49-F238E27FC236}">
                            <a16:creationId xmlns:a16="http://schemas.microsoft.com/office/drawing/2014/main" id="{9E59EBA4-6937-FB41-979A-7F4A61E56AB8}"/>
                          </a:ext>
                        </a:extLst>
                      </p:cNvPr>
                      <p:cNvCxnSpPr>
                        <a:cxnSpLocks/>
                      </p:cNvCxnSpPr>
                      <p:nvPr/>
                    </p:nvCxnSpPr>
                    <p:spPr>
                      <a:xfrm flipH="1" flipV="1">
                        <a:off x="6227323" y="3369255"/>
                        <a:ext cx="1209815" cy="1"/>
                      </a:xfrm>
                      <a:prstGeom prst="straightConnector1">
                        <a:avLst/>
                      </a:prstGeom>
                      <a:noFill/>
                      <a:ln w="19050" cap="flat" cmpd="sng" algn="ctr">
                        <a:solidFill>
                          <a:schemeClr val="tx1"/>
                        </a:solidFill>
                        <a:prstDash val="solid"/>
                        <a:miter lim="800000"/>
                        <a:headEnd type="triangle"/>
                        <a:tailEnd type="triangle"/>
                      </a:ln>
                      <a:effectLst/>
                    </p:spPr>
                  </p:cxnSp>
                  <p:cxnSp>
                    <p:nvCxnSpPr>
                      <p:cNvPr id="46" name="Straight Arrow Connector 24">
                        <a:extLst>
                          <a:ext uri="{FF2B5EF4-FFF2-40B4-BE49-F238E27FC236}">
                            <a16:creationId xmlns:a16="http://schemas.microsoft.com/office/drawing/2014/main" id="{14EA3689-AC2B-4242-A528-648475906A2E}"/>
                          </a:ext>
                        </a:extLst>
                      </p:cNvPr>
                      <p:cNvCxnSpPr/>
                      <p:nvPr/>
                    </p:nvCxnSpPr>
                    <p:spPr>
                      <a:xfrm flipH="1">
                        <a:off x="1445126" y="3064457"/>
                        <a:ext cx="557760"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47" name="Straight Arrow Connector 43">
                        <a:extLst>
                          <a:ext uri="{FF2B5EF4-FFF2-40B4-BE49-F238E27FC236}">
                            <a16:creationId xmlns:a16="http://schemas.microsoft.com/office/drawing/2014/main" id="{99D760B4-2AA4-5244-A730-D6235BB354CA}"/>
                          </a:ext>
                        </a:extLst>
                      </p:cNvPr>
                      <p:cNvCxnSpPr>
                        <a:cxnSpLocks/>
                      </p:cNvCxnSpPr>
                      <p:nvPr/>
                    </p:nvCxnSpPr>
                    <p:spPr>
                      <a:xfrm flipH="1">
                        <a:off x="2683501" y="3064456"/>
                        <a:ext cx="713726" cy="0"/>
                      </a:xfrm>
                      <a:prstGeom prst="straightConnector1">
                        <a:avLst/>
                      </a:prstGeom>
                      <a:noFill/>
                      <a:ln w="19050" cap="flat" cmpd="sng" algn="ctr">
                        <a:solidFill>
                          <a:schemeClr val="tx1"/>
                        </a:solidFill>
                        <a:prstDash val="solid"/>
                        <a:miter lim="800000"/>
                        <a:headEnd type="triangle"/>
                        <a:tailEnd type="triangle"/>
                      </a:ln>
                      <a:effectLst/>
                    </p:spPr>
                  </p:cxnSp>
                  <p:cxnSp>
                    <p:nvCxnSpPr>
                      <p:cNvPr id="48" name="Straight Arrow Connector 24">
                        <a:extLst>
                          <a:ext uri="{FF2B5EF4-FFF2-40B4-BE49-F238E27FC236}">
                            <a16:creationId xmlns:a16="http://schemas.microsoft.com/office/drawing/2014/main" id="{D9E861A2-1BCA-1C4B-8571-3E822506567A}"/>
                          </a:ext>
                        </a:extLst>
                      </p:cNvPr>
                      <p:cNvCxnSpPr/>
                      <p:nvPr/>
                    </p:nvCxnSpPr>
                    <p:spPr>
                      <a:xfrm flipH="1">
                        <a:off x="1581242" y="3216857"/>
                        <a:ext cx="557760"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49" name="Straight Arrow Connector 43">
                        <a:extLst>
                          <a:ext uri="{FF2B5EF4-FFF2-40B4-BE49-F238E27FC236}">
                            <a16:creationId xmlns:a16="http://schemas.microsoft.com/office/drawing/2014/main" id="{66F760B8-4308-1542-A140-F94E5A35A7DE}"/>
                          </a:ext>
                        </a:extLst>
                      </p:cNvPr>
                      <p:cNvCxnSpPr>
                        <a:cxnSpLocks/>
                      </p:cNvCxnSpPr>
                      <p:nvPr/>
                    </p:nvCxnSpPr>
                    <p:spPr>
                      <a:xfrm flipH="1">
                        <a:off x="2819617" y="3216856"/>
                        <a:ext cx="713726" cy="0"/>
                      </a:xfrm>
                      <a:prstGeom prst="straightConnector1">
                        <a:avLst/>
                      </a:prstGeom>
                      <a:noFill/>
                      <a:ln w="19050" cap="flat" cmpd="sng" algn="ctr">
                        <a:solidFill>
                          <a:schemeClr val="tx1"/>
                        </a:solidFill>
                        <a:prstDash val="solid"/>
                        <a:miter lim="800000"/>
                        <a:headEnd type="triangle"/>
                        <a:tailEnd type="triangle"/>
                      </a:ln>
                      <a:effectLst/>
                    </p:spPr>
                  </p:cxnSp>
                  <p:cxnSp>
                    <p:nvCxnSpPr>
                      <p:cNvPr id="50" name="Straight Arrow Connector 24">
                        <a:extLst>
                          <a:ext uri="{FF2B5EF4-FFF2-40B4-BE49-F238E27FC236}">
                            <a16:creationId xmlns:a16="http://schemas.microsoft.com/office/drawing/2014/main" id="{D27F1EE7-42F1-6E4E-8E1C-53A26AE63096}"/>
                          </a:ext>
                        </a:extLst>
                      </p:cNvPr>
                      <p:cNvCxnSpPr/>
                      <p:nvPr/>
                    </p:nvCxnSpPr>
                    <p:spPr>
                      <a:xfrm flipH="1">
                        <a:off x="1717359" y="3369257"/>
                        <a:ext cx="557760"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51" name="Straight Arrow Connector 43">
                        <a:extLst>
                          <a:ext uri="{FF2B5EF4-FFF2-40B4-BE49-F238E27FC236}">
                            <a16:creationId xmlns:a16="http://schemas.microsoft.com/office/drawing/2014/main" id="{1D09D92B-CD7F-B44D-95AB-67433BC3DEF7}"/>
                          </a:ext>
                        </a:extLst>
                      </p:cNvPr>
                      <p:cNvCxnSpPr>
                        <a:cxnSpLocks/>
                      </p:cNvCxnSpPr>
                      <p:nvPr/>
                    </p:nvCxnSpPr>
                    <p:spPr>
                      <a:xfrm flipH="1">
                        <a:off x="2955734" y="3369256"/>
                        <a:ext cx="713726" cy="0"/>
                      </a:xfrm>
                      <a:prstGeom prst="straightConnector1">
                        <a:avLst/>
                      </a:prstGeom>
                      <a:noFill/>
                      <a:ln w="19050" cap="flat" cmpd="sng" algn="ctr">
                        <a:solidFill>
                          <a:schemeClr val="tx1"/>
                        </a:solidFill>
                        <a:prstDash val="solid"/>
                        <a:miter lim="800000"/>
                        <a:headEnd type="triangle"/>
                        <a:tailEnd type="triangle"/>
                      </a:ln>
                      <a:effectLst/>
                    </p:spPr>
                  </p:cxnSp>
                  <p:cxnSp>
                    <p:nvCxnSpPr>
                      <p:cNvPr id="52" name="Straight Arrow Connector 24">
                        <a:extLst>
                          <a:ext uri="{FF2B5EF4-FFF2-40B4-BE49-F238E27FC236}">
                            <a16:creationId xmlns:a16="http://schemas.microsoft.com/office/drawing/2014/main" id="{6260EEB6-3839-DC42-AF12-8C22F79313FE}"/>
                          </a:ext>
                        </a:extLst>
                      </p:cNvPr>
                      <p:cNvCxnSpPr>
                        <a:cxnSpLocks/>
                      </p:cNvCxnSpPr>
                      <p:nvPr/>
                    </p:nvCxnSpPr>
                    <p:spPr>
                      <a:xfrm flipH="1">
                        <a:off x="1853477" y="3521657"/>
                        <a:ext cx="557759"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53" name="Straight Arrow Connector 43">
                        <a:extLst>
                          <a:ext uri="{FF2B5EF4-FFF2-40B4-BE49-F238E27FC236}">
                            <a16:creationId xmlns:a16="http://schemas.microsoft.com/office/drawing/2014/main" id="{FBA6C22C-9816-2E4D-ABFF-262A386C7A55}"/>
                          </a:ext>
                        </a:extLst>
                      </p:cNvPr>
                      <p:cNvCxnSpPr>
                        <a:cxnSpLocks/>
                      </p:cNvCxnSpPr>
                      <p:nvPr/>
                    </p:nvCxnSpPr>
                    <p:spPr>
                      <a:xfrm flipH="1">
                        <a:off x="3091852" y="3521656"/>
                        <a:ext cx="713725" cy="0"/>
                      </a:xfrm>
                      <a:prstGeom prst="straightConnector1">
                        <a:avLst/>
                      </a:prstGeom>
                      <a:noFill/>
                      <a:ln w="19050" cap="flat" cmpd="sng" algn="ctr">
                        <a:solidFill>
                          <a:schemeClr val="tx1"/>
                        </a:solidFill>
                        <a:prstDash val="solid"/>
                        <a:miter lim="800000"/>
                        <a:headEnd type="triangle"/>
                        <a:tailEnd type="triangle"/>
                      </a:ln>
                      <a:effectLst/>
                    </p:spPr>
                  </p:cxnSp>
                  <p:cxnSp>
                    <p:nvCxnSpPr>
                      <p:cNvPr id="54" name="Straight Arrow Connector 43">
                        <a:extLst>
                          <a:ext uri="{FF2B5EF4-FFF2-40B4-BE49-F238E27FC236}">
                            <a16:creationId xmlns:a16="http://schemas.microsoft.com/office/drawing/2014/main" id="{348536D6-D00D-9448-A86D-37849225A4CA}"/>
                          </a:ext>
                        </a:extLst>
                      </p:cNvPr>
                      <p:cNvCxnSpPr>
                        <a:cxnSpLocks/>
                      </p:cNvCxnSpPr>
                      <p:nvPr/>
                    </p:nvCxnSpPr>
                    <p:spPr>
                      <a:xfrm flipH="1">
                        <a:off x="4501787" y="3369256"/>
                        <a:ext cx="907123" cy="10182"/>
                      </a:xfrm>
                      <a:prstGeom prst="straightConnector1">
                        <a:avLst/>
                      </a:prstGeom>
                      <a:noFill/>
                      <a:ln w="19050" cap="flat" cmpd="sng" algn="ctr">
                        <a:solidFill>
                          <a:schemeClr val="tx1"/>
                        </a:solidFill>
                        <a:prstDash val="solid"/>
                        <a:miter lim="800000"/>
                        <a:headEnd type="triangle"/>
                        <a:tailEnd type="triangle"/>
                      </a:ln>
                      <a:effectLst/>
                    </p:spPr>
                  </p:cxnSp>
                </p:grpSp>
              </p:grpSp>
            </p:grpSp>
            <p:sp>
              <p:nvSpPr>
                <p:cNvPr id="34" name="Rectangle 33">
                  <a:extLst>
                    <a:ext uri="{FF2B5EF4-FFF2-40B4-BE49-F238E27FC236}">
                      <a16:creationId xmlns:a16="http://schemas.microsoft.com/office/drawing/2014/main" id="{10210A44-7E0C-0C4C-B21F-08271DD87903}"/>
                    </a:ext>
                  </a:extLst>
                </p:cNvPr>
                <p:cNvSpPr/>
                <p:nvPr/>
              </p:nvSpPr>
              <p:spPr>
                <a:xfrm>
                  <a:off x="4697970" y="1543719"/>
                  <a:ext cx="3557192" cy="369332"/>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Configuration 1: </a:t>
                  </a: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Host CPU System </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79" name="Rectangle 78">
                <a:extLst>
                  <a:ext uri="{FF2B5EF4-FFF2-40B4-BE49-F238E27FC236}">
                    <a16:creationId xmlns:a16="http://schemas.microsoft.com/office/drawing/2014/main" id="{DB1AA1F8-7B7E-F243-9548-3D63DDA76A26}"/>
                  </a:ext>
                </a:extLst>
              </p:cNvPr>
              <p:cNvSpPr/>
              <p:nvPr/>
            </p:nvSpPr>
            <p:spPr>
              <a:xfrm>
                <a:off x="7138841" y="2298514"/>
                <a:ext cx="995785"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Off-chip link</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80" name="Slide Number Placeholder 5">
            <a:extLst>
              <a:ext uri="{FF2B5EF4-FFF2-40B4-BE49-F238E27FC236}">
                <a16:creationId xmlns:a16="http://schemas.microsoft.com/office/drawing/2014/main" id="{55A48367-5820-7046-A02D-E740C1BA8C29}"/>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panose="02040503050406030204" pitchFamily="18" charset="0"/>
                <a:ea typeface="Cambria Math" panose="02040503050406030204" pitchFamily="18" charset="0"/>
                <a:cs typeface="+mn-cs"/>
              </a:rPr>
              <a:t>272</a:t>
            </a:r>
          </a:p>
        </p:txBody>
      </p:sp>
      <p:sp>
        <p:nvSpPr>
          <p:cNvPr id="5" name="Rectangle 4">
            <a:extLst>
              <a:ext uri="{FF2B5EF4-FFF2-40B4-BE49-F238E27FC236}">
                <a16:creationId xmlns:a16="http://schemas.microsoft.com/office/drawing/2014/main" id="{BF19DB97-42C0-384C-AAAD-BE870D8106A7}"/>
              </a:ext>
            </a:extLst>
          </p:cNvPr>
          <p:cNvSpPr/>
          <p:nvPr/>
        </p:nvSpPr>
        <p:spPr>
          <a:xfrm>
            <a:off x="2024764" y="6388377"/>
            <a:ext cx="5094472"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DAMOV-SIM: </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hlinkClick r:id="rId3"/>
              </a:rPr>
              <a:t>https://github.com/CMU-SAFARI/DAMOV</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p:txBody>
      </p:sp>
      <p:sp>
        <p:nvSpPr>
          <p:cNvPr id="6" name="Rectangle 5">
            <a:extLst>
              <a:ext uri="{FF2B5EF4-FFF2-40B4-BE49-F238E27FC236}">
                <a16:creationId xmlns:a16="http://schemas.microsoft.com/office/drawing/2014/main" id="{D0114F4D-14A2-CC43-9821-792CC9DC5985}"/>
              </a:ext>
            </a:extLst>
          </p:cNvPr>
          <p:cNvSpPr/>
          <p:nvPr/>
        </p:nvSpPr>
        <p:spPr>
          <a:xfrm>
            <a:off x="4639643" y="3904306"/>
            <a:ext cx="357790"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5" name="Group 34">
            <a:extLst>
              <a:ext uri="{FF2B5EF4-FFF2-40B4-BE49-F238E27FC236}">
                <a16:creationId xmlns:a16="http://schemas.microsoft.com/office/drawing/2014/main" id="{4EA0ADE6-3A60-9945-B057-30DBB3B7469D}"/>
              </a:ext>
            </a:extLst>
          </p:cNvPr>
          <p:cNvGrpSpPr/>
          <p:nvPr/>
        </p:nvGrpSpPr>
        <p:grpSpPr>
          <a:xfrm>
            <a:off x="5797801" y="3561529"/>
            <a:ext cx="3132425" cy="1144660"/>
            <a:chOff x="5797801" y="3561529"/>
            <a:chExt cx="3132425" cy="1144660"/>
          </a:xfrm>
        </p:grpSpPr>
        <p:sp>
          <p:nvSpPr>
            <p:cNvPr id="93" name="Rounded Rectangle 16">
              <a:extLst>
                <a:ext uri="{FF2B5EF4-FFF2-40B4-BE49-F238E27FC236}">
                  <a16:creationId xmlns:a16="http://schemas.microsoft.com/office/drawing/2014/main" id="{DC72DC51-6209-154B-A698-DB4DED34FA40}"/>
                </a:ext>
              </a:extLst>
            </p:cNvPr>
            <p:cNvSpPr/>
            <p:nvPr/>
          </p:nvSpPr>
          <p:spPr>
            <a:xfrm>
              <a:off x="5797801" y="3561529"/>
              <a:ext cx="3132425" cy="1120727"/>
            </a:xfrm>
            <a:prstGeom prst="roundRect">
              <a:avLst/>
            </a:prstGeom>
            <a:solidFill>
              <a:schemeClr val="tx2">
                <a:lumMod val="20000"/>
                <a:lumOff val="80000"/>
              </a:schemeClr>
            </a:solidFill>
            <a:ln w="9525"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8" name="Rectangle 7">
              <a:extLst>
                <a:ext uri="{FF2B5EF4-FFF2-40B4-BE49-F238E27FC236}">
                  <a16:creationId xmlns:a16="http://schemas.microsoft.com/office/drawing/2014/main" id="{556B529A-3AA5-DD46-B40B-CD1CA29033CC}"/>
                </a:ext>
              </a:extLst>
            </p:cNvPr>
            <p:cNvSpPr/>
            <p:nvPr/>
          </p:nvSpPr>
          <p:spPr>
            <a:xfrm>
              <a:off x="6679903" y="4429190"/>
              <a:ext cx="98334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546A"/>
                  </a:solidFill>
                  <a:effectLst/>
                  <a:uLnTx/>
                  <a:uFillTx/>
                  <a:latin typeface="Cambria" panose="02040503050406030204" pitchFamily="18" charset="0"/>
                  <a:ea typeface="+mn-ea"/>
                  <a:cs typeface="+mn-cs"/>
                </a:rPr>
                <a:t>Logic Layer</a:t>
              </a:r>
              <a:endParaRPr kumimoji="0" lang="en-US" sz="1200" b="1"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id="{8320FD2E-E135-9147-BCC6-9B1891732915}"/>
              </a:ext>
            </a:extLst>
          </p:cNvPr>
          <p:cNvGrpSpPr/>
          <p:nvPr/>
        </p:nvGrpSpPr>
        <p:grpSpPr>
          <a:xfrm>
            <a:off x="5868097" y="3768320"/>
            <a:ext cx="2133645" cy="686494"/>
            <a:chOff x="5868097" y="3768320"/>
            <a:chExt cx="2133645" cy="686494"/>
          </a:xfrm>
        </p:grpSpPr>
        <p:sp>
          <p:nvSpPr>
            <p:cNvPr id="108" name="Rounded Rectangle 45">
              <a:extLst>
                <a:ext uri="{FF2B5EF4-FFF2-40B4-BE49-F238E27FC236}">
                  <a16:creationId xmlns:a16="http://schemas.microsoft.com/office/drawing/2014/main" id="{F5EFDAE0-BAFF-604A-B5C8-339ACE6AED0A}"/>
                </a:ext>
              </a:extLst>
            </p:cNvPr>
            <p:cNvSpPr/>
            <p:nvPr/>
          </p:nvSpPr>
          <p:spPr>
            <a:xfrm>
              <a:off x="5868097" y="3845044"/>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09" name="Rounded Rectangle 45">
              <a:extLst>
                <a:ext uri="{FF2B5EF4-FFF2-40B4-BE49-F238E27FC236}">
                  <a16:creationId xmlns:a16="http://schemas.microsoft.com/office/drawing/2014/main" id="{21A327D4-4C19-5849-84E0-3C2B378B9ECE}"/>
                </a:ext>
              </a:extLst>
            </p:cNvPr>
            <p:cNvSpPr/>
            <p:nvPr/>
          </p:nvSpPr>
          <p:spPr>
            <a:xfrm>
              <a:off x="5946658" y="3930532"/>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10" name="Rounded Rectangle 45">
              <a:extLst>
                <a:ext uri="{FF2B5EF4-FFF2-40B4-BE49-F238E27FC236}">
                  <a16:creationId xmlns:a16="http://schemas.microsoft.com/office/drawing/2014/main" id="{871652C8-8E6F-814E-8C8D-CA4F6F7D1448}"/>
                </a:ext>
              </a:extLst>
            </p:cNvPr>
            <p:cNvSpPr/>
            <p:nvPr/>
          </p:nvSpPr>
          <p:spPr>
            <a:xfrm>
              <a:off x="6025218" y="4016020"/>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13" name="Rounded Rectangle 27">
              <a:extLst>
                <a:ext uri="{FF2B5EF4-FFF2-40B4-BE49-F238E27FC236}">
                  <a16:creationId xmlns:a16="http://schemas.microsoft.com/office/drawing/2014/main" id="{05065851-4D16-5F4A-9181-BA1537C144B0}"/>
                </a:ext>
              </a:extLst>
            </p:cNvPr>
            <p:cNvSpPr/>
            <p:nvPr/>
          </p:nvSpPr>
          <p:spPr>
            <a:xfrm>
              <a:off x="6913420" y="3768320"/>
              <a:ext cx="307393" cy="430030"/>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16" name="Rounded Rectangle 27">
              <a:extLst>
                <a:ext uri="{FF2B5EF4-FFF2-40B4-BE49-F238E27FC236}">
                  <a16:creationId xmlns:a16="http://schemas.microsoft.com/office/drawing/2014/main" id="{C3EC9544-8DC4-D844-94BF-1D7AC50E48D4}"/>
                </a:ext>
              </a:extLst>
            </p:cNvPr>
            <p:cNvSpPr/>
            <p:nvPr/>
          </p:nvSpPr>
          <p:spPr>
            <a:xfrm>
              <a:off x="6991980" y="3853808"/>
              <a:ext cx="307393" cy="430030"/>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18" name="Rounded Rectangle 27">
              <a:extLst>
                <a:ext uri="{FF2B5EF4-FFF2-40B4-BE49-F238E27FC236}">
                  <a16:creationId xmlns:a16="http://schemas.microsoft.com/office/drawing/2014/main" id="{640D2F2A-E82E-AB4D-A4FC-685AD5398955}"/>
                </a:ext>
              </a:extLst>
            </p:cNvPr>
            <p:cNvSpPr/>
            <p:nvPr/>
          </p:nvSpPr>
          <p:spPr>
            <a:xfrm>
              <a:off x="7070541" y="3939296"/>
              <a:ext cx="307393" cy="430030"/>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20" name="Rounded Rectangle 27">
              <a:extLst>
                <a:ext uri="{FF2B5EF4-FFF2-40B4-BE49-F238E27FC236}">
                  <a16:creationId xmlns:a16="http://schemas.microsoft.com/office/drawing/2014/main" id="{6F81F97E-E7B3-E342-AFB9-A6E3AA1BB672}"/>
                </a:ext>
              </a:extLst>
            </p:cNvPr>
            <p:cNvSpPr/>
            <p:nvPr/>
          </p:nvSpPr>
          <p:spPr>
            <a:xfrm>
              <a:off x="7149102" y="4024784"/>
              <a:ext cx="307393" cy="430030"/>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L1</a:t>
              </a:r>
              <a:endParaRPr kumimoji="0" lang="en-US" sz="3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121" name="Rounded Rectangle 45">
              <a:extLst>
                <a:ext uri="{FF2B5EF4-FFF2-40B4-BE49-F238E27FC236}">
                  <a16:creationId xmlns:a16="http://schemas.microsoft.com/office/drawing/2014/main" id="{D2688CCB-287F-F54D-9829-63A6F5578818}"/>
                </a:ext>
              </a:extLst>
            </p:cNvPr>
            <p:cNvSpPr/>
            <p:nvPr/>
          </p:nvSpPr>
          <p:spPr>
            <a:xfrm>
              <a:off x="6103779" y="4101508"/>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cxnSp>
          <p:nvCxnSpPr>
            <p:cNvPr id="124" name="Straight Arrow Connector 24">
              <a:extLst>
                <a:ext uri="{FF2B5EF4-FFF2-40B4-BE49-F238E27FC236}">
                  <a16:creationId xmlns:a16="http://schemas.microsoft.com/office/drawing/2014/main" id="{C7EBAC94-4EFB-3043-85AC-D4BD86AD8194}"/>
                </a:ext>
              </a:extLst>
            </p:cNvPr>
            <p:cNvCxnSpPr>
              <a:cxnSpLocks/>
            </p:cNvCxnSpPr>
            <p:nvPr/>
          </p:nvCxnSpPr>
          <p:spPr>
            <a:xfrm flipH="1">
              <a:off x="6550575" y="3983336"/>
              <a:ext cx="321916"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126" name="Straight Arrow Connector 24">
              <a:extLst>
                <a:ext uri="{FF2B5EF4-FFF2-40B4-BE49-F238E27FC236}">
                  <a16:creationId xmlns:a16="http://schemas.microsoft.com/office/drawing/2014/main" id="{4519255E-746C-6D49-A776-8606C93584C8}"/>
                </a:ext>
              </a:extLst>
            </p:cNvPr>
            <p:cNvCxnSpPr>
              <a:cxnSpLocks/>
            </p:cNvCxnSpPr>
            <p:nvPr/>
          </p:nvCxnSpPr>
          <p:spPr>
            <a:xfrm flipH="1">
              <a:off x="6629135" y="4068823"/>
              <a:ext cx="321916"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128" name="Straight Arrow Connector 24">
              <a:extLst>
                <a:ext uri="{FF2B5EF4-FFF2-40B4-BE49-F238E27FC236}">
                  <a16:creationId xmlns:a16="http://schemas.microsoft.com/office/drawing/2014/main" id="{DD38613C-203A-2843-B67D-258E4E549846}"/>
                </a:ext>
              </a:extLst>
            </p:cNvPr>
            <p:cNvCxnSpPr>
              <a:cxnSpLocks/>
            </p:cNvCxnSpPr>
            <p:nvPr/>
          </p:nvCxnSpPr>
          <p:spPr>
            <a:xfrm flipH="1">
              <a:off x="6707696" y="4154311"/>
              <a:ext cx="321916"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130" name="Straight Arrow Connector 24">
              <a:extLst>
                <a:ext uri="{FF2B5EF4-FFF2-40B4-BE49-F238E27FC236}">
                  <a16:creationId xmlns:a16="http://schemas.microsoft.com/office/drawing/2014/main" id="{B9A4E873-F2CD-7B4E-87DA-65A864EB7E5D}"/>
                </a:ext>
              </a:extLst>
            </p:cNvPr>
            <p:cNvCxnSpPr>
              <a:cxnSpLocks/>
            </p:cNvCxnSpPr>
            <p:nvPr/>
          </p:nvCxnSpPr>
          <p:spPr>
            <a:xfrm flipH="1">
              <a:off x="6786258" y="4239799"/>
              <a:ext cx="321915" cy="0"/>
            </a:xfrm>
            <a:prstGeom prst="straightConnector1">
              <a:avLst/>
            </a:prstGeom>
            <a:noFill/>
            <a:ln w="19050" cap="flat" cmpd="sng" algn="ctr">
              <a:solidFill>
                <a:srgbClr val="000000"/>
              </a:solidFill>
              <a:prstDash val="solid"/>
              <a:miter lim="800000"/>
              <a:headEnd type="triangle"/>
              <a:tailEnd type="triangle"/>
            </a:ln>
            <a:effectLst/>
          </p:spPr>
        </p:cxnSp>
        <p:sp>
          <p:nvSpPr>
            <p:cNvPr id="134" name="Left-Right Arrow 133">
              <a:extLst>
                <a:ext uri="{FF2B5EF4-FFF2-40B4-BE49-F238E27FC236}">
                  <a16:creationId xmlns:a16="http://schemas.microsoft.com/office/drawing/2014/main" id="{312ADADD-7334-7646-A635-0A2FDB127DED}"/>
                </a:ext>
              </a:extLst>
            </p:cNvPr>
            <p:cNvSpPr/>
            <p:nvPr/>
          </p:nvSpPr>
          <p:spPr>
            <a:xfrm>
              <a:off x="7456421" y="4026419"/>
              <a:ext cx="545321" cy="284237"/>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6" name="Rounded Rectangle 105">
            <a:extLst>
              <a:ext uri="{FF2B5EF4-FFF2-40B4-BE49-F238E27FC236}">
                <a16:creationId xmlns:a16="http://schemas.microsoft.com/office/drawing/2014/main" id="{FB640FC7-18F9-4B49-805B-525AF8ED8715}"/>
              </a:ext>
            </a:extLst>
          </p:cNvPr>
          <p:cNvSpPr/>
          <p:nvPr/>
        </p:nvSpPr>
        <p:spPr>
          <a:xfrm>
            <a:off x="8020585" y="3607132"/>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grpSp>
        <p:nvGrpSpPr>
          <p:cNvPr id="33" name="Group 32">
            <a:extLst>
              <a:ext uri="{FF2B5EF4-FFF2-40B4-BE49-F238E27FC236}">
                <a16:creationId xmlns:a16="http://schemas.microsoft.com/office/drawing/2014/main" id="{1ACEDCAD-DAEE-244E-AB40-F4DDDC87362E}"/>
              </a:ext>
            </a:extLst>
          </p:cNvPr>
          <p:cNvGrpSpPr/>
          <p:nvPr/>
        </p:nvGrpSpPr>
        <p:grpSpPr>
          <a:xfrm>
            <a:off x="8074810" y="1792716"/>
            <a:ext cx="1039800" cy="2817085"/>
            <a:chOff x="8057877" y="1792716"/>
            <a:chExt cx="1039800" cy="2817085"/>
          </a:xfrm>
        </p:grpSpPr>
        <p:grpSp>
          <p:nvGrpSpPr>
            <p:cNvPr id="32" name="Group 31">
              <a:extLst>
                <a:ext uri="{FF2B5EF4-FFF2-40B4-BE49-F238E27FC236}">
                  <a16:creationId xmlns:a16="http://schemas.microsoft.com/office/drawing/2014/main" id="{D8DC8B95-7830-6048-B19A-11DDFD2B31F9}"/>
                </a:ext>
              </a:extLst>
            </p:cNvPr>
            <p:cNvGrpSpPr/>
            <p:nvPr/>
          </p:nvGrpSpPr>
          <p:grpSpPr>
            <a:xfrm>
              <a:off x="8057877" y="3441462"/>
              <a:ext cx="981598" cy="1168339"/>
              <a:chOff x="8057877" y="3441462"/>
              <a:chExt cx="981598" cy="1168339"/>
            </a:xfrm>
          </p:grpSpPr>
          <p:sp>
            <p:nvSpPr>
              <p:cNvPr id="86" name="Rounded Rectangle 85">
                <a:extLst>
                  <a:ext uri="{FF2B5EF4-FFF2-40B4-BE49-F238E27FC236}">
                    <a16:creationId xmlns:a16="http://schemas.microsoft.com/office/drawing/2014/main" id="{C6F8A328-0561-624E-9B98-7730FF13AC98}"/>
                  </a:ext>
                </a:extLst>
              </p:cNvPr>
              <p:cNvSpPr/>
              <p:nvPr/>
            </p:nvSpPr>
            <p:spPr>
              <a:xfrm>
                <a:off x="8057877" y="3558043"/>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89" name="Rounded Rectangle 88">
                <a:extLst>
                  <a:ext uri="{FF2B5EF4-FFF2-40B4-BE49-F238E27FC236}">
                    <a16:creationId xmlns:a16="http://schemas.microsoft.com/office/drawing/2014/main" id="{7CE3A32A-F9CA-5243-9E72-6F079A6D74E7}"/>
                  </a:ext>
                </a:extLst>
              </p:cNvPr>
              <p:cNvSpPr/>
              <p:nvPr/>
            </p:nvSpPr>
            <p:spPr>
              <a:xfrm>
                <a:off x="8118091" y="3502280"/>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91" name="Rounded Rectangle 90">
                <a:extLst>
                  <a:ext uri="{FF2B5EF4-FFF2-40B4-BE49-F238E27FC236}">
                    <a16:creationId xmlns:a16="http://schemas.microsoft.com/office/drawing/2014/main" id="{05F1F48C-1BA0-A545-B7AC-2EBAE7EFD9F5}"/>
                  </a:ext>
                </a:extLst>
              </p:cNvPr>
              <p:cNvSpPr/>
              <p:nvPr/>
            </p:nvSpPr>
            <p:spPr>
              <a:xfrm>
                <a:off x="8177706" y="3441462"/>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grpSp>
        <p:grpSp>
          <p:nvGrpSpPr>
            <p:cNvPr id="95" name="Group 94">
              <a:extLst>
                <a:ext uri="{FF2B5EF4-FFF2-40B4-BE49-F238E27FC236}">
                  <a16:creationId xmlns:a16="http://schemas.microsoft.com/office/drawing/2014/main" id="{2B0C0116-3EFF-FD43-8DEB-F38DDB0B1E8F}"/>
                </a:ext>
              </a:extLst>
            </p:cNvPr>
            <p:cNvGrpSpPr/>
            <p:nvPr/>
          </p:nvGrpSpPr>
          <p:grpSpPr>
            <a:xfrm>
              <a:off x="8116079" y="1792716"/>
              <a:ext cx="981598" cy="1168339"/>
              <a:chOff x="8057877" y="3441462"/>
              <a:chExt cx="981598" cy="1168339"/>
            </a:xfrm>
          </p:grpSpPr>
          <p:sp>
            <p:nvSpPr>
              <p:cNvPr id="96" name="Rounded Rectangle 95">
                <a:extLst>
                  <a:ext uri="{FF2B5EF4-FFF2-40B4-BE49-F238E27FC236}">
                    <a16:creationId xmlns:a16="http://schemas.microsoft.com/office/drawing/2014/main" id="{BC2DFCFD-B560-7A49-87E8-BDC3724417AD}"/>
                  </a:ext>
                </a:extLst>
              </p:cNvPr>
              <p:cNvSpPr/>
              <p:nvPr/>
            </p:nvSpPr>
            <p:spPr>
              <a:xfrm>
                <a:off x="8057877" y="3558043"/>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97" name="Rounded Rectangle 96">
                <a:extLst>
                  <a:ext uri="{FF2B5EF4-FFF2-40B4-BE49-F238E27FC236}">
                    <a16:creationId xmlns:a16="http://schemas.microsoft.com/office/drawing/2014/main" id="{7101A4CF-42EC-6F4A-8B8E-C3BA608E61EB}"/>
                  </a:ext>
                </a:extLst>
              </p:cNvPr>
              <p:cNvSpPr/>
              <p:nvPr/>
            </p:nvSpPr>
            <p:spPr>
              <a:xfrm>
                <a:off x="8118091" y="3502280"/>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98" name="Rounded Rectangle 97">
                <a:extLst>
                  <a:ext uri="{FF2B5EF4-FFF2-40B4-BE49-F238E27FC236}">
                    <a16:creationId xmlns:a16="http://schemas.microsoft.com/office/drawing/2014/main" id="{85DAF0CE-6416-E840-BB3E-F14102633101}"/>
                  </a:ext>
                </a:extLst>
              </p:cNvPr>
              <p:cNvSpPr/>
              <p:nvPr/>
            </p:nvSpPr>
            <p:spPr>
              <a:xfrm>
                <a:off x="8177706" y="3441462"/>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grpSp>
      </p:grpSp>
    </p:spTree>
    <p:extLst>
      <p:ext uri="{BB962C8B-B14F-4D97-AF65-F5344CB8AC3E}">
        <p14:creationId xmlns:p14="http://schemas.microsoft.com/office/powerpoint/2010/main" val="387396098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4AF52-21F7-AF46-B0F3-D19534050154}"/>
              </a:ext>
            </a:extLst>
          </p:cNvPr>
          <p:cNvSpPr>
            <a:spLocks noGrp="1"/>
          </p:cNvSpPr>
          <p:nvPr>
            <p:ph type="title"/>
          </p:nvPr>
        </p:nvSpPr>
        <p:spPr/>
        <p:txBody>
          <a:bodyPr/>
          <a:lstStyle/>
          <a:p>
            <a:r>
              <a:rPr lang="en-US" dirty="0"/>
              <a:t>DAMOV is Open Source</a:t>
            </a:r>
          </a:p>
        </p:txBody>
      </p:sp>
      <p:sp>
        <p:nvSpPr>
          <p:cNvPr id="3" name="Content Placeholder 2">
            <a:extLst>
              <a:ext uri="{FF2B5EF4-FFF2-40B4-BE49-F238E27FC236}">
                <a16:creationId xmlns:a16="http://schemas.microsoft.com/office/drawing/2014/main" id="{A25CD795-C093-2B41-9221-BD1BC99E4EED}"/>
              </a:ext>
            </a:extLst>
          </p:cNvPr>
          <p:cNvSpPr>
            <a:spLocks noGrp="1"/>
          </p:cNvSpPr>
          <p:nvPr>
            <p:ph idx="1"/>
          </p:nvPr>
        </p:nvSpPr>
        <p:spPr/>
        <p:txBody>
          <a:bodyPr/>
          <a:lstStyle/>
          <a:p>
            <a:r>
              <a:rPr lang="en-US" dirty="0"/>
              <a:t>We open-source our </a:t>
            </a:r>
            <a:r>
              <a:rPr lang="en-US" dirty="0">
                <a:solidFill>
                  <a:srgbClr val="0000FF"/>
                </a:solidFill>
              </a:rPr>
              <a:t>benchmark suite </a:t>
            </a:r>
            <a:r>
              <a:rPr lang="en-US" dirty="0"/>
              <a:t>and our </a:t>
            </a:r>
            <a:r>
              <a:rPr lang="en-US" dirty="0">
                <a:solidFill>
                  <a:srgbClr val="0000FF"/>
                </a:solidFill>
              </a:rPr>
              <a:t>toolchain</a:t>
            </a:r>
          </a:p>
        </p:txBody>
      </p:sp>
      <p:grpSp>
        <p:nvGrpSpPr>
          <p:cNvPr id="4" name="Group 3">
            <a:extLst>
              <a:ext uri="{FF2B5EF4-FFF2-40B4-BE49-F238E27FC236}">
                <a16:creationId xmlns:a16="http://schemas.microsoft.com/office/drawing/2014/main" id="{9620267C-CBDE-EF46-B778-E8AC9B64AF61}"/>
              </a:ext>
            </a:extLst>
          </p:cNvPr>
          <p:cNvGrpSpPr/>
          <p:nvPr/>
        </p:nvGrpSpPr>
        <p:grpSpPr>
          <a:xfrm>
            <a:off x="145521" y="1554109"/>
            <a:ext cx="8852958" cy="4666132"/>
            <a:chOff x="252268" y="1152197"/>
            <a:chExt cx="8639464" cy="4553606"/>
          </a:xfrm>
        </p:grpSpPr>
        <p:pic>
          <p:nvPicPr>
            <p:cNvPr id="5" name="Picture 4">
              <a:extLst>
                <a:ext uri="{FF2B5EF4-FFF2-40B4-BE49-F238E27FC236}">
                  <a16:creationId xmlns:a16="http://schemas.microsoft.com/office/drawing/2014/main" id="{56E7B138-5B93-B148-9B77-BC0666989B57}"/>
                </a:ext>
              </a:extLst>
            </p:cNvPr>
            <p:cNvPicPr>
              <a:picLocks noChangeAspect="1"/>
            </p:cNvPicPr>
            <p:nvPr/>
          </p:nvPicPr>
          <p:blipFill rotWithShape="1">
            <a:blip r:embed="rId3"/>
            <a:srcRect t="1861" r="11807"/>
            <a:stretch/>
          </p:blipFill>
          <p:spPr>
            <a:xfrm>
              <a:off x="252268" y="1152197"/>
              <a:ext cx="8639464" cy="4553606"/>
            </a:xfrm>
            <a:prstGeom prst="rect">
              <a:avLst/>
            </a:prstGeom>
          </p:spPr>
        </p:pic>
        <p:sp>
          <p:nvSpPr>
            <p:cNvPr id="6" name="Rectangle 5">
              <a:extLst>
                <a:ext uri="{FF2B5EF4-FFF2-40B4-BE49-F238E27FC236}">
                  <a16:creationId xmlns:a16="http://schemas.microsoft.com/office/drawing/2014/main" id="{D16E0130-D316-5B42-B8E7-FBA54702DFD5}"/>
                </a:ext>
              </a:extLst>
            </p:cNvPr>
            <p:cNvSpPr/>
            <p:nvPr/>
          </p:nvSpPr>
          <p:spPr>
            <a:xfrm>
              <a:off x="1730215" y="1178805"/>
              <a:ext cx="352540"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6B469FF-DDCA-1A40-9C48-E36AB90D6932}"/>
                </a:ext>
              </a:extLst>
            </p:cNvPr>
            <p:cNvSpPr/>
            <p:nvPr/>
          </p:nvSpPr>
          <p:spPr>
            <a:xfrm>
              <a:off x="309847" y="1152197"/>
              <a:ext cx="113390"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F026486B-DB2C-074C-A15F-0B6A8A0EC5B6}"/>
                </a:ext>
              </a:extLst>
            </p:cNvPr>
            <p:cNvSpPr/>
            <p:nvPr/>
          </p:nvSpPr>
          <p:spPr>
            <a:xfrm>
              <a:off x="7756546" y="1178805"/>
              <a:ext cx="1135186"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EFBBB3A6-560E-D24A-910C-DA01186D7D6A}"/>
              </a:ext>
            </a:extLst>
          </p:cNvPr>
          <p:cNvGrpSpPr/>
          <p:nvPr/>
        </p:nvGrpSpPr>
        <p:grpSpPr>
          <a:xfrm>
            <a:off x="-15699" y="2918762"/>
            <a:ext cx="2663466" cy="369332"/>
            <a:chOff x="-15699" y="2562311"/>
            <a:chExt cx="2663466" cy="369332"/>
          </a:xfrm>
        </p:grpSpPr>
        <p:sp>
          <p:nvSpPr>
            <p:cNvPr id="11" name="Rectangle 10">
              <a:extLst>
                <a:ext uri="{FF2B5EF4-FFF2-40B4-BE49-F238E27FC236}">
                  <a16:creationId xmlns:a16="http://schemas.microsoft.com/office/drawing/2014/main" id="{138CE2FB-8BEB-7A40-AEF9-7D16CD2E67B4}"/>
                </a:ext>
              </a:extLst>
            </p:cNvPr>
            <p:cNvSpPr/>
            <p:nvPr/>
          </p:nvSpPr>
          <p:spPr>
            <a:xfrm>
              <a:off x="-15699" y="2562311"/>
              <a:ext cx="1401154"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DAMOV-SIM</a:t>
              </a:r>
              <a:endParaRPr kumimoji="0" lang="en-US"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12" name="Rounded Rectangle 11">
              <a:extLst>
                <a:ext uri="{FF2B5EF4-FFF2-40B4-BE49-F238E27FC236}">
                  <a16:creationId xmlns:a16="http://schemas.microsoft.com/office/drawing/2014/main" id="{43909CEA-9B18-FF48-85B4-2E540D3C24FA}"/>
                </a:ext>
              </a:extLst>
            </p:cNvPr>
            <p:cNvSpPr/>
            <p:nvPr/>
          </p:nvSpPr>
          <p:spPr>
            <a:xfrm>
              <a:off x="1385455" y="2615869"/>
              <a:ext cx="1262312" cy="262217"/>
            </a:xfrm>
            <a:prstGeom prst="roundRect">
              <a:avLst/>
            </a:prstGeom>
            <a:solidFill>
              <a:srgbClr val="FF0000">
                <a:alpha val="9804"/>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11751DE1-1E78-D040-9898-61E9F03B7ADA}"/>
              </a:ext>
            </a:extLst>
          </p:cNvPr>
          <p:cNvGrpSpPr/>
          <p:nvPr/>
        </p:nvGrpSpPr>
        <p:grpSpPr>
          <a:xfrm>
            <a:off x="60292" y="3341652"/>
            <a:ext cx="2587475" cy="646331"/>
            <a:chOff x="60292" y="2985201"/>
            <a:chExt cx="2587475" cy="646331"/>
          </a:xfrm>
        </p:grpSpPr>
        <p:sp>
          <p:nvSpPr>
            <p:cNvPr id="14" name="Rectangle 13">
              <a:extLst>
                <a:ext uri="{FF2B5EF4-FFF2-40B4-BE49-F238E27FC236}">
                  <a16:creationId xmlns:a16="http://schemas.microsoft.com/office/drawing/2014/main" id="{E46B9D0C-08EC-E745-91A5-6CB7531E913F}"/>
                </a:ext>
              </a:extLst>
            </p:cNvPr>
            <p:cNvSpPr/>
            <p:nvPr/>
          </p:nvSpPr>
          <p:spPr>
            <a:xfrm>
              <a:off x="60292" y="2985201"/>
              <a:ext cx="140115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DAMOV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Benchmarks</a:t>
              </a:r>
              <a:endParaRPr kumimoji="0" lang="en-US"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15" name="Rounded Rectangle 14">
              <a:extLst>
                <a:ext uri="{FF2B5EF4-FFF2-40B4-BE49-F238E27FC236}">
                  <a16:creationId xmlns:a16="http://schemas.microsoft.com/office/drawing/2014/main" id="{FACB314E-C336-3340-9731-B5B0B822CE99}"/>
                </a:ext>
              </a:extLst>
            </p:cNvPr>
            <p:cNvSpPr/>
            <p:nvPr/>
          </p:nvSpPr>
          <p:spPr>
            <a:xfrm>
              <a:off x="1385455" y="3070052"/>
              <a:ext cx="1262312" cy="262217"/>
            </a:xfrm>
            <a:prstGeom prst="roundRect">
              <a:avLst/>
            </a:prstGeom>
            <a:solidFill>
              <a:srgbClr val="FF0000">
                <a:alpha val="9804"/>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62343729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4AF52-21F7-AF46-B0F3-D19534050154}"/>
              </a:ext>
            </a:extLst>
          </p:cNvPr>
          <p:cNvSpPr>
            <a:spLocks noGrp="1"/>
          </p:cNvSpPr>
          <p:nvPr>
            <p:ph type="title"/>
          </p:nvPr>
        </p:nvSpPr>
        <p:spPr/>
        <p:txBody>
          <a:bodyPr/>
          <a:lstStyle/>
          <a:p>
            <a:r>
              <a:rPr lang="en-US" dirty="0"/>
              <a:t>DAMOV is Open Source</a:t>
            </a:r>
          </a:p>
        </p:txBody>
      </p:sp>
      <p:sp>
        <p:nvSpPr>
          <p:cNvPr id="3" name="Content Placeholder 2">
            <a:extLst>
              <a:ext uri="{FF2B5EF4-FFF2-40B4-BE49-F238E27FC236}">
                <a16:creationId xmlns:a16="http://schemas.microsoft.com/office/drawing/2014/main" id="{A25CD795-C093-2B41-9221-BD1BC99E4EED}"/>
              </a:ext>
            </a:extLst>
          </p:cNvPr>
          <p:cNvSpPr>
            <a:spLocks noGrp="1"/>
          </p:cNvSpPr>
          <p:nvPr>
            <p:ph idx="1"/>
          </p:nvPr>
        </p:nvSpPr>
        <p:spPr/>
        <p:txBody>
          <a:bodyPr/>
          <a:lstStyle/>
          <a:p>
            <a:r>
              <a:rPr lang="en-US" dirty="0"/>
              <a:t>We open-source our </a:t>
            </a:r>
            <a:r>
              <a:rPr lang="en-US" dirty="0">
                <a:solidFill>
                  <a:srgbClr val="0000FF"/>
                </a:solidFill>
              </a:rPr>
              <a:t>benchmark suite </a:t>
            </a:r>
            <a:r>
              <a:rPr lang="en-US" dirty="0"/>
              <a:t>and our </a:t>
            </a:r>
            <a:r>
              <a:rPr lang="en-US" dirty="0">
                <a:solidFill>
                  <a:srgbClr val="0000FF"/>
                </a:solidFill>
              </a:rPr>
              <a:t>toolchain</a:t>
            </a:r>
          </a:p>
        </p:txBody>
      </p:sp>
      <p:grpSp>
        <p:nvGrpSpPr>
          <p:cNvPr id="4" name="Group 3">
            <a:extLst>
              <a:ext uri="{FF2B5EF4-FFF2-40B4-BE49-F238E27FC236}">
                <a16:creationId xmlns:a16="http://schemas.microsoft.com/office/drawing/2014/main" id="{9620267C-CBDE-EF46-B778-E8AC9B64AF61}"/>
              </a:ext>
            </a:extLst>
          </p:cNvPr>
          <p:cNvGrpSpPr/>
          <p:nvPr/>
        </p:nvGrpSpPr>
        <p:grpSpPr>
          <a:xfrm>
            <a:off x="145521" y="1554109"/>
            <a:ext cx="8852958" cy="4666132"/>
            <a:chOff x="252268" y="1152197"/>
            <a:chExt cx="8639464" cy="4553606"/>
          </a:xfrm>
        </p:grpSpPr>
        <p:pic>
          <p:nvPicPr>
            <p:cNvPr id="5" name="Picture 4">
              <a:extLst>
                <a:ext uri="{FF2B5EF4-FFF2-40B4-BE49-F238E27FC236}">
                  <a16:creationId xmlns:a16="http://schemas.microsoft.com/office/drawing/2014/main" id="{56E7B138-5B93-B148-9B77-BC0666989B57}"/>
                </a:ext>
              </a:extLst>
            </p:cNvPr>
            <p:cNvPicPr>
              <a:picLocks noChangeAspect="1"/>
            </p:cNvPicPr>
            <p:nvPr/>
          </p:nvPicPr>
          <p:blipFill rotWithShape="1">
            <a:blip r:embed="rId3"/>
            <a:srcRect t="1861" r="11807"/>
            <a:stretch/>
          </p:blipFill>
          <p:spPr>
            <a:xfrm>
              <a:off x="252268" y="1152197"/>
              <a:ext cx="8639464" cy="4553606"/>
            </a:xfrm>
            <a:prstGeom prst="rect">
              <a:avLst/>
            </a:prstGeom>
          </p:spPr>
        </p:pic>
        <p:sp>
          <p:nvSpPr>
            <p:cNvPr id="6" name="Rectangle 5">
              <a:extLst>
                <a:ext uri="{FF2B5EF4-FFF2-40B4-BE49-F238E27FC236}">
                  <a16:creationId xmlns:a16="http://schemas.microsoft.com/office/drawing/2014/main" id="{D16E0130-D316-5B42-B8E7-FBA54702DFD5}"/>
                </a:ext>
              </a:extLst>
            </p:cNvPr>
            <p:cNvSpPr/>
            <p:nvPr/>
          </p:nvSpPr>
          <p:spPr>
            <a:xfrm>
              <a:off x="1730215" y="1178805"/>
              <a:ext cx="352540"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6B469FF-DDCA-1A40-9C48-E36AB90D6932}"/>
                </a:ext>
              </a:extLst>
            </p:cNvPr>
            <p:cNvSpPr/>
            <p:nvPr/>
          </p:nvSpPr>
          <p:spPr>
            <a:xfrm>
              <a:off x="309847" y="1152197"/>
              <a:ext cx="113390"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F026486B-DB2C-074C-A15F-0B6A8A0EC5B6}"/>
                </a:ext>
              </a:extLst>
            </p:cNvPr>
            <p:cNvSpPr/>
            <p:nvPr/>
          </p:nvSpPr>
          <p:spPr>
            <a:xfrm>
              <a:off x="7756546" y="1178805"/>
              <a:ext cx="1135186"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EFBBB3A6-560E-D24A-910C-DA01186D7D6A}"/>
              </a:ext>
            </a:extLst>
          </p:cNvPr>
          <p:cNvGrpSpPr/>
          <p:nvPr/>
        </p:nvGrpSpPr>
        <p:grpSpPr>
          <a:xfrm>
            <a:off x="-15699" y="2918762"/>
            <a:ext cx="2663466" cy="369332"/>
            <a:chOff x="-15699" y="2562311"/>
            <a:chExt cx="2663466" cy="369332"/>
          </a:xfrm>
        </p:grpSpPr>
        <p:sp>
          <p:nvSpPr>
            <p:cNvPr id="11" name="Rectangle 10">
              <a:extLst>
                <a:ext uri="{FF2B5EF4-FFF2-40B4-BE49-F238E27FC236}">
                  <a16:creationId xmlns:a16="http://schemas.microsoft.com/office/drawing/2014/main" id="{138CE2FB-8BEB-7A40-AEF9-7D16CD2E67B4}"/>
                </a:ext>
              </a:extLst>
            </p:cNvPr>
            <p:cNvSpPr/>
            <p:nvPr/>
          </p:nvSpPr>
          <p:spPr>
            <a:xfrm>
              <a:off x="-15699" y="2562311"/>
              <a:ext cx="1401154"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DAMOV-SIM</a:t>
              </a:r>
              <a:endParaRPr kumimoji="0" lang="en-US"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12" name="Rounded Rectangle 11">
              <a:extLst>
                <a:ext uri="{FF2B5EF4-FFF2-40B4-BE49-F238E27FC236}">
                  <a16:creationId xmlns:a16="http://schemas.microsoft.com/office/drawing/2014/main" id="{43909CEA-9B18-FF48-85B4-2E540D3C24FA}"/>
                </a:ext>
              </a:extLst>
            </p:cNvPr>
            <p:cNvSpPr/>
            <p:nvPr/>
          </p:nvSpPr>
          <p:spPr>
            <a:xfrm>
              <a:off x="1385455" y="2615869"/>
              <a:ext cx="1262312" cy="262217"/>
            </a:xfrm>
            <a:prstGeom prst="roundRect">
              <a:avLst/>
            </a:prstGeom>
            <a:solidFill>
              <a:srgbClr val="FF0000">
                <a:alpha val="9804"/>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11751DE1-1E78-D040-9898-61E9F03B7ADA}"/>
              </a:ext>
            </a:extLst>
          </p:cNvPr>
          <p:cNvGrpSpPr/>
          <p:nvPr/>
        </p:nvGrpSpPr>
        <p:grpSpPr>
          <a:xfrm>
            <a:off x="60292" y="3341652"/>
            <a:ext cx="2587475" cy="646331"/>
            <a:chOff x="60292" y="2985201"/>
            <a:chExt cx="2587475" cy="646331"/>
          </a:xfrm>
        </p:grpSpPr>
        <p:sp>
          <p:nvSpPr>
            <p:cNvPr id="14" name="Rectangle 13">
              <a:extLst>
                <a:ext uri="{FF2B5EF4-FFF2-40B4-BE49-F238E27FC236}">
                  <a16:creationId xmlns:a16="http://schemas.microsoft.com/office/drawing/2014/main" id="{E46B9D0C-08EC-E745-91A5-6CB7531E913F}"/>
                </a:ext>
              </a:extLst>
            </p:cNvPr>
            <p:cNvSpPr/>
            <p:nvPr/>
          </p:nvSpPr>
          <p:spPr>
            <a:xfrm>
              <a:off x="60292" y="2985201"/>
              <a:ext cx="140115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DAMOV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Benchmarks</a:t>
              </a:r>
              <a:endParaRPr kumimoji="0" lang="en-US"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15" name="Rounded Rectangle 14">
              <a:extLst>
                <a:ext uri="{FF2B5EF4-FFF2-40B4-BE49-F238E27FC236}">
                  <a16:creationId xmlns:a16="http://schemas.microsoft.com/office/drawing/2014/main" id="{FACB314E-C336-3340-9731-B5B0B822CE99}"/>
                </a:ext>
              </a:extLst>
            </p:cNvPr>
            <p:cNvSpPr/>
            <p:nvPr/>
          </p:nvSpPr>
          <p:spPr>
            <a:xfrm>
              <a:off x="1385455" y="3070052"/>
              <a:ext cx="1262312" cy="262217"/>
            </a:xfrm>
            <a:prstGeom prst="roundRect">
              <a:avLst/>
            </a:prstGeom>
            <a:solidFill>
              <a:srgbClr val="FF0000">
                <a:alpha val="9804"/>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Rectangle 16">
            <a:extLst>
              <a:ext uri="{FF2B5EF4-FFF2-40B4-BE49-F238E27FC236}">
                <a16:creationId xmlns:a16="http://schemas.microsoft.com/office/drawing/2014/main" id="{CF4B9F11-828E-3D4A-A8C5-18AF04EEB038}"/>
              </a:ext>
            </a:extLst>
          </p:cNvPr>
          <p:cNvSpPr/>
          <p:nvPr/>
        </p:nvSpPr>
        <p:spPr>
          <a:xfrm>
            <a:off x="-15699" y="2780928"/>
            <a:ext cx="9167549" cy="1082348"/>
          </a:xfrm>
          <a:prstGeom prst="rect">
            <a:avLst/>
          </a:prstGeom>
          <a:solidFill>
            <a:srgbClr val="77BF6F"/>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500"/>
              </a:spcBef>
              <a:spcAft>
                <a:spcPts val="500"/>
              </a:spcAft>
              <a:buClrTx/>
              <a:buSzTx/>
              <a:buFontTx/>
              <a:buNone/>
              <a:tabLst/>
              <a:defRPr/>
            </a:pPr>
            <a:r>
              <a:rPr kumimoji="0" lang="en-US" sz="2800" b="1" i="0" u="none" strike="noStrike" kern="1200" cap="none" spc="0" normalizeH="0" baseline="0" noProof="0" dirty="0">
                <a:ln>
                  <a:noFill/>
                </a:ln>
                <a:solidFill>
                  <a:srgbClr val="F8E702"/>
                </a:solidFill>
                <a:effectLst/>
                <a:uLnTx/>
                <a:uFillTx/>
                <a:latin typeface="Cambria" panose="02040503050406030204" pitchFamily="18" charset="0"/>
                <a:ea typeface="+mn-ea"/>
                <a:cs typeface="+mn-cs"/>
              </a:rPr>
              <a:t>Get DAMOV at:</a:t>
            </a:r>
            <a:r>
              <a:rPr kumimoji="0" lang="en-US" sz="2800" b="1" i="0" u="none" strike="noStrike" kern="1200" cap="none" spc="0" normalizeH="0" baseline="0" noProof="0" dirty="0">
                <a:ln>
                  <a:noFill/>
                </a:ln>
                <a:solidFill>
                  <a:srgbClr val="FFFF00"/>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500"/>
              </a:spcBef>
              <a:spcAft>
                <a:spcPts val="50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hlinkClick r:id="rId4"/>
              </a:rPr>
              <a:t>https://github.com/CMU-SAFARI/DAMOV</a:t>
            </a:r>
            <a:r>
              <a:rPr kumimoji="0" lang="en-US" sz="2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 </a:t>
            </a:r>
          </a:p>
        </p:txBody>
      </p:sp>
    </p:spTree>
    <p:extLst>
      <p:ext uri="{BB962C8B-B14F-4D97-AF65-F5344CB8AC3E}">
        <p14:creationId xmlns:p14="http://schemas.microsoft.com/office/powerpoint/2010/main" val="27243366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228600" y="152400"/>
            <a:ext cx="8915400" cy="1066800"/>
          </a:xfrm>
        </p:spPr>
        <p:txBody>
          <a:bodyPr/>
          <a:lstStyle/>
          <a:p>
            <a:r>
              <a:rPr lang="en-US" sz="3100" dirty="0"/>
              <a:t>More on DAMOV Analysis Methodology &amp; Workloads</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https://www.youtube.com/watch?v=GWideVyo0nM&amp;list=PL5Q2soXY2Zi_tOTAYm--dYByNPL7JhwR9&amp;index=3</a:t>
            </a: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4" name="Picture 3">
            <a:extLst>
              <a:ext uri="{FF2B5EF4-FFF2-40B4-BE49-F238E27FC236}">
                <a16:creationId xmlns:a16="http://schemas.microsoft.com/office/drawing/2014/main" id="{1522E1A7-90CA-BD4A-96D7-2BBC406FEC9F}"/>
              </a:ext>
            </a:extLst>
          </p:cNvPr>
          <p:cNvPicPr>
            <a:picLocks noChangeAspect="1"/>
          </p:cNvPicPr>
          <p:nvPr/>
        </p:nvPicPr>
        <p:blipFill>
          <a:blip r:embed="rId3"/>
          <a:stretch>
            <a:fillRect/>
          </a:stretch>
        </p:blipFill>
        <p:spPr>
          <a:xfrm>
            <a:off x="395536" y="924198"/>
            <a:ext cx="8065702" cy="5529138"/>
          </a:xfrm>
          <a:prstGeom prst="rect">
            <a:avLst/>
          </a:prstGeom>
        </p:spPr>
      </p:pic>
      <p:pic>
        <p:nvPicPr>
          <p:cNvPr id="6" name="Picture 5" descr="safari.png">
            <a:extLst>
              <a:ext uri="{FF2B5EF4-FFF2-40B4-BE49-F238E27FC236}">
                <a16:creationId xmlns:a16="http://schemas.microsoft.com/office/drawing/2014/main" id="{22937E87-7A7A-0799-8D1C-BF10E4D76873}"/>
              </a:ext>
            </a:extLst>
          </p:cNvPr>
          <p:cNvPicPr>
            <a:picLocks noChangeAspect="1"/>
          </p:cNvPicPr>
          <p:nvPr/>
        </p:nvPicPr>
        <p:blipFill>
          <a:blip r:embed="rId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729616113"/>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8B247-8B3E-024A-9717-C4ABA7B35A1E}"/>
              </a:ext>
            </a:extLst>
          </p:cNvPr>
          <p:cNvSpPr>
            <a:spLocks noGrp="1"/>
          </p:cNvSpPr>
          <p:nvPr>
            <p:ph type="title"/>
          </p:nvPr>
        </p:nvSpPr>
        <p:spPr>
          <a:xfrm>
            <a:off x="228600" y="152400"/>
            <a:ext cx="8915400" cy="1066800"/>
          </a:xfrm>
        </p:spPr>
        <p:txBody>
          <a:bodyPr/>
          <a:lstStyle/>
          <a:p>
            <a:r>
              <a:rPr lang="en-US" dirty="0"/>
              <a:t>More on DAMOV Methods &amp; Benchmarks</a:t>
            </a:r>
          </a:p>
        </p:txBody>
      </p:sp>
      <p:sp>
        <p:nvSpPr>
          <p:cNvPr id="3" name="Content Placeholder 2">
            <a:extLst>
              <a:ext uri="{FF2B5EF4-FFF2-40B4-BE49-F238E27FC236}">
                <a16:creationId xmlns:a16="http://schemas.microsoft.com/office/drawing/2014/main" id="{14C9A10E-D91C-A242-904A-DBA5990779A0}"/>
              </a:ext>
            </a:extLst>
          </p:cNvPr>
          <p:cNvSpPr>
            <a:spLocks noGrp="1"/>
          </p:cNvSpPr>
          <p:nvPr>
            <p:ph idx="1"/>
          </p:nvPr>
        </p:nvSpPr>
        <p:spPr>
          <a:xfrm>
            <a:off x="228600" y="980728"/>
            <a:ext cx="8610600" cy="5195664"/>
          </a:xfrm>
        </p:spPr>
        <p:txBody>
          <a:bodyPr/>
          <a:lstStyle/>
          <a:p>
            <a:r>
              <a:rPr lang="en-US" sz="1650" dirty="0"/>
              <a:t>Geraldo F. Oliveira, Juan Gomez-Luna, Lois </a:t>
            </a:r>
            <a:r>
              <a:rPr lang="en-US" sz="1650" dirty="0" err="1"/>
              <a:t>Orosa</a:t>
            </a:r>
            <a:r>
              <a:rPr lang="en-US" sz="1650" dirty="0"/>
              <a:t>, </a:t>
            </a:r>
            <a:r>
              <a:rPr lang="en-US" sz="1650" dirty="0" err="1"/>
              <a:t>Saugata</a:t>
            </a:r>
            <a:r>
              <a:rPr lang="en-US" sz="1650" dirty="0"/>
              <a:t> Ghose, Nandita Vijaykumar, Ivan </a:t>
            </a:r>
            <a:r>
              <a:rPr lang="en-US" sz="1650" dirty="0" err="1"/>
              <a:t>fernandez</a:t>
            </a:r>
            <a:r>
              <a:rPr lang="en-US" sz="1650" dirty="0"/>
              <a:t>, Mohammad </a:t>
            </a:r>
            <a:r>
              <a:rPr lang="en-US" sz="1650" dirty="0" err="1"/>
              <a:t>Sadrosadati</a:t>
            </a:r>
            <a:r>
              <a:rPr lang="en-US" sz="1650" dirty="0"/>
              <a:t>, and Onur Mutlu,</a:t>
            </a:r>
            <a:br>
              <a:rPr lang="en-US" sz="1650" dirty="0"/>
            </a:br>
            <a:r>
              <a:rPr lang="en-US" sz="1650" b="1" dirty="0">
                <a:solidFill>
                  <a:srgbClr val="0000FF"/>
                </a:solidFill>
                <a:hlinkClick r:id="rId2">
                  <a:extLst>
                    <a:ext uri="{A12FA001-AC4F-418D-AE19-62706E023703}">
                      <ahyp:hlinkClr xmlns:ahyp="http://schemas.microsoft.com/office/drawing/2018/hyperlinkcolor" val="tx"/>
                    </a:ext>
                  </a:extLst>
                </a:hlinkClick>
              </a:rPr>
              <a:t>"DAMOV: A New Methodology and Benchmark Suite for Evaluating Data Movement Bottlenecks"</a:t>
            </a:r>
            <a:br>
              <a:rPr lang="en-US" sz="1650" dirty="0">
                <a:solidFill>
                  <a:srgbClr val="0000FF"/>
                </a:solidFill>
              </a:rPr>
            </a:br>
            <a:r>
              <a:rPr lang="en-US" sz="1650" b="1" i="1" dirty="0">
                <a:hlinkClick r:id="rId3"/>
              </a:rPr>
              <a:t>IEEE Access</a:t>
            </a:r>
            <a:r>
              <a:rPr lang="en-US" sz="1650" dirty="0"/>
              <a:t>, 8 September 2021.</a:t>
            </a:r>
            <a:br>
              <a:rPr lang="en-US" sz="1650" dirty="0"/>
            </a:br>
            <a:r>
              <a:rPr lang="en-US" sz="1650" i="1" dirty="0"/>
              <a:t>Preprint in </a:t>
            </a:r>
            <a:r>
              <a:rPr lang="en-US" sz="1650" b="1" i="1" dirty="0">
                <a:hlinkClick r:id="rId4"/>
              </a:rPr>
              <a:t>arXiv</a:t>
            </a:r>
            <a:r>
              <a:rPr lang="en-US" sz="1650" dirty="0"/>
              <a:t>, 8 May 2021.</a:t>
            </a:r>
            <a:br>
              <a:rPr lang="en-US" sz="1650" dirty="0"/>
            </a:br>
            <a:r>
              <a:rPr lang="en-US" sz="1650" dirty="0"/>
              <a:t>[</a:t>
            </a:r>
            <a:r>
              <a:rPr lang="en-US" sz="1650" dirty="0">
                <a:hlinkClick r:id="rId5"/>
              </a:rPr>
              <a:t>arXiv preprint</a:t>
            </a:r>
            <a:r>
              <a:rPr lang="en-US" sz="1650" dirty="0"/>
              <a:t>]</a:t>
            </a:r>
            <a:br>
              <a:rPr lang="en-US" sz="1650" dirty="0"/>
            </a:br>
            <a:r>
              <a:rPr lang="en-US" sz="1650" dirty="0"/>
              <a:t>[</a:t>
            </a:r>
            <a:r>
              <a:rPr lang="en-US" sz="1650" dirty="0">
                <a:hlinkClick r:id="rId3"/>
              </a:rPr>
              <a:t>IEEE Access version</a:t>
            </a:r>
            <a:r>
              <a:rPr lang="en-US" sz="1650" dirty="0"/>
              <a:t>]</a:t>
            </a:r>
            <a:br>
              <a:rPr lang="en-US" sz="1650" dirty="0"/>
            </a:br>
            <a:r>
              <a:rPr lang="en-US" sz="1650" dirty="0"/>
              <a:t>[</a:t>
            </a:r>
            <a:r>
              <a:rPr lang="en-US" sz="1650" dirty="0">
                <a:hlinkClick r:id="rId6"/>
              </a:rPr>
              <a:t>DAMOV Suite and Simulator Source Code</a:t>
            </a:r>
            <a:r>
              <a:rPr lang="en-US" sz="1650" dirty="0"/>
              <a:t>]</a:t>
            </a:r>
            <a:br>
              <a:rPr lang="en-US" sz="1650" dirty="0"/>
            </a:br>
            <a:r>
              <a:rPr lang="en-US" sz="1650" dirty="0"/>
              <a:t>[</a:t>
            </a:r>
            <a:r>
              <a:rPr lang="en-US" sz="1650" dirty="0">
                <a:hlinkClick r:id="rId7"/>
              </a:rPr>
              <a:t>SAFARI Live Seminar Video</a:t>
            </a:r>
            <a:r>
              <a:rPr lang="en-US" sz="1650" dirty="0"/>
              <a:t> (2 </a:t>
            </a:r>
            <a:r>
              <a:rPr lang="en-US" sz="1650" dirty="0" err="1"/>
              <a:t>hrs</a:t>
            </a:r>
            <a:r>
              <a:rPr lang="en-US" sz="1650" dirty="0"/>
              <a:t> 40 mins)]</a:t>
            </a:r>
            <a:br>
              <a:rPr lang="en-US" sz="1650" dirty="0"/>
            </a:br>
            <a:r>
              <a:rPr lang="en-US" sz="1650" dirty="0"/>
              <a:t>[</a:t>
            </a:r>
            <a:r>
              <a:rPr lang="en-US" sz="1650" dirty="0">
                <a:hlinkClick r:id="rId8"/>
              </a:rPr>
              <a:t>Short Talk Video</a:t>
            </a:r>
            <a:r>
              <a:rPr lang="en-US" sz="1650" dirty="0"/>
              <a:t> (21 minutes)]</a:t>
            </a:r>
          </a:p>
          <a:p>
            <a:pPr marL="0" indent="0">
              <a:buNone/>
            </a:pPr>
            <a:br>
              <a:rPr lang="en-US" sz="1650" dirty="0"/>
            </a:br>
            <a:br>
              <a:rPr lang="en-US" sz="1650" dirty="0"/>
            </a:br>
            <a:endParaRPr lang="en-US" sz="1650" dirty="0"/>
          </a:p>
        </p:txBody>
      </p:sp>
      <p:sp>
        <p:nvSpPr>
          <p:cNvPr id="4" name="Slide Number Placeholder 3">
            <a:extLst>
              <a:ext uri="{FF2B5EF4-FFF2-40B4-BE49-F238E27FC236}">
                <a16:creationId xmlns:a16="http://schemas.microsoft.com/office/drawing/2014/main" id="{52DD8C28-F3C5-4847-B73F-7269464021F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60798F91-C924-1941-860B-F0C51011C7CB}"/>
              </a:ext>
            </a:extLst>
          </p:cNvPr>
          <p:cNvPicPr>
            <a:picLocks noChangeAspect="1"/>
          </p:cNvPicPr>
          <p:nvPr/>
        </p:nvPicPr>
        <p:blipFill>
          <a:blip r:embed="rId9"/>
          <a:stretch>
            <a:fillRect/>
          </a:stretch>
        </p:blipFill>
        <p:spPr>
          <a:xfrm>
            <a:off x="1631950" y="4135438"/>
            <a:ext cx="5803900" cy="2565400"/>
          </a:xfrm>
          <a:prstGeom prst="rect">
            <a:avLst/>
          </a:prstGeom>
        </p:spPr>
      </p:pic>
    </p:spTree>
    <p:extLst>
      <p:ext uri="{BB962C8B-B14F-4D97-AF65-F5344CB8AC3E}">
        <p14:creationId xmlns:p14="http://schemas.microsoft.com/office/powerpoint/2010/main" val="2805238901"/>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CAB29-0C2D-B5D5-B99A-469E0F160CB7}"/>
              </a:ext>
            </a:extLst>
          </p:cNvPr>
          <p:cNvSpPr>
            <a:spLocks noGrp="1"/>
          </p:cNvSpPr>
          <p:nvPr>
            <p:ph type="title"/>
          </p:nvPr>
        </p:nvSpPr>
        <p:spPr/>
        <p:txBody>
          <a:bodyPr/>
          <a:lstStyle/>
          <a:p>
            <a:r>
              <a:rPr lang="en-US" sz="3600" dirty="0"/>
              <a:t>Research Tools PNM: Samsung HBM-PIM</a:t>
            </a:r>
          </a:p>
        </p:txBody>
      </p:sp>
      <p:pic>
        <p:nvPicPr>
          <p:cNvPr id="6" name="Content Placeholder 5">
            <a:extLst>
              <a:ext uri="{FF2B5EF4-FFF2-40B4-BE49-F238E27FC236}">
                <a16:creationId xmlns:a16="http://schemas.microsoft.com/office/drawing/2014/main" id="{C9E9608D-23DF-0908-7571-0EF752E4729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986"/>
          <a:stretch/>
        </p:blipFill>
        <p:spPr>
          <a:xfrm>
            <a:off x="228600" y="1591892"/>
            <a:ext cx="8610600" cy="4974794"/>
          </a:xfrm>
        </p:spPr>
      </p:pic>
      <p:sp>
        <p:nvSpPr>
          <p:cNvPr id="4" name="Slide Number Placeholder 3">
            <a:extLst>
              <a:ext uri="{FF2B5EF4-FFF2-40B4-BE49-F238E27FC236}">
                <a16:creationId xmlns:a16="http://schemas.microsoft.com/office/drawing/2014/main" id="{BF610BB8-0469-14F5-CFA9-47BB66CBC2DD}"/>
              </a:ext>
            </a:extLst>
          </p:cNvPr>
          <p:cNvSpPr>
            <a:spLocks noGrp="1"/>
          </p:cNvSpPr>
          <p:nvPr>
            <p:ph type="sldNum" sz="quarter" idx="11"/>
          </p:nvPr>
        </p:nvSpPr>
        <p:spPr/>
        <p:txBody>
          <a:bodyPr/>
          <a:lstStyle/>
          <a:p>
            <a:pPr>
              <a:defRPr/>
            </a:pPr>
            <a:fld id="{696CF17A-3047-224B-BC46-DD606BE3B229}" type="slidenum">
              <a:rPr lang="en-US" altLang="en-US" smtClean="0"/>
              <a:pPr>
                <a:defRPr/>
              </a:pPr>
              <a:t>109</a:t>
            </a:fld>
            <a:endParaRPr lang="en-US" altLang="en-US"/>
          </a:p>
        </p:txBody>
      </p:sp>
      <p:sp>
        <p:nvSpPr>
          <p:cNvPr id="8" name="TextBox 7">
            <a:extLst>
              <a:ext uri="{FF2B5EF4-FFF2-40B4-BE49-F238E27FC236}">
                <a16:creationId xmlns:a16="http://schemas.microsoft.com/office/drawing/2014/main" id="{E6C0F00D-12AB-74BE-F976-1A1338B7F1CE}"/>
              </a:ext>
            </a:extLst>
          </p:cNvPr>
          <p:cNvSpPr txBox="1"/>
          <p:nvPr/>
        </p:nvSpPr>
        <p:spPr>
          <a:xfrm>
            <a:off x="0" y="1052736"/>
            <a:ext cx="9144000" cy="369332"/>
          </a:xfrm>
          <a:prstGeom prst="rect">
            <a:avLst/>
          </a:prstGeom>
          <a:noFill/>
        </p:spPr>
        <p:txBody>
          <a:bodyPr wrap="square">
            <a:spAutoFit/>
          </a:bodyPr>
          <a:lstStyle/>
          <a:p>
            <a:pPr algn="ctr"/>
            <a:r>
              <a:rPr lang="en-US" b="1" dirty="0">
                <a:solidFill>
                  <a:srgbClr val="0000FF"/>
                </a:solidFill>
                <a:hlinkClick r:id="rId4">
                  <a:extLst>
                    <a:ext uri="{A12FA001-AC4F-418D-AE19-62706E023703}">
                      <ahyp:hlinkClr xmlns:ahyp="http://schemas.microsoft.com/office/drawing/2018/hyperlinkcolor" val="tx"/>
                    </a:ext>
                  </a:extLst>
                </a:hlinkClick>
              </a:rPr>
              <a:t>https://github.com/SAITPublic/PIMSimulator</a:t>
            </a:r>
            <a:r>
              <a:rPr lang="en-US" b="1" dirty="0">
                <a:solidFill>
                  <a:srgbClr val="0000FF"/>
                </a:solidFill>
              </a:rPr>
              <a:t> </a:t>
            </a:r>
          </a:p>
        </p:txBody>
      </p:sp>
    </p:spTree>
    <p:extLst>
      <p:ext uri="{BB962C8B-B14F-4D97-AF65-F5344CB8AC3E}">
        <p14:creationId xmlns:p14="http://schemas.microsoft.com/office/powerpoint/2010/main" val="301857054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1880" y="0"/>
            <a:ext cx="8610600" cy="908720"/>
          </a:xfrm>
        </p:spPr>
        <p:txBody>
          <a:bodyPr anchor="ctr" anchorCtr="0"/>
          <a:lstStyle/>
          <a:p>
            <a:r>
              <a:rPr lang="en-US" dirty="0"/>
              <a:t>Possible PNM Designs</a:t>
            </a:r>
          </a:p>
        </p:txBody>
      </p:sp>
      <p:sp>
        <p:nvSpPr>
          <p:cNvPr id="7" name="Marcador de número de diapositiva 6"/>
          <p:cNvSpPr>
            <a:spLocks noGrp="1"/>
          </p:cNvSpPr>
          <p:nvPr>
            <p:ph type="sldNum" sz="quarter" idx="11"/>
          </p:nvPr>
        </p:nvSpPr>
        <p:spPr>
          <a:xfrm>
            <a:off x="6781800" y="6324600"/>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panose="020B0600070205080204" pitchFamily="34" charset="-128"/>
              <a:cs typeface="+mn-cs"/>
            </a:endParaRPr>
          </a:p>
        </p:txBody>
      </p:sp>
      <p:grpSp>
        <p:nvGrpSpPr>
          <p:cNvPr id="5" name="Group 4">
            <a:extLst>
              <a:ext uri="{FF2B5EF4-FFF2-40B4-BE49-F238E27FC236}">
                <a16:creationId xmlns:a16="http://schemas.microsoft.com/office/drawing/2014/main" id="{EEA6D513-2C9C-5EA4-0839-4DE6C5D43D4D}"/>
              </a:ext>
            </a:extLst>
          </p:cNvPr>
          <p:cNvGrpSpPr/>
          <p:nvPr/>
        </p:nvGrpSpPr>
        <p:grpSpPr>
          <a:xfrm>
            <a:off x="-25152" y="2911258"/>
            <a:ext cx="9144000" cy="1581912"/>
            <a:chOff x="-25152" y="2911258"/>
            <a:chExt cx="9144000" cy="1581912"/>
          </a:xfrm>
        </p:grpSpPr>
        <p:sp>
          <p:nvSpPr>
            <p:cNvPr id="32" name="Marcador de contenido 2"/>
            <p:cNvSpPr txBox="1">
              <a:spLocks/>
            </p:cNvSpPr>
            <p:nvPr/>
          </p:nvSpPr>
          <p:spPr bwMode="auto">
            <a:xfrm>
              <a:off x="-25152" y="291125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Fixed-function</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units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Hardware/software co-designed PIM for efficiency</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Mensa for NN Edge Inference</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E.g. from industry: Samsung HBM-PIM, SK </a:t>
              </a:r>
              <a:r>
                <a:rPr lang="en-US" sz="2000" kern="0" dirty="0" err="1">
                  <a:solidFill>
                    <a:srgbClr val="000000"/>
                  </a:solidFill>
                  <a:latin typeface="Tahoma"/>
                  <a:ea typeface="ヒラギノ角ゴ Pro W3" pitchFamily="-108" charset="-128"/>
                  <a:cs typeface="ヒラギノ角ゴ Pro W3" pitchFamily="-108" charset="-128"/>
                </a:rPr>
                <a:t>hynix</a:t>
              </a:r>
              <a:r>
                <a:rPr lang="en-US" sz="2000" kern="0" dirty="0">
                  <a:solidFill>
                    <a:srgbClr val="000000"/>
                  </a:solidFill>
                  <a:latin typeface="Tahoma"/>
                  <a:ea typeface="ヒラギノ角ゴ Pro W3" pitchFamily="-108" charset="-128"/>
                  <a:cs typeface="ヒラギノ角ゴ Pro W3" pitchFamily="-108" charset="-128"/>
                </a:rPr>
                <a:t> </a:t>
              </a:r>
              <a:r>
                <a:rPr lang="en-US" sz="2000" kern="0" dirty="0" err="1">
                  <a:solidFill>
                    <a:srgbClr val="000000"/>
                  </a:solidFill>
                  <a:latin typeface="Tahoma"/>
                  <a:ea typeface="ヒラギノ角ゴ Pro W3" pitchFamily="-108" charset="-128"/>
                  <a:cs typeface="ヒラギノ角ゴ Pro W3" pitchFamily="-108" charset="-128"/>
                </a:rPr>
                <a:t>AiM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40" name="Group 39">
              <a:extLst>
                <a:ext uri="{FF2B5EF4-FFF2-40B4-BE49-F238E27FC236}">
                  <a16:creationId xmlns:a16="http://schemas.microsoft.com/office/drawing/2014/main" id="{87F5753F-84A9-368E-E840-8F74A0388B01}"/>
                </a:ext>
              </a:extLst>
            </p:cNvPr>
            <p:cNvGrpSpPr/>
            <p:nvPr/>
          </p:nvGrpSpPr>
          <p:grpSpPr>
            <a:xfrm>
              <a:off x="7285010" y="2960948"/>
              <a:ext cx="1664208" cy="1466418"/>
              <a:chOff x="7300280" y="3068960"/>
              <a:chExt cx="1664208" cy="1466418"/>
            </a:xfrm>
          </p:grpSpPr>
          <p:sp>
            <p:nvSpPr>
              <p:cNvPr id="11" name="Rounded Rectangle 71"/>
              <p:cNvSpPr/>
              <p:nvPr/>
            </p:nvSpPr>
            <p:spPr>
              <a:xfrm>
                <a:off x="7300280" y="3068960"/>
                <a:ext cx="1664208"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sp>
            <p:nvSpPr>
              <p:cNvPr id="8" name="Rounded Rectangle 81"/>
              <p:cNvSpPr/>
              <p:nvPr/>
            </p:nvSpPr>
            <p:spPr>
              <a:xfrm>
                <a:off x="7423588" y="3175495"/>
                <a:ext cx="1408176" cy="410596"/>
              </a:xfrm>
              <a:prstGeom prst="roundRect">
                <a:avLst/>
              </a:prstGeom>
              <a:solidFill>
                <a:srgbClr val="00B0F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1</a:t>
                </a:r>
              </a:p>
            </p:txBody>
          </p:sp>
          <p:sp>
            <p:nvSpPr>
              <p:cNvPr id="9" name="Rounded Rectangle 82"/>
              <p:cNvSpPr/>
              <p:nvPr/>
            </p:nvSpPr>
            <p:spPr>
              <a:xfrm>
                <a:off x="7422388" y="4027599"/>
                <a:ext cx="1408176" cy="410598"/>
              </a:xfrm>
              <a:prstGeom prst="roundRect">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N</a:t>
                </a:r>
              </a:p>
            </p:txBody>
          </p:sp>
          <p:sp>
            <p:nvSpPr>
              <p:cNvPr id="4" name="CuadroTexto 3"/>
              <p:cNvSpPr txBox="1"/>
              <p:nvPr/>
            </p:nvSpPr>
            <p:spPr>
              <a:xfrm rot="5400000">
                <a:off x="8007866" y="3612341"/>
                <a:ext cx="441146"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s-I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grpSp>
        <p:nvGrpSpPr>
          <p:cNvPr id="6" name="Group 5">
            <a:extLst>
              <a:ext uri="{FF2B5EF4-FFF2-40B4-BE49-F238E27FC236}">
                <a16:creationId xmlns:a16="http://schemas.microsoft.com/office/drawing/2014/main" id="{021E579F-56E3-67FF-97EE-00CC868080F4}"/>
              </a:ext>
            </a:extLst>
          </p:cNvPr>
          <p:cNvGrpSpPr/>
          <p:nvPr/>
        </p:nvGrpSpPr>
        <p:grpSpPr>
          <a:xfrm>
            <a:off x="-25152" y="4941168"/>
            <a:ext cx="9144000" cy="1581912"/>
            <a:chOff x="-25152" y="4941168"/>
            <a:chExt cx="9144000" cy="1581912"/>
          </a:xfrm>
        </p:grpSpPr>
        <p:sp>
          <p:nvSpPr>
            <p:cNvPr id="33" name="Marcador de contenido 2"/>
            <p:cNvSpPr txBox="1">
              <a:spLocks/>
            </p:cNvSpPr>
            <p:nvPr/>
          </p:nvSpPr>
          <p:spPr bwMode="auto">
            <a:xfrm>
              <a:off x="-25152" y="494116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Reconfigurable</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architectures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PNM cores coupled with FPGAs, CGRA</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E.g. from academia: NERO for Weather Prediction</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a:t>
              </a:r>
              <a:r>
                <a:rPr lang="en-US" sz="2000" kern="0" dirty="0">
                  <a:solidFill>
                    <a:srgbClr val="000000"/>
                  </a:solidFill>
                  <a:latin typeface="Tahoma"/>
                  <a:ea typeface="ヒラギノ角ゴ Pro W3" pitchFamily="-108" charset="-128"/>
                  <a:cs typeface="ヒラギノ角ゴ Pro W3" pitchFamily="-108" charset="-128"/>
                </a:rPr>
                <a:t>.g. from industry: Samsung </a:t>
              </a:r>
              <a:r>
                <a:rPr lang="en-US" sz="2000" kern="0" dirty="0" err="1">
                  <a:solidFill>
                    <a:srgbClr val="000000"/>
                  </a:solidFill>
                  <a:latin typeface="Tahoma"/>
                  <a:ea typeface="ヒラギノ角ゴ Pro W3" pitchFamily="-108" charset="-128"/>
                  <a:cs typeface="ヒラギノ角ゴ Pro W3" pitchFamily="-108" charset="-128"/>
                </a:rPr>
                <a:t>AxDIMM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10" name="Group 9"/>
            <p:cNvGrpSpPr/>
            <p:nvPr/>
          </p:nvGrpSpPr>
          <p:grpSpPr>
            <a:xfrm>
              <a:off x="7272613" y="4941168"/>
              <a:ext cx="1689003" cy="1466418"/>
              <a:chOff x="3754512" y="4698886"/>
              <a:chExt cx="1689003" cy="1466418"/>
            </a:xfrm>
          </p:grpSpPr>
          <p:sp>
            <p:nvSpPr>
              <p:cNvPr id="25" name="Rounded Rectangle 88"/>
              <p:cNvSpPr/>
              <p:nvPr/>
            </p:nvSpPr>
            <p:spPr>
              <a:xfrm>
                <a:off x="3771011" y="4698886"/>
                <a:ext cx="1665085"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26" name="Group 89"/>
              <p:cNvGrpSpPr/>
              <p:nvPr/>
            </p:nvGrpSpPr>
            <p:grpSpPr>
              <a:xfrm>
                <a:off x="3754512" y="4788440"/>
                <a:ext cx="1689003" cy="1268382"/>
                <a:chOff x="4774667" y="3750799"/>
                <a:chExt cx="2654919" cy="730738"/>
              </a:xfrm>
            </p:grpSpPr>
            <p:sp>
              <p:nvSpPr>
                <p:cNvPr id="27" name="Rounded Rectangle 94"/>
                <p:cNvSpPr/>
                <p:nvPr/>
              </p:nvSpPr>
              <p:spPr>
                <a:xfrm>
                  <a:off x="5014612" y="3750799"/>
                  <a:ext cx="2212432" cy="730738"/>
                </a:xfrm>
                <a:prstGeom prst="roundRect">
                  <a:avLst/>
                </a:prstGeom>
                <a:solidFill>
                  <a:schemeClr val="accent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Tahoma"/>
                    <a:ea typeface="+mn-ea"/>
                    <a:cs typeface="+mn-cs"/>
                  </a:endParaRPr>
                </a:p>
              </p:txBody>
            </p:sp>
            <p:sp>
              <p:nvSpPr>
                <p:cNvPr id="29" name="TextBox 96"/>
                <p:cNvSpPr txBox="1"/>
                <p:nvPr/>
              </p:nvSpPr>
              <p:spPr>
                <a:xfrm>
                  <a:off x="4774667" y="3958225"/>
                  <a:ext cx="2654919" cy="30143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Reconfigurable Accelerator</a:t>
                  </a:r>
                </a:p>
              </p:txBody>
            </p:sp>
          </p:grpSp>
        </p:grpSp>
      </p:grpSp>
      <p:grpSp>
        <p:nvGrpSpPr>
          <p:cNvPr id="3" name="Group 2">
            <a:extLst>
              <a:ext uri="{FF2B5EF4-FFF2-40B4-BE49-F238E27FC236}">
                <a16:creationId xmlns:a16="http://schemas.microsoft.com/office/drawing/2014/main" id="{B5D277D6-093D-0C49-0A7E-6E5FDF9091F2}"/>
              </a:ext>
            </a:extLst>
          </p:cNvPr>
          <p:cNvGrpSpPr/>
          <p:nvPr/>
        </p:nvGrpSpPr>
        <p:grpSpPr>
          <a:xfrm>
            <a:off x="-25152" y="881348"/>
            <a:ext cx="9144000" cy="1581912"/>
            <a:chOff x="-25152" y="881348"/>
            <a:chExt cx="9144000" cy="1581912"/>
          </a:xfrm>
        </p:grpSpPr>
        <p:sp>
          <p:nvSpPr>
            <p:cNvPr id="34" name="Marcador de contenido 2"/>
            <p:cNvSpPr txBox="1">
              <a:spLocks/>
            </p:cNvSpPr>
            <p:nvPr/>
          </p:nvSpPr>
          <p:spPr bwMode="auto">
            <a:xfrm>
              <a:off x="-25152" y="88134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1"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General-purpose</a:t>
              </a:r>
              <a:r>
                <a:rPr kumimoji="0" lang="en-US" sz="2200" b="1"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programmable cores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Wimpy cores (</a:t>
              </a: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possibility of running any workload)</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FF0000"/>
                  </a:solidFill>
                  <a:latin typeface="Tahoma"/>
                  <a:ea typeface="ヒラギノ角ゴ Pro W3" pitchFamily="-108" charset="-128"/>
                  <a:cs typeface="ヒラギノ角ゴ Pro W3" pitchFamily="-108" charset="-128"/>
                </a:rPr>
                <a:t>E.g. from academia: Tesseract PIM for Graph Processing</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UPMEM PIM</a:t>
              </a:r>
            </a:p>
          </p:txBody>
        </p:sp>
        <p:grpSp>
          <p:nvGrpSpPr>
            <p:cNvPr id="39" name="Group 38">
              <a:extLst>
                <a:ext uri="{FF2B5EF4-FFF2-40B4-BE49-F238E27FC236}">
                  <a16:creationId xmlns:a16="http://schemas.microsoft.com/office/drawing/2014/main" id="{DB8BFBE2-8762-C2FC-0709-950D15E27223}"/>
                </a:ext>
              </a:extLst>
            </p:cNvPr>
            <p:cNvGrpSpPr/>
            <p:nvPr/>
          </p:nvGrpSpPr>
          <p:grpSpPr>
            <a:xfrm>
              <a:off x="7283135" y="980728"/>
              <a:ext cx="1667959" cy="1466418"/>
              <a:chOff x="7296529" y="980728"/>
              <a:chExt cx="1667959" cy="1466418"/>
            </a:xfrm>
          </p:grpSpPr>
          <p:sp>
            <p:nvSpPr>
              <p:cNvPr id="16" name="Rounded Rectangle 88"/>
              <p:cNvSpPr/>
              <p:nvPr/>
            </p:nvSpPr>
            <p:spPr>
              <a:xfrm>
                <a:off x="7296529" y="980728"/>
                <a:ext cx="1667959"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36" name="Group 35">
                <a:extLst>
                  <a:ext uri="{FF2B5EF4-FFF2-40B4-BE49-F238E27FC236}">
                    <a16:creationId xmlns:a16="http://schemas.microsoft.com/office/drawing/2014/main" id="{92C53D3A-D172-02EE-CA4C-04FA14B3D6D1}"/>
                  </a:ext>
                </a:extLst>
              </p:cNvPr>
              <p:cNvGrpSpPr/>
              <p:nvPr/>
            </p:nvGrpSpPr>
            <p:grpSpPr>
              <a:xfrm>
                <a:off x="7422388" y="1118073"/>
                <a:ext cx="1409932" cy="1230807"/>
                <a:chOff x="7422388" y="1118073"/>
                <a:chExt cx="1409932" cy="1230807"/>
              </a:xfrm>
            </p:grpSpPr>
            <p:sp>
              <p:nvSpPr>
                <p:cNvPr id="19" name="Rounded Rectangle 95"/>
                <p:cNvSpPr/>
                <p:nvPr/>
              </p:nvSpPr>
              <p:spPr>
                <a:xfrm>
                  <a:off x="7480149" y="2055597"/>
                  <a:ext cx="1291979" cy="293283"/>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ahoma"/>
                      <a:ea typeface="+mn-ea"/>
                      <a:cs typeface="+mn-cs"/>
                    </a:rPr>
                    <a:t>Cache</a:t>
                  </a:r>
                  <a:endParaRPr kumimoji="0" lang="en-US" sz="1100" b="1" i="0" u="none" strike="noStrike" kern="1200" cap="none" spc="0" normalizeH="0" baseline="0" noProof="0" dirty="0">
                    <a:ln>
                      <a:noFill/>
                    </a:ln>
                    <a:solidFill>
                      <a:srgbClr val="000000"/>
                    </a:solidFill>
                    <a:effectLst/>
                    <a:uLnTx/>
                    <a:uFillTx/>
                    <a:latin typeface="Tahoma"/>
                    <a:ea typeface="+mn-ea"/>
                    <a:cs typeface="+mn-cs"/>
                  </a:endParaRPr>
                </a:p>
              </p:txBody>
            </p:sp>
            <p:sp>
              <p:nvSpPr>
                <p:cNvPr id="18" name="Rounded Rectangle 94"/>
                <p:cNvSpPr/>
                <p:nvPr/>
              </p:nvSpPr>
              <p:spPr>
                <a:xfrm>
                  <a:off x="7422388" y="1118073"/>
                  <a:ext cx="1409932" cy="879852"/>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PIM Core</a:t>
                  </a:r>
                </a:p>
              </p:txBody>
            </p:sp>
          </p:grpSp>
        </p:grpSp>
      </p:grpSp>
      <p:sp>
        <p:nvSpPr>
          <p:cNvPr id="12" name="Rectangle 11">
            <a:extLst>
              <a:ext uri="{FF2B5EF4-FFF2-40B4-BE49-F238E27FC236}">
                <a16:creationId xmlns:a16="http://schemas.microsoft.com/office/drawing/2014/main" id="{6FF9E9E0-18D4-0985-5222-058B4FA214CC}"/>
              </a:ext>
            </a:extLst>
          </p:cNvPr>
          <p:cNvSpPr/>
          <p:nvPr/>
        </p:nvSpPr>
        <p:spPr bwMode="auto">
          <a:xfrm>
            <a:off x="-25152" y="2857763"/>
            <a:ext cx="9144000" cy="3595574"/>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pic>
        <p:nvPicPr>
          <p:cNvPr id="13" name="Picture 12" descr="safari.png">
            <a:extLst>
              <a:ext uri="{FF2B5EF4-FFF2-40B4-BE49-F238E27FC236}">
                <a16:creationId xmlns:a16="http://schemas.microsoft.com/office/drawing/2014/main" id="{34060EC5-B927-676E-8EA4-1B56832C25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427428235"/>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CAB29-0C2D-B5D5-B99A-469E0F160CB7}"/>
              </a:ext>
            </a:extLst>
          </p:cNvPr>
          <p:cNvSpPr>
            <a:spLocks noGrp="1"/>
          </p:cNvSpPr>
          <p:nvPr>
            <p:ph type="title"/>
          </p:nvPr>
        </p:nvSpPr>
        <p:spPr/>
        <p:txBody>
          <a:bodyPr/>
          <a:lstStyle/>
          <a:p>
            <a:r>
              <a:rPr lang="en-US" sz="3600" dirty="0"/>
              <a:t>Research Tools PNM: UPMEM PIM (I)</a:t>
            </a:r>
          </a:p>
        </p:txBody>
      </p:sp>
      <p:sp>
        <p:nvSpPr>
          <p:cNvPr id="4" name="Slide Number Placeholder 3">
            <a:extLst>
              <a:ext uri="{FF2B5EF4-FFF2-40B4-BE49-F238E27FC236}">
                <a16:creationId xmlns:a16="http://schemas.microsoft.com/office/drawing/2014/main" id="{BF610BB8-0469-14F5-CFA9-47BB66CBC2DD}"/>
              </a:ext>
            </a:extLst>
          </p:cNvPr>
          <p:cNvSpPr>
            <a:spLocks noGrp="1"/>
          </p:cNvSpPr>
          <p:nvPr>
            <p:ph type="sldNum" sz="quarter" idx="11"/>
          </p:nvPr>
        </p:nvSpPr>
        <p:spPr/>
        <p:txBody>
          <a:bodyPr/>
          <a:lstStyle/>
          <a:p>
            <a:pPr>
              <a:defRPr/>
            </a:pPr>
            <a:fld id="{696CF17A-3047-224B-BC46-DD606BE3B229}" type="slidenum">
              <a:rPr lang="en-US" altLang="en-US" smtClean="0"/>
              <a:pPr>
                <a:defRPr/>
              </a:pPr>
              <a:t>110</a:t>
            </a:fld>
            <a:endParaRPr lang="en-US" altLang="en-US"/>
          </a:p>
        </p:txBody>
      </p:sp>
      <p:sp>
        <p:nvSpPr>
          <p:cNvPr id="8" name="TextBox 7">
            <a:extLst>
              <a:ext uri="{FF2B5EF4-FFF2-40B4-BE49-F238E27FC236}">
                <a16:creationId xmlns:a16="http://schemas.microsoft.com/office/drawing/2014/main" id="{E6C0F00D-12AB-74BE-F976-1A1338B7F1CE}"/>
              </a:ext>
            </a:extLst>
          </p:cNvPr>
          <p:cNvSpPr txBox="1"/>
          <p:nvPr/>
        </p:nvSpPr>
        <p:spPr>
          <a:xfrm>
            <a:off x="0" y="1052736"/>
            <a:ext cx="9144000" cy="369332"/>
          </a:xfrm>
          <a:prstGeom prst="rect">
            <a:avLst/>
          </a:prstGeom>
          <a:noFill/>
        </p:spPr>
        <p:txBody>
          <a:bodyPr wrap="square">
            <a:spAutoFit/>
          </a:bodyPr>
          <a:lstStyle/>
          <a:p>
            <a:pPr algn="ctr"/>
            <a:r>
              <a:rPr lang="en-US" b="1" dirty="0">
                <a:solidFill>
                  <a:srgbClr val="0000FF"/>
                </a:solidFill>
                <a:hlinkClick r:id="rId3">
                  <a:extLst>
                    <a:ext uri="{A12FA001-AC4F-418D-AE19-62706E023703}">
                      <ahyp:hlinkClr xmlns:ahyp="http://schemas.microsoft.com/office/drawing/2018/hyperlinkcolor" val="tx"/>
                    </a:ext>
                  </a:extLst>
                </a:hlinkClick>
              </a:rPr>
              <a:t>https://github.com/VIA-Research/uPIMulator</a:t>
            </a:r>
            <a:r>
              <a:rPr lang="en-US" b="1" dirty="0">
                <a:solidFill>
                  <a:srgbClr val="0000FF"/>
                </a:solidFill>
              </a:rPr>
              <a:t> </a:t>
            </a:r>
          </a:p>
        </p:txBody>
      </p:sp>
      <p:pic>
        <p:nvPicPr>
          <p:cNvPr id="9" name="Content Placeholder 8">
            <a:extLst>
              <a:ext uri="{FF2B5EF4-FFF2-40B4-BE49-F238E27FC236}">
                <a16:creationId xmlns:a16="http://schemas.microsoft.com/office/drawing/2014/main" id="{C288A27B-AB29-5185-EE56-353B7E14E19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41688" y="1634866"/>
            <a:ext cx="6302150" cy="5045885"/>
          </a:xfrm>
        </p:spPr>
      </p:pic>
    </p:spTree>
    <p:extLst>
      <p:ext uri="{BB962C8B-B14F-4D97-AF65-F5344CB8AC3E}">
        <p14:creationId xmlns:p14="http://schemas.microsoft.com/office/powerpoint/2010/main" val="18458701"/>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CAB29-0C2D-B5D5-B99A-469E0F160CB7}"/>
              </a:ext>
            </a:extLst>
          </p:cNvPr>
          <p:cNvSpPr>
            <a:spLocks noGrp="1"/>
          </p:cNvSpPr>
          <p:nvPr>
            <p:ph type="title"/>
          </p:nvPr>
        </p:nvSpPr>
        <p:spPr/>
        <p:txBody>
          <a:bodyPr/>
          <a:lstStyle/>
          <a:p>
            <a:r>
              <a:rPr lang="en-US" sz="3600" dirty="0"/>
              <a:t>Research Tools PNM: UPMEM PIM (II)</a:t>
            </a:r>
          </a:p>
        </p:txBody>
      </p:sp>
      <p:sp>
        <p:nvSpPr>
          <p:cNvPr id="4" name="Slide Number Placeholder 3">
            <a:extLst>
              <a:ext uri="{FF2B5EF4-FFF2-40B4-BE49-F238E27FC236}">
                <a16:creationId xmlns:a16="http://schemas.microsoft.com/office/drawing/2014/main" id="{BF610BB8-0469-14F5-CFA9-47BB66CBC2DD}"/>
              </a:ext>
            </a:extLst>
          </p:cNvPr>
          <p:cNvSpPr>
            <a:spLocks noGrp="1"/>
          </p:cNvSpPr>
          <p:nvPr>
            <p:ph type="sldNum" sz="quarter" idx="11"/>
          </p:nvPr>
        </p:nvSpPr>
        <p:spPr/>
        <p:txBody>
          <a:bodyPr/>
          <a:lstStyle/>
          <a:p>
            <a:pPr>
              <a:defRPr/>
            </a:pPr>
            <a:fld id="{696CF17A-3047-224B-BC46-DD606BE3B229}" type="slidenum">
              <a:rPr lang="en-US" altLang="en-US" smtClean="0"/>
              <a:pPr>
                <a:defRPr/>
              </a:pPr>
              <a:t>111</a:t>
            </a:fld>
            <a:endParaRPr lang="en-US" altLang="en-US"/>
          </a:p>
        </p:txBody>
      </p:sp>
      <p:pic>
        <p:nvPicPr>
          <p:cNvPr id="5" name="Picture 4">
            <a:extLst>
              <a:ext uri="{FF2B5EF4-FFF2-40B4-BE49-F238E27FC236}">
                <a16:creationId xmlns:a16="http://schemas.microsoft.com/office/drawing/2014/main" id="{DF4B7B7A-58E2-FCAF-4B2C-73CAC25235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2060848"/>
            <a:ext cx="8198963" cy="3721968"/>
          </a:xfrm>
          <a:prstGeom prst="rect">
            <a:avLst/>
          </a:prstGeom>
        </p:spPr>
      </p:pic>
      <p:sp>
        <p:nvSpPr>
          <p:cNvPr id="11" name="TextBox 10">
            <a:extLst>
              <a:ext uri="{FF2B5EF4-FFF2-40B4-BE49-F238E27FC236}">
                <a16:creationId xmlns:a16="http://schemas.microsoft.com/office/drawing/2014/main" id="{13225754-5C4B-F545-F482-5293C9A9AB03}"/>
              </a:ext>
            </a:extLst>
          </p:cNvPr>
          <p:cNvSpPr txBox="1"/>
          <p:nvPr/>
        </p:nvSpPr>
        <p:spPr>
          <a:xfrm>
            <a:off x="36512" y="1556792"/>
            <a:ext cx="9144000" cy="369332"/>
          </a:xfrm>
          <a:prstGeom prst="rect">
            <a:avLst/>
          </a:prstGeom>
          <a:noFill/>
        </p:spPr>
        <p:txBody>
          <a:bodyPr wrap="square">
            <a:spAutoFit/>
          </a:bodyPr>
          <a:lstStyle/>
          <a:p>
            <a:pPr algn="ctr"/>
            <a:r>
              <a:rPr lang="en-US" b="1" dirty="0">
                <a:solidFill>
                  <a:srgbClr val="0000FF"/>
                </a:solidFill>
                <a:hlinkClick r:id="rId4">
                  <a:extLst>
                    <a:ext uri="{A12FA001-AC4F-418D-AE19-62706E023703}">
                      <ahyp:hlinkClr xmlns:ahyp="http://schemas.microsoft.com/office/drawing/2018/hyperlinkcolor" val="tx"/>
                    </a:ext>
                  </a:extLst>
                </a:hlinkClick>
              </a:rPr>
              <a:t>https://ieeexplore.ieee.org/document/10476411/</a:t>
            </a:r>
            <a:r>
              <a:rPr lang="en-US" b="1" dirty="0">
                <a:solidFill>
                  <a:srgbClr val="0000FF"/>
                </a:solidFill>
              </a:rPr>
              <a:t>  </a:t>
            </a:r>
          </a:p>
        </p:txBody>
      </p:sp>
    </p:spTree>
    <p:extLst>
      <p:ext uri="{BB962C8B-B14F-4D97-AF65-F5344CB8AC3E}">
        <p14:creationId xmlns:p14="http://schemas.microsoft.com/office/powerpoint/2010/main" val="790947456"/>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45B1E4-4A3E-4B44-B90F-77CA8B5BE6E4}"/>
              </a:ext>
            </a:extLst>
          </p:cNvPr>
          <p:cNvSpPr>
            <a:spLocks noGrp="1"/>
          </p:cNvSpPr>
          <p:nvPr>
            <p:ph type="ctrTitle"/>
          </p:nvPr>
        </p:nvSpPr>
        <p:spPr>
          <a:xfrm>
            <a:off x="381000" y="1143000"/>
            <a:ext cx="8382000" cy="2209800"/>
          </a:xfrm>
        </p:spPr>
        <p:txBody>
          <a:bodyPr anchor="ctr"/>
          <a:lstStyle/>
          <a:p>
            <a:pPr algn="ctr"/>
            <a:r>
              <a:rPr lang="en-US" altLang="en-US" b="1" dirty="0">
                <a:solidFill>
                  <a:srgbClr val="C00000"/>
                </a:solidFill>
                <a:ea typeface="ＭＳ Ｐゴシック" charset="-128"/>
              </a:rPr>
              <a:t>Tutorial on </a:t>
            </a:r>
            <a:br>
              <a:rPr lang="en-US" altLang="en-US" b="1" dirty="0">
                <a:solidFill>
                  <a:srgbClr val="C00000"/>
                </a:solidFill>
                <a:ea typeface="ＭＳ Ｐゴシック" charset="-128"/>
              </a:rPr>
            </a:br>
            <a:r>
              <a:rPr lang="en-US" altLang="en-US" b="1" dirty="0">
                <a:solidFill>
                  <a:srgbClr val="C00000"/>
                </a:solidFill>
                <a:ea typeface="ＭＳ Ｐゴシック" panose="020B0600070205080204" pitchFamily="34" charset="-128"/>
              </a:rPr>
              <a:t>Memory-Centric Computing:</a:t>
            </a:r>
            <a:br>
              <a:rPr lang="en-US" altLang="en-US" b="1" dirty="0">
                <a:solidFill>
                  <a:srgbClr val="C00000"/>
                </a:solidFill>
                <a:ea typeface="ＭＳ Ｐゴシック" panose="020B0600070205080204" pitchFamily="34" charset="-128"/>
              </a:rPr>
            </a:br>
            <a:r>
              <a:rPr lang="en-US" altLang="en-US" dirty="0">
                <a:solidFill>
                  <a:srgbClr val="006633"/>
                </a:solidFill>
                <a:ea typeface="ＭＳ Ｐゴシック" panose="020B0600070205080204" pitchFamily="34" charset="-128"/>
              </a:rPr>
              <a:t>Processing-Near-Memory</a:t>
            </a:r>
            <a:endParaRPr lang="en-US" b="1" dirty="0">
              <a:solidFill>
                <a:srgbClr val="C00000"/>
              </a:solidFill>
            </a:endParaRPr>
          </a:p>
        </p:txBody>
      </p:sp>
      <p:pic>
        <p:nvPicPr>
          <p:cNvPr id="4" name="Picture 3" descr="safari.png">
            <a:extLst>
              <a:ext uri="{FF2B5EF4-FFF2-40B4-BE49-F238E27FC236}">
                <a16:creationId xmlns:a16="http://schemas.microsoft.com/office/drawing/2014/main" id="{6F338064-9249-C04B-BB1E-830D09E56900}"/>
              </a:ext>
            </a:extLst>
          </p:cNvPr>
          <p:cNvPicPr>
            <a:picLocks noChangeAspect="1"/>
          </p:cNvPicPr>
          <p:nvPr/>
        </p:nvPicPr>
        <p:blipFill>
          <a:blip r:embed="rId3" cstate="print"/>
          <a:stretch>
            <a:fillRect/>
          </a:stretch>
        </p:blipFill>
        <p:spPr>
          <a:xfrm>
            <a:off x="107023" y="6133800"/>
            <a:ext cx="2239579" cy="648000"/>
          </a:xfrm>
          <a:prstGeom prst="rect">
            <a:avLst/>
          </a:prstGeom>
        </p:spPr>
      </p:pic>
      <p:pic>
        <p:nvPicPr>
          <p:cNvPr id="5" name="Picture 2" descr="ETH Zurich short logo, black">
            <a:extLst>
              <a:ext uri="{FF2B5EF4-FFF2-40B4-BE49-F238E27FC236}">
                <a16:creationId xmlns:a16="http://schemas.microsoft.com/office/drawing/2014/main" id="{6BB9B15D-F9ED-6140-BDA2-30DF4E4A36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82" t="19970" r="7940" b="18111"/>
          <a:stretch/>
        </p:blipFill>
        <p:spPr bwMode="auto">
          <a:xfrm>
            <a:off x="6357969" y="6074246"/>
            <a:ext cx="2750535" cy="783754"/>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ectangle 5">
            <a:extLst>
              <a:ext uri="{FF2B5EF4-FFF2-40B4-BE49-F238E27FC236}">
                <a16:creationId xmlns:a16="http://schemas.microsoft.com/office/drawing/2014/main" id="{86957E2F-C1A4-A3BE-483B-9F1225948C0D}"/>
              </a:ext>
            </a:extLst>
          </p:cNvPr>
          <p:cNvSpPr txBox="1">
            <a:spLocks noChangeArrowheads="1"/>
          </p:cNvSpPr>
          <p:nvPr/>
        </p:nvSpPr>
        <p:spPr bwMode="auto">
          <a:xfrm>
            <a:off x="647700" y="3573017"/>
            <a:ext cx="7848600" cy="3361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accent1"/>
              </a:buClr>
              <a:buSzPct val="65000"/>
              <a:buFont typeface="Wingdings" pitchFamily="2" charset="2"/>
              <a:buNone/>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3200" b="0" i="0" u="none" strike="noStrike" kern="0" cap="none" spc="0" normalizeH="0" baseline="0" noProof="0" dirty="0">
                <a:ln>
                  <a:noFill/>
                </a:ln>
                <a:solidFill>
                  <a:srgbClr val="003399"/>
                </a:solidFill>
                <a:effectLst/>
                <a:uLnTx/>
                <a:uFillTx/>
                <a:latin typeface="Tahoma"/>
                <a:ea typeface="ＭＳ Ｐゴシック" panose="020B0600070205080204" pitchFamily="34" charset="-128"/>
              </a:rPr>
              <a:t>Geraldo F. Oliveira</a:t>
            </a: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32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hlinkClick r:id="rId5"/>
              </a:rPr>
              <a:t>https://geraldofojunior.github.io</a:t>
            </a:r>
            <a:br>
              <a:rPr kumimoji="0" lang="en-US" altLang="en-US" sz="32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br>
            <a:endPar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2800" b="0" i="0" u="none" strike="noStrike" kern="0" cap="none" spc="0" normalizeH="0" baseline="0" noProof="0" dirty="0" err="1">
                <a:ln>
                  <a:noFill/>
                </a:ln>
                <a:solidFill>
                  <a:srgbClr val="000000"/>
                </a:solidFill>
                <a:effectLst/>
                <a:uLnTx/>
                <a:uFillTx/>
                <a:latin typeface="Tahoma"/>
                <a:ea typeface="ＭＳ Ｐゴシック" panose="020B0600070205080204" pitchFamily="34" charset="-128"/>
              </a:rPr>
              <a:t>PPoPP</a:t>
            </a:r>
            <a:r>
              <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t> 2025</a:t>
            </a: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t>1</a:t>
            </a:r>
            <a:r>
              <a:rPr kumimoji="0" lang="en-US" altLang="en-US" sz="2800" b="0" i="0" u="none" strike="noStrike" kern="0" cap="none" spc="0" normalizeH="0" baseline="30000" noProof="0" dirty="0">
                <a:ln>
                  <a:noFill/>
                </a:ln>
                <a:solidFill>
                  <a:srgbClr val="000000"/>
                </a:solidFill>
                <a:effectLst/>
                <a:uLnTx/>
                <a:uFillTx/>
                <a:latin typeface="Tahoma"/>
                <a:ea typeface="ＭＳ Ｐゴシック" panose="020B0600070205080204" pitchFamily="34" charset="-128"/>
              </a:rPr>
              <a:t>st</a:t>
            </a:r>
            <a:r>
              <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t> March 2025</a:t>
            </a: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p:txBody>
      </p:sp>
    </p:spTree>
    <p:extLst>
      <p:ext uri="{BB962C8B-B14F-4D97-AF65-F5344CB8AC3E}">
        <p14:creationId xmlns:p14="http://schemas.microsoft.com/office/powerpoint/2010/main" val="448377333"/>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16D87-696D-EBE3-B3FB-6E893454A93F}"/>
              </a:ext>
            </a:extLst>
          </p:cNvPr>
          <p:cNvSpPr>
            <a:spLocks noGrp="1"/>
          </p:cNvSpPr>
          <p:nvPr>
            <p:ph type="title"/>
          </p:nvPr>
        </p:nvSpPr>
        <p:spPr/>
        <p:txBody>
          <a:bodyPr/>
          <a:lstStyle/>
          <a:p>
            <a:r>
              <a:rPr lang="en-US" dirty="0"/>
              <a:t>Agenda </a:t>
            </a:r>
          </a:p>
        </p:txBody>
      </p:sp>
      <p:sp>
        <p:nvSpPr>
          <p:cNvPr id="3" name="Content Placeholder 2">
            <a:extLst>
              <a:ext uri="{FF2B5EF4-FFF2-40B4-BE49-F238E27FC236}">
                <a16:creationId xmlns:a16="http://schemas.microsoft.com/office/drawing/2014/main" id="{E7E9F7F1-2CCF-BFF6-A24D-8078A7448CD3}"/>
              </a:ext>
            </a:extLst>
          </p:cNvPr>
          <p:cNvSpPr>
            <a:spLocks noGrp="1"/>
          </p:cNvSpPr>
          <p:nvPr>
            <p:ph idx="1"/>
          </p:nvPr>
        </p:nvSpPr>
        <p:spPr>
          <a:xfrm>
            <a:off x="228600" y="1052736"/>
            <a:ext cx="8610600" cy="5123656"/>
          </a:xfrm>
        </p:spPr>
        <p:txBody>
          <a:bodyPr/>
          <a:lstStyle/>
          <a:p>
            <a:r>
              <a:rPr lang="en-US" b="0" i="0" dirty="0">
                <a:effectLst/>
                <a:latin typeface="Tahoma" panose="020B0604030504040204" pitchFamily="34" charset="0"/>
                <a:ea typeface="Tahoma" panose="020B0604030504040204" pitchFamily="34" charset="0"/>
                <a:cs typeface="Tahoma" panose="020B0604030504040204" pitchFamily="34" charset="0"/>
              </a:rPr>
              <a:t>Processing-Near-Memory Systems: Developments from </a:t>
            </a:r>
            <a:br>
              <a:rPr lang="en-US" b="0" i="0" dirty="0">
                <a:effectLst/>
                <a:latin typeface="Tahoma" panose="020B0604030504040204" pitchFamily="34" charset="0"/>
                <a:ea typeface="Tahoma" panose="020B0604030504040204" pitchFamily="34" charset="0"/>
                <a:cs typeface="Tahoma" panose="020B0604030504040204" pitchFamily="34" charset="0"/>
              </a:rPr>
            </a:br>
            <a:r>
              <a:rPr lang="en-US" b="0" i="0" dirty="0">
                <a:effectLst/>
                <a:latin typeface="Tahoma" panose="020B0604030504040204" pitchFamily="34" charset="0"/>
                <a:ea typeface="Tahoma" panose="020B0604030504040204" pitchFamily="34" charset="0"/>
                <a:cs typeface="Tahoma" panose="020B0604030504040204" pitchFamily="34" charset="0"/>
              </a:rPr>
              <a:t>Academia &amp; Industry</a:t>
            </a:r>
            <a:br>
              <a:rPr lang="en-US" sz="1200" b="0" i="0" dirty="0">
                <a:effectLst/>
                <a:latin typeface="Tahoma" panose="020B0604030504040204" pitchFamily="34" charset="0"/>
                <a:ea typeface="Tahoma" panose="020B0604030504040204" pitchFamily="34" charset="0"/>
                <a:cs typeface="Tahoma" panose="020B0604030504040204" pitchFamily="34" charset="0"/>
              </a:rPr>
            </a:br>
            <a:endParaRPr lang="en-US" sz="1200" b="0" i="0" dirty="0">
              <a:effectLst/>
              <a:latin typeface="Tahoma" panose="020B0604030504040204" pitchFamily="34" charset="0"/>
              <a:ea typeface="Tahoma" panose="020B0604030504040204" pitchFamily="34" charset="0"/>
              <a:cs typeface="Tahoma" panose="020B0604030504040204" pitchFamily="34" charset="0"/>
            </a:endParaRPr>
          </a:p>
          <a:p>
            <a: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t>Programming Processing-Near-Memory Systems</a:t>
            </a:r>
            <a:br>
              <a:rPr lang="en-US" sz="1200" dirty="0">
                <a:solidFill>
                  <a:srgbClr val="FF0000"/>
                </a:solidFill>
                <a:latin typeface="Tahoma" panose="020B0604030504040204" pitchFamily="34" charset="0"/>
                <a:ea typeface="Tahoma" panose="020B0604030504040204" pitchFamily="34" charset="0"/>
                <a:cs typeface="Tahoma" panose="020B0604030504040204" pitchFamily="34" charset="0"/>
              </a:rPr>
            </a:br>
            <a:endParaRPr lang="en-US" sz="12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Coffee Break</a:t>
            </a:r>
            <a:br>
              <a:rPr lang="en-US" sz="1200" dirty="0">
                <a:latin typeface="Tahoma" panose="020B0604030504040204" pitchFamily="34" charset="0"/>
                <a:ea typeface="Tahoma" panose="020B0604030504040204" pitchFamily="34" charset="0"/>
                <a:cs typeface="Tahoma" panose="020B0604030504040204" pitchFamily="34" charset="0"/>
              </a:rPr>
            </a:br>
            <a:endParaRPr lang="en-US" sz="1200"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Processing-Using-Memory Systems for Bulk Bitwise Operations</a:t>
            </a:r>
            <a:br>
              <a:rPr lang="en-US" sz="1200" dirty="0">
                <a:latin typeface="Tahoma" panose="020B0604030504040204" pitchFamily="34" charset="0"/>
                <a:ea typeface="Tahoma" panose="020B0604030504040204" pitchFamily="34" charset="0"/>
                <a:cs typeface="Tahoma" panose="020B0604030504040204" pitchFamily="34" charset="0"/>
              </a:rPr>
            </a:br>
            <a:endParaRPr lang="en-US" sz="1200" dirty="0">
              <a:latin typeface="Tahoma" panose="020B0604030504040204" pitchFamily="34" charset="0"/>
              <a:ea typeface="Tahoma" panose="020B0604030504040204" pitchFamily="34" charset="0"/>
              <a:cs typeface="Tahoma" panose="020B0604030504040204" pitchFamily="34" charset="0"/>
            </a:endParaRPr>
          </a:p>
          <a:p>
            <a:r>
              <a:rPr lang="en-US" b="1" dirty="0" err="1">
                <a:latin typeface="Tahoma" panose="020B0604030504040204" pitchFamily="34" charset="0"/>
                <a:ea typeface="Tahoma" panose="020B0604030504040204" pitchFamily="34" charset="0"/>
                <a:cs typeface="Tahoma" panose="020B0604030504040204" pitchFamily="34" charset="0"/>
              </a:rPr>
              <a:t>Ataberk</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Olgun</a:t>
            </a:r>
            <a:r>
              <a:rPr lang="en-US" b="1" dirty="0">
                <a:latin typeface="Tahoma" panose="020B0604030504040204" pitchFamily="34" charset="0"/>
                <a:ea typeface="Tahoma" panose="020B0604030504040204" pitchFamily="34" charset="0"/>
                <a:cs typeface="Tahoma" panose="020B0604030504040204" pitchFamily="34" charset="0"/>
              </a:rPr>
              <a:t>: </a:t>
            </a:r>
            <a:br>
              <a:rPr lang="en-US" dirty="0">
                <a:latin typeface="Tahoma" panose="020B0604030504040204" pitchFamily="34" charset="0"/>
                <a:ea typeface="Tahoma" panose="020B0604030504040204" pitchFamily="34" charset="0"/>
                <a:cs typeface="Tahoma" panose="020B0604030504040204" pitchFamily="34" charset="0"/>
              </a:rPr>
            </a:br>
            <a:r>
              <a:rPr lang="en-US" dirty="0">
                <a:latin typeface="Tahoma" panose="020B0604030504040204" pitchFamily="34" charset="0"/>
                <a:ea typeface="Tahoma" panose="020B0604030504040204" pitchFamily="34" charset="0"/>
                <a:cs typeface="Tahoma" panose="020B0604030504040204" pitchFamily="34" charset="0"/>
              </a:rPr>
              <a:t>Infrastructure for Processing-Using-Memory Research</a:t>
            </a:r>
            <a:br>
              <a:rPr lang="en-US" sz="1200" dirty="0">
                <a:latin typeface="Tahoma" panose="020B0604030504040204" pitchFamily="34" charset="0"/>
                <a:ea typeface="Tahoma" panose="020B0604030504040204" pitchFamily="34" charset="0"/>
                <a:cs typeface="Tahoma" panose="020B0604030504040204" pitchFamily="34" charset="0"/>
              </a:rPr>
            </a:br>
            <a:endParaRPr lang="en-US" sz="1200" dirty="0">
              <a:latin typeface="Tahoma" panose="020B0604030504040204" pitchFamily="34" charset="0"/>
              <a:ea typeface="Tahoma" panose="020B0604030504040204" pitchFamily="34" charset="0"/>
              <a:cs typeface="Tahoma" panose="020B0604030504040204" pitchFamily="34" charset="0"/>
            </a:endParaRPr>
          </a:p>
          <a:p>
            <a:r>
              <a:rPr lang="en-US" b="1" dirty="0">
                <a:latin typeface="Tahoma" panose="020B0604030504040204" pitchFamily="34" charset="0"/>
                <a:ea typeface="Tahoma" panose="020B0604030504040204" pitchFamily="34" charset="0"/>
                <a:cs typeface="Tahoma" panose="020B0604030504040204" pitchFamily="34" charset="0"/>
              </a:rPr>
              <a:t>Invited Talk by Prof. John Kim: </a:t>
            </a:r>
            <a:br>
              <a:rPr lang="en-US" dirty="0">
                <a:latin typeface="Tahoma" panose="020B0604030504040204" pitchFamily="34" charset="0"/>
                <a:ea typeface="Tahoma" panose="020B0604030504040204" pitchFamily="34" charset="0"/>
                <a:cs typeface="Tahoma" panose="020B0604030504040204" pitchFamily="34" charset="0"/>
              </a:rPr>
            </a:br>
            <a:r>
              <a:rPr lang="en-US" dirty="0">
                <a:latin typeface="Tahoma" panose="020B0604030504040204" pitchFamily="34" charset="0"/>
                <a:ea typeface="Tahoma" panose="020B0604030504040204" pitchFamily="34" charset="0"/>
                <a:cs typeface="Tahoma" panose="020B0604030504040204" pitchFamily="34" charset="0"/>
              </a:rPr>
              <a:t>Is it Memory-Centric or Communication-Centric?</a:t>
            </a:r>
          </a:p>
        </p:txBody>
      </p:sp>
      <p:sp>
        <p:nvSpPr>
          <p:cNvPr id="4" name="Slide Number Placeholder 3">
            <a:extLst>
              <a:ext uri="{FF2B5EF4-FFF2-40B4-BE49-F238E27FC236}">
                <a16:creationId xmlns:a16="http://schemas.microsoft.com/office/drawing/2014/main" id="{1718CF5E-3525-5BE8-7EE2-34D14BBC1C1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br>
              <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charset="-128"/>
                <a:cs typeface="+mn-cs"/>
              </a:rPr>
            </a:b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charset="-128"/>
              <a:cs typeface="+mn-cs"/>
            </a:endParaRPr>
          </a:p>
        </p:txBody>
      </p:sp>
    </p:spTree>
    <p:extLst>
      <p:ext uri="{BB962C8B-B14F-4D97-AF65-F5344CB8AC3E}">
        <p14:creationId xmlns:p14="http://schemas.microsoft.com/office/powerpoint/2010/main" val="10213025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Accelerating In-Memory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내용 개체 틀 2"/>
          <p:cNvSpPr txBox="1">
            <a:spLocks/>
          </p:cNvSpPr>
          <p:nvPr/>
        </p:nvSpPr>
        <p:spPr bwMode="auto">
          <a:xfrm>
            <a:off x="228600" y="1124744"/>
            <a:ext cx="86106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Large graphs are everywhere (circa 2015)</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charset="0"/>
              <a:buNone/>
              <a:tabLst/>
              <a:defRPr/>
            </a:pPr>
            <a:endParaRPr kumimoji="0" lang="en-US" altLang="ko-KR" sz="20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Scalable large-scale graph processing is challenging</a:t>
            </a:r>
            <a:endParaRPr kumimoji="0" lang="ko-KR" altLang="en-US" sz="2400" b="0" i="0" u="none" strike="noStrike" kern="1200" cap="none" spc="0" normalizeH="0" baseline="0" noProof="0" dirty="0">
              <a:ln>
                <a:noFill/>
              </a:ln>
              <a:solidFill>
                <a:srgbClr val="000000"/>
              </a:solidFill>
              <a:effectLst/>
              <a:uLnTx/>
              <a:uFillTx/>
              <a:latin typeface="Tahoma"/>
            </a:endParaRPr>
          </a:p>
        </p:txBody>
      </p:sp>
      <p:grpSp>
        <p:nvGrpSpPr>
          <p:cNvPr id="6" name="그룹 7"/>
          <p:cNvGrpSpPr/>
          <p:nvPr/>
        </p:nvGrpSpPr>
        <p:grpSpPr>
          <a:xfrm>
            <a:off x="832673" y="1777556"/>
            <a:ext cx="7716092" cy="1519994"/>
            <a:chOff x="832673" y="2141219"/>
            <a:chExt cx="7716092" cy="1519994"/>
          </a:xfrm>
        </p:grpSpPr>
        <p:sp>
          <p:nvSpPr>
            <p:cNvPr id="7" name="TextBox 3"/>
            <p:cNvSpPr txBox="1"/>
            <p:nvPr/>
          </p:nvSpPr>
          <p:spPr>
            <a:xfrm>
              <a:off x="832673" y="3014882"/>
              <a:ext cx="1764778"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36 Million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Wikipedia Pages</a:t>
              </a:r>
            </a:p>
          </p:txBody>
        </p:sp>
        <p:sp>
          <p:nvSpPr>
            <p:cNvPr id="8" name="TextBox 5"/>
            <p:cNvSpPr txBox="1"/>
            <p:nvPr/>
          </p:nvSpPr>
          <p:spPr>
            <a:xfrm>
              <a:off x="2842663" y="3014882"/>
              <a:ext cx="1702134"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1.4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Facebook Users</a:t>
              </a:r>
            </a:p>
          </p:txBody>
        </p:sp>
        <p:sp>
          <p:nvSpPr>
            <p:cNvPr id="9" name="TextBox 5"/>
            <p:cNvSpPr txBox="1"/>
            <p:nvPr/>
          </p:nvSpPr>
          <p:spPr>
            <a:xfrm>
              <a:off x="5023819" y="3014882"/>
              <a:ext cx="1420389"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300 Million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Twitter Users</a:t>
              </a:r>
            </a:p>
          </p:txBody>
        </p:sp>
        <p:pic>
          <p:nvPicPr>
            <p:cNvPr id="10" name="Picture 2" descr="http://www.bioteams.com/images/wikipedia_as_a.jpg"/>
            <p:cNvPicPr>
              <a:picLocks noChangeAspect="1" noChangeArrowheads="1"/>
            </p:cNvPicPr>
            <p:nvPr/>
          </p:nvPicPr>
          <p:blipFill>
            <a:blip r:embed="rId2" cstate="print"/>
            <a:srcRect/>
            <a:stretch>
              <a:fillRect/>
            </a:stretch>
          </p:blipFill>
          <p:spPr bwMode="auto">
            <a:xfrm>
              <a:off x="1221470" y="2141219"/>
              <a:ext cx="881698" cy="881700"/>
            </a:xfrm>
            <a:prstGeom prst="rect">
              <a:avLst/>
            </a:prstGeom>
            <a:noFill/>
          </p:spPr>
        </p:pic>
        <p:pic>
          <p:nvPicPr>
            <p:cNvPr id="11" name="Picture 8" descr="http://jchutchins.net/site/wp-content/uploads/2009/06/facebook-logo.jpg"/>
            <p:cNvPicPr>
              <a:picLocks noChangeAspect="1" noChangeArrowheads="1"/>
            </p:cNvPicPr>
            <p:nvPr/>
          </p:nvPicPr>
          <p:blipFill>
            <a:blip r:embed="rId3" cstate="print"/>
            <a:srcRect/>
            <a:stretch>
              <a:fillRect/>
            </a:stretch>
          </p:blipFill>
          <p:spPr bwMode="auto">
            <a:xfrm>
              <a:off x="2873087" y="2262268"/>
              <a:ext cx="1699935" cy="639600"/>
            </a:xfrm>
            <a:prstGeom prst="rect">
              <a:avLst/>
            </a:prstGeom>
            <a:noFill/>
          </p:spPr>
        </p:pic>
        <p:pic>
          <p:nvPicPr>
            <p:cNvPr id="12" name="Picture 10" descr="http://asset3.itsnicethat.com/system/files/062012/4fd07cea5c3e3c0d810000db/img_col_main/Twitternew.jpg?135457642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104" t="20452" r="24614" b="18303"/>
            <a:stretch/>
          </p:blipFill>
          <p:spPr bwMode="auto">
            <a:xfrm>
              <a:off x="5311851" y="2226563"/>
              <a:ext cx="844326" cy="711010"/>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2" descr="https://pbs.twimg.com/profile_images/1550954462/instagramIcon_400x4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2174" y="2193963"/>
              <a:ext cx="776210" cy="776210"/>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Box 5"/>
            <p:cNvSpPr txBox="1"/>
            <p:nvPr/>
          </p:nvSpPr>
          <p:spPr>
            <a:xfrm>
              <a:off x="6731793" y="3014882"/>
              <a:ext cx="1816972"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Instagram Photos</a:t>
              </a:r>
            </a:p>
          </p:txBody>
        </p:sp>
      </p:grpSp>
      <p:graphicFrame>
        <p:nvGraphicFramePr>
          <p:cNvPr id="15" name="내용 개체 틀 5"/>
          <p:cNvGraphicFramePr>
            <a:graphicFrameLocks/>
          </p:cNvGraphicFramePr>
          <p:nvPr/>
        </p:nvGraphicFramePr>
        <p:xfrm>
          <a:off x="832672" y="4149080"/>
          <a:ext cx="7854127" cy="2237361"/>
        </p:xfrm>
        <a:graphic>
          <a:graphicData uri="http://schemas.openxmlformats.org/drawingml/2006/chart">
            <c:chart xmlns:c="http://schemas.openxmlformats.org/drawingml/2006/chart" xmlns:r="http://schemas.openxmlformats.org/officeDocument/2006/relationships" r:id="rId6"/>
          </a:graphicData>
        </a:graphic>
      </p:graphicFrame>
      <p:cxnSp>
        <p:nvCxnSpPr>
          <p:cNvPr id="16" name="직선 화살표 연결선 6"/>
          <p:cNvCxnSpPr/>
          <p:nvPr/>
        </p:nvCxnSpPr>
        <p:spPr>
          <a:xfrm flipH="1">
            <a:off x="5148066" y="5219239"/>
            <a:ext cx="3341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3" name="Picture 2" descr="safari.png">
            <a:extLst>
              <a:ext uri="{FF2B5EF4-FFF2-40B4-BE49-F238E27FC236}">
                <a16:creationId xmlns:a16="http://schemas.microsoft.com/office/drawing/2014/main" id="{815C54C2-C89E-C706-2455-4B8B77FC0FF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28498662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Bottlenecks in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43" name="직사각형 7"/>
          <p:cNvSpPr/>
          <p:nvPr/>
        </p:nvSpPr>
        <p:spPr>
          <a:xfrm>
            <a:off x="1032425" y="2060589"/>
            <a:ext cx="4129087" cy="39240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 name="내용 개체 틀 4"/>
          <p:cNvSpPr txBox="1">
            <a:spLocks/>
          </p:cNvSpPr>
          <p:nvPr/>
        </p:nvSpPr>
        <p:spPr>
          <a:xfrm>
            <a:off x="522348" y="1189524"/>
            <a:ext cx="7578044" cy="212365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grpSp>
        <p:nvGrpSpPr>
          <p:cNvPr id="45" name="그룹 78"/>
          <p:cNvGrpSpPr/>
          <p:nvPr/>
        </p:nvGrpSpPr>
        <p:grpSpPr>
          <a:xfrm>
            <a:off x="2127580" y="4487241"/>
            <a:ext cx="4196064" cy="1063334"/>
            <a:chOff x="1333905" y="4732035"/>
            <a:chExt cx="4196064" cy="1063334"/>
          </a:xfrm>
        </p:grpSpPr>
        <p:cxnSp>
          <p:nvCxnSpPr>
            <p:cNvPr id="46" name="구부러진 연결선 31"/>
            <p:cNvCxnSpPr>
              <a:stCxn id="63" idx="2"/>
              <a:endCxn id="53" idx="3"/>
            </p:cNvCxnSpPr>
            <p:nvPr/>
          </p:nvCxnSpPr>
          <p:spPr>
            <a:xfrm rot="5400000">
              <a:off x="2329181" y="3736759"/>
              <a:ext cx="948627" cy="2939179"/>
            </a:xfrm>
            <a:prstGeom prst="curvedConnector2">
              <a:avLst/>
            </a:prstGeom>
            <a:noFill/>
            <a:ln w="9525" cap="flat" cmpd="sng" algn="ctr">
              <a:solidFill>
                <a:sysClr val="windowText" lastClr="000000">
                  <a:shade val="95000"/>
                  <a:satMod val="105000"/>
                </a:sysClr>
              </a:solidFill>
              <a:prstDash val="solid"/>
              <a:tailEnd type="triangle"/>
            </a:ln>
            <a:effectLst/>
          </p:spPr>
        </p:cxnSp>
        <p:sp>
          <p:nvSpPr>
            <p:cNvPr id="47" name="TextBox 46"/>
            <p:cNvSpPr txBox="1"/>
            <p:nvPr/>
          </p:nvSpPr>
          <p:spPr>
            <a:xfrm>
              <a:off x="3463890" y="5333704"/>
              <a:ext cx="206607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weight * </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v.rank</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8" name="그룹 75"/>
          <p:cNvGrpSpPr/>
          <p:nvPr/>
        </p:nvGrpSpPr>
        <p:grpSpPr>
          <a:xfrm>
            <a:off x="1695531" y="3544246"/>
            <a:ext cx="432048" cy="2546995"/>
            <a:chOff x="901856" y="3789040"/>
            <a:chExt cx="432048" cy="2546995"/>
          </a:xfrm>
        </p:grpSpPr>
        <p:sp>
          <p:nvSpPr>
            <p:cNvPr id="49" name="직사각형 38"/>
            <p:cNvSpPr/>
            <p:nvPr/>
          </p:nvSpPr>
          <p:spPr>
            <a:xfrm>
              <a:off x="901856" y="4972285"/>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 name="직사각형 39"/>
            <p:cNvSpPr/>
            <p:nvPr/>
          </p:nvSpPr>
          <p:spPr>
            <a:xfrm>
              <a:off x="901856" y="397447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1" name="직사각형 40"/>
            <p:cNvSpPr/>
            <p:nvPr/>
          </p:nvSpPr>
          <p:spPr>
            <a:xfrm>
              <a:off x="901856" y="599476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2" name="직사각형 22"/>
            <p:cNvSpPr/>
            <p:nvPr/>
          </p:nvSpPr>
          <p:spPr>
            <a:xfrm>
              <a:off x="901856" y="4331925"/>
              <a:ext cx="432048"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v</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3" name="직사각형 25"/>
            <p:cNvSpPr/>
            <p:nvPr/>
          </p:nvSpPr>
          <p:spPr>
            <a:xfrm>
              <a:off x="901856" y="5480607"/>
              <a:ext cx="432048" cy="400110"/>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4" name="직사각형 21"/>
            <p:cNvSpPr/>
            <p:nvPr/>
          </p:nvSpPr>
          <p:spPr>
            <a:xfrm>
              <a:off x="901856" y="3789040"/>
              <a:ext cx="432048" cy="2546995"/>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cxnSp>
        <p:nvCxnSpPr>
          <p:cNvPr id="55" name="구부러진 연결선 41"/>
          <p:cNvCxnSpPr>
            <a:stCxn id="60" idx="3"/>
            <a:endCxn id="49" idx="3"/>
          </p:cNvCxnSpPr>
          <p:nvPr/>
        </p:nvCxnSpPr>
        <p:spPr>
          <a:xfrm rot="5400000">
            <a:off x="2967892" y="3646928"/>
            <a:ext cx="326256" cy="2006882"/>
          </a:xfrm>
          <a:prstGeom prst="curvedConnector2">
            <a:avLst/>
          </a:prstGeom>
          <a:noFill/>
          <a:ln w="9525" cap="flat" cmpd="sng" algn="ctr">
            <a:solidFill>
              <a:sysClr val="windowText" lastClr="000000">
                <a:shade val="95000"/>
                <a:satMod val="105000"/>
              </a:sysClr>
            </a:solidFill>
            <a:prstDash val="lgDash"/>
            <a:tailEnd type="triangle"/>
          </a:ln>
          <a:effectLst/>
        </p:spPr>
      </p:cxnSp>
      <p:cxnSp>
        <p:nvCxnSpPr>
          <p:cNvPr id="56" name="구부러진 연결선 51"/>
          <p:cNvCxnSpPr>
            <a:stCxn id="61" idx="3"/>
            <a:endCxn id="51" idx="3"/>
          </p:cNvCxnSpPr>
          <p:nvPr/>
        </p:nvCxnSpPr>
        <p:spPr>
          <a:xfrm rot="5400000">
            <a:off x="2609767" y="4005054"/>
            <a:ext cx="1348738" cy="2313113"/>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57" name="그룹 87"/>
          <p:cNvGrpSpPr/>
          <p:nvPr/>
        </p:nvGrpSpPr>
        <p:grpSpPr>
          <a:xfrm>
            <a:off x="2127579" y="4087131"/>
            <a:ext cx="3987336" cy="400110"/>
            <a:chOff x="2627783" y="4259917"/>
            <a:chExt cx="3987336" cy="400110"/>
          </a:xfrm>
        </p:grpSpPr>
        <p:cxnSp>
          <p:nvCxnSpPr>
            <p:cNvPr id="58" name="직선 화살표 연결선 29"/>
            <p:cNvCxnSpPr>
              <a:endCxn id="64" idx="1"/>
            </p:cNvCxnSpPr>
            <p:nvPr/>
          </p:nvCxnSpPr>
          <p:spPr>
            <a:xfrm>
              <a:off x="2627783" y="4459972"/>
              <a:ext cx="1683080" cy="0"/>
            </a:xfrm>
            <a:prstGeom prst="straightConnector1">
              <a:avLst/>
            </a:prstGeom>
            <a:noFill/>
            <a:ln w="9525" cap="flat" cmpd="sng" algn="ctr">
              <a:solidFill>
                <a:sysClr val="windowText" lastClr="000000">
                  <a:shade val="95000"/>
                  <a:satMod val="105000"/>
                </a:sysClr>
              </a:solidFill>
              <a:prstDash val="solid"/>
              <a:tailEnd type="triangle"/>
            </a:ln>
            <a:effectLst/>
          </p:spPr>
        </p:cxnSp>
        <p:grpSp>
          <p:nvGrpSpPr>
            <p:cNvPr id="59" name="그룹 76"/>
            <p:cNvGrpSpPr/>
            <p:nvPr/>
          </p:nvGrpSpPr>
          <p:grpSpPr>
            <a:xfrm>
              <a:off x="4310863" y="4259917"/>
              <a:ext cx="2304256" cy="400110"/>
              <a:chOff x="1693944" y="4331925"/>
              <a:chExt cx="2304256" cy="400110"/>
            </a:xfrm>
          </p:grpSpPr>
          <p:sp>
            <p:nvSpPr>
              <p:cNvPr id="60" name="직사각형 43"/>
              <p:cNvSpPr/>
              <p:nvPr/>
            </p:nvSpPr>
            <p:spPr>
              <a:xfrm rot="5400000">
                <a:off x="1817692"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1" name="직사각형 50"/>
              <p:cNvSpPr/>
              <p:nvPr/>
            </p:nvSpPr>
            <p:spPr>
              <a:xfrm rot="5400000">
                <a:off x="2123923"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2" name="직사각형 56"/>
              <p:cNvSpPr/>
              <p:nvPr/>
            </p:nvSpPr>
            <p:spPr>
              <a:xfrm rot="5400000">
                <a:off x="3454087"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3" name="직사각형 27"/>
              <p:cNvSpPr/>
              <p:nvPr/>
            </p:nvSpPr>
            <p:spPr>
              <a:xfrm>
                <a:off x="2590003" y="4331925"/>
                <a:ext cx="720080"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&amp;w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4" name="직사각형 26"/>
              <p:cNvSpPr/>
              <p:nvPr/>
            </p:nvSpPr>
            <p:spPr>
              <a:xfrm>
                <a:off x="1693944" y="4331925"/>
                <a:ext cx="2304256" cy="400110"/>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65" name="구부러진 연결선 57"/>
          <p:cNvCxnSpPr>
            <a:stCxn id="62" idx="1"/>
            <a:endCxn id="50" idx="3"/>
          </p:cNvCxnSpPr>
          <p:nvPr/>
        </p:nvCxnSpPr>
        <p:spPr>
          <a:xfrm rot="16200000" flipV="1">
            <a:off x="3813497" y="2129772"/>
            <a:ext cx="271443" cy="3643277"/>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66" name="그룹 93"/>
          <p:cNvGrpSpPr/>
          <p:nvPr/>
        </p:nvGrpSpPr>
        <p:grpSpPr>
          <a:xfrm>
            <a:off x="2775652" y="3101467"/>
            <a:ext cx="6382071" cy="2820517"/>
            <a:chOff x="3275856" y="3175530"/>
            <a:chExt cx="6382071" cy="2820517"/>
          </a:xfrm>
        </p:grpSpPr>
        <p:sp>
          <p:nvSpPr>
            <p:cNvPr id="67" name="타원 88"/>
            <p:cNvSpPr/>
            <p:nvPr/>
          </p:nvSpPr>
          <p:spPr>
            <a:xfrm>
              <a:off x="3275856" y="3618309"/>
              <a:ext cx="508484" cy="2377738"/>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8" name="TextBox 67"/>
            <p:cNvSpPr txBox="1"/>
            <p:nvPr/>
          </p:nvSpPr>
          <p:spPr>
            <a:xfrm>
              <a:off x="3615287" y="3175530"/>
              <a:ext cx="60426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1. Frequent random memory accesses</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69" name="그룹 94"/>
          <p:cNvGrpSpPr/>
          <p:nvPr/>
        </p:nvGrpSpPr>
        <p:grpSpPr>
          <a:xfrm>
            <a:off x="4067944" y="5046549"/>
            <a:ext cx="5091508" cy="1220380"/>
            <a:chOff x="4568148" y="5107165"/>
            <a:chExt cx="5091508" cy="1220380"/>
          </a:xfrm>
        </p:grpSpPr>
        <p:sp>
          <p:nvSpPr>
            <p:cNvPr id="70" name="타원 91"/>
            <p:cNvSpPr/>
            <p:nvPr/>
          </p:nvSpPr>
          <p:spPr>
            <a:xfrm>
              <a:off x="4601391" y="5107165"/>
              <a:ext cx="2378834" cy="573280"/>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71" name="TextBox 70"/>
            <p:cNvSpPr txBox="1"/>
            <p:nvPr/>
          </p:nvSpPr>
          <p:spPr>
            <a:xfrm>
              <a:off x="4568148" y="5865880"/>
              <a:ext cx="50915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2. Little amount of computation</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72" name="그룹 12"/>
          <p:cNvGrpSpPr/>
          <p:nvPr/>
        </p:nvGrpSpPr>
        <p:grpSpPr>
          <a:xfrm>
            <a:off x="102248" y="4537387"/>
            <a:ext cx="1593283" cy="1314561"/>
            <a:chOff x="314421" y="4694850"/>
            <a:chExt cx="1593283" cy="1314561"/>
          </a:xfrm>
        </p:grpSpPr>
        <p:grpSp>
          <p:nvGrpSpPr>
            <p:cNvPr id="73" name="그룹 5"/>
            <p:cNvGrpSpPr/>
            <p:nvPr/>
          </p:nvGrpSpPr>
          <p:grpSpPr>
            <a:xfrm>
              <a:off x="314421" y="4694850"/>
              <a:ext cx="1224137" cy="1314561"/>
              <a:chOff x="395536" y="3645024"/>
              <a:chExt cx="1326123" cy="1314561"/>
            </a:xfrm>
          </p:grpSpPr>
          <p:sp>
            <p:nvSpPr>
              <p:cNvPr id="77" name="직사각형 2"/>
              <p:cNvSpPr/>
              <p:nvPr/>
            </p:nvSpPr>
            <p:spPr>
              <a:xfrm>
                <a:off x="395536" y="3645024"/>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8" name="직사각형 33"/>
              <p:cNvSpPr/>
              <p:nvPr/>
            </p:nvSpPr>
            <p:spPr>
              <a:xfrm>
                <a:off x="395536" y="3973151"/>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w.next_rank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9" name="직사각형 34"/>
              <p:cNvSpPr/>
              <p:nvPr/>
            </p:nvSpPr>
            <p:spPr>
              <a:xfrm>
                <a:off x="395536" y="429940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w.edges</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80" name="직사각형 35"/>
              <p:cNvSpPr/>
              <p:nvPr/>
            </p:nvSpPr>
            <p:spPr>
              <a:xfrm>
                <a:off x="395536" y="463145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grpSp>
          <p:nvGrpSpPr>
            <p:cNvPr id="74" name="그룹 11"/>
            <p:cNvGrpSpPr/>
            <p:nvPr/>
          </p:nvGrpSpPr>
          <p:grpSpPr>
            <a:xfrm>
              <a:off x="1538558" y="4694850"/>
              <a:ext cx="369146" cy="1314561"/>
              <a:chOff x="1538558" y="4694850"/>
              <a:chExt cx="369146" cy="1314561"/>
            </a:xfrm>
          </p:grpSpPr>
          <p:cxnSp>
            <p:nvCxnSpPr>
              <p:cNvPr id="75" name="직선 연결선 8"/>
              <p:cNvCxnSpPr/>
              <p:nvPr/>
            </p:nvCxnSpPr>
            <p:spPr>
              <a:xfrm flipH="1" flipV="1">
                <a:off x="1538558" y="4694850"/>
                <a:ext cx="369146" cy="698426"/>
              </a:xfrm>
              <a:prstGeom prst="line">
                <a:avLst/>
              </a:prstGeom>
              <a:noFill/>
              <a:ln w="9525" cap="flat" cmpd="sng" algn="ctr">
                <a:solidFill>
                  <a:srgbClr val="60BD68">
                    <a:shade val="95000"/>
                    <a:satMod val="105000"/>
                  </a:srgbClr>
                </a:solidFill>
                <a:prstDash val="dash"/>
              </a:ln>
              <a:effectLst/>
            </p:spPr>
          </p:cxnSp>
          <p:cxnSp>
            <p:nvCxnSpPr>
              <p:cNvPr id="76" name="직선 연결선 10"/>
              <p:cNvCxnSpPr/>
              <p:nvPr/>
            </p:nvCxnSpPr>
            <p:spPr>
              <a:xfrm flipV="1">
                <a:off x="1538558" y="5793386"/>
                <a:ext cx="369146" cy="216025"/>
              </a:xfrm>
              <a:prstGeom prst="line">
                <a:avLst/>
              </a:prstGeom>
              <a:noFill/>
              <a:ln w="9525" cap="flat" cmpd="sng" algn="ctr">
                <a:solidFill>
                  <a:srgbClr val="60BD68">
                    <a:shade val="95000"/>
                    <a:satMod val="105000"/>
                  </a:srgbClr>
                </a:solidFill>
                <a:prstDash val="dash"/>
              </a:ln>
              <a:effectLst/>
            </p:spPr>
          </p:cxnSp>
        </p:grpSp>
      </p:grpSp>
    </p:spTree>
    <p:extLst>
      <p:ext uri="{BB962C8B-B14F-4D97-AF65-F5344CB8AC3E}">
        <p14:creationId xmlns:p14="http://schemas.microsoft.com/office/powerpoint/2010/main" val="215659136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3D-Stacked </a:t>
            </a:r>
            <a:r>
              <a:rPr lang="en-US" dirty="0" err="1"/>
              <a:t>Logic+Memory</a:t>
            </a:r>
            <a:endParaRPr lang="en-US" dirty="0"/>
          </a:p>
        </p:txBody>
      </p:sp>
      <p:sp>
        <p:nvSpPr>
          <p:cNvPr id="3" name="Content Placeholder 2"/>
          <p:cNvSpPr>
            <a:spLocks noGrp="1"/>
          </p:cNvSpPr>
          <p:nvPr>
            <p:ph idx="1"/>
          </p:nvPr>
        </p:nvSpPr>
        <p:spPr>
          <a:xfrm>
            <a:off x="228600" y="1124744"/>
            <a:ext cx="8610600" cy="5123656"/>
          </a:xfrm>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107504" y="1286520"/>
            <a:ext cx="7772400" cy="1422400"/>
          </a:xfrm>
          <a:prstGeom prst="rect">
            <a:avLst/>
          </a:prstGeom>
        </p:spPr>
      </p:pic>
      <p:pic>
        <p:nvPicPr>
          <p:cNvPr id="5"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1640" y="3068960"/>
            <a:ext cx="5040560" cy="3619122"/>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6040851" y="4509120"/>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9" name="TextBox 8"/>
          <p:cNvSpPr txBox="1"/>
          <p:nvPr/>
        </p:nvSpPr>
        <p:spPr>
          <a:xfrm>
            <a:off x="5968843" y="4005064"/>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7" name="TextBox 6"/>
          <p:cNvSpPr txBox="1"/>
          <p:nvPr/>
        </p:nvSpPr>
        <p:spPr>
          <a:xfrm>
            <a:off x="5670854" y="5527630"/>
            <a:ext cx="31610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Other “True 3D” technologies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under development</a:t>
            </a:r>
          </a:p>
        </p:txBody>
      </p:sp>
    </p:spTree>
    <p:extLst>
      <p:ext uri="{BB962C8B-B14F-4D97-AF65-F5344CB8AC3E}">
        <p14:creationId xmlns:p14="http://schemas.microsoft.com/office/powerpoint/2010/main" val="92768414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Interconnected set of 3D-stacked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memory+logic</a:t>
            </a:r>
            <a:r>
              <a:rPr kumimoji="0" lang="en-US" sz="1800" b="0" i="0" u="none" strike="noStrike" kern="1200" cap="none" spc="0" normalizeH="0" baseline="0" noProof="0" dirty="0">
                <a:ln>
                  <a:noFill/>
                </a:ln>
                <a:solidFill>
                  <a:srgbClr val="0000FF"/>
                </a:solidFill>
                <a:effectLst/>
                <a:uLnTx/>
                <a:uFillTx/>
                <a:latin typeface="Tahoma"/>
                <a:ea typeface="+mn-ea"/>
                <a:cs typeface="+mn-cs"/>
              </a:rPr>
              <a:t> chips with simple cores</a:t>
            </a:r>
          </a:p>
        </p:txBody>
      </p:sp>
      <p:sp>
        <p:nvSpPr>
          <p:cNvPr id="5" name="TextBox 4"/>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1" name="TextBox 510"/>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513" name="TextBox 512"/>
          <p:cNvSpPr txBox="1"/>
          <p:nvPr/>
        </p:nvSpPr>
        <p:spPr>
          <a:xfrm>
            <a:off x="1224136" y="6453336"/>
            <a:ext cx="774035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rPr>
              <a:t>Ahn+, “</a:t>
            </a:r>
            <a:r>
              <a:rPr kumimoji="0" lang="en-US" sz="12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200" b="0" i="0" u="none" strike="noStrike" kern="1200" cap="none" spc="0" normalizeH="0" baseline="0" noProof="0" dirty="0">
                <a:ln>
                  <a:noFill/>
                </a:ln>
                <a:solidFill>
                  <a:srgbClr val="000000"/>
                </a:solidFill>
                <a:effectLst/>
                <a:uLnTx/>
                <a:uFillTx/>
                <a:latin typeface="Tahoma"/>
                <a:ea typeface="+mn-ea"/>
                <a:cs typeface="+mn-cs"/>
              </a:rPr>
              <a:t>” ISCA 2015.</a:t>
            </a:r>
          </a:p>
        </p:txBody>
      </p:sp>
      <p:sp>
        <p:nvSpPr>
          <p:cNvPr id="4" name="Slide Number Placeholder 2">
            <a:extLst>
              <a:ext uri="{FF2B5EF4-FFF2-40B4-BE49-F238E27FC236}">
                <a16:creationId xmlns:a16="http://schemas.microsoft.com/office/drawing/2014/main" id="{EBE306C6-6F52-2DB4-1763-36BF13A28385}"/>
              </a:ext>
            </a:extLst>
          </p:cNvPr>
          <p:cNvSpPr txBox="1">
            <a:spLocks/>
          </p:cNvSpPr>
          <p:nvPr/>
        </p:nvSpPr>
        <p:spPr>
          <a:xfrm>
            <a:off x="7006213" y="641342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15</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4324892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56"/>
          <p:cNvSpPr/>
          <p:nvPr/>
        </p:nvSpPr>
        <p:spPr>
          <a:xfrm>
            <a:off x="0" y="5983200"/>
            <a:ext cx="9144000" cy="8748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7"/>
          <p:cNvSpPr/>
          <p:nvPr/>
        </p:nvSpPr>
        <p:spPr>
          <a:xfrm>
            <a:off x="0" y="5398571"/>
            <a:ext cx="6022172" cy="583147"/>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9"/>
          <p:cNvSpPr/>
          <p:nvPr/>
        </p:nvSpPr>
        <p:spPr>
          <a:xfrm>
            <a:off x="8312935" y="5400000"/>
            <a:ext cx="831065" cy="582896"/>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
          <p:cNvSpPr/>
          <p:nvPr/>
        </p:nvSpPr>
        <p:spPr>
          <a:xfrm>
            <a:off x="0" y="-1"/>
            <a:ext cx="9144000" cy="5400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5461339" y="4067108"/>
            <a:ext cx="3403838" cy="1095472"/>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Communications via</a:t>
            </a:r>
            <a:b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Remote Function Calls</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342968791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
          <p:cNvSpPr/>
          <p:nvPr/>
        </p:nvSpPr>
        <p:spPr>
          <a:xfrm>
            <a:off x="0" y="1"/>
            <a:ext cx="9144000" cy="4086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6"/>
          <p:cNvSpPr/>
          <p:nvPr/>
        </p:nvSpPr>
        <p:spPr>
          <a:xfrm>
            <a:off x="0" y="5400000"/>
            <a:ext cx="9144000" cy="14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7"/>
          <p:cNvSpPr/>
          <p:nvPr/>
        </p:nvSpPr>
        <p:spPr>
          <a:xfrm>
            <a:off x="0" y="4086000"/>
            <a:ext cx="6413494"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59"/>
          <p:cNvSpPr/>
          <p:nvPr/>
        </p:nvSpPr>
        <p:spPr>
          <a:xfrm>
            <a:off x="8312935" y="4086000"/>
            <a:ext cx="831065"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6313610" y="3214446"/>
            <a:ext cx="2087858" cy="563984"/>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Prefetching</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139658033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graphicFrame>
        <p:nvGraphicFramePr>
          <p:cNvPr id="6" name="내용 개체 틀 5"/>
          <p:cNvGraphicFramePr>
            <a:graphicFrameLocks noGrp="1"/>
          </p:cNvGraphicFramePr>
          <p:nvPr>
            <p:ph idx="1"/>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412305" y="1052736"/>
            <a:ext cx="5320236"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&gt;13X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7" name="TextBox 6"/>
          <p:cNvSpPr txBox="1"/>
          <p:nvPr/>
        </p:nvSpPr>
        <p:spPr>
          <a:xfrm>
            <a:off x="1224136" y="6453336"/>
            <a:ext cx="774035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rPr>
              <a:t>Ahn+, “</a:t>
            </a:r>
            <a:r>
              <a:rPr kumimoji="0" lang="en-US" sz="12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200" b="0" i="0" u="none" strike="noStrike" kern="1200" cap="none" spc="0" normalizeH="0" baseline="0" noProof="0" dirty="0">
                <a:ln>
                  <a:noFill/>
                </a:ln>
                <a:solidFill>
                  <a:srgbClr val="000000"/>
                </a:solidFill>
                <a:effectLst/>
                <a:uLnTx/>
                <a:uFillTx/>
                <a:latin typeface="Tahoma"/>
                <a:ea typeface="+mn-ea"/>
                <a:cs typeface="+mn-cs"/>
              </a:rPr>
              <a:t>” ISCA 2015.</a:t>
            </a:r>
          </a:p>
        </p:txBody>
      </p:sp>
      <p:sp>
        <p:nvSpPr>
          <p:cNvPr id="3" name="TextBox 2"/>
          <p:cNvSpPr txBox="1"/>
          <p:nvPr/>
        </p:nvSpPr>
        <p:spPr>
          <a:xfrm>
            <a:off x="1691680" y="1628800"/>
            <a:ext cx="3854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 five graph processing algorithms</a:t>
            </a:r>
          </a:p>
        </p:txBody>
      </p:sp>
      <p:sp>
        <p:nvSpPr>
          <p:cNvPr id="4" name="Slide Number Placeholder 2">
            <a:extLst>
              <a:ext uri="{FF2B5EF4-FFF2-40B4-BE49-F238E27FC236}">
                <a16:creationId xmlns:a16="http://schemas.microsoft.com/office/drawing/2014/main" id="{97E74DC1-B874-0002-238C-B3EF756CFAE7}"/>
              </a:ext>
            </a:extLst>
          </p:cNvPr>
          <p:cNvSpPr txBox="1">
            <a:spLocks/>
          </p:cNvSpPr>
          <p:nvPr/>
        </p:nvSpPr>
        <p:spPr>
          <a:xfrm>
            <a:off x="7006213" y="638132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18</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0194728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Tesseract Graph Processing System Energy</a:t>
            </a:r>
          </a:p>
        </p:txBody>
      </p:sp>
      <p:graphicFrame>
        <p:nvGraphicFramePr>
          <p:cNvPr id="7" name="내용 개체 틀 11"/>
          <p:cNvGraphicFramePr>
            <a:graphicFrameLocks noGrp="1"/>
          </p:cNvGraphicFramePr>
          <p:nvPr>
            <p:ph idx="1"/>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4750292" y="4848835"/>
            <a:ext cx="3754153"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 8X Energy Reduction</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6" name="TextBox 5"/>
          <p:cNvSpPr txBox="1"/>
          <p:nvPr/>
        </p:nvSpPr>
        <p:spPr>
          <a:xfrm>
            <a:off x="1224136" y="6453336"/>
            <a:ext cx="774035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rPr>
              <a:t>Ahn+, “</a:t>
            </a:r>
            <a:r>
              <a:rPr kumimoji="0" lang="en-US" sz="12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200" b="0" i="0" u="none" strike="noStrike" kern="1200" cap="none" spc="0" normalizeH="0" baseline="0" noProof="0" dirty="0">
                <a:ln>
                  <a:noFill/>
                </a:ln>
                <a:solidFill>
                  <a:srgbClr val="000000"/>
                </a:solidFill>
                <a:effectLst/>
                <a:uLnTx/>
                <a:uFillTx/>
                <a:latin typeface="Tahoma"/>
                <a:ea typeface="+mn-ea"/>
                <a:cs typeface="+mn-cs"/>
              </a:rPr>
              <a:t>” ISCA 2015.</a:t>
            </a:r>
          </a:p>
        </p:txBody>
      </p:sp>
      <p:sp>
        <p:nvSpPr>
          <p:cNvPr id="3" name="Slide Number Placeholder 2">
            <a:extLst>
              <a:ext uri="{FF2B5EF4-FFF2-40B4-BE49-F238E27FC236}">
                <a16:creationId xmlns:a16="http://schemas.microsoft.com/office/drawing/2014/main" id="{305E6278-1AD6-7894-0CCB-D492CF37050D}"/>
              </a:ext>
            </a:extLst>
          </p:cNvPr>
          <p:cNvSpPr txBox="1">
            <a:spLocks/>
          </p:cNvSpPr>
          <p:nvPr/>
        </p:nvSpPr>
        <p:spPr>
          <a:xfrm>
            <a:off x="7006213" y="641342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19</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0536444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16D87-696D-EBE3-B3FB-6E893454A93F}"/>
              </a:ext>
            </a:extLst>
          </p:cNvPr>
          <p:cNvSpPr>
            <a:spLocks noGrp="1"/>
          </p:cNvSpPr>
          <p:nvPr>
            <p:ph type="title"/>
          </p:nvPr>
        </p:nvSpPr>
        <p:spPr/>
        <p:txBody>
          <a:bodyPr/>
          <a:lstStyle/>
          <a:p>
            <a:r>
              <a:rPr lang="en-US" dirty="0"/>
              <a:t>Agenda </a:t>
            </a:r>
          </a:p>
        </p:txBody>
      </p:sp>
      <p:sp>
        <p:nvSpPr>
          <p:cNvPr id="3" name="Content Placeholder 2">
            <a:extLst>
              <a:ext uri="{FF2B5EF4-FFF2-40B4-BE49-F238E27FC236}">
                <a16:creationId xmlns:a16="http://schemas.microsoft.com/office/drawing/2014/main" id="{E7E9F7F1-2CCF-BFF6-A24D-8078A7448CD3}"/>
              </a:ext>
            </a:extLst>
          </p:cNvPr>
          <p:cNvSpPr>
            <a:spLocks noGrp="1"/>
          </p:cNvSpPr>
          <p:nvPr>
            <p:ph idx="1"/>
          </p:nvPr>
        </p:nvSpPr>
        <p:spPr>
          <a:xfrm>
            <a:off x="228600" y="1052736"/>
            <a:ext cx="8610600" cy="5123656"/>
          </a:xfrm>
        </p:spPr>
        <p:txBody>
          <a:bodyPr/>
          <a:lstStyle/>
          <a:p>
            <a:r>
              <a:rPr lang="en-US" b="0"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Processing-Near-Memory Systems: Developments from </a:t>
            </a:r>
            <a:br>
              <a:rPr lang="en-US" b="0" i="0" dirty="0">
                <a:solidFill>
                  <a:srgbClr val="FF0000"/>
                </a:solidFill>
                <a:effectLst/>
                <a:latin typeface="Tahoma" panose="020B0604030504040204" pitchFamily="34" charset="0"/>
                <a:ea typeface="Tahoma" panose="020B0604030504040204" pitchFamily="34" charset="0"/>
                <a:cs typeface="Tahoma" panose="020B0604030504040204" pitchFamily="34" charset="0"/>
              </a:rPr>
            </a:br>
            <a:r>
              <a:rPr lang="en-US" b="0"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Academia &amp; Industry</a:t>
            </a:r>
            <a:br>
              <a:rPr lang="en-US" sz="1200" b="0" i="0" dirty="0">
                <a:effectLst/>
                <a:latin typeface="Tahoma" panose="020B0604030504040204" pitchFamily="34" charset="0"/>
                <a:ea typeface="Tahoma" panose="020B0604030504040204" pitchFamily="34" charset="0"/>
                <a:cs typeface="Tahoma" panose="020B0604030504040204" pitchFamily="34" charset="0"/>
              </a:rPr>
            </a:br>
            <a:endParaRPr lang="en-US" sz="1200" b="0" i="0" dirty="0">
              <a:effectLst/>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Programming Processing-Near-Memory Systems</a:t>
            </a:r>
            <a:br>
              <a:rPr lang="en-US" sz="1200" dirty="0">
                <a:latin typeface="Tahoma" panose="020B0604030504040204" pitchFamily="34" charset="0"/>
                <a:ea typeface="Tahoma" panose="020B0604030504040204" pitchFamily="34" charset="0"/>
                <a:cs typeface="Tahoma" panose="020B0604030504040204" pitchFamily="34" charset="0"/>
              </a:rPr>
            </a:br>
            <a:endParaRPr lang="en-US" sz="1200"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Coffee Break</a:t>
            </a:r>
            <a:br>
              <a:rPr lang="en-US" sz="1200" dirty="0">
                <a:latin typeface="Tahoma" panose="020B0604030504040204" pitchFamily="34" charset="0"/>
                <a:ea typeface="Tahoma" panose="020B0604030504040204" pitchFamily="34" charset="0"/>
                <a:cs typeface="Tahoma" panose="020B0604030504040204" pitchFamily="34" charset="0"/>
              </a:rPr>
            </a:br>
            <a:endParaRPr lang="en-US" sz="1200"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Processing-Using-Memory Systems for Bulk Bitwise Operations</a:t>
            </a:r>
            <a:br>
              <a:rPr lang="en-US" sz="1200" dirty="0">
                <a:latin typeface="Tahoma" panose="020B0604030504040204" pitchFamily="34" charset="0"/>
                <a:ea typeface="Tahoma" panose="020B0604030504040204" pitchFamily="34" charset="0"/>
                <a:cs typeface="Tahoma" panose="020B0604030504040204" pitchFamily="34" charset="0"/>
              </a:rPr>
            </a:br>
            <a:endParaRPr lang="en-US" sz="1200" dirty="0">
              <a:latin typeface="Tahoma" panose="020B0604030504040204" pitchFamily="34" charset="0"/>
              <a:ea typeface="Tahoma" panose="020B0604030504040204" pitchFamily="34" charset="0"/>
              <a:cs typeface="Tahoma" panose="020B0604030504040204" pitchFamily="34" charset="0"/>
            </a:endParaRPr>
          </a:p>
          <a:p>
            <a:r>
              <a:rPr lang="en-US" b="1" dirty="0" err="1">
                <a:latin typeface="Tahoma" panose="020B0604030504040204" pitchFamily="34" charset="0"/>
                <a:ea typeface="Tahoma" panose="020B0604030504040204" pitchFamily="34" charset="0"/>
                <a:cs typeface="Tahoma" panose="020B0604030504040204" pitchFamily="34" charset="0"/>
              </a:rPr>
              <a:t>Ataberk</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Olgun</a:t>
            </a:r>
            <a:r>
              <a:rPr lang="en-US" b="1" dirty="0">
                <a:latin typeface="Tahoma" panose="020B0604030504040204" pitchFamily="34" charset="0"/>
                <a:ea typeface="Tahoma" panose="020B0604030504040204" pitchFamily="34" charset="0"/>
                <a:cs typeface="Tahoma" panose="020B0604030504040204" pitchFamily="34" charset="0"/>
              </a:rPr>
              <a:t>: </a:t>
            </a:r>
            <a:br>
              <a:rPr lang="en-US" dirty="0">
                <a:latin typeface="Tahoma" panose="020B0604030504040204" pitchFamily="34" charset="0"/>
                <a:ea typeface="Tahoma" panose="020B0604030504040204" pitchFamily="34" charset="0"/>
                <a:cs typeface="Tahoma" panose="020B0604030504040204" pitchFamily="34" charset="0"/>
              </a:rPr>
            </a:br>
            <a:r>
              <a:rPr lang="en-US" dirty="0">
                <a:latin typeface="Tahoma" panose="020B0604030504040204" pitchFamily="34" charset="0"/>
                <a:ea typeface="Tahoma" panose="020B0604030504040204" pitchFamily="34" charset="0"/>
                <a:cs typeface="Tahoma" panose="020B0604030504040204" pitchFamily="34" charset="0"/>
              </a:rPr>
              <a:t>Infrastructure for Processing-Using-Memory Research</a:t>
            </a:r>
            <a:br>
              <a:rPr lang="en-US" sz="1200" dirty="0">
                <a:latin typeface="Tahoma" panose="020B0604030504040204" pitchFamily="34" charset="0"/>
                <a:ea typeface="Tahoma" panose="020B0604030504040204" pitchFamily="34" charset="0"/>
                <a:cs typeface="Tahoma" panose="020B0604030504040204" pitchFamily="34" charset="0"/>
              </a:rPr>
            </a:br>
            <a:endParaRPr lang="en-US" sz="1200" dirty="0">
              <a:latin typeface="Tahoma" panose="020B0604030504040204" pitchFamily="34" charset="0"/>
              <a:ea typeface="Tahoma" panose="020B0604030504040204" pitchFamily="34" charset="0"/>
              <a:cs typeface="Tahoma" panose="020B0604030504040204" pitchFamily="34" charset="0"/>
            </a:endParaRPr>
          </a:p>
          <a:p>
            <a:r>
              <a:rPr lang="en-US" b="1" dirty="0">
                <a:latin typeface="Tahoma" panose="020B0604030504040204" pitchFamily="34" charset="0"/>
                <a:ea typeface="Tahoma" panose="020B0604030504040204" pitchFamily="34" charset="0"/>
                <a:cs typeface="Tahoma" panose="020B0604030504040204" pitchFamily="34" charset="0"/>
              </a:rPr>
              <a:t>Invited Talk by Prof. John Kim: </a:t>
            </a:r>
            <a:br>
              <a:rPr lang="en-US" dirty="0">
                <a:latin typeface="Tahoma" panose="020B0604030504040204" pitchFamily="34" charset="0"/>
                <a:ea typeface="Tahoma" panose="020B0604030504040204" pitchFamily="34" charset="0"/>
                <a:cs typeface="Tahoma" panose="020B0604030504040204" pitchFamily="34" charset="0"/>
              </a:rPr>
            </a:br>
            <a:r>
              <a:rPr lang="en-US" dirty="0">
                <a:latin typeface="Tahoma" panose="020B0604030504040204" pitchFamily="34" charset="0"/>
                <a:ea typeface="Tahoma" panose="020B0604030504040204" pitchFamily="34" charset="0"/>
                <a:cs typeface="Tahoma" panose="020B0604030504040204" pitchFamily="34" charset="0"/>
              </a:rPr>
              <a:t>Is it Memory-Centric or Communication-Centric?</a:t>
            </a:r>
          </a:p>
        </p:txBody>
      </p:sp>
      <p:sp>
        <p:nvSpPr>
          <p:cNvPr id="4" name="Slide Number Placeholder 3">
            <a:extLst>
              <a:ext uri="{FF2B5EF4-FFF2-40B4-BE49-F238E27FC236}">
                <a16:creationId xmlns:a16="http://schemas.microsoft.com/office/drawing/2014/main" id="{1718CF5E-3525-5BE8-7EE2-34D14BBC1C1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br>
              <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charset="-128"/>
                <a:cs typeface="+mn-cs"/>
              </a:rPr>
            </a:b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charset="-128"/>
              <a:cs typeface="+mn-cs"/>
            </a:endParaRPr>
          </a:p>
        </p:txBody>
      </p:sp>
    </p:spTree>
    <p:extLst>
      <p:ext uri="{BB962C8B-B14F-4D97-AF65-F5344CB8AC3E}">
        <p14:creationId xmlns:p14="http://schemas.microsoft.com/office/powerpoint/2010/main" val="231656478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Tesseract</a:t>
            </a:r>
          </a:p>
        </p:txBody>
      </p:sp>
      <p:sp>
        <p:nvSpPr>
          <p:cNvPr id="3" name="Content Placeholder 2"/>
          <p:cNvSpPr>
            <a:spLocks noGrp="1"/>
          </p:cNvSpPr>
          <p:nvPr>
            <p:ph idx="1"/>
          </p:nvPr>
        </p:nvSpPr>
        <p:spPr>
          <a:xfrm>
            <a:off x="228600" y="1000472"/>
            <a:ext cx="8915400" cy="4876800"/>
          </a:xfrm>
        </p:spPr>
        <p:txBody>
          <a:bodyPr/>
          <a:lstStyle/>
          <a:p>
            <a:r>
              <a:rPr lang="en-US" sz="2200" dirty="0" err="1"/>
              <a:t>Junwhan</a:t>
            </a:r>
            <a:r>
              <a:rPr lang="en-US" sz="2200" dirty="0"/>
              <a:t> </a:t>
            </a:r>
            <a:r>
              <a:rPr lang="en-US" sz="2200" dirty="0" err="1"/>
              <a:t>Ahn</a:t>
            </a:r>
            <a:r>
              <a:rPr lang="en-US" sz="2200" dirty="0"/>
              <a:t>, </a:t>
            </a:r>
            <a:r>
              <a:rPr lang="en-US" sz="2200" dirty="0" err="1"/>
              <a:t>Sungpack</a:t>
            </a:r>
            <a:r>
              <a:rPr lang="en-US" sz="2200" dirty="0"/>
              <a:t> Hong, </a:t>
            </a:r>
            <a:r>
              <a:rPr lang="en-US" sz="2200" dirty="0" err="1"/>
              <a:t>Sungjoo</a:t>
            </a:r>
            <a:r>
              <a:rPr lang="en-US" sz="2200" dirty="0"/>
              <a:t> </a:t>
            </a:r>
            <a:r>
              <a:rPr lang="en-US" sz="2200" dirty="0" err="1"/>
              <a:t>Yoo</a:t>
            </a:r>
            <a:r>
              <a:rPr lang="en-US" sz="2200" dirty="0"/>
              <a:t>, Onur Mutlu, and </a:t>
            </a:r>
            <a:r>
              <a:rPr lang="en-US" sz="2200" dirty="0" err="1"/>
              <a:t>Kiyoung</a:t>
            </a:r>
            <a:r>
              <a:rPr lang="en-US" sz="2200" dirty="0"/>
              <a:t> Choi,</a:t>
            </a:r>
            <a:br>
              <a:rPr lang="en-US" sz="2200" dirty="0"/>
            </a:br>
            <a:r>
              <a:rPr lang="en-US" sz="2200" b="1" dirty="0">
                <a:solidFill>
                  <a:srgbClr val="0432FF"/>
                </a:solidFill>
                <a:hlinkClick r:id="rId2">
                  <a:extLst>
                    <a:ext uri="{A12FA001-AC4F-418D-AE19-62706E023703}">
                      <ahyp:hlinkClr xmlns:ahyp="http://schemas.microsoft.com/office/drawing/2018/hyperlinkcolor" val="tx"/>
                    </a:ext>
                  </a:extLst>
                </a:hlinkClick>
              </a:rPr>
              <a:t>"A Scalable Processing-in-Memory Accelerator for Parallel Graph Processing"</a:t>
            </a:r>
            <a:br>
              <a:rPr lang="en-US" sz="2200" dirty="0"/>
            </a:br>
            <a:r>
              <a:rPr lang="en-US" sz="2200" i="1" dirty="0"/>
              <a:t>Proceedings of the </a:t>
            </a:r>
            <a:r>
              <a:rPr lang="en-US" sz="2200" i="1" dirty="0">
                <a:hlinkClick r:id="rId3"/>
              </a:rPr>
              <a:t>42nd International Symposium on Computer Architecture</a:t>
            </a:r>
            <a:r>
              <a:rPr lang="en-US" sz="2200" i="1" dirty="0"/>
              <a:t> (</a:t>
            </a:r>
            <a:r>
              <a:rPr lang="en-US" sz="2200" b="1" i="1" dirty="0"/>
              <a:t>ISCA</a:t>
            </a:r>
            <a:r>
              <a:rPr lang="en-US" sz="2200" i="1" dirty="0"/>
              <a:t>)</a:t>
            </a:r>
            <a:r>
              <a:rPr lang="en-US" sz="2200" dirty="0"/>
              <a:t>, Portland, OR, June 2015.</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Lightning Session Slides (pptx)</a:t>
            </a:r>
            <a:r>
              <a:rPr lang="en-US" sz="2200" dirty="0"/>
              <a:t> </a:t>
            </a:r>
            <a:r>
              <a:rPr lang="en-US" sz="2200" dirty="0">
                <a:hlinkClick r:id="rId7"/>
              </a:rPr>
              <a:t>(pdf)</a:t>
            </a:r>
            <a:r>
              <a:rPr lang="en-US" sz="2200" dirty="0"/>
              <a:t>]</a:t>
            </a:r>
            <a:br>
              <a:rPr lang="en-US" sz="2200" dirty="0"/>
            </a:br>
            <a:r>
              <a:rPr lang="en-US" sz="2200" b="1" i="1" dirty="0">
                <a:solidFill>
                  <a:srgbClr val="FF0000"/>
                </a:solidFill>
              </a:rPr>
              <a:t>Top Picks Honorable Mention by IEEE Micro.</a:t>
            </a:r>
            <a:br>
              <a:rPr lang="en-US" sz="2200" dirty="0"/>
            </a:br>
            <a:r>
              <a:rPr lang="en-US" sz="2200" b="1" i="1" dirty="0">
                <a:solidFill>
                  <a:srgbClr val="FF0000"/>
                </a:solidFill>
                <a:effectLst/>
              </a:rPr>
              <a:t>Selected to the ISCA-50 25-Year Retrospective Issue covering 1996-2020 in 2023 </a:t>
            </a:r>
            <a:br>
              <a:rPr lang="en-US" sz="2200" b="1" i="1" dirty="0">
                <a:solidFill>
                  <a:srgbClr val="FF0000"/>
                </a:solidFill>
                <a:effectLst/>
              </a:rPr>
            </a:br>
            <a:r>
              <a:rPr lang="en-US" sz="2200" b="1" i="1" dirty="0">
                <a:solidFill>
                  <a:srgbClr val="FF0000"/>
                </a:solidFill>
                <a:effectLst/>
              </a:rPr>
              <a:t>(</a:t>
            </a:r>
            <a:r>
              <a:rPr lang="en-US" sz="2200" b="1" i="1" dirty="0">
                <a:solidFill>
                  <a:srgbClr val="FF0000"/>
                </a:solidFill>
                <a:effectLst/>
                <a:hlinkClick r:id="rId8">
                  <a:extLst>
                    <a:ext uri="{A12FA001-AC4F-418D-AE19-62706E023703}">
                      <ahyp:hlinkClr xmlns:ahyp="http://schemas.microsoft.com/office/drawing/2018/hyperlinkcolor" val="tx"/>
                    </a:ext>
                  </a:extLst>
                </a:hlinkClick>
              </a:rPr>
              <a:t>Retrospective (pdf)</a:t>
            </a:r>
            <a:r>
              <a:rPr lang="en-US" sz="2200" b="1" i="1" dirty="0">
                <a:solidFill>
                  <a:srgbClr val="FF0000"/>
                </a:solidFill>
                <a:effectLst/>
              </a:rPr>
              <a:t> </a:t>
            </a:r>
            <a:r>
              <a:rPr lang="en-US" sz="2200" b="1" i="1" dirty="0">
                <a:solidFill>
                  <a:srgbClr val="FF0000"/>
                </a:solidFill>
                <a:effectLst/>
                <a:hlinkClick r:id="rId9">
                  <a:extLst>
                    <a:ext uri="{A12FA001-AC4F-418D-AE19-62706E023703}">
                      <ahyp:hlinkClr xmlns:ahyp="http://schemas.microsoft.com/office/drawing/2018/hyperlinkcolor" val="tx"/>
                    </a:ext>
                  </a:extLst>
                </a:hlinkClick>
              </a:rPr>
              <a:t>Full Issue</a:t>
            </a:r>
            <a:r>
              <a:rPr lang="en-US" sz="2200" b="1" i="1" dirty="0">
                <a:solidFill>
                  <a:srgbClr val="FF0000"/>
                </a:solidFill>
                <a:effectLst/>
              </a:rPr>
              <a:t>).</a:t>
            </a:r>
            <a:endParaRPr lang="en-US" sz="2200" dirty="0">
              <a:solidFill>
                <a:srgbClr val="FF0000"/>
              </a:solidFill>
            </a:endParaRPr>
          </a:p>
          <a:p>
            <a:pPr marL="0" indent="0">
              <a:buNone/>
            </a:pPr>
            <a:br>
              <a:rPr lang="en-US" sz="2200" dirty="0"/>
            </a:br>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10"/>
          <a:stretch>
            <a:fillRect/>
          </a:stretch>
        </p:blipFill>
        <p:spPr>
          <a:xfrm>
            <a:off x="0" y="4869160"/>
            <a:ext cx="9144000" cy="1492548"/>
          </a:xfrm>
          <a:prstGeom prst="rect">
            <a:avLst/>
          </a:prstGeom>
        </p:spPr>
      </p:pic>
    </p:spTree>
    <p:extLst>
      <p:ext uri="{BB962C8B-B14F-4D97-AF65-F5344CB8AC3E}">
        <p14:creationId xmlns:p14="http://schemas.microsoft.com/office/powerpoint/2010/main" val="159416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1880" y="0"/>
            <a:ext cx="8610600" cy="908720"/>
          </a:xfrm>
        </p:spPr>
        <p:txBody>
          <a:bodyPr anchor="ctr" anchorCtr="0"/>
          <a:lstStyle/>
          <a:p>
            <a:r>
              <a:rPr lang="en-US" dirty="0"/>
              <a:t>Possible PNM Designs</a:t>
            </a:r>
          </a:p>
        </p:txBody>
      </p:sp>
      <p:sp>
        <p:nvSpPr>
          <p:cNvPr id="7" name="Marcador de número de diapositiva 6"/>
          <p:cNvSpPr>
            <a:spLocks noGrp="1"/>
          </p:cNvSpPr>
          <p:nvPr>
            <p:ph type="sldNum" sz="quarter" idx="11"/>
          </p:nvPr>
        </p:nvSpPr>
        <p:spPr>
          <a:xfrm>
            <a:off x="6781800" y="6324600"/>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panose="020B0600070205080204" pitchFamily="34" charset="-128"/>
              <a:cs typeface="+mn-cs"/>
            </a:endParaRPr>
          </a:p>
        </p:txBody>
      </p:sp>
      <p:grpSp>
        <p:nvGrpSpPr>
          <p:cNvPr id="5" name="Group 4">
            <a:extLst>
              <a:ext uri="{FF2B5EF4-FFF2-40B4-BE49-F238E27FC236}">
                <a16:creationId xmlns:a16="http://schemas.microsoft.com/office/drawing/2014/main" id="{EEA6D513-2C9C-5EA4-0839-4DE6C5D43D4D}"/>
              </a:ext>
            </a:extLst>
          </p:cNvPr>
          <p:cNvGrpSpPr/>
          <p:nvPr/>
        </p:nvGrpSpPr>
        <p:grpSpPr>
          <a:xfrm>
            <a:off x="-25152" y="2911258"/>
            <a:ext cx="9144000" cy="1581912"/>
            <a:chOff x="-25152" y="2911258"/>
            <a:chExt cx="9144000" cy="1581912"/>
          </a:xfrm>
        </p:grpSpPr>
        <p:sp>
          <p:nvSpPr>
            <p:cNvPr id="32" name="Marcador de contenido 2"/>
            <p:cNvSpPr txBox="1">
              <a:spLocks/>
            </p:cNvSpPr>
            <p:nvPr/>
          </p:nvSpPr>
          <p:spPr bwMode="auto">
            <a:xfrm>
              <a:off x="-25152" y="291125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Fixed-function</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units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Hardware/software co-designed PIM for efficiency</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Mensa for NN Edge Inference</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Samsung HBM-PIM, SK </a:t>
              </a:r>
              <a:r>
                <a:rPr kumimoji="0" lang="en-US" sz="2000" b="0" i="0" u="none" strike="noStrike" kern="0" cap="none" spc="0" normalizeH="0" baseline="0" noProof="0" dirty="0" err="1">
                  <a:ln>
                    <a:noFill/>
                  </a:ln>
                  <a:solidFill>
                    <a:srgbClr val="000000"/>
                  </a:solidFill>
                  <a:effectLst/>
                  <a:uLnTx/>
                  <a:uFillTx/>
                  <a:latin typeface="Tahoma"/>
                  <a:ea typeface="ヒラギノ角ゴ Pro W3" pitchFamily="-108" charset="-128"/>
                  <a:cs typeface="ヒラギノ角ゴ Pro W3" pitchFamily="-108" charset="-128"/>
                </a:rPr>
                <a:t>hynix</a:t>
              </a: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t>
              </a:r>
              <a:r>
                <a:rPr kumimoji="0" lang="en-US" sz="2000" b="0" i="0" u="none" strike="noStrike" kern="0" cap="none" spc="0" normalizeH="0" baseline="0" noProof="0" dirty="0" err="1">
                  <a:ln>
                    <a:noFill/>
                  </a:ln>
                  <a:solidFill>
                    <a:srgbClr val="000000"/>
                  </a:solidFill>
                  <a:effectLst/>
                  <a:uLnTx/>
                  <a:uFillTx/>
                  <a:latin typeface="Tahoma"/>
                  <a:ea typeface="ヒラギノ角ゴ Pro W3" pitchFamily="-108" charset="-128"/>
                  <a:cs typeface="ヒラギノ角ゴ Pro W3" pitchFamily="-108" charset="-128"/>
                </a:rPr>
                <a:t>AiM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40" name="Group 39">
              <a:extLst>
                <a:ext uri="{FF2B5EF4-FFF2-40B4-BE49-F238E27FC236}">
                  <a16:creationId xmlns:a16="http://schemas.microsoft.com/office/drawing/2014/main" id="{87F5753F-84A9-368E-E840-8F74A0388B01}"/>
                </a:ext>
              </a:extLst>
            </p:cNvPr>
            <p:cNvGrpSpPr/>
            <p:nvPr/>
          </p:nvGrpSpPr>
          <p:grpSpPr>
            <a:xfrm>
              <a:off x="7285010" y="2960948"/>
              <a:ext cx="1664208" cy="1466418"/>
              <a:chOff x="7300280" y="3068960"/>
              <a:chExt cx="1664208" cy="1466418"/>
            </a:xfrm>
          </p:grpSpPr>
          <p:sp>
            <p:nvSpPr>
              <p:cNvPr id="11" name="Rounded Rectangle 71"/>
              <p:cNvSpPr/>
              <p:nvPr/>
            </p:nvSpPr>
            <p:spPr>
              <a:xfrm>
                <a:off x="7300280" y="3068960"/>
                <a:ext cx="1664208"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sp>
            <p:nvSpPr>
              <p:cNvPr id="8" name="Rounded Rectangle 81"/>
              <p:cNvSpPr/>
              <p:nvPr/>
            </p:nvSpPr>
            <p:spPr>
              <a:xfrm>
                <a:off x="7423588" y="3175495"/>
                <a:ext cx="1408176" cy="410596"/>
              </a:xfrm>
              <a:prstGeom prst="roundRect">
                <a:avLst/>
              </a:prstGeom>
              <a:solidFill>
                <a:srgbClr val="00B0F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1</a:t>
                </a:r>
              </a:p>
            </p:txBody>
          </p:sp>
          <p:sp>
            <p:nvSpPr>
              <p:cNvPr id="9" name="Rounded Rectangle 82"/>
              <p:cNvSpPr/>
              <p:nvPr/>
            </p:nvSpPr>
            <p:spPr>
              <a:xfrm>
                <a:off x="7422388" y="4027599"/>
                <a:ext cx="1408176" cy="410598"/>
              </a:xfrm>
              <a:prstGeom prst="roundRect">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N</a:t>
                </a:r>
              </a:p>
            </p:txBody>
          </p:sp>
          <p:sp>
            <p:nvSpPr>
              <p:cNvPr id="4" name="CuadroTexto 3"/>
              <p:cNvSpPr txBox="1"/>
              <p:nvPr/>
            </p:nvSpPr>
            <p:spPr>
              <a:xfrm rot="5400000">
                <a:off x="8007866" y="3612341"/>
                <a:ext cx="441146"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s-I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grpSp>
        <p:nvGrpSpPr>
          <p:cNvPr id="6" name="Group 5">
            <a:extLst>
              <a:ext uri="{FF2B5EF4-FFF2-40B4-BE49-F238E27FC236}">
                <a16:creationId xmlns:a16="http://schemas.microsoft.com/office/drawing/2014/main" id="{021E579F-56E3-67FF-97EE-00CC868080F4}"/>
              </a:ext>
            </a:extLst>
          </p:cNvPr>
          <p:cNvGrpSpPr/>
          <p:nvPr/>
        </p:nvGrpSpPr>
        <p:grpSpPr>
          <a:xfrm>
            <a:off x="-25152" y="4941168"/>
            <a:ext cx="9144000" cy="1581912"/>
            <a:chOff x="-25152" y="4941168"/>
            <a:chExt cx="9144000" cy="1581912"/>
          </a:xfrm>
        </p:grpSpPr>
        <p:sp>
          <p:nvSpPr>
            <p:cNvPr id="33" name="Marcador de contenido 2"/>
            <p:cNvSpPr txBox="1">
              <a:spLocks/>
            </p:cNvSpPr>
            <p:nvPr/>
          </p:nvSpPr>
          <p:spPr bwMode="auto">
            <a:xfrm>
              <a:off x="-25152" y="494116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Reconfigurable</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architectures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PNM cores coupled with FPGAs, CGRA</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NERO for Weather Prediction</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Samsung </a:t>
              </a:r>
              <a:r>
                <a:rPr kumimoji="0" lang="en-US" sz="2000" b="0" i="0" u="none" strike="noStrike" kern="0" cap="none" spc="0" normalizeH="0" baseline="0" noProof="0" dirty="0" err="1">
                  <a:ln>
                    <a:noFill/>
                  </a:ln>
                  <a:solidFill>
                    <a:srgbClr val="000000"/>
                  </a:solidFill>
                  <a:effectLst/>
                  <a:uLnTx/>
                  <a:uFillTx/>
                  <a:latin typeface="Tahoma"/>
                  <a:ea typeface="ヒラギノ角ゴ Pro W3" pitchFamily="-108" charset="-128"/>
                  <a:cs typeface="ヒラギノ角ゴ Pro W3" pitchFamily="-108" charset="-128"/>
                </a:rPr>
                <a:t>AxDIMM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10" name="Group 9"/>
            <p:cNvGrpSpPr/>
            <p:nvPr/>
          </p:nvGrpSpPr>
          <p:grpSpPr>
            <a:xfrm>
              <a:off x="7272613" y="4941168"/>
              <a:ext cx="1689003" cy="1466418"/>
              <a:chOff x="3754512" y="4698886"/>
              <a:chExt cx="1689003" cy="1466418"/>
            </a:xfrm>
          </p:grpSpPr>
          <p:sp>
            <p:nvSpPr>
              <p:cNvPr id="25" name="Rounded Rectangle 88"/>
              <p:cNvSpPr/>
              <p:nvPr/>
            </p:nvSpPr>
            <p:spPr>
              <a:xfrm>
                <a:off x="3771011" y="4698886"/>
                <a:ext cx="1665085"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26" name="Group 89"/>
              <p:cNvGrpSpPr/>
              <p:nvPr/>
            </p:nvGrpSpPr>
            <p:grpSpPr>
              <a:xfrm>
                <a:off x="3754512" y="4788440"/>
                <a:ext cx="1689003" cy="1268382"/>
                <a:chOff x="4774667" y="3750799"/>
                <a:chExt cx="2654919" cy="730738"/>
              </a:xfrm>
            </p:grpSpPr>
            <p:sp>
              <p:nvSpPr>
                <p:cNvPr id="27" name="Rounded Rectangle 94"/>
                <p:cNvSpPr/>
                <p:nvPr/>
              </p:nvSpPr>
              <p:spPr>
                <a:xfrm>
                  <a:off x="5014612" y="3750799"/>
                  <a:ext cx="2212432" cy="730738"/>
                </a:xfrm>
                <a:prstGeom prst="roundRect">
                  <a:avLst/>
                </a:prstGeom>
                <a:solidFill>
                  <a:schemeClr val="accent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Tahoma"/>
                    <a:ea typeface="+mn-ea"/>
                    <a:cs typeface="+mn-cs"/>
                  </a:endParaRPr>
                </a:p>
              </p:txBody>
            </p:sp>
            <p:sp>
              <p:nvSpPr>
                <p:cNvPr id="29" name="TextBox 96"/>
                <p:cNvSpPr txBox="1"/>
                <p:nvPr/>
              </p:nvSpPr>
              <p:spPr>
                <a:xfrm>
                  <a:off x="4774667" y="3958225"/>
                  <a:ext cx="2654919" cy="30143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Reconfigurable Accelerator</a:t>
                  </a:r>
                </a:p>
              </p:txBody>
            </p:sp>
          </p:grpSp>
        </p:grpSp>
      </p:grpSp>
      <p:grpSp>
        <p:nvGrpSpPr>
          <p:cNvPr id="3" name="Group 2">
            <a:extLst>
              <a:ext uri="{FF2B5EF4-FFF2-40B4-BE49-F238E27FC236}">
                <a16:creationId xmlns:a16="http://schemas.microsoft.com/office/drawing/2014/main" id="{B5D277D6-093D-0C49-0A7E-6E5FDF9091F2}"/>
              </a:ext>
            </a:extLst>
          </p:cNvPr>
          <p:cNvGrpSpPr/>
          <p:nvPr/>
        </p:nvGrpSpPr>
        <p:grpSpPr>
          <a:xfrm>
            <a:off x="-25152" y="881348"/>
            <a:ext cx="9144000" cy="1581912"/>
            <a:chOff x="-25152" y="881348"/>
            <a:chExt cx="9144000" cy="1581912"/>
          </a:xfrm>
        </p:grpSpPr>
        <p:sp>
          <p:nvSpPr>
            <p:cNvPr id="34" name="Marcador de contenido 2"/>
            <p:cNvSpPr txBox="1">
              <a:spLocks/>
            </p:cNvSpPr>
            <p:nvPr/>
          </p:nvSpPr>
          <p:spPr bwMode="auto">
            <a:xfrm>
              <a:off x="-25152" y="88134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1"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General-purpose</a:t>
              </a:r>
              <a:r>
                <a:rPr kumimoji="0" lang="en-US" sz="2200" b="1"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programmable cores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Wimpy cores (possibility of running any workload)</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effectLst/>
                  <a:uLnTx/>
                  <a:uFillTx/>
                  <a:latin typeface="Tahoma"/>
                  <a:ea typeface="ヒラギノ角ゴ Pro W3" pitchFamily="-108" charset="-128"/>
                  <a:cs typeface="ヒラギノ角ゴ Pro W3" pitchFamily="-108" charset="-128"/>
                </a:rPr>
                <a:t>E.g. from academia: Tesseract PIM for Graph Processing</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FF0000"/>
                  </a:solidFill>
                  <a:effectLst/>
                  <a:uLnTx/>
                  <a:uFillTx/>
                  <a:latin typeface="Tahoma"/>
                  <a:ea typeface="ヒラギノ角ゴ Pro W3" pitchFamily="-108" charset="-128"/>
                  <a:cs typeface="ヒラギノ角ゴ Pro W3" pitchFamily="-108" charset="-128"/>
                </a:rPr>
                <a:t>E.g. from industry: UPMEM PIM</a:t>
              </a:r>
            </a:p>
          </p:txBody>
        </p:sp>
        <p:grpSp>
          <p:nvGrpSpPr>
            <p:cNvPr id="39" name="Group 38">
              <a:extLst>
                <a:ext uri="{FF2B5EF4-FFF2-40B4-BE49-F238E27FC236}">
                  <a16:creationId xmlns:a16="http://schemas.microsoft.com/office/drawing/2014/main" id="{DB8BFBE2-8762-C2FC-0709-950D15E27223}"/>
                </a:ext>
              </a:extLst>
            </p:cNvPr>
            <p:cNvGrpSpPr/>
            <p:nvPr/>
          </p:nvGrpSpPr>
          <p:grpSpPr>
            <a:xfrm>
              <a:off x="7283135" y="980728"/>
              <a:ext cx="1667959" cy="1466418"/>
              <a:chOff x="7296529" y="980728"/>
              <a:chExt cx="1667959" cy="1466418"/>
            </a:xfrm>
          </p:grpSpPr>
          <p:sp>
            <p:nvSpPr>
              <p:cNvPr id="16" name="Rounded Rectangle 88"/>
              <p:cNvSpPr/>
              <p:nvPr/>
            </p:nvSpPr>
            <p:spPr>
              <a:xfrm>
                <a:off x="7296529" y="980728"/>
                <a:ext cx="1667959"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36" name="Group 35">
                <a:extLst>
                  <a:ext uri="{FF2B5EF4-FFF2-40B4-BE49-F238E27FC236}">
                    <a16:creationId xmlns:a16="http://schemas.microsoft.com/office/drawing/2014/main" id="{92C53D3A-D172-02EE-CA4C-04FA14B3D6D1}"/>
                  </a:ext>
                </a:extLst>
              </p:cNvPr>
              <p:cNvGrpSpPr/>
              <p:nvPr/>
            </p:nvGrpSpPr>
            <p:grpSpPr>
              <a:xfrm>
                <a:off x="7422388" y="1118073"/>
                <a:ext cx="1409932" cy="1230807"/>
                <a:chOff x="7422388" y="1118073"/>
                <a:chExt cx="1409932" cy="1230807"/>
              </a:xfrm>
            </p:grpSpPr>
            <p:sp>
              <p:nvSpPr>
                <p:cNvPr id="19" name="Rounded Rectangle 95"/>
                <p:cNvSpPr/>
                <p:nvPr/>
              </p:nvSpPr>
              <p:spPr>
                <a:xfrm>
                  <a:off x="7480149" y="2055597"/>
                  <a:ext cx="1291979" cy="293283"/>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ahoma"/>
                      <a:ea typeface="+mn-ea"/>
                      <a:cs typeface="+mn-cs"/>
                    </a:rPr>
                    <a:t>Cache</a:t>
                  </a:r>
                  <a:endParaRPr kumimoji="0" lang="en-US" sz="1100" b="1" i="0" u="none" strike="noStrike" kern="1200" cap="none" spc="0" normalizeH="0" baseline="0" noProof="0" dirty="0">
                    <a:ln>
                      <a:noFill/>
                    </a:ln>
                    <a:solidFill>
                      <a:srgbClr val="000000"/>
                    </a:solidFill>
                    <a:effectLst/>
                    <a:uLnTx/>
                    <a:uFillTx/>
                    <a:latin typeface="Tahoma"/>
                    <a:ea typeface="+mn-ea"/>
                    <a:cs typeface="+mn-cs"/>
                  </a:endParaRPr>
                </a:p>
              </p:txBody>
            </p:sp>
            <p:sp>
              <p:nvSpPr>
                <p:cNvPr id="18" name="Rounded Rectangle 94"/>
                <p:cNvSpPr/>
                <p:nvPr/>
              </p:nvSpPr>
              <p:spPr>
                <a:xfrm>
                  <a:off x="7422388" y="1118073"/>
                  <a:ext cx="1409932" cy="879852"/>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PIM Core</a:t>
                  </a:r>
                </a:p>
              </p:txBody>
            </p:sp>
          </p:grpSp>
        </p:grpSp>
      </p:grpSp>
      <p:sp>
        <p:nvSpPr>
          <p:cNvPr id="12" name="Rectangle 11">
            <a:extLst>
              <a:ext uri="{FF2B5EF4-FFF2-40B4-BE49-F238E27FC236}">
                <a16:creationId xmlns:a16="http://schemas.microsoft.com/office/drawing/2014/main" id="{6FF9E9E0-18D4-0985-5222-058B4FA214CC}"/>
              </a:ext>
            </a:extLst>
          </p:cNvPr>
          <p:cNvSpPr/>
          <p:nvPr/>
        </p:nvSpPr>
        <p:spPr bwMode="auto">
          <a:xfrm>
            <a:off x="-25152" y="2759496"/>
            <a:ext cx="9144000" cy="3693839"/>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13" name="Picture 12" descr="safari.png">
            <a:extLst>
              <a:ext uri="{FF2B5EF4-FFF2-40B4-BE49-F238E27FC236}">
                <a16:creationId xmlns:a16="http://schemas.microsoft.com/office/drawing/2014/main" id="{D617CE75-76C5-E1E6-C2EE-0E9814B4D7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00955501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83505-2DAA-ED43-A184-C4D419F9BE48}"/>
              </a:ext>
            </a:extLst>
          </p:cNvPr>
          <p:cNvSpPr>
            <a:spLocks noGrp="1"/>
          </p:cNvSpPr>
          <p:nvPr>
            <p:ph type="title"/>
          </p:nvPr>
        </p:nvSpPr>
        <p:spPr>
          <a:xfrm>
            <a:off x="228600" y="152400"/>
            <a:ext cx="8915400" cy="1066800"/>
          </a:xfrm>
        </p:spPr>
        <p:txBody>
          <a:bodyPr/>
          <a:lstStyle/>
          <a:p>
            <a:r>
              <a:rPr lang="en-US" sz="3800" dirty="0"/>
              <a:t>UPMEM Processing-in-DRAM Engine (2019)</a:t>
            </a:r>
          </a:p>
        </p:txBody>
      </p:sp>
      <p:sp>
        <p:nvSpPr>
          <p:cNvPr id="4" name="Slide Number Placeholder 3">
            <a:extLst>
              <a:ext uri="{FF2B5EF4-FFF2-40B4-BE49-F238E27FC236}">
                <a16:creationId xmlns:a16="http://schemas.microsoft.com/office/drawing/2014/main" id="{1BC247EB-0F00-D348-A874-BCF1EE2FA570}"/>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charset="-128"/>
              <a:cs typeface="+mn-cs"/>
            </a:endParaRPr>
          </a:p>
        </p:txBody>
      </p:sp>
      <p:sp>
        <p:nvSpPr>
          <p:cNvPr id="11" name="Content Placeholder 10">
            <a:extLst>
              <a:ext uri="{FF2B5EF4-FFF2-40B4-BE49-F238E27FC236}">
                <a16:creationId xmlns:a16="http://schemas.microsoft.com/office/drawing/2014/main" id="{75EB2FE4-BC58-E94C-8039-4CDE8EEBB0EA}"/>
              </a:ext>
            </a:extLst>
          </p:cNvPr>
          <p:cNvSpPr>
            <a:spLocks noGrp="1"/>
          </p:cNvSpPr>
          <p:nvPr>
            <p:ph idx="1"/>
          </p:nvPr>
        </p:nvSpPr>
        <p:spPr>
          <a:xfrm>
            <a:off x="136251" y="964045"/>
            <a:ext cx="8610600" cy="5193723"/>
          </a:xfrm>
        </p:spPr>
        <p:txBody>
          <a:bodyPr/>
          <a:lstStyle/>
          <a:p>
            <a:r>
              <a:rPr lang="en-US" dirty="0">
                <a:solidFill>
                  <a:srgbClr val="FF0000"/>
                </a:solidFill>
              </a:rPr>
              <a:t>Processing in DRAM Engine </a:t>
            </a:r>
          </a:p>
          <a:p>
            <a:r>
              <a:rPr lang="en-US" dirty="0"/>
              <a:t>Includes </a:t>
            </a:r>
            <a:r>
              <a:rPr lang="en-US" b="1" dirty="0"/>
              <a:t>standard DIMM modules</a:t>
            </a:r>
            <a:r>
              <a:rPr lang="en-US" dirty="0"/>
              <a:t>, with a </a:t>
            </a:r>
            <a:r>
              <a:rPr lang="en-US" b="1" dirty="0"/>
              <a:t>large number of DPU processors </a:t>
            </a:r>
            <a:r>
              <a:rPr lang="en-US" dirty="0"/>
              <a:t>combined with DRAM chips.</a:t>
            </a:r>
          </a:p>
          <a:p>
            <a:pPr marL="0" indent="0">
              <a:buNone/>
            </a:pPr>
            <a:endParaRPr lang="en-US" dirty="0"/>
          </a:p>
          <a:p>
            <a:r>
              <a:rPr lang="en-US" dirty="0"/>
              <a:t>Replaces </a:t>
            </a:r>
            <a:r>
              <a:rPr lang="en-US" b="1" dirty="0"/>
              <a:t>standard</a:t>
            </a:r>
            <a:r>
              <a:rPr lang="en-US" dirty="0"/>
              <a:t> DIMMs</a:t>
            </a:r>
          </a:p>
          <a:p>
            <a:pPr lvl="1"/>
            <a:r>
              <a:rPr lang="en-US" dirty="0"/>
              <a:t>DDR4 R-DIMM modules</a:t>
            </a:r>
          </a:p>
          <a:p>
            <a:pPr lvl="2"/>
            <a:r>
              <a:rPr lang="en-US" dirty="0"/>
              <a:t>8GB+128 DPUs (16 PIM chips)</a:t>
            </a:r>
          </a:p>
          <a:p>
            <a:pPr lvl="2"/>
            <a:r>
              <a:rPr lang="en-US" dirty="0"/>
              <a:t>Standard 2x-nm DRAM process</a:t>
            </a:r>
          </a:p>
          <a:p>
            <a:pPr lvl="1"/>
            <a:r>
              <a:rPr lang="en-US" b="1" dirty="0"/>
              <a:t>Large amounts of</a:t>
            </a:r>
            <a:r>
              <a:rPr lang="en-US" dirty="0"/>
              <a:t> compute &amp; memory bandwidth</a:t>
            </a:r>
          </a:p>
        </p:txBody>
      </p:sp>
      <p:pic>
        <p:nvPicPr>
          <p:cNvPr id="8" name="Picture 7">
            <a:extLst>
              <a:ext uri="{FF2B5EF4-FFF2-40B4-BE49-F238E27FC236}">
                <a16:creationId xmlns:a16="http://schemas.microsoft.com/office/drawing/2014/main" id="{D52C3A3A-02C6-5F46-8278-4883459024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79331" y="2362200"/>
            <a:ext cx="3064669" cy="1809469"/>
          </a:xfrm>
          <a:prstGeom prst="rect">
            <a:avLst/>
          </a:prstGeom>
        </p:spPr>
      </p:pic>
      <p:sp>
        <p:nvSpPr>
          <p:cNvPr id="3" name="TextBox 2">
            <a:extLst>
              <a:ext uri="{FF2B5EF4-FFF2-40B4-BE49-F238E27FC236}">
                <a16:creationId xmlns:a16="http://schemas.microsoft.com/office/drawing/2014/main" id="{33094D00-96B4-E74E-917B-BA57463AF2F6}"/>
              </a:ext>
            </a:extLst>
          </p:cNvPr>
          <p:cNvSpPr txBox="1"/>
          <p:nvPr/>
        </p:nvSpPr>
        <p:spPr>
          <a:xfrm>
            <a:off x="1776073" y="6452797"/>
            <a:ext cx="5327099" cy="24622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panose="020B0600070205080204" pitchFamily="34" charset="-128"/>
                <a:cs typeface="Calibri" panose="020F0502020204030204" pitchFamily="34" charset="0"/>
                <a:hlinkClick r:id="rId3">
                  <a:extLst>
                    <a:ext uri="{A12FA001-AC4F-418D-AE19-62706E023703}">
                      <ahyp:hlinkClr xmlns:ahyp="http://schemas.microsoft.com/office/drawing/2018/hyperlinkcolor" val="tx"/>
                    </a:ext>
                  </a:extLst>
                </a:hlinkClick>
              </a:rPr>
              <a:t>https://www.anandtech.com/show/14750/hot-chips-31-analysis-inmemory-processing-by-upmem</a:t>
            </a:r>
            <a:endParaRPr kumimoji="0" lang="en-US" sz="10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3" name="Rectangle 12">
            <a:extLst>
              <a:ext uri="{FF2B5EF4-FFF2-40B4-BE49-F238E27FC236}">
                <a16:creationId xmlns:a16="http://schemas.microsoft.com/office/drawing/2014/main" id="{194B1677-FAD4-8147-AAAE-CAD39B29F335}"/>
              </a:ext>
            </a:extLst>
          </p:cNvPr>
          <p:cNvSpPr/>
          <p:nvPr/>
        </p:nvSpPr>
        <p:spPr>
          <a:xfrm>
            <a:off x="1776073" y="6613279"/>
            <a:ext cx="7332431" cy="24622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panose="020B0600070205080204" pitchFamily="34" charset="-128"/>
                <a:cs typeface="Calibri" panose="020F0502020204030204" pitchFamily="34" charset="0"/>
                <a:hlinkClick r:id="rId4">
                  <a:extLst>
                    <a:ext uri="{A12FA001-AC4F-418D-AE19-62706E023703}">
                      <ahyp:hlinkClr xmlns:ahyp="http://schemas.microsoft.com/office/drawing/2018/hyperlinkcolor" val="tx"/>
                    </a:ext>
                  </a:extLst>
                </a:hlinkClick>
              </a:rPr>
              <a:t>https://www.upmem.com/video-upmem-presenting-its-true-processing-in-memory-solution-hot-chips-2019/</a:t>
            </a:r>
            <a:endParaRPr kumimoji="0" lang="en-US" sz="10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grpSp>
        <p:nvGrpSpPr>
          <p:cNvPr id="12" name="Group 11">
            <a:extLst>
              <a:ext uri="{FF2B5EF4-FFF2-40B4-BE49-F238E27FC236}">
                <a16:creationId xmlns:a16="http://schemas.microsoft.com/office/drawing/2014/main" id="{6B506766-B570-B545-B275-3559CFC233C5}"/>
              </a:ext>
            </a:extLst>
          </p:cNvPr>
          <p:cNvGrpSpPr/>
          <p:nvPr/>
        </p:nvGrpSpPr>
        <p:grpSpPr>
          <a:xfrm>
            <a:off x="228600" y="4724400"/>
            <a:ext cx="8754585" cy="1709697"/>
            <a:chOff x="228600" y="4724400"/>
            <a:chExt cx="8754585" cy="1709697"/>
          </a:xfrm>
        </p:grpSpPr>
        <p:pic>
          <p:nvPicPr>
            <p:cNvPr id="10" name="Picture 9">
              <a:extLst>
                <a:ext uri="{FF2B5EF4-FFF2-40B4-BE49-F238E27FC236}">
                  <a16:creationId xmlns:a16="http://schemas.microsoft.com/office/drawing/2014/main" id="{69DF79F1-207B-C34F-AF17-579F237B3E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28600" y="4724400"/>
              <a:ext cx="8754585" cy="1709697"/>
            </a:xfrm>
            <a:prstGeom prst="rect">
              <a:avLst/>
            </a:prstGeom>
          </p:spPr>
        </p:pic>
        <p:sp>
          <p:nvSpPr>
            <p:cNvPr id="5" name="Rounded Rectangle 4">
              <a:extLst>
                <a:ext uri="{FF2B5EF4-FFF2-40B4-BE49-F238E27FC236}">
                  <a16:creationId xmlns:a16="http://schemas.microsoft.com/office/drawing/2014/main" id="{1A8C06B5-1135-5C4F-83E8-E38AAB98D67C}"/>
                </a:ext>
              </a:extLst>
            </p:cNvPr>
            <p:cNvSpPr/>
            <p:nvPr/>
          </p:nvSpPr>
          <p:spPr bwMode="auto">
            <a:xfrm>
              <a:off x="228600" y="4725144"/>
              <a:ext cx="1440160" cy="1344270"/>
            </a:xfrm>
            <a:prstGeom prst="round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34" charset="0"/>
                  <a:ea typeface="ＭＳ Ｐゴシック" panose="020B0600070205080204" pitchFamily="34" charset="-128"/>
                  <a:cs typeface="+mn-cs"/>
                </a:rPr>
                <a:t>CPU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itchFamily="34" charset="0"/>
                  <a:ea typeface="ＭＳ Ｐゴシック" panose="020B0600070205080204" pitchFamily="34" charset="-128"/>
                  <a:cs typeface="+mn-cs"/>
                </a:rPr>
                <a:t>(x86, ARM, RV…)</a:t>
              </a:r>
            </a:p>
          </p:txBody>
        </p:sp>
        <p:grpSp>
          <p:nvGrpSpPr>
            <p:cNvPr id="9" name="Group 8">
              <a:extLst>
                <a:ext uri="{FF2B5EF4-FFF2-40B4-BE49-F238E27FC236}">
                  <a16:creationId xmlns:a16="http://schemas.microsoft.com/office/drawing/2014/main" id="{ADC95700-D7D1-5644-851B-FF2666B58A9E}"/>
                </a:ext>
              </a:extLst>
            </p:cNvPr>
            <p:cNvGrpSpPr/>
            <p:nvPr/>
          </p:nvGrpSpPr>
          <p:grpSpPr>
            <a:xfrm>
              <a:off x="1727429" y="5030705"/>
              <a:ext cx="1247056" cy="733148"/>
              <a:chOff x="1740768" y="5013176"/>
              <a:chExt cx="1247056" cy="733148"/>
            </a:xfrm>
          </p:grpSpPr>
          <p:sp>
            <p:nvSpPr>
              <p:cNvPr id="7" name="Rectangle 6">
                <a:extLst>
                  <a:ext uri="{FF2B5EF4-FFF2-40B4-BE49-F238E27FC236}">
                    <a16:creationId xmlns:a16="http://schemas.microsoft.com/office/drawing/2014/main" id="{F251D41E-D38C-AC45-AD0E-16543ACA0601}"/>
                  </a:ext>
                </a:extLst>
              </p:cNvPr>
              <p:cNvSpPr/>
              <p:nvPr/>
            </p:nvSpPr>
            <p:spPr bwMode="auto">
              <a:xfrm>
                <a:off x="1740768" y="5013176"/>
                <a:ext cx="1247056" cy="73314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34" charset="-128"/>
                  <a:cs typeface="+mn-cs"/>
                </a:endParaRPr>
              </a:p>
            </p:txBody>
          </p:sp>
          <p:sp>
            <p:nvSpPr>
              <p:cNvPr id="6" name="Left-Right Arrow 5">
                <a:extLst>
                  <a:ext uri="{FF2B5EF4-FFF2-40B4-BE49-F238E27FC236}">
                    <a16:creationId xmlns:a16="http://schemas.microsoft.com/office/drawing/2014/main" id="{8C261558-8DDB-CE4D-A03B-11579E0FA88F}"/>
                  </a:ext>
                </a:extLst>
              </p:cNvPr>
              <p:cNvSpPr/>
              <p:nvPr/>
            </p:nvSpPr>
            <p:spPr bwMode="auto">
              <a:xfrm>
                <a:off x="1740768" y="5013176"/>
                <a:ext cx="1247056" cy="720080"/>
              </a:xfrm>
              <a:prstGeom prst="leftRightArrow">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itchFamily="34" charset="0"/>
                    <a:ea typeface="ＭＳ Ｐゴシック" panose="020B0600070205080204" pitchFamily="34" charset="-128"/>
                    <a:cs typeface="+mn-cs"/>
                  </a:rPr>
                  <a:t>DDR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itchFamily="34" charset="0"/>
                    <a:ea typeface="ＭＳ Ｐゴシック" panose="020B0600070205080204" pitchFamily="34" charset="-128"/>
                    <a:cs typeface="+mn-cs"/>
                  </a:rPr>
                  <a:t>Data bus</a:t>
                </a:r>
              </a:p>
            </p:txBody>
          </p:sp>
        </p:grpSp>
      </p:grpSp>
      <p:pic>
        <p:nvPicPr>
          <p:cNvPr id="15" name="Picture 14" descr="safari.png">
            <a:extLst>
              <a:ext uri="{FF2B5EF4-FFF2-40B4-BE49-F238E27FC236}">
                <a16:creationId xmlns:a16="http://schemas.microsoft.com/office/drawing/2014/main" id="{E97EEA35-0A51-9666-926C-4D189836973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47319240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4718-E176-FC48-B556-D5B3A7CB3826}"/>
              </a:ext>
            </a:extLst>
          </p:cNvPr>
          <p:cNvSpPr>
            <a:spLocks noGrp="1"/>
          </p:cNvSpPr>
          <p:nvPr>
            <p:ph type="title"/>
          </p:nvPr>
        </p:nvSpPr>
        <p:spPr/>
        <p:txBody>
          <a:bodyPr>
            <a:normAutofit fontScale="90000"/>
          </a:bodyPr>
          <a:lstStyle/>
          <a:p>
            <a:r>
              <a:rPr lang="en-US" dirty="0"/>
              <a:t>Accelerator Model (I)</a:t>
            </a:r>
          </a:p>
        </p:txBody>
      </p:sp>
      <p:sp>
        <p:nvSpPr>
          <p:cNvPr id="3" name="Content Placeholder 2">
            <a:extLst>
              <a:ext uri="{FF2B5EF4-FFF2-40B4-BE49-F238E27FC236}">
                <a16:creationId xmlns:a16="http://schemas.microsoft.com/office/drawing/2014/main" id="{C55EE7E5-BA02-EB49-B7A9-49BFA3F9D9F1}"/>
              </a:ext>
            </a:extLst>
          </p:cNvPr>
          <p:cNvSpPr>
            <a:spLocks noGrp="1"/>
          </p:cNvSpPr>
          <p:nvPr>
            <p:ph idx="1"/>
          </p:nvPr>
        </p:nvSpPr>
        <p:spPr/>
        <p:txBody>
          <a:bodyPr>
            <a:normAutofit lnSpcReduction="10000"/>
          </a:bodyPr>
          <a:lstStyle/>
          <a:p>
            <a:r>
              <a:rPr lang="en-US" dirty="0"/>
              <a:t>UPMEM DIMMs coexist with conventional DIMMs</a:t>
            </a:r>
            <a:endParaRPr lang="en-US" dirty="0">
              <a:solidFill>
                <a:srgbClr val="00B050"/>
              </a:solidFill>
            </a:endParaRPr>
          </a:p>
          <a:p>
            <a:endParaRPr lang="en-US" dirty="0"/>
          </a:p>
          <a:p>
            <a:r>
              <a:rPr lang="en-US" dirty="0"/>
              <a:t>Integration of UPMEM DIMMs in a system follows an </a:t>
            </a:r>
            <a:r>
              <a:rPr lang="en-US" dirty="0">
                <a:solidFill>
                  <a:srgbClr val="00B050"/>
                </a:solidFill>
              </a:rPr>
              <a:t>accelerator model</a:t>
            </a:r>
          </a:p>
          <a:p>
            <a:endParaRPr lang="en-US" dirty="0"/>
          </a:p>
          <a:p>
            <a:r>
              <a:rPr lang="en-US" dirty="0"/>
              <a:t>UPMEM DIMMs can be seen as a </a:t>
            </a:r>
            <a:r>
              <a:rPr lang="en-US" dirty="0">
                <a:solidFill>
                  <a:srgbClr val="0070C0"/>
                </a:solidFill>
              </a:rPr>
              <a:t>loosely coupled accelerator</a:t>
            </a:r>
            <a:endParaRPr lang="en-US" dirty="0"/>
          </a:p>
          <a:p>
            <a:pPr lvl="1"/>
            <a:r>
              <a:rPr lang="en-US" dirty="0"/>
              <a:t>Explicit data movement between the main processor (host CPU) and the accelerator (UPMEM)</a:t>
            </a:r>
          </a:p>
          <a:p>
            <a:pPr lvl="1"/>
            <a:r>
              <a:rPr lang="en-US" dirty="0"/>
              <a:t>Explicit kernel launch onto the UPMEM processors</a:t>
            </a:r>
          </a:p>
          <a:p>
            <a:endParaRPr lang="en-US" dirty="0"/>
          </a:p>
          <a:p>
            <a:r>
              <a:rPr lang="en-US" dirty="0"/>
              <a:t>This resembles GPU computing</a:t>
            </a:r>
          </a:p>
        </p:txBody>
      </p:sp>
    </p:spTree>
    <p:extLst>
      <p:ext uri="{BB962C8B-B14F-4D97-AF65-F5344CB8AC3E}">
        <p14:creationId xmlns:p14="http://schemas.microsoft.com/office/powerpoint/2010/main" val="76800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7AB370-3675-2348-BEA1-CD1B36265E12}"/>
              </a:ext>
            </a:extLst>
          </p:cNvPr>
          <p:cNvPicPr>
            <a:picLocks noChangeAspect="1"/>
          </p:cNvPicPr>
          <p:nvPr/>
        </p:nvPicPr>
        <p:blipFill>
          <a:blip r:embed="rId2"/>
          <a:stretch>
            <a:fillRect/>
          </a:stretch>
        </p:blipFill>
        <p:spPr>
          <a:xfrm>
            <a:off x="1408734" y="1742128"/>
            <a:ext cx="6326533" cy="4358640"/>
          </a:xfrm>
          <a:prstGeom prst="rect">
            <a:avLst/>
          </a:prstGeom>
        </p:spPr>
      </p:pic>
      <p:sp>
        <p:nvSpPr>
          <p:cNvPr id="9" name="Rectangle 8">
            <a:extLst>
              <a:ext uri="{FF2B5EF4-FFF2-40B4-BE49-F238E27FC236}">
                <a16:creationId xmlns:a16="http://schemas.microsoft.com/office/drawing/2014/main" id="{E0D11235-E437-274F-81E3-478627C95D75}"/>
              </a:ext>
            </a:extLst>
          </p:cNvPr>
          <p:cNvSpPr/>
          <p:nvPr/>
        </p:nvSpPr>
        <p:spPr>
          <a:xfrm>
            <a:off x="1868557" y="3975652"/>
            <a:ext cx="1260000" cy="1476000"/>
          </a:xfrm>
          <a:prstGeom prst="rect">
            <a:avLst/>
          </a:prstGeom>
          <a:solidFill>
            <a:srgbClr val="FFFF0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896BF00-CBE8-814D-B088-82A94D9E6251}"/>
              </a:ext>
            </a:extLst>
          </p:cNvPr>
          <p:cNvSpPr>
            <a:spLocks noGrp="1"/>
          </p:cNvSpPr>
          <p:nvPr>
            <p:ph type="title"/>
          </p:nvPr>
        </p:nvSpPr>
        <p:spPr/>
        <p:txBody>
          <a:bodyPr>
            <a:normAutofit fontScale="90000"/>
          </a:bodyPr>
          <a:lstStyle/>
          <a:p>
            <a:r>
              <a:rPr lang="en-US" dirty="0"/>
              <a:t>System Organization (I)</a:t>
            </a:r>
          </a:p>
        </p:txBody>
      </p:sp>
      <p:sp>
        <p:nvSpPr>
          <p:cNvPr id="3" name="Content Placeholder 2">
            <a:extLst>
              <a:ext uri="{FF2B5EF4-FFF2-40B4-BE49-F238E27FC236}">
                <a16:creationId xmlns:a16="http://schemas.microsoft.com/office/drawing/2014/main" id="{85F3EBD4-3CCC-C145-B4CE-E1E9E7261360}"/>
              </a:ext>
            </a:extLst>
          </p:cNvPr>
          <p:cNvSpPr>
            <a:spLocks noGrp="1"/>
          </p:cNvSpPr>
          <p:nvPr>
            <p:ph idx="1"/>
          </p:nvPr>
        </p:nvSpPr>
        <p:spPr/>
        <p:txBody>
          <a:bodyPr>
            <a:normAutofit/>
          </a:bodyPr>
          <a:lstStyle/>
          <a:p>
            <a:r>
              <a:rPr lang="en-US" sz="2000" i="1" dirty="0"/>
              <a:t>FIG. 1 schematically illustrates a computing system comprising DRAM circuits having integrated processors according to an example embodiment</a:t>
            </a:r>
          </a:p>
        </p:txBody>
      </p:sp>
      <p:sp>
        <p:nvSpPr>
          <p:cNvPr id="5" name="Rectangle 4">
            <a:extLst>
              <a:ext uri="{FF2B5EF4-FFF2-40B4-BE49-F238E27FC236}">
                <a16:creationId xmlns:a16="http://schemas.microsoft.com/office/drawing/2014/main" id="{03F7AB37-81DB-D04D-B6C4-68D73A571DDA}"/>
              </a:ext>
            </a:extLst>
          </p:cNvPr>
          <p:cNvSpPr/>
          <p:nvPr/>
        </p:nvSpPr>
        <p:spPr>
          <a:xfrm>
            <a:off x="2872409" y="2037522"/>
            <a:ext cx="2107095" cy="1053548"/>
          </a:xfrm>
          <a:prstGeom prst="rect">
            <a:avLst/>
          </a:prstGeom>
          <a:solidFill>
            <a:srgbClr val="4472C4">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4E8BE03-5B8B-3D4F-B8F6-F6E1573514E4}"/>
              </a:ext>
            </a:extLst>
          </p:cNvPr>
          <p:cNvSpPr/>
          <p:nvPr/>
        </p:nvSpPr>
        <p:spPr>
          <a:xfrm>
            <a:off x="2295939" y="4323522"/>
            <a:ext cx="616226" cy="288235"/>
          </a:xfrm>
          <a:prstGeom prst="rect">
            <a:avLst/>
          </a:prstGeom>
          <a:solidFill>
            <a:srgbClr val="00B05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2E85490-ADBA-9044-94A4-D71B3664C27E}"/>
              </a:ext>
            </a:extLst>
          </p:cNvPr>
          <p:cNvSpPr/>
          <p:nvPr/>
        </p:nvSpPr>
        <p:spPr>
          <a:xfrm>
            <a:off x="1948070" y="4810539"/>
            <a:ext cx="1083365" cy="556591"/>
          </a:xfrm>
          <a:prstGeom prst="rect">
            <a:avLst/>
          </a:prstGeom>
          <a:solidFill>
            <a:srgbClr val="ED7D31">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C7983C2-B6C6-6249-B6B5-919500ADA369}"/>
              </a:ext>
            </a:extLst>
          </p:cNvPr>
          <p:cNvSpPr/>
          <p:nvPr/>
        </p:nvSpPr>
        <p:spPr>
          <a:xfrm>
            <a:off x="3309730" y="3961312"/>
            <a:ext cx="1260000" cy="1476000"/>
          </a:xfrm>
          <a:prstGeom prst="rect">
            <a:avLst/>
          </a:prstGeom>
          <a:solidFill>
            <a:srgbClr val="FFFF0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49A0B42-1003-4249-8F8C-9BE461ED04BD}"/>
              </a:ext>
            </a:extLst>
          </p:cNvPr>
          <p:cNvSpPr/>
          <p:nvPr/>
        </p:nvSpPr>
        <p:spPr>
          <a:xfrm>
            <a:off x="3737112" y="4309182"/>
            <a:ext cx="616226" cy="288235"/>
          </a:xfrm>
          <a:prstGeom prst="rect">
            <a:avLst/>
          </a:prstGeom>
          <a:solidFill>
            <a:srgbClr val="00B05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1E84ED1-1715-314C-BF5E-798AD24191F4}"/>
              </a:ext>
            </a:extLst>
          </p:cNvPr>
          <p:cNvSpPr/>
          <p:nvPr/>
        </p:nvSpPr>
        <p:spPr>
          <a:xfrm>
            <a:off x="3389243" y="4796199"/>
            <a:ext cx="1083365" cy="556591"/>
          </a:xfrm>
          <a:prstGeom prst="rect">
            <a:avLst/>
          </a:prstGeom>
          <a:solidFill>
            <a:srgbClr val="ED7D31">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5AA3FD7-AF46-EB44-A778-C09C04FFD401}"/>
              </a:ext>
            </a:extLst>
          </p:cNvPr>
          <p:cNvSpPr/>
          <p:nvPr/>
        </p:nvSpPr>
        <p:spPr>
          <a:xfrm>
            <a:off x="4740963" y="3975652"/>
            <a:ext cx="1260000" cy="1476000"/>
          </a:xfrm>
          <a:prstGeom prst="rect">
            <a:avLst/>
          </a:prstGeom>
          <a:solidFill>
            <a:srgbClr val="FFFF0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48AB63F-B9F6-4549-BED2-D56AFDC9B905}"/>
              </a:ext>
            </a:extLst>
          </p:cNvPr>
          <p:cNvSpPr/>
          <p:nvPr/>
        </p:nvSpPr>
        <p:spPr>
          <a:xfrm>
            <a:off x="5168345" y="4323522"/>
            <a:ext cx="616226" cy="288235"/>
          </a:xfrm>
          <a:prstGeom prst="rect">
            <a:avLst/>
          </a:prstGeom>
          <a:solidFill>
            <a:srgbClr val="00B05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C706026-25C0-C349-BA7E-76BAF868D14E}"/>
              </a:ext>
            </a:extLst>
          </p:cNvPr>
          <p:cNvSpPr/>
          <p:nvPr/>
        </p:nvSpPr>
        <p:spPr>
          <a:xfrm>
            <a:off x="4820476" y="4810539"/>
            <a:ext cx="1083365" cy="556591"/>
          </a:xfrm>
          <a:prstGeom prst="rect">
            <a:avLst/>
          </a:prstGeom>
          <a:solidFill>
            <a:srgbClr val="ED7D31">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694A167-07F1-4D43-9F88-27229A5323D8}"/>
              </a:ext>
            </a:extLst>
          </p:cNvPr>
          <p:cNvSpPr/>
          <p:nvPr/>
        </p:nvSpPr>
        <p:spPr>
          <a:xfrm>
            <a:off x="6172196" y="3975652"/>
            <a:ext cx="1260000" cy="1476000"/>
          </a:xfrm>
          <a:prstGeom prst="rect">
            <a:avLst/>
          </a:prstGeom>
          <a:solidFill>
            <a:srgbClr val="FFFF0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5B9AA12-D80D-574C-8707-9BECBCDBF9AD}"/>
              </a:ext>
            </a:extLst>
          </p:cNvPr>
          <p:cNvSpPr/>
          <p:nvPr/>
        </p:nvSpPr>
        <p:spPr>
          <a:xfrm>
            <a:off x="6599578" y="4323522"/>
            <a:ext cx="616226" cy="288235"/>
          </a:xfrm>
          <a:prstGeom prst="rect">
            <a:avLst/>
          </a:prstGeom>
          <a:solidFill>
            <a:srgbClr val="00B05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4C5D2B3-3FDE-FC44-9F37-92B3CB199FC6}"/>
              </a:ext>
            </a:extLst>
          </p:cNvPr>
          <p:cNvSpPr/>
          <p:nvPr/>
        </p:nvSpPr>
        <p:spPr>
          <a:xfrm>
            <a:off x="6251709" y="4810539"/>
            <a:ext cx="1083365" cy="556591"/>
          </a:xfrm>
          <a:prstGeom prst="rect">
            <a:avLst/>
          </a:prstGeom>
          <a:solidFill>
            <a:srgbClr val="ED7D31">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8CABD4FD-AB8B-774A-842F-7D36CCCD788D}"/>
              </a:ext>
            </a:extLst>
          </p:cNvPr>
          <p:cNvSpPr txBox="1"/>
          <p:nvPr/>
        </p:nvSpPr>
        <p:spPr>
          <a:xfrm>
            <a:off x="1911657" y="6553223"/>
            <a:ext cx="5320687" cy="24622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Fabrice </a:t>
            </a:r>
            <a:r>
              <a:rPr kumimoji="0" lang="en-US" sz="1000" b="0" i="0" u="none" strike="noStrike" kern="1200" cap="none" spc="0" normalizeH="0" baseline="0" noProof="0" dirty="0" err="1">
                <a:ln>
                  <a:noFill/>
                </a:ln>
                <a:solidFill>
                  <a:prstClr val="black"/>
                </a:solidFill>
                <a:effectLst/>
                <a:uLnTx/>
                <a:uFillTx/>
                <a:latin typeface="Calibri" panose="020F0502020204030204"/>
                <a:ea typeface="ＭＳ Ｐゴシック" panose="020B0600070205080204" pitchFamily="34" charset="-128"/>
                <a:cs typeface="+mn-cs"/>
              </a:rPr>
              <a:t>Devaux</a:t>
            </a:r>
            <a:r>
              <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 Jean-François Roy. “Memory circuit with integrated processor.” US 10,324,870 B2.</a:t>
            </a:r>
          </a:p>
        </p:txBody>
      </p:sp>
    </p:spTree>
    <p:extLst>
      <p:ext uri="{BB962C8B-B14F-4D97-AF65-F5344CB8AC3E}">
        <p14:creationId xmlns:p14="http://schemas.microsoft.com/office/powerpoint/2010/main" val="206232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build="p"/>
      <p:bldP spid="5" grpId="0" animBg="1"/>
      <p:bldP spid="6" grpId="0" animBg="1"/>
      <p:bldP spid="7" grpId="0" animBg="1"/>
      <p:bldP spid="10" grpId="0" animBg="1"/>
      <p:bldP spid="11" grpId="0" animBg="1"/>
      <p:bldP spid="12" grpId="0" animBg="1"/>
      <p:bldP spid="13" grpId="0" animBg="1"/>
      <p:bldP spid="14" grpId="0" animBg="1"/>
      <p:bldP spid="15" grpId="0" animBg="1"/>
      <p:bldP spid="16" grpId="0" animBg="1"/>
      <p:bldP spid="17" grpId="0" animBg="1"/>
      <p:bldP spid="18" grpId="0" animBg="1"/>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6BF00-CBE8-814D-B088-82A94D9E6251}"/>
              </a:ext>
            </a:extLst>
          </p:cNvPr>
          <p:cNvSpPr>
            <a:spLocks noGrp="1"/>
          </p:cNvSpPr>
          <p:nvPr>
            <p:ph type="title"/>
          </p:nvPr>
        </p:nvSpPr>
        <p:spPr/>
        <p:txBody>
          <a:bodyPr>
            <a:normAutofit fontScale="90000"/>
          </a:bodyPr>
          <a:lstStyle/>
          <a:p>
            <a:r>
              <a:rPr lang="en-US" dirty="0"/>
              <a:t>System Organization (II)</a:t>
            </a:r>
          </a:p>
        </p:txBody>
      </p:sp>
      <p:sp>
        <p:nvSpPr>
          <p:cNvPr id="3" name="Content Placeholder 2">
            <a:extLst>
              <a:ext uri="{FF2B5EF4-FFF2-40B4-BE49-F238E27FC236}">
                <a16:creationId xmlns:a16="http://schemas.microsoft.com/office/drawing/2014/main" id="{85F3EBD4-3CCC-C145-B4CE-E1E9E7261360}"/>
              </a:ext>
            </a:extLst>
          </p:cNvPr>
          <p:cNvSpPr>
            <a:spLocks noGrp="1"/>
          </p:cNvSpPr>
          <p:nvPr>
            <p:ph idx="1"/>
          </p:nvPr>
        </p:nvSpPr>
        <p:spPr/>
        <p:txBody>
          <a:bodyPr/>
          <a:lstStyle/>
          <a:p>
            <a:r>
              <a:rPr lang="en-US" sz="2600" dirty="0"/>
              <a:t>In a UPMEM-based PIM system </a:t>
            </a:r>
            <a:r>
              <a:rPr lang="en-US" dirty="0"/>
              <a:t>UPMEM DIMMs coexist with regular DDR4 DIMMs</a:t>
            </a:r>
          </a:p>
        </p:txBody>
      </p:sp>
      <p:pic>
        <p:nvPicPr>
          <p:cNvPr id="4" name="Picture 3">
            <a:extLst>
              <a:ext uri="{FF2B5EF4-FFF2-40B4-BE49-F238E27FC236}">
                <a16:creationId xmlns:a16="http://schemas.microsoft.com/office/drawing/2014/main" id="{7030052D-6AD0-5E45-81CF-2FBF423F3C9F}"/>
              </a:ext>
            </a:extLst>
          </p:cNvPr>
          <p:cNvPicPr>
            <a:picLocks noChangeAspect="1"/>
          </p:cNvPicPr>
          <p:nvPr/>
        </p:nvPicPr>
        <p:blipFill>
          <a:blip r:embed="rId3"/>
          <a:stretch>
            <a:fillRect/>
          </a:stretch>
        </p:blipFill>
        <p:spPr>
          <a:xfrm>
            <a:off x="1548165" y="2236016"/>
            <a:ext cx="6047670" cy="3604342"/>
          </a:xfrm>
          <a:prstGeom prst="rect">
            <a:avLst/>
          </a:prstGeom>
        </p:spPr>
      </p:pic>
    </p:spTree>
    <p:extLst>
      <p:ext uri="{BB962C8B-B14F-4D97-AF65-F5344CB8AC3E}">
        <p14:creationId xmlns:p14="http://schemas.microsoft.com/office/powerpoint/2010/main" val="79625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EB03D0-8190-D443-8C79-41C1214EAFA8}"/>
              </a:ext>
            </a:extLst>
          </p:cNvPr>
          <p:cNvPicPr>
            <a:picLocks noChangeAspect="1"/>
          </p:cNvPicPr>
          <p:nvPr/>
        </p:nvPicPr>
        <p:blipFill>
          <a:blip r:embed="rId3"/>
          <a:stretch>
            <a:fillRect/>
          </a:stretch>
        </p:blipFill>
        <p:spPr>
          <a:xfrm>
            <a:off x="507387" y="3458048"/>
            <a:ext cx="3719964" cy="2217056"/>
          </a:xfrm>
          <a:prstGeom prst="rect">
            <a:avLst/>
          </a:prstGeom>
        </p:spPr>
      </p:pic>
      <p:pic>
        <p:nvPicPr>
          <p:cNvPr id="9" name="Picture 8">
            <a:extLst>
              <a:ext uri="{FF2B5EF4-FFF2-40B4-BE49-F238E27FC236}">
                <a16:creationId xmlns:a16="http://schemas.microsoft.com/office/drawing/2014/main" id="{12806B28-E1D0-714E-8C6C-56E7F30BB34A}"/>
              </a:ext>
            </a:extLst>
          </p:cNvPr>
          <p:cNvPicPr>
            <a:picLocks noChangeAspect="1"/>
          </p:cNvPicPr>
          <p:nvPr/>
        </p:nvPicPr>
        <p:blipFill>
          <a:blip r:embed="rId4"/>
          <a:stretch>
            <a:fillRect/>
          </a:stretch>
        </p:blipFill>
        <p:spPr>
          <a:xfrm>
            <a:off x="3803161" y="3511325"/>
            <a:ext cx="4830946" cy="2458800"/>
          </a:xfrm>
          <a:prstGeom prst="rect">
            <a:avLst/>
          </a:prstGeom>
        </p:spPr>
      </p:pic>
      <p:sp>
        <p:nvSpPr>
          <p:cNvPr id="2" name="Title 1">
            <a:extLst>
              <a:ext uri="{FF2B5EF4-FFF2-40B4-BE49-F238E27FC236}">
                <a16:creationId xmlns:a16="http://schemas.microsoft.com/office/drawing/2014/main" id="{6896BF00-CBE8-814D-B088-82A94D9E6251}"/>
              </a:ext>
            </a:extLst>
          </p:cNvPr>
          <p:cNvSpPr>
            <a:spLocks noGrp="1"/>
          </p:cNvSpPr>
          <p:nvPr>
            <p:ph type="title"/>
          </p:nvPr>
        </p:nvSpPr>
        <p:spPr/>
        <p:txBody>
          <a:bodyPr>
            <a:normAutofit fontScale="90000"/>
          </a:bodyPr>
          <a:lstStyle/>
          <a:p>
            <a:r>
              <a:rPr lang="en-US" dirty="0"/>
              <a:t>System Organization (III)</a:t>
            </a:r>
          </a:p>
        </p:txBody>
      </p:sp>
      <p:sp>
        <p:nvSpPr>
          <p:cNvPr id="3" name="Content Placeholder 2">
            <a:extLst>
              <a:ext uri="{FF2B5EF4-FFF2-40B4-BE49-F238E27FC236}">
                <a16:creationId xmlns:a16="http://schemas.microsoft.com/office/drawing/2014/main" id="{85F3EBD4-3CCC-C145-B4CE-E1E9E7261360}"/>
              </a:ext>
            </a:extLst>
          </p:cNvPr>
          <p:cNvSpPr>
            <a:spLocks noGrp="1"/>
          </p:cNvSpPr>
          <p:nvPr>
            <p:ph idx="1"/>
          </p:nvPr>
        </p:nvSpPr>
        <p:spPr/>
        <p:txBody>
          <a:bodyPr/>
          <a:lstStyle/>
          <a:p>
            <a:r>
              <a:rPr lang="en-US" sz="2600" dirty="0"/>
              <a:t>A UPMEM DIMM contains </a:t>
            </a:r>
            <a:r>
              <a:rPr lang="en-US" sz="2600" dirty="0">
                <a:solidFill>
                  <a:srgbClr val="00B050"/>
                </a:solidFill>
              </a:rPr>
              <a:t>8 or 16 chips</a:t>
            </a:r>
          </a:p>
          <a:p>
            <a:pPr lvl="1"/>
            <a:r>
              <a:rPr lang="en-US" sz="2200" dirty="0"/>
              <a:t>Thus, </a:t>
            </a:r>
            <a:r>
              <a:rPr lang="en-US" sz="2200" dirty="0">
                <a:solidFill>
                  <a:srgbClr val="00B050"/>
                </a:solidFill>
              </a:rPr>
              <a:t>1 or 2 ranks </a:t>
            </a:r>
            <a:r>
              <a:rPr lang="en-US" sz="2200" dirty="0"/>
              <a:t>of 8 chips each</a:t>
            </a:r>
          </a:p>
          <a:p>
            <a:r>
              <a:rPr lang="en-US" sz="2600" dirty="0"/>
              <a:t>Inside each PIM chip there are:</a:t>
            </a:r>
          </a:p>
          <a:p>
            <a:pPr lvl="1"/>
            <a:r>
              <a:rPr lang="en-US" dirty="0"/>
              <a:t>8 </a:t>
            </a:r>
            <a:r>
              <a:rPr lang="en-US" dirty="0">
                <a:solidFill>
                  <a:schemeClr val="accent2">
                    <a:lumMod val="75000"/>
                  </a:schemeClr>
                </a:solidFill>
              </a:rPr>
              <a:t>64MB banks </a:t>
            </a:r>
            <a:r>
              <a:rPr lang="en-US" dirty="0"/>
              <a:t>per chip: </a:t>
            </a:r>
            <a:r>
              <a:rPr lang="en-US" dirty="0">
                <a:solidFill>
                  <a:schemeClr val="accent2">
                    <a:lumMod val="75000"/>
                  </a:schemeClr>
                </a:solidFill>
              </a:rPr>
              <a:t>Main RAM (MRAM)</a:t>
            </a:r>
            <a:r>
              <a:rPr lang="en-US" dirty="0"/>
              <a:t> banks</a:t>
            </a:r>
          </a:p>
          <a:p>
            <a:pPr lvl="1"/>
            <a:r>
              <a:rPr lang="en-US" dirty="0"/>
              <a:t>8 </a:t>
            </a:r>
            <a:r>
              <a:rPr lang="en-US" dirty="0">
                <a:solidFill>
                  <a:srgbClr val="0070C0"/>
                </a:solidFill>
              </a:rPr>
              <a:t>DRAM Processing Units (DPUs)</a:t>
            </a:r>
            <a:r>
              <a:rPr lang="en-US" dirty="0"/>
              <a:t> in each chip, 64 DPUs per rank</a:t>
            </a:r>
          </a:p>
        </p:txBody>
      </p:sp>
      <p:pic>
        <p:nvPicPr>
          <p:cNvPr id="11" name="Picture 10">
            <a:extLst>
              <a:ext uri="{FF2B5EF4-FFF2-40B4-BE49-F238E27FC236}">
                <a16:creationId xmlns:a16="http://schemas.microsoft.com/office/drawing/2014/main" id="{DA1802DE-1D59-FB46-A9C9-50AD777D44D4}"/>
              </a:ext>
            </a:extLst>
          </p:cNvPr>
          <p:cNvPicPr>
            <a:picLocks noChangeAspect="1"/>
          </p:cNvPicPr>
          <p:nvPr/>
        </p:nvPicPr>
        <p:blipFill>
          <a:blip r:embed="rId5"/>
          <a:stretch>
            <a:fillRect/>
          </a:stretch>
        </p:blipFill>
        <p:spPr>
          <a:xfrm>
            <a:off x="4692728" y="4450292"/>
            <a:ext cx="2197507" cy="1389600"/>
          </a:xfrm>
          <a:prstGeom prst="rect">
            <a:avLst/>
          </a:prstGeom>
        </p:spPr>
      </p:pic>
      <p:pic>
        <p:nvPicPr>
          <p:cNvPr id="13" name="Picture 12">
            <a:extLst>
              <a:ext uri="{FF2B5EF4-FFF2-40B4-BE49-F238E27FC236}">
                <a16:creationId xmlns:a16="http://schemas.microsoft.com/office/drawing/2014/main" id="{0276EC1F-546A-D24F-B390-78D54FF76D98}"/>
              </a:ext>
            </a:extLst>
          </p:cNvPr>
          <p:cNvPicPr>
            <a:picLocks noChangeAspect="1"/>
          </p:cNvPicPr>
          <p:nvPr/>
        </p:nvPicPr>
        <p:blipFill>
          <a:blip r:embed="rId6"/>
          <a:stretch>
            <a:fillRect/>
          </a:stretch>
        </p:blipFill>
        <p:spPr>
          <a:xfrm>
            <a:off x="6864245" y="4450292"/>
            <a:ext cx="1195702" cy="1389600"/>
          </a:xfrm>
          <a:prstGeom prst="rect">
            <a:avLst/>
          </a:prstGeom>
        </p:spPr>
      </p:pic>
    </p:spTree>
    <p:extLst>
      <p:ext uri="{BB962C8B-B14F-4D97-AF65-F5344CB8AC3E}">
        <p14:creationId xmlns:p14="http://schemas.microsoft.com/office/powerpoint/2010/main" val="323574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6BF00-CBE8-814D-B088-82A94D9E6251}"/>
              </a:ext>
            </a:extLst>
          </p:cNvPr>
          <p:cNvSpPr>
            <a:spLocks noGrp="1"/>
          </p:cNvSpPr>
          <p:nvPr>
            <p:ph type="title"/>
          </p:nvPr>
        </p:nvSpPr>
        <p:spPr/>
        <p:txBody>
          <a:bodyPr>
            <a:normAutofit fontScale="90000"/>
          </a:bodyPr>
          <a:lstStyle/>
          <a:p>
            <a:r>
              <a:rPr lang="en-US" dirty="0"/>
              <a:t>2,560-DPU System (II)</a:t>
            </a:r>
          </a:p>
        </p:txBody>
      </p:sp>
      <p:pic>
        <p:nvPicPr>
          <p:cNvPr id="4" name="Picture 3">
            <a:extLst>
              <a:ext uri="{FF2B5EF4-FFF2-40B4-BE49-F238E27FC236}">
                <a16:creationId xmlns:a16="http://schemas.microsoft.com/office/drawing/2014/main" id="{36E8E657-497E-D34D-9E02-328862033C12}"/>
              </a:ext>
            </a:extLst>
          </p:cNvPr>
          <p:cNvPicPr>
            <a:picLocks noChangeAspect="1"/>
          </p:cNvPicPr>
          <p:nvPr/>
        </p:nvPicPr>
        <p:blipFill>
          <a:blip r:embed="rId3"/>
          <a:stretch>
            <a:fillRect/>
          </a:stretch>
        </p:blipFill>
        <p:spPr>
          <a:xfrm>
            <a:off x="2979309" y="867386"/>
            <a:ext cx="5851473" cy="5573704"/>
          </a:xfrm>
          <a:prstGeom prst="rect">
            <a:avLst/>
          </a:prstGeom>
        </p:spPr>
      </p:pic>
      <p:pic>
        <p:nvPicPr>
          <p:cNvPr id="12" name="Picture 11">
            <a:extLst>
              <a:ext uri="{FF2B5EF4-FFF2-40B4-BE49-F238E27FC236}">
                <a16:creationId xmlns:a16="http://schemas.microsoft.com/office/drawing/2014/main" id="{D3106EDF-1A4E-6145-9E03-9FF99CE57DC6}"/>
              </a:ext>
            </a:extLst>
          </p:cNvPr>
          <p:cNvPicPr>
            <a:picLocks noChangeAspect="1"/>
          </p:cNvPicPr>
          <p:nvPr/>
        </p:nvPicPr>
        <p:blipFill>
          <a:blip r:embed="rId4"/>
          <a:stretch>
            <a:fillRect/>
          </a:stretch>
        </p:blipFill>
        <p:spPr>
          <a:xfrm>
            <a:off x="3920245" y="2839197"/>
            <a:ext cx="3012711" cy="2118984"/>
          </a:xfrm>
          <a:prstGeom prst="rect">
            <a:avLst/>
          </a:prstGeom>
        </p:spPr>
      </p:pic>
      <p:pic>
        <p:nvPicPr>
          <p:cNvPr id="14" name="Picture 13">
            <a:extLst>
              <a:ext uri="{FF2B5EF4-FFF2-40B4-BE49-F238E27FC236}">
                <a16:creationId xmlns:a16="http://schemas.microsoft.com/office/drawing/2014/main" id="{BE0F6870-38D1-E447-9353-7D4BF29084F6}"/>
              </a:ext>
            </a:extLst>
          </p:cNvPr>
          <p:cNvPicPr>
            <a:picLocks noChangeAspect="1"/>
          </p:cNvPicPr>
          <p:nvPr/>
        </p:nvPicPr>
        <p:blipFill>
          <a:blip r:embed="rId5"/>
          <a:stretch>
            <a:fillRect/>
          </a:stretch>
        </p:blipFill>
        <p:spPr>
          <a:xfrm>
            <a:off x="6549230" y="1609889"/>
            <a:ext cx="2066388" cy="919299"/>
          </a:xfrm>
          <a:prstGeom prst="rect">
            <a:avLst/>
          </a:prstGeom>
        </p:spPr>
      </p:pic>
      <p:pic>
        <p:nvPicPr>
          <p:cNvPr id="16" name="Picture 15">
            <a:extLst>
              <a:ext uri="{FF2B5EF4-FFF2-40B4-BE49-F238E27FC236}">
                <a16:creationId xmlns:a16="http://schemas.microsoft.com/office/drawing/2014/main" id="{CB32921E-5AA3-B844-8F27-9D5D6227F59C}"/>
              </a:ext>
            </a:extLst>
          </p:cNvPr>
          <p:cNvPicPr>
            <a:picLocks noChangeAspect="1"/>
          </p:cNvPicPr>
          <p:nvPr/>
        </p:nvPicPr>
        <p:blipFill>
          <a:blip r:embed="rId6"/>
          <a:stretch>
            <a:fillRect/>
          </a:stretch>
        </p:blipFill>
        <p:spPr>
          <a:xfrm>
            <a:off x="3138623" y="3374763"/>
            <a:ext cx="2592924" cy="2001694"/>
          </a:xfrm>
          <a:prstGeom prst="rect">
            <a:avLst/>
          </a:prstGeom>
        </p:spPr>
      </p:pic>
      <p:pic>
        <p:nvPicPr>
          <p:cNvPr id="18" name="Picture 17">
            <a:extLst>
              <a:ext uri="{FF2B5EF4-FFF2-40B4-BE49-F238E27FC236}">
                <a16:creationId xmlns:a16="http://schemas.microsoft.com/office/drawing/2014/main" id="{56C4920E-CFD7-B344-BBAC-B77FDC25C719}"/>
              </a:ext>
            </a:extLst>
          </p:cNvPr>
          <p:cNvPicPr>
            <a:picLocks noChangeAspect="1"/>
          </p:cNvPicPr>
          <p:nvPr/>
        </p:nvPicPr>
        <p:blipFill>
          <a:blip r:embed="rId7"/>
          <a:stretch>
            <a:fillRect/>
          </a:stretch>
        </p:blipFill>
        <p:spPr>
          <a:xfrm>
            <a:off x="5987595" y="1822368"/>
            <a:ext cx="2070100" cy="868519"/>
          </a:xfrm>
          <a:prstGeom prst="rect">
            <a:avLst/>
          </a:prstGeom>
        </p:spPr>
      </p:pic>
      <p:pic>
        <p:nvPicPr>
          <p:cNvPr id="23" name="Picture 22">
            <a:extLst>
              <a:ext uri="{FF2B5EF4-FFF2-40B4-BE49-F238E27FC236}">
                <a16:creationId xmlns:a16="http://schemas.microsoft.com/office/drawing/2014/main" id="{4EEC4595-5C2B-D74E-A7AB-93038825B54C}"/>
              </a:ext>
            </a:extLst>
          </p:cNvPr>
          <p:cNvPicPr>
            <a:picLocks noChangeAspect="1"/>
          </p:cNvPicPr>
          <p:nvPr/>
        </p:nvPicPr>
        <p:blipFill>
          <a:blip r:embed="rId8"/>
          <a:stretch>
            <a:fillRect/>
          </a:stretch>
        </p:blipFill>
        <p:spPr>
          <a:xfrm>
            <a:off x="4721083" y="2229106"/>
            <a:ext cx="2809502" cy="1458000"/>
          </a:xfrm>
          <a:prstGeom prst="rect">
            <a:avLst/>
          </a:prstGeom>
        </p:spPr>
      </p:pic>
      <p:pic>
        <p:nvPicPr>
          <p:cNvPr id="25" name="Picture 24">
            <a:extLst>
              <a:ext uri="{FF2B5EF4-FFF2-40B4-BE49-F238E27FC236}">
                <a16:creationId xmlns:a16="http://schemas.microsoft.com/office/drawing/2014/main" id="{5F31B5F0-E7C8-A94D-A239-6162094D42FE}"/>
              </a:ext>
            </a:extLst>
          </p:cNvPr>
          <p:cNvPicPr>
            <a:picLocks noChangeAspect="1"/>
          </p:cNvPicPr>
          <p:nvPr/>
        </p:nvPicPr>
        <p:blipFill>
          <a:blip r:embed="rId9"/>
          <a:stretch>
            <a:fillRect/>
          </a:stretch>
        </p:blipFill>
        <p:spPr>
          <a:xfrm>
            <a:off x="5552690" y="2001347"/>
            <a:ext cx="2320496" cy="1008022"/>
          </a:xfrm>
          <a:prstGeom prst="rect">
            <a:avLst/>
          </a:prstGeom>
        </p:spPr>
      </p:pic>
      <p:grpSp>
        <p:nvGrpSpPr>
          <p:cNvPr id="31" name="Group 30">
            <a:extLst>
              <a:ext uri="{FF2B5EF4-FFF2-40B4-BE49-F238E27FC236}">
                <a16:creationId xmlns:a16="http://schemas.microsoft.com/office/drawing/2014/main" id="{705FFEEB-275A-6D48-A0BA-4952CDBF4E51}"/>
              </a:ext>
            </a:extLst>
          </p:cNvPr>
          <p:cNvGrpSpPr/>
          <p:nvPr/>
        </p:nvGrpSpPr>
        <p:grpSpPr>
          <a:xfrm>
            <a:off x="6813095" y="910731"/>
            <a:ext cx="2281552" cy="1398315"/>
            <a:chOff x="5480050" y="921748"/>
            <a:chExt cx="2281552" cy="1398315"/>
          </a:xfrm>
        </p:grpSpPr>
        <p:pic>
          <p:nvPicPr>
            <p:cNvPr id="27" name="Picture 26">
              <a:extLst>
                <a:ext uri="{FF2B5EF4-FFF2-40B4-BE49-F238E27FC236}">
                  <a16:creationId xmlns:a16="http://schemas.microsoft.com/office/drawing/2014/main" id="{C6CE7DF7-C4B4-D04D-8FF2-ED61BC62C0A6}"/>
                </a:ext>
              </a:extLst>
            </p:cNvPr>
            <p:cNvPicPr>
              <a:picLocks noChangeAspect="1"/>
            </p:cNvPicPr>
            <p:nvPr/>
          </p:nvPicPr>
          <p:blipFill>
            <a:blip r:embed="rId10"/>
            <a:stretch>
              <a:fillRect/>
            </a:stretch>
          </p:blipFill>
          <p:spPr>
            <a:xfrm>
              <a:off x="5480050" y="1249462"/>
              <a:ext cx="2120900" cy="750472"/>
            </a:xfrm>
            <a:prstGeom prst="rect">
              <a:avLst/>
            </a:prstGeom>
          </p:spPr>
        </p:pic>
        <p:sp>
          <p:nvSpPr>
            <p:cNvPr id="29" name="Rectangle 28">
              <a:extLst>
                <a:ext uri="{FF2B5EF4-FFF2-40B4-BE49-F238E27FC236}">
                  <a16:creationId xmlns:a16="http://schemas.microsoft.com/office/drawing/2014/main" id="{14550289-053A-BA48-9FBD-B9F4A7CC5957}"/>
                </a:ext>
              </a:extLst>
            </p:cNvPr>
            <p:cNvSpPr/>
            <p:nvPr/>
          </p:nvSpPr>
          <p:spPr>
            <a:xfrm>
              <a:off x="7506375" y="921748"/>
              <a:ext cx="255227" cy="1398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E61AF7B0-9D5C-3D46-B511-5F0408593525}"/>
              </a:ext>
            </a:extLst>
          </p:cNvPr>
          <p:cNvGrpSpPr/>
          <p:nvPr/>
        </p:nvGrpSpPr>
        <p:grpSpPr>
          <a:xfrm>
            <a:off x="2111632" y="3614951"/>
            <a:ext cx="3211780" cy="2660400"/>
            <a:chOff x="778587" y="3625968"/>
            <a:chExt cx="3211780" cy="2660400"/>
          </a:xfrm>
        </p:grpSpPr>
        <p:pic>
          <p:nvPicPr>
            <p:cNvPr id="35" name="Picture 34">
              <a:extLst>
                <a:ext uri="{FF2B5EF4-FFF2-40B4-BE49-F238E27FC236}">
                  <a16:creationId xmlns:a16="http://schemas.microsoft.com/office/drawing/2014/main" id="{70E57DCB-2F0D-BD41-A724-67B83D67B578}"/>
                </a:ext>
              </a:extLst>
            </p:cNvPr>
            <p:cNvPicPr>
              <a:picLocks noChangeAspect="1"/>
            </p:cNvPicPr>
            <p:nvPr/>
          </p:nvPicPr>
          <p:blipFill>
            <a:blip r:embed="rId11"/>
            <a:stretch>
              <a:fillRect/>
            </a:stretch>
          </p:blipFill>
          <p:spPr>
            <a:xfrm>
              <a:off x="922110" y="3625968"/>
              <a:ext cx="3068257" cy="2660400"/>
            </a:xfrm>
            <a:prstGeom prst="rect">
              <a:avLst/>
            </a:prstGeom>
          </p:spPr>
        </p:pic>
        <p:sp>
          <p:nvSpPr>
            <p:cNvPr id="28" name="Rectangle 27">
              <a:extLst>
                <a:ext uri="{FF2B5EF4-FFF2-40B4-BE49-F238E27FC236}">
                  <a16:creationId xmlns:a16="http://schemas.microsoft.com/office/drawing/2014/main" id="{89138301-4BD6-DD49-9B22-015A6C780208}"/>
                </a:ext>
              </a:extLst>
            </p:cNvPr>
            <p:cNvSpPr/>
            <p:nvPr/>
          </p:nvSpPr>
          <p:spPr>
            <a:xfrm>
              <a:off x="778587" y="3625968"/>
              <a:ext cx="853178" cy="1398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7" name="Picture 16">
            <a:extLst>
              <a:ext uri="{FF2B5EF4-FFF2-40B4-BE49-F238E27FC236}">
                <a16:creationId xmlns:a16="http://schemas.microsoft.com/office/drawing/2014/main" id="{50ADAA6C-C5FB-CB44-A9E6-6E964C8200AA}"/>
              </a:ext>
            </a:extLst>
          </p:cNvPr>
          <p:cNvPicPr>
            <a:picLocks noChangeAspect="1"/>
          </p:cNvPicPr>
          <p:nvPr/>
        </p:nvPicPr>
        <p:blipFill>
          <a:blip r:embed="rId12"/>
          <a:stretch>
            <a:fillRect/>
          </a:stretch>
        </p:blipFill>
        <p:spPr>
          <a:xfrm>
            <a:off x="216930" y="977555"/>
            <a:ext cx="2580266" cy="3037709"/>
          </a:xfrm>
          <a:prstGeom prst="rect">
            <a:avLst/>
          </a:prstGeom>
        </p:spPr>
      </p:pic>
    </p:spTree>
    <p:extLst>
      <p:ext uri="{BB962C8B-B14F-4D97-AF65-F5344CB8AC3E}">
        <p14:creationId xmlns:p14="http://schemas.microsoft.com/office/powerpoint/2010/main" val="145461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A0BFA-30BB-EE4C-8007-65EFDB0848B3}"/>
              </a:ext>
            </a:extLst>
          </p:cNvPr>
          <p:cNvSpPr>
            <a:spLocks noGrp="1"/>
          </p:cNvSpPr>
          <p:nvPr>
            <p:ph type="title"/>
          </p:nvPr>
        </p:nvSpPr>
        <p:spPr/>
        <p:txBody>
          <a:bodyPr>
            <a:normAutofit fontScale="90000"/>
          </a:bodyPr>
          <a:lstStyle/>
          <a:p>
            <a:r>
              <a:rPr lang="en-US" dirty="0"/>
              <a:t>CPU-DPU/DPU-CPU Data Transfers</a:t>
            </a:r>
          </a:p>
        </p:txBody>
      </p:sp>
      <p:sp>
        <p:nvSpPr>
          <p:cNvPr id="3" name="Content Placeholder 2">
            <a:extLst>
              <a:ext uri="{FF2B5EF4-FFF2-40B4-BE49-F238E27FC236}">
                <a16:creationId xmlns:a16="http://schemas.microsoft.com/office/drawing/2014/main" id="{3A69F76A-5B3C-E64B-A07F-5EB4408B21C9}"/>
              </a:ext>
            </a:extLst>
          </p:cNvPr>
          <p:cNvSpPr>
            <a:spLocks noGrp="1"/>
          </p:cNvSpPr>
          <p:nvPr>
            <p:ph idx="1"/>
          </p:nvPr>
        </p:nvSpPr>
        <p:spPr>
          <a:xfrm>
            <a:off x="169011" y="936172"/>
            <a:ext cx="8894602" cy="5544638"/>
          </a:xfrm>
        </p:spPr>
        <p:txBody>
          <a:bodyPr>
            <a:normAutofit fontScale="77500" lnSpcReduction="20000"/>
          </a:bodyPr>
          <a:lstStyle/>
          <a:p>
            <a:r>
              <a:rPr lang="en-US" dirty="0"/>
              <a:t>CPU-DPU and DPU-CPU transfers</a:t>
            </a:r>
          </a:p>
          <a:p>
            <a:pPr lvl="1"/>
            <a:r>
              <a:rPr lang="en-US" dirty="0"/>
              <a:t>Between host CPU’s main memory and DPUs’ MRAM banks</a:t>
            </a:r>
          </a:p>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r>
              <a:rPr lang="en-US" dirty="0">
                <a:solidFill>
                  <a:srgbClr val="0070C0"/>
                </a:solidFill>
              </a:rPr>
              <a:t>Serial CPU-DPU/DPU-CPU </a:t>
            </a:r>
            <a:r>
              <a:rPr lang="en-US" dirty="0"/>
              <a:t>transfers: </a:t>
            </a:r>
          </a:p>
          <a:p>
            <a:pPr lvl="1"/>
            <a:r>
              <a:rPr lang="en-US" dirty="0"/>
              <a:t>A single DPU (i.e., 1 MRAM bank)</a:t>
            </a:r>
          </a:p>
          <a:p>
            <a:r>
              <a:rPr lang="en-US" dirty="0">
                <a:solidFill>
                  <a:srgbClr val="00B0F0"/>
                </a:solidFill>
              </a:rPr>
              <a:t>Parallel CPU-DPU/DPU-CPU </a:t>
            </a:r>
            <a:r>
              <a:rPr lang="en-US" dirty="0"/>
              <a:t>transfers: </a:t>
            </a:r>
          </a:p>
          <a:p>
            <a:pPr lvl="1"/>
            <a:r>
              <a:rPr lang="en-US" dirty="0"/>
              <a:t>Multiple DPUs (i.e., many MRAM banks)</a:t>
            </a:r>
          </a:p>
          <a:p>
            <a:r>
              <a:rPr lang="en-US" dirty="0">
                <a:solidFill>
                  <a:srgbClr val="C00000"/>
                </a:solidFill>
              </a:rPr>
              <a:t>Broadcast CPU-DPU </a:t>
            </a:r>
            <a:r>
              <a:rPr lang="en-US" dirty="0"/>
              <a:t>transfers: </a:t>
            </a:r>
          </a:p>
          <a:p>
            <a:pPr lvl="1"/>
            <a:r>
              <a:rPr lang="en-US" dirty="0"/>
              <a:t>Multiple DPUs with a single buffer</a:t>
            </a:r>
          </a:p>
        </p:txBody>
      </p:sp>
      <p:pic>
        <p:nvPicPr>
          <p:cNvPr id="4" name="Picture 3">
            <a:extLst>
              <a:ext uri="{FF2B5EF4-FFF2-40B4-BE49-F238E27FC236}">
                <a16:creationId xmlns:a16="http://schemas.microsoft.com/office/drawing/2014/main" id="{6F72EA4C-7C37-8149-BB9F-4DBD4123B0D2}"/>
              </a:ext>
            </a:extLst>
          </p:cNvPr>
          <p:cNvPicPr>
            <a:picLocks noChangeAspect="1"/>
          </p:cNvPicPr>
          <p:nvPr/>
        </p:nvPicPr>
        <p:blipFill>
          <a:blip r:embed="rId3"/>
          <a:stretch>
            <a:fillRect/>
          </a:stretch>
        </p:blipFill>
        <p:spPr>
          <a:xfrm>
            <a:off x="2026397" y="1479374"/>
            <a:ext cx="5091206" cy="3025631"/>
          </a:xfrm>
          <a:prstGeom prst="rect">
            <a:avLst/>
          </a:prstGeom>
        </p:spPr>
      </p:pic>
      <p:pic>
        <p:nvPicPr>
          <p:cNvPr id="13" name="Picture 12">
            <a:extLst>
              <a:ext uri="{FF2B5EF4-FFF2-40B4-BE49-F238E27FC236}">
                <a16:creationId xmlns:a16="http://schemas.microsoft.com/office/drawing/2014/main" id="{88BBFD5D-1D73-5A45-882D-127A02242770}"/>
              </a:ext>
            </a:extLst>
          </p:cNvPr>
          <p:cNvPicPr>
            <a:picLocks noChangeAspect="1"/>
          </p:cNvPicPr>
          <p:nvPr/>
        </p:nvPicPr>
        <p:blipFill>
          <a:blip r:embed="rId4"/>
          <a:stretch>
            <a:fillRect/>
          </a:stretch>
        </p:blipFill>
        <p:spPr>
          <a:xfrm>
            <a:off x="2427111" y="2216127"/>
            <a:ext cx="1353256" cy="1393854"/>
          </a:xfrm>
          <a:prstGeom prst="rect">
            <a:avLst/>
          </a:prstGeom>
        </p:spPr>
      </p:pic>
      <p:pic>
        <p:nvPicPr>
          <p:cNvPr id="14" name="Picture 13">
            <a:extLst>
              <a:ext uri="{FF2B5EF4-FFF2-40B4-BE49-F238E27FC236}">
                <a16:creationId xmlns:a16="http://schemas.microsoft.com/office/drawing/2014/main" id="{C650C03D-7079-A345-905D-A3CC8913454E}"/>
              </a:ext>
            </a:extLst>
          </p:cNvPr>
          <p:cNvPicPr>
            <a:picLocks noChangeAspect="1"/>
          </p:cNvPicPr>
          <p:nvPr/>
        </p:nvPicPr>
        <p:blipFill>
          <a:blip r:embed="rId5"/>
          <a:stretch>
            <a:fillRect/>
          </a:stretch>
        </p:blipFill>
        <p:spPr>
          <a:xfrm>
            <a:off x="2833511" y="2566738"/>
            <a:ext cx="1111978" cy="908567"/>
          </a:xfrm>
          <a:prstGeom prst="rect">
            <a:avLst/>
          </a:prstGeom>
        </p:spPr>
      </p:pic>
    </p:spTree>
    <p:extLst>
      <p:ext uri="{BB962C8B-B14F-4D97-AF65-F5344CB8AC3E}">
        <p14:creationId xmlns:p14="http://schemas.microsoft.com/office/powerpoint/2010/main" val="306546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A0BFA-30BB-EE4C-8007-65EFDB0848B3}"/>
              </a:ext>
            </a:extLst>
          </p:cNvPr>
          <p:cNvSpPr>
            <a:spLocks noGrp="1"/>
          </p:cNvSpPr>
          <p:nvPr>
            <p:ph type="title"/>
          </p:nvPr>
        </p:nvSpPr>
        <p:spPr/>
        <p:txBody>
          <a:bodyPr>
            <a:normAutofit fontScale="90000"/>
          </a:bodyPr>
          <a:lstStyle/>
          <a:p>
            <a:r>
              <a:rPr lang="en-US" dirty="0"/>
              <a:t>Inter-DPU Communication</a:t>
            </a:r>
          </a:p>
        </p:txBody>
      </p:sp>
      <p:sp>
        <p:nvSpPr>
          <p:cNvPr id="3" name="Content Placeholder 2">
            <a:extLst>
              <a:ext uri="{FF2B5EF4-FFF2-40B4-BE49-F238E27FC236}">
                <a16:creationId xmlns:a16="http://schemas.microsoft.com/office/drawing/2014/main" id="{3A69F76A-5B3C-E64B-A07F-5EB4408B21C9}"/>
              </a:ext>
            </a:extLst>
          </p:cNvPr>
          <p:cNvSpPr>
            <a:spLocks noGrp="1"/>
          </p:cNvSpPr>
          <p:nvPr>
            <p:ph idx="1"/>
          </p:nvPr>
        </p:nvSpPr>
        <p:spPr>
          <a:xfrm>
            <a:off x="169011" y="936172"/>
            <a:ext cx="8894602" cy="5544638"/>
          </a:xfrm>
        </p:spPr>
        <p:txBody>
          <a:bodyPr>
            <a:normAutofit fontScale="77500" lnSpcReduction="20000"/>
          </a:bodyPr>
          <a:lstStyle/>
          <a:p>
            <a:r>
              <a:rPr lang="en-US" dirty="0"/>
              <a:t>There is </a:t>
            </a:r>
            <a:r>
              <a:rPr lang="en-US" dirty="0">
                <a:solidFill>
                  <a:srgbClr val="C00000"/>
                </a:solidFill>
              </a:rPr>
              <a:t>no direct communication channel between DPUs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solidFill>
                  <a:srgbClr val="0070C0"/>
                </a:solidFill>
              </a:rPr>
              <a:t>Inter-DPU communication takes places via the host CPU </a:t>
            </a:r>
            <a:r>
              <a:rPr lang="en-US" dirty="0"/>
              <a:t>using CPU-DPU and DPU-CPU transfers</a:t>
            </a:r>
          </a:p>
          <a:p>
            <a:r>
              <a:rPr lang="en-US" dirty="0"/>
              <a:t>Example communication patterns:</a:t>
            </a:r>
          </a:p>
          <a:p>
            <a:pPr lvl="1"/>
            <a:r>
              <a:rPr lang="en-US" dirty="0"/>
              <a:t>Merging of partial results to obtain the final result</a:t>
            </a:r>
          </a:p>
          <a:p>
            <a:pPr lvl="2"/>
            <a:r>
              <a:rPr lang="en-US" dirty="0"/>
              <a:t>Only DPU-CPU transfers</a:t>
            </a:r>
          </a:p>
          <a:p>
            <a:pPr lvl="1"/>
            <a:r>
              <a:rPr lang="en-US" dirty="0"/>
              <a:t>Redistribution of intermediate results for further computation</a:t>
            </a:r>
          </a:p>
          <a:p>
            <a:pPr lvl="2"/>
            <a:r>
              <a:rPr lang="en-US" dirty="0"/>
              <a:t>DPU-CPU transfers and CPU-DPU transfers</a:t>
            </a:r>
          </a:p>
          <a:p>
            <a:pPr lvl="2"/>
            <a:endParaRPr lang="en-US" dirty="0"/>
          </a:p>
        </p:txBody>
      </p:sp>
      <p:pic>
        <p:nvPicPr>
          <p:cNvPr id="7" name="Picture 6">
            <a:extLst>
              <a:ext uri="{FF2B5EF4-FFF2-40B4-BE49-F238E27FC236}">
                <a16:creationId xmlns:a16="http://schemas.microsoft.com/office/drawing/2014/main" id="{1F673F16-FD64-9E44-95EB-838ABD9C0325}"/>
              </a:ext>
            </a:extLst>
          </p:cNvPr>
          <p:cNvPicPr>
            <a:picLocks noChangeAspect="1"/>
          </p:cNvPicPr>
          <p:nvPr/>
        </p:nvPicPr>
        <p:blipFill>
          <a:blip r:embed="rId3"/>
          <a:stretch>
            <a:fillRect/>
          </a:stretch>
        </p:blipFill>
        <p:spPr>
          <a:xfrm>
            <a:off x="2026397" y="1479374"/>
            <a:ext cx="5091206" cy="3025631"/>
          </a:xfrm>
          <a:prstGeom prst="rect">
            <a:avLst/>
          </a:prstGeom>
        </p:spPr>
      </p:pic>
      <p:pic>
        <p:nvPicPr>
          <p:cNvPr id="8" name="Picture 7">
            <a:extLst>
              <a:ext uri="{FF2B5EF4-FFF2-40B4-BE49-F238E27FC236}">
                <a16:creationId xmlns:a16="http://schemas.microsoft.com/office/drawing/2014/main" id="{C14BF1AC-6943-264D-9EE5-45F1898FBCF8}"/>
              </a:ext>
            </a:extLst>
          </p:cNvPr>
          <p:cNvPicPr>
            <a:picLocks noChangeAspect="1"/>
          </p:cNvPicPr>
          <p:nvPr/>
        </p:nvPicPr>
        <p:blipFill>
          <a:blip r:embed="rId4"/>
          <a:stretch>
            <a:fillRect/>
          </a:stretch>
        </p:blipFill>
        <p:spPr>
          <a:xfrm>
            <a:off x="2427111" y="2216127"/>
            <a:ext cx="1353256" cy="1393854"/>
          </a:xfrm>
          <a:prstGeom prst="rect">
            <a:avLst/>
          </a:prstGeom>
        </p:spPr>
      </p:pic>
      <p:pic>
        <p:nvPicPr>
          <p:cNvPr id="9" name="Picture 8">
            <a:extLst>
              <a:ext uri="{FF2B5EF4-FFF2-40B4-BE49-F238E27FC236}">
                <a16:creationId xmlns:a16="http://schemas.microsoft.com/office/drawing/2014/main" id="{B88181AF-3817-9B4B-AC17-D6F6B7FA486B}"/>
              </a:ext>
            </a:extLst>
          </p:cNvPr>
          <p:cNvPicPr>
            <a:picLocks noChangeAspect="1"/>
          </p:cNvPicPr>
          <p:nvPr/>
        </p:nvPicPr>
        <p:blipFill>
          <a:blip r:embed="rId5"/>
          <a:stretch>
            <a:fillRect/>
          </a:stretch>
        </p:blipFill>
        <p:spPr>
          <a:xfrm>
            <a:off x="2833511" y="2566738"/>
            <a:ext cx="1111978" cy="908567"/>
          </a:xfrm>
          <a:prstGeom prst="rect">
            <a:avLst/>
          </a:prstGeom>
        </p:spPr>
      </p:pic>
    </p:spTree>
    <p:extLst>
      <p:ext uri="{BB962C8B-B14F-4D97-AF65-F5344CB8AC3E}">
        <p14:creationId xmlns:p14="http://schemas.microsoft.com/office/powerpoint/2010/main" val="126011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0432FF"/>
                </a:solidFill>
              </a:rPr>
              <a:t>1. Processing </a:t>
            </a:r>
            <a:r>
              <a:rPr lang="en-US" sz="3600" b="1" dirty="0">
                <a:solidFill>
                  <a:srgbClr val="0432FF"/>
                </a:solidFill>
              </a:rPr>
              <a:t>near</a:t>
            </a:r>
            <a:r>
              <a:rPr lang="en-US" sz="3600" dirty="0">
                <a:solidFill>
                  <a:srgbClr val="0432FF"/>
                </a:solidFill>
              </a:rPr>
              <a:t> Memory</a:t>
            </a:r>
          </a:p>
          <a:p>
            <a:pPr algn="l"/>
            <a:r>
              <a:rPr lang="en-US" sz="3600" dirty="0"/>
              <a:t>2. Processing using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descr="safari.png">
            <a:extLst>
              <a:ext uri="{FF2B5EF4-FFF2-40B4-BE49-F238E27FC236}">
                <a16:creationId xmlns:a16="http://schemas.microsoft.com/office/drawing/2014/main" id="{1AE9E3D0-507C-4C69-778E-F78634A002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9921589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549AE-E83A-F241-BA2F-2972D7A41489}"/>
              </a:ext>
            </a:extLst>
          </p:cNvPr>
          <p:cNvSpPr>
            <a:spLocks noGrp="1"/>
          </p:cNvSpPr>
          <p:nvPr>
            <p:ph type="title"/>
          </p:nvPr>
        </p:nvSpPr>
        <p:spPr/>
        <p:txBody>
          <a:bodyPr>
            <a:normAutofit fontScale="90000"/>
          </a:bodyPr>
          <a:lstStyle/>
          <a:p>
            <a:r>
              <a:rPr lang="en-US" dirty="0"/>
              <a:t>DRAM Processing Unit (I)</a:t>
            </a:r>
          </a:p>
        </p:txBody>
      </p:sp>
      <p:sp>
        <p:nvSpPr>
          <p:cNvPr id="3" name="Content Placeholder 2">
            <a:extLst>
              <a:ext uri="{FF2B5EF4-FFF2-40B4-BE49-F238E27FC236}">
                <a16:creationId xmlns:a16="http://schemas.microsoft.com/office/drawing/2014/main" id="{8F1821F3-1581-BC4B-BF7C-2B4961BCEBEE}"/>
              </a:ext>
            </a:extLst>
          </p:cNvPr>
          <p:cNvSpPr>
            <a:spLocks noGrp="1"/>
          </p:cNvSpPr>
          <p:nvPr>
            <p:ph idx="1"/>
          </p:nvPr>
        </p:nvSpPr>
        <p:spPr/>
        <p:txBody>
          <a:bodyPr>
            <a:normAutofit/>
          </a:bodyPr>
          <a:lstStyle/>
          <a:p>
            <a:r>
              <a:rPr lang="en-US" sz="2000" i="1" dirty="0"/>
              <a:t>FIG. 4 schematically illustrates part of the computing system of FIG. 1 in more detail according to an example embodiment</a:t>
            </a:r>
          </a:p>
        </p:txBody>
      </p:sp>
      <p:pic>
        <p:nvPicPr>
          <p:cNvPr id="4" name="Picture 3">
            <a:extLst>
              <a:ext uri="{FF2B5EF4-FFF2-40B4-BE49-F238E27FC236}">
                <a16:creationId xmlns:a16="http://schemas.microsoft.com/office/drawing/2014/main" id="{E5869DD3-EEE0-CC40-8DB1-959993619E82}"/>
              </a:ext>
            </a:extLst>
          </p:cNvPr>
          <p:cNvPicPr>
            <a:picLocks noChangeAspect="1"/>
          </p:cNvPicPr>
          <p:nvPr/>
        </p:nvPicPr>
        <p:blipFill>
          <a:blip r:embed="rId2"/>
          <a:stretch>
            <a:fillRect/>
          </a:stretch>
        </p:blipFill>
        <p:spPr>
          <a:xfrm>
            <a:off x="3491512" y="1848678"/>
            <a:ext cx="5572100" cy="4579052"/>
          </a:xfrm>
          <a:prstGeom prst="rect">
            <a:avLst/>
          </a:prstGeom>
        </p:spPr>
      </p:pic>
      <p:pic>
        <p:nvPicPr>
          <p:cNvPr id="5" name="Picture 4">
            <a:extLst>
              <a:ext uri="{FF2B5EF4-FFF2-40B4-BE49-F238E27FC236}">
                <a16:creationId xmlns:a16="http://schemas.microsoft.com/office/drawing/2014/main" id="{2076576E-7F6F-9343-B271-03E2DB250942}"/>
              </a:ext>
            </a:extLst>
          </p:cNvPr>
          <p:cNvPicPr>
            <a:picLocks noChangeAspect="1"/>
          </p:cNvPicPr>
          <p:nvPr/>
        </p:nvPicPr>
        <p:blipFill>
          <a:blip r:embed="rId3"/>
          <a:stretch>
            <a:fillRect/>
          </a:stretch>
        </p:blipFill>
        <p:spPr>
          <a:xfrm>
            <a:off x="382352" y="1728303"/>
            <a:ext cx="2649083" cy="1825075"/>
          </a:xfrm>
          <a:prstGeom prst="rect">
            <a:avLst/>
          </a:prstGeom>
        </p:spPr>
      </p:pic>
      <p:grpSp>
        <p:nvGrpSpPr>
          <p:cNvPr id="9" name="Group 8">
            <a:extLst>
              <a:ext uri="{FF2B5EF4-FFF2-40B4-BE49-F238E27FC236}">
                <a16:creationId xmlns:a16="http://schemas.microsoft.com/office/drawing/2014/main" id="{F2031599-4F7F-2D49-A134-1A170F604BB0}"/>
              </a:ext>
            </a:extLst>
          </p:cNvPr>
          <p:cNvGrpSpPr/>
          <p:nvPr/>
        </p:nvGrpSpPr>
        <p:grpSpPr>
          <a:xfrm>
            <a:off x="2377438" y="2659890"/>
            <a:ext cx="537212" cy="629134"/>
            <a:chOff x="6172196" y="3975652"/>
            <a:chExt cx="1260000" cy="1476000"/>
          </a:xfrm>
        </p:grpSpPr>
        <p:sp>
          <p:nvSpPr>
            <p:cNvPr id="6" name="Rectangle 5">
              <a:extLst>
                <a:ext uri="{FF2B5EF4-FFF2-40B4-BE49-F238E27FC236}">
                  <a16:creationId xmlns:a16="http://schemas.microsoft.com/office/drawing/2014/main" id="{888C3785-0302-1C49-AB1C-3D9C2CD6486A}"/>
                </a:ext>
              </a:extLst>
            </p:cNvPr>
            <p:cNvSpPr/>
            <p:nvPr/>
          </p:nvSpPr>
          <p:spPr>
            <a:xfrm>
              <a:off x="6172196" y="3975652"/>
              <a:ext cx="1260000" cy="1476000"/>
            </a:xfrm>
            <a:prstGeom prst="rect">
              <a:avLst/>
            </a:prstGeom>
            <a:solidFill>
              <a:srgbClr val="FFFF0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60377C0-6536-2143-943E-34FA7AAA66DA}"/>
                </a:ext>
              </a:extLst>
            </p:cNvPr>
            <p:cNvSpPr/>
            <p:nvPr/>
          </p:nvSpPr>
          <p:spPr>
            <a:xfrm>
              <a:off x="6599578" y="4323522"/>
              <a:ext cx="616226" cy="288235"/>
            </a:xfrm>
            <a:prstGeom prst="rect">
              <a:avLst/>
            </a:prstGeom>
            <a:solidFill>
              <a:srgbClr val="00B05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A91F34B-B053-E34F-966C-84B3A7705C83}"/>
                </a:ext>
              </a:extLst>
            </p:cNvPr>
            <p:cNvSpPr/>
            <p:nvPr/>
          </p:nvSpPr>
          <p:spPr>
            <a:xfrm>
              <a:off x="6251709" y="4810539"/>
              <a:ext cx="1083365" cy="556591"/>
            </a:xfrm>
            <a:prstGeom prst="rect">
              <a:avLst/>
            </a:prstGeom>
            <a:solidFill>
              <a:srgbClr val="ED7D31">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1" name="Straight Arrow Connector 10">
            <a:extLst>
              <a:ext uri="{FF2B5EF4-FFF2-40B4-BE49-F238E27FC236}">
                <a16:creationId xmlns:a16="http://schemas.microsoft.com/office/drawing/2014/main" id="{D144FD58-3B65-8A4F-B864-8887082AF680}"/>
              </a:ext>
            </a:extLst>
          </p:cNvPr>
          <p:cNvCxnSpPr>
            <a:cxnSpLocks/>
          </p:cNvCxnSpPr>
          <p:nvPr/>
        </p:nvCxnSpPr>
        <p:spPr>
          <a:xfrm flipV="1">
            <a:off x="3001618" y="1987826"/>
            <a:ext cx="2146852" cy="662954"/>
          </a:xfrm>
          <a:prstGeom prst="straightConnector1">
            <a:avLst/>
          </a:prstGeom>
          <a:ln w="28575">
            <a:solidFill>
              <a:srgbClr val="0070C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061EF018-2BB5-CC49-BF87-47E1D1F47773}"/>
              </a:ext>
            </a:extLst>
          </p:cNvPr>
          <p:cNvSpPr/>
          <p:nvPr/>
        </p:nvSpPr>
        <p:spPr>
          <a:xfrm>
            <a:off x="5216040" y="1921889"/>
            <a:ext cx="3768933" cy="3962075"/>
          </a:xfrm>
          <a:prstGeom prst="rect">
            <a:avLst/>
          </a:prstGeom>
          <a:solidFill>
            <a:srgbClr val="FFFF0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DEEBDE1-1E2E-B44C-B279-590E6DACF26D}"/>
              </a:ext>
            </a:extLst>
          </p:cNvPr>
          <p:cNvSpPr/>
          <p:nvPr/>
        </p:nvSpPr>
        <p:spPr>
          <a:xfrm>
            <a:off x="6338529" y="4943165"/>
            <a:ext cx="1848040" cy="683084"/>
          </a:xfrm>
          <a:prstGeom prst="rect">
            <a:avLst/>
          </a:prstGeom>
          <a:solidFill>
            <a:srgbClr val="ED7D31">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6049549-B34F-A047-A2D9-2C6A04546AFF}"/>
              </a:ext>
            </a:extLst>
          </p:cNvPr>
          <p:cNvSpPr/>
          <p:nvPr/>
        </p:nvSpPr>
        <p:spPr>
          <a:xfrm>
            <a:off x="7111264" y="3470432"/>
            <a:ext cx="967729" cy="1152000"/>
          </a:xfrm>
          <a:prstGeom prst="rect">
            <a:avLst/>
          </a:prstGeom>
          <a:solidFill>
            <a:srgbClr val="00B05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4D7E1236-702F-374F-8C72-7C5D8AC100BC}"/>
              </a:ext>
            </a:extLst>
          </p:cNvPr>
          <p:cNvSpPr txBox="1"/>
          <p:nvPr/>
        </p:nvSpPr>
        <p:spPr>
          <a:xfrm>
            <a:off x="1911657" y="6476104"/>
            <a:ext cx="5320687"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Fabrice </a:t>
            </a:r>
            <a:r>
              <a:rPr kumimoji="0" lang="en-US" sz="1000" b="0" i="0" u="none" strike="noStrike" kern="1200" cap="none" spc="0" normalizeH="0" baseline="0" noProof="0" dirty="0" err="1">
                <a:ln>
                  <a:noFill/>
                </a:ln>
                <a:solidFill>
                  <a:prstClr val="black"/>
                </a:solidFill>
                <a:effectLst/>
                <a:uLnTx/>
                <a:uFillTx/>
                <a:latin typeface="Calibri" panose="020F0502020204030204"/>
                <a:ea typeface="ＭＳ Ｐゴシック" panose="020B0600070205080204" pitchFamily="34" charset="-128"/>
                <a:cs typeface="+mn-cs"/>
              </a:rPr>
              <a:t>Devaux</a:t>
            </a:r>
            <a:r>
              <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 Jean-François Roy. “Memory circuit with integrated processor.” US 10,324,870 B2.</a:t>
            </a:r>
          </a:p>
        </p:txBody>
      </p:sp>
      <p:cxnSp>
        <p:nvCxnSpPr>
          <p:cNvPr id="16" name="Straight Arrow Connector 15">
            <a:extLst>
              <a:ext uri="{FF2B5EF4-FFF2-40B4-BE49-F238E27FC236}">
                <a16:creationId xmlns:a16="http://schemas.microsoft.com/office/drawing/2014/main" id="{FBB5BB21-66E2-9647-80FB-DE2D10202955}"/>
              </a:ext>
            </a:extLst>
          </p:cNvPr>
          <p:cNvCxnSpPr>
            <a:cxnSpLocks/>
          </p:cNvCxnSpPr>
          <p:nvPr/>
        </p:nvCxnSpPr>
        <p:spPr>
          <a:xfrm>
            <a:off x="2948551" y="3344965"/>
            <a:ext cx="2267488" cy="2538999"/>
          </a:xfrm>
          <a:prstGeom prst="straightConnector1">
            <a:avLst/>
          </a:prstGeom>
          <a:ln w="28575">
            <a:solidFill>
              <a:srgbClr val="0070C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181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animBg="1"/>
      <p:bldP spid="14" grpId="0" animBg="1"/>
      <p:bldP spid="15" grpId="0" animBg="1"/>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549AE-E83A-F241-BA2F-2972D7A41489}"/>
              </a:ext>
            </a:extLst>
          </p:cNvPr>
          <p:cNvSpPr>
            <a:spLocks noGrp="1"/>
          </p:cNvSpPr>
          <p:nvPr>
            <p:ph type="title"/>
          </p:nvPr>
        </p:nvSpPr>
        <p:spPr/>
        <p:txBody>
          <a:bodyPr>
            <a:normAutofit fontScale="90000"/>
          </a:bodyPr>
          <a:lstStyle/>
          <a:p>
            <a:r>
              <a:rPr lang="en-US" dirty="0"/>
              <a:t>DRAM Processing Unit (II)</a:t>
            </a:r>
          </a:p>
        </p:txBody>
      </p:sp>
      <p:pic>
        <p:nvPicPr>
          <p:cNvPr id="8" name="Picture 7">
            <a:extLst>
              <a:ext uri="{FF2B5EF4-FFF2-40B4-BE49-F238E27FC236}">
                <a16:creationId xmlns:a16="http://schemas.microsoft.com/office/drawing/2014/main" id="{C630AA4E-EBDC-6041-B78E-B1FF87ADC7B5}"/>
              </a:ext>
            </a:extLst>
          </p:cNvPr>
          <p:cNvPicPr>
            <a:picLocks noChangeAspect="1"/>
          </p:cNvPicPr>
          <p:nvPr/>
        </p:nvPicPr>
        <p:blipFill>
          <a:blip r:embed="rId3"/>
          <a:stretch>
            <a:fillRect/>
          </a:stretch>
        </p:blipFill>
        <p:spPr>
          <a:xfrm>
            <a:off x="40194" y="2054386"/>
            <a:ext cx="9063613" cy="2773830"/>
          </a:xfrm>
          <a:prstGeom prst="rect">
            <a:avLst/>
          </a:prstGeom>
        </p:spPr>
      </p:pic>
      <p:pic>
        <p:nvPicPr>
          <p:cNvPr id="9" name="Picture 8">
            <a:extLst>
              <a:ext uri="{FF2B5EF4-FFF2-40B4-BE49-F238E27FC236}">
                <a16:creationId xmlns:a16="http://schemas.microsoft.com/office/drawing/2014/main" id="{4633BE86-857B-A848-BCA1-6FDAD350AEC1}"/>
              </a:ext>
            </a:extLst>
          </p:cNvPr>
          <p:cNvPicPr>
            <a:picLocks noChangeAspect="1"/>
          </p:cNvPicPr>
          <p:nvPr/>
        </p:nvPicPr>
        <p:blipFill>
          <a:blip r:embed="rId4"/>
          <a:stretch>
            <a:fillRect/>
          </a:stretch>
        </p:blipFill>
        <p:spPr>
          <a:xfrm>
            <a:off x="9778" y="876821"/>
            <a:ext cx="9134222" cy="5549031"/>
          </a:xfrm>
          <a:prstGeom prst="rect">
            <a:avLst/>
          </a:prstGeom>
          <a:solidFill>
            <a:schemeClr val="bg1"/>
          </a:solidFill>
        </p:spPr>
      </p:pic>
      <p:sp>
        <p:nvSpPr>
          <p:cNvPr id="11" name="Rounded Rectangle 10">
            <a:extLst>
              <a:ext uri="{FF2B5EF4-FFF2-40B4-BE49-F238E27FC236}">
                <a16:creationId xmlns:a16="http://schemas.microsoft.com/office/drawing/2014/main" id="{B0F57B4A-55EA-204C-B19D-97138EED41CC}"/>
              </a:ext>
            </a:extLst>
          </p:cNvPr>
          <p:cNvSpPr/>
          <p:nvPr/>
        </p:nvSpPr>
        <p:spPr>
          <a:xfrm flipV="1">
            <a:off x="4504623" y="2608433"/>
            <a:ext cx="4608000" cy="3780000"/>
          </a:xfrm>
          <a:prstGeom prst="roundRect">
            <a:avLst>
              <a:gd name="adj" fmla="val 7570"/>
            </a:avLst>
          </a:prstGeom>
          <a:gradFill flip="none" rotWithShape="1">
            <a:gsLst>
              <a:gs pos="0">
                <a:srgbClr val="FFFF00">
                  <a:tint val="66000"/>
                  <a:satMod val="160000"/>
                  <a:alpha val="75000"/>
                </a:srgbClr>
              </a:gs>
              <a:gs pos="50000">
                <a:srgbClr val="FFFF00">
                  <a:tint val="44500"/>
                  <a:satMod val="160000"/>
                  <a:alpha val="75000"/>
                </a:srgbClr>
              </a:gs>
              <a:gs pos="100000">
                <a:srgbClr val="FFFF00">
                  <a:tint val="23500"/>
                  <a:satMod val="160000"/>
                  <a:alpha val="7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DAAA1C8A-5B3C-B04C-BCCF-70593A21B6FA}"/>
              </a:ext>
            </a:extLst>
          </p:cNvPr>
          <p:cNvSpPr/>
          <p:nvPr/>
        </p:nvSpPr>
        <p:spPr>
          <a:xfrm flipV="1">
            <a:off x="40194" y="1392484"/>
            <a:ext cx="9072000" cy="1215959"/>
          </a:xfrm>
          <a:prstGeom prst="roundRect">
            <a:avLst>
              <a:gd name="adj" fmla="val 21990"/>
            </a:avLst>
          </a:prstGeom>
          <a:gradFill flip="none" rotWithShape="1">
            <a:gsLst>
              <a:gs pos="0">
                <a:srgbClr val="FFFF00">
                  <a:tint val="66000"/>
                  <a:satMod val="160000"/>
                  <a:alpha val="75000"/>
                </a:srgbClr>
              </a:gs>
              <a:gs pos="50000">
                <a:srgbClr val="FFFF00">
                  <a:tint val="44500"/>
                  <a:satMod val="160000"/>
                  <a:alpha val="75000"/>
                </a:srgbClr>
              </a:gs>
              <a:gs pos="100000">
                <a:srgbClr val="FFFF00">
                  <a:tint val="23500"/>
                  <a:satMod val="160000"/>
                  <a:alpha val="7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ounded Rectangle 14">
            <a:extLst>
              <a:ext uri="{FF2B5EF4-FFF2-40B4-BE49-F238E27FC236}">
                <a16:creationId xmlns:a16="http://schemas.microsoft.com/office/drawing/2014/main" id="{918C1B5C-D5DE-224C-BCE0-84902F66A049}"/>
              </a:ext>
            </a:extLst>
          </p:cNvPr>
          <p:cNvSpPr/>
          <p:nvPr/>
        </p:nvSpPr>
        <p:spPr>
          <a:xfrm flipV="1">
            <a:off x="2492942" y="2608436"/>
            <a:ext cx="2011681" cy="3780000"/>
          </a:xfrm>
          <a:prstGeom prst="roundRect">
            <a:avLst>
              <a:gd name="adj" fmla="val 7570"/>
            </a:avLst>
          </a:prstGeom>
          <a:gradFill flip="none" rotWithShape="1">
            <a:gsLst>
              <a:gs pos="0">
                <a:srgbClr val="FFFF00">
                  <a:tint val="66000"/>
                  <a:satMod val="160000"/>
                  <a:alpha val="75000"/>
                </a:srgbClr>
              </a:gs>
              <a:gs pos="49000">
                <a:srgbClr val="FFFF00">
                  <a:tint val="44500"/>
                  <a:satMod val="160000"/>
                  <a:alpha val="75000"/>
                </a:srgbClr>
              </a:gs>
              <a:gs pos="100000">
                <a:srgbClr val="FFFF00">
                  <a:tint val="23500"/>
                  <a:satMod val="160000"/>
                  <a:alpha val="7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ounded Rectangle 15">
            <a:extLst>
              <a:ext uri="{FF2B5EF4-FFF2-40B4-BE49-F238E27FC236}">
                <a16:creationId xmlns:a16="http://schemas.microsoft.com/office/drawing/2014/main" id="{083E2BE2-94C4-724C-9998-02C8E6710F08}"/>
              </a:ext>
            </a:extLst>
          </p:cNvPr>
          <p:cNvSpPr/>
          <p:nvPr/>
        </p:nvSpPr>
        <p:spPr>
          <a:xfrm flipV="1">
            <a:off x="40193" y="2608440"/>
            <a:ext cx="2452749" cy="3780000"/>
          </a:xfrm>
          <a:prstGeom prst="roundRect">
            <a:avLst>
              <a:gd name="adj" fmla="val 13995"/>
            </a:avLst>
          </a:prstGeom>
          <a:gradFill flip="none" rotWithShape="1">
            <a:gsLst>
              <a:gs pos="0">
                <a:srgbClr val="FFFF00">
                  <a:tint val="66000"/>
                  <a:satMod val="160000"/>
                  <a:alpha val="75000"/>
                </a:srgbClr>
              </a:gs>
              <a:gs pos="50000">
                <a:srgbClr val="FFFF00">
                  <a:tint val="44500"/>
                  <a:satMod val="160000"/>
                  <a:alpha val="75000"/>
                </a:srgbClr>
              </a:gs>
              <a:gs pos="100000">
                <a:srgbClr val="FFFF00">
                  <a:tint val="23500"/>
                  <a:satMod val="160000"/>
                  <a:alpha val="7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300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528"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anim calcmode="lin" valueType="num">
                                      <p:cBhvr>
                                        <p:cTn id="14" dur="500" fill="hold"/>
                                        <p:tgtEl>
                                          <p:spTgt spid="9"/>
                                        </p:tgtEl>
                                        <p:attrNameLst>
                                          <p:attrName>ppt_x</p:attrName>
                                        </p:attrNameLst>
                                      </p:cBhvr>
                                      <p:tavLst>
                                        <p:tav tm="0">
                                          <p:val>
                                            <p:fltVal val="0.5"/>
                                          </p:val>
                                        </p:tav>
                                        <p:tav tm="100000">
                                          <p:val>
                                            <p:strVal val="#ppt_x"/>
                                          </p:val>
                                        </p:tav>
                                      </p:tavLst>
                                    </p:anim>
                                    <p:anim calcmode="lin" valueType="num">
                                      <p:cBhvr>
                                        <p:cTn id="15" dur="500" fill="hold"/>
                                        <p:tgtEl>
                                          <p:spTgt spid="9"/>
                                        </p:tgtEl>
                                        <p:attrNameLst>
                                          <p:attrName>ppt_y</p:attrName>
                                        </p:attrNameLst>
                                      </p:cBhvr>
                                      <p:tavLst>
                                        <p:tav tm="0">
                                          <p:val>
                                            <p:fltVal val="0.5"/>
                                          </p:val>
                                        </p:tav>
                                        <p:tav tm="100000">
                                          <p:val>
                                            <p:strVal val="#ppt_y"/>
                                          </p:val>
                                        </p:tav>
                                      </p:tavLst>
                                    </p:anim>
                                  </p:childTnLst>
                                </p:cTn>
                              </p:par>
                              <p:par>
                                <p:cTn id="16" presetID="53" presetClass="entr" presetSubtype="52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anim calcmode="lin" valueType="num">
                                      <p:cBhvr>
                                        <p:cTn id="21" dur="500" fill="hold"/>
                                        <p:tgtEl>
                                          <p:spTgt spid="11"/>
                                        </p:tgtEl>
                                        <p:attrNameLst>
                                          <p:attrName>ppt_x</p:attrName>
                                        </p:attrNameLst>
                                      </p:cBhvr>
                                      <p:tavLst>
                                        <p:tav tm="0">
                                          <p:val>
                                            <p:fltVal val="0.5"/>
                                          </p:val>
                                        </p:tav>
                                        <p:tav tm="100000">
                                          <p:val>
                                            <p:strVal val="#ppt_x"/>
                                          </p:val>
                                        </p:tav>
                                      </p:tavLst>
                                    </p:anim>
                                    <p:anim calcmode="lin" valueType="num">
                                      <p:cBhvr>
                                        <p:cTn id="22" dur="500" fill="hold"/>
                                        <p:tgtEl>
                                          <p:spTgt spid="11"/>
                                        </p:tgtEl>
                                        <p:attrNameLst>
                                          <p:attrName>ppt_y</p:attrName>
                                        </p:attrNameLst>
                                      </p:cBhvr>
                                      <p:tavLst>
                                        <p:tav tm="0">
                                          <p:val>
                                            <p:fltVal val="0.5"/>
                                          </p:val>
                                        </p:tav>
                                        <p:tav tm="100000">
                                          <p:val>
                                            <p:strVal val="#ppt_y"/>
                                          </p:val>
                                        </p:tav>
                                      </p:tavLst>
                                    </p:anim>
                                  </p:childTnLst>
                                </p:cTn>
                              </p:par>
                              <p:par>
                                <p:cTn id="23" presetID="53" presetClass="entr" presetSubtype="528"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fltVal val="0.5"/>
                                          </p:val>
                                        </p:tav>
                                        <p:tav tm="100000">
                                          <p:val>
                                            <p:strVal val="#ppt_x"/>
                                          </p:val>
                                        </p:tav>
                                      </p:tavLst>
                                    </p:anim>
                                    <p:anim calcmode="lin" valueType="num">
                                      <p:cBhvr>
                                        <p:cTn id="29" dur="500" fill="hold"/>
                                        <p:tgtEl>
                                          <p:spTgt spid="14"/>
                                        </p:tgtEl>
                                        <p:attrNameLst>
                                          <p:attrName>ppt_y</p:attrName>
                                        </p:attrNameLst>
                                      </p:cBhvr>
                                      <p:tavLst>
                                        <p:tav tm="0">
                                          <p:val>
                                            <p:fltVal val="0.5"/>
                                          </p:val>
                                        </p:tav>
                                        <p:tav tm="100000">
                                          <p:val>
                                            <p:strVal val="#ppt_y"/>
                                          </p:val>
                                        </p:tav>
                                      </p:tavLst>
                                    </p:anim>
                                  </p:childTnLst>
                                </p:cTn>
                              </p:par>
                              <p:par>
                                <p:cTn id="30" presetID="53" presetClass="entr" presetSubtype="528"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anim calcmode="lin" valueType="num">
                                      <p:cBhvr>
                                        <p:cTn id="35" dur="500" fill="hold"/>
                                        <p:tgtEl>
                                          <p:spTgt spid="15"/>
                                        </p:tgtEl>
                                        <p:attrNameLst>
                                          <p:attrName>ppt_x</p:attrName>
                                        </p:attrNameLst>
                                      </p:cBhvr>
                                      <p:tavLst>
                                        <p:tav tm="0">
                                          <p:val>
                                            <p:fltVal val="0.5"/>
                                          </p:val>
                                        </p:tav>
                                        <p:tav tm="100000">
                                          <p:val>
                                            <p:strVal val="#ppt_x"/>
                                          </p:val>
                                        </p:tav>
                                      </p:tavLst>
                                    </p:anim>
                                    <p:anim calcmode="lin" valueType="num">
                                      <p:cBhvr>
                                        <p:cTn id="36" dur="500" fill="hold"/>
                                        <p:tgtEl>
                                          <p:spTgt spid="15"/>
                                        </p:tgtEl>
                                        <p:attrNameLst>
                                          <p:attrName>ppt_y</p:attrName>
                                        </p:attrNameLst>
                                      </p:cBhvr>
                                      <p:tavLst>
                                        <p:tav tm="0">
                                          <p:val>
                                            <p:fltVal val="0.5"/>
                                          </p:val>
                                        </p:tav>
                                        <p:tav tm="100000">
                                          <p:val>
                                            <p:strVal val="#ppt_y"/>
                                          </p:val>
                                        </p:tav>
                                      </p:tavLst>
                                    </p:anim>
                                  </p:childTnLst>
                                </p:cTn>
                              </p:par>
                              <p:par>
                                <p:cTn id="37" presetID="53" presetClass="entr" presetSubtype="528"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anim calcmode="lin" valueType="num">
                                      <p:cBhvr>
                                        <p:cTn id="42" dur="500" fill="hold"/>
                                        <p:tgtEl>
                                          <p:spTgt spid="16"/>
                                        </p:tgtEl>
                                        <p:attrNameLst>
                                          <p:attrName>ppt_x</p:attrName>
                                        </p:attrNameLst>
                                      </p:cBhvr>
                                      <p:tavLst>
                                        <p:tav tm="0">
                                          <p:val>
                                            <p:fltVal val="0.5"/>
                                          </p:val>
                                        </p:tav>
                                        <p:tav tm="100000">
                                          <p:val>
                                            <p:strVal val="#ppt_x"/>
                                          </p:val>
                                        </p:tav>
                                      </p:tavLst>
                                    </p:anim>
                                    <p:anim calcmode="lin" valueType="num">
                                      <p:cBhvr>
                                        <p:cTn id="43" dur="500" fill="hold"/>
                                        <p:tgtEl>
                                          <p:spTgt spid="16"/>
                                        </p:tgtEl>
                                        <p:attrNameLst>
                                          <p:attrName>ppt_y</p:attrName>
                                        </p:attrNameLst>
                                      </p:cBhvr>
                                      <p:tavLst>
                                        <p:tav tm="0">
                                          <p:val>
                                            <p:fltVal val="0.5"/>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4"/>
                                        </p:tgtEl>
                                      </p:cBhvr>
                                    </p:animEffect>
                                    <p:set>
                                      <p:cBhvr>
                                        <p:cTn id="48" dur="1" fill="hold">
                                          <p:stCondLst>
                                            <p:cond delay="499"/>
                                          </p:stCondLst>
                                        </p:cTn>
                                        <p:tgtEl>
                                          <p:spTgt spid="1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11"/>
                                        </p:tgtEl>
                                      </p:cBhvr>
                                    </p:animEffect>
                                    <p:set>
                                      <p:cBhvr>
                                        <p:cTn id="53" dur="1" fill="hold">
                                          <p:stCondLst>
                                            <p:cond delay="499"/>
                                          </p:stCondLst>
                                        </p:cTn>
                                        <p:tgtEl>
                                          <p:spTgt spid="11"/>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500"/>
                                        <p:tgtEl>
                                          <p:spTgt spid="16"/>
                                        </p:tgtEl>
                                      </p:cBhvr>
                                    </p:animEffect>
                                    <p:set>
                                      <p:cBhvr>
                                        <p:cTn id="63"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4" grpId="0" animBg="1"/>
      <p:bldP spid="14" grpId="1" animBg="1"/>
      <p:bldP spid="15" grpId="0" animBg="1"/>
      <p:bldP spid="15" grpId="1" animBg="1"/>
      <p:bldP spid="16" grpId="0" animBg="1"/>
      <p:bldP spid="16"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549AE-E83A-F241-BA2F-2972D7A41489}"/>
              </a:ext>
            </a:extLst>
          </p:cNvPr>
          <p:cNvSpPr>
            <a:spLocks noGrp="1"/>
          </p:cNvSpPr>
          <p:nvPr>
            <p:ph type="title"/>
          </p:nvPr>
        </p:nvSpPr>
        <p:spPr/>
        <p:txBody>
          <a:bodyPr>
            <a:normAutofit fontScale="90000"/>
          </a:bodyPr>
          <a:lstStyle/>
          <a:p>
            <a:r>
              <a:rPr lang="en-US" sz="3200" dirty="0"/>
              <a:t>DPU: Arithmetic Throughput vs. Operational Intensity</a:t>
            </a:r>
          </a:p>
        </p:txBody>
      </p:sp>
      <p:pic>
        <p:nvPicPr>
          <p:cNvPr id="14" name="Picture 13">
            <a:extLst>
              <a:ext uri="{FF2B5EF4-FFF2-40B4-BE49-F238E27FC236}">
                <a16:creationId xmlns:a16="http://schemas.microsoft.com/office/drawing/2014/main" id="{B0D2C28D-09D2-3E45-802E-950C770ECC7E}"/>
              </a:ext>
            </a:extLst>
          </p:cNvPr>
          <p:cNvPicPr>
            <a:picLocks noChangeAspect="1"/>
          </p:cNvPicPr>
          <p:nvPr/>
        </p:nvPicPr>
        <p:blipFill>
          <a:blip r:embed="rId2"/>
          <a:stretch>
            <a:fillRect/>
          </a:stretch>
        </p:blipFill>
        <p:spPr>
          <a:xfrm>
            <a:off x="-382" y="876821"/>
            <a:ext cx="9151034" cy="5549031"/>
          </a:xfrm>
          <a:prstGeom prst="rect">
            <a:avLst/>
          </a:prstGeom>
          <a:solidFill>
            <a:schemeClr val="bg1"/>
          </a:solidFill>
        </p:spPr>
      </p:pic>
      <p:sp>
        <p:nvSpPr>
          <p:cNvPr id="15" name="Rounded Rectangle 14">
            <a:extLst>
              <a:ext uri="{FF2B5EF4-FFF2-40B4-BE49-F238E27FC236}">
                <a16:creationId xmlns:a16="http://schemas.microsoft.com/office/drawing/2014/main" id="{447F69F8-B4F7-9E47-A369-FFAD15353934}"/>
              </a:ext>
            </a:extLst>
          </p:cNvPr>
          <p:cNvSpPr/>
          <p:nvPr/>
        </p:nvSpPr>
        <p:spPr>
          <a:xfrm flipV="1">
            <a:off x="72351" y="1433383"/>
            <a:ext cx="8991801" cy="4896000"/>
          </a:xfrm>
          <a:prstGeom prst="roundRect">
            <a:avLst>
              <a:gd name="adj" fmla="val 4412"/>
            </a:avLst>
          </a:prstGeom>
          <a:gradFill flip="none" rotWithShape="1">
            <a:gsLst>
              <a:gs pos="0">
                <a:srgbClr val="FFFF00">
                  <a:tint val="66000"/>
                  <a:satMod val="160000"/>
                  <a:alpha val="90000"/>
                </a:srgbClr>
              </a:gs>
              <a:gs pos="50000">
                <a:srgbClr val="FFFF00">
                  <a:tint val="44500"/>
                  <a:satMod val="160000"/>
                  <a:alpha val="90000"/>
                </a:srgbClr>
              </a:gs>
              <a:gs pos="100000">
                <a:srgbClr val="FFFF00">
                  <a:tint val="23500"/>
                  <a:satMod val="160000"/>
                  <a:alpha val="9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300C09F-C747-2541-A3E2-DA1C4501C185}"/>
              </a:ext>
            </a:extLst>
          </p:cNvPr>
          <p:cNvPicPr>
            <a:picLocks noChangeAspect="1"/>
          </p:cNvPicPr>
          <p:nvPr/>
        </p:nvPicPr>
        <p:blipFill>
          <a:blip r:embed="rId3"/>
          <a:stretch>
            <a:fillRect/>
          </a:stretch>
        </p:blipFill>
        <p:spPr>
          <a:xfrm>
            <a:off x="313689" y="2997200"/>
            <a:ext cx="7630365" cy="3144783"/>
          </a:xfrm>
          <a:prstGeom prst="rect">
            <a:avLst/>
          </a:prstGeom>
        </p:spPr>
      </p:pic>
    </p:spTree>
    <p:extLst>
      <p:ext uri="{BB962C8B-B14F-4D97-AF65-F5344CB8AC3E}">
        <p14:creationId xmlns:p14="http://schemas.microsoft.com/office/powerpoint/2010/main" val="94124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par>
                                <p:cTn id="10" presetID="0" presetClass="path" presetSubtype="0" accel="50000" decel="50000" fill="hold" nodeType="withEffect">
                                  <p:stCondLst>
                                    <p:cond delay="0"/>
                                  </p:stCondLst>
                                  <p:childTnLst>
                                    <p:animMotion origin="layout" path="M -0.00677 0.02269 L 0.05434 -0.10694 " pathEditMode="relative" rAng="0" ptsTypes="AA">
                                      <p:cBhvr>
                                        <p:cTn id="11" dur="1000" fill="hold"/>
                                        <p:tgtEl>
                                          <p:spTgt spid="4"/>
                                        </p:tgtEl>
                                        <p:attrNameLst>
                                          <p:attrName>ppt_x</p:attrName>
                                          <p:attrName>ppt_y</p:attrName>
                                        </p:attrNameLst>
                                      </p:cBhvr>
                                      <p:rCtr x="3056" y="-6481"/>
                                    </p:animMotion>
                                  </p:childTnLst>
                                </p:cTn>
                              </p:par>
                              <p:par>
                                <p:cTn id="12" presetID="6" presetClass="emph" presetSubtype="0" fill="hold" nodeType="withEffect">
                                  <p:stCondLst>
                                    <p:cond delay="0"/>
                                  </p:stCondLst>
                                  <p:childTnLst>
                                    <p:animScale>
                                      <p:cBhvr>
                                        <p:cTn id="13" dur="1000" fill="hold"/>
                                        <p:tgtEl>
                                          <p:spTgt spid="4"/>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1AAED-456D-7249-8063-DA02B88BB783}"/>
              </a:ext>
            </a:extLst>
          </p:cNvPr>
          <p:cNvSpPr>
            <a:spLocks noGrp="1"/>
          </p:cNvSpPr>
          <p:nvPr>
            <p:ph type="title"/>
          </p:nvPr>
        </p:nvSpPr>
        <p:spPr/>
        <p:txBody>
          <a:bodyPr>
            <a:normAutofit fontScale="90000"/>
          </a:bodyPr>
          <a:lstStyle/>
          <a:p>
            <a:r>
              <a:rPr lang="en-US" dirty="0"/>
              <a:t>DPU Pipeline</a:t>
            </a:r>
          </a:p>
        </p:txBody>
      </p:sp>
      <p:sp>
        <p:nvSpPr>
          <p:cNvPr id="3" name="Content Placeholder 2">
            <a:extLst>
              <a:ext uri="{FF2B5EF4-FFF2-40B4-BE49-F238E27FC236}">
                <a16:creationId xmlns:a16="http://schemas.microsoft.com/office/drawing/2014/main" id="{34706610-9631-964A-ABB4-DB863A1DD544}"/>
              </a:ext>
            </a:extLst>
          </p:cNvPr>
          <p:cNvSpPr>
            <a:spLocks noGrp="1"/>
          </p:cNvSpPr>
          <p:nvPr>
            <p:ph idx="1"/>
          </p:nvPr>
        </p:nvSpPr>
        <p:spPr>
          <a:xfrm>
            <a:off x="169011" y="936172"/>
            <a:ext cx="4867518" cy="5293805"/>
          </a:xfrm>
        </p:spPr>
        <p:txBody>
          <a:bodyPr>
            <a:normAutofit/>
          </a:bodyPr>
          <a:lstStyle/>
          <a:p>
            <a:r>
              <a:rPr lang="en-US" dirty="0"/>
              <a:t>In-order pipeline</a:t>
            </a:r>
          </a:p>
          <a:p>
            <a:pPr lvl="1"/>
            <a:r>
              <a:rPr lang="en-US" dirty="0"/>
              <a:t>Up to </a:t>
            </a:r>
            <a:r>
              <a:rPr lang="en-US" dirty="0">
                <a:solidFill>
                  <a:srgbClr val="0070C0"/>
                </a:solidFill>
              </a:rPr>
              <a:t>425 MHz </a:t>
            </a:r>
          </a:p>
          <a:p>
            <a:r>
              <a:rPr lang="en-US" dirty="0">
                <a:solidFill>
                  <a:srgbClr val="C00000"/>
                </a:solidFill>
              </a:rPr>
              <a:t>Fine-grain multithreaded</a:t>
            </a:r>
          </a:p>
          <a:p>
            <a:pPr lvl="1"/>
            <a:r>
              <a:rPr lang="en-US" dirty="0"/>
              <a:t>24 hardware threads</a:t>
            </a:r>
          </a:p>
          <a:p>
            <a:r>
              <a:rPr lang="en-US" dirty="0"/>
              <a:t>14 pipeline stages</a:t>
            </a:r>
          </a:p>
          <a:p>
            <a:pPr lvl="1"/>
            <a:r>
              <a:rPr lang="en-US" sz="2200" dirty="0">
                <a:solidFill>
                  <a:schemeClr val="accent6"/>
                </a:solidFill>
              </a:rPr>
              <a:t>DISPATCH</a:t>
            </a:r>
            <a:r>
              <a:rPr lang="en-US" sz="2200" dirty="0"/>
              <a:t>: Thread selection</a:t>
            </a:r>
          </a:p>
          <a:p>
            <a:pPr lvl="1"/>
            <a:r>
              <a:rPr lang="en-US" sz="2200" dirty="0">
                <a:solidFill>
                  <a:schemeClr val="accent2"/>
                </a:solidFill>
              </a:rPr>
              <a:t>FETCH</a:t>
            </a:r>
            <a:r>
              <a:rPr lang="en-US" sz="2200" dirty="0"/>
              <a:t>: Instruction fetch</a:t>
            </a:r>
          </a:p>
          <a:p>
            <a:pPr lvl="1"/>
            <a:r>
              <a:rPr lang="en-US" sz="2200" dirty="0">
                <a:solidFill>
                  <a:schemeClr val="accent2">
                    <a:lumMod val="75000"/>
                  </a:schemeClr>
                </a:solidFill>
              </a:rPr>
              <a:t>READOP</a:t>
            </a:r>
            <a:r>
              <a:rPr lang="en-US" sz="2200" dirty="0"/>
              <a:t>: Register file</a:t>
            </a:r>
          </a:p>
          <a:p>
            <a:pPr lvl="1"/>
            <a:r>
              <a:rPr lang="en-US" sz="2200" dirty="0">
                <a:solidFill>
                  <a:schemeClr val="accent6"/>
                </a:solidFill>
              </a:rPr>
              <a:t>FORMAT</a:t>
            </a:r>
            <a:r>
              <a:rPr lang="en-US" sz="2200" dirty="0"/>
              <a:t>: Operand formatting</a:t>
            </a:r>
          </a:p>
          <a:p>
            <a:pPr lvl="1"/>
            <a:r>
              <a:rPr lang="en-US" sz="2200" dirty="0">
                <a:solidFill>
                  <a:srgbClr val="009193"/>
                </a:solidFill>
              </a:rPr>
              <a:t>ALU</a:t>
            </a:r>
            <a:r>
              <a:rPr lang="en-US" sz="2200" dirty="0"/>
              <a:t>: Operation and WRAM</a:t>
            </a:r>
          </a:p>
          <a:p>
            <a:pPr lvl="1"/>
            <a:r>
              <a:rPr lang="en-US" sz="2200" dirty="0">
                <a:solidFill>
                  <a:schemeClr val="accent6">
                    <a:lumMod val="75000"/>
                  </a:schemeClr>
                </a:solidFill>
              </a:rPr>
              <a:t>MERGE</a:t>
            </a:r>
            <a:r>
              <a:rPr lang="en-US" sz="2200" dirty="0"/>
              <a:t>: Result formatting</a:t>
            </a:r>
          </a:p>
        </p:txBody>
      </p:sp>
      <p:grpSp>
        <p:nvGrpSpPr>
          <p:cNvPr id="9" name="Group 8">
            <a:extLst>
              <a:ext uri="{FF2B5EF4-FFF2-40B4-BE49-F238E27FC236}">
                <a16:creationId xmlns:a16="http://schemas.microsoft.com/office/drawing/2014/main" id="{54C09A52-4D4A-8C48-B643-7D44B82414CE}"/>
              </a:ext>
            </a:extLst>
          </p:cNvPr>
          <p:cNvGrpSpPr>
            <a:grpSpLocks noChangeAspect="1"/>
          </p:cNvGrpSpPr>
          <p:nvPr/>
        </p:nvGrpSpPr>
        <p:grpSpPr>
          <a:xfrm>
            <a:off x="4614455" y="1575476"/>
            <a:ext cx="4529545" cy="4185524"/>
            <a:chOff x="4468932" y="1423074"/>
            <a:chExt cx="4675068" cy="4320000"/>
          </a:xfrm>
        </p:grpSpPr>
        <p:pic>
          <p:nvPicPr>
            <p:cNvPr id="4" name="Picture 3">
              <a:extLst>
                <a:ext uri="{FF2B5EF4-FFF2-40B4-BE49-F238E27FC236}">
                  <a16:creationId xmlns:a16="http://schemas.microsoft.com/office/drawing/2014/main" id="{497A6990-9AB4-2141-A33B-F8053BE58020}"/>
                </a:ext>
              </a:extLst>
            </p:cNvPr>
            <p:cNvPicPr>
              <a:picLocks noChangeAspect="1"/>
            </p:cNvPicPr>
            <p:nvPr/>
          </p:nvPicPr>
          <p:blipFill>
            <a:blip r:embed="rId3"/>
            <a:stretch>
              <a:fillRect/>
            </a:stretch>
          </p:blipFill>
          <p:spPr>
            <a:xfrm>
              <a:off x="4468932" y="1423074"/>
              <a:ext cx="4675068" cy="4320000"/>
            </a:xfrm>
            <a:prstGeom prst="rect">
              <a:avLst/>
            </a:prstGeom>
          </p:spPr>
        </p:pic>
        <p:sp>
          <p:nvSpPr>
            <p:cNvPr id="8" name="TextBox 7">
              <a:extLst>
                <a:ext uri="{FF2B5EF4-FFF2-40B4-BE49-F238E27FC236}">
                  <a16:creationId xmlns:a16="http://schemas.microsoft.com/office/drawing/2014/main" id="{21ECD6D3-4270-804B-A640-A464BC491D66}"/>
                </a:ext>
              </a:extLst>
            </p:cNvPr>
            <p:cNvSpPr txBox="1"/>
            <p:nvPr/>
          </p:nvSpPr>
          <p:spPr>
            <a:xfrm>
              <a:off x="7357185" y="3060398"/>
              <a:ext cx="1743320" cy="31766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To the DMA engine</a:t>
              </a:r>
            </a:p>
          </p:txBody>
        </p:sp>
      </p:grpSp>
    </p:spTree>
    <p:extLst>
      <p:ext uri="{BB962C8B-B14F-4D97-AF65-F5344CB8AC3E}">
        <p14:creationId xmlns:p14="http://schemas.microsoft.com/office/powerpoint/2010/main" val="342719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1AAED-456D-7249-8063-DA02B88BB783}"/>
              </a:ext>
            </a:extLst>
          </p:cNvPr>
          <p:cNvSpPr>
            <a:spLocks noGrp="1"/>
          </p:cNvSpPr>
          <p:nvPr>
            <p:ph type="title"/>
          </p:nvPr>
        </p:nvSpPr>
        <p:spPr/>
        <p:txBody>
          <a:bodyPr>
            <a:normAutofit fontScale="90000"/>
          </a:bodyPr>
          <a:lstStyle/>
          <a:p>
            <a:r>
              <a:rPr lang="en-US" dirty="0"/>
              <a:t>DPU Instruction Set Architecture</a:t>
            </a:r>
          </a:p>
        </p:txBody>
      </p:sp>
      <p:sp>
        <p:nvSpPr>
          <p:cNvPr id="3" name="Content Placeholder 2">
            <a:extLst>
              <a:ext uri="{FF2B5EF4-FFF2-40B4-BE49-F238E27FC236}">
                <a16:creationId xmlns:a16="http://schemas.microsoft.com/office/drawing/2014/main" id="{34706610-9631-964A-ABB4-DB863A1DD544}"/>
              </a:ext>
            </a:extLst>
          </p:cNvPr>
          <p:cNvSpPr>
            <a:spLocks noGrp="1"/>
          </p:cNvSpPr>
          <p:nvPr>
            <p:ph idx="1"/>
          </p:nvPr>
        </p:nvSpPr>
        <p:spPr>
          <a:xfrm>
            <a:off x="169011" y="936172"/>
            <a:ext cx="3869590" cy="5293805"/>
          </a:xfrm>
        </p:spPr>
        <p:txBody>
          <a:bodyPr>
            <a:normAutofit/>
          </a:bodyPr>
          <a:lstStyle/>
          <a:p>
            <a:r>
              <a:rPr lang="en-US" dirty="0"/>
              <a:t>Specific 32-bit ISA</a:t>
            </a:r>
          </a:p>
          <a:p>
            <a:pPr lvl="1"/>
            <a:r>
              <a:rPr lang="en-US" dirty="0"/>
              <a:t>Aiming at scalar, in-order, and multithreaded implementation</a:t>
            </a:r>
          </a:p>
          <a:p>
            <a:pPr lvl="1"/>
            <a:r>
              <a:rPr lang="en-US" dirty="0"/>
              <a:t>Allowing compilation of 64-bit C code</a:t>
            </a:r>
          </a:p>
          <a:p>
            <a:pPr lvl="1"/>
            <a:r>
              <a:rPr lang="en-US" dirty="0"/>
              <a:t>LLVM/Clang compiler</a:t>
            </a:r>
          </a:p>
        </p:txBody>
      </p:sp>
      <p:pic>
        <p:nvPicPr>
          <p:cNvPr id="5" name="Picture 4">
            <a:extLst>
              <a:ext uri="{FF2B5EF4-FFF2-40B4-BE49-F238E27FC236}">
                <a16:creationId xmlns:a16="http://schemas.microsoft.com/office/drawing/2014/main" id="{A80B585E-867C-894A-8067-48E225FED127}"/>
              </a:ext>
            </a:extLst>
          </p:cNvPr>
          <p:cNvPicPr>
            <a:picLocks noChangeAspect="1"/>
          </p:cNvPicPr>
          <p:nvPr/>
        </p:nvPicPr>
        <p:blipFill>
          <a:blip r:embed="rId3"/>
          <a:stretch>
            <a:fillRect/>
          </a:stretch>
        </p:blipFill>
        <p:spPr>
          <a:xfrm>
            <a:off x="4038600" y="990600"/>
            <a:ext cx="4788408" cy="5029840"/>
          </a:xfrm>
          <a:prstGeom prst="rect">
            <a:avLst/>
          </a:prstGeom>
        </p:spPr>
      </p:pic>
      <p:sp>
        <p:nvSpPr>
          <p:cNvPr id="10" name="TextBox 9">
            <a:extLst>
              <a:ext uri="{FF2B5EF4-FFF2-40B4-BE49-F238E27FC236}">
                <a16:creationId xmlns:a16="http://schemas.microsoft.com/office/drawing/2014/main" id="{7264B0B0-3656-9843-B341-86EF3DE228D7}"/>
              </a:ext>
            </a:extLst>
          </p:cNvPr>
          <p:cNvSpPr txBox="1"/>
          <p:nvPr/>
        </p:nvSpPr>
        <p:spPr>
          <a:xfrm>
            <a:off x="6122421" y="6106866"/>
            <a:ext cx="2704587" cy="24622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panose="020B0600070205080204" pitchFamily="34" charset="-128"/>
                <a:cs typeface="Calibri" panose="020F0502020204030204" pitchFamily="34" charset="0"/>
              </a:rPr>
              <a:t>https://</a:t>
            </a:r>
            <a:r>
              <a:rPr kumimoji="0" lang="en-US" sz="1000" b="0" i="0" u="none" strike="noStrike" kern="1200" cap="none" spc="0" normalizeH="0" baseline="0" noProof="0" dirty="0" err="1">
                <a:ln>
                  <a:noFill/>
                </a:ln>
                <a:solidFill>
                  <a:srgbClr val="0070C0"/>
                </a:solidFill>
                <a:effectLst/>
                <a:uLnTx/>
                <a:uFillTx/>
                <a:latin typeface="Calibri" panose="020F0502020204030204" pitchFamily="34" charset="0"/>
                <a:ea typeface="ＭＳ Ｐゴシック" panose="020B0600070205080204" pitchFamily="34" charset="-128"/>
                <a:cs typeface="Calibri" panose="020F0502020204030204" pitchFamily="34" charset="0"/>
              </a:rPr>
              <a:t>sdk.upmem.com</a:t>
            </a:r>
            <a:r>
              <a:rPr kumimoji="0" lang="en-US" sz="10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panose="020B0600070205080204" pitchFamily="34" charset="-128"/>
                <a:cs typeface="Calibri" panose="020F0502020204030204" pitchFamily="34" charset="0"/>
              </a:rPr>
              <a:t>/2021.2.0/201_IS.html#</a:t>
            </a:r>
          </a:p>
        </p:txBody>
      </p:sp>
    </p:spTree>
    <p:extLst>
      <p:ext uri="{BB962C8B-B14F-4D97-AF65-F5344CB8AC3E}">
        <p14:creationId xmlns:p14="http://schemas.microsoft.com/office/powerpoint/2010/main" val="296998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More on the UPMEM PIM System</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https://www.youtube.com/watch?v=Sscy1Wrr22A&amp;list=PL5Q2soXY2Zi9xidyIgBxUz7xRPS-wisBN&amp;index=26</a:t>
            </a: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4" name="Picture 3">
            <a:extLst>
              <a:ext uri="{FF2B5EF4-FFF2-40B4-BE49-F238E27FC236}">
                <a16:creationId xmlns:a16="http://schemas.microsoft.com/office/drawing/2014/main" id="{BC9E9B4F-8A34-9544-86B1-2FE3041A688A}"/>
              </a:ext>
            </a:extLst>
          </p:cNvPr>
          <p:cNvPicPr>
            <a:picLocks noChangeAspect="1"/>
          </p:cNvPicPr>
          <p:nvPr/>
        </p:nvPicPr>
        <p:blipFill>
          <a:blip r:embed="rId3"/>
          <a:stretch>
            <a:fillRect/>
          </a:stretch>
        </p:blipFill>
        <p:spPr>
          <a:xfrm>
            <a:off x="609600" y="929271"/>
            <a:ext cx="7848600" cy="5511108"/>
          </a:xfrm>
          <a:prstGeom prst="rect">
            <a:avLst/>
          </a:prstGeom>
        </p:spPr>
      </p:pic>
      <p:pic>
        <p:nvPicPr>
          <p:cNvPr id="6" name="Picture 5" descr="safari.png">
            <a:extLst>
              <a:ext uri="{FF2B5EF4-FFF2-40B4-BE49-F238E27FC236}">
                <a16:creationId xmlns:a16="http://schemas.microsoft.com/office/drawing/2014/main" id="{E7DE6E56-0386-60EA-52A5-EE1B2DE79B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
        <p:nvSpPr>
          <p:cNvPr id="8" name="Slide Number Placeholder 3">
            <a:extLst>
              <a:ext uri="{FF2B5EF4-FFF2-40B4-BE49-F238E27FC236}">
                <a16:creationId xmlns:a16="http://schemas.microsoft.com/office/drawing/2014/main" id="{5E74B1E3-EC5F-061D-071E-9A588C5F70BB}"/>
              </a:ext>
            </a:extLst>
          </p:cNvPr>
          <p:cNvSpPr>
            <a:spLocks noGrp="1"/>
          </p:cNvSpPr>
          <p:nvPr>
            <p:ph type="sldNum" sz="quarter" idx="11"/>
          </p:nvPr>
        </p:nvSpPr>
        <p:spPr>
          <a:xfrm>
            <a:off x="6732240"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44612919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BC16C-9759-FC44-89ED-791187DE959D}"/>
              </a:ext>
            </a:extLst>
          </p:cNvPr>
          <p:cNvSpPr>
            <a:spLocks noGrp="1"/>
          </p:cNvSpPr>
          <p:nvPr>
            <p:ph type="title"/>
          </p:nvPr>
        </p:nvSpPr>
        <p:spPr>
          <a:xfrm>
            <a:off x="228600" y="152400"/>
            <a:ext cx="9023920" cy="1066800"/>
          </a:xfrm>
        </p:spPr>
        <p:txBody>
          <a:bodyPr/>
          <a:lstStyle/>
          <a:p>
            <a:r>
              <a:rPr lang="en-US" sz="3200" dirty="0"/>
              <a:t>Experimental Analysis of the UPMEM PIM Engine</a:t>
            </a:r>
            <a:endParaRPr lang="en-US" sz="2400" dirty="0"/>
          </a:p>
        </p:txBody>
      </p:sp>
      <p:sp>
        <p:nvSpPr>
          <p:cNvPr id="3" name="Content Placeholder 2">
            <a:extLst>
              <a:ext uri="{FF2B5EF4-FFF2-40B4-BE49-F238E27FC236}">
                <a16:creationId xmlns:a16="http://schemas.microsoft.com/office/drawing/2014/main" id="{61439010-5FA7-AA42-A731-A388AD812771}"/>
              </a:ext>
            </a:extLst>
          </p:cNvPr>
          <p:cNvSpPr>
            <a:spLocks noGrp="1"/>
          </p:cNvSpPr>
          <p:nvPr>
            <p:ph idx="1"/>
          </p:nvPr>
        </p:nvSpPr>
        <p:spPr/>
        <p:txBody>
          <a:bodyPr/>
          <a:lstStyle/>
          <a:p>
            <a:endParaRPr lang="en-US" dirty="0"/>
          </a:p>
        </p:txBody>
      </p:sp>
      <p:sp>
        <p:nvSpPr>
          <p:cNvPr id="6" name="TextBox 5">
            <a:extLst>
              <a:ext uri="{FF2B5EF4-FFF2-40B4-BE49-F238E27FC236}">
                <a16:creationId xmlns:a16="http://schemas.microsoft.com/office/drawing/2014/main" id="{104A979B-A23E-4F49-9F1F-3DE77918710A}"/>
              </a:ext>
            </a:extLst>
          </p:cNvPr>
          <p:cNvSpPr txBox="1"/>
          <p:nvPr/>
        </p:nvSpPr>
        <p:spPr>
          <a:xfrm>
            <a:off x="4355976" y="6502956"/>
            <a:ext cx="424827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https://arxiv.org/pdf/2105.03814.pdf</a:t>
            </a:r>
            <a:r>
              <a:rPr kumimoji="0" lang="en-US" sz="16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4" name="Picture 3">
            <a:extLst>
              <a:ext uri="{FF2B5EF4-FFF2-40B4-BE49-F238E27FC236}">
                <a16:creationId xmlns:a16="http://schemas.microsoft.com/office/drawing/2014/main" id="{17AE92A9-1CB3-0F44-AB44-B64795F93A90}"/>
              </a:ext>
            </a:extLst>
          </p:cNvPr>
          <p:cNvPicPr>
            <a:picLocks noChangeAspect="1"/>
          </p:cNvPicPr>
          <p:nvPr/>
        </p:nvPicPr>
        <p:blipFill>
          <a:blip r:embed="rId3"/>
          <a:stretch>
            <a:fillRect/>
          </a:stretch>
        </p:blipFill>
        <p:spPr>
          <a:xfrm>
            <a:off x="1541793" y="905635"/>
            <a:ext cx="5628366" cy="5663281"/>
          </a:xfrm>
          <a:prstGeom prst="rect">
            <a:avLst/>
          </a:prstGeom>
        </p:spPr>
      </p:pic>
      <p:pic>
        <p:nvPicPr>
          <p:cNvPr id="5" name="Picture 4" descr="safari.png">
            <a:extLst>
              <a:ext uri="{FF2B5EF4-FFF2-40B4-BE49-F238E27FC236}">
                <a16:creationId xmlns:a16="http://schemas.microsoft.com/office/drawing/2014/main" id="{065F8AC9-DB91-C5D1-4CA8-CB6986925D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
        <p:nvSpPr>
          <p:cNvPr id="7" name="Slide Number Placeholder 3">
            <a:extLst>
              <a:ext uri="{FF2B5EF4-FFF2-40B4-BE49-F238E27FC236}">
                <a16:creationId xmlns:a16="http://schemas.microsoft.com/office/drawing/2014/main" id="{0C81AE94-D179-72DC-8683-CB3767EE718B}"/>
              </a:ext>
            </a:extLst>
          </p:cNvPr>
          <p:cNvSpPr>
            <a:spLocks noGrp="1"/>
          </p:cNvSpPr>
          <p:nvPr>
            <p:ph type="sldNum" sz="quarter" idx="11"/>
          </p:nvPr>
        </p:nvSpPr>
        <p:spPr>
          <a:xfrm>
            <a:off x="6732240"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7882363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C3E8E-0D66-4B42-A09B-0EA6C9449CE0}"/>
              </a:ext>
            </a:extLst>
          </p:cNvPr>
          <p:cNvSpPr>
            <a:spLocks noGrp="1"/>
          </p:cNvSpPr>
          <p:nvPr>
            <p:ph type="title"/>
          </p:nvPr>
        </p:nvSpPr>
        <p:spPr/>
        <p:txBody>
          <a:bodyPr/>
          <a:lstStyle/>
          <a:p>
            <a:r>
              <a:rPr lang="en-US" dirty="0"/>
              <a:t>Recent SRC TECHCON Presentation</a:t>
            </a:r>
          </a:p>
        </p:txBody>
      </p:sp>
      <p:sp>
        <p:nvSpPr>
          <p:cNvPr id="3" name="Content Placeholder 2">
            <a:extLst>
              <a:ext uri="{FF2B5EF4-FFF2-40B4-BE49-F238E27FC236}">
                <a16:creationId xmlns:a16="http://schemas.microsoft.com/office/drawing/2014/main" id="{9B6CB1FC-4914-CE40-BC66-64BE3F801B6D}"/>
              </a:ext>
            </a:extLst>
          </p:cNvPr>
          <p:cNvSpPr>
            <a:spLocks noGrp="1"/>
          </p:cNvSpPr>
          <p:nvPr>
            <p:ph idx="1"/>
          </p:nvPr>
        </p:nvSpPr>
        <p:spPr>
          <a:xfrm>
            <a:off x="228600" y="908720"/>
            <a:ext cx="8610600" cy="5123656"/>
          </a:xfrm>
        </p:spPr>
        <p:txBody>
          <a:bodyPr/>
          <a:lstStyle/>
          <a:p>
            <a:pPr marL="0" indent="0">
              <a:buNone/>
            </a:pPr>
            <a:endParaRPr lang="en-US" sz="400" dirty="0"/>
          </a:p>
          <a:p>
            <a:r>
              <a:rPr lang="en-US" sz="2000" dirty="0">
                <a:solidFill>
                  <a:srgbClr val="0000FF"/>
                </a:solidFill>
              </a:rPr>
              <a:t>Dr. Juan Gomez-Luna</a:t>
            </a:r>
          </a:p>
          <a:p>
            <a:pPr lvl="1"/>
            <a:r>
              <a:rPr lang="en-US" sz="1800" dirty="0"/>
              <a:t>Benchmarking Memory-Centric Computing Systems: Analysis of Real Processing-in-Memory Hardware</a:t>
            </a:r>
          </a:p>
          <a:p>
            <a:pPr lvl="1"/>
            <a:r>
              <a:rPr lang="en-US" sz="1800" dirty="0"/>
              <a:t>Based on two major works</a:t>
            </a:r>
          </a:p>
          <a:p>
            <a:pPr lvl="2"/>
            <a:r>
              <a:rPr lang="en-US" sz="1600" dirty="0">
                <a:solidFill>
                  <a:srgbClr val="0000FF"/>
                </a:solidFill>
                <a:hlinkClick r:id="rId2">
                  <a:extLst>
                    <a:ext uri="{A12FA001-AC4F-418D-AE19-62706E023703}">
                      <ahyp:hlinkClr xmlns:ahyp="http://schemas.microsoft.com/office/drawing/2018/hyperlinkcolor" val="tx"/>
                    </a:ext>
                  </a:extLst>
                </a:hlinkClick>
              </a:rPr>
              <a:t>https://arxiv.org/pdf/2105.03814.pdf</a:t>
            </a:r>
            <a:r>
              <a:rPr lang="en-US" sz="1600" dirty="0">
                <a:solidFill>
                  <a:srgbClr val="0000FF"/>
                </a:solidFill>
              </a:rPr>
              <a:t> </a:t>
            </a:r>
          </a:p>
          <a:p>
            <a:pPr lvl="2"/>
            <a:r>
              <a:rPr lang="en-US" sz="1600" dirty="0">
                <a:solidFill>
                  <a:srgbClr val="0000FF"/>
                </a:solidFill>
                <a:hlinkClick r:id="rId3">
                  <a:extLst>
                    <a:ext uri="{A12FA001-AC4F-418D-AE19-62706E023703}">
                      <ahyp:hlinkClr xmlns:ahyp="http://schemas.microsoft.com/office/drawing/2018/hyperlinkcolor" val="tx"/>
                    </a:ext>
                  </a:extLst>
                </a:hlinkClick>
              </a:rPr>
              <a:t>https://arxiv.org/pdf/2207.07886.pdf</a:t>
            </a:r>
            <a:r>
              <a:rPr lang="en-US" sz="1600" dirty="0">
                <a:solidFill>
                  <a:srgbClr val="0000FF"/>
                </a:solidFill>
              </a:rPr>
              <a:t> </a:t>
            </a:r>
          </a:p>
          <a:p>
            <a:pPr lvl="1"/>
            <a:endParaRPr lang="en-US" sz="1800" dirty="0">
              <a:solidFill>
                <a:srgbClr val="7030A0"/>
              </a:solidFill>
            </a:endParaRPr>
          </a:p>
          <a:p>
            <a:endParaRPr lang="en-US" sz="400" dirty="0">
              <a:solidFill>
                <a:srgbClr val="0000FF"/>
              </a:solidFill>
            </a:endParaRPr>
          </a:p>
          <a:p>
            <a:endParaRPr lang="en-US" sz="400" dirty="0">
              <a:solidFill>
                <a:srgbClr val="0000FF"/>
              </a:solidFill>
            </a:endParaRPr>
          </a:p>
          <a:p>
            <a:pPr marL="344487" lvl="1" indent="0">
              <a:buNone/>
            </a:pPr>
            <a:endParaRPr lang="en-US" dirty="0"/>
          </a:p>
        </p:txBody>
      </p:sp>
      <p:sp>
        <p:nvSpPr>
          <p:cNvPr id="4" name="Slide Number Placeholder 3">
            <a:extLst>
              <a:ext uri="{FF2B5EF4-FFF2-40B4-BE49-F238E27FC236}">
                <a16:creationId xmlns:a16="http://schemas.microsoft.com/office/drawing/2014/main" id="{39A137F2-11EA-384B-AE75-DB8ACDDA94B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D8D4B166-DB52-E19C-06F3-08AE7C311AA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940152" y="1821910"/>
            <a:ext cx="1574084" cy="1895122"/>
          </a:xfrm>
          <a:prstGeom prst="rect">
            <a:avLst/>
          </a:prstGeom>
        </p:spPr>
      </p:pic>
      <p:pic>
        <p:nvPicPr>
          <p:cNvPr id="5" name="Picture 4">
            <a:extLst>
              <a:ext uri="{FF2B5EF4-FFF2-40B4-BE49-F238E27FC236}">
                <a16:creationId xmlns:a16="http://schemas.microsoft.com/office/drawing/2014/main" id="{BDAA8BAB-3A1F-51A4-6FE8-11C12BD602DB}"/>
              </a:ext>
            </a:extLst>
          </p:cNvPr>
          <p:cNvPicPr>
            <a:picLocks noChangeAspect="1"/>
          </p:cNvPicPr>
          <p:nvPr/>
        </p:nvPicPr>
        <p:blipFill>
          <a:blip r:embed="rId5"/>
          <a:stretch>
            <a:fillRect/>
          </a:stretch>
        </p:blipFill>
        <p:spPr>
          <a:xfrm>
            <a:off x="0" y="3789040"/>
            <a:ext cx="9144000" cy="2527123"/>
          </a:xfrm>
          <a:prstGeom prst="rect">
            <a:avLst/>
          </a:prstGeom>
        </p:spPr>
      </p:pic>
      <p:sp>
        <p:nvSpPr>
          <p:cNvPr id="6" name="TextBox 5">
            <a:extLst>
              <a:ext uri="{FF2B5EF4-FFF2-40B4-BE49-F238E27FC236}">
                <a16:creationId xmlns:a16="http://schemas.microsoft.com/office/drawing/2014/main" id="{A67BFC93-2FEB-043F-059C-46A5FFAB9787}"/>
              </a:ext>
            </a:extLst>
          </p:cNvPr>
          <p:cNvSpPr txBox="1"/>
          <p:nvPr/>
        </p:nvSpPr>
        <p:spPr>
          <a:xfrm>
            <a:off x="1835696" y="6419364"/>
            <a:ext cx="62424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6">
                  <a:extLst>
                    <a:ext uri="{A12FA001-AC4F-418D-AE19-62706E023703}">
                      <ahyp:hlinkClr xmlns:ahyp="http://schemas.microsoft.com/office/drawing/2018/hyperlinkcolor" val="tx"/>
                    </a:ext>
                  </a:extLst>
                </a:hlinkClick>
              </a:rPr>
              <a:t>https://www.youtube.com/watch?v=nphV36SrysA</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pic>
        <p:nvPicPr>
          <p:cNvPr id="8" name="Picture 7">
            <a:extLst>
              <a:ext uri="{FF2B5EF4-FFF2-40B4-BE49-F238E27FC236}">
                <a16:creationId xmlns:a16="http://schemas.microsoft.com/office/drawing/2014/main" id="{C711645F-23A3-68C2-501C-55D24552EF56}"/>
              </a:ext>
            </a:extLst>
          </p:cNvPr>
          <p:cNvPicPr>
            <a:picLocks noChangeAspect="1"/>
          </p:cNvPicPr>
          <p:nvPr/>
        </p:nvPicPr>
        <p:blipFill>
          <a:blip r:embed="rId7"/>
          <a:stretch>
            <a:fillRect/>
          </a:stretch>
        </p:blipFill>
        <p:spPr>
          <a:xfrm>
            <a:off x="4818568" y="4034963"/>
            <a:ext cx="3563888" cy="2437275"/>
          </a:xfrm>
          <a:prstGeom prst="rect">
            <a:avLst/>
          </a:prstGeom>
        </p:spPr>
      </p:pic>
    </p:spTree>
    <p:extLst>
      <p:ext uri="{BB962C8B-B14F-4D97-AF65-F5344CB8AC3E}">
        <p14:creationId xmlns:p14="http://schemas.microsoft.com/office/powerpoint/2010/main" val="205246766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B4B3C-102E-0749-B552-796F5010686A}"/>
              </a:ext>
            </a:extLst>
          </p:cNvPr>
          <p:cNvSpPr>
            <a:spLocks noGrp="1"/>
          </p:cNvSpPr>
          <p:nvPr>
            <p:ph type="title"/>
          </p:nvPr>
        </p:nvSpPr>
        <p:spPr>
          <a:xfrm>
            <a:off x="228600" y="152400"/>
            <a:ext cx="9144000" cy="1066800"/>
          </a:xfrm>
        </p:spPr>
        <p:txBody>
          <a:bodyPr/>
          <a:lstStyle/>
          <a:p>
            <a:r>
              <a:rPr lang="en-US" dirty="0"/>
              <a:t>UPMEM PIM System Summary &amp; Analysis</a:t>
            </a:r>
          </a:p>
        </p:txBody>
      </p:sp>
      <p:sp>
        <p:nvSpPr>
          <p:cNvPr id="3" name="Content Placeholder 2">
            <a:extLst>
              <a:ext uri="{FF2B5EF4-FFF2-40B4-BE49-F238E27FC236}">
                <a16:creationId xmlns:a16="http://schemas.microsoft.com/office/drawing/2014/main" id="{CBBEF26E-87B8-BF44-B23F-EFB5C9479699}"/>
              </a:ext>
            </a:extLst>
          </p:cNvPr>
          <p:cNvSpPr>
            <a:spLocks noGrp="1"/>
          </p:cNvSpPr>
          <p:nvPr>
            <p:ph idx="1"/>
          </p:nvPr>
        </p:nvSpPr>
        <p:spPr/>
        <p:txBody>
          <a:bodyPr/>
          <a:lstStyle/>
          <a:p>
            <a:r>
              <a:rPr lang="en-US" sz="1800" dirty="0"/>
              <a:t>Juan Gomez-Luna, Izzat El Hajj, Ivan Fernandez, Christina </a:t>
            </a:r>
            <a:r>
              <a:rPr lang="en-US" sz="1800" dirty="0" err="1"/>
              <a:t>Giannoula</a:t>
            </a:r>
            <a:r>
              <a:rPr lang="en-US" sz="1800" dirty="0"/>
              <a:t>, Geraldo F. Oliveira,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"Benchmarking Memory-Centric Computing Systems: Analysis of Real Processing-in-Memory Hardware"</a:t>
            </a:r>
            <a:br>
              <a:rPr lang="en-US" sz="1800" dirty="0"/>
            </a:br>
            <a:r>
              <a:rPr lang="en-US" sz="1800" i="1" dirty="0"/>
              <a:t>Invited Paper at </a:t>
            </a:r>
            <a:r>
              <a:rPr lang="en-US" sz="1800" i="1" dirty="0">
                <a:hlinkClick r:id="rId3"/>
              </a:rPr>
              <a:t>Workshop on Computing with Unconventional Technologies</a:t>
            </a:r>
            <a:r>
              <a:rPr lang="en-US" sz="1800" i="1" dirty="0"/>
              <a:t> (</a:t>
            </a:r>
            <a:r>
              <a:rPr lang="en-US" sz="1800" b="1" i="1" dirty="0"/>
              <a:t>CUT</a:t>
            </a:r>
            <a:r>
              <a:rPr lang="en-US" sz="1800" i="1" dirty="0"/>
              <a:t>)</a:t>
            </a:r>
            <a:r>
              <a:rPr lang="en-US" sz="1800" dirty="0"/>
              <a:t>, Virtual, October 2021.</a:t>
            </a:r>
            <a:br>
              <a:rPr lang="en-US" sz="1800" dirty="0"/>
            </a:br>
            <a:r>
              <a:rPr lang="en-US" sz="1800" dirty="0"/>
              <a:t>[</a:t>
            </a:r>
            <a:r>
              <a:rPr lang="en-US" sz="1800" dirty="0">
                <a:hlinkClick r:id="rId4"/>
              </a:rPr>
              <a:t>arXiv version</a:t>
            </a:r>
            <a:r>
              <a:rPr lang="en-US" sz="1800" dirty="0"/>
              <a:t>]</a:t>
            </a:r>
            <a:br>
              <a:rPr lang="en-US" sz="1800" dirty="0"/>
            </a:br>
            <a:r>
              <a:rPr lang="en-US" sz="1800" dirty="0"/>
              <a:t>[</a:t>
            </a:r>
            <a:r>
              <a:rPr lang="en-US" sz="1800" dirty="0">
                <a:hlinkClick r:id="rId5"/>
              </a:rPr>
              <a:t>PrIM Benchmarks Source Code</a:t>
            </a:r>
            <a:r>
              <a:rPr lang="en-US" sz="1800" dirty="0"/>
              <a:t>]</a:t>
            </a:r>
            <a:br>
              <a:rPr lang="en-US" sz="1800" dirty="0"/>
            </a:br>
            <a:r>
              <a:rPr lang="en-US" sz="1800" dirty="0"/>
              <a:t>[</a:t>
            </a:r>
            <a:r>
              <a:rPr lang="en-US" sz="1800" dirty="0">
                <a:hlinkClick r:id="rId6"/>
              </a:rPr>
              <a:t>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Talk Video</a:t>
            </a:r>
            <a:r>
              <a:rPr lang="en-US" sz="1800" dirty="0"/>
              <a:t> (37 minutes)]</a:t>
            </a:r>
            <a:br>
              <a:rPr lang="en-US" sz="1800" dirty="0"/>
            </a:br>
            <a:r>
              <a:rPr lang="en-US" sz="1800" dirty="0"/>
              <a:t>[</a:t>
            </a:r>
            <a:r>
              <a:rPr lang="en-US" sz="1800" dirty="0">
                <a:hlinkClick r:id="rId9"/>
              </a:rPr>
              <a:t>Lightning Talk Video</a:t>
            </a:r>
            <a:r>
              <a:rPr lang="en-US" sz="1800" dirty="0"/>
              <a:t> (3 minutes)]</a:t>
            </a:r>
          </a:p>
          <a:p>
            <a:pPr marL="0" indent="0">
              <a:buNone/>
            </a:pPr>
            <a:br>
              <a:rPr lang="en-US" sz="1800" dirty="0"/>
            </a:br>
            <a:endParaRPr lang="en-US" sz="1800" dirty="0"/>
          </a:p>
        </p:txBody>
      </p:sp>
      <p:sp>
        <p:nvSpPr>
          <p:cNvPr id="4" name="Slide Number Placeholder 3">
            <a:extLst>
              <a:ext uri="{FF2B5EF4-FFF2-40B4-BE49-F238E27FC236}">
                <a16:creationId xmlns:a16="http://schemas.microsoft.com/office/drawing/2014/main" id="{3EF8F996-348D-6443-A1C1-C9253E466AD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7CAC91B0-BB0B-4C48-9D6B-CAAE99B4F34C}"/>
              </a:ext>
            </a:extLst>
          </p:cNvPr>
          <p:cNvPicPr>
            <a:picLocks noChangeAspect="1"/>
          </p:cNvPicPr>
          <p:nvPr/>
        </p:nvPicPr>
        <p:blipFill>
          <a:blip r:embed="rId10"/>
          <a:stretch>
            <a:fillRect/>
          </a:stretch>
        </p:blipFill>
        <p:spPr>
          <a:xfrm>
            <a:off x="0" y="4437112"/>
            <a:ext cx="9144000" cy="1879085"/>
          </a:xfrm>
          <a:prstGeom prst="rect">
            <a:avLst/>
          </a:prstGeom>
        </p:spPr>
      </p:pic>
      <p:pic>
        <p:nvPicPr>
          <p:cNvPr id="6" name="Picture 5" descr="safari.png">
            <a:extLst>
              <a:ext uri="{FF2B5EF4-FFF2-40B4-BE49-F238E27FC236}">
                <a16:creationId xmlns:a16="http://schemas.microsoft.com/office/drawing/2014/main" id="{34EE5AF2-7E96-6DBA-A7FE-C4D4F35B668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93855141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A0BFA-30BB-EE4C-8007-65EFDB0848B3}"/>
              </a:ext>
            </a:extLst>
          </p:cNvPr>
          <p:cNvSpPr>
            <a:spLocks noGrp="1"/>
          </p:cNvSpPr>
          <p:nvPr>
            <p:ph type="title"/>
          </p:nvPr>
        </p:nvSpPr>
        <p:spPr/>
        <p:txBody>
          <a:bodyPr>
            <a:normAutofit/>
          </a:bodyPr>
          <a:lstStyle/>
          <a:p>
            <a:r>
              <a:rPr lang="en-US" sz="3600" dirty="0"/>
              <a:t>Understanding a Modern PIM Architecture</a:t>
            </a:r>
          </a:p>
        </p:txBody>
      </p:sp>
      <p:pic>
        <p:nvPicPr>
          <p:cNvPr id="3" name="Picture 2">
            <a:extLst>
              <a:ext uri="{FF2B5EF4-FFF2-40B4-BE49-F238E27FC236}">
                <a16:creationId xmlns:a16="http://schemas.microsoft.com/office/drawing/2014/main" id="{5AE2DC3F-D55F-A442-8922-084467A414D2}"/>
              </a:ext>
            </a:extLst>
          </p:cNvPr>
          <p:cNvPicPr>
            <a:picLocks noChangeAspect="1"/>
          </p:cNvPicPr>
          <p:nvPr/>
        </p:nvPicPr>
        <p:blipFill>
          <a:blip r:embed="rId3"/>
          <a:stretch>
            <a:fillRect/>
          </a:stretch>
        </p:blipFill>
        <p:spPr>
          <a:xfrm>
            <a:off x="0" y="1268760"/>
            <a:ext cx="9144000" cy="4033049"/>
          </a:xfrm>
          <a:prstGeom prst="rect">
            <a:avLst/>
          </a:prstGeom>
        </p:spPr>
      </p:pic>
      <p:sp>
        <p:nvSpPr>
          <p:cNvPr id="5" name="Subtitle 1">
            <a:extLst>
              <a:ext uri="{FF2B5EF4-FFF2-40B4-BE49-F238E27FC236}">
                <a16:creationId xmlns:a16="http://schemas.microsoft.com/office/drawing/2014/main" id="{CB9DA8F8-FC8B-B715-1A5B-06010ACBBBEC}"/>
              </a:ext>
            </a:extLst>
          </p:cNvPr>
          <p:cNvSpPr txBox="1">
            <a:spLocks/>
          </p:cNvSpPr>
          <p:nvPr/>
        </p:nvSpPr>
        <p:spPr>
          <a:xfrm>
            <a:off x="1106731" y="5525569"/>
            <a:ext cx="6858000" cy="803991"/>
          </a:xfrm>
          <a:prstGeom prst="rect">
            <a:avLst/>
          </a:prstGeom>
        </p:spPr>
        <p:txBody>
          <a:bodyPr vert="horz" lIns="91440" tIns="45720" rIns="91440" bIns="45720" rtlCol="0">
            <a:normAutofit/>
          </a:bodyPr>
          <a:lstStyle>
            <a:lvl1pPr marL="0" indent="0" algn="ctr" defTabSz="914354" rtl="0" eaLnBrk="1" latinLnBrk="0" hangingPunct="1">
              <a:lnSpc>
                <a:spcPct val="90000"/>
              </a:lnSpc>
              <a:spcBef>
                <a:spcPts val="1000"/>
              </a:spcBef>
              <a:buFont typeface="Arial" panose="020B0604020202020204" pitchFamily="34" charset="0"/>
              <a:buNone/>
              <a:defRPr sz="3200" b="1" i="0" kern="1200" baseline="0">
                <a:solidFill>
                  <a:schemeClr val="tx1"/>
                </a:solidFill>
                <a:latin typeface="+mj-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https://arxiv.org/pdf/2105.03814.pdf</a:t>
            </a:r>
            <a:endParaRPr kumimoji="0" lang="en-US" sz="2000" b="1" i="0" u="sng"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https://github.com/CMU-SAFARI/prim-benchmarks</a:t>
            </a:r>
            <a:endParaRPr kumimoji="0" 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00539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9118B-F903-D2F5-1913-CB7625020800}"/>
              </a:ext>
            </a:extLst>
          </p:cNvPr>
          <p:cNvSpPr>
            <a:spLocks noGrp="1"/>
          </p:cNvSpPr>
          <p:nvPr>
            <p:ph type="title"/>
          </p:nvPr>
        </p:nvSpPr>
        <p:spPr/>
        <p:txBody>
          <a:bodyPr/>
          <a:lstStyle/>
          <a:p>
            <a:r>
              <a:rPr lang="en-US" dirty="0"/>
              <a:t>When to Employ PNM</a:t>
            </a:r>
          </a:p>
        </p:txBody>
      </p:sp>
      <p:sp>
        <p:nvSpPr>
          <p:cNvPr id="5" name="Oval 4">
            <a:extLst>
              <a:ext uri="{FF2B5EF4-FFF2-40B4-BE49-F238E27FC236}">
                <a16:creationId xmlns:a16="http://schemas.microsoft.com/office/drawing/2014/main" id="{83008A33-9A59-14B4-0E72-53734DB83FBF}"/>
              </a:ext>
            </a:extLst>
          </p:cNvPr>
          <p:cNvSpPr/>
          <p:nvPr/>
        </p:nvSpPr>
        <p:spPr>
          <a:xfrm>
            <a:off x="2973154" y="2305585"/>
            <a:ext cx="3211232" cy="1524000"/>
          </a:xfrm>
          <a:prstGeom prst="ellipse">
            <a:avLst/>
          </a:prstGeom>
          <a:solidFill>
            <a:schemeClr val="tx1">
              <a:lumMod val="50000"/>
              <a:lumOff val="5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50" normalizeH="0" baseline="0" noProof="0" dirty="0">
                <a:ln>
                  <a:noFill/>
                </a:ln>
                <a:solidFill>
                  <a:prstClr val="white"/>
                </a:solidFill>
                <a:effectLst/>
                <a:uLnTx/>
                <a:uFillTx/>
                <a:latin typeface="Gill Sans MT" panose="020B0502020104020203" pitchFamily="34" charset="77"/>
                <a:ea typeface="+mn-ea"/>
                <a:cs typeface="+mn-cs"/>
              </a:rPr>
              <a:t>Processing-near-Memory</a:t>
            </a:r>
          </a:p>
        </p:txBody>
      </p:sp>
      <p:grpSp>
        <p:nvGrpSpPr>
          <p:cNvPr id="6" name="Group 5">
            <a:extLst>
              <a:ext uri="{FF2B5EF4-FFF2-40B4-BE49-F238E27FC236}">
                <a16:creationId xmlns:a16="http://schemas.microsoft.com/office/drawing/2014/main" id="{95766393-7192-3032-9301-FE76ABAED477}"/>
              </a:ext>
            </a:extLst>
          </p:cNvPr>
          <p:cNvGrpSpPr/>
          <p:nvPr/>
        </p:nvGrpSpPr>
        <p:grpSpPr>
          <a:xfrm>
            <a:off x="2878320" y="726328"/>
            <a:ext cx="4195700" cy="1596033"/>
            <a:chOff x="3073303" y="1009850"/>
            <a:chExt cx="4195700" cy="1906011"/>
          </a:xfrm>
        </p:grpSpPr>
        <p:sp>
          <p:nvSpPr>
            <p:cNvPr id="7" name="TextBox 6">
              <a:extLst>
                <a:ext uri="{FF2B5EF4-FFF2-40B4-BE49-F238E27FC236}">
                  <a16:creationId xmlns:a16="http://schemas.microsoft.com/office/drawing/2014/main" id="{BB4C4E2A-7282-00A6-BE59-A2861B45EEFE}"/>
                </a:ext>
              </a:extLst>
            </p:cNvPr>
            <p:cNvSpPr txBox="1"/>
            <p:nvPr/>
          </p:nvSpPr>
          <p:spPr>
            <a:xfrm>
              <a:off x="3073303" y="1009850"/>
              <a:ext cx="4195700" cy="91888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Mobile consumer workloads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(GoogleWL</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2</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p>
          </p:txBody>
        </p:sp>
        <p:sp>
          <p:nvSpPr>
            <p:cNvPr id="8" name="Freeform: Shape 14">
              <a:extLst>
                <a:ext uri="{FF2B5EF4-FFF2-40B4-BE49-F238E27FC236}">
                  <a16:creationId xmlns:a16="http://schemas.microsoft.com/office/drawing/2014/main" id="{C6C736EF-4683-8D61-699F-49BADFB4E529}"/>
                </a:ext>
              </a:extLst>
            </p:cNvPr>
            <p:cNvSpPr/>
            <p:nvPr/>
          </p:nvSpPr>
          <p:spPr>
            <a:xfrm>
              <a:off x="4907738" y="1889401"/>
              <a:ext cx="245642" cy="1026460"/>
            </a:xfrm>
            <a:custGeom>
              <a:avLst/>
              <a:gdLst>
                <a:gd name="connsiteX0" fmla="*/ 0 w 255373"/>
                <a:gd name="connsiteY0" fmla="*/ 1087395 h 1087395"/>
                <a:gd name="connsiteX1" fmla="*/ 255373 w 255373"/>
                <a:gd name="connsiteY1" fmla="*/ 0 h 1087395"/>
              </a:gdLst>
              <a:ahLst/>
              <a:cxnLst>
                <a:cxn ang="0">
                  <a:pos x="connsiteX0" y="connsiteY0"/>
                </a:cxn>
                <a:cxn ang="0">
                  <a:pos x="connsiteX1" y="connsiteY1"/>
                </a:cxn>
              </a:cxnLst>
              <a:rect l="l" t="t" r="r" b="b"/>
              <a:pathLst>
                <a:path w="255373" h="1087395">
                  <a:moveTo>
                    <a:pt x="0" y="1087395"/>
                  </a:moveTo>
                  <a:lnTo>
                    <a:pt x="255373" y="0"/>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9" name="Group 8">
            <a:extLst>
              <a:ext uri="{FF2B5EF4-FFF2-40B4-BE49-F238E27FC236}">
                <a16:creationId xmlns:a16="http://schemas.microsoft.com/office/drawing/2014/main" id="{786E10C9-364F-FFAA-1CC1-F9B9BF36383D}"/>
              </a:ext>
            </a:extLst>
          </p:cNvPr>
          <p:cNvGrpSpPr/>
          <p:nvPr/>
        </p:nvGrpSpPr>
        <p:grpSpPr>
          <a:xfrm>
            <a:off x="6078311" y="1818163"/>
            <a:ext cx="2818725" cy="988283"/>
            <a:chOff x="6204399" y="2374826"/>
            <a:chExt cx="2818725" cy="988283"/>
          </a:xfrm>
        </p:grpSpPr>
        <p:sp>
          <p:nvSpPr>
            <p:cNvPr id="10" name="TextBox 9">
              <a:extLst>
                <a:ext uri="{FF2B5EF4-FFF2-40B4-BE49-F238E27FC236}">
                  <a16:creationId xmlns:a16="http://schemas.microsoft.com/office/drawing/2014/main" id="{6655F6D9-C74A-8E9A-F7DB-9BDEE628DF61}"/>
                </a:ext>
              </a:extLst>
            </p:cNvPr>
            <p:cNvSpPr txBox="1"/>
            <p:nvPr/>
          </p:nvSpPr>
          <p:spPr>
            <a:xfrm>
              <a:off x="6428888" y="2374826"/>
              <a:ext cx="2594236"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Neural networks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 </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r>
                <a:rPr kumimoji="0" lang="en-US" sz="2000" b="1" i="0" u="none" strike="noStrike" kern="1200" cap="none" spc="0" normalizeH="0" baseline="0" noProof="0" dirty="0" err="1">
                  <a:ln>
                    <a:noFill/>
                  </a:ln>
                  <a:solidFill>
                    <a:prstClr val="black">
                      <a:lumMod val="75000"/>
                      <a:lumOff val="25000"/>
                    </a:prstClr>
                  </a:solidFill>
                  <a:effectLst/>
                  <a:uLnTx/>
                  <a:uFillTx/>
                  <a:latin typeface="Gill Sans MT" panose="020B0502020104020203" pitchFamily="34" charset="77"/>
                  <a:ea typeface="+mn-ea"/>
                  <a:cs typeface="+mn-cs"/>
                </a:rPr>
                <a:t>GoogleWL</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2</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p>
          </p:txBody>
        </p:sp>
        <p:sp>
          <p:nvSpPr>
            <p:cNvPr id="11" name="Freeform: Shape 15">
              <a:extLst>
                <a:ext uri="{FF2B5EF4-FFF2-40B4-BE49-F238E27FC236}">
                  <a16:creationId xmlns:a16="http://schemas.microsoft.com/office/drawing/2014/main" id="{A11D5239-4027-8E79-0849-88A1DC48D684}"/>
                </a:ext>
              </a:extLst>
            </p:cNvPr>
            <p:cNvSpPr/>
            <p:nvPr/>
          </p:nvSpPr>
          <p:spPr>
            <a:xfrm>
              <a:off x="6204399" y="2870886"/>
              <a:ext cx="729800" cy="492223"/>
            </a:xfrm>
            <a:custGeom>
              <a:avLst/>
              <a:gdLst>
                <a:gd name="connsiteX0" fmla="*/ 0 w 906162"/>
                <a:gd name="connsiteY0" fmla="*/ 329514 h 329514"/>
                <a:gd name="connsiteX1" fmla="*/ 906162 w 906162"/>
                <a:gd name="connsiteY1" fmla="*/ 0 h 329514"/>
              </a:gdLst>
              <a:ahLst/>
              <a:cxnLst>
                <a:cxn ang="0">
                  <a:pos x="connsiteX0" y="connsiteY0"/>
                </a:cxn>
                <a:cxn ang="0">
                  <a:pos x="connsiteX1" y="connsiteY1"/>
                </a:cxn>
              </a:cxnLst>
              <a:rect l="l" t="t" r="r" b="b"/>
              <a:pathLst>
                <a:path w="906162" h="329514">
                  <a:moveTo>
                    <a:pt x="0" y="329514"/>
                  </a:moveTo>
                  <a:lnTo>
                    <a:pt x="906162" y="0"/>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77"/>
                <a:ea typeface="+mn-ea"/>
                <a:cs typeface="+mn-cs"/>
              </a:endParaRPr>
            </a:p>
          </p:txBody>
        </p:sp>
      </p:grpSp>
      <p:grpSp>
        <p:nvGrpSpPr>
          <p:cNvPr id="12" name="Group 11">
            <a:extLst>
              <a:ext uri="{FF2B5EF4-FFF2-40B4-BE49-F238E27FC236}">
                <a16:creationId xmlns:a16="http://schemas.microsoft.com/office/drawing/2014/main" id="{5D931A69-AE50-8794-3A40-26BA70F9B50D}"/>
              </a:ext>
            </a:extLst>
          </p:cNvPr>
          <p:cNvGrpSpPr/>
          <p:nvPr/>
        </p:nvGrpSpPr>
        <p:grpSpPr>
          <a:xfrm>
            <a:off x="57877" y="1461673"/>
            <a:ext cx="3114524" cy="1223332"/>
            <a:chOff x="718785" y="1853584"/>
            <a:chExt cx="3342415" cy="1146543"/>
          </a:xfrm>
        </p:grpSpPr>
        <p:sp>
          <p:nvSpPr>
            <p:cNvPr id="13" name="TextBox 12">
              <a:extLst>
                <a:ext uri="{FF2B5EF4-FFF2-40B4-BE49-F238E27FC236}">
                  <a16:creationId xmlns:a16="http://schemas.microsoft.com/office/drawing/2014/main" id="{2D63117D-5128-3DC7-2D76-C28ABDB1B7D2}"/>
                </a:ext>
              </a:extLst>
            </p:cNvPr>
            <p:cNvSpPr txBox="1"/>
            <p:nvPr/>
          </p:nvSpPr>
          <p:spPr>
            <a:xfrm>
              <a:off x="718785" y="1853584"/>
              <a:ext cx="2882390" cy="7211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Graph processing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(Tesseract</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1</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p>
          </p:txBody>
        </p:sp>
        <p:sp>
          <p:nvSpPr>
            <p:cNvPr id="14" name="Freeform: Shape 16">
              <a:extLst>
                <a:ext uri="{FF2B5EF4-FFF2-40B4-BE49-F238E27FC236}">
                  <a16:creationId xmlns:a16="http://schemas.microsoft.com/office/drawing/2014/main" id="{C326B063-158D-D167-A508-1495101E2DA2}"/>
                </a:ext>
              </a:extLst>
            </p:cNvPr>
            <p:cNvSpPr/>
            <p:nvPr/>
          </p:nvSpPr>
          <p:spPr>
            <a:xfrm>
              <a:off x="3047999" y="2285999"/>
              <a:ext cx="1013201" cy="714128"/>
            </a:xfrm>
            <a:custGeom>
              <a:avLst/>
              <a:gdLst>
                <a:gd name="connsiteX0" fmla="*/ 848497 w 848497"/>
                <a:gd name="connsiteY0" fmla="*/ 667265 h 667265"/>
                <a:gd name="connsiteX1" fmla="*/ 0 w 848497"/>
                <a:gd name="connsiteY1" fmla="*/ 0 h 667265"/>
              </a:gdLst>
              <a:ahLst/>
              <a:cxnLst>
                <a:cxn ang="0">
                  <a:pos x="connsiteX0" y="connsiteY0"/>
                </a:cxn>
                <a:cxn ang="0">
                  <a:pos x="connsiteX1" y="connsiteY1"/>
                </a:cxn>
              </a:cxnLst>
              <a:rect l="l" t="t" r="r" b="b"/>
              <a:pathLst>
                <a:path w="848497" h="667265">
                  <a:moveTo>
                    <a:pt x="848497" y="667265"/>
                  </a:moveTo>
                  <a:lnTo>
                    <a:pt x="0" y="0"/>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77"/>
                <a:ea typeface="+mn-ea"/>
                <a:cs typeface="+mn-cs"/>
              </a:endParaRPr>
            </a:p>
          </p:txBody>
        </p:sp>
      </p:grpSp>
      <p:grpSp>
        <p:nvGrpSpPr>
          <p:cNvPr id="15" name="Group 14">
            <a:extLst>
              <a:ext uri="{FF2B5EF4-FFF2-40B4-BE49-F238E27FC236}">
                <a16:creationId xmlns:a16="http://schemas.microsoft.com/office/drawing/2014/main" id="{20F9361A-3561-3F72-EB70-E5F52DA665C5}"/>
              </a:ext>
            </a:extLst>
          </p:cNvPr>
          <p:cNvGrpSpPr/>
          <p:nvPr/>
        </p:nvGrpSpPr>
        <p:grpSpPr>
          <a:xfrm>
            <a:off x="991661" y="3668461"/>
            <a:ext cx="3037883" cy="1378984"/>
            <a:chOff x="2414397" y="4686438"/>
            <a:chExt cx="3037883" cy="1378984"/>
          </a:xfrm>
        </p:grpSpPr>
        <p:sp>
          <p:nvSpPr>
            <p:cNvPr id="16" name="TextBox 15">
              <a:extLst>
                <a:ext uri="{FF2B5EF4-FFF2-40B4-BE49-F238E27FC236}">
                  <a16:creationId xmlns:a16="http://schemas.microsoft.com/office/drawing/2014/main" id="{E3CBFC93-1627-82D5-1761-61B3CCFCB7B8}"/>
                </a:ext>
              </a:extLst>
            </p:cNvPr>
            <p:cNvSpPr txBox="1"/>
            <p:nvPr/>
          </p:nvSpPr>
          <p:spPr>
            <a:xfrm>
              <a:off x="2414397" y="5295981"/>
              <a:ext cx="3037883"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Time series 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(NATSA</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6</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endParaRPr kumimoji="0" lang="en-US" sz="20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endParaRPr>
            </a:p>
          </p:txBody>
        </p:sp>
        <p:sp>
          <p:nvSpPr>
            <p:cNvPr id="17" name="Freeform: Shape 18">
              <a:extLst>
                <a:ext uri="{FF2B5EF4-FFF2-40B4-BE49-F238E27FC236}">
                  <a16:creationId xmlns:a16="http://schemas.microsoft.com/office/drawing/2014/main" id="{B1FFC3DA-0BE9-6EDD-0CAF-377408B9C8EA}"/>
                </a:ext>
              </a:extLst>
            </p:cNvPr>
            <p:cNvSpPr/>
            <p:nvPr/>
          </p:nvSpPr>
          <p:spPr>
            <a:xfrm>
              <a:off x="4085967" y="4686438"/>
              <a:ext cx="890244" cy="692870"/>
            </a:xfrm>
            <a:custGeom>
              <a:avLst/>
              <a:gdLst>
                <a:gd name="connsiteX0" fmla="*/ 345989 w 345989"/>
                <a:gd name="connsiteY0" fmla="*/ 0 h 1194487"/>
                <a:gd name="connsiteX1" fmla="*/ 0 w 345989"/>
                <a:gd name="connsiteY1" fmla="*/ 1194487 h 1194487"/>
              </a:gdLst>
              <a:ahLst/>
              <a:cxnLst>
                <a:cxn ang="0">
                  <a:pos x="connsiteX0" y="connsiteY0"/>
                </a:cxn>
                <a:cxn ang="0">
                  <a:pos x="connsiteX1" y="connsiteY1"/>
                </a:cxn>
              </a:cxnLst>
              <a:rect l="l" t="t" r="r" b="b"/>
              <a:pathLst>
                <a:path w="345989" h="1194487">
                  <a:moveTo>
                    <a:pt x="345989" y="0"/>
                  </a:moveTo>
                  <a:lnTo>
                    <a:pt x="0" y="1194487"/>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pitchFamily="34" charset="77"/>
                <a:ea typeface="+mn-ea"/>
                <a:cs typeface="+mn-cs"/>
              </a:endParaRPr>
            </a:p>
          </p:txBody>
        </p:sp>
      </p:grpSp>
      <p:grpSp>
        <p:nvGrpSpPr>
          <p:cNvPr id="18" name="Group 17">
            <a:extLst>
              <a:ext uri="{FF2B5EF4-FFF2-40B4-BE49-F238E27FC236}">
                <a16:creationId xmlns:a16="http://schemas.microsoft.com/office/drawing/2014/main" id="{161E6B0E-50AA-E4B9-3717-B8825FA5CDFE}"/>
              </a:ext>
            </a:extLst>
          </p:cNvPr>
          <p:cNvGrpSpPr/>
          <p:nvPr/>
        </p:nvGrpSpPr>
        <p:grpSpPr>
          <a:xfrm>
            <a:off x="5821319" y="3543093"/>
            <a:ext cx="3368137" cy="1337976"/>
            <a:chOff x="5774167" y="4000439"/>
            <a:chExt cx="3368137" cy="1337976"/>
          </a:xfrm>
        </p:grpSpPr>
        <p:sp>
          <p:nvSpPr>
            <p:cNvPr id="19" name="TextBox 18">
              <a:extLst>
                <a:ext uri="{FF2B5EF4-FFF2-40B4-BE49-F238E27FC236}">
                  <a16:creationId xmlns:a16="http://schemas.microsoft.com/office/drawing/2014/main" id="{34C9DB4A-216D-4181-5AA4-B8EB55DB8224}"/>
                </a:ext>
              </a:extLst>
            </p:cNvPr>
            <p:cNvSpPr txBox="1"/>
            <p:nvPr/>
          </p:nvSpPr>
          <p:spPr>
            <a:xfrm>
              <a:off x="5963228" y="4199642"/>
              <a:ext cx="3179076" cy="113877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DNA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sequence mapping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(GenASM</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3</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 </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GRIM-Filter</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4</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endParaRPr kumimoji="0" lang="en-US" sz="20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endParaRPr>
            </a:p>
          </p:txBody>
        </p:sp>
        <p:sp>
          <p:nvSpPr>
            <p:cNvPr id="20" name="Freeform: Shape 19">
              <a:extLst>
                <a:ext uri="{FF2B5EF4-FFF2-40B4-BE49-F238E27FC236}">
                  <a16:creationId xmlns:a16="http://schemas.microsoft.com/office/drawing/2014/main" id="{0D73DBE4-7707-0AEE-14A2-2B37E5A3E88C}"/>
                </a:ext>
              </a:extLst>
            </p:cNvPr>
            <p:cNvSpPr/>
            <p:nvPr/>
          </p:nvSpPr>
          <p:spPr>
            <a:xfrm>
              <a:off x="5774167" y="4000439"/>
              <a:ext cx="1057818" cy="584559"/>
            </a:xfrm>
            <a:custGeom>
              <a:avLst/>
              <a:gdLst>
                <a:gd name="connsiteX0" fmla="*/ 0 w 955589"/>
                <a:gd name="connsiteY0" fmla="*/ 0 h 634314"/>
                <a:gd name="connsiteX1" fmla="*/ 955589 w 955589"/>
                <a:gd name="connsiteY1" fmla="*/ 634314 h 634314"/>
              </a:gdLst>
              <a:ahLst/>
              <a:cxnLst>
                <a:cxn ang="0">
                  <a:pos x="connsiteX0" y="connsiteY0"/>
                </a:cxn>
                <a:cxn ang="0">
                  <a:pos x="connsiteX1" y="connsiteY1"/>
                </a:cxn>
              </a:cxnLst>
              <a:rect l="l" t="t" r="r" b="b"/>
              <a:pathLst>
                <a:path w="955589" h="634314">
                  <a:moveTo>
                    <a:pt x="0" y="0"/>
                  </a:moveTo>
                  <a:lnTo>
                    <a:pt x="955589" y="634314"/>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77"/>
                <a:ea typeface="+mn-ea"/>
                <a:cs typeface="+mn-cs"/>
              </a:endParaRPr>
            </a:p>
          </p:txBody>
        </p:sp>
      </p:grpSp>
      <p:grpSp>
        <p:nvGrpSpPr>
          <p:cNvPr id="21" name="Group 20">
            <a:extLst>
              <a:ext uri="{FF2B5EF4-FFF2-40B4-BE49-F238E27FC236}">
                <a16:creationId xmlns:a16="http://schemas.microsoft.com/office/drawing/2014/main" id="{CEDD0CE4-8D5C-5036-5CE8-74A486677E08}"/>
              </a:ext>
            </a:extLst>
          </p:cNvPr>
          <p:cNvGrpSpPr/>
          <p:nvPr/>
        </p:nvGrpSpPr>
        <p:grpSpPr>
          <a:xfrm>
            <a:off x="4712755" y="3829584"/>
            <a:ext cx="859227" cy="1171775"/>
            <a:chOff x="3420385" y="4013776"/>
            <a:chExt cx="859227" cy="1694371"/>
          </a:xfrm>
        </p:grpSpPr>
        <p:sp>
          <p:nvSpPr>
            <p:cNvPr id="22" name="TextBox 21">
              <a:extLst>
                <a:ext uri="{FF2B5EF4-FFF2-40B4-BE49-F238E27FC236}">
                  <a16:creationId xmlns:a16="http://schemas.microsoft.com/office/drawing/2014/main" id="{E3EF9DAA-C423-4B92-C85C-BE3B2FD79C49}"/>
                </a:ext>
              </a:extLst>
            </p:cNvPr>
            <p:cNvSpPr txBox="1"/>
            <p:nvPr/>
          </p:nvSpPr>
          <p:spPr>
            <a:xfrm>
              <a:off x="3763124" y="4862570"/>
              <a:ext cx="516488" cy="845577"/>
            </a:xfrm>
            <a:prstGeom prst="rect">
              <a:avLst/>
            </a:prstGeom>
            <a:noFill/>
            <a:ln w="28575">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a:t>
              </a:r>
            </a:p>
          </p:txBody>
        </p:sp>
        <p:sp>
          <p:nvSpPr>
            <p:cNvPr id="23" name="Freeform: Shape 23">
              <a:extLst>
                <a:ext uri="{FF2B5EF4-FFF2-40B4-BE49-F238E27FC236}">
                  <a16:creationId xmlns:a16="http://schemas.microsoft.com/office/drawing/2014/main" id="{CC8F04C7-4C7F-8403-B2FD-6B5C13F31CA3}"/>
                </a:ext>
              </a:extLst>
            </p:cNvPr>
            <p:cNvSpPr/>
            <p:nvPr/>
          </p:nvSpPr>
          <p:spPr>
            <a:xfrm flipH="1">
              <a:off x="3420385" y="4013776"/>
              <a:ext cx="533400" cy="1219200"/>
            </a:xfrm>
            <a:custGeom>
              <a:avLst/>
              <a:gdLst>
                <a:gd name="connsiteX0" fmla="*/ 345989 w 345989"/>
                <a:gd name="connsiteY0" fmla="*/ 0 h 1194487"/>
                <a:gd name="connsiteX1" fmla="*/ 0 w 345989"/>
                <a:gd name="connsiteY1" fmla="*/ 1194487 h 1194487"/>
              </a:gdLst>
              <a:ahLst/>
              <a:cxnLst>
                <a:cxn ang="0">
                  <a:pos x="connsiteX0" y="connsiteY0"/>
                </a:cxn>
                <a:cxn ang="0">
                  <a:pos x="connsiteX1" y="connsiteY1"/>
                </a:cxn>
              </a:cxnLst>
              <a:rect l="l" t="t" r="r" b="b"/>
              <a:pathLst>
                <a:path w="345989" h="1194487">
                  <a:moveTo>
                    <a:pt x="345989" y="0"/>
                  </a:moveTo>
                  <a:lnTo>
                    <a:pt x="0" y="1194487"/>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77"/>
                <a:ea typeface="+mn-ea"/>
                <a:cs typeface="+mn-cs"/>
              </a:endParaRPr>
            </a:p>
          </p:txBody>
        </p:sp>
      </p:grpSp>
      <p:sp>
        <p:nvSpPr>
          <p:cNvPr id="24" name="Content Placeholder 25">
            <a:extLst>
              <a:ext uri="{FF2B5EF4-FFF2-40B4-BE49-F238E27FC236}">
                <a16:creationId xmlns:a16="http://schemas.microsoft.com/office/drawing/2014/main" id="{39909F98-90B3-717F-9031-E9676BF83A25}"/>
              </a:ext>
            </a:extLst>
          </p:cNvPr>
          <p:cNvSpPr>
            <a:spLocks noGrp="1"/>
          </p:cNvSpPr>
          <p:nvPr>
            <p:ph idx="1"/>
          </p:nvPr>
        </p:nvSpPr>
        <p:spPr>
          <a:xfrm>
            <a:off x="34309" y="5021585"/>
            <a:ext cx="9094167" cy="1606775"/>
          </a:xfrm>
        </p:spPr>
        <p:txBody>
          <a:bodyPr>
            <a:noAutofit/>
          </a:bodyPr>
          <a:lstStyle/>
          <a:p>
            <a:pPr marL="0" indent="0">
              <a:lnSpc>
                <a:spcPct val="100000"/>
              </a:lnSpc>
              <a:spcBef>
                <a:spcPts val="400"/>
              </a:spcBef>
              <a:buNone/>
            </a:pPr>
            <a:r>
              <a:rPr lang="en-US" sz="1050" dirty="0">
                <a:solidFill>
                  <a:schemeClr val="bg1">
                    <a:lumMod val="75000"/>
                  </a:schemeClr>
                </a:solidFill>
                <a:latin typeface="Gill Sans MT" panose="020B0502020104020203" pitchFamily="34" charset="77"/>
              </a:rPr>
              <a:t>[1] </a:t>
            </a:r>
            <a:r>
              <a:rPr lang="en-US" sz="1050" dirty="0" err="1">
                <a:solidFill>
                  <a:schemeClr val="bg1">
                    <a:lumMod val="75000"/>
                  </a:schemeClr>
                </a:solidFill>
                <a:latin typeface="Gill Sans MT" panose="020B0502020104020203" pitchFamily="34" charset="77"/>
              </a:rPr>
              <a:t>Ahn</a:t>
            </a:r>
            <a:r>
              <a:rPr lang="en-US" sz="1050" dirty="0">
                <a:solidFill>
                  <a:schemeClr val="bg1">
                    <a:lumMod val="75000"/>
                  </a:schemeClr>
                </a:solidFill>
                <a:latin typeface="Gill Sans MT" panose="020B0502020104020203" pitchFamily="34" charset="77"/>
              </a:rPr>
              <a:t>+, “A Scalable Processing-in-Memory Accelerator for Parallel Graph Processing," ISCA, 2015</a:t>
            </a:r>
          </a:p>
          <a:p>
            <a:pPr marL="0" indent="0">
              <a:lnSpc>
                <a:spcPct val="100000"/>
              </a:lnSpc>
              <a:spcBef>
                <a:spcPts val="400"/>
              </a:spcBef>
              <a:buNone/>
            </a:pPr>
            <a:r>
              <a:rPr lang="en-US" sz="1050" dirty="0">
                <a:solidFill>
                  <a:schemeClr val="bg1">
                    <a:lumMod val="75000"/>
                  </a:schemeClr>
                </a:solidFill>
                <a:latin typeface="Gill Sans MT" panose="020B0502020104020203" pitchFamily="34" charset="77"/>
              </a:rPr>
              <a:t>[2] </a:t>
            </a:r>
            <a:r>
              <a:rPr lang="en-US" sz="1050" dirty="0" err="1">
                <a:solidFill>
                  <a:schemeClr val="bg1">
                    <a:lumMod val="75000"/>
                  </a:schemeClr>
                </a:solidFill>
                <a:latin typeface="Gill Sans MT" panose="020B0502020104020203" pitchFamily="34" charset="77"/>
              </a:rPr>
              <a:t>Boroumand</a:t>
            </a:r>
            <a:r>
              <a:rPr lang="en-US" sz="1050" dirty="0">
                <a:solidFill>
                  <a:schemeClr val="bg1">
                    <a:lumMod val="75000"/>
                  </a:schemeClr>
                </a:solidFill>
                <a:latin typeface="Gill Sans MT" panose="020B0502020104020203" pitchFamily="34" charset="77"/>
              </a:rPr>
              <a:t>+, "Google Workloads for Consumer Devices: Mitigating Data Movement Bottlenecks,” ASPLOS, 2018</a:t>
            </a:r>
          </a:p>
          <a:p>
            <a:pPr marL="0" indent="0">
              <a:lnSpc>
                <a:spcPct val="100000"/>
              </a:lnSpc>
              <a:spcBef>
                <a:spcPts val="400"/>
              </a:spcBef>
              <a:buNone/>
            </a:pPr>
            <a:r>
              <a:rPr lang="en-US" sz="1050" dirty="0">
                <a:solidFill>
                  <a:schemeClr val="bg1">
                    <a:lumMod val="75000"/>
                  </a:schemeClr>
                </a:solidFill>
                <a:latin typeface="Gill Sans MT" panose="020B0502020104020203" pitchFamily="34" charset="77"/>
              </a:rPr>
              <a:t>[3] Cali+, "</a:t>
            </a:r>
            <a:r>
              <a:rPr lang="en-US" sz="1050" dirty="0" err="1">
                <a:solidFill>
                  <a:schemeClr val="bg1">
                    <a:lumMod val="75000"/>
                  </a:schemeClr>
                </a:solidFill>
                <a:latin typeface="Gill Sans MT" panose="020B0502020104020203" pitchFamily="34" charset="77"/>
              </a:rPr>
              <a:t>GenASM</a:t>
            </a:r>
            <a:r>
              <a:rPr lang="en-US" sz="1050" dirty="0">
                <a:solidFill>
                  <a:schemeClr val="bg1">
                    <a:lumMod val="75000"/>
                  </a:schemeClr>
                </a:solidFill>
                <a:latin typeface="Gill Sans MT" panose="020B0502020104020203" pitchFamily="34" charset="77"/>
              </a:rPr>
              <a:t>: A High-Performance, Low-Power Approximate String Matching Acceleration Framework for Genome Sequence Analysis,” MICRO, 2020 </a:t>
            </a:r>
          </a:p>
          <a:p>
            <a:pPr marL="0" indent="0">
              <a:lnSpc>
                <a:spcPct val="100000"/>
              </a:lnSpc>
              <a:spcBef>
                <a:spcPts val="400"/>
              </a:spcBef>
              <a:buNone/>
            </a:pPr>
            <a:r>
              <a:rPr lang="en-US" sz="1050" dirty="0">
                <a:solidFill>
                  <a:schemeClr val="bg1">
                    <a:lumMod val="75000"/>
                  </a:schemeClr>
                </a:solidFill>
                <a:latin typeface="Gill Sans MT" panose="020B0502020104020203" pitchFamily="34" charset="77"/>
              </a:rPr>
              <a:t>[4] Kim+, "GRIM-Filter: Fast Seed Location Filtering in DNA Read Mapping Using Processing-in-Memory Technologies,” BMC Genomics, 2018</a:t>
            </a:r>
          </a:p>
          <a:p>
            <a:pPr marL="0" indent="0">
              <a:lnSpc>
                <a:spcPct val="100000"/>
              </a:lnSpc>
              <a:spcBef>
                <a:spcPts val="400"/>
              </a:spcBef>
              <a:buNone/>
            </a:pPr>
            <a:r>
              <a:rPr lang="en-US" sz="1050" dirty="0">
                <a:solidFill>
                  <a:schemeClr val="bg1">
                    <a:lumMod val="75000"/>
                  </a:schemeClr>
                </a:solidFill>
                <a:latin typeface="Gill Sans MT" panose="020B0502020104020203" pitchFamily="34" charset="77"/>
              </a:rPr>
              <a:t>[5] Boroumand+, "Polynesia: Enabling High-Performance and Energy-Efficient Hybrid Transactional/Analytical Databases with Hardware/Software Co-Design,” ICDE, 2022</a:t>
            </a:r>
          </a:p>
          <a:p>
            <a:pPr marL="0" indent="0">
              <a:lnSpc>
                <a:spcPct val="100000"/>
              </a:lnSpc>
              <a:spcBef>
                <a:spcPts val="400"/>
              </a:spcBef>
              <a:buNone/>
            </a:pPr>
            <a:r>
              <a:rPr lang="en-US" sz="1050" dirty="0">
                <a:solidFill>
                  <a:schemeClr val="bg1">
                    <a:lumMod val="75000"/>
                  </a:schemeClr>
                </a:solidFill>
                <a:latin typeface="Gill Sans MT" panose="020B0502020104020203" pitchFamily="34" charset="77"/>
              </a:rPr>
              <a:t>[6] Fernandez+, “NATSA: A Near-Data Processing Accelerator for Time Series Analysis,” ICCD, 2020</a:t>
            </a:r>
          </a:p>
          <a:p>
            <a:pPr marL="0" indent="0">
              <a:lnSpc>
                <a:spcPct val="100000"/>
              </a:lnSpc>
              <a:spcBef>
                <a:spcPts val="400"/>
              </a:spcBef>
              <a:buNone/>
            </a:pPr>
            <a:endParaRPr lang="en-US" sz="1050" dirty="0">
              <a:solidFill>
                <a:schemeClr val="bg1">
                  <a:lumMod val="75000"/>
                </a:schemeClr>
              </a:solidFill>
              <a:latin typeface="Gill Sans MT" panose="020B0502020104020203" pitchFamily="34" charset="77"/>
            </a:endParaRPr>
          </a:p>
          <a:p>
            <a:pPr marL="0" indent="0">
              <a:lnSpc>
                <a:spcPct val="100000"/>
              </a:lnSpc>
              <a:spcBef>
                <a:spcPts val="400"/>
              </a:spcBef>
              <a:buNone/>
            </a:pPr>
            <a:endParaRPr lang="en-US" sz="1050" dirty="0">
              <a:solidFill>
                <a:schemeClr val="bg1">
                  <a:lumMod val="65000"/>
                </a:schemeClr>
              </a:solidFill>
              <a:latin typeface="Gill Sans MT" panose="020B0502020104020203" pitchFamily="34" charset="77"/>
            </a:endParaRPr>
          </a:p>
        </p:txBody>
      </p:sp>
      <p:grpSp>
        <p:nvGrpSpPr>
          <p:cNvPr id="25" name="Group 24">
            <a:extLst>
              <a:ext uri="{FF2B5EF4-FFF2-40B4-BE49-F238E27FC236}">
                <a16:creationId xmlns:a16="http://schemas.microsoft.com/office/drawing/2014/main" id="{9E5C1E18-84ED-AED8-1F23-360C8A7A2FE7}"/>
              </a:ext>
            </a:extLst>
          </p:cNvPr>
          <p:cNvGrpSpPr/>
          <p:nvPr/>
        </p:nvGrpSpPr>
        <p:grpSpPr>
          <a:xfrm>
            <a:off x="658455" y="2878258"/>
            <a:ext cx="2341103" cy="769441"/>
            <a:chOff x="1297597" y="2475710"/>
            <a:chExt cx="2512403" cy="721143"/>
          </a:xfrm>
        </p:grpSpPr>
        <p:sp>
          <p:nvSpPr>
            <p:cNvPr id="26" name="TextBox 25">
              <a:extLst>
                <a:ext uri="{FF2B5EF4-FFF2-40B4-BE49-F238E27FC236}">
                  <a16:creationId xmlns:a16="http://schemas.microsoft.com/office/drawing/2014/main" id="{2EF64533-F48C-8A9C-7BCB-DFBAD4D656E4}"/>
                </a:ext>
              </a:extLst>
            </p:cNvPr>
            <p:cNvSpPr txBox="1"/>
            <p:nvPr/>
          </p:nvSpPr>
          <p:spPr>
            <a:xfrm>
              <a:off x="1297597" y="2475710"/>
              <a:ext cx="1780850" cy="7211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Databases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(Polynesia</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5</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p>
          </p:txBody>
        </p:sp>
        <p:sp>
          <p:nvSpPr>
            <p:cNvPr id="27" name="Freeform: Shape 16">
              <a:extLst>
                <a:ext uri="{FF2B5EF4-FFF2-40B4-BE49-F238E27FC236}">
                  <a16:creationId xmlns:a16="http://schemas.microsoft.com/office/drawing/2014/main" id="{CDFEDB2B-5B50-54E0-11FB-6DB859221C77}"/>
                </a:ext>
              </a:extLst>
            </p:cNvPr>
            <p:cNvSpPr/>
            <p:nvPr/>
          </p:nvSpPr>
          <p:spPr>
            <a:xfrm flipV="1">
              <a:off x="3048001" y="2771992"/>
              <a:ext cx="761999" cy="42849"/>
            </a:xfrm>
            <a:custGeom>
              <a:avLst/>
              <a:gdLst>
                <a:gd name="connsiteX0" fmla="*/ 848497 w 848497"/>
                <a:gd name="connsiteY0" fmla="*/ 667265 h 667265"/>
                <a:gd name="connsiteX1" fmla="*/ 0 w 848497"/>
                <a:gd name="connsiteY1" fmla="*/ 0 h 667265"/>
              </a:gdLst>
              <a:ahLst/>
              <a:cxnLst>
                <a:cxn ang="0">
                  <a:pos x="connsiteX0" y="connsiteY0"/>
                </a:cxn>
                <a:cxn ang="0">
                  <a:pos x="connsiteX1" y="connsiteY1"/>
                </a:cxn>
              </a:cxnLst>
              <a:rect l="l" t="t" r="r" b="b"/>
              <a:pathLst>
                <a:path w="848497" h="667265">
                  <a:moveTo>
                    <a:pt x="848497" y="667265"/>
                  </a:moveTo>
                  <a:lnTo>
                    <a:pt x="0" y="0"/>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77"/>
                <a:ea typeface="+mn-ea"/>
                <a:cs typeface="+mn-cs"/>
              </a:endParaRPr>
            </a:p>
          </p:txBody>
        </p:sp>
      </p:grpSp>
      <p:sp>
        <p:nvSpPr>
          <p:cNvPr id="28" name="Slide Number Placeholder 27">
            <a:extLst>
              <a:ext uri="{FF2B5EF4-FFF2-40B4-BE49-F238E27FC236}">
                <a16:creationId xmlns:a16="http://schemas.microsoft.com/office/drawing/2014/main" id="{B9068DC1-1AED-B629-D782-069F9C1ECFC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1F497D"/>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2400" b="1" i="0" u="none" strike="noStrike" kern="1200" cap="none" spc="0" normalizeH="0" baseline="0" noProof="0" dirty="0">
              <a:ln>
                <a:noFill/>
              </a:ln>
              <a:solidFill>
                <a:srgbClr val="1F497D"/>
              </a:solidFill>
              <a:effectLst/>
              <a:uLnTx/>
              <a:uFillTx/>
              <a:latin typeface="Gill Sans MT"/>
              <a:ea typeface="+mn-ea"/>
              <a:cs typeface="+mn-cs"/>
            </a:endParaRPr>
          </a:p>
        </p:txBody>
      </p:sp>
    </p:spTree>
    <p:extLst>
      <p:ext uri="{BB962C8B-B14F-4D97-AF65-F5344CB8AC3E}">
        <p14:creationId xmlns:p14="http://schemas.microsoft.com/office/powerpoint/2010/main" val="411382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fade">
                                      <p:cBhvr>
                                        <p:cTn id="15" dur="500"/>
                                        <p:tgtEl>
                                          <p:spTgt spid="2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24">
                                            <p:txEl>
                                              <p:pRg st="1" end="1"/>
                                            </p:txEl>
                                          </p:spTgt>
                                        </p:tgtEl>
                                        <p:attrNameLst>
                                          <p:attrName>style.visibility</p:attrName>
                                        </p:attrNameLst>
                                      </p:cBhvr>
                                      <p:to>
                                        <p:strVal val="visible"/>
                                      </p:to>
                                    </p:set>
                                    <p:animEffect transition="in" filter="fade">
                                      <p:cBhvr>
                                        <p:cTn id="23" dur="500"/>
                                        <p:tgtEl>
                                          <p:spTgt spid="2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nodeType="withEffect">
                                  <p:stCondLst>
                                    <p:cond delay="0"/>
                                  </p:stCondLst>
                                  <p:childTnLst>
                                    <p:set>
                                      <p:cBhvr>
                                        <p:cTn id="35" dur="1" fill="hold">
                                          <p:stCondLst>
                                            <p:cond delay="0"/>
                                          </p:stCondLst>
                                        </p:cTn>
                                        <p:tgtEl>
                                          <p:spTgt spid="24">
                                            <p:txEl>
                                              <p:pRg st="2" end="2"/>
                                            </p:txEl>
                                          </p:spTgt>
                                        </p:tgtEl>
                                        <p:attrNameLst>
                                          <p:attrName>style.visibility</p:attrName>
                                        </p:attrNameLst>
                                      </p:cBhvr>
                                      <p:to>
                                        <p:strVal val="visible"/>
                                      </p:to>
                                    </p:set>
                                    <p:animEffect transition="in" filter="fade">
                                      <p:cBhvr>
                                        <p:cTn id="36" dur="500"/>
                                        <p:tgtEl>
                                          <p:spTgt spid="24">
                                            <p:txEl>
                                              <p:pRg st="2" end="2"/>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4">
                                            <p:txEl>
                                              <p:pRg st="3" end="3"/>
                                            </p:txEl>
                                          </p:spTgt>
                                        </p:tgtEl>
                                        <p:attrNameLst>
                                          <p:attrName>style.visibility</p:attrName>
                                        </p:attrNameLst>
                                      </p:cBhvr>
                                      <p:to>
                                        <p:strVal val="visible"/>
                                      </p:to>
                                    </p:set>
                                    <p:animEffect transition="in" filter="fade">
                                      <p:cBhvr>
                                        <p:cTn id="39" dur="500"/>
                                        <p:tgtEl>
                                          <p:spTgt spid="24">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par>
                                <p:cTn id="45" presetID="10" presetClass="entr" presetSubtype="0" fill="hold" nodeType="withEffect">
                                  <p:stCondLst>
                                    <p:cond delay="0"/>
                                  </p:stCondLst>
                                  <p:childTnLst>
                                    <p:set>
                                      <p:cBhvr>
                                        <p:cTn id="46" dur="1" fill="hold">
                                          <p:stCondLst>
                                            <p:cond delay="0"/>
                                          </p:stCondLst>
                                        </p:cTn>
                                        <p:tgtEl>
                                          <p:spTgt spid="24">
                                            <p:txEl>
                                              <p:pRg st="4" end="4"/>
                                            </p:txEl>
                                          </p:spTgt>
                                        </p:tgtEl>
                                        <p:attrNameLst>
                                          <p:attrName>style.visibility</p:attrName>
                                        </p:attrNameLst>
                                      </p:cBhvr>
                                      <p:to>
                                        <p:strVal val="visible"/>
                                      </p:to>
                                    </p:set>
                                    <p:animEffect transition="in" filter="fade">
                                      <p:cBhvr>
                                        <p:cTn id="47" dur="500"/>
                                        <p:tgtEl>
                                          <p:spTgt spid="24">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par>
                                <p:cTn id="53" presetID="10" presetClass="entr" presetSubtype="0" fill="hold" nodeType="withEffect">
                                  <p:stCondLst>
                                    <p:cond delay="0"/>
                                  </p:stCondLst>
                                  <p:childTnLst>
                                    <p:set>
                                      <p:cBhvr>
                                        <p:cTn id="54" dur="1" fill="hold">
                                          <p:stCondLst>
                                            <p:cond delay="0"/>
                                          </p:stCondLst>
                                        </p:cTn>
                                        <p:tgtEl>
                                          <p:spTgt spid="24">
                                            <p:txEl>
                                              <p:pRg st="5" end="5"/>
                                            </p:txEl>
                                          </p:spTgt>
                                        </p:tgtEl>
                                        <p:attrNameLst>
                                          <p:attrName>style.visibility</p:attrName>
                                        </p:attrNameLst>
                                      </p:cBhvr>
                                      <p:to>
                                        <p:strVal val="visible"/>
                                      </p:to>
                                    </p:set>
                                    <p:animEffect transition="in" filter="fade">
                                      <p:cBhvr>
                                        <p:cTn id="55" dur="500"/>
                                        <p:tgtEl>
                                          <p:spTgt spid="24">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1322C-BB72-CE42-B0AA-57E423944272}"/>
              </a:ext>
            </a:extLst>
          </p:cNvPr>
          <p:cNvSpPr>
            <a:spLocks noGrp="1"/>
          </p:cNvSpPr>
          <p:nvPr>
            <p:ph type="title"/>
          </p:nvPr>
        </p:nvSpPr>
        <p:spPr/>
        <p:txBody>
          <a:bodyPr>
            <a:normAutofit fontScale="90000"/>
          </a:bodyPr>
          <a:lstStyle/>
          <a:p>
            <a:r>
              <a:rPr lang="en-US" dirty="0" err="1"/>
              <a:t>PrIM</a:t>
            </a:r>
            <a:r>
              <a:rPr lang="en-US" dirty="0"/>
              <a:t> Benchmarks: Application Domains</a:t>
            </a:r>
          </a:p>
        </p:txBody>
      </p:sp>
      <p:graphicFrame>
        <p:nvGraphicFramePr>
          <p:cNvPr id="7" name="Content Placeholder 6">
            <a:extLst>
              <a:ext uri="{FF2B5EF4-FFF2-40B4-BE49-F238E27FC236}">
                <a16:creationId xmlns:a16="http://schemas.microsoft.com/office/drawing/2014/main" id="{D42219D4-777D-6E42-9BED-8AB0204C0E42}"/>
              </a:ext>
            </a:extLst>
          </p:cNvPr>
          <p:cNvGraphicFramePr>
            <a:graphicFrameLocks noGrp="1"/>
          </p:cNvGraphicFramePr>
          <p:nvPr>
            <p:ph idx="1"/>
          </p:nvPr>
        </p:nvGraphicFramePr>
        <p:xfrm>
          <a:off x="168275" y="936626"/>
          <a:ext cx="8894763" cy="5431517"/>
        </p:xfrm>
        <a:graphic>
          <a:graphicData uri="http://schemas.openxmlformats.org/drawingml/2006/table">
            <a:tbl>
              <a:tblPr firstRow="1" bandRow="1">
                <a:tableStyleId>{9DCAF9ED-07DC-4A11-8D7F-57B35C25682E}</a:tableStyleId>
              </a:tblPr>
              <a:tblGrid>
                <a:gridCol w="2964921">
                  <a:extLst>
                    <a:ext uri="{9D8B030D-6E8A-4147-A177-3AD203B41FA5}">
                      <a16:colId xmlns:a16="http://schemas.microsoft.com/office/drawing/2014/main" val="1839206127"/>
                    </a:ext>
                  </a:extLst>
                </a:gridCol>
                <a:gridCol w="4165675">
                  <a:extLst>
                    <a:ext uri="{9D8B030D-6E8A-4147-A177-3AD203B41FA5}">
                      <a16:colId xmlns:a16="http://schemas.microsoft.com/office/drawing/2014/main" val="3573282612"/>
                    </a:ext>
                  </a:extLst>
                </a:gridCol>
                <a:gridCol w="1764167">
                  <a:extLst>
                    <a:ext uri="{9D8B030D-6E8A-4147-A177-3AD203B41FA5}">
                      <a16:colId xmlns:a16="http://schemas.microsoft.com/office/drawing/2014/main" val="362133022"/>
                    </a:ext>
                  </a:extLst>
                </a:gridCol>
              </a:tblGrid>
              <a:tr h="319501">
                <a:tc>
                  <a:txBody>
                    <a:bodyPr/>
                    <a:lstStyle/>
                    <a:p>
                      <a:r>
                        <a:rPr lang="en-US" sz="1400" dirty="0">
                          <a:latin typeface="Candara" panose="020E0502030303020204" pitchFamily="34" charset="0"/>
                        </a:rPr>
                        <a:t>Domain</a:t>
                      </a:r>
                      <a:endParaRPr lang="en-US" sz="1400" dirty="0">
                        <a:solidFill>
                          <a:schemeClr val="bg1"/>
                        </a:solidFill>
                        <a:latin typeface="Candara" panose="020E0502030303020204" pitchFamily="34" charset="0"/>
                      </a:endParaRPr>
                    </a:p>
                  </a:txBody>
                  <a:tcPr/>
                </a:tc>
                <a:tc>
                  <a:txBody>
                    <a:bodyPr/>
                    <a:lstStyle/>
                    <a:p>
                      <a:r>
                        <a:rPr lang="en-US" sz="1400" dirty="0">
                          <a:latin typeface="Candara" panose="020E0502030303020204" pitchFamily="34" charset="0"/>
                        </a:rPr>
                        <a:t>Benchmark</a:t>
                      </a:r>
                      <a:endParaRPr lang="en-US" sz="1400" dirty="0">
                        <a:solidFill>
                          <a:schemeClr val="bg1"/>
                        </a:solidFill>
                        <a:latin typeface="Candara" panose="020E0502030303020204" pitchFamily="34" charset="0"/>
                      </a:endParaRPr>
                    </a:p>
                  </a:txBody>
                  <a:tcPr/>
                </a:tc>
                <a:tc>
                  <a:txBody>
                    <a:bodyPr/>
                    <a:lstStyle/>
                    <a:p>
                      <a:r>
                        <a:rPr lang="en-US" sz="1400" dirty="0">
                          <a:latin typeface="Candara" panose="020E0502030303020204" pitchFamily="34" charset="0"/>
                        </a:rPr>
                        <a:t>Short name</a:t>
                      </a:r>
                      <a:endParaRPr lang="en-US" sz="1400" dirty="0">
                        <a:solidFill>
                          <a:schemeClr val="bg1"/>
                        </a:solidFill>
                        <a:latin typeface="Candara" panose="020E0502030303020204" pitchFamily="34" charset="0"/>
                      </a:endParaRPr>
                    </a:p>
                  </a:txBody>
                  <a:tcPr/>
                </a:tc>
                <a:extLst>
                  <a:ext uri="{0D108BD9-81ED-4DB2-BD59-A6C34878D82A}">
                    <a16:rowId xmlns:a16="http://schemas.microsoft.com/office/drawing/2014/main" val="2894804337"/>
                  </a:ext>
                </a:extLst>
              </a:tr>
              <a:tr h="319501">
                <a:tc rowSpan="2">
                  <a:txBody>
                    <a:bodyPr/>
                    <a:lstStyle/>
                    <a:p>
                      <a:r>
                        <a:rPr lang="en-US" sz="1400" dirty="0">
                          <a:latin typeface="Candara" panose="020E0502030303020204" pitchFamily="34" charset="0"/>
                        </a:rPr>
                        <a:t>Dense linear algebra</a:t>
                      </a:r>
                    </a:p>
                  </a:txBody>
                  <a:tcPr anchor="ctr"/>
                </a:tc>
                <a:tc>
                  <a:txBody>
                    <a:bodyPr/>
                    <a:lstStyle/>
                    <a:p>
                      <a:r>
                        <a:rPr lang="en-US" sz="1400" dirty="0">
                          <a:latin typeface="Candara" panose="020E0502030303020204" pitchFamily="34" charset="0"/>
                        </a:rPr>
                        <a:t>Vector Addition</a:t>
                      </a:r>
                    </a:p>
                  </a:txBody>
                  <a:tcPr/>
                </a:tc>
                <a:tc>
                  <a:txBody>
                    <a:bodyPr/>
                    <a:lstStyle/>
                    <a:p>
                      <a:r>
                        <a:rPr lang="en-US" sz="1400" dirty="0">
                          <a:latin typeface="Candara" panose="020E0502030303020204" pitchFamily="34" charset="0"/>
                        </a:rPr>
                        <a:t>VA</a:t>
                      </a:r>
                    </a:p>
                  </a:txBody>
                  <a:tcPr/>
                </a:tc>
                <a:extLst>
                  <a:ext uri="{0D108BD9-81ED-4DB2-BD59-A6C34878D82A}">
                    <a16:rowId xmlns:a16="http://schemas.microsoft.com/office/drawing/2014/main" val="4290190206"/>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Matrix-Vector Multiply</a:t>
                      </a:r>
                    </a:p>
                  </a:txBody>
                  <a:tcPr/>
                </a:tc>
                <a:tc>
                  <a:txBody>
                    <a:bodyPr/>
                    <a:lstStyle/>
                    <a:p>
                      <a:r>
                        <a:rPr lang="en-US" sz="1400" dirty="0">
                          <a:latin typeface="Candara" panose="020E0502030303020204" pitchFamily="34" charset="0"/>
                        </a:rPr>
                        <a:t>GEMV</a:t>
                      </a:r>
                    </a:p>
                  </a:txBody>
                  <a:tcPr/>
                </a:tc>
                <a:extLst>
                  <a:ext uri="{0D108BD9-81ED-4DB2-BD59-A6C34878D82A}">
                    <a16:rowId xmlns:a16="http://schemas.microsoft.com/office/drawing/2014/main" val="1965124206"/>
                  </a:ext>
                </a:extLst>
              </a:tr>
              <a:tr h="319501">
                <a:tc>
                  <a:txBody>
                    <a:bodyPr/>
                    <a:lstStyle/>
                    <a:p>
                      <a:r>
                        <a:rPr lang="en-US" sz="1400" dirty="0">
                          <a:latin typeface="Candara" panose="020E0502030303020204" pitchFamily="34" charset="0"/>
                        </a:rPr>
                        <a:t>Sparse linear algebra</a:t>
                      </a:r>
                    </a:p>
                  </a:txBody>
                  <a:tcPr/>
                </a:tc>
                <a:tc>
                  <a:txBody>
                    <a:bodyPr/>
                    <a:lstStyle/>
                    <a:p>
                      <a:r>
                        <a:rPr lang="en-US" sz="1400" dirty="0">
                          <a:latin typeface="Candara" panose="020E0502030303020204" pitchFamily="34" charset="0"/>
                        </a:rPr>
                        <a:t>Sparse Matrix-Vector Multiply</a:t>
                      </a:r>
                    </a:p>
                  </a:txBody>
                  <a:tcPr/>
                </a:tc>
                <a:tc>
                  <a:txBody>
                    <a:bodyPr/>
                    <a:lstStyle/>
                    <a:p>
                      <a:r>
                        <a:rPr lang="en-US" sz="1400" dirty="0" err="1">
                          <a:latin typeface="Candara" panose="020E0502030303020204" pitchFamily="34" charset="0"/>
                        </a:rPr>
                        <a:t>SpMV</a:t>
                      </a:r>
                      <a:endParaRPr lang="en-US" sz="1400" dirty="0">
                        <a:latin typeface="Candara" panose="020E0502030303020204" pitchFamily="34" charset="0"/>
                      </a:endParaRPr>
                    </a:p>
                  </a:txBody>
                  <a:tcPr/>
                </a:tc>
                <a:extLst>
                  <a:ext uri="{0D108BD9-81ED-4DB2-BD59-A6C34878D82A}">
                    <a16:rowId xmlns:a16="http://schemas.microsoft.com/office/drawing/2014/main" val="2511201907"/>
                  </a:ext>
                </a:extLst>
              </a:tr>
              <a:tr h="319501">
                <a:tc rowSpan="2">
                  <a:txBody>
                    <a:bodyPr/>
                    <a:lstStyle/>
                    <a:p>
                      <a:r>
                        <a:rPr lang="en-US" sz="1400" dirty="0">
                          <a:latin typeface="Candara" panose="020E0502030303020204" pitchFamily="34" charset="0"/>
                        </a:rPr>
                        <a:t>Databases</a:t>
                      </a:r>
                    </a:p>
                  </a:txBody>
                  <a:tcPr anchor="ctr"/>
                </a:tc>
                <a:tc>
                  <a:txBody>
                    <a:bodyPr/>
                    <a:lstStyle/>
                    <a:p>
                      <a:r>
                        <a:rPr lang="en-US" sz="1400" dirty="0">
                          <a:latin typeface="Candara" panose="020E0502030303020204" pitchFamily="34" charset="0"/>
                        </a:rPr>
                        <a:t>Select</a:t>
                      </a:r>
                    </a:p>
                  </a:txBody>
                  <a:tcPr/>
                </a:tc>
                <a:tc>
                  <a:txBody>
                    <a:bodyPr/>
                    <a:lstStyle/>
                    <a:p>
                      <a:r>
                        <a:rPr lang="en-US" sz="1400" dirty="0">
                          <a:latin typeface="Candara" panose="020E0502030303020204" pitchFamily="34" charset="0"/>
                        </a:rPr>
                        <a:t>SEL</a:t>
                      </a:r>
                    </a:p>
                  </a:txBody>
                  <a:tcPr/>
                </a:tc>
                <a:extLst>
                  <a:ext uri="{0D108BD9-81ED-4DB2-BD59-A6C34878D82A}">
                    <a16:rowId xmlns:a16="http://schemas.microsoft.com/office/drawing/2014/main" val="308234675"/>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Unique</a:t>
                      </a:r>
                    </a:p>
                  </a:txBody>
                  <a:tcPr/>
                </a:tc>
                <a:tc>
                  <a:txBody>
                    <a:bodyPr/>
                    <a:lstStyle/>
                    <a:p>
                      <a:r>
                        <a:rPr lang="en-US" sz="1400" dirty="0">
                          <a:latin typeface="Candara" panose="020E0502030303020204" pitchFamily="34" charset="0"/>
                        </a:rPr>
                        <a:t>UNI</a:t>
                      </a:r>
                    </a:p>
                  </a:txBody>
                  <a:tcPr/>
                </a:tc>
                <a:extLst>
                  <a:ext uri="{0D108BD9-81ED-4DB2-BD59-A6C34878D82A}">
                    <a16:rowId xmlns:a16="http://schemas.microsoft.com/office/drawing/2014/main" val="1298232571"/>
                  </a:ext>
                </a:extLst>
              </a:tr>
              <a:tr h="319501">
                <a:tc rowSpan="2">
                  <a:txBody>
                    <a:bodyPr/>
                    <a:lstStyle/>
                    <a:p>
                      <a:r>
                        <a:rPr lang="en-US" sz="1400" dirty="0">
                          <a:latin typeface="Candara" panose="020E0502030303020204" pitchFamily="34" charset="0"/>
                        </a:rPr>
                        <a:t>Data analytics</a:t>
                      </a:r>
                    </a:p>
                  </a:txBody>
                  <a:tcPr anchor="ctr"/>
                </a:tc>
                <a:tc>
                  <a:txBody>
                    <a:bodyPr/>
                    <a:lstStyle/>
                    <a:p>
                      <a:r>
                        <a:rPr lang="en-US" sz="1400" dirty="0">
                          <a:latin typeface="Candara" panose="020E0502030303020204" pitchFamily="34" charset="0"/>
                        </a:rPr>
                        <a:t>Binary Search</a:t>
                      </a:r>
                    </a:p>
                  </a:txBody>
                  <a:tcPr/>
                </a:tc>
                <a:tc>
                  <a:txBody>
                    <a:bodyPr/>
                    <a:lstStyle/>
                    <a:p>
                      <a:r>
                        <a:rPr lang="en-US" sz="1400" dirty="0">
                          <a:latin typeface="Candara" panose="020E0502030303020204" pitchFamily="34" charset="0"/>
                        </a:rPr>
                        <a:t>BS</a:t>
                      </a:r>
                    </a:p>
                  </a:txBody>
                  <a:tcPr/>
                </a:tc>
                <a:extLst>
                  <a:ext uri="{0D108BD9-81ED-4DB2-BD59-A6C34878D82A}">
                    <a16:rowId xmlns:a16="http://schemas.microsoft.com/office/drawing/2014/main" val="565451127"/>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Time Series Analysis</a:t>
                      </a:r>
                    </a:p>
                  </a:txBody>
                  <a:tcPr/>
                </a:tc>
                <a:tc>
                  <a:txBody>
                    <a:bodyPr/>
                    <a:lstStyle/>
                    <a:p>
                      <a:r>
                        <a:rPr lang="en-US" sz="1400" dirty="0">
                          <a:latin typeface="Candara" panose="020E0502030303020204" pitchFamily="34" charset="0"/>
                        </a:rPr>
                        <a:t>TS</a:t>
                      </a:r>
                    </a:p>
                  </a:txBody>
                  <a:tcPr/>
                </a:tc>
                <a:extLst>
                  <a:ext uri="{0D108BD9-81ED-4DB2-BD59-A6C34878D82A}">
                    <a16:rowId xmlns:a16="http://schemas.microsoft.com/office/drawing/2014/main" val="387008381"/>
                  </a:ext>
                </a:extLst>
              </a:tr>
              <a:tr h="319501">
                <a:tc>
                  <a:txBody>
                    <a:bodyPr/>
                    <a:lstStyle/>
                    <a:p>
                      <a:r>
                        <a:rPr lang="en-US" sz="1400" dirty="0">
                          <a:latin typeface="Candara" panose="020E0502030303020204" pitchFamily="34" charset="0"/>
                        </a:rPr>
                        <a:t>Graph processing</a:t>
                      </a:r>
                    </a:p>
                  </a:txBody>
                  <a:tcPr/>
                </a:tc>
                <a:tc>
                  <a:txBody>
                    <a:bodyPr/>
                    <a:lstStyle/>
                    <a:p>
                      <a:r>
                        <a:rPr lang="en-US" sz="1400" dirty="0">
                          <a:latin typeface="Candara" panose="020E0502030303020204" pitchFamily="34" charset="0"/>
                        </a:rPr>
                        <a:t>Breadth-First Search</a:t>
                      </a:r>
                    </a:p>
                  </a:txBody>
                  <a:tcPr/>
                </a:tc>
                <a:tc>
                  <a:txBody>
                    <a:bodyPr/>
                    <a:lstStyle/>
                    <a:p>
                      <a:r>
                        <a:rPr lang="en-US" sz="1400" dirty="0">
                          <a:latin typeface="Candara" panose="020E0502030303020204" pitchFamily="34" charset="0"/>
                        </a:rPr>
                        <a:t>BFS</a:t>
                      </a:r>
                    </a:p>
                  </a:txBody>
                  <a:tcPr/>
                </a:tc>
                <a:extLst>
                  <a:ext uri="{0D108BD9-81ED-4DB2-BD59-A6C34878D82A}">
                    <a16:rowId xmlns:a16="http://schemas.microsoft.com/office/drawing/2014/main" val="3987081438"/>
                  </a:ext>
                </a:extLst>
              </a:tr>
              <a:tr h="319501">
                <a:tc>
                  <a:txBody>
                    <a:bodyPr/>
                    <a:lstStyle/>
                    <a:p>
                      <a:r>
                        <a:rPr lang="en-US" sz="1400" dirty="0">
                          <a:latin typeface="Candara" panose="020E0502030303020204" pitchFamily="34" charset="0"/>
                        </a:rPr>
                        <a:t>Neural networks</a:t>
                      </a:r>
                    </a:p>
                  </a:txBody>
                  <a:tcPr/>
                </a:tc>
                <a:tc>
                  <a:txBody>
                    <a:bodyPr/>
                    <a:lstStyle/>
                    <a:p>
                      <a:r>
                        <a:rPr lang="en-US" sz="1400" dirty="0">
                          <a:latin typeface="Candara" panose="020E0502030303020204" pitchFamily="34" charset="0"/>
                        </a:rPr>
                        <a:t>Multilayer Perceptron</a:t>
                      </a:r>
                    </a:p>
                  </a:txBody>
                  <a:tcPr/>
                </a:tc>
                <a:tc>
                  <a:txBody>
                    <a:bodyPr/>
                    <a:lstStyle/>
                    <a:p>
                      <a:r>
                        <a:rPr lang="en-US" sz="1400" dirty="0">
                          <a:latin typeface="Candara" panose="020E0502030303020204" pitchFamily="34" charset="0"/>
                        </a:rPr>
                        <a:t>MLP</a:t>
                      </a:r>
                    </a:p>
                  </a:txBody>
                  <a:tcPr/>
                </a:tc>
                <a:extLst>
                  <a:ext uri="{0D108BD9-81ED-4DB2-BD59-A6C34878D82A}">
                    <a16:rowId xmlns:a16="http://schemas.microsoft.com/office/drawing/2014/main" val="1924520618"/>
                  </a:ext>
                </a:extLst>
              </a:tr>
              <a:tr h="319501">
                <a:tc>
                  <a:txBody>
                    <a:bodyPr/>
                    <a:lstStyle/>
                    <a:p>
                      <a:r>
                        <a:rPr lang="en-US" sz="1400" dirty="0">
                          <a:latin typeface="Candara" panose="020E0502030303020204" pitchFamily="34" charset="0"/>
                        </a:rPr>
                        <a:t>Bioinformatics</a:t>
                      </a:r>
                    </a:p>
                  </a:txBody>
                  <a:tcPr/>
                </a:tc>
                <a:tc>
                  <a:txBody>
                    <a:bodyPr/>
                    <a:lstStyle/>
                    <a:p>
                      <a:r>
                        <a:rPr lang="en-US" sz="1400" dirty="0">
                          <a:latin typeface="Candara" panose="020E0502030303020204" pitchFamily="34" charset="0"/>
                        </a:rPr>
                        <a:t>Needleman-Wunsch</a:t>
                      </a:r>
                    </a:p>
                  </a:txBody>
                  <a:tcPr/>
                </a:tc>
                <a:tc>
                  <a:txBody>
                    <a:bodyPr/>
                    <a:lstStyle/>
                    <a:p>
                      <a:r>
                        <a:rPr lang="en-US" sz="1400" dirty="0">
                          <a:latin typeface="Candara" panose="020E0502030303020204" pitchFamily="34" charset="0"/>
                        </a:rPr>
                        <a:t>NW</a:t>
                      </a:r>
                    </a:p>
                  </a:txBody>
                  <a:tcPr/>
                </a:tc>
                <a:extLst>
                  <a:ext uri="{0D108BD9-81ED-4DB2-BD59-A6C34878D82A}">
                    <a16:rowId xmlns:a16="http://schemas.microsoft.com/office/drawing/2014/main" val="3592205944"/>
                  </a:ext>
                </a:extLst>
              </a:tr>
              <a:tr h="319501">
                <a:tc rowSpan="2">
                  <a:txBody>
                    <a:bodyPr/>
                    <a:lstStyle/>
                    <a:p>
                      <a:r>
                        <a:rPr lang="en-US" sz="1400" dirty="0">
                          <a:latin typeface="Candara" panose="020E0502030303020204" pitchFamily="34" charset="0"/>
                        </a:rPr>
                        <a:t>Image processing</a:t>
                      </a:r>
                    </a:p>
                  </a:txBody>
                  <a:tcPr anchor="ctr"/>
                </a:tc>
                <a:tc>
                  <a:txBody>
                    <a:bodyPr/>
                    <a:lstStyle/>
                    <a:p>
                      <a:r>
                        <a:rPr lang="en-US" sz="1400" dirty="0">
                          <a:latin typeface="Candara" panose="020E0502030303020204" pitchFamily="34" charset="0"/>
                        </a:rPr>
                        <a:t>Image histogram (short)</a:t>
                      </a:r>
                    </a:p>
                  </a:txBody>
                  <a:tcPr/>
                </a:tc>
                <a:tc>
                  <a:txBody>
                    <a:bodyPr/>
                    <a:lstStyle/>
                    <a:p>
                      <a:r>
                        <a:rPr lang="en-US" sz="1400" dirty="0">
                          <a:latin typeface="Candara" panose="020E0502030303020204" pitchFamily="34" charset="0"/>
                        </a:rPr>
                        <a:t>HST-S</a:t>
                      </a:r>
                    </a:p>
                  </a:txBody>
                  <a:tcPr/>
                </a:tc>
                <a:extLst>
                  <a:ext uri="{0D108BD9-81ED-4DB2-BD59-A6C34878D82A}">
                    <a16:rowId xmlns:a16="http://schemas.microsoft.com/office/drawing/2014/main" val="3167293920"/>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Image histogram (large)</a:t>
                      </a:r>
                    </a:p>
                  </a:txBody>
                  <a:tcPr/>
                </a:tc>
                <a:tc>
                  <a:txBody>
                    <a:bodyPr/>
                    <a:lstStyle/>
                    <a:p>
                      <a:r>
                        <a:rPr lang="en-US" sz="1400" dirty="0">
                          <a:latin typeface="Candara" panose="020E0502030303020204" pitchFamily="34" charset="0"/>
                        </a:rPr>
                        <a:t>HST-L</a:t>
                      </a:r>
                    </a:p>
                  </a:txBody>
                  <a:tcPr/>
                </a:tc>
                <a:extLst>
                  <a:ext uri="{0D108BD9-81ED-4DB2-BD59-A6C34878D82A}">
                    <a16:rowId xmlns:a16="http://schemas.microsoft.com/office/drawing/2014/main" val="1732467408"/>
                  </a:ext>
                </a:extLst>
              </a:tr>
              <a:tr h="319501">
                <a:tc rowSpan="4">
                  <a:txBody>
                    <a:bodyPr/>
                    <a:lstStyle/>
                    <a:p>
                      <a:r>
                        <a:rPr lang="en-US" sz="1400" dirty="0">
                          <a:latin typeface="Candara" panose="020E0502030303020204" pitchFamily="34" charset="0"/>
                        </a:rPr>
                        <a:t>Parallel primitives</a:t>
                      </a:r>
                    </a:p>
                  </a:txBody>
                  <a:tcPr anchor="ctr"/>
                </a:tc>
                <a:tc>
                  <a:txBody>
                    <a:bodyPr/>
                    <a:lstStyle/>
                    <a:p>
                      <a:r>
                        <a:rPr lang="en-US" sz="1400" dirty="0">
                          <a:latin typeface="Candara" panose="020E0502030303020204" pitchFamily="34" charset="0"/>
                        </a:rPr>
                        <a:t>Reduction</a:t>
                      </a:r>
                    </a:p>
                  </a:txBody>
                  <a:tcPr/>
                </a:tc>
                <a:tc>
                  <a:txBody>
                    <a:bodyPr/>
                    <a:lstStyle/>
                    <a:p>
                      <a:r>
                        <a:rPr lang="en-US" sz="1400" dirty="0">
                          <a:latin typeface="Candara" panose="020E0502030303020204" pitchFamily="34" charset="0"/>
                        </a:rPr>
                        <a:t>RED</a:t>
                      </a:r>
                    </a:p>
                  </a:txBody>
                  <a:tcPr/>
                </a:tc>
                <a:extLst>
                  <a:ext uri="{0D108BD9-81ED-4DB2-BD59-A6C34878D82A}">
                    <a16:rowId xmlns:a16="http://schemas.microsoft.com/office/drawing/2014/main" val="1318272034"/>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Prefix sum (scan-scan-add)</a:t>
                      </a:r>
                    </a:p>
                  </a:txBody>
                  <a:tcPr/>
                </a:tc>
                <a:tc>
                  <a:txBody>
                    <a:bodyPr/>
                    <a:lstStyle/>
                    <a:p>
                      <a:r>
                        <a:rPr lang="en-US" sz="1400" dirty="0">
                          <a:latin typeface="Candara" panose="020E0502030303020204" pitchFamily="34" charset="0"/>
                        </a:rPr>
                        <a:t>SCAN-SSA</a:t>
                      </a:r>
                    </a:p>
                  </a:txBody>
                  <a:tcPr/>
                </a:tc>
                <a:extLst>
                  <a:ext uri="{0D108BD9-81ED-4DB2-BD59-A6C34878D82A}">
                    <a16:rowId xmlns:a16="http://schemas.microsoft.com/office/drawing/2014/main" val="2004235633"/>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Prefix sum (reduce-scan-scan)</a:t>
                      </a:r>
                    </a:p>
                  </a:txBody>
                  <a:tcPr/>
                </a:tc>
                <a:tc>
                  <a:txBody>
                    <a:bodyPr/>
                    <a:lstStyle/>
                    <a:p>
                      <a:r>
                        <a:rPr lang="en-US" sz="1400" dirty="0">
                          <a:latin typeface="Candara" panose="020E0502030303020204" pitchFamily="34" charset="0"/>
                        </a:rPr>
                        <a:t>SCAN-RSS</a:t>
                      </a:r>
                    </a:p>
                  </a:txBody>
                  <a:tcPr/>
                </a:tc>
                <a:extLst>
                  <a:ext uri="{0D108BD9-81ED-4DB2-BD59-A6C34878D82A}">
                    <a16:rowId xmlns:a16="http://schemas.microsoft.com/office/drawing/2014/main" val="82245761"/>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Matrix transposition</a:t>
                      </a:r>
                    </a:p>
                  </a:txBody>
                  <a:tcPr/>
                </a:tc>
                <a:tc>
                  <a:txBody>
                    <a:bodyPr/>
                    <a:lstStyle/>
                    <a:p>
                      <a:r>
                        <a:rPr lang="en-US" sz="1400" dirty="0">
                          <a:latin typeface="Candara" panose="020E0502030303020204" pitchFamily="34" charset="0"/>
                        </a:rPr>
                        <a:t>TRNS</a:t>
                      </a:r>
                    </a:p>
                  </a:txBody>
                  <a:tcPr/>
                </a:tc>
                <a:extLst>
                  <a:ext uri="{0D108BD9-81ED-4DB2-BD59-A6C34878D82A}">
                    <a16:rowId xmlns:a16="http://schemas.microsoft.com/office/drawing/2014/main" val="3173461368"/>
                  </a:ext>
                </a:extLst>
              </a:tr>
            </a:tbl>
          </a:graphicData>
        </a:graphic>
      </p:graphicFrame>
    </p:spTree>
    <p:extLst>
      <p:ext uri="{BB962C8B-B14F-4D97-AF65-F5344CB8AC3E}">
        <p14:creationId xmlns:p14="http://schemas.microsoft.com/office/powerpoint/2010/main" val="18992721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A0BFA-30BB-EE4C-8007-65EFDB0848B3}"/>
              </a:ext>
            </a:extLst>
          </p:cNvPr>
          <p:cNvSpPr>
            <a:spLocks noGrp="1"/>
          </p:cNvSpPr>
          <p:nvPr>
            <p:ph type="title"/>
          </p:nvPr>
        </p:nvSpPr>
        <p:spPr/>
        <p:txBody>
          <a:bodyPr>
            <a:normAutofit fontScale="90000"/>
          </a:bodyPr>
          <a:lstStyle/>
          <a:p>
            <a:r>
              <a:rPr lang="en-US" dirty="0" err="1"/>
              <a:t>PrIM</a:t>
            </a:r>
            <a:r>
              <a:rPr lang="en-US" dirty="0"/>
              <a:t> Benchmarks are Open Source</a:t>
            </a:r>
          </a:p>
        </p:txBody>
      </p:sp>
      <p:sp>
        <p:nvSpPr>
          <p:cNvPr id="3" name="Content Placeholder 2">
            <a:extLst>
              <a:ext uri="{FF2B5EF4-FFF2-40B4-BE49-F238E27FC236}">
                <a16:creationId xmlns:a16="http://schemas.microsoft.com/office/drawing/2014/main" id="{3A69F76A-5B3C-E64B-A07F-5EB4408B21C9}"/>
              </a:ext>
            </a:extLst>
          </p:cNvPr>
          <p:cNvSpPr>
            <a:spLocks noGrp="1"/>
          </p:cNvSpPr>
          <p:nvPr>
            <p:ph idx="1"/>
          </p:nvPr>
        </p:nvSpPr>
        <p:spPr/>
        <p:txBody>
          <a:bodyPr>
            <a:normAutofit/>
          </a:bodyPr>
          <a:lstStyle/>
          <a:p>
            <a:r>
              <a:rPr lang="en-US" sz="2400" dirty="0"/>
              <a:t>All microbenchmarks, benchmarks, and scripts</a:t>
            </a:r>
          </a:p>
          <a:p>
            <a:r>
              <a:rPr lang="en-US" sz="2400" dirty="0">
                <a:solidFill>
                  <a:srgbClr val="0000FF"/>
                </a:solidFill>
                <a:hlinkClick r:id="rId3">
                  <a:extLst>
                    <a:ext uri="{A12FA001-AC4F-418D-AE19-62706E023703}">
                      <ahyp:hlinkClr xmlns:ahyp="http://schemas.microsoft.com/office/drawing/2018/hyperlinkcolor" val="tx"/>
                    </a:ext>
                  </a:extLst>
                </a:hlinkClick>
              </a:rPr>
              <a:t>https://github.com/CMU-SAFARI/prim-benchmarks</a:t>
            </a:r>
            <a:endParaRPr lang="en-US" sz="2400" dirty="0">
              <a:solidFill>
                <a:srgbClr val="0000FF"/>
              </a:solidFill>
            </a:endParaRPr>
          </a:p>
          <a:p>
            <a:endParaRPr lang="en-US" sz="2400" dirty="0"/>
          </a:p>
        </p:txBody>
      </p:sp>
      <p:pic>
        <p:nvPicPr>
          <p:cNvPr id="4" name="Picture 3">
            <a:extLst>
              <a:ext uri="{FF2B5EF4-FFF2-40B4-BE49-F238E27FC236}">
                <a16:creationId xmlns:a16="http://schemas.microsoft.com/office/drawing/2014/main" id="{B1FA27B2-6CC8-5C4B-B68F-F810D4173F6A}"/>
              </a:ext>
            </a:extLst>
          </p:cNvPr>
          <p:cNvPicPr>
            <a:picLocks noChangeAspect="1"/>
          </p:cNvPicPr>
          <p:nvPr/>
        </p:nvPicPr>
        <p:blipFill>
          <a:blip r:embed="rId4"/>
          <a:stretch>
            <a:fillRect/>
          </a:stretch>
        </p:blipFill>
        <p:spPr>
          <a:xfrm>
            <a:off x="1355311" y="1813559"/>
            <a:ext cx="6433378" cy="4591853"/>
          </a:xfrm>
          <a:prstGeom prst="rect">
            <a:avLst/>
          </a:prstGeom>
        </p:spPr>
      </p:pic>
    </p:spTree>
    <p:extLst>
      <p:ext uri="{BB962C8B-B14F-4D97-AF65-F5344CB8AC3E}">
        <p14:creationId xmlns:p14="http://schemas.microsoft.com/office/powerpoint/2010/main" val="6149532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sz="3800" dirty="0"/>
              <a:t>Understanding a Modern PIM Architecture</a:t>
            </a:r>
          </a:p>
        </p:txBody>
      </p:sp>
      <p:sp>
        <p:nvSpPr>
          <p:cNvPr id="4" name="Slide Number Placeholder 3">
            <a:extLst>
              <a:ext uri="{FF2B5EF4-FFF2-40B4-BE49-F238E27FC236}">
                <a16:creationId xmlns:a16="http://schemas.microsoft.com/office/drawing/2014/main" id="{668D3D00-D671-7A49-9903-3A6903D905B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9" name="Picture 8">
            <a:extLst>
              <a:ext uri="{FF2B5EF4-FFF2-40B4-BE49-F238E27FC236}">
                <a16:creationId xmlns:a16="http://schemas.microsoft.com/office/drawing/2014/main" id="{54381580-1F1F-5944-AEC7-1891060AC193}"/>
              </a:ext>
            </a:extLst>
          </p:cNvPr>
          <p:cNvPicPr>
            <a:picLocks noChangeAspect="1"/>
          </p:cNvPicPr>
          <p:nvPr/>
        </p:nvPicPr>
        <p:blipFill>
          <a:blip r:embed="rId2"/>
          <a:stretch>
            <a:fillRect/>
          </a:stretch>
        </p:blipFill>
        <p:spPr>
          <a:xfrm>
            <a:off x="849015" y="914400"/>
            <a:ext cx="7369769" cy="5506901"/>
          </a:xfrm>
          <a:prstGeom prst="rect">
            <a:avLst/>
          </a:prstGeom>
        </p:spPr>
      </p:pic>
      <p:sp>
        <p:nvSpPr>
          <p:cNvPr id="6" name="Rectangle 5">
            <a:extLst>
              <a:ext uri="{FF2B5EF4-FFF2-40B4-BE49-F238E27FC236}">
                <a16:creationId xmlns:a16="http://schemas.microsoft.com/office/drawing/2014/main" id="{5465C192-4893-AD4D-A97C-499395E42DF0}"/>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3">
                  <a:extLst>
                    <a:ext uri="{A12FA001-AC4F-418D-AE19-62706E023703}">
                      <ahyp:hlinkClr xmlns:ahyp="http://schemas.microsoft.com/office/drawing/2018/hyperlinkcolor" val="tx"/>
                    </a:ext>
                  </a:extLst>
                </a:hlinkClick>
              </a:rPr>
              <a:t>https://www.youtube.com/watch?v=D8Hjy2iU9l4&amp;list=PL5Q2soXY2Zi_tOTAYm--dYByNPL7JhwR9</a:t>
            </a: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3" name="Picture 2" descr="safari.png">
            <a:extLst>
              <a:ext uri="{FF2B5EF4-FFF2-40B4-BE49-F238E27FC236}">
                <a16:creationId xmlns:a16="http://schemas.microsoft.com/office/drawing/2014/main" id="{8C3274BE-1E3C-DD09-7FDA-706B5B53FF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84315063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228600" y="152400"/>
            <a:ext cx="8915400" cy="1066800"/>
          </a:xfrm>
        </p:spPr>
        <p:txBody>
          <a:bodyPr/>
          <a:lstStyle/>
          <a:p>
            <a:r>
              <a:rPr lang="en-US" sz="3600" dirty="0">
                <a:solidFill>
                  <a:srgbClr val="006633"/>
                </a:solidFill>
                <a:ea typeface="ＭＳ Ｐゴシック" charset="0"/>
              </a:rPr>
              <a:t>More on Analysis of the UPMEM PIM Engine</a:t>
            </a:r>
            <a:endParaRPr lang="en-US" sz="3600" dirty="0"/>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https://www.youtube.com/watch?v=D8Hjy2iU9l4&amp;list=PL5Q2soXY2Zi_tOTAYm--dYByNPL7JhwR9</a:t>
            </a: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6" name="Picture 5">
            <a:extLst>
              <a:ext uri="{FF2B5EF4-FFF2-40B4-BE49-F238E27FC236}">
                <a16:creationId xmlns:a16="http://schemas.microsoft.com/office/drawing/2014/main" id="{B7D3EBD6-4727-A94F-9498-A2F5AD447FD3}"/>
              </a:ext>
            </a:extLst>
          </p:cNvPr>
          <p:cNvPicPr>
            <a:picLocks noChangeAspect="1"/>
          </p:cNvPicPr>
          <p:nvPr/>
        </p:nvPicPr>
        <p:blipFill>
          <a:blip r:embed="rId3"/>
          <a:stretch>
            <a:fillRect/>
          </a:stretch>
        </p:blipFill>
        <p:spPr>
          <a:xfrm>
            <a:off x="573837" y="936128"/>
            <a:ext cx="7454547" cy="5517207"/>
          </a:xfrm>
          <a:prstGeom prst="rect">
            <a:avLst/>
          </a:prstGeom>
        </p:spPr>
      </p:pic>
      <p:pic>
        <p:nvPicPr>
          <p:cNvPr id="4" name="Picture 3" descr="safari.png">
            <a:extLst>
              <a:ext uri="{FF2B5EF4-FFF2-40B4-BE49-F238E27FC236}">
                <a16:creationId xmlns:a16="http://schemas.microsoft.com/office/drawing/2014/main" id="{2717819E-7F98-EC1A-ACAD-59B109C98D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
        <p:nvSpPr>
          <p:cNvPr id="7" name="Slide Number Placeholder 3">
            <a:extLst>
              <a:ext uri="{FF2B5EF4-FFF2-40B4-BE49-F238E27FC236}">
                <a16:creationId xmlns:a16="http://schemas.microsoft.com/office/drawing/2014/main" id="{B8B0507F-E462-4343-2092-AA61F64A3F82}"/>
              </a:ext>
            </a:extLst>
          </p:cNvPr>
          <p:cNvSpPr>
            <a:spLocks noGrp="1"/>
          </p:cNvSpPr>
          <p:nvPr>
            <p:ph type="sldNum" sz="quarter" idx="11"/>
          </p:nvPr>
        </p:nvSpPr>
        <p:spPr>
          <a:xfrm>
            <a:off x="6732240"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98023186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228600" y="152400"/>
            <a:ext cx="8915400" cy="1066800"/>
          </a:xfrm>
        </p:spPr>
        <p:txBody>
          <a:bodyPr/>
          <a:lstStyle/>
          <a:p>
            <a:r>
              <a:rPr lang="en-US" sz="3600" dirty="0">
                <a:solidFill>
                  <a:srgbClr val="006633"/>
                </a:solidFill>
                <a:ea typeface="ＭＳ Ｐゴシック" charset="0"/>
              </a:rPr>
              <a:t>More on Analysis of the UPMEM PIM Engine</a:t>
            </a:r>
            <a:endParaRPr lang="en-US" sz="3600" dirty="0"/>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https://www.youtube.com/watch?v=Pp9jSU2b9oM&amp;list=PL5Q2soXY2Zi8_VVChACnON4sfh2bJ5IrD&amp;index=159</a:t>
            </a:r>
            <a:r>
              <a:rPr kumimoji="0" lang="en-US" sz="100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pic>
        <p:nvPicPr>
          <p:cNvPr id="4" name="Picture 3">
            <a:extLst>
              <a:ext uri="{FF2B5EF4-FFF2-40B4-BE49-F238E27FC236}">
                <a16:creationId xmlns:a16="http://schemas.microsoft.com/office/drawing/2014/main" id="{05908769-F1A3-3149-BEAD-28F09753D549}"/>
              </a:ext>
            </a:extLst>
          </p:cNvPr>
          <p:cNvPicPr>
            <a:picLocks noChangeAspect="1"/>
          </p:cNvPicPr>
          <p:nvPr/>
        </p:nvPicPr>
        <p:blipFill>
          <a:blip r:embed="rId3"/>
          <a:stretch>
            <a:fillRect/>
          </a:stretch>
        </p:blipFill>
        <p:spPr>
          <a:xfrm>
            <a:off x="629193" y="894920"/>
            <a:ext cx="7809413" cy="5558416"/>
          </a:xfrm>
          <a:prstGeom prst="rect">
            <a:avLst/>
          </a:prstGeom>
        </p:spPr>
      </p:pic>
      <p:pic>
        <p:nvPicPr>
          <p:cNvPr id="6" name="Picture 5" descr="safari.png">
            <a:extLst>
              <a:ext uri="{FF2B5EF4-FFF2-40B4-BE49-F238E27FC236}">
                <a16:creationId xmlns:a16="http://schemas.microsoft.com/office/drawing/2014/main" id="{354E3716-636B-24DB-838A-C509F9205D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
        <p:nvSpPr>
          <p:cNvPr id="7" name="Slide Number Placeholder 3">
            <a:extLst>
              <a:ext uri="{FF2B5EF4-FFF2-40B4-BE49-F238E27FC236}">
                <a16:creationId xmlns:a16="http://schemas.microsoft.com/office/drawing/2014/main" id="{5B640034-0769-972B-BD86-CFC27FAA7F64}"/>
              </a:ext>
            </a:extLst>
          </p:cNvPr>
          <p:cNvSpPr>
            <a:spLocks noGrp="1"/>
          </p:cNvSpPr>
          <p:nvPr>
            <p:ph type="sldNum" sz="quarter" idx="11"/>
          </p:nvPr>
        </p:nvSpPr>
        <p:spPr>
          <a:xfrm>
            <a:off x="6732240"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33945726"/>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6DF2D-495F-0F7E-07BC-B77874DC6F46}"/>
              </a:ext>
            </a:extLst>
          </p:cNvPr>
          <p:cNvSpPr>
            <a:spLocks noGrp="1"/>
          </p:cNvSpPr>
          <p:nvPr>
            <p:ph type="title"/>
          </p:nvPr>
        </p:nvSpPr>
        <p:spPr/>
        <p:txBody>
          <a:bodyPr/>
          <a:lstStyle/>
          <a:p>
            <a:r>
              <a:rPr lang="en-US" dirty="0"/>
              <a:t>ML Training on Real PIM Systems</a:t>
            </a:r>
          </a:p>
        </p:txBody>
      </p:sp>
      <p:sp>
        <p:nvSpPr>
          <p:cNvPr id="3" name="Content Placeholder 2">
            <a:extLst>
              <a:ext uri="{FF2B5EF4-FFF2-40B4-BE49-F238E27FC236}">
                <a16:creationId xmlns:a16="http://schemas.microsoft.com/office/drawing/2014/main" id="{17858397-394E-61D7-5B9A-3D044DBF6550}"/>
              </a:ext>
            </a:extLst>
          </p:cNvPr>
          <p:cNvSpPr>
            <a:spLocks noGrp="1"/>
          </p:cNvSpPr>
          <p:nvPr>
            <p:ph idx="1"/>
          </p:nvPr>
        </p:nvSpPr>
        <p:spPr>
          <a:xfrm>
            <a:off x="228600" y="938243"/>
            <a:ext cx="8610600" cy="5310157"/>
          </a:xfrm>
        </p:spPr>
        <p:txBody>
          <a:bodyPr/>
          <a:lstStyle/>
          <a:p>
            <a:r>
              <a:rPr lang="en-US" sz="1800" b="0" i="0" dirty="0">
                <a:solidFill>
                  <a:srgbClr val="000000"/>
                </a:solidFill>
                <a:effectLst/>
              </a:rPr>
              <a:t>Juan Gómez Luna, </a:t>
            </a:r>
            <a:r>
              <a:rPr lang="en-US" sz="1800" b="0" i="0" dirty="0" err="1">
                <a:solidFill>
                  <a:srgbClr val="000000"/>
                </a:solidFill>
                <a:effectLst/>
              </a:rPr>
              <a:t>Yuxin</a:t>
            </a:r>
            <a:r>
              <a:rPr lang="en-US" sz="1800" b="0" i="0" dirty="0">
                <a:solidFill>
                  <a:srgbClr val="000000"/>
                </a:solidFill>
                <a:effectLst/>
              </a:rPr>
              <a:t> Guo, Sylvan Brocard, Julien </a:t>
            </a:r>
            <a:r>
              <a:rPr lang="en-US" sz="1800" b="0" i="0" dirty="0" err="1">
                <a:solidFill>
                  <a:srgbClr val="000000"/>
                </a:solidFill>
                <a:effectLst/>
              </a:rPr>
              <a:t>Legriel</a:t>
            </a:r>
            <a:r>
              <a:rPr lang="en-US" sz="1800" b="0" i="0" dirty="0">
                <a:solidFill>
                  <a:srgbClr val="000000"/>
                </a:solidFill>
                <a:effectLst/>
              </a:rPr>
              <a:t>, Remy </a:t>
            </a:r>
            <a:r>
              <a:rPr lang="en-US" sz="1800" b="0" i="0" dirty="0" err="1">
                <a:solidFill>
                  <a:srgbClr val="000000"/>
                </a:solidFill>
                <a:effectLst/>
              </a:rPr>
              <a:t>Cimadomo</a:t>
            </a:r>
            <a:r>
              <a:rPr lang="en-US" sz="1800" b="0" i="0" dirty="0">
                <a:solidFill>
                  <a:srgbClr val="000000"/>
                </a:solidFill>
                <a:effectLst/>
              </a:rPr>
              <a:t>, Geraldo F. Oliveira, Gagandeep Singh, and Onur Mutlu,</a:t>
            </a:r>
            <a:br>
              <a:rPr lang="en-US" sz="1800" b="0" i="0" dirty="0">
                <a:solidFill>
                  <a:srgbClr val="000000"/>
                </a:solidFill>
                <a:effectLst/>
              </a:rPr>
            </a:br>
            <a:r>
              <a:rPr lang="en-US" sz="1800" b="1" i="0" dirty="0">
                <a:solidFill>
                  <a:srgbClr val="0000FF"/>
                </a:solidFill>
                <a:effectLst/>
                <a:hlinkClick r:id="rId2">
                  <a:extLst>
                    <a:ext uri="{A12FA001-AC4F-418D-AE19-62706E023703}">
                      <ahyp:hlinkClr xmlns:ahyp="http://schemas.microsoft.com/office/drawing/2018/hyperlinkcolor" val="tx"/>
                    </a:ext>
                  </a:extLst>
                </a:hlinkClick>
              </a:rPr>
              <a:t>"Evaluating Machine Learning Workloads on Memory-Centric Computing Systems"</a:t>
            </a:r>
            <a:br>
              <a:rPr lang="en-US" sz="1800" b="0" i="0" dirty="0">
                <a:solidFill>
                  <a:srgbClr val="000000"/>
                </a:solidFill>
                <a:effectLst/>
              </a:rPr>
            </a:br>
            <a:r>
              <a:rPr lang="en-US" sz="1800" b="0" i="1" dirty="0">
                <a:solidFill>
                  <a:srgbClr val="000000"/>
                </a:solidFill>
                <a:effectLst/>
              </a:rPr>
              <a:t>Proceedings of the </a:t>
            </a:r>
            <a:r>
              <a:rPr lang="en-US" sz="1800" b="0" i="1" dirty="0">
                <a:solidFill>
                  <a:srgbClr val="000000"/>
                </a:solidFill>
                <a:effectLst/>
                <a:hlinkClick r:id="rId3"/>
              </a:rPr>
              <a:t>2023 IEEE International Symposium on Performance Analysis of Systems and Software</a:t>
            </a:r>
            <a:r>
              <a:rPr lang="en-US" sz="1800" b="0" i="1" dirty="0">
                <a:solidFill>
                  <a:srgbClr val="000000"/>
                </a:solidFill>
                <a:effectLst/>
              </a:rPr>
              <a:t> (</a:t>
            </a:r>
            <a:r>
              <a:rPr lang="en-US" sz="1800" b="1" i="1" dirty="0">
                <a:solidFill>
                  <a:srgbClr val="000000"/>
                </a:solidFill>
                <a:effectLst/>
              </a:rPr>
              <a:t>ISPASS</a:t>
            </a:r>
            <a:r>
              <a:rPr lang="en-US" sz="1800" b="0" i="1" dirty="0">
                <a:solidFill>
                  <a:srgbClr val="000000"/>
                </a:solidFill>
                <a:effectLst/>
              </a:rPr>
              <a:t>)</a:t>
            </a:r>
            <a:r>
              <a:rPr lang="en-US" sz="1800" b="0" i="0" dirty="0">
                <a:solidFill>
                  <a:srgbClr val="000000"/>
                </a:solidFill>
                <a:effectLst/>
              </a:rPr>
              <a:t>, Raleigh, North Carolina, USA, April 2023.</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4"/>
              </a:rPr>
              <a:t>arXiv version</a:t>
            </a:r>
            <a:r>
              <a:rPr lang="en-US" sz="1800" b="0" i="0" dirty="0">
                <a:solidFill>
                  <a:srgbClr val="000000"/>
                </a:solidFill>
                <a:effectLst/>
              </a:rPr>
              <a:t>, 16 July 2022.]</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5"/>
              </a:rPr>
              <a:t>PIM-ML Source Code</a:t>
            </a:r>
            <a:r>
              <a:rPr lang="en-US" sz="1800" b="0" i="0" dirty="0">
                <a:solidFill>
                  <a:srgbClr val="000000"/>
                </a:solidFill>
                <a:effectLst/>
              </a:rPr>
              <a:t>]</a:t>
            </a:r>
            <a:br>
              <a:rPr lang="en-US" sz="1800" b="0" i="0" dirty="0">
                <a:solidFill>
                  <a:srgbClr val="000000"/>
                </a:solidFill>
                <a:effectLst/>
              </a:rPr>
            </a:br>
            <a:r>
              <a:rPr lang="en-US" sz="1800" b="1" i="1" dirty="0">
                <a:solidFill>
                  <a:srgbClr val="FF0000"/>
                </a:solidFill>
                <a:effectLst/>
              </a:rPr>
              <a:t>Best paper session.</a:t>
            </a:r>
            <a:endParaRPr lang="en-US" sz="1800" b="0" i="0" dirty="0">
              <a:solidFill>
                <a:srgbClr val="FF0000"/>
              </a:solidFill>
              <a:effectLst/>
            </a:endParaRPr>
          </a:p>
          <a:p>
            <a:pPr marL="0" indent="0">
              <a:buNone/>
            </a:pPr>
            <a:endParaRPr lang="en-US" dirty="0"/>
          </a:p>
        </p:txBody>
      </p:sp>
      <p:sp>
        <p:nvSpPr>
          <p:cNvPr id="4" name="Slide Number Placeholder 3">
            <a:extLst>
              <a:ext uri="{FF2B5EF4-FFF2-40B4-BE49-F238E27FC236}">
                <a16:creationId xmlns:a16="http://schemas.microsoft.com/office/drawing/2014/main" id="{1D3D973D-2679-8AE0-61EA-EEA9F80C773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FE30B330-29DC-13D1-7D35-3DB575889781}"/>
              </a:ext>
            </a:extLst>
          </p:cNvPr>
          <p:cNvSpPr txBox="1"/>
          <p:nvPr/>
        </p:nvSpPr>
        <p:spPr>
          <a:xfrm>
            <a:off x="2200998" y="6421263"/>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https://arxiv.org/pdf/2207.07886.pdf</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sp>
        <p:nvSpPr>
          <p:cNvPr id="6" name="TextBox 5">
            <a:extLst>
              <a:ext uri="{FF2B5EF4-FFF2-40B4-BE49-F238E27FC236}">
                <a16:creationId xmlns:a16="http://schemas.microsoft.com/office/drawing/2014/main" id="{5AB40FB6-4B0C-4DDF-A7EB-C2164F2B748D}"/>
              </a:ext>
            </a:extLst>
          </p:cNvPr>
          <p:cNvSpPr txBox="1"/>
          <p:nvPr/>
        </p:nvSpPr>
        <p:spPr>
          <a:xfrm>
            <a:off x="2051720" y="5957412"/>
            <a:ext cx="52261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5">
                  <a:extLst>
                    <a:ext uri="{A12FA001-AC4F-418D-AE19-62706E023703}">
                      <ahyp:hlinkClr xmlns:ahyp="http://schemas.microsoft.com/office/drawing/2018/hyperlinkcolor" val="tx"/>
                    </a:ext>
                  </a:extLst>
                </a:hlinkClick>
              </a:rPr>
              <a:t>https://github.com/CMU-SAFARI/pim-ml</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pic>
        <p:nvPicPr>
          <p:cNvPr id="7" name="Picture 6">
            <a:extLst>
              <a:ext uri="{FF2B5EF4-FFF2-40B4-BE49-F238E27FC236}">
                <a16:creationId xmlns:a16="http://schemas.microsoft.com/office/drawing/2014/main" id="{E64F9DF7-13F6-2C1B-41EC-FCB738821728}"/>
              </a:ext>
            </a:extLst>
          </p:cNvPr>
          <p:cNvPicPr>
            <a:picLocks noChangeAspect="1"/>
          </p:cNvPicPr>
          <p:nvPr/>
        </p:nvPicPr>
        <p:blipFill>
          <a:blip r:embed="rId6"/>
          <a:stretch>
            <a:fillRect/>
          </a:stretch>
        </p:blipFill>
        <p:spPr>
          <a:xfrm>
            <a:off x="251520" y="4005064"/>
            <a:ext cx="8821615" cy="1764323"/>
          </a:xfrm>
          <a:prstGeom prst="rect">
            <a:avLst/>
          </a:prstGeom>
        </p:spPr>
      </p:pic>
    </p:spTree>
    <p:extLst>
      <p:ext uri="{BB962C8B-B14F-4D97-AF65-F5344CB8AC3E}">
        <p14:creationId xmlns:p14="http://schemas.microsoft.com/office/powerpoint/2010/main" val="150778694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A0BFA-30BB-EE4C-8007-65EFDB0848B3}"/>
              </a:ext>
            </a:extLst>
          </p:cNvPr>
          <p:cNvSpPr>
            <a:spLocks noGrp="1"/>
          </p:cNvSpPr>
          <p:nvPr>
            <p:ph type="title"/>
          </p:nvPr>
        </p:nvSpPr>
        <p:spPr/>
        <p:txBody>
          <a:bodyPr>
            <a:normAutofit/>
          </a:bodyPr>
          <a:lstStyle/>
          <a:p>
            <a:r>
              <a:rPr lang="en-US" sz="3600" dirty="0"/>
              <a:t>ML Training on a Real PIM System</a:t>
            </a:r>
          </a:p>
        </p:txBody>
      </p:sp>
      <p:sp>
        <p:nvSpPr>
          <p:cNvPr id="10" name="Subtitle 1">
            <a:extLst>
              <a:ext uri="{FF2B5EF4-FFF2-40B4-BE49-F238E27FC236}">
                <a16:creationId xmlns:a16="http://schemas.microsoft.com/office/drawing/2014/main" id="{2FDA9319-5751-7940-9055-BA9FBB6536F3}"/>
              </a:ext>
            </a:extLst>
          </p:cNvPr>
          <p:cNvSpPr txBox="1">
            <a:spLocks/>
          </p:cNvSpPr>
          <p:nvPr/>
        </p:nvSpPr>
        <p:spPr>
          <a:xfrm>
            <a:off x="1106731" y="5194167"/>
            <a:ext cx="6858000" cy="1074656"/>
          </a:xfrm>
          <a:prstGeom prst="rect">
            <a:avLst/>
          </a:prstGeom>
        </p:spPr>
        <p:txBody>
          <a:bodyPr vert="horz" lIns="91440" tIns="45720" rIns="91440" bIns="45720" rtlCol="0">
            <a:normAutofit/>
          </a:bodyPr>
          <a:lstStyle>
            <a:lvl1pPr marL="0" indent="0" algn="ctr" defTabSz="914354" rtl="0" eaLnBrk="1" latinLnBrk="0" hangingPunct="1">
              <a:lnSpc>
                <a:spcPct val="90000"/>
              </a:lnSpc>
              <a:spcBef>
                <a:spcPts val="1000"/>
              </a:spcBef>
              <a:buFont typeface="Arial" panose="020B0604020202020204" pitchFamily="34" charset="0"/>
              <a:buNone/>
              <a:defRPr sz="3200" b="1" i="0" kern="1200" baseline="0">
                <a:solidFill>
                  <a:schemeClr val="tx1"/>
                </a:solidFill>
                <a:latin typeface="+mj-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FF"/>
                </a:solidFill>
                <a:effectLst/>
                <a:uLnTx/>
                <a:uFillTx/>
                <a:latin typeface="Calibri Light" panose="020F0302020204030204"/>
                <a:ea typeface="+mn-ea"/>
                <a:cs typeface="+mn-cs"/>
                <a:hlinkClick r:id="rId3">
                  <a:extLst>
                    <a:ext uri="{A12FA001-AC4F-418D-AE19-62706E023703}">
                      <ahyp:hlinkClr xmlns:ahyp="http://schemas.microsoft.com/office/drawing/2018/hyperlinkcolor" val="tx"/>
                    </a:ext>
                  </a:extLst>
                </a:hlinkClick>
              </a:rPr>
              <a:t>Short version: </a:t>
            </a:r>
            <a:r>
              <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hlinkClick r:id="rId3">
                  <a:extLst>
                    <a:ext uri="{A12FA001-AC4F-418D-AE19-62706E023703}">
                      <ahyp:hlinkClr xmlns:ahyp="http://schemas.microsoft.com/office/drawing/2018/hyperlinkcolor" val="tx"/>
                    </a:ext>
                  </a:extLst>
                </a:hlinkClick>
              </a:rPr>
              <a:t>https://arxiv.org/pdf/2206.06022.pdf</a:t>
            </a:r>
            <a:endPar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endParaRPr>
          </a:p>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0" i="0" u="sng" strike="noStrike" kern="1200" cap="none" spc="0" normalizeH="0" baseline="0" noProof="0" dirty="0">
                <a:ln>
                  <a:noFill/>
                </a:ln>
                <a:solidFill>
                  <a:srgbClr val="0000FF"/>
                </a:solidFill>
                <a:effectLst/>
                <a:uLnTx/>
                <a:uFillTx/>
                <a:latin typeface="Calibri Light" panose="020F0302020204030204"/>
                <a:ea typeface="+mn-ea"/>
                <a:cs typeface="+mn-cs"/>
              </a:rPr>
              <a:t>Long version: </a:t>
            </a:r>
            <a:r>
              <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rPr>
              <a:t>https://</a:t>
            </a:r>
            <a:r>
              <a:rPr kumimoji="0" lang="en-US" sz="2000" b="1" i="0" u="sng" strike="noStrike" kern="1200" cap="none" spc="0" normalizeH="0" baseline="0" noProof="0" dirty="0" err="1">
                <a:ln>
                  <a:noFill/>
                </a:ln>
                <a:solidFill>
                  <a:srgbClr val="0000FF"/>
                </a:solidFill>
                <a:effectLst/>
                <a:uLnTx/>
                <a:uFillTx/>
                <a:latin typeface="Calibri Light" panose="020F0302020204030204"/>
                <a:ea typeface="+mn-ea"/>
                <a:cs typeface="+mn-cs"/>
              </a:rPr>
              <a:t>arxiv.org</a:t>
            </a:r>
            <a:r>
              <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rPr>
              <a:t>/pdf/2207.07886.pdf</a:t>
            </a:r>
          </a:p>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rPr>
              <a:t>https://</a:t>
            </a:r>
            <a:r>
              <a:rPr kumimoji="0" lang="en-US" sz="2000" b="1" i="0" u="sng" strike="noStrike" kern="1200" cap="none" spc="0" normalizeH="0" baseline="0" noProof="0" dirty="0" err="1">
                <a:ln>
                  <a:noFill/>
                </a:ln>
                <a:solidFill>
                  <a:srgbClr val="0000FF"/>
                </a:solidFill>
                <a:effectLst/>
                <a:uLnTx/>
                <a:uFillTx/>
                <a:latin typeface="Calibri Light" panose="020F0302020204030204"/>
                <a:ea typeface="+mn-ea"/>
                <a:cs typeface="+mn-cs"/>
              </a:rPr>
              <a:t>www.youtube.com</a:t>
            </a:r>
            <a:r>
              <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rPr>
              <a:t>/</a:t>
            </a:r>
            <a:r>
              <a:rPr kumimoji="0" lang="en-US" sz="2000" b="1" i="0" u="sng" strike="noStrike" kern="1200" cap="none" spc="0" normalizeH="0" baseline="0" noProof="0" dirty="0" err="1">
                <a:ln>
                  <a:noFill/>
                </a:ln>
                <a:solidFill>
                  <a:srgbClr val="0000FF"/>
                </a:solidFill>
                <a:effectLst/>
                <a:uLnTx/>
                <a:uFillTx/>
                <a:latin typeface="Calibri Light" panose="020F0302020204030204"/>
                <a:ea typeface="+mn-ea"/>
                <a:cs typeface="+mn-cs"/>
              </a:rPr>
              <a:t>watch?v</a:t>
            </a:r>
            <a:r>
              <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rPr>
              <a:t>=qeukNs5XI3g&amp;t=11226s</a:t>
            </a:r>
          </a:p>
        </p:txBody>
      </p:sp>
      <p:pic>
        <p:nvPicPr>
          <p:cNvPr id="3" name="Picture 2">
            <a:extLst>
              <a:ext uri="{FF2B5EF4-FFF2-40B4-BE49-F238E27FC236}">
                <a16:creationId xmlns:a16="http://schemas.microsoft.com/office/drawing/2014/main" id="{3D5BC523-7F98-F94F-8709-6D1860CF7CA8}"/>
              </a:ext>
            </a:extLst>
          </p:cNvPr>
          <p:cNvPicPr>
            <a:picLocks noChangeAspect="1"/>
          </p:cNvPicPr>
          <p:nvPr/>
        </p:nvPicPr>
        <p:blipFill>
          <a:blip r:embed="rId4"/>
          <a:stretch>
            <a:fillRect/>
          </a:stretch>
        </p:blipFill>
        <p:spPr>
          <a:xfrm>
            <a:off x="768350" y="980728"/>
            <a:ext cx="7607300" cy="1790700"/>
          </a:xfrm>
          <a:prstGeom prst="rect">
            <a:avLst/>
          </a:prstGeom>
        </p:spPr>
      </p:pic>
      <p:pic>
        <p:nvPicPr>
          <p:cNvPr id="4" name="Picture 3">
            <a:extLst>
              <a:ext uri="{FF2B5EF4-FFF2-40B4-BE49-F238E27FC236}">
                <a16:creationId xmlns:a16="http://schemas.microsoft.com/office/drawing/2014/main" id="{73B249F6-522A-6E4B-CD1D-80F8B3297CD7}"/>
              </a:ext>
            </a:extLst>
          </p:cNvPr>
          <p:cNvPicPr>
            <a:picLocks noChangeAspect="1"/>
          </p:cNvPicPr>
          <p:nvPr/>
        </p:nvPicPr>
        <p:blipFill>
          <a:blip r:embed="rId5"/>
          <a:stretch>
            <a:fillRect/>
          </a:stretch>
        </p:blipFill>
        <p:spPr>
          <a:xfrm>
            <a:off x="622300" y="3212976"/>
            <a:ext cx="7899400" cy="1625600"/>
          </a:xfrm>
          <a:prstGeom prst="rect">
            <a:avLst/>
          </a:prstGeom>
        </p:spPr>
      </p:pic>
    </p:spTree>
    <p:extLst>
      <p:ext uri="{BB962C8B-B14F-4D97-AF65-F5344CB8AC3E}">
        <p14:creationId xmlns:p14="http://schemas.microsoft.com/office/powerpoint/2010/main" val="5502705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4718-E176-FC48-B556-D5B3A7CB3826}"/>
              </a:ext>
            </a:extLst>
          </p:cNvPr>
          <p:cNvSpPr>
            <a:spLocks noGrp="1"/>
          </p:cNvSpPr>
          <p:nvPr>
            <p:ph type="title"/>
          </p:nvPr>
        </p:nvSpPr>
        <p:spPr/>
        <p:txBody>
          <a:bodyPr>
            <a:normAutofit fontScale="90000"/>
          </a:bodyPr>
          <a:lstStyle/>
          <a:p>
            <a:r>
              <a:rPr lang="en-US" dirty="0"/>
              <a:t>ML Training on a Real PIM System</a:t>
            </a:r>
          </a:p>
        </p:txBody>
      </p:sp>
      <p:sp>
        <p:nvSpPr>
          <p:cNvPr id="3" name="Content Placeholder 2">
            <a:extLst>
              <a:ext uri="{FF2B5EF4-FFF2-40B4-BE49-F238E27FC236}">
                <a16:creationId xmlns:a16="http://schemas.microsoft.com/office/drawing/2014/main" id="{C55EE7E5-BA02-EB49-B7A9-49BFA3F9D9F1}"/>
              </a:ext>
            </a:extLst>
          </p:cNvPr>
          <p:cNvSpPr>
            <a:spLocks noGrp="1"/>
          </p:cNvSpPr>
          <p:nvPr>
            <p:ph idx="1"/>
          </p:nvPr>
        </p:nvSpPr>
        <p:spPr>
          <a:xfrm>
            <a:off x="-36512" y="1015515"/>
            <a:ext cx="9324527" cy="5293805"/>
          </a:xfrm>
        </p:spPr>
        <p:txBody>
          <a:bodyPr>
            <a:normAutofit/>
          </a:bodyPr>
          <a:lstStyle/>
          <a:p>
            <a:r>
              <a:rPr lang="en-US" b="1" dirty="0"/>
              <a:t>Need to optimize data representation</a:t>
            </a:r>
          </a:p>
          <a:p>
            <a:pPr marL="457177" lvl="1" indent="0">
              <a:buNone/>
            </a:pPr>
            <a:r>
              <a:rPr lang="en-US" dirty="0">
                <a:solidFill>
                  <a:srgbClr val="00B050"/>
                </a:solidFill>
              </a:rPr>
              <a:t>(1) fixed-point</a:t>
            </a:r>
          </a:p>
          <a:p>
            <a:pPr marL="457177" lvl="1" indent="0">
              <a:buNone/>
            </a:pPr>
            <a:r>
              <a:rPr lang="en-US" dirty="0">
                <a:solidFill>
                  <a:srgbClr val="00B050"/>
                </a:solidFill>
              </a:rPr>
              <a:t>(2) quantization </a:t>
            </a:r>
          </a:p>
          <a:p>
            <a:pPr marL="457177" lvl="1" indent="0">
              <a:buNone/>
            </a:pPr>
            <a:r>
              <a:rPr lang="en-US" dirty="0">
                <a:solidFill>
                  <a:srgbClr val="00B050"/>
                </a:solidFill>
              </a:rPr>
              <a:t>(3) hybrid precision </a:t>
            </a:r>
            <a:endParaRPr lang="en-US" dirty="0"/>
          </a:p>
          <a:p>
            <a:pPr marL="0" indent="0">
              <a:buNone/>
            </a:pPr>
            <a:endParaRPr lang="en-US" dirty="0"/>
          </a:p>
          <a:p>
            <a:r>
              <a:rPr lang="en-US" b="1" dirty="0"/>
              <a:t>Use </a:t>
            </a:r>
            <a:r>
              <a:rPr lang="en-US" b="1" dirty="0">
                <a:solidFill>
                  <a:srgbClr val="7030A0"/>
                </a:solidFill>
              </a:rPr>
              <a:t>lookup tables (LUTs) </a:t>
            </a:r>
            <a:r>
              <a:rPr lang="en-US" b="1" dirty="0"/>
              <a:t>to implement complex functions (e.g., sigmoid)</a:t>
            </a:r>
            <a:endParaRPr lang="en-US" b="1" dirty="0">
              <a:solidFill>
                <a:srgbClr val="7030A0"/>
              </a:solidFill>
            </a:endParaRPr>
          </a:p>
          <a:p>
            <a:endParaRPr lang="en-US" dirty="0"/>
          </a:p>
          <a:p>
            <a:r>
              <a:rPr lang="en-US" b="1" dirty="0"/>
              <a:t>Optimize data placement &amp; layout for </a:t>
            </a:r>
            <a:r>
              <a:rPr lang="en-US" b="1" dirty="0">
                <a:solidFill>
                  <a:srgbClr val="0070C0"/>
                </a:solidFill>
              </a:rPr>
              <a:t>streaming</a:t>
            </a:r>
          </a:p>
          <a:p>
            <a:endParaRPr lang="en-US" dirty="0"/>
          </a:p>
          <a:p>
            <a:r>
              <a:rPr lang="en-US" b="1" dirty="0"/>
              <a:t>Large speedups: </a:t>
            </a:r>
            <a:r>
              <a:rPr lang="en-US" dirty="0">
                <a:solidFill>
                  <a:srgbClr val="0432FF"/>
                </a:solidFill>
              </a:rPr>
              <a:t>2.8X/27X vs. CPU, 1.3x/3.2x vs. GPU</a:t>
            </a:r>
          </a:p>
          <a:p>
            <a:endParaRPr lang="en-US" dirty="0"/>
          </a:p>
        </p:txBody>
      </p:sp>
    </p:spTree>
    <p:extLst>
      <p:ext uri="{BB962C8B-B14F-4D97-AF65-F5344CB8AC3E}">
        <p14:creationId xmlns:p14="http://schemas.microsoft.com/office/powerpoint/2010/main" val="37102760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9D12F-23D2-E366-BC8C-70FCAB32FF55}"/>
              </a:ext>
            </a:extLst>
          </p:cNvPr>
          <p:cNvSpPr>
            <a:spLocks noGrp="1"/>
          </p:cNvSpPr>
          <p:nvPr>
            <p:ph type="title"/>
          </p:nvPr>
        </p:nvSpPr>
        <p:spPr>
          <a:xfrm>
            <a:off x="114300" y="0"/>
            <a:ext cx="8915400" cy="1066800"/>
          </a:xfrm>
        </p:spPr>
        <p:txBody>
          <a:bodyPr/>
          <a:lstStyle/>
          <a:p>
            <a:r>
              <a:rPr lang="en-US" dirty="0"/>
              <a:t>ML Training on Real PIM Talk Video</a:t>
            </a:r>
          </a:p>
        </p:txBody>
      </p:sp>
      <p:sp>
        <p:nvSpPr>
          <p:cNvPr id="6" name="TextBox 5">
            <a:extLst>
              <a:ext uri="{FF2B5EF4-FFF2-40B4-BE49-F238E27FC236}">
                <a16:creationId xmlns:a16="http://schemas.microsoft.com/office/drawing/2014/main" id="{7DC27E93-CE8E-D6EB-CBBF-D2A85499D7CA}"/>
              </a:ext>
            </a:extLst>
          </p:cNvPr>
          <p:cNvSpPr txBox="1"/>
          <p:nvPr/>
        </p:nvSpPr>
        <p:spPr>
          <a:xfrm>
            <a:off x="1547664" y="6452890"/>
            <a:ext cx="678262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https://www.youtube.com/watch?v=qeukNs5XI3g&amp;t=11226s</a:t>
            </a:r>
            <a:r>
              <a:rPr kumimoji="0" lang="en-US" sz="16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7" name="Picture 6">
            <a:extLst>
              <a:ext uri="{FF2B5EF4-FFF2-40B4-BE49-F238E27FC236}">
                <a16:creationId xmlns:a16="http://schemas.microsoft.com/office/drawing/2014/main" id="{684416E7-3EF5-5765-DE6B-584BDA929243}"/>
              </a:ext>
            </a:extLst>
          </p:cNvPr>
          <p:cNvPicPr>
            <a:picLocks noChangeAspect="1"/>
          </p:cNvPicPr>
          <p:nvPr/>
        </p:nvPicPr>
        <p:blipFill>
          <a:blip r:embed="rId3"/>
          <a:stretch>
            <a:fillRect/>
          </a:stretch>
        </p:blipFill>
        <p:spPr>
          <a:xfrm>
            <a:off x="487872" y="944488"/>
            <a:ext cx="7900552" cy="5436840"/>
          </a:xfrm>
          <a:prstGeom prst="rect">
            <a:avLst/>
          </a:prstGeom>
        </p:spPr>
      </p:pic>
    </p:spTree>
    <p:extLst>
      <p:ext uri="{BB962C8B-B14F-4D97-AF65-F5344CB8AC3E}">
        <p14:creationId xmlns:p14="http://schemas.microsoft.com/office/powerpoint/2010/main" val="29695631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B8BCD-CC36-EECF-F544-BD5CA9513002}"/>
              </a:ext>
            </a:extLst>
          </p:cNvPr>
          <p:cNvSpPr>
            <a:spLocks noGrp="1"/>
          </p:cNvSpPr>
          <p:nvPr>
            <p:ph type="title"/>
          </p:nvPr>
        </p:nvSpPr>
        <p:spPr>
          <a:xfrm>
            <a:off x="228600" y="152400"/>
            <a:ext cx="8834884" cy="1066800"/>
          </a:xfrm>
        </p:spPr>
        <p:txBody>
          <a:bodyPr/>
          <a:lstStyle/>
          <a:p>
            <a:r>
              <a:rPr lang="en-US" dirty="0" err="1"/>
              <a:t>SpMV</a:t>
            </a:r>
            <a:r>
              <a:rPr lang="en-US" dirty="0"/>
              <a:t> Multiplication on Real PIM Systems</a:t>
            </a:r>
          </a:p>
        </p:txBody>
      </p:sp>
      <p:sp>
        <p:nvSpPr>
          <p:cNvPr id="3" name="Content Placeholder 2">
            <a:extLst>
              <a:ext uri="{FF2B5EF4-FFF2-40B4-BE49-F238E27FC236}">
                <a16:creationId xmlns:a16="http://schemas.microsoft.com/office/drawing/2014/main" id="{4F7A6B6E-329B-2C38-5828-72DD30631A71}"/>
              </a:ext>
            </a:extLst>
          </p:cNvPr>
          <p:cNvSpPr>
            <a:spLocks noGrp="1"/>
          </p:cNvSpPr>
          <p:nvPr>
            <p:ph idx="1"/>
          </p:nvPr>
        </p:nvSpPr>
        <p:spPr>
          <a:xfrm>
            <a:off x="226442" y="1219200"/>
            <a:ext cx="8610600" cy="4876800"/>
          </a:xfrm>
        </p:spPr>
        <p:txBody>
          <a:bodyPr/>
          <a:lstStyle/>
          <a:p>
            <a:r>
              <a:rPr lang="en-US" dirty="0">
                <a:solidFill>
                  <a:srgbClr val="0000FF"/>
                </a:solidFill>
              </a:rPr>
              <a:t>Appears at SIGMETRICS 2022</a:t>
            </a:r>
          </a:p>
        </p:txBody>
      </p:sp>
      <p:sp>
        <p:nvSpPr>
          <p:cNvPr id="4" name="Slide Number Placeholder 3">
            <a:extLst>
              <a:ext uri="{FF2B5EF4-FFF2-40B4-BE49-F238E27FC236}">
                <a16:creationId xmlns:a16="http://schemas.microsoft.com/office/drawing/2014/main" id="{8B820C55-0430-CC34-9956-2AC5554C1ED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36560882-7E0C-3E43-0C4C-CA274925A5C0}"/>
              </a:ext>
            </a:extLst>
          </p:cNvPr>
          <p:cNvSpPr txBox="1"/>
          <p:nvPr/>
        </p:nvSpPr>
        <p:spPr>
          <a:xfrm>
            <a:off x="2295939" y="5550425"/>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https://arxiv.org/pdf/2201.05072.pdf</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pic>
        <p:nvPicPr>
          <p:cNvPr id="6" name="Picture 5">
            <a:extLst>
              <a:ext uri="{FF2B5EF4-FFF2-40B4-BE49-F238E27FC236}">
                <a16:creationId xmlns:a16="http://schemas.microsoft.com/office/drawing/2014/main" id="{5EDD5FC4-A875-5369-2DBF-724CBDF123C0}"/>
              </a:ext>
            </a:extLst>
          </p:cNvPr>
          <p:cNvPicPr>
            <a:picLocks noChangeAspect="1"/>
          </p:cNvPicPr>
          <p:nvPr/>
        </p:nvPicPr>
        <p:blipFill>
          <a:blip r:embed="rId3"/>
          <a:stretch>
            <a:fillRect/>
          </a:stretch>
        </p:blipFill>
        <p:spPr>
          <a:xfrm>
            <a:off x="0" y="2204864"/>
            <a:ext cx="9144000" cy="3105186"/>
          </a:xfrm>
          <a:prstGeom prst="rect">
            <a:avLst/>
          </a:prstGeom>
        </p:spPr>
      </p:pic>
      <p:sp>
        <p:nvSpPr>
          <p:cNvPr id="7" name="TextBox 6">
            <a:extLst>
              <a:ext uri="{FF2B5EF4-FFF2-40B4-BE49-F238E27FC236}">
                <a16:creationId xmlns:a16="http://schemas.microsoft.com/office/drawing/2014/main" id="{E4CBB7A0-1DA3-C26D-651B-A3D804BEBF98}"/>
              </a:ext>
            </a:extLst>
          </p:cNvPr>
          <p:cNvSpPr txBox="1"/>
          <p:nvPr/>
        </p:nvSpPr>
        <p:spPr>
          <a:xfrm>
            <a:off x="2071789" y="5886109"/>
            <a:ext cx="52261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4">
                  <a:extLst>
                    <a:ext uri="{A12FA001-AC4F-418D-AE19-62706E023703}">
                      <ahyp:hlinkClr xmlns:ahyp="http://schemas.microsoft.com/office/drawing/2018/hyperlinkcolor" val="tx"/>
                    </a:ext>
                  </a:extLst>
                </a:hlinkClick>
              </a:rPr>
              <a:t>https://github.com/CMU-SAFARI/SparseP</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sp>
        <p:nvSpPr>
          <p:cNvPr id="8" name="TextBox 7">
            <a:extLst>
              <a:ext uri="{FF2B5EF4-FFF2-40B4-BE49-F238E27FC236}">
                <a16:creationId xmlns:a16="http://schemas.microsoft.com/office/drawing/2014/main" id="{3A6C008D-F5A4-9F33-F434-FC8BB0772FF8}"/>
              </a:ext>
            </a:extLst>
          </p:cNvPr>
          <p:cNvSpPr txBox="1"/>
          <p:nvPr/>
        </p:nvSpPr>
        <p:spPr>
          <a:xfrm>
            <a:off x="1547664" y="6452890"/>
            <a:ext cx="61750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5">
                  <a:extLst>
                    <a:ext uri="{A12FA001-AC4F-418D-AE19-62706E023703}">
                      <ahyp:hlinkClr xmlns:ahyp="http://schemas.microsoft.com/office/drawing/2018/hyperlinkcolor" val="tx"/>
                    </a:ext>
                  </a:extLst>
                </a:hlinkClick>
              </a:rPr>
              <a:t>https://www.youtube.com/watch?v=5kaOsJKlGrE</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spTree>
    <p:extLst>
      <p:ext uri="{BB962C8B-B14F-4D97-AF65-F5344CB8AC3E}">
        <p14:creationId xmlns:p14="http://schemas.microsoft.com/office/powerpoint/2010/main" val="41945695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1880" y="0"/>
            <a:ext cx="8610600" cy="908720"/>
          </a:xfrm>
        </p:spPr>
        <p:txBody>
          <a:bodyPr anchor="ctr" anchorCtr="0"/>
          <a:lstStyle/>
          <a:p>
            <a:r>
              <a:rPr lang="en-US" dirty="0"/>
              <a:t>Processing Near-Memory (PNM)</a:t>
            </a:r>
          </a:p>
        </p:txBody>
      </p:sp>
      <p:sp>
        <p:nvSpPr>
          <p:cNvPr id="3" name="Marcador de contenido 2"/>
          <p:cNvSpPr>
            <a:spLocks noGrp="1"/>
          </p:cNvSpPr>
          <p:nvPr>
            <p:ph idx="1"/>
          </p:nvPr>
        </p:nvSpPr>
        <p:spPr>
          <a:xfrm>
            <a:off x="228600" y="923319"/>
            <a:ext cx="8610600" cy="5472608"/>
          </a:xfrm>
        </p:spPr>
        <p:txBody>
          <a:bodyPr>
            <a:normAutofit/>
          </a:bodyPr>
          <a:lstStyle/>
          <a:p>
            <a:r>
              <a:rPr lang="en-US" dirty="0">
                <a:ea typeface="ヒラギノ角ゴ Pro W3" pitchFamily="-108" charset="-128"/>
                <a:cs typeface="ヒラギノ角ゴ Pro W3" pitchFamily="-108" charset="-128"/>
              </a:rPr>
              <a:t>Processing Near-Memory (PNM)</a:t>
            </a:r>
          </a:p>
          <a:p>
            <a:pPr lvl="1"/>
            <a:r>
              <a:rPr lang="en-US" dirty="0">
                <a:ea typeface="ヒラギノ角ゴ Pro W3" pitchFamily="-108" charset="-128"/>
                <a:cs typeface="ヒラギノ角ゴ Pro W3" pitchFamily="-108" charset="-128"/>
              </a:rPr>
              <a:t>Move </a:t>
            </a:r>
            <a:r>
              <a:rPr lang="en-US" dirty="0">
                <a:solidFill>
                  <a:srgbClr val="0000FF"/>
                </a:solidFill>
                <a:ea typeface="ヒラギノ角ゴ Pro W3" pitchFamily="-108" charset="-128"/>
                <a:cs typeface="ヒラギノ角ゴ Pro W3" pitchFamily="-108" charset="-128"/>
              </a:rPr>
              <a:t>computation</a:t>
            </a:r>
            <a:r>
              <a:rPr lang="en-US" dirty="0">
                <a:ea typeface="ヒラギノ角ゴ Pro W3" pitchFamily="-108" charset="-128"/>
                <a:cs typeface="ヒラギノ角ゴ Pro W3" pitchFamily="-108" charset="-128"/>
              </a:rPr>
              <a:t> closer to </a:t>
            </a:r>
            <a:r>
              <a:rPr lang="en-US" dirty="0">
                <a:solidFill>
                  <a:srgbClr val="0000FF"/>
                </a:solidFill>
                <a:ea typeface="ヒラギノ角ゴ Pro W3" pitchFamily="-108" charset="-128"/>
                <a:cs typeface="ヒラギノ角ゴ Pro W3" pitchFamily="-108" charset="-128"/>
              </a:rPr>
              <a:t>where the data resides</a:t>
            </a:r>
          </a:p>
        </p:txBody>
      </p:sp>
      <p:pic>
        <p:nvPicPr>
          <p:cNvPr id="5" name="Picture 29"/>
          <p:cNvPicPr>
            <a:picLocks noChangeAspect="1"/>
          </p:cNvPicPr>
          <p:nvPr/>
        </p:nvPicPr>
        <p:blipFill>
          <a:blip r:embed="rId3"/>
          <a:stretch>
            <a:fillRect/>
          </a:stretch>
        </p:blipFill>
        <p:spPr>
          <a:xfrm>
            <a:off x="179512" y="3087340"/>
            <a:ext cx="3893336" cy="1872208"/>
          </a:xfrm>
          <a:prstGeom prst="rect">
            <a:avLst/>
          </a:prstGeom>
        </p:spPr>
      </p:pic>
      <p:pic>
        <p:nvPicPr>
          <p:cNvPr id="4" name="Imagen 3"/>
          <p:cNvPicPr>
            <a:picLocks noChangeAspect="1"/>
          </p:cNvPicPr>
          <p:nvPr/>
        </p:nvPicPr>
        <p:blipFill>
          <a:blip r:embed="rId4"/>
          <a:stretch>
            <a:fillRect/>
          </a:stretch>
        </p:blipFill>
        <p:spPr>
          <a:xfrm>
            <a:off x="6516216" y="3015332"/>
            <a:ext cx="2247900" cy="2501900"/>
          </a:xfrm>
          <a:prstGeom prst="rect">
            <a:avLst/>
          </a:prstGeom>
        </p:spPr>
      </p:pic>
      <p:pic>
        <p:nvPicPr>
          <p:cNvPr id="6" name="Imagen 5"/>
          <p:cNvPicPr>
            <a:picLocks noChangeAspect="1"/>
          </p:cNvPicPr>
          <p:nvPr/>
        </p:nvPicPr>
        <p:blipFill>
          <a:blip r:embed="rId5"/>
          <a:stretch>
            <a:fillRect/>
          </a:stretch>
        </p:blipFill>
        <p:spPr>
          <a:xfrm>
            <a:off x="4139952" y="3015332"/>
            <a:ext cx="2247900" cy="2501900"/>
          </a:xfrm>
          <a:prstGeom prst="rect">
            <a:avLst/>
          </a:prstGeom>
        </p:spPr>
      </p:pic>
      <p:sp>
        <p:nvSpPr>
          <p:cNvPr id="10" name="Marcador de número de diapositiva 9"/>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
        <p:nvSpPr>
          <p:cNvPr id="8" name="TextBox 8"/>
          <p:cNvSpPr txBox="1"/>
          <p:nvPr/>
        </p:nvSpPr>
        <p:spPr>
          <a:xfrm>
            <a:off x="1047094" y="2324124"/>
            <a:ext cx="2158172"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Logic layer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3D stacked DRAM</a:t>
            </a:r>
          </a:p>
        </p:txBody>
      </p:sp>
      <p:sp>
        <p:nvSpPr>
          <p:cNvPr id="9" name="TextBox 62"/>
          <p:cNvSpPr txBox="1"/>
          <p:nvPr/>
        </p:nvSpPr>
        <p:spPr>
          <a:xfrm>
            <a:off x="6719019" y="2324124"/>
            <a:ext cx="1842294"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Memory module (DIMM)</a:t>
            </a:r>
          </a:p>
        </p:txBody>
      </p:sp>
      <p:sp>
        <p:nvSpPr>
          <p:cNvPr id="11" name="TextBox 62"/>
          <p:cNvSpPr txBox="1"/>
          <p:nvPr/>
        </p:nvSpPr>
        <p:spPr>
          <a:xfrm>
            <a:off x="4219787" y="2324124"/>
            <a:ext cx="2088231"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Memory controller</a:t>
            </a:r>
          </a:p>
        </p:txBody>
      </p:sp>
      <p:pic>
        <p:nvPicPr>
          <p:cNvPr id="7" name="Picture 6" descr="safari.png">
            <a:extLst>
              <a:ext uri="{FF2B5EF4-FFF2-40B4-BE49-F238E27FC236}">
                <a16:creationId xmlns:a16="http://schemas.microsoft.com/office/drawing/2014/main" id="{EE115459-8B98-B3FB-CB1A-B380F83D209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6585315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6DF2D-495F-0F7E-07BC-B77874DC6F46}"/>
              </a:ext>
            </a:extLst>
          </p:cNvPr>
          <p:cNvSpPr>
            <a:spLocks noGrp="1"/>
          </p:cNvSpPr>
          <p:nvPr>
            <p:ph type="title"/>
          </p:nvPr>
        </p:nvSpPr>
        <p:spPr>
          <a:xfrm>
            <a:off x="228599" y="152400"/>
            <a:ext cx="8844535" cy="1066800"/>
          </a:xfrm>
        </p:spPr>
        <p:txBody>
          <a:bodyPr/>
          <a:lstStyle/>
          <a:p>
            <a:r>
              <a:rPr lang="en-US" sz="3600" dirty="0"/>
              <a:t>Transcendental Functions on Real PIM Systems</a:t>
            </a:r>
          </a:p>
        </p:txBody>
      </p:sp>
      <p:sp>
        <p:nvSpPr>
          <p:cNvPr id="3" name="Content Placeholder 2">
            <a:extLst>
              <a:ext uri="{FF2B5EF4-FFF2-40B4-BE49-F238E27FC236}">
                <a16:creationId xmlns:a16="http://schemas.microsoft.com/office/drawing/2014/main" id="{17858397-394E-61D7-5B9A-3D044DBF6550}"/>
              </a:ext>
            </a:extLst>
          </p:cNvPr>
          <p:cNvSpPr>
            <a:spLocks noGrp="1"/>
          </p:cNvSpPr>
          <p:nvPr>
            <p:ph idx="1"/>
          </p:nvPr>
        </p:nvSpPr>
        <p:spPr>
          <a:xfrm>
            <a:off x="228600" y="938243"/>
            <a:ext cx="8610600" cy="5310157"/>
          </a:xfrm>
        </p:spPr>
        <p:txBody>
          <a:bodyPr/>
          <a:lstStyle/>
          <a:p>
            <a:r>
              <a:rPr lang="en-US" sz="1800" b="0" i="0" dirty="0">
                <a:solidFill>
                  <a:srgbClr val="000000"/>
                </a:solidFill>
                <a:effectLst/>
              </a:rPr>
              <a:t>Maurus Item, Juan Gómez Luna, </a:t>
            </a:r>
            <a:r>
              <a:rPr lang="en-US" sz="1800" b="0" i="0" dirty="0" err="1">
                <a:solidFill>
                  <a:srgbClr val="000000"/>
                </a:solidFill>
                <a:effectLst/>
              </a:rPr>
              <a:t>Yuxin</a:t>
            </a:r>
            <a:r>
              <a:rPr lang="en-US" sz="1800" b="0" i="0" dirty="0">
                <a:solidFill>
                  <a:srgbClr val="000000"/>
                </a:solidFill>
                <a:effectLst/>
              </a:rPr>
              <a:t> Guo, Geraldo F. Oliveira, Mohammad </a:t>
            </a:r>
            <a:r>
              <a:rPr lang="en-US" sz="1800" b="0" i="0" dirty="0" err="1">
                <a:solidFill>
                  <a:srgbClr val="000000"/>
                </a:solidFill>
                <a:effectLst/>
              </a:rPr>
              <a:t>Sadrosadati</a:t>
            </a:r>
            <a:r>
              <a:rPr lang="en-US" sz="1800" b="0" i="0" dirty="0">
                <a:solidFill>
                  <a:srgbClr val="000000"/>
                </a:solidFill>
                <a:effectLst/>
              </a:rPr>
              <a:t>, and Onur Mutlu,</a:t>
            </a:r>
            <a:br>
              <a:rPr lang="en-US" sz="1800" b="0" i="0" dirty="0">
                <a:solidFill>
                  <a:srgbClr val="000000"/>
                </a:solidFill>
                <a:effectLst/>
              </a:rPr>
            </a:br>
            <a:r>
              <a:rPr lang="en-US" sz="1800" b="1" i="0" dirty="0">
                <a:solidFill>
                  <a:srgbClr val="0000FF"/>
                </a:solidFill>
                <a:effectLst/>
                <a:hlinkClick r:id="rId2">
                  <a:extLst>
                    <a:ext uri="{A12FA001-AC4F-418D-AE19-62706E023703}">
                      <ahyp:hlinkClr xmlns:ahyp="http://schemas.microsoft.com/office/drawing/2018/hyperlinkcolor" val="tx"/>
                    </a:ext>
                  </a:extLst>
                </a:hlinkClick>
              </a:rPr>
              <a:t>"TransPimLib: Efficient Transcendental Functions for Processing-in-Memory Systems"</a:t>
            </a:r>
            <a:br>
              <a:rPr lang="en-US" sz="1800" b="0" i="0" dirty="0">
                <a:solidFill>
                  <a:srgbClr val="000000"/>
                </a:solidFill>
                <a:effectLst/>
              </a:rPr>
            </a:br>
            <a:r>
              <a:rPr lang="en-US" sz="1800" b="0" i="1" dirty="0">
                <a:solidFill>
                  <a:srgbClr val="000000"/>
                </a:solidFill>
                <a:effectLst/>
              </a:rPr>
              <a:t>Proceedings of the </a:t>
            </a:r>
            <a:r>
              <a:rPr lang="en-US" sz="1800" b="0" i="1" dirty="0">
                <a:solidFill>
                  <a:srgbClr val="000000"/>
                </a:solidFill>
                <a:effectLst/>
                <a:hlinkClick r:id="rId3"/>
              </a:rPr>
              <a:t>2023 IEEE International Symposium on Performance Analysis of Systems and Software</a:t>
            </a:r>
            <a:r>
              <a:rPr lang="en-US" sz="1800" b="0" i="1" dirty="0">
                <a:solidFill>
                  <a:srgbClr val="000000"/>
                </a:solidFill>
                <a:effectLst/>
              </a:rPr>
              <a:t> (</a:t>
            </a:r>
            <a:r>
              <a:rPr lang="en-US" sz="1800" b="1" i="1" dirty="0">
                <a:solidFill>
                  <a:srgbClr val="000000"/>
                </a:solidFill>
                <a:effectLst/>
              </a:rPr>
              <a:t>ISPASS</a:t>
            </a:r>
            <a:r>
              <a:rPr lang="en-US" sz="1800" b="0" i="1" dirty="0">
                <a:solidFill>
                  <a:srgbClr val="000000"/>
                </a:solidFill>
                <a:effectLst/>
              </a:rPr>
              <a:t>)</a:t>
            </a:r>
            <a:r>
              <a:rPr lang="en-US" sz="1800" b="0" i="0" dirty="0">
                <a:solidFill>
                  <a:srgbClr val="000000"/>
                </a:solidFill>
                <a:effectLst/>
              </a:rPr>
              <a:t>, Raleigh, North Carolina, USA, April 2023.</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4"/>
              </a:rPr>
              <a:t>arXiv version</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5"/>
              </a:rPr>
              <a:t>Slides (pptx)</a:t>
            </a:r>
            <a:r>
              <a:rPr lang="en-US" sz="1800" b="0" i="0" dirty="0">
                <a:solidFill>
                  <a:srgbClr val="000000"/>
                </a:solidFill>
                <a:effectLst/>
              </a:rPr>
              <a:t> </a:t>
            </a:r>
            <a:r>
              <a:rPr lang="en-US" sz="1800" b="0" i="0" dirty="0">
                <a:solidFill>
                  <a:srgbClr val="000000"/>
                </a:solidFill>
                <a:effectLst/>
                <a:hlinkClick r:id="rId6"/>
              </a:rPr>
              <a:t>(pdf)</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7"/>
              </a:rPr>
              <a:t>TransPimLib Source Code</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8"/>
              </a:rPr>
              <a:t>Talk Video</a:t>
            </a:r>
            <a:r>
              <a:rPr lang="en-US" sz="1800" b="0" i="0" dirty="0">
                <a:solidFill>
                  <a:srgbClr val="000000"/>
                </a:solidFill>
                <a:effectLst/>
              </a:rPr>
              <a:t> (17 minutes)]</a:t>
            </a:r>
          </a:p>
          <a:p>
            <a:pPr marL="0" indent="0">
              <a:buNone/>
            </a:pPr>
            <a:br>
              <a:rPr lang="en-US" sz="1800" dirty="0"/>
            </a:br>
            <a:endParaRPr lang="en-US" sz="1800" dirty="0"/>
          </a:p>
        </p:txBody>
      </p:sp>
      <p:sp>
        <p:nvSpPr>
          <p:cNvPr id="4" name="Slide Number Placeholder 3">
            <a:extLst>
              <a:ext uri="{FF2B5EF4-FFF2-40B4-BE49-F238E27FC236}">
                <a16:creationId xmlns:a16="http://schemas.microsoft.com/office/drawing/2014/main" id="{1D3D973D-2679-8AE0-61EA-EEA9F80C773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FE30B330-29DC-13D1-7D35-3DB575889781}"/>
              </a:ext>
            </a:extLst>
          </p:cNvPr>
          <p:cNvSpPr txBox="1"/>
          <p:nvPr/>
        </p:nvSpPr>
        <p:spPr>
          <a:xfrm>
            <a:off x="2200998" y="6421263"/>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9">
                  <a:extLst>
                    <a:ext uri="{A12FA001-AC4F-418D-AE19-62706E023703}">
                      <ahyp:hlinkClr xmlns:ahyp="http://schemas.microsoft.com/office/drawing/2018/hyperlinkcolor" val="tx"/>
                    </a:ext>
                  </a:extLst>
                </a:hlinkClick>
              </a:rPr>
              <a:t>https://arxiv.org/pdf/2304.01951.pdf</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sp>
        <p:nvSpPr>
          <p:cNvPr id="6" name="TextBox 5">
            <a:extLst>
              <a:ext uri="{FF2B5EF4-FFF2-40B4-BE49-F238E27FC236}">
                <a16:creationId xmlns:a16="http://schemas.microsoft.com/office/drawing/2014/main" id="{5AB40FB6-4B0C-4DDF-A7EB-C2164F2B748D}"/>
              </a:ext>
            </a:extLst>
          </p:cNvPr>
          <p:cNvSpPr txBox="1"/>
          <p:nvPr/>
        </p:nvSpPr>
        <p:spPr>
          <a:xfrm>
            <a:off x="1847855" y="5962174"/>
            <a:ext cx="56060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7">
                  <a:extLst>
                    <a:ext uri="{A12FA001-AC4F-418D-AE19-62706E023703}">
                      <ahyp:hlinkClr xmlns:ahyp="http://schemas.microsoft.com/office/drawing/2018/hyperlinkcolor" val="tx"/>
                    </a:ext>
                  </a:extLst>
                </a:hlinkClick>
              </a:rPr>
              <a:t>https://github.com/CMU-SAFARI/transpimlib</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pic>
        <p:nvPicPr>
          <p:cNvPr id="8" name="Picture 7">
            <a:extLst>
              <a:ext uri="{FF2B5EF4-FFF2-40B4-BE49-F238E27FC236}">
                <a16:creationId xmlns:a16="http://schemas.microsoft.com/office/drawing/2014/main" id="{5F6AADF8-0953-5ED7-BB36-A7A71933FC13}"/>
              </a:ext>
            </a:extLst>
          </p:cNvPr>
          <p:cNvPicPr>
            <a:picLocks noChangeAspect="1"/>
          </p:cNvPicPr>
          <p:nvPr/>
        </p:nvPicPr>
        <p:blipFill>
          <a:blip r:embed="rId10"/>
          <a:stretch>
            <a:fillRect/>
          </a:stretch>
        </p:blipFill>
        <p:spPr>
          <a:xfrm>
            <a:off x="1314450" y="4304396"/>
            <a:ext cx="6515100" cy="1612900"/>
          </a:xfrm>
          <a:prstGeom prst="rect">
            <a:avLst/>
          </a:prstGeom>
        </p:spPr>
      </p:pic>
    </p:spTree>
    <p:extLst>
      <p:ext uri="{BB962C8B-B14F-4D97-AF65-F5344CB8AC3E}">
        <p14:creationId xmlns:p14="http://schemas.microsoft.com/office/powerpoint/2010/main" val="3507221247"/>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6DF2D-495F-0F7E-07BC-B77874DC6F46}"/>
              </a:ext>
            </a:extLst>
          </p:cNvPr>
          <p:cNvSpPr>
            <a:spLocks noGrp="1"/>
          </p:cNvSpPr>
          <p:nvPr>
            <p:ph type="title"/>
          </p:nvPr>
        </p:nvSpPr>
        <p:spPr>
          <a:xfrm>
            <a:off x="228599" y="152400"/>
            <a:ext cx="8844535" cy="1066800"/>
          </a:xfrm>
        </p:spPr>
        <p:txBody>
          <a:bodyPr/>
          <a:lstStyle/>
          <a:p>
            <a:r>
              <a:rPr lang="en-US" sz="3600" dirty="0"/>
              <a:t>Sequence Alignment on Real PIM Systems</a:t>
            </a:r>
          </a:p>
        </p:txBody>
      </p:sp>
      <p:sp>
        <p:nvSpPr>
          <p:cNvPr id="3" name="Content Placeholder 2">
            <a:extLst>
              <a:ext uri="{FF2B5EF4-FFF2-40B4-BE49-F238E27FC236}">
                <a16:creationId xmlns:a16="http://schemas.microsoft.com/office/drawing/2014/main" id="{17858397-394E-61D7-5B9A-3D044DBF6550}"/>
              </a:ext>
            </a:extLst>
          </p:cNvPr>
          <p:cNvSpPr>
            <a:spLocks noGrp="1"/>
          </p:cNvSpPr>
          <p:nvPr>
            <p:ph idx="1"/>
          </p:nvPr>
        </p:nvSpPr>
        <p:spPr>
          <a:xfrm>
            <a:off x="228600" y="938243"/>
            <a:ext cx="8610600" cy="5310157"/>
          </a:xfrm>
        </p:spPr>
        <p:txBody>
          <a:bodyPr/>
          <a:lstStyle/>
          <a:p>
            <a:r>
              <a:rPr lang="en-US" sz="1800" b="0" i="0" dirty="0" err="1">
                <a:solidFill>
                  <a:srgbClr val="000000"/>
                </a:solidFill>
                <a:effectLst/>
              </a:rPr>
              <a:t>Safaa</a:t>
            </a:r>
            <a:r>
              <a:rPr lang="en-US" sz="1800" b="0" i="0" dirty="0">
                <a:solidFill>
                  <a:srgbClr val="000000"/>
                </a:solidFill>
                <a:effectLst/>
              </a:rPr>
              <a:t> Diab, Amir </a:t>
            </a:r>
            <a:r>
              <a:rPr lang="en-US" sz="1800" b="0" i="0" dirty="0" err="1">
                <a:solidFill>
                  <a:srgbClr val="000000"/>
                </a:solidFill>
                <a:effectLst/>
              </a:rPr>
              <a:t>Nassereldine</a:t>
            </a:r>
            <a:r>
              <a:rPr lang="en-US" sz="1800" b="0" i="0" dirty="0">
                <a:solidFill>
                  <a:srgbClr val="000000"/>
                </a:solidFill>
                <a:effectLst/>
              </a:rPr>
              <a:t>, Mohammed </a:t>
            </a:r>
            <a:r>
              <a:rPr lang="en-US" sz="1800" b="0" i="0" dirty="0" err="1">
                <a:solidFill>
                  <a:srgbClr val="000000"/>
                </a:solidFill>
                <a:effectLst/>
              </a:rPr>
              <a:t>Alser</a:t>
            </a:r>
            <a:r>
              <a:rPr lang="en-US" sz="1800" b="0" i="0" dirty="0">
                <a:solidFill>
                  <a:srgbClr val="000000"/>
                </a:solidFill>
                <a:effectLst/>
              </a:rPr>
              <a:t>, Juan Gómez Luna, Onur Mutlu, and Izzat El Hajj,</a:t>
            </a:r>
            <a:br>
              <a:rPr lang="en-US" sz="1800" b="0" i="0" dirty="0">
                <a:solidFill>
                  <a:srgbClr val="000000"/>
                </a:solidFill>
                <a:effectLst/>
              </a:rPr>
            </a:br>
            <a:r>
              <a:rPr lang="en-US" sz="1800" b="1" i="0" dirty="0">
                <a:solidFill>
                  <a:srgbClr val="0000FF"/>
                </a:solidFill>
                <a:effectLst/>
                <a:hlinkClick r:id="rId2">
                  <a:extLst>
                    <a:ext uri="{A12FA001-AC4F-418D-AE19-62706E023703}">
                      <ahyp:hlinkClr xmlns:ahyp="http://schemas.microsoft.com/office/drawing/2018/hyperlinkcolor" val="tx"/>
                    </a:ext>
                  </a:extLst>
                </a:hlinkClick>
              </a:rPr>
              <a:t>"A Framework for High-throughput Sequence Alignment using Real Processing-in-Memory Systems"</a:t>
            </a:r>
            <a:br>
              <a:rPr lang="en-US" sz="1800" b="0" i="0" dirty="0">
                <a:solidFill>
                  <a:srgbClr val="000000"/>
                </a:solidFill>
                <a:effectLst/>
              </a:rPr>
            </a:br>
            <a:r>
              <a:rPr lang="en-US" sz="1800" b="1" i="1" dirty="0">
                <a:solidFill>
                  <a:srgbClr val="000000"/>
                </a:solidFill>
                <a:effectLst/>
                <a:hlinkClick r:id="rId3"/>
              </a:rPr>
              <a:t>Bioinformatics</a:t>
            </a:r>
            <a:r>
              <a:rPr lang="en-US" sz="1800" b="0" i="0" dirty="0">
                <a:solidFill>
                  <a:srgbClr val="000000"/>
                </a:solidFill>
                <a:effectLst/>
              </a:rPr>
              <a:t>, [published online on] 27 March 2023.</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4"/>
              </a:rPr>
              <a:t>Online link at Bioinformatics Journal</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5"/>
              </a:rPr>
              <a:t>arXiv preprint</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6"/>
              </a:rPr>
              <a:t>AiM Source Code</a:t>
            </a:r>
            <a:r>
              <a:rPr lang="en-US" sz="1800" b="0" i="0" dirty="0">
                <a:solidFill>
                  <a:srgbClr val="000000"/>
                </a:solidFill>
                <a:effectLst/>
              </a:rPr>
              <a:t>]</a:t>
            </a:r>
          </a:p>
          <a:p>
            <a:pPr marL="0" indent="0">
              <a:buNone/>
            </a:pPr>
            <a:br>
              <a:rPr lang="en-US" sz="1800" dirty="0"/>
            </a:br>
            <a:endParaRPr lang="en-US" sz="1800" dirty="0"/>
          </a:p>
        </p:txBody>
      </p:sp>
      <p:sp>
        <p:nvSpPr>
          <p:cNvPr id="4" name="Slide Number Placeholder 3">
            <a:extLst>
              <a:ext uri="{FF2B5EF4-FFF2-40B4-BE49-F238E27FC236}">
                <a16:creationId xmlns:a16="http://schemas.microsoft.com/office/drawing/2014/main" id="{1D3D973D-2679-8AE0-61EA-EEA9F80C773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FE30B330-29DC-13D1-7D35-3DB575889781}"/>
              </a:ext>
            </a:extLst>
          </p:cNvPr>
          <p:cNvSpPr txBox="1"/>
          <p:nvPr/>
        </p:nvSpPr>
        <p:spPr>
          <a:xfrm>
            <a:off x="2200998" y="6421263"/>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https://arxiv.org/pdf/2208.01243.pdf</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sp>
        <p:nvSpPr>
          <p:cNvPr id="6" name="TextBox 5">
            <a:extLst>
              <a:ext uri="{FF2B5EF4-FFF2-40B4-BE49-F238E27FC236}">
                <a16:creationId xmlns:a16="http://schemas.microsoft.com/office/drawing/2014/main" id="{5AB40FB6-4B0C-4DDF-A7EB-C2164F2B748D}"/>
              </a:ext>
            </a:extLst>
          </p:cNvPr>
          <p:cNvSpPr txBox="1"/>
          <p:nvPr/>
        </p:nvSpPr>
        <p:spPr>
          <a:xfrm>
            <a:off x="1237912" y="5965500"/>
            <a:ext cx="68259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6">
                  <a:extLst>
                    <a:ext uri="{A12FA001-AC4F-418D-AE19-62706E023703}">
                      <ahyp:hlinkClr xmlns:ahyp="http://schemas.microsoft.com/office/drawing/2018/hyperlinkcolor" val="tx"/>
                    </a:ext>
                  </a:extLst>
                </a:hlinkClick>
              </a:rPr>
              <a:t>https://github.com/CMU-SAFARI/alignment-in-memory</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pic>
        <p:nvPicPr>
          <p:cNvPr id="7" name="Picture 6">
            <a:extLst>
              <a:ext uri="{FF2B5EF4-FFF2-40B4-BE49-F238E27FC236}">
                <a16:creationId xmlns:a16="http://schemas.microsoft.com/office/drawing/2014/main" id="{5CDB5D3D-8BF2-7A51-BAAB-6A3B69244482}"/>
              </a:ext>
            </a:extLst>
          </p:cNvPr>
          <p:cNvPicPr>
            <a:picLocks noChangeAspect="1"/>
          </p:cNvPicPr>
          <p:nvPr/>
        </p:nvPicPr>
        <p:blipFill>
          <a:blip r:embed="rId7"/>
          <a:stretch>
            <a:fillRect/>
          </a:stretch>
        </p:blipFill>
        <p:spPr>
          <a:xfrm>
            <a:off x="647700" y="3847311"/>
            <a:ext cx="7772400" cy="1568741"/>
          </a:xfrm>
          <a:prstGeom prst="rect">
            <a:avLst/>
          </a:prstGeom>
        </p:spPr>
      </p:pic>
    </p:spTree>
    <p:extLst>
      <p:ext uri="{BB962C8B-B14F-4D97-AF65-F5344CB8AC3E}">
        <p14:creationId xmlns:p14="http://schemas.microsoft.com/office/powerpoint/2010/main" val="298262946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6DF2D-495F-0F7E-07BC-B77874DC6F46}"/>
              </a:ext>
            </a:extLst>
          </p:cNvPr>
          <p:cNvSpPr>
            <a:spLocks noGrp="1"/>
          </p:cNvSpPr>
          <p:nvPr>
            <p:ph type="title"/>
          </p:nvPr>
        </p:nvSpPr>
        <p:spPr>
          <a:xfrm>
            <a:off x="228599" y="152400"/>
            <a:ext cx="9023921" cy="1066800"/>
          </a:xfrm>
        </p:spPr>
        <p:txBody>
          <a:bodyPr/>
          <a:lstStyle/>
          <a:p>
            <a:r>
              <a:rPr lang="en-US" sz="3600" dirty="0"/>
              <a:t>Homomorphic Operations on Real PIM Systems</a:t>
            </a:r>
          </a:p>
        </p:txBody>
      </p:sp>
      <p:sp>
        <p:nvSpPr>
          <p:cNvPr id="3" name="Content Placeholder 2">
            <a:extLst>
              <a:ext uri="{FF2B5EF4-FFF2-40B4-BE49-F238E27FC236}">
                <a16:creationId xmlns:a16="http://schemas.microsoft.com/office/drawing/2014/main" id="{17858397-394E-61D7-5B9A-3D044DBF6550}"/>
              </a:ext>
            </a:extLst>
          </p:cNvPr>
          <p:cNvSpPr>
            <a:spLocks noGrp="1"/>
          </p:cNvSpPr>
          <p:nvPr>
            <p:ph idx="1"/>
          </p:nvPr>
        </p:nvSpPr>
        <p:spPr>
          <a:xfrm>
            <a:off x="228600" y="938243"/>
            <a:ext cx="8610600" cy="5310157"/>
          </a:xfrm>
        </p:spPr>
        <p:txBody>
          <a:bodyPr/>
          <a:lstStyle/>
          <a:p>
            <a:r>
              <a:rPr lang="en-US" sz="1800" b="0" i="0" dirty="0">
                <a:solidFill>
                  <a:srgbClr val="000000"/>
                </a:solidFill>
                <a:effectLst/>
              </a:rPr>
              <a:t>Harshita Gupta, Mayank </a:t>
            </a:r>
            <a:r>
              <a:rPr lang="en-US" sz="1800" b="0" i="0" dirty="0" err="1">
                <a:solidFill>
                  <a:srgbClr val="000000"/>
                </a:solidFill>
                <a:effectLst/>
              </a:rPr>
              <a:t>Kabra</a:t>
            </a:r>
            <a:r>
              <a:rPr lang="en-US" sz="1800" b="0" i="0" dirty="0">
                <a:solidFill>
                  <a:srgbClr val="000000"/>
                </a:solidFill>
                <a:effectLst/>
              </a:rPr>
              <a:t>, Juan Gómez-Luna, Konstantinos </a:t>
            </a:r>
            <a:r>
              <a:rPr lang="en-US" sz="1800" b="0" i="0" dirty="0" err="1">
                <a:solidFill>
                  <a:srgbClr val="000000"/>
                </a:solidFill>
                <a:effectLst/>
              </a:rPr>
              <a:t>Kanellopoulos</a:t>
            </a:r>
            <a:r>
              <a:rPr lang="en-US" sz="1800" b="0" i="0" dirty="0">
                <a:solidFill>
                  <a:srgbClr val="000000"/>
                </a:solidFill>
                <a:effectLst/>
              </a:rPr>
              <a:t>, and Onur Mutlu,</a:t>
            </a:r>
            <a:br>
              <a:rPr lang="en-US" sz="1800" b="0" i="0" dirty="0">
                <a:solidFill>
                  <a:srgbClr val="000000"/>
                </a:solidFill>
                <a:effectLst/>
              </a:rPr>
            </a:br>
            <a:r>
              <a:rPr lang="en-US" sz="1800" b="1" i="0" dirty="0">
                <a:solidFill>
                  <a:srgbClr val="0000FF"/>
                </a:solidFill>
                <a:effectLst/>
                <a:hlinkClick r:id="rId2">
                  <a:extLst>
                    <a:ext uri="{A12FA001-AC4F-418D-AE19-62706E023703}">
                      <ahyp:hlinkClr xmlns:ahyp="http://schemas.microsoft.com/office/drawing/2018/hyperlinkcolor" val="tx"/>
                    </a:ext>
                  </a:extLst>
                </a:hlinkClick>
              </a:rPr>
              <a:t>"Evaluating Homomorphic Operations on a Real-World Processing-In-Memory System"</a:t>
            </a:r>
            <a:br>
              <a:rPr lang="en-US" sz="1800" b="0" i="0" dirty="0">
                <a:solidFill>
                  <a:srgbClr val="000000"/>
                </a:solidFill>
                <a:effectLst/>
              </a:rPr>
            </a:br>
            <a:r>
              <a:rPr lang="en-US" sz="1800" b="0" i="1" dirty="0">
                <a:solidFill>
                  <a:srgbClr val="000000"/>
                </a:solidFill>
                <a:effectLst/>
                <a:hlinkClick r:id="rId3"/>
              </a:rPr>
              <a:t>Proceedings of the 2023 IEEE International Symposium on Workload Characterization</a:t>
            </a:r>
            <a:r>
              <a:rPr lang="en-US" sz="1800" b="0" i="1" dirty="0">
                <a:solidFill>
                  <a:srgbClr val="000000"/>
                </a:solidFill>
                <a:effectLst/>
              </a:rPr>
              <a:t> Poster Session (</a:t>
            </a:r>
            <a:r>
              <a:rPr lang="en-US" sz="1800" b="1" i="1" dirty="0">
                <a:solidFill>
                  <a:srgbClr val="000000"/>
                </a:solidFill>
                <a:effectLst/>
              </a:rPr>
              <a:t>IISWC</a:t>
            </a:r>
            <a:r>
              <a:rPr lang="en-US" sz="1800" b="0" i="1" dirty="0">
                <a:solidFill>
                  <a:srgbClr val="000000"/>
                </a:solidFill>
                <a:effectLst/>
              </a:rPr>
              <a:t>)</a:t>
            </a:r>
            <a:r>
              <a:rPr lang="en-US" sz="1800" b="0" i="0" dirty="0">
                <a:solidFill>
                  <a:srgbClr val="000000"/>
                </a:solidFill>
                <a:effectLst/>
              </a:rPr>
              <a:t>, Ghent, Belgium, October 2023.</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4"/>
              </a:rPr>
              <a:t>arXiv version</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5"/>
              </a:rPr>
              <a:t>Lightning Talk Slides (pptx)</a:t>
            </a:r>
            <a:r>
              <a:rPr lang="en-US" sz="1800" b="0" i="0" dirty="0">
                <a:solidFill>
                  <a:srgbClr val="000000"/>
                </a:solidFill>
                <a:effectLst/>
              </a:rPr>
              <a:t> </a:t>
            </a:r>
            <a:r>
              <a:rPr lang="en-US" sz="1800" b="0" i="0" dirty="0">
                <a:solidFill>
                  <a:srgbClr val="000000"/>
                </a:solidFill>
                <a:effectLst/>
                <a:hlinkClick r:id="rId6"/>
              </a:rPr>
              <a:t>(pdf)</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7"/>
              </a:rPr>
              <a:t>Poster (pptx)</a:t>
            </a:r>
            <a:r>
              <a:rPr lang="en-US" sz="1800" b="0" i="0" dirty="0">
                <a:solidFill>
                  <a:srgbClr val="000000"/>
                </a:solidFill>
                <a:effectLst/>
              </a:rPr>
              <a:t> </a:t>
            </a:r>
            <a:r>
              <a:rPr lang="en-US" sz="1800" b="0" i="0" dirty="0">
                <a:solidFill>
                  <a:srgbClr val="000000"/>
                </a:solidFill>
                <a:effectLst/>
                <a:hlinkClick r:id="rId8"/>
              </a:rPr>
              <a:t>(pdf)</a:t>
            </a:r>
            <a:r>
              <a:rPr lang="en-US" sz="1800" b="0" i="0" dirty="0">
                <a:solidFill>
                  <a:srgbClr val="000000"/>
                </a:solidFill>
                <a:effectLst/>
              </a:rPr>
              <a:t>]</a:t>
            </a:r>
          </a:p>
          <a:p>
            <a:pPr marL="0" indent="0">
              <a:buNone/>
            </a:pPr>
            <a:endParaRPr lang="en-US" sz="1800" dirty="0"/>
          </a:p>
        </p:txBody>
      </p:sp>
      <p:sp>
        <p:nvSpPr>
          <p:cNvPr id="4" name="Slide Number Placeholder 3">
            <a:extLst>
              <a:ext uri="{FF2B5EF4-FFF2-40B4-BE49-F238E27FC236}">
                <a16:creationId xmlns:a16="http://schemas.microsoft.com/office/drawing/2014/main" id="{1D3D973D-2679-8AE0-61EA-EEA9F80C773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FE30B330-29DC-13D1-7D35-3DB575889781}"/>
              </a:ext>
            </a:extLst>
          </p:cNvPr>
          <p:cNvSpPr txBox="1"/>
          <p:nvPr/>
        </p:nvSpPr>
        <p:spPr>
          <a:xfrm>
            <a:off x="2200998" y="6421263"/>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9">
                  <a:extLst>
                    <a:ext uri="{A12FA001-AC4F-418D-AE19-62706E023703}">
                      <ahyp:hlinkClr xmlns:ahyp="http://schemas.microsoft.com/office/drawing/2018/hyperlinkcolor" val="tx"/>
                    </a:ext>
                  </a:extLst>
                </a:hlinkClick>
              </a:rPr>
              <a:t>https://arxiv.org/pdf/2309.06545.pdf</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pic>
        <p:nvPicPr>
          <p:cNvPr id="8" name="Picture 7">
            <a:extLst>
              <a:ext uri="{FF2B5EF4-FFF2-40B4-BE49-F238E27FC236}">
                <a16:creationId xmlns:a16="http://schemas.microsoft.com/office/drawing/2014/main" id="{82C6749F-EC7D-A8F9-22B5-4F4F918EDD43}"/>
              </a:ext>
            </a:extLst>
          </p:cNvPr>
          <p:cNvPicPr>
            <a:picLocks noChangeAspect="1"/>
          </p:cNvPicPr>
          <p:nvPr/>
        </p:nvPicPr>
        <p:blipFill>
          <a:blip r:embed="rId10"/>
          <a:stretch>
            <a:fillRect/>
          </a:stretch>
        </p:blipFill>
        <p:spPr>
          <a:xfrm>
            <a:off x="35496" y="4149080"/>
            <a:ext cx="9023921" cy="1419192"/>
          </a:xfrm>
          <a:prstGeom prst="rect">
            <a:avLst/>
          </a:prstGeom>
        </p:spPr>
      </p:pic>
    </p:spTree>
    <p:extLst>
      <p:ext uri="{BB962C8B-B14F-4D97-AF65-F5344CB8AC3E}">
        <p14:creationId xmlns:p14="http://schemas.microsoft.com/office/powerpoint/2010/main" val="321953923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5C76F-A92C-9A70-6C1B-395A22C81C34}"/>
              </a:ext>
            </a:extLst>
          </p:cNvPr>
          <p:cNvSpPr>
            <a:spLocks noGrp="1"/>
          </p:cNvSpPr>
          <p:nvPr>
            <p:ph type="title"/>
          </p:nvPr>
        </p:nvSpPr>
        <p:spPr/>
        <p:txBody>
          <a:bodyPr/>
          <a:lstStyle/>
          <a:p>
            <a:r>
              <a:rPr lang="en-US" dirty="0"/>
              <a:t>Accelerating Reinforcement Learning</a:t>
            </a:r>
          </a:p>
        </p:txBody>
      </p:sp>
      <p:sp>
        <p:nvSpPr>
          <p:cNvPr id="3" name="Content Placeholder 2">
            <a:extLst>
              <a:ext uri="{FF2B5EF4-FFF2-40B4-BE49-F238E27FC236}">
                <a16:creationId xmlns:a16="http://schemas.microsoft.com/office/drawing/2014/main" id="{007D8269-7BAF-A5C3-07B5-D9EB61CB0A3E}"/>
              </a:ext>
            </a:extLst>
          </p:cNvPr>
          <p:cNvSpPr>
            <a:spLocks noGrp="1"/>
          </p:cNvSpPr>
          <p:nvPr>
            <p:ph idx="1"/>
          </p:nvPr>
        </p:nvSpPr>
        <p:spPr>
          <a:xfrm>
            <a:off x="228600" y="969640"/>
            <a:ext cx="8610600" cy="5123656"/>
          </a:xfrm>
        </p:spPr>
        <p:txBody>
          <a:bodyPr/>
          <a:lstStyle/>
          <a:p>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Kailash </a:t>
            </a:r>
            <a:r>
              <a:rPr lang="en-US" sz="1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Gogineni</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Sai Santosh </a:t>
            </a:r>
            <a:r>
              <a:rPr lang="en-US" sz="1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Dayapule</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Juan Gomez-Luna, Karthikeya </a:t>
            </a:r>
            <a:r>
              <a:rPr lang="en-US" sz="1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Gogineni</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Peng Wei, Tian Lan, Mohammad </a:t>
            </a:r>
            <a:r>
              <a:rPr lang="en-US" sz="1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Sadrosadati</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Onur Mutlu, Guru </a:t>
            </a:r>
            <a:r>
              <a:rPr lang="en-US" sz="1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Venkataramani</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600" b="1" i="0" dirty="0">
                <a:solidFill>
                  <a:srgbClr val="0000FF"/>
                </a:solidFill>
                <a:effectLst/>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"SwiftRL: Towards Efficient Reinforcement Learning on Real Processing-In-Memory Systems"</a:t>
            </a:r>
            <a:b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6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Proceedings of the </a:t>
            </a:r>
            <a:r>
              <a:rPr lang="en-US" sz="1600" b="0" i="1"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2024 IEEE International Symposium on Performance Analysis of Systems and Software </a:t>
            </a:r>
            <a:r>
              <a:rPr lang="en-US" sz="16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600" b="1"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ISPASS</a:t>
            </a:r>
            <a:r>
              <a:rPr lang="en-US" sz="16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Indianapolis, Indiana, May 2024.</a:t>
            </a:r>
            <a:b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Slides (pptx)</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5"/>
              </a:rPr>
              <a:t>(pdf)</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6"/>
              </a:rPr>
              <a:t>arXiv version</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p>
            <a:pPr marL="0" indent="0">
              <a:buNone/>
            </a:pPr>
            <a:br>
              <a:rPr lang="en-US" sz="1600" dirty="0"/>
            </a:br>
            <a:br>
              <a:rPr lang="en-US" sz="2000" dirty="0"/>
            </a:br>
            <a:endParaRPr lang="en-US" sz="2000" dirty="0"/>
          </a:p>
        </p:txBody>
      </p:sp>
      <p:sp>
        <p:nvSpPr>
          <p:cNvPr id="4" name="Slide Number Placeholder 3">
            <a:extLst>
              <a:ext uri="{FF2B5EF4-FFF2-40B4-BE49-F238E27FC236}">
                <a16:creationId xmlns:a16="http://schemas.microsoft.com/office/drawing/2014/main" id="{45D4F106-2C4C-E6BC-44FB-BC30F97DDDE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FE78F3F1-6B1B-18A8-F1B5-B04B5F185462}"/>
              </a:ext>
            </a:extLst>
          </p:cNvPr>
          <p:cNvPicPr>
            <a:picLocks noChangeAspect="1"/>
          </p:cNvPicPr>
          <p:nvPr/>
        </p:nvPicPr>
        <p:blipFill>
          <a:blip r:embed="rId7"/>
          <a:stretch>
            <a:fillRect/>
          </a:stretch>
        </p:blipFill>
        <p:spPr>
          <a:xfrm>
            <a:off x="286505" y="3933056"/>
            <a:ext cx="8668686" cy="1728192"/>
          </a:xfrm>
          <a:prstGeom prst="rect">
            <a:avLst/>
          </a:prstGeom>
        </p:spPr>
      </p:pic>
      <p:sp>
        <p:nvSpPr>
          <p:cNvPr id="7" name="TextBox 6">
            <a:extLst>
              <a:ext uri="{FF2B5EF4-FFF2-40B4-BE49-F238E27FC236}">
                <a16:creationId xmlns:a16="http://schemas.microsoft.com/office/drawing/2014/main" id="{788C4A6E-E67F-6CD5-EE89-375CA8287494}"/>
              </a:ext>
            </a:extLst>
          </p:cNvPr>
          <p:cNvSpPr txBox="1"/>
          <p:nvPr/>
        </p:nvSpPr>
        <p:spPr>
          <a:xfrm>
            <a:off x="2475869" y="6444382"/>
            <a:ext cx="42899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https://arxiv.org/pdf/2405.03967</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spTree>
    <p:extLst>
      <p:ext uri="{BB962C8B-B14F-4D97-AF65-F5344CB8AC3E}">
        <p14:creationId xmlns:p14="http://schemas.microsoft.com/office/powerpoint/2010/main" val="3183550957"/>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FFFFE-19DF-4DF5-0562-DB316FE8F741}"/>
              </a:ext>
            </a:extLst>
          </p:cNvPr>
          <p:cNvSpPr>
            <a:spLocks noGrp="1"/>
          </p:cNvSpPr>
          <p:nvPr>
            <p:ph type="title"/>
          </p:nvPr>
        </p:nvSpPr>
        <p:spPr>
          <a:xfrm>
            <a:off x="228600" y="152400"/>
            <a:ext cx="8915400" cy="1066800"/>
          </a:xfrm>
        </p:spPr>
        <p:txBody>
          <a:bodyPr/>
          <a:lstStyle/>
          <a:p>
            <a:r>
              <a:rPr lang="en-US" sz="3600" dirty="0"/>
              <a:t>Accelerating ML Training on Real PIM Systems</a:t>
            </a:r>
          </a:p>
        </p:txBody>
      </p:sp>
      <p:sp>
        <p:nvSpPr>
          <p:cNvPr id="4" name="Slide Number Placeholder 3">
            <a:extLst>
              <a:ext uri="{FF2B5EF4-FFF2-40B4-BE49-F238E27FC236}">
                <a16:creationId xmlns:a16="http://schemas.microsoft.com/office/drawing/2014/main" id="{634F555A-7344-C6A7-190E-CCE29312127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6" name="TextBox 5">
            <a:extLst>
              <a:ext uri="{FF2B5EF4-FFF2-40B4-BE49-F238E27FC236}">
                <a16:creationId xmlns:a16="http://schemas.microsoft.com/office/drawing/2014/main" id="{2C124BD0-0C8A-53AE-D794-5C84B28064DC}"/>
              </a:ext>
            </a:extLst>
          </p:cNvPr>
          <p:cNvSpPr txBox="1"/>
          <p:nvPr/>
        </p:nvSpPr>
        <p:spPr>
          <a:xfrm>
            <a:off x="2237843" y="6425755"/>
            <a:ext cx="4289957"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https://arxiv.org/pdf/2404.07164</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 name="Content Placeholder 2">
            <a:extLst>
              <a:ext uri="{FF2B5EF4-FFF2-40B4-BE49-F238E27FC236}">
                <a16:creationId xmlns:a16="http://schemas.microsoft.com/office/drawing/2014/main" id="{B3A6B306-9762-2E5B-3135-45B5893BC744}"/>
              </a:ext>
            </a:extLst>
          </p:cNvPr>
          <p:cNvSpPr>
            <a:spLocks noGrp="1"/>
          </p:cNvSpPr>
          <p:nvPr>
            <p:ph idx="1"/>
          </p:nvPr>
        </p:nvSpPr>
        <p:spPr>
          <a:xfrm>
            <a:off x="228600" y="969640"/>
            <a:ext cx="8610600" cy="5123656"/>
          </a:xfrm>
        </p:spPr>
        <p:txBody>
          <a:bodyPr/>
          <a:lstStyle/>
          <a:p>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Steve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Rhyner</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Haocong</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Luo, Juan Gómez-Luna, Mohammad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Sadrosadati</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Jiawei Jiang,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Ataberk</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Olgun</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Harshita Gupta, Ce Zhang, and Onur Mutlu,</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1" i="0" dirty="0">
                <a:solidFill>
                  <a:srgbClr val="996600"/>
                </a:solidFill>
                <a:effectLst/>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a:t>
            </a:r>
            <a:r>
              <a:rPr lang="en-US" sz="1800" b="1" i="0" dirty="0">
                <a:solidFill>
                  <a:srgbClr val="0000FF"/>
                </a:solidFill>
                <a:effectLst/>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PIM-Opt: Demystifying Distributed Optimization Algorithms on a Real-World Processing-In-Memory System"</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Proceedings of the </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33rd International Conference on Parallel Architectures and Compilation Techniques</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1"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PACT</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Long Beach, CA, USA, October 2024.</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Preliminary arXiv version</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p>
            <a:endPar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marL="0" indent="0">
              <a:buNone/>
            </a:pPr>
            <a:br>
              <a:rPr lang="en-US" sz="1600" dirty="0"/>
            </a:br>
            <a:br>
              <a:rPr lang="en-US" sz="2000" dirty="0"/>
            </a:br>
            <a:endParaRPr lang="en-US" sz="2000" dirty="0"/>
          </a:p>
        </p:txBody>
      </p:sp>
      <p:pic>
        <p:nvPicPr>
          <p:cNvPr id="11" name="Picture 10">
            <a:extLst>
              <a:ext uri="{FF2B5EF4-FFF2-40B4-BE49-F238E27FC236}">
                <a16:creationId xmlns:a16="http://schemas.microsoft.com/office/drawing/2014/main" id="{602EFA03-EFC8-43E6-21F5-91A3F6DAEC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00" y="3200400"/>
            <a:ext cx="7772400" cy="2543565"/>
          </a:xfrm>
          <a:prstGeom prst="rect">
            <a:avLst/>
          </a:prstGeom>
        </p:spPr>
      </p:pic>
    </p:spTree>
    <p:extLst>
      <p:ext uri="{BB962C8B-B14F-4D97-AF65-F5344CB8AC3E}">
        <p14:creationId xmlns:p14="http://schemas.microsoft.com/office/powerpoint/2010/main" val="223591258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FFFFE-19DF-4DF5-0562-DB316FE8F741}"/>
              </a:ext>
            </a:extLst>
          </p:cNvPr>
          <p:cNvSpPr>
            <a:spLocks noGrp="1"/>
          </p:cNvSpPr>
          <p:nvPr>
            <p:ph type="title"/>
          </p:nvPr>
        </p:nvSpPr>
        <p:spPr>
          <a:xfrm>
            <a:off x="228600" y="152400"/>
            <a:ext cx="8915400" cy="1066800"/>
          </a:xfrm>
        </p:spPr>
        <p:txBody>
          <a:bodyPr/>
          <a:lstStyle/>
          <a:p>
            <a:r>
              <a:rPr lang="en-US" sz="3600" dirty="0"/>
              <a:t>Accelerating GNNs on Real PIM Systems</a:t>
            </a:r>
          </a:p>
        </p:txBody>
      </p:sp>
      <p:sp>
        <p:nvSpPr>
          <p:cNvPr id="3" name="Content Placeholder 2">
            <a:extLst>
              <a:ext uri="{FF2B5EF4-FFF2-40B4-BE49-F238E27FC236}">
                <a16:creationId xmlns:a16="http://schemas.microsoft.com/office/drawing/2014/main" id="{3900EDDB-9087-426C-3BCA-B1D701E382CA}"/>
              </a:ext>
            </a:extLst>
          </p:cNvPr>
          <p:cNvSpPr>
            <a:spLocks noGrp="1"/>
          </p:cNvSpPr>
          <p:nvPr>
            <p:ph idx="1"/>
          </p:nvPr>
        </p:nvSpPr>
        <p:spPr/>
        <p:txBody>
          <a:bodyPr/>
          <a:lstStyle/>
          <a:p>
            <a:r>
              <a:rPr lang="en-US" b="1" dirty="0">
                <a:solidFill>
                  <a:srgbClr val="0000FF"/>
                </a:solidFill>
                <a:hlinkClick r:id="rId2">
                  <a:extLst>
                    <a:ext uri="{A12FA001-AC4F-418D-AE19-62706E023703}">
                      <ahyp:hlinkClr xmlns:ahyp="http://schemas.microsoft.com/office/drawing/2018/hyperlinkcolor" val="tx"/>
                    </a:ext>
                  </a:extLst>
                </a:hlinkClick>
              </a:rPr>
              <a:t>https://arxiv.org/pdf/2402.16731</a:t>
            </a:r>
            <a:r>
              <a:rPr lang="en-US" b="1" dirty="0">
                <a:solidFill>
                  <a:srgbClr val="0000FF"/>
                </a:solidFill>
              </a:rPr>
              <a:t> </a:t>
            </a:r>
            <a:endParaRPr lang="en-US" dirty="0">
              <a:solidFill>
                <a:srgbClr val="0000FF"/>
              </a:solidFill>
            </a:endParaRPr>
          </a:p>
        </p:txBody>
      </p:sp>
      <p:sp>
        <p:nvSpPr>
          <p:cNvPr id="4" name="Slide Number Placeholder 3">
            <a:extLst>
              <a:ext uri="{FF2B5EF4-FFF2-40B4-BE49-F238E27FC236}">
                <a16:creationId xmlns:a16="http://schemas.microsoft.com/office/drawing/2014/main" id="{634F555A-7344-C6A7-190E-CCE29312127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CB1F56AF-407E-94A1-916C-BC1BE42440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 y="2043631"/>
            <a:ext cx="7772400" cy="4177003"/>
          </a:xfrm>
          <a:prstGeom prst="rect">
            <a:avLst/>
          </a:prstGeom>
        </p:spPr>
      </p:pic>
    </p:spTree>
    <p:extLst>
      <p:ext uri="{BB962C8B-B14F-4D97-AF65-F5344CB8AC3E}">
        <p14:creationId xmlns:p14="http://schemas.microsoft.com/office/powerpoint/2010/main" val="26120212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B8BCD-CC36-EECF-F544-BD5CA9513002}"/>
              </a:ext>
            </a:extLst>
          </p:cNvPr>
          <p:cNvSpPr>
            <a:spLocks noGrp="1"/>
          </p:cNvSpPr>
          <p:nvPr>
            <p:ph type="title"/>
          </p:nvPr>
        </p:nvSpPr>
        <p:spPr>
          <a:xfrm>
            <a:off x="228600" y="152400"/>
            <a:ext cx="8834884" cy="1066800"/>
          </a:xfrm>
        </p:spPr>
        <p:txBody>
          <a:bodyPr/>
          <a:lstStyle/>
          <a:p>
            <a:r>
              <a:rPr lang="en-US" dirty="0" err="1"/>
              <a:t>SpMV</a:t>
            </a:r>
            <a:r>
              <a:rPr lang="en-US" dirty="0"/>
              <a:t> Multiplication on Real PIM Systems</a:t>
            </a:r>
          </a:p>
        </p:txBody>
      </p:sp>
      <p:sp>
        <p:nvSpPr>
          <p:cNvPr id="3" name="Content Placeholder 2">
            <a:extLst>
              <a:ext uri="{FF2B5EF4-FFF2-40B4-BE49-F238E27FC236}">
                <a16:creationId xmlns:a16="http://schemas.microsoft.com/office/drawing/2014/main" id="{4F7A6B6E-329B-2C38-5828-72DD30631A71}"/>
              </a:ext>
            </a:extLst>
          </p:cNvPr>
          <p:cNvSpPr>
            <a:spLocks noGrp="1"/>
          </p:cNvSpPr>
          <p:nvPr>
            <p:ph idx="1"/>
          </p:nvPr>
        </p:nvSpPr>
        <p:spPr>
          <a:xfrm>
            <a:off x="226442" y="1219200"/>
            <a:ext cx="8610600" cy="4876800"/>
          </a:xfrm>
        </p:spPr>
        <p:txBody>
          <a:bodyPr/>
          <a:lstStyle/>
          <a:p>
            <a:r>
              <a:rPr lang="en-US" dirty="0">
                <a:solidFill>
                  <a:srgbClr val="0000FF"/>
                </a:solidFill>
              </a:rPr>
              <a:t>Appears in SIGMETRICS 2022</a:t>
            </a:r>
          </a:p>
        </p:txBody>
      </p:sp>
      <p:sp>
        <p:nvSpPr>
          <p:cNvPr id="4" name="Slide Number Placeholder 3">
            <a:extLst>
              <a:ext uri="{FF2B5EF4-FFF2-40B4-BE49-F238E27FC236}">
                <a16:creationId xmlns:a16="http://schemas.microsoft.com/office/drawing/2014/main" id="{8B820C55-0430-CC34-9956-2AC5554C1ED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36560882-7E0C-3E43-0C4C-CA274925A5C0}"/>
              </a:ext>
            </a:extLst>
          </p:cNvPr>
          <p:cNvSpPr txBox="1"/>
          <p:nvPr/>
        </p:nvSpPr>
        <p:spPr>
          <a:xfrm>
            <a:off x="2295939" y="5550425"/>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https://arxiv.org/pdf/2201.05072.pdf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5EDD5FC4-A875-5369-2DBF-724CBDF123C0}"/>
              </a:ext>
            </a:extLst>
          </p:cNvPr>
          <p:cNvPicPr>
            <a:picLocks noChangeAspect="1"/>
          </p:cNvPicPr>
          <p:nvPr/>
        </p:nvPicPr>
        <p:blipFill>
          <a:blip r:embed="rId3"/>
          <a:stretch>
            <a:fillRect/>
          </a:stretch>
        </p:blipFill>
        <p:spPr>
          <a:xfrm>
            <a:off x="0" y="2204864"/>
            <a:ext cx="9144000" cy="3105186"/>
          </a:xfrm>
          <a:prstGeom prst="rect">
            <a:avLst/>
          </a:prstGeom>
        </p:spPr>
      </p:pic>
      <p:sp>
        <p:nvSpPr>
          <p:cNvPr id="7" name="TextBox 6">
            <a:extLst>
              <a:ext uri="{FF2B5EF4-FFF2-40B4-BE49-F238E27FC236}">
                <a16:creationId xmlns:a16="http://schemas.microsoft.com/office/drawing/2014/main" id="{E4CBB7A0-1DA3-C26D-651B-A3D804BEBF98}"/>
              </a:ext>
            </a:extLst>
          </p:cNvPr>
          <p:cNvSpPr txBox="1"/>
          <p:nvPr/>
        </p:nvSpPr>
        <p:spPr>
          <a:xfrm>
            <a:off x="2071789" y="5886109"/>
            <a:ext cx="52261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https://github.com/CMU-SAFARI/SparseP</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
        <p:nvSpPr>
          <p:cNvPr id="8" name="TextBox 7">
            <a:extLst>
              <a:ext uri="{FF2B5EF4-FFF2-40B4-BE49-F238E27FC236}">
                <a16:creationId xmlns:a16="http://schemas.microsoft.com/office/drawing/2014/main" id="{3A6C008D-F5A4-9F33-F434-FC8BB0772FF8}"/>
              </a:ext>
            </a:extLst>
          </p:cNvPr>
          <p:cNvSpPr txBox="1"/>
          <p:nvPr/>
        </p:nvSpPr>
        <p:spPr>
          <a:xfrm>
            <a:off x="1547664" y="6452890"/>
            <a:ext cx="61750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https://www.youtube.com/watch?v=5kaOsJKlGrE</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2200023560"/>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6DF2D-495F-0F7E-07BC-B77874DC6F46}"/>
              </a:ext>
            </a:extLst>
          </p:cNvPr>
          <p:cNvSpPr>
            <a:spLocks noGrp="1"/>
          </p:cNvSpPr>
          <p:nvPr>
            <p:ph type="title"/>
          </p:nvPr>
        </p:nvSpPr>
        <p:spPr>
          <a:xfrm>
            <a:off x="228599" y="152400"/>
            <a:ext cx="8844535" cy="1066800"/>
          </a:xfrm>
        </p:spPr>
        <p:txBody>
          <a:bodyPr/>
          <a:lstStyle/>
          <a:p>
            <a:r>
              <a:rPr lang="en-US" sz="3600" dirty="0"/>
              <a:t>Sequence Alignment on Real PIM Systems</a:t>
            </a:r>
          </a:p>
        </p:txBody>
      </p:sp>
      <p:sp>
        <p:nvSpPr>
          <p:cNvPr id="3" name="Content Placeholder 2">
            <a:extLst>
              <a:ext uri="{FF2B5EF4-FFF2-40B4-BE49-F238E27FC236}">
                <a16:creationId xmlns:a16="http://schemas.microsoft.com/office/drawing/2014/main" id="{17858397-394E-61D7-5B9A-3D044DBF6550}"/>
              </a:ext>
            </a:extLst>
          </p:cNvPr>
          <p:cNvSpPr>
            <a:spLocks noGrp="1"/>
          </p:cNvSpPr>
          <p:nvPr>
            <p:ph idx="1"/>
          </p:nvPr>
        </p:nvSpPr>
        <p:spPr>
          <a:xfrm>
            <a:off x="228600" y="938243"/>
            <a:ext cx="8610600" cy="5310157"/>
          </a:xfrm>
        </p:spPr>
        <p:txBody>
          <a:bodyPr/>
          <a:lstStyle/>
          <a:p>
            <a:r>
              <a:rPr lang="en-US" sz="1800" b="0" i="0" dirty="0" err="1">
                <a:solidFill>
                  <a:srgbClr val="000000"/>
                </a:solidFill>
                <a:effectLst/>
              </a:rPr>
              <a:t>Safaa</a:t>
            </a:r>
            <a:r>
              <a:rPr lang="en-US" sz="1800" b="0" i="0" dirty="0">
                <a:solidFill>
                  <a:srgbClr val="000000"/>
                </a:solidFill>
                <a:effectLst/>
              </a:rPr>
              <a:t> Diab, Amir </a:t>
            </a:r>
            <a:r>
              <a:rPr lang="en-US" sz="1800" b="0" i="0" dirty="0" err="1">
                <a:solidFill>
                  <a:srgbClr val="000000"/>
                </a:solidFill>
                <a:effectLst/>
              </a:rPr>
              <a:t>Nassereldine</a:t>
            </a:r>
            <a:r>
              <a:rPr lang="en-US" sz="1800" b="0" i="0" dirty="0">
                <a:solidFill>
                  <a:srgbClr val="000000"/>
                </a:solidFill>
                <a:effectLst/>
              </a:rPr>
              <a:t>, Mohammed </a:t>
            </a:r>
            <a:r>
              <a:rPr lang="en-US" sz="1800" b="0" i="0" dirty="0" err="1">
                <a:solidFill>
                  <a:srgbClr val="000000"/>
                </a:solidFill>
                <a:effectLst/>
              </a:rPr>
              <a:t>Alser</a:t>
            </a:r>
            <a:r>
              <a:rPr lang="en-US" sz="1800" b="0" i="0" dirty="0">
                <a:solidFill>
                  <a:srgbClr val="000000"/>
                </a:solidFill>
                <a:effectLst/>
              </a:rPr>
              <a:t>, Juan Gómez Luna, Onur Mutlu, and Izzat El Hajj,</a:t>
            </a:r>
            <a:br>
              <a:rPr lang="en-US" sz="1800" b="0" i="0" dirty="0">
                <a:solidFill>
                  <a:srgbClr val="000000"/>
                </a:solidFill>
                <a:effectLst/>
              </a:rPr>
            </a:br>
            <a:r>
              <a:rPr lang="en-US" sz="1800" b="1" i="0" dirty="0">
                <a:solidFill>
                  <a:srgbClr val="0000FF"/>
                </a:solidFill>
                <a:effectLst/>
                <a:hlinkClick r:id="rId2">
                  <a:extLst>
                    <a:ext uri="{A12FA001-AC4F-418D-AE19-62706E023703}">
                      <ahyp:hlinkClr xmlns:ahyp="http://schemas.microsoft.com/office/drawing/2018/hyperlinkcolor" val="tx"/>
                    </a:ext>
                  </a:extLst>
                </a:hlinkClick>
              </a:rPr>
              <a:t>"A Framework for High-throughput Sequence Alignment using Real Processing-in-Memory Systems"</a:t>
            </a:r>
            <a:br>
              <a:rPr lang="en-US" sz="1800" b="0" i="0" dirty="0">
                <a:solidFill>
                  <a:srgbClr val="000000"/>
                </a:solidFill>
                <a:effectLst/>
              </a:rPr>
            </a:br>
            <a:r>
              <a:rPr lang="en-US" sz="1800" b="1" i="1" dirty="0">
                <a:solidFill>
                  <a:srgbClr val="000000"/>
                </a:solidFill>
                <a:effectLst/>
                <a:hlinkClick r:id="rId3"/>
              </a:rPr>
              <a:t>Bioinformatics</a:t>
            </a:r>
            <a:r>
              <a:rPr lang="en-US" sz="1800" b="0" i="0" dirty="0">
                <a:solidFill>
                  <a:srgbClr val="000000"/>
                </a:solidFill>
                <a:effectLst/>
              </a:rPr>
              <a:t>, [published online on] 27 March 2023.</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4"/>
              </a:rPr>
              <a:t>Online link at Bioinformatics Journal</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5"/>
              </a:rPr>
              <a:t>arXiv preprint</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6"/>
              </a:rPr>
              <a:t>AiM Source Code</a:t>
            </a:r>
            <a:r>
              <a:rPr lang="en-US" sz="1800" b="0" i="0" dirty="0">
                <a:solidFill>
                  <a:srgbClr val="000000"/>
                </a:solidFill>
                <a:effectLst/>
              </a:rPr>
              <a:t>]</a:t>
            </a:r>
          </a:p>
          <a:p>
            <a:pPr marL="0" indent="0">
              <a:buNone/>
            </a:pPr>
            <a:br>
              <a:rPr lang="en-US" sz="1800" dirty="0"/>
            </a:br>
            <a:endParaRPr lang="en-US" sz="1800" dirty="0"/>
          </a:p>
        </p:txBody>
      </p:sp>
      <p:sp>
        <p:nvSpPr>
          <p:cNvPr id="4" name="Slide Number Placeholder 3">
            <a:extLst>
              <a:ext uri="{FF2B5EF4-FFF2-40B4-BE49-F238E27FC236}">
                <a16:creationId xmlns:a16="http://schemas.microsoft.com/office/drawing/2014/main" id="{1D3D973D-2679-8AE0-61EA-EEA9F80C773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FE30B330-29DC-13D1-7D35-3DB575889781}"/>
              </a:ext>
            </a:extLst>
          </p:cNvPr>
          <p:cNvSpPr txBox="1"/>
          <p:nvPr/>
        </p:nvSpPr>
        <p:spPr>
          <a:xfrm>
            <a:off x="2200998" y="6421263"/>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https://arxiv.org/pdf/2208.01243.pdf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
        <p:nvSpPr>
          <p:cNvPr id="6" name="TextBox 5">
            <a:extLst>
              <a:ext uri="{FF2B5EF4-FFF2-40B4-BE49-F238E27FC236}">
                <a16:creationId xmlns:a16="http://schemas.microsoft.com/office/drawing/2014/main" id="{5AB40FB6-4B0C-4DDF-A7EB-C2164F2B748D}"/>
              </a:ext>
            </a:extLst>
          </p:cNvPr>
          <p:cNvSpPr txBox="1"/>
          <p:nvPr/>
        </p:nvSpPr>
        <p:spPr>
          <a:xfrm>
            <a:off x="1237912" y="5965500"/>
            <a:ext cx="68259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6">
                  <a:extLst>
                    <a:ext uri="{A12FA001-AC4F-418D-AE19-62706E023703}">
                      <ahyp:hlinkClr xmlns:ahyp="http://schemas.microsoft.com/office/drawing/2018/hyperlinkcolor" val="tx"/>
                    </a:ext>
                  </a:extLst>
                </a:hlinkClick>
              </a:rPr>
              <a:t>https://github.com/CMU-SAFARI/alignment-in-memory</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7" name="Picture 6">
            <a:extLst>
              <a:ext uri="{FF2B5EF4-FFF2-40B4-BE49-F238E27FC236}">
                <a16:creationId xmlns:a16="http://schemas.microsoft.com/office/drawing/2014/main" id="{5CDB5D3D-8BF2-7A51-BAAB-6A3B69244482}"/>
              </a:ext>
            </a:extLst>
          </p:cNvPr>
          <p:cNvPicPr>
            <a:picLocks noChangeAspect="1"/>
          </p:cNvPicPr>
          <p:nvPr/>
        </p:nvPicPr>
        <p:blipFill>
          <a:blip r:embed="rId7"/>
          <a:stretch>
            <a:fillRect/>
          </a:stretch>
        </p:blipFill>
        <p:spPr>
          <a:xfrm>
            <a:off x="647700" y="3847311"/>
            <a:ext cx="7772400" cy="1568741"/>
          </a:xfrm>
          <a:prstGeom prst="rect">
            <a:avLst/>
          </a:prstGeom>
        </p:spPr>
      </p:pic>
      <p:pic>
        <p:nvPicPr>
          <p:cNvPr id="8" name="Picture 7" descr="safari.png">
            <a:extLst>
              <a:ext uri="{FF2B5EF4-FFF2-40B4-BE49-F238E27FC236}">
                <a16:creationId xmlns:a16="http://schemas.microsoft.com/office/drawing/2014/main" id="{DF1B075A-727E-6CB1-3B02-4A4D271F739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3653258428"/>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A0659E-3E3D-4DB9-871E-64C7FE66484B}"/>
              </a:ext>
            </a:extLst>
          </p:cNvPr>
          <p:cNvSpPr>
            <a:spLocks noGrp="1"/>
          </p:cNvSpPr>
          <p:nvPr>
            <p:ph sz="quarter" idx="10"/>
          </p:nvPr>
        </p:nvSpPr>
        <p:spPr>
          <a:xfrm>
            <a:off x="77786" y="1476225"/>
            <a:ext cx="9174733" cy="5264991"/>
          </a:xfrm>
        </p:spPr>
        <p:txBody>
          <a:bodyPr/>
          <a:lstStyle/>
          <a:p>
            <a:endParaRPr lang="en-US" sz="1650" dirty="0"/>
          </a:p>
          <a:p>
            <a:r>
              <a:rPr lang="en-US" sz="1650" dirty="0"/>
              <a:t>Sequence alignment on traditional systems is limited by the </a:t>
            </a:r>
            <a:r>
              <a:rPr lang="en-US" sz="1650" b="1" dirty="0">
                <a:solidFill>
                  <a:srgbClr val="C00000"/>
                </a:solidFill>
              </a:rPr>
              <a:t>memory bandwidth bottleneck</a:t>
            </a:r>
          </a:p>
          <a:p>
            <a:endParaRPr lang="en-US" sz="1650" dirty="0"/>
          </a:p>
          <a:p>
            <a:r>
              <a:rPr lang="en-US" sz="1650" b="1" dirty="0">
                <a:solidFill>
                  <a:schemeClr val="accent2"/>
                </a:solidFill>
              </a:rPr>
              <a:t>Processing-in-memory (PIM)</a:t>
            </a:r>
            <a:r>
              <a:rPr lang="en-US" sz="1650" dirty="0"/>
              <a:t> overcomes this bottleneck by placing cores near the memory</a:t>
            </a:r>
          </a:p>
          <a:p>
            <a:endParaRPr lang="en-US" sz="1650" dirty="0"/>
          </a:p>
          <a:p>
            <a:r>
              <a:rPr lang="en-US" sz="1650" dirty="0"/>
              <a:t>Our framework, </a:t>
            </a:r>
            <a:r>
              <a:rPr lang="en-US" sz="1650" b="1" dirty="0">
                <a:solidFill>
                  <a:schemeClr val="accent4">
                    <a:lumMod val="75000"/>
                  </a:schemeClr>
                </a:solidFill>
              </a:rPr>
              <a:t>Alignment-in-Memory (AIM)</a:t>
            </a:r>
            <a:r>
              <a:rPr lang="en-US" sz="1650" dirty="0"/>
              <a:t>, is a PIM framework that supports multiple alignment algorithms (NW, SWG, </a:t>
            </a:r>
            <a:r>
              <a:rPr lang="en-US" sz="1650" dirty="0" err="1"/>
              <a:t>GenASM</a:t>
            </a:r>
            <a:r>
              <a:rPr lang="en-US" sz="1650" dirty="0"/>
              <a:t>, WFA)</a:t>
            </a:r>
          </a:p>
          <a:p>
            <a:pPr lvl="1"/>
            <a:r>
              <a:rPr lang="en-US" sz="1500" dirty="0"/>
              <a:t>Implemented on UPMEM, the first real PIM system</a:t>
            </a:r>
          </a:p>
          <a:p>
            <a:endParaRPr lang="en-US" sz="1650" dirty="0"/>
          </a:p>
          <a:p>
            <a:r>
              <a:rPr lang="en-US" sz="1650" dirty="0"/>
              <a:t>Results show </a:t>
            </a:r>
            <a:r>
              <a:rPr lang="en-US" sz="1650" b="1" dirty="0">
                <a:solidFill>
                  <a:schemeClr val="accent6"/>
                </a:solidFill>
              </a:rPr>
              <a:t>substantial speedups over both CPUs (1.8X-28X) and GPUs (1.2X-2.7X)</a:t>
            </a:r>
          </a:p>
          <a:p>
            <a:endParaRPr lang="en-US" sz="1650" dirty="0"/>
          </a:p>
          <a:p>
            <a:r>
              <a:rPr lang="en-US" sz="1650" dirty="0"/>
              <a:t>AIM is available at: </a:t>
            </a:r>
          </a:p>
          <a:p>
            <a:pPr lvl="1"/>
            <a:r>
              <a:rPr lang="en-US" sz="1500" dirty="0">
                <a:solidFill>
                  <a:srgbClr val="0000FF"/>
                </a:solidFill>
                <a:hlinkClick r:id="rId2">
                  <a:extLst>
                    <a:ext uri="{A12FA001-AC4F-418D-AE19-62706E023703}">
                      <ahyp:hlinkClr xmlns:ahyp="http://schemas.microsoft.com/office/drawing/2018/hyperlinkcolor" val="tx"/>
                    </a:ext>
                  </a:extLst>
                </a:hlinkClick>
              </a:rPr>
              <a:t>https://github.com/CMU-SAFARI/alignment-in-memory</a:t>
            </a:r>
            <a:r>
              <a:rPr lang="en-US" sz="1500" dirty="0">
                <a:solidFill>
                  <a:srgbClr val="0000FF"/>
                </a:solidFill>
              </a:rPr>
              <a:t> </a:t>
            </a:r>
          </a:p>
          <a:p>
            <a:pPr marL="0" indent="0">
              <a:buNone/>
            </a:pPr>
            <a:endParaRPr lang="en-US" sz="1650" dirty="0"/>
          </a:p>
          <a:p>
            <a:endParaRPr lang="en-US" sz="1650" dirty="0"/>
          </a:p>
        </p:txBody>
      </p:sp>
      <p:sp>
        <p:nvSpPr>
          <p:cNvPr id="4" name="Text Placeholder 3">
            <a:extLst>
              <a:ext uri="{FF2B5EF4-FFF2-40B4-BE49-F238E27FC236}">
                <a16:creationId xmlns:a16="http://schemas.microsoft.com/office/drawing/2014/main" id="{ECB999D4-783C-4465-8C25-B89FDDF47554}"/>
              </a:ext>
            </a:extLst>
          </p:cNvPr>
          <p:cNvSpPr>
            <a:spLocks noGrp="1"/>
          </p:cNvSpPr>
          <p:nvPr>
            <p:ph type="body" sz="quarter" idx="11"/>
          </p:nvPr>
        </p:nvSpPr>
        <p:spPr/>
        <p:txBody>
          <a:bodyPr/>
          <a:lstStyle/>
          <a:p>
            <a:r>
              <a:rPr lang="en-US" dirty="0"/>
              <a:t>Summary</a:t>
            </a:r>
          </a:p>
        </p:txBody>
      </p:sp>
      <p:sp>
        <p:nvSpPr>
          <p:cNvPr id="2" name="Slide Number Placeholder 2">
            <a:extLst>
              <a:ext uri="{FF2B5EF4-FFF2-40B4-BE49-F238E27FC236}">
                <a16:creationId xmlns:a16="http://schemas.microsoft.com/office/drawing/2014/main" id="{269C065C-29B2-7080-411E-2B98337CF4DF}"/>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58</a:t>
            </a:fld>
            <a:endParaRPr lang="en-CH" sz="1600">
              <a:latin typeface="Garamond" panose="02020404030301010803" pitchFamily="18" charset="0"/>
              <a:ea typeface="Tahoma" panose="020B0604030504040204" pitchFamily="34" charset="0"/>
              <a:cs typeface="Tahoma" panose="020B0604030504040204" pitchFamily="34" charset="0"/>
            </a:endParaRPr>
          </a:p>
        </p:txBody>
      </p:sp>
      <p:pic>
        <p:nvPicPr>
          <p:cNvPr id="5" name="Picture 4" descr="safari.png">
            <a:extLst>
              <a:ext uri="{FF2B5EF4-FFF2-40B4-BE49-F238E27FC236}">
                <a16:creationId xmlns:a16="http://schemas.microsoft.com/office/drawing/2014/main" id="{A9A7B3B7-2302-A589-10DA-4E335E2754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188438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1880" y="0"/>
            <a:ext cx="8610600" cy="908720"/>
          </a:xfrm>
        </p:spPr>
        <p:txBody>
          <a:bodyPr anchor="ctr" anchorCtr="0"/>
          <a:lstStyle/>
          <a:p>
            <a:r>
              <a:rPr lang="en-US" dirty="0"/>
              <a:t>Possible PNM Designs</a:t>
            </a:r>
          </a:p>
        </p:txBody>
      </p:sp>
      <p:sp>
        <p:nvSpPr>
          <p:cNvPr id="7" name="Marcador de número de diapositiva 6"/>
          <p:cNvSpPr>
            <a:spLocks noGrp="1"/>
          </p:cNvSpPr>
          <p:nvPr>
            <p:ph type="sldNum" sz="quarter" idx="11"/>
          </p:nvPr>
        </p:nvSpPr>
        <p:spPr>
          <a:xfrm>
            <a:off x="6781800" y="6324600"/>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panose="020B0600070205080204" pitchFamily="34" charset="-128"/>
              <a:cs typeface="+mn-cs"/>
            </a:endParaRPr>
          </a:p>
        </p:txBody>
      </p:sp>
      <p:grpSp>
        <p:nvGrpSpPr>
          <p:cNvPr id="5" name="Group 4">
            <a:extLst>
              <a:ext uri="{FF2B5EF4-FFF2-40B4-BE49-F238E27FC236}">
                <a16:creationId xmlns:a16="http://schemas.microsoft.com/office/drawing/2014/main" id="{EEA6D513-2C9C-5EA4-0839-4DE6C5D43D4D}"/>
              </a:ext>
            </a:extLst>
          </p:cNvPr>
          <p:cNvGrpSpPr/>
          <p:nvPr/>
        </p:nvGrpSpPr>
        <p:grpSpPr>
          <a:xfrm>
            <a:off x="-25152" y="2911258"/>
            <a:ext cx="9144000" cy="1581912"/>
            <a:chOff x="-25152" y="2911258"/>
            <a:chExt cx="9144000" cy="1581912"/>
          </a:xfrm>
        </p:grpSpPr>
        <p:sp>
          <p:nvSpPr>
            <p:cNvPr id="32" name="Marcador de contenido 2"/>
            <p:cNvSpPr txBox="1">
              <a:spLocks/>
            </p:cNvSpPr>
            <p:nvPr/>
          </p:nvSpPr>
          <p:spPr bwMode="auto">
            <a:xfrm>
              <a:off x="-25152" y="291125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1"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Fixed-function</a:t>
              </a:r>
              <a:r>
                <a:rPr kumimoji="0" lang="en-US" sz="2200" b="1"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units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Hardware/software co-designed PIM for efficiency</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FF0000"/>
                  </a:solidFill>
                  <a:effectLst/>
                  <a:uLnTx/>
                  <a:uFillTx/>
                  <a:latin typeface="Tahoma"/>
                  <a:ea typeface="ヒラギノ角ゴ Pro W3" pitchFamily="-108" charset="-128"/>
                  <a:cs typeface="ヒラギノ角ゴ Pro W3" pitchFamily="-108" charset="-128"/>
                </a:rPr>
                <a:t>E.g. from academia: Mensa for NN Edge Inference</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E.g. from industry: Samsung HBM-PIM, SK </a:t>
              </a:r>
              <a:r>
                <a:rPr lang="en-US" sz="2000" kern="0" dirty="0" err="1">
                  <a:solidFill>
                    <a:srgbClr val="000000"/>
                  </a:solidFill>
                  <a:latin typeface="Tahoma"/>
                  <a:ea typeface="ヒラギノ角ゴ Pro W3" pitchFamily="-108" charset="-128"/>
                  <a:cs typeface="ヒラギノ角ゴ Pro W3" pitchFamily="-108" charset="-128"/>
                </a:rPr>
                <a:t>hynix</a:t>
              </a:r>
              <a:r>
                <a:rPr lang="en-US" sz="2000" kern="0" dirty="0">
                  <a:solidFill>
                    <a:srgbClr val="000000"/>
                  </a:solidFill>
                  <a:latin typeface="Tahoma"/>
                  <a:ea typeface="ヒラギノ角ゴ Pro W3" pitchFamily="-108" charset="-128"/>
                  <a:cs typeface="ヒラギノ角ゴ Pro W3" pitchFamily="-108" charset="-128"/>
                </a:rPr>
                <a:t> </a:t>
              </a:r>
              <a:r>
                <a:rPr lang="en-US" sz="2000" kern="0" dirty="0" err="1">
                  <a:solidFill>
                    <a:srgbClr val="000000"/>
                  </a:solidFill>
                  <a:latin typeface="Tahoma"/>
                  <a:ea typeface="ヒラギノ角ゴ Pro W3" pitchFamily="-108" charset="-128"/>
                  <a:cs typeface="ヒラギノ角ゴ Pro W3" pitchFamily="-108" charset="-128"/>
                </a:rPr>
                <a:t>AiM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40" name="Group 39">
              <a:extLst>
                <a:ext uri="{FF2B5EF4-FFF2-40B4-BE49-F238E27FC236}">
                  <a16:creationId xmlns:a16="http://schemas.microsoft.com/office/drawing/2014/main" id="{87F5753F-84A9-368E-E840-8F74A0388B01}"/>
                </a:ext>
              </a:extLst>
            </p:cNvPr>
            <p:cNvGrpSpPr/>
            <p:nvPr/>
          </p:nvGrpSpPr>
          <p:grpSpPr>
            <a:xfrm>
              <a:off x="7285010" y="2960948"/>
              <a:ext cx="1664208" cy="1466418"/>
              <a:chOff x="7300280" y="3068960"/>
              <a:chExt cx="1664208" cy="1466418"/>
            </a:xfrm>
          </p:grpSpPr>
          <p:sp>
            <p:nvSpPr>
              <p:cNvPr id="11" name="Rounded Rectangle 71"/>
              <p:cNvSpPr/>
              <p:nvPr/>
            </p:nvSpPr>
            <p:spPr>
              <a:xfrm>
                <a:off x="7300280" y="3068960"/>
                <a:ext cx="1664208"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sp>
            <p:nvSpPr>
              <p:cNvPr id="8" name="Rounded Rectangle 81"/>
              <p:cNvSpPr/>
              <p:nvPr/>
            </p:nvSpPr>
            <p:spPr>
              <a:xfrm>
                <a:off x="7423588" y="3175495"/>
                <a:ext cx="1408176" cy="410596"/>
              </a:xfrm>
              <a:prstGeom prst="roundRect">
                <a:avLst/>
              </a:prstGeom>
              <a:solidFill>
                <a:srgbClr val="00B0F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1</a:t>
                </a:r>
              </a:p>
            </p:txBody>
          </p:sp>
          <p:sp>
            <p:nvSpPr>
              <p:cNvPr id="9" name="Rounded Rectangle 82"/>
              <p:cNvSpPr/>
              <p:nvPr/>
            </p:nvSpPr>
            <p:spPr>
              <a:xfrm>
                <a:off x="7422388" y="4027599"/>
                <a:ext cx="1408176" cy="410598"/>
              </a:xfrm>
              <a:prstGeom prst="roundRect">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N</a:t>
                </a:r>
              </a:p>
            </p:txBody>
          </p:sp>
          <p:sp>
            <p:nvSpPr>
              <p:cNvPr id="4" name="CuadroTexto 3"/>
              <p:cNvSpPr txBox="1"/>
              <p:nvPr/>
            </p:nvSpPr>
            <p:spPr>
              <a:xfrm rot="5400000">
                <a:off x="8007866" y="3612341"/>
                <a:ext cx="441146"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s-I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grpSp>
        <p:nvGrpSpPr>
          <p:cNvPr id="6" name="Group 5">
            <a:extLst>
              <a:ext uri="{FF2B5EF4-FFF2-40B4-BE49-F238E27FC236}">
                <a16:creationId xmlns:a16="http://schemas.microsoft.com/office/drawing/2014/main" id="{021E579F-56E3-67FF-97EE-00CC868080F4}"/>
              </a:ext>
            </a:extLst>
          </p:cNvPr>
          <p:cNvGrpSpPr/>
          <p:nvPr/>
        </p:nvGrpSpPr>
        <p:grpSpPr>
          <a:xfrm>
            <a:off x="-25152" y="4941168"/>
            <a:ext cx="9144000" cy="1581912"/>
            <a:chOff x="-25152" y="4941168"/>
            <a:chExt cx="9144000" cy="1581912"/>
          </a:xfrm>
        </p:grpSpPr>
        <p:sp>
          <p:nvSpPr>
            <p:cNvPr id="33" name="Marcador de contenido 2"/>
            <p:cNvSpPr txBox="1">
              <a:spLocks/>
            </p:cNvSpPr>
            <p:nvPr/>
          </p:nvSpPr>
          <p:spPr bwMode="auto">
            <a:xfrm>
              <a:off x="-25152" y="494116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Reconfigurable</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architectures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PNM cores coupled with FPGAs, CGRA</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E.g. from academia: NERO for Weather Prediction</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a:t>
              </a:r>
              <a:r>
                <a:rPr lang="en-US" sz="2000" kern="0" dirty="0">
                  <a:solidFill>
                    <a:srgbClr val="000000"/>
                  </a:solidFill>
                  <a:latin typeface="Tahoma"/>
                  <a:ea typeface="ヒラギノ角ゴ Pro W3" pitchFamily="-108" charset="-128"/>
                  <a:cs typeface="ヒラギノ角ゴ Pro W3" pitchFamily="-108" charset="-128"/>
                </a:rPr>
                <a:t>.g. from industry: Samsung </a:t>
              </a:r>
              <a:r>
                <a:rPr lang="en-US" sz="2000" kern="0" dirty="0" err="1">
                  <a:solidFill>
                    <a:srgbClr val="000000"/>
                  </a:solidFill>
                  <a:latin typeface="Tahoma"/>
                  <a:ea typeface="ヒラギノ角ゴ Pro W3" pitchFamily="-108" charset="-128"/>
                  <a:cs typeface="ヒラギノ角ゴ Pro W3" pitchFamily="-108" charset="-128"/>
                </a:rPr>
                <a:t>AxDIMM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10" name="Group 9"/>
            <p:cNvGrpSpPr/>
            <p:nvPr/>
          </p:nvGrpSpPr>
          <p:grpSpPr>
            <a:xfrm>
              <a:off x="7272613" y="4941168"/>
              <a:ext cx="1689003" cy="1466418"/>
              <a:chOff x="3754512" y="4698886"/>
              <a:chExt cx="1689003" cy="1466418"/>
            </a:xfrm>
          </p:grpSpPr>
          <p:sp>
            <p:nvSpPr>
              <p:cNvPr id="25" name="Rounded Rectangle 88"/>
              <p:cNvSpPr/>
              <p:nvPr/>
            </p:nvSpPr>
            <p:spPr>
              <a:xfrm>
                <a:off x="3771011" y="4698886"/>
                <a:ext cx="1665085"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26" name="Group 89"/>
              <p:cNvGrpSpPr/>
              <p:nvPr/>
            </p:nvGrpSpPr>
            <p:grpSpPr>
              <a:xfrm>
                <a:off x="3754512" y="4788440"/>
                <a:ext cx="1689003" cy="1268382"/>
                <a:chOff x="4774667" y="3750799"/>
                <a:chExt cx="2654919" cy="730738"/>
              </a:xfrm>
            </p:grpSpPr>
            <p:sp>
              <p:nvSpPr>
                <p:cNvPr id="27" name="Rounded Rectangle 94"/>
                <p:cNvSpPr/>
                <p:nvPr/>
              </p:nvSpPr>
              <p:spPr>
                <a:xfrm>
                  <a:off x="5014612" y="3750799"/>
                  <a:ext cx="2212432" cy="730738"/>
                </a:xfrm>
                <a:prstGeom prst="roundRect">
                  <a:avLst/>
                </a:prstGeom>
                <a:solidFill>
                  <a:schemeClr val="accent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Tahoma"/>
                    <a:ea typeface="+mn-ea"/>
                    <a:cs typeface="+mn-cs"/>
                  </a:endParaRPr>
                </a:p>
              </p:txBody>
            </p:sp>
            <p:sp>
              <p:nvSpPr>
                <p:cNvPr id="29" name="TextBox 96"/>
                <p:cNvSpPr txBox="1"/>
                <p:nvPr/>
              </p:nvSpPr>
              <p:spPr>
                <a:xfrm>
                  <a:off x="4774667" y="3958225"/>
                  <a:ext cx="2654919" cy="30143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Reconfigurable Accelerator</a:t>
                  </a:r>
                </a:p>
              </p:txBody>
            </p:sp>
          </p:grpSp>
        </p:grpSp>
      </p:grpSp>
      <p:grpSp>
        <p:nvGrpSpPr>
          <p:cNvPr id="3" name="Group 2">
            <a:extLst>
              <a:ext uri="{FF2B5EF4-FFF2-40B4-BE49-F238E27FC236}">
                <a16:creationId xmlns:a16="http://schemas.microsoft.com/office/drawing/2014/main" id="{B5D277D6-093D-0C49-0A7E-6E5FDF9091F2}"/>
              </a:ext>
            </a:extLst>
          </p:cNvPr>
          <p:cNvGrpSpPr/>
          <p:nvPr/>
        </p:nvGrpSpPr>
        <p:grpSpPr>
          <a:xfrm>
            <a:off x="-25152" y="881348"/>
            <a:ext cx="9144000" cy="1581912"/>
            <a:chOff x="-25152" y="881348"/>
            <a:chExt cx="9144000" cy="1581912"/>
          </a:xfrm>
        </p:grpSpPr>
        <p:sp>
          <p:nvSpPr>
            <p:cNvPr id="34" name="Marcador de contenido 2"/>
            <p:cNvSpPr txBox="1">
              <a:spLocks/>
            </p:cNvSpPr>
            <p:nvPr/>
          </p:nvSpPr>
          <p:spPr bwMode="auto">
            <a:xfrm>
              <a:off x="-25152" y="88134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General-purpose</a:t>
              </a:r>
              <a:r>
                <a:rPr kumimoji="0" lang="en-US" sz="220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programmable cores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Wimpy cores (</a:t>
              </a: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possibility of running any workload)</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latin typeface="Tahoma"/>
                  <a:ea typeface="ヒラギノ角ゴ Pro W3" pitchFamily="-108" charset="-128"/>
                  <a:cs typeface="ヒラギノ角ゴ Pro W3" pitchFamily="-108" charset="-128"/>
                </a:rPr>
                <a:t>E.g. from academia: Tesseract PIM for Graph Processing</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UPMEM PIM</a:t>
              </a:r>
            </a:p>
          </p:txBody>
        </p:sp>
        <p:grpSp>
          <p:nvGrpSpPr>
            <p:cNvPr id="39" name="Group 38">
              <a:extLst>
                <a:ext uri="{FF2B5EF4-FFF2-40B4-BE49-F238E27FC236}">
                  <a16:creationId xmlns:a16="http://schemas.microsoft.com/office/drawing/2014/main" id="{DB8BFBE2-8762-C2FC-0709-950D15E27223}"/>
                </a:ext>
              </a:extLst>
            </p:cNvPr>
            <p:cNvGrpSpPr/>
            <p:nvPr/>
          </p:nvGrpSpPr>
          <p:grpSpPr>
            <a:xfrm>
              <a:off x="7283135" y="980728"/>
              <a:ext cx="1667959" cy="1466418"/>
              <a:chOff x="7296529" y="980728"/>
              <a:chExt cx="1667959" cy="1466418"/>
            </a:xfrm>
          </p:grpSpPr>
          <p:sp>
            <p:nvSpPr>
              <p:cNvPr id="16" name="Rounded Rectangle 88"/>
              <p:cNvSpPr/>
              <p:nvPr/>
            </p:nvSpPr>
            <p:spPr>
              <a:xfrm>
                <a:off x="7296529" y="980728"/>
                <a:ext cx="1667959"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36" name="Group 35">
                <a:extLst>
                  <a:ext uri="{FF2B5EF4-FFF2-40B4-BE49-F238E27FC236}">
                    <a16:creationId xmlns:a16="http://schemas.microsoft.com/office/drawing/2014/main" id="{92C53D3A-D172-02EE-CA4C-04FA14B3D6D1}"/>
                  </a:ext>
                </a:extLst>
              </p:cNvPr>
              <p:cNvGrpSpPr/>
              <p:nvPr/>
            </p:nvGrpSpPr>
            <p:grpSpPr>
              <a:xfrm>
                <a:off x="7422388" y="1118073"/>
                <a:ext cx="1409932" cy="1230807"/>
                <a:chOff x="7422388" y="1118073"/>
                <a:chExt cx="1409932" cy="1230807"/>
              </a:xfrm>
            </p:grpSpPr>
            <p:sp>
              <p:nvSpPr>
                <p:cNvPr id="19" name="Rounded Rectangle 95"/>
                <p:cNvSpPr/>
                <p:nvPr/>
              </p:nvSpPr>
              <p:spPr>
                <a:xfrm>
                  <a:off x="7480149" y="2055597"/>
                  <a:ext cx="1291979" cy="293283"/>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ahoma"/>
                      <a:ea typeface="+mn-ea"/>
                      <a:cs typeface="+mn-cs"/>
                    </a:rPr>
                    <a:t>Cache</a:t>
                  </a:r>
                  <a:endParaRPr kumimoji="0" lang="en-US" sz="1100" b="1" i="0" u="none" strike="noStrike" kern="1200" cap="none" spc="0" normalizeH="0" baseline="0" noProof="0" dirty="0">
                    <a:ln>
                      <a:noFill/>
                    </a:ln>
                    <a:solidFill>
                      <a:srgbClr val="000000"/>
                    </a:solidFill>
                    <a:effectLst/>
                    <a:uLnTx/>
                    <a:uFillTx/>
                    <a:latin typeface="Tahoma"/>
                    <a:ea typeface="+mn-ea"/>
                    <a:cs typeface="+mn-cs"/>
                  </a:endParaRPr>
                </a:p>
              </p:txBody>
            </p:sp>
            <p:sp>
              <p:nvSpPr>
                <p:cNvPr id="18" name="Rounded Rectangle 94"/>
                <p:cNvSpPr/>
                <p:nvPr/>
              </p:nvSpPr>
              <p:spPr>
                <a:xfrm>
                  <a:off x="7422388" y="1118073"/>
                  <a:ext cx="1409932" cy="879852"/>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PIM Core</a:t>
                  </a:r>
                </a:p>
              </p:txBody>
            </p:sp>
          </p:grpSp>
        </p:grpSp>
      </p:grpSp>
      <p:sp>
        <p:nvSpPr>
          <p:cNvPr id="12" name="Rectangle 11">
            <a:extLst>
              <a:ext uri="{FF2B5EF4-FFF2-40B4-BE49-F238E27FC236}">
                <a16:creationId xmlns:a16="http://schemas.microsoft.com/office/drawing/2014/main" id="{6FF9E9E0-18D4-0985-5222-058B4FA214CC}"/>
              </a:ext>
            </a:extLst>
          </p:cNvPr>
          <p:cNvSpPr/>
          <p:nvPr/>
        </p:nvSpPr>
        <p:spPr bwMode="auto">
          <a:xfrm>
            <a:off x="-25152" y="908720"/>
            <a:ext cx="9144000" cy="1753535"/>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3" name="Rectangle 12">
            <a:extLst>
              <a:ext uri="{FF2B5EF4-FFF2-40B4-BE49-F238E27FC236}">
                <a16:creationId xmlns:a16="http://schemas.microsoft.com/office/drawing/2014/main" id="{4A3B8237-8F6D-F8EC-269E-A1E44C8BA1C7}"/>
              </a:ext>
            </a:extLst>
          </p:cNvPr>
          <p:cNvSpPr/>
          <p:nvPr/>
        </p:nvSpPr>
        <p:spPr bwMode="auto">
          <a:xfrm>
            <a:off x="-25593" y="4728198"/>
            <a:ext cx="9144000" cy="1725138"/>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pic>
        <p:nvPicPr>
          <p:cNvPr id="14" name="Picture 13" descr="safari.png">
            <a:extLst>
              <a:ext uri="{FF2B5EF4-FFF2-40B4-BE49-F238E27FC236}">
                <a16:creationId xmlns:a16="http://schemas.microsoft.com/office/drawing/2014/main" id="{DED1FA7B-31FB-1C31-D5DF-658035A688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30018487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EF128-F50F-41FC-3066-127614FB276F}"/>
              </a:ext>
            </a:extLst>
          </p:cNvPr>
          <p:cNvSpPr>
            <a:spLocks noGrp="1"/>
          </p:cNvSpPr>
          <p:nvPr>
            <p:ph type="title"/>
          </p:nvPr>
        </p:nvSpPr>
        <p:spPr/>
        <p:txBody>
          <a:bodyPr/>
          <a:lstStyle/>
          <a:p>
            <a:r>
              <a:rPr lang="en-US" dirty="0"/>
              <a:t>PNM: Design Challenges </a:t>
            </a:r>
          </a:p>
        </p:txBody>
      </p:sp>
      <p:sp>
        <p:nvSpPr>
          <p:cNvPr id="3" name="Content Placeholder 2">
            <a:extLst>
              <a:ext uri="{FF2B5EF4-FFF2-40B4-BE49-F238E27FC236}">
                <a16:creationId xmlns:a16="http://schemas.microsoft.com/office/drawing/2014/main" id="{6DF2B0B9-2809-8C86-AD31-CECDAAEE8619}"/>
              </a:ext>
            </a:extLst>
          </p:cNvPr>
          <p:cNvSpPr>
            <a:spLocks noGrp="1"/>
          </p:cNvSpPr>
          <p:nvPr>
            <p:ph idx="1"/>
          </p:nvPr>
        </p:nvSpPr>
        <p:spPr/>
        <p:txBody>
          <a:bodyPr/>
          <a:lstStyle/>
          <a:p>
            <a:r>
              <a:rPr lang="en-US" dirty="0">
                <a:solidFill>
                  <a:srgbClr val="0000FF"/>
                </a:solidFill>
              </a:rPr>
              <a:t>Limited power &amp; area budget with 3D-stacked memories </a:t>
            </a:r>
          </a:p>
          <a:p>
            <a:pPr lvl="1"/>
            <a:r>
              <a:rPr lang="en-US" dirty="0"/>
              <a:t>e.g., </a:t>
            </a:r>
            <a:r>
              <a:rPr lang="en-US" dirty="0">
                <a:solidFill>
                  <a:srgbClr val="FF0000"/>
                </a:solidFill>
              </a:rPr>
              <a:t>area</a:t>
            </a:r>
            <a:r>
              <a:rPr lang="en-US" dirty="0"/>
              <a:t> and </a:t>
            </a:r>
            <a:r>
              <a:rPr lang="en-US" dirty="0">
                <a:solidFill>
                  <a:srgbClr val="FF0000"/>
                </a:solidFill>
              </a:rPr>
              <a:t>power budget </a:t>
            </a:r>
            <a:r>
              <a:rPr lang="en-US" dirty="0"/>
              <a:t>of the vault’s underlying logic layer is just </a:t>
            </a:r>
            <a:r>
              <a:rPr lang="en-US" dirty="0">
                <a:solidFill>
                  <a:srgbClr val="FF0000"/>
                </a:solidFill>
              </a:rPr>
              <a:t>4.4mm</a:t>
            </a:r>
            <a:r>
              <a:rPr lang="en-US" baseline="30000" dirty="0">
                <a:solidFill>
                  <a:srgbClr val="FF0000"/>
                </a:solidFill>
              </a:rPr>
              <a:t>2</a:t>
            </a:r>
            <a:r>
              <a:rPr lang="en-US" dirty="0"/>
              <a:t> and </a:t>
            </a:r>
            <a:r>
              <a:rPr lang="en-US" dirty="0">
                <a:solidFill>
                  <a:srgbClr val="FF0000"/>
                </a:solidFill>
              </a:rPr>
              <a:t>312mW</a:t>
            </a:r>
            <a:r>
              <a:rPr lang="en-US" dirty="0"/>
              <a:t> (circa HMC 2.0)</a:t>
            </a:r>
          </a:p>
          <a:p>
            <a:pPr lvl="1"/>
            <a:endParaRPr lang="en-US" dirty="0"/>
          </a:p>
          <a:p>
            <a:r>
              <a:rPr lang="en-US" dirty="0">
                <a:solidFill>
                  <a:srgbClr val="0000FF"/>
                </a:solidFill>
              </a:rPr>
              <a:t>Strict thermal constraints </a:t>
            </a:r>
          </a:p>
          <a:p>
            <a:pPr lvl="1"/>
            <a:r>
              <a:rPr lang="en-US" dirty="0"/>
              <a:t>It requires cooling solutions to </a:t>
            </a:r>
            <a:r>
              <a:rPr lang="en-US" dirty="0">
                <a:solidFill>
                  <a:srgbClr val="FF0000"/>
                </a:solidFill>
              </a:rPr>
              <a:t>remove heat throughout a 3D stack </a:t>
            </a:r>
            <a:r>
              <a:rPr lang="en-US" dirty="0"/>
              <a:t>(i.e., volume-wise) instead of a 2D surface </a:t>
            </a:r>
          </a:p>
          <a:p>
            <a:pPr lvl="1"/>
            <a:endParaRPr lang="en-US" dirty="0"/>
          </a:p>
          <a:p>
            <a:r>
              <a:rPr lang="en-US" dirty="0">
                <a:solidFill>
                  <a:srgbClr val="0000FF"/>
                </a:solidFill>
              </a:rPr>
              <a:t>Challenging manufacturing of </a:t>
            </a:r>
            <a:r>
              <a:rPr lang="en-US" dirty="0" err="1">
                <a:solidFill>
                  <a:srgbClr val="0000FF"/>
                </a:solidFill>
              </a:rPr>
              <a:t>logic+DRAM</a:t>
            </a:r>
            <a:endParaRPr lang="en-US" dirty="0">
              <a:solidFill>
                <a:srgbClr val="0000FF"/>
              </a:solidFill>
            </a:endParaRPr>
          </a:p>
          <a:p>
            <a:pPr lvl="1"/>
            <a:r>
              <a:rPr lang="en-US" dirty="0"/>
              <a:t>Logic process has been developed for </a:t>
            </a:r>
            <a:r>
              <a:rPr lang="en-US" dirty="0">
                <a:solidFill>
                  <a:srgbClr val="FF0000"/>
                </a:solidFill>
              </a:rPr>
              <a:t>speed performance, </a:t>
            </a:r>
            <a:r>
              <a:rPr lang="en-US" dirty="0"/>
              <a:t>DRAM process for </a:t>
            </a:r>
            <a:r>
              <a:rPr lang="en-US" dirty="0">
                <a:solidFill>
                  <a:srgbClr val="FF0000"/>
                </a:solidFill>
              </a:rPr>
              <a:t>density and memory reliability </a:t>
            </a:r>
          </a:p>
          <a:p>
            <a:pPr lvl="1"/>
            <a:r>
              <a:rPr lang="en-US" dirty="0"/>
              <a:t>e.g., Logic gates implemented with memory process </a:t>
            </a:r>
            <a:r>
              <a:rPr lang="en-US" dirty="0">
                <a:solidFill>
                  <a:srgbClr val="FF0000"/>
                </a:solidFill>
              </a:rPr>
              <a:t>slowdowns by ~21.5% </a:t>
            </a:r>
            <a:r>
              <a:rPr lang="en-US" dirty="0"/>
              <a:t>[Kim+, Integration'99]</a:t>
            </a:r>
          </a:p>
          <a:p>
            <a:pPr lvl="1"/>
            <a:endParaRPr lang="en-US" dirty="0"/>
          </a:p>
        </p:txBody>
      </p:sp>
      <p:sp>
        <p:nvSpPr>
          <p:cNvPr id="4" name="Slide Number Placeholder 3">
            <a:extLst>
              <a:ext uri="{FF2B5EF4-FFF2-40B4-BE49-F238E27FC236}">
                <a16:creationId xmlns:a16="http://schemas.microsoft.com/office/drawing/2014/main" id="{15FB1443-92F2-C3DB-D0EA-50263184E0DC}"/>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E33320-76E4-0249-8CA9-3902D97168FA}"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5" name="Picture 4" descr="safari.png">
            <a:extLst>
              <a:ext uri="{FF2B5EF4-FFF2-40B4-BE49-F238E27FC236}">
                <a16:creationId xmlns:a16="http://schemas.microsoft.com/office/drawing/2014/main" id="{D484314F-9CF3-AE8E-5D35-600A5FA754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4304962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78E16-CFB1-8FFF-8737-6757435D8DE1}"/>
              </a:ext>
            </a:extLst>
          </p:cNvPr>
          <p:cNvSpPr>
            <a:spLocks noGrp="1"/>
          </p:cNvSpPr>
          <p:nvPr>
            <p:ph type="title"/>
          </p:nvPr>
        </p:nvSpPr>
        <p:spPr/>
        <p:txBody>
          <a:bodyPr/>
          <a:lstStyle/>
          <a:p>
            <a:r>
              <a:rPr lang="en-US" sz="4000" dirty="0"/>
              <a:t>Drawbacks and Limitations of PIM</a:t>
            </a:r>
          </a:p>
        </p:txBody>
      </p:sp>
      <p:sp>
        <p:nvSpPr>
          <p:cNvPr id="6" name="Rectangle 5">
            <a:extLst>
              <a:ext uri="{FF2B5EF4-FFF2-40B4-BE49-F238E27FC236}">
                <a16:creationId xmlns:a16="http://schemas.microsoft.com/office/drawing/2014/main" id="{D7215E79-3723-2011-9F60-A63EACB3F9D7}"/>
              </a:ext>
            </a:extLst>
          </p:cNvPr>
          <p:cNvSpPr/>
          <p:nvPr/>
        </p:nvSpPr>
        <p:spPr>
          <a:xfrm>
            <a:off x="0" y="914400"/>
            <a:ext cx="9144000" cy="830997"/>
          </a:xfrm>
          <a:prstGeom prst="rect">
            <a:avLst/>
          </a:prstGeom>
          <a:solidFill>
            <a:srgbClr val="80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a:ea typeface="+mn-ea"/>
                <a:cs typeface="Gill Sans MT"/>
              </a:rPr>
              <a:t>PIM designs are restricted by low </a:t>
            </a:r>
            <a:r>
              <a:rPr kumimoji="0" lang="en-US" sz="2400" b="1" i="0" u="sng" strike="noStrike" kern="1200" cap="none" spc="0" normalizeH="0" baseline="0" noProof="0" dirty="0">
                <a:ln>
                  <a:noFill/>
                </a:ln>
                <a:solidFill>
                  <a:prstClr val="white"/>
                </a:solidFill>
                <a:effectLst/>
                <a:uLnTx/>
                <a:uFillTx/>
                <a:latin typeface="Gill Sans MT"/>
                <a:ea typeface="+mn-ea"/>
                <a:cs typeface="Gill Sans MT"/>
              </a:rPr>
              <a:t>area</a:t>
            </a:r>
            <a:r>
              <a:rPr kumimoji="0" lang="en-US" sz="2400" b="1" i="0" u="none" strike="noStrike" kern="1200" cap="none" spc="0" normalizeH="0" baseline="0" noProof="0" dirty="0">
                <a:ln>
                  <a:noFill/>
                </a:ln>
                <a:solidFill>
                  <a:prstClr val="white"/>
                </a:solidFill>
                <a:effectLst/>
                <a:uLnTx/>
                <a:uFillTx/>
                <a:latin typeface="Gill Sans MT"/>
                <a:ea typeface="+mn-ea"/>
                <a:cs typeface="Gill Sans MT"/>
              </a:rPr>
              <a:t> and </a:t>
            </a:r>
            <a:r>
              <a:rPr kumimoji="0" lang="en-US" sz="2400" b="1" i="0" u="sng" strike="noStrike" kern="1200" cap="none" spc="0" normalizeH="0" baseline="0" noProof="0" dirty="0">
                <a:ln>
                  <a:noFill/>
                </a:ln>
                <a:solidFill>
                  <a:prstClr val="white"/>
                </a:solidFill>
                <a:effectLst/>
                <a:uLnTx/>
                <a:uFillTx/>
                <a:latin typeface="Gill Sans MT"/>
                <a:ea typeface="+mn-ea"/>
                <a:cs typeface="Gill Sans MT"/>
              </a:rPr>
              <a:t>power </a:t>
            </a:r>
            <a:r>
              <a:rPr kumimoji="0" lang="en-US" sz="2400" b="1" i="0" u="none" strike="noStrike" kern="1200" cap="none" spc="0" normalizeH="0" baseline="0" noProof="0" dirty="0">
                <a:ln>
                  <a:noFill/>
                </a:ln>
                <a:solidFill>
                  <a:prstClr val="white"/>
                </a:solidFill>
                <a:effectLst/>
                <a:uLnTx/>
                <a:uFillTx/>
                <a:latin typeface="Gill Sans MT"/>
                <a:ea typeface="+mn-ea"/>
                <a:cs typeface="Gill Sans MT"/>
              </a:rPr>
              <a:t>budgets, </a:t>
            </a:r>
            <a:r>
              <a:rPr kumimoji="0" lang="en-US" sz="2400" b="1" i="0" u="sng" strike="noStrike" kern="1200" cap="none" spc="0" normalizeH="0" baseline="0" noProof="0" dirty="0">
                <a:ln>
                  <a:noFill/>
                </a:ln>
                <a:solidFill>
                  <a:prstClr val="white"/>
                </a:solidFill>
                <a:effectLst/>
                <a:uLnTx/>
                <a:uFillTx/>
                <a:latin typeface="Gill Sans MT"/>
                <a:ea typeface="+mn-ea"/>
                <a:cs typeface="Gill Sans MT"/>
              </a:rPr>
              <a:t>manufacturing challenges</a:t>
            </a:r>
            <a:r>
              <a:rPr kumimoji="0" lang="en-US" sz="2400" b="1" i="0" u="none" strike="noStrike" kern="1200" cap="none" spc="0" normalizeH="0" baseline="0" noProof="0" dirty="0">
                <a:ln>
                  <a:noFill/>
                </a:ln>
                <a:solidFill>
                  <a:prstClr val="white"/>
                </a:solidFill>
                <a:effectLst/>
                <a:uLnTx/>
                <a:uFillTx/>
                <a:latin typeface="Gill Sans MT"/>
                <a:ea typeface="+mn-ea"/>
                <a:cs typeface="Gill Sans MT"/>
              </a:rPr>
              <a:t>, and limited </a:t>
            </a:r>
            <a:r>
              <a:rPr kumimoji="0" lang="en-US" sz="2400" b="1" i="0" u="sng" strike="noStrike" kern="1200" cap="none" spc="0" normalizeH="0" baseline="0" noProof="0" dirty="0">
                <a:ln>
                  <a:noFill/>
                </a:ln>
                <a:solidFill>
                  <a:prstClr val="white"/>
                </a:solidFill>
                <a:effectLst/>
                <a:uLnTx/>
                <a:uFillTx/>
                <a:latin typeface="Gill Sans MT"/>
                <a:ea typeface="+mn-ea"/>
                <a:cs typeface="Gill Sans MT"/>
              </a:rPr>
              <a:t>clock frequencies</a:t>
            </a:r>
            <a:r>
              <a:rPr kumimoji="0" lang="en-US" sz="2400" b="1" i="0" u="none" strike="noStrike" kern="1200" cap="none" spc="0" normalizeH="0" baseline="0" noProof="0" dirty="0">
                <a:ln>
                  <a:noFill/>
                </a:ln>
                <a:solidFill>
                  <a:prstClr val="white"/>
                </a:solidFill>
                <a:effectLst/>
                <a:uLnTx/>
                <a:uFillTx/>
                <a:latin typeface="Gill Sans MT"/>
                <a:ea typeface="+mn-ea"/>
                <a:cs typeface="Gill Sans MT"/>
              </a:rPr>
              <a:t>  </a:t>
            </a:r>
          </a:p>
        </p:txBody>
      </p:sp>
      <p:cxnSp>
        <p:nvCxnSpPr>
          <p:cNvPr id="7" name="Straight Arrow Connector 6">
            <a:extLst>
              <a:ext uri="{FF2B5EF4-FFF2-40B4-BE49-F238E27FC236}">
                <a16:creationId xmlns:a16="http://schemas.microsoft.com/office/drawing/2014/main" id="{A22445BA-6656-271E-1360-2177B8BA6407}"/>
              </a:ext>
            </a:extLst>
          </p:cNvPr>
          <p:cNvCxnSpPr>
            <a:cxnSpLocks/>
          </p:cNvCxnSpPr>
          <p:nvPr/>
        </p:nvCxnSpPr>
        <p:spPr>
          <a:xfrm>
            <a:off x="4514850" y="1858058"/>
            <a:ext cx="0" cy="445871"/>
          </a:xfrm>
          <a:prstGeom prst="straightConnector1">
            <a:avLst/>
          </a:prstGeom>
          <a:ln w="76200" cmpd="sng">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4C344941-092D-D57D-2355-6CFDDE71BFA7}"/>
              </a:ext>
            </a:extLst>
          </p:cNvPr>
          <p:cNvSpPr/>
          <p:nvPr/>
        </p:nvSpPr>
        <p:spPr>
          <a:xfrm>
            <a:off x="0" y="2303929"/>
            <a:ext cx="9144000"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To avoid </a:t>
            </a:r>
            <a:r>
              <a:rPr kumimoji="0" lang="en-US" sz="2200" b="1" i="0" u="none" strike="noStrike" kern="1200" cap="none" spc="0" normalizeH="0" baseline="0" noProof="0" dirty="0">
                <a:ln>
                  <a:noFill/>
                </a:ln>
                <a:solidFill>
                  <a:srgbClr val="C00000"/>
                </a:solidFill>
                <a:effectLst/>
                <a:uLnTx/>
                <a:uFillTx/>
                <a:latin typeface="Gill Sans MT"/>
                <a:ea typeface="+mn-ea"/>
                <a:cs typeface="Gill Sans MT"/>
              </a:rPr>
              <a:t>subpar performance</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an </a:t>
            </a:r>
            <a:r>
              <a:rPr kumimoji="0" lang="en-US" sz="2200" b="1" i="0" u="none" strike="noStrike" kern="1200" cap="none" spc="0" normalizeH="0" baseline="0" noProof="0" dirty="0">
                <a:ln>
                  <a:noFill/>
                </a:ln>
                <a:solidFill>
                  <a:srgbClr val="1901FF"/>
                </a:solidFill>
                <a:effectLst/>
                <a:uLnTx/>
                <a:uFillTx/>
                <a:latin typeface="Gill Sans MT"/>
                <a:ea typeface="+mn-ea"/>
                <a:cs typeface="Gill Sans MT"/>
              </a:rPr>
              <a:t>efficient PIM architecture </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needs </a:t>
            </a:r>
            <a:br>
              <a:rPr kumimoji="0" lang="en-US" sz="2200" b="1" i="0" u="none" strike="noStrike" kern="1200" cap="none" spc="0" normalizeH="0" baseline="0" noProof="0" dirty="0">
                <a:ln>
                  <a:noFill/>
                </a:ln>
                <a:solidFill>
                  <a:prstClr val="black"/>
                </a:solidFill>
                <a:effectLst/>
                <a:uLnTx/>
                <a:uFillTx/>
                <a:latin typeface="Gill Sans MT"/>
                <a:ea typeface="+mn-ea"/>
                <a:cs typeface="Gill Sans MT"/>
              </a:rPr>
            </a:b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to take into consideration </a:t>
            </a:r>
            <a:r>
              <a:rPr kumimoji="0" lang="en-US" sz="2200" b="1" i="0" u="none" strike="noStrike" kern="1200" cap="none" spc="0" normalizeH="0" baseline="0" noProof="0" dirty="0">
                <a:ln>
                  <a:noFill/>
                </a:ln>
                <a:solidFill>
                  <a:srgbClr val="C00000"/>
                </a:solidFill>
                <a:effectLst/>
                <a:uLnTx/>
                <a:uFillTx/>
                <a:latin typeface="Gill Sans MT"/>
                <a:ea typeface="+mn-ea"/>
                <a:cs typeface="Gill Sans MT"/>
              </a:rPr>
              <a:t>PIM constraints </a:t>
            </a:r>
          </a:p>
        </p:txBody>
      </p:sp>
      <p:sp>
        <p:nvSpPr>
          <p:cNvPr id="32" name="Rounded Rectangle 31">
            <a:extLst>
              <a:ext uri="{FF2B5EF4-FFF2-40B4-BE49-F238E27FC236}">
                <a16:creationId xmlns:a16="http://schemas.microsoft.com/office/drawing/2014/main" id="{D38BDECE-596E-A5B4-B9F5-E1F27006C727}"/>
              </a:ext>
            </a:extLst>
          </p:cNvPr>
          <p:cNvSpPr/>
          <p:nvPr/>
        </p:nvSpPr>
        <p:spPr bwMode="auto">
          <a:xfrm>
            <a:off x="182136" y="5723442"/>
            <a:ext cx="8779727" cy="715089"/>
          </a:xfrm>
          <a:prstGeom prst="roundRect">
            <a:avLst/>
          </a:prstGeom>
          <a:solidFill>
            <a:sysClr val="window" lastClr="FFFFFF"/>
          </a:solidFill>
          <a:ln w="76200" cap="flat" cmpd="sng" algn="ctr">
            <a:solidFill>
              <a:srgbClr val="1F497D"/>
            </a:solidFill>
            <a:prstDash val="soli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901FF"/>
                </a:solidFill>
                <a:effectLst/>
                <a:uLnTx/>
                <a:uFillTx/>
                <a:latin typeface="Gill Sans MT"/>
                <a:ea typeface="+mn-ea"/>
                <a:cs typeface="+mn-cs"/>
              </a:rPr>
              <a:t>Co-designing hardware and software </a:t>
            </a:r>
            <a:r>
              <a:rPr kumimoji="0" lang="en-US" sz="1800" b="1" i="0" u="none" strike="noStrike" kern="1200" cap="none" spc="0" normalizeH="0" baseline="0" noProof="0" dirty="0">
                <a:ln>
                  <a:noFill/>
                </a:ln>
                <a:solidFill>
                  <a:prstClr val="black"/>
                </a:solidFill>
                <a:effectLst/>
                <a:uLnTx/>
                <a:uFillTx/>
                <a:latin typeface="Gill Sans MT"/>
                <a:ea typeface="+mn-ea"/>
                <a:cs typeface="+mn-cs"/>
              </a:rPr>
              <a:t>to take </a:t>
            </a:r>
            <a:r>
              <a:rPr kumimoji="0" lang="en-US" sz="1800" b="1" i="0" u="none" strike="noStrike" kern="1200" cap="none" spc="0" normalizeH="0" baseline="0" noProof="0" dirty="0">
                <a:ln>
                  <a:noFill/>
                </a:ln>
                <a:solidFill>
                  <a:srgbClr val="1901FF"/>
                </a:solidFill>
                <a:effectLst/>
                <a:uLnTx/>
                <a:uFillTx/>
                <a:latin typeface="Gill Sans MT"/>
                <a:ea typeface="+mn-ea"/>
                <a:cs typeface="+mn-cs"/>
              </a:rPr>
              <a:t>advantage</a:t>
            </a:r>
            <a:r>
              <a:rPr kumimoji="0" lang="en-US" sz="1800" b="1" i="0" u="none" strike="noStrike" kern="1200" cap="none" spc="0" normalizeH="0" baseline="0" noProof="0" dirty="0">
                <a:ln>
                  <a:noFill/>
                </a:ln>
                <a:solidFill>
                  <a:prstClr val="black"/>
                </a:solidFill>
                <a:effectLst/>
                <a:uLnTx/>
                <a:uFillTx/>
                <a:latin typeface="Gill Sans MT"/>
                <a:ea typeface="+mn-ea"/>
                <a:cs typeface="+mn-cs"/>
              </a:rPr>
              <a:t> of PIM properties while mitigating its </a:t>
            </a:r>
            <a:r>
              <a:rPr kumimoji="0" lang="en-US" sz="1800" b="1" i="0" u="none" strike="noStrike" kern="1200" cap="none" spc="0" normalizeH="0" baseline="0" noProof="0" dirty="0">
                <a:ln>
                  <a:noFill/>
                </a:ln>
                <a:solidFill>
                  <a:srgbClr val="C00000"/>
                </a:solidFill>
                <a:effectLst/>
                <a:uLnTx/>
                <a:uFillTx/>
                <a:latin typeface="Gill Sans MT"/>
                <a:ea typeface="+mn-ea"/>
                <a:cs typeface="+mn-cs"/>
              </a:rPr>
              <a:t>shortcomings</a:t>
            </a:r>
            <a:r>
              <a:rPr kumimoji="0" lang="en-US" sz="1800" b="1" i="0" u="none" strike="noStrike" kern="1200" cap="none" spc="0" normalizeH="0" baseline="0" noProof="0" dirty="0">
                <a:ln>
                  <a:noFill/>
                </a:ln>
                <a:solidFill>
                  <a:prstClr val="black"/>
                </a:solidFill>
                <a:effectLst/>
                <a:uLnTx/>
                <a:uFillTx/>
                <a:latin typeface="Gill Sans MT"/>
                <a:ea typeface="+mn-ea"/>
                <a:cs typeface="+mn-cs"/>
              </a:rPr>
              <a:t> can lead to a </a:t>
            </a:r>
            <a:r>
              <a:rPr kumimoji="0" lang="en-US" sz="1800" b="1" i="0" u="none" strike="noStrike" kern="1200" cap="none" spc="0" normalizeH="0" baseline="0" noProof="0" dirty="0">
                <a:ln>
                  <a:noFill/>
                </a:ln>
                <a:solidFill>
                  <a:srgbClr val="1901FF"/>
                </a:solidFill>
                <a:effectLst/>
                <a:uLnTx/>
                <a:uFillTx/>
                <a:latin typeface="Gill Sans MT"/>
                <a:ea typeface="+mn-ea"/>
                <a:cs typeface="+mn-cs"/>
              </a:rPr>
              <a:t>better system design</a:t>
            </a:r>
          </a:p>
        </p:txBody>
      </p:sp>
      <p:graphicFrame>
        <p:nvGraphicFramePr>
          <p:cNvPr id="34" name="Chart 33">
            <a:extLst>
              <a:ext uri="{FF2B5EF4-FFF2-40B4-BE49-F238E27FC236}">
                <a16:creationId xmlns:a16="http://schemas.microsoft.com/office/drawing/2014/main" id="{00000000-0008-0000-0000-000006000000}"/>
              </a:ext>
            </a:extLst>
          </p:cNvPr>
          <p:cNvGraphicFramePr>
            <a:graphicFrameLocks/>
          </p:cNvGraphicFramePr>
          <p:nvPr/>
        </p:nvGraphicFramePr>
        <p:xfrm>
          <a:off x="77621" y="3074534"/>
          <a:ext cx="8988758" cy="2518758"/>
        </p:xfrm>
        <a:graphic>
          <a:graphicData uri="http://schemas.openxmlformats.org/drawingml/2006/chart">
            <c:chart xmlns:c="http://schemas.openxmlformats.org/drawingml/2006/chart" xmlns:r="http://schemas.openxmlformats.org/officeDocument/2006/relationships" r:id="rId3"/>
          </a:graphicData>
        </a:graphic>
      </p:graphicFrame>
      <p:grpSp>
        <p:nvGrpSpPr>
          <p:cNvPr id="40" name="Group 39">
            <a:extLst>
              <a:ext uri="{FF2B5EF4-FFF2-40B4-BE49-F238E27FC236}">
                <a16:creationId xmlns:a16="http://schemas.microsoft.com/office/drawing/2014/main" id="{42ACFCE1-DCF9-496F-67FB-FD4AAB59E52E}"/>
              </a:ext>
            </a:extLst>
          </p:cNvPr>
          <p:cNvGrpSpPr/>
          <p:nvPr/>
        </p:nvGrpSpPr>
        <p:grpSpPr>
          <a:xfrm>
            <a:off x="6351494" y="3352800"/>
            <a:ext cx="4760258" cy="2240492"/>
            <a:chOff x="6351494" y="3352800"/>
            <a:chExt cx="4760258" cy="2240492"/>
          </a:xfrm>
        </p:grpSpPr>
        <p:sp>
          <p:nvSpPr>
            <p:cNvPr id="35" name="Rounded Rectangle 34">
              <a:extLst>
                <a:ext uri="{FF2B5EF4-FFF2-40B4-BE49-F238E27FC236}">
                  <a16:creationId xmlns:a16="http://schemas.microsoft.com/office/drawing/2014/main" id="{EB881BBC-806E-3C7B-92EB-D7ABBC82F979}"/>
                </a:ext>
              </a:extLst>
            </p:cNvPr>
            <p:cNvSpPr/>
            <p:nvPr/>
          </p:nvSpPr>
          <p:spPr>
            <a:xfrm>
              <a:off x="8077200" y="3352800"/>
              <a:ext cx="989179" cy="2240492"/>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cxnSp>
          <p:nvCxnSpPr>
            <p:cNvPr id="37" name="Straight Arrow Connector 36">
              <a:extLst>
                <a:ext uri="{FF2B5EF4-FFF2-40B4-BE49-F238E27FC236}">
                  <a16:creationId xmlns:a16="http://schemas.microsoft.com/office/drawing/2014/main" id="{B27B47B4-16FE-FBE9-F219-58DB4A763D05}"/>
                </a:ext>
              </a:extLst>
            </p:cNvPr>
            <p:cNvCxnSpPr/>
            <p:nvPr/>
          </p:nvCxnSpPr>
          <p:spPr>
            <a:xfrm flipV="1">
              <a:off x="8839200" y="3836894"/>
              <a:ext cx="0" cy="224118"/>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24BC20DB-B116-38AE-957C-0F94E77EE38B}"/>
                </a:ext>
              </a:extLst>
            </p:cNvPr>
            <p:cNvSpPr txBox="1"/>
            <p:nvPr/>
          </p:nvSpPr>
          <p:spPr>
            <a:xfrm>
              <a:off x="6351494" y="3486201"/>
              <a:ext cx="476025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Gill Sans MT"/>
                  <a:ea typeface="+mn-ea"/>
                  <a:cs typeface="Gill Sans MT"/>
                </a:rPr>
                <a:t>+17%</a:t>
              </a:r>
              <a:endParaRPr kumimoji="0" lang="en-US" sz="1600" b="1" i="0" u="none" strike="noStrike" kern="0" cap="none" spc="0" normalizeH="0" baseline="0" noProof="0" dirty="0">
                <a:ln>
                  <a:noFill/>
                </a:ln>
                <a:solidFill>
                  <a:srgbClr val="FF0000"/>
                </a:solidFill>
                <a:effectLst/>
                <a:uLnTx/>
                <a:uFillTx/>
                <a:latin typeface="Gill Sans MT"/>
                <a:ea typeface="+mn-ea"/>
                <a:cs typeface="Gill Sans MT"/>
              </a:endParaRPr>
            </a:p>
          </p:txBody>
        </p:sp>
      </p:grpSp>
      <p:sp>
        <p:nvSpPr>
          <p:cNvPr id="44" name="TextBox 43">
            <a:extLst>
              <a:ext uri="{FF2B5EF4-FFF2-40B4-BE49-F238E27FC236}">
                <a16:creationId xmlns:a16="http://schemas.microsoft.com/office/drawing/2014/main" id="{5FFC9675-77E6-8EB3-C6DF-3C07508C85A5}"/>
              </a:ext>
            </a:extLst>
          </p:cNvPr>
          <p:cNvSpPr txBox="1"/>
          <p:nvPr/>
        </p:nvSpPr>
        <p:spPr>
          <a:xfrm>
            <a:off x="77621" y="3098884"/>
            <a:ext cx="1544991" cy="253916"/>
          </a:xfrm>
          <a:prstGeom prst="rect">
            <a:avLst/>
          </a:prstGeom>
          <a:noFill/>
        </p:spPr>
        <p:txBody>
          <a:bodyPr wrap="square">
            <a:spAutoFit/>
          </a:bodyPr>
          <a:lstStyle/>
          <a:p>
            <a:pPr marL="0" marR="0" lvl="0" indent="0" algn="l" defTabSz="457200" rtl="0" eaLnBrk="1" fontAlgn="auto" latinLnBrk="0" hangingPunct="1">
              <a:lnSpc>
                <a:spcPct val="100000"/>
              </a:lnSpc>
              <a:spcBef>
                <a:spcPts val="400"/>
              </a:spcBef>
              <a:spcAft>
                <a:spcPts val="0"/>
              </a:spcAft>
              <a:buClrTx/>
              <a:buSzTx/>
              <a:buFontTx/>
              <a:buNone/>
              <a:tabLst/>
              <a:defRPr/>
            </a:pPr>
            <a:r>
              <a:rPr kumimoji="0" lang="en-US" sz="1050" b="1" i="0" u="none" strike="noStrike" kern="1200" cap="none" spc="0" normalizeH="0" baseline="0" noProof="0" dirty="0">
                <a:ln>
                  <a:noFill/>
                </a:ln>
                <a:solidFill>
                  <a:prstClr val="white">
                    <a:lumMod val="75000"/>
                  </a:prstClr>
                </a:solidFill>
                <a:effectLst/>
                <a:uLnTx/>
                <a:uFillTx/>
                <a:latin typeface="Gill Sans MT" panose="020B0502020104020203" pitchFamily="34" charset="77"/>
                <a:ea typeface="+mn-ea"/>
                <a:cs typeface="+mn-cs"/>
              </a:rPr>
              <a:t>[2]</a:t>
            </a:r>
          </a:p>
        </p:txBody>
      </p:sp>
      <p:sp>
        <p:nvSpPr>
          <p:cNvPr id="45" name="Slide Number Placeholder 44">
            <a:extLst>
              <a:ext uri="{FF2B5EF4-FFF2-40B4-BE49-F238E27FC236}">
                <a16:creationId xmlns:a16="http://schemas.microsoft.com/office/drawing/2014/main" id="{60640191-A24A-966F-035A-C379762504E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1F497D"/>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2400" b="1" i="0" u="none" strike="noStrike" kern="1200" cap="none" spc="0" normalizeH="0" baseline="0" noProof="0" dirty="0">
              <a:ln>
                <a:noFill/>
              </a:ln>
              <a:solidFill>
                <a:srgbClr val="1F497D"/>
              </a:solidFill>
              <a:effectLst/>
              <a:uLnTx/>
              <a:uFillTx/>
              <a:latin typeface="Gill Sans MT"/>
              <a:ea typeface="+mn-ea"/>
              <a:cs typeface="+mn-cs"/>
            </a:endParaRPr>
          </a:p>
        </p:txBody>
      </p:sp>
    </p:spTree>
    <p:extLst>
      <p:ext uri="{BB962C8B-B14F-4D97-AF65-F5344CB8AC3E}">
        <p14:creationId xmlns:p14="http://schemas.microsoft.com/office/powerpoint/2010/main" val="261747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32" grpId="0" animBg="1"/>
      <p:bldGraphic spid="34" grpId="0">
        <p:bldAsOne/>
      </p:bldGraphic>
      <p:bldP spid="4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BC17D-07DC-F0F2-3FF5-99D5CD98DED7}"/>
              </a:ext>
            </a:extLst>
          </p:cNvPr>
          <p:cNvSpPr>
            <a:spLocks noGrp="1"/>
          </p:cNvSpPr>
          <p:nvPr>
            <p:ph type="title"/>
          </p:nvPr>
        </p:nvSpPr>
        <p:spPr/>
        <p:txBody>
          <a:bodyPr/>
          <a:lstStyle/>
          <a:p>
            <a:r>
              <a:rPr lang="en-US" dirty="0"/>
              <a:t>HW/SW Co-Design for PIM </a:t>
            </a:r>
          </a:p>
        </p:txBody>
      </p:sp>
      <p:sp>
        <p:nvSpPr>
          <p:cNvPr id="5" name="Rectangle 4">
            <a:extLst>
              <a:ext uri="{FF2B5EF4-FFF2-40B4-BE49-F238E27FC236}">
                <a16:creationId xmlns:a16="http://schemas.microsoft.com/office/drawing/2014/main" id="{5A0CC8EF-7FB6-129E-BB58-D054B96BA379}"/>
              </a:ext>
            </a:extLst>
          </p:cNvPr>
          <p:cNvSpPr/>
          <p:nvPr/>
        </p:nvSpPr>
        <p:spPr>
          <a:xfrm>
            <a:off x="0" y="950349"/>
            <a:ext cx="9144000" cy="83099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We follow a </a:t>
            </a:r>
            <a:r>
              <a:rPr kumimoji="0" lang="en-US" sz="2400" b="1" i="0" u="none" strike="noStrike" kern="1200" cap="none" spc="0" normalizeH="0" baseline="0" noProof="0" dirty="0">
                <a:ln>
                  <a:noFill/>
                </a:ln>
                <a:solidFill>
                  <a:srgbClr val="1901FF"/>
                </a:solidFill>
                <a:effectLst/>
                <a:uLnTx/>
                <a:uFillTx/>
                <a:latin typeface="Gill Sans MT"/>
                <a:ea typeface="+mn-ea"/>
                <a:cs typeface="Gill Sans MT"/>
              </a:rPr>
              <a:t>two-step approach </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to co-design software </a:t>
            </a:r>
            <a:br>
              <a:rPr kumimoji="0" lang="en-US" sz="2400" b="1" i="0" u="none" strike="noStrike" kern="1200" cap="none" spc="0" normalizeH="0" baseline="0" noProof="0" dirty="0">
                <a:ln>
                  <a:noFill/>
                </a:ln>
                <a:solidFill>
                  <a:prstClr val="black"/>
                </a:solidFill>
                <a:effectLst/>
                <a:uLnTx/>
                <a:uFillTx/>
                <a:latin typeface="Gill Sans MT"/>
                <a:ea typeface="+mn-ea"/>
                <a:cs typeface="Gill Sans MT"/>
              </a:rPr>
            </a:b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and hardware to </a:t>
            </a:r>
            <a:r>
              <a:rPr kumimoji="0" lang="en-US" sz="2400" b="1" i="0" u="none" strike="noStrike" kern="1200" cap="none" spc="0" normalizeH="0" baseline="0" noProof="0" dirty="0">
                <a:ln>
                  <a:noFill/>
                </a:ln>
                <a:solidFill>
                  <a:srgbClr val="1901FF"/>
                </a:solidFill>
                <a:effectLst/>
                <a:uLnTx/>
                <a:uFillTx/>
                <a:latin typeface="Gill Sans MT"/>
                <a:ea typeface="+mn-ea"/>
                <a:cs typeface="Gill Sans MT"/>
              </a:rPr>
              <a:t>efficiently take advantage </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of PIM paradigm </a:t>
            </a:r>
          </a:p>
        </p:txBody>
      </p:sp>
      <p:sp>
        <p:nvSpPr>
          <p:cNvPr id="13" name="Rounded Rectangle 12">
            <a:extLst>
              <a:ext uri="{FF2B5EF4-FFF2-40B4-BE49-F238E27FC236}">
                <a16:creationId xmlns:a16="http://schemas.microsoft.com/office/drawing/2014/main" id="{F28A1E7B-371D-7843-8F1B-EA68B4943976}"/>
              </a:ext>
            </a:extLst>
          </p:cNvPr>
          <p:cNvSpPr/>
          <p:nvPr/>
        </p:nvSpPr>
        <p:spPr>
          <a:xfrm>
            <a:off x="2772250" y="2263318"/>
            <a:ext cx="2422085" cy="1174855"/>
          </a:xfrm>
          <a:prstGeom prst="round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Gill Sans MT"/>
                <a:ea typeface="+mn-ea"/>
                <a:cs typeface="+mn-cs"/>
              </a:rPr>
              <a:t>Step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a:ea typeface="+mn-ea"/>
                <a:cs typeface="+mn-cs"/>
              </a:rPr>
              <a:t>Application Profiling</a:t>
            </a:r>
          </a:p>
        </p:txBody>
      </p:sp>
      <p:grpSp>
        <p:nvGrpSpPr>
          <p:cNvPr id="79" name="Group 78">
            <a:extLst>
              <a:ext uri="{FF2B5EF4-FFF2-40B4-BE49-F238E27FC236}">
                <a16:creationId xmlns:a16="http://schemas.microsoft.com/office/drawing/2014/main" id="{D381F5F3-5615-70D7-8511-E41B92713592}"/>
              </a:ext>
            </a:extLst>
          </p:cNvPr>
          <p:cNvGrpSpPr/>
          <p:nvPr/>
        </p:nvGrpSpPr>
        <p:grpSpPr>
          <a:xfrm>
            <a:off x="1138892" y="3438172"/>
            <a:ext cx="5062422" cy="1069221"/>
            <a:chOff x="1138892" y="3438172"/>
            <a:chExt cx="5062422" cy="1069221"/>
          </a:xfrm>
        </p:grpSpPr>
        <p:sp>
          <p:nvSpPr>
            <p:cNvPr id="41" name="TextBox 40">
              <a:extLst>
                <a:ext uri="{FF2B5EF4-FFF2-40B4-BE49-F238E27FC236}">
                  <a16:creationId xmlns:a16="http://schemas.microsoft.com/office/drawing/2014/main" id="{0686BF23-C2D7-07E0-BE7A-5DE3719AE580}"/>
                </a:ext>
              </a:extLst>
            </p:cNvPr>
            <p:cNvSpPr txBox="1"/>
            <p:nvPr/>
          </p:nvSpPr>
          <p:spPr>
            <a:xfrm>
              <a:off x="3135429" y="3861061"/>
              <a:ext cx="1695725"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Gill Sans MT"/>
                  <a:ea typeface="+mn-ea"/>
                  <a:cs typeface="+mn-cs"/>
                </a:rPr>
                <a:t>performance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Gill Sans MT"/>
                  <a:ea typeface="+mn-ea"/>
                  <a:cs typeface="+mn-cs"/>
                </a:rPr>
                <a:t>bottleneck</a:t>
              </a:r>
            </a:p>
          </p:txBody>
        </p:sp>
        <p:sp>
          <p:nvSpPr>
            <p:cNvPr id="43" name="TextBox 42">
              <a:extLst>
                <a:ext uri="{FF2B5EF4-FFF2-40B4-BE49-F238E27FC236}">
                  <a16:creationId xmlns:a16="http://schemas.microsoft.com/office/drawing/2014/main" id="{FA663CFD-89F8-2E6F-073C-96DB4AF2B579}"/>
                </a:ext>
              </a:extLst>
            </p:cNvPr>
            <p:cNvSpPr txBox="1"/>
            <p:nvPr/>
          </p:nvSpPr>
          <p:spPr>
            <a:xfrm>
              <a:off x="1138892" y="3861062"/>
              <a:ext cx="2606443"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Gill Sans MT"/>
                  <a:ea typeface="+mn-ea"/>
                  <a:cs typeface="+mn-cs"/>
                </a:rPr>
                <a:t>HW/SW requirements </a:t>
              </a: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44" name="TextBox 43">
              <a:extLst>
                <a:ext uri="{FF2B5EF4-FFF2-40B4-BE49-F238E27FC236}">
                  <a16:creationId xmlns:a16="http://schemas.microsoft.com/office/drawing/2014/main" id="{4A3169A5-A2FA-05E0-9054-32FD64792392}"/>
                </a:ext>
              </a:extLst>
            </p:cNvPr>
            <p:cNvSpPr txBox="1"/>
            <p:nvPr/>
          </p:nvSpPr>
          <p:spPr>
            <a:xfrm>
              <a:off x="4831154" y="3861060"/>
              <a:ext cx="1370160"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Gill Sans MT"/>
                  <a:ea typeface="+mn-ea"/>
                  <a:cs typeface="+mn-cs"/>
                </a:rPr>
                <a:t>energy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Gill Sans MT"/>
                  <a:ea typeface="+mn-ea"/>
                  <a:cs typeface="+mn-cs"/>
                </a:rPr>
                <a:t>bottleneck</a:t>
              </a:r>
            </a:p>
          </p:txBody>
        </p:sp>
        <p:cxnSp>
          <p:nvCxnSpPr>
            <p:cNvPr id="52" name="Elbow Connector 51">
              <a:extLst>
                <a:ext uri="{FF2B5EF4-FFF2-40B4-BE49-F238E27FC236}">
                  <a16:creationId xmlns:a16="http://schemas.microsoft.com/office/drawing/2014/main" id="{A0C23231-A4C3-ECA9-7C9B-F0BEBF47E496}"/>
                </a:ext>
              </a:extLst>
            </p:cNvPr>
            <p:cNvCxnSpPr>
              <a:stCxn id="13" idx="2"/>
              <a:endCxn id="44" idx="0"/>
            </p:cNvCxnSpPr>
            <p:nvPr/>
          </p:nvCxnSpPr>
          <p:spPr>
            <a:xfrm rot="16200000" flipH="1">
              <a:off x="4538320" y="2883145"/>
              <a:ext cx="422887" cy="1532941"/>
            </a:xfrm>
            <a:prstGeom prst="bentConnector3">
              <a:avLst/>
            </a:prstGeom>
            <a:ln w="25400">
              <a:solidFill>
                <a:schemeClr val="tx2"/>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4" name="Elbow Connector 53">
              <a:extLst>
                <a:ext uri="{FF2B5EF4-FFF2-40B4-BE49-F238E27FC236}">
                  <a16:creationId xmlns:a16="http://schemas.microsoft.com/office/drawing/2014/main" id="{5AF338E9-6F19-1D13-B880-D2B5C7BD4E35}"/>
                </a:ext>
              </a:extLst>
            </p:cNvPr>
            <p:cNvCxnSpPr>
              <a:stCxn id="13" idx="2"/>
              <a:endCxn id="43" idx="0"/>
            </p:cNvCxnSpPr>
            <p:nvPr/>
          </p:nvCxnSpPr>
          <p:spPr>
            <a:xfrm rot="5400000">
              <a:off x="3001260" y="2879028"/>
              <a:ext cx="422889" cy="1541179"/>
            </a:xfrm>
            <a:prstGeom prst="bentConnector3">
              <a:avLst/>
            </a:prstGeom>
            <a:ln w="25400">
              <a:solidFill>
                <a:schemeClr val="tx2"/>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6" name="Elbow Connector 55">
              <a:extLst>
                <a:ext uri="{FF2B5EF4-FFF2-40B4-BE49-F238E27FC236}">
                  <a16:creationId xmlns:a16="http://schemas.microsoft.com/office/drawing/2014/main" id="{F8EEF20A-6DAC-25B4-D90F-2986BA505703}"/>
                </a:ext>
              </a:extLst>
            </p:cNvPr>
            <p:cNvCxnSpPr>
              <a:cxnSpLocks/>
              <a:stCxn id="13" idx="2"/>
              <a:endCxn id="41" idx="0"/>
            </p:cNvCxnSpPr>
            <p:nvPr/>
          </p:nvCxnSpPr>
          <p:spPr>
            <a:xfrm rot="5400000">
              <a:off x="3771849" y="3649617"/>
              <a:ext cx="422888" cy="1"/>
            </a:xfrm>
            <a:prstGeom prst="bentConnector3">
              <a:avLst/>
            </a:prstGeom>
            <a:ln w="25400">
              <a:solidFill>
                <a:schemeClr val="tx2"/>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40F120BE-D869-273C-F4B1-7D13E52D5FAC}"/>
              </a:ext>
            </a:extLst>
          </p:cNvPr>
          <p:cNvGrpSpPr/>
          <p:nvPr/>
        </p:nvGrpSpPr>
        <p:grpSpPr>
          <a:xfrm>
            <a:off x="6189805" y="3427504"/>
            <a:ext cx="2840061" cy="1190771"/>
            <a:chOff x="6189805" y="3427504"/>
            <a:chExt cx="2840061" cy="1190771"/>
          </a:xfrm>
        </p:grpSpPr>
        <p:sp>
          <p:nvSpPr>
            <p:cNvPr id="61" name="TextBox 60">
              <a:extLst>
                <a:ext uri="{FF2B5EF4-FFF2-40B4-BE49-F238E27FC236}">
                  <a16:creationId xmlns:a16="http://schemas.microsoft.com/office/drawing/2014/main" id="{33B0986D-CFBA-EDAC-589B-1002BE6AF726}"/>
                </a:ext>
              </a:extLst>
            </p:cNvPr>
            <p:cNvSpPr txBox="1"/>
            <p:nvPr/>
          </p:nvSpPr>
          <p:spPr>
            <a:xfrm>
              <a:off x="6189805" y="3694945"/>
              <a:ext cx="2840061" cy="92333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Gill Sans MT"/>
                  <a:ea typeface="+mn-ea"/>
                  <a:cs typeface="+mn-cs"/>
                </a:rPr>
                <a:t>high-performance </a:t>
              </a:r>
              <a:br>
                <a:rPr kumimoji="0" lang="en-US" sz="1800" b="1" i="0" u="none" strike="noStrike" kern="1200" cap="none" spc="0" normalizeH="0" baseline="0" noProof="0" dirty="0">
                  <a:ln>
                    <a:noFill/>
                  </a:ln>
                  <a:solidFill>
                    <a:srgbClr val="C00000"/>
                  </a:solidFill>
                  <a:effectLst/>
                  <a:uLnTx/>
                  <a:uFillTx/>
                  <a:latin typeface="Gill Sans MT"/>
                  <a:ea typeface="+mn-ea"/>
                  <a:cs typeface="+mn-cs"/>
                </a:rPr>
              </a:br>
              <a:r>
                <a:rPr kumimoji="0" lang="en-US" sz="1800" b="1" i="0" u="none" strike="noStrike" kern="1200" cap="none" spc="0" normalizeH="0" baseline="0" noProof="0" dirty="0">
                  <a:ln>
                    <a:noFill/>
                  </a:ln>
                  <a:solidFill>
                    <a:srgbClr val="C00000"/>
                  </a:solidFill>
                  <a:effectLst/>
                  <a:uLnTx/>
                  <a:uFillTx/>
                  <a:latin typeface="Gill Sans MT"/>
                  <a:ea typeface="+mn-ea"/>
                  <a:cs typeface="+mn-cs"/>
                </a:rPr>
                <a:t>and energy-efficient </a:t>
              </a:r>
              <a:br>
                <a:rPr kumimoji="0" lang="en-US" sz="1800" b="1" i="0" u="none" strike="noStrike" kern="1200" cap="none" spc="0" normalizeH="0" baseline="0" noProof="0" dirty="0">
                  <a:ln>
                    <a:noFill/>
                  </a:ln>
                  <a:solidFill>
                    <a:srgbClr val="C00000"/>
                  </a:solidFill>
                  <a:effectLst/>
                  <a:uLnTx/>
                  <a:uFillTx/>
                  <a:latin typeface="Gill Sans MT"/>
                  <a:ea typeface="+mn-ea"/>
                  <a:cs typeface="+mn-cs"/>
                </a:rPr>
              </a:br>
              <a:r>
                <a:rPr kumimoji="0" lang="en-US" sz="1800" b="1" i="0" u="none" strike="noStrike" kern="1200" cap="none" spc="0" normalizeH="0" baseline="0" noProof="0" dirty="0">
                  <a:ln>
                    <a:noFill/>
                  </a:ln>
                  <a:solidFill>
                    <a:srgbClr val="C00000"/>
                  </a:solidFill>
                  <a:effectLst/>
                  <a:uLnTx/>
                  <a:uFillTx/>
                  <a:latin typeface="Gill Sans MT"/>
                  <a:ea typeface="+mn-ea"/>
                  <a:cs typeface="+mn-cs"/>
                </a:rPr>
                <a:t>PIM architecture </a:t>
              </a:r>
            </a:p>
          </p:txBody>
        </p:sp>
        <p:cxnSp>
          <p:nvCxnSpPr>
            <p:cNvPr id="66" name="Straight Arrow Connector 65">
              <a:extLst>
                <a:ext uri="{FF2B5EF4-FFF2-40B4-BE49-F238E27FC236}">
                  <a16:creationId xmlns:a16="http://schemas.microsoft.com/office/drawing/2014/main" id="{78BCA462-9030-5A8E-C889-699D73303FDC}"/>
                </a:ext>
              </a:extLst>
            </p:cNvPr>
            <p:cNvCxnSpPr>
              <a:stCxn id="38" idx="2"/>
              <a:endCxn id="61" idx="0"/>
            </p:cNvCxnSpPr>
            <p:nvPr/>
          </p:nvCxnSpPr>
          <p:spPr>
            <a:xfrm>
              <a:off x="7609836" y="3427504"/>
              <a:ext cx="0" cy="267441"/>
            </a:xfrm>
            <a:prstGeom prst="straightConnector1">
              <a:avLst/>
            </a:prstGeom>
            <a:ln w="25400">
              <a:solidFill>
                <a:schemeClr val="accent2"/>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C82426A8-2F15-E0A8-5A38-751E2B874F17}"/>
              </a:ext>
            </a:extLst>
          </p:cNvPr>
          <p:cNvGrpSpPr/>
          <p:nvPr/>
        </p:nvGrpSpPr>
        <p:grpSpPr>
          <a:xfrm>
            <a:off x="5376238" y="2252649"/>
            <a:ext cx="3653628" cy="1174855"/>
            <a:chOff x="5376238" y="2252649"/>
            <a:chExt cx="3653628" cy="1174855"/>
          </a:xfrm>
        </p:grpSpPr>
        <p:sp>
          <p:nvSpPr>
            <p:cNvPr id="38" name="Rounded Rectangle 37">
              <a:extLst>
                <a:ext uri="{FF2B5EF4-FFF2-40B4-BE49-F238E27FC236}">
                  <a16:creationId xmlns:a16="http://schemas.microsoft.com/office/drawing/2014/main" id="{B90C6504-04A2-438D-4256-64554C3388C7}"/>
                </a:ext>
              </a:extLst>
            </p:cNvPr>
            <p:cNvSpPr/>
            <p:nvPr/>
          </p:nvSpPr>
          <p:spPr>
            <a:xfrm>
              <a:off x="6189805" y="2252649"/>
              <a:ext cx="2840061" cy="1174855"/>
            </a:xfrm>
            <a:prstGeom prst="round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Gill Sans MT"/>
                  <a:ea typeface="+mn-ea"/>
                  <a:cs typeface="+mn-cs"/>
                </a:rPr>
                <a:t>Step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a:ea typeface="+mn-ea"/>
                  <a:cs typeface="+mn-cs"/>
                </a:rPr>
                <a:t>Co-design SW and HW</a:t>
              </a:r>
            </a:p>
          </p:txBody>
        </p:sp>
        <p:sp>
          <p:nvSpPr>
            <p:cNvPr id="67" name="Right Arrow 66">
              <a:extLst>
                <a:ext uri="{FF2B5EF4-FFF2-40B4-BE49-F238E27FC236}">
                  <a16:creationId xmlns:a16="http://schemas.microsoft.com/office/drawing/2014/main" id="{CB32E95C-C722-F7BB-11EA-2762DEE51F6A}"/>
                </a:ext>
              </a:extLst>
            </p:cNvPr>
            <p:cNvSpPr/>
            <p:nvPr/>
          </p:nvSpPr>
          <p:spPr>
            <a:xfrm>
              <a:off x="5376238" y="2696103"/>
              <a:ext cx="631664" cy="287945"/>
            </a:xfrm>
            <a:prstGeom prst="rightArrow">
              <a:avLst/>
            </a:prstGeom>
            <a:solidFill>
              <a:srgbClr val="A6A6A6"/>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grpSp>
      <p:grpSp>
        <p:nvGrpSpPr>
          <p:cNvPr id="69" name="Group 68">
            <a:extLst>
              <a:ext uri="{FF2B5EF4-FFF2-40B4-BE49-F238E27FC236}">
                <a16:creationId xmlns:a16="http://schemas.microsoft.com/office/drawing/2014/main" id="{5989EB1D-0BF6-514E-6805-AC65414C0C36}"/>
              </a:ext>
            </a:extLst>
          </p:cNvPr>
          <p:cNvGrpSpPr/>
          <p:nvPr/>
        </p:nvGrpSpPr>
        <p:grpSpPr>
          <a:xfrm>
            <a:off x="-71717" y="1935067"/>
            <a:ext cx="2650521" cy="1885086"/>
            <a:chOff x="-71717" y="1935067"/>
            <a:chExt cx="2650521" cy="1885086"/>
          </a:xfrm>
        </p:grpSpPr>
        <p:grpSp>
          <p:nvGrpSpPr>
            <p:cNvPr id="26" name="Group 25">
              <a:extLst>
                <a:ext uri="{FF2B5EF4-FFF2-40B4-BE49-F238E27FC236}">
                  <a16:creationId xmlns:a16="http://schemas.microsoft.com/office/drawing/2014/main" id="{8314296E-31AD-D5AB-D857-AFD4B28D74A0}"/>
                </a:ext>
              </a:extLst>
            </p:cNvPr>
            <p:cNvGrpSpPr/>
            <p:nvPr/>
          </p:nvGrpSpPr>
          <p:grpSpPr>
            <a:xfrm>
              <a:off x="-71717" y="1935067"/>
              <a:ext cx="1970246" cy="1492437"/>
              <a:chOff x="-48987" y="1091514"/>
              <a:chExt cx="1970246" cy="1492437"/>
            </a:xfrm>
          </p:grpSpPr>
          <p:sp>
            <p:nvSpPr>
              <p:cNvPr id="27" name="Rectangle 26">
                <a:extLst>
                  <a:ext uri="{FF2B5EF4-FFF2-40B4-BE49-F238E27FC236}">
                    <a16:creationId xmlns:a16="http://schemas.microsoft.com/office/drawing/2014/main" id="{CEEC9F03-0E9A-B276-FCC3-880625B7C74E}"/>
                  </a:ext>
                </a:extLst>
              </p:cNvPr>
              <p:cNvSpPr/>
              <p:nvPr/>
            </p:nvSpPr>
            <p:spPr>
              <a:xfrm>
                <a:off x="-48987" y="1091514"/>
                <a:ext cx="1970246"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85000"/>
                        <a:lumOff val="15000"/>
                      </a:prstClr>
                    </a:solidFill>
                    <a:effectLst/>
                    <a:uLnTx/>
                    <a:uFillTx/>
                    <a:latin typeface="Gill Sans MT"/>
                    <a:ea typeface="+mn-ea"/>
                    <a:cs typeface="Arial" panose="020B0604020202020204" pitchFamily="34" charset="0"/>
                  </a:rPr>
                  <a:t>Target Application</a:t>
                </a:r>
              </a:p>
            </p:txBody>
          </p:sp>
          <p:sp>
            <p:nvSpPr>
              <p:cNvPr id="29" name="Rectangle 28">
                <a:extLst>
                  <a:ext uri="{FF2B5EF4-FFF2-40B4-BE49-F238E27FC236}">
                    <a16:creationId xmlns:a16="http://schemas.microsoft.com/office/drawing/2014/main" id="{D85A2A20-E9D9-CB00-5069-28B6D98AC82D}"/>
                  </a:ext>
                </a:extLst>
              </p:cNvPr>
              <p:cNvSpPr/>
              <p:nvPr/>
            </p:nvSpPr>
            <p:spPr>
              <a:xfrm>
                <a:off x="164788" y="1419764"/>
                <a:ext cx="1542697" cy="1164187"/>
              </a:xfrm>
              <a:prstGeom prst="rect">
                <a:avLst/>
              </a:prstGeom>
              <a:solidFill>
                <a:schemeClr val="bg1">
                  <a:lumMod val="85000"/>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85000"/>
                      <a:lumOff val="15000"/>
                    </a:prstClr>
                  </a:solidFill>
                  <a:effectLst/>
                  <a:uLnTx/>
                  <a:uFillTx/>
                  <a:latin typeface="Gill Sans MT"/>
                  <a:ea typeface="+mn-ea"/>
                  <a:cs typeface="Arial" panose="020B0604020202020204" pitchFamily="34" charset="0"/>
                </a:endParaRPr>
              </a:p>
            </p:txBody>
          </p:sp>
        </p:grpSp>
        <p:sp>
          <p:nvSpPr>
            <p:cNvPr id="60" name="Right Arrow 59">
              <a:extLst>
                <a:ext uri="{FF2B5EF4-FFF2-40B4-BE49-F238E27FC236}">
                  <a16:creationId xmlns:a16="http://schemas.microsoft.com/office/drawing/2014/main" id="{26EB5012-E0E4-2104-F5A2-CC5A8D61A9BD}"/>
                </a:ext>
              </a:extLst>
            </p:cNvPr>
            <p:cNvSpPr/>
            <p:nvPr/>
          </p:nvSpPr>
          <p:spPr>
            <a:xfrm>
              <a:off x="1947140" y="2706772"/>
              <a:ext cx="631664" cy="287945"/>
            </a:xfrm>
            <a:prstGeom prst="rightArrow">
              <a:avLst/>
            </a:prstGeom>
            <a:solidFill>
              <a:srgbClr val="A6A6A6"/>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pic>
          <p:nvPicPr>
            <p:cNvPr id="1026" name="Picture 2" descr="9,525 Artificial Neural Network Stock Vector Illustration and Royalty Free  Artificial Neural Network Clipart">
              <a:extLst>
                <a:ext uri="{FF2B5EF4-FFF2-40B4-BE49-F238E27FC236}">
                  <a16:creationId xmlns:a16="http://schemas.microsoft.com/office/drawing/2014/main" id="{10A2785D-D55D-A6F7-1448-424FCE67E9C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7112" y="2147942"/>
              <a:ext cx="1616582" cy="1672211"/>
            </a:xfrm>
            <a:prstGeom prst="rect">
              <a:avLst/>
            </a:prstGeom>
            <a:noFill/>
            <a:extLst>
              <a:ext uri="{909E8E84-426E-40DD-AFC4-6F175D3DCCD1}">
                <a14:hiddenFill xmlns:a14="http://schemas.microsoft.com/office/drawing/2010/main">
                  <a:solidFill>
                    <a:srgbClr val="FFFFFF"/>
                  </a:solidFill>
                </a14:hiddenFill>
              </a:ext>
            </a:extLst>
          </p:spPr>
        </p:pic>
      </p:grpSp>
      <p:sp>
        <p:nvSpPr>
          <p:cNvPr id="70" name="Rectangle 69">
            <a:extLst>
              <a:ext uri="{FF2B5EF4-FFF2-40B4-BE49-F238E27FC236}">
                <a16:creationId xmlns:a16="http://schemas.microsoft.com/office/drawing/2014/main" id="{BDA93382-51DB-4F4B-0104-D9A5D245C791}"/>
              </a:ext>
            </a:extLst>
          </p:cNvPr>
          <p:cNvSpPr/>
          <p:nvPr/>
        </p:nvSpPr>
        <p:spPr>
          <a:xfrm>
            <a:off x="-180528" y="4734910"/>
            <a:ext cx="9057167" cy="461665"/>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We showcase our two-step approach for several applications:</a:t>
            </a:r>
          </a:p>
        </p:txBody>
      </p:sp>
      <p:grpSp>
        <p:nvGrpSpPr>
          <p:cNvPr id="71" name="Group 70">
            <a:extLst>
              <a:ext uri="{FF2B5EF4-FFF2-40B4-BE49-F238E27FC236}">
                <a16:creationId xmlns:a16="http://schemas.microsoft.com/office/drawing/2014/main" id="{5B927D81-A6FE-9731-F56E-A48968A390CF}"/>
              </a:ext>
            </a:extLst>
          </p:cNvPr>
          <p:cNvGrpSpPr/>
          <p:nvPr/>
        </p:nvGrpSpPr>
        <p:grpSpPr>
          <a:xfrm>
            <a:off x="127776" y="5134837"/>
            <a:ext cx="9448800" cy="707886"/>
            <a:chOff x="568179" y="3421559"/>
            <a:chExt cx="8407213" cy="714800"/>
          </a:xfrm>
        </p:grpSpPr>
        <p:sp>
          <p:nvSpPr>
            <p:cNvPr id="72" name="TextBox 71">
              <a:extLst>
                <a:ext uri="{FF2B5EF4-FFF2-40B4-BE49-F238E27FC236}">
                  <a16:creationId xmlns:a16="http://schemas.microsoft.com/office/drawing/2014/main" id="{8CFBCE4E-726C-56F8-F46F-37E3A87CE764}"/>
                </a:ext>
              </a:extLst>
            </p:cNvPr>
            <p:cNvSpPr txBox="1"/>
            <p:nvPr/>
          </p:nvSpPr>
          <p:spPr>
            <a:xfrm>
              <a:off x="568179" y="3421559"/>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lumMod val="65000"/>
                      <a:lumOff val="35000"/>
                    </a:prstClr>
                  </a:solidFill>
                  <a:effectLst/>
                  <a:uLnTx/>
                  <a:uFillTx/>
                  <a:latin typeface="Gill Sans MT"/>
                  <a:ea typeface="+mn-ea"/>
                  <a:cs typeface="Gill Sans MT"/>
                </a:rPr>
                <a:t>1</a:t>
              </a:r>
            </a:p>
          </p:txBody>
        </p:sp>
        <p:sp>
          <p:nvSpPr>
            <p:cNvPr id="73" name="TextBox 72">
              <a:extLst>
                <a:ext uri="{FF2B5EF4-FFF2-40B4-BE49-F238E27FC236}">
                  <a16:creationId xmlns:a16="http://schemas.microsoft.com/office/drawing/2014/main" id="{4DAEACDC-E6AF-459A-C15F-B79C5C7B17AF}"/>
                </a:ext>
              </a:extLst>
            </p:cNvPr>
            <p:cNvSpPr txBox="1"/>
            <p:nvPr/>
          </p:nvSpPr>
          <p:spPr>
            <a:xfrm>
              <a:off x="974390" y="3528081"/>
              <a:ext cx="8001002" cy="4350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F497D"/>
                  </a:solidFill>
                  <a:effectLst/>
                  <a:uLnTx/>
                  <a:uFillTx/>
                  <a:latin typeface="Gill Sans MT"/>
                  <a:ea typeface="+mn-ea"/>
                  <a:cs typeface="Gill Sans MT"/>
                </a:rPr>
                <a:t>Machine learning inference models </a:t>
              </a:r>
              <a:r>
                <a:rPr kumimoji="0" lang="en-US" sz="2200" b="1" i="0" u="none" strike="noStrike" kern="1200" cap="none" spc="0" normalizeH="0" baseline="0" noProof="0" dirty="0">
                  <a:ln>
                    <a:noFill/>
                  </a:ln>
                  <a:solidFill>
                    <a:srgbClr val="C00000"/>
                  </a:solidFill>
                  <a:effectLst/>
                  <a:uLnTx/>
                  <a:uFillTx/>
                  <a:latin typeface="Gill Sans MT"/>
                  <a:ea typeface="+mn-ea"/>
                  <a:cs typeface="Gill Sans MT"/>
                </a:rPr>
                <a:t>for edge devices </a:t>
              </a:r>
            </a:p>
          </p:txBody>
        </p:sp>
      </p:grpSp>
      <p:sp>
        <p:nvSpPr>
          <p:cNvPr id="77" name="Slide Number Placeholder 4">
            <a:extLst>
              <a:ext uri="{FF2B5EF4-FFF2-40B4-BE49-F238E27FC236}">
                <a16:creationId xmlns:a16="http://schemas.microsoft.com/office/drawing/2014/main" id="{E68BBB39-A34F-E51B-4BFF-5FE3A4E91256}"/>
              </a:ext>
            </a:extLst>
          </p:cNvPr>
          <p:cNvSpPr txBox="1">
            <a:spLocks/>
          </p:cNvSpPr>
          <p:nvPr/>
        </p:nvSpPr>
        <p:spPr>
          <a:xfrm>
            <a:off x="7315200" y="6492883"/>
            <a:ext cx="1828800" cy="365125"/>
          </a:xfrm>
          <a:prstGeom prst="rect">
            <a:avLst/>
          </a:prstGeom>
          <a:noFill/>
          <a:ln>
            <a:noFill/>
          </a:ln>
        </p:spPr>
        <p:txBody>
          <a:bodyPr vert="horz" lIns="91440" tIns="45720" rIns="91440" bIns="45720" rtlCol="0" anchor="ctr"/>
          <a:lstStyle>
            <a:defPPr>
              <a:defRPr lang="en-US"/>
            </a:defPPr>
            <a:lvl1pPr marL="0" algn="r" defTabSz="457200" rtl="0" eaLnBrk="1" latinLnBrk="0" hangingPunct="1">
              <a:defRPr sz="2400" b="1" kern="1200">
                <a:solidFill>
                  <a:srgbClr val="1F497D"/>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1F497D"/>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2400" b="1" i="0" u="none" strike="noStrike" kern="1200" cap="none" spc="0" normalizeH="0" baseline="0" noProof="0">
              <a:ln>
                <a:noFill/>
              </a:ln>
              <a:solidFill>
                <a:srgbClr val="1F497D"/>
              </a:solidFill>
              <a:effectLst/>
              <a:uLnTx/>
              <a:uFillTx/>
              <a:latin typeface="Gill Sans MT"/>
              <a:ea typeface="+mn-ea"/>
              <a:cs typeface="+mn-cs"/>
            </a:endParaRPr>
          </a:p>
        </p:txBody>
      </p:sp>
      <p:sp>
        <p:nvSpPr>
          <p:cNvPr id="82" name="Slide Number Placeholder 81">
            <a:extLst>
              <a:ext uri="{FF2B5EF4-FFF2-40B4-BE49-F238E27FC236}">
                <a16:creationId xmlns:a16="http://schemas.microsoft.com/office/drawing/2014/main" id="{4D5D781E-2193-22AD-FB49-BE3660F5EC8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1F497D"/>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2400" b="1" i="0" u="none" strike="noStrike" kern="1200" cap="none" spc="0" normalizeH="0" baseline="0" noProof="0" dirty="0">
              <a:ln>
                <a:noFill/>
              </a:ln>
              <a:solidFill>
                <a:srgbClr val="1F497D"/>
              </a:solidFill>
              <a:effectLst/>
              <a:uLnTx/>
              <a:uFillTx/>
              <a:latin typeface="Gill Sans MT"/>
              <a:ea typeface="+mn-ea"/>
              <a:cs typeface="+mn-cs"/>
            </a:endParaRPr>
          </a:p>
        </p:txBody>
      </p:sp>
      <p:grpSp>
        <p:nvGrpSpPr>
          <p:cNvPr id="3" name="Group 2">
            <a:extLst>
              <a:ext uri="{FF2B5EF4-FFF2-40B4-BE49-F238E27FC236}">
                <a16:creationId xmlns:a16="http://schemas.microsoft.com/office/drawing/2014/main" id="{0DD15D6E-328E-F6D7-CEBA-BFA91EAE6AB3}"/>
              </a:ext>
            </a:extLst>
          </p:cNvPr>
          <p:cNvGrpSpPr/>
          <p:nvPr/>
        </p:nvGrpSpPr>
        <p:grpSpPr>
          <a:xfrm>
            <a:off x="137112" y="5667181"/>
            <a:ext cx="9448800" cy="707886"/>
            <a:chOff x="568179" y="3421559"/>
            <a:chExt cx="8407213" cy="714800"/>
          </a:xfrm>
        </p:grpSpPr>
        <p:sp>
          <p:nvSpPr>
            <p:cNvPr id="4" name="TextBox 3">
              <a:extLst>
                <a:ext uri="{FF2B5EF4-FFF2-40B4-BE49-F238E27FC236}">
                  <a16:creationId xmlns:a16="http://schemas.microsoft.com/office/drawing/2014/main" id="{A99F1A18-0066-E18D-319B-514CA6776A20}"/>
                </a:ext>
              </a:extLst>
            </p:cNvPr>
            <p:cNvSpPr txBox="1"/>
            <p:nvPr/>
          </p:nvSpPr>
          <p:spPr>
            <a:xfrm>
              <a:off x="568179" y="3421559"/>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lumMod val="65000"/>
                      <a:lumOff val="35000"/>
                    </a:prstClr>
                  </a:solidFill>
                  <a:effectLst/>
                  <a:uLnTx/>
                  <a:uFillTx/>
                  <a:latin typeface="Gill Sans MT"/>
                  <a:ea typeface="+mn-ea"/>
                  <a:cs typeface="Gill Sans MT"/>
                </a:rPr>
                <a:t>2</a:t>
              </a:r>
            </a:p>
          </p:txBody>
        </p:sp>
        <p:sp>
          <p:nvSpPr>
            <p:cNvPr id="6" name="TextBox 5">
              <a:extLst>
                <a:ext uri="{FF2B5EF4-FFF2-40B4-BE49-F238E27FC236}">
                  <a16:creationId xmlns:a16="http://schemas.microsoft.com/office/drawing/2014/main" id="{B195D903-091B-3305-60C1-713E6CB148DF}"/>
                </a:ext>
              </a:extLst>
            </p:cNvPr>
            <p:cNvSpPr txBox="1"/>
            <p:nvPr/>
          </p:nvSpPr>
          <p:spPr>
            <a:xfrm>
              <a:off x="974390" y="3528081"/>
              <a:ext cx="8001002" cy="435096"/>
            </a:xfrm>
            <a:prstGeom prst="rect">
              <a:avLst/>
            </a:prstGeom>
            <a:noFill/>
          </p:spPr>
          <p:txBody>
            <a:bodyPr wrap="square" rtlCol="0">
              <a:spAutoFit/>
            </a:bodyPr>
            <a:lstStyle/>
            <a:p>
              <a:pPr lvl="0">
                <a:defRPr/>
              </a:pPr>
              <a:r>
                <a:rPr kumimoji="0" lang="en-US" sz="2200" b="1" i="0" u="none" strike="noStrike" kern="1200" cap="none" spc="0" normalizeH="0" baseline="0" noProof="0" dirty="0">
                  <a:ln>
                    <a:noFill/>
                  </a:ln>
                  <a:solidFill>
                    <a:srgbClr val="1F497D"/>
                  </a:solidFill>
                  <a:effectLst/>
                  <a:uLnTx/>
                  <a:uFillTx/>
                  <a:latin typeface="Gill Sans MT"/>
                  <a:ea typeface="+mn-ea"/>
                  <a:cs typeface="Gill Sans MT"/>
                </a:rPr>
                <a:t>Genome </a:t>
              </a:r>
              <a:r>
                <a:rPr lang="en-US" sz="2200" b="1" dirty="0">
                  <a:solidFill>
                    <a:srgbClr val="C00000"/>
                  </a:solidFill>
                  <a:cs typeface="Gill Sans MT"/>
                </a:rPr>
                <a:t>sequence alignment </a:t>
              </a:r>
              <a:r>
                <a:rPr kumimoji="0" lang="en-US" sz="2200" b="1" i="0" u="none" strike="noStrike" kern="1200" cap="none" spc="0" normalizeH="0" baseline="0" noProof="0" dirty="0">
                  <a:ln>
                    <a:noFill/>
                  </a:ln>
                  <a:solidFill>
                    <a:srgbClr val="C00000"/>
                  </a:solidFill>
                  <a:effectLst/>
                  <a:uLnTx/>
                  <a:uFillTx/>
                  <a:latin typeface="Gill Sans MT"/>
                  <a:ea typeface="+mn-ea"/>
                  <a:cs typeface="Gill Sans MT"/>
                </a:rPr>
                <a:t>&amp;</a:t>
              </a:r>
              <a:r>
                <a:rPr kumimoji="0" lang="en-US" sz="2200" b="1" i="0" u="none" strike="noStrike" kern="1200" cap="none" spc="0" normalizeH="0" noProof="0" dirty="0">
                  <a:ln>
                    <a:noFill/>
                  </a:ln>
                  <a:solidFill>
                    <a:srgbClr val="C00000"/>
                  </a:solidFill>
                  <a:effectLst/>
                  <a:uLnTx/>
                  <a:uFillTx/>
                  <a:latin typeface="Gill Sans MT"/>
                  <a:ea typeface="+mn-ea"/>
                  <a:cs typeface="Gill Sans MT"/>
                </a:rPr>
                <a:t> filtering </a:t>
              </a:r>
              <a:endParaRPr kumimoji="0" lang="en-US" sz="2200" b="1" i="0" u="none" strike="noStrike" kern="1200" cap="none" spc="0" normalizeH="0" baseline="0" noProof="0" dirty="0">
                <a:ln>
                  <a:noFill/>
                </a:ln>
                <a:solidFill>
                  <a:srgbClr val="C00000"/>
                </a:solidFill>
                <a:effectLst/>
                <a:uLnTx/>
                <a:uFillTx/>
                <a:latin typeface="Gill Sans MT"/>
                <a:ea typeface="+mn-ea"/>
                <a:cs typeface="Gill Sans MT"/>
              </a:endParaRPr>
            </a:p>
          </p:txBody>
        </p:sp>
      </p:grpSp>
    </p:spTree>
    <p:extLst>
      <p:ext uri="{BB962C8B-B14F-4D97-AF65-F5344CB8AC3E}">
        <p14:creationId xmlns:p14="http://schemas.microsoft.com/office/powerpoint/2010/main" val="158501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fade">
                                      <p:cBhvr>
                                        <p:cTn id="12" dur="500"/>
                                        <p:tgtEl>
                                          <p:spTgt spid="6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fade">
                                      <p:cBhvr>
                                        <p:cTn id="22" dur="500"/>
                                        <p:tgtEl>
                                          <p:spTgt spid="7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fade">
                                      <p:cBhvr>
                                        <p:cTn id="27" dur="500"/>
                                        <p:tgtEl>
                                          <p:spTgt spid="8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500"/>
                                        <p:tgtEl>
                                          <p:spTgt spid="8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fade">
                                      <p:cBhvr>
                                        <p:cTn id="37" dur="500"/>
                                        <p:tgtEl>
                                          <p:spTgt spid="7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fade">
                                      <p:cBhvr>
                                        <p:cTn id="42" dur="500"/>
                                        <p:tgtEl>
                                          <p:spTgt spid="7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7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BC17D-07DC-F0F2-3FF5-99D5CD98DED7}"/>
              </a:ext>
            </a:extLst>
          </p:cNvPr>
          <p:cNvSpPr>
            <a:spLocks noGrp="1"/>
          </p:cNvSpPr>
          <p:nvPr>
            <p:ph type="title"/>
          </p:nvPr>
        </p:nvSpPr>
        <p:spPr/>
        <p:txBody>
          <a:bodyPr/>
          <a:lstStyle/>
          <a:p>
            <a:r>
              <a:rPr lang="en-US" dirty="0"/>
              <a:t>HW/SW Co-Design for PIM </a:t>
            </a:r>
          </a:p>
        </p:txBody>
      </p:sp>
      <p:sp>
        <p:nvSpPr>
          <p:cNvPr id="5" name="Rectangle 4">
            <a:extLst>
              <a:ext uri="{FF2B5EF4-FFF2-40B4-BE49-F238E27FC236}">
                <a16:creationId xmlns:a16="http://schemas.microsoft.com/office/drawing/2014/main" id="{5A0CC8EF-7FB6-129E-BB58-D054B96BA379}"/>
              </a:ext>
            </a:extLst>
          </p:cNvPr>
          <p:cNvSpPr/>
          <p:nvPr/>
        </p:nvSpPr>
        <p:spPr>
          <a:xfrm>
            <a:off x="0" y="950349"/>
            <a:ext cx="9144000" cy="83099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We follow a </a:t>
            </a:r>
            <a:r>
              <a:rPr kumimoji="0" lang="en-US" sz="2400" b="1" i="0" u="none" strike="noStrike" kern="1200" cap="none" spc="0" normalizeH="0" baseline="0" noProof="0" dirty="0">
                <a:ln>
                  <a:noFill/>
                </a:ln>
                <a:solidFill>
                  <a:srgbClr val="1901FF"/>
                </a:solidFill>
                <a:effectLst/>
                <a:uLnTx/>
                <a:uFillTx/>
                <a:latin typeface="Gill Sans MT"/>
                <a:ea typeface="+mn-ea"/>
                <a:cs typeface="Gill Sans MT"/>
              </a:rPr>
              <a:t>two-step approach </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to co-design software </a:t>
            </a:r>
            <a:br>
              <a:rPr kumimoji="0" lang="en-US" sz="2400" b="1" i="0" u="none" strike="noStrike" kern="1200" cap="none" spc="0" normalizeH="0" baseline="0" noProof="0" dirty="0">
                <a:ln>
                  <a:noFill/>
                </a:ln>
                <a:solidFill>
                  <a:prstClr val="black"/>
                </a:solidFill>
                <a:effectLst/>
                <a:uLnTx/>
                <a:uFillTx/>
                <a:latin typeface="Gill Sans MT"/>
                <a:ea typeface="+mn-ea"/>
                <a:cs typeface="Gill Sans MT"/>
              </a:rPr>
            </a:b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and hardware to </a:t>
            </a:r>
            <a:r>
              <a:rPr kumimoji="0" lang="en-US" sz="2400" b="1" i="0" u="none" strike="noStrike" kern="1200" cap="none" spc="0" normalizeH="0" baseline="0" noProof="0" dirty="0">
                <a:ln>
                  <a:noFill/>
                </a:ln>
                <a:solidFill>
                  <a:srgbClr val="1901FF"/>
                </a:solidFill>
                <a:effectLst/>
                <a:uLnTx/>
                <a:uFillTx/>
                <a:latin typeface="Gill Sans MT"/>
                <a:ea typeface="+mn-ea"/>
                <a:cs typeface="Gill Sans MT"/>
              </a:rPr>
              <a:t>efficiently take advantage </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of PIM paradigm </a:t>
            </a:r>
          </a:p>
        </p:txBody>
      </p:sp>
      <p:sp>
        <p:nvSpPr>
          <p:cNvPr id="13" name="Rounded Rectangle 12">
            <a:extLst>
              <a:ext uri="{FF2B5EF4-FFF2-40B4-BE49-F238E27FC236}">
                <a16:creationId xmlns:a16="http://schemas.microsoft.com/office/drawing/2014/main" id="{F28A1E7B-371D-7843-8F1B-EA68B4943976}"/>
              </a:ext>
            </a:extLst>
          </p:cNvPr>
          <p:cNvSpPr/>
          <p:nvPr/>
        </p:nvSpPr>
        <p:spPr>
          <a:xfrm>
            <a:off x="2772250" y="2263318"/>
            <a:ext cx="2422085" cy="1174855"/>
          </a:xfrm>
          <a:prstGeom prst="round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Gill Sans MT"/>
                <a:ea typeface="+mn-ea"/>
                <a:cs typeface="+mn-cs"/>
              </a:rPr>
              <a:t>Step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a:ea typeface="+mn-ea"/>
                <a:cs typeface="+mn-cs"/>
              </a:rPr>
              <a:t>Application Profiling</a:t>
            </a:r>
          </a:p>
        </p:txBody>
      </p:sp>
      <p:grpSp>
        <p:nvGrpSpPr>
          <p:cNvPr id="79" name="Group 78">
            <a:extLst>
              <a:ext uri="{FF2B5EF4-FFF2-40B4-BE49-F238E27FC236}">
                <a16:creationId xmlns:a16="http://schemas.microsoft.com/office/drawing/2014/main" id="{D381F5F3-5615-70D7-8511-E41B92713592}"/>
              </a:ext>
            </a:extLst>
          </p:cNvPr>
          <p:cNvGrpSpPr/>
          <p:nvPr/>
        </p:nvGrpSpPr>
        <p:grpSpPr>
          <a:xfrm>
            <a:off x="1138892" y="3438172"/>
            <a:ext cx="5062422" cy="1069221"/>
            <a:chOff x="1138892" y="3438172"/>
            <a:chExt cx="5062422" cy="1069221"/>
          </a:xfrm>
        </p:grpSpPr>
        <p:sp>
          <p:nvSpPr>
            <p:cNvPr id="41" name="TextBox 40">
              <a:extLst>
                <a:ext uri="{FF2B5EF4-FFF2-40B4-BE49-F238E27FC236}">
                  <a16:creationId xmlns:a16="http://schemas.microsoft.com/office/drawing/2014/main" id="{0686BF23-C2D7-07E0-BE7A-5DE3719AE580}"/>
                </a:ext>
              </a:extLst>
            </p:cNvPr>
            <p:cNvSpPr txBox="1"/>
            <p:nvPr/>
          </p:nvSpPr>
          <p:spPr>
            <a:xfrm>
              <a:off x="3135429" y="3861061"/>
              <a:ext cx="1695725"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Gill Sans MT"/>
                  <a:ea typeface="+mn-ea"/>
                  <a:cs typeface="+mn-cs"/>
                </a:rPr>
                <a:t>performance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Gill Sans MT"/>
                  <a:ea typeface="+mn-ea"/>
                  <a:cs typeface="+mn-cs"/>
                </a:rPr>
                <a:t>bottleneck</a:t>
              </a:r>
            </a:p>
          </p:txBody>
        </p:sp>
        <p:sp>
          <p:nvSpPr>
            <p:cNvPr id="43" name="TextBox 42">
              <a:extLst>
                <a:ext uri="{FF2B5EF4-FFF2-40B4-BE49-F238E27FC236}">
                  <a16:creationId xmlns:a16="http://schemas.microsoft.com/office/drawing/2014/main" id="{FA663CFD-89F8-2E6F-073C-96DB4AF2B579}"/>
                </a:ext>
              </a:extLst>
            </p:cNvPr>
            <p:cNvSpPr txBox="1"/>
            <p:nvPr/>
          </p:nvSpPr>
          <p:spPr>
            <a:xfrm>
              <a:off x="1138892" y="3861062"/>
              <a:ext cx="2606443"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Gill Sans MT"/>
                  <a:ea typeface="+mn-ea"/>
                  <a:cs typeface="+mn-cs"/>
                </a:rPr>
                <a:t>HW/SW requirements </a:t>
              </a: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44" name="TextBox 43">
              <a:extLst>
                <a:ext uri="{FF2B5EF4-FFF2-40B4-BE49-F238E27FC236}">
                  <a16:creationId xmlns:a16="http://schemas.microsoft.com/office/drawing/2014/main" id="{4A3169A5-A2FA-05E0-9054-32FD64792392}"/>
                </a:ext>
              </a:extLst>
            </p:cNvPr>
            <p:cNvSpPr txBox="1"/>
            <p:nvPr/>
          </p:nvSpPr>
          <p:spPr>
            <a:xfrm>
              <a:off x="4831154" y="3861060"/>
              <a:ext cx="1370160"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Gill Sans MT"/>
                  <a:ea typeface="+mn-ea"/>
                  <a:cs typeface="+mn-cs"/>
                </a:rPr>
                <a:t>energy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Gill Sans MT"/>
                  <a:ea typeface="+mn-ea"/>
                  <a:cs typeface="+mn-cs"/>
                </a:rPr>
                <a:t>bottleneck</a:t>
              </a:r>
            </a:p>
          </p:txBody>
        </p:sp>
        <p:cxnSp>
          <p:nvCxnSpPr>
            <p:cNvPr id="52" name="Elbow Connector 51">
              <a:extLst>
                <a:ext uri="{FF2B5EF4-FFF2-40B4-BE49-F238E27FC236}">
                  <a16:creationId xmlns:a16="http://schemas.microsoft.com/office/drawing/2014/main" id="{A0C23231-A4C3-ECA9-7C9B-F0BEBF47E496}"/>
                </a:ext>
              </a:extLst>
            </p:cNvPr>
            <p:cNvCxnSpPr>
              <a:stCxn id="13" idx="2"/>
              <a:endCxn id="44" idx="0"/>
            </p:cNvCxnSpPr>
            <p:nvPr/>
          </p:nvCxnSpPr>
          <p:spPr>
            <a:xfrm rot="16200000" flipH="1">
              <a:off x="4538320" y="2883145"/>
              <a:ext cx="422887" cy="1532941"/>
            </a:xfrm>
            <a:prstGeom prst="bentConnector3">
              <a:avLst/>
            </a:prstGeom>
            <a:ln w="25400">
              <a:solidFill>
                <a:schemeClr val="tx2"/>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4" name="Elbow Connector 53">
              <a:extLst>
                <a:ext uri="{FF2B5EF4-FFF2-40B4-BE49-F238E27FC236}">
                  <a16:creationId xmlns:a16="http://schemas.microsoft.com/office/drawing/2014/main" id="{5AF338E9-6F19-1D13-B880-D2B5C7BD4E35}"/>
                </a:ext>
              </a:extLst>
            </p:cNvPr>
            <p:cNvCxnSpPr>
              <a:stCxn id="13" idx="2"/>
              <a:endCxn id="43" idx="0"/>
            </p:cNvCxnSpPr>
            <p:nvPr/>
          </p:nvCxnSpPr>
          <p:spPr>
            <a:xfrm rot="5400000">
              <a:off x="3001260" y="2879028"/>
              <a:ext cx="422889" cy="1541179"/>
            </a:xfrm>
            <a:prstGeom prst="bentConnector3">
              <a:avLst/>
            </a:prstGeom>
            <a:ln w="25400">
              <a:solidFill>
                <a:schemeClr val="tx2"/>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6" name="Elbow Connector 55">
              <a:extLst>
                <a:ext uri="{FF2B5EF4-FFF2-40B4-BE49-F238E27FC236}">
                  <a16:creationId xmlns:a16="http://schemas.microsoft.com/office/drawing/2014/main" id="{F8EEF20A-6DAC-25B4-D90F-2986BA505703}"/>
                </a:ext>
              </a:extLst>
            </p:cNvPr>
            <p:cNvCxnSpPr>
              <a:cxnSpLocks/>
              <a:stCxn id="13" idx="2"/>
              <a:endCxn id="41" idx="0"/>
            </p:cNvCxnSpPr>
            <p:nvPr/>
          </p:nvCxnSpPr>
          <p:spPr>
            <a:xfrm rot="5400000">
              <a:off x="3771849" y="3649617"/>
              <a:ext cx="422888" cy="1"/>
            </a:xfrm>
            <a:prstGeom prst="bentConnector3">
              <a:avLst/>
            </a:prstGeom>
            <a:ln w="25400">
              <a:solidFill>
                <a:schemeClr val="tx2"/>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40F120BE-D869-273C-F4B1-7D13E52D5FAC}"/>
              </a:ext>
            </a:extLst>
          </p:cNvPr>
          <p:cNvGrpSpPr/>
          <p:nvPr/>
        </p:nvGrpSpPr>
        <p:grpSpPr>
          <a:xfrm>
            <a:off x="6189805" y="3427504"/>
            <a:ext cx="2840061" cy="1190771"/>
            <a:chOff x="6189805" y="3427504"/>
            <a:chExt cx="2840061" cy="1190771"/>
          </a:xfrm>
        </p:grpSpPr>
        <p:sp>
          <p:nvSpPr>
            <p:cNvPr id="61" name="TextBox 60">
              <a:extLst>
                <a:ext uri="{FF2B5EF4-FFF2-40B4-BE49-F238E27FC236}">
                  <a16:creationId xmlns:a16="http://schemas.microsoft.com/office/drawing/2014/main" id="{33B0986D-CFBA-EDAC-589B-1002BE6AF726}"/>
                </a:ext>
              </a:extLst>
            </p:cNvPr>
            <p:cNvSpPr txBox="1"/>
            <p:nvPr/>
          </p:nvSpPr>
          <p:spPr>
            <a:xfrm>
              <a:off x="6189805" y="3694945"/>
              <a:ext cx="2840061" cy="92333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Gill Sans MT"/>
                  <a:ea typeface="+mn-ea"/>
                  <a:cs typeface="+mn-cs"/>
                </a:rPr>
                <a:t>high-performance </a:t>
              </a:r>
              <a:br>
                <a:rPr kumimoji="0" lang="en-US" sz="1800" b="1" i="0" u="none" strike="noStrike" kern="1200" cap="none" spc="0" normalizeH="0" baseline="0" noProof="0" dirty="0">
                  <a:ln>
                    <a:noFill/>
                  </a:ln>
                  <a:solidFill>
                    <a:srgbClr val="C00000"/>
                  </a:solidFill>
                  <a:effectLst/>
                  <a:uLnTx/>
                  <a:uFillTx/>
                  <a:latin typeface="Gill Sans MT"/>
                  <a:ea typeface="+mn-ea"/>
                  <a:cs typeface="+mn-cs"/>
                </a:rPr>
              </a:br>
              <a:r>
                <a:rPr kumimoji="0" lang="en-US" sz="1800" b="1" i="0" u="none" strike="noStrike" kern="1200" cap="none" spc="0" normalizeH="0" baseline="0" noProof="0" dirty="0">
                  <a:ln>
                    <a:noFill/>
                  </a:ln>
                  <a:solidFill>
                    <a:srgbClr val="C00000"/>
                  </a:solidFill>
                  <a:effectLst/>
                  <a:uLnTx/>
                  <a:uFillTx/>
                  <a:latin typeface="Gill Sans MT"/>
                  <a:ea typeface="+mn-ea"/>
                  <a:cs typeface="+mn-cs"/>
                </a:rPr>
                <a:t>and energy-efficient </a:t>
              </a:r>
              <a:br>
                <a:rPr kumimoji="0" lang="en-US" sz="1800" b="1" i="0" u="none" strike="noStrike" kern="1200" cap="none" spc="0" normalizeH="0" baseline="0" noProof="0" dirty="0">
                  <a:ln>
                    <a:noFill/>
                  </a:ln>
                  <a:solidFill>
                    <a:srgbClr val="C00000"/>
                  </a:solidFill>
                  <a:effectLst/>
                  <a:uLnTx/>
                  <a:uFillTx/>
                  <a:latin typeface="Gill Sans MT"/>
                  <a:ea typeface="+mn-ea"/>
                  <a:cs typeface="+mn-cs"/>
                </a:rPr>
              </a:br>
              <a:r>
                <a:rPr kumimoji="0" lang="en-US" sz="1800" b="1" i="0" u="none" strike="noStrike" kern="1200" cap="none" spc="0" normalizeH="0" baseline="0" noProof="0" dirty="0">
                  <a:ln>
                    <a:noFill/>
                  </a:ln>
                  <a:solidFill>
                    <a:srgbClr val="C00000"/>
                  </a:solidFill>
                  <a:effectLst/>
                  <a:uLnTx/>
                  <a:uFillTx/>
                  <a:latin typeface="Gill Sans MT"/>
                  <a:ea typeface="+mn-ea"/>
                  <a:cs typeface="+mn-cs"/>
                </a:rPr>
                <a:t>PIM architecture </a:t>
              </a:r>
            </a:p>
          </p:txBody>
        </p:sp>
        <p:cxnSp>
          <p:nvCxnSpPr>
            <p:cNvPr id="66" name="Straight Arrow Connector 65">
              <a:extLst>
                <a:ext uri="{FF2B5EF4-FFF2-40B4-BE49-F238E27FC236}">
                  <a16:creationId xmlns:a16="http://schemas.microsoft.com/office/drawing/2014/main" id="{78BCA462-9030-5A8E-C889-699D73303FDC}"/>
                </a:ext>
              </a:extLst>
            </p:cNvPr>
            <p:cNvCxnSpPr>
              <a:stCxn id="38" idx="2"/>
              <a:endCxn id="61" idx="0"/>
            </p:cNvCxnSpPr>
            <p:nvPr/>
          </p:nvCxnSpPr>
          <p:spPr>
            <a:xfrm>
              <a:off x="7609836" y="3427504"/>
              <a:ext cx="0" cy="267441"/>
            </a:xfrm>
            <a:prstGeom prst="straightConnector1">
              <a:avLst/>
            </a:prstGeom>
            <a:ln w="25400">
              <a:solidFill>
                <a:schemeClr val="accent2"/>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C82426A8-2F15-E0A8-5A38-751E2B874F17}"/>
              </a:ext>
            </a:extLst>
          </p:cNvPr>
          <p:cNvGrpSpPr/>
          <p:nvPr/>
        </p:nvGrpSpPr>
        <p:grpSpPr>
          <a:xfrm>
            <a:off x="5376238" y="2252649"/>
            <a:ext cx="3653628" cy="1174855"/>
            <a:chOff x="5376238" y="2252649"/>
            <a:chExt cx="3653628" cy="1174855"/>
          </a:xfrm>
        </p:grpSpPr>
        <p:sp>
          <p:nvSpPr>
            <p:cNvPr id="38" name="Rounded Rectangle 37">
              <a:extLst>
                <a:ext uri="{FF2B5EF4-FFF2-40B4-BE49-F238E27FC236}">
                  <a16:creationId xmlns:a16="http://schemas.microsoft.com/office/drawing/2014/main" id="{B90C6504-04A2-438D-4256-64554C3388C7}"/>
                </a:ext>
              </a:extLst>
            </p:cNvPr>
            <p:cNvSpPr/>
            <p:nvPr/>
          </p:nvSpPr>
          <p:spPr>
            <a:xfrm>
              <a:off x="6189805" y="2252649"/>
              <a:ext cx="2840061" cy="1174855"/>
            </a:xfrm>
            <a:prstGeom prst="round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Gill Sans MT"/>
                  <a:ea typeface="+mn-ea"/>
                  <a:cs typeface="+mn-cs"/>
                </a:rPr>
                <a:t>Step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a:ea typeface="+mn-ea"/>
                  <a:cs typeface="+mn-cs"/>
                </a:rPr>
                <a:t>Co-design SW and HW</a:t>
              </a:r>
            </a:p>
          </p:txBody>
        </p:sp>
        <p:sp>
          <p:nvSpPr>
            <p:cNvPr id="67" name="Right Arrow 66">
              <a:extLst>
                <a:ext uri="{FF2B5EF4-FFF2-40B4-BE49-F238E27FC236}">
                  <a16:creationId xmlns:a16="http://schemas.microsoft.com/office/drawing/2014/main" id="{CB32E95C-C722-F7BB-11EA-2762DEE51F6A}"/>
                </a:ext>
              </a:extLst>
            </p:cNvPr>
            <p:cNvSpPr/>
            <p:nvPr/>
          </p:nvSpPr>
          <p:spPr>
            <a:xfrm>
              <a:off x="5376238" y="2696103"/>
              <a:ext cx="631664" cy="287945"/>
            </a:xfrm>
            <a:prstGeom prst="rightArrow">
              <a:avLst/>
            </a:prstGeom>
            <a:solidFill>
              <a:srgbClr val="A6A6A6"/>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grpSp>
      <p:grpSp>
        <p:nvGrpSpPr>
          <p:cNvPr id="69" name="Group 68">
            <a:extLst>
              <a:ext uri="{FF2B5EF4-FFF2-40B4-BE49-F238E27FC236}">
                <a16:creationId xmlns:a16="http://schemas.microsoft.com/office/drawing/2014/main" id="{5989EB1D-0BF6-514E-6805-AC65414C0C36}"/>
              </a:ext>
            </a:extLst>
          </p:cNvPr>
          <p:cNvGrpSpPr/>
          <p:nvPr/>
        </p:nvGrpSpPr>
        <p:grpSpPr>
          <a:xfrm>
            <a:off x="-71717" y="1935067"/>
            <a:ext cx="2650521" cy="1885086"/>
            <a:chOff x="-71717" y="1935067"/>
            <a:chExt cx="2650521" cy="1885086"/>
          </a:xfrm>
        </p:grpSpPr>
        <p:grpSp>
          <p:nvGrpSpPr>
            <p:cNvPr id="26" name="Group 25">
              <a:extLst>
                <a:ext uri="{FF2B5EF4-FFF2-40B4-BE49-F238E27FC236}">
                  <a16:creationId xmlns:a16="http://schemas.microsoft.com/office/drawing/2014/main" id="{8314296E-31AD-D5AB-D857-AFD4B28D74A0}"/>
                </a:ext>
              </a:extLst>
            </p:cNvPr>
            <p:cNvGrpSpPr/>
            <p:nvPr/>
          </p:nvGrpSpPr>
          <p:grpSpPr>
            <a:xfrm>
              <a:off x="-71717" y="1935067"/>
              <a:ext cx="1970246" cy="1492437"/>
              <a:chOff x="-48987" y="1091514"/>
              <a:chExt cx="1970246" cy="1492437"/>
            </a:xfrm>
          </p:grpSpPr>
          <p:sp>
            <p:nvSpPr>
              <p:cNvPr id="27" name="Rectangle 26">
                <a:extLst>
                  <a:ext uri="{FF2B5EF4-FFF2-40B4-BE49-F238E27FC236}">
                    <a16:creationId xmlns:a16="http://schemas.microsoft.com/office/drawing/2014/main" id="{CEEC9F03-0E9A-B276-FCC3-880625B7C74E}"/>
                  </a:ext>
                </a:extLst>
              </p:cNvPr>
              <p:cNvSpPr/>
              <p:nvPr/>
            </p:nvSpPr>
            <p:spPr>
              <a:xfrm>
                <a:off x="-48987" y="1091514"/>
                <a:ext cx="1970246"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85000"/>
                        <a:lumOff val="15000"/>
                      </a:prstClr>
                    </a:solidFill>
                    <a:effectLst/>
                    <a:uLnTx/>
                    <a:uFillTx/>
                    <a:latin typeface="Gill Sans MT"/>
                    <a:ea typeface="+mn-ea"/>
                    <a:cs typeface="Arial" panose="020B0604020202020204" pitchFamily="34" charset="0"/>
                  </a:rPr>
                  <a:t>Target Application</a:t>
                </a:r>
              </a:p>
            </p:txBody>
          </p:sp>
          <p:sp>
            <p:nvSpPr>
              <p:cNvPr id="29" name="Rectangle 28">
                <a:extLst>
                  <a:ext uri="{FF2B5EF4-FFF2-40B4-BE49-F238E27FC236}">
                    <a16:creationId xmlns:a16="http://schemas.microsoft.com/office/drawing/2014/main" id="{D85A2A20-E9D9-CB00-5069-28B6D98AC82D}"/>
                  </a:ext>
                </a:extLst>
              </p:cNvPr>
              <p:cNvSpPr/>
              <p:nvPr/>
            </p:nvSpPr>
            <p:spPr>
              <a:xfrm>
                <a:off x="164788" y="1419764"/>
                <a:ext cx="1542697" cy="1164187"/>
              </a:xfrm>
              <a:prstGeom prst="rect">
                <a:avLst/>
              </a:prstGeom>
              <a:solidFill>
                <a:schemeClr val="bg1">
                  <a:lumMod val="85000"/>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85000"/>
                      <a:lumOff val="15000"/>
                    </a:prstClr>
                  </a:solidFill>
                  <a:effectLst/>
                  <a:uLnTx/>
                  <a:uFillTx/>
                  <a:latin typeface="Gill Sans MT"/>
                  <a:ea typeface="+mn-ea"/>
                  <a:cs typeface="Arial" panose="020B0604020202020204" pitchFamily="34" charset="0"/>
                </a:endParaRPr>
              </a:p>
            </p:txBody>
          </p:sp>
        </p:grpSp>
        <p:sp>
          <p:nvSpPr>
            <p:cNvPr id="60" name="Right Arrow 59">
              <a:extLst>
                <a:ext uri="{FF2B5EF4-FFF2-40B4-BE49-F238E27FC236}">
                  <a16:creationId xmlns:a16="http://schemas.microsoft.com/office/drawing/2014/main" id="{26EB5012-E0E4-2104-F5A2-CC5A8D61A9BD}"/>
                </a:ext>
              </a:extLst>
            </p:cNvPr>
            <p:cNvSpPr/>
            <p:nvPr/>
          </p:nvSpPr>
          <p:spPr>
            <a:xfrm>
              <a:off x="1947140" y="2706772"/>
              <a:ext cx="631664" cy="287945"/>
            </a:xfrm>
            <a:prstGeom prst="rightArrow">
              <a:avLst/>
            </a:prstGeom>
            <a:solidFill>
              <a:srgbClr val="A6A6A6"/>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pic>
          <p:nvPicPr>
            <p:cNvPr id="1026" name="Picture 2" descr="9,525 Artificial Neural Network Stock Vector Illustration and Royalty Free  Artificial Neural Network Clipart">
              <a:extLst>
                <a:ext uri="{FF2B5EF4-FFF2-40B4-BE49-F238E27FC236}">
                  <a16:creationId xmlns:a16="http://schemas.microsoft.com/office/drawing/2014/main" id="{10A2785D-D55D-A6F7-1448-424FCE67E9C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7112" y="2147942"/>
              <a:ext cx="1616582" cy="1672211"/>
            </a:xfrm>
            <a:prstGeom prst="rect">
              <a:avLst/>
            </a:prstGeom>
            <a:noFill/>
            <a:extLst>
              <a:ext uri="{909E8E84-426E-40DD-AFC4-6F175D3DCCD1}">
                <a14:hiddenFill xmlns:a14="http://schemas.microsoft.com/office/drawing/2010/main">
                  <a:solidFill>
                    <a:srgbClr val="FFFFFF"/>
                  </a:solidFill>
                </a14:hiddenFill>
              </a:ext>
            </a:extLst>
          </p:spPr>
        </p:pic>
      </p:grpSp>
      <p:sp>
        <p:nvSpPr>
          <p:cNvPr id="70" name="Rectangle 69">
            <a:extLst>
              <a:ext uri="{FF2B5EF4-FFF2-40B4-BE49-F238E27FC236}">
                <a16:creationId xmlns:a16="http://schemas.microsoft.com/office/drawing/2014/main" id="{BDA93382-51DB-4F4B-0104-D9A5D245C791}"/>
              </a:ext>
            </a:extLst>
          </p:cNvPr>
          <p:cNvSpPr/>
          <p:nvPr/>
        </p:nvSpPr>
        <p:spPr>
          <a:xfrm>
            <a:off x="-180528" y="4734910"/>
            <a:ext cx="9057167" cy="461665"/>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We showcase our two-step approach for several applications:</a:t>
            </a:r>
          </a:p>
        </p:txBody>
      </p:sp>
      <p:grpSp>
        <p:nvGrpSpPr>
          <p:cNvPr id="71" name="Group 70">
            <a:extLst>
              <a:ext uri="{FF2B5EF4-FFF2-40B4-BE49-F238E27FC236}">
                <a16:creationId xmlns:a16="http://schemas.microsoft.com/office/drawing/2014/main" id="{5B927D81-A6FE-9731-F56E-A48968A390CF}"/>
              </a:ext>
            </a:extLst>
          </p:cNvPr>
          <p:cNvGrpSpPr/>
          <p:nvPr/>
        </p:nvGrpSpPr>
        <p:grpSpPr>
          <a:xfrm>
            <a:off x="127776" y="5134837"/>
            <a:ext cx="9448800" cy="707886"/>
            <a:chOff x="568179" y="3421559"/>
            <a:chExt cx="8407213" cy="714800"/>
          </a:xfrm>
        </p:grpSpPr>
        <p:sp>
          <p:nvSpPr>
            <p:cNvPr id="72" name="TextBox 71">
              <a:extLst>
                <a:ext uri="{FF2B5EF4-FFF2-40B4-BE49-F238E27FC236}">
                  <a16:creationId xmlns:a16="http://schemas.microsoft.com/office/drawing/2014/main" id="{8CFBCE4E-726C-56F8-F46F-37E3A87CE764}"/>
                </a:ext>
              </a:extLst>
            </p:cNvPr>
            <p:cNvSpPr txBox="1"/>
            <p:nvPr/>
          </p:nvSpPr>
          <p:spPr>
            <a:xfrm>
              <a:off x="568179" y="3421559"/>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lumMod val="65000"/>
                      <a:lumOff val="35000"/>
                    </a:prstClr>
                  </a:solidFill>
                  <a:effectLst/>
                  <a:uLnTx/>
                  <a:uFillTx/>
                  <a:latin typeface="Gill Sans MT"/>
                  <a:ea typeface="+mn-ea"/>
                  <a:cs typeface="Gill Sans MT"/>
                </a:rPr>
                <a:t>1</a:t>
              </a:r>
            </a:p>
          </p:txBody>
        </p:sp>
        <p:sp>
          <p:nvSpPr>
            <p:cNvPr id="73" name="TextBox 72">
              <a:extLst>
                <a:ext uri="{FF2B5EF4-FFF2-40B4-BE49-F238E27FC236}">
                  <a16:creationId xmlns:a16="http://schemas.microsoft.com/office/drawing/2014/main" id="{4DAEACDC-E6AF-459A-C15F-B79C5C7B17AF}"/>
                </a:ext>
              </a:extLst>
            </p:cNvPr>
            <p:cNvSpPr txBox="1"/>
            <p:nvPr/>
          </p:nvSpPr>
          <p:spPr>
            <a:xfrm>
              <a:off x="974390" y="3528081"/>
              <a:ext cx="8001002" cy="4350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F497D"/>
                  </a:solidFill>
                  <a:effectLst/>
                  <a:uLnTx/>
                  <a:uFillTx/>
                  <a:latin typeface="Gill Sans MT"/>
                  <a:ea typeface="+mn-ea"/>
                  <a:cs typeface="Gill Sans MT"/>
                </a:rPr>
                <a:t>Machine learning inference models </a:t>
              </a:r>
              <a:r>
                <a:rPr kumimoji="0" lang="en-US" sz="2200" b="1" i="0" u="none" strike="noStrike" kern="1200" cap="none" spc="0" normalizeH="0" baseline="0" noProof="0" dirty="0">
                  <a:ln>
                    <a:noFill/>
                  </a:ln>
                  <a:solidFill>
                    <a:srgbClr val="C00000"/>
                  </a:solidFill>
                  <a:effectLst/>
                  <a:uLnTx/>
                  <a:uFillTx/>
                  <a:latin typeface="Gill Sans MT"/>
                  <a:ea typeface="+mn-ea"/>
                  <a:cs typeface="Gill Sans MT"/>
                </a:rPr>
                <a:t>for edge devices </a:t>
              </a:r>
            </a:p>
          </p:txBody>
        </p:sp>
      </p:grpSp>
      <p:sp>
        <p:nvSpPr>
          <p:cNvPr id="77" name="Slide Number Placeholder 4">
            <a:extLst>
              <a:ext uri="{FF2B5EF4-FFF2-40B4-BE49-F238E27FC236}">
                <a16:creationId xmlns:a16="http://schemas.microsoft.com/office/drawing/2014/main" id="{E68BBB39-A34F-E51B-4BFF-5FE3A4E91256}"/>
              </a:ext>
            </a:extLst>
          </p:cNvPr>
          <p:cNvSpPr txBox="1">
            <a:spLocks/>
          </p:cNvSpPr>
          <p:nvPr/>
        </p:nvSpPr>
        <p:spPr>
          <a:xfrm>
            <a:off x="7315200" y="6492883"/>
            <a:ext cx="1828800" cy="365125"/>
          </a:xfrm>
          <a:prstGeom prst="rect">
            <a:avLst/>
          </a:prstGeom>
          <a:noFill/>
          <a:ln>
            <a:noFill/>
          </a:ln>
        </p:spPr>
        <p:txBody>
          <a:bodyPr vert="horz" lIns="91440" tIns="45720" rIns="91440" bIns="45720" rtlCol="0" anchor="ctr"/>
          <a:lstStyle>
            <a:defPPr>
              <a:defRPr lang="en-US"/>
            </a:defPPr>
            <a:lvl1pPr marL="0" algn="r" defTabSz="457200" rtl="0" eaLnBrk="1" latinLnBrk="0" hangingPunct="1">
              <a:defRPr sz="2400" b="1" kern="1200">
                <a:solidFill>
                  <a:srgbClr val="1F497D"/>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1F497D"/>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2400" b="1" i="0" u="none" strike="noStrike" kern="1200" cap="none" spc="0" normalizeH="0" baseline="0" noProof="0">
              <a:ln>
                <a:noFill/>
              </a:ln>
              <a:solidFill>
                <a:srgbClr val="1F497D"/>
              </a:solidFill>
              <a:effectLst/>
              <a:uLnTx/>
              <a:uFillTx/>
              <a:latin typeface="Gill Sans MT"/>
              <a:ea typeface="+mn-ea"/>
              <a:cs typeface="+mn-cs"/>
            </a:endParaRPr>
          </a:p>
        </p:txBody>
      </p:sp>
      <p:sp>
        <p:nvSpPr>
          <p:cNvPr id="82" name="Slide Number Placeholder 81">
            <a:extLst>
              <a:ext uri="{FF2B5EF4-FFF2-40B4-BE49-F238E27FC236}">
                <a16:creationId xmlns:a16="http://schemas.microsoft.com/office/drawing/2014/main" id="{4D5D781E-2193-22AD-FB49-BE3660F5EC8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1F497D"/>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2400" b="1" i="0" u="none" strike="noStrike" kern="1200" cap="none" spc="0" normalizeH="0" baseline="0" noProof="0" dirty="0">
              <a:ln>
                <a:noFill/>
              </a:ln>
              <a:solidFill>
                <a:srgbClr val="1F497D"/>
              </a:solidFill>
              <a:effectLst/>
              <a:uLnTx/>
              <a:uFillTx/>
              <a:latin typeface="Gill Sans MT"/>
              <a:ea typeface="+mn-ea"/>
              <a:cs typeface="+mn-cs"/>
            </a:endParaRPr>
          </a:p>
        </p:txBody>
      </p:sp>
      <p:grpSp>
        <p:nvGrpSpPr>
          <p:cNvPr id="3" name="Group 2">
            <a:extLst>
              <a:ext uri="{FF2B5EF4-FFF2-40B4-BE49-F238E27FC236}">
                <a16:creationId xmlns:a16="http://schemas.microsoft.com/office/drawing/2014/main" id="{0DD15D6E-328E-F6D7-CEBA-BFA91EAE6AB3}"/>
              </a:ext>
            </a:extLst>
          </p:cNvPr>
          <p:cNvGrpSpPr/>
          <p:nvPr/>
        </p:nvGrpSpPr>
        <p:grpSpPr>
          <a:xfrm>
            <a:off x="137112" y="5667181"/>
            <a:ext cx="9448800" cy="707886"/>
            <a:chOff x="568179" y="3421559"/>
            <a:chExt cx="8407213" cy="714800"/>
          </a:xfrm>
        </p:grpSpPr>
        <p:sp>
          <p:nvSpPr>
            <p:cNvPr id="4" name="TextBox 3">
              <a:extLst>
                <a:ext uri="{FF2B5EF4-FFF2-40B4-BE49-F238E27FC236}">
                  <a16:creationId xmlns:a16="http://schemas.microsoft.com/office/drawing/2014/main" id="{A99F1A18-0066-E18D-319B-514CA6776A20}"/>
                </a:ext>
              </a:extLst>
            </p:cNvPr>
            <p:cNvSpPr txBox="1"/>
            <p:nvPr/>
          </p:nvSpPr>
          <p:spPr>
            <a:xfrm>
              <a:off x="568179" y="3421559"/>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lumMod val="85000"/>
                    </a:schemeClr>
                  </a:solidFill>
                  <a:effectLst/>
                  <a:uLnTx/>
                  <a:uFillTx/>
                  <a:latin typeface="Gill Sans MT"/>
                  <a:ea typeface="+mn-ea"/>
                  <a:cs typeface="Gill Sans MT"/>
                </a:rPr>
                <a:t>2</a:t>
              </a:r>
            </a:p>
          </p:txBody>
        </p:sp>
        <p:sp>
          <p:nvSpPr>
            <p:cNvPr id="6" name="TextBox 5">
              <a:extLst>
                <a:ext uri="{FF2B5EF4-FFF2-40B4-BE49-F238E27FC236}">
                  <a16:creationId xmlns:a16="http://schemas.microsoft.com/office/drawing/2014/main" id="{B195D903-091B-3305-60C1-713E6CB148DF}"/>
                </a:ext>
              </a:extLst>
            </p:cNvPr>
            <p:cNvSpPr txBox="1"/>
            <p:nvPr/>
          </p:nvSpPr>
          <p:spPr>
            <a:xfrm>
              <a:off x="974390" y="3528081"/>
              <a:ext cx="8001002" cy="435096"/>
            </a:xfrm>
            <a:prstGeom prst="rect">
              <a:avLst/>
            </a:prstGeom>
            <a:noFill/>
          </p:spPr>
          <p:txBody>
            <a:bodyPr wrap="square" rtlCol="0">
              <a:spAutoFit/>
            </a:bodyPr>
            <a:lstStyle/>
            <a:p>
              <a:pPr lvl="0">
                <a:defRPr/>
              </a:pPr>
              <a:r>
                <a:rPr kumimoji="0" lang="en-US" sz="2200" b="1" i="0" u="none" strike="noStrike" kern="1200" cap="none" spc="0" normalizeH="0" baseline="0" noProof="0" dirty="0">
                  <a:ln>
                    <a:noFill/>
                  </a:ln>
                  <a:solidFill>
                    <a:schemeClr val="bg1">
                      <a:lumMod val="85000"/>
                    </a:schemeClr>
                  </a:solidFill>
                  <a:effectLst/>
                  <a:uLnTx/>
                  <a:uFillTx/>
                  <a:latin typeface="Gill Sans MT"/>
                  <a:ea typeface="+mn-ea"/>
                  <a:cs typeface="Gill Sans MT"/>
                </a:rPr>
                <a:t>Genome </a:t>
              </a:r>
              <a:r>
                <a:rPr lang="en-US" sz="2200" b="1" dirty="0">
                  <a:solidFill>
                    <a:schemeClr val="bg1">
                      <a:lumMod val="85000"/>
                    </a:schemeClr>
                  </a:solidFill>
                  <a:cs typeface="Gill Sans MT"/>
                </a:rPr>
                <a:t>sequence alignment </a:t>
              </a:r>
              <a:r>
                <a:rPr kumimoji="0" lang="en-US" sz="2200" b="1" i="0" u="none" strike="noStrike" kern="1200" cap="none" spc="0" normalizeH="0" baseline="0" noProof="0" dirty="0">
                  <a:ln>
                    <a:noFill/>
                  </a:ln>
                  <a:solidFill>
                    <a:schemeClr val="bg1">
                      <a:lumMod val="85000"/>
                    </a:schemeClr>
                  </a:solidFill>
                  <a:effectLst/>
                  <a:uLnTx/>
                  <a:uFillTx/>
                  <a:latin typeface="Gill Sans MT"/>
                  <a:ea typeface="+mn-ea"/>
                  <a:cs typeface="Gill Sans MT"/>
                </a:rPr>
                <a:t>&amp;</a:t>
              </a:r>
              <a:r>
                <a:rPr kumimoji="0" lang="en-US" sz="2200" b="1" i="0" u="none" strike="noStrike" kern="1200" cap="none" spc="0" normalizeH="0" noProof="0" dirty="0">
                  <a:ln>
                    <a:noFill/>
                  </a:ln>
                  <a:solidFill>
                    <a:schemeClr val="bg1">
                      <a:lumMod val="85000"/>
                    </a:schemeClr>
                  </a:solidFill>
                  <a:effectLst/>
                  <a:uLnTx/>
                  <a:uFillTx/>
                  <a:latin typeface="Gill Sans MT"/>
                  <a:ea typeface="+mn-ea"/>
                  <a:cs typeface="Gill Sans MT"/>
                </a:rPr>
                <a:t> filtering </a:t>
              </a:r>
              <a:endParaRPr kumimoji="0" lang="en-US" sz="2200" b="1" i="0" u="none" strike="noStrike" kern="1200" cap="none" spc="0" normalizeH="0" baseline="0" noProof="0" dirty="0">
                <a:ln>
                  <a:noFill/>
                </a:ln>
                <a:solidFill>
                  <a:schemeClr val="bg1">
                    <a:lumMod val="85000"/>
                  </a:schemeClr>
                </a:solidFill>
                <a:effectLst/>
                <a:uLnTx/>
                <a:uFillTx/>
                <a:latin typeface="Gill Sans MT"/>
                <a:ea typeface="+mn-ea"/>
                <a:cs typeface="Gill Sans MT"/>
              </a:endParaRPr>
            </a:p>
          </p:txBody>
        </p:sp>
      </p:grpSp>
    </p:spTree>
    <p:extLst>
      <p:ext uri="{BB962C8B-B14F-4D97-AF65-F5344CB8AC3E}">
        <p14:creationId xmlns:p14="http://schemas.microsoft.com/office/powerpoint/2010/main" val="34854074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536" y="0"/>
            <a:ext cx="9540552" cy="914400"/>
          </a:xfrm>
        </p:spPr>
        <p:txBody>
          <a:bodyPr/>
          <a:lstStyle/>
          <a:p>
            <a:r>
              <a:rPr lang="en-US" sz="4000" dirty="0">
                <a:cs typeface="Gill Sans MT"/>
              </a:rPr>
              <a:t>Google Edge Neural Network Models</a:t>
            </a:r>
            <a:endParaRPr lang="en-US" sz="4200" dirty="0">
              <a:latin typeface="Gill Sans MT"/>
              <a:cs typeface="Gill Sans MT"/>
            </a:endParaRPr>
          </a:p>
        </p:txBody>
      </p:sp>
      <p:sp>
        <p:nvSpPr>
          <p:cNvPr id="18" name="Rectangle 17"/>
          <p:cNvSpPr/>
          <p:nvPr/>
        </p:nvSpPr>
        <p:spPr>
          <a:xfrm>
            <a:off x="0" y="1172716"/>
            <a:ext cx="9144000" cy="477054"/>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white"/>
                </a:solidFill>
                <a:effectLst/>
                <a:uLnTx/>
                <a:uFillTx/>
                <a:latin typeface="Gill Sans MT"/>
                <a:ea typeface="+mn-ea"/>
                <a:cs typeface="Gill Sans MT"/>
              </a:rPr>
              <a:t>We analyze inference execution using 24 edge NN models </a:t>
            </a:r>
          </a:p>
        </p:txBody>
      </p:sp>
      <p:grpSp>
        <p:nvGrpSpPr>
          <p:cNvPr id="5" name="Group 4">
            <a:extLst>
              <a:ext uri="{FF2B5EF4-FFF2-40B4-BE49-F238E27FC236}">
                <a16:creationId xmlns:a16="http://schemas.microsoft.com/office/drawing/2014/main" id="{084FA3DE-5D66-5046-95E6-96CEBE688732}"/>
              </a:ext>
            </a:extLst>
          </p:cNvPr>
          <p:cNvGrpSpPr/>
          <p:nvPr/>
        </p:nvGrpSpPr>
        <p:grpSpPr>
          <a:xfrm>
            <a:off x="-39388" y="4008859"/>
            <a:ext cx="3745342" cy="1520809"/>
            <a:chOff x="436390" y="4008859"/>
            <a:chExt cx="3745342" cy="1520809"/>
          </a:xfrm>
        </p:grpSpPr>
        <p:cxnSp>
          <p:nvCxnSpPr>
            <p:cNvPr id="23" name="Straight Arrow Connector 22"/>
            <p:cNvCxnSpPr/>
            <p:nvPr/>
          </p:nvCxnSpPr>
          <p:spPr>
            <a:xfrm flipH="1">
              <a:off x="2722390" y="4234268"/>
              <a:ext cx="914400" cy="451103"/>
            </a:xfrm>
            <a:prstGeom prst="straightConnector1">
              <a:avLst/>
            </a:prstGeom>
            <a:ln w="38100" cmpd="sng">
              <a:solidFill>
                <a:srgbClr val="1F497D"/>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rot="19870791">
              <a:off x="1916542" y="4008859"/>
              <a:ext cx="226519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t>13 CNN</a:t>
              </a:r>
            </a:p>
          </p:txBody>
        </p:sp>
        <p:pic>
          <p:nvPicPr>
            <p:cNvPr id="40" name="Picture 39"/>
            <p:cNvPicPr>
              <a:picLocks noChangeAspect="1"/>
            </p:cNvPicPr>
            <p:nvPr/>
          </p:nvPicPr>
          <p:blipFill>
            <a:blip r:embed="rId3"/>
            <a:stretch>
              <a:fillRect/>
            </a:stretch>
          </p:blipFill>
          <p:spPr>
            <a:xfrm>
              <a:off x="1045990" y="4124314"/>
              <a:ext cx="1016000" cy="1016000"/>
            </a:xfrm>
            <a:prstGeom prst="rect">
              <a:avLst/>
            </a:prstGeom>
          </p:spPr>
        </p:pic>
        <p:sp>
          <p:nvSpPr>
            <p:cNvPr id="41" name="TextBox 40"/>
            <p:cNvSpPr txBox="1"/>
            <p:nvPr/>
          </p:nvSpPr>
          <p:spPr>
            <a:xfrm>
              <a:off x="436390" y="5191114"/>
              <a:ext cx="22651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Gill Sans MT"/>
                </a:rPr>
                <a:t>Face Detection</a:t>
              </a:r>
            </a:p>
          </p:txBody>
        </p:sp>
      </p:grpSp>
      <p:grpSp>
        <p:nvGrpSpPr>
          <p:cNvPr id="3" name="Group 2">
            <a:extLst>
              <a:ext uri="{FF2B5EF4-FFF2-40B4-BE49-F238E27FC236}">
                <a16:creationId xmlns:a16="http://schemas.microsoft.com/office/drawing/2014/main" id="{AC5BBC32-1605-554F-BCB3-A240D470CEE3}"/>
              </a:ext>
            </a:extLst>
          </p:cNvPr>
          <p:cNvGrpSpPr/>
          <p:nvPr/>
        </p:nvGrpSpPr>
        <p:grpSpPr>
          <a:xfrm>
            <a:off x="-247178" y="2295514"/>
            <a:ext cx="3665496" cy="1405354"/>
            <a:chOff x="228600" y="2295514"/>
            <a:chExt cx="3665496" cy="1405354"/>
          </a:xfrm>
        </p:grpSpPr>
        <p:pic>
          <p:nvPicPr>
            <p:cNvPr id="12" name="Picture 11"/>
            <p:cNvPicPr>
              <a:picLocks noChangeAspect="1"/>
            </p:cNvPicPr>
            <p:nvPr/>
          </p:nvPicPr>
          <p:blipFill>
            <a:blip r:embed="rId4"/>
            <a:stretch>
              <a:fillRect/>
            </a:stretch>
          </p:blipFill>
          <p:spPr>
            <a:xfrm>
              <a:off x="990600" y="2295514"/>
              <a:ext cx="1041400" cy="1041400"/>
            </a:xfrm>
            <a:prstGeom prst="rect">
              <a:avLst/>
            </a:prstGeom>
          </p:spPr>
        </p:pic>
        <p:cxnSp>
          <p:nvCxnSpPr>
            <p:cNvPr id="21" name="Straight Arrow Connector 20"/>
            <p:cNvCxnSpPr/>
            <p:nvPr/>
          </p:nvCxnSpPr>
          <p:spPr>
            <a:xfrm flipH="1" flipV="1">
              <a:off x="2493790" y="3015068"/>
              <a:ext cx="914400" cy="219454"/>
            </a:xfrm>
            <a:prstGeom prst="straightConnector1">
              <a:avLst/>
            </a:prstGeom>
            <a:ln w="38100" cmpd="sng">
              <a:solidFill>
                <a:srgbClr val="1F497D"/>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rot="690717">
              <a:off x="2203817" y="2415234"/>
              <a:ext cx="169027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t>6 RNN</a:t>
              </a:r>
              <a:b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br>
              <a: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t>Transducers</a:t>
              </a:r>
            </a:p>
          </p:txBody>
        </p:sp>
        <p:sp>
          <p:nvSpPr>
            <p:cNvPr id="42" name="TextBox 41"/>
            <p:cNvSpPr txBox="1"/>
            <p:nvPr/>
          </p:nvSpPr>
          <p:spPr>
            <a:xfrm>
              <a:off x="228600" y="3362314"/>
              <a:ext cx="26461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Gill Sans MT"/>
                </a:rPr>
                <a:t>Speech Recognition</a:t>
              </a:r>
            </a:p>
          </p:txBody>
        </p:sp>
      </p:grpSp>
      <p:grpSp>
        <p:nvGrpSpPr>
          <p:cNvPr id="6" name="Group 5">
            <a:extLst>
              <a:ext uri="{FF2B5EF4-FFF2-40B4-BE49-F238E27FC236}">
                <a16:creationId xmlns:a16="http://schemas.microsoft.com/office/drawing/2014/main" id="{4D173D8C-CB41-7D42-8BF3-46C2710D7CEC}"/>
              </a:ext>
            </a:extLst>
          </p:cNvPr>
          <p:cNvGrpSpPr/>
          <p:nvPr/>
        </p:nvGrpSpPr>
        <p:grpSpPr>
          <a:xfrm>
            <a:off x="5603391" y="2253068"/>
            <a:ext cx="3726087" cy="1329154"/>
            <a:chOff x="5016103" y="2253068"/>
            <a:chExt cx="3726087" cy="1329154"/>
          </a:xfrm>
        </p:grpSpPr>
        <p:pic>
          <p:nvPicPr>
            <p:cNvPr id="13" name="Picture 12"/>
            <p:cNvPicPr>
              <a:picLocks noChangeAspect="1"/>
            </p:cNvPicPr>
            <p:nvPr/>
          </p:nvPicPr>
          <p:blipFill>
            <a:blip r:embed="rId5"/>
            <a:stretch>
              <a:fillRect/>
            </a:stretch>
          </p:blipFill>
          <p:spPr>
            <a:xfrm>
              <a:off x="6760990" y="2253068"/>
              <a:ext cx="1143000" cy="1143000"/>
            </a:xfrm>
            <a:prstGeom prst="rect">
              <a:avLst/>
            </a:prstGeom>
          </p:spPr>
        </p:pic>
        <p:cxnSp>
          <p:nvCxnSpPr>
            <p:cNvPr id="25" name="Straight Arrow Connector 24"/>
            <p:cNvCxnSpPr/>
            <p:nvPr/>
          </p:nvCxnSpPr>
          <p:spPr>
            <a:xfrm flipV="1">
              <a:off x="5617990" y="2862668"/>
              <a:ext cx="914400" cy="381000"/>
            </a:xfrm>
            <a:prstGeom prst="straightConnector1">
              <a:avLst/>
            </a:prstGeom>
            <a:ln w="38100" cmpd="sng">
              <a:solidFill>
                <a:srgbClr val="1F497D"/>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rot="20281783">
              <a:off x="5016103" y="2632046"/>
              <a:ext cx="16902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t>2 LSTMs</a:t>
              </a:r>
            </a:p>
          </p:txBody>
        </p:sp>
        <p:sp>
          <p:nvSpPr>
            <p:cNvPr id="44" name="TextBox 43"/>
            <p:cNvSpPr txBox="1"/>
            <p:nvPr/>
          </p:nvSpPr>
          <p:spPr>
            <a:xfrm>
              <a:off x="6075190" y="3243668"/>
              <a:ext cx="2667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Gill Sans MT"/>
                </a:rPr>
                <a:t>Language Translation</a:t>
              </a:r>
            </a:p>
          </p:txBody>
        </p:sp>
      </p:grpSp>
      <p:grpSp>
        <p:nvGrpSpPr>
          <p:cNvPr id="7" name="Group 6">
            <a:extLst>
              <a:ext uri="{FF2B5EF4-FFF2-40B4-BE49-F238E27FC236}">
                <a16:creationId xmlns:a16="http://schemas.microsoft.com/office/drawing/2014/main" id="{C67ADE98-1B8B-E442-B4D1-C13216050E3C}"/>
              </a:ext>
            </a:extLst>
          </p:cNvPr>
          <p:cNvGrpSpPr/>
          <p:nvPr/>
        </p:nvGrpSpPr>
        <p:grpSpPr>
          <a:xfrm>
            <a:off x="5758020" y="4068053"/>
            <a:ext cx="3266658" cy="1342969"/>
            <a:chOff x="5170732" y="4068053"/>
            <a:chExt cx="3266658" cy="1342969"/>
          </a:xfrm>
        </p:grpSpPr>
        <p:pic>
          <p:nvPicPr>
            <p:cNvPr id="38" name="Picture 37"/>
            <p:cNvPicPr>
              <a:picLocks noChangeAspect="1"/>
            </p:cNvPicPr>
            <p:nvPr/>
          </p:nvPicPr>
          <p:blipFill>
            <a:blip r:embed="rId6"/>
            <a:stretch>
              <a:fillRect/>
            </a:stretch>
          </p:blipFill>
          <p:spPr>
            <a:xfrm>
              <a:off x="6862590" y="4183468"/>
              <a:ext cx="889000" cy="889000"/>
            </a:xfrm>
            <a:prstGeom prst="rect">
              <a:avLst/>
            </a:prstGeom>
          </p:spPr>
        </p:pic>
        <p:sp>
          <p:nvSpPr>
            <p:cNvPr id="43" name="TextBox 42"/>
            <p:cNvSpPr txBox="1"/>
            <p:nvPr/>
          </p:nvSpPr>
          <p:spPr>
            <a:xfrm>
              <a:off x="6172200" y="5072468"/>
              <a:ext cx="22651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Gill Sans MT"/>
                </a:rPr>
                <a:t>Image Captioning</a:t>
              </a:r>
            </a:p>
          </p:txBody>
        </p:sp>
        <p:cxnSp>
          <p:nvCxnSpPr>
            <p:cNvPr id="45" name="Straight Arrow Connector 44"/>
            <p:cNvCxnSpPr/>
            <p:nvPr/>
          </p:nvCxnSpPr>
          <p:spPr>
            <a:xfrm>
              <a:off x="5389390" y="4310468"/>
              <a:ext cx="914400" cy="381000"/>
            </a:xfrm>
            <a:prstGeom prst="straightConnector1">
              <a:avLst/>
            </a:prstGeom>
            <a:ln w="38100" cmpd="sng">
              <a:solidFill>
                <a:srgbClr val="1F497D"/>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rot="1399497">
              <a:off x="5170732" y="4068053"/>
              <a:ext cx="154605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t>3 RCNN</a:t>
              </a:r>
            </a:p>
          </p:txBody>
        </p:sp>
      </p:grpSp>
      <p:pic>
        <p:nvPicPr>
          <p:cNvPr id="24" name="Picture 23" descr="safari.png"/>
          <p:cNvPicPr>
            <a:picLocks noChangeAspect="1"/>
          </p:cNvPicPr>
          <p:nvPr/>
        </p:nvPicPr>
        <p:blipFill>
          <a:blip r:embed="rId7" cstate="print"/>
          <a:stretch>
            <a:fillRect/>
          </a:stretch>
        </p:blipFill>
        <p:spPr>
          <a:xfrm>
            <a:off x="76200" y="6580445"/>
            <a:ext cx="959296" cy="277563"/>
          </a:xfrm>
          <a:prstGeom prst="rect">
            <a:avLst/>
          </a:prstGeom>
        </p:spPr>
      </p:pic>
      <p:grpSp>
        <p:nvGrpSpPr>
          <p:cNvPr id="26" name="Group 25">
            <a:extLst>
              <a:ext uri="{FF2B5EF4-FFF2-40B4-BE49-F238E27FC236}">
                <a16:creationId xmlns:a16="http://schemas.microsoft.com/office/drawing/2014/main" id="{728D0EC9-A5FF-EF49-9065-E63C4F1F200F}"/>
              </a:ext>
            </a:extLst>
          </p:cNvPr>
          <p:cNvGrpSpPr/>
          <p:nvPr/>
        </p:nvGrpSpPr>
        <p:grpSpPr>
          <a:xfrm>
            <a:off x="3037210" y="2414650"/>
            <a:ext cx="3091868" cy="2246806"/>
            <a:chOff x="5380192" y="4385166"/>
            <a:chExt cx="3091868" cy="2246806"/>
          </a:xfrm>
        </p:grpSpPr>
        <p:sp>
          <p:nvSpPr>
            <p:cNvPr id="27" name="TextBox 26">
              <a:extLst>
                <a:ext uri="{FF2B5EF4-FFF2-40B4-BE49-F238E27FC236}">
                  <a16:creationId xmlns:a16="http://schemas.microsoft.com/office/drawing/2014/main" id="{48727FEC-3FA4-3E4F-83C7-BAE3582E5637}"/>
                </a:ext>
              </a:extLst>
            </p:cNvPr>
            <p:cNvSpPr txBox="1"/>
            <p:nvPr/>
          </p:nvSpPr>
          <p:spPr>
            <a:xfrm>
              <a:off x="5380192" y="6170307"/>
              <a:ext cx="30918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Google Edge TPU</a:t>
              </a:r>
            </a:p>
          </p:txBody>
        </p:sp>
        <p:pic>
          <p:nvPicPr>
            <p:cNvPr id="28" name="Picture 27">
              <a:extLst>
                <a:ext uri="{FF2B5EF4-FFF2-40B4-BE49-F238E27FC236}">
                  <a16:creationId xmlns:a16="http://schemas.microsoft.com/office/drawing/2014/main" id="{FB386743-9593-C343-B987-372F277CC027}"/>
                </a:ext>
              </a:extLst>
            </p:cNvPr>
            <p:cNvPicPr>
              <a:picLocks noChangeAspect="1"/>
            </p:cNvPicPr>
            <p:nvPr/>
          </p:nvPicPr>
          <p:blipFill>
            <a:blip r:embed="rId8"/>
            <a:stretch>
              <a:fillRect/>
            </a:stretch>
          </p:blipFill>
          <p:spPr>
            <a:xfrm>
              <a:off x="5841742" y="4385166"/>
              <a:ext cx="2057400" cy="2057400"/>
            </a:xfrm>
            <a:prstGeom prst="rect">
              <a:avLst/>
            </a:prstGeom>
          </p:spPr>
        </p:pic>
      </p:grpSp>
      <p:sp>
        <p:nvSpPr>
          <p:cNvPr id="4" name="Slide Number Placeholder 2">
            <a:extLst>
              <a:ext uri="{FF2B5EF4-FFF2-40B4-BE49-F238E27FC236}">
                <a16:creationId xmlns:a16="http://schemas.microsoft.com/office/drawing/2014/main" id="{84AFF43C-D1C4-78FD-6E7F-7DCBF207A329}"/>
              </a:ext>
            </a:extLst>
          </p:cNvPr>
          <p:cNvSpPr txBox="1">
            <a:spLocks/>
          </p:cNvSpPr>
          <p:nvPr/>
        </p:nvSpPr>
        <p:spPr>
          <a:xfrm>
            <a:off x="7006213" y="641342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63</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033454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14400"/>
          </a:xfrm>
        </p:spPr>
        <p:txBody>
          <a:bodyPr/>
          <a:lstStyle/>
          <a:p>
            <a:r>
              <a:rPr lang="en-US" sz="4000" dirty="0">
                <a:latin typeface="Gill Sans MT"/>
                <a:cs typeface="Gill Sans MT"/>
              </a:rPr>
              <a:t>Diversity Across the Models</a:t>
            </a:r>
          </a:p>
        </p:txBody>
      </p:sp>
      <p:sp>
        <p:nvSpPr>
          <p:cNvPr id="3" name="Content Placeholder 2"/>
          <p:cNvSpPr>
            <a:spLocks noGrp="1"/>
          </p:cNvSpPr>
          <p:nvPr>
            <p:ph idx="1"/>
          </p:nvPr>
        </p:nvSpPr>
        <p:spPr>
          <a:xfrm>
            <a:off x="152400" y="914400"/>
            <a:ext cx="8610600" cy="5562600"/>
          </a:xfrm>
        </p:spPr>
        <p:txBody>
          <a:bodyPr>
            <a:noAutofit/>
          </a:bodyPr>
          <a:lstStyle/>
          <a:p>
            <a:pPr marL="457200" lvl="1" indent="0">
              <a:buNone/>
            </a:pPr>
            <a:endParaRPr lang="en-US" sz="2400" dirty="0">
              <a:solidFill>
                <a:srgbClr val="595959"/>
              </a:solidFill>
              <a:latin typeface="Gill Sans MT"/>
              <a:cs typeface="Gill Sans MT"/>
            </a:endParaRPr>
          </a:p>
          <a:p>
            <a:pPr lvl="2"/>
            <a:endParaRPr lang="en-US" sz="1800" dirty="0">
              <a:solidFill>
                <a:srgbClr val="595959"/>
              </a:solidFill>
              <a:latin typeface="Gill Sans MT"/>
              <a:cs typeface="Gill Sans MT"/>
            </a:endParaRPr>
          </a:p>
          <a:p>
            <a:pPr marL="914400" lvl="2" indent="0">
              <a:buNone/>
            </a:pPr>
            <a:endParaRPr lang="en-US" sz="1400" dirty="0">
              <a:solidFill>
                <a:srgbClr val="0000FF"/>
              </a:solidFill>
              <a:latin typeface="Gill Sans MT"/>
              <a:cs typeface="Gill Sans MT"/>
            </a:endParaRPr>
          </a:p>
          <a:p>
            <a:pPr lvl="1"/>
            <a:endParaRPr lang="en-US" sz="1600" dirty="0">
              <a:latin typeface="Gill Sans MT"/>
              <a:cs typeface="Gill Sans MT"/>
            </a:endParaRPr>
          </a:p>
        </p:txBody>
      </p:sp>
      <p:sp>
        <p:nvSpPr>
          <p:cNvPr id="16" name="Rectangle 15"/>
          <p:cNvSpPr/>
          <p:nvPr/>
        </p:nvSpPr>
        <p:spPr>
          <a:xfrm>
            <a:off x="0" y="9144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497D"/>
                </a:solidFill>
                <a:effectLst/>
                <a:uLnTx/>
                <a:uFillTx/>
                <a:latin typeface="Gill Sans MT"/>
                <a:ea typeface="+mn-ea"/>
                <a:cs typeface="Gill Sans MT"/>
              </a:rPr>
              <a:t>Insight 1</a:t>
            </a:r>
            <a: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t>: there is</a:t>
            </a:r>
            <a:r>
              <a:rPr kumimoji="0" lang="en-US" sz="2600" b="1" i="0" u="none" strike="noStrike" kern="1200" cap="none" spc="0" normalizeH="0" baseline="0" noProof="0" dirty="0">
                <a:ln>
                  <a:noFill/>
                </a:ln>
                <a:solidFill>
                  <a:srgbClr val="C00000"/>
                </a:solidFill>
                <a:effectLst/>
                <a:uLnTx/>
                <a:uFillTx/>
                <a:latin typeface="Gill Sans MT"/>
                <a:ea typeface="+mn-ea"/>
                <a:cs typeface="Gill Sans MT"/>
              </a:rPr>
              <a:t> significant variation </a:t>
            </a:r>
            <a: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t>in terms of </a:t>
            </a:r>
            <a:b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br>
            <a:r>
              <a:rPr kumimoji="0" lang="en-US" sz="2600" b="1" i="0" u="sng" strike="noStrike" kern="1200" cap="none" spc="0" normalizeH="0" baseline="0" noProof="0" dirty="0">
                <a:ln>
                  <a:noFill/>
                </a:ln>
                <a:solidFill>
                  <a:srgbClr val="000000"/>
                </a:solidFill>
                <a:effectLst/>
                <a:uLnTx/>
                <a:uFillTx/>
                <a:latin typeface="Gill Sans MT"/>
                <a:ea typeface="+mn-ea"/>
                <a:cs typeface="Gill Sans MT"/>
              </a:rPr>
              <a:t>layer characteristics</a:t>
            </a:r>
            <a: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t> </a:t>
            </a:r>
            <a:r>
              <a:rPr kumimoji="0" lang="en-US" sz="2600" b="1" i="0" u="none" strike="noStrike" kern="1200" cap="none" spc="0" normalizeH="0" baseline="0" noProof="0" dirty="0">
                <a:ln>
                  <a:noFill/>
                </a:ln>
                <a:solidFill>
                  <a:srgbClr val="0000FF"/>
                </a:solidFill>
                <a:effectLst/>
                <a:uLnTx/>
                <a:uFillTx/>
                <a:latin typeface="Gill Sans MT"/>
                <a:ea typeface="+mn-ea"/>
                <a:cs typeface="Gill Sans MT"/>
              </a:rPr>
              <a:t>across the models</a:t>
            </a:r>
          </a:p>
        </p:txBody>
      </p:sp>
      <p:graphicFrame>
        <p:nvGraphicFramePr>
          <p:cNvPr id="14" name="Chart 13"/>
          <p:cNvGraphicFramePr>
            <a:graphicFrameLocks/>
          </p:cNvGraphicFramePr>
          <p:nvPr/>
        </p:nvGraphicFramePr>
        <p:xfrm>
          <a:off x="546240" y="2542401"/>
          <a:ext cx="8162544" cy="3236976"/>
        </p:xfrm>
        <a:graphic>
          <a:graphicData uri="http://schemas.openxmlformats.org/drawingml/2006/chart">
            <c:chart xmlns:c="http://schemas.openxmlformats.org/drawingml/2006/chart" xmlns:r="http://schemas.openxmlformats.org/officeDocument/2006/relationships" r:id="rId3"/>
          </a:graphicData>
        </a:graphic>
      </p:graphicFrame>
      <p:sp>
        <p:nvSpPr>
          <p:cNvPr id="7" name="Shape 6"/>
          <p:cNvSpPr/>
          <p:nvPr/>
        </p:nvSpPr>
        <p:spPr>
          <a:xfrm>
            <a:off x="4965840" y="4800600"/>
            <a:ext cx="1905000" cy="581799"/>
          </a:xfrm>
          <a:prstGeom prst="ellipse">
            <a:avLst/>
          </a:prstGeom>
          <a:solidFill>
            <a:schemeClr val="bg1">
              <a:lumMod val="65000"/>
              <a:alpha val="38823"/>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Gill Sans MT"/>
              <a:ea typeface="Twentieth Century"/>
              <a:cs typeface="Gill Sans MT"/>
              <a:sym typeface="Twentieth Century"/>
            </a:endParaRPr>
          </a:p>
        </p:txBody>
      </p:sp>
      <p:sp>
        <p:nvSpPr>
          <p:cNvPr id="8" name="Rectangle 7"/>
          <p:cNvSpPr/>
          <p:nvPr/>
        </p:nvSpPr>
        <p:spPr>
          <a:xfrm>
            <a:off x="6032640" y="5867400"/>
            <a:ext cx="2730360"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Layers from </a:t>
            </a:r>
            <a:br>
              <a:rPr kumimoji="0" lang="en-US" sz="1800" b="1" i="0" u="none" strike="noStrike" kern="1200" cap="none" spc="0" normalizeH="0" baseline="0" noProof="0" dirty="0">
                <a:ln>
                  <a:noFill/>
                </a:ln>
                <a:solidFill>
                  <a:prstClr val="black"/>
                </a:solidFill>
                <a:effectLst/>
                <a:uLnTx/>
                <a:uFillTx/>
                <a:latin typeface="Gill Sans MT"/>
                <a:ea typeface="+mn-ea"/>
                <a:cs typeface="Gill Sans MT"/>
              </a:rPr>
            </a:b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LSTMs and Transducers</a:t>
            </a:r>
          </a:p>
        </p:txBody>
      </p:sp>
      <p:cxnSp>
        <p:nvCxnSpPr>
          <p:cNvPr id="9" name="Straight Arrow Connector 8"/>
          <p:cNvCxnSpPr/>
          <p:nvPr/>
        </p:nvCxnSpPr>
        <p:spPr>
          <a:xfrm>
            <a:off x="6553200" y="5410200"/>
            <a:ext cx="533400" cy="457200"/>
          </a:xfrm>
          <a:prstGeom prst="straightConnector1">
            <a:avLst/>
          </a:prstGeom>
          <a:ln w="28575" cmpd="sng">
            <a:solidFill>
              <a:schemeClr val="tx1"/>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pic>
        <p:nvPicPr>
          <p:cNvPr id="10" name="Picture 9" descr="safari.png"/>
          <p:cNvPicPr>
            <a:picLocks noChangeAspect="1"/>
          </p:cNvPicPr>
          <p:nvPr/>
        </p:nvPicPr>
        <p:blipFill>
          <a:blip r:embed="rId4" cstate="print"/>
          <a:stretch>
            <a:fillRect/>
          </a:stretch>
        </p:blipFill>
        <p:spPr>
          <a:xfrm>
            <a:off x="76200" y="6580445"/>
            <a:ext cx="959296" cy="277563"/>
          </a:xfrm>
          <a:prstGeom prst="rect">
            <a:avLst/>
          </a:prstGeom>
        </p:spPr>
      </p:pic>
      <p:sp>
        <p:nvSpPr>
          <p:cNvPr id="11" name="Shape 6"/>
          <p:cNvSpPr/>
          <p:nvPr/>
        </p:nvSpPr>
        <p:spPr>
          <a:xfrm>
            <a:off x="1524000" y="2819401"/>
            <a:ext cx="4101960" cy="1981199"/>
          </a:xfrm>
          <a:prstGeom prst="ellipse">
            <a:avLst/>
          </a:prstGeom>
          <a:solidFill>
            <a:schemeClr val="bg1">
              <a:lumMod val="65000"/>
              <a:alpha val="38823"/>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Gill Sans MT"/>
              <a:ea typeface="Twentieth Century"/>
              <a:cs typeface="Gill Sans MT"/>
              <a:sym typeface="Twentieth Century"/>
            </a:endParaRPr>
          </a:p>
        </p:txBody>
      </p:sp>
      <p:sp>
        <p:nvSpPr>
          <p:cNvPr id="13" name="Rectangle 12"/>
          <p:cNvSpPr/>
          <p:nvPr/>
        </p:nvSpPr>
        <p:spPr>
          <a:xfrm>
            <a:off x="4953000" y="1981200"/>
            <a:ext cx="2994102"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Layers from </a:t>
            </a:r>
            <a:br>
              <a:rPr kumimoji="0" lang="en-US" sz="1800" b="1" i="0" u="none" strike="noStrike" kern="1200" cap="none" spc="0" normalizeH="0" baseline="0" noProof="0" dirty="0">
                <a:ln>
                  <a:noFill/>
                </a:ln>
                <a:solidFill>
                  <a:prstClr val="black"/>
                </a:solidFill>
                <a:effectLst/>
                <a:uLnTx/>
                <a:uFillTx/>
                <a:latin typeface="Gill Sans MT"/>
                <a:ea typeface="+mn-ea"/>
                <a:cs typeface="Gill Sans MT"/>
              </a:rPr>
            </a:b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CNNs and RCNNs</a:t>
            </a:r>
          </a:p>
        </p:txBody>
      </p:sp>
      <p:cxnSp>
        <p:nvCxnSpPr>
          <p:cNvPr id="15" name="Straight Arrow Connector 14"/>
          <p:cNvCxnSpPr/>
          <p:nvPr/>
        </p:nvCxnSpPr>
        <p:spPr>
          <a:xfrm flipV="1">
            <a:off x="4800600" y="2514600"/>
            <a:ext cx="609600" cy="457200"/>
          </a:xfrm>
          <a:prstGeom prst="straightConnector1">
            <a:avLst/>
          </a:prstGeom>
          <a:ln w="28575" cmpd="sng">
            <a:solidFill>
              <a:schemeClr val="tx1"/>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 name="Slide Number Placeholder 2">
            <a:extLst>
              <a:ext uri="{FF2B5EF4-FFF2-40B4-BE49-F238E27FC236}">
                <a16:creationId xmlns:a16="http://schemas.microsoft.com/office/drawing/2014/main" id="{7242D077-E0B9-E1D1-1AC2-6CF05D748AF3}"/>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64</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790307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1"/>
          <p:cNvSpPr>
            <a:spLocks noGrp="1"/>
          </p:cNvSpPr>
          <p:nvPr>
            <p:ph type="title"/>
          </p:nvPr>
        </p:nvSpPr>
        <p:spPr>
          <a:xfrm>
            <a:off x="0" y="-76200"/>
            <a:ext cx="9144000" cy="914400"/>
          </a:xfrm>
        </p:spPr>
        <p:txBody>
          <a:bodyPr/>
          <a:lstStyle/>
          <a:p>
            <a:r>
              <a:rPr lang="en-US" sz="4000" dirty="0">
                <a:cs typeface="Gill Sans MT"/>
              </a:rPr>
              <a:t>Diversity Within the Models</a:t>
            </a:r>
            <a:endParaRPr lang="en-US" sz="4000" dirty="0">
              <a:latin typeface="Gill Sans MT"/>
              <a:cs typeface="Gill Sans MT"/>
            </a:endParaRPr>
          </a:p>
        </p:txBody>
      </p:sp>
      <p:sp>
        <p:nvSpPr>
          <p:cNvPr id="20" name="Rectangle 19"/>
          <p:cNvSpPr/>
          <p:nvPr/>
        </p:nvSpPr>
        <p:spPr>
          <a:xfrm>
            <a:off x="342900" y="2132799"/>
            <a:ext cx="84582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For example, our analysis of edge CNN models shows: </a:t>
            </a:r>
            <a:endParaRPr kumimoji="0" lang="en-US" sz="2400" b="1" i="0" u="none" strike="noStrike" kern="1200" cap="none" spc="0" normalizeH="0" baseline="0" noProof="0" dirty="0">
              <a:ln>
                <a:noFill/>
              </a:ln>
              <a:solidFill>
                <a:srgbClr val="C00000"/>
              </a:solidFill>
              <a:effectLst/>
              <a:uLnTx/>
              <a:uFillTx/>
              <a:latin typeface="Gill Sans MT"/>
              <a:ea typeface="+mn-ea"/>
              <a:cs typeface="Gill Sans MT"/>
            </a:endParaRPr>
          </a:p>
        </p:txBody>
      </p:sp>
      <p:sp>
        <p:nvSpPr>
          <p:cNvPr id="18" name="TextBox 17"/>
          <p:cNvSpPr txBox="1"/>
          <p:nvPr/>
        </p:nvSpPr>
        <p:spPr>
          <a:xfrm>
            <a:off x="50526" y="2487717"/>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1</a:t>
            </a:r>
          </a:p>
        </p:txBody>
      </p:sp>
      <p:sp>
        <p:nvSpPr>
          <p:cNvPr id="27" name="TextBox 26"/>
          <p:cNvSpPr txBox="1"/>
          <p:nvPr/>
        </p:nvSpPr>
        <p:spPr>
          <a:xfrm>
            <a:off x="33715" y="3775914"/>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2</a:t>
            </a: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23" name="Rectangle 22"/>
          <p:cNvSpPr/>
          <p:nvPr/>
        </p:nvSpPr>
        <p:spPr>
          <a:xfrm>
            <a:off x="-25674" y="94536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497D"/>
                </a:solidFill>
                <a:effectLst/>
                <a:uLnTx/>
                <a:uFillTx/>
                <a:latin typeface="Gill Sans MT"/>
                <a:ea typeface="+mn-ea"/>
                <a:cs typeface="Gill Sans MT"/>
              </a:rPr>
              <a:t>Insight 2</a:t>
            </a:r>
            <a: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t>: even </a:t>
            </a:r>
            <a:r>
              <a:rPr kumimoji="0" lang="en-US" sz="2600" b="1" i="0" u="none" strike="noStrike" kern="1200" cap="none" spc="0" normalizeH="0" baseline="0" noProof="0" dirty="0">
                <a:ln>
                  <a:noFill/>
                </a:ln>
                <a:solidFill>
                  <a:srgbClr val="0000FF"/>
                </a:solidFill>
                <a:effectLst/>
                <a:uLnTx/>
                <a:uFillTx/>
                <a:latin typeface="Gill Sans MT"/>
                <a:ea typeface="+mn-ea"/>
                <a:cs typeface="Gill Sans MT"/>
              </a:rPr>
              <a:t>within</a:t>
            </a:r>
            <a: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t> each model, layers exhibit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C00000"/>
                </a:solidFill>
                <a:effectLst/>
                <a:uLnTx/>
                <a:uFillTx/>
                <a:latin typeface="Gill Sans MT"/>
                <a:ea typeface="+mn-ea"/>
                <a:cs typeface="Gill Sans MT"/>
              </a:rPr>
              <a:t>significant variation </a:t>
            </a:r>
            <a: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t>in terms of layer characteristics</a:t>
            </a:r>
            <a:endParaRPr kumimoji="0" lang="en-US" sz="2600" b="1" i="0" u="none" strike="noStrike" kern="1200" cap="none" spc="0" normalizeH="0" baseline="0" noProof="0" dirty="0">
              <a:ln>
                <a:noFill/>
              </a:ln>
              <a:solidFill>
                <a:srgbClr val="0000FF"/>
              </a:solidFill>
              <a:effectLst/>
              <a:uLnTx/>
              <a:uFillTx/>
              <a:latin typeface="Gill Sans MT"/>
              <a:ea typeface="+mn-ea"/>
              <a:cs typeface="Gill Sans MT"/>
            </a:endParaRPr>
          </a:p>
        </p:txBody>
      </p:sp>
      <p:graphicFrame>
        <p:nvGraphicFramePr>
          <p:cNvPr id="46" name="Chart 45">
            <a:extLst>
              <a:ext uri="{FF2B5EF4-FFF2-40B4-BE49-F238E27FC236}">
                <a16:creationId xmlns:a16="http://schemas.microsoft.com/office/drawing/2014/main" id="{89F66459-07FF-704F-BEE4-E8D56557CA28}"/>
              </a:ext>
            </a:extLst>
          </p:cNvPr>
          <p:cNvGraphicFramePr>
            <a:graphicFrameLocks/>
          </p:cNvGraphicFramePr>
          <p:nvPr/>
        </p:nvGraphicFramePr>
        <p:xfrm>
          <a:off x="-25674" y="2594661"/>
          <a:ext cx="4572000" cy="2577500"/>
        </p:xfrm>
        <a:graphic>
          <a:graphicData uri="http://schemas.openxmlformats.org/drawingml/2006/chart">
            <c:chart xmlns:c="http://schemas.openxmlformats.org/drawingml/2006/chart" xmlns:r="http://schemas.openxmlformats.org/officeDocument/2006/relationships" r:id="rId4"/>
          </a:graphicData>
        </a:graphic>
      </p:graphicFrame>
      <p:grpSp>
        <p:nvGrpSpPr>
          <p:cNvPr id="47" name="Group 46">
            <a:extLst>
              <a:ext uri="{FF2B5EF4-FFF2-40B4-BE49-F238E27FC236}">
                <a16:creationId xmlns:a16="http://schemas.microsoft.com/office/drawing/2014/main" id="{064D1AA3-0F57-CD4A-A9C8-CB56ECBD228D}"/>
              </a:ext>
            </a:extLst>
          </p:cNvPr>
          <p:cNvGrpSpPr/>
          <p:nvPr/>
        </p:nvGrpSpPr>
        <p:grpSpPr>
          <a:xfrm>
            <a:off x="1166311" y="3627425"/>
            <a:ext cx="3189515" cy="932685"/>
            <a:chOff x="1230085" y="1447800"/>
            <a:chExt cx="3189515" cy="932685"/>
          </a:xfrm>
        </p:grpSpPr>
        <p:sp>
          <p:nvSpPr>
            <p:cNvPr id="48" name="Rounded Rectangle 47">
              <a:extLst>
                <a:ext uri="{FF2B5EF4-FFF2-40B4-BE49-F238E27FC236}">
                  <a16:creationId xmlns:a16="http://schemas.microsoft.com/office/drawing/2014/main" id="{63915C18-60E5-E94C-854A-20EE478DA660}"/>
                </a:ext>
              </a:extLst>
            </p:cNvPr>
            <p:cNvSpPr/>
            <p:nvPr/>
          </p:nvSpPr>
          <p:spPr bwMode="auto">
            <a:xfrm>
              <a:off x="3429000" y="1694685"/>
              <a:ext cx="990600" cy="685800"/>
            </a:xfrm>
            <a:prstGeom prst="roundRect">
              <a:avLst/>
            </a:prstGeom>
            <a:solidFill>
              <a:schemeClr val="lt1">
                <a:alpha val="0"/>
              </a:schemeClr>
            </a:solidFill>
            <a:ln w="38100" cmpd="sng">
              <a:solidFill>
                <a:schemeClr val="accent2"/>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50" name="Rounded Rectangle 49">
              <a:extLst>
                <a:ext uri="{FF2B5EF4-FFF2-40B4-BE49-F238E27FC236}">
                  <a16:creationId xmlns:a16="http://schemas.microsoft.com/office/drawing/2014/main" id="{5879BFA2-420D-4743-B01C-5AE31A8115FC}"/>
                </a:ext>
              </a:extLst>
            </p:cNvPr>
            <p:cNvSpPr/>
            <p:nvPr/>
          </p:nvSpPr>
          <p:spPr bwMode="auto">
            <a:xfrm>
              <a:off x="1230085" y="1447800"/>
              <a:ext cx="990600" cy="685800"/>
            </a:xfrm>
            <a:prstGeom prst="roundRect">
              <a:avLst/>
            </a:prstGeom>
            <a:solidFill>
              <a:schemeClr val="lt1">
                <a:alpha val="0"/>
              </a:schemeClr>
            </a:solidFill>
            <a:ln w="38100" cmpd="sng">
              <a:solidFill>
                <a:schemeClr val="accent2"/>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grpSp>
      <p:graphicFrame>
        <p:nvGraphicFramePr>
          <p:cNvPr id="53" name="Chart 52">
            <a:extLst>
              <a:ext uri="{FF2B5EF4-FFF2-40B4-BE49-F238E27FC236}">
                <a16:creationId xmlns:a16="http://schemas.microsoft.com/office/drawing/2014/main" id="{B237B0FF-BF9C-BB47-AAD5-580D7A9A9D41}"/>
              </a:ext>
            </a:extLst>
          </p:cNvPr>
          <p:cNvGraphicFramePr>
            <a:graphicFrameLocks/>
          </p:cNvGraphicFramePr>
          <p:nvPr/>
        </p:nvGraphicFramePr>
        <p:xfrm>
          <a:off x="4462272" y="2796617"/>
          <a:ext cx="4681728" cy="2391771"/>
        </p:xfrm>
        <a:graphic>
          <a:graphicData uri="http://schemas.openxmlformats.org/drawingml/2006/chart">
            <c:chart xmlns:c="http://schemas.openxmlformats.org/drawingml/2006/chart" xmlns:r="http://schemas.openxmlformats.org/officeDocument/2006/relationships" r:id="rId5"/>
          </a:graphicData>
        </a:graphic>
      </p:graphicFrame>
      <p:sp>
        <p:nvSpPr>
          <p:cNvPr id="57" name="Rectangle 56">
            <a:extLst>
              <a:ext uri="{FF2B5EF4-FFF2-40B4-BE49-F238E27FC236}">
                <a16:creationId xmlns:a16="http://schemas.microsoft.com/office/drawing/2014/main" id="{55C3E561-DA5A-E843-8E03-B446ADEF3F3C}"/>
              </a:ext>
            </a:extLst>
          </p:cNvPr>
          <p:cNvSpPr/>
          <p:nvPr/>
        </p:nvSpPr>
        <p:spPr>
          <a:xfrm>
            <a:off x="-25674" y="5869871"/>
            <a:ext cx="9169674" cy="461665"/>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Variation in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FLOP/Byte: </a:t>
            </a: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up to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244x</a:t>
            </a: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 across layers</a:t>
            </a:r>
          </a:p>
        </p:txBody>
      </p:sp>
      <p:sp>
        <p:nvSpPr>
          <p:cNvPr id="58" name="Rounded Rectangle 57">
            <a:extLst>
              <a:ext uri="{FF2B5EF4-FFF2-40B4-BE49-F238E27FC236}">
                <a16:creationId xmlns:a16="http://schemas.microsoft.com/office/drawing/2014/main" id="{15F8C434-3BB6-3442-93DD-EFCD378945D3}"/>
              </a:ext>
            </a:extLst>
          </p:cNvPr>
          <p:cNvSpPr/>
          <p:nvPr/>
        </p:nvSpPr>
        <p:spPr bwMode="auto">
          <a:xfrm>
            <a:off x="5919715" y="3452961"/>
            <a:ext cx="990600" cy="685800"/>
          </a:xfrm>
          <a:prstGeom prst="roundRect">
            <a:avLst/>
          </a:prstGeom>
          <a:solidFill>
            <a:schemeClr val="lt1">
              <a:alpha val="0"/>
            </a:schemeClr>
          </a:solidFill>
          <a:ln w="38100" cmpd="sng">
            <a:solidFill>
              <a:schemeClr val="accent2"/>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59" name="Rounded Rectangle 58">
            <a:extLst>
              <a:ext uri="{FF2B5EF4-FFF2-40B4-BE49-F238E27FC236}">
                <a16:creationId xmlns:a16="http://schemas.microsoft.com/office/drawing/2014/main" id="{7F9AAB31-AD36-5D44-B004-0EEC8C56B9CB}"/>
              </a:ext>
            </a:extLst>
          </p:cNvPr>
          <p:cNvSpPr/>
          <p:nvPr/>
        </p:nvSpPr>
        <p:spPr bwMode="auto">
          <a:xfrm>
            <a:off x="7016761" y="3930212"/>
            <a:ext cx="990600" cy="685800"/>
          </a:xfrm>
          <a:prstGeom prst="roundRect">
            <a:avLst/>
          </a:prstGeom>
          <a:solidFill>
            <a:schemeClr val="lt1">
              <a:alpha val="0"/>
            </a:schemeClr>
          </a:solidFill>
          <a:ln w="38100" cmpd="sng">
            <a:solidFill>
              <a:schemeClr val="accent2"/>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60" name="Rectangle 59">
            <a:extLst>
              <a:ext uri="{FF2B5EF4-FFF2-40B4-BE49-F238E27FC236}">
                <a16:creationId xmlns:a16="http://schemas.microsoft.com/office/drawing/2014/main" id="{27255C45-7B86-5745-B1B2-7E93DF5FBD83}"/>
              </a:ext>
            </a:extLst>
          </p:cNvPr>
          <p:cNvSpPr/>
          <p:nvPr/>
        </p:nvSpPr>
        <p:spPr>
          <a:xfrm>
            <a:off x="-25674" y="5248258"/>
            <a:ext cx="9169674" cy="461665"/>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Variation in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MAC intensity: </a:t>
            </a: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up to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200x</a:t>
            </a: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 across layers</a:t>
            </a:r>
          </a:p>
        </p:txBody>
      </p:sp>
      <p:sp>
        <p:nvSpPr>
          <p:cNvPr id="2" name="Slide Number Placeholder 2">
            <a:extLst>
              <a:ext uri="{FF2B5EF4-FFF2-40B4-BE49-F238E27FC236}">
                <a16:creationId xmlns:a16="http://schemas.microsoft.com/office/drawing/2014/main" id="{8FD4198B-5A2F-E6BD-A83C-757089B8ECB9}"/>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65</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641542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1"/>
          <p:cNvSpPr>
            <a:spLocks noGrp="1"/>
          </p:cNvSpPr>
          <p:nvPr>
            <p:ph type="title"/>
          </p:nvPr>
        </p:nvSpPr>
        <p:spPr>
          <a:xfrm>
            <a:off x="0" y="-228600"/>
            <a:ext cx="9144000" cy="914400"/>
          </a:xfrm>
        </p:spPr>
        <p:txBody>
          <a:bodyPr/>
          <a:lstStyle/>
          <a:p>
            <a:r>
              <a:rPr lang="en-US" sz="4000" dirty="0">
                <a:latin typeface="Gill Sans MT"/>
                <a:cs typeface="Gill Sans MT"/>
              </a:rPr>
              <a:t>Mensa High-Level Overview</a:t>
            </a:r>
          </a:p>
        </p:txBody>
      </p:sp>
      <p:cxnSp>
        <p:nvCxnSpPr>
          <p:cNvPr id="137" name="Straight Arrow Connector 136"/>
          <p:cNvCxnSpPr>
            <a:cxnSpLocks/>
          </p:cNvCxnSpPr>
          <p:nvPr/>
        </p:nvCxnSpPr>
        <p:spPr>
          <a:xfrm flipV="1">
            <a:off x="4648200" y="1066800"/>
            <a:ext cx="0" cy="5167690"/>
          </a:xfrm>
          <a:prstGeom prst="straightConnector1">
            <a:avLst/>
          </a:prstGeom>
          <a:ln w="19050" cmpd="sng">
            <a:solidFill>
              <a:schemeClr val="tx1"/>
            </a:solidFill>
            <a:prstDash val="sysDash"/>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198932" y="482278"/>
            <a:ext cx="391261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Gill Sans MT"/>
              </a:rPr>
              <a:t>Edge TPU Accelerator</a:t>
            </a:r>
          </a:p>
        </p:txBody>
      </p:sp>
      <p:sp>
        <p:nvSpPr>
          <p:cNvPr id="102" name="TextBox 101"/>
          <p:cNvSpPr txBox="1"/>
          <p:nvPr/>
        </p:nvSpPr>
        <p:spPr>
          <a:xfrm>
            <a:off x="6213539" y="406078"/>
            <a:ext cx="1261884"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497D"/>
                </a:solidFill>
                <a:effectLst/>
                <a:uLnTx/>
                <a:uFillTx/>
                <a:latin typeface="Gill Sans MT"/>
                <a:ea typeface="+mn-ea"/>
                <a:cs typeface="Gill Sans MT"/>
              </a:rPr>
              <a:t>Mensa</a:t>
            </a:r>
          </a:p>
        </p:txBody>
      </p:sp>
      <p:grpSp>
        <p:nvGrpSpPr>
          <p:cNvPr id="39" name="Group 38">
            <a:extLst>
              <a:ext uri="{FF2B5EF4-FFF2-40B4-BE49-F238E27FC236}">
                <a16:creationId xmlns:a16="http://schemas.microsoft.com/office/drawing/2014/main" id="{5BA9A33F-5191-7179-6D06-3ADCF8338F28}"/>
              </a:ext>
            </a:extLst>
          </p:cNvPr>
          <p:cNvGrpSpPr/>
          <p:nvPr/>
        </p:nvGrpSpPr>
        <p:grpSpPr>
          <a:xfrm>
            <a:off x="140816" y="952978"/>
            <a:ext cx="4126384" cy="5314532"/>
            <a:chOff x="140816" y="952978"/>
            <a:chExt cx="4126384" cy="5314532"/>
          </a:xfrm>
        </p:grpSpPr>
        <p:sp>
          <p:nvSpPr>
            <p:cNvPr id="136" name="TextBox 135"/>
            <p:cNvSpPr txBox="1"/>
            <p:nvPr/>
          </p:nvSpPr>
          <p:spPr>
            <a:xfrm>
              <a:off x="800109" y="5867400"/>
              <a:ext cx="2933691"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Gill Sans MT"/>
                  <a:ea typeface="+mn-ea"/>
                  <a:cs typeface="Gill Sans MT"/>
                </a:rPr>
                <a:t>Monolithic Accelerator</a:t>
              </a:r>
            </a:p>
          </p:txBody>
        </p:sp>
        <p:cxnSp>
          <p:nvCxnSpPr>
            <p:cNvPr id="109" name="Straight Arrow Connector 108"/>
            <p:cNvCxnSpPr>
              <a:cxnSpLocks/>
            </p:cNvCxnSpPr>
            <p:nvPr/>
          </p:nvCxnSpPr>
          <p:spPr>
            <a:xfrm>
              <a:off x="2356192" y="2891297"/>
              <a:ext cx="0" cy="810322"/>
            </a:xfrm>
            <a:prstGeom prst="straightConnector1">
              <a:avLst/>
            </a:prstGeom>
            <a:noFill/>
            <a:ln w="57150" cap="flat" cmpd="sng" algn="ctr">
              <a:solidFill>
                <a:schemeClr val="tx1"/>
              </a:solidFill>
              <a:prstDash val="solid"/>
              <a:miter lim="800000"/>
              <a:headEnd type="none"/>
              <a:tailEnd type="arrow"/>
            </a:ln>
            <a:effectLst/>
          </p:spPr>
        </p:cxnSp>
        <p:grpSp>
          <p:nvGrpSpPr>
            <p:cNvPr id="138" name="Group 137"/>
            <p:cNvGrpSpPr/>
            <p:nvPr/>
          </p:nvGrpSpPr>
          <p:grpSpPr>
            <a:xfrm>
              <a:off x="990599" y="4571997"/>
              <a:ext cx="2667001" cy="1219202"/>
              <a:chOff x="1656735" y="4190999"/>
              <a:chExt cx="1696065" cy="914403"/>
            </a:xfrm>
          </p:grpSpPr>
          <p:sp>
            <p:nvSpPr>
              <p:cNvPr id="139" name="Rounded Rectangle 138"/>
              <p:cNvSpPr/>
              <p:nvPr/>
            </p:nvSpPr>
            <p:spPr>
              <a:xfrm>
                <a:off x="1656735" y="4191000"/>
                <a:ext cx="1696065" cy="914400"/>
              </a:xfrm>
              <a:prstGeom prst="roundRect">
                <a:avLst>
                  <a:gd name="adj" fmla="val 14768"/>
                </a:avLst>
              </a:prstGeom>
              <a:solidFill>
                <a:schemeClr val="lt1">
                  <a:alpha val="0"/>
                </a:schemeClr>
              </a:solidFill>
              <a:ln w="28575" cmpd="sng">
                <a:solidFill>
                  <a:srgbClr val="00000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Gill Sans MT"/>
                </a:endParaRPr>
              </a:p>
            </p:txBody>
          </p:sp>
          <p:grpSp>
            <p:nvGrpSpPr>
              <p:cNvPr id="140" name="Group 139"/>
              <p:cNvGrpSpPr/>
              <p:nvPr/>
            </p:nvGrpSpPr>
            <p:grpSpPr>
              <a:xfrm>
                <a:off x="1728012" y="4190999"/>
                <a:ext cx="380998" cy="914400"/>
                <a:chOff x="3778929" y="5410199"/>
                <a:chExt cx="670320" cy="1219200"/>
              </a:xfrm>
            </p:grpSpPr>
            <p:sp>
              <p:nvSpPr>
                <p:cNvPr id="225" name="Rounded Rectangle 224"/>
                <p:cNvSpPr/>
                <p:nvPr/>
              </p:nvSpPr>
              <p:spPr>
                <a:xfrm>
                  <a:off x="3778929" y="5486401"/>
                  <a:ext cx="670320" cy="1036983"/>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226" name="TextBox 225"/>
                <p:cNvSpPr txBox="1"/>
                <p:nvPr/>
              </p:nvSpPr>
              <p:spPr>
                <a:xfrm rot="16200000">
                  <a:off x="3503998" y="5795964"/>
                  <a:ext cx="1219200" cy="4476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Buffer</a:t>
                  </a:r>
                </a:p>
              </p:txBody>
            </p:sp>
          </p:grpSp>
          <p:grpSp>
            <p:nvGrpSpPr>
              <p:cNvPr id="141" name="Group 140"/>
              <p:cNvGrpSpPr/>
              <p:nvPr/>
            </p:nvGrpSpPr>
            <p:grpSpPr>
              <a:xfrm>
                <a:off x="2165557" y="4191002"/>
                <a:ext cx="359620" cy="914400"/>
                <a:chOff x="3655823" y="5410202"/>
                <a:chExt cx="476852" cy="1219200"/>
              </a:xfrm>
            </p:grpSpPr>
            <p:sp>
              <p:nvSpPr>
                <p:cNvPr id="223" name="Rounded Rectangle 222"/>
                <p:cNvSpPr/>
                <p:nvPr/>
              </p:nvSpPr>
              <p:spPr>
                <a:xfrm>
                  <a:off x="3655823" y="5486401"/>
                  <a:ext cx="476852" cy="1036983"/>
                </a:xfrm>
                <a:prstGeom prst="roundRect">
                  <a:avLst/>
                </a:prstGeom>
                <a:solidFill>
                  <a:schemeClr val="bg1">
                    <a:lumMod val="6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224" name="TextBox 223"/>
                <p:cNvSpPr txBox="1"/>
                <p:nvPr/>
              </p:nvSpPr>
              <p:spPr>
                <a:xfrm rot="16200000">
                  <a:off x="3267073" y="5851104"/>
                  <a:ext cx="1219200" cy="3373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Gill Sans MT"/>
                      <a:ea typeface="+mn-ea"/>
                      <a:cs typeface="Gill Sans MT"/>
                    </a:rPr>
                    <a:t>NoC</a:t>
                  </a:r>
                  <a:endParaRPr kumimoji="0" lang="en-US" sz="20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142" name="Group 141"/>
              <p:cNvGrpSpPr/>
              <p:nvPr/>
            </p:nvGrpSpPr>
            <p:grpSpPr>
              <a:xfrm>
                <a:off x="2590801" y="4267200"/>
                <a:ext cx="685800" cy="762000"/>
                <a:chOff x="1905000" y="4876800"/>
                <a:chExt cx="4370698" cy="2998047"/>
              </a:xfrm>
            </p:grpSpPr>
            <p:grpSp>
              <p:nvGrpSpPr>
                <p:cNvPr id="143" name="Group 142"/>
                <p:cNvGrpSpPr/>
                <p:nvPr/>
              </p:nvGrpSpPr>
              <p:grpSpPr>
                <a:xfrm>
                  <a:off x="1905000" y="4876800"/>
                  <a:ext cx="4370698" cy="1474047"/>
                  <a:chOff x="1905000" y="4876800"/>
                  <a:chExt cx="4370698" cy="1474047"/>
                </a:xfrm>
              </p:grpSpPr>
              <p:grpSp>
                <p:nvGrpSpPr>
                  <p:cNvPr id="185" name="Group 184"/>
                  <p:cNvGrpSpPr/>
                  <p:nvPr/>
                </p:nvGrpSpPr>
                <p:grpSpPr>
                  <a:xfrm>
                    <a:off x="1905000" y="4876800"/>
                    <a:ext cx="2160898" cy="1474047"/>
                    <a:chOff x="1823106" y="5168762"/>
                    <a:chExt cx="1687788" cy="1155838"/>
                  </a:xfrm>
                </p:grpSpPr>
                <p:sp>
                  <p:nvSpPr>
                    <p:cNvPr id="203" name="Rounded Rectangle 202"/>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4" name="Rounded Rectangle 203"/>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5" name="Rounded Rectangle 204"/>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6" name="Rounded Rectangle 205"/>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8" name="Rounded Rectangle 207"/>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1" name="Rounded Rectangle 210"/>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2" name="Rounded Rectangle 211"/>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4" name="Rounded Rectangle 213"/>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5" name="Rounded Rectangle 214"/>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6" name="Rounded Rectangle 215"/>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7" name="Rounded Rectangle 216"/>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8" name="Rounded Rectangle 217"/>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9" name="Rounded Rectangle 218"/>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20" name="Rounded Rectangle 219"/>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21" name="Rounded Rectangle 220"/>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22" name="Rounded Rectangle 221"/>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grpSp>
              <p:grpSp>
                <p:nvGrpSpPr>
                  <p:cNvPr id="186" name="Group 185"/>
                  <p:cNvGrpSpPr/>
                  <p:nvPr/>
                </p:nvGrpSpPr>
                <p:grpSpPr>
                  <a:xfrm>
                    <a:off x="4114800" y="4876800"/>
                    <a:ext cx="2160898" cy="1474047"/>
                    <a:chOff x="1823106" y="5168762"/>
                    <a:chExt cx="1687788" cy="1155838"/>
                  </a:xfrm>
                </p:grpSpPr>
                <p:sp>
                  <p:nvSpPr>
                    <p:cNvPr id="187" name="Rounded Rectangle 186"/>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8" name="Rounded Rectangle 187"/>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9" name="Rounded Rectangle 188"/>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0" name="Rounded Rectangle 189"/>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1" name="Rounded Rectangle 190"/>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2" name="Rounded Rectangle 191"/>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3" name="Rounded Rectangle 192"/>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4" name="Rounded Rectangle 193"/>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5" name="Rounded Rectangle 194"/>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6" name="Rounded Rectangle 195"/>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7" name="Rounded Rectangle 196"/>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8" name="Rounded Rectangle 197"/>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9" name="Rounded Rectangle 198"/>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0" name="Rounded Rectangle 199"/>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1" name="Rounded Rectangle 200"/>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2" name="Rounded Rectangle 201"/>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grpSp>
            </p:grpSp>
            <p:grpSp>
              <p:nvGrpSpPr>
                <p:cNvPr id="144" name="Group 143"/>
                <p:cNvGrpSpPr/>
                <p:nvPr/>
              </p:nvGrpSpPr>
              <p:grpSpPr>
                <a:xfrm>
                  <a:off x="1905000" y="6400800"/>
                  <a:ext cx="4370698" cy="1474047"/>
                  <a:chOff x="1905000" y="4876800"/>
                  <a:chExt cx="4370698" cy="1474047"/>
                </a:xfrm>
              </p:grpSpPr>
              <p:grpSp>
                <p:nvGrpSpPr>
                  <p:cNvPr id="145" name="Group 144"/>
                  <p:cNvGrpSpPr/>
                  <p:nvPr/>
                </p:nvGrpSpPr>
                <p:grpSpPr>
                  <a:xfrm>
                    <a:off x="1905000" y="4876800"/>
                    <a:ext cx="2160898" cy="1474047"/>
                    <a:chOff x="1823106" y="5168762"/>
                    <a:chExt cx="1687788" cy="1155838"/>
                  </a:xfrm>
                </p:grpSpPr>
                <p:sp>
                  <p:nvSpPr>
                    <p:cNvPr id="163" name="Rounded Rectangle 162"/>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4" name="Rounded Rectangle 163"/>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5" name="Rounded Rectangle 164"/>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6" name="Rounded Rectangle 165"/>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7" name="Rounded Rectangle 166"/>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8" name="Rounded Rectangle 167"/>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9" name="Rounded Rectangle 168"/>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70" name="Rounded Rectangle 169"/>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71" name="Rounded Rectangle 170"/>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72" name="Rounded Rectangle 171"/>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79" name="Rounded Rectangle 178"/>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0" name="Rounded Rectangle 179"/>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1" name="Rounded Rectangle 180"/>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2" name="Rounded Rectangle 181"/>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3" name="Rounded Rectangle 182"/>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4" name="Rounded Rectangle 183"/>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grpSp>
              <p:grpSp>
                <p:nvGrpSpPr>
                  <p:cNvPr id="146" name="Group 145"/>
                  <p:cNvGrpSpPr/>
                  <p:nvPr/>
                </p:nvGrpSpPr>
                <p:grpSpPr>
                  <a:xfrm>
                    <a:off x="4114800" y="4876800"/>
                    <a:ext cx="2160898" cy="1474047"/>
                    <a:chOff x="1823106" y="5168762"/>
                    <a:chExt cx="1687788" cy="1155838"/>
                  </a:xfrm>
                </p:grpSpPr>
                <p:sp>
                  <p:nvSpPr>
                    <p:cNvPr id="147" name="Rounded Rectangle 146"/>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48" name="Rounded Rectangle 147"/>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49" name="Rounded Rectangle 148"/>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0" name="Rounded Rectangle 149"/>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1" name="Rounded Rectangle 150"/>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2" name="Rounded Rectangle 151"/>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3" name="Rounded Rectangle 152"/>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4" name="Rounded Rectangle 153"/>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5" name="Rounded Rectangle 154"/>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6" name="Rounded Rectangle 155"/>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7" name="Rounded Rectangle 156"/>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8" name="Rounded Rectangle 157"/>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9" name="Rounded Rectangle 158"/>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0" name="Rounded Rectangle 159"/>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1" name="Rounded Rectangle 160"/>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2" name="Rounded Rectangle 161"/>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grpSp>
            </p:grpSp>
          </p:grpSp>
        </p:grpSp>
        <p:grpSp>
          <p:nvGrpSpPr>
            <p:cNvPr id="12" name="Group 11"/>
            <p:cNvGrpSpPr/>
            <p:nvPr/>
          </p:nvGrpSpPr>
          <p:grpSpPr>
            <a:xfrm>
              <a:off x="140816" y="952978"/>
              <a:ext cx="1546410" cy="1295400"/>
              <a:chOff x="1143000" y="1581090"/>
              <a:chExt cx="1546410" cy="1295400"/>
            </a:xfrm>
          </p:grpSpPr>
          <p:pic>
            <p:nvPicPr>
              <p:cNvPr id="75" name="Picture 74"/>
              <p:cNvPicPr>
                <a:picLocks noChangeAspect="1"/>
              </p:cNvPicPr>
              <p:nvPr/>
            </p:nvPicPr>
            <p:blipFill>
              <a:blip r:embed="rId3"/>
              <a:stretch>
                <a:fillRect/>
              </a:stretch>
            </p:blipFill>
            <p:spPr>
              <a:xfrm>
                <a:off x="1143000" y="1981200"/>
                <a:ext cx="1546410" cy="895290"/>
              </a:xfrm>
              <a:prstGeom prst="rect">
                <a:avLst/>
              </a:prstGeom>
            </p:spPr>
          </p:pic>
          <p:sp>
            <p:nvSpPr>
              <p:cNvPr id="77" name="TextBox 76"/>
              <p:cNvSpPr txBox="1"/>
              <p:nvPr/>
            </p:nvSpPr>
            <p:spPr>
              <a:xfrm>
                <a:off x="1320172" y="1581090"/>
                <a:ext cx="117038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Model A</a:t>
                </a:r>
              </a:p>
            </p:txBody>
          </p:sp>
        </p:grpSp>
        <p:pic>
          <p:nvPicPr>
            <p:cNvPr id="2" name="Picture 1"/>
            <p:cNvPicPr>
              <a:picLocks noChangeAspect="1"/>
            </p:cNvPicPr>
            <p:nvPr/>
          </p:nvPicPr>
          <p:blipFill>
            <a:blip r:embed="rId4"/>
            <a:stretch>
              <a:fillRect/>
            </a:stretch>
          </p:blipFill>
          <p:spPr>
            <a:xfrm>
              <a:off x="1664816" y="1353088"/>
              <a:ext cx="1219200" cy="810978"/>
            </a:xfrm>
            <a:prstGeom prst="rect">
              <a:avLst/>
            </a:prstGeom>
          </p:spPr>
        </p:pic>
        <p:sp>
          <p:nvSpPr>
            <p:cNvPr id="230" name="TextBox 229"/>
            <p:cNvSpPr txBox="1"/>
            <p:nvPr/>
          </p:nvSpPr>
          <p:spPr>
            <a:xfrm>
              <a:off x="1713628" y="952978"/>
              <a:ext cx="117038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Model B</a:t>
              </a:r>
            </a:p>
          </p:txBody>
        </p:sp>
        <p:pic>
          <p:nvPicPr>
            <p:cNvPr id="231" name="Picture 230">
              <a:extLst>
                <a:ext uri="{FF2B5EF4-FFF2-40B4-BE49-F238E27FC236}">
                  <a16:creationId xmlns:a16="http://schemas.microsoft.com/office/drawing/2014/main" id="{E4F31467-1A4E-A642-A1C4-D3DB55A2A338}"/>
                </a:ext>
              </a:extLst>
            </p:cNvPr>
            <p:cNvPicPr>
              <a:picLocks noChangeAspect="1"/>
            </p:cNvPicPr>
            <p:nvPr/>
          </p:nvPicPr>
          <p:blipFill>
            <a:blip r:embed="rId5"/>
            <a:stretch>
              <a:fillRect/>
            </a:stretch>
          </p:blipFill>
          <p:spPr>
            <a:xfrm>
              <a:off x="3265016" y="1407516"/>
              <a:ext cx="914400" cy="783772"/>
            </a:xfrm>
            <a:prstGeom prst="rect">
              <a:avLst/>
            </a:prstGeom>
          </p:spPr>
        </p:pic>
        <p:sp>
          <p:nvSpPr>
            <p:cNvPr id="232" name="TextBox 231"/>
            <p:cNvSpPr txBox="1"/>
            <p:nvPr/>
          </p:nvSpPr>
          <p:spPr>
            <a:xfrm>
              <a:off x="3073644" y="952978"/>
              <a:ext cx="1193556"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Model C</a:t>
              </a:r>
            </a:p>
          </p:txBody>
        </p:sp>
      </p:grpSp>
      <p:pic>
        <p:nvPicPr>
          <p:cNvPr id="514" name="Picture 513" descr="safari.png"/>
          <p:cNvPicPr>
            <a:picLocks noChangeAspect="1"/>
          </p:cNvPicPr>
          <p:nvPr/>
        </p:nvPicPr>
        <p:blipFill>
          <a:blip r:embed="rId6" cstate="print"/>
          <a:stretch>
            <a:fillRect/>
          </a:stretch>
        </p:blipFill>
        <p:spPr>
          <a:xfrm>
            <a:off x="76200" y="6580445"/>
            <a:ext cx="959296" cy="277563"/>
          </a:xfrm>
          <a:prstGeom prst="rect">
            <a:avLst/>
          </a:prstGeom>
        </p:spPr>
      </p:pic>
      <p:grpSp>
        <p:nvGrpSpPr>
          <p:cNvPr id="40" name="Group 39">
            <a:extLst>
              <a:ext uri="{FF2B5EF4-FFF2-40B4-BE49-F238E27FC236}">
                <a16:creationId xmlns:a16="http://schemas.microsoft.com/office/drawing/2014/main" id="{51626218-E205-9B12-5477-D2A451AFA349}"/>
              </a:ext>
            </a:extLst>
          </p:cNvPr>
          <p:cNvGrpSpPr/>
          <p:nvPr/>
        </p:nvGrpSpPr>
        <p:grpSpPr>
          <a:xfrm>
            <a:off x="4405925" y="952978"/>
            <a:ext cx="4521059" cy="5625916"/>
            <a:chOff x="4405925" y="952978"/>
            <a:chExt cx="4521059" cy="5625916"/>
          </a:xfrm>
        </p:grpSpPr>
        <p:grpSp>
          <p:nvGrpSpPr>
            <p:cNvPr id="235" name="Group 234"/>
            <p:cNvGrpSpPr/>
            <p:nvPr/>
          </p:nvGrpSpPr>
          <p:grpSpPr>
            <a:xfrm>
              <a:off x="4800600" y="952978"/>
              <a:ext cx="1546410" cy="1295400"/>
              <a:chOff x="1143000" y="1581090"/>
              <a:chExt cx="1546410" cy="1295400"/>
            </a:xfrm>
          </p:grpSpPr>
          <p:pic>
            <p:nvPicPr>
              <p:cNvPr id="236" name="Picture 235"/>
              <p:cNvPicPr>
                <a:picLocks noChangeAspect="1"/>
              </p:cNvPicPr>
              <p:nvPr/>
            </p:nvPicPr>
            <p:blipFill>
              <a:blip r:embed="rId3"/>
              <a:stretch>
                <a:fillRect/>
              </a:stretch>
            </p:blipFill>
            <p:spPr>
              <a:xfrm>
                <a:off x="1143000" y="1981200"/>
                <a:ext cx="1546410" cy="895290"/>
              </a:xfrm>
              <a:prstGeom prst="rect">
                <a:avLst/>
              </a:prstGeom>
            </p:spPr>
          </p:pic>
          <p:sp>
            <p:nvSpPr>
              <p:cNvPr id="237" name="TextBox 236"/>
              <p:cNvSpPr txBox="1"/>
              <p:nvPr/>
            </p:nvSpPr>
            <p:spPr>
              <a:xfrm>
                <a:off x="1320172" y="1581090"/>
                <a:ext cx="117038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Model A</a:t>
                </a:r>
              </a:p>
            </p:txBody>
          </p:sp>
        </p:grpSp>
        <p:pic>
          <p:nvPicPr>
            <p:cNvPr id="238" name="Picture 237"/>
            <p:cNvPicPr>
              <a:picLocks noChangeAspect="1"/>
            </p:cNvPicPr>
            <p:nvPr/>
          </p:nvPicPr>
          <p:blipFill>
            <a:blip r:embed="rId4"/>
            <a:stretch>
              <a:fillRect/>
            </a:stretch>
          </p:blipFill>
          <p:spPr>
            <a:xfrm>
              <a:off x="6324600" y="1353088"/>
              <a:ext cx="1219200" cy="810978"/>
            </a:xfrm>
            <a:prstGeom prst="rect">
              <a:avLst/>
            </a:prstGeom>
          </p:spPr>
        </p:pic>
        <p:sp>
          <p:nvSpPr>
            <p:cNvPr id="239" name="TextBox 238"/>
            <p:cNvSpPr txBox="1"/>
            <p:nvPr/>
          </p:nvSpPr>
          <p:spPr>
            <a:xfrm>
              <a:off x="6373412" y="952978"/>
              <a:ext cx="117038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Model B</a:t>
              </a:r>
            </a:p>
          </p:txBody>
        </p:sp>
        <p:pic>
          <p:nvPicPr>
            <p:cNvPr id="240" name="Picture 239">
              <a:extLst>
                <a:ext uri="{FF2B5EF4-FFF2-40B4-BE49-F238E27FC236}">
                  <a16:creationId xmlns:a16="http://schemas.microsoft.com/office/drawing/2014/main" id="{E4F31467-1A4E-A642-A1C4-D3DB55A2A338}"/>
                </a:ext>
              </a:extLst>
            </p:cNvPr>
            <p:cNvPicPr>
              <a:picLocks noChangeAspect="1"/>
            </p:cNvPicPr>
            <p:nvPr/>
          </p:nvPicPr>
          <p:blipFill>
            <a:blip r:embed="rId5"/>
            <a:stretch>
              <a:fillRect/>
            </a:stretch>
          </p:blipFill>
          <p:spPr>
            <a:xfrm>
              <a:off x="7924800" y="1407516"/>
              <a:ext cx="914400" cy="783772"/>
            </a:xfrm>
            <a:prstGeom prst="rect">
              <a:avLst/>
            </a:prstGeom>
          </p:spPr>
        </p:pic>
        <p:sp>
          <p:nvSpPr>
            <p:cNvPr id="241" name="TextBox 240"/>
            <p:cNvSpPr txBox="1"/>
            <p:nvPr/>
          </p:nvSpPr>
          <p:spPr>
            <a:xfrm>
              <a:off x="7733428" y="952978"/>
              <a:ext cx="1193556"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Model C</a:t>
              </a:r>
            </a:p>
          </p:txBody>
        </p:sp>
        <p:sp>
          <p:nvSpPr>
            <p:cNvPr id="349" name="TextBox 348"/>
            <p:cNvSpPr txBox="1"/>
            <p:nvPr/>
          </p:nvSpPr>
          <p:spPr>
            <a:xfrm>
              <a:off x="4719807" y="6239369"/>
              <a:ext cx="161695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Gill Sans MT"/>
                  <a:ea typeface="+mn-ea"/>
                  <a:cs typeface="Gill Sans MT"/>
                </a:rPr>
                <a:t>Acc. 1</a:t>
              </a:r>
            </a:p>
          </p:txBody>
        </p:sp>
        <p:sp>
          <p:nvSpPr>
            <p:cNvPr id="429" name="TextBox 428"/>
            <p:cNvSpPr txBox="1"/>
            <p:nvPr/>
          </p:nvSpPr>
          <p:spPr>
            <a:xfrm>
              <a:off x="6364583" y="6239369"/>
              <a:ext cx="106872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Gill Sans MT"/>
                  <a:ea typeface="+mn-ea"/>
                  <a:cs typeface="Gill Sans MT"/>
                </a:rPr>
                <a:t>Acc. 2</a:t>
              </a:r>
            </a:p>
          </p:txBody>
        </p:sp>
        <p:grpSp>
          <p:nvGrpSpPr>
            <p:cNvPr id="6" name="Group 5">
              <a:extLst>
                <a:ext uri="{FF2B5EF4-FFF2-40B4-BE49-F238E27FC236}">
                  <a16:creationId xmlns:a16="http://schemas.microsoft.com/office/drawing/2014/main" id="{AA2CC68A-36D8-F70C-29ED-D248DAE19CC3}"/>
                </a:ext>
              </a:extLst>
            </p:cNvPr>
            <p:cNvGrpSpPr/>
            <p:nvPr/>
          </p:nvGrpSpPr>
          <p:grpSpPr>
            <a:xfrm>
              <a:off x="4976334" y="2313716"/>
              <a:ext cx="3938143" cy="1810801"/>
              <a:chOff x="4917430" y="3078464"/>
              <a:chExt cx="3938143" cy="1810801"/>
            </a:xfrm>
          </p:grpSpPr>
          <p:grpSp>
            <p:nvGrpSpPr>
              <p:cNvPr id="14" name="Group 13"/>
              <p:cNvGrpSpPr/>
              <p:nvPr/>
            </p:nvGrpSpPr>
            <p:grpSpPr>
              <a:xfrm>
                <a:off x="6696511" y="4158818"/>
                <a:ext cx="451102" cy="703013"/>
                <a:chOff x="5486400" y="4419599"/>
                <a:chExt cx="533400" cy="703013"/>
              </a:xfrm>
            </p:grpSpPr>
            <p:sp>
              <p:nvSpPr>
                <p:cNvPr id="16" name="Rounded Rectangle 15"/>
                <p:cNvSpPr/>
                <p:nvPr/>
              </p:nvSpPr>
              <p:spPr bwMode="auto">
                <a:xfrm>
                  <a:off x="5486400" y="4419599"/>
                  <a:ext cx="533400" cy="703013"/>
                </a:xfrm>
                <a:prstGeom prst="roundRect">
                  <a:avLst/>
                </a:prstGeom>
                <a:solidFill>
                  <a:schemeClr val="lt1">
                    <a:alpha val="0"/>
                  </a:schemeClr>
                </a:solidFill>
                <a:ln w="28575" cmpd="sng">
                  <a:solidFill>
                    <a:srgbClr val="000000"/>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Gill Sans MT"/>
                    <a:ea typeface="굴림" pitchFamily="34" charset="-127"/>
                    <a:cs typeface="Gill Sans MT"/>
                  </a:endParaRPr>
                </a:p>
              </p:txBody>
            </p:sp>
            <p:grpSp>
              <p:nvGrpSpPr>
                <p:cNvPr id="25" name="Group 24"/>
                <p:cNvGrpSpPr/>
                <p:nvPr/>
              </p:nvGrpSpPr>
              <p:grpSpPr>
                <a:xfrm rot="5400000">
                  <a:off x="5358057" y="4714812"/>
                  <a:ext cx="561486" cy="152400"/>
                  <a:chOff x="2743200" y="2590800"/>
                  <a:chExt cx="1447800" cy="228600"/>
                </a:xfrm>
                <a:solidFill>
                  <a:schemeClr val="accent1"/>
                </a:solidFill>
              </p:grpSpPr>
              <p:grpSp>
                <p:nvGrpSpPr>
                  <p:cNvPr id="26" name="Group 25"/>
                  <p:cNvGrpSpPr/>
                  <p:nvPr/>
                </p:nvGrpSpPr>
                <p:grpSpPr>
                  <a:xfrm>
                    <a:off x="3124200" y="2590800"/>
                    <a:ext cx="1066800" cy="228600"/>
                    <a:chOff x="3505200" y="2590800"/>
                    <a:chExt cx="1066800" cy="228600"/>
                  </a:xfrm>
                  <a:grpFill/>
                </p:grpSpPr>
                <p:sp>
                  <p:nvSpPr>
                    <p:cNvPr id="28" name="Oval 27"/>
                    <p:cNvSpPr/>
                    <p:nvPr/>
                  </p:nvSpPr>
                  <p:spPr>
                    <a:xfrm>
                      <a:off x="3505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9" name="Oval 28"/>
                    <p:cNvSpPr/>
                    <p:nvPr/>
                  </p:nvSpPr>
                  <p:spPr>
                    <a:xfrm>
                      <a:off x="3886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30" name="Oval 29"/>
                    <p:cNvSpPr/>
                    <p:nvPr/>
                  </p:nvSpPr>
                  <p:spPr>
                    <a:xfrm>
                      <a:off x="4267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sp>
                <p:nvSpPr>
                  <p:cNvPr id="27" name="Oval 26"/>
                  <p:cNvSpPr/>
                  <p:nvPr/>
                </p:nvSpPr>
                <p:spPr>
                  <a:xfrm>
                    <a:off x="2743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grpSp>
              <p:nvGrpSpPr>
                <p:cNvPr id="41" name="Group 40"/>
                <p:cNvGrpSpPr/>
                <p:nvPr/>
              </p:nvGrpSpPr>
              <p:grpSpPr>
                <a:xfrm rot="5400000">
                  <a:off x="5734417" y="4733628"/>
                  <a:ext cx="265967" cy="152401"/>
                  <a:chOff x="3505203" y="3505190"/>
                  <a:chExt cx="685796" cy="228601"/>
                </a:xfrm>
                <a:solidFill>
                  <a:srgbClr val="45CB27"/>
                </a:solidFill>
              </p:grpSpPr>
              <p:sp>
                <p:nvSpPr>
                  <p:cNvPr id="43" name="Oval 42"/>
                  <p:cNvSpPr/>
                  <p:nvPr/>
                </p:nvSpPr>
                <p:spPr>
                  <a:xfrm>
                    <a:off x="3505203" y="3505191"/>
                    <a:ext cx="304798"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44" name="Oval 43"/>
                  <p:cNvSpPr/>
                  <p:nvPr/>
                </p:nvSpPr>
                <p:spPr>
                  <a:xfrm>
                    <a:off x="3886201" y="3505190"/>
                    <a:ext cx="304798"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grpSp>
          <p:cxnSp>
            <p:nvCxnSpPr>
              <p:cNvPr id="174" name="Straight Arrow Connector 173"/>
              <p:cNvCxnSpPr>
                <a:cxnSpLocks/>
                <a:stCxn id="242" idx="2"/>
                <a:endCxn id="209" idx="0"/>
              </p:cNvCxnSpPr>
              <p:nvPr/>
            </p:nvCxnSpPr>
            <p:spPr>
              <a:xfrm flipH="1">
                <a:off x="6875328" y="3428999"/>
                <a:ext cx="0" cy="272620"/>
              </a:xfrm>
              <a:prstGeom prst="straightConnector1">
                <a:avLst/>
              </a:prstGeom>
              <a:noFill/>
              <a:ln w="38100" cap="flat" cmpd="sng" algn="ctr">
                <a:solidFill>
                  <a:schemeClr val="tx1"/>
                </a:solidFill>
                <a:prstDash val="solid"/>
                <a:miter lim="800000"/>
                <a:headEnd type="none"/>
                <a:tailEnd type="arrow"/>
              </a:ln>
              <a:effectLst/>
            </p:spPr>
          </p:cxnSp>
          <p:sp>
            <p:nvSpPr>
              <p:cNvPr id="209" name="TextBox 208"/>
              <p:cNvSpPr txBox="1"/>
              <p:nvPr/>
            </p:nvSpPr>
            <p:spPr>
              <a:xfrm>
                <a:off x="6277857" y="3701619"/>
                <a:ext cx="119494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Family 2</a:t>
                </a:r>
              </a:p>
            </p:txBody>
          </p:sp>
          <p:sp>
            <p:nvSpPr>
              <p:cNvPr id="210" name="TextBox 209"/>
              <p:cNvSpPr txBox="1"/>
              <p:nvPr/>
            </p:nvSpPr>
            <p:spPr>
              <a:xfrm>
                <a:off x="7660630" y="3701619"/>
                <a:ext cx="119494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Family 3</a:t>
                </a:r>
              </a:p>
            </p:txBody>
          </p:sp>
          <p:sp>
            <p:nvSpPr>
              <p:cNvPr id="242" name="Rounded Rectangle 241"/>
              <p:cNvSpPr/>
              <p:nvPr/>
            </p:nvSpPr>
            <p:spPr>
              <a:xfrm>
                <a:off x="6172200" y="3078464"/>
                <a:ext cx="1447800" cy="350535"/>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Gill Sans MT"/>
                  </a:rPr>
                  <a:t>Runtime</a:t>
                </a:r>
              </a:p>
            </p:txBody>
          </p:sp>
          <p:grpSp>
            <p:nvGrpSpPr>
              <p:cNvPr id="21" name="Group 20"/>
              <p:cNvGrpSpPr/>
              <p:nvPr/>
            </p:nvGrpSpPr>
            <p:grpSpPr>
              <a:xfrm>
                <a:off x="5318813" y="4158822"/>
                <a:ext cx="457200" cy="693869"/>
                <a:chOff x="7848600" y="4419599"/>
                <a:chExt cx="533400" cy="902029"/>
              </a:xfrm>
            </p:grpSpPr>
            <p:sp>
              <p:nvSpPr>
                <p:cNvPr id="74" name="Rounded Rectangle 73"/>
                <p:cNvSpPr/>
                <p:nvPr/>
              </p:nvSpPr>
              <p:spPr bwMode="auto">
                <a:xfrm>
                  <a:off x="7848600" y="4419599"/>
                  <a:ext cx="533400" cy="902029"/>
                </a:xfrm>
                <a:prstGeom prst="roundRect">
                  <a:avLst/>
                </a:prstGeom>
                <a:solidFill>
                  <a:schemeClr val="lt1">
                    <a:alpha val="0"/>
                  </a:schemeClr>
                </a:solidFill>
                <a:ln w="28575" cmpd="sng">
                  <a:solidFill>
                    <a:srgbClr val="000000"/>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Gill Sans MT"/>
                    <a:ea typeface="굴림" pitchFamily="34" charset="-127"/>
                    <a:cs typeface="Gill Sans MT"/>
                  </a:endParaRPr>
                </a:p>
              </p:txBody>
            </p:sp>
            <p:grpSp>
              <p:nvGrpSpPr>
                <p:cNvPr id="17" name="Group 16"/>
                <p:cNvGrpSpPr/>
                <p:nvPr/>
              </p:nvGrpSpPr>
              <p:grpSpPr>
                <a:xfrm rot="5400000">
                  <a:off x="7646884" y="4817326"/>
                  <a:ext cx="718390" cy="162558"/>
                  <a:chOff x="2743200" y="2590800"/>
                  <a:chExt cx="1828800" cy="228600"/>
                </a:xfrm>
              </p:grpSpPr>
              <p:grpSp>
                <p:nvGrpSpPr>
                  <p:cNvPr id="18" name="Group 17"/>
                  <p:cNvGrpSpPr/>
                  <p:nvPr/>
                </p:nvGrpSpPr>
                <p:grpSpPr>
                  <a:xfrm>
                    <a:off x="3124200" y="2590800"/>
                    <a:ext cx="1447800" cy="228600"/>
                    <a:chOff x="3505200" y="2590800"/>
                    <a:chExt cx="1447800" cy="228600"/>
                  </a:xfrm>
                </p:grpSpPr>
                <p:sp>
                  <p:nvSpPr>
                    <p:cNvPr id="20" name="Oval 19"/>
                    <p:cNvSpPr/>
                    <p:nvPr/>
                  </p:nvSpPr>
                  <p:spPr>
                    <a:xfrm>
                      <a:off x="3505200" y="2590800"/>
                      <a:ext cx="304800" cy="2286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2" name="Oval 21"/>
                    <p:cNvSpPr/>
                    <p:nvPr/>
                  </p:nvSpPr>
                  <p:spPr>
                    <a:xfrm>
                      <a:off x="3886200" y="2590800"/>
                      <a:ext cx="304800" cy="2286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3" name="Oval 22"/>
                    <p:cNvSpPr/>
                    <p:nvPr/>
                  </p:nvSpPr>
                  <p:spPr>
                    <a:xfrm>
                      <a:off x="4267200" y="2590800"/>
                      <a:ext cx="304800" cy="2286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4" name="Oval 23"/>
                    <p:cNvSpPr/>
                    <p:nvPr/>
                  </p:nvSpPr>
                  <p:spPr>
                    <a:xfrm>
                      <a:off x="4648200" y="2590800"/>
                      <a:ext cx="304800" cy="2286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sp>
                <p:nvSpPr>
                  <p:cNvPr id="19" name="Oval 18"/>
                  <p:cNvSpPr/>
                  <p:nvPr/>
                </p:nvSpPr>
                <p:spPr>
                  <a:xfrm>
                    <a:off x="2743200" y="2590800"/>
                    <a:ext cx="304800" cy="2286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grpSp>
              <p:nvGrpSpPr>
                <p:cNvPr id="244" name="Group 243"/>
                <p:cNvGrpSpPr/>
                <p:nvPr/>
              </p:nvGrpSpPr>
              <p:grpSpPr>
                <a:xfrm rot="5400000">
                  <a:off x="7865326" y="4817324"/>
                  <a:ext cx="718388" cy="162562"/>
                  <a:chOff x="2743194" y="1533504"/>
                  <a:chExt cx="1828805" cy="228605"/>
                </a:xfrm>
                <a:solidFill>
                  <a:srgbClr val="1F497D"/>
                </a:solidFill>
              </p:grpSpPr>
              <p:grpSp>
                <p:nvGrpSpPr>
                  <p:cNvPr id="245" name="Group 244"/>
                  <p:cNvGrpSpPr/>
                  <p:nvPr/>
                </p:nvGrpSpPr>
                <p:grpSpPr>
                  <a:xfrm>
                    <a:off x="3124198" y="1533505"/>
                    <a:ext cx="1447801" cy="228604"/>
                    <a:chOff x="3505198" y="1533505"/>
                    <a:chExt cx="1447801" cy="228604"/>
                  </a:xfrm>
                  <a:grpFill/>
                </p:grpSpPr>
                <p:sp>
                  <p:nvSpPr>
                    <p:cNvPr id="247" name="Oval 246"/>
                    <p:cNvSpPr/>
                    <p:nvPr/>
                  </p:nvSpPr>
                  <p:spPr>
                    <a:xfrm>
                      <a:off x="3505198" y="1533510"/>
                      <a:ext cx="304800" cy="2285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48" name="Oval 247"/>
                    <p:cNvSpPr/>
                    <p:nvPr/>
                  </p:nvSpPr>
                  <p:spPr>
                    <a:xfrm>
                      <a:off x="3886198" y="1533510"/>
                      <a:ext cx="304800" cy="2285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49" name="Oval 248"/>
                    <p:cNvSpPr/>
                    <p:nvPr/>
                  </p:nvSpPr>
                  <p:spPr>
                    <a:xfrm>
                      <a:off x="4267201" y="1533505"/>
                      <a:ext cx="304802" cy="22860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50" name="Oval 249"/>
                    <p:cNvSpPr/>
                    <p:nvPr/>
                  </p:nvSpPr>
                  <p:spPr>
                    <a:xfrm>
                      <a:off x="4648197" y="1533506"/>
                      <a:ext cx="304802" cy="2285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sp>
                <p:nvSpPr>
                  <p:cNvPr id="246" name="Oval 245"/>
                  <p:cNvSpPr/>
                  <p:nvPr/>
                </p:nvSpPr>
                <p:spPr>
                  <a:xfrm>
                    <a:off x="2743194" y="1533504"/>
                    <a:ext cx="304802" cy="22860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grpSp>
          <p:grpSp>
            <p:nvGrpSpPr>
              <p:cNvPr id="31" name="Group 30"/>
              <p:cNvGrpSpPr/>
              <p:nvPr/>
            </p:nvGrpSpPr>
            <p:grpSpPr>
              <a:xfrm>
                <a:off x="8083351" y="4158822"/>
                <a:ext cx="435862" cy="730443"/>
                <a:chOff x="8077199" y="4495798"/>
                <a:chExt cx="533400" cy="869574"/>
              </a:xfrm>
            </p:grpSpPr>
            <p:sp>
              <p:nvSpPr>
                <p:cNvPr id="252" name="Rounded Rectangle 251"/>
                <p:cNvSpPr/>
                <p:nvPr/>
              </p:nvSpPr>
              <p:spPr bwMode="auto">
                <a:xfrm>
                  <a:off x="8077199" y="4495798"/>
                  <a:ext cx="533400" cy="869574"/>
                </a:xfrm>
                <a:prstGeom prst="roundRect">
                  <a:avLst/>
                </a:prstGeom>
                <a:solidFill>
                  <a:schemeClr val="lt1">
                    <a:alpha val="0"/>
                  </a:schemeClr>
                </a:solidFill>
                <a:ln w="28575" cmpd="sng">
                  <a:solidFill>
                    <a:srgbClr val="000000"/>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Gill Sans MT"/>
                    <a:ea typeface="굴림" pitchFamily="34" charset="-127"/>
                    <a:cs typeface="Gill Sans MT"/>
                  </a:endParaRPr>
                </a:p>
              </p:txBody>
            </p:sp>
            <p:grpSp>
              <p:nvGrpSpPr>
                <p:cNvPr id="261" name="Group 260"/>
                <p:cNvGrpSpPr/>
                <p:nvPr/>
              </p:nvGrpSpPr>
              <p:grpSpPr>
                <a:xfrm rot="5400000">
                  <a:off x="7950317" y="4892158"/>
                  <a:ext cx="568725" cy="162558"/>
                  <a:chOff x="3505200" y="2590800"/>
                  <a:chExt cx="1447800" cy="228600"/>
                </a:xfrm>
                <a:solidFill>
                  <a:schemeClr val="tx2">
                    <a:lumMod val="20000"/>
                    <a:lumOff val="80000"/>
                  </a:schemeClr>
                </a:solidFill>
              </p:grpSpPr>
              <p:sp>
                <p:nvSpPr>
                  <p:cNvPr id="263" name="Oval 262"/>
                  <p:cNvSpPr/>
                  <p:nvPr/>
                </p:nvSpPr>
                <p:spPr>
                  <a:xfrm>
                    <a:off x="3505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64" name="Oval 263"/>
                  <p:cNvSpPr/>
                  <p:nvPr/>
                </p:nvSpPr>
                <p:spPr>
                  <a:xfrm>
                    <a:off x="3886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65" name="Oval 264"/>
                  <p:cNvSpPr/>
                  <p:nvPr/>
                </p:nvSpPr>
                <p:spPr>
                  <a:xfrm>
                    <a:off x="4267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66" name="Oval 265"/>
                  <p:cNvSpPr/>
                  <p:nvPr/>
                </p:nvSpPr>
                <p:spPr>
                  <a:xfrm>
                    <a:off x="4648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grpSp>
              <p:nvGrpSpPr>
                <p:cNvPr id="254" name="Group 253"/>
                <p:cNvGrpSpPr/>
                <p:nvPr/>
              </p:nvGrpSpPr>
              <p:grpSpPr>
                <a:xfrm rot="5400000">
                  <a:off x="8093926" y="4893525"/>
                  <a:ext cx="718388" cy="162562"/>
                  <a:chOff x="2743194" y="1533504"/>
                  <a:chExt cx="1828805" cy="228605"/>
                </a:xfrm>
                <a:solidFill>
                  <a:srgbClr val="FF6600"/>
                </a:solidFill>
              </p:grpSpPr>
              <p:grpSp>
                <p:nvGrpSpPr>
                  <p:cNvPr id="255" name="Group 254"/>
                  <p:cNvGrpSpPr/>
                  <p:nvPr/>
                </p:nvGrpSpPr>
                <p:grpSpPr>
                  <a:xfrm>
                    <a:off x="3124198" y="1533505"/>
                    <a:ext cx="1447801" cy="228604"/>
                    <a:chOff x="3505198" y="1533505"/>
                    <a:chExt cx="1447801" cy="228604"/>
                  </a:xfrm>
                  <a:grpFill/>
                </p:grpSpPr>
                <p:sp>
                  <p:nvSpPr>
                    <p:cNvPr id="257" name="Oval 256"/>
                    <p:cNvSpPr/>
                    <p:nvPr/>
                  </p:nvSpPr>
                  <p:spPr>
                    <a:xfrm>
                      <a:off x="3505198" y="1533510"/>
                      <a:ext cx="304800" cy="2285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58" name="Oval 257"/>
                    <p:cNvSpPr/>
                    <p:nvPr/>
                  </p:nvSpPr>
                  <p:spPr>
                    <a:xfrm>
                      <a:off x="3886198" y="1533510"/>
                      <a:ext cx="304800" cy="2285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59" name="Oval 258"/>
                    <p:cNvSpPr/>
                    <p:nvPr/>
                  </p:nvSpPr>
                  <p:spPr>
                    <a:xfrm>
                      <a:off x="4267201" y="1533505"/>
                      <a:ext cx="304802" cy="22860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60" name="Oval 259"/>
                    <p:cNvSpPr/>
                    <p:nvPr/>
                  </p:nvSpPr>
                  <p:spPr>
                    <a:xfrm>
                      <a:off x="4648197" y="1533506"/>
                      <a:ext cx="304802" cy="2285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sp>
                <p:nvSpPr>
                  <p:cNvPr id="256" name="Oval 255"/>
                  <p:cNvSpPr/>
                  <p:nvPr/>
                </p:nvSpPr>
                <p:spPr>
                  <a:xfrm>
                    <a:off x="2743194" y="1533504"/>
                    <a:ext cx="304802" cy="22860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grpSp>
          <p:sp>
            <p:nvSpPr>
              <p:cNvPr id="348" name="TextBox 347"/>
              <p:cNvSpPr txBox="1"/>
              <p:nvPr/>
            </p:nvSpPr>
            <p:spPr>
              <a:xfrm>
                <a:off x="4917430" y="3701619"/>
                <a:ext cx="119494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Family 1</a:t>
                </a:r>
              </a:p>
            </p:txBody>
          </p:sp>
          <p:cxnSp>
            <p:nvCxnSpPr>
              <p:cNvPr id="430" name="Straight Arrow Connector 429"/>
              <p:cNvCxnSpPr>
                <a:cxnSpLocks/>
                <a:stCxn id="242" idx="2"/>
                <a:endCxn id="348" idx="0"/>
              </p:cNvCxnSpPr>
              <p:nvPr/>
            </p:nvCxnSpPr>
            <p:spPr>
              <a:xfrm flipH="1">
                <a:off x="5514902" y="3428999"/>
                <a:ext cx="1381198" cy="272620"/>
              </a:xfrm>
              <a:prstGeom prst="straightConnector1">
                <a:avLst/>
              </a:prstGeom>
              <a:noFill/>
              <a:ln w="38100" cap="flat" cmpd="sng" algn="ctr">
                <a:solidFill>
                  <a:schemeClr val="tx1"/>
                </a:solidFill>
                <a:prstDash val="solid"/>
                <a:miter lim="800000"/>
                <a:headEnd type="none"/>
                <a:tailEnd type="arrow"/>
              </a:ln>
              <a:effectLst/>
            </p:spPr>
          </p:cxnSp>
          <p:cxnSp>
            <p:nvCxnSpPr>
              <p:cNvPr id="431" name="Straight Arrow Connector 430"/>
              <p:cNvCxnSpPr>
                <a:cxnSpLocks/>
                <a:stCxn id="242" idx="2"/>
                <a:endCxn id="210" idx="0"/>
              </p:cNvCxnSpPr>
              <p:nvPr/>
            </p:nvCxnSpPr>
            <p:spPr>
              <a:xfrm>
                <a:off x="6896100" y="3428999"/>
                <a:ext cx="1362002" cy="272620"/>
              </a:xfrm>
              <a:prstGeom prst="straightConnector1">
                <a:avLst/>
              </a:prstGeom>
              <a:noFill/>
              <a:ln w="38100" cap="flat" cmpd="sng" algn="ctr">
                <a:solidFill>
                  <a:schemeClr val="tx1"/>
                </a:solidFill>
                <a:prstDash val="solid"/>
                <a:miter lim="800000"/>
                <a:headEnd type="none"/>
                <a:tailEnd type="arrow"/>
              </a:ln>
              <a:effectLst/>
            </p:spPr>
          </p:cxnSp>
        </p:grpSp>
        <p:grpSp>
          <p:nvGrpSpPr>
            <p:cNvPr id="33" name="Group 32">
              <a:extLst>
                <a:ext uri="{FF2B5EF4-FFF2-40B4-BE49-F238E27FC236}">
                  <a16:creationId xmlns:a16="http://schemas.microsoft.com/office/drawing/2014/main" id="{F6CBD01A-65BB-CEB2-C729-6E4191880C01}"/>
                </a:ext>
              </a:extLst>
            </p:cNvPr>
            <p:cNvGrpSpPr/>
            <p:nvPr/>
          </p:nvGrpSpPr>
          <p:grpSpPr>
            <a:xfrm>
              <a:off x="5547413" y="4130725"/>
              <a:ext cx="2743200" cy="377550"/>
              <a:chOff x="5547413" y="4975683"/>
              <a:chExt cx="2743200" cy="377550"/>
            </a:xfrm>
          </p:grpSpPr>
          <p:cxnSp>
            <p:nvCxnSpPr>
              <p:cNvPr id="173" name="Straight Arrow Connector 172"/>
              <p:cNvCxnSpPr/>
              <p:nvPr/>
            </p:nvCxnSpPr>
            <p:spPr>
              <a:xfrm>
                <a:off x="5547413" y="4975683"/>
                <a:ext cx="0" cy="326136"/>
              </a:xfrm>
              <a:prstGeom prst="straightConnector1">
                <a:avLst/>
              </a:prstGeom>
              <a:noFill/>
              <a:ln w="38100" cap="flat" cmpd="sng" algn="ctr">
                <a:solidFill>
                  <a:schemeClr val="tx1"/>
                </a:solidFill>
                <a:prstDash val="solid"/>
                <a:miter lim="800000"/>
                <a:headEnd type="none"/>
                <a:tailEnd type="arrow"/>
              </a:ln>
              <a:effectLst/>
            </p:spPr>
          </p:cxnSp>
          <p:cxnSp>
            <p:nvCxnSpPr>
              <p:cNvPr id="432" name="Straight Arrow Connector 431"/>
              <p:cNvCxnSpPr/>
              <p:nvPr/>
            </p:nvCxnSpPr>
            <p:spPr>
              <a:xfrm>
                <a:off x="6927406" y="5027097"/>
                <a:ext cx="0" cy="326136"/>
              </a:xfrm>
              <a:prstGeom prst="straightConnector1">
                <a:avLst/>
              </a:prstGeom>
              <a:noFill/>
              <a:ln w="38100" cap="flat" cmpd="sng" algn="ctr">
                <a:solidFill>
                  <a:schemeClr val="tx1"/>
                </a:solidFill>
                <a:prstDash val="solid"/>
                <a:miter lim="800000"/>
                <a:headEnd type="none"/>
                <a:tailEnd type="arrow"/>
              </a:ln>
              <a:effectLst/>
            </p:spPr>
          </p:cxnSp>
          <p:cxnSp>
            <p:nvCxnSpPr>
              <p:cNvPr id="433" name="Straight Arrow Connector 432"/>
              <p:cNvCxnSpPr/>
              <p:nvPr/>
            </p:nvCxnSpPr>
            <p:spPr>
              <a:xfrm>
                <a:off x="8290613" y="5020169"/>
                <a:ext cx="0" cy="326136"/>
              </a:xfrm>
              <a:prstGeom prst="straightConnector1">
                <a:avLst/>
              </a:prstGeom>
              <a:noFill/>
              <a:ln w="38100" cap="flat" cmpd="sng" algn="ctr">
                <a:solidFill>
                  <a:schemeClr val="tx1"/>
                </a:solidFill>
                <a:prstDash val="solid"/>
                <a:miter lim="800000"/>
                <a:headEnd type="none"/>
                <a:tailEnd type="arrow"/>
              </a:ln>
              <a:effectLst/>
            </p:spPr>
          </p:cxnSp>
        </p:grpSp>
        <p:sp>
          <p:nvSpPr>
            <p:cNvPr id="513" name="TextBox 512"/>
            <p:cNvSpPr txBox="1"/>
            <p:nvPr/>
          </p:nvSpPr>
          <p:spPr>
            <a:xfrm>
              <a:off x="7512874" y="6240340"/>
              <a:ext cx="132632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Gill Sans MT"/>
                  <a:ea typeface="+mn-ea"/>
                  <a:cs typeface="Gill Sans MT"/>
                </a:rPr>
                <a:t>Acc. 3</a:t>
              </a:r>
            </a:p>
          </p:txBody>
        </p:sp>
        <p:grpSp>
          <p:nvGrpSpPr>
            <p:cNvPr id="551" name="Group 550">
              <a:extLst>
                <a:ext uri="{FF2B5EF4-FFF2-40B4-BE49-F238E27FC236}">
                  <a16:creationId xmlns:a16="http://schemas.microsoft.com/office/drawing/2014/main" id="{35AC18C6-2C36-1538-3296-DB1FADA874C0}"/>
                </a:ext>
              </a:extLst>
            </p:cNvPr>
            <p:cNvGrpSpPr/>
            <p:nvPr/>
          </p:nvGrpSpPr>
          <p:grpSpPr>
            <a:xfrm>
              <a:off x="4724588" y="4508275"/>
              <a:ext cx="4130985" cy="1738619"/>
              <a:chOff x="48430" y="497676"/>
              <a:chExt cx="6498366" cy="2734985"/>
            </a:xfrm>
          </p:grpSpPr>
          <p:sp>
            <p:nvSpPr>
              <p:cNvPr id="552" name="Rounded Rectangle 551">
                <a:extLst>
                  <a:ext uri="{FF2B5EF4-FFF2-40B4-BE49-F238E27FC236}">
                    <a16:creationId xmlns:a16="http://schemas.microsoft.com/office/drawing/2014/main" id="{24CB77F7-2D7C-ED23-A443-D8400334AEBC}"/>
                  </a:ext>
                </a:extLst>
              </p:cNvPr>
              <p:cNvSpPr/>
              <p:nvPr/>
            </p:nvSpPr>
            <p:spPr>
              <a:xfrm>
                <a:off x="857761" y="497676"/>
                <a:ext cx="879231" cy="879231"/>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Gill Sans MT" panose="020B0502020104020203" pitchFamily="34" charset="77"/>
                    <a:ea typeface="+mn-ea"/>
                    <a:cs typeface="Arial" panose="020B0604020202020204" pitchFamily="34" charset="0"/>
                  </a:rPr>
                  <a:t>CPU</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cxnSp>
            <p:nvCxnSpPr>
              <p:cNvPr id="553" name="Straight Connector 552">
                <a:extLst>
                  <a:ext uri="{FF2B5EF4-FFF2-40B4-BE49-F238E27FC236}">
                    <a16:creationId xmlns:a16="http://schemas.microsoft.com/office/drawing/2014/main" id="{B411D5B3-70C8-07B7-C3D7-A282BD94E00C}"/>
                  </a:ext>
                </a:extLst>
              </p:cNvPr>
              <p:cNvCxnSpPr>
                <a:cxnSpLocks/>
                <a:stCxn id="552" idx="3"/>
              </p:cNvCxnSpPr>
              <p:nvPr/>
            </p:nvCxnSpPr>
            <p:spPr>
              <a:xfrm>
                <a:off x="1736992" y="937292"/>
                <a:ext cx="212515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54" name="Rounded Rectangle 553">
                <a:extLst>
                  <a:ext uri="{FF2B5EF4-FFF2-40B4-BE49-F238E27FC236}">
                    <a16:creationId xmlns:a16="http://schemas.microsoft.com/office/drawing/2014/main" id="{4AD964EC-6BD5-47DE-EDEA-E2402E21910B}"/>
                  </a:ext>
                </a:extLst>
              </p:cNvPr>
              <p:cNvSpPr/>
              <p:nvPr/>
            </p:nvSpPr>
            <p:spPr>
              <a:xfrm>
                <a:off x="1031630" y="1004438"/>
                <a:ext cx="534237" cy="306869"/>
              </a:xfrm>
              <a:prstGeom prst="roundRect">
                <a:avLst/>
              </a:prstGeom>
              <a:solidFill>
                <a:schemeClr val="bg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cxnSp>
            <p:nvCxnSpPr>
              <p:cNvPr id="555" name="Straight Connector 554">
                <a:extLst>
                  <a:ext uri="{FF2B5EF4-FFF2-40B4-BE49-F238E27FC236}">
                    <a16:creationId xmlns:a16="http://schemas.microsoft.com/office/drawing/2014/main" id="{408531D8-1ABD-5489-88EF-0876F18D4DBC}"/>
                  </a:ext>
                </a:extLst>
              </p:cNvPr>
              <p:cNvCxnSpPr>
                <a:cxnSpLocks/>
                <a:stCxn id="554" idx="1"/>
              </p:cNvCxnSpPr>
              <p:nvPr/>
            </p:nvCxnSpPr>
            <p:spPr>
              <a:xfrm flipH="1">
                <a:off x="105507" y="1157873"/>
                <a:ext cx="926123" cy="460483"/>
              </a:xfrm>
              <a:prstGeom prst="line">
                <a:avLst/>
              </a:prstGeom>
              <a:ln w="19050">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333EFA69-896F-95E5-7BB2-20C942DC161E}"/>
                  </a:ext>
                </a:extLst>
              </p:cNvPr>
              <p:cNvCxnSpPr>
                <a:cxnSpLocks/>
                <a:stCxn id="554" idx="3"/>
              </p:cNvCxnSpPr>
              <p:nvPr/>
            </p:nvCxnSpPr>
            <p:spPr>
              <a:xfrm>
                <a:off x="1565867" y="1157873"/>
                <a:ext cx="918609" cy="460483"/>
              </a:xfrm>
              <a:prstGeom prst="line">
                <a:avLst/>
              </a:prstGeom>
              <a:ln w="19050">
                <a:solidFill>
                  <a:schemeClr val="accent6"/>
                </a:solidFill>
                <a:prstDash val="sysDash"/>
              </a:ln>
            </p:spPr>
            <p:style>
              <a:lnRef idx="1">
                <a:schemeClr val="accent2"/>
              </a:lnRef>
              <a:fillRef idx="0">
                <a:schemeClr val="accent2"/>
              </a:fillRef>
              <a:effectRef idx="0">
                <a:schemeClr val="accent2"/>
              </a:effectRef>
              <a:fontRef idx="minor">
                <a:schemeClr val="tx1"/>
              </a:fontRef>
            </p:style>
          </p:cxnSp>
          <p:sp>
            <p:nvSpPr>
              <p:cNvPr id="719" name="Rounded Rectangle 718">
                <a:extLst>
                  <a:ext uri="{FF2B5EF4-FFF2-40B4-BE49-F238E27FC236}">
                    <a16:creationId xmlns:a16="http://schemas.microsoft.com/office/drawing/2014/main" id="{3CCCF416-0729-8AAB-D6E3-4CAE74434310}"/>
                  </a:ext>
                </a:extLst>
              </p:cNvPr>
              <p:cNvSpPr/>
              <p:nvPr/>
            </p:nvSpPr>
            <p:spPr>
              <a:xfrm>
                <a:off x="48430" y="1618356"/>
                <a:ext cx="2492830" cy="1597116"/>
              </a:xfrm>
              <a:prstGeom prst="roundRect">
                <a:avLst>
                  <a:gd name="adj" fmla="val 4503"/>
                </a:avLst>
              </a:prstGeom>
              <a:solidFill>
                <a:schemeClr val="bg1">
                  <a:lumMod val="95000"/>
                </a:schemeClr>
              </a:solidFill>
              <a:ln w="28575">
                <a:solidFill>
                  <a:srgbClr val="77777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grpSp>
            <p:nvGrpSpPr>
              <p:cNvPr id="558" name="Group 557">
                <a:extLst>
                  <a:ext uri="{FF2B5EF4-FFF2-40B4-BE49-F238E27FC236}">
                    <a16:creationId xmlns:a16="http://schemas.microsoft.com/office/drawing/2014/main" id="{B35B6210-4BD7-7F83-2346-F711B6419432}"/>
                  </a:ext>
                </a:extLst>
              </p:cNvPr>
              <p:cNvGrpSpPr/>
              <p:nvPr/>
            </p:nvGrpSpPr>
            <p:grpSpPr>
              <a:xfrm>
                <a:off x="3892360" y="638423"/>
                <a:ext cx="1791533" cy="776963"/>
                <a:chOff x="5169893" y="621011"/>
                <a:chExt cx="1791533" cy="776963"/>
              </a:xfrm>
              <a:solidFill>
                <a:srgbClr val="1F497D"/>
              </a:solidFill>
            </p:grpSpPr>
            <p:sp>
              <p:nvSpPr>
                <p:cNvPr id="716" name="Rounded Rectangle 715">
                  <a:extLst>
                    <a:ext uri="{FF2B5EF4-FFF2-40B4-BE49-F238E27FC236}">
                      <a16:creationId xmlns:a16="http://schemas.microsoft.com/office/drawing/2014/main" id="{ECC36F40-AE63-3AE0-91FD-39CF96EE7521}"/>
                    </a:ext>
                  </a:extLst>
                </p:cNvPr>
                <p:cNvSpPr/>
                <p:nvPr/>
              </p:nvSpPr>
              <p:spPr>
                <a:xfrm>
                  <a:off x="5239809" y="699613"/>
                  <a:ext cx="1721617" cy="698361"/>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sp>
              <p:nvSpPr>
                <p:cNvPr id="717" name="Rounded Rectangle 716">
                  <a:extLst>
                    <a:ext uri="{FF2B5EF4-FFF2-40B4-BE49-F238E27FC236}">
                      <a16:creationId xmlns:a16="http://schemas.microsoft.com/office/drawing/2014/main" id="{93DAED4E-DF4F-CFF0-E904-F8DF7D396E2F}"/>
                    </a:ext>
                  </a:extLst>
                </p:cNvPr>
                <p:cNvSpPr/>
                <p:nvPr/>
              </p:nvSpPr>
              <p:spPr>
                <a:xfrm>
                  <a:off x="5204851" y="657979"/>
                  <a:ext cx="1721617" cy="698361"/>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sp>
              <p:nvSpPr>
                <p:cNvPr id="718" name="Rounded Rectangle 717">
                  <a:extLst>
                    <a:ext uri="{FF2B5EF4-FFF2-40B4-BE49-F238E27FC236}">
                      <a16:creationId xmlns:a16="http://schemas.microsoft.com/office/drawing/2014/main" id="{30934E1D-3211-C7E1-8C0F-5F370DA4A81E}"/>
                    </a:ext>
                  </a:extLst>
                </p:cNvPr>
                <p:cNvSpPr/>
                <p:nvPr/>
              </p:nvSpPr>
              <p:spPr>
                <a:xfrm>
                  <a:off x="5169893" y="621011"/>
                  <a:ext cx="1721617" cy="698361"/>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grpSp>
          <p:sp>
            <p:nvSpPr>
              <p:cNvPr id="559" name="Rounded Rectangle 558">
                <a:extLst>
                  <a:ext uri="{FF2B5EF4-FFF2-40B4-BE49-F238E27FC236}">
                    <a16:creationId xmlns:a16="http://schemas.microsoft.com/office/drawing/2014/main" id="{1A9A4A71-5A96-FB8D-37FE-BCF0E121FFE2}"/>
                  </a:ext>
                </a:extLst>
              </p:cNvPr>
              <p:cNvSpPr/>
              <p:nvPr/>
            </p:nvSpPr>
            <p:spPr>
              <a:xfrm>
                <a:off x="3857402" y="600214"/>
                <a:ext cx="1721617" cy="698361"/>
              </a:xfrm>
              <a:prstGeom prst="roundRect">
                <a:avLst/>
              </a:prstGeom>
              <a:solidFill>
                <a:srgbClr val="1F497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Gill Sans MT" panose="020B0502020104020203" pitchFamily="34" charset="77"/>
                    <a:ea typeface="+mn-ea"/>
                    <a:cs typeface="Arial" panose="020B0604020202020204" pitchFamily="34" charset="0"/>
                  </a:rPr>
                  <a:t>3D-Stacked DRAM</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sp>
            <p:nvSpPr>
              <p:cNvPr id="560" name="Rounded Rectangle 559">
                <a:extLst>
                  <a:ext uri="{FF2B5EF4-FFF2-40B4-BE49-F238E27FC236}">
                    <a16:creationId xmlns:a16="http://schemas.microsoft.com/office/drawing/2014/main" id="{88B29FDC-504F-A4CE-AC06-09B695C6980A}"/>
                  </a:ext>
                </a:extLst>
              </p:cNvPr>
              <p:cNvSpPr/>
              <p:nvPr/>
            </p:nvSpPr>
            <p:spPr>
              <a:xfrm>
                <a:off x="3978542" y="1019763"/>
                <a:ext cx="355959" cy="204465"/>
              </a:xfrm>
              <a:prstGeom prst="roundRect">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sp>
            <p:nvSpPr>
              <p:cNvPr id="561" name="Rounded Rectangle 560">
                <a:extLst>
                  <a:ext uri="{FF2B5EF4-FFF2-40B4-BE49-F238E27FC236}">
                    <a16:creationId xmlns:a16="http://schemas.microsoft.com/office/drawing/2014/main" id="{C9C5427A-8664-71C0-A0FA-BF0E48939933}"/>
                  </a:ext>
                </a:extLst>
              </p:cNvPr>
              <p:cNvSpPr/>
              <p:nvPr/>
            </p:nvSpPr>
            <p:spPr>
              <a:xfrm>
                <a:off x="4917649" y="972037"/>
                <a:ext cx="460916" cy="264753"/>
              </a:xfrm>
              <a:prstGeom prst="roundRect">
                <a:avLst/>
              </a:prstGeom>
              <a:solidFill>
                <a:schemeClr val="bg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sp>
            <p:nvSpPr>
              <p:cNvPr id="714" name="Rounded Rectangle 713">
                <a:extLst>
                  <a:ext uri="{FF2B5EF4-FFF2-40B4-BE49-F238E27FC236}">
                    <a16:creationId xmlns:a16="http://schemas.microsoft.com/office/drawing/2014/main" id="{18469FF2-56F0-D0C7-8981-9DB3A4F72403}"/>
                  </a:ext>
                </a:extLst>
              </p:cNvPr>
              <p:cNvSpPr/>
              <p:nvPr/>
            </p:nvSpPr>
            <p:spPr>
              <a:xfrm>
                <a:off x="2640789" y="1935558"/>
                <a:ext cx="1681194" cy="1296228"/>
              </a:xfrm>
              <a:prstGeom prst="roundRect">
                <a:avLst>
                  <a:gd name="adj" fmla="val 4503"/>
                </a:avLst>
              </a:prstGeom>
              <a:solidFill>
                <a:schemeClr val="bg1">
                  <a:lumMod val="95000"/>
                </a:scheme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Gill Sans MT"/>
                  <a:ea typeface="+mn-ea"/>
                  <a:cs typeface="Arial" panose="020B0604020202020204" pitchFamily="34" charset="0"/>
                </a:endParaRPr>
              </a:p>
            </p:txBody>
          </p:sp>
          <p:sp>
            <p:nvSpPr>
              <p:cNvPr id="710" name="Rounded Rectangle 709">
                <a:extLst>
                  <a:ext uri="{FF2B5EF4-FFF2-40B4-BE49-F238E27FC236}">
                    <a16:creationId xmlns:a16="http://schemas.microsoft.com/office/drawing/2014/main" id="{EBB3AEF8-FFD5-C05B-51DF-86F7D694F832}"/>
                  </a:ext>
                </a:extLst>
              </p:cNvPr>
              <p:cNvSpPr/>
              <p:nvPr/>
            </p:nvSpPr>
            <p:spPr>
              <a:xfrm>
                <a:off x="4434624" y="1838171"/>
                <a:ext cx="2112172" cy="1394490"/>
              </a:xfrm>
              <a:prstGeom prst="roundRect">
                <a:avLst>
                  <a:gd name="adj" fmla="val 4503"/>
                </a:avLst>
              </a:prstGeom>
              <a:solidFill>
                <a:schemeClr val="bg1">
                  <a:lumMod val="95000"/>
                </a:schemeClr>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cxnSp>
            <p:nvCxnSpPr>
              <p:cNvPr id="564" name="Straight Connector 563">
                <a:extLst>
                  <a:ext uri="{FF2B5EF4-FFF2-40B4-BE49-F238E27FC236}">
                    <a16:creationId xmlns:a16="http://schemas.microsoft.com/office/drawing/2014/main" id="{4B9FD8A0-BF43-B2E2-326C-B973803CEBC5}"/>
                  </a:ext>
                </a:extLst>
              </p:cNvPr>
              <p:cNvCxnSpPr>
                <a:cxnSpLocks/>
                <a:stCxn id="561" idx="3"/>
              </p:cNvCxnSpPr>
              <p:nvPr/>
            </p:nvCxnSpPr>
            <p:spPr>
              <a:xfrm>
                <a:off x="5378565" y="1104414"/>
                <a:ext cx="1155827" cy="736543"/>
              </a:xfrm>
              <a:prstGeom prst="line">
                <a:avLst/>
              </a:prstGeom>
              <a:ln w="19050">
                <a:prstDash val="sysDash"/>
              </a:ln>
            </p:spPr>
            <p:style>
              <a:lnRef idx="1">
                <a:schemeClr val="accent2"/>
              </a:lnRef>
              <a:fillRef idx="0">
                <a:schemeClr val="accent2"/>
              </a:fillRef>
              <a:effectRef idx="0">
                <a:schemeClr val="accent2"/>
              </a:effectRef>
              <a:fontRef idx="minor">
                <a:schemeClr val="tx1"/>
              </a:fontRef>
            </p:style>
          </p:cxnSp>
          <p:cxnSp>
            <p:nvCxnSpPr>
              <p:cNvPr id="565" name="Straight Connector 564">
                <a:extLst>
                  <a:ext uri="{FF2B5EF4-FFF2-40B4-BE49-F238E27FC236}">
                    <a16:creationId xmlns:a16="http://schemas.microsoft.com/office/drawing/2014/main" id="{9FC48E97-2049-94B3-710A-3A5937D68FC5}"/>
                  </a:ext>
                </a:extLst>
              </p:cNvPr>
              <p:cNvCxnSpPr>
                <a:cxnSpLocks/>
                <a:stCxn id="561" idx="1"/>
              </p:cNvCxnSpPr>
              <p:nvPr/>
            </p:nvCxnSpPr>
            <p:spPr>
              <a:xfrm flipH="1">
                <a:off x="4456733" y="1104414"/>
                <a:ext cx="460916" cy="742628"/>
              </a:xfrm>
              <a:prstGeom prst="line">
                <a:avLst/>
              </a:prstGeom>
              <a:ln w="19050">
                <a:prstDash val="sysDash"/>
              </a:ln>
            </p:spPr>
            <p:style>
              <a:lnRef idx="1">
                <a:schemeClr val="accent2"/>
              </a:lnRef>
              <a:fillRef idx="0">
                <a:schemeClr val="accent2"/>
              </a:fillRef>
              <a:effectRef idx="0">
                <a:schemeClr val="accent2"/>
              </a:effectRef>
              <a:fontRef idx="minor">
                <a:schemeClr val="tx1"/>
              </a:fontRef>
            </p:style>
          </p:cxnSp>
          <p:cxnSp>
            <p:nvCxnSpPr>
              <p:cNvPr id="566" name="Straight Connector 565">
                <a:extLst>
                  <a:ext uri="{FF2B5EF4-FFF2-40B4-BE49-F238E27FC236}">
                    <a16:creationId xmlns:a16="http://schemas.microsoft.com/office/drawing/2014/main" id="{70F5537C-7EA3-4799-503E-8FD6399E8679}"/>
                  </a:ext>
                </a:extLst>
              </p:cNvPr>
              <p:cNvCxnSpPr>
                <a:cxnSpLocks/>
                <a:stCxn id="560" idx="1"/>
              </p:cNvCxnSpPr>
              <p:nvPr/>
            </p:nvCxnSpPr>
            <p:spPr>
              <a:xfrm flipH="1">
                <a:off x="2680596" y="1121996"/>
                <a:ext cx="1297946" cy="827757"/>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95384C15-1971-C30A-1E01-AED7199C69E6}"/>
                  </a:ext>
                </a:extLst>
              </p:cNvPr>
              <p:cNvCxnSpPr>
                <a:cxnSpLocks/>
                <a:stCxn id="560" idx="3"/>
              </p:cNvCxnSpPr>
              <p:nvPr/>
            </p:nvCxnSpPr>
            <p:spPr>
              <a:xfrm flipH="1">
                <a:off x="4321981" y="1121996"/>
                <a:ext cx="12520" cy="826663"/>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grpSp>
            <p:nvGrpSpPr>
              <p:cNvPr id="568" name="Group 567">
                <a:extLst>
                  <a:ext uri="{FF2B5EF4-FFF2-40B4-BE49-F238E27FC236}">
                    <a16:creationId xmlns:a16="http://schemas.microsoft.com/office/drawing/2014/main" id="{CF8DBACE-21B8-21AE-D14B-7F1EA28D7A3D}"/>
                  </a:ext>
                </a:extLst>
              </p:cNvPr>
              <p:cNvGrpSpPr/>
              <p:nvPr/>
            </p:nvGrpSpPr>
            <p:grpSpPr>
              <a:xfrm>
                <a:off x="3527612" y="2456169"/>
                <a:ext cx="732894" cy="703971"/>
                <a:chOff x="3535063" y="3878067"/>
                <a:chExt cx="732894" cy="703971"/>
              </a:xfrm>
            </p:grpSpPr>
            <p:cxnSp>
              <p:nvCxnSpPr>
                <p:cNvPr id="687" name="Straight Connector 686">
                  <a:extLst>
                    <a:ext uri="{FF2B5EF4-FFF2-40B4-BE49-F238E27FC236}">
                      <a16:creationId xmlns:a16="http://schemas.microsoft.com/office/drawing/2014/main" id="{A88FD58D-85B2-415D-7A94-3644F0003E83}"/>
                    </a:ext>
                  </a:extLst>
                </p:cNvPr>
                <p:cNvCxnSpPr>
                  <a:cxnSpLocks/>
                  <a:stCxn id="706" idx="3"/>
                  <a:endCxn id="709" idx="1"/>
                </p:cNvCxnSpPr>
                <p:nvPr/>
              </p:nvCxnSpPr>
              <p:spPr>
                <a:xfrm flipV="1">
                  <a:off x="3693009" y="3957442"/>
                  <a:ext cx="418604" cy="3"/>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88" name="Group 687">
                  <a:extLst>
                    <a:ext uri="{FF2B5EF4-FFF2-40B4-BE49-F238E27FC236}">
                      <a16:creationId xmlns:a16="http://schemas.microsoft.com/office/drawing/2014/main" id="{38C630E1-AE8F-48FE-E336-559D04DE6DDD}"/>
                    </a:ext>
                  </a:extLst>
                </p:cNvPr>
                <p:cNvGrpSpPr/>
                <p:nvPr/>
              </p:nvGrpSpPr>
              <p:grpSpPr>
                <a:xfrm>
                  <a:off x="3535063" y="3878067"/>
                  <a:ext cx="732894" cy="703971"/>
                  <a:chOff x="983557" y="3669493"/>
                  <a:chExt cx="732894" cy="703971"/>
                </a:xfrm>
              </p:grpSpPr>
              <p:cxnSp>
                <p:nvCxnSpPr>
                  <p:cNvPr id="689" name="Straight Connector 688">
                    <a:extLst>
                      <a:ext uri="{FF2B5EF4-FFF2-40B4-BE49-F238E27FC236}">
                        <a16:creationId xmlns:a16="http://schemas.microsoft.com/office/drawing/2014/main" id="{BFC05D43-BBBE-4C72-223D-4A6CEE6C36AA}"/>
                      </a:ext>
                    </a:extLst>
                  </p:cNvPr>
                  <p:cNvCxnSpPr>
                    <a:cxnSpLocks/>
                    <a:stCxn id="706" idx="2"/>
                    <a:endCxn id="698" idx="2"/>
                  </p:cNvCxnSpPr>
                  <p:nvPr/>
                </p:nvCxnSpPr>
                <p:spPr>
                  <a:xfrm flipH="1">
                    <a:off x="1061559" y="3828245"/>
                    <a:ext cx="1942" cy="54521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0" name="Straight Connector 689">
                    <a:extLst>
                      <a:ext uri="{FF2B5EF4-FFF2-40B4-BE49-F238E27FC236}">
                        <a16:creationId xmlns:a16="http://schemas.microsoft.com/office/drawing/2014/main" id="{D02C93E1-AA59-EAAC-85E5-D4F2BEAB7FFB}"/>
                      </a:ext>
                    </a:extLst>
                  </p:cNvPr>
                  <p:cNvCxnSpPr>
                    <a:cxnSpLocks/>
                    <a:stCxn id="707" idx="2"/>
                    <a:endCxn id="699" idx="2"/>
                  </p:cNvCxnSpPr>
                  <p:nvPr/>
                </p:nvCxnSpPr>
                <p:spPr>
                  <a:xfrm flipH="1">
                    <a:off x="1248652" y="3828243"/>
                    <a:ext cx="1942" cy="54521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1" name="Straight Connector 690">
                    <a:extLst>
                      <a:ext uri="{FF2B5EF4-FFF2-40B4-BE49-F238E27FC236}">
                        <a16:creationId xmlns:a16="http://schemas.microsoft.com/office/drawing/2014/main" id="{94F6D17D-EF03-BBE6-F409-9AAFEAAF3ED6}"/>
                      </a:ext>
                    </a:extLst>
                  </p:cNvPr>
                  <p:cNvCxnSpPr>
                    <a:cxnSpLocks/>
                    <a:stCxn id="708" idx="2"/>
                    <a:endCxn id="700" idx="2"/>
                  </p:cNvCxnSpPr>
                  <p:nvPr/>
                </p:nvCxnSpPr>
                <p:spPr>
                  <a:xfrm flipH="1">
                    <a:off x="1442409" y="3828243"/>
                    <a:ext cx="1942" cy="54521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2" name="Straight Connector 691">
                    <a:extLst>
                      <a:ext uri="{FF2B5EF4-FFF2-40B4-BE49-F238E27FC236}">
                        <a16:creationId xmlns:a16="http://schemas.microsoft.com/office/drawing/2014/main" id="{3A6EEB8A-58A8-A06E-08D0-EE64BDC4EE34}"/>
                      </a:ext>
                    </a:extLst>
                  </p:cNvPr>
                  <p:cNvCxnSpPr>
                    <a:cxnSpLocks/>
                    <a:stCxn id="709" idx="2"/>
                    <a:endCxn id="701" idx="2"/>
                  </p:cNvCxnSpPr>
                  <p:nvPr/>
                </p:nvCxnSpPr>
                <p:spPr>
                  <a:xfrm flipH="1">
                    <a:off x="1636167" y="3828242"/>
                    <a:ext cx="1942" cy="54521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3" name="Straight Connector 692">
                    <a:extLst>
                      <a:ext uri="{FF2B5EF4-FFF2-40B4-BE49-F238E27FC236}">
                        <a16:creationId xmlns:a16="http://schemas.microsoft.com/office/drawing/2014/main" id="{F9EAF959-66E0-46C3-5D7F-644887CD42A7}"/>
                      </a:ext>
                    </a:extLst>
                  </p:cNvPr>
                  <p:cNvCxnSpPr>
                    <a:cxnSpLocks/>
                    <a:stCxn id="702" idx="3"/>
                    <a:endCxn id="705" idx="3"/>
                  </p:cNvCxnSpPr>
                  <p:nvPr/>
                </p:nvCxnSpPr>
                <p:spPr>
                  <a:xfrm flipV="1">
                    <a:off x="1141842" y="4008345"/>
                    <a:ext cx="574609" cy="3"/>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4" name="Straight Connector 693">
                    <a:extLst>
                      <a:ext uri="{FF2B5EF4-FFF2-40B4-BE49-F238E27FC236}">
                        <a16:creationId xmlns:a16="http://schemas.microsoft.com/office/drawing/2014/main" id="{D25ECCE3-F1F9-A3D5-50C1-CF42066432AF}"/>
                      </a:ext>
                    </a:extLst>
                  </p:cNvPr>
                  <p:cNvCxnSpPr>
                    <a:cxnSpLocks/>
                    <a:stCxn id="698" idx="3"/>
                    <a:endCxn id="701" idx="3"/>
                  </p:cNvCxnSpPr>
                  <p:nvPr/>
                </p:nvCxnSpPr>
                <p:spPr>
                  <a:xfrm flipV="1">
                    <a:off x="1139561" y="4294087"/>
                    <a:ext cx="574608" cy="3"/>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95" name="Group 694">
                    <a:extLst>
                      <a:ext uri="{FF2B5EF4-FFF2-40B4-BE49-F238E27FC236}">
                        <a16:creationId xmlns:a16="http://schemas.microsoft.com/office/drawing/2014/main" id="{A8C8A95F-A002-CE0D-8EE1-3599B98BBDDE}"/>
                      </a:ext>
                    </a:extLst>
                  </p:cNvPr>
                  <p:cNvGrpSpPr/>
                  <p:nvPr/>
                </p:nvGrpSpPr>
                <p:grpSpPr>
                  <a:xfrm>
                    <a:off x="985499" y="3669493"/>
                    <a:ext cx="730612" cy="158752"/>
                    <a:chOff x="7032994" y="2896916"/>
                    <a:chExt cx="1672214" cy="158882"/>
                  </a:xfrm>
                </p:grpSpPr>
                <p:sp>
                  <p:nvSpPr>
                    <p:cNvPr id="706" name="Rounded Rectangle 705">
                      <a:extLst>
                        <a:ext uri="{FF2B5EF4-FFF2-40B4-BE49-F238E27FC236}">
                          <a16:creationId xmlns:a16="http://schemas.microsoft.com/office/drawing/2014/main" id="{4C114F5D-318F-8B87-C30C-5F9999C0158B}"/>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7" name="Rounded Rectangle 706">
                      <a:extLst>
                        <a:ext uri="{FF2B5EF4-FFF2-40B4-BE49-F238E27FC236}">
                          <a16:creationId xmlns:a16="http://schemas.microsoft.com/office/drawing/2014/main" id="{97E3A0FB-1CCF-E7EC-DBDC-0EEC1FB1A854}"/>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8" name="Rounded Rectangle 707">
                      <a:extLst>
                        <a:ext uri="{FF2B5EF4-FFF2-40B4-BE49-F238E27FC236}">
                          <a16:creationId xmlns:a16="http://schemas.microsoft.com/office/drawing/2014/main" id="{B4EAE916-B641-4402-AA2E-466EAF23D01D}"/>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9" name="Rounded Rectangle 708">
                      <a:extLst>
                        <a:ext uri="{FF2B5EF4-FFF2-40B4-BE49-F238E27FC236}">
                          <a16:creationId xmlns:a16="http://schemas.microsoft.com/office/drawing/2014/main" id="{01C78467-24AA-48A4-9F44-3B020ED2E42F}"/>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96" name="Group 695">
                    <a:extLst>
                      <a:ext uri="{FF2B5EF4-FFF2-40B4-BE49-F238E27FC236}">
                        <a16:creationId xmlns:a16="http://schemas.microsoft.com/office/drawing/2014/main" id="{F9FC38A3-80AC-7830-F73F-AF3CACD4D25C}"/>
                      </a:ext>
                    </a:extLst>
                  </p:cNvPr>
                  <p:cNvGrpSpPr/>
                  <p:nvPr/>
                </p:nvGrpSpPr>
                <p:grpSpPr>
                  <a:xfrm>
                    <a:off x="985838" y="3928970"/>
                    <a:ext cx="730613" cy="158752"/>
                    <a:chOff x="7032994" y="2896916"/>
                    <a:chExt cx="1672214" cy="158882"/>
                  </a:xfrm>
                </p:grpSpPr>
                <p:sp>
                  <p:nvSpPr>
                    <p:cNvPr id="702" name="Rounded Rectangle 701">
                      <a:extLst>
                        <a:ext uri="{FF2B5EF4-FFF2-40B4-BE49-F238E27FC236}">
                          <a16:creationId xmlns:a16="http://schemas.microsoft.com/office/drawing/2014/main" id="{5BDD3A45-5F5C-45CD-101F-37C1387431B0}"/>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3" name="Rounded Rectangle 702">
                      <a:extLst>
                        <a:ext uri="{FF2B5EF4-FFF2-40B4-BE49-F238E27FC236}">
                          <a16:creationId xmlns:a16="http://schemas.microsoft.com/office/drawing/2014/main" id="{E553BACC-B8E6-015F-411C-9CDA06EBBF07}"/>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4" name="Rounded Rectangle 703">
                      <a:extLst>
                        <a:ext uri="{FF2B5EF4-FFF2-40B4-BE49-F238E27FC236}">
                          <a16:creationId xmlns:a16="http://schemas.microsoft.com/office/drawing/2014/main" id="{D3DF5C20-8170-99F5-AE57-D9D7B3A7ECC9}"/>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5" name="Rounded Rectangle 704">
                      <a:extLst>
                        <a:ext uri="{FF2B5EF4-FFF2-40B4-BE49-F238E27FC236}">
                          <a16:creationId xmlns:a16="http://schemas.microsoft.com/office/drawing/2014/main" id="{8BAB54B5-0C04-EA50-74AB-B512F019BC3B}"/>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97" name="Group 696">
                    <a:extLst>
                      <a:ext uri="{FF2B5EF4-FFF2-40B4-BE49-F238E27FC236}">
                        <a16:creationId xmlns:a16="http://schemas.microsoft.com/office/drawing/2014/main" id="{8EB931EC-21FB-6E8B-E292-E70D58471FD2}"/>
                      </a:ext>
                    </a:extLst>
                  </p:cNvPr>
                  <p:cNvGrpSpPr/>
                  <p:nvPr/>
                </p:nvGrpSpPr>
                <p:grpSpPr>
                  <a:xfrm>
                    <a:off x="983557" y="4214712"/>
                    <a:ext cx="730612" cy="158752"/>
                    <a:chOff x="7032994" y="2896916"/>
                    <a:chExt cx="1672214" cy="158882"/>
                  </a:xfrm>
                </p:grpSpPr>
                <p:sp>
                  <p:nvSpPr>
                    <p:cNvPr id="698" name="Rounded Rectangle 697">
                      <a:extLst>
                        <a:ext uri="{FF2B5EF4-FFF2-40B4-BE49-F238E27FC236}">
                          <a16:creationId xmlns:a16="http://schemas.microsoft.com/office/drawing/2014/main" id="{397F4A2C-3331-38E2-73F5-AB35F8FFDD6E}"/>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99" name="Rounded Rectangle 698">
                      <a:extLst>
                        <a:ext uri="{FF2B5EF4-FFF2-40B4-BE49-F238E27FC236}">
                          <a16:creationId xmlns:a16="http://schemas.microsoft.com/office/drawing/2014/main" id="{96FC81BE-1056-AAE4-3C93-766A7452130F}"/>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0" name="Rounded Rectangle 699">
                      <a:extLst>
                        <a:ext uri="{FF2B5EF4-FFF2-40B4-BE49-F238E27FC236}">
                          <a16:creationId xmlns:a16="http://schemas.microsoft.com/office/drawing/2014/main" id="{95E5BE54-C85E-97A9-0082-F164A82BF74A}"/>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1" name="Rounded Rectangle 700">
                      <a:extLst>
                        <a:ext uri="{FF2B5EF4-FFF2-40B4-BE49-F238E27FC236}">
                          <a16:creationId xmlns:a16="http://schemas.microsoft.com/office/drawing/2014/main" id="{C5D2E67D-F939-E9F6-50C2-E784D2007E0F}"/>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grpSp>
            <p:nvGrpSpPr>
              <p:cNvPr id="569" name="Group 568">
                <a:extLst>
                  <a:ext uri="{FF2B5EF4-FFF2-40B4-BE49-F238E27FC236}">
                    <a16:creationId xmlns:a16="http://schemas.microsoft.com/office/drawing/2014/main" id="{C418970C-F447-6B9C-37DD-11BAE2CDBEAE}"/>
                  </a:ext>
                </a:extLst>
              </p:cNvPr>
              <p:cNvGrpSpPr/>
              <p:nvPr/>
            </p:nvGrpSpPr>
            <p:grpSpPr>
              <a:xfrm>
                <a:off x="980340" y="1761579"/>
                <a:ext cx="1501258" cy="1286469"/>
                <a:chOff x="980340" y="1761579"/>
                <a:chExt cx="1501258" cy="1286469"/>
              </a:xfrm>
            </p:grpSpPr>
            <p:cxnSp>
              <p:nvCxnSpPr>
                <p:cNvPr id="618" name="Straight Connector 617">
                  <a:extLst>
                    <a:ext uri="{FF2B5EF4-FFF2-40B4-BE49-F238E27FC236}">
                      <a16:creationId xmlns:a16="http://schemas.microsoft.com/office/drawing/2014/main" id="{D58E7967-C65F-9425-966F-2AEAC0094A69}"/>
                    </a:ext>
                  </a:extLst>
                </p:cNvPr>
                <p:cNvCxnSpPr>
                  <a:cxnSpLocks/>
                  <a:stCxn id="683" idx="3"/>
                  <a:endCxn id="682" idx="1"/>
                </p:cNvCxnSpPr>
                <p:nvPr/>
              </p:nvCxnSpPr>
              <p:spPr>
                <a:xfrm>
                  <a:off x="1138286" y="1840957"/>
                  <a:ext cx="1186970" cy="6085"/>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19" name="Group 618">
                  <a:extLst>
                    <a:ext uri="{FF2B5EF4-FFF2-40B4-BE49-F238E27FC236}">
                      <a16:creationId xmlns:a16="http://schemas.microsoft.com/office/drawing/2014/main" id="{EBB41F90-384D-6E82-6D2E-3C92AB2D36D2}"/>
                    </a:ext>
                  </a:extLst>
                </p:cNvPr>
                <p:cNvGrpSpPr/>
                <p:nvPr/>
              </p:nvGrpSpPr>
              <p:grpSpPr>
                <a:xfrm>
                  <a:off x="980340" y="1761579"/>
                  <a:ext cx="1501258" cy="1286469"/>
                  <a:chOff x="983557" y="3669493"/>
                  <a:chExt cx="1501258" cy="1286469"/>
                </a:xfrm>
              </p:grpSpPr>
              <p:cxnSp>
                <p:nvCxnSpPr>
                  <p:cNvPr id="620" name="Straight Connector 619">
                    <a:extLst>
                      <a:ext uri="{FF2B5EF4-FFF2-40B4-BE49-F238E27FC236}">
                        <a16:creationId xmlns:a16="http://schemas.microsoft.com/office/drawing/2014/main" id="{7B198515-01B6-2D02-67B6-4770FAC662BA}"/>
                      </a:ext>
                    </a:extLst>
                  </p:cNvPr>
                  <p:cNvCxnSpPr>
                    <a:cxnSpLocks/>
                    <a:stCxn id="683" idx="2"/>
                    <a:endCxn id="643" idx="2"/>
                  </p:cNvCxnSpPr>
                  <p:nvPr/>
                </p:nvCxnSpPr>
                <p:spPr>
                  <a:xfrm flipH="1">
                    <a:off x="1061559" y="3828245"/>
                    <a:ext cx="1942" cy="112162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1" name="Straight Connector 620">
                    <a:extLst>
                      <a:ext uri="{FF2B5EF4-FFF2-40B4-BE49-F238E27FC236}">
                        <a16:creationId xmlns:a16="http://schemas.microsoft.com/office/drawing/2014/main" id="{5A18474F-4A2F-3641-A6D4-046A22171154}"/>
                      </a:ext>
                    </a:extLst>
                  </p:cNvPr>
                  <p:cNvCxnSpPr>
                    <a:cxnSpLocks/>
                    <a:stCxn id="684" idx="2"/>
                    <a:endCxn id="644" idx="2"/>
                  </p:cNvCxnSpPr>
                  <p:nvPr/>
                </p:nvCxnSpPr>
                <p:spPr>
                  <a:xfrm flipH="1">
                    <a:off x="1248652" y="3828243"/>
                    <a:ext cx="1942" cy="112162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2" name="Straight Connector 621">
                    <a:extLst>
                      <a:ext uri="{FF2B5EF4-FFF2-40B4-BE49-F238E27FC236}">
                        <a16:creationId xmlns:a16="http://schemas.microsoft.com/office/drawing/2014/main" id="{72DFE685-5F79-784E-C839-1D5ABEFE09B9}"/>
                      </a:ext>
                    </a:extLst>
                  </p:cNvPr>
                  <p:cNvCxnSpPr>
                    <a:cxnSpLocks/>
                    <a:stCxn id="685" idx="2"/>
                    <a:endCxn id="645" idx="2"/>
                  </p:cNvCxnSpPr>
                  <p:nvPr/>
                </p:nvCxnSpPr>
                <p:spPr>
                  <a:xfrm flipH="1">
                    <a:off x="1442409" y="3828243"/>
                    <a:ext cx="1942" cy="112162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3" name="Straight Connector 622">
                    <a:extLst>
                      <a:ext uri="{FF2B5EF4-FFF2-40B4-BE49-F238E27FC236}">
                        <a16:creationId xmlns:a16="http://schemas.microsoft.com/office/drawing/2014/main" id="{88FEF7E1-D793-000B-6EF4-ECA586FD074B}"/>
                      </a:ext>
                    </a:extLst>
                  </p:cNvPr>
                  <p:cNvCxnSpPr>
                    <a:cxnSpLocks/>
                    <a:stCxn id="686" idx="2"/>
                    <a:endCxn id="646" idx="2"/>
                  </p:cNvCxnSpPr>
                  <p:nvPr/>
                </p:nvCxnSpPr>
                <p:spPr>
                  <a:xfrm flipH="1">
                    <a:off x="1636167" y="3828242"/>
                    <a:ext cx="1942" cy="112162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4" name="Straight Connector 623">
                    <a:extLst>
                      <a:ext uri="{FF2B5EF4-FFF2-40B4-BE49-F238E27FC236}">
                        <a16:creationId xmlns:a16="http://schemas.microsoft.com/office/drawing/2014/main" id="{1C809DD8-3990-4564-A4DE-9B2B1CE6427E}"/>
                      </a:ext>
                    </a:extLst>
                  </p:cNvPr>
                  <p:cNvCxnSpPr>
                    <a:cxnSpLocks/>
                    <a:stCxn id="679" idx="2"/>
                    <a:endCxn id="639" idx="2"/>
                  </p:cNvCxnSpPr>
                  <p:nvPr/>
                </p:nvCxnSpPr>
                <p:spPr>
                  <a:xfrm flipH="1">
                    <a:off x="1829925" y="3834333"/>
                    <a:ext cx="1942" cy="112162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5" name="Straight Connector 624">
                    <a:extLst>
                      <a:ext uri="{FF2B5EF4-FFF2-40B4-BE49-F238E27FC236}">
                        <a16:creationId xmlns:a16="http://schemas.microsoft.com/office/drawing/2014/main" id="{BF55767F-2EFF-0A66-55AF-FA2DD42F56AB}"/>
                      </a:ext>
                    </a:extLst>
                  </p:cNvPr>
                  <p:cNvCxnSpPr>
                    <a:cxnSpLocks/>
                    <a:stCxn id="680" idx="2"/>
                  </p:cNvCxnSpPr>
                  <p:nvPr/>
                </p:nvCxnSpPr>
                <p:spPr>
                  <a:xfrm>
                    <a:off x="2018960" y="3834331"/>
                    <a:ext cx="0" cy="105240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6" name="Straight Connector 625">
                    <a:extLst>
                      <a:ext uri="{FF2B5EF4-FFF2-40B4-BE49-F238E27FC236}">
                        <a16:creationId xmlns:a16="http://schemas.microsoft.com/office/drawing/2014/main" id="{CC149019-7145-A092-F237-9A4FCB053171}"/>
                      </a:ext>
                    </a:extLst>
                  </p:cNvPr>
                  <p:cNvCxnSpPr>
                    <a:cxnSpLocks/>
                    <a:stCxn id="681" idx="2"/>
                    <a:endCxn id="641" idx="0"/>
                  </p:cNvCxnSpPr>
                  <p:nvPr/>
                </p:nvCxnSpPr>
                <p:spPr>
                  <a:xfrm flipH="1">
                    <a:off x="2210775" y="3834331"/>
                    <a:ext cx="1942" cy="962880"/>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7" name="Straight Connector 626">
                    <a:extLst>
                      <a:ext uri="{FF2B5EF4-FFF2-40B4-BE49-F238E27FC236}">
                        <a16:creationId xmlns:a16="http://schemas.microsoft.com/office/drawing/2014/main" id="{804286B3-494F-5ACC-B801-BEEB4479D5DD}"/>
                      </a:ext>
                    </a:extLst>
                  </p:cNvPr>
                  <p:cNvCxnSpPr>
                    <a:cxnSpLocks/>
                    <a:stCxn id="682" idx="2"/>
                    <a:endCxn id="642" idx="2"/>
                  </p:cNvCxnSpPr>
                  <p:nvPr/>
                </p:nvCxnSpPr>
                <p:spPr>
                  <a:xfrm flipH="1">
                    <a:off x="2404533" y="3834330"/>
                    <a:ext cx="1942" cy="112162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8" name="Straight Connector 627">
                    <a:extLst>
                      <a:ext uri="{FF2B5EF4-FFF2-40B4-BE49-F238E27FC236}">
                        <a16:creationId xmlns:a16="http://schemas.microsoft.com/office/drawing/2014/main" id="{08DE87F5-1154-DFC5-0B15-17C1215EBDA9}"/>
                      </a:ext>
                    </a:extLst>
                  </p:cNvPr>
                  <p:cNvCxnSpPr>
                    <a:cxnSpLocks/>
                    <a:stCxn id="673" idx="3"/>
                    <a:endCxn id="672" idx="1"/>
                  </p:cNvCxnSpPr>
                  <p:nvPr/>
                </p:nvCxnSpPr>
                <p:spPr>
                  <a:xfrm>
                    <a:off x="1141841" y="4008348"/>
                    <a:ext cx="1186970" cy="6085"/>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9" name="Straight Connector 628">
                    <a:extLst>
                      <a:ext uri="{FF2B5EF4-FFF2-40B4-BE49-F238E27FC236}">
                        <a16:creationId xmlns:a16="http://schemas.microsoft.com/office/drawing/2014/main" id="{36D1D829-4EEA-127B-648D-CDAE73FC5736}"/>
                      </a:ext>
                    </a:extLst>
                  </p:cNvPr>
                  <p:cNvCxnSpPr>
                    <a:cxnSpLocks/>
                    <a:stCxn id="663" idx="3"/>
                    <a:endCxn id="662" idx="1"/>
                  </p:cNvCxnSpPr>
                  <p:nvPr/>
                </p:nvCxnSpPr>
                <p:spPr>
                  <a:xfrm>
                    <a:off x="1139561" y="4294090"/>
                    <a:ext cx="1186970" cy="6085"/>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0" name="Straight Connector 629">
                    <a:extLst>
                      <a:ext uri="{FF2B5EF4-FFF2-40B4-BE49-F238E27FC236}">
                        <a16:creationId xmlns:a16="http://schemas.microsoft.com/office/drawing/2014/main" id="{40ECD561-52AD-8B80-6A07-2A8A861EE0B5}"/>
                      </a:ext>
                    </a:extLst>
                  </p:cNvPr>
                  <p:cNvCxnSpPr>
                    <a:cxnSpLocks/>
                    <a:stCxn id="653" idx="3"/>
                    <a:endCxn id="652" idx="1"/>
                  </p:cNvCxnSpPr>
                  <p:nvPr/>
                </p:nvCxnSpPr>
                <p:spPr>
                  <a:xfrm>
                    <a:off x="1139561" y="4579832"/>
                    <a:ext cx="1186970" cy="6085"/>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1" name="Straight Connector 630">
                    <a:extLst>
                      <a:ext uri="{FF2B5EF4-FFF2-40B4-BE49-F238E27FC236}">
                        <a16:creationId xmlns:a16="http://schemas.microsoft.com/office/drawing/2014/main" id="{64D88235-DB07-08A3-2FA8-53D271637026}"/>
                      </a:ext>
                    </a:extLst>
                  </p:cNvPr>
                  <p:cNvCxnSpPr>
                    <a:cxnSpLocks/>
                    <a:stCxn id="643" idx="3"/>
                    <a:endCxn id="642" idx="1"/>
                  </p:cNvCxnSpPr>
                  <p:nvPr/>
                </p:nvCxnSpPr>
                <p:spPr>
                  <a:xfrm>
                    <a:off x="1139561" y="4870500"/>
                    <a:ext cx="1186970" cy="6085"/>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32" name="Group 631">
                    <a:extLst>
                      <a:ext uri="{FF2B5EF4-FFF2-40B4-BE49-F238E27FC236}">
                        <a16:creationId xmlns:a16="http://schemas.microsoft.com/office/drawing/2014/main" id="{C5C6146C-16BB-570F-72F7-FAB73277948A}"/>
                      </a:ext>
                    </a:extLst>
                  </p:cNvPr>
                  <p:cNvGrpSpPr/>
                  <p:nvPr/>
                </p:nvGrpSpPr>
                <p:grpSpPr>
                  <a:xfrm>
                    <a:off x="985499" y="3669493"/>
                    <a:ext cx="1498978" cy="164840"/>
                    <a:chOff x="6874440" y="2906655"/>
                    <a:chExt cx="3430837" cy="164975"/>
                  </a:xfrm>
                </p:grpSpPr>
                <p:grpSp>
                  <p:nvGrpSpPr>
                    <p:cNvPr id="677" name="Group 676">
                      <a:extLst>
                        <a:ext uri="{FF2B5EF4-FFF2-40B4-BE49-F238E27FC236}">
                          <a16:creationId xmlns:a16="http://schemas.microsoft.com/office/drawing/2014/main" id="{B88E809B-4D11-9DA9-631C-934D07A8D7FF}"/>
                        </a:ext>
                      </a:extLst>
                    </p:cNvPr>
                    <p:cNvGrpSpPr/>
                    <p:nvPr/>
                  </p:nvGrpSpPr>
                  <p:grpSpPr>
                    <a:xfrm>
                      <a:off x="6874440" y="2906655"/>
                      <a:ext cx="1672214" cy="158882"/>
                      <a:chOff x="7032994" y="2896916"/>
                      <a:chExt cx="1672214" cy="158882"/>
                    </a:xfrm>
                  </p:grpSpPr>
                  <p:sp>
                    <p:nvSpPr>
                      <p:cNvPr id="683" name="Rounded Rectangle 682">
                        <a:extLst>
                          <a:ext uri="{FF2B5EF4-FFF2-40B4-BE49-F238E27FC236}">
                            <a16:creationId xmlns:a16="http://schemas.microsoft.com/office/drawing/2014/main" id="{48F7AE7E-F528-450C-DB19-01F6368E83DD}"/>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84" name="Rounded Rectangle 683">
                        <a:extLst>
                          <a:ext uri="{FF2B5EF4-FFF2-40B4-BE49-F238E27FC236}">
                            <a16:creationId xmlns:a16="http://schemas.microsoft.com/office/drawing/2014/main" id="{23063279-51BF-A809-BC64-B4BB984F7BD6}"/>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85" name="Rounded Rectangle 684">
                        <a:extLst>
                          <a:ext uri="{FF2B5EF4-FFF2-40B4-BE49-F238E27FC236}">
                            <a16:creationId xmlns:a16="http://schemas.microsoft.com/office/drawing/2014/main" id="{A894A02E-71A6-3C8C-15F8-8708EB8919FA}"/>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86" name="Rounded Rectangle 685">
                        <a:extLst>
                          <a:ext uri="{FF2B5EF4-FFF2-40B4-BE49-F238E27FC236}">
                            <a16:creationId xmlns:a16="http://schemas.microsoft.com/office/drawing/2014/main" id="{1D0E2A86-758C-D729-EA0C-6C14209A4E6D}"/>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78" name="Group 677">
                      <a:extLst>
                        <a:ext uri="{FF2B5EF4-FFF2-40B4-BE49-F238E27FC236}">
                          <a16:creationId xmlns:a16="http://schemas.microsoft.com/office/drawing/2014/main" id="{05CFF3D3-93A9-A5E5-10B7-9FA469133B9B}"/>
                        </a:ext>
                      </a:extLst>
                    </p:cNvPr>
                    <p:cNvGrpSpPr/>
                    <p:nvPr/>
                  </p:nvGrpSpPr>
                  <p:grpSpPr>
                    <a:xfrm>
                      <a:off x="8633063" y="2912748"/>
                      <a:ext cx="1672214" cy="158882"/>
                      <a:chOff x="7032994" y="2912284"/>
                      <a:chExt cx="1672214" cy="158882"/>
                    </a:xfrm>
                  </p:grpSpPr>
                  <p:sp>
                    <p:nvSpPr>
                      <p:cNvPr id="679" name="Rounded Rectangle 678">
                        <a:extLst>
                          <a:ext uri="{FF2B5EF4-FFF2-40B4-BE49-F238E27FC236}">
                            <a16:creationId xmlns:a16="http://schemas.microsoft.com/office/drawing/2014/main" id="{DFC327E9-AF61-C0B6-90A7-6EBFE672221F}"/>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80" name="Rounded Rectangle 679">
                        <a:extLst>
                          <a:ext uri="{FF2B5EF4-FFF2-40B4-BE49-F238E27FC236}">
                            <a16:creationId xmlns:a16="http://schemas.microsoft.com/office/drawing/2014/main" id="{5C090046-9A5C-2942-32C4-17C82588DD81}"/>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81" name="Rounded Rectangle 680">
                        <a:extLst>
                          <a:ext uri="{FF2B5EF4-FFF2-40B4-BE49-F238E27FC236}">
                            <a16:creationId xmlns:a16="http://schemas.microsoft.com/office/drawing/2014/main" id="{83387D56-0550-0C38-62A7-8E1D1E197E7F}"/>
                          </a:ext>
                        </a:extLst>
                      </p:cNvPr>
                      <p:cNvSpPr/>
                      <p:nvPr/>
                    </p:nvSpPr>
                    <p:spPr>
                      <a:xfrm>
                        <a:off x="7904679"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82" name="Rounded Rectangle 681">
                        <a:extLst>
                          <a:ext uri="{FF2B5EF4-FFF2-40B4-BE49-F238E27FC236}">
                            <a16:creationId xmlns:a16="http://schemas.microsoft.com/office/drawing/2014/main" id="{12253238-6A92-E53D-EA40-ADFF1C2C69D5}"/>
                          </a:ext>
                        </a:extLst>
                      </p:cNvPr>
                      <p:cNvSpPr/>
                      <p:nvPr/>
                    </p:nvSpPr>
                    <p:spPr>
                      <a:xfrm>
                        <a:off x="8348148" y="2912284"/>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nvGrpSpPr>
                  <p:cNvPr id="633" name="Group 632">
                    <a:extLst>
                      <a:ext uri="{FF2B5EF4-FFF2-40B4-BE49-F238E27FC236}">
                        <a16:creationId xmlns:a16="http://schemas.microsoft.com/office/drawing/2014/main" id="{2C9FD759-EEBB-0029-9177-3BD3DF4F2374}"/>
                      </a:ext>
                    </a:extLst>
                  </p:cNvPr>
                  <p:cNvGrpSpPr/>
                  <p:nvPr/>
                </p:nvGrpSpPr>
                <p:grpSpPr>
                  <a:xfrm>
                    <a:off x="985837" y="3928970"/>
                    <a:ext cx="1498978" cy="164840"/>
                    <a:chOff x="6874440" y="2906655"/>
                    <a:chExt cx="3430837" cy="164975"/>
                  </a:xfrm>
                </p:grpSpPr>
                <p:grpSp>
                  <p:nvGrpSpPr>
                    <p:cNvPr id="667" name="Group 666">
                      <a:extLst>
                        <a:ext uri="{FF2B5EF4-FFF2-40B4-BE49-F238E27FC236}">
                          <a16:creationId xmlns:a16="http://schemas.microsoft.com/office/drawing/2014/main" id="{791931E7-8808-C867-3EAA-9EE1A249EF1B}"/>
                        </a:ext>
                      </a:extLst>
                    </p:cNvPr>
                    <p:cNvGrpSpPr/>
                    <p:nvPr/>
                  </p:nvGrpSpPr>
                  <p:grpSpPr>
                    <a:xfrm>
                      <a:off x="6874440" y="2906655"/>
                      <a:ext cx="1672214" cy="158882"/>
                      <a:chOff x="7032994" y="2896916"/>
                      <a:chExt cx="1672214" cy="158882"/>
                    </a:xfrm>
                  </p:grpSpPr>
                  <p:sp>
                    <p:nvSpPr>
                      <p:cNvPr id="673" name="Rounded Rectangle 672">
                        <a:extLst>
                          <a:ext uri="{FF2B5EF4-FFF2-40B4-BE49-F238E27FC236}">
                            <a16:creationId xmlns:a16="http://schemas.microsoft.com/office/drawing/2014/main" id="{18ACCFE5-FBCC-43DB-2F10-5BB1F6CB6A54}"/>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74" name="Rounded Rectangle 673">
                        <a:extLst>
                          <a:ext uri="{FF2B5EF4-FFF2-40B4-BE49-F238E27FC236}">
                            <a16:creationId xmlns:a16="http://schemas.microsoft.com/office/drawing/2014/main" id="{7397A659-3353-65E1-D93E-037CB0C334C7}"/>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75" name="Rounded Rectangle 674">
                        <a:extLst>
                          <a:ext uri="{FF2B5EF4-FFF2-40B4-BE49-F238E27FC236}">
                            <a16:creationId xmlns:a16="http://schemas.microsoft.com/office/drawing/2014/main" id="{27FA204F-E10D-F01E-9B27-8F07EF39F311}"/>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76" name="Rounded Rectangle 675">
                        <a:extLst>
                          <a:ext uri="{FF2B5EF4-FFF2-40B4-BE49-F238E27FC236}">
                            <a16:creationId xmlns:a16="http://schemas.microsoft.com/office/drawing/2014/main" id="{21CBEDF9-981D-46C4-A2C9-C2405B0CFC1D}"/>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68" name="Group 667">
                      <a:extLst>
                        <a:ext uri="{FF2B5EF4-FFF2-40B4-BE49-F238E27FC236}">
                          <a16:creationId xmlns:a16="http://schemas.microsoft.com/office/drawing/2014/main" id="{02D5753F-58AF-B3A4-99BA-A513F64BB56A}"/>
                        </a:ext>
                      </a:extLst>
                    </p:cNvPr>
                    <p:cNvGrpSpPr/>
                    <p:nvPr/>
                  </p:nvGrpSpPr>
                  <p:grpSpPr>
                    <a:xfrm>
                      <a:off x="8633063" y="2912748"/>
                      <a:ext cx="1672214" cy="158882"/>
                      <a:chOff x="7032994" y="2912284"/>
                      <a:chExt cx="1672214" cy="158882"/>
                    </a:xfrm>
                  </p:grpSpPr>
                  <p:sp>
                    <p:nvSpPr>
                      <p:cNvPr id="669" name="Rounded Rectangle 668">
                        <a:extLst>
                          <a:ext uri="{FF2B5EF4-FFF2-40B4-BE49-F238E27FC236}">
                            <a16:creationId xmlns:a16="http://schemas.microsoft.com/office/drawing/2014/main" id="{F294AB66-97C0-93F3-EF58-99B64994440F}"/>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70" name="Rounded Rectangle 669">
                        <a:extLst>
                          <a:ext uri="{FF2B5EF4-FFF2-40B4-BE49-F238E27FC236}">
                            <a16:creationId xmlns:a16="http://schemas.microsoft.com/office/drawing/2014/main" id="{909831BC-5FE8-AF70-8E56-4FF097585991}"/>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71" name="Rounded Rectangle 670">
                        <a:extLst>
                          <a:ext uri="{FF2B5EF4-FFF2-40B4-BE49-F238E27FC236}">
                            <a16:creationId xmlns:a16="http://schemas.microsoft.com/office/drawing/2014/main" id="{FC42ABD8-CF58-99DC-D7D7-FFBE1994ACE2}"/>
                          </a:ext>
                        </a:extLst>
                      </p:cNvPr>
                      <p:cNvSpPr/>
                      <p:nvPr/>
                    </p:nvSpPr>
                    <p:spPr>
                      <a:xfrm>
                        <a:off x="7904679"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72" name="Rounded Rectangle 671">
                        <a:extLst>
                          <a:ext uri="{FF2B5EF4-FFF2-40B4-BE49-F238E27FC236}">
                            <a16:creationId xmlns:a16="http://schemas.microsoft.com/office/drawing/2014/main" id="{142F0777-9695-9642-B1BF-98E89868BD73}"/>
                          </a:ext>
                        </a:extLst>
                      </p:cNvPr>
                      <p:cNvSpPr/>
                      <p:nvPr/>
                    </p:nvSpPr>
                    <p:spPr>
                      <a:xfrm>
                        <a:off x="8348148" y="2912284"/>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nvGrpSpPr>
                  <p:cNvPr id="634" name="Group 633">
                    <a:extLst>
                      <a:ext uri="{FF2B5EF4-FFF2-40B4-BE49-F238E27FC236}">
                        <a16:creationId xmlns:a16="http://schemas.microsoft.com/office/drawing/2014/main" id="{7262BFE0-7E6C-8283-D0CC-2CECB22A990D}"/>
                      </a:ext>
                    </a:extLst>
                  </p:cNvPr>
                  <p:cNvGrpSpPr/>
                  <p:nvPr/>
                </p:nvGrpSpPr>
                <p:grpSpPr>
                  <a:xfrm>
                    <a:off x="983557" y="4214712"/>
                    <a:ext cx="1498978" cy="164840"/>
                    <a:chOff x="6874440" y="2906655"/>
                    <a:chExt cx="3430837" cy="164975"/>
                  </a:xfrm>
                </p:grpSpPr>
                <p:grpSp>
                  <p:nvGrpSpPr>
                    <p:cNvPr id="657" name="Group 656">
                      <a:extLst>
                        <a:ext uri="{FF2B5EF4-FFF2-40B4-BE49-F238E27FC236}">
                          <a16:creationId xmlns:a16="http://schemas.microsoft.com/office/drawing/2014/main" id="{A44150A2-D61D-3EC0-E380-2D907EBEAEAC}"/>
                        </a:ext>
                      </a:extLst>
                    </p:cNvPr>
                    <p:cNvGrpSpPr/>
                    <p:nvPr/>
                  </p:nvGrpSpPr>
                  <p:grpSpPr>
                    <a:xfrm>
                      <a:off x="6874440" y="2906655"/>
                      <a:ext cx="1672214" cy="158882"/>
                      <a:chOff x="7032994" y="2896916"/>
                      <a:chExt cx="1672214" cy="158882"/>
                    </a:xfrm>
                  </p:grpSpPr>
                  <p:sp>
                    <p:nvSpPr>
                      <p:cNvPr id="663" name="Rounded Rectangle 662">
                        <a:extLst>
                          <a:ext uri="{FF2B5EF4-FFF2-40B4-BE49-F238E27FC236}">
                            <a16:creationId xmlns:a16="http://schemas.microsoft.com/office/drawing/2014/main" id="{7C4F1531-FE7C-754C-FA67-327FC95635A2}"/>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64" name="Rounded Rectangle 663">
                        <a:extLst>
                          <a:ext uri="{FF2B5EF4-FFF2-40B4-BE49-F238E27FC236}">
                            <a16:creationId xmlns:a16="http://schemas.microsoft.com/office/drawing/2014/main" id="{3C22F757-DA2E-6CC2-3290-B337C8B410BD}"/>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65" name="Rounded Rectangle 664">
                        <a:extLst>
                          <a:ext uri="{FF2B5EF4-FFF2-40B4-BE49-F238E27FC236}">
                            <a16:creationId xmlns:a16="http://schemas.microsoft.com/office/drawing/2014/main" id="{68260059-376E-FFDF-5324-4187745E23C5}"/>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66" name="Rounded Rectangle 665">
                        <a:extLst>
                          <a:ext uri="{FF2B5EF4-FFF2-40B4-BE49-F238E27FC236}">
                            <a16:creationId xmlns:a16="http://schemas.microsoft.com/office/drawing/2014/main" id="{C74BFEEB-45E1-C751-103C-C6D11EA5D7F1}"/>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58" name="Group 657">
                      <a:extLst>
                        <a:ext uri="{FF2B5EF4-FFF2-40B4-BE49-F238E27FC236}">
                          <a16:creationId xmlns:a16="http://schemas.microsoft.com/office/drawing/2014/main" id="{8C4AC269-889F-B9AF-0332-A24DF3410C47}"/>
                        </a:ext>
                      </a:extLst>
                    </p:cNvPr>
                    <p:cNvGrpSpPr/>
                    <p:nvPr/>
                  </p:nvGrpSpPr>
                  <p:grpSpPr>
                    <a:xfrm>
                      <a:off x="8633063" y="2912748"/>
                      <a:ext cx="1672214" cy="158882"/>
                      <a:chOff x="7032994" y="2912284"/>
                      <a:chExt cx="1672214" cy="158882"/>
                    </a:xfrm>
                  </p:grpSpPr>
                  <p:sp>
                    <p:nvSpPr>
                      <p:cNvPr id="659" name="Rounded Rectangle 658">
                        <a:extLst>
                          <a:ext uri="{FF2B5EF4-FFF2-40B4-BE49-F238E27FC236}">
                            <a16:creationId xmlns:a16="http://schemas.microsoft.com/office/drawing/2014/main" id="{55260455-AAB2-2E0D-16A6-AC8A4FAEE531}"/>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60" name="Rounded Rectangle 659">
                        <a:extLst>
                          <a:ext uri="{FF2B5EF4-FFF2-40B4-BE49-F238E27FC236}">
                            <a16:creationId xmlns:a16="http://schemas.microsoft.com/office/drawing/2014/main" id="{BBA297E9-FE14-42FC-66C8-AD57C44E9419}"/>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61" name="Rounded Rectangle 660">
                        <a:extLst>
                          <a:ext uri="{FF2B5EF4-FFF2-40B4-BE49-F238E27FC236}">
                            <a16:creationId xmlns:a16="http://schemas.microsoft.com/office/drawing/2014/main" id="{9E491EA7-1869-FB84-9F04-3314AFE39B83}"/>
                          </a:ext>
                        </a:extLst>
                      </p:cNvPr>
                      <p:cNvSpPr/>
                      <p:nvPr/>
                    </p:nvSpPr>
                    <p:spPr>
                      <a:xfrm>
                        <a:off x="7904679"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62" name="Rounded Rectangle 661">
                        <a:extLst>
                          <a:ext uri="{FF2B5EF4-FFF2-40B4-BE49-F238E27FC236}">
                            <a16:creationId xmlns:a16="http://schemas.microsoft.com/office/drawing/2014/main" id="{B831D8EE-7F4F-A117-B2FA-7A50A18C1BBD}"/>
                          </a:ext>
                        </a:extLst>
                      </p:cNvPr>
                      <p:cNvSpPr/>
                      <p:nvPr/>
                    </p:nvSpPr>
                    <p:spPr>
                      <a:xfrm>
                        <a:off x="8348148" y="2912284"/>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nvGrpSpPr>
                  <p:cNvPr id="635" name="Group 634">
                    <a:extLst>
                      <a:ext uri="{FF2B5EF4-FFF2-40B4-BE49-F238E27FC236}">
                        <a16:creationId xmlns:a16="http://schemas.microsoft.com/office/drawing/2014/main" id="{A3508319-694E-E8F3-3B7F-C8C8D4A09DA7}"/>
                      </a:ext>
                    </a:extLst>
                  </p:cNvPr>
                  <p:cNvGrpSpPr/>
                  <p:nvPr/>
                </p:nvGrpSpPr>
                <p:grpSpPr>
                  <a:xfrm>
                    <a:off x="983557" y="4500454"/>
                    <a:ext cx="1498978" cy="164840"/>
                    <a:chOff x="6874440" y="2906655"/>
                    <a:chExt cx="3430837" cy="164975"/>
                  </a:xfrm>
                </p:grpSpPr>
                <p:grpSp>
                  <p:nvGrpSpPr>
                    <p:cNvPr id="647" name="Group 646">
                      <a:extLst>
                        <a:ext uri="{FF2B5EF4-FFF2-40B4-BE49-F238E27FC236}">
                          <a16:creationId xmlns:a16="http://schemas.microsoft.com/office/drawing/2014/main" id="{FE68C4EE-BBF5-29AA-FAD2-F08A5CA0AD15}"/>
                        </a:ext>
                      </a:extLst>
                    </p:cNvPr>
                    <p:cNvGrpSpPr/>
                    <p:nvPr/>
                  </p:nvGrpSpPr>
                  <p:grpSpPr>
                    <a:xfrm>
                      <a:off x="6874440" y="2906655"/>
                      <a:ext cx="1672214" cy="158882"/>
                      <a:chOff x="7032994" y="2896916"/>
                      <a:chExt cx="1672214" cy="158882"/>
                    </a:xfrm>
                  </p:grpSpPr>
                  <p:sp>
                    <p:nvSpPr>
                      <p:cNvPr id="653" name="Rounded Rectangle 652">
                        <a:extLst>
                          <a:ext uri="{FF2B5EF4-FFF2-40B4-BE49-F238E27FC236}">
                            <a16:creationId xmlns:a16="http://schemas.microsoft.com/office/drawing/2014/main" id="{26CEB2DC-7A1D-9E3B-B88C-A242DDA35286}"/>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54" name="Rounded Rectangle 653">
                        <a:extLst>
                          <a:ext uri="{FF2B5EF4-FFF2-40B4-BE49-F238E27FC236}">
                            <a16:creationId xmlns:a16="http://schemas.microsoft.com/office/drawing/2014/main" id="{A73C2B6F-DCC5-6376-84F6-6F52F2EFE48B}"/>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55" name="Rounded Rectangle 654">
                        <a:extLst>
                          <a:ext uri="{FF2B5EF4-FFF2-40B4-BE49-F238E27FC236}">
                            <a16:creationId xmlns:a16="http://schemas.microsoft.com/office/drawing/2014/main" id="{A9741BB1-F172-B53C-A05D-517871A2CF67}"/>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56" name="Rounded Rectangle 655">
                        <a:extLst>
                          <a:ext uri="{FF2B5EF4-FFF2-40B4-BE49-F238E27FC236}">
                            <a16:creationId xmlns:a16="http://schemas.microsoft.com/office/drawing/2014/main" id="{9CF2B77A-4172-3655-A13A-B4250DAF31CE}"/>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48" name="Group 647">
                      <a:extLst>
                        <a:ext uri="{FF2B5EF4-FFF2-40B4-BE49-F238E27FC236}">
                          <a16:creationId xmlns:a16="http://schemas.microsoft.com/office/drawing/2014/main" id="{6C117692-1B71-B764-7D30-C207F7DE1682}"/>
                        </a:ext>
                      </a:extLst>
                    </p:cNvPr>
                    <p:cNvGrpSpPr/>
                    <p:nvPr/>
                  </p:nvGrpSpPr>
                  <p:grpSpPr>
                    <a:xfrm>
                      <a:off x="8633063" y="2912748"/>
                      <a:ext cx="1672214" cy="158882"/>
                      <a:chOff x="7032994" y="2912284"/>
                      <a:chExt cx="1672214" cy="158882"/>
                    </a:xfrm>
                  </p:grpSpPr>
                  <p:sp>
                    <p:nvSpPr>
                      <p:cNvPr id="649" name="Rounded Rectangle 648">
                        <a:extLst>
                          <a:ext uri="{FF2B5EF4-FFF2-40B4-BE49-F238E27FC236}">
                            <a16:creationId xmlns:a16="http://schemas.microsoft.com/office/drawing/2014/main" id="{CC7E891C-3BC7-E526-42E9-D9BCC6ACC034}"/>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50" name="Rounded Rectangle 649">
                        <a:extLst>
                          <a:ext uri="{FF2B5EF4-FFF2-40B4-BE49-F238E27FC236}">
                            <a16:creationId xmlns:a16="http://schemas.microsoft.com/office/drawing/2014/main" id="{E1DF443C-1371-E28B-28F0-0BB6472FD228}"/>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51" name="Rounded Rectangle 650">
                        <a:extLst>
                          <a:ext uri="{FF2B5EF4-FFF2-40B4-BE49-F238E27FC236}">
                            <a16:creationId xmlns:a16="http://schemas.microsoft.com/office/drawing/2014/main" id="{7814544A-5BF1-5329-43F5-D3A058EBC562}"/>
                          </a:ext>
                        </a:extLst>
                      </p:cNvPr>
                      <p:cNvSpPr/>
                      <p:nvPr/>
                    </p:nvSpPr>
                    <p:spPr>
                      <a:xfrm>
                        <a:off x="7904679"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52" name="Rounded Rectangle 651">
                        <a:extLst>
                          <a:ext uri="{FF2B5EF4-FFF2-40B4-BE49-F238E27FC236}">
                            <a16:creationId xmlns:a16="http://schemas.microsoft.com/office/drawing/2014/main" id="{AC4E43F8-957B-50CF-D24B-FC92D8D857AA}"/>
                          </a:ext>
                        </a:extLst>
                      </p:cNvPr>
                      <p:cNvSpPr/>
                      <p:nvPr/>
                    </p:nvSpPr>
                    <p:spPr>
                      <a:xfrm>
                        <a:off x="8348148" y="2912284"/>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nvGrpSpPr>
                  <p:cNvPr id="636" name="Group 635">
                    <a:extLst>
                      <a:ext uri="{FF2B5EF4-FFF2-40B4-BE49-F238E27FC236}">
                        <a16:creationId xmlns:a16="http://schemas.microsoft.com/office/drawing/2014/main" id="{6EAF385F-D439-97DA-D48A-7839A5DAA277}"/>
                      </a:ext>
                    </a:extLst>
                  </p:cNvPr>
                  <p:cNvGrpSpPr/>
                  <p:nvPr/>
                </p:nvGrpSpPr>
                <p:grpSpPr>
                  <a:xfrm>
                    <a:off x="983557" y="4791122"/>
                    <a:ext cx="1498978" cy="164840"/>
                    <a:chOff x="6874440" y="2906655"/>
                    <a:chExt cx="3430837" cy="164975"/>
                  </a:xfrm>
                </p:grpSpPr>
                <p:grpSp>
                  <p:nvGrpSpPr>
                    <p:cNvPr id="637" name="Group 636">
                      <a:extLst>
                        <a:ext uri="{FF2B5EF4-FFF2-40B4-BE49-F238E27FC236}">
                          <a16:creationId xmlns:a16="http://schemas.microsoft.com/office/drawing/2014/main" id="{ADF5FB73-D980-98DD-C406-E63A11FFF6F7}"/>
                        </a:ext>
                      </a:extLst>
                    </p:cNvPr>
                    <p:cNvGrpSpPr/>
                    <p:nvPr/>
                  </p:nvGrpSpPr>
                  <p:grpSpPr>
                    <a:xfrm>
                      <a:off x="6874440" y="2906655"/>
                      <a:ext cx="1672214" cy="158882"/>
                      <a:chOff x="7032994" y="2896916"/>
                      <a:chExt cx="1672214" cy="158882"/>
                    </a:xfrm>
                  </p:grpSpPr>
                  <p:sp>
                    <p:nvSpPr>
                      <p:cNvPr id="643" name="Rounded Rectangle 642">
                        <a:extLst>
                          <a:ext uri="{FF2B5EF4-FFF2-40B4-BE49-F238E27FC236}">
                            <a16:creationId xmlns:a16="http://schemas.microsoft.com/office/drawing/2014/main" id="{7542B0F4-C66A-553C-8496-BD0814236789}"/>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44" name="Rounded Rectangle 643">
                        <a:extLst>
                          <a:ext uri="{FF2B5EF4-FFF2-40B4-BE49-F238E27FC236}">
                            <a16:creationId xmlns:a16="http://schemas.microsoft.com/office/drawing/2014/main" id="{53ACCC7E-89A6-3242-E51D-711C23781764}"/>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45" name="Rounded Rectangle 644">
                        <a:extLst>
                          <a:ext uri="{FF2B5EF4-FFF2-40B4-BE49-F238E27FC236}">
                            <a16:creationId xmlns:a16="http://schemas.microsoft.com/office/drawing/2014/main" id="{79829BFB-FE6D-6A76-1C07-BF6F7720581F}"/>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46" name="Rounded Rectangle 645">
                        <a:extLst>
                          <a:ext uri="{FF2B5EF4-FFF2-40B4-BE49-F238E27FC236}">
                            <a16:creationId xmlns:a16="http://schemas.microsoft.com/office/drawing/2014/main" id="{82510840-D28F-5D1A-4061-7358D7821B84}"/>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38" name="Group 637">
                      <a:extLst>
                        <a:ext uri="{FF2B5EF4-FFF2-40B4-BE49-F238E27FC236}">
                          <a16:creationId xmlns:a16="http://schemas.microsoft.com/office/drawing/2014/main" id="{59F8BAD5-E8A5-8C30-CBBF-74DC8771829D}"/>
                        </a:ext>
                      </a:extLst>
                    </p:cNvPr>
                    <p:cNvGrpSpPr/>
                    <p:nvPr/>
                  </p:nvGrpSpPr>
                  <p:grpSpPr>
                    <a:xfrm>
                      <a:off x="8633063" y="2912748"/>
                      <a:ext cx="1672214" cy="158882"/>
                      <a:chOff x="7032994" y="2912284"/>
                      <a:chExt cx="1672214" cy="158882"/>
                    </a:xfrm>
                  </p:grpSpPr>
                  <p:sp>
                    <p:nvSpPr>
                      <p:cNvPr id="639" name="Rounded Rectangle 638">
                        <a:extLst>
                          <a:ext uri="{FF2B5EF4-FFF2-40B4-BE49-F238E27FC236}">
                            <a16:creationId xmlns:a16="http://schemas.microsoft.com/office/drawing/2014/main" id="{BCE36127-1914-7F33-5D54-E8790681A7FB}"/>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40" name="Rounded Rectangle 639">
                        <a:extLst>
                          <a:ext uri="{FF2B5EF4-FFF2-40B4-BE49-F238E27FC236}">
                            <a16:creationId xmlns:a16="http://schemas.microsoft.com/office/drawing/2014/main" id="{94C79EDF-C35E-2B23-37B2-E912F23A1E31}"/>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41" name="Rounded Rectangle 640">
                        <a:extLst>
                          <a:ext uri="{FF2B5EF4-FFF2-40B4-BE49-F238E27FC236}">
                            <a16:creationId xmlns:a16="http://schemas.microsoft.com/office/drawing/2014/main" id="{0E13D431-BBFB-CF02-2B4B-F4E80EFE84CA}"/>
                          </a:ext>
                        </a:extLst>
                      </p:cNvPr>
                      <p:cNvSpPr/>
                      <p:nvPr/>
                    </p:nvSpPr>
                    <p:spPr>
                      <a:xfrm>
                        <a:off x="7904679"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42" name="Rounded Rectangle 641">
                        <a:extLst>
                          <a:ext uri="{FF2B5EF4-FFF2-40B4-BE49-F238E27FC236}">
                            <a16:creationId xmlns:a16="http://schemas.microsoft.com/office/drawing/2014/main" id="{7EBCB31C-8797-E9FC-52DE-85BD534A0609}"/>
                          </a:ext>
                        </a:extLst>
                      </p:cNvPr>
                      <p:cNvSpPr/>
                      <p:nvPr/>
                    </p:nvSpPr>
                    <p:spPr>
                      <a:xfrm>
                        <a:off x="8348148" y="2912284"/>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grpSp>
          <p:grpSp>
            <p:nvGrpSpPr>
              <p:cNvPr id="570" name="Group 569">
                <a:extLst>
                  <a:ext uri="{FF2B5EF4-FFF2-40B4-BE49-F238E27FC236}">
                    <a16:creationId xmlns:a16="http://schemas.microsoft.com/office/drawing/2014/main" id="{39499449-5614-4AB4-525F-394CD50D998F}"/>
                  </a:ext>
                </a:extLst>
              </p:cNvPr>
              <p:cNvGrpSpPr/>
              <p:nvPr/>
            </p:nvGrpSpPr>
            <p:grpSpPr>
              <a:xfrm>
                <a:off x="5377397" y="2046156"/>
                <a:ext cx="1113743" cy="995801"/>
                <a:chOff x="5377397" y="2046156"/>
                <a:chExt cx="1113743" cy="995801"/>
              </a:xfrm>
            </p:grpSpPr>
            <p:cxnSp>
              <p:nvCxnSpPr>
                <p:cNvPr id="571" name="Straight Connector 570">
                  <a:extLst>
                    <a:ext uri="{FF2B5EF4-FFF2-40B4-BE49-F238E27FC236}">
                      <a16:creationId xmlns:a16="http://schemas.microsoft.com/office/drawing/2014/main" id="{6BACCB58-5730-C9C1-E669-DB1151194F24}"/>
                    </a:ext>
                  </a:extLst>
                </p:cNvPr>
                <p:cNvCxnSpPr>
                  <a:cxnSpLocks/>
                  <a:stCxn id="614" idx="3"/>
                  <a:endCxn id="613" idx="1"/>
                </p:cNvCxnSpPr>
                <p:nvPr/>
              </p:nvCxnSpPr>
              <p:spPr>
                <a:xfrm>
                  <a:off x="5535343" y="2125534"/>
                  <a:ext cx="799455" cy="6086"/>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72" name="Group 571">
                  <a:extLst>
                    <a:ext uri="{FF2B5EF4-FFF2-40B4-BE49-F238E27FC236}">
                      <a16:creationId xmlns:a16="http://schemas.microsoft.com/office/drawing/2014/main" id="{E2D3B743-D40F-F769-8A25-6749E878A1D9}"/>
                    </a:ext>
                  </a:extLst>
                </p:cNvPr>
                <p:cNvGrpSpPr/>
                <p:nvPr/>
              </p:nvGrpSpPr>
              <p:grpSpPr>
                <a:xfrm>
                  <a:off x="5377397" y="2046156"/>
                  <a:ext cx="1113743" cy="995801"/>
                  <a:chOff x="983557" y="3669493"/>
                  <a:chExt cx="1113743" cy="995801"/>
                </a:xfrm>
              </p:grpSpPr>
              <p:cxnSp>
                <p:nvCxnSpPr>
                  <p:cNvPr id="573" name="Straight Connector 572">
                    <a:extLst>
                      <a:ext uri="{FF2B5EF4-FFF2-40B4-BE49-F238E27FC236}">
                        <a16:creationId xmlns:a16="http://schemas.microsoft.com/office/drawing/2014/main" id="{03056C52-07FA-1A39-D873-5BB7C3DFF24C}"/>
                      </a:ext>
                    </a:extLst>
                  </p:cNvPr>
                  <p:cNvCxnSpPr>
                    <a:cxnSpLocks/>
                    <a:stCxn id="614" idx="2"/>
                    <a:endCxn id="590" idx="0"/>
                  </p:cNvCxnSpPr>
                  <p:nvPr/>
                </p:nvCxnSpPr>
                <p:spPr>
                  <a:xfrm flipH="1">
                    <a:off x="1061559" y="3828245"/>
                    <a:ext cx="1942" cy="672212"/>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4" name="Straight Connector 573">
                    <a:extLst>
                      <a:ext uri="{FF2B5EF4-FFF2-40B4-BE49-F238E27FC236}">
                        <a16:creationId xmlns:a16="http://schemas.microsoft.com/office/drawing/2014/main" id="{FF5ADDA5-15D8-0D36-EADE-509120DFC8D0}"/>
                      </a:ext>
                    </a:extLst>
                  </p:cNvPr>
                  <p:cNvCxnSpPr>
                    <a:cxnSpLocks/>
                    <a:stCxn id="615" idx="2"/>
                    <a:endCxn id="591" idx="0"/>
                  </p:cNvCxnSpPr>
                  <p:nvPr/>
                </p:nvCxnSpPr>
                <p:spPr>
                  <a:xfrm flipH="1">
                    <a:off x="1248652" y="3828243"/>
                    <a:ext cx="1942" cy="672212"/>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5" name="Straight Connector 574">
                    <a:extLst>
                      <a:ext uri="{FF2B5EF4-FFF2-40B4-BE49-F238E27FC236}">
                        <a16:creationId xmlns:a16="http://schemas.microsoft.com/office/drawing/2014/main" id="{EF26EAF1-C029-D23B-CCC6-DD18C376E8B0}"/>
                      </a:ext>
                    </a:extLst>
                  </p:cNvPr>
                  <p:cNvCxnSpPr>
                    <a:cxnSpLocks/>
                    <a:stCxn id="616" idx="2"/>
                    <a:endCxn id="592" idx="0"/>
                  </p:cNvCxnSpPr>
                  <p:nvPr/>
                </p:nvCxnSpPr>
                <p:spPr>
                  <a:xfrm flipH="1">
                    <a:off x="1442409" y="3828243"/>
                    <a:ext cx="1942" cy="672212"/>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6" name="Straight Connector 575">
                    <a:extLst>
                      <a:ext uri="{FF2B5EF4-FFF2-40B4-BE49-F238E27FC236}">
                        <a16:creationId xmlns:a16="http://schemas.microsoft.com/office/drawing/2014/main" id="{CE473EFE-6AA3-FCFB-E09C-D032A824D919}"/>
                      </a:ext>
                    </a:extLst>
                  </p:cNvPr>
                  <p:cNvCxnSpPr>
                    <a:cxnSpLocks/>
                    <a:stCxn id="617" idx="2"/>
                    <a:endCxn id="593" idx="0"/>
                  </p:cNvCxnSpPr>
                  <p:nvPr/>
                </p:nvCxnSpPr>
                <p:spPr>
                  <a:xfrm flipH="1">
                    <a:off x="1636167" y="3828242"/>
                    <a:ext cx="1942" cy="672212"/>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7" name="Straight Connector 576">
                    <a:extLst>
                      <a:ext uri="{FF2B5EF4-FFF2-40B4-BE49-F238E27FC236}">
                        <a16:creationId xmlns:a16="http://schemas.microsoft.com/office/drawing/2014/main" id="{202513B6-72A5-84F5-F72D-5871DE9F2711}"/>
                      </a:ext>
                    </a:extLst>
                  </p:cNvPr>
                  <p:cNvCxnSpPr>
                    <a:cxnSpLocks/>
                    <a:stCxn id="612" idx="2"/>
                    <a:endCxn id="588" idx="2"/>
                  </p:cNvCxnSpPr>
                  <p:nvPr/>
                </p:nvCxnSpPr>
                <p:spPr>
                  <a:xfrm flipH="1">
                    <a:off x="1829925" y="3834333"/>
                    <a:ext cx="1942" cy="830961"/>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8" name="Straight Connector 577">
                    <a:extLst>
                      <a:ext uri="{FF2B5EF4-FFF2-40B4-BE49-F238E27FC236}">
                        <a16:creationId xmlns:a16="http://schemas.microsoft.com/office/drawing/2014/main" id="{44726F27-0B3B-E275-4177-F187B6C0C517}"/>
                      </a:ext>
                    </a:extLst>
                  </p:cNvPr>
                  <p:cNvCxnSpPr>
                    <a:cxnSpLocks/>
                    <a:stCxn id="613" idx="2"/>
                    <a:endCxn id="589" idx="0"/>
                  </p:cNvCxnSpPr>
                  <p:nvPr/>
                </p:nvCxnSpPr>
                <p:spPr>
                  <a:xfrm flipH="1">
                    <a:off x="2017018" y="3834331"/>
                    <a:ext cx="1942" cy="672212"/>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id="{0C1617F8-40B7-3A22-7C8A-F8A46E9477C1}"/>
                      </a:ext>
                    </a:extLst>
                  </p:cNvPr>
                  <p:cNvCxnSpPr>
                    <a:cxnSpLocks/>
                    <a:stCxn id="606" idx="3"/>
                    <a:endCxn id="605" idx="3"/>
                  </p:cNvCxnSpPr>
                  <p:nvPr/>
                </p:nvCxnSpPr>
                <p:spPr>
                  <a:xfrm>
                    <a:off x="1141841" y="4008348"/>
                    <a:ext cx="955459" cy="6086"/>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0" name="Straight Connector 579">
                    <a:extLst>
                      <a:ext uri="{FF2B5EF4-FFF2-40B4-BE49-F238E27FC236}">
                        <a16:creationId xmlns:a16="http://schemas.microsoft.com/office/drawing/2014/main" id="{858EB2AE-39F8-93CF-7962-A8F7993302AC}"/>
                      </a:ext>
                    </a:extLst>
                  </p:cNvPr>
                  <p:cNvCxnSpPr>
                    <a:cxnSpLocks/>
                    <a:stCxn id="598" idx="3"/>
                    <a:endCxn id="597" idx="3"/>
                  </p:cNvCxnSpPr>
                  <p:nvPr/>
                </p:nvCxnSpPr>
                <p:spPr>
                  <a:xfrm>
                    <a:off x="1139561" y="4294090"/>
                    <a:ext cx="955459" cy="6086"/>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1" name="Straight Connector 580">
                    <a:extLst>
                      <a:ext uri="{FF2B5EF4-FFF2-40B4-BE49-F238E27FC236}">
                        <a16:creationId xmlns:a16="http://schemas.microsoft.com/office/drawing/2014/main" id="{2E604C81-72FD-0870-3939-B07556ACE280}"/>
                      </a:ext>
                    </a:extLst>
                  </p:cNvPr>
                  <p:cNvCxnSpPr>
                    <a:cxnSpLocks/>
                    <a:stCxn id="590" idx="3"/>
                    <a:endCxn id="589" idx="3"/>
                  </p:cNvCxnSpPr>
                  <p:nvPr/>
                </p:nvCxnSpPr>
                <p:spPr>
                  <a:xfrm>
                    <a:off x="1139561" y="4579832"/>
                    <a:ext cx="955459" cy="6086"/>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82" name="Group 581">
                    <a:extLst>
                      <a:ext uri="{FF2B5EF4-FFF2-40B4-BE49-F238E27FC236}">
                        <a16:creationId xmlns:a16="http://schemas.microsoft.com/office/drawing/2014/main" id="{756295BD-8EE3-5CFA-8F3D-6A4DED3836E4}"/>
                      </a:ext>
                    </a:extLst>
                  </p:cNvPr>
                  <p:cNvGrpSpPr/>
                  <p:nvPr/>
                </p:nvGrpSpPr>
                <p:grpSpPr>
                  <a:xfrm>
                    <a:off x="985499" y="3669493"/>
                    <a:ext cx="1111463" cy="164840"/>
                    <a:chOff x="6874440" y="2906655"/>
                    <a:chExt cx="2543899" cy="164975"/>
                  </a:xfrm>
                </p:grpSpPr>
                <p:grpSp>
                  <p:nvGrpSpPr>
                    <p:cNvPr id="610" name="Group 609">
                      <a:extLst>
                        <a:ext uri="{FF2B5EF4-FFF2-40B4-BE49-F238E27FC236}">
                          <a16:creationId xmlns:a16="http://schemas.microsoft.com/office/drawing/2014/main" id="{5F42E58C-114D-B05B-21CF-267A64618222}"/>
                        </a:ext>
                      </a:extLst>
                    </p:cNvPr>
                    <p:cNvGrpSpPr/>
                    <p:nvPr/>
                  </p:nvGrpSpPr>
                  <p:grpSpPr>
                    <a:xfrm>
                      <a:off x="6874440" y="2906655"/>
                      <a:ext cx="1672214" cy="158882"/>
                      <a:chOff x="7032994" y="2896916"/>
                      <a:chExt cx="1672214" cy="158882"/>
                    </a:xfrm>
                  </p:grpSpPr>
                  <p:sp>
                    <p:nvSpPr>
                      <p:cNvPr id="614" name="Rounded Rectangle 613">
                        <a:extLst>
                          <a:ext uri="{FF2B5EF4-FFF2-40B4-BE49-F238E27FC236}">
                            <a16:creationId xmlns:a16="http://schemas.microsoft.com/office/drawing/2014/main" id="{A74F7687-BCB5-E806-4A1C-9D77BDF48DC7}"/>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15" name="Rounded Rectangle 614">
                        <a:extLst>
                          <a:ext uri="{FF2B5EF4-FFF2-40B4-BE49-F238E27FC236}">
                            <a16:creationId xmlns:a16="http://schemas.microsoft.com/office/drawing/2014/main" id="{359B681E-8728-6D5B-266C-D92050DEE01B}"/>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16" name="Rounded Rectangle 615">
                        <a:extLst>
                          <a:ext uri="{FF2B5EF4-FFF2-40B4-BE49-F238E27FC236}">
                            <a16:creationId xmlns:a16="http://schemas.microsoft.com/office/drawing/2014/main" id="{526C2A37-ECD2-251E-AFF6-6C1A946A3D34}"/>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17" name="Rounded Rectangle 616">
                        <a:extLst>
                          <a:ext uri="{FF2B5EF4-FFF2-40B4-BE49-F238E27FC236}">
                            <a16:creationId xmlns:a16="http://schemas.microsoft.com/office/drawing/2014/main" id="{97401D96-B391-8592-DC30-BFEEE47920BB}"/>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11" name="Group 610">
                      <a:extLst>
                        <a:ext uri="{FF2B5EF4-FFF2-40B4-BE49-F238E27FC236}">
                          <a16:creationId xmlns:a16="http://schemas.microsoft.com/office/drawing/2014/main" id="{E7E9DE6B-53CD-BEB1-A8AD-6EE746F2BF4D}"/>
                        </a:ext>
                      </a:extLst>
                    </p:cNvPr>
                    <p:cNvGrpSpPr/>
                    <p:nvPr/>
                  </p:nvGrpSpPr>
                  <p:grpSpPr>
                    <a:xfrm>
                      <a:off x="8633063" y="2912749"/>
                      <a:ext cx="785276" cy="158881"/>
                      <a:chOff x="7032994" y="2912285"/>
                      <a:chExt cx="785276" cy="158881"/>
                    </a:xfrm>
                  </p:grpSpPr>
                  <p:sp>
                    <p:nvSpPr>
                      <p:cNvPr id="612" name="Rounded Rectangle 611">
                        <a:extLst>
                          <a:ext uri="{FF2B5EF4-FFF2-40B4-BE49-F238E27FC236}">
                            <a16:creationId xmlns:a16="http://schemas.microsoft.com/office/drawing/2014/main" id="{033106A6-D32E-53B5-E472-133111A09651}"/>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13" name="Rounded Rectangle 612">
                        <a:extLst>
                          <a:ext uri="{FF2B5EF4-FFF2-40B4-BE49-F238E27FC236}">
                            <a16:creationId xmlns:a16="http://schemas.microsoft.com/office/drawing/2014/main" id="{A4ED4843-605E-870C-3D93-40B3163867BE}"/>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nvGrpSpPr>
                  <p:cNvPr id="583" name="Group 582">
                    <a:extLst>
                      <a:ext uri="{FF2B5EF4-FFF2-40B4-BE49-F238E27FC236}">
                        <a16:creationId xmlns:a16="http://schemas.microsoft.com/office/drawing/2014/main" id="{F81F0F44-528E-540D-7A63-CB8208EFE55A}"/>
                      </a:ext>
                    </a:extLst>
                  </p:cNvPr>
                  <p:cNvGrpSpPr/>
                  <p:nvPr/>
                </p:nvGrpSpPr>
                <p:grpSpPr>
                  <a:xfrm>
                    <a:off x="985837" y="3928970"/>
                    <a:ext cx="1111463" cy="164840"/>
                    <a:chOff x="6874440" y="2906655"/>
                    <a:chExt cx="2543899" cy="164975"/>
                  </a:xfrm>
                </p:grpSpPr>
                <p:grpSp>
                  <p:nvGrpSpPr>
                    <p:cNvPr id="602" name="Group 601">
                      <a:extLst>
                        <a:ext uri="{FF2B5EF4-FFF2-40B4-BE49-F238E27FC236}">
                          <a16:creationId xmlns:a16="http://schemas.microsoft.com/office/drawing/2014/main" id="{ADF9AA2F-C16F-63A0-8750-10436EEEE9FE}"/>
                        </a:ext>
                      </a:extLst>
                    </p:cNvPr>
                    <p:cNvGrpSpPr/>
                    <p:nvPr/>
                  </p:nvGrpSpPr>
                  <p:grpSpPr>
                    <a:xfrm>
                      <a:off x="6874440" y="2906655"/>
                      <a:ext cx="1672214" cy="158882"/>
                      <a:chOff x="7032994" y="2896916"/>
                      <a:chExt cx="1672214" cy="158882"/>
                    </a:xfrm>
                  </p:grpSpPr>
                  <p:sp>
                    <p:nvSpPr>
                      <p:cNvPr id="606" name="Rounded Rectangle 605">
                        <a:extLst>
                          <a:ext uri="{FF2B5EF4-FFF2-40B4-BE49-F238E27FC236}">
                            <a16:creationId xmlns:a16="http://schemas.microsoft.com/office/drawing/2014/main" id="{73033B57-E286-1C4B-8CDD-F8D1CE64B4E5}"/>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07" name="Rounded Rectangle 606">
                        <a:extLst>
                          <a:ext uri="{FF2B5EF4-FFF2-40B4-BE49-F238E27FC236}">
                            <a16:creationId xmlns:a16="http://schemas.microsoft.com/office/drawing/2014/main" id="{492B9D75-1B1C-7F69-3C38-BEAF3A60135D}"/>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08" name="Rounded Rectangle 607">
                        <a:extLst>
                          <a:ext uri="{FF2B5EF4-FFF2-40B4-BE49-F238E27FC236}">
                            <a16:creationId xmlns:a16="http://schemas.microsoft.com/office/drawing/2014/main" id="{311647BE-BF9D-2381-0CE2-4A864033F848}"/>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09" name="Rounded Rectangle 608">
                        <a:extLst>
                          <a:ext uri="{FF2B5EF4-FFF2-40B4-BE49-F238E27FC236}">
                            <a16:creationId xmlns:a16="http://schemas.microsoft.com/office/drawing/2014/main" id="{F01669A0-7C7B-3912-9C5D-80E0EAF8F357}"/>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03" name="Group 602">
                      <a:extLst>
                        <a:ext uri="{FF2B5EF4-FFF2-40B4-BE49-F238E27FC236}">
                          <a16:creationId xmlns:a16="http://schemas.microsoft.com/office/drawing/2014/main" id="{28BD4D67-174B-69B1-B2B5-BD88A5136E69}"/>
                        </a:ext>
                      </a:extLst>
                    </p:cNvPr>
                    <p:cNvGrpSpPr/>
                    <p:nvPr/>
                  </p:nvGrpSpPr>
                  <p:grpSpPr>
                    <a:xfrm>
                      <a:off x="8633063" y="2912749"/>
                      <a:ext cx="785276" cy="158881"/>
                      <a:chOff x="7032994" y="2912285"/>
                      <a:chExt cx="785276" cy="158881"/>
                    </a:xfrm>
                  </p:grpSpPr>
                  <p:sp>
                    <p:nvSpPr>
                      <p:cNvPr id="604" name="Rounded Rectangle 603">
                        <a:extLst>
                          <a:ext uri="{FF2B5EF4-FFF2-40B4-BE49-F238E27FC236}">
                            <a16:creationId xmlns:a16="http://schemas.microsoft.com/office/drawing/2014/main" id="{5ED60234-4389-A61E-30A2-370B0A3ED2B9}"/>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05" name="Rounded Rectangle 604">
                        <a:extLst>
                          <a:ext uri="{FF2B5EF4-FFF2-40B4-BE49-F238E27FC236}">
                            <a16:creationId xmlns:a16="http://schemas.microsoft.com/office/drawing/2014/main" id="{B08E53A4-5674-5C47-3A1E-08940356D924}"/>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nvGrpSpPr>
                  <p:cNvPr id="584" name="Group 583">
                    <a:extLst>
                      <a:ext uri="{FF2B5EF4-FFF2-40B4-BE49-F238E27FC236}">
                        <a16:creationId xmlns:a16="http://schemas.microsoft.com/office/drawing/2014/main" id="{8E4CED0B-AB97-75F3-E9E1-6E8077823CA0}"/>
                      </a:ext>
                    </a:extLst>
                  </p:cNvPr>
                  <p:cNvGrpSpPr/>
                  <p:nvPr/>
                </p:nvGrpSpPr>
                <p:grpSpPr>
                  <a:xfrm>
                    <a:off x="983557" y="4214712"/>
                    <a:ext cx="1111463" cy="164840"/>
                    <a:chOff x="6874440" y="2906655"/>
                    <a:chExt cx="2543899" cy="164975"/>
                  </a:xfrm>
                </p:grpSpPr>
                <p:grpSp>
                  <p:nvGrpSpPr>
                    <p:cNvPr id="594" name="Group 593">
                      <a:extLst>
                        <a:ext uri="{FF2B5EF4-FFF2-40B4-BE49-F238E27FC236}">
                          <a16:creationId xmlns:a16="http://schemas.microsoft.com/office/drawing/2014/main" id="{1F23EFF6-396B-923F-FD6E-5979673280AF}"/>
                        </a:ext>
                      </a:extLst>
                    </p:cNvPr>
                    <p:cNvGrpSpPr/>
                    <p:nvPr/>
                  </p:nvGrpSpPr>
                  <p:grpSpPr>
                    <a:xfrm>
                      <a:off x="6874440" y="2906655"/>
                      <a:ext cx="1672214" cy="158882"/>
                      <a:chOff x="7032994" y="2896916"/>
                      <a:chExt cx="1672214" cy="158882"/>
                    </a:xfrm>
                  </p:grpSpPr>
                  <p:sp>
                    <p:nvSpPr>
                      <p:cNvPr id="598" name="Rounded Rectangle 597">
                        <a:extLst>
                          <a:ext uri="{FF2B5EF4-FFF2-40B4-BE49-F238E27FC236}">
                            <a16:creationId xmlns:a16="http://schemas.microsoft.com/office/drawing/2014/main" id="{72913099-3995-566D-ECDD-C7480499205D}"/>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599" name="Rounded Rectangle 598">
                        <a:extLst>
                          <a:ext uri="{FF2B5EF4-FFF2-40B4-BE49-F238E27FC236}">
                            <a16:creationId xmlns:a16="http://schemas.microsoft.com/office/drawing/2014/main" id="{08D7814F-E112-3DBF-DAB3-2D2C835378FE}"/>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00" name="Rounded Rectangle 599">
                        <a:extLst>
                          <a:ext uri="{FF2B5EF4-FFF2-40B4-BE49-F238E27FC236}">
                            <a16:creationId xmlns:a16="http://schemas.microsoft.com/office/drawing/2014/main" id="{788AF22F-08E5-AE15-CB4D-29F89735AE42}"/>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01" name="Rounded Rectangle 600">
                        <a:extLst>
                          <a:ext uri="{FF2B5EF4-FFF2-40B4-BE49-F238E27FC236}">
                            <a16:creationId xmlns:a16="http://schemas.microsoft.com/office/drawing/2014/main" id="{5C1561D6-DB92-24C7-1B46-76793A35BE23}"/>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595" name="Group 594">
                      <a:extLst>
                        <a:ext uri="{FF2B5EF4-FFF2-40B4-BE49-F238E27FC236}">
                          <a16:creationId xmlns:a16="http://schemas.microsoft.com/office/drawing/2014/main" id="{72420A30-2E80-FF70-0A93-22E7168DBA2C}"/>
                        </a:ext>
                      </a:extLst>
                    </p:cNvPr>
                    <p:cNvGrpSpPr/>
                    <p:nvPr/>
                  </p:nvGrpSpPr>
                  <p:grpSpPr>
                    <a:xfrm>
                      <a:off x="8633063" y="2912749"/>
                      <a:ext cx="785276" cy="158881"/>
                      <a:chOff x="7032994" y="2912285"/>
                      <a:chExt cx="785276" cy="158881"/>
                    </a:xfrm>
                  </p:grpSpPr>
                  <p:sp>
                    <p:nvSpPr>
                      <p:cNvPr id="596" name="Rounded Rectangle 595">
                        <a:extLst>
                          <a:ext uri="{FF2B5EF4-FFF2-40B4-BE49-F238E27FC236}">
                            <a16:creationId xmlns:a16="http://schemas.microsoft.com/office/drawing/2014/main" id="{24B6A066-0948-3CDF-E58B-06608DAB27D8}"/>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597" name="Rounded Rectangle 596">
                        <a:extLst>
                          <a:ext uri="{FF2B5EF4-FFF2-40B4-BE49-F238E27FC236}">
                            <a16:creationId xmlns:a16="http://schemas.microsoft.com/office/drawing/2014/main" id="{5D13F176-8BE2-6DE1-4140-ACCEE0FC85FD}"/>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nvGrpSpPr>
                  <p:cNvPr id="585" name="Group 584">
                    <a:extLst>
                      <a:ext uri="{FF2B5EF4-FFF2-40B4-BE49-F238E27FC236}">
                        <a16:creationId xmlns:a16="http://schemas.microsoft.com/office/drawing/2014/main" id="{58840339-5AF2-EA24-F6B0-F979EDC8DAFB}"/>
                      </a:ext>
                    </a:extLst>
                  </p:cNvPr>
                  <p:cNvGrpSpPr/>
                  <p:nvPr/>
                </p:nvGrpSpPr>
                <p:grpSpPr>
                  <a:xfrm>
                    <a:off x="983557" y="4500454"/>
                    <a:ext cx="1111463" cy="164840"/>
                    <a:chOff x="6874440" y="2906655"/>
                    <a:chExt cx="2543899" cy="164975"/>
                  </a:xfrm>
                </p:grpSpPr>
                <p:grpSp>
                  <p:nvGrpSpPr>
                    <p:cNvPr id="586" name="Group 585">
                      <a:extLst>
                        <a:ext uri="{FF2B5EF4-FFF2-40B4-BE49-F238E27FC236}">
                          <a16:creationId xmlns:a16="http://schemas.microsoft.com/office/drawing/2014/main" id="{86E07D0C-6E6E-7FCC-5F97-D518B71797B7}"/>
                        </a:ext>
                      </a:extLst>
                    </p:cNvPr>
                    <p:cNvGrpSpPr/>
                    <p:nvPr/>
                  </p:nvGrpSpPr>
                  <p:grpSpPr>
                    <a:xfrm>
                      <a:off x="6874440" y="2906655"/>
                      <a:ext cx="1672214" cy="158882"/>
                      <a:chOff x="7032994" y="2896916"/>
                      <a:chExt cx="1672214" cy="158882"/>
                    </a:xfrm>
                  </p:grpSpPr>
                  <p:sp>
                    <p:nvSpPr>
                      <p:cNvPr id="590" name="Rounded Rectangle 589">
                        <a:extLst>
                          <a:ext uri="{FF2B5EF4-FFF2-40B4-BE49-F238E27FC236}">
                            <a16:creationId xmlns:a16="http://schemas.microsoft.com/office/drawing/2014/main" id="{C0BEEFC2-52AC-52F1-9A28-4C598965DA6A}"/>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591" name="Rounded Rectangle 590">
                        <a:extLst>
                          <a:ext uri="{FF2B5EF4-FFF2-40B4-BE49-F238E27FC236}">
                            <a16:creationId xmlns:a16="http://schemas.microsoft.com/office/drawing/2014/main" id="{3CD1D916-0660-19E8-FCC9-20E1377B746B}"/>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592" name="Rounded Rectangle 591">
                        <a:extLst>
                          <a:ext uri="{FF2B5EF4-FFF2-40B4-BE49-F238E27FC236}">
                            <a16:creationId xmlns:a16="http://schemas.microsoft.com/office/drawing/2014/main" id="{D06D0509-17AF-F59B-AA81-219A59947004}"/>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593" name="Rounded Rectangle 592">
                        <a:extLst>
                          <a:ext uri="{FF2B5EF4-FFF2-40B4-BE49-F238E27FC236}">
                            <a16:creationId xmlns:a16="http://schemas.microsoft.com/office/drawing/2014/main" id="{AC6F2175-818A-8A1B-9971-34F51E0922EC}"/>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587" name="Group 586">
                      <a:extLst>
                        <a:ext uri="{FF2B5EF4-FFF2-40B4-BE49-F238E27FC236}">
                          <a16:creationId xmlns:a16="http://schemas.microsoft.com/office/drawing/2014/main" id="{64F983CD-7497-C450-B7D3-BFF9E6430CA0}"/>
                        </a:ext>
                      </a:extLst>
                    </p:cNvPr>
                    <p:cNvGrpSpPr/>
                    <p:nvPr/>
                  </p:nvGrpSpPr>
                  <p:grpSpPr>
                    <a:xfrm>
                      <a:off x="8633063" y="2912749"/>
                      <a:ext cx="785276" cy="158881"/>
                      <a:chOff x="7032994" y="2912285"/>
                      <a:chExt cx="785276" cy="158881"/>
                    </a:xfrm>
                  </p:grpSpPr>
                  <p:sp>
                    <p:nvSpPr>
                      <p:cNvPr id="588" name="Rounded Rectangle 587">
                        <a:extLst>
                          <a:ext uri="{FF2B5EF4-FFF2-40B4-BE49-F238E27FC236}">
                            <a16:creationId xmlns:a16="http://schemas.microsoft.com/office/drawing/2014/main" id="{8882817B-D5C3-FAAB-64EE-03E99CE5ACBB}"/>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589" name="Rounded Rectangle 588">
                        <a:extLst>
                          <a:ext uri="{FF2B5EF4-FFF2-40B4-BE49-F238E27FC236}">
                            <a16:creationId xmlns:a16="http://schemas.microsoft.com/office/drawing/2014/main" id="{A70BD8D7-B72E-8CCF-5B48-F72BC7F7F035}"/>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grpSp>
        </p:grpSp>
        <p:sp>
          <p:nvSpPr>
            <p:cNvPr id="723" name="Rounded Rectangle 722">
              <a:extLst>
                <a:ext uri="{FF2B5EF4-FFF2-40B4-BE49-F238E27FC236}">
                  <a16:creationId xmlns:a16="http://schemas.microsoft.com/office/drawing/2014/main" id="{C537998D-4F42-9135-0D2B-8EE955C7E1EB}"/>
                </a:ext>
              </a:extLst>
            </p:cNvPr>
            <p:cNvSpPr/>
            <p:nvPr/>
          </p:nvSpPr>
          <p:spPr>
            <a:xfrm>
              <a:off x="4769085" y="5637363"/>
              <a:ext cx="512320" cy="533628"/>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724" name="Rounded Rectangle 723">
              <a:extLst>
                <a:ext uri="{FF2B5EF4-FFF2-40B4-BE49-F238E27FC236}">
                  <a16:creationId xmlns:a16="http://schemas.microsoft.com/office/drawing/2014/main" id="{0CE1CEEA-7B51-2AA6-DE86-F2CAB1E5EFB3}"/>
                </a:ext>
              </a:extLst>
            </p:cNvPr>
            <p:cNvSpPr/>
            <p:nvPr/>
          </p:nvSpPr>
          <p:spPr>
            <a:xfrm>
              <a:off x="4776288" y="5278727"/>
              <a:ext cx="477945" cy="324395"/>
            </a:xfrm>
            <a:prstGeom prst="roundRect">
              <a:avLst/>
            </a:prstGeom>
            <a:solidFill>
              <a:schemeClr val="bg1">
                <a:lumMod val="6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725" name="Rounded Rectangle 724">
              <a:extLst>
                <a:ext uri="{FF2B5EF4-FFF2-40B4-BE49-F238E27FC236}">
                  <a16:creationId xmlns:a16="http://schemas.microsoft.com/office/drawing/2014/main" id="{ADB52513-279B-B666-CF74-6A732DE899D0}"/>
                </a:ext>
              </a:extLst>
            </p:cNvPr>
            <p:cNvSpPr/>
            <p:nvPr/>
          </p:nvSpPr>
          <p:spPr>
            <a:xfrm>
              <a:off x="6450212" y="5738761"/>
              <a:ext cx="395642" cy="430124"/>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726" name="Rounded Rectangle 725">
              <a:extLst>
                <a:ext uri="{FF2B5EF4-FFF2-40B4-BE49-F238E27FC236}">
                  <a16:creationId xmlns:a16="http://schemas.microsoft.com/office/drawing/2014/main" id="{0AE323DA-F466-CAF9-A6A6-9AC3952559EE}"/>
                </a:ext>
              </a:extLst>
            </p:cNvPr>
            <p:cNvSpPr/>
            <p:nvPr/>
          </p:nvSpPr>
          <p:spPr>
            <a:xfrm>
              <a:off x="6450885" y="5497239"/>
              <a:ext cx="400049" cy="179532"/>
            </a:xfrm>
            <a:prstGeom prst="roundRect">
              <a:avLst/>
            </a:prstGeom>
            <a:solidFill>
              <a:schemeClr val="bg1">
                <a:lumMod val="6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727" name="Rounded Rectangle 726">
              <a:extLst>
                <a:ext uri="{FF2B5EF4-FFF2-40B4-BE49-F238E27FC236}">
                  <a16:creationId xmlns:a16="http://schemas.microsoft.com/office/drawing/2014/main" id="{846C8AC4-0C40-516E-5CFB-EB580A37EECD}"/>
                </a:ext>
              </a:extLst>
            </p:cNvPr>
            <p:cNvSpPr/>
            <p:nvPr/>
          </p:nvSpPr>
          <p:spPr>
            <a:xfrm>
              <a:off x="7579229" y="5728957"/>
              <a:ext cx="483161" cy="430124"/>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728" name="Rounded Rectangle 727">
              <a:extLst>
                <a:ext uri="{FF2B5EF4-FFF2-40B4-BE49-F238E27FC236}">
                  <a16:creationId xmlns:a16="http://schemas.microsoft.com/office/drawing/2014/main" id="{02C3896F-4FFB-617F-4B18-28457F96D03E}"/>
                </a:ext>
              </a:extLst>
            </p:cNvPr>
            <p:cNvSpPr/>
            <p:nvPr/>
          </p:nvSpPr>
          <p:spPr>
            <a:xfrm>
              <a:off x="7579903" y="5418897"/>
              <a:ext cx="469867" cy="248070"/>
            </a:xfrm>
            <a:prstGeom prst="roundRect">
              <a:avLst/>
            </a:prstGeom>
            <a:solidFill>
              <a:schemeClr val="bg1">
                <a:lumMod val="6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cxnSp>
          <p:nvCxnSpPr>
            <p:cNvPr id="729" name="Straight Arrow Connector 728">
              <a:extLst>
                <a:ext uri="{FF2B5EF4-FFF2-40B4-BE49-F238E27FC236}">
                  <a16:creationId xmlns:a16="http://schemas.microsoft.com/office/drawing/2014/main" id="{59E638E5-837D-7EC2-7FD7-4F5FA4F11280}"/>
                </a:ext>
              </a:extLst>
            </p:cNvPr>
            <p:cNvCxnSpPr>
              <a:cxnSpLocks/>
              <a:endCxn id="242" idx="0"/>
            </p:cNvCxnSpPr>
            <p:nvPr/>
          </p:nvCxnSpPr>
          <p:spPr>
            <a:xfrm flipH="1">
              <a:off x="6955004" y="2048719"/>
              <a:ext cx="0" cy="264997"/>
            </a:xfrm>
            <a:prstGeom prst="straightConnector1">
              <a:avLst/>
            </a:prstGeom>
            <a:noFill/>
            <a:ln w="38100" cap="flat" cmpd="sng" algn="ctr">
              <a:solidFill>
                <a:schemeClr val="tx1"/>
              </a:solidFill>
              <a:prstDash val="solid"/>
              <a:miter lim="800000"/>
              <a:headEnd type="none"/>
              <a:tailEnd type="arrow"/>
            </a:ln>
            <a:effectLst/>
          </p:spPr>
        </p:cxnSp>
        <p:sp>
          <p:nvSpPr>
            <p:cNvPr id="730" name="TextBox 729">
              <a:extLst>
                <a:ext uri="{FF2B5EF4-FFF2-40B4-BE49-F238E27FC236}">
                  <a16:creationId xmlns:a16="http://schemas.microsoft.com/office/drawing/2014/main" id="{B0994CCE-FD67-9150-C08D-D6ED3DBA7862}"/>
                </a:ext>
              </a:extLst>
            </p:cNvPr>
            <p:cNvSpPr txBox="1"/>
            <p:nvPr/>
          </p:nvSpPr>
          <p:spPr>
            <a:xfrm>
              <a:off x="4405925" y="5742527"/>
              <a:ext cx="121919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Gill Sans MT"/>
                </a:rPr>
                <a:t>Buffer</a:t>
              </a:r>
            </a:p>
          </p:txBody>
        </p:sp>
        <p:sp>
          <p:nvSpPr>
            <p:cNvPr id="731" name="TextBox 730">
              <a:extLst>
                <a:ext uri="{FF2B5EF4-FFF2-40B4-BE49-F238E27FC236}">
                  <a16:creationId xmlns:a16="http://schemas.microsoft.com/office/drawing/2014/main" id="{05235E89-6298-B319-44B8-83DCDD22087E}"/>
                </a:ext>
              </a:extLst>
            </p:cNvPr>
            <p:cNvSpPr txBox="1"/>
            <p:nvPr/>
          </p:nvSpPr>
          <p:spPr>
            <a:xfrm>
              <a:off x="6167419" y="5831680"/>
              <a:ext cx="983248"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Gill Sans MT"/>
                  <a:ea typeface="+mn-ea"/>
                  <a:cs typeface="Gill Sans MT"/>
                </a:rPr>
                <a:t>Buffer</a:t>
              </a:r>
            </a:p>
          </p:txBody>
        </p:sp>
        <p:sp>
          <p:nvSpPr>
            <p:cNvPr id="732" name="TextBox 731">
              <a:extLst>
                <a:ext uri="{FF2B5EF4-FFF2-40B4-BE49-F238E27FC236}">
                  <a16:creationId xmlns:a16="http://schemas.microsoft.com/office/drawing/2014/main" id="{A3E16034-C728-29B5-EB44-67A0F7A07CE0}"/>
                </a:ext>
              </a:extLst>
            </p:cNvPr>
            <p:cNvSpPr txBox="1"/>
            <p:nvPr/>
          </p:nvSpPr>
          <p:spPr>
            <a:xfrm>
              <a:off x="7326936" y="5801099"/>
              <a:ext cx="98324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Gill Sans MT"/>
                </a:rPr>
                <a:t>Buffer</a:t>
              </a:r>
            </a:p>
          </p:txBody>
        </p:sp>
        <p:sp>
          <p:nvSpPr>
            <p:cNvPr id="733" name="TextBox 732">
              <a:extLst>
                <a:ext uri="{FF2B5EF4-FFF2-40B4-BE49-F238E27FC236}">
                  <a16:creationId xmlns:a16="http://schemas.microsoft.com/office/drawing/2014/main" id="{257E7E13-73B3-7DD3-D68D-73635342507E}"/>
                </a:ext>
              </a:extLst>
            </p:cNvPr>
            <p:cNvSpPr txBox="1"/>
            <p:nvPr/>
          </p:nvSpPr>
          <p:spPr>
            <a:xfrm>
              <a:off x="4407768" y="5262640"/>
              <a:ext cx="121919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Gill Sans MT"/>
                  <a:ea typeface="+mn-ea"/>
                  <a:cs typeface="Gill Sans MT"/>
                </a:rPr>
                <a:t>NoC</a:t>
              </a: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34" name="TextBox 733">
              <a:extLst>
                <a:ext uri="{FF2B5EF4-FFF2-40B4-BE49-F238E27FC236}">
                  <a16:creationId xmlns:a16="http://schemas.microsoft.com/office/drawing/2014/main" id="{2AD30534-E694-ADB8-B0CE-2DB9401564C9}"/>
                </a:ext>
              </a:extLst>
            </p:cNvPr>
            <p:cNvSpPr txBox="1"/>
            <p:nvPr/>
          </p:nvSpPr>
          <p:spPr>
            <a:xfrm>
              <a:off x="7185924" y="5368936"/>
              <a:ext cx="121919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Gill Sans MT"/>
                  <a:ea typeface="+mn-ea"/>
                  <a:cs typeface="Gill Sans MT"/>
                </a:rPr>
                <a:t>NoC</a:t>
              </a: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35" name="TextBox 734">
              <a:extLst>
                <a:ext uri="{FF2B5EF4-FFF2-40B4-BE49-F238E27FC236}">
                  <a16:creationId xmlns:a16="http://schemas.microsoft.com/office/drawing/2014/main" id="{CB4C4FD5-F284-DA24-D8FB-209D16FD708B}"/>
                </a:ext>
              </a:extLst>
            </p:cNvPr>
            <p:cNvSpPr txBox="1"/>
            <p:nvPr/>
          </p:nvSpPr>
          <p:spPr>
            <a:xfrm>
              <a:off x="6018577" y="5426615"/>
              <a:ext cx="121919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000000"/>
                  </a:solidFill>
                  <a:effectLst/>
                  <a:uLnTx/>
                  <a:uFillTx/>
                  <a:latin typeface="Gill Sans MT"/>
                  <a:ea typeface="+mn-ea"/>
                  <a:cs typeface="Gill Sans MT"/>
                </a:rPr>
                <a:t>NoC</a:t>
              </a:r>
              <a:endParaRPr kumimoji="0" lang="en-US" sz="1200" b="1" i="0" u="none" strike="noStrike" kern="1200" cap="none" spc="0" normalizeH="0" baseline="0" noProof="0" dirty="0">
                <a:ln>
                  <a:noFill/>
                </a:ln>
                <a:solidFill>
                  <a:srgbClr val="000000"/>
                </a:solidFill>
                <a:effectLst/>
                <a:uLnTx/>
                <a:uFillTx/>
                <a:latin typeface="Gill Sans MT"/>
                <a:ea typeface="+mn-ea"/>
                <a:cs typeface="Gill Sans MT"/>
              </a:endParaRPr>
            </a:p>
          </p:txBody>
        </p:sp>
      </p:grpSp>
      <p:sp>
        <p:nvSpPr>
          <p:cNvPr id="338" name="TextBox 337">
            <a:extLst>
              <a:ext uri="{FF2B5EF4-FFF2-40B4-BE49-F238E27FC236}">
                <a16:creationId xmlns:a16="http://schemas.microsoft.com/office/drawing/2014/main" id="{EED186B8-00D4-1A69-1814-B6AC07C544FB}"/>
              </a:ext>
            </a:extLst>
          </p:cNvPr>
          <p:cNvSpPr txBox="1"/>
          <p:nvPr/>
        </p:nvSpPr>
        <p:spPr>
          <a:xfrm>
            <a:off x="5072391" y="6482274"/>
            <a:ext cx="360406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Gill Sans MT"/>
                <a:ea typeface="+mn-ea"/>
                <a:cs typeface="Gill Sans MT"/>
              </a:rPr>
              <a:t>Heterogeneous Accelerators</a:t>
            </a:r>
          </a:p>
        </p:txBody>
      </p:sp>
      <p:sp>
        <p:nvSpPr>
          <p:cNvPr id="3" name="Slide Number Placeholder 2">
            <a:extLst>
              <a:ext uri="{FF2B5EF4-FFF2-40B4-BE49-F238E27FC236}">
                <a16:creationId xmlns:a16="http://schemas.microsoft.com/office/drawing/2014/main" id="{3CA027E2-88A1-2A91-0B35-486202386090}"/>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66</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393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Gill Sans MT"/>
              </a:rPr>
              <a:t>Identifying Layer Families</a:t>
            </a:r>
            <a:endParaRPr lang="en-US" sz="4000" dirty="0">
              <a:latin typeface="Gill Sans MT"/>
              <a:cs typeface="Gill Sans MT"/>
            </a:endParaRPr>
          </a:p>
        </p:txBody>
      </p:sp>
      <p:grpSp>
        <p:nvGrpSpPr>
          <p:cNvPr id="49" name="Group 48"/>
          <p:cNvGrpSpPr/>
          <p:nvPr/>
        </p:nvGrpSpPr>
        <p:grpSpPr>
          <a:xfrm>
            <a:off x="5952" y="1562072"/>
            <a:ext cx="9138048" cy="3252993"/>
            <a:chOff x="-381000" y="1828800"/>
            <a:chExt cx="10134600" cy="3383266"/>
          </a:xfrm>
        </p:grpSpPr>
        <p:graphicFrame>
          <p:nvGraphicFramePr>
            <p:cNvPr id="65" name="Chart 64"/>
            <p:cNvGraphicFramePr>
              <a:graphicFrameLocks/>
            </p:cNvGraphicFramePr>
            <p:nvPr/>
          </p:nvGraphicFramePr>
          <p:xfrm>
            <a:off x="-381000" y="2364257"/>
            <a:ext cx="5410200" cy="284780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7" name="Chart 66"/>
            <p:cNvGraphicFramePr>
              <a:graphicFrameLocks/>
            </p:cNvGraphicFramePr>
            <p:nvPr/>
          </p:nvGraphicFramePr>
          <p:xfrm>
            <a:off x="2342776" y="1828800"/>
            <a:ext cx="7410824" cy="3383266"/>
          </p:xfrm>
          <a:graphic>
            <a:graphicData uri="http://schemas.openxmlformats.org/drawingml/2006/chart">
              <c:chart xmlns:c="http://schemas.openxmlformats.org/drawingml/2006/chart" xmlns:r="http://schemas.openxmlformats.org/officeDocument/2006/relationships" r:id="rId4"/>
            </a:graphicData>
          </a:graphic>
        </p:graphicFrame>
      </p:grpSp>
      <p:sp>
        <p:nvSpPr>
          <p:cNvPr id="73" name="Rectangle 72"/>
          <p:cNvSpPr/>
          <p:nvPr/>
        </p:nvSpPr>
        <p:spPr>
          <a:xfrm>
            <a:off x="-27384" y="891749"/>
            <a:ext cx="9171384" cy="830997"/>
          </a:xfrm>
          <a:prstGeom prst="rect">
            <a:avLst/>
          </a:prstGeom>
          <a:solidFill>
            <a:srgbClr val="1F497D">
              <a:lumMod val="75000"/>
            </a:srgb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a:ea typeface="+mn-ea"/>
                <a:cs typeface="Gill Sans MT"/>
              </a:rPr>
              <a:t>Key observation:  the majority of layers group into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a:ea typeface="+mn-ea"/>
                <a:cs typeface="Gill Sans MT"/>
              </a:rPr>
              <a:t>a small number of </a:t>
            </a:r>
            <a:r>
              <a:rPr kumimoji="0" lang="en-US" sz="2400" b="1" i="0" u="sng" strike="noStrike" kern="1200" cap="none" spc="0" normalizeH="0" baseline="0" noProof="0" dirty="0">
                <a:ln>
                  <a:noFill/>
                </a:ln>
                <a:solidFill>
                  <a:prstClr val="white"/>
                </a:solidFill>
                <a:effectLst/>
                <a:uLnTx/>
                <a:uFillTx/>
                <a:latin typeface="Gill Sans MT"/>
                <a:ea typeface="+mn-ea"/>
                <a:cs typeface="Gill Sans MT"/>
              </a:rPr>
              <a:t>layer families</a:t>
            </a:r>
          </a:p>
        </p:txBody>
      </p:sp>
      <p:pic>
        <p:nvPicPr>
          <p:cNvPr id="30" name="Picture 29" descr="safari.png"/>
          <p:cNvPicPr>
            <a:picLocks noChangeAspect="1"/>
          </p:cNvPicPr>
          <p:nvPr/>
        </p:nvPicPr>
        <p:blipFill>
          <a:blip r:embed="rId5" cstate="print"/>
          <a:stretch>
            <a:fillRect/>
          </a:stretch>
        </p:blipFill>
        <p:spPr>
          <a:xfrm>
            <a:off x="76200" y="6580445"/>
            <a:ext cx="959296" cy="277563"/>
          </a:xfrm>
          <a:prstGeom prst="rect">
            <a:avLst/>
          </a:prstGeom>
        </p:spPr>
      </p:pic>
      <p:sp>
        <p:nvSpPr>
          <p:cNvPr id="31" name="Shape 6"/>
          <p:cNvSpPr/>
          <p:nvPr/>
        </p:nvSpPr>
        <p:spPr>
          <a:xfrm>
            <a:off x="1066918" y="2302956"/>
            <a:ext cx="1426873" cy="808840"/>
          </a:xfrm>
          <a:prstGeom prst="ellipse">
            <a:avLst/>
          </a:prstGeom>
          <a:solidFill>
            <a:srgbClr val="008000">
              <a:alpha val="28000"/>
            </a:srgb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32" name="Shape 6"/>
          <p:cNvSpPr/>
          <p:nvPr/>
        </p:nvSpPr>
        <p:spPr>
          <a:xfrm>
            <a:off x="2217765" y="2942387"/>
            <a:ext cx="708444" cy="601250"/>
          </a:xfrm>
          <a:prstGeom prst="ellipse">
            <a:avLst/>
          </a:prstGeom>
          <a:solidFill>
            <a:srgbClr val="AF9CD3">
              <a:alpha val="28000"/>
            </a:srgb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38" name="Shape 6"/>
          <p:cNvSpPr/>
          <p:nvPr/>
        </p:nvSpPr>
        <p:spPr>
          <a:xfrm>
            <a:off x="7632443" y="2935049"/>
            <a:ext cx="687072" cy="460913"/>
          </a:xfrm>
          <a:prstGeom prst="ellipse">
            <a:avLst/>
          </a:prstGeom>
          <a:solidFill>
            <a:srgbClr val="AF9CD3">
              <a:alpha val="28000"/>
            </a:srgb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39" name="Shape 6"/>
          <p:cNvSpPr/>
          <p:nvPr/>
        </p:nvSpPr>
        <p:spPr>
          <a:xfrm>
            <a:off x="7495029" y="2366229"/>
            <a:ext cx="1099314" cy="576157"/>
          </a:xfrm>
          <a:prstGeom prst="ellipse">
            <a:avLst/>
          </a:prstGeom>
          <a:solidFill>
            <a:srgbClr val="008000">
              <a:alpha val="28000"/>
            </a:srgb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41" name="TextBox 40"/>
          <p:cNvSpPr txBox="1"/>
          <p:nvPr/>
        </p:nvSpPr>
        <p:spPr>
          <a:xfrm>
            <a:off x="2249271" y="2174696"/>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400FF"/>
                </a:solidFill>
                <a:effectLst/>
                <a:uLnTx/>
                <a:uFillTx/>
                <a:latin typeface="Gill Sans MT"/>
                <a:ea typeface="+mn-ea"/>
                <a:cs typeface="Gill Sans MT"/>
              </a:rPr>
              <a:t>Family 1</a:t>
            </a:r>
          </a:p>
        </p:txBody>
      </p:sp>
      <p:sp>
        <p:nvSpPr>
          <p:cNvPr id="42" name="TextBox 41"/>
          <p:cNvSpPr txBox="1"/>
          <p:nvPr/>
        </p:nvSpPr>
        <p:spPr>
          <a:xfrm>
            <a:off x="2688503" y="2664306"/>
            <a:ext cx="950260"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400FF"/>
                </a:solidFill>
                <a:effectLst/>
                <a:uLnTx/>
                <a:uFillTx/>
                <a:latin typeface="Gill Sans MT"/>
                <a:ea typeface="+mn-ea"/>
                <a:cs typeface="Gill Sans MT"/>
              </a:rPr>
              <a:t>Family 2</a:t>
            </a:r>
          </a:p>
        </p:txBody>
      </p:sp>
      <p:sp>
        <p:nvSpPr>
          <p:cNvPr id="43" name="TextBox 42"/>
          <p:cNvSpPr txBox="1"/>
          <p:nvPr/>
        </p:nvSpPr>
        <p:spPr>
          <a:xfrm>
            <a:off x="3351257" y="3707352"/>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Gill Sans MT"/>
                <a:ea typeface="+mn-ea"/>
                <a:cs typeface="Gill Sans MT"/>
              </a:rPr>
              <a:t>Family 3</a:t>
            </a:r>
          </a:p>
        </p:txBody>
      </p:sp>
      <p:sp>
        <p:nvSpPr>
          <p:cNvPr id="44" name="TextBox 43"/>
          <p:cNvSpPr txBox="1"/>
          <p:nvPr/>
        </p:nvSpPr>
        <p:spPr>
          <a:xfrm>
            <a:off x="3256701" y="3347871"/>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Gill Sans MT"/>
                <a:ea typeface="+mn-ea"/>
                <a:cs typeface="Gill Sans MT"/>
              </a:rPr>
              <a:t>Family 4</a:t>
            </a:r>
          </a:p>
        </p:txBody>
      </p:sp>
      <p:sp>
        <p:nvSpPr>
          <p:cNvPr id="45" name="TextBox 44"/>
          <p:cNvSpPr txBox="1"/>
          <p:nvPr/>
        </p:nvSpPr>
        <p:spPr>
          <a:xfrm>
            <a:off x="1015216" y="3806302"/>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Gill Sans MT"/>
                <a:ea typeface="+mn-ea"/>
                <a:cs typeface="Gill Sans MT"/>
              </a:rPr>
              <a:t>Family 5</a:t>
            </a:r>
          </a:p>
        </p:txBody>
      </p:sp>
      <p:sp>
        <p:nvSpPr>
          <p:cNvPr id="46" name="TextBox 45"/>
          <p:cNvSpPr txBox="1"/>
          <p:nvPr/>
        </p:nvSpPr>
        <p:spPr>
          <a:xfrm>
            <a:off x="6614216" y="2286413"/>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400FF"/>
                </a:solidFill>
                <a:effectLst/>
                <a:uLnTx/>
                <a:uFillTx/>
                <a:latin typeface="Gill Sans MT"/>
                <a:ea typeface="+mn-ea"/>
                <a:cs typeface="Gill Sans MT"/>
              </a:rPr>
              <a:t>Family 1</a:t>
            </a:r>
          </a:p>
        </p:txBody>
      </p:sp>
      <p:sp>
        <p:nvSpPr>
          <p:cNvPr id="47" name="TextBox 46"/>
          <p:cNvSpPr txBox="1"/>
          <p:nvPr/>
        </p:nvSpPr>
        <p:spPr>
          <a:xfrm>
            <a:off x="8256625" y="3092932"/>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400FF"/>
                </a:solidFill>
                <a:effectLst/>
                <a:uLnTx/>
                <a:uFillTx/>
                <a:latin typeface="Gill Sans MT"/>
                <a:ea typeface="+mn-ea"/>
                <a:cs typeface="Gill Sans MT"/>
              </a:rPr>
              <a:t>Family 2</a:t>
            </a:r>
          </a:p>
        </p:txBody>
      </p:sp>
      <p:sp>
        <p:nvSpPr>
          <p:cNvPr id="74" name="TextBox 73"/>
          <p:cNvSpPr txBox="1"/>
          <p:nvPr/>
        </p:nvSpPr>
        <p:spPr>
          <a:xfrm>
            <a:off x="5449121" y="3707351"/>
            <a:ext cx="1014380"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Gill Sans MT"/>
                <a:ea typeface="+mn-ea"/>
                <a:cs typeface="Gill Sans MT"/>
              </a:rPr>
              <a:t> Family 3</a:t>
            </a:r>
          </a:p>
        </p:txBody>
      </p:sp>
      <p:sp>
        <p:nvSpPr>
          <p:cNvPr id="75" name="TextBox 74"/>
          <p:cNvSpPr txBox="1"/>
          <p:nvPr/>
        </p:nvSpPr>
        <p:spPr>
          <a:xfrm>
            <a:off x="7665434" y="3806300"/>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Gill Sans MT"/>
                <a:ea typeface="+mn-ea"/>
                <a:cs typeface="Gill Sans MT"/>
              </a:rPr>
              <a:t>Family 4</a:t>
            </a:r>
          </a:p>
        </p:txBody>
      </p:sp>
      <p:sp>
        <p:nvSpPr>
          <p:cNvPr id="76" name="TextBox 75"/>
          <p:cNvSpPr txBox="1"/>
          <p:nvPr/>
        </p:nvSpPr>
        <p:spPr>
          <a:xfrm>
            <a:off x="5412474" y="2677611"/>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Gill Sans MT"/>
                <a:ea typeface="+mn-ea"/>
                <a:cs typeface="Gill Sans MT"/>
              </a:rPr>
              <a:t>Family 5</a:t>
            </a:r>
          </a:p>
        </p:txBody>
      </p:sp>
      <p:sp>
        <p:nvSpPr>
          <p:cNvPr id="50" name="Rectangle 49">
            <a:extLst>
              <a:ext uri="{FF2B5EF4-FFF2-40B4-BE49-F238E27FC236}">
                <a16:creationId xmlns:a16="http://schemas.microsoft.com/office/drawing/2014/main" id="{3F94557C-B89D-7E4A-B40F-76541E46A55C}"/>
              </a:ext>
            </a:extLst>
          </p:cNvPr>
          <p:cNvSpPr/>
          <p:nvPr/>
        </p:nvSpPr>
        <p:spPr>
          <a:xfrm>
            <a:off x="0" y="5010360"/>
            <a:ext cx="9144000" cy="707886"/>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Gill Sans MT"/>
              </a:rPr>
              <a:t>Families 1 &amp; 2: low parameter footprint, high data reuse and MAC intensity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Gill Sans MT"/>
              </a:rPr>
              <a:t>→ </a:t>
            </a:r>
            <a:r>
              <a:rPr kumimoji="0" lang="en-US" sz="2000" b="1" i="0" u="sng" strike="noStrike" kern="1200" cap="none" spc="0" normalizeH="0" baseline="0" noProof="0" dirty="0">
                <a:ln>
                  <a:noFill/>
                </a:ln>
                <a:solidFill>
                  <a:srgbClr val="1400FF"/>
                </a:solidFill>
                <a:effectLst/>
                <a:uLnTx/>
                <a:uFillTx/>
                <a:latin typeface="Gill Sans MT"/>
                <a:ea typeface="+mn-ea"/>
                <a:cs typeface="Gill Sans MT"/>
              </a:rPr>
              <a:t>compute-centric layers </a:t>
            </a:r>
          </a:p>
        </p:txBody>
      </p:sp>
      <p:sp>
        <p:nvSpPr>
          <p:cNvPr id="51" name="Rectangle 50">
            <a:extLst>
              <a:ext uri="{FF2B5EF4-FFF2-40B4-BE49-F238E27FC236}">
                <a16:creationId xmlns:a16="http://schemas.microsoft.com/office/drawing/2014/main" id="{F4868B78-0048-9444-90F3-49FC75078E01}"/>
              </a:ext>
            </a:extLst>
          </p:cNvPr>
          <p:cNvSpPr/>
          <p:nvPr/>
        </p:nvSpPr>
        <p:spPr>
          <a:xfrm>
            <a:off x="-89210" y="5795402"/>
            <a:ext cx="9322420" cy="707886"/>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Gill Sans MT"/>
              </a:rPr>
              <a:t>Families 3, 4 &amp; 5: high parameter footprint, low data reuse and MAC intensity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Gill Sans MT"/>
              </a:rPr>
              <a:t>→ </a:t>
            </a:r>
            <a:r>
              <a:rPr kumimoji="0" lang="en-US" sz="2000" b="1" i="0" u="sng" strike="noStrike" kern="1200" cap="none" spc="0" normalizeH="0" baseline="0" noProof="0" dirty="0">
                <a:ln>
                  <a:noFill/>
                </a:ln>
                <a:solidFill>
                  <a:srgbClr val="C00000"/>
                </a:solidFill>
                <a:effectLst/>
                <a:uLnTx/>
                <a:uFillTx/>
                <a:latin typeface="Gill Sans MT"/>
                <a:ea typeface="+mn-ea"/>
                <a:cs typeface="Gill Sans MT"/>
              </a:rPr>
              <a:t>data-centric layers </a:t>
            </a:r>
          </a:p>
        </p:txBody>
      </p:sp>
      <p:sp>
        <p:nvSpPr>
          <p:cNvPr id="52" name="Shape 6">
            <a:extLst>
              <a:ext uri="{FF2B5EF4-FFF2-40B4-BE49-F238E27FC236}">
                <a16:creationId xmlns:a16="http://schemas.microsoft.com/office/drawing/2014/main" id="{761AA1BC-DB0E-6A43-BADD-CD0630CDFA74}"/>
              </a:ext>
            </a:extLst>
          </p:cNvPr>
          <p:cNvSpPr/>
          <p:nvPr/>
        </p:nvSpPr>
        <p:spPr>
          <a:xfrm>
            <a:off x="1023068" y="3120043"/>
            <a:ext cx="963339" cy="808857"/>
          </a:xfrm>
          <a:prstGeom prst="ellipse">
            <a:avLst/>
          </a:prstGeom>
          <a:solidFill>
            <a:schemeClr val="accent2">
              <a:lumMod val="20000"/>
              <a:lumOff val="80000"/>
              <a:alpha val="45000"/>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53" name="Shape 6">
            <a:extLst>
              <a:ext uri="{FF2B5EF4-FFF2-40B4-BE49-F238E27FC236}">
                <a16:creationId xmlns:a16="http://schemas.microsoft.com/office/drawing/2014/main" id="{1336FFF0-A59E-6649-AC1F-80C81F20C20D}"/>
              </a:ext>
            </a:extLst>
          </p:cNvPr>
          <p:cNvSpPr/>
          <p:nvPr/>
        </p:nvSpPr>
        <p:spPr>
          <a:xfrm>
            <a:off x="2560665" y="3395961"/>
            <a:ext cx="755778" cy="453574"/>
          </a:xfrm>
          <a:prstGeom prst="ellipse">
            <a:avLst/>
          </a:prstGeom>
          <a:solidFill>
            <a:schemeClr val="accent1">
              <a:lumMod val="40000"/>
              <a:lumOff val="60000"/>
              <a:alpha val="45000"/>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54" name="Shape 6">
            <a:extLst>
              <a:ext uri="{FF2B5EF4-FFF2-40B4-BE49-F238E27FC236}">
                <a16:creationId xmlns:a16="http://schemas.microsoft.com/office/drawing/2014/main" id="{3F2E7EA1-CAB2-754F-A54F-EEA8BFD8345D}"/>
              </a:ext>
            </a:extLst>
          </p:cNvPr>
          <p:cNvSpPr/>
          <p:nvPr/>
        </p:nvSpPr>
        <p:spPr>
          <a:xfrm>
            <a:off x="2475026" y="3979523"/>
            <a:ext cx="1475624" cy="453574"/>
          </a:xfrm>
          <a:prstGeom prst="ellipse">
            <a:avLst/>
          </a:prstGeom>
          <a:solidFill>
            <a:schemeClr val="accent3">
              <a:lumMod val="20000"/>
              <a:lumOff val="80000"/>
              <a:alpha val="45000"/>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55" name="Shape 6">
            <a:extLst>
              <a:ext uri="{FF2B5EF4-FFF2-40B4-BE49-F238E27FC236}">
                <a16:creationId xmlns:a16="http://schemas.microsoft.com/office/drawing/2014/main" id="{9C05C8D2-398F-CE4C-B144-4EB147D4AE23}"/>
              </a:ext>
            </a:extLst>
          </p:cNvPr>
          <p:cNvSpPr/>
          <p:nvPr/>
        </p:nvSpPr>
        <p:spPr>
          <a:xfrm>
            <a:off x="6121238" y="2979581"/>
            <a:ext cx="961900" cy="806235"/>
          </a:xfrm>
          <a:prstGeom prst="ellipse">
            <a:avLst/>
          </a:prstGeom>
          <a:solidFill>
            <a:schemeClr val="accent2">
              <a:lumMod val="20000"/>
              <a:lumOff val="80000"/>
              <a:alpha val="45000"/>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56" name="Shape 6">
            <a:extLst>
              <a:ext uri="{FF2B5EF4-FFF2-40B4-BE49-F238E27FC236}">
                <a16:creationId xmlns:a16="http://schemas.microsoft.com/office/drawing/2014/main" id="{691E53D5-A970-724D-B4B0-9BF84CF1B671}"/>
              </a:ext>
            </a:extLst>
          </p:cNvPr>
          <p:cNvSpPr/>
          <p:nvPr/>
        </p:nvSpPr>
        <p:spPr>
          <a:xfrm>
            <a:off x="7357966" y="3332241"/>
            <a:ext cx="824485" cy="510422"/>
          </a:xfrm>
          <a:prstGeom prst="ellipse">
            <a:avLst/>
          </a:prstGeom>
          <a:solidFill>
            <a:schemeClr val="accent1">
              <a:lumMod val="40000"/>
              <a:lumOff val="60000"/>
              <a:alpha val="45000"/>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57" name="Shape 6">
            <a:extLst>
              <a:ext uri="{FF2B5EF4-FFF2-40B4-BE49-F238E27FC236}">
                <a16:creationId xmlns:a16="http://schemas.microsoft.com/office/drawing/2014/main" id="{8FF45997-CF6D-E04E-B504-612631B11C2C}"/>
              </a:ext>
            </a:extLst>
          </p:cNvPr>
          <p:cNvSpPr/>
          <p:nvPr/>
        </p:nvSpPr>
        <p:spPr>
          <a:xfrm>
            <a:off x="6139551" y="3987479"/>
            <a:ext cx="1613144" cy="369332"/>
          </a:xfrm>
          <a:prstGeom prst="ellipse">
            <a:avLst/>
          </a:prstGeom>
          <a:solidFill>
            <a:schemeClr val="accent3">
              <a:lumMod val="20000"/>
              <a:lumOff val="80000"/>
              <a:alpha val="45000"/>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3" name="Slide Number Placeholder 2">
            <a:extLst>
              <a:ext uri="{FF2B5EF4-FFF2-40B4-BE49-F238E27FC236}">
                <a16:creationId xmlns:a16="http://schemas.microsoft.com/office/drawing/2014/main" id="{432760A8-EE16-FD3E-871D-C78E11596965}"/>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67</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8629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500"/>
                                        <p:tgtEl>
                                          <p:spTgt spid="3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500"/>
                                        <p:tgtEl>
                                          <p:spTgt spid="4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500"/>
                                        <p:tgtEl>
                                          <p:spTgt spid="5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fade">
                                      <p:cBhvr>
                                        <p:cTn id="44" dur="500"/>
                                        <p:tgtEl>
                                          <p:spTgt spid="5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fade">
                                      <p:cBhvr>
                                        <p:cTn id="50" dur="500"/>
                                        <p:tgtEl>
                                          <p:spTgt spid="5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fade">
                                      <p:cBhvr>
                                        <p:cTn id="53" dur="500"/>
                                        <p:tgtEl>
                                          <p:spTgt spid="4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fade">
                                      <p:cBhvr>
                                        <p:cTn id="56" dur="500"/>
                                        <p:tgtEl>
                                          <p:spTgt spid="4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fade">
                                      <p:cBhvr>
                                        <p:cTn id="59" dur="500"/>
                                        <p:tgtEl>
                                          <p:spTgt spid="5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74"/>
                                        </p:tgtEl>
                                        <p:attrNameLst>
                                          <p:attrName>style.visibility</p:attrName>
                                        </p:attrNameLst>
                                      </p:cBhvr>
                                      <p:to>
                                        <p:strVal val="visible"/>
                                      </p:to>
                                    </p:set>
                                    <p:animEffect transition="in" filter="fade">
                                      <p:cBhvr>
                                        <p:cTn id="62" dur="500"/>
                                        <p:tgtEl>
                                          <p:spTgt spid="7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500"/>
                                        <p:tgtEl>
                                          <p:spTgt spid="5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75"/>
                                        </p:tgtEl>
                                        <p:attrNameLst>
                                          <p:attrName>style.visibility</p:attrName>
                                        </p:attrNameLst>
                                      </p:cBhvr>
                                      <p:to>
                                        <p:strVal val="visible"/>
                                      </p:to>
                                    </p:set>
                                    <p:animEffect transition="in" filter="fade">
                                      <p:cBhvr>
                                        <p:cTn id="68" dur="500"/>
                                        <p:tgtEl>
                                          <p:spTgt spid="75"/>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56"/>
                                        </p:tgtEl>
                                        <p:attrNameLst>
                                          <p:attrName>style.visibility</p:attrName>
                                        </p:attrNameLst>
                                      </p:cBhvr>
                                      <p:to>
                                        <p:strVal val="visible"/>
                                      </p:to>
                                    </p:set>
                                    <p:animEffect transition="in" filter="fade">
                                      <p:cBhvr>
                                        <p:cTn id="71" dur="500"/>
                                        <p:tgtEl>
                                          <p:spTgt spid="56"/>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55"/>
                                        </p:tgtEl>
                                        <p:attrNameLst>
                                          <p:attrName>style.visibility</p:attrName>
                                        </p:attrNameLst>
                                      </p:cBhvr>
                                      <p:to>
                                        <p:strVal val="visible"/>
                                      </p:to>
                                    </p:set>
                                    <p:animEffect transition="in" filter="fade">
                                      <p:cBhvr>
                                        <p:cTn id="74" dur="500"/>
                                        <p:tgtEl>
                                          <p:spTgt spid="55"/>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76"/>
                                        </p:tgtEl>
                                        <p:attrNameLst>
                                          <p:attrName>style.visibility</p:attrName>
                                        </p:attrNameLst>
                                      </p:cBhvr>
                                      <p:to>
                                        <p:strVal val="visible"/>
                                      </p:to>
                                    </p:set>
                                    <p:animEffect transition="in" filter="fade">
                                      <p:cBhvr>
                                        <p:cTn id="77" dur="500"/>
                                        <p:tgtEl>
                                          <p:spTgt spid="76"/>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fade">
                                      <p:cBhvr>
                                        <p:cTn id="8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31" grpId="0" animBg="1"/>
      <p:bldP spid="32" grpId="0" animBg="1"/>
      <p:bldP spid="38" grpId="0" animBg="1"/>
      <p:bldP spid="39" grpId="0" animBg="1"/>
      <p:bldP spid="41" grpId="0"/>
      <p:bldP spid="42" grpId="0"/>
      <p:bldP spid="43" grpId="0"/>
      <p:bldP spid="44" grpId="0"/>
      <p:bldP spid="45" grpId="0"/>
      <p:bldP spid="46" grpId="0"/>
      <p:bldP spid="47" grpId="0"/>
      <p:bldP spid="74" grpId="0"/>
      <p:bldP spid="75" grpId="0"/>
      <p:bldP spid="76" grpId="0"/>
      <p:bldP spid="50" grpId="0" animBg="1"/>
      <p:bldP spid="51" grpId="0" animBg="1"/>
      <p:bldP spid="52" grpId="0" animBg="1"/>
      <p:bldP spid="53" grpId="0" animBg="1"/>
      <p:bldP spid="54" grpId="0" animBg="1"/>
      <p:bldP spid="55" grpId="0" animBg="1"/>
      <p:bldP spid="56" grpId="0" animBg="1"/>
      <p:bldP spid="5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Mensa Runtime Scheduler</a:t>
            </a:r>
            <a:endParaRPr lang="en-US" sz="4000" dirty="0"/>
          </a:p>
        </p:txBody>
      </p:sp>
      <p:sp>
        <p:nvSpPr>
          <p:cNvPr id="3" name="Content Placeholder 2"/>
          <p:cNvSpPr>
            <a:spLocks noGrp="1"/>
          </p:cNvSpPr>
          <p:nvPr>
            <p:ph idx="1"/>
          </p:nvPr>
        </p:nvSpPr>
        <p:spPr/>
        <p:txBody>
          <a:bodyPr>
            <a:noAutofit/>
          </a:bodyPr>
          <a:lstStyle/>
          <a:p>
            <a:pPr marL="457200" lvl="1" indent="0">
              <a:buNone/>
            </a:pPr>
            <a:endParaRPr lang="en-US" sz="2400" dirty="0">
              <a:solidFill>
                <a:srgbClr val="595959"/>
              </a:solidFill>
            </a:endParaRPr>
          </a:p>
          <a:p>
            <a:pPr lvl="2"/>
            <a:endParaRPr lang="en-US" sz="1800" dirty="0">
              <a:solidFill>
                <a:srgbClr val="595959"/>
              </a:solidFill>
            </a:endParaRPr>
          </a:p>
          <a:p>
            <a:pPr marL="914400" lvl="2" indent="0">
              <a:buNone/>
            </a:pPr>
            <a:endParaRPr lang="en-US" sz="1400" dirty="0">
              <a:solidFill>
                <a:srgbClr val="0000FF"/>
              </a:solidFill>
            </a:endParaRPr>
          </a:p>
          <a:p>
            <a:pPr lvl="1"/>
            <a:endParaRPr lang="en-US" sz="1600" dirty="0"/>
          </a:p>
          <a:p>
            <a:pPr lvl="1"/>
            <a:endParaRPr lang="en-US" sz="1600" dirty="0"/>
          </a:p>
        </p:txBody>
      </p:sp>
      <p:sp>
        <p:nvSpPr>
          <p:cNvPr id="526" name="Rounded Rectangle 525"/>
          <p:cNvSpPr/>
          <p:nvPr/>
        </p:nvSpPr>
        <p:spPr>
          <a:xfrm>
            <a:off x="1436570" y="3075245"/>
            <a:ext cx="2163795" cy="2057400"/>
          </a:xfrm>
          <a:prstGeom prst="roundRect">
            <a:avLst/>
          </a:prstGeom>
          <a:solidFill>
            <a:schemeClr val="lt1">
              <a:alpha val="0"/>
            </a:schemeClr>
          </a:solidFill>
          <a:ln w="28575" cmpd="sng">
            <a:solidFill>
              <a:schemeClr val="accent2"/>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Gill Sans MT"/>
            </a:endParaRPr>
          </a:p>
        </p:txBody>
      </p:sp>
      <p:sp>
        <p:nvSpPr>
          <p:cNvPr id="427" name="Rounded Rectangle 426"/>
          <p:cNvSpPr/>
          <p:nvPr/>
        </p:nvSpPr>
        <p:spPr>
          <a:xfrm>
            <a:off x="1618825" y="3227645"/>
            <a:ext cx="1830904" cy="762000"/>
          </a:xfrm>
          <a:prstGeom prst="round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Accelerator characteristics</a:t>
            </a:r>
          </a:p>
        </p:txBody>
      </p:sp>
      <p:sp>
        <p:nvSpPr>
          <p:cNvPr id="428" name="Rounded Rectangle 427"/>
          <p:cNvSpPr/>
          <p:nvPr/>
        </p:nvSpPr>
        <p:spPr>
          <a:xfrm>
            <a:off x="1618825" y="4218245"/>
            <a:ext cx="1830904" cy="762000"/>
          </a:xfrm>
          <a:prstGeom prst="roundRect">
            <a:avLst/>
          </a:prstGeom>
          <a:solidFill>
            <a:schemeClr val="accent2">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Layer </a:t>
            </a:r>
            <a:br>
              <a:rPr kumimoji="0" lang="en-US" sz="1800" b="1" i="0" u="none" strike="noStrike" kern="1200" cap="none" spc="0" normalizeH="0" baseline="0" noProof="0" dirty="0">
                <a:ln>
                  <a:noFill/>
                </a:ln>
                <a:solidFill>
                  <a:prstClr val="black"/>
                </a:solidFill>
                <a:effectLst/>
                <a:uLnTx/>
                <a:uFillTx/>
                <a:latin typeface="Gill Sans MT"/>
                <a:ea typeface="+mn-ea"/>
                <a:cs typeface="Gill Sans MT"/>
              </a:rPr>
            </a:b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characteristics</a:t>
            </a:r>
          </a:p>
        </p:txBody>
      </p:sp>
      <p:cxnSp>
        <p:nvCxnSpPr>
          <p:cNvPr id="432" name="Elbow Connector 431"/>
          <p:cNvCxnSpPr>
            <a:stCxn id="427" idx="3"/>
            <a:endCxn id="420" idx="1"/>
          </p:cNvCxnSpPr>
          <p:nvPr/>
        </p:nvCxnSpPr>
        <p:spPr>
          <a:xfrm>
            <a:off x="3449729" y="3608645"/>
            <a:ext cx="1065036" cy="533400"/>
          </a:xfrm>
          <a:prstGeom prst="bentConnector3">
            <a:avLst>
              <a:gd name="adj1" fmla="val 50000"/>
            </a:avLst>
          </a:prstGeom>
          <a:ln w="28575"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435" name="Elbow Connector 434"/>
          <p:cNvCxnSpPr>
            <a:stCxn id="428" idx="3"/>
            <a:endCxn id="420" idx="1"/>
          </p:cNvCxnSpPr>
          <p:nvPr/>
        </p:nvCxnSpPr>
        <p:spPr>
          <a:xfrm flipV="1">
            <a:off x="3449729" y="4142045"/>
            <a:ext cx="1065036" cy="457200"/>
          </a:xfrm>
          <a:prstGeom prst="bentConnector3">
            <a:avLst>
              <a:gd name="adj1" fmla="val 50000"/>
            </a:avLst>
          </a:prstGeom>
          <a:ln w="28575"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4514765" y="2237045"/>
            <a:ext cx="1581235" cy="2286000"/>
            <a:chOff x="5322770" y="2362200"/>
            <a:chExt cx="1581235" cy="2286000"/>
          </a:xfrm>
        </p:grpSpPr>
        <p:sp>
          <p:nvSpPr>
            <p:cNvPr id="420" name="Rounded Rectangle 419"/>
            <p:cNvSpPr/>
            <p:nvPr/>
          </p:nvSpPr>
          <p:spPr>
            <a:xfrm>
              <a:off x="5322770" y="3886200"/>
              <a:ext cx="1581235" cy="762000"/>
            </a:xfrm>
            <a:prstGeom prst="roundRect">
              <a:avLst/>
            </a:prstGeom>
            <a:solidFill>
              <a:schemeClr val="accent3">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Scheduler</a:t>
              </a:r>
            </a:p>
          </p:txBody>
        </p:sp>
        <p:cxnSp>
          <p:nvCxnSpPr>
            <p:cNvPr id="425" name="Straight Arrow Connector 424"/>
            <p:cNvCxnSpPr>
              <a:stCxn id="430" idx="2"/>
              <a:endCxn id="420" idx="0"/>
            </p:cNvCxnSpPr>
            <p:nvPr/>
          </p:nvCxnSpPr>
          <p:spPr>
            <a:xfrm flipH="1">
              <a:off x="6113388" y="3417332"/>
              <a:ext cx="0" cy="468868"/>
            </a:xfrm>
            <a:prstGeom prst="straightConnector1">
              <a:avLst/>
            </a:prstGeom>
            <a:noFill/>
            <a:ln w="28575" cap="flat" cmpd="sng" algn="ctr">
              <a:solidFill>
                <a:schemeClr val="tx1"/>
              </a:solidFill>
              <a:prstDash val="solid"/>
              <a:miter lim="800000"/>
              <a:headEnd type="none"/>
              <a:tailEnd type="arrow"/>
            </a:ln>
            <a:effectLst/>
          </p:spPr>
        </p:cxnSp>
        <p:sp>
          <p:nvSpPr>
            <p:cNvPr id="430" name="TextBox 429"/>
            <p:cNvSpPr txBox="1"/>
            <p:nvPr/>
          </p:nvSpPr>
          <p:spPr>
            <a:xfrm>
              <a:off x="5482548" y="3048000"/>
              <a:ext cx="1321358"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t>NN model</a:t>
              </a:r>
            </a:p>
          </p:txBody>
        </p:sp>
        <p:pic>
          <p:nvPicPr>
            <p:cNvPr id="537" name="Picture 536"/>
            <p:cNvPicPr>
              <a:picLocks noChangeAspect="1"/>
            </p:cNvPicPr>
            <p:nvPr/>
          </p:nvPicPr>
          <p:blipFill>
            <a:blip r:embed="rId3"/>
            <a:stretch>
              <a:fillRect/>
            </a:stretch>
          </p:blipFill>
          <p:spPr>
            <a:xfrm>
              <a:off x="5715000" y="2362200"/>
              <a:ext cx="838200" cy="736600"/>
            </a:xfrm>
            <a:prstGeom prst="rect">
              <a:avLst/>
            </a:prstGeom>
          </p:spPr>
        </p:pic>
      </p:grpSp>
      <p:sp>
        <p:nvSpPr>
          <p:cNvPr id="539" name="Rounded Rectangle 538"/>
          <p:cNvSpPr/>
          <p:nvPr/>
        </p:nvSpPr>
        <p:spPr>
          <a:xfrm>
            <a:off x="6648365" y="3761045"/>
            <a:ext cx="1581235" cy="762000"/>
          </a:xfrm>
          <a:prstGeom prst="roundRect">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Layer</a:t>
            </a:r>
            <a:br>
              <a:rPr kumimoji="0" lang="en-US" sz="1800" b="1" i="0" u="none" strike="noStrike" kern="1200" cap="none" spc="0" normalizeH="0" baseline="0" noProof="0" dirty="0">
                <a:ln>
                  <a:noFill/>
                </a:ln>
                <a:solidFill>
                  <a:prstClr val="black"/>
                </a:solidFill>
                <a:effectLst/>
                <a:uLnTx/>
                <a:uFillTx/>
                <a:latin typeface="Gill Sans MT"/>
                <a:ea typeface="+mn-ea"/>
                <a:cs typeface="Gill Sans MT"/>
              </a:rPr>
            </a:b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Mapping</a:t>
            </a:r>
          </a:p>
        </p:txBody>
      </p:sp>
      <p:cxnSp>
        <p:nvCxnSpPr>
          <p:cNvPr id="540" name="Straight Arrow Connector 539"/>
          <p:cNvCxnSpPr>
            <a:stCxn id="420" idx="3"/>
            <a:endCxn id="539" idx="1"/>
          </p:cNvCxnSpPr>
          <p:nvPr/>
        </p:nvCxnSpPr>
        <p:spPr>
          <a:xfrm>
            <a:off x="6096000" y="4142045"/>
            <a:ext cx="552365" cy="0"/>
          </a:xfrm>
          <a:prstGeom prst="straightConnector1">
            <a:avLst/>
          </a:prstGeom>
          <a:noFill/>
          <a:ln w="28575" cap="flat" cmpd="sng" algn="ctr">
            <a:solidFill>
              <a:schemeClr val="tx1"/>
            </a:solidFill>
            <a:prstDash val="solid"/>
            <a:miter lim="800000"/>
            <a:headEnd type="none"/>
            <a:tailEnd type="arrow"/>
          </a:ln>
          <a:effectLst/>
        </p:spPr>
      </p:cxnSp>
      <p:sp>
        <p:nvSpPr>
          <p:cNvPr id="25" name="Rectangle 24"/>
          <p:cNvSpPr/>
          <p:nvPr/>
        </p:nvSpPr>
        <p:spPr>
          <a:xfrm>
            <a:off x="0" y="853050"/>
            <a:ext cx="9144000" cy="830997"/>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The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goal</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 of Mensa’s software </a:t>
            </a:r>
            <a:r>
              <a:rPr kumimoji="0" lang="en-US" sz="2400" b="1" i="0" u="none" strike="noStrike" kern="1200" cap="none" spc="0" normalizeH="0" baseline="0" noProof="0" dirty="0">
                <a:ln>
                  <a:noFill/>
                </a:ln>
                <a:solidFill>
                  <a:srgbClr val="C00000"/>
                </a:solidFill>
                <a:effectLst/>
                <a:uLnTx/>
                <a:uFillTx/>
                <a:latin typeface="Gill Sans MT"/>
                <a:ea typeface="+mn-ea"/>
                <a:cs typeface="Gill Sans MT"/>
              </a:rPr>
              <a:t>runtime scheduler </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is to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identify</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 </a:t>
            </a:r>
            <a:r>
              <a:rPr kumimoji="0" lang="en-US" sz="2400" b="1" i="0" u="sng" strike="noStrike" kern="1200" cap="none" spc="0" normalizeH="0" baseline="0" noProof="0" dirty="0">
                <a:ln>
                  <a:noFill/>
                </a:ln>
                <a:solidFill>
                  <a:srgbClr val="C00000"/>
                </a:solidFill>
                <a:effectLst/>
                <a:uLnTx/>
                <a:uFillTx/>
                <a:latin typeface="Gill Sans MT"/>
                <a:ea typeface="+mn-ea"/>
                <a:cs typeface="Gill Sans MT"/>
              </a:rPr>
              <a:t>which accelerator</a:t>
            </a:r>
            <a:r>
              <a:rPr kumimoji="0" lang="en-US" sz="2400" b="1" i="0" u="none" strike="noStrike" kern="1200" cap="none" spc="0" normalizeH="0" baseline="0" noProof="0" dirty="0">
                <a:ln>
                  <a:noFill/>
                </a:ln>
                <a:solidFill>
                  <a:srgbClr val="C00000"/>
                </a:solidFill>
                <a:effectLst/>
                <a:uLnTx/>
                <a:uFillTx/>
                <a:latin typeface="Gill Sans MT"/>
                <a:ea typeface="+mn-ea"/>
                <a:cs typeface="Gill Sans MT"/>
              </a:rPr>
              <a:t> </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each </a:t>
            </a:r>
            <a:r>
              <a:rPr kumimoji="0" lang="en-US" sz="2400" b="1" i="0" u="none" strike="noStrike" kern="1200" cap="none" spc="0" normalizeH="0" baseline="0" noProof="0" dirty="0">
                <a:ln>
                  <a:noFill/>
                </a:ln>
                <a:solidFill>
                  <a:srgbClr val="C00000"/>
                </a:solidFill>
                <a:effectLst/>
                <a:uLnTx/>
                <a:uFillTx/>
                <a:latin typeface="Gill Sans MT"/>
                <a:ea typeface="+mn-ea"/>
                <a:cs typeface="Gill Sans MT"/>
              </a:rPr>
              <a:t>layer </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in an NN model should run on</a:t>
            </a:r>
          </a:p>
        </p:txBody>
      </p:sp>
      <p:cxnSp>
        <p:nvCxnSpPr>
          <p:cNvPr id="33" name="Straight Arrow Connector 32"/>
          <p:cNvCxnSpPr>
            <a:endCxn id="35" idx="2"/>
          </p:cNvCxnSpPr>
          <p:nvPr/>
        </p:nvCxnSpPr>
        <p:spPr>
          <a:xfrm flipH="1" flipV="1">
            <a:off x="1104900" y="2626975"/>
            <a:ext cx="495300" cy="524470"/>
          </a:xfrm>
          <a:prstGeom prst="straightConnector1">
            <a:avLst/>
          </a:prstGeom>
          <a:noFill/>
          <a:ln w="28575" cap="flat" cmpd="sng" algn="ctr">
            <a:solidFill>
              <a:schemeClr val="tx1"/>
            </a:solidFill>
            <a:prstDash val="sysDash"/>
            <a:miter lim="800000"/>
            <a:headEnd type="none"/>
            <a:tailEnd type="arrow"/>
          </a:ln>
          <a:effectLst/>
        </p:spPr>
      </p:cxnSp>
      <p:sp>
        <p:nvSpPr>
          <p:cNvPr id="35" name="TextBox 34"/>
          <p:cNvSpPr txBox="1"/>
          <p:nvPr/>
        </p:nvSpPr>
        <p:spPr>
          <a:xfrm>
            <a:off x="-228600" y="1703645"/>
            <a:ext cx="2667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Generated </a:t>
            </a:r>
            <a:r>
              <a:rPr kumimoji="0" lang="en-US" sz="1800" b="1" i="0" u="none" strike="noStrike" kern="1200" cap="none" spc="0" normalizeH="0" baseline="0" noProof="0" dirty="0">
                <a:ln>
                  <a:noFill/>
                </a:ln>
                <a:solidFill>
                  <a:srgbClr val="0000FF"/>
                </a:solidFill>
                <a:effectLst/>
                <a:uLnTx/>
                <a:uFillTx/>
                <a:latin typeface="Gill Sans MT"/>
                <a:ea typeface="+mn-ea"/>
                <a:cs typeface="+mn-cs"/>
              </a:rPr>
              <a:t>once</a:t>
            </a:r>
            <a:br>
              <a:rPr kumimoji="0" lang="en-US" sz="1800" b="1" i="0" u="none" strike="noStrike" kern="1200" cap="none" spc="0" normalizeH="0" baseline="0" noProof="0" dirty="0">
                <a:ln>
                  <a:noFill/>
                </a:ln>
                <a:solidFill>
                  <a:srgbClr val="0000FF"/>
                </a:solidFill>
                <a:effectLst/>
                <a:uLnTx/>
                <a:uFillTx/>
                <a:latin typeface="Gill Sans MT"/>
                <a:ea typeface="+mn-ea"/>
                <a:cs typeface="+mn-cs"/>
              </a:rPr>
            </a:br>
            <a:r>
              <a:rPr kumimoji="0" lang="en-US" sz="1800" b="1" i="0" u="none" strike="noStrike" kern="1200" cap="none" spc="0" normalizeH="0" baseline="0" noProof="0" dirty="0">
                <a:ln>
                  <a:noFill/>
                </a:ln>
                <a:solidFill>
                  <a:prstClr val="black"/>
                </a:solidFill>
                <a:effectLst/>
                <a:uLnTx/>
                <a:uFillTx/>
                <a:latin typeface="Gill Sans MT"/>
                <a:ea typeface="+mn-ea"/>
                <a:cs typeface="+mn-cs"/>
              </a:rPr>
              <a:t> during </a:t>
            </a:r>
            <a:r>
              <a:rPr kumimoji="0" lang="en-US" sz="1800" b="1" i="0" u="none" strike="noStrike" kern="1200" cap="none" spc="0" normalizeH="0" baseline="0" noProof="0" dirty="0">
                <a:ln>
                  <a:noFill/>
                </a:ln>
                <a:solidFill>
                  <a:srgbClr val="0000FF"/>
                </a:solidFill>
                <a:effectLst/>
                <a:uLnTx/>
                <a:uFillTx/>
                <a:latin typeface="Gill Sans MT"/>
                <a:ea typeface="+mn-ea"/>
                <a:cs typeface="+mn-cs"/>
              </a:rPr>
              <a:t>initial setup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of a system</a:t>
            </a:r>
            <a:endParaRPr kumimoji="0" lang="en-US" sz="1800" b="1" i="0" u="none" strike="noStrike" kern="1200" cap="none" spc="0" normalizeH="0" baseline="0" noProof="0" dirty="0">
              <a:ln>
                <a:noFill/>
              </a:ln>
              <a:solidFill>
                <a:srgbClr val="000000"/>
              </a:solidFill>
              <a:effectLst/>
              <a:uLnTx/>
              <a:uFillTx/>
              <a:latin typeface="Gill Sans MT"/>
              <a:ea typeface="+mn-ea"/>
              <a:cs typeface="Gill Sans MT"/>
            </a:endParaRPr>
          </a:p>
        </p:txBody>
      </p:sp>
      <p:cxnSp>
        <p:nvCxnSpPr>
          <p:cNvPr id="37" name="Straight Arrow Connector 36"/>
          <p:cNvCxnSpPr>
            <a:stCxn id="428" idx="2"/>
            <a:endCxn id="38" idx="0"/>
          </p:cNvCxnSpPr>
          <p:nvPr/>
        </p:nvCxnSpPr>
        <p:spPr>
          <a:xfrm>
            <a:off x="2534277" y="4980245"/>
            <a:ext cx="2262228" cy="676870"/>
          </a:xfrm>
          <a:prstGeom prst="straightConnector1">
            <a:avLst/>
          </a:prstGeom>
          <a:noFill/>
          <a:ln w="28575" cap="flat" cmpd="sng" algn="ctr">
            <a:solidFill>
              <a:schemeClr val="tx1"/>
            </a:solidFill>
            <a:prstDash val="sysDash"/>
            <a:miter lim="800000"/>
            <a:headEnd type="none"/>
            <a:tailEnd type="arrow"/>
          </a:ln>
          <a:effectLst/>
        </p:spPr>
      </p:cxnSp>
      <p:sp>
        <p:nvSpPr>
          <p:cNvPr id="38" name="TextBox 37"/>
          <p:cNvSpPr txBox="1"/>
          <p:nvPr/>
        </p:nvSpPr>
        <p:spPr>
          <a:xfrm>
            <a:off x="3554370" y="5657115"/>
            <a:ext cx="2484270"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Layers tend to </a:t>
            </a:r>
            <a:r>
              <a:rPr kumimoji="0" lang="en-US" sz="1800" b="1" i="0" u="none" strike="noStrike" kern="1200" cap="none" spc="0" normalizeH="0" baseline="0" noProof="0" dirty="0">
                <a:ln>
                  <a:noFill/>
                </a:ln>
                <a:solidFill>
                  <a:srgbClr val="0000FF"/>
                </a:solidFill>
                <a:effectLst/>
                <a:uLnTx/>
                <a:uFillTx/>
                <a:latin typeface="Gill Sans MT"/>
                <a:ea typeface="+mn-ea"/>
                <a:cs typeface="+mn-cs"/>
              </a:rPr>
              <a:t>group </a:t>
            </a:r>
            <a:br>
              <a:rPr kumimoji="0" lang="en-US" sz="1800" b="1" i="0" u="none" strike="noStrike" kern="1200" cap="none" spc="0" normalizeH="0" baseline="0" noProof="0" dirty="0">
                <a:ln>
                  <a:noFill/>
                </a:ln>
                <a:solidFill>
                  <a:srgbClr val="0000FF"/>
                </a:solidFill>
                <a:effectLst/>
                <a:uLnTx/>
                <a:uFillTx/>
                <a:latin typeface="Gill Sans MT"/>
                <a:ea typeface="+mn-ea"/>
                <a:cs typeface="+mn-cs"/>
              </a:rPr>
            </a:br>
            <a:r>
              <a:rPr kumimoji="0" lang="en-US" sz="1800" b="1" i="0" u="none" strike="noStrike" kern="1200" cap="none" spc="0" normalizeH="0" baseline="0" noProof="0" dirty="0">
                <a:ln>
                  <a:noFill/>
                </a:ln>
                <a:solidFill>
                  <a:prstClr val="black"/>
                </a:solidFill>
                <a:effectLst/>
                <a:uLnTx/>
                <a:uFillTx/>
                <a:latin typeface="Gill Sans MT"/>
                <a:ea typeface="+mn-ea"/>
                <a:cs typeface="+mn-cs"/>
              </a:rPr>
              <a:t>together into a small</a:t>
            </a:r>
            <a:br>
              <a:rPr kumimoji="0" lang="en-US" sz="1800" b="1" i="0" u="none" strike="noStrike" kern="1200" cap="none" spc="0" normalizeH="0" baseline="0" noProof="0" dirty="0">
                <a:ln>
                  <a:noFill/>
                </a:ln>
                <a:solidFill>
                  <a:prstClr val="black"/>
                </a:solidFill>
                <a:effectLst/>
                <a:uLnTx/>
                <a:uFillTx/>
                <a:latin typeface="Gill Sans MT"/>
                <a:ea typeface="+mn-ea"/>
                <a:cs typeface="+mn-cs"/>
              </a:rPr>
            </a:br>
            <a:r>
              <a:rPr kumimoji="0" lang="en-US" sz="1800" b="1" i="0" u="none" strike="noStrike" kern="1200" cap="none" spc="0" normalizeH="0" baseline="0" noProof="0" dirty="0">
                <a:ln>
                  <a:noFill/>
                </a:ln>
                <a:solidFill>
                  <a:prstClr val="black"/>
                </a:solidFill>
                <a:effectLst/>
                <a:uLnTx/>
                <a:uFillTx/>
                <a:latin typeface="Gill Sans MT"/>
                <a:ea typeface="+mn-ea"/>
                <a:cs typeface="+mn-cs"/>
              </a:rPr>
              <a:t>number of </a:t>
            </a:r>
            <a:r>
              <a:rPr kumimoji="0" lang="en-US" sz="1800" b="1" i="0" u="none" strike="noStrike" kern="1200" cap="none" spc="0" normalizeH="0" baseline="0" noProof="0" dirty="0">
                <a:ln>
                  <a:noFill/>
                </a:ln>
                <a:solidFill>
                  <a:srgbClr val="0000FF"/>
                </a:solidFill>
                <a:effectLst/>
                <a:uLnTx/>
                <a:uFillTx/>
                <a:latin typeface="Gill Sans MT"/>
                <a:ea typeface="+mn-ea"/>
                <a:cs typeface="+mn-cs"/>
              </a:rPr>
              <a:t>families  </a:t>
            </a:r>
            <a:endParaRPr kumimoji="0" lang="en-US" sz="1800" b="1" i="0" u="none" strike="noStrike" kern="1200" cap="none" spc="0" normalizeH="0" baseline="0" noProof="0" dirty="0">
              <a:ln>
                <a:noFill/>
              </a:ln>
              <a:solidFill>
                <a:srgbClr val="0000FF"/>
              </a:solidFill>
              <a:effectLst/>
              <a:uLnTx/>
              <a:uFillTx/>
              <a:latin typeface="Gill Sans MT"/>
              <a:ea typeface="+mn-ea"/>
              <a:cs typeface="Gill Sans MT"/>
            </a:endParaRPr>
          </a:p>
        </p:txBody>
      </p:sp>
      <p:cxnSp>
        <p:nvCxnSpPr>
          <p:cNvPr id="49" name="Straight Arrow Connector 48"/>
          <p:cNvCxnSpPr>
            <a:stCxn id="428" idx="2"/>
            <a:endCxn id="50" idx="0"/>
          </p:cNvCxnSpPr>
          <p:nvPr/>
        </p:nvCxnSpPr>
        <p:spPr>
          <a:xfrm flipH="1">
            <a:off x="1758233" y="4980245"/>
            <a:ext cx="776044" cy="676870"/>
          </a:xfrm>
          <a:prstGeom prst="straightConnector1">
            <a:avLst/>
          </a:prstGeom>
          <a:noFill/>
          <a:ln w="28575" cap="flat" cmpd="sng" algn="ctr">
            <a:solidFill>
              <a:schemeClr val="tx1"/>
            </a:solidFill>
            <a:prstDash val="sysDash"/>
            <a:miter lim="800000"/>
            <a:headEnd type="none"/>
            <a:tailEnd type="arrow"/>
          </a:ln>
          <a:effectLst/>
        </p:spPr>
      </p:cxnSp>
      <p:sp>
        <p:nvSpPr>
          <p:cNvPr id="50" name="TextBox 49"/>
          <p:cNvSpPr txBox="1"/>
          <p:nvPr/>
        </p:nvSpPr>
        <p:spPr>
          <a:xfrm>
            <a:off x="304800" y="5657115"/>
            <a:ext cx="2906866"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Each of the accelerators </a:t>
            </a:r>
            <a:br>
              <a:rPr kumimoji="0" lang="en-US" sz="1800" b="1" i="0" u="none" strike="noStrike" kern="1200" cap="none" spc="0" normalizeH="0" baseline="0" noProof="0" dirty="0">
                <a:ln>
                  <a:noFill/>
                </a:ln>
                <a:solidFill>
                  <a:prstClr val="black"/>
                </a:solidFill>
                <a:effectLst/>
                <a:uLnTx/>
                <a:uFillTx/>
                <a:latin typeface="Gill Sans MT"/>
                <a:ea typeface="+mn-ea"/>
                <a:cs typeface="+mn-cs"/>
              </a:rPr>
            </a:br>
            <a:r>
              <a:rPr kumimoji="0" lang="en-US" sz="1800" b="1" i="0" u="none" strike="noStrike" kern="1200" cap="none" spc="0" normalizeH="0" baseline="0" noProof="0" dirty="0">
                <a:ln>
                  <a:noFill/>
                </a:ln>
                <a:solidFill>
                  <a:prstClr val="black"/>
                </a:solidFill>
                <a:effectLst/>
                <a:uLnTx/>
                <a:uFillTx/>
                <a:latin typeface="Gill Sans MT"/>
                <a:ea typeface="+mn-ea"/>
                <a:cs typeface="+mn-cs"/>
              </a:rPr>
              <a:t>caters to </a:t>
            </a:r>
            <a:br>
              <a:rPr kumimoji="0" lang="en-US" sz="1800" b="1" i="0" u="none" strike="noStrike" kern="1200" cap="none" spc="0" normalizeH="0" baseline="0" noProof="0" dirty="0">
                <a:ln>
                  <a:noFill/>
                </a:ln>
                <a:solidFill>
                  <a:prstClr val="black"/>
                </a:solidFill>
                <a:effectLst/>
                <a:uLnTx/>
                <a:uFillTx/>
                <a:latin typeface="Gill Sans MT"/>
                <a:ea typeface="+mn-ea"/>
                <a:cs typeface="+mn-cs"/>
              </a:rPr>
            </a:br>
            <a:r>
              <a:rPr kumimoji="0" lang="en-US" sz="1800" b="1" i="0" u="none" strike="noStrike" kern="1200" cap="none" spc="0" normalizeH="0" baseline="0" noProof="0" dirty="0">
                <a:ln>
                  <a:noFill/>
                </a:ln>
                <a:solidFill>
                  <a:srgbClr val="0000FF"/>
                </a:solidFill>
                <a:effectLst/>
                <a:uLnTx/>
                <a:uFillTx/>
                <a:latin typeface="Gill Sans MT"/>
                <a:ea typeface="+mn-ea"/>
                <a:cs typeface="+mn-cs"/>
              </a:rPr>
              <a:t>a specific family </a:t>
            </a:r>
            <a:r>
              <a:rPr kumimoji="0" lang="en-US" sz="1800" b="1" i="0" u="none" strike="noStrike" kern="1200" cap="none" spc="0" normalizeH="0" baseline="0" noProof="0" dirty="0">
                <a:ln>
                  <a:noFill/>
                </a:ln>
                <a:solidFill>
                  <a:prstClr val="black"/>
                </a:solidFill>
                <a:effectLst/>
                <a:uLnTx/>
                <a:uFillTx/>
                <a:latin typeface="Gill Sans MT"/>
                <a:ea typeface="+mn-ea"/>
                <a:cs typeface="+mn-cs"/>
              </a:rPr>
              <a:t>of layers</a:t>
            </a:r>
            <a:endParaRPr kumimoji="0" lang="en-US" sz="18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4" name="Slide Number Placeholder 3">
            <a:extLst>
              <a:ext uri="{FF2B5EF4-FFF2-40B4-BE49-F238E27FC236}">
                <a16:creationId xmlns:a16="http://schemas.microsoft.com/office/drawing/2014/main" id="{52DA2533-756E-4D5D-1D5D-0B7BA8D6770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1F497D"/>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2400" b="1" i="0" u="none" strike="noStrike" kern="1200" cap="none" spc="0" normalizeH="0" baseline="0" noProof="0" dirty="0">
              <a:ln>
                <a:noFill/>
              </a:ln>
              <a:solidFill>
                <a:srgbClr val="1F497D"/>
              </a:solidFill>
              <a:effectLst/>
              <a:uLnTx/>
              <a:uFillTx/>
              <a:latin typeface="Gill Sans MT"/>
              <a:ea typeface="+mn-ea"/>
              <a:cs typeface="+mn-cs"/>
            </a:endParaRPr>
          </a:p>
        </p:txBody>
      </p:sp>
    </p:spTree>
    <p:extLst>
      <p:ext uri="{BB962C8B-B14F-4D97-AF65-F5344CB8AC3E}">
        <p14:creationId xmlns:p14="http://schemas.microsoft.com/office/powerpoint/2010/main" val="283171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5"/>
                                        </p:tgtEl>
                                        <p:attrNameLst>
                                          <p:attrName>style.visibility</p:attrName>
                                        </p:attrNameLst>
                                      </p:cBhvr>
                                      <p:to>
                                        <p:strVal val="visible"/>
                                      </p:to>
                                    </p:set>
                                    <p:animEffect transition="in" filter="fade">
                                      <p:cBhvr>
                                        <p:cTn id="17" dur="500"/>
                                        <p:tgtEl>
                                          <p:spTgt spid="435"/>
                                        </p:tgtEl>
                                      </p:cBhvr>
                                    </p:animEffect>
                                  </p:childTnLst>
                                </p:cTn>
                              </p:par>
                              <p:par>
                                <p:cTn id="18" presetID="10" presetClass="entr" presetSubtype="0" fill="hold" nodeType="withEffect">
                                  <p:stCondLst>
                                    <p:cond delay="0"/>
                                  </p:stCondLst>
                                  <p:childTnLst>
                                    <p:set>
                                      <p:cBhvr>
                                        <p:cTn id="19" dur="1" fill="hold">
                                          <p:stCondLst>
                                            <p:cond delay="0"/>
                                          </p:stCondLst>
                                        </p:cTn>
                                        <p:tgtEl>
                                          <p:spTgt spid="432"/>
                                        </p:tgtEl>
                                        <p:attrNameLst>
                                          <p:attrName>style.visibility</p:attrName>
                                        </p:attrNameLst>
                                      </p:cBhvr>
                                      <p:to>
                                        <p:strVal val="visible"/>
                                      </p:to>
                                    </p:set>
                                    <p:animEffect transition="in" filter="fade">
                                      <p:cBhvr>
                                        <p:cTn id="20" dur="500"/>
                                        <p:tgtEl>
                                          <p:spTgt spid="43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27"/>
                                        </p:tgtEl>
                                        <p:attrNameLst>
                                          <p:attrName>style.visibility</p:attrName>
                                        </p:attrNameLst>
                                      </p:cBhvr>
                                      <p:to>
                                        <p:strVal val="visible"/>
                                      </p:to>
                                    </p:set>
                                    <p:animEffect transition="in" filter="fade">
                                      <p:cBhvr>
                                        <p:cTn id="23" dur="500"/>
                                        <p:tgtEl>
                                          <p:spTgt spid="42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28"/>
                                        </p:tgtEl>
                                        <p:attrNameLst>
                                          <p:attrName>style.visibility</p:attrName>
                                        </p:attrNameLst>
                                      </p:cBhvr>
                                      <p:to>
                                        <p:strVal val="visible"/>
                                      </p:to>
                                    </p:set>
                                    <p:animEffect transition="in" filter="fade">
                                      <p:cBhvr>
                                        <p:cTn id="26" dur="500"/>
                                        <p:tgtEl>
                                          <p:spTgt spid="42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fade">
                                      <p:cBhvr>
                                        <p:cTn id="39" dur="500"/>
                                        <p:tgtEl>
                                          <p:spTgt spid="4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fade">
                                      <p:cBhvr>
                                        <p:cTn id="42" dur="500"/>
                                        <p:tgtEl>
                                          <p:spTgt spid="5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38"/>
                                        </p:tgtEl>
                                      </p:cBhvr>
                                    </p:animEffect>
                                    <p:set>
                                      <p:cBhvr>
                                        <p:cTn id="47" dur="1" fill="hold">
                                          <p:stCondLst>
                                            <p:cond delay="499"/>
                                          </p:stCondLst>
                                        </p:cTn>
                                        <p:tgtEl>
                                          <p:spTgt spid="38"/>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37"/>
                                        </p:tgtEl>
                                      </p:cBhvr>
                                    </p:animEffect>
                                    <p:set>
                                      <p:cBhvr>
                                        <p:cTn id="50" dur="1" fill="hold">
                                          <p:stCondLst>
                                            <p:cond delay="499"/>
                                          </p:stCondLst>
                                        </p:cTn>
                                        <p:tgtEl>
                                          <p:spTgt spid="37"/>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49"/>
                                        </p:tgtEl>
                                      </p:cBhvr>
                                    </p:animEffect>
                                    <p:set>
                                      <p:cBhvr>
                                        <p:cTn id="53" dur="1" fill="hold">
                                          <p:stCondLst>
                                            <p:cond delay="499"/>
                                          </p:stCondLst>
                                        </p:cTn>
                                        <p:tgtEl>
                                          <p:spTgt spid="49"/>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50"/>
                                        </p:tgtEl>
                                      </p:cBhvr>
                                    </p:animEffect>
                                    <p:set>
                                      <p:cBhvr>
                                        <p:cTn id="56" dur="1" fill="hold">
                                          <p:stCondLst>
                                            <p:cond delay="499"/>
                                          </p:stCondLst>
                                        </p:cTn>
                                        <p:tgtEl>
                                          <p:spTgt spid="50"/>
                                        </p:tgtEl>
                                        <p:attrNameLst>
                                          <p:attrName>style.visibility</p:attrName>
                                        </p:attrNameLst>
                                      </p:cBhvr>
                                      <p:to>
                                        <p:strVal val="hidden"/>
                                      </p:to>
                                    </p:set>
                                  </p:childTnLst>
                                </p:cTn>
                              </p:par>
                              <p:par>
                                <p:cTn id="57" presetID="10" presetClass="entr" presetSubtype="0" fill="hold" grpId="0" nodeType="withEffect">
                                  <p:stCondLst>
                                    <p:cond delay="0"/>
                                  </p:stCondLst>
                                  <p:childTnLst>
                                    <p:set>
                                      <p:cBhvr>
                                        <p:cTn id="58" dur="1" fill="hold">
                                          <p:stCondLst>
                                            <p:cond delay="0"/>
                                          </p:stCondLst>
                                        </p:cTn>
                                        <p:tgtEl>
                                          <p:spTgt spid="526"/>
                                        </p:tgtEl>
                                        <p:attrNameLst>
                                          <p:attrName>style.visibility</p:attrName>
                                        </p:attrNameLst>
                                      </p:cBhvr>
                                      <p:to>
                                        <p:strVal val="visible"/>
                                      </p:to>
                                    </p:set>
                                    <p:animEffect transition="in" filter="fade">
                                      <p:cBhvr>
                                        <p:cTn id="59" dur="500"/>
                                        <p:tgtEl>
                                          <p:spTgt spid="52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500"/>
                                        <p:tgtEl>
                                          <p:spTgt spid="35"/>
                                        </p:tgtEl>
                                      </p:cBhvr>
                                    </p:animEffect>
                                  </p:childTnLst>
                                </p:cTn>
                              </p:par>
                              <p:par>
                                <p:cTn id="63" presetID="10" presetClass="entr" presetSubtype="0" fill="hold" nodeType="with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500"/>
                                        <p:tgtEl>
                                          <p:spTgt spid="3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540"/>
                                        </p:tgtEl>
                                        <p:attrNameLst>
                                          <p:attrName>style.visibility</p:attrName>
                                        </p:attrNameLst>
                                      </p:cBhvr>
                                      <p:to>
                                        <p:strVal val="visible"/>
                                      </p:to>
                                    </p:set>
                                    <p:animEffect transition="in" filter="fade">
                                      <p:cBhvr>
                                        <p:cTn id="70" dur="500"/>
                                        <p:tgtEl>
                                          <p:spTgt spid="540"/>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39"/>
                                        </p:tgtEl>
                                        <p:attrNameLst>
                                          <p:attrName>style.visibility</p:attrName>
                                        </p:attrNameLst>
                                      </p:cBhvr>
                                      <p:to>
                                        <p:strVal val="visible"/>
                                      </p:to>
                                    </p:set>
                                    <p:animEffect transition="in" filter="fade">
                                      <p:cBhvr>
                                        <p:cTn id="73" dur="500"/>
                                        <p:tgtEl>
                                          <p:spTgt spid="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6" grpId="0" animBg="1"/>
      <p:bldP spid="427" grpId="0" animBg="1"/>
      <p:bldP spid="428" grpId="0" animBg="1"/>
      <p:bldP spid="539" grpId="0" animBg="1"/>
      <p:bldP spid="25" grpId="0" animBg="1"/>
      <p:bldP spid="35" grpId="0"/>
      <p:bldP spid="38" grpId="0"/>
      <p:bldP spid="38" grpId="1"/>
      <p:bldP spid="50" grpId="0"/>
      <p:bldP spid="50" grpId="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Chart 30"/>
          <p:cNvGraphicFramePr>
            <a:graphicFrameLocks/>
          </p:cNvGraphicFramePr>
          <p:nvPr/>
        </p:nvGraphicFramePr>
        <p:xfrm>
          <a:off x="-2" y="914400"/>
          <a:ext cx="9144001" cy="476402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0" y="-152400"/>
            <a:ext cx="9144000" cy="914400"/>
          </a:xfrm>
        </p:spPr>
        <p:txBody>
          <a:bodyPr/>
          <a:lstStyle/>
          <a:p>
            <a:r>
              <a:rPr lang="en-US" sz="4000" dirty="0">
                <a:latin typeface="Gill Sans MT"/>
                <a:cs typeface="Gill Sans MT"/>
              </a:rPr>
              <a:t>Mensa: Energy Reduction</a:t>
            </a:r>
          </a:p>
        </p:txBody>
      </p:sp>
      <p:sp>
        <p:nvSpPr>
          <p:cNvPr id="3" name="Content Placeholder 2"/>
          <p:cNvSpPr>
            <a:spLocks noGrp="1"/>
          </p:cNvSpPr>
          <p:nvPr>
            <p:ph idx="1"/>
          </p:nvPr>
        </p:nvSpPr>
        <p:spPr>
          <a:xfrm>
            <a:off x="152400" y="990600"/>
            <a:ext cx="8610600" cy="5562600"/>
          </a:xfrm>
        </p:spPr>
        <p:txBody>
          <a:bodyPr>
            <a:noAutofit/>
          </a:bodyPr>
          <a:lstStyle/>
          <a:p>
            <a:pPr marL="457200" lvl="1" indent="0">
              <a:buNone/>
            </a:pPr>
            <a:endParaRPr lang="en-US" sz="2400" dirty="0">
              <a:solidFill>
                <a:srgbClr val="595959"/>
              </a:solidFill>
            </a:endParaRPr>
          </a:p>
          <a:p>
            <a:pPr lvl="2"/>
            <a:endParaRPr lang="en-US" sz="1800" dirty="0">
              <a:solidFill>
                <a:srgbClr val="595959"/>
              </a:solidFill>
            </a:endParaRPr>
          </a:p>
          <a:p>
            <a:pPr marL="914400" lvl="2" indent="0">
              <a:buNone/>
            </a:pPr>
            <a:endParaRPr lang="en-US" sz="1400" dirty="0">
              <a:solidFill>
                <a:srgbClr val="0000FF"/>
              </a:solidFill>
            </a:endParaRPr>
          </a:p>
          <a:p>
            <a:pPr lvl="1"/>
            <a:endParaRPr lang="en-US" sz="1600" dirty="0"/>
          </a:p>
        </p:txBody>
      </p:sp>
      <p:pic>
        <p:nvPicPr>
          <p:cNvPr id="55" name="Picture 54" descr="safari.png"/>
          <p:cNvPicPr>
            <a:picLocks noChangeAspect="1"/>
          </p:cNvPicPr>
          <p:nvPr/>
        </p:nvPicPr>
        <p:blipFill>
          <a:blip r:embed="rId4" cstate="print"/>
          <a:stretch>
            <a:fillRect/>
          </a:stretch>
        </p:blipFill>
        <p:spPr>
          <a:xfrm>
            <a:off x="76200" y="6580445"/>
            <a:ext cx="959296" cy="277563"/>
          </a:xfrm>
          <a:prstGeom prst="rect">
            <a:avLst/>
          </a:prstGeom>
        </p:spPr>
      </p:pic>
      <p:sp>
        <p:nvSpPr>
          <p:cNvPr id="4" name="Rectangle 3">
            <a:extLst>
              <a:ext uri="{FF2B5EF4-FFF2-40B4-BE49-F238E27FC236}">
                <a16:creationId xmlns:a16="http://schemas.microsoft.com/office/drawing/2014/main" id="{0924A528-0F27-354B-9D3B-E5E0990277DC}"/>
              </a:ext>
            </a:extLst>
          </p:cNvPr>
          <p:cNvSpPr/>
          <p:nvPr/>
        </p:nvSpPr>
        <p:spPr>
          <a:xfrm>
            <a:off x="8252748" y="1524965"/>
            <a:ext cx="807542" cy="2268638"/>
          </a:xfrm>
          <a:prstGeom prst="rect">
            <a:avLst/>
          </a:prstGeom>
          <a:solidFill>
            <a:srgbClr val="FDC600">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16" name="Rectangle 15"/>
          <p:cNvSpPr/>
          <p:nvPr/>
        </p:nvSpPr>
        <p:spPr>
          <a:xfrm>
            <a:off x="0" y="5574028"/>
            <a:ext cx="9144000" cy="76944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Mensa-G </a:t>
            </a:r>
            <a:r>
              <a:rPr kumimoji="0" lang="en-US" sz="2200" b="1" i="0" u="none" strike="noStrike" kern="1200" cap="none" spc="0" normalizeH="0" baseline="0" noProof="0" dirty="0">
                <a:ln>
                  <a:noFill/>
                </a:ln>
                <a:solidFill>
                  <a:srgbClr val="0000FF"/>
                </a:solidFill>
                <a:effectLst/>
                <a:uLnTx/>
                <a:uFillTx/>
                <a:latin typeface="Gill Sans MT"/>
                <a:ea typeface="+mn-ea"/>
                <a:cs typeface="Gill Sans MT"/>
              </a:rPr>
              <a:t>reduces</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a:t>
            </a:r>
            <a:r>
              <a:rPr kumimoji="0" lang="en-US" sz="2200" b="1" i="0" u="none" strike="noStrike" kern="1200" cap="none" spc="0" normalizeH="0" baseline="0" noProof="0" dirty="0">
                <a:ln>
                  <a:noFill/>
                </a:ln>
                <a:solidFill>
                  <a:srgbClr val="0000FF"/>
                </a:solidFill>
                <a:effectLst/>
                <a:uLnTx/>
                <a:uFillTx/>
                <a:latin typeface="Gill Sans MT"/>
                <a:ea typeface="+mn-ea"/>
                <a:cs typeface="Gill Sans MT"/>
              </a:rPr>
              <a:t>energy consumption</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by </a:t>
            </a:r>
            <a:r>
              <a:rPr kumimoji="0" lang="en-US" sz="2200" b="1" i="0" u="none" strike="noStrike" kern="1200" cap="none" spc="0" normalizeH="0" baseline="0" noProof="0" dirty="0">
                <a:ln>
                  <a:noFill/>
                </a:ln>
                <a:solidFill>
                  <a:srgbClr val="800000"/>
                </a:solidFill>
                <a:effectLst/>
                <a:uLnTx/>
                <a:uFillTx/>
                <a:latin typeface="Gill Sans MT"/>
                <a:ea typeface="+mn-ea"/>
                <a:cs typeface="Gill Sans MT"/>
              </a:rPr>
              <a:t>3.0X</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compared to the b</a:t>
            </a:r>
            <a:r>
              <a:rPr kumimoji="0" lang="en-US" sz="2200" b="1" i="0" u="none" strike="noStrike" kern="1200" cap="none" spc="0" normalizeH="0" baseline="0" noProof="0" dirty="0" err="1">
                <a:ln>
                  <a:noFill/>
                </a:ln>
                <a:solidFill>
                  <a:prstClr val="black"/>
                </a:solidFill>
                <a:effectLst/>
                <a:uLnTx/>
                <a:uFillTx/>
                <a:latin typeface="Gill Sans MT"/>
                <a:ea typeface="+mn-ea"/>
                <a:cs typeface="Gill Sans MT"/>
              </a:rPr>
              <a:t>aseline</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Edge TPU</a:t>
            </a:r>
            <a:endParaRPr kumimoji="0" lang="en-US" sz="2200" b="1" i="0" u="none" strike="noStrike" kern="1200" cap="none" spc="0" normalizeH="0" baseline="0" noProof="0" dirty="0">
              <a:ln>
                <a:noFill/>
              </a:ln>
              <a:solidFill>
                <a:srgbClr val="C00000"/>
              </a:solidFill>
              <a:effectLst/>
              <a:uLnTx/>
              <a:uFillTx/>
              <a:latin typeface="Gill Sans MT"/>
              <a:ea typeface="+mn-ea"/>
              <a:cs typeface="Gill Sans MT"/>
            </a:endParaRPr>
          </a:p>
        </p:txBody>
      </p:sp>
      <p:sp>
        <p:nvSpPr>
          <p:cNvPr id="5" name="Slide Number Placeholder 2">
            <a:extLst>
              <a:ext uri="{FF2B5EF4-FFF2-40B4-BE49-F238E27FC236}">
                <a16:creationId xmlns:a16="http://schemas.microsoft.com/office/drawing/2014/main" id="{E6691D2E-35A4-1505-1AD2-49C1A26223D4}"/>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69</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77479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Tesseract System for Graph Processing</a:t>
            </a:r>
          </a:p>
        </p:txBody>
      </p:sp>
      <p:sp>
        <p:nvSpPr>
          <p:cNvPr id="3" name="Content Placeholder 2"/>
          <p:cNvSpPr>
            <a:spLocks noGrp="1"/>
          </p:cNvSpPr>
          <p:nvPr>
            <p:ph idx="1"/>
          </p:nvPr>
        </p:nvSpPr>
        <p:spPr>
          <a:xfrm>
            <a:off x="228600" y="1000472"/>
            <a:ext cx="8915400" cy="4876800"/>
          </a:xfrm>
        </p:spPr>
        <p:txBody>
          <a:bodyPr/>
          <a:lstStyle/>
          <a:p>
            <a:r>
              <a:rPr lang="en-US" sz="2200" dirty="0" err="1"/>
              <a:t>Junwhan</a:t>
            </a:r>
            <a:r>
              <a:rPr lang="en-US" sz="2200" dirty="0"/>
              <a:t> </a:t>
            </a:r>
            <a:r>
              <a:rPr lang="en-US" sz="2200" dirty="0" err="1"/>
              <a:t>Ahn</a:t>
            </a:r>
            <a:r>
              <a:rPr lang="en-US" sz="2200" dirty="0"/>
              <a:t>, </a:t>
            </a:r>
            <a:r>
              <a:rPr lang="en-US" sz="2200" dirty="0" err="1"/>
              <a:t>Sungpack</a:t>
            </a:r>
            <a:r>
              <a:rPr lang="en-US" sz="2200" dirty="0"/>
              <a:t> Hong, </a:t>
            </a:r>
            <a:r>
              <a:rPr lang="en-US" sz="2200" dirty="0" err="1"/>
              <a:t>Sungjoo</a:t>
            </a:r>
            <a:r>
              <a:rPr lang="en-US" sz="2200" dirty="0"/>
              <a:t> </a:t>
            </a:r>
            <a:r>
              <a:rPr lang="en-US" sz="2200" dirty="0" err="1"/>
              <a:t>Yoo</a:t>
            </a:r>
            <a:r>
              <a:rPr lang="en-US" sz="2200" dirty="0"/>
              <a:t>, Onur Mutlu, and </a:t>
            </a:r>
            <a:r>
              <a:rPr lang="en-US" sz="2200" dirty="0" err="1"/>
              <a:t>Kiyoung</a:t>
            </a:r>
            <a:r>
              <a:rPr lang="en-US" sz="2200" dirty="0"/>
              <a:t> Choi,</a:t>
            </a:r>
            <a:br>
              <a:rPr lang="en-US" sz="2200" dirty="0"/>
            </a:br>
            <a:r>
              <a:rPr lang="en-US" sz="2200" b="1" dirty="0">
                <a:solidFill>
                  <a:srgbClr val="0432FF"/>
                </a:solidFill>
                <a:hlinkClick r:id="rId2">
                  <a:extLst>
                    <a:ext uri="{A12FA001-AC4F-418D-AE19-62706E023703}">
                      <ahyp:hlinkClr xmlns:ahyp="http://schemas.microsoft.com/office/drawing/2018/hyperlinkcolor" val="tx"/>
                    </a:ext>
                  </a:extLst>
                </a:hlinkClick>
              </a:rPr>
              <a:t>"A Scalable Processing-in-Memory Accelerator for Parallel Graph Processing"</a:t>
            </a:r>
            <a:br>
              <a:rPr lang="en-US" sz="2200" dirty="0"/>
            </a:br>
            <a:r>
              <a:rPr lang="en-US" sz="2200" i="1" dirty="0"/>
              <a:t>Proceedings of the </a:t>
            </a:r>
            <a:r>
              <a:rPr lang="en-US" sz="2200" i="1" dirty="0">
                <a:hlinkClick r:id="rId3"/>
              </a:rPr>
              <a:t>42nd International Symposium on Computer Architecture</a:t>
            </a:r>
            <a:r>
              <a:rPr lang="en-US" sz="2200" i="1" dirty="0"/>
              <a:t> (</a:t>
            </a:r>
            <a:r>
              <a:rPr lang="en-US" sz="2200" b="1" i="1" dirty="0"/>
              <a:t>ISCA</a:t>
            </a:r>
            <a:r>
              <a:rPr lang="en-US" sz="2200" i="1" dirty="0"/>
              <a:t>)</a:t>
            </a:r>
            <a:r>
              <a:rPr lang="en-US" sz="2200" dirty="0"/>
              <a:t>, Portland, OR, June 2015.</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Lightning Session Slides (pptx)</a:t>
            </a:r>
            <a:r>
              <a:rPr lang="en-US" sz="2200" dirty="0"/>
              <a:t> </a:t>
            </a:r>
            <a:r>
              <a:rPr lang="en-US" sz="2200" dirty="0">
                <a:hlinkClick r:id="rId7"/>
              </a:rPr>
              <a:t>(pdf)</a:t>
            </a:r>
            <a:r>
              <a:rPr lang="en-US" sz="2200" dirty="0"/>
              <a:t>]</a:t>
            </a:r>
            <a:br>
              <a:rPr lang="en-US" sz="2200" dirty="0"/>
            </a:br>
            <a:r>
              <a:rPr lang="en-US" sz="2200" b="1" i="1" dirty="0">
                <a:solidFill>
                  <a:srgbClr val="FF0000"/>
                </a:solidFill>
              </a:rPr>
              <a:t>Top Picks Honorable Mention by IEEE Micro.</a:t>
            </a:r>
            <a:br>
              <a:rPr lang="en-US" sz="2200" dirty="0"/>
            </a:br>
            <a:r>
              <a:rPr lang="en-US" sz="2200" b="1" i="1" dirty="0">
                <a:solidFill>
                  <a:srgbClr val="FF0000"/>
                </a:solidFill>
                <a:effectLst/>
              </a:rPr>
              <a:t>Selected to the ISCA-50 25-Year Retrospective Issue covering 1996-2020 in 2023 (</a:t>
            </a:r>
            <a:r>
              <a:rPr lang="en-US" sz="2200" b="1" i="1" dirty="0">
                <a:solidFill>
                  <a:srgbClr val="FF0000"/>
                </a:solidFill>
                <a:effectLst/>
                <a:hlinkClick r:id="rId8">
                  <a:extLst>
                    <a:ext uri="{A12FA001-AC4F-418D-AE19-62706E023703}">
                      <ahyp:hlinkClr xmlns:ahyp="http://schemas.microsoft.com/office/drawing/2018/hyperlinkcolor" val="tx"/>
                    </a:ext>
                  </a:extLst>
                </a:hlinkClick>
              </a:rPr>
              <a:t>Retrospective (pdf)</a:t>
            </a:r>
            <a:r>
              <a:rPr lang="en-US" sz="2200" b="1" i="1" dirty="0">
                <a:solidFill>
                  <a:srgbClr val="FF0000"/>
                </a:solidFill>
                <a:effectLst/>
              </a:rPr>
              <a:t> </a:t>
            </a:r>
            <a:r>
              <a:rPr lang="en-US" sz="2200" b="1" i="1" dirty="0">
                <a:solidFill>
                  <a:srgbClr val="FF0000"/>
                </a:solidFill>
                <a:effectLst/>
                <a:hlinkClick r:id="rId9">
                  <a:extLst>
                    <a:ext uri="{A12FA001-AC4F-418D-AE19-62706E023703}">
                      <ahyp:hlinkClr xmlns:ahyp="http://schemas.microsoft.com/office/drawing/2018/hyperlinkcolor" val="tx"/>
                    </a:ext>
                  </a:extLst>
                </a:hlinkClick>
              </a:rPr>
              <a:t>Full Issue</a:t>
            </a:r>
            <a:r>
              <a:rPr lang="en-US" sz="2200" b="1" i="1" dirty="0">
                <a:solidFill>
                  <a:srgbClr val="FF0000"/>
                </a:solidFill>
                <a:effectLst/>
              </a:rPr>
              <a:t>).</a:t>
            </a:r>
            <a:endParaRPr lang="en-US" sz="2200" dirty="0">
              <a:solidFill>
                <a:srgbClr val="FF0000"/>
              </a:solidFill>
            </a:endParaRPr>
          </a:p>
          <a:p>
            <a:pPr marL="0" indent="0">
              <a:buNone/>
            </a:pPr>
            <a:br>
              <a:rPr lang="en-US" sz="2200" dirty="0"/>
            </a:br>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p:cNvPicPr>
            <a:picLocks noChangeAspect="1"/>
          </p:cNvPicPr>
          <p:nvPr/>
        </p:nvPicPr>
        <p:blipFill>
          <a:blip r:embed="rId10"/>
          <a:stretch>
            <a:fillRect/>
          </a:stretch>
        </p:blipFill>
        <p:spPr>
          <a:xfrm>
            <a:off x="0" y="4869160"/>
            <a:ext cx="9144000" cy="1492548"/>
          </a:xfrm>
          <a:prstGeom prst="rect">
            <a:avLst/>
          </a:prstGeom>
        </p:spPr>
      </p:pic>
      <p:pic>
        <p:nvPicPr>
          <p:cNvPr id="6" name="Picture 5" descr="safari.png">
            <a:extLst>
              <a:ext uri="{FF2B5EF4-FFF2-40B4-BE49-F238E27FC236}">
                <a16:creationId xmlns:a16="http://schemas.microsoft.com/office/drawing/2014/main" id="{49DE0267-9221-DB3D-EF68-591969BF68B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7202842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3418D-7EBC-6E49-B29F-0EA10489873B}"/>
              </a:ext>
            </a:extLst>
          </p:cNvPr>
          <p:cNvSpPr>
            <a:spLocks noGrp="1"/>
          </p:cNvSpPr>
          <p:nvPr>
            <p:ph type="title"/>
          </p:nvPr>
        </p:nvSpPr>
        <p:spPr>
          <a:xfrm>
            <a:off x="-180528" y="0"/>
            <a:ext cx="9324528" cy="914400"/>
          </a:xfrm>
        </p:spPr>
        <p:txBody>
          <a:bodyPr/>
          <a:lstStyle/>
          <a:p>
            <a:r>
              <a:rPr lang="en-US" dirty="0">
                <a:cs typeface="Gill Sans MT"/>
              </a:rPr>
              <a:t>Mensa:  Throughput Improvement</a:t>
            </a:r>
            <a:endParaRPr lang="en-US" dirty="0"/>
          </a:p>
        </p:txBody>
      </p:sp>
      <p:graphicFrame>
        <p:nvGraphicFramePr>
          <p:cNvPr id="5" name="Chart 4">
            <a:extLst>
              <a:ext uri="{FF2B5EF4-FFF2-40B4-BE49-F238E27FC236}">
                <a16:creationId xmlns:a16="http://schemas.microsoft.com/office/drawing/2014/main" id="{BE1E04B2-EC0B-B94C-B3F7-89B88275AC02}"/>
              </a:ext>
            </a:extLst>
          </p:cNvPr>
          <p:cNvGraphicFramePr>
            <a:graphicFrameLocks/>
          </p:cNvGraphicFramePr>
          <p:nvPr/>
        </p:nvGraphicFramePr>
        <p:xfrm>
          <a:off x="78059" y="1315844"/>
          <a:ext cx="8854067" cy="3328639"/>
        </p:xfrm>
        <a:graphic>
          <a:graphicData uri="http://schemas.openxmlformats.org/drawingml/2006/chart">
            <c:chart xmlns:c="http://schemas.openxmlformats.org/drawingml/2006/chart" xmlns:r="http://schemas.openxmlformats.org/officeDocument/2006/relationships" r:id="rId3"/>
          </a:graphicData>
        </a:graphic>
      </p:graphicFrame>
      <p:grpSp>
        <p:nvGrpSpPr>
          <p:cNvPr id="13" name="Group 12">
            <a:extLst>
              <a:ext uri="{FF2B5EF4-FFF2-40B4-BE49-F238E27FC236}">
                <a16:creationId xmlns:a16="http://schemas.microsoft.com/office/drawing/2014/main" id="{9BDB0528-AD7D-A04C-8818-3BD6732E71E2}"/>
              </a:ext>
            </a:extLst>
          </p:cNvPr>
          <p:cNvGrpSpPr/>
          <p:nvPr/>
        </p:nvGrpSpPr>
        <p:grpSpPr>
          <a:xfrm>
            <a:off x="7983341" y="2014654"/>
            <a:ext cx="780583" cy="2202696"/>
            <a:chOff x="7983341" y="2014654"/>
            <a:chExt cx="780583" cy="2202696"/>
          </a:xfrm>
        </p:grpSpPr>
        <p:sp>
          <p:nvSpPr>
            <p:cNvPr id="6" name="Rectangle 5">
              <a:extLst>
                <a:ext uri="{FF2B5EF4-FFF2-40B4-BE49-F238E27FC236}">
                  <a16:creationId xmlns:a16="http://schemas.microsoft.com/office/drawing/2014/main" id="{CEA71EC2-6BD0-4749-8C25-DA7721984886}"/>
                </a:ext>
              </a:extLst>
            </p:cNvPr>
            <p:cNvSpPr/>
            <p:nvPr/>
          </p:nvSpPr>
          <p:spPr>
            <a:xfrm>
              <a:off x="7983341" y="2014654"/>
              <a:ext cx="780583" cy="2202696"/>
            </a:xfrm>
            <a:prstGeom prst="rect">
              <a:avLst/>
            </a:prstGeom>
            <a:solidFill>
              <a:srgbClr val="FDC600">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cxnSp>
          <p:nvCxnSpPr>
            <p:cNvPr id="8" name="Straight Connector 7">
              <a:extLst>
                <a:ext uri="{FF2B5EF4-FFF2-40B4-BE49-F238E27FC236}">
                  <a16:creationId xmlns:a16="http://schemas.microsoft.com/office/drawing/2014/main" id="{8B64A95E-30F8-784F-AA4B-5911031EBC04}"/>
                </a:ext>
              </a:extLst>
            </p:cNvPr>
            <p:cNvCxnSpPr>
              <a:cxnSpLocks/>
            </p:cNvCxnSpPr>
            <p:nvPr/>
          </p:nvCxnSpPr>
          <p:spPr>
            <a:xfrm>
              <a:off x="7985119" y="2014654"/>
              <a:ext cx="0" cy="2202696"/>
            </a:xfrm>
            <a:prstGeom prst="line">
              <a:avLst/>
            </a:prstGeom>
            <a:ln w="25400">
              <a:solidFill>
                <a:schemeClr val="tx1">
                  <a:lumMod val="75000"/>
                  <a:lumOff val="25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D996EDD6-A4A8-234E-BAEA-A835D6A1A6D0}"/>
              </a:ext>
            </a:extLst>
          </p:cNvPr>
          <p:cNvSpPr/>
          <p:nvPr/>
        </p:nvSpPr>
        <p:spPr>
          <a:xfrm>
            <a:off x="0" y="5183962"/>
            <a:ext cx="9144000" cy="76944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Mensa-G </a:t>
            </a:r>
            <a:r>
              <a:rPr kumimoji="0" lang="en-US" sz="2200" b="1" i="0" u="none" strike="noStrike" kern="1200" cap="none" spc="0" normalizeH="0" baseline="0" noProof="0" dirty="0">
                <a:ln>
                  <a:noFill/>
                </a:ln>
                <a:solidFill>
                  <a:srgbClr val="0000FF"/>
                </a:solidFill>
                <a:effectLst/>
                <a:uLnTx/>
                <a:uFillTx/>
                <a:latin typeface="Gill Sans MT"/>
                <a:ea typeface="+mn-ea"/>
                <a:cs typeface="Gill Sans MT"/>
              </a:rPr>
              <a:t>improves</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a:t>
            </a:r>
            <a:r>
              <a:rPr kumimoji="0" lang="en-US" sz="2200" b="1" i="0" u="none" strike="noStrike" kern="1200" cap="none" spc="0" normalizeH="0" baseline="0" noProof="0" dirty="0">
                <a:ln>
                  <a:noFill/>
                </a:ln>
                <a:solidFill>
                  <a:srgbClr val="0000FF"/>
                </a:solidFill>
                <a:effectLst/>
                <a:uLnTx/>
                <a:uFillTx/>
                <a:latin typeface="Gill Sans MT"/>
                <a:ea typeface="+mn-ea"/>
                <a:cs typeface="Gill Sans MT"/>
              </a:rPr>
              <a:t>inference</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a:t>
            </a:r>
            <a:r>
              <a:rPr kumimoji="0" lang="en-US" sz="2200" b="1" i="0" u="none" strike="noStrike" kern="1200" cap="none" spc="0" normalizeH="0" baseline="0" noProof="0" dirty="0">
                <a:ln>
                  <a:noFill/>
                </a:ln>
                <a:solidFill>
                  <a:srgbClr val="0000FF"/>
                </a:solidFill>
                <a:effectLst/>
                <a:uLnTx/>
                <a:uFillTx/>
                <a:latin typeface="Gill Sans MT"/>
                <a:ea typeface="+mn-ea"/>
                <a:cs typeface="Gill Sans MT"/>
              </a:rPr>
              <a:t>throughput </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by </a:t>
            </a:r>
            <a:r>
              <a:rPr kumimoji="0" lang="en-US" sz="2200" b="1" i="0" u="none" strike="noStrike" kern="1200" cap="none" spc="0" normalizeH="0" baseline="0" noProof="0" dirty="0">
                <a:ln>
                  <a:noFill/>
                </a:ln>
                <a:solidFill>
                  <a:srgbClr val="800000"/>
                </a:solidFill>
                <a:effectLst/>
                <a:uLnTx/>
                <a:uFillTx/>
                <a:latin typeface="Gill Sans MT"/>
                <a:ea typeface="+mn-ea"/>
                <a:cs typeface="Gill Sans MT"/>
              </a:rPr>
              <a:t>3.1X</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compared to the baseline Edge TPU</a:t>
            </a:r>
            <a:endParaRPr kumimoji="0" lang="en-US" sz="2200" b="1" i="0" u="none" strike="noStrike" kern="1200" cap="none" spc="0" normalizeH="0" baseline="0" noProof="0" dirty="0">
              <a:ln>
                <a:noFill/>
              </a:ln>
              <a:solidFill>
                <a:srgbClr val="C00000"/>
              </a:solidFill>
              <a:effectLst/>
              <a:uLnTx/>
              <a:uFillTx/>
              <a:latin typeface="Gill Sans MT"/>
              <a:ea typeface="+mn-ea"/>
              <a:cs typeface="Gill Sans MT"/>
            </a:endParaRPr>
          </a:p>
        </p:txBody>
      </p:sp>
      <p:sp>
        <p:nvSpPr>
          <p:cNvPr id="12" name="Rounded Rectangle 11">
            <a:extLst>
              <a:ext uri="{FF2B5EF4-FFF2-40B4-BE49-F238E27FC236}">
                <a16:creationId xmlns:a16="http://schemas.microsoft.com/office/drawing/2014/main" id="{01BB238C-7DBC-5F42-A763-C84E7B326159}"/>
              </a:ext>
            </a:extLst>
          </p:cNvPr>
          <p:cNvSpPr/>
          <p:nvPr/>
        </p:nvSpPr>
        <p:spPr bwMode="auto">
          <a:xfrm>
            <a:off x="8039099" y="3124200"/>
            <a:ext cx="651411" cy="1188720"/>
          </a:xfrm>
          <a:prstGeom prst="roundRect">
            <a:avLst>
              <a:gd name="adj" fmla="val 16667"/>
            </a:avLst>
          </a:prstGeom>
          <a:solidFill>
            <a:schemeClr val="lt1">
              <a:alpha val="0"/>
            </a:schemeClr>
          </a:solidFill>
          <a:ln w="38100" cmpd="sng">
            <a:solidFill>
              <a:schemeClr val="accent2"/>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pic>
        <p:nvPicPr>
          <p:cNvPr id="15" name="Picture 14" descr="safari.png">
            <a:extLst>
              <a:ext uri="{FF2B5EF4-FFF2-40B4-BE49-F238E27FC236}">
                <a16:creationId xmlns:a16="http://schemas.microsoft.com/office/drawing/2014/main" id="{F54B8D23-07AD-6F41-94E7-0F3D487C84AD}"/>
              </a:ext>
            </a:extLst>
          </p:cNvPr>
          <p:cNvPicPr>
            <a:picLocks noChangeAspect="1"/>
          </p:cNvPicPr>
          <p:nvPr/>
        </p:nvPicPr>
        <p:blipFill>
          <a:blip r:embed="rId4" cstate="print"/>
          <a:stretch>
            <a:fillRect/>
          </a:stretch>
        </p:blipFill>
        <p:spPr>
          <a:xfrm>
            <a:off x="76200" y="6580445"/>
            <a:ext cx="959296" cy="277563"/>
          </a:xfrm>
          <a:prstGeom prst="rect">
            <a:avLst/>
          </a:prstGeom>
        </p:spPr>
      </p:pic>
      <p:sp>
        <p:nvSpPr>
          <p:cNvPr id="3" name="Slide Number Placeholder 2">
            <a:extLst>
              <a:ext uri="{FF2B5EF4-FFF2-40B4-BE49-F238E27FC236}">
                <a16:creationId xmlns:a16="http://schemas.microsoft.com/office/drawing/2014/main" id="{9857A0E0-B364-2049-9E0E-489501FCB7C9}"/>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70</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706951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C49EE-1A88-0243-A7DE-08C788E89109}"/>
              </a:ext>
            </a:extLst>
          </p:cNvPr>
          <p:cNvSpPr>
            <a:spLocks noGrp="1"/>
          </p:cNvSpPr>
          <p:nvPr>
            <p:ph type="title"/>
          </p:nvPr>
        </p:nvSpPr>
        <p:spPr/>
        <p:txBody>
          <a:bodyPr/>
          <a:lstStyle/>
          <a:p>
            <a:r>
              <a:rPr lang="en-US" dirty="0"/>
              <a:t>Mensa: Highly-Efficient ML Inference</a:t>
            </a:r>
          </a:p>
        </p:txBody>
      </p:sp>
      <p:sp>
        <p:nvSpPr>
          <p:cNvPr id="3" name="Content Placeholder 2">
            <a:extLst>
              <a:ext uri="{FF2B5EF4-FFF2-40B4-BE49-F238E27FC236}">
                <a16:creationId xmlns:a16="http://schemas.microsoft.com/office/drawing/2014/main" id="{9A260743-ABA5-274B-A6DC-99D41985D2A1}"/>
              </a:ext>
            </a:extLst>
          </p:cNvPr>
          <p:cNvSpPr>
            <a:spLocks noGrp="1"/>
          </p:cNvSpPr>
          <p:nvPr>
            <p:ph idx="1"/>
          </p:nvPr>
        </p:nvSpPr>
        <p:spPr>
          <a:xfrm>
            <a:off x="228600" y="1052736"/>
            <a:ext cx="8610600" cy="5195664"/>
          </a:xfrm>
        </p:spPr>
        <p:txBody>
          <a:bodyPr/>
          <a:lstStyle/>
          <a:p>
            <a:r>
              <a:rPr lang="en-US" sz="1800" dirty="0" err="1"/>
              <a:t>Amirali</a:t>
            </a:r>
            <a:r>
              <a:rPr lang="en-US" sz="1800" dirty="0"/>
              <a:t> </a:t>
            </a:r>
            <a:r>
              <a:rPr lang="en-US" sz="1800" dirty="0" err="1"/>
              <a:t>Boroumand</a:t>
            </a:r>
            <a:r>
              <a:rPr lang="en-US" sz="1800" dirty="0"/>
              <a:t>, </a:t>
            </a:r>
            <a:r>
              <a:rPr lang="en-US" sz="1800" dirty="0" err="1"/>
              <a:t>Saugata</a:t>
            </a:r>
            <a:r>
              <a:rPr lang="en-US" sz="1800" dirty="0"/>
              <a:t> Ghose, </a:t>
            </a:r>
            <a:r>
              <a:rPr lang="en-US" sz="1800" dirty="0" err="1"/>
              <a:t>Berkin</a:t>
            </a:r>
            <a:r>
              <a:rPr lang="en-US" sz="1800" dirty="0"/>
              <a:t> Akin, Ravi Narayanaswami, Geraldo F. Oliveira, </a:t>
            </a:r>
            <a:r>
              <a:rPr lang="en-US" sz="1800" dirty="0" err="1"/>
              <a:t>Xiaoyu</a:t>
            </a:r>
            <a:r>
              <a:rPr lang="en-US" sz="1800" dirty="0"/>
              <a:t> Ma, Eric </a:t>
            </a:r>
            <a:r>
              <a:rPr lang="en-US" sz="1800" dirty="0" err="1"/>
              <a:t>Shiu</a:t>
            </a:r>
            <a:r>
              <a:rPr lang="en-US" sz="1800" dirty="0"/>
              <a:t>,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"Google Neural Network Models for Edge Devices: Analyzing and Mitigating Machine Learning Inference Bottlenecks"</a:t>
            </a:r>
            <a:br>
              <a:rPr lang="en-US" sz="1800" dirty="0">
                <a:solidFill>
                  <a:srgbClr val="0000FF"/>
                </a:solidFill>
              </a:rPr>
            </a:br>
            <a:r>
              <a:rPr lang="en-US" sz="1800" i="1" dirty="0"/>
              <a:t>Proceedings of the </a:t>
            </a:r>
            <a:r>
              <a:rPr lang="en-US" sz="1800" i="1" dirty="0">
                <a:hlinkClick r:id="rId3"/>
              </a:rPr>
              <a:t>30th International Conference on Parallel Architectures and Compilation Techniques</a:t>
            </a:r>
            <a:r>
              <a:rPr lang="en-US" sz="1800" i="1" dirty="0"/>
              <a:t> (</a:t>
            </a:r>
            <a:r>
              <a:rPr lang="en-US" sz="1800" b="1" i="1" dirty="0"/>
              <a:t>PACT</a:t>
            </a:r>
            <a:r>
              <a:rPr lang="en-US" sz="1800" i="1" dirty="0"/>
              <a:t>)</a:t>
            </a:r>
            <a:r>
              <a:rPr lang="en-US" sz="1800" dirty="0"/>
              <a:t>, Virtual, September 2021.</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Talk Video</a:t>
            </a:r>
            <a:r>
              <a:rPr lang="en-US" sz="1800" dirty="0"/>
              <a:t> (14 minutes)]</a:t>
            </a:r>
          </a:p>
          <a:p>
            <a:pPr marL="0" indent="0">
              <a:buNone/>
            </a:pPr>
            <a:br>
              <a:rPr lang="en-US" sz="1800" dirty="0"/>
            </a:br>
            <a:br>
              <a:rPr lang="en-US" sz="1800" dirty="0"/>
            </a:br>
            <a:br>
              <a:rPr lang="en-US" sz="1800" dirty="0"/>
            </a:br>
            <a:br>
              <a:rPr lang="en-US" sz="1800" dirty="0"/>
            </a:br>
            <a:endParaRPr lang="en-US" sz="1800" dirty="0"/>
          </a:p>
          <a:p>
            <a:pPr marL="0" indent="0">
              <a:buNone/>
            </a:pPr>
            <a:br>
              <a:rPr lang="en-US" sz="1800" dirty="0"/>
            </a:br>
            <a:br>
              <a:rPr lang="en-US" sz="1800" dirty="0"/>
            </a:br>
            <a:endParaRPr lang="en-US" sz="1800" dirty="0"/>
          </a:p>
        </p:txBody>
      </p:sp>
      <p:sp>
        <p:nvSpPr>
          <p:cNvPr id="4" name="Slide Number Placeholder 3">
            <a:extLst>
              <a:ext uri="{FF2B5EF4-FFF2-40B4-BE49-F238E27FC236}">
                <a16:creationId xmlns:a16="http://schemas.microsoft.com/office/drawing/2014/main" id="{D80A2729-1732-2046-89F9-FA4DB169A5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E5F50240-ACFE-DB4C-B85E-0E66A9F6E112}"/>
              </a:ext>
            </a:extLst>
          </p:cNvPr>
          <p:cNvPicPr>
            <a:picLocks noChangeAspect="1"/>
          </p:cNvPicPr>
          <p:nvPr/>
        </p:nvPicPr>
        <p:blipFill>
          <a:blip r:embed="rId7"/>
          <a:stretch>
            <a:fillRect/>
          </a:stretch>
        </p:blipFill>
        <p:spPr>
          <a:xfrm>
            <a:off x="0" y="3794547"/>
            <a:ext cx="9144000" cy="1794693"/>
          </a:xfrm>
          <a:prstGeom prst="rect">
            <a:avLst/>
          </a:prstGeom>
        </p:spPr>
      </p:pic>
    </p:spTree>
    <p:extLst>
      <p:ext uri="{BB962C8B-B14F-4D97-AF65-F5344CB8AC3E}">
        <p14:creationId xmlns:p14="http://schemas.microsoft.com/office/powerpoint/2010/main" val="2583832617"/>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BC17D-07DC-F0F2-3FF5-99D5CD98DED7}"/>
              </a:ext>
            </a:extLst>
          </p:cNvPr>
          <p:cNvSpPr>
            <a:spLocks noGrp="1"/>
          </p:cNvSpPr>
          <p:nvPr>
            <p:ph type="title"/>
          </p:nvPr>
        </p:nvSpPr>
        <p:spPr/>
        <p:txBody>
          <a:bodyPr/>
          <a:lstStyle/>
          <a:p>
            <a:r>
              <a:rPr lang="en-US" dirty="0"/>
              <a:t>HW/SW Co-Design for PIM </a:t>
            </a:r>
          </a:p>
        </p:txBody>
      </p:sp>
      <p:sp>
        <p:nvSpPr>
          <p:cNvPr id="5" name="Rectangle 4">
            <a:extLst>
              <a:ext uri="{FF2B5EF4-FFF2-40B4-BE49-F238E27FC236}">
                <a16:creationId xmlns:a16="http://schemas.microsoft.com/office/drawing/2014/main" id="{5A0CC8EF-7FB6-129E-BB58-D054B96BA379}"/>
              </a:ext>
            </a:extLst>
          </p:cNvPr>
          <p:cNvSpPr/>
          <p:nvPr/>
        </p:nvSpPr>
        <p:spPr>
          <a:xfrm>
            <a:off x="0" y="950349"/>
            <a:ext cx="9144000" cy="83099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We follow a </a:t>
            </a:r>
            <a:r>
              <a:rPr kumimoji="0" lang="en-US" sz="2400" b="1" i="0" u="none" strike="noStrike" kern="1200" cap="none" spc="0" normalizeH="0" baseline="0" noProof="0" dirty="0">
                <a:ln>
                  <a:noFill/>
                </a:ln>
                <a:solidFill>
                  <a:srgbClr val="1901FF"/>
                </a:solidFill>
                <a:effectLst/>
                <a:uLnTx/>
                <a:uFillTx/>
                <a:latin typeface="Gill Sans MT"/>
                <a:ea typeface="+mn-ea"/>
                <a:cs typeface="Gill Sans MT"/>
              </a:rPr>
              <a:t>two-step approach </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to co-design software </a:t>
            </a:r>
            <a:br>
              <a:rPr kumimoji="0" lang="en-US" sz="2400" b="1" i="0" u="none" strike="noStrike" kern="1200" cap="none" spc="0" normalizeH="0" baseline="0" noProof="0" dirty="0">
                <a:ln>
                  <a:noFill/>
                </a:ln>
                <a:solidFill>
                  <a:prstClr val="black"/>
                </a:solidFill>
                <a:effectLst/>
                <a:uLnTx/>
                <a:uFillTx/>
                <a:latin typeface="Gill Sans MT"/>
                <a:ea typeface="+mn-ea"/>
                <a:cs typeface="Gill Sans MT"/>
              </a:rPr>
            </a:b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and hardware to </a:t>
            </a:r>
            <a:r>
              <a:rPr kumimoji="0" lang="en-US" sz="2400" b="1" i="0" u="none" strike="noStrike" kern="1200" cap="none" spc="0" normalizeH="0" baseline="0" noProof="0" dirty="0">
                <a:ln>
                  <a:noFill/>
                </a:ln>
                <a:solidFill>
                  <a:srgbClr val="1901FF"/>
                </a:solidFill>
                <a:effectLst/>
                <a:uLnTx/>
                <a:uFillTx/>
                <a:latin typeface="Gill Sans MT"/>
                <a:ea typeface="+mn-ea"/>
                <a:cs typeface="Gill Sans MT"/>
              </a:rPr>
              <a:t>efficiently take advantage </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of PIM paradigm </a:t>
            </a:r>
          </a:p>
        </p:txBody>
      </p:sp>
      <p:sp>
        <p:nvSpPr>
          <p:cNvPr id="13" name="Rounded Rectangle 12">
            <a:extLst>
              <a:ext uri="{FF2B5EF4-FFF2-40B4-BE49-F238E27FC236}">
                <a16:creationId xmlns:a16="http://schemas.microsoft.com/office/drawing/2014/main" id="{F28A1E7B-371D-7843-8F1B-EA68B4943976}"/>
              </a:ext>
            </a:extLst>
          </p:cNvPr>
          <p:cNvSpPr/>
          <p:nvPr/>
        </p:nvSpPr>
        <p:spPr>
          <a:xfrm>
            <a:off x="2772250" y="2263318"/>
            <a:ext cx="2422085" cy="1174855"/>
          </a:xfrm>
          <a:prstGeom prst="round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Gill Sans MT"/>
                <a:ea typeface="+mn-ea"/>
                <a:cs typeface="+mn-cs"/>
              </a:rPr>
              <a:t>Step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a:ea typeface="+mn-ea"/>
                <a:cs typeface="+mn-cs"/>
              </a:rPr>
              <a:t>Application Profiling</a:t>
            </a:r>
          </a:p>
        </p:txBody>
      </p:sp>
      <p:grpSp>
        <p:nvGrpSpPr>
          <p:cNvPr id="79" name="Group 78">
            <a:extLst>
              <a:ext uri="{FF2B5EF4-FFF2-40B4-BE49-F238E27FC236}">
                <a16:creationId xmlns:a16="http://schemas.microsoft.com/office/drawing/2014/main" id="{D381F5F3-5615-70D7-8511-E41B92713592}"/>
              </a:ext>
            </a:extLst>
          </p:cNvPr>
          <p:cNvGrpSpPr/>
          <p:nvPr/>
        </p:nvGrpSpPr>
        <p:grpSpPr>
          <a:xfrm>
            <a:off x="1138892" y="3438172"/>
            <a:ext cx="5062422" cy="1069221"/>
            <a:chOff x="1138892" y="3438172"/>
            <a:chExt cx="5062422" cy="1069221"/>
          </a:xfrm>
        </p:grpSpPr>
        <p:sp>
          <p:nvSpPr>
            <p:cNvPr id="41" name="TextBox 40">
              <a:extLst>
                <a:ext uri="{FF2B5EF4-FFF2-40B4-BE49-F238E27FC236}">
                  <a16:creationId xmlns:a16="http://schemas.microsoft.com/office/drawing/2014/main" id="{0686BF23-C2D7-07E0-BE7A-5DE3719AE580}"/>
                </a:ext>
              </a:extLst>
            </p:cNvPr>
            <p:cNvSpPr txBox="1"/>
            <p:nvPr/>
          </p:nvSpPr>
          <p:spPr>
            <a:xfrm>
              <a:off x="3135429" y="3861061"/>
              <a:ext cx="1695725"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Gill Sans MT"/>
                  <a:ea typeface="+mn-ea"/>
                  <a:cs typeface="+mn-cs"/>
                </a:rPr>
                <a:t>performance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Gill Sans MT"/>
                  <a:ea typeface="+mn-ea"/>
                  <a:cs typeface="+mn-cs"/>
                </a:rPr>
                <a:t>bottleneck</a:t>
              </a:r>
            </a:p>
          </p:txBody>
        </p:sp>
        <p:sp>
          <p:nvSpPr>
            <p:cNvPr id="43" name="TextBox 42">
              <a:extLst>
                <a:ext uri="{FF2B5EF4-FFF2-40B4-BE49-F238E27FC236}">
                  <a16:creationId xmlns:a16="http://schemas.microsoft.com/office/drawing/2014/main" id="{FA663CFD-89F8-2E6F-073C-96DB4AF2B579}"/>
                </a:ext>
              </a:extLst>
            </p:cNvPr>
            <p:cNvSpPr txBox="1"/>
            <p:nvPr/>
          </p:nvSpPr>
          <p:spPr>
            <a:xfrm>
              <a:off x="1138892" y="3861062"/>
              <a:ext cx="2606443"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Gill Sans MT"/>
                  <a:ea typeface="+mn-ea"/>
                  <a:cs typeface="+mn-cs"/>
                </a:rPr>
                <a:t>HW/SW requirements </a:t>
              </a: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44" name="TextBox 43">
              <a:extLst>
                <a:ext uri="{FF2B5EF4-FFF2-40B4-BE49-F238E27FC236}">
                  <a16:creationId xmlns:a16="http://schemas.microsoft.com/office/drawing/2014/main" id="{4A3169A5-A2FA-05E0-9054-32FD64792392}"/>
                </a:ext>
              </a:extLst>
            </p:cNvPr>
            <p:cNvSpPr txBox="1"/>
            <p:nvPr/>
          </p:nvSpPr>
          <p:spPr>
            <a:xfrm>
              <a:off x="4831154" y="3861060"/>
              <a:ext cx="1370160"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Gill Sans MT"/>
                  <a:ea typeface="+mn-ea"/>
                  <a:cs typeface="+mn-cs"/>
                </a:rPr>
                <a:t>energy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Gill Sans MT"/>
                  <a:ea typeface="+mn-ea"/>
                  <a:cs typeface="+mn-cs"/>
                </a:rPr>
                <a:t>bottleneck</a:t>
              </a:r>
            </a:p>
          </p:txBody>
        </p:sp>
        <p:cxnSp>
          <p:nvCxnSpPr>
            <p:cNvPr id="52" name="Elbow Connector 51">
              <a:extLst>
                <a:ext uri="{FF2B5EF4-FFF2-40B4-BE49-F238E27FC236}">
                  <a16:creationId xmlns:a16="http://schemas.microsoft.com/office/drawing/2014/main" id="{A0C23231-A4C3-ECA9-7C9B-F0BEBF47E496}"/>
                </a:ext>
              </a:extLst>
            </p:cNvPr>
            <p:cNvCxnSpPr>
              <a:stCxn id="13" idx="2"/>
              <a:endCxn id="44" idx="0"/>
            </p:cNvCxnSpPr>
            <p:nvPr/>
          </p:nvCxnSpPr>
          <p:spPr>
            <a:xfrm rot="16200000" flipH="1">
              <a:off x="4538320" y="2883145"/>
              <a:ext cx="422887" cy="1532941"/>
            </a:xfrm>
            <a:prstGeom prst="bentConnector3">
              <a:avLst/>
            </a:prstGeom>
            <a:ln w="25400">
              <a:solidFill>
                <a:schemeClr val="tx2"/>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4" name="Elbow Connector 53">
              <a:extLst>
                <a:ext uri="{FF2B5EF4-FFF2-40B4-BE49-F238E27FC236}">
                  <a16:creationId xmlns:a16="http://schemas.microsoft.com/office/drawing/2014/main" id="{5AF338E9-6F19-1D13-B880-D2B5C7BD4E35}"/>
                </a:ext>
              </a:extLst>
            </p:cNvPr>
            <p:cNvCxnSpPr>
              <a:stCxn id="13" idx="2"/>
              <a:endCxn id="43" idx="0"/>
            </p:cNvCxnSpPr>
            <p:nvPr/>
          </p:nvCxnSpPr>
          <p:spPr>
            <a:xfrm rot="5400000">
              <a:off x="3001260" y="2879028"/>
              <a:ext cx="422889" cy="1541179"/>
            </a:xfrm>
            <a:prstGeom prst="bentConnector3">
              <a:avLst/>
            </a:prstGeom>
            <a:ln w="25400">
              <a:solidFill>
                <a:schemeClr val="tx2"/>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6" name="Elbow Connector 55">
              <a:extLst>
                <a:ext uri="{FF2B5EF4-FFF2-40B4-BE49-F238E27FC236}">
                  <a16:creationId xmlns:a16="http://schemas.microsoft.com/office/drawing/2014/main" id="{F8EEF20A-6DAC-25B4-D90F-2986BA505703}"/>
                </a:ext>
              </a:extLst>
            </p:cNvPr>
            <p:cNvCxnSpPr>
              <a:cxnSpLocks/>
              <a:stCxn id="13" idx="2"/>
              <a:endCxn id="41" idx="0"/>
            </p:cNvCxnSpPr>
            <p:nvPr/>
          </p:nvCxnSpPr>
          <p:spPr>
            <a:xfrm rot="5400000">
              <a:off x="3771849" y="3649617"/>
              <a:ext cx="422888" cy="1"/>
            </a:xfrm>
            <a:prstGeom prst="bentConnector3">
              <a:avLst/>
            </a:prstGeom>
            <a:ln w="25400">
              <a:solidFill>
                <a:schemeClr val="tx2"/>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40F120BE-D869-273C-F4B1-7D13E52D5FAC}"/>
              </a:ext>
            </a:extLst>
          </p:cNvPr>
          <p:cNvGrpSpPr/>
          <p:nvPr/>
        </p:nvGrpSpPr>
        <p:grpSpPr>
          <a:xfrm>
            <a:off x="6189805" y="3427504"/>
            <a:ext cx="2840061" cy="1190771"/>
            <a:chOff x="6189805" y="3427504"/>
            <a:chExt cx="2840061" cy="1190771"/>
          </a:xfrm>
        </p:grpSpPr>
        <p:sp>
          <p:nvSpPr>
            <p:cNvPr id="61" name="TextBox 60">
              <a:extLst>
                <a:ext uri="{FF2B5EF4-FFF2-40B4-BE49-F238E27FC236}">
                  <a16:creationId xmlns:a16="http://schemas.microsoft.com/office/drawing/2014/main" id="{33B0986D-CFBA-EDAC-589B-1002BE6AF726}"/>
                </a:ext>
              </a:extLst>
            </p:cNvPr>
            <p:cNvSpPr txBox="1"/>
            <p:nvPr/>
          </p:nvSpPr>
          <p:spPr>
            <a:xfrm>
              <a:off x="6189805" y="3694945"/>
              <a:ext cx="2840061" cy="92333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Gill Sans MT"/>
                  <a:ea typeface="+mn-ea"/>
                  <a:cs typeface="+mn-cs"/>
                </a:rPr>
                <a:t>high-performance </a:t>
              </a:r>
              <a:br>
                <a:rPr kumimoji="0" lang="en-US" sz="1800" b="1" i="0" u="none" strike="noStrike" kern="1200" cap="none" spc="0" normalizeH="0" baseline="0" noProof="0" dirty="0">
                  <a:ln>
                    <a:noFill/>
                  </a:ln>
                  <a:solidFill>
                    <a:srgbClr val="C00000"/>
                  </a:solidFill>
                  <a:effectLst/>
                  <a:uLnTx/>
                  <a:uFillTx/>
                  <a:latin typeface="Gill Sans MT"/>
                  <a:ea typeface="+mn-ea"/>
                  <a:cs typeface="+mn-cs"/>
                </a:rPr>
              </a:br>
              <a:r>
                <a:rPr kumimoji="0" lang="en-US" sz="1800" b="1" i="0" u="none" strike="noStrike" kern="1200" cap="none" spc="0" normalizeH="0" baseline="0" noProof="0" dirty="0">
                  <a:ln>
                    <a:noFill/>
                  </a:ln>
                  <a:solidFill>
                    <a:srgbClr val="C00000"/>
                  </a:solidFill>
                  <a:effectLst/>
                  <a:uLnTx/>
                  <a:uFillTx/>
                  <a:latin typeface="Gill Sans MT"/>
                  <a:ea typeface="+mn-ea"/>
                  <a:cs typeface="+mn-cs"/>
                </a:rPr>
                <a:t>and energy-efficient </a:t>
              </a:r>
              <a:br>
                <a:rPr kumimoji="0" lang="en-US" sz="1800" b="1" i="0" u="none" strike="noStrike" kern="1200" cap="none" spc="0" normalizeH="0" baseline="0" noProof="0" dirty="0">
                  <a:ln>
                    <a:noFill/>
                  </a:ln>
                  <a:solidFill>
                    <a:srgbClr val="C00000"/>
                  </a:solidFill>
                  <a:effectLst/>
                  <a:uLnTx/>
                  <a:uFillTx/>
                  <a:latin typeface="Gill Sans MT"/>
                  <a:ea typeface="+mn-ea"/>
                  <a:cs typeface="+mn-cs"/>
                </a:rPr>
              </a:br>
              <a:r>
                <a:rPr kumimoji="0" lang="en-US" sz="1800" b="1" i="0" u="none" strike="noStrike" kern="1200" cap="none" spc="0" normalizeH="0" baseline="0" noProof="0" dirty="0">
                  <a:ln>
                    <a:noFill/>
                  </a:ln>
                  <a:solidFill>
                    <a:srgbClr val="C00000"/>
                  </a:solidFill>
                  <a:effectLst/>
                  <a:uLnTx/>
                  <a:uFillTx/>
                  <a:latin typeface="Gill Sans MT"/>
                  <a:ea typeface="+mn-ea"/>
                  <a:cs typeface="+mn-cs"/>
                </a:rPr>
                <a:t>PIM architecture </a:t>
              </a:r>
            </a:p>
          </p:txBody>
        </p:sp>
        <p:cxnSp>
          <p:nvCxnSpPr>
            <p:cNvPr id="66" name="Straight Arrow Connector 65">
              <a:extLst>
                <a:ext uri="{FF2B5EF4-FFF2-40B4-BE49-F238E27FC236}">
                  <a16:creationId xmlns:a16="http://schemas.microsoft.com/office/drawing/2014/main" id="{78BCA462-9030-5A8E-C889-699D73303FDC}"/>
                </a:ext>
              </a:extLst>
            </p:cNvPr>
            <p:cNvCxnSpPr>
              <a:stCxn id="38" idx="2"/>
              <a:endCxn id="61" idx="0"/>
            </p:cNvCxnSpPr>
            <p:nvPr/>
          </p:nvCxnSpPr>
          <p:spPr>
            <a:xfrm>
              <a:off x="7609836" y="3427504"/>
              <a:ext cx="0" cy="267441"/>
            </a:xfrm>
            <a:prstGeom prst="straightConnector1">
              <a:avLst/>
            </a:prstGeom>
            <a:ln w="25400">
              <a:solidFill>
                <a:schemeClr val="accent2"/>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C82426A8-2F15-E0A8-5A38-751E2B874F17}"/>
              </a:ext>
            </a:extLst>
          </p:cNvPr>
          <p:cNvGrpSpPr/>
          <p:nvPr/>
        </p:nvGrpSpPr>
        <p:grpSpPr>
          <a:xfrm>
            <a:off x="5376238" y="2252649"/>
            <a:ext cx="3653628" cy="1174855"/>
            <a:chOff x="5376238" y="2252649"/>
            <a:chExt cx="3653628" cy="1174855"/>
          </a:xfrm>
        </p:grpSpPr>
        <p:sp>
          <p:nvSpPr>
            <p:cNvPr id="38" name="Rounded Rectangle 37">
              <a:extLst>
                <a:ext uri="{FF2B5EF4-FFF2-40B4-BE49-F238E27FC236}">
                  <a16:creationId xmlns:a16="http://schemas.microsoft.com/office/drawing/2014/main" id="{B90C6504-04A2-438D-4256-64554C3388C7}"/>
                </a:ext>
              </a:extLst>
            </p:cNvPr>
            <p:cNvSpPr/>
            <p:nvPr/>
          </p:nvSpPr>
          <p:spPr>
            <a:xfrm>
              <a:off x="6189805" y="2252649"/>
              <a:ext cx="2840061" cy="1174855"/>
            </a:xfrm>
            <a:prstGeom prst="round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Gill Sans MT"/>
                  <a:ea typeface="+mn-ea"/>
                  <a:cs typeface="+mn-cs"/>
                </a:rPr>
                <a:t>Step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a:ea typeface="+mn-ea"/>
                  <a:cs typeface="+mn-cs"/>
                </a:rPr>
                <a:t>Co-design SW and HW</a:t>
              </a:r>
            </a:p>
          </p:txBody>
        </p:sp>
        <p:sp>
          <p:nvSpPr>
            <p:cNvPr id="67" name="Right Arrow 66">
              <a:extLst>
                <a:ext uri="{FF2B5EF4-FFF2-40B4-BE49-F238E27FC236}">
                  <a16:creationId xmlns:a16="http://schemas.microsoft.com/office/drawing/2014/main" id="{CB32E95C-C722-F7BB-11EA-2762DEE51F6A}"/>
                </a:ext>
              </a:extLst>
            </p:cNvPr>
            <p:cNvSpPr/>
            <p:nvPr/>
          </p:nvSpPr>
          <p:spPr>
            <a:xfrm>
              <a:off x="5376238" y="2696103"/>
              <a:ext cx="631664" cy="287945"/>
            </a:xfrm>
            <a:prstGeom prst="rightArrow">
              <a:avLst/>
            </a:prstGeom>
            <a:solidFill>
              <a:srgbClr val="A6A6A6"/>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grpSp>
      <p:grpSp>
        <p:nvGrpSpPr>
          <p:cNvPr id="69" name="Group 68">
            <a:extLst>
              <a:ext uri="{FF2B5EF4-FFF2-40B4-BE49-F238E27FC236}">
                <a16:creationId xmlns:a16="http://schemas.microsoft.com/office/drawing/2014/main" id="{5989EB1D-0BF6-514E-6805-AC65414C0C36}"/>
              </a:ext>
            </a:extLst>
          </p:cNvPr>
          <p:cNvGrpSpPr/>
          <p:nvPr/>
        </p:nvGrpSpPr>
        <p:grpSpPr>
          <a:xfrm>
            <a:off x="-71717" y="1935067"/>
            <a:ext cx="2650521" cy="1885086"/>
            <a:chOff x="-71717" y="1935067"/>
            <a:chExt cx="2650521" cy="1885086"/>
          </a:xfrm>
        </p:grpSpPr>
        <p:grpSp>
          <p:nvGrpSpPr>
            <p:cNvPr id="26" name="Group 25">
              <a:extLst>
                <a:ext uri="{FF2B5EF4-FFF2-40B4-BE49-F238E27FC236}">
                  <a16:creationId xmlns:a16="http://schemas.microsoft.com/office/drawing/2014/main" id="{8314296E-31AD-D5AB-D857-AFD4B28D74A0}"/>
                </a:ext>
              </a:extLst>
            </p:cNvPr>
            <p:cNvGrpSpPr/>
            <p:nvPr/>
          </p:nvGrpSpPr>
          <p:grpSpPr>
            <a:xfrm>
              <a:off x="-71717" y="1935067"/>
              <a:ext cx="1970246" cy="1492437"/>
              <a:chOff x="-48987" y="1091514"/>
              <a:chExt cx="1970246" cy="1492437"/>
            </a:xfrm>
          </p:grpSpPr>
          <p:sp>
            <p:nvSpPr>
              <p:cNvPr id="27" name="Rectangle 26">
                <a:extLst>
                  <a:ext uri="{FF2B5EF4-FFF2-40B4-BE49-F238E27FC236}">
                    <a16:creationId xmlns:a16="http://schemas.microsoft.com/office/drawing/2014/main" id="{CEEC9F03-0E9A-B276-FCC3-880625B7C74E}"/>
                  </a:ext>
                </a:extLst>
              </p:cNvPr>
              <p:cNvSpPr/>
              <p:nvPr/>
            </p:nvSpPr>
            <p:spPr>
              <a:xfrm>
                <a:off x="-48987" y="1091514"/>
                <a:ext cx="1970246"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85000"/>
                        <a:lumOff val="15000"/>
                      </a:prstClr>
                    </a:solidFill>
                    <a:effectLst/>
                    <a:uLnTx/>
                    <a:uFillTx/>
                    <a:latin typeface="Gill Sans MT"/>
                    <a:ea typeface="+mn-ea"/>
                    <a:cs typeface="Arial" panose="020B0604020202020204" pitchFamily="34" charset="0"/>
                  </a:rPr>
                  <a:t>Target Application</a:t>
                </a:r>
              </a:p>
            </p:txBody>
          </p:sp>
          <p:sp>
            <p:nvSpPr>
              <p:cNvPr id="29" name="Rectangle 28">
                <a:extLst>
                  <a:ext uri="{FF2B5EF4-FFF2-40B4-BE49-F238E27FC236}">
                    <a16:creationId xmlns:a16="http://schemas.microsoft.com/office/drawing/2014/main" id="{D85A2A20-E9D9-CB00-5069-28B6D98AC82D}"/>
                  </a:ext>
                </a:extLst>
              </p:cNvPr>
              <p:cNvSpPr/>
              <p:nvPr/>
            </p:nvSpPr>
            <p:spPr>
              <a:xfrm>
                <a:off x="164788" y="1419764"/>
                <a:ext cx="1542697" cy="1164187"/>
              </a:xfrm>
              <a:prstGeom prst="rect">
                <a:avLst/>
              </a:prstGeom>
              <a:solidFill>
                <a:schemeClr val="bg1">
                  <a:lumMod val="85000"/>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85000"/>
                      <a:lumOff val="15000"/>
                    </a:prstClr>
                  </a:solidFill>
                  <a:effectLst/>
                  <a:uLnTx/>
                  <a:uFillTx/>
                  <a:latin typeface="Gill Sans MT"/>
                  <a:ea typeface="+mn-ea"/>
                  <a:cs typeface="Arial" panose="020B0604020202020204" pitchFamily="34" charset="0"/>
                </a:endParaRPr>
              </a:p>
            </p:txBody>
          </p:sp>
        </p:grpSp>
        <p:sp>
          <p:nvSpPr>
            <p:cNvPr id="60" name="Right Arrow 59">
              <a:extLst>
                <a:ext uri="{FF2B5EF4-FFF2-40B4-BE49-F238E27FC236}">
                  <a16:creationId xmlns:a16="http://schemas.microsoft.com/office/drawing/2014/main" id="{26EB5012-E0E4-2104-F5A2-CC5A8D61A9BD}"/>
                </a:ext>
              </a:extLst>
            </p:cNvPr>
            <p:cNvSpPr/>
            <p:nvPr/>
          </p:nvSpPr>
          <p:spPr>
            <a:xfrm>
              <a:off x="1947140" y="2706772"/>
              <a:ext cx="631664" cy="287945"/>
            </a:xfrm>
            <a:prstGeom prst="rightArrow">
              <a:avLst/>
            </a:prstGeom>
            <a:solidFill>
              <a:srgbClr val="A6A6A6"/>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pic>
          <p:nvPicPr>
            <p:cNvPr id="1026" name="Picture 2" descr="9,525 Artificial Neural Network Stock Vector Illustration and Royalty Free  Artificial Neural Network Clipart">
              <a:extLst>
                <a:ext uri="{FF2B5EF4-FFF2-40B4-BE49-F238E27FC236}">
                  <a16:creationId xmlns:a16="http://schemas.microsoft.com/office/drawing/2014/main" id="{10A2785D-D55D-A6F7-1448-424FCE67E9C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7112" y="2147942"/>
              <a:ext cx="1616582" cy="1672211"/>
            </a:xfrm>
            <a:prstGeom prst="rect">
              <a:avLst/>
            </a:prstGeom>
            <a:noFill/>
            <a:extLst>
              <a:ext uri="{909E8E84-426E-40DD-AFC4-6F175D3DCCD1}">
                <a14:hiddenFill xmlns:a14="http://schemas.microsoft.com/office/drawing/2010/main">
                  <a:solidFill>
                    <a:srgbClr val="FFFFFF"/>
                  </a:solidFill>
                </a14:hiddenFill>
              </a:ext>
            </a:extLst>
          </p:spPr>
        </p:pic>
      </p:grpSp>
      <p:sp>
        <p:nvSpPr>
          <p:cNvPr id="70" name="Rectangle 69">
            <a:extLst>
              <a:ext uri="{FF2B5EF4-FFF2-40B4-BE49-F238E27FC236}">
                <a16:creationId xmlns:a16="http://schemas.microsoft.com/office/drawing/2014/main" id="{BDA93382-51DB-4F4B-0104-D9A5D245C791}"/>
              </a:ext>
            </a:extLst>
          </p:cNvPr>
          <p:cNvSpPr/>
          <p:nvPr/>
        </p:nvSpPr>
        <p:spPr>
          <a:xfrm>
            <a:off x="-180528" y="4734910"/>
            <a:ext cx="9057167" cy="461665"/>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We showcase our two-step approach for several applications:</a:t>
            </a:r>
          </a:p>
        </p:txBody>
      </p:sp>
      <p:grpSp>
        <p:nvGrpSpPr>
          <p:cNvPr id="71" name="Group 70">
            <a:extLst>
              <a:ext uri="{FF2B5EF4-FFF2-40B4-BE49-F238E27FC236}">
                <a16:creationId xmlns:a16="http://schemas.microsoft.com/office/drawing/2014/main" id="{5B927D81-A6FE-9731-F56E-A48968A390CF}"/>
              </a:ext>
            </a:extLst>
          </p:cNvPr>
          <p:cNvGrpSpPr/>
          <p:nvPr/>
        </p:nvGrpSpPr>
        <p:grpSpPr>
          <a:xfrm>
            <a:off x="127776" y="5134837"/>
            <a:ext cx="9448800" cy="707886"/>
            <a:chOff x="568179" y="3421559"/>
            <a:chExt cx="8407213" cy="714800"/>
          </a:xfrm>
        </p:grpSpPr>
        <p:sp>
          <p:nvSpPr>
            <p:cNvPr id="72" name="TextBox 71">
              <a:extLst>
                <a:ext uri="{FF2B5EF4-FFF2-40B4-BE49-F238E27FC236}">
                  <a16:creationId xmlns:a16="http://schemas.microsoft.com/office/drawing/2014/main" id="{8CFBCE4E-726C-56F8-F46F-37E3A87CE764}"/>
                </a:ext>
              </a:extLst>
            </p:cNvPr>
            <p:cNvSpPr txBox="1"/>
            <p:nvPr/>
          </p:nvSpPr>
          <p:spPr>
            <a:xfrm>
              <a:off x="568179" y="3421559"/>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lumMod val="85000"/>
                    </a:schemeClr>
                  </a:solidFill>
                  <a:effectLst/>
                  <a:uLnTx/>
                  <a:uFillTx/>
                  <a:latin typeface="Gill Sans MT"/>
                  <a:ea typeface="+mn-ea"/>
                  <a:cs typeface="Gill Sans MT"/>
                </a:rPr>
                <a:t>1</a:t>
              </a:r>
            </a:p>
          </p:txBody>
        </p:sp>
        <p:sp>
          <p:nvSpPr>
            <p:cNvPr id="73" name="TextBox 72">
              <a:extLst>
                <a:ext uri="{FF2B5EF4-FFF2-40B4-BE49-F238E27FC236}">
                  <a16:creationId xmlns:a16="http://schemas.microsoft.com/office/drawing/2014/main" id="{4DAEACDC-E6AF-459A-C15F-B79C5C7B17AF}"/>
                </a:ext>
              </a:extLst>
            </p:cNvPr>
            <p:cNvSpPr txBox="1"/>
            <p:nvPr/>
          </p:nvSpPr>
          <p:spPr>
            <a:xfrm>
              <a:off x="974390" y="3528081"/>
              <a:ext cx="8001002" cy="4350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bg1">
                      <a:lumMod val="85000"/>
                    </a:schemeClr>
                  </a:solidFill>
                  <a:effectLst/>
                  <a:uLnTx/>
                  <a:uFillTx/>
                  <a:latin typeface="Gill Sans MT"/>
                  <a:ea typeface="+mn-ea"/>
                  <a:cs typeface="Gill Sans MT"/>
                </a:rPr>
                <a:t>Machine learning inference models for edge devices </a:t>
              </a:r>
            </a:p>
          </p:txBody>
        </p:sp>
      </p:grpSp>
      <p:sp>
        <p:nvSpPr>
          <p:cNvPr id="77" name="Slide Number Placeholder 4">
            <a:extLst>
              <a:ext uri="{FF2B5EF4-FFF2-40B4-BE49-F238E27FC236}">
                <a16:creationId xmlns:a16="http://schemas.microsoft.com/office/drawing/2014/main" id="{E68BBB39-A34F-E51B-4BFF-5FE3A4E91256}"/>
              </a:ext>
            </a:extLst>
          </p:cNvPr>
          <p:cNvSpPr txBox="1">
            <a:spLocks/>
          </p:cNvSpPr>
          <p:nvPr/>
        </p:nvSpPr>
        <p:spPr>
          <a:xfrm>
            <a:off x="7315200" y="6492883"/>
            <a:ext cx="1828800" cy="365125"/>
          </a:xfrm>
          <a:prstGeom prst="rect">
            <a:avLst/>
          </a:prstGeom>
          <a:noFill/>
          <a:ln>
            <a:noFill/>
          </a:ln>
        </p:spPr>
        <p:txBody>
          <a:bodyPr vert="horz" lIns="91440" tIns="45720" rIns="91440" bIns="45720" rtlCol="0" anchor="ctr"/>
          <a:lstStyle>
            <a:defPPr>
              <a:defRPr lang="en-US"/>
            </a:defPPr>
            <a:lvl1pPr marL="0" algn="r" defTabSz="457200" rtl="0" eaLnBrk="1" latinLnBrk="0" hangingPunct="1">
              <a:defRPr sz="2400" b="1" kern="1200">
                <a:solidFill>
                  <a:srgbClr val="1F497D"/>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1F497D"/>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2400" b="1" i="0" u="none" strike="noStrike" kern="1200" cap="none" spc="0" normalizeH="0" baseline="0" noProof="0">
              <a:ln>
                <a:noFill/>
              </a:ln>
              <a:solidFill>
                <a:srgbClr val="1F497D"/>
              </a:solidFill>
              <a:effectLst/>
              <a:uLnTx/>
              <a:uFillTx/>
              <a:latin typeface="Gill Sans MT"/>
              <a:ea typeface="+mn-ea"/>
              <a:cs typeface="+mn-cs"/>
            </a:endParaRPr>
          </a:p>
        </p:txBody>
      </p:sp>
      <p:sp>
        <p:nvSpPr>
          <p:cNvPr id="82" name="Slide Number Placeholder 81">
            <a:extLst>
              <a:ext uri="{FF2B5EF4-FFF2-40B4-BE49-F238E27FC236}">
                <a16:creationId xmlns:a16="http://schemas.microsoft.com/office/drawing/2014/main" id="{4D5D781E-2193-22AD-FB49-BE3660F5EC8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1F497D"/>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2400" b="1" i="0" u="none" strike="noStrike" kern="1200" cap="none" spc="0" normalizeH="0" baseline="0" noProof="0" dirty="0">
              <a:ln>
                <a:noFill/>
              </a:ln>
              <a:solidFill>
                <a:srgbClr val="1F497D"/>
              </a:solidFill>
              <a:effectLst/>
              <a:uLnTx/>
              <a:uFillTx/>
              <a:latin typeface="Gill Sans MT"/>
              <a:ea typeface="+mn-ea"/>
              <a:cs typeface="+mn-cs"/>
            </a:endParaRPr>
          </a:p>
        </p:txBody>
      </p:sp>
      <p:grpSp>
        <p:nvGrpSpPr>
          <p:cNvPr id="3" name="Group 2">
            <a:extLst>
              <a:ext uri="{FF2B5EF4-FFF2-40B4-BE49-F238E27FC236}">
                <a16:creationId xmlns:a16="http://schemas.microsoft.com/office/drawing/2014/main" id="{0DD15D6E-328E-F6D7-CEBA-BFA91EAE6AB3}"/>
              </a:ext>
            </a:extLst>
          </p:cNvPr>
          <p:cNvGrpSpPr/>
          <p:nvPr/>
        </p:nvGrpSpPr>
        <p:grpSpPr>
          <a:xfrm>
            <a:off x="137112" y="5667181"/>
            <a:ext cx="9448800" cy="707886"/>
            <a:chOff x="568179" y="3421559"/>
            <a:chExt cx="8407213" cy="714800"/>
          </a:xfrm>
        </p:grpSpPr>
        <p:sp>
          <p:nvSpPr>
            <p:cNvPr id="4" name="TextBox 3">
              <a:extLst>
                <a:ext uri="{FF2B5EF4-FFF2-40B4-BE49-F238E27FC236}">
                  <a16:creationId xmlns:a16="http://schemas.microsoft.com/office/drawing/2014/main" id="{A99F1A18-0066-E18D-319B-514CA6776A20}"/>
                </a:ext>
              </a:extLst>
            </p:cNvPr>
            <p:cNvSpPr txBox="1"/>
            <p:nvPr/>
          </p:nvSpPr>
          <p:spPr>
            <a:xfrm>
              <a:off x="568179" y="3421559"/>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lumMod val="65000"/>
                      <a:lumOff val="35000"/>
                    </a:prstClr>
                  </a:solidFill>
                  <a:effectLst/>
                  <a:uLnTx/>
                  <a:uFillTx/>
                  <a:latin typeface="Gill Sans MT"/>
                  <a:ea typeface="+mn-ea"/>
                  <a:cs typeface="Gill Sans MT"/>
                </a:rPr>
                <a:t>2</a:t>
              </a:r>
            </a:p>
          </p:txBody>
        </p:sp>
        <p:sp>
          <p:nvSpPr>
            <p:cNvPr id="6" name="TextBox 5">
              <a:extLst>
                <a:ext uri="{FF2B5EF4-FFF2-40B4-BE49-F238E27FC236}">
                  <a16:creationId xmlns:a16="http://schemas.microsoft.com/office/drawing/2014/main" id="{B195D903-091B-3305-60C1-713E6CB148DF}"/>
                </a:ext>
              </a:extLst>
            </p:cNvPr>
            <p:cNvSpPr txBox="1"/>
            <p:nvPr/>
          </p:nvSpPr>
          <p:spPr>
            <a:xfrm>
              <a:off x="974390" y="3528081"/>
              <a:ext cx="8001002" cy="4350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F497D"/>
                  </a:solidFill>
                  <a:effectLst/>
                  <a:uLnTx/>
                  <a:uFillTx/>
                  <a:latin typeface="Gill Sans MT"/>
                  <a:ea typeface="+mn-ea"/>
                  <a:cs typeface="Gill Sans MT"/>
                </a:rPr>
                <a:t>Genome </a:t>
              </a:r>
              <a:r>
                <a:rPr kumimoji="0" lang="en-US" sz="2200" b="1" i="0" u="none" strike="noStrike" kern="1200" cap="none" spc="0" normalizeH="0" baseline="0" noProof="0" dirty="0">
                  <a:ln>
                    <a:noFill/>
                  </a:ln>
                  <a:solidFill>
                    <a:srgbClr val="C00000"/>
                  </a:solidFill>
                  <a:effectLst/>
                  <a:uLnTx/>
                  <a:uFillTx/>
                  <a:latin typeface="Gill Sans MT"/>
                  <a:ea typeface="+mn-ea"/>
                  <a:cs typeface="Gill Sans MT"/>
                </a:rPr>
                <a:t>sequence alignment &amp; filtering </a:t>
              </a:r>
            </a:p>
          </p:txBody>
        </p:sp>
      </p:grpSp>
    </p:spTree>
    <p:extLst>
      <p:ext uri="{BB962C8B-B14F-4D97-AF65-F5344CB8AC3E}">
        <p14:creationId xmlns:p14="http://schemas.microsoft.com/office/powerpoint/2010/main" val="34884378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16D87-696D-EBE3-B3FB-6E893454A93F}"/>
              </a:ext>
            </a:extLst>
          </p:cNvPr>
          <p:cNvSpPr>
            <a:spLocks noGrp="1"/>
          </p:cNvSpPr>
          <p:nvPr>
            <p:ph type="title"/>
          </p:nvPr>
        </p:nvSpPr>
        <p:spPr/>
        <p:txBody>
          <a:bodyPr/>
          <a:lstStyle/>
          <a:p>
            <a:r>
              <a:rPr lang="en-US" dirty="0"/>
              <a:t>Agenda </a:t>
            </a:r>
          </a:p>
        </p:txBody>
      </p:sp>
      <p:sp>
        <p:nvSpPr>
          <p:cNvPr id="3" name="Content Placeholder 2">
            <a:extLst>
              <a:ext uri="{FF2B5EF4-FFF2-40B4-BE49-F238E27FC236}">
                <a16:creationId xmlns:a16="http://schemas.microsoft.com/office/drawing/2014/main" id="{E7E9F7F1-2CCF-BFF6-A24D-8078A7448CD3}"/>
              </a:ext>
            </a:extLst>
          </p:cNvPr>
          <p:cNvSpPr>
            <a:spLocks noGrp="1"/>
          </p:cNvSpPr>
          <p:nvPr>
            <p:ph idx="1"/>
          </p:nvPr>
        </p:nvSpPr>
        <p:spPr>
          <a:xfrm>
            <a:off x="228600" y="897632"/>
            <a:ext cx="8610600" cy="5123656"/>
          </a:xfrm>
        </p:spPr>
        <p:txBody>
          <a:bodyPr/>
          <a:lstStyle/>
          <a:p>
            <a:r>
              <a:rPr lang="en-US" sz="2100" b="0" i="0" dirty="0">
                <a:effectLst/>
                <a:latin typeface="Tahoma" panose="020B0604030504040204" pitchFamily="34" charset="0"/>
                <a:ea typeface="Tahoma" panose="020B0604030504040204" pitchFamily="34" charset="0"/>
                <a:cs typeface="Tahoma" panose="020B0604030504040204" pitchFamily="34" charset="0"/>
              </a:rPr>
              <a:t>Processing-Near-Memory Systems: Developments from </a:t>
            </a:r>
            <a:br>
              <a:rPr lang="en-US" sz="2100" b="0" i="0" dirty="0">
                <a:effectLst/>
                <a:latin typeface="Tahoma" panose="020B0604030504040204" pitchFamily="34" charset="0"/>
                <a:ea typeface="Tahoma" panose="020B0604030504040204" pitchFamily="34" charset="0"/>
                <a:cs typeface="Tahoma" panose="020B0604030504040204" pitchFamily="34" charset="0"/>
              </a:rPr>
            </a:br>
            <a:r>
              <a:rPr lang="en-US" sz="2100" b="0" i="0" dirty="0">
                <a:effectLst/>
                <a:latin typeface="Tahoma" panose="020B0604030504040204" pitchFamily="34" charset="0"/>
                <a:ea typeface="Tahoma" panose="020B0604030504040204" pitchFamily="34" charset="0"/>
                <a:cs typeface="Tahoma" panose="020B0604030504040204" pitchFamily="34" charset="0"/>
              </a:rPr>
              <a:t>Academia &amp; Industry</a:t>
            </a:r>
            <a:br>
              <a:rPr lang="en-US" sz="300" b="0" i="0" dirty="0">
                <a:effectLst/>
                <a:latin typeface="Tahoma" panose="020B0604030504040204" pitchFamily="34" charset="0"/>
                <a:ea typeface="Tahoma" panose="020B0604030504040204" pitchFamily="34" charset="0"/>
                <a:cs typeface="Tahoma" panose="020B0604030504040204" pitchFamily="34" charset="0"/>
              </a:rPr>
            </a:br>
            <a:endParaRPr lang="en-US" sz="300" b="0" i="0" dirty="0">
              <a:effectLst/>
              <a:latin typeface="Tahoma" panose="020B0604030504040204" pitchFamily="34" charset="0"/>
              <a:ea typeface="Tahoma" panose="020B0604030504040204" pitchFamily="34" charset="0"/>
              <a:cs typeface="Tahoma" panose="020B0604030504040204" pitchFamily="34" charset="0"/>
            </a:endParaRPr>
          </a:p>
          <a:p>
            <a:r>
              <a:rPr lang="en-US" sz="2100" b="1" dirty="0">
                <a:latin typeface="Tahoma" panose="020B0604030504040204" pitchFamily="34" charset="0"/>
                <a:ea typeface="Tahoma" panose="020B0604030504040204" pitchFamily="34" charset="0"/>
                <a:cs typeface="Tahoma" panose="020B0604030504040204" pitchFamily="34" charset="0"/>
              </a:rPr>
              <a:t>Invited Talk by Dr. Brian </a:t>
            </a:r>
            <a:r>
              <a:rPr lang="en-US" sz="2100" b="1" dirty="0" err="1">
                <a:latin typeface="Tahoma" panose="020B0604030504040204" pitchFamily="34" charset="0"/>
                <a:ea typeface="Tahoma" panose="020B0604030504040204" pitchFamily="34" charset="0"/>
                <a:cs typeface="Tahoma" panose="020B0604030504040204" pitchFamily="34" charset="0"/>
              </a:rPr>
              <a:t>Schwedock</a:t>
            </a:r>
            <a:r>
              <a:rPr lang="en-US" sz="2100" dirty="0">
                <a:latin typeface="Tahoma" panose="020B0604030504040204" pitchFamily="34" charset="0"/>
                <a:ea typeface="Tahoma" panose="020B0604030504040204" pitchFamily="34" charset="0"/>
                <a:cs typeface="Tahoma" panose="020B0604030504040204" pitchFamily="34" charset="0"/>
              </a:rPr>
              <a:t>: </a:t>
            </a:r>
            <a:br>
              <a:rPr lang="en-US" sz="2100" dirty="0">
                <a:latin typeface="Tahoma" panose="020B0604030504040204" pitchFamily="34" charset="0"/>
                <a:ea typeface="Tahoma" panose="020B0604030504040204" pitchFamily="34" charset="0"/>
                <a:cs typeface="Tahoma" panose="020B0604030504040204" pitchFamily="34" charset="0"/>
              </a:rPr>
            </a:br>
            <a:r>
              <a:rPr lang="en-US" sz="2100" dirty="0">
                <a:latin typeface="Tahoma" panose="020B0604030504040204" pitchFamily="34" charset="0"/>
                <a:ea typeface="Tahoma" panose="020B0604030504040204" pitchFamily="34" charset="0"/>
                <a:cs typeface="Tahoma" panose="020B0604030504040204" pitchFamily="34" charset="0"/>
              </a:rPr>
              <a:t>Architectures and Programming Models for General-Purpose </a:t>
            </a:r>
            <a:br>
              <a:rPr lang="en-US" sz="2100" dirty="0">
                <a:latin typeface="Tahoma" panose="020B0604030504040204" pitchFamily="34" charset="0"/>
                <a:ea typeface="Tahoma" panose="020B0604030504040204" pitchFamily="34" charset="0"/>
                <a:cs typeface="Tahoma" panose="020B0604030504040204" pitchFamily="34" charset="0"/>
              </a:rPr>
            </a:br>
            <a:r>
              <a:rPr lang="en-US" sz="2100" dirty="0">
                <a:latin typeface="Tahoma" panose="020B0604030504040204" pitchFamily="34" charset="0"/>
                <a:ea typeface="Tahoma" panose="020B0604030504040204" pitchFamily="34" charset="0"/>
                <a:cs typeface="Tahoma" panose="020B0604030504040204" pitchFamily="34" charset="0"/>
              </a:rPr>
              <a:t>Near-Data Computing</a:t>
            </a:r>
          </a:p>
          <a:p>
            <a:r>
              <a:rPr lang="en-US" sz="2100" dirty="0">
                <a:latin typeface="Tahoma" panose="020B0604030504040204" pitchFamily="34" charset="0"/>
                <a:ea typeface="Tahoma" panose="020B0604030504040204" pitchFamily="34" charset="0"/>
                <a:cs typeface="Tahoma" panose="020B0604030504040204" pitchFamily="34" charset="0"/>
              </a:rPr>
              <a:t>Processing-Using-Memory Systems for Bulk Bitwise Operations</a:t>
            </a:r>
            <a:br>
              <a:rPr lang="en-US" sz="300" dirty="0">
                <a:latin typeface="Tahoma" panose="020B0604030504040204" pitchFamily="34" charset="0"/>
                <a:ea typeface="Tahoma" panose="020B0604030504040204" pitchFamily="34" charset="0"/>
                <a:cs typeface="Tahoma" panose="020B0604030504040204" pitchFamily="34" charset="0"/>
              </a:rPr>
            </a:br>
            <a:endParaRPr lang="en-US" sz="300" dirty="0">
              <a:latin typeface="Tahoma" panose="020B0604030504040204" pitchFamily="34" charset="0"/>
              <a:ea typeface="Tahoma" panose="020B0604030504040204" pitchFamily="34" charset="0"/>
              <a:cs typeface="Tahoma" panose="020B0604030504040204" pitchFamily="34" charset="0"/>
            </a:endParaRPr>
          </a:p>
          <a:p>
            <a:r>
              <a:rPr lang="en-US" sz="2100" dirty="0">
                <a:latin typeface="Tahoma" panose="020B0604030504040204" pitchFamily="34" charset="0"/>
                <a:ea typeface="Tahoma" panose="020B0604030504040204" pitchFamily="34" charset="0"/>
                <a:cs typeface="Tahoma" panose="020B0604030504040204" pitchFamily="34" charset="0"/>
              </a:rPr>
              <a:t>Coffee Break </a:t>
            </a:r>
            <a:br>
              <a:rPr lang="en-US" sz="300" dirty="0">
                <a:latin typeface="Tahoma" panose="020B0604030504040204" pitchFamily="34" charset="0"/>
                <a:ea typeface="Tahoma" panose="020B0604030504040204" pitchFamily="34" charset="0"/>
                <a:cs typeface="Tahoma" panose="020B0604030504040204" pitchFamily="34" charset="0"/>
              </a:rPr>
            </a:br>
            <a:endParaRPr lang="en-US" sz="300" dirty="0">
              <a:latin typeface="Tahoma" panose="020B0604030504040204" pitchFamily="34" charset="0"/>
              <a:ea typeface="Tahoma" panose="020B0604030504040204" pitchFamily="34" charset="0"/>
              <a:cs typeface="Tahoma" panose="020B0604030504040204" pitchFamily="34" charset="0"/>
            </a:endParaRPr>
          </a:p>
          <a:p>
            <a:r>
              <a:rPr lang="en-US" sz="2100" dirty="0" err="1">
                <a:latin typeface="Tahoma" panose="020B0604030504040204" pitchFamily="34" charset="0"/>
                <a:ea typeface="Tahoma" panose="020B0604030504040204" pitchFamily="34" charset="0"/>
                <a:cs typeface="Tahoma" panose="020B0604030504040204" pitchFamily="34" charset="0"/>
              </a:rPr>
              <a:t>Ataberk</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Olgun</a:t>
            </a:r>
            <a:r>
              <a:rPr lang="en-US" sz="2100" dirty="0">
                <a:latin typeface="Tahoma" panose="020B0604030504040204" pitchFamily="34" charset="0"/>
                <a:ea typeface="Tahoma" panose="020B0604030504040204" pitchFamily="34" charset="0"/>
                <a:cs typeface="Tahoma" panose="020B0604030504040204" pitchFamily="34" charset="0"/>
              </a:rPr>
              <a:t>: </a:t>
            </a:r>
            <a:br>
              <a:rPr lang="en-US" sz="2100" dirty="0">
                <a:latin typeface="Tahoma" panose="020B0604030504040204" pitchFamily="34" charset="0"/>
                <a:ea typeface="Tahoma" panose="020B0604030504040204" pitchFamily="34" charset="0"/>
                <a:cs typeface="Tahoma" panose="020B0604030504040204" pitchFamily="34" charset="0"/>
              </a:rPr>
            </a:br>
            <a:r>
              <a:rPr lang="en-US" sz="2100" dirty="0">
                <a:latin typeface="Tahoma" panose="020B0604030504040204" pitchFamily="34" charset="0"/>
                <a:ea typeface="Tahoma" panose="020B0604030504040204" pitchFamily="34" charset="0"/>
                <a:cs typeface="Tahoma" panose="020B0604030504040204" pitchFamily="34" charset="0"/>
              </a:rPr>
              <a:t>Infrastructure for Processing-Using-Memory Research</a:t>
            </a:r>
            <a:br>
              <a:rPr lang="en-US" sz="300" dirty="0">
                <a:latin typeface="Tahoma" panose="020B0604030504040204" pitchFamily="34" charset="0"/>
                <a:ea typeface="Tahoma" panose="020B0604030504040204" pitchFamily="34" charset="0"/>
                <a:cs typeface="Tahoma" panose="020B0604030504040204" pitchFamily="34" charset="0"/>
              </a:rPr>
            </a:br>
            <a:endParaRPr lang="en-US" sz="300" dirty="0">
              <a:latin typeface="Tahoma" panose="020B0604030504040204" pitchFamily="34" charset="0"/>
              <a:ea typeface="Tahoma" panose="020B0604030504040204" pitchFamily="34" charset="0"/>
              <a:cs typeface="Tahoma" panose="020B0604030504040204" pitchFamily="34" charset="0"/>
            </a:endParaRPr>
          </a:p>
          <a:p>
            <a:r>
              <a:rPr lang="en-US" sz="2100" b="1" dirty="0">
                <a:latin typeface="Tahoma" panose="020B0604030504040204" pitchFamily="34" charset="0"/>
                <a:ea typeface="Tahoma" panose="020B0604030504040204" pitchFamily="34" charset="0"/>
                <a:cs typeface="Tahoma" panose="020B0604030504040204" pitchFamily="34" charset="0"/>
              </a:rPr>
              <a:t>Invited Talk by Dr. Christina </a:t>
            </a:r>
            <a:r>
              <a:rPr lang="en-US" sz="2100" b="1" dirty="0" err="1">
                <a:latin typeface="Tahoma" panose="020B0604030504040204" pitchFamily="34" charset="0"/>
                <a:ea typeface="Tahoma" panose="020B0604030504040204" pitchFamily="34" charset="0"/>
                <a:cs typeface="Tahoma" panose="020B0604030504040204" pitchFamily="34" charset="0"/>
              </a:rPr>
              <a:t>Giannoula</a:t>
            </a:r>
            <a:r>
              <a:rPr lang="en-US" sz="2100" b="1" dirty="0">
                <a:latin typeface="Tahoma" panose="020B0604030504040204" pitchFamily="34" charset="0"/>
                <a:ea typeface="Tahoma" panose="020B0604030504040204" pitchFamily="34" charset="0"/>
                <a:cs typeface="Tahoma" panose="020B0604030504040204" pitchFamily="34" charset="0"/>
              </a:rPr>
              <a:t>: </a:t>
            </a:r>
            <a:br>
              <a:rPr lang="en-US" sz="2100" dirty="0">
                <a:latin typeface="Tahoma" panose="020B0604030504040204" pitchFamily="34" charset="0"/>
                <a:ea typeface="Tahoma" panose="020B0604030504040204" pitchFamily="34" charset="0"/>
                <a:cs typeface="Tahoma" panose="020B0604030504040204" pitchFamily="34" charset="0"/>
              </a:rPr>
            </a:br>
            <a:r>
              <a:rPr lang="en-US" sz="2100" dirty="0">
                <a:latin typeface="Tahoma" panose="020B0604030504040204" pitchFamily="34" charset="0"/>
                <a:ea typeface="Tahoma" panose="020B0604030504040204" pitchFamily="34" charset="0"/>
                <a:cs typeface="Tahoma" panose="020B0604030504040204" pitchFamily="34" charset="0"/>
              </a:rPr>
              <a:t>System Software and Libraries for Sparse Computational Kernels </a:t>
            </a:r>
            <a:br>
              <a:rPr lang="en-US" sz="2100" dirty="0">
                <a:latin typeface="Tahoma" panose="020B0604030504040204" pitchFamily="34" charset="0"/>
                <a:ea typeface="Tahoma" panose="020B0604030504040204" pitchFamily="34" charset="0"/>
                <a:cs typeface="Tahoma" panose="020B0604030504040204" pitchFamily="34" charset="0"/>
              </a:rPr>
            </a:br>
            <a:r>
              <a:rPr lang="en-US" sz="2100" dirty="0">
                <a:latin typeface="Tahoma" panose="020B0604030504040204" pitchFamily="34" charset="0"/>
                <a:ea typeface="Tahoma" panose="020B0604030504040204" pitchFamily="34" charset="0"/>
                <a:cs typeface="Tahoma" panose="020B0604030504040204" pitchFamily="34" charset="0"/>
              </a:rPr>
              <a:t>in PIM Architectures</a:t>
            </a:r>
            <a:br>
              <a:rPr lang="en-US" sz="300" dirty="0">
                <a:latin typeface="Tahoma" panose="020B0604030504040204" pitchFamily="34" charset="0"/>
                <a:ea typeface="Tahoma" panose="020B0604030504040204" pitchFamily="34" charset="0"/>
                <a:cs typeface="Tahoma" panose="020B0604030504040204" pitchFamily="34" charset="0"/>
              </a:rPr>
            </a:br>
            <a:endParaRPr lang="en-US" sz="300" dirty="0">
              <a:latin typeface="Tahoma" panose="020B0604030504040204" pitchFamily="34" charset="0"/>
              <a:ea typeface="Tahoma" panose="020B0604030504040204" pitchFamily="34" charset="0"/>
              <a:cs typeface="Tahoma" panose="020B0604030504040204" pitchFamily="34" charset="0"/>
            </a:endParaRPr>
          </a:p>
          <a:p>
            <a:r>
              <a:rPr lang="en-US" sz="2100" dirty="0">
                <a:latin typeface="Tahoma" panose="020B0604030504040204" pitchFamily="34" charset="0"/>
                <a:ea typeface="Tahoma" panose="020B0604030504040204" pitchFamily="34" charset="0"/>
                <a:cs typeface="Tahoma" panose="020B0604030504040204" pitchFamily="34" charset="0"/>
              </a:rPr>
              <a:t>Nika Mansouri </a:t>
            </a:r>
            <a:r>
              <a:rPr lang="en-US" sz="2100" dirty="0" err="1">
                <a:latin typeface="Tahoma" panose="020B0604030504040204" pitchFamily="34" charset="0"/>
                <a:ea typeface="Tahoma" panose="020B0604030504040204" pitchFamily="34" charset="0"/>
                <a:cs typeface="Tahoma" panose="020B0604030504040204" pitchFamily="34" charset="0"/>
              </a:rPr>
              <a:t>Ghiasi</a:t>
            </a:r>
            <a:r>
              <a:rPr lang="en-US" sz="2100" dirty="0">
                <a:latin typeface="Tahoma" panose="020B0604030504040204" pitchFamily="34" charset="0"/>
                <a:ea typeface="Tahoma" panose="020B0604030504040204" pitchFamily="34" charset="0"/>
                <a:cs typeface="Tahoma" panose="020B0604030504040204" pitchFamily="34" charset="0"/>
              </a:rPr>
              <a:t>:</a:t>
            </a:r>
            <a:br>
              <a:rPr lang="en-US" sz="2100" dirty="0">
                <a:latin typeface="Tahoma" panose="020B0604030504040204" pitchFamily="34" charset="0"/>
                <a:ea typeface="Tahoma" panose="020B0604030504040204" pitchFamily="34" charset="0"/>
                <a:cs typeface="Tahoma" panose="020B0604030504040204" pitchFamily="34" charset="0"/>
              </a:rPr>
            </a:br>
            <a:r>
              <a:rPr lang="en-US" sz="2100" dirty="0">
                <a:latin typeface="Tahoma" panose="020B0604030504040204" pitchFamily="34" charset="0"/>
                <a:ea typeface="Tahoma" panose="020B0604030504040204" pitchFamily="34" charset="0"/>
                <a:cs typeface="Tahoma" panose="020B0604030504040204" pitchFamily="34" charset="0"/>
              </a:rPr>
              <a:t>Storage-Centric Computing for Genomics and Metagenomics</a:t>
            </a:r>
          </a:p>
          <a:p>
            <a:endParaRPr lang="en-US" sz="300" dirty="0">
              <a:latin typeface="Tahoma" panose="020B0604030504040204" pitchFamily="34" charset="0"/>
              <a:ea typeface="Tahoma" panose="020B0604030504040204" pitchFamily="34" charset="0"/>
              <a:cs typeface="Tahoma" panose="020B0604030504040204" pitchFamily="34" charset="0"/>
            </a:endParaRPr>
          </a:p>
          <a:p>
            <a:r>
              <a:rPr lang="en-US" sz="2100" dirty="0">
                <a:latin typeface="Tahoma" panose="020B0604030504040204" pitchFamily="34" charset="0"/>
                <a:ea typeface="Tahoma" panose="020B0604030504040204" pitchFamily="34" charset="0"/>
                <a:cs typeface="Tahoma" panose="020B0604030504040204" pitchFamily="34" charset="0"/>
              </a:rPr>
              <a:t>Research Challenges for PIM &amp; Closing Remarks</a:t>
            </a:r>
          </a:p>
        </p:txBody>
      </p:sp>
      <p:sp>
        <p:nvSpPr>
          <p:cNvPr id="4" name="Slide Number Placeholder 3">
            <a:extLst>
              <a:ext uri="{FF2B5EF4-FFF2-40B4-BE49-F238E27FC236}">
                <a16:creationId xmlns:a16="http://schemas.microsoft.com/office/drawing/2014/main" id="{1718CF5E-3525-5BE8-7EE2-34D14BBC1C1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br>
              <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charset="-128"/>
                <a:cs typeface="+mn-cs"/>
              </a:rPr>
            </a:b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charset="-128"/>
              <a:cs typeface="+mn-cs"/>
            </a:endParaRPr>
          </a:p>
        </p:txBody>
      </p:sp>
      <p:sp>
        <p:nvSpPr>
          <p:cNvPr id="5" name="Rounded Rectangle 4">
            <a:extLst>
              <a:ext uri="{FF2B5EF4-FFF2-40B4-BE49-F238E27FC236}">
                <a16:creationId xmlns:a16="http://schemas.microsoft.com/office/drawing/2014/main" id="{B9C3E6E0-AB34-9522-2B18-8795F327D2CD}"/>
              </a:ext>
            </a:extLst>
          </p:cNvPr>
          <p:cNvSpPr/>
          <p:nvPr/>
        </p:nvSpPr>
        <p:spPr bwMode="auto">
          <a:xfrm>
            <a:off x="161354" y="5301208"/>
            <a:ext cx="8803134" cy="864096"/>
          </a:xfrm>
          <a:prstGeom prst="round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pic>
        <p:nvPicPr>
          <p:cNvPr id="6" name="Picture 5" descr="safari.png">
            <a:extLst>
              <a:ext uri="{FF2B5EF4-FFF2-40B4-BE49-F238E27FC236}">
                <a16:creationId xmlns:a16="http://schemas.microsoft.com/office/drawing/2014/main" id="{D537C113-D641-F6CE-129A-32130042A3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917309850"/>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1880" y="0"/>
            <a:ext cx="8610600" cy="908720"/>
          </a:xfrm>
        </p:spPr>
        <p:txBody>
          <a:bodyPr anchor="ctr" anchorCtr="0"/>
          <a:lstStyle/>
          <a:p>
            <a:r>
              <a:rPr lang="en-US" dirty="0"/>
              <a:t>Possible PNM Designs</a:t>
            </a:r>
          </a:p>
        </p:txBody>
      </p:sp>
      <p:sp>
        <p:nvSpPr>
          <p:cNvPr id="7" name="Marcador de número de diapositiva 6"/>
          <p:cNvSpPr>
            <a:spLocks noGrp="1"/>
          </p:cNvSpPr>
          <p:nvPr>
            <p:ph type="sldNum" sz="quarter" idx="11"/>
          </p:nvPr>
        </p:nvSpPr>
        <p:spPr>
          <a:xfrm>
            <a:off x="6781800" y="6324600"/>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panose="020B0600070205080204" pitchFamily="34" charset="-128"/>
              <a:cs typeface="+mn-cs"/>
            </a:endParaRPr>
          </a:p>
        </p:txBody>
      </p:sp>
      <p:grpSp>
        <p:nvGrpSpPr>
          <p:cNvPr id="5" name="Group 4">
            <a:extLst>
              <a:ext uri="{FF2B5EF4-FFF2-40B4-BE49-F238E27FC236}">
                <a16:creationId xmlns:a16="http://schemas.microsoft.com/office/drawing/2014/main" id="{EEA6D513-2C9C-5EA4-0839-4DE6C5D43D4D}"/>
              </a:ext>
            </a:extLst>
          </p:cNvPr>
          <p:cNvGrpSpPr/>
          <p:nvPr/>
        </p:nvGrpSpPr>
        <p:grpSpPr>
          <a:xfrm>
            <a:off x="-25152" y="2911258"/>
            <a:ext cx="9144000" cy="1581912"/>
            <a:chOff x="-25152" y="2911258"/>
            <a:chExt cx="9144000" cy="1581912"/>
          </a:xfrm>
        </p:grpSpPr>
        <p:sp>
          <p:nvSpPr>
            <p:cNvPr id="32" name="Marcador de contenido 2"/>
            <p:cNvSpPr txBox="1">
              <a:spLocks/>
            </p:cNvSpPr>
            <p:nvPr/>
          </p:nvSpPr>
          <p:spPr bwMode="auto">
            <a:xfrm>
              <a:off x="-25152" y="291125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1"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Fixed-function</a:t>
              </a:r>
              <a:r>
                <a:rPr kumimoji="0" lang="en-US" sz="2200" b="1"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units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Hardware/software co-designed PIM for efficiency</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effectLst/>
                  <a:uLnTx/>
                  <a:uFillTx/>
                  <a:latin typeface="Tahoma"/>
                  <a:ea typeface="ヒラギノ角ゴ Pro W3" pitchFamily="-108" charset="-128"/>
                  <a:cs typeface="ヒラギノ角ゴ Pro W3" pitchFamily="-108" charset="-128"/>
                </a:rPr>
                <a:t>E.g. from academia: Mensa for NN Edge Inference</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FF0000"/>
                  </a:solidFill>
                  <a:effectLst/>
                  <a:uLnTx/>
                  <a:uFillTx/>
                  <a:latin typeface="Tahoma"/>
                  <a:ea typeface="ヒラギノ角ゴ Pro W3" pitchFamily="-108" charset="-128"/>
                  <a:cs typeface="ヒラギノ角ゴ Pro W3" pitchFamily="-108" charset="-128"/>
                </a:rPr>
                <a:t>E.g. from industry: Samsung HBM-PIM, SK </a:t>
              </a:r>
              <a:r>
                <a:rPr kumimoji="0" lang="en-US" sz="2000" b="0" i="0" u="none" strike="noStrike" kern="0" cap="none" spc="0" normalizeH="0" baseline="0" noProof="0" dirty="0" err="1">
                  <a:ln>
                    <a:noFill/>
                  </a:ln>
                  <a:solidFill>
                    <a:srgbClr val="FF0000"/>
                  </a:solidFill>
                  <a:effectLst/>
                  <a:uLnTx/>
                  <a:uFillTx/>
                  <a:latin typeface="Tahoma"/>
                  <a:ea typeface="ヒラギノ角ゴ Pro W3" pitchFamily="-108" charset="-128"/>
                  <a:cs typeface="ヒラギノ角ゴ Pro W3" pitchFamily="-108" charset="-128"/>
                </a:rPr>
                <a:t>hynix</a:t>
              </a:r>
              <a:r>
                <a:rPr kumimoji="0" lang="en-US" sz="2000" b="0" i="0" u="none" strike="noStrike" kern="0" cap="none" spc="0" normalizeH="0" baseline="0" noProof="0" dirty="0">
                  <a:ln>
                    <a:noFill/>
                  </a:ln>
                  <a:solidFill>
                    <a:srgbClr val="FF0000"/>
                  </a:solidFill>
                  <a:effectLst/>
                  <a:uLnTx/>
                  <a:uFillTx/>
                  <a:latin typeface="Tahoma"/>
                  <a:ea typeface="ヒラギノ角ゴ Pro W3" pitchFamily="-108" charset="-128"/>
                  <a:cs typeface="ヒラギノ角ゴ Pro W3" pitchFamily="-108" charset="-128"/>
                </a:rPr>
                <a:t> </a:t>
              </a:r>
              <a:r>
                <a:rPr kumimoji="0" lang="en-US" sz="2000" b="0" i="0" u="none" strike="noStrike" kern="0" cap="none" spc="0" normalizeH="0" baseline="0" noProof="0" dirty="0" err="1">
                  <a:ln>
                    <a:noFill/>
                  </a:ln>
                  <a:solidFill>
                    <a:srgbClr val="FF0000"/>
                  </a:solidFill>
                  <a:effectLst/>
                  <a:uLnTx/>
                  <a:uFillTx/>
                  <a:latin typeface="Tahoma"/>
                  <a:ea typeface="ヒラギノ角ゴ Pro W3" pitchFamily="-108" charset="-128"/>
                  <a:cs typeface="ヒラギノ角ゴ Pro W3" pitchFamily="-108" charset="-128"/>
                </a:rPr>
                <a:t>AiM</a:t>
              </a:r>
              <a:endParaRPr kumimoji="0" lang="en-US" sz="2000" b="0" i="0" u="none" strike="noStrike" kern="0" cap="none" spc="0" normalizeH="0" baseline="0" noProof="0" dirty="0">
                <a:ln>
                  <a:noFill/>
                </a:ln>
                <a:solidFill>
                  <a:srgbClr val="FF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40" name="Group 39">
              <a:extLst>
                <a:ext uri="{FF2B5EF4-FFF2-40B4-BE49-F238E27FC236}">
                  <a16:creationId xmlns:a16="http://schemas.microsoft.com/office/drawing/2014/main" id="{87F5753F-84A9-368E-E840-8F74A0388B01}"/>
                </a:ext>
              </a:extLst>
            </p:cNvPr>
            <p:cNvGrpSpPr/>
            <p:nvPr/>
          </p:nvGrpSpPr>
          <p:grpSpPr>
            <a:xfrm>
              <a:off x="7285010" y="2960948"/>
              <a:ext cx="1664208" cy="1466418"/>
              <a:chOff x="7300280" y="3068960"/>
              <a:chExt cx="1664208" cy="1466418"/>
            </a:xfrm>
          </p:grpSpPr>
          <p:sp>
            <p:nvSpPr>
              <p:cNvPr id="11" name="Rounded Rectangle 71"/>
              <p:cNvSpPr/>
              <p:nvPr/>
            </p:nvSpPr>
            <p:spPr>
              <a:xfrm>
                <a:off x="7300280" y="3068960"/>
                <a:ext cx="1664208"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sp>
            <p:nvSpPr>
              <p:cNvPr id="8" name="Rounded Rectangle 81"/>
              <p:cNvSpPr/>
              <p:nvPr/>
            </p:nvSpPr>
            <p:spPr>
              <a:xfrm>
                <a:off x="7423588" y="3175495"/>
                <a:ext cx="1408176" cy="410596"/>
              </a:xfrm>
              <a:prstGeom prst="roundRect">
                <a:avLst/>
              </a:prstGeom>
              <a:solidFill>
                <a:srgbClr val="00B0F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1</a:t>
                </a:r>
              </a:p>
            </p:txBody>
          </p:sp>
          <p:sp>
            <p:nvSpPr>
              <p:cNvPr id="9" name="Rounded Rectangle 82"/>
              <p:cNvSpPr/>
              <p:nvPr/>
            </p:nvSpPr>
            <p:spPr>
              <a:xfrm>
                <a:off x="7422388" y="4027599"/>
                <a:ext cx="1408176" cy="410598"/>
              </a:xfrm>
              <a:prstGeom prst="roundRect">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N</a:t>
                </a:r>
              </a:p>
            </p:txBody>
          </p:sp>
          <p:sp>
            <p:nvSpPr>
              <p:cNvPr id="4" name="CuadroTexto 3"/>
              <p:cNvSpPr txBox="1"/>
              <p:nvPr/>
            </p:nvSpPr>
            <p:spPr>
              <a:xfrm rot="5400000">
                <a:off x="8007866" y="3612341"/>
                <a:ext cx="441146"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s-I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grpSp>
        <p:nvGrpSpPr>
          <p:cNvPr id="6" name="Group 5">
            <a:extLst>
              <a:ext uri="{FF2B5EF4-FFF2-40B4-BE49-F238E27FC236}">
                <a16:creationId xmlns:a16="http://schemas.microsoft.com/office/drawing/2014/main" id="{021E579F-56E3-67FF-97EE-00CC868080F4}"/>
              </a:ext>
            </a:extLst>
          </p:cNvPr>
          <p:cNvGrpSpPr/>
          <p:nvPr/>
        </p:nvGrpSpPr>
        <p:grpSpPr>
          <a:xfrm>
            <a:off x="-25152" y="4941168"/>
            <a:ext cx="9144000" cy="1581912"/>
            <a:chOff x="-25152" y="4941168"/>
            <a:chExt cx="9144000" cy="1581912"/>
          </a:xfrm>
        </p:grpSpPr>
        <p:sp>
          <p:nvSpPr>
            <p:cNvPr id="33" name="Marcador de contenido 2"/>
            <p:cNvSpPr txBox="1">
              <a:spLocks/>
            </p:cNvSpPr>
            <p:nvPr/>
          </p:nvSpPr>
          <p:spPr bwMode="auto">
            <a:xfrm>
              <a:off x="-25152" y="494116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Reconfigurable</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architectures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PNM cores coupled with FPGAs, CGRA</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NERO for Weather Prediction</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Samsung </a:t>
              </a:r>
              <a:r>
                <a:rPr kumimoji="0" lang="en-US" sz="2000" b="0" i="0" u="none" strike="noStrike" kern="0" cap="none" spc="0" normalizeH="0" baseline="0" noProof="0" dirty="0" err="1">
                  <a:ln>
                    <a:noFill/>
                  </a:ln>
                  <a:solidFill>
                    <a:srgbClr val="000000"/>
                  </a:solidFill>
                  <a:effectLst/>
                  <a:uLnTx/>
                  <a:uFillTx/>
                  <a:latin typeface="Tahoma"/>
                  <a:ea typeface="ヒラギノ角ゴ Pro W3" pitchFamily="-108" charset="-128"/>
                  <a:cs typeface="ヒラギノ角ゴ Pro W3" pitchFamily="-108" charset="-128"/>
                </a:rPr>
                <a:t>AxDIMM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10" name="Group 9"/>
            <p:cNvGrpSpPr/>
            <p:nvPr/>
          </p:nvGrpSpPr>
          <p:grpSpPr>
            <a:xfrm>
              <a:off x="7272613" y="4941168"/>
              <a:ext cx="1689003" cy="1466418"/>
              <a:chOff x="3754512" y="4698886"/>
              <a:chExt cx="1689003" cy="1466418"/>
            </a:xfrm>
          </p:grpSpPr>
          <p:sp>
            <p:nvSpPr>
              <p:cNvPr id="25" name="Rounded Rectangle 88"/>
              <p:cNvSpPr/>
              <p:nvPr/>
            </p:nvSpPr>
            <p:spPr>
              <a:xfrm>
                <a:off x="3771011" y="4698886"/>
                <a:ext cx="1665085"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26" name="Group 89"/>
              <p:cNvGrpSpPr/>
              <p:nvPr/>
            </p:nvGrpSpPr>
            <p:grpSpPr>
              <a:xfrm>
                <a:off x="3754512" y="4788440"/>
                <a:ext cx="1689003" cy="1268382"/>
                <a:chOff x="4774667" y="3750799"/>
                <a:chExt cx="2654919" cy="730738"/>
              </a:xfrm>
            </p:grpSpPr>
            <p:sp>
              <p:nvSpPr>
                <p:cNvPr id="27" name="Rounded Rectangle 94"/>
                <p:cNvSpPr/>
                <p:nvPr/>
              </p:nvSpPr>
              <p:spPr>
                <a:xfrm>
                  <a:off x="5014612" y="3750799"/>
                  <a:ext cx="2212432" cy="730738"/>
                </a:xfrm>
                <a:prstGeom prst="roundRect">
                  <a:avLst/>
                </a:prstGeom>
                <a:solidFill>
                  <a:schemeClr val="accent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Tahoma"/>
                    <a:ea typeface="+mn-ea"/>
                    <a:cs typeface="+mn-cs"/>
                  </a:endParaRPr>
                </a:p>
              </p:txBody>
            </p:sp>
            <p:sp>
              <p:nvSpPr>
                <p:cNvPr id="29" name="TextBox 96"/>
                <p:cNvSpPr txBox="1"/>
                <p:nvPr/>
              </p:nvSpPr>
              <p:spPr>
                <a:xfrm>
                  <a:off x="4774667" y="3958225"/>
                  <a:ext cx="2654919" cy="30143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Reconfigurable Accelerator</a:t>
                  </a:r>
                </a:p>
              </p:txBody>
            </p:sp>
          </p:grpSp>
        </p:grpSp>
      </p:grpSp>
      <p:grpSp>
        <p:nvGrpSpPr>
          <p:cNvPr id="3" name="Group 2">
            <a:extLst>
              <a:ext uri="{FF2B5EF4-FFF2-40B4-BE49-F238E27FC236}">
                <a16:creationId xmlns:a16="http://schemas.microsoft.com/office/drawing/2014/main" id="{B5D277D6-093D-0C49-0A7E-6E5FDF9091F2}"/>
              </a:ext>
            </a:extLst>
          </p:cNvPr>
          <p:cNvGrpSpPr/>
          <p:nvPr/>
        </p:nvGrpSpPr>
        <p:grpSpPr>
          <a:xfrm>
            <a:off x="-25152" y="881348"/>
            <a:ext cx="9144000" cy="1581912"/>
            <a:chOff x="-25152" y="881348"/>
            <a:chExt cx="9144000" cy="1581912"/>
          </a:xfrm>
        </p:grpSpPr>
        <p:sp>
          <p:nvSpPr>
            <p:cNvPr id="34" name="Marcador de contenido 2"/>
            <p:cNvSpPr txBox="1">
              <a:spLocks/>
            </p:cNvSpPr>
            <p:nvPr/>
          </p:nvSpPr>
          <p:spPr bwMode="auto">
            <a:xfrm>
              <a:off x="-25152" y="88134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General-purpose</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programmable cores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Wimpy cores (possibility of running any workload)</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Tesseract PIM for Graph Processing</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UPMEM PIM</a:t>
              </a:r>
            </a:p>
          </p:txBody>
        </p:sp>
        <p:grpSp>
          <p:nvGrpSpPr>
            <p:cNvPr id="39" name="Group 38">
              <a:extLst>
                <a:ext uri="{FF2B5EF4-FFF2-40B4-BE49-F238E27FC236}">
                  <a16:creationId xmlns:a16="http://schemas.microsoft.com/office/drawing/2014/main" id="{DB8BFBE2-8762-C2FC-0709-950D15E27223}"/>
                </a:ext>
              </a:extLst>
            </p:cNvPr>
            <p:cNvGrpSpPr/>
            <p:nvPr/>
          </p:nvGrpSpPr>
          <p:grpSpPr>
            <a:xfrm>
              <a:off x="7283135" y="980728"/>
              <a:ext cx="1667959" cy="1466418"/>
              <a:chOff x="7296529" y="980728"/>
              <a:chExt cx="1667959" cy="1466418"/>
            </a:xfrm>
          </p:grpSpPr>
          <p:sp>
            <p:nvSpPr>
              <p:cNvPr id="16" name="Rounded Rectangle 88"/>
              <p:cNvSpPr/>
              <p:nvPr/>
            </p:nvSpPr>
            <p:spPr>
              <a:xfrm>
                <a:off x="7296529" y="980728"/>
                <a:ext cx="1667959"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36" name="Group 35">
                <a:extLst>
                  <a:ext uri="{FF2B5EF4-FFF2-40B4-BE49-F238E27FC236}">
                    <a16:creationId xmlns:a16="http://schemas.microsoft.com/office/drawing/2014/main" id="{92C53D3A-D172-02EE-CA4C-04FA14B3D6D1}"/>
                  </a:ext>
                </a:extLst>
              </p:cNvPr>
              <p:cNvGrpSpPr/>
              <p:nvPr/>
            </p:nvGrpSpPr>
            <p:grpSpPr>
              <a:xfrm>
                <a:off x="7422388" y="1118073"/>
                <a:ext cx="1409932" cy="1230807"/>
                <a:chOff x="7422388" y="1118073"/>
                <a:chExt cx="1409932" cy="1230807"/>
              </a:xfrm>
            </p:grpSpPr>
            <p:sp>
              <p:nvSpPr>
                <p:cNvPr id="19" name="Rounded Rectangle 95"/>
                <p:cNvSpPr/>
                <p:nvPr/>
              </p:nvSpPr>
              <p:spPr>
                <a:xfrm>
                  <a:off x="7480149" y="2055597"/>
                  <a:ext cx="1291979" cy="293283"/>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ahoma"/>
                      <a:ea typeface="+mn-ea"/>
                      <a:cs typeface="+mn-cs"/>
                    </a:rPr>
                    <a:t>Cache</a:t>
                  </a:r>
                  <a:endParaRPr kumimoji="0" lang="en-US" sz="1100" b="1" i="0" u="none" strike="noStrike" kern="1200" cap="none" spc="0" normalizeH="0" baseline="0" noProof="0" dirty="0">
                    <a:ln>
                      <a:noFill/>
                    </a:ln>
                    <a:solidFill>
                      <a:srgbClr val="000000"/>
                    </a:solidFill>
                    <a:effectLst/>
                    <a:uLnTx/>
                    <a:uFillTx/>
                    <a:latin typeface="Tahoma"/>
                    <a:ea typeface="+mn-ea"/>
                    <a:cs typeface="+mn-cs"/>
                  </a:endParaRPr>
                </a:p>
              </p:txBody>
            </p:sp>
            <p:sp>
              <p:nvSpPr>
                <p:cNvPr id="18" name="Rounded Rectangle 94"/>
                <p:cNvSpPr/>
                <p:nvPr/>
              </p:nvSpPr>
              <p:spPr>
                <a:xfrm>
                  <a:off x="7422388" y="1118073"/>
                  <a:ext cx="1409932" cy="879852"/>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PIM Core</a:t>
                  </a:r>
                </a:p>
              </p:txBody>
            </p:sp>
          </p:grpSp>
        </p:grpSp>
      </p:grpSp>
      <p:sp>
        <p:nvSpPr>
          <p:cNvPr id="12" name="Rectangle 11">
            <a:extLst>
              <a:ext uri="{FF2B5EF4-FFF2-40B4-BE49-F238E27FC236}">
                <a16:creationId xmlns:a16="http://schemas.microsoft.com/office/drawing/2014/main" id="{6FF9E9E0-18D4-0985-5222-058B4FA214CC}"/>
              </a:ext>
            </a:extLst>
          </p:cNvPr>
          <p:cNvSpPr/>
          <p:nvPr/>
        </p:nvSpPr>
        <p:spPr bwMode="auto">
          <a:xfrm>
            <a:off x="-25152" y="908720"/>
            <a:ext cx="9144000" cy="1753535"/>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 name="Rectangle 12">
            <a:extLst>
              <a:ext uri="{FF2B5EF4-FFF2-40B4-BE49-F238E27FC236}">
                <a16:creationId xmlns:a16="http://schemas.microsoft.com/office/drawing/2014/main" id="{4A3B8237-8F6D-F8EC-269E-A1E44C8BA1C7}"/>
              </a:ext>
            </a:extLst>
          </p:cNvPr>
          <p:cNvSpPr/>
          <p:nvPr/>
        </p:nvSpPr>
        <p:spPr bwMode="auto">
          <a:xfrm>
            <a:off x="-25593" y="4682448"/>
            <a:ext cx="9144000" cy="1750633"/>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14" name="Picture 13" descr="safari.png">
            <a:extLst>
              <a:ext uri="{FF2B5EF4-FFF2-40B4-BE49-F238E27FC236}">
                <a16:creationId xmlns:a16="http://schemas.microsoft.com/office/drawing/2014/main" id="{9E1D6BDB-6AE9-45BC-751C-6BB1CF562E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76223390"/>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5B0B81DD-E1C2-B742-9E26-9880117A5BD5}"/>
              </a:ext>
            </a:extLst>
          </p:cNvPr>
          <p:cNvPicPr>
            <a:picLocks noChangeAspect="1"/>
          </p:cNvPicPr>
          <p:nvPr/>
        </p:nvPicPr>
        <p:blipFill>
          <a:blip r:embed="rId2"/>
          <a:stretch>
            <a:fillRect/>
          </a:stretch>
        </p:blipFill>
        <p:spPr>
          <a:xfrm>
            <a:off x="304800" y="928815"/>
            <a:ext cx="8229600" cy="5552821"/>
          </a:xfrm>
          <a:prstGeom prst="rect">
            <a:avLst/>
          </a:prstGeom>
        </p:spPr>
      </p:pic>
      <p:sp>
        <p:nvSpPr>
          <p:cNvPr id="6" name="TextBox 5">
            <a:extLst>
              <a:ext uri="{FF2B5EF4-FFF2-40B4-BE49-F238E27FC236}">
                <a16:creationId xmlns:a16="http://schemas.microsoft.com/office/drawing/2014/main" id="{E2E504B7-DA66-5B4F-B558-31F93F8EC635}"/>
              </a:ext>
            </a:extLst>
          </p:cNvPr>
          <p:cNvSpPr txBox="1"/>
          <p:nvPr/>
        </p:nvSpPr>
        <p:spPr>
          <a:xfrm>
            <a:off x="1403648" y="6525373"/>
            <a:ext cx="7241085" cy="43858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hlinkClick r:id="rId3">
                  <a:extLst>
                    <a:ext uri="{A12FA001-AC4F-418D-AE19-62706E023703}">
                      <ahyp:hlinkClr xmlns:ahyp="http://schemas.microsoft.com/office/drawing/2018/hyperlinkcolor" val="tx"/>
                    </a:ext>
                  </a:extLst>
                </a:hlinkClick>
              </a:rPr>
              <a:t>https://news.samsung.com/global/samsung-develops-industrys-first-high-bandwidth-memory-with-ai-processing-power</a:t>
            </a:r>
            <a:endParaRPr kumimoji="0" lang="en-US" sz="1050" b="0"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endParaRPr>
          </a:p>
        </p:txBody>
      </p:sp>
      <p:sp>
        <p:nvSpPr>
          <p:cNvPr id="7" name="Rounded Rectangle 6">
            <a:extLst>
              <a:ext uri="{FF2B5EF4-FFF2-40B4-BE49-F238E27FC236}">
                <a16:creationId xmlns:a16="http://schemas.microsoft.com/office/drawing/2014/main" id="{2B661DE0-45C9-7F44-A759-0061E543B4F5}"/>
              </a:ext>
            </a:extLst>
          </p:cNvPr>
          <p:cNvSpPr>
            <a:spLocks noChangeArrowheads="1"/>
          </p:cNvSpPr>
          <p:nvPr/>
        </p:nvSpPr>
        <p:spPr bwMode="auto">
          <a:xfrm rot="5400000">
            <a:off x="4762500" y="2019299"/>
            <a:ext cx="228600" cy="6096000"/>
          </a:xfrm>
          <a:prstGeom prst="roundRect">
            <a:avLst>
              <a:gd name="adj" fmla="val 16667"/>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8" name="Picture 7" descr="safari.png">
            <a:extLst>
              <a:ext uri="{FF2B5EF4-FFF2-40B4-BE49-F238E27FC236}">
                <a16:creationId xmlns:a16="http://schemas.microsoft.com/office/drawing/2014/main" id="{45E190A0-3444-01FC-4926-20B356209A9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574257702"/>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6" name="Picture 5">
            <a:extLst>
              <a:ext uri="{FF2B5EF4-FFF2-40B4-BE49-F238E27FC236}">
                <a16:creationId xmlns:a16="http://schemas.microsoft.com/office/drawing/2014/main" id="{3D60E39F-21C1-5448-816C-90F49DCB38F1}"/>
              </a:ext>
            </a:extLst>
          </p:cNvPr>
          <p:cNvPicPr>
            <a:picLocks noChangeAspect="1"/>
          </p:cNvPicPr>
          <p:nvPr/>
        </p:nvPicPr>
        <p:blipFill>
          <a:blip r:embed="rId2"/>
          <a:stretch>
            <a:fillRect/>
          </a:stretch>
        </p:blipFill>
        <p:spPr>
          <a:xfrm>
            <a:off x="26894" y="1037868"/>
            <a:ext cx="9144000" cy="3959071"/>
          </a:xfrm>
          <a:prstGeom prst="rect">
            <a:avLst/>
          </a:prstGeom>
        </p:spPr>
      </p:pic>
      <p:pic>
        <p:nvPicPr>
          <p:cNvPr id="7" name="Picture 6">
            <a:extLst>
              <a:ext uri="{FF2B5EF4-FFF2-40B4-BE49-F238E27FC236}">
                <a16:creationId xmlns:a16="http://schemas.microsoft.com/office/drawing/2014/main" id="{4CE8C0CB-6C34-F34A-9020-7FC8E1A932ED}"/>
              </a:ext>
            </a:extLst>
          </p:cNvPr>
          <p:cNvPicPr>
            <a:picLocks noChangeAspect="1"/>
          </p:cNvPicPr>
          <p:nvPr/>
        </p:nvPicPr>
        <p:blipFill>
          <a:blip r:embed="rId3"/>
          <a:stretch>
            <a:fillRect/>
          </a:stretch>
        </p:blipFill>
        <p:spPr>
          <a:xfrm>
            <a:off x="6096000" y="4771635"/>
            <a:ext cx="2438400" cy="1680777"/>
          </a:xfrm>
          <a:prstGeom prst="rect">
            <a:avLst/>
          </a:prstGeom>
        </p:spPr>
      </p:pic>
      <p:pic>
        <p:nvPicPr>
          <p:cNvPr id="5" name="Picture 4" descr="safari.png">
            <a:extLst>
              <a:ext uri="{FF2B5EF4-FFF2-40B4-BE49-F238E27FC236}">
                <a16:creationId xmlns:a16="http://schemas.microsoft.com/office/drawing/2014/main" id="{FC9643C4-4296-CFEC-B523-1529DE3DE38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216120859"/>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5C6AE-F169-1E42-BF25-337084ECB7FA}"/>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DCC3A36B-EFFE-914B-9A09-F852530E53B8}"/>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0F7BE19-F772-FD44-BB35-F14D60FD91B4}"/>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52E1D580-1DF2-C54C-B169-B5F1E5158117}"/>
              </a:ext>
            </a:extLst>
          </p:cNvPr>
          <p:cNvPicPr>
            <a:picLocks noChangeAspect="1"/>
          </p:cNvPicPr>
          <p:nvPr/>
        </p:nvPicPr>
        <p:blipFill>
          <a:blip r:embed="rId2"/>
          <a:stretch>
            <a:fillRect/>
          </a:stretch>
        </p:blipFill>
        <p:spPr>
          <a:xfrm>
            <a:off x="0" y="997527"/>
            <a:ext cx="9144000" cy="4518837"/>
          </a:xfrm>
          <a:prstGeom prst="rect">
            <a:avLst/>
          </a:prstGeom>
        </p:spPr>
      </p:pic>
      <p:pic>
        <p:nvPicPr>
          <p:cNvPr id="6" name="Picture 5">
            <a:extLst>
              <a:ext uri="{FF2B5EF4-FFF2-40B4-BE49-F238E27FC236}">
                <a16:creationId xmlns:a16="http://schemas.microsoft.com/office/drawing/2014/main" id="{0EA7B261-525F-7C43-B805-F1EADF184D4C}"/>
              </a:ext>
            </a:extLst>
          </p:cNvPr>
          <p:cNvPicPr>
            <a:picLocks noChangeAspect="1"/>
          </p:cNvPicPr>
          <p:nvPr/>
        </p:nvPicPr>
        <p:blipFill>
          <a:blip r:embed="rId3"/>
          <a:stretch>
            <a:fillRect/>
          </a:stretch>
        </p:blipFill>
        <p:spPr>
          <a:xfrm>
            <a:off x="6400800" y="5551873"/>
            <a:ext cx="1775114" cy="1223577"/>
          </a:xfrm>
          <a:prstGeom prst="rect">
            <a:avLst/>
          </a:prstGeom>
        </p:spPr>
      </p:pic>
      <p:pic>
        <p:nvPicPr>
          <p:cNvPr id="7" name="Picture 6" descr="safari.png">
            <a:extLst>
              <a:ext uri="{FF2B5EF4-FFF2-40B4-BE49-F238E27FC236}">
                <a16:creationId xmlns:a16="http://schemas.microsoft.com/office/drawing/2014/main" id="{0B10A55E-097B-88A8-F305-1803AEB813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849130973"/>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5C6AE-F169-1E42-BF25-337084ECB7FA}"/>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DCC3A36B-EFFE-914B-9A09-F852530E53B8}"/>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0F7BE19-F772-FD44-BB35-F14D60FD91B4}"/>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6" name="Picture 5">
            <a:extLst>
              <a:ext uri="{FF2B5EF4-FFF2-40B4-BE49-F238E27FC236}">
                <a16:creationId xmlns:a16="http://schemas.microsoft.com/office/drawing/2014/main" id="{0EA7B261-525F-7C43-B805-F1EADF184D4C}"/>
              </a:ext>
            </a:extLst>
          </p:cNvPr>
          <p:cNvPicPr>
            <a:picLocks noChangeAspect="1"/>
          </p:cNvPicPr>
          <p:nvPr/>
        </p:nvPicPr>
        <p:blipFill>
          <a:blip r:embed="rId2"/>
          <a:stretch>
            <a:fillRect/>
          </a:stretch>
        </p:blipFill>
        <p:spPr>
          <a:xfrm>
            <a:off x="6400800" y="5551873"/>
            <a:ext cx="1775114" cy="1223577"/>
          </a:xfrm>
          <a:prstGeom prst="rect">
            <a:avLst/>
          </a:prstGeom>
        </p:spPr>
      </p:pic>
      <p:pic>
        <p:nvPicPr>
          <p:cNvPr id="7" name="Picture 6">
            <a:extLst>
              <a:ext uri="{FF2B5EF4-FFF2-40B4-BE49-F238E27FC236}">
                <a16:creationId xmlns:a16="http://schemas.microsoft.com/office/drawing/2014/main" id="{829EB899-2C59-8347-87DE-7AEDAE098E0E}"/>
              </a:ext>
            </a:extLst>
          </p:cNvPr>
          <p:cNvPicPr>
            <a:picLocks noChangeAspect="1"/>
          </p:cNvPicPr>
          <p:nvPr/>
        </p:nvPicPr>
        <p:blipFill>
          <a:blip r:embed="rId3"/>
          <a:stretch>
            <a:fillRect/>
          </a:stretch>
        </p:blipFill>
        <p:spPr>
          <a:xfrm>
            <a:off x="0" y="1632245"/>
            <a:ext cx="9144000" cy="3234070"/>
          </a:xfrm>
          <a:prstGeom prst="rect">
            <a:avLst/>
          </a:prstGeom>
        </p:spPr>
      </p:pic>
      <p:pic>
        <p:nvPicPr>
          <p:cNvPr id="5" name="Picture 4" descr="safari.png">
            <a:extLst>
              <a:ext uri="{FF2B5EF4-FFF2-40B4-BE49-F238E27FC236}">
                <a16:creationId xmlns:a16="http://schemas.microsoft.com/office/drawing/2014/main" id="{1464415B-B67D-87B0-A28E-9DFC802E22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199972289"/>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9975B62A-7CF5-E740-B603-F143F946B926}"/>
              </a:ext>
            </a:extLst>
          </p:cNvPr>
          <p:cNvPicPr>
            <a:picLocks noChangeAspect="1"/>
          </p:cNvPicPr>
          <p:nvPr/>
        </p:nvPicPr>
        <p:blipFill>
          <a:blip r:embed="rId2"/>
          <a:stretch>
            <a:fillRect/>
          </a:stretch>
        </p:blipFill>
        <p:spPr>
          <a:xfrm>
            <a:off x="0" y="1026297"/>
            <a:ext cx="9144000" cy="4805405"/>
          </a:xfrm>
          <a:prstGeom prst="rect">
            <a:avLst/>
          </a:prstGeom>
        </p:spPr>
      </p:pic>
      <p:pic>
        <p:nvPicPr>
          <p:cNvPr id="6" name="Picture 5" descr="safari.png">
            <a:extLst>
              <a:ext uri="{FF2B5EF4-FFF2-40B4-BE49-F238E27FC236}">
                <a16:creationId xmlns:a16="http://schemas.microsoft.com/office/drawing/2014/main" id="{D7799175-AE01-C541-3153-4E9D9F4A5A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12070392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C49EE-1A88-0243-A7DE-08C788E89109}"/>
              </a:ext>
            </a:extLst>
          </p:cNvPr>
          <p:cNvSpPr>
            <a:spLocks noGrp="1"/>
          </p:cNvSpPr>
          <p:nvPr>
            <p:ph type="title"/>
          </p:nvPr>
        </p:nvSpPr>
        <p:spPr/>
        <p:txBody>
          <a:bodyPr/>
          <a:lstStyle/>
          <a:p>
            <a:r>
              <a:rPr lang="en-US" dirty="0"/>
              <a:t>Accelerating Neural Network Inference</a:t>
            </a:r>
          </a:p>
        </p:txBody>
      </p:sp>
      <p:sp>
        <p:nvSpPr>
          <p:cNvPr id="3" name="Content Placeholder 2">
            <a:extLst>
              <a:ext uri="{FF2B5EF4-FFF2-40B4-BE49-F238E27FC236}">
                <a16:creationId xmlns:a16="http://schemas.microsoft.com/office/drawing/2014/main" id="{9A260743-ABA5-274B-A6DC-99D41985D2A1}"/>
              </a:ext>
            </a:extLst>
          </p:cNvPr>
          <p:cNvSpPr>
            <a:spLocks noGrp="1"/>
          </p:cNvSpPr>
          <p:nvPr>
            <p:ph idx="1"/>
          </p:nvPr>
        </p:nvSpPr>
        <p:spPr>
          <a:xfrm>
            <a:off x="228600" y="1052736"/>
            <a:ext cx="8610600" cy="5195664"/>
          </a:xfrm>
        </p:spPr>
        <p:txBody>
          <a:bodyPr/>
          <a:lstStyle/>
          <a:p>
            <a:r>
              <a:rPr lang="en-US" sz="1800" dirty="0" err="1"/>
              <a:t>Amirali</a:t>
            </a:r>
            <a:r>
              <a:rPr lang="en-US" sz="1800" dirty="0"/>
              <a:t> </a:t>
            </a:r>
            <a:r>
              <a:rPr lang="en-US" sz="1800" dirty="0" err="1"/>
              <a:t>Boroumand</a:t>
            </a:r>
            <a:r>
              <a:rPr lang="en-US" sz="1800" dirty="0"/>
              <a:t>, </a:t>
            </a:r>
            <a:r>
              <a:rPr lang="en-US" sz="1800" dirty="0" err="1"/>
              <a:t>Saugata</a:t>
            </a:r>
            <a:r>
              <a:rPr lang="en-US" sz="1800" dirty="0"/>
              <a:t> Ghose, </a:t>
            </a:r>
            <a:r>
              <a:rPr lang="en-US" sz="1800" dirty="0" err="1"/>
              <a:t>Berkin</a:t>
            </a:r>
            <a:r>
              <a:rPr lang="en-US" sz="1800" dirty="0"/>
              <a:t> Akin, Ravi Narayanaswami, Geraldo F. Oliveira, </a:t>
            </a:r>
            <a:r>
              <a:rPr lang="en-US" sz="1800" dirty="0" err="1"/>
              <a:t>Xiaoyu</a:t>
            </a:r>
            <a:r>
              <a:rPr lang="en-US" sz="1800" dirty="0"/>
              <a:t> Ma, Eric </a:t>
            </a:r>
            <a:r>
              <a:rPr lang="en-US" sz="1800" dirty="0" err="1"/>
              <a:t>Shiu</a:t>
            </a:r>
            <a:r>
              <a:rPr lang="en-US" sz="1800" dirty="0"/>
              <a:t>,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"Google Neural Network Models for Edge Devices: Analyzing and Mitigating Machine Learning Inference Bottlenecks"</a:t>
            </a:r>
            <a:br>
              <a:rPr lang="en-US" sz="1800" dirty="0">
                <a:solidFill>
                  <a:srgbClr val="0000FF"/>
                </a:solidFill>
              </a:rPr>
            </a:br>
            <a:r>
              <a:rPr lang="en-US" sz="1800" i="1" dirty="0"/>
              <a:t>Proceedings of the </a:t>
            </a:r>
            <a:r>
              <a:rPr lang="en-US" sz="1800" i="1" dirty="0">
                <a:hlinkClick r:id="rId3"/>
              </a:rPr>
              <a:t>30th International Conference on Parallel Architectures and Compilation Techniques</a:t>
            </a:r>
            <a:r>
              <a:rPr lang="en-US" sz="1800" i="1" dirty="0"/>
              <a:t> (</a:t>
            </a:r>
            <a:r>
              <a:rPr lang="en-US" sz="1800" b="1" i="1" dirty="0"/>
              <a:t>PACT</a:t>
            </a:r>
            <a:r>
              <a:rPr lang="en-US" sz="1800" i="1" dirty="0"/>
              <a:t>)</a:t>
            </a:r>
            <a:r>
              <a:rPr lang="en-US" sz="1800" dirty="0"/>
              <a:t>, Virtual, September 2021.</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Talk Video</a:t>
            </a:r>
            <a:r>
              <a:rPr lang="en-US" sz="1800" dirty="0"/>
              <a:t> (14 minutes)]</a:t>
            </a:r>
          </a:p>
          <a:p>
            <a:pPr marL="0" indent="0">
              <a:buNone/>
            </a:pPr>
            <a:br>
              <a:rPr lang="en-US" sz="1800" dirty="0"/>
            </a:br>
            <a:br>
              <a:rPr lang="en-US" sz="1800" dirty="0"/>
            </a:br>
            <a:br>
              <a:rPr lang="en-US" sz="1800" dirty="0"/>
            </a:br>
            <a:br>
              <a:rPr lang="en-US" sz="1800" dirty="0"/>
            </a:br>
            <a:endParaRPr lang="en-US" sz="1800" dirty="0"/>
          </a:p>
          <a:p>
            <a:pPr marL="0" indent="0">
              <a:buNone/>
            </a:pPr>
            <a:br>
              <a:rPr lang="en-US" sz="1800" dirty="0"/>
            </a:br>
            <a:br>
              <a:rPr lang="en-US" sz="1800" dirty="0"/>
            </a:br>
            <a:endParaRPr lang="en-US" sz="1800" dirty="0"/>
          </a:p>
        </p:txBody>
      </p:sp>
      <p:sp>
        <p:nvSpPr>
          <p:cNvPr id="4" name="Slide Number Placeholder 3">
            <a:extLst>
              <a:ext uri="{FF2B5EF4-FFF2-40B4-BE49-F238E27FC236}">
                <a16:creationId xmlns:a16="http://schemas.microsoft.com/office/drawing/2014/main" id="{D80A2729-1732-2046-89F9-FA4DB169A5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E5F50240-ACFE-DB4C-B85E-0E66A9F6E112}"/>
              </a:ext>
            </a:extLst>
          </p:cNvPr>
          <p:cNvPicPr>
            <a:picLocks noChangeAspect="1"/>
          </p:cNvPicPr>
          <p:nvPr/>
        </p:nvPicPr>
        <p:blipFill>
          <a:blip r:embed="rId7"/>
          <a:stretch>
            <a:fillRect/>
          </a:stretch>
        </p:blipFill>
        <p:spPr>
          <a:xfrm>
            <a:off x="0" y="3794547"/>
            <a:ext cx="9144000" cy="1794693"/>
          </a:xfrm>
          <a:prstGeom prst="rect">
            <a:avLst/>
          </a:prstGeom>
        </p:spPr>
      </p:pic>
      <p:pic>
        <p:nvPicPr>
          <p:cNvPr id="5" name="Picture 4" descr="safari.png">
            <a:extLst>
              <a:ext uri="{FF2B5EF4-FFF2-40B4-BE49-F238E27FC236}">
                <a16:creationId xmlns:a16="http://schemas.microsoft.com/office/drawing/2014/main" id="{B7C4B4A4-026F-F38B-3272-13A7D00A4FB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760092009"/>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AB73D-7CEF-E15A-0830-2D489B4C97CC}"/>
              </a:ext>
            </a:extLst>
          </p:cNvPr>
          <p:cNvSpPr>
            <a:spLocks noGrp="1"/>
          </p:cNvSpPr>
          <p:nvPr>
            <p:ph type="title"/>
          </p:nvPr>
        </p:nvSpPr>
        <p:spPr/>
        <p:txBody>
          <a:bodyPr/>
          <a:lstStyle/>
          <a:p>
            <a:r>
              <a:rPr lang="en-US" sz="3200" dirty="0"/>
              <a:t>Samsung PNM Solutions for Generative AI (2023)</a:t>
            </a:r>
          </a:p>
        </p:txBody>
      </p:sp>
      <p:sp>
        <p:nvSpPr>
          <p:cNvPr id="3" name="Content Placeholder 2">
            <a:extLst>
              <a:ext uri="{FF2B5EF4-FFF2-40B4-BE49-F238E27FC236}">
                <a16:creationId xmlns:a16="http://schemas.microsoft.com/office/drawing/2014/main" id="{B57D92A3-B6B3-1C38-3FE6-5C94ADA94B5C}"/>
              </a:ext>
            </a:extLst>
          </p:cNvPr>
          <p:cNvSpPr>
            <a:spLocks noGrp="1"/>
          </p:cNvSpPr>
          <p:nvPr>
            <p:ph idx="1"/>
          </p:nvPr>
        </p:nvSpPr>
        <p:spPr/>
        <p:txBody>
          <a:bodyPr/>
          <a:lstStyle/>
          <a:p>
            <a:r>
              <a:rPr lang="en-US" dirty="0"/>
              <a:t>Main target: </a:t>
            </a:r>
            <a:r>
              <a:rPr lang="en-US" dirty="0">
                <a:solidFill>
                  <a:srgbClr val="FF0000"/>
                </a:solidFill>
              </a:rPr>
              <a:t>transformer</a:t>
            </a:r>
            <a:r>
              <a:rPr lang="en-US" dirty="0"/>
              <a:t> decoders used in </a:t>
            </a:r>
            <a:r>
              <a:rPr lang="en-US" dirty="0" err="1">
                <a:solidFill>
                  <a:srgbClr val="FF0000"/>
                </a:solidFill>
              </a:rPr>
              <a:t>ChatGPT</a:t>
            </a:r>
            <a:r>
              <a:rPr lang="en-US" dirty="0">
                <a:solidFill>
                  <a:srgbClr val="FF0000"/>
                </a:solidFill>
              </a:rPr>
              <a:t>, GPT-3</a:t>
            </a:r>
          </a:p>
          <a:p>
            <a:pPr lvl="1"/>
            <a:r>
              <a:rPr lang="en-US" dirty="0">
                <a:solidFill>
                  <a:srgbClr val="0000FF"/>
                </a:solidFill>
              </a:rPr>
              <a:t>Compute-bound step</a:t>
            </a:r>
            <a:r>
              <a:rPr lang="en-US" dirty="0"/>
              <a:t>: Summarization </a:t>
            </a:r>
          </a:p>
          <a:p>
            <a:pPr lvl="1"/>
            <a:r>
              <a:rPr lang="en-US" dirty="0">
                <a:solidFill>
                  <a:srgbClr val="0000FF"/>
                </a:solidFill>
              </a:rPr>
              <a:t>Memory-bound step</a:t>
            </a:r>
            <a:r>
              <a:rPr lang="en-US" dirty="0"/>
              <a:t>: Generation</a:t>
            </a:r>
          </a:p>
          <a:p>
            <a:pPr lvl="2"/>
            <a:r>
              <a:rPr lang="en-US" dirty="0"/>
              <a:t>Most of the execution time is spent on the </a:t>
            </a:r>
            <a:r>
              <a:rPr lang="en-US" dirty="0">
                <a:solidFill>
                  <a:srgbClr val="FF0000"/>
                </a:solidFill>
              </a:rPr>
              <a:t>memory copy</a:t>
            </a:r>
            <a:r>
              <a:rPr lang="en-US" dirty="0"/>
              <a:t> from the </a:t>
            </a:r>
            <a:r>
              <a:rPr lang="en-US" dirty="0">
                <a:solidFill>
                  <a:srgbClr val="FF0000"/>
                </a:solidFill>
              </a:rPr>
              <a:t>host CPU memory </a:t>
            </a:r>
            <a:r>
              <a:rPr lang="en-US" dirty="0"/>
              <a:t>to the </a:t>
            </a:r>
            <a:r>
              <a:rPr lang="en-US" dirty="0">
                <a:solidFill>
                  <a:srgbClr val="FF0000"/>
                </a:solidFill>
              </a:rPr>
              <a:t>CPU memory</a:t>
            </a:r>
            <a:br>
              <a:rPr lang="en-US" dirty="0"/>
            </a:br>
            <a:endParaRPr lang="en-US" dirty="0"/>
          </a:p>
          <a:p>
            <a:r>
              <a:rPr lang="en-US" dirty="0">
                <a:solidFill>
                  <a:srgbClr val="FF0000"/>
                </a:solidFill>
              </a:rPr>
              <a:t>GEMV</a:t>
            </a:r>
            <a:r>
              <a:rPr lang="en-US" dirty="0"/>
              <a:t> portion can be </a:t>
            </a:r>
            <a:r>
              <a:rPr lang="en-US" dirty="0">
                <a:solidFill>
                  <a:srgbClr val="FF0000"/>
                </a:solidFill>
              </a:rPr>
              <a:t>60%-80% of total generation latency</a:t>
            </a:r>
            <a:r>
              <a:rPr lang="en-US" dirty="0"/>
              <a:t>, which is the target of PIM/PNM</a:t>
            </a:r>
          </a:p>
        </p:txBody>
      </p:sp>
      <p:sp>
        <p:nvSpPr>
          <p:cNvPr id="4" name="Slide Number Placeholder 3">
            <a:extLst>
              <a:ext uri="{FF2B5EF4-FFF2-40B4-BE49-F238E27FC236}">
                <a16:creationId xmlns:a16="http://schemas.microsoft.com/office/drawing/2014/main" id="{42F0B4E3-5F1C-220D-3AC9-796DCEB3B940}"/>
              </a:ext>
            </a:extLst>
          </p:cNvPr>
          <p:cNvSpPr>
            <a:spLocks noGrp="1"/>
          </p:cNvSpPr>
          <p:nvPr>
            <p:ph type="sldNum" sz="quarter" idx="11"/>
          </p:nvPr>
        </p:nvSpPr>
        <p:spPr/>
        <p:txBody>
          <a:bodyPr/>
          <a:lstStyle/>
          <a:p>
            <a:pPr>
              <a:defRPr/>
            </a:pPr>
            <a:fld id="{696CF17A-3047-224B-BC46-DD606BE3B229}" type="slidenum">
              <a:rPr lang="en-US" altLang="en-US" smtClean="0"/>
              <a:pPr>
                <a:defRPr/>
              </a:pPr>
              <a:t>80</a:t>
            </a:fld>
            <a:endParaRPr lang="en-US" altLang="en-US"/>
          </a:p>
        </p:txBody>
      </p:sp>
      <p:grpSp>
        <p:nvGrpSpPr>
          <p:cNvPr id="9" name="Group 8">
            <a:extLst>
              <a:ext uri="{FF2B5EF4-FFF2-40B4-BE49-F238E27FC236}">
                <a16:creationId xmlns:a16="http://schemas.microsoft.com/office/drawing/2014/main" id="{C592A354-A654-D4FE-AA1C-9AE8DF1C3726}"/>
              </a:ext>
            </a:extLst>
          </p:cNvPr>
          <p:cNvGrpSpPr/>
          <p:nvPr/>
        </p:nvGrpSpPr>
        <p:grpSpPr>
          <a:xfrm>
            <a:off x="217463" y="4070896"/>
            <a:ext cx="8781082" cy="2266085"/>
            <a:chOff x="217463" y="4070896"/>
            <a:chExt cx="8781082" cy="2266085"/>
          </a:xfrm>
        </p:grpSpPr>
        <p:pic>
          <p:nvPicPr>
            <p:cNvPr id="6" name="Picture 5">
              <a:extLst>
                <a:ext uri="{FF2B5EF4-FFF2-40B4-BE49-F238E27FC236}">
                  <a16:creationId xmlns:a16="http://schemas.microsoft.com/office/drawing/2014/main" id="{9EF907C9-0529-F0A7-D674-BC346E9C35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463" y="4070896"/>
              <a:ext cx="8781082" cy="2266085"/>
            </a:xfrm>
            <a:prstGeom prst="rect">
              <a:avLst/>
            </a:prstGeom>
          </p:spPr>
        </p:pic>
        <p:sp>
          <p:nvSpPr>
            <p:cNvPr id="7" name="Rectangle 6">
              <a:extLst>
                <a:ext uri="{FF2B5EF4-FFF2-40B4-BE49-F238E27FC236}">
                  <a16:creationId xmlns:a16="http://schemas.microsoft.com/office/drawing/2014/main" id="{A34ECD42-2A8C-6832-F4B3-77F1973FEDD2}"/>
                </a:ext>
              </a:extLst>
            </p:cNvPr>
            <p:cNvSpPr/>
            <p:nvPr/>
          </p:nvSpPr>
          <p:spPr bwMode="auto">
            <a:xfrm>
              <a:off x="1691680" y="5203938"/>
              <a:ext cx="5832648" cy="396564"/>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grpSp>
      <p:sp>
        <p:nvSpPr>
          <p:cNvPr id="8" name="TextBox 7">
            <a:extLst>
              <a:ext uri="{FF2B5EF4-FFF2-40B4-BE49-F238E27FC236}">
                <a16:creationId xmlns:a16="http://schemas.microsoft.com/office/drawing/2014/main" id="{DADB1347-CA42-5E6B-2198-99C0A982032A}"/>
              </a:ext>
            </a:extLst>
          </p:cNvPr>
          <p:cNvSpPr txBox="1"/>
          <p:nvPr/>
        </p:nvSpPr>
        <p:spPr>
          <a:xfrm>
            <a:off x="3832792" y="6522107"/>
            <a:ext cx="1550424" cy="25391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050" b="0" i="0" u="none" strike="noStrike" dirty="0">
                <a:effectLst/>
              </a:rPr>
              <a:t>[J. H. Kim+ HC, 2023]</a:t>
            </a:r>
            <a:r>
              <a:rPr kumimoji="0" lang="en-US" sz="1050" b="0" i="0" u="none" strike="noStrike" kern="1200" cap="none" spc="0" normalizeH="0" baseline="0" noProof="0" dirty="0">
                <a:ln>
                  <a:noFill/>
                </a:ln>
                <a:effectLst/>
                <a:uLnTx/>
                <a:uFillTx/>
                <a:ea typeface="ＭＳ Ｐゴシック" panose="020B0600070205080204" pitchFamily="34" charset="-128"/>
                <a:cs typeface="+mn-cs"/>
              </a:rPr>
              <a:t> </a:t>
            </a:r>
          </a:p>
        </p:txBody>
      </p:sp>
      <p:pic>
        <p:nvPicPr>
          <p:cNvPr id="5" name="Picture 4" descr="safari.png">
            <a:extLst>
              <a:ext uri="{FF2B5EF4-FFF2-40B4-BE49-F238E27FC236}">
                <a16:creationId xmlns:a16="http://schemas.microsoft.com/office/drawing/2014/main" id="{4B6B5611-AD21-97F3-E7AA-D6D21B4F5F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8735715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8A89C-AB96-CA3C-C6F0-BCEC0279C441}"/>
              </a:ext>
            </a:extLst>
          </p:cNvPr>
          <p:cNvSpPr>
            <a:spLocks noGrp="1"/>
          </p:cNvSpPr>
          <p:nvPr>
            <p:ph type="title"/>
          </p:nvPr>
        </p:nvSpPr>
        <p:spPr/>
        <p:txBody>
          <a:bodyPr/>
          <a:lstStyle/>
          <a:p>
            <a:r>
              <a:rPr lang="en-US" dirty="0"/>
              <a:t>Solution I: Samsung’s HBM-PIM (2023)</a:t>
            </a:r>
          </a:p>
        </p:txBody>
      </p:sp>
      <p:sp>
        <p:nvSpPr>
          <p:cNvPr id="3" name="Content Placeholder 2">
            <a:extLst>
              <a:ext uri="{FF2B5EF4-FFF2-40B4-BE49-F238E27FC236}">
                <a16:creationId xmlns:a16="http://schemas.microsoft.com/office/drawing/2014/main" id="{7BFD8E00-C9CC-E234-2E94-065C18534AC6}"/>
              </a:ext>
            </a:extLst>
          </p:cNvPr>
          <p:cNvSpPr>
            <a:spLocks noGrp="1"/>
          </p:cNvSpPr>
          <p:nvPr>
            <p:ph idx="1"/>
          </p:nvPr>
        </p:nvSpPr>
        <p:spPr/>
        <p:txBody>
          <a:bodyPr/>
          <a:lstStyle/>
          <a:p>
            <a:r>
              <a:rPr lang="en-US" dirty="0">
                <a:solidFill>
                  <a:srgbClr val="0000FF"/>
                </a:solidFill>
              </a:rPr>
              <a:t>AMD MI100 GPUs </a:t>
            </a:r>
            <a:r>
              <a:rPr lang="en-US" dirty="0"/>
              <a:t>fabricated with </a:t>
            </a:r>
            <a:r>
              <a:rPr lang="en-US" dirty="0">
                <a:solidFill>
                  <a:srgbClr val="0000FF"/>
                </a:solidFill>
              </a:rPr>
              <a:t>HBM-PIM</a:t>
            </a:r>
          </a:p>
          <a:p>
            <a:endParaRPr lang="en-US" dirty="0"/>
          </a:p>
          <a:p>
            <a:r>
              <a:rPr lang="en-US" dirty="0"/>
              <a:t>Experimental setup: GPT-J (6B, 32 input tokes), single AMD MI100-PIM GPU</a:t>
            </a:r>
          </a:p>
          <a:p>
            <a:endParaRPr lang="en-US" dirty="0"/>
          </a:p>
          <a:p>
            <a:endParaRPr lang="en-US" dirty="0"/>
          </a:p>
          <a:p>
            <a:endParaRPr lang="en-US" dirty="0"/>
          </a:p>
          <a:p>
            <a:endParaRPr lang="en-US" dirty="0"/>
          </a:p>
          <a:p>
            <a:endParaRPr lang="en-US" dirty="0"/>
          </a:p>
          <a:p>
            <a:endParaRPr lang="en-US" dirty="0"/>
          </a:p>
          <a:p>
            <a:pPr marL="0" indent="0">
              <a:buNone/>
            </a:pPr>
            <a:br>
              <a:rPr lang="en-US" dirty="0"/>
            </a:br>
            <a:endParaRPr lang="en-US" sz="1100" dirty="0"/>
          </a:p>
          <a:p>
            <a:r>
              <a:rPr lang="en-US" dirty="0">
                <a:solidFill>
                  <a:srgbClr val="0000FF"/>
                </a:solidFill>
              </a:rPr>
              <a:t>GPT can be accelerated by more than 2x over baseline</a:t>
            </a:r>
          </a:p>
          <a:p>
            <a:endParaRPr lang="en-US" dirty="0"/>
          </a:p>
        </p:txBody>
      </p:sp>
      <p:sp>
        <p:nvSpPr>
          <p:cNvPr id="4" name="Slide Number Placeholder 3">
            <a:extLst>
              <a:ext uri="{FF2B5EF4-FFF2-40B4-BE49-F238E27FC236}">
                <a16:creationId xmlns:a16="http://schemas.microsoft.com/office/drawing/2014/main" id="{5A12BE03-0835-2DE0-6598-E088FC15DDFC}"/>
              </a:ext>
            </a:extLst>
          </p:cNvPr>
          <p:cNvSpPr>
            <a:spLocks noGrp="1"/>
          </p:cNvSpPr>
          <p:nvPr>
            <p:ph type="sldNum" sz="quarter" idx="11"/>
          </p:nvPr>
        </p:nvSpPr>
        <p:spPr/>
        <p:txBody>
          <a:bodyPr/>
          <a:lstStyle/>
          <a:p>
            <a:pPr>
              <a:defRPr/>
            </a:pPr>
            <a:fld id="{696CF17A-3047-224B-BC46-DD606BE3B229}" type="slidenum">
              <a:rPr lang="en-US" altLang="en-US" smtClean="0"/>
              <a:pPr>
                <a:defRPr/>
              </a:pPr>
              <a:t>81</a:t>
            </a:fld>
            <a:endParaRPr lang="en-US" altLang="en-US"/>
          </a:p>
        </p:txBody>
      </p:sp>
      <p:pic>
        <p:nvPicPr>
          <p:cNvPr id="8" name="Picture 7">
            <a:extLst>
              <a:ext uri="{FF2B5EF4-FFF2-40B4-BE49-F238E27FC236}">
                <a16:creationId xmlns:a16="http://schemas.microsoft.com/office/drawing/2014/main" id="{21DB4808-D8EC-AAD6-908A-D6FDC2C068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581" y="2780928"/>
            <a:ext cx="8402838" cy="3007537"/>
          </a:xfrm>
          <a:prstGeom prst="rect">
            <a:avLst/>
          </a:prstGeom>
        </p:spPr>
      </p:pic>
      <p:sp>
        <p:nvSpPr>
          <p:cNvPr id="5" name="TextBox 4">
            <a:extLst>
              <a:ext uri="{FF2B5EF4-FFF2-40B4-BE49-F238E27FC236}">
                <a16:creationId xmlns:a16="http://schemas.microsoft.com/office/drawing/2014/main" id="{7B340072-82B4-570C-CF74-B074DA9DA94F}"/>
              </a:ext>
            </a:extLst>
          </p:cNvPr>
          <p:cNvSpPr txBox="1"/>
          <p:nvPr/>
        </p:nvSpPr>
        <p:spPr>
          <a:xfrm>
            <a:off x="3832792" y="6522107"/>
            <a:ext cx="1550424" cy="25391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050" b="0" i="0" u="none" strike="noStrike" dirty="0">
                <a:effectLst/>
              </a:rPr>
              <a:t>[J. H. Kim+ HC, 2023]</a:t>
            </a:r>
            <a:r>
              <a:rPr kumimoji="0" lang="en-US" sz="1050" b="0" i="0" u="none" strike="noStrike" kern="1200" cap="none" spc="0" normalizeH="0" baseline="0" noProof="0" dirty="0">
                <a:ln>
                  <a:noFill/>
                </a:ln>
                <a:effectLst/>
                <a:uLnTx/>
                <a:uFillTx/>
                <a:ea typeface="ＭＳ Ｐゴシック" panose="020B0600070205080204" pitchFamily="34" charset="-128"/>
                <a:cs typeface="+mn-cs"/>
              </a:rPr>
              <a:t> </a:t>
            </a:r>
          </a:p>
        </p:txBody>
      </p:sp>
      <p:pic>
        <p:nvPicPr>
          <p:cNvPr id="6" name="Picture 5" descr="safari.png">
            <a:extLst>
              <a:ext uri="{FF2B5EF4-FFF2-40B4-BE49-F238E27FC236}">
                <a16:creationId xmlns:a16="http://schemas.microsoft.com/office/drawing/2014/main" id="{D5AA0D87-0F7C-A96E-BF00-56FF7A2081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6143668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8A89C-AB96-CA3C-C6F0-BCEC0279C441}"/>
              </a:ext>
            </a:extLst>
          </p:cNvPr>
          <p:cNvSpPr>
            <a:spLocks noGrp="1"/>
          </p:cNvSpPr>
          <p:nvPr>
            <p:ph type="title"/>
          </p:nvPr>
        </p:nvSpPr>
        <p:spPr/>
        <p:txBody>
          <a:bodyPr/>
          <a:lstStyle/>
          <a:p>
            <a:r>
              <a:rPr lang="en-US" sz="3600" dirty="0"/>
              <a:t>Solution II: Samsung’s LPDDR-PIM (2023)</a:t>
            </a:r>
          </a:p>
        </p:txBody>
      </p:sp>
      <p:sp>
        <p:nvSpPr>
          <p:cNvPr id="3" name="Content Placeholder 2">
            <a:extLst>
              <a:ext uri="{FF2B5EF4-FFF2-40B4-BE49-F238E27FC236}">
                <a16:creationId xmlns:a16="http://schemas.microsoft.com/office/drawing/2014/main" id="{7BFD8E00-C9CC-E234-2E94-065C18534AC6}"/>
              </a:ext>
            </a:extLst>
          </p:cNvPr>
          <p:cNvSpPr>
            <a:spLocks noGrp="1"/>
          </p:cNvSpPr>
          <p:nvPr>
            <p:ph idx="1"/>
          </p:nvPr>
        </p:nvSpPr>
        <p:spPr>
          <a:xfrm>
            <a:off x="12576" y="1043589"/>
            <a:ext cx="9167936" cy="5193723"/>
          </a:xfrm>
        </p:spPr>
        <p:txBody>
          <a:bodyPr/>
          <a:lstStyle/>
          <a:p>
            <a:r>
              <a:rPr lang="en-US" dirty="0">
                <a:solidFill>
                  <a:srgbClr val="0000FF"/>
                </a:solidFill>
              </a:rPr>
              <a:t>PIM for on-device generative AI</a:t>
            </a:r>
          </a:p>
          <a:p>
            <a:pPr lvl="1"/>
            <a:r>
              <a:rPr lang="en-US" dirty="0"/>
              <a:t>Datacenter </a:t>
            </a:r>
            <a:r>
              <a:rPr lang="en-US" dirty="0">
                <a:solidFill>
                  <a:srgbClr val="FF0000"/>
                </a:solidFill>
              </a:rPr>
              <a:t>costs</a:t>
            </a:r>
            <a:r>
              <a:rPr lang="en-US" dirty="0"/>
              <a:t> and </a:t>
            </a:r>
            <a:r>
              <a:rPr lang="en-US" dirty="0">
                <a:solidFill>
                  <a:srgbClr val="FF0000"/>
                </a:solidFill>
              </a:rPr>
              <a:t>power consumption </a:t>
            </a:r>
            <a:r>
              <a:rPr lang="en-US" dirty="0"/>
              <a:t>are increasing due to the </a:t>
            </a:r>
            <a:r>
              <a:rPr lang="en-US" dirty="0">
                <a:solidFill>
                  <a:srgbClr val="FF0000"/>
                </a:solidFill>
              </a:rPr>
              <a:t>growing demand for cloud AI</a:t>
            </a:r>
            <a:br>
              <a:rPr lang="en-US" dirty="0">
                <a:solidFill>
                  <a:srgbClr val="FF0000"/>
                </a:solidFill>
              </a:rPr>
            </a:br>
            <a:endParaRPr lang="en-US" dirty="0"/>
          </a:p>
          <a:p>
            <a:r>
              <a:rPr lang="en-US" dirty="0">
                <a:solidFill>
                  <a:srgbClr val="0000FF"/>
                </a:solidFill>
              </a:rPr>
              <a:t>LPDDR-PIM</a:t>
            </a:r>
            <a:r>
              <a:rPr lang="en-US" dirty="0"/>
              <a:t> improves </a:t>
            </a:r>
            <a:r>
              <a:rPr lang="en-US" dirty="0">
                <a:solidFill>
                  <a:srgbClr val="0000FF"/>
                </a:solidFill>
              </a:rPr>
              <a:t>battery life </a:t>
            </a:r>
            <a:r>
              <a:rPr lang="en-US" dirty="0"/>
              <a:t>by preventing memory over-provisioning just for bandwidth</a:t>
            </a:r>
          </a:p>
          <a:p>
            <a:endParaRPr lang="en-US" dirty="0"/>
          </a:p>
          <a:p>
            <a:endParaRPr lang="en-US" dirty="0"/>
          </a:p>
          <a:p>
            <a:endParaRPr lang="en-US" dirty="0"/>
          </a:p>
          <a:p>
            <a:endParaRPr lang="en-US" dirty="0"/>
          </a:p>
          <a:p>
            <a:endParaRPr lang="en-US" dirty="0"/>
          </a:p>
          <a:p>
            <a:endParaRPr lang="en-US" dirty="0"/>
          </a:p>
          <a:p>
            <a:r>
              <a:rPr lang="en-US" dirty="0"/>
              <a:t>4.47x </a:t>
            </a:r>
            <a:r>
              <a:rPr lang="en-US" dirty="0">
                <a:solidFill>
                  <a:srgbClr val="FF0000"/>
                </a:solidFill>
              </a:rPr>
              <a:t>performance gains </a:t>
            </a:r>
            <a:r>
              <a:rPr lang="en-US" dirty="0"/>
              <a:t>and 70.6% </a:t>
            </a:r>
            <a:r>
              <a:rPr lang="en-US" dirty="0">
                <a:solidFill>
                  <a:srgbClr val="FF0000"/>
                </a:solidFill>
              </a:rPr>
              <a:t>energy reduction </a:t>
            </a:r>
            <a:r>
              <a:rPr lang="en-US" dirty="0"/>
              <a:t>in GPT-2</a:t>
            </a:r>
          </a:p>
        </p:txBody>
      </p:sp>
      <p:sp>
        <p:nvSpPr>
          <p:cNvPr id="4" name="Slide Number Placeholder 3">
            <a:extLst>
              <a:ext uri="{FF2B5EF4-FFF2-40B4-BE49-F238E27FC236}">
                <a16:creationId xmlns:a16="http://schemas.microsoft.com/office/drawing/2014/main" id="{5A12BE03-0835-2DE0-6598-E088FC15DDFC}"/>
              </a:ext>
            </a:extLst>
          </p:cNvPr>
          <p:cNvSpPr>
            <a:spLocks noGrp="1"/>
          </p:cNvSpPr>
          <p:nvPr>
            <p:ph type="sldNum" sz="quarter" idx="11"/>
          </p:nvPr>
        </p:nvSpPr>
        <p:spPr/>
        <p:txBody>
          <a:bodyPr/>
          <a:lstStyle/>
          <a:p>
            <a:pPr>
              <a:defRPr/>
            </a:pPr>
            <a:fld id="{696CF17A-3047-224B-BC46-DD606BE3B229}" type="slidenum">
              <a:rPr lang="en-US" altLang="en-US" smtClean="0"/>
              <a:pPr>
                <a:defRPr/>
              </a:pPr>
              <a:t>82</a:t>
            </a:fld>
            <a:endParaRPr lang="en-US" altLang="en-US"/>
          </a:p>
        </p:txBody>
      </p:sp>
      <p:grpSp>
        <p:nvGrpSpPr>
          <p:cNvPr id="12" name="Group 11">
            <a:extLst>
              <a:ext uri="{FF2B5EF4-FFF2-40B4-BE49-F238E27FC236}">
                <a16:creationId xmlns:a16="http://schemas.microsoft.com/office/drawing/2014/main" id="{85B5B3A8-82AF-45D1-F598-FCFEF21CBE5E}"/>
              </a:ext>
            </a:extLst>
          </p:cNvPr>
          <p:cNvGrpSpPr/>
          <p:nvPr/>
        </p:nvGrpSpPr>
        <p:grpSpPr>
          <a:xfrm>
            <a:off x="1691680" y="3573016"/>
            <a:ext cx="6664450" cy="2308252"/>
            <a:chOff x="1691680" y="3573016"/>
            <a:chExt cx="6664450" cy="2308252"/>
          </a:xfrm>
        </p:grpSpPr>
        <p:pic>
          <p:nvPicPr>
            <p:cNvPr id="6" name="Picture 5">
              <a:extLst>
                <a:ext uri="{FF2B5EF4-FFF2-40B4-BE49-F238E27FC236}">
                  <a16:creationId xmlns:a16="http://schemas.microsoft.com/office/drawing/2014/main" id="{378BDB19-5C95-75D6-90D5-535332AC55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80" y="3573016"/>
              <a:ext cx="2230471" cy="2298061"/>
            </a:xfrm>
            <a:prstGeom prst="rect">
              <a:avLst/>
            </a:prstGeom>
          </p:spPr>
        </p:pic>
        <p:pic>
          <p:nvPicPr>
            <p:cNvPr id="8" name="Picture 7">
              <a:extLst>
                <a:ext uri="{FF2B5EF4-FFF2-40B4-BE49-F238E27FC236}">
                  <a16:creationId xmlns:a16="http://schemas.microsoft.com/office/drawing/2014/main" id="{7322EE28-CD1A-B07D-F910-039C144829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3573016"/>
              <a:ext cx="3424090" cy="2308252"/>
            </a:xfrm>
            <a:prstGeom prst="rect">
              <a:avLst/>
            </a:prstGeom>
          </p:spPr>
        </p:pic>
      </p:grpSp>
      <p:grpSp>
        <p:nvGrpSpPr>
          <p:cNvPr id="13" name="Group 12">
            <a:extLst>
              <a:ext uri="{FF2B5EF4-FFF2-40B4-BE49-F238E27FC236}">
                <a16:creationId xmlns:a16="http://schemas.microsoft.com/office/drawing/2014/main" id="{A5158C12-09DC-0511-905E-D57DD0C3F9C0}"/>
              </a:ext>
            </a:extLst>
          </p:cNvPr>
          <p:cNvGrpSpPr/>
          <p:nvPr/>
        </p:nvGrpSpPr>
        <p:grpSpPr>
          <a:xfrm>
            <a:off x="1835696" y="4745526"/>
            <a:ext cx="6480720" cy="1059738"/>
            <a:chOff x="1835696" y="4745526"/>
            <a:chExt cx="6480720" cy="1059738"/>
          </a:xfrm>
        </p:grpSpPr>
        <p:sp>
          <p:nvSpPr>
            <p:cNvPr id="9" name="Rectangle 8">
              <a:extLst>
                <a:ext uri="{FF2B5EF4-FFF2-40B4-BE49-F238E27FC236}">
                  <a16:creationId xmlns:a16="http://schemas.microsoft.com/office/drawing/2014/main" id="{6A1031DD-2242-7F28-C681-28E9444E4623}"/>
                </a:ext>
              </a:extLst>
            </p:cNvPr>
            <p:cNvSpPr/>
            <p:nvPr/>
          </p:nvSpPr>
          <p:spPr bwMode="auto">
            <a:xfrm>
              <a:off x="5593342" y="4794200"/>
              <a:ext cx="2723074" cy="1011064"/>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0" name="Rectangle 9">
              <a:extLst>
                <a:ext uri="{FF2B5EF4-FFF2-40B4-BE49-F238E27FC236}">
                  <a16:creationId xmlns:a16="http://schemas.microsoft.com/office/drawing/2014/main" id="{89CDD8A4-184D-2DFD-AB95-200F84629318}"/>
                </a:ext>
              </a:extLst>
            </p:cNvPr>
            <p:cNvSpPr/>
            <p:nvPr/>
          </p:nvSpPr>
          <p:spPr bwMode="auto">
            <a:xfrm>
              <a:off x="1835696" y="4745526"/>
              <a:ext cx="1973605" cy="339658"/>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grpSp>
      <p:sp>
        <p:nvSpPr>
          <p:cNvPr id="5" name="TextBox 4">
            <a:extLst>
              <a:ext uri="{FF2B5EF4-FFF2-40B4-BE49-F238E27FC236}">
                <a16:creationId xmlns:a16="http://schemas.microsoft.com/office/drawing/2014/main" id="{2F9F671F-F57F-EE35-177E-B3A0DCD0F9DC}"/>
              </a:ext>
            </a:extLst>
          </p:cNvPr>
          <p:cNvSpPr txBox="1"/>
          <p:nvPr/>
        </p:nvSpPr>
        <p:spPr>
          <a:xfrm>
            <a:off x="3832792" y="6522107"/>
            <a:ext cx="1550424" cy="25391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050" b="0" i="0" u="none" strike="noStrike" dirty="0">
                <a:effectLst/>
              </a:rPr>
              <a:t>[J. H. Kim+ HC, 2023]</a:t>
            </a:r>
            <a:r>
              <a:rPr kumimoji="0" lang="en-US" sz="1050" b="0" i="0" u="none" strike="noStrike" kern="1200" cap="none" spc="0" normalizeH="0" baseline="0" noProof="0" dirty="0">
                <a:ln>
                  <a:noFill/>
                </a:ln>
                <a:effectLst/>
                <a:uLnTx/>
                <a:uFillTx/>
                <a:ea typeface="ＭＳ Ｐゴシック" panose="020B0600070205080204" pitchFamily="34" charset="-128"/>
                <a:cs typeface="+mn-cs"/>
              </a:rPr>
              <a:t> </a:t>
            </a:r>
          </a:p>
        </p:txBody>
      </p:sp>
      <p:pic>
        <p:nvPicPr>
          <p:cNvPr id="7" name="Picture 6" descr="safari.png">
            <a:extLst>
              <a:ext uri="{FF2B5EF4-FFF2-40B4-BE49-F238E27FC236}">
                <a16:creationId xmlns:a16="http://schemas.microsoft.com/office/drawing/2014/main" id="{02B7F9D5-12B9-1778-76F4-3FFD203FB2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9834348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8A89C-AB96-CA3C-C6F0-BCEC0279C441}"/>
              </a:ext>
            </a:extLst>
          </p:cNvPr>
          <p:cNvSpPr>
            <a:spLocks noGrp="1"/>
          </p:cNvSpPr>
          <p:nvPr>
            <p:ph type="title"/>
          </p:nvPr>
        </p:nvSpPr>
        <p:spPr/>
        <p:txBody>
          <a:bodyPr/>
          <a:lstStyle/>
          <a:p>
            <a:r>
              <a:rPr lang="en-US" sz="3600" dirty="0"/>
              <a:t>Solution III: Samsung’s CXL-PNM (2023)</a:t>
            </a:r>
          </a:p>
        </p:txBody>
      </p:sp>
      <p:sp>
        <p:nvSpPr>
          <p:cNvPr id="3" name="Content Placeholder 2">
            <a:extLst>
              <a:ext uri="{FF2B5EF4-FFF2-40B4-BE49-F238E27FC236}">
                <a16:creationId xmlns:a16="http://schemas.microsoft.com/office/drawing/2014/main" id="{7BFD8E00-C9CC-E234-2E94-065C18534AC6}"/>
              </a:ext>
            </a:extLst>
          </p:cNvPr>
          <p:cNvSpPr>
            <a:spLocks noGrp="1"/>
          </p:cNvSpPr>
          <p:nvPr>
            <p:ph idx="1"/>
          </p:nvPr>
        </p:nvSpPr>
        <p:spPr>
          <a:xfrm>
            <a:off x="84584" y="997527"/>
            <a:ext cx="9527976" cy="5193723"/>
          </a:xfrm>
        </p:spPr>
        <p:txBody>
          <a:bodyPr/>
          <a:lstStyle/>
          <a:p>
            <a:r>
              <a:rPr lang="en-US" dirty="0"/>
              <a:t>A </a:t>
            </a:r>
            <a:r>
              <a:rPr lang="en-US" dirty="0">
                <a:solidFill>
                  <a:srgbClr val="0000FF"/>
                </a:solidFill>
              </a:rPr>
              <a:t>CXL-based processing-near-memory </a:t>
            </a:r>
            <a:r>
              <a:rPr lang="en-US" dirty="0"/>
              <a:t>solution</a:t>
            </a:r>
          </a:p>
          <a:p>
            <a:pPr lvl="1"/>
            <a:r>
              <a:rPr lang="en-US" dirty="0"/>
              <a:t>Improves </a:t>
            </a:r>
            <a:r>
              <a:rPr lang="en-US" dirty="0">
                <a:solidFill>
                  <a:srgbClr val="0000FF"/>
                </a:solidFill>
              </a:rPr>
              <a:t>capacity</a:t>
            </a:r>
            <a:r>
              <a:rPr lang="en-US" dirty="0"/>
              <a:t>, </a:t>
            </a:r>
            <a:r>
              <a:rPr lang="en-US" dirty="0">
                <a:solidFill>
                  <a:srgbClr val="0000FF"/>
                </a:solidFill>
              </a:rPr>
              <a:t>bandwidth</a:t>
            </a:r>
            <a:r>
              <a:rPr lang="en-US" dirty="0"/>
              <a:t>, and </a:t>
            </a:r>
            <a:r>
              <a:rPr lang="en-US" dirty="0">
                <a:solidFill>
                  <a:srgbClr val="0000FF"/>
                </a:solidFill>
              </a:rPr>
              <a:t>power</a:t>
            </a:r>
            <a:r>
              <a:rPr lang="en-US" dirty="0"/>
              <a:t> </a:t>
            </a:r>
          </a:p>
          <a:p>
            <a:pPr lvl="1"/>
            <a:r>
              <a:rPr lang="en-US" dirty="0"/>
              <a:t>Large-scale large-language models are often </a:t>
            </a:r>
            <a:r>
              <a:rPr lang="en-US" dirty="0">
                <a:solidFill>
                  <a:srgbClr val="FF0000"/>
                </a:solidFill>
              </a:rPr>
              <a:t>capacity-bound </a:t>
            </a:r>
            <a:br>
              <a:rPr lang="en-US" dirty="0"/>
            </a:br>
            <a:br>
              <a:rPr lang="en-US" dirty="0"/>
            </a:br>
            <a:endParaRPr lang="en-US" dirty="0"/>
          </a:p>
          <a:p>
            <a:pPr marL="0" indent="0">
              <a:buNone/>
            </a:pPr>
            <a:br>
              <a:rPr lang="en-US" dirty="0"/>
            </a:br>
            <a:br>
              <a:rPr lang="en-US" dirty="0"/>
            </a:br>
            <a:br>
              <a:rPr lang="en-US" dirty="0"/>
            </a:br>
            <a:br>
              <a:rPr lang="en-US" dirty="0"/>
            </a:br>
            <a:br>
              <a:rPr lang="en-US" dirty="0"/>
            </a:br>
            <a:br>
              <a:rPr lang="en-US" dirty="0"/>
            </a:br>
            <a:endParaRPr lang="en-US" dirty="0"/>
          </a:p>
          <a:p>
            <a:r>
              <a:rPr lang="en-US" dirty="0"/>
              <a:t>Multiple CXL-PNM can offer </a:t>
            </a:r>
            <a:r>
              <a:rPr lang="en-US" dirty="0">
                <a:solidFill>
                  <a:srgbClr val="0000FF"/>
                </a:solidFill>
              </a:rPr>
              <a:t>4.4x higher energy efficiency </a:t>
            </a:r>
            <a:r>
              <a:rPr lang="en-US" dirty="0"/>
              <a:t>and</a:t>
            </a:r>
            <a:br>
              <a:rPr lang="en-US" dirty="0"/>
            </a:br>
            <a:r>
              <a:rPr lang="en-US" dirty="0">
                <a:solidFill>
                  <a:srgbClr val="0000FF"/>
                </a:solidFill>
              </a:rPr>
              <a:t>53% higher throughput </a:t>
            </a:r>
            <a:r>
              <a:rPr lang="en-US" dirty="0"/>
              <a:t>than multiple GPUs</a:t>
            </a:r>
          </a:p>
          <a:p>
            <a:endParaRPr lang="en-US" dirty="0"/>
          </a:p>
        </p:txBody>
      </p:sp>
      <p:sp>
        <p:nvSpPr>
          <p:cNvPr id="4" name="Slide Number Placeholder 3">
            <a:extLst>
              <a:ext uri="{FF2B5EF4-FFF2-40B4-BE49-F238E27FC236}">
                <a16:creationId xmlns:a16="http://schemas.microsoft.com/office/drawing/2014/main" id="{5A12BE03-0835-2DE0-6598-E088FC15DDFC}"/>
              </a:ext>
            </a:extLst>
          </p:cNvPr>
          <p:cNvSpPr>
            <a:spLocks noGrp="1"/>
          </p:cNvSpPr>
          <p:nvPr>
            <p:ph type="sldNum" sz="quarter" idx="11"/>
          </p:nvPr>
        </p:nvSpPr>
        <p:spPr/>
        <p:txBody>
          <a:bodyPr/>
          <a:lstStyle/>
          <a:p>
            <a:pPr>
              <a:defRPr/>
            </a:pPr>
            <a:fld id="{696CF17A-3047-224B-BC46-DD606BE3B229}" type="slidenum">
              <a:rPr lang="en-US" altLang="en-US" smtClean="0"/>
              <a:pPr>
                <a:defRPr/>
              </a:pPr>
              <a:t>83</a:t>
            </a:fld>
            <a:endParaRPr lang="en-US" altLang="en-US"/>
          </a:p>
        </p:txBody>
      </p:sp>
      <p:pic>
        <p:nvPicPr>
          <p:cNvPr id="6" name="Picture 5">
            <a:extLst>
              <a:ext uri="{FF2B5EF4-FFF2-40B4-BE49-F238E27FC236}">
                <a16:creationId xmlns:a16="http://schemas.microsoft.com/office/drawing/2014/main" id="{C83A394E-64B4-E7E1-045A-F6F377CC1E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068" y="2348880"/>
            <a:ext cx="8519864" cy="3162532"/>
          </a:xfrm>
          <a:prstGeom prst="rect">
            <a:avLst/>
          </a:prstGeom>
        </p:spPr>
      </p:pic>
      <p:sp>
        <p:nvSpPr>
          <p:cNvPr id="7" name="Rectangle 6">
            <a:extLst>
              <a:ext uri="{FF2B5EF4-FFF2-40B4-BE49-F238E27FC236}">
                <a16:creationId xmlns:a16="http://schemas.microsoft.com/office/drawing/2014/main" id="{05F9034B-3F3C-83B3-105F-1188162AFC63}"/>
              </a:ext>
            </a:extLst>
          </p:cNvPr>
          <p:cNvSpPr>
            <a:spLocks noChangeAspect="1"/>
          </p:cNvSpPr>
          <p:nvPr/>
        </p:nvSpPr>
        <p:spPr bwMode="auto">
          <a:xfrm>
            <a:off x="6169888" y="3089343"/>
            <a:ext cx="346328" cy="483673"/>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8" name="Rectangle 7">
            <a:extLst>
              <a:ext uri="{FF2B5EF4-FFF2-40B4-BE49-F238E27FC236}">
                <a16:creationId xmlns:a16="http://schemas.microsoft.com/office/drawing/2014/main" id="{79B543D1-6D93-B9B9-75B9-2A288856BB3F}"/>
              </a:ext>
            </a:extLst>
          </p:cNvPr>
          <p:cNvSpPr>
            <a:spLocks noChangeAspect="1"/>
          </p:cNvSpPr>
          <p:nvPr/>
        </p:nvSpPr>
        <p:spPr bwMode="auto">
          <a:xfrm>
            <a:off x="6948264" y="5229200"/>
            <a:ext cx="1656184" cy="144016"/>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5" name="TextBox 4">
            <a:extLst>
              <a:ext uri="{FF2B5EF4-FFF2-40B4-BE49-F238E27FC236}">
                <a16:creationId xmlns:a16="http://schemas.microsoft.com/office/drawing/2014/main" id="{CBAE8FE2-3ED8-CF93-BB03-078ED502F38E}"/>
              </a:ext>
            </a:extLst>
          </p:cNvPr>
          <p:cNvSpPr txBox="1"/>
          <p:nvPr/>
        </p:nvSpPr>
        <p:spPr>
          <a:xfrm>
            <a:off x="3832792" y="6522107"/>
            <a:ext cx="1550424" cy="25391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050" b="0" i="0" u="none" strike="noStrike" dirty="0">
                <a:effectLst/>
              </a:rPr>
              <a:t>[J. H. Kim+ HC, 2023]</a:t>
            </a:r>
            <a:r>
              <a:rPr kumimoji="0" lang="en-US" sz="1050" b="0" i="0" u="none" strike="noStrike" kern="1200" cap="none" spc="0" normalizeH="0" baseline="0" noProof="0" dirty="0">
                <a:ln>
                  <a:noFill/>
                </a:ln>
                <a:effectLst/>
                <a:uLnTx/>
                <a:uFillTx/>
                <a:ea typeface="ＭＳ Ｐゴシック" panose="020B0600070205080204" pitchFamily="34" charset="-128"/>
                <a:cs typeface="+mn-cs"/>
              </a:rPr>
              <a:t> </a:t>
            </a:r>
          </a:p>
        </p:txBody>
      </p:sp>
      <p:pic>
        <p:nvPicPr>
          <p:cNvPr id="10" name="Picture 9" descr="safari.png">
            <a:extLst>
              <a:ext uri="{FF2B5EF4-FFF2-40B4-BE49-F238E27FC236}">
                <a16:creationId xmlns:a16="http://schemas.microsoft.com/office/drawing/2014/main" id="{69899420-86A2-4FC5-04C3-78476F9822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8213497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r>
              <a:rPr lang="en-US" dirty="0"/>
              <a:t>4 Gb </a:t>
            </a:r>
            <a:r>
              <a:rPr lang="en-US" dirty="0" err="1"/>
              <a:t>AiM</a:t>
            </a:r>
            <a:r>
              <a:rPr lang="en-US" dirty="0"/>
              <a:t> die with 16 processing units (PUs)</a:t>
            </a:r>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7" name="TextBox 6">
            <a:hlinkClick r:id="rId3"/>
            <a:extLst>
              <a:ext uri="{FF2B5EF4-FFF2-40B4-BE49-F238E27FC236}">
                <a16:creationId xmlns:a16="http://schemas.microsoft.com/office/drawing/2014/main" id="{6D4E88C4-7835-3048-82B9-3EBD91CC3862}"/>
              </a:ext>
            </a:extLst>
          </p:cNvPr>
          <p:cNvSpPr txBox="1"/>
          <p:nvPr/>
        </p:nvSpPr>
        <p:spPr>
          <a:xfrm>
            <a:off x="1763688" y="6477000"/>
            <a:ext cx="6856551"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Lee et al., A 1ynm 1.25V 8Gb, 16Gb/s/pin GDDR6-based Accelerator-in-Memory supporting 1TFLOPS MAC Operation and Various Activation Functions for Deep-Learning Applications, ISSCC 2022</a:t>
            </a:r>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D96E4A93-E3CA-FC41-A48F-2210E2BAB893}"/>
              </a:ext>
            </a:extLst>
          </p:cNvPr>
          <p:cNvPicPr>
            <a:picLocks noChangeAspect="1"/>
          </p:cNvPicPr>
          <p:nvPr/>
        </p:nvPicPr>
        <p:blipFill>
          <a:blip r:embed="rId4"/>
          <a:stretch>
            <a:fillRect/>
          </a:stretch>
        </p:blipFill>
        <p:spPr>
          <a:xfrm>
            <a:off x="0" y="2133600"/>
            <a:ext cx="9144000" cy="3485834"/>
          </a:xfrm>
          <a:prstGeom prst="rect">
            <a:avLst/>
          </a:prstGeom>
        </p:spPr>
      </p:pic>
      <p:sp>
        <p:nvSpPr>
          <p:cNvPr id="6" name="Title 5">
            <a:extLst>
              <a:ext uri="{FF2B5EF4-FFF2-40B4-BE49-F238E27FC236}">
                <a16:creationId xmlns:a16="http://schemas.microsoft.com/office/drawing/2014/main" id="{4B12E266-E184-8642-8A55-9608BCCCDFD0}"/>
              </a:ext>
            </a:extLst>
          </p:cNvPr>
          <p:cNvSpPr>
            <a:spLocks noGrp="1"/>
          </p:cNvSpPr>
          <p:nvPr>
            <p:ph type="title"/>
          </p:nvPr>
        </p:nvSpPr>
        <p:spPr>
          <a:xfrm>
            <a:off x="228600" y="11668"/>
            <a:ext cx="8682038" cy="858859"/>
          </a:xfrm>
        </p:spPr>
        <p:txBody>
          <a:bodyPr anchor="ctr"/>
          <a:lstStyle/>
          <a:p>
            <a:r>
              <a:rPr lang="en-US" sz="3800" dirty="0"/>
              <a:t>SK </a:t>
            </a:r>
            <a:r>
              <a:rPr lang="en-US" sz="3800" dirty="0" err="1"/>
              <a:t>hynix</a:t>
            </a:r>
            <a:r>
              <a:rPr lang="en-US" sz="3800" dirty="0"/>
              <a:t> </a:t>
            </a:r>
            <a:r>
              <a:rPr lang="en-US" sz="3800" dirty="0" err="1"/>
              <a:t>AiM</a:t>
            </a:r>
            <a:r>
              <a:rPr lang="en-US" sz="3800" dirty="0"/>
              <a:t>: Chip Implementation (2022)</a:t>
            </a:r>
          </a:p>
        </p:txBody>
      </p:sp>
      <p:pic>
        <p:nvPicPr>
          <p:cNvPr id="2" name="Picture 1" descr="safari.png">
            <a:extLst>
              <a:ext uri="{FF2B5EF4-FFF2-40B4-BE49-F238E27FC236}">
                <a16:creationId xmlns:a16="http://schemas.microsoft.com/office/drawing/2014/main" id="{6A945DD6-9561-F0D9-3F05-BB365660C8E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425320035"/>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0"/>
            <a:ext cx="8991600" cy="870527"/>
          </a:xfrm>
        </p:spPr>
        <p:txBody>
          <a:bodyPr anchor="ctr"/>
          <a:lstStyle/>
          <a:p>
            <a:r>
              <a:rPr lang="en-US" dirty="0"/>
              <a:t>SK </a:t>
            </a:r>
            <a:r>
              <a:rPr lang="en-US" dirty="0" err="1"/>
              <a:t>hynix</a:t>
            </a:r>
            <a:r>
              <a:rPr lang="en-US" dirty="0"/>
              <a:t> </a:t>
            </a:r>
            <a:r>
              <a:rPr lang="en-US" dirty="0" err="1"/>
              <a:t>AiM</a:t>
            </a:r>
            <a:r>
              <a:rPr lang="en-US" dirty="0"/>
              <a:t>: System Organization (2022)</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a:xfrm>
            <a:off x="228600" y="914400"/>
            <a:ext cx="8610600" cy="5193723"/>
          </a:xfrm>
        </p:spPr>
        <p:txBody>
          <a:bodyPr/>
          <a:lstStyle/>
          <a:p>
            <a:r>
              <a:rPr lang="en-US" dirty="0"/>
              <a:t>GDDR6-based </a:t>
            </a:r>
            <a:r>
              <a:rPr lang="en-US" dirty="0" err="1"/>
              <a:t>AiM</a:t>
            </a:r>
            <a:r>
              <a:rPr lang="en-US" dirty="0"/>
              <a:t> architecture</a:t>
            </a:r>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84F3BB8F-3F49-D548-A49E-682CBCA6C8BD}"/>
              </a:ext>
            </a:extLst>
          </p:cNvPr>
          <p:cNvPicPr>
            <a:picLocks noChangeAspect="1"/>
          </p:cNvPicPr>
          <p:nvPr/>
        </p:nvPicPr>
        <p:blipFill>
          <a:blip r:embed="rId2"/>
          <a:stretch>
            <a:fillRect/>
          </a:stretch>
        </p:blipFill>
        <p:spPr>
          <a:xfrm>
            <a:off x="533400" y="1498600"/>
            <a:ext cx="4699000" cy="4826000"/>
          </a:xfrm>
          <a:prstGeom prst="rect">
            <a:avLst/>
          </a:prstGeom>
        </p:spPr>
      </p:pic>
      <p:pic>
        <p:nvPicPr>
          <p:cNvPr id="10" name="Picture 9">
            <a:extLst>
              <a:ext uri="{FF2B5EF4-FFF2-40B4-BE49-F238E27FC236}">
                <a16:creationId xmlns:a16="http://schemas.microsoft.com/office/drawing/2014/main" id="{0462163E-DC27-E748-A11E-9A9599C3CE9C}"/>
              </a:ext>
            </a:extLst>
          </p:cNvPr>
          <p:cNvPicPr>
            <a:picLocks noChangeAspect="1"/>
          </p:cNvPicPr>
          <p:nvPr/>
        </p:nvPicPr>
        <p:blipFill>
          <a:blip r:embed="rId3"/>
          <a:stretch>
            <a:fillRect/>
          </a:stretch>
        </p:blipFill>
        <p:spPr>
          <a:xfrm>
            <a:off x="5181600" y="1502660"/>
            <a:ext cx="3678238" cy="3069340"/>
          </a:xfrm>
          <a:prstGeom prst="rect">
            <a:avLst/>
          </a:prstGeom>
        </p:spPr>
      </p:pic>
      <p:pic>
        <p:nvPicPr>
          <p:cNvPr id="11" name="Picture 10">
            <a:extLst>
              <a:ext uri="{FF2B5EF4-FFF2-40B4-BE49-F238E27FC236}">
                <a16:creationId xmlns:a16="http://schemas.microsoft.com/office/drawing/2014/main" id="{B9E39E97-4753-B74D-BC8D-0E53BDD9D0FC}"/>
              </a:ext>
            </a:extLst>
          </p:cNvPr>
          <p:cNvPicPr>
            <a:picLocks noChangeAspect="1"/>
          </p:cNvPicPr>
          <p:nvPr/>
        </p:nvPicPr>
        <p:blipFill>
          <a:blip r:embed="rId4"/>
          <a:stretch>
            <a:fillRect/>
          </a:stretch>
        </p:blipFill>
        <p:spPr>
          <a:xfrm>
            <a:off x="5583238" y="4767911"/>
            <a:ext cx="3255962" cy="1404289"/>
          </a:xfrm>
          <a:prstGeom prst="rect">
            <a:avLst/>
          </a:prstGeom>
        </p:spPr>
      </p:pic>
      <p:sp>
        <p:nvSpPr>
          <p:cNvPr id="6" name="TextBox 5">
            <a:hlinkClick r:id="rId5"/>
            <a:extLst>
              <a:ext uri="{FF2B5EF4-FFF2-40B4-BE49-F238E27FC236}">
                <a16:creationId xmlns:a16="http://schemas.microsoft.com/office/drawing/2014/main" id="{DF2CF2C3-C003-0EFD-20C3-18DEE95EC16D}"/>
              </a:ext>
            </a:extLst>
          </p:cNvPr>
          <p:cNvSpPr txBox="1"/>
          <p:nvPr/>
        </p:nvSpPr>
        <p:spPr>
          <a:xfrm>
            <a:off x="1763688" y="6477000"/>
            <a:ext cx="6856551"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Lee et al., A 1ynm 1.25V 8Gb, 16Gb/s/pin GDDR6-based Accelerator-in-Memory supporting 1TFLOPS MAC Operation and Various Activation Functions for Deep-Learning Applications, ISSCC 2022</a:t>
            </a:r>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7" name="Picture 6" descr="safari.png">
            <a:extLst>
              <a:ext uri="{FF2B5EF4-FFF2-40B4-BE49-F238E27FC236}">
                <a16:creationId xmlns:a16="http://schemas.microsoft.com/office/drawing/2014/main" id="{C76FE76A-4574-F424-3518-408FCDED1DB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533787736"/>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1880" y="0"/>
            <a:ext cx="8610600" cy="908720"/>
          </a:xfrm>
        </p:spPr>
        <p:txBody>
          <a:bodyPr anchor="ctr" anchorCtr="0"/>
          <a:lstStyle/>
          <a:p>
            <a:r>
              <a:rPr lang="en-US" dirty="0"/>
              <a:t>Possible PNM Designs</a:t>
            </a:r>
          </a:p>
        </p:txBody>
      </p:sp>
      <p:sp>
        <p:nvSpPr>
          <p:cNvPr id="7" name="Marcador de número de diapositiva 6"/>
          <p:cNvSpPr>
            <a:spLocks noGrp="1"/>
          </p:cNvSpPr>
          <p:nvPr>
            <p:ph type="sldNum" sz="quarter" idx="11"/>
          </p:nvPr>
        </p:nvSpPr>
        <p:spPr>
          <a:xfrm>
            <a:off x="6781800" y="6324600"/>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panose="020B0600070205080204" pitchFamily="34" charset="-128"/>
              <a:cs typeface="+mn-cs"/>
            </a:endParaRPr>
          </a:p>
        </p:txBody>
      </p:sp>
      <p:grpSp>
        <p:nvGrpSpPr>
          <p:cNvPr id="5" name="Group 4">
            <a:extLst>
              <a:ext uri="{FF2B5EF4-FFF2-40B4-BE49-F238E27FC236}">
                <a16:creationId xmlns:a16="http://schemas.microsoft.com/office/drawing/2014/main" id="{EEA6D513-2C9C-5EA4-0839-4DE6C5D43D4D}"/>
              </a:ext>
            </a:extLst>
          </p:cNvPr>
          <p:cNvGrpSpPr/>
          <p:nvPr/>
        </p:nvGrpSpPr>
        <p:grpSpPr>
          <a:xfrm>
            <a:off x="-25152" y="2911258"/>
            <a:ext cx="9144000" cy="1581912"/>
            <a:chOff x="-25152" y="2911258"/>
            <a:chExt cx="9144000" cy="1581912"/>
          </a:xfrm>
        </p:grpSpPr>
        <p:sp>
          <p:nvSpPr>
            <p:cNvPr id="32" name="Marcador de contenido 2"/>
            <p:cNvSpPr txBox="1">
              <a:spLocks/>
            </p:cNvSpPr>
            <p:nvPr/>
          </p:nvSpPr>
          <p:spPr bwMode="auto">
            <a:xfrm>
              <a:off x="-25152" y="291125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Fixed-function</a:t>
              </a:r>
              <a:r>
                <a:rPr kumimoji="0" lang="en-US" sz="220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units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Hardware/software co-designed PIM for efficiency</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effectLst/>
                  <a:uLnTx/>
                  <a:uFillTx/>
                  <a:latin typeface="Tahoma"/>
                  <a:ea typeface="ヒラギノ角ゴ Pro W3" pitchFamily="-108" charset="-128"/>
                  <a:cs typeface="ヒラギノ角ゴ Pro W3" pitchFamily="-108" charset="-128"/>
                </a:rPr>
                <a:t>E.g. from academia: Mensa for NN Edge Inference</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latin typeface="Tahoma"/>
                  <a:ea typeface="ヒラギノ角ゴ Pro W3" pitchFamily="-108" charset="-128"/>
                  <a:cs typeface="ヒラギノ角ゴ Pro W3" pitchFamily="-108" charset="-128"/>
                </a:rPr>
                <a:t>E.g. from industry: Samsung HBM-PIM, SK </a:t>
              </a:r>
              <a:r>
                <a:rPr lang="en-US" sz="2000" kern="0" dirty="0" err="1">
                  <a:latin typeface="Tahoma"/>
                  <a:ea typeface="ヒラギノ角ゴ Pro W3" pitchFamily="-108" charset="-128"/>
                  <a:cs typeface="ヒラギノ角ゴ Pro W3" pitchFamily="-108" charset="-128"/>
                </a:rPr>
                <a:t>hynix</a:t>
              </a:r>
              <a:r>
                <a:rPr lang="en-US" sz="2000" kern="0" dirty="0">
                  <a:latin typeface="Tahoma"/>
                  <a:ea typeface="ヒラギノ角ゴ Pro W3" pitchFamily="-108" charset="-128"/>
                  <a:cs typeface="ヒラギノ角ゴ Pro W3" pitchFamily="-108" charset="-128"/>
                </a:rPr>
                <a:t> </a:t>
              </a:r>
              <a:r>
                <a:rPr lang="en-US" sz="2000" kern="0" dirty="0" err="1">
                  <a:latin typeface="Tahoma"/>
                  <a:ea typeface="ヒラギノ角ゴ Pro W3" pitchFamily="-108" charset="-128"/>
                  <a:cs typeface="ヒラギノ角ゴ Pro W3" pitchFamily="-108" charset="-128"/>
                </a:rPr>
                <a:t>AiM</a:t>
              </a:r>
              <a:endParaRPr kumimoji="0" lang="en-US" sz="2000" b="0" i="0" u="none" strike="noStrike" kern="0" cap="none" spc="0" normalizeH="0" baseline="0" noProof="0" dirty="0">
                <a:ln>
                  <a:noFill/>
                </a:ln>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40" name="Group 39">
              <a:extLst>
                <a:ext uri="{FF2B5EF4-FFF2-40B4-BE49-F238E27FC236}">
                  <a16:creationId xmlns:a16="http://schemas.microsoft.com/office/drawing/2014/main" id="{87F5753F-84A9-368E-E840-8F74A0388B01}"/>
                </a:ext>
              </a:extLst>
            </p:cNvPr>
            <p:cNvGrpSpPr/>
            <p:nvPr/>
          </p:nvGrpSpPr>
          <p:grpSpPr>
            <a:xfrm>
              <a:off x="7285010" y="2960948"/>
              <a:ext cx="1664208" cy="1466418"/>
              <a:chOff x="7300280" y="3068960"/>
              <a:chExt cx="1664208" cy="1466418"/>
            </a:xfrm>
          </p:grpSpPr>
          <p:sp>
            <p:nvSpPr>
              <p:cNvPr id="11" name="Rounded Rectangle 71"/>
              <p:cNvSpPr/>
              <p:nvPr/>
            </p:nvSpPr>
            <p:spPr>
              <a:xfrm>
                <a:off x="7300280" y="3068960"/>
                <a:ext cx="1664208"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sp>
            <p:nvSpPr>
              <p:cNvPr id="8" name="Rounded Rectangle 81"/>
              <p:cNvSpPr/>
              <p:nvPr/>
            </p:nvSpPr>
            <p:spPr>
              <a:xfrm>
                <a:off x="7423588" y="3175495"/>
                <a:ext cx="1408176" cy="410596"/>
              </a:xfrm>
              <a:prstGeom prst="roundRect">
                <a:avLst/>
              </a:prstGeom>
              <a:solidFill>
                <a:srgbClr val="00B0F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1</a:t>
                </a:r>
              </a:p>
            </p:txBody>
          </p:sp>
          <p:sp>
            <p:nvSpPr>
              <p:cNvPr id="9" name="Rounded Rectangle 82"/>
              <p:cNvSpPr/>
              <p:nvPr/>
            </p:nvSpPr>
            <p:spPr>
              <a:xfrm>
                <a:off x="7422388" y="4027599"/>
                <a:ext cx="1408176" cy="410598"/>
              </a:xfrm>
              <a:prstGeom prst="roundRect">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N</a:t>
                </a:r>
              </a:p>
            </p:txBody>
          </p:sp>
          <p:sp>
            <p:nvSpPr>
              <p:cNvPr id="4" name="CuadroTexto 3"/>
              <p:cNvSpPr txBox="1"/>
              <p:nvPr/>
            </p:nvSpPr>
            <p:spPr>
              <a:xfrm rot="5400000">
                <a:off x="8007866" y="3612341"/>
                <a:ext cx="441146"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s-I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grpSp>
        <p:nvGrpSpPr>
          <p:cNvPr id="6" name="Group 5">
            <a:extLst>
              <a:ext uri="{FF2B5EF4-FFF2-40B4-BE49-F238E27FC236}">
                <a16:creationId xmlns:a16="http://schemas.microsoft.com/office/drawing/2014/main" id="{021E579F-56E3-67FF-97EE-00CC868080F4}"/>
              </a:ext>
            </a:extLst>
          </p:cNvPr>
          <p:cNvGrpSpPr/>
          <p:nvPr/>
        </p:nvGrpSpPr>
        <p:grpSpPr>
          <a:xfrm>
            <a:off x="-25152" y="4941168"/>
            <a:ext cx="9144000" cy="1581912"/>
            <a:chOff x="-25152" y="4941168"/>
            <a:chExt cx="9144000" cy="1581912"/>
          </a:xfrm>
        </p:grpSpPr>
        <p:sp>
          <p:nvSpPr>
            <p:cNvPr id="33" name="Marcador de contenido 2"/>
            <p:cNvSpPr txBox="1">
              <a:spLocks/>
            </p:cNvSpPr>
            <p:nvPr/>
          </p:nvSpPr>
          <p:spPr bwMode="auto">
            <a:xfrm>
              <a:off x="-25152" y="494116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1"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Reconfigurable</a:t>
              </a:r>
              <a:r>
                <a:rPr kumimoji="0" lang="en-US" sz="2200" b="1"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architectures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PNM cores coupled with FPGAs, CGRA</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FF0000"/>
                  </a:solidFill>
                  <a:latin typeface="Tahoma"/>
                  <a:ea typeface="ヒラギノ角ゴ Pro W3" pitchFamily="-108" charset="-128"/>
                  <a:cs typeface="ヒラギノ角ゴ Pro W3" pitchFamily="-108" charset="-128"/>
                </a:rPr>
                <a:t>E.g. from academia: NERO for Weather Prediction</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a:t>
              </a:r>
              <a:r>
                <a:rPr lang="en-US" sz="2000" kern="0" dirty="0">
                  <a:solidFill>
                    <a:srgbClr val="000000"/>
                  </a:solidFill>
                  <a:latin typeface="Tahoma"/>
                  <a:ea typeface="ヒラギノ角ゴ Pro W3" pitchFamily="-108" charset="-128"/>
                  <a:cs typeface="ヒラギノ角ゴ Pro W3" pitchFamily="-108" charset="-128"/>
                </a:rPr>
                <a:t>.g. from industry: Samsung </a:t>
              </a:r>
              <a:r>
                <a:rPr lang="en-US" sz="2000" kern="0" dirty="0" err="1">
                  <a:solidFill>
                    <a:srgbClr val="000000"/>
                  </a:solidFill>
                  <a:latin typeface="Tahoma"/>
                  <a:ea typeface="ヒラギノ角ゴ Pro W3" pitchFamily="-108" charset="-128"/>
                  <a:cs typeface="ヒラギノ角ゴ Pro W3" pitchFamily="-108" charset="-128"/>
                </a:rPr>
                <a:t>AxDIMM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10" name="Group 9"/>
            <p:cNvGrpSpPr/>
            <p:nvPr/>
          </p:nvGrpSpPr>
          <p:grpSpPr>
            <a:xfrm>
              <a:off x="7272613" y="4941168"/>
              <a:ext cx="1689003" cy="1466418"/>
              <a:chOff x="3754512" y="4698886"/>
              <a:chExt cx="1689003" cy="1466418"/>
            </a:xfrm>
          </p:grpSpPr>
          <p:sp>
            <p:nvSpPr>
              <p:cNvPr id="25" name="Rounded Rectangle 88"/>
              <p:cNvSpPr/>
              <p:nvPr/>
            </p:nvSpPr>
            <p:spPr>
              <a:xfrm>
                <a:off x="3771011" y="4698886"/>
                <a:ext cx="1665085"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26" name="Group 89"/>
              <p:cNvGrpSpPr/>
              <p:nvPr/>
            </p:nvGrpSpPr>
            <p:grpSpPr>
              <a:xfrm>
                <a:off x="3754512" y="4788440"/>
                <a:ext cx="1689003" cy="1268382"/>
                <a:chOff x="4774667" y="3750799"/>
                <a:chExt cx="2654919" cy="730738"/>
              </a:xfrm>
            </p:grpSpPr>
            <p:sp>
              <p:nvSpPr>
                <p:cNvPr id="27" name="Rounded Rectangle 94"/>
                <p:cNvSpPr/>
                <p:nvPr/>
              </p:nvSpPr>
              <p:spPr>
                <a:xfrm>
                  <a:off x="5014612" y="3750799"/>
                  <a:ext cx="2212432" cy="730738"/>
                </a:xfrm>
                <a:prstGeom prst="roundRect">
                  <a:avLst/>
                </a:prstGeom>
                <a:solidFill>
                  <a:schemeClr val="accent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Tahoma"/>
                    <a:ea typeface="+mn-ea"/>
                    <a:cs typeface="+mn-cs"/>
                  </a:endParaRPr>
                </a:p>
              </p:txBody>
            </p:sp>
            <p:sp>
              <p:nvSpPr>
                <p:cNvPr id="29" name="TextBox 96"/>
                <p:cNvSpPr txBox="1"/>
                <p:nvPr/>
              </p:nvSpPr>
              <p:spPr>
                <a:xfrm>
                  <a:off x="4774667" y="3958225"/>
                  <a:ext cx="2654919" cy="30143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Reconfigurable Accelerator</a:t>
                  </a:r>
                </a:p>
              </p:txBody>
            </p:sp>
          </p:grpSp>
        </p:grpSp>
      </p:grpSp>
      <p:grpSp>
        <p:nvGrpSpPr>
          <p:cNvPr id="3" name="Group 2">
            <a:extLst>
              <a:ext uri="{FF2B5EF4-FFF2-40B4-BE49-F238E27FC236}">
                <a16:creationId xmlns:a16="http://schemas.microsoft.com/office/drawing/2014/main" id="{B5D277D6-093D-0C49-0A7E-6E5FDF9091F2}"/>
              </a:ext>
            </a:extLst>
          </p:cNvPr>
          <p:cNvGrpSpPr/>
          <p:nvPr/>
        </p:nvGrpSpPr>
        <p:grpSpPr>
          <a:xfrm>
            <a:off x="-25152" y="881348"/>
            <a:ext cx="9144000" cy="1581912"/>
            <a:chOff x="-25152" y="881348"/>
            <a:chExt cx="9144000" cy="1581912"/>
          </a:xfrm>
        </p:grpSpPr>
        <p:sp>
          <p:nvSpPr>
            <p:cNvPr id="34" name="Marcador de contenido 2"/>
            <p:cNvSpPr txBox="1">
              <a:spLocks/>
            </p:cNvSpPr>
            <p:nvPr/>
          </p:nvSpPr>
          <p:spPr bwMode="auto">
            <a:xfrm>
              <a:off x="-25152" y="88134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General-purpose</a:t>
              </a:r>
              <a:r>
                <a:rPr kumimoji="0" lang="en-US" sz="220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programmable cores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Wimpy cores (</a:t>
              </a: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possibility of running any workload)</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latin typeface="Tahoma"/>
                  <a:ea typeface="ヒラギノ角ゴ Pro W3" pitchFamily="-108" charset="-128"/>
                  <a:cs typeface="ヒラギノ角ゴ Pro W3" pitchFamily="-108" charset="-128"/>
                </a:rPr>
                <a:t>E.g. from academia: Tesseract PIM for Graph Processing</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UPMEM PIM</a:t>
              </a:r>
            </a:p>
          </p:txBody>
        </p:sp>
        <p:grpSp>
          <p:nvGrpSpPr>
            <p:cNvPr id="39" name="Group 38">
              <a:extLst>
                <a:ext uri="{FF2B5EF4-FFF2-40B4-BE49-F238E27FC236}">
                  <a16:creationId xmlns:a16="http://schemas.microsoft.com/office/drawing/2014/main" id="{DB8BFBE2-8762-C2FC-0709-950D15E27223}"/>
                </a:ext>
              </a:extLst>
            </p:cNvPr>
            <p:cNvGrpSpPr/>
            <p:nvPr/>
          </p:nvGrpSpPr>
          <p:grpSpPr>
            <a:xfrm>
              <a:off x="7283135" y="980728"/>
              <a:ext cx="1667959" cy="1466418"/>
              <a:chOff x="7296529" y="980728"/>
              <a:chExt cx="1667959" cy="1466418"/>
            </a:xfrm>
          </p:grpSpPr>
          <p:sp>
            <p:nvSpPr>
              <p:cNvPr id="16" name="Rounded Rectangle 88"/>
              <p:cNvSpPr/>
              <p:nvPr/>
            </p:nvSpPr>
            <p:spPr>
              <a:xfrm>
                <a:off x="7296529" y="980728"/>
                <a:ext cx="1667959"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36" name="Group 35">
                <a:extLst>
                  <a:ext uri="{FF2B5EF4-FFF2-40B4-BE49-F238E27FC236}">
                    <a16:creationId xmlns:a16="http://schemas.microsoft.com/office/drawing/2014/main" id="{92C53D3A-D172-02EE-CA4C-04FA14B3D6D1}"/>
                  </a:ext>
                </a:extLst>
              </p:cNvPr>
              <p:cNvGrpSpPr/>
              <p:nvPr/>
            </p:nvGrpSpPr>
            <p:grpSpPr>
              <a:xfrm>
                <a:off x="7422388" y="1118073"/>
                <a:ext cx="1409932" cy="1230807"/>
                <a:chOff x="7422388" y="1118073"/>
                <a:chExt cx="1409932" cy="1230807"/>
              </a:xfrm>
            </p:grpSpPr>
            <p:sp>
              <p:nvSpPr>
                <p:cNvPr id="19" name="Rounded Rectangle 95"/>
                <p:cNvSpPr/>
                <p:nvPr/>
              </p:nvSpPr>
              <p:spPr>
                <a:xfrm>
                  <a:off x="7480149" y="2055597"/>
                  <a:ext cx="1291979" cy="293283"/>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ahoma"/>
                      <a:ea typeface="+mn-ea"/>
                      <a:cs typeface="+mn-cs"/>
                    </a:rPr>
                    <a:t>Cache</a:t>
                  </a:r>
                  <a:endParaRPr kumimoji="0" lang="en-US" sz="1100" b="1" i="0" u="none" strike="noStrike" kern="1200" cap="none" spc="0" normalizeH="0" baseline="0" noProof="0" dirty="0">
                    <a:ln>
                      <a:noFill/>
                    </a:ln>
                    <a:solidFill>
                      <a:srgbClr val="000000"/>
                    </a:solidFill>
                    <a:effectLst/>
                    <a:uLnTx/>
                    <a:uFillTx/>
                    <a:latin typeface="Tahoma"/>
                    <a:ea typeface="+mn-ea"/>
                    <a:cs typeface="+mn-cs"/>
                  </a:endParaRPr>
                </a:p>
              </p:txBody>
            </p:sp>
            <p:sp>
              <p:nvSpPr>
                <p:cNvPr id="18" name="Rounded Rectangle 94"/>
                <p:cNvSpPr/>
                <p:nvPr/>
              </p:nvSpPr>
              <p:spPr>
                <a:xfrm>
                  <a:off x="7422388" y="1118073"/>
                  <a:ext cx="1409932" cy="879852"/>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PIM Core</a:t>
                  </a:r>
                </a:p>
              </p:txBody>
            </p:sp>
          </p:grpSp>
        </p:grpSp>
      </p:grpSp>
      <p:sp>
        <p:nvSpPr>
          <p:cNvPr id="12" name="Rectangle 11">
            <a:extLst>
              <a:ext uri="{FF2B5EF4-FFF2-40B4-BE49-F238E27FC236}">
                <a16:creationId xmlns:a16="http://schemas.microsoft.com/office/drawing/2014/main" id="{6FF9E9E0-18D4-0985-5222-058B4FA214CC}"/>
              </a:ext>
            </a:extLst>
          </p:cNvPr>
          <p:cNvSpPr/>
          <p:nvPr/>
        </p:nvSpPr>
        <p:spPr bwMode="auto">
          <a:xfrm>
            <a:off x="-25152" y="908720"/>
            <a:ext cx="9144000" cy="3711386"/>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pic>
        <p:nvPicPr>
          <p:cNvPr id="15" name="Picture 14" descr="safari.png">
            <a:extLst>
              <a:ext uri="{FF2B5EF4-FFF2-40B4-BE49-F238E27FC236}">
                <a16:creationId xmlns:a16="http://schemas.microsoft.com/office/drawing/2014/main" id="{BC562A91-9CC8-2B1D-C08B-28817795BC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066279358"/>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7028-3550-1A47-8DEF-8CD52A97E910}"/>
              </a:ext>
            </a:extLst>
          </p:cNvPr>
          <p:cNvSpPr>
            <a:spLocks noGrp="1"/>
          </p:cNvSpPr>
          <p:nvPr>
            <p:ph type="title"/>
          </p:nvPr>
        </p:nvSpPr>
        <p:spPr>
          <a:xfrm>
            <a:off x="228600" y="152400"/>
            <a:ext cx="8915400" cy="1066800"/>
          </a:xfrm>
        </p:spPr>
        <p:txBody>
          <a:bodyPr/>
          <a:lstStyle/>
          <a:p>
            <a:r>
              <a:rPr lang="en-US" dirty="0"/>
              <a:t>FPGA-based Processing Near Memory</a:t>
            </a:r>
            <a:endParaRPr lang="en-US" sz="2200" dirty="0"/>
          </a:p>
        </p:txBody>
      </p:sp>
      <p:sp>
        <p:nvSpPr>
          <p:cNvPr id="3" name="Content Placeholder 2">
            <a:extLst>
              <a:ext uri="{FF2B5EF4-FFF2-40B4-BE49-F238E27FC236}">
                <a16:creationId xmlns:a16="http://schemas.microsoft.com/office/drawing/2014/main" id="{C2BB4C24-D75A-264A-8138-057AC52036A9}"/>
              </a:ext>
            </a:extLst>
          </p:cNvPr>
          <p:cNvSpPr>
            <a:spLocks noGrp="1"/>
          </p:cNvSpPr>
          <p:nvPr>
            <p:ph idx="1"/>
          </p:nvPr>
        </p:nvSpPr>
        <p:spPr>
          <a:xfrm>
            <a:off x="228600" y="980728"/>
            <a:ext cx="8807896" cy="5267672"/>
          </a:xfrm>
        </p:spPr>
        <p:txBody>
          <a:bodyPr/>
          <a:lstStyle/>
          <a:p>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Gagandeep Singh,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Dionysios</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Diamantopoulos, Christoph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Hagleitner</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Juan Gómez-Luna, Sander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Stuijk</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Onur Mutlu, and Henk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Corporaal</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dirty="0">
                <a:latin typeface="Tahoma" panose="020B0604030504040204" pitchFamily="34" charset="0"/>
                <a:ea typeface="Tahoma" panose="020B0604030504040204" pitchFamily="34" charset="0"/>
                <a:cs typeface="Tahoma" panose="020B0604030504040204" pitchFamily="34" charset="0"/>
              </a:rPr>
            </a:br>
            <a:r>
              <a:rPr lang="en-US" sz="1800" b="1" i="0" dirty="0">
                <a:solidFill>
                  <a:srgbClr val="0000FF"/>
                </a:solidFill>
                <a:effectLst/>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"NERO: A Near High-Bandwidth Memory Stencil Accelerator for Weather Prediction Modeling"</a:t>
            </a:r>
            <a:br>
              <a:rPr lang="en-US" sz="1800" dirty="0">
                <a:latin typeface="Tahoma" panose="020B0604030504040204" pitchFamily="34" charset="0"/>
                <a:ea typeface="Tahoma" panose="020B0604030504040204" pitchFamily="34" charset="0"/>
                <a:cs typeface="Tahoma" panose="020B0604030504040204" pitchFamily="34" charset="0"/>
              </a:rPr>
            </a:b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Proceedings of the </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30th International Conference on Field-Programmable Logic and Applications</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1"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FPL</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Gothenburg, Sweden, September 2020.</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FA6A5F09-0277-D841-A893-DD691A62255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F736E206-18AA-76D7-96E0-FCEFB050D22D}"/>
              </a:ext>
            </a:extLst>
          </p:cNvPr>
          <p:cNvPicPr>
            <a:picLocks noChangeAspect="1"/>
          </p:cNvPicPr>
          <p:nvPr/>
        </p:nvPicPr>
        <p:blipFill rotWithShape="1">
          <a:blip r:embed="rId5">
            <a:extLst>
              <a:ext uri="{28A0092B-C50C-407E-A947-70E740481C1C}">
                <a14:useLocalDpi xmlns:a14="http://schemas.microsoft.com/office/drawing/2010/main" val="0"/>
              </a:ext>
            </a:extLst>
          </a:blip>
          <a:srcRect t="21728"/>
          <a:stretch/>
        </p:blipFill>
        <p:spPr>
          <a:xfrm>
            <a:off x="46646" y="3774319"/>
            <a:ext cx="8989850" cy="1800200"/>
          </a:xfrm>
          <a:prstGeom prst="rect">
            <a:avLst/>
          </a:prstGeom>
        </p:spPr>
      </p:pic>
    </p:spTree>
    <p:extLst>
      <p:ext uri="{BB962C8B-B14F-4D97-AF65-F5344CB8AC3E}">
        <p14:creationId xmlns:p14="http://schemas.microsoft.com/office/powerpoint/2010/main" val="235808167"/>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descr="Image">
            <a:extLst>
              <a:ext uri="{FF2B5EF4-FFF2-40B4-BE49-F238E27FC236}">
                <a16:creationId xmlns:a16="http://schemas.microsoft.com/office/drawing/2014/main" id="{A799E9B0-E9D2-48BC-BD2C-140F692279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420" t="11994" r="7401" b="14234"/>
          <a:stretch/>
        </p:blipFill>
        <p:spPr bwMode="auto">
          <a:xfrm>
            <a:off x="4983898" y="1654208"/>
            <a:ext cx="3073288" cy="18171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BM IT Infrastructure Blog"/>
          <p:cNvPicPr>
            <a:picLocks noChangeAspect="1" noChangeArrowheads="1"/>
          </p:cNvPicPr>
          <p:nvPr/>
        </p:nvPicPr>
        <p:blipFill rotWithShape="1">
          <a:blip r:embed="rId4">
            <a:extLst>
              <a:ext uri="{28A0092B-C50C-407E-A947-70E740481C1C}">
                <a14:useLocalDpi xmlns:a14="http://schemas.microsoft.com/office/drawing/2010/main" val="0"/>
              </a:ext>
            </a:extLst>
          </a:blip>
          <a:srcRect l="8998" t="15263" r="6149" b="7374"/>
          <a:stretch/>
        </p:blipFill>
        <p:spPr bwMode="auto">
          <a:xfrm>
            <a:off x="487230" y="1828162"/>
            <a:ext cx="3543649" cy="16252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7FBBFD2-7BD5-4A8E-8909-1EF5F8C5F35F}"/>
              </a:ext>
            </a:extLst>
          </p:cNvPr>
          <p:cNvSpPr>
            <a:spLocks noGrp="1"/>
          </p:cNvSpPr>
          <p:nvPr>
            <p:ph type="title"/>
          </p:nvPr>
        </p:nvSpPr>
        <p:spPr/>
        <p:txBody>
          <a:bodyPr/>
          <a:lstStyle/>
          <a:p>
            <a:r>
              <a:rPr lang="en-US" dirty="0"/>
              <a:t>Heterogeneous System: CPU+FPGA</a:t>
            </a:r>
          </a:p>
        </p:txBody>
      </p:sp>
      <p:sp>
        <p:nvSpPr>
          <p:cNvPr id="4" name="Rectangle 3">
            <a:extLst>
              <a:ext uri="{FF2B5EF4-FFF2-40B4-BE49-F238E27FC236}">
                <a16:creationId xmlns:a16="http://schemas.microsoft.com/office/drawing/2014/main" id="{046A7CE0-CA50-4E29-ACDC-6F6FF42444B3}"/>
              </a:ext>
            </a:extLst>
          </p:cNvPr>
          <p:cNvSpPr/>
          <p:nvPr/>
        </p:nvSpPr>
        <p:spPr>
          <a:xfrm>
            <a:off x="1120532" y="3367434"/>
            <a:ext cx="3137693" cy="461665"/>
          </a:xfrm>
          <a:prstGeom prst="rect">
            <a:avLst/>
          </a:prstGeom>
        </p:spPr>
        <p:txBody>
          <a:bodyPr wrap="square">
            <a:spAutoFit/>
          </a:bodyPr>
          <a:lstStyle/>
          <a:p>
            <a:r>
              <a:rPr lang="en-US" sz="2400" b="1" dirty="0">
                <a:solidFill>
                  <a:srgbClr val="264478"/>
                </a:solidFill>
                <a:latin typeface="Garamond" panose="02020404030301010803" pitchFamily="18" charset="0"/>
              </a:rPr>
              <a:t>POWER9 AC922</a:t>
            </a:r>
            <a:endParaRPr lang="en-US" sz="1350" b="1" dirty="0">
              <a:solidFill>
                <a:srgbClr val="264478"/>
              </a:solidFill>
              <a:latin typeface="Garamond" panose="02020404030301010803" pitchFamily="18" charset="0"/>
            </a:endParaRPr>
          </a:p>
        </p:txBody>
      </p:sp>
      <p:sp>
        <p:nvSpPr>
          <p:cNvPr id="13" name="Rectangle 12">
            <a:extLst>
              <a:ext uri="{FF2B5EF4-FFF2-40B4-BE49-F238E27FC236}">
                <a16:creationId xmlns:a16="http://schemas.microsoft.com/office/drawing/2014/main" id="{F137E71F-D561-4D9D-B83A-232248175A0E}"/>
              </a:ext>
            </a:extLst>
          </p:cNvPr>
          <p:cNvSpPr/>
          <p:nvPr/>
        </p:nvSpPr>
        <p:spPr>
          <a:xfrm>
            <a:off x="5174965" y="3382332"/>
            <a:ext cx="3683942" cy="1200329"/>
          </a:xfrm>
          <a:prstGeom prst="rect">
            <a:avLst/>
          </a:prstGeom>
        </p:spPr>
        <p:txBody>
          <a:bodyPr wrap="square">
            <a:spAutoFit/>
          </a:bodyPr>
          <a:lstStyle/>
          <a:p>
            <a:r>
              <a:rPr lang="en-US" sz="2400" b="1" dirty="0">
                <a:solidFill>
                  <a:srgbClr val="264478"/>
                </a:solidFill>
                <a:latin typeface="Garamond" panose="02020404030301010803" pitchFamily="18" charset="0"/>
              </a:rPr>
              <a:t>DDR4-based AD9V3 board</a:t>
            </a:r>
          </a:p>
          <a:p>
            <a:endParaRPr lang="en-US" sz="2400" b="1" dirty="0">
              <a:solidFill>
                <a:srgbClr val="264478"/>
              </a:solidFill>
              <a:latin typeface="Garamond" panose="02020404030301010803" pitchFamily="18" charset="0"/>
            </a:endParaRPr>
          </a:p>
        </p:txBody>
      </p:sp>
      <p:sp>
        <p:nvSpPr>
          <p:cNvPr id="6" name="Arrow: Left-Right 5">
            <a:extLst>
              <a:ext uri="{FF2B5EF4-FFF2-40B4-BE49-F238E27FC236}">
                <a16:creationId xmlns:a16="http://schemas.microsoft.com/office/drawing/2014/main" id="{C596C06C-D46D-4357-87C7-5C65279A2AAB}"/>
              </a:ext>
            </a:extLst>
          </p:cNvPr>
          <p:cNvSpPr/>
          <p:nvPr/>
        </p:nvSpPr>
        <p:spPr>
          <a:xfrm>
            <a:off x="3907974" y="2336736"/>
            <a:ext cx="1357342" cy="502848"/>
          </a:xfrm>
          <a:prstGeom prst="leftRightArrow">
            <a:avLst/>
          </a:prstGeom>
          <a:ln w="9525">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100" b="1" i="1" dirty="0"/>
              <a:t>CAPI2</a:t>
            </a:r>
            <a:endParaRPr lang="en-US" sz="1500" b="1" i="1" dirty="0"/>
          </a:p>
        </p:txBody>
      </p:sp>
      <p:sp>
        <p:nvSpPr>
          <p:cNvPr id="7" name="TextBox 6"/>
          <p:cNvSpPr txBox="1"/>
          <p:nvPr/>
        </p:nvSpPr>
        <p:spPr>
          <a:xfrm>
            <a:off x="6978912" y="3081832"/>
            <a:ext cx="1560042" cy="300082"/>
          </a:xfrm>
          <a:prstGeom prst="rect">
            <a:avLst/>
          </a:prstGeom>
          <a:noFill/>
        </p:spPr>
        <p:txBody>
          <a:bodyPr wrap="none" rtlCol="0">
            <a:spAutoFit/>
          </a:bodyPr>
          <a:lstStyle/>
          <a:p>
            <a:r>
              <a:rPr lang="en-US" sz="1350" b="1" dirty="0">
                <a:latin typeface="Garamond" panose="02020404030301010803" pitchFamily="18" charset="0"/>
              </a:rPr>
              <a:t>Source: </a:t>
            </a:r>
            <a:r>
              <a:rPr lang="en-US" sz="1350" b="1" dirty="0" err="1">
                <a:latin typeface="Garamond" panose="02020404030301010803" pitchFamily="18" charset="0"/>
              </a:rPr>
              <a:t>AlphaData</a:t>
            </a:r>
            <a:endParaRPr lang="en-US" sz="1350" b="1" dirty="0">
              <a:latin typeface="Garamond" panose="02020404030301010803" pitchFamily="18" charset="0"/>
            </a:endParaRPr>
          </a:p>
        </p:txBody>
      </p:sp>
      <p:sp>
        <p:nvSpPr>
          <p:cNvPr id="12" name="TextBox 11"/>
          <p:cNvSpPr txBox="1"/>
          <p:nvPr/>
        </p:nvSpPr>
        <p:spPr>
          <a:xfrm>
            <a:off x="3036704" y="3194356"/>
            <a:ext cx="1114408" cy="300082"/>
          </a:xfrm>
          <a:prstGeom prst="rect">
            <a:avLst/>
          </a:prstGeom>
          <a:noFill/>
        </p:spPr>
        <p:txBody>
          <a:bodyPr wrap="none" rtlCol="0">
            <a:spAutoFit/>
          </a:bodyPr>
          <a:lstStyle/>
          <a:p>
            <a:r>
              <a:rPr lang="en-US" sz="1350" b="1" dirty="0">
                <a:latin typeface="Garamond" panose="02020404030301010803" pitchFamily="18" charset="0"/>
              </a:rPr>
              <a:t>Source: IBM</a:t>
            </a:r>
          </a:p>
        </p:txBody>
      </p:sp>
      <p:sp>
        <p:nvSpPr>
          <p:cNvPr id="16" name="Slide Number Placeholder 3"/>
          <p:cNvSpPr>
            <a:spLocks noGrp="1"/>
          </p:cNvSpPr>
          <p:nvPr>
            <p:ph type="sldNum" sz="quarter" idx="12"/>
          </p:nvPr>
        </p:nvSpPr>
        <p:spPr>
          <a:xfrm>
            <a:off x="9535118" y="654039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6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B5F978-99DD-4B09-979A-AB31C135CAD9}" type="slidenum">
              <a:rPr lang="en-US" smtClean="0"/>
              <a:pPr/>
              <a:t>88</a:t>
            </a:fld>
            <a:endParaRPr lang="en-US" dirty="0"/>
          </a:p>
        </p:txBody>
      </p:sp>
      <p:sp>
        <p:nvSpPr>
          <p:cNvPr id="22" name="Content Placeholder 2">
            <a:extLst>
              <a:ext uri="{FF2B5EF4-FFF2-40B4-BE49-F238E27FC236}">
                <a16:creationId xmlns:a16="http://schemas.microsoft.com/office/drawing/2014/main" id="{CAA5A6EF-811F-4E45-957F-E7E906751984}"/>
              </a:ext>
            </a:extLst>
          </p:cNvPr>
          <p:cNvSpPr>
            <a:spLocks noGrp="1"/>
          </p:cNvSpPr>
          <p:nvPr>
            <p:ph idx="1"/>
          </p:nvPr>
        </p:nvSpPr>
        <p:spPr>
          <a:xfrm>
            <a:off x="3653175" y="4718686"/>
            <a:ext cx="4839613" cy="959868"/>
          </a:xfrm>
        </p:spPr>
        <p:txBody>
          <a:bodyPr>
            <a:normAutofit fontScale="92500" lnSpcReduction="20000"/>
          </a:bodyPr>
          <a:lstStyle/>
          <a:p>
            <a:pPr marL="342900" lvl="1" indent="0">
              <a:buNone/>
            </a:pPr>
            <a:r>
              <a:rPr lang="en-US" sz="1800" b="1" dirty="0"/>
              <a:t>		2. DDR4-based board AD9V3</a:t>
            </a:r>
          </a:p>
          <a:p>
            <a:pPr marL="342900" lvl="1" indent="0">
              <a:buNone/>
            </a:pPr>
            <a:r>
              <a:rPr lang="en-US" sz="1500" dirty="0"/>
              <a:t>		Xilinx </a:t>
            </a:r>
            <a:r>
              <a:rPr lang="en-US" sz="1500" dirty="0" err="1"/>
              <a:t>Virtex</a:t>
            </a:r>
            <a:r>
              <a:rPr lang="en-US" sz="1500" dirty="0"/>
              <a:t> </a:t>
            </a:r>
            <a:r>
              <a:rPr lang="en-US" sz="1500" dirty="0" err="1"/>
              <a:t>Ultrascale</a:t>
            </a:r>
            <a:r>
              <a:rPr lang="en-US" sz="1500" dirty="0"/>
              <a:t>+™ XCVU3P-2</a:t>
            </a:r>
            <a:endParaRPr lang="en-US" sz="1500" b="1" dirty="0"/>
          </a:p>
          <a:p>
            <a:pPr marL="0" indent="0">
              <a:buNone/>
            </a:pPr>
            <a:endParaRPr lang="en-US" sz="1500" dirty="0"/>
          </a:p>
        </p:txBody>
      </p:sp>
      <p:sp>
        <p:nvSpPr>
          <p:cNvPr id="23" name="Content Placeholder 2">
            <a:extLst>
              <a:ext uri="{FF2B5EF4-FFF2-40B4-BE49-F238E27FC236}">
                <a16:creationId xmlns:a16="http://schemas.microsoft.com/office/drawing/2014/main" id="{CAA5A6EF-811F-4E45-957F-E7E906751984}"/>
              </a:ext>
            </a:extLst>
          </p:cNvPr>
          <p:cNvSpPr txBox="1">
            <a:spLocks/>
          </p:cNvSpPr>
          <p:nvPr/>
        </p:nvSpPr>
        <p:spPr>
          <a:xfrm>
            <a:off x="501533" y="4479729"/>
            <a:ext cx="5265933" cy="95986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50"/>
              <a:t>We evaluate two POWER9+FPGA systems:</a:t>
            </a:r>
          </a:p>
          <a:p>
            <a:pPr marL="342900" lvl="1" indent="0">
              <a:lnSpc>
                <a:spcPct val="100000"/>
              </a:lnSpc>
              <a:buNone/>
            </a:pPr>
            <a:r>
              <a:rPr lang="en-US" sz="1800" b="1"/>
              <a:t>1. HBM-based board AD9H7		</a:t>
            </a:r>
          </a:p>
          <a:p>
            <a:pPr marL="342900" lvl="1" indent="0">
              <a:buNone/>
            </a:pPr>
            <a:r>
              <a:rPr lang="en-US" sz="1500"/>
              <a:t>Xilinx Virtex Ultrascale+™ XCVU37P-2		</a:t>
            </a:r>
            <a:endParaRPr lang="en-US" sz="1500" dirty="0"/>
          </a:p>
        </p:txBody>
      </p:sp>
      <p:sp>
        <p:nvSpPr>
          <p:cNvPr id="3" name="Slide Number Placeholder 3">
            <a:extLst>
              <a:ext uri="{FF2B5EF4-FFF2-40B4-BE49-F238E27FC236}">
                <a16:creationId xmlns:a16="http://schemas.microsoft.com/office/drawing/2014/main" id="{B1A08D90-B6DF-D314-E404-D3C493F9B00C}"/>
              </a:ext>
            </a:extLst>
          </p:cNvPr>
          <p:cNvSpPr>
            <a:spLocks noGrp="1"/>
          </p:cNvSpPr>
          <p:nvPr>
            <p:ph type="sldNum" sz="quarter" idx="11"/>
          </p:nvPr>
        </p:nvSpPr>
        <p:spPr>
          <a:xfrm>
            <a:off x="6553200" y="6243638"/>
            <a:ext cx="2133600" cy="457200"/>
          </a:xfr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608903271"/>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NERO Design Flow</a:t>
            </a:r>
          </a:p>
        </p:txBody>
      </p:sp>
      <p:sp>
        <p:nvSpPr>
          <p:cNvPr id="11" name="Slide Number Placeholder 3"/>
          <p:cNvSpPr>
            <a:spLocks noGrp="1"/>
          </p:cNvSpPr>
          <p:nvPr>
            <p:ph type="sldNum" sz="quarter" idx="12"/>
          </p:nvPr>
        </p:nvSpPr>
        <p:spPr>
          <a:xfrm>
            <a:off x="9535118" y="654039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6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B5F978-99DD-4B09-979A-AB31C135CAD9}" type="slidenum">
              <a:rPr lang="en-US" smtClean="0"/>
              <a:pPr/>
              <a:t>89</a:t>
            </a:fld>
            <a:endParaRPr lang="en-US" dirty="0">
              <a:solidFill>
                <a:schemeClr val="bg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56792"/>
            <a:ext cx="8986838" cy="4168132"/>
          </a:xfrm>
          <a:prstGeom prst="rect">
            <a:avLst/>
          </a:prstGeom>
        </p:spPr>
      </p:pic>
      <p:sp>
        <p:nvSpPr>
          <p:cNvPr id="3" name="Slide Number Placeholder 3">
            <a:extLst>
              <a:ext uri="{FF2B5EF4-FFF2-40B4-BE49-F238E27FC236}">
                <a16:creationId xmlns:a16="http://schemas.microsoft.com/office/drawing/2014/main" id="{A32E9FFD-F841-2D1A-B126-B1A302FF3541}"/>
              </a:ext>
            </a:extLst>
          </p:cNvPr>
          <p:cNvSpPr>
            <a:spLocks noGrp="1"/>
          </p:cNvSpPr>
          <p:nvPr>
            <p:ph type="sldNum" sz="quarter" idx="11"/>
          </p:nvPr>
        </p:nvSpPr>
        <p:spPr>
          <a:xfrm>
            <a:off x="6553200" y="6243638"/>
            <a:ext cx="2133600" cy="457200"/>
          </a:xfr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65789337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PIM for Mobile Devices</a:t>
            </a:r>
          </a:p>
        </p:txBody>
      </p:sp>
      <p:sp>
        <p:nvSpPr>
          <p:cNvPr id="3" name="Content Placeholder 2"/>
          <p:cNvSpPr>
            <a:spLocks noGrp="1"/>
          </p:cNvSpPr>
          <p:nvPr>
            <p:ph idx="1"/>
          </p:nvPr>
        </p:nvSpPr>
        <p:spPr>
          <a:xfrm>
            <a:off x="228600" y="1000472"/>
            <a:ext cx="8807896" cy="4876800"/>
          </a:xfrm>
        </p:spPr>
        <p:txBody>
          <a:bodyPr/>
          <a:lstStyle/>
          <a:p>
            <a:r>
              <a:rPr lang="en-US" sz="1700" dirty="0"/>
              <a:t>Amirali Boroumand, Saugata Ghose, </a:t>
            </a:r>
            <a:r>
              <a:rPr lang="en-US" sz="1700" dirty="0" err="1"/>
              <a:t>Youngsok</a:t>
            </a:r>
            <a:r>
              <a:rPr lang="en-US" sz="1700" dirty="0"/>
              <a:t> Kim, </a:t>
            </a:r>
            <a:r>
              <a:rPr lang="en-US" sz="1700" dirty="0" err="1"/>
              <a:t>Rachata</a:t>
            </a:r>
            <a:r>
              <a:rPr lang="en-US" sz="1700" dirty="0"/>
              <a:t> Ausavarungnirun, Eric </a:t>
            </a:r>
            <a:r>
              <a:rPr lang="en-US" sz="1700" dirty="0" err="1"/>
              <a:t>Shiu</a:t>
            </a:r>
            <a:r>
              <a:rPr lang="en-US" sz="1700" dirty="0"/>
              <a:t>, Rahul Thakur, </a:t>
            </a:r>
            <a:r>
              <a:rPr lang="en-US" sz="1700" dirty="0" err="1"/>
              <a:t>Daehyun</a:t>
            </a:r>
            <a:r>
              <a:rPr lang="en-US" sz="1700" dirty="0"/>
              <a:t> Kim, Aki </a:t>
            </a:r>
            <a:r>
              <a:rPr lang="en-US" sz="1700" dirty="0" err="1"/>
              <a:t>Kuusela</a:t>
            </a:r>
            <a:r>
              <a:rPr lang="en-US" sz="1700" dirty="0"/>
              <a:t>, Allan </a:t>
            </a:r>
            <a:r>
              <a:rPr lang="en-US" sz="1700" dirty="0" err="1"/>
              <a:t>Knies</a:t>
            </a:r>
            <a:r>
              <a:rPr lang="en-US" sz="1700" dirty="0"/>
              <a:t>, Parthasarathy Ranganathan, and Onur Mutlu,</a:t>
            </a:r>
            <a:br>
              <a:rPr lang="en-US" sz="1700" dirty="0"/>
            </a:br>
            <a:r>
              <a:rPr lang="en-US" sz="1700" b="1" dirty="0">
                <a:solidFill>
                  <a:srgbClr val="0000FF"/>
                </a:solidFill>
                <a:hlinkClick r:id="rId2">
                  <a:extLst>
                    <a:ext uri="{A12FA001-AC4F-418D-AE19-62706E023703}">
                      <ahyp:hlinkClr xmlns:ahyp="http://schemas.microsoft.com/office/drawing/2018/hyperlinkcolor" val="tx"/>
                    </a:ext>
                  </a:extLst>
                </a:hlinkClick>
              </a:rPr>
              <a:t>"Google Workloads for Consumer Devices: Mitigating Data Movement Bottlenecks"</a:t>
            </a:r>
            <a:br>
              <a:rPr lang="en-US" sz="1700" dirty="0">
                <a:solidFill>
                  <a:srgbClr val="0000FF"/>
                </a:solidFill>
              </a:rPr>
            </a:br>
            <a:r>
              <a:rPr lang="en-US" sz="1700" i="1" dirty="0"/>
              <a:t>Proceedings of the </a:t>
            </a:r>
            <a:r>
              <a:rPr lang="en-US" sz="1700" i="1" dirty="0">
                <a:hlinkClick r:id="rId3"/>
              </a:rPr>
              <a:t>23rd International Conference on Architectural Support for Programming Languages and Operating Systems</a:t>
            </a:r>
            <a:r>
              <a:rPr lang="en-US" sz="1700" i="1" dirty="0"/>
              <a:t> (</a:t>
            </a:r>
            <a:r>
              <a:rPr lang="en-US" sz="1700" b="1" i="1" dirty="0"/>
              <a:t>ASPLOS</a:t>
            </a:r>
            <a:r>
              <a:rPr lang="en-US" sz="1700" i="1" dirty="0"/>
              <a:t>)</a:t>
            </a:r>
            <a:r>
              <a:rPr lang="en-US" sz="1700" dirty="0"/>
              <a:t>, Williamsburg, VA, USA, March 2018.</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Session Slides (pptx)</a:t>
            </a:r>
            <a:r>
              <a:rPr lang="en-US" sz="1700" dirty="0"/>
              <a:t> </a:t>
            </a:r>
            <a:r>
              <a:rPr lang="en-US" sz="1700" dirty="0">
                <a:hlinkClick r:id="rId7"/>
              </a:rPr>
              <a:t>(pdf)</a:t>
            </a:r>
            <a:r>
              <a:rPr lang="en-US" sz="1700" dirty="0"/>
              <a:t>] [</a:t>
            </a:r>
            <a:r>
              <a:rPr lang="en-US" sz="1700" dirty="0">
                <a:hlinkClick r:id="rId8"/>
              </a:rPr>
              <a:t>Poster (pptx)</a:t>
            </a:r>
            <a:r>
              <a:rPr lang="en-US" sz="1700" dirty="0"/>
              <a:t> </a:t>
            </a:r>
            <a:r>
              <a:rPr lang="en-US" sz="1700" dirty="0">
                <a:hlinkClick r:id="rId9"/>
              </a:rPr>
              <a:t>(pdf)</a:t>
            </a:r>
            <a:r>
              <a:rPr lang="en-US" sz="1700" dirty="0"/>
              <a:t>]</a:t>
            </a:r>
            <a:br>
              <a:rPr lang="en-US" sz="1700" dirty="0"/>
            </a:br>
            <a:r>
              <a:rPr lang="en-US" sz="1700" dirty="0"/>
              <a:t>[</a:t>
            </a:r>
            <a:r>
              <a:rPr lang="en-US" sz="1700" dirty="0">
                <a:hlinkClick r:id="rId10"/>
              </a:rPr>
              <a:t>Lightning Talk Video</a:t>
            </a:r>
            <a:r>
              <a:rPr lang="en-US" sz="1700" dirty="0"/>
              <a:t> (2 minutes)]</a:t>
            </a:r>
            <a:br>
              <a:rPr lang="en-US" sz="1700" dirty="0"/>
            </a:br>
            <a:r>
              <a:rPr lang="en-US" sz="1700" dirty="0"/>
              <a:t>[</a:t>
            </a:r>
            <a:r>
              <a:rPr lang="en-US" sz="1700" dirty="0">
                <a:hlinkClick r:id="rId11"/>
              </a:rPr>
              <a:t>Full Talk Video</a:t>
            </a:r>
            <a:r>
              <a:rPr lang="en-US" sz="1700" dirty="0"/>
              <a:t> (21 minutes)]</a:t>
            </a:r>
          </a:p>
          <a:p>
            <a:pPr marL="0" indent="0">
              <a:buNone/>
            </a:pPr>
            <a:br>
              <a:rPr lang="en-US" sz="1700" dirty="0"/>
            </a:br>
            <a:endParaRPr lang="en-US" sz="17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4218136"/>
            <a:ext cx="9144000" cy="2235200"/>
          </a:xfrm>
          <a:prstGeom prst="rect">
            <a:avLst/>
          </a:prstGeom>
        </p:spPr>
      </p:pic>
      <p:pic>
        <p:nvPicPr>
          <p:cNvPr id="5" name="Picture 4" descr="safari.png">
            <a:extLst>
              <a:ext uri="{FF2B5EF4-FFF2-40B4-BE49-F238E27FC236}">
                <a16:creationId xmlns:a16="http://schemas.microsoft.com/office/drawing/2014/main" id="{6FAB9161-B1EB-949F-0CA1-DAA6AB776FC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8421325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5198092" y="1413950"/>
            <a:ext cx="2906886" cy="461665"/>
          </a:xfrm>
          <a:prstGeom prst="rect">
            <a:avLst/>
          </a:prstGeom>
          <a:noFill/>
        </p:spPr>
        <p:txBody>
          <a:bodyPr wrap="none" rtlCol="0">
            <a:spAutoFit/>
          </a:bodyPr>
          <a:lstStyle/>
          <a:p>
            <a:r>
              <a:rPr lang="en-US" sz="2400" b="1" dirty="0">
                <a:latin typeface="Garamond" panose="02020404030301010803" pitchFamily="18" charset="0"/>
                <a:ea typeface="Tahoma" panose="020B0604030504040204" pitchFamily="34" charset="0"/>
                <a:cs typeface="Tahoma" panose="020B0604030504040204" pitchFamily="34" charset="0"/>
              </a:rPr>
              <a:t>Horizontal Diffusion</a:t>
            </a:r>
          </a:p>
        </p:txBody>
      </p:sp>
      <p:sp>
        <p:nvSpPr>
          <p:cNvPr id="19" name="TextBox 18"/>
          <p:cNvSpPr txBox="1"/>
          <p:nvPr/>
        </p:nvSpPr>
        <p:spPr>
          <a:xfrm>
            <a:off x="1408339" y="1413949"/>
            <a:ext cx="2565382" cy="461665"/>
          </a:xfrm>
          <a:prstGeom prst="rect">
            <a:avLst/>
          </a:prstGeom>
          <a:noFill/>
        </p:spPr>
        <p:txBody>
          <a:bodyPr wrap="none" rtlCol="0">
            <a:spAutoFit/>
          </a:bodyPr>
          <a:lstStyle/>
          <a:p>
            <a:r>
              <a:rPr lang="en-US" sz="2400" b="1" dirty="0">
                <a:latin typeface="Garamond" panose="02020404030301010803" pitchFamily="18" charset="0"/>
                <a:ea typeface="Tahoma" panose="020B0604030504040204" pitchFamily="34" charset="0"/>
                <a:cs typeface="Tahoma" panose="020B0604030504040204" pitchFamily="34" charset="0"/>
              </a:rPr>
              <a:t>Vertical Advection</a:t>
            </a:r>
          </a:p>
        </p:txBody>
      </p:sp>
      <p:sp>
        <p:nvSpPr>
          <p:cNvPr id="2" name="Title 1">
            <a:extLst>
              <a:ext uri="{FF2B5EF4-FFF2-40B4-BE49-F238E27FC236}">
                <a16:creationId xmlns:a16="http://schemas.microsoft.com/office/drawing/2014/main" id="{7EB0319E-E1CD-47FA-8A28-180D5AB280FC}"/>
              </a:ext>
            </a:extLst>
          </p:cNvPr>
          <p:cNvSpPr>
            <a:spLocks noGrp="1"/>
          </p:cNvSpPr>
          <p:nvPr>
            <p:ph type="title"/>
          </p:nvPr>
        </p:nvSpPr>
        <p:spPr/>
        <p:txBody>
          <a:bodyPr/>
          <a:lstStyle/>
          <a:p>
            <a:r>
              <a:rPr lang="en-US" dirty="0"/>
              <a:t>NERO Performance Analysis</a:t>
            </a:r>
          </a:p>
        </p:txBody>
      </p:sp>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l="-1" r="-1074"/>
          <a:stretch/>
        </p:blipFill>
        <p:spPr>
          <a:xfrm>
            <a:off x="368746" y="1771028"/>
            <a:ext cx="8318054" cy="3050102"/>
          </a:xfrm>
          <a:prstGeom prst="rect">
            <a:avLst/>
          </a:prstGeom>
        </p:spPr>
      </p:pic>
      <p:sp>
        <p:nvSpPr>
          <p:cNvPr id="30" name="Oval 29"/>
          <p:cNvSpPr/>
          <p:nvPr/>
        </p:nvSpPr>
        <p:spPr>
          <a:xfrm>
            <a:off x="1768693" y="3202054"/>
            <a:ext cx="247763" cy="292037"/>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Arc 30"/>
          <p:cNvSpPr/>
          <p:nvPr/>
        </p:nvSpPr>
        <p:spPr>
          <a:xfrm rot="12680520">
            <a:off x="979436" y="3423259"/>
            <a:ext cx="2246379" cy="581402"/>
          </a:xfrm>
          <a:prstGeom prst="arc">
            <a:avLst>
              <a:gd name="adj1" fmla="val 11837840"/>
              <a:gd name="adj2" fmla="val 21499212"/>
            </a:avLst>
          </a:prstGeom>
          <a:ln w="57150">
            <a:solidFill>
              <a:srgbClr val="0070C0"/>
            </a:solidFill>
            <a:headEnd type="triangl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0A6BA7AB-B09E-4C11-BA93-BC8ADAFA3CDC}"/>
              </a:ext>
            </a:extLst>
          </p:cNvPr>
          <p:cNvSpPr/>
          <p:nvPr/>
        </p:nvSpPr>
        <p:spPr>
          <a:xfrm>
            <a:off x="1" y="4941541"/>
            <a:ext cx="9143999" cy="1221530"/>
          </a:xfrm>
          <a:prstGeom prst="rect">
            <a:avLst/>
          </a:prstGeom>
          <a:solidFill>
            <a:srgbClr val="49702E"/>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000" b="1" dirty="0">
                <a:solidFill>
                  <a:schemeClr val="bg1"/>
                </a:solidFill>
                <a:latin typeface="Tahoma" panose="020B0604030504040204" pitchFamily="34" charset="0"/>
                <a:ea typeface="Tahoma" panose="020B0604030504040204" pitchFamily="34" charset="0"/>
                <a:cs typeface="Tahoma" panose="020B0604030504040204" pitchFamily="34" charset="0"/>
              </a:rPr>
              <a:t>NERO is 4.2x and 8.3x faster than </a:t>
            </a:r>
          </a:p>
          <a:p>
            <a:pPr algn="ctr"/>
            <a:r>
              <a:rPr lang="en-US" sz="3000" b="1" dirty="0">
                <a:solidFill>
                  <a:schemeClr val="bg1"/>
                </a:solidFill>
                <a:latin typeface="Tahoma" panose="020B0604030504040204" pitchFamily="34" charset="0"/>
                <a:ea typeface="Tahoma" panose="020B0604030504040204" pitchFamily="34" charset="0"/>
                <a:cs typeface="Tahoma" panose="020B0604030504040204" pitchFamily="34" charset="0"/>
              </a:rPr>
              <a:t>a complete POWER9 socket</a:t>
            </a:r>
          </a:p>
        </p:txBody>
      </p:sp>
      <p:sp>
        <p:nvSpPr>
          <p:cNvPr id="17" name="Slide Number Placeholder 3"/>
          <p:cNvSpPr>
            <a:spLocks noGrp="1"/>
          </p:cNvSpPr>
          <p:nvPr>
            <p:ph type="sldNum" sz="quarter" idx="12"/>
          </p:nvPr>
        </p:nvSpPr>
        <p:spPr>
          <a:xfrm>
            <a:off x="9535118" y="654039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6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B5F978-99DD-4B09-979A-AB31C135CAD9}" type="slidenum">
              <a:rPr lang="en-US" smtClean="0"/>
              <a:pPr/>
              <a:t>90</a:t>
            </a:fld>
            <a:endParaRPr lang="en-US" dirty="0"/>
          </a:p>
        </p:txBody>
      </p:sp>
      <p:sp>
        <p:nvSpPr>
          <p:cNvPr id="3" name="Slide Number Placeholder 3">
            <a:extLst>
              <a:ext uri="{FF2B5EF4-FFF2-40B4-BE49-F238E27FC236}">
                <a16:creationId xmlns:a16="http://schemas.microsoft.com/office/drawing/2014/main" id="{18B928FD-AD98-B04B-A882-31658581CB1C}"/>
              </a:ext>
            </a:extLst>
          </p:cNvPr>
          <p:cNvSpPr>
            <a:spLocks noGrp="1"/>
          </p:cNvSpPr>
          <p:nvPr>
            <p:ph type="sldNum" sz="quarter" idx="11"/>
          </p:nvPr>
        </p:nvSpPr>
        <p:spPr>
          <a:xfrm>
            <a:off x="6553200" y="6243638"/>
            <a:ext cx="2133600" cy="457200"/>
          </a:xfr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496066177"/>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1880" y="0"/>
            <a:ext cx="8610600" cy="908720"/>
          </a:xfrm>
        </p:spPr>
        <p:txBody>
          <a:bodyPr anchor="ctr" anchorCtr="0"/>
          <a:lstStyle/>
          <a:p>
            <a:r>
              <a:rPr lang="en-US" dirty="0"/>
              <a:t>Possible PNM Designs</a:t>
            </a:r>
          </a:p>
        </p:txBody>
      </p:sp>
      <p:sp>
        <p:nvSpPr>
          <p:cNvPr id="7" name="Marcador de número de diapositiva 6"/>
          <p:cNvSpPr>
            <a:spLocks noGrp="1"/>
          </p:cNvSpPr>
          <p:nvPr>
            <p:ph type="sldNum" sz="quarter" idx="11"/>
          </p:nvPr>
        </p:nvSpPr>
        <p:spPr>
          <a:xfrm>
            <a:off x="6781800" y="6324600"/>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panose="020B0600070205080204" pitchFamily="34" charset="-128"/>
              <a:cs typeface="+mn-cs"/>
            </a:endParaRPr>
          </a:p>
        </p:txBody>
      </p:sp>
      <p:grpSp>
        <p:nvGrpSpPr>
          <p:cNvPr id="5" name="Group 4">
            <a:extLst>
              <a:ext uri="{FF2B5EF4-FFF2-40B4-BE49-F238E27FC236}">
                <a16:creationId xmlns:a16="http://schemas.microsoft.com/office/drawing/2014/main" id="{EEA6D513-2C9C-5EA4-0839-4DE6C5D43D4D}"/>
              </a:ext>
            </a:extLst>
          </p:cNvPr>
          <p:cNvGrpSpPr/>
          <p:nvPr/>
        </p:nvGrpSpPr>
        <p:grpSpPr>
          <a:xfrm>
            <a:off x="-25152" y="2911258"/>
            <a:ext cx="9144000" cy="1581912"/>
            <a:chOff x="-25152" y="2911258"/>
            <a:chExt cx="9144000" cy="1581912"/>
          </a:xfrm>
        </p:grpSpPr>
        <p:sp>
          <p:nvSpPr>
            <p:cNvPr id="32" name="Marcador de contenido 2"/>
            <p:cNvSpPr txBox="1">
              <a:spLocks/>
            </p:cNvSpPr>
            <p:nvPr/>
          </p:nvSpPr>
          <p:spPr bwMode="auto">
            <a:xfrm>
              <a:off x="-25152" y="291125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Fixed-function</a:t>
              </a:r>
              <a:r>
                <a:rPr kumimoji="0" lang="en-US" sz="220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units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Hardware/software co-designed PIM for efficiency</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Mensa for NN Edge Inference</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Samsung HBM-PIM, SK </a:t>
              </a:r>
              <a:r>
                <a:rPr kumimoji="0" lang="en-US" sz="2000" b="0" i="0" u="none" strike="noStrike" kern="0" cap="none" spc="0" normalizeH="0" baseline="0" noProof="0" dirty="0" err="1">
                  <a:ln>
                    <a:noFill/>
                  </a:ln>
                  <a:solidFill>
                    <a:srgbClr val="000000"/>
                  </a:solidFill>
                  <a:effectLst/>
                  <a:uLnTx/>
                  <a:uFillTx/>
                  <a:latin typeface="Tahoma"/>
                  <a:ea typeface="ヒラギノ角ゴ Pro W3" pitchFamily="-108" charset="-128"/>
                  <a:cs typeface="ヒラギノ角ゴ Pro W3" pitchFamily="-108" charset="-128"/>
                </a:rPr>
                <a:t>hynix</a:t>
              </a: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t>
              </a:r>
              <a:r>
                <a:rPr kumimoji="0" lang="en-US" sz="2000" b="0" i="0" u="none" strike="noStrike" kern="0" cap="none" spc="0" normalizeH="0" baseline="0" noProof="0" dirty="0" err="1">
                  <a:ln>
                    <a:noFill/>
                  </a:ln>
                  <a:solidFill>
                    <a:srgbClr val="000000"/>
                  </a:solidFill>
                  <a:effectLst/>
                  <a:uLnTx/>
                  <a:uFillTx/>
                  <a:latin typeface="Tahoma"/>
                  <a:ea typeface="ヒラギノ角ゴ Pro W3" pitchFamily="-108" charset="-128"/>
                  <a:cs typeface="ヒラギノ角ゴ Pro W3" pitchFamily="-108" charset="-128"/>
                </a:rPr>
                <a:t>AiM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40" name="Group 39">
              <a:extLst>
                <a:ext uri="{FF2B5EF4-FFF2-40B4-BE49-F238E27FC236}">
                  <a16:creationId xmlns:a16="http://schemas.microsoft.com/office/drawing/2014/main" id="{87F5753F-84A9-368E-E840-8F74A0388B01}"/>
                </a:ext>
              </a:extLst>
            </p:cNvPr>
            <p:cNvGrpSpPr/>
            <p:nvPr/>
          </p:nvGrpSpPr>
          <p:grpSpPr>
            <a:xfrm>
              <a:off x="7285010" y="2960948"/>
              <a:ext cx="1664208" cy="1466418"/>
              <a:chOff x="7300280" y="3068960"/>
              <a:chExt cx="1664208" cy="1466418"/>
            </a:xfrm>
          </p:grpSpPr>
          <p:sp>
            <p:nvSpPr>
              <p:cNvPr id="11" name="Rounded Rectangle 71"/>
              <p:cNvSpPr/>
              <p:nvPr/>
            </p:nvSpPr>
            <p:spPr>
              <a:xfrm>
                <a:off x="7300280" y="3068960"/>
                <a:ext cx="1664208"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sp>
            <p:nvSpPr>
              <p:cNvPr id="8" name="Rounded Rectangle 81"/>
              <p:cNvSpPr/>
              <p:nvPr/>
            </p:nvSpPr>
            <p:spPr>
              <a:xfrm>
                <a:off x="7423588" y="3175495"/>
                <a:ext cx="1408176" cy="410596"/>
              </a:xfrm>
              <a:prstGeom prst="roundRect">
                <a:avLst/>
              </a:prstGeom>
              <a:solidFill>
                <a:srgbClr val="00B0F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1</a:t>
                </a:r>
              </a:p>
            </p:txBody>
          </p:sp>
          <p:sp>
            <p:nvSpPr>
              <p:cNvPr id="9" name="Rounded Rectangle 82"/>
              <p:cNvSpPr/>
              <p:nvPr/>
            </p:nvSpPr>
            <p:spPr>
              <a:xfrm>
                <a:off x="7422388" y="4027599"/>
                <a:ext cx="1408176" cy="410598"/>
              </a:xfrm>
              <a:prstGeom prst="roundRect">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N</a:t>
                </a:r>
              </a:p>
            </p:txBody>
          </p:sp>
          <p:sp>
            <p:nvSpPr>
              <p:cNvPr id="4" name="CuadroTexto 3"/>
              <p:cNvSpPr txBox="1"/>
              <p:nvPr/>
            </p:nvSpPr>
            <p:spPr>
              <a:xfrm rot="5400000">
                <a:off x="8007866" y="3612341"/>
                <a:ext cx="441146"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s-I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grpSp>
        <p:nvGrpSpPr>
          <p:cNvPr id="6" name="Group 5">
            <a:extLst>
              <a:ext uri="{FF2B5EF4-FFF2-40B4-BE49-F238E27FC236}">
                <a16:creationId xmlns:a16="http://schemas.microsoft.com/office/drawing/2014/main" id="{021E579F-56E3-67FF-97EE-00CC868080F4}"/>
              </a:ext>
            </a:extLst>
          </p:cNvPr>
          <p:cNvGrpSpPr/>
          <p:nvPr/>
        </p:nvGrpSpPr>
        <p:grpSpPr>
          <a:xfrm>
            <a:off x="-25152" y="4941168"/>
            <a:ext cx="9144000" cy="1581912"/>
            <a:chOff x="-25152" y="4941168"/>
            <a:chExt cx="9144000" cy="1581912"/>
          </a:xfrm>
        </p:grpSpPr>
        <p:sp>
          <p:nvSpPr>
            <p:cNvPr id="33" name="Marcador de contenido 2"/>
            <p:cNvSpPr txBox="1">
              <a:spLocks/>
            </p:cNvSpPr>
            <p:nvPr/>
          </p:nvSpPr>
          <p:spPr bwMode="auto">
            <a:xfrm>
              <a:off x="-25152" y="494116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1"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Reconfigurable</a:t>
              </a:r>
              <a:r>
                <a:rPr kumimoji="0" lang="en-US" sz="2200" b="1"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architectures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PNM cores coupled with FPGAs, CGRA</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effectLst/>
                  <a:uLnTx/>
                  <a:uFillTx/>
                  <a:latin typeface="Tahoma"/>
                  <a:ea typeface="ヒラギノ角ゴ Pro W3" pitchFamily="-108" charset="-128"/>
                  <a:cs typeface="ヒラギノ角ゴ Pro W3" pitchFamily="-108" charset="-128"/>
                </a:rPr>
                <a:t>E.g. from academia: NERO for Weather Prediction</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FF0000"/>
                  </a:solidFill>
                  <a:effectLst/>
                  <a:uLnTx/>
                  <a:uFillTx/>
                  <a:latin typeface="Tahoma"/>
                  <a:ea typeface="ヒラギノ角ゴ Pro W3" pitchFamily="-108" charset="-128"/>
                  <a:cs typeface="ヒラギノ角ゴ Pro W3" pitchFamily="-108" charset="-128"/>
                </a:rPr>
                <a:t>E.g. from industry: Samsung </a:t>
              </a:r>
              <a:r>
                <a:rPr kumimoji="0" lang="en-US" sz="2000" b="0" i="0" u="none" strike="noStrike" kern="0" cap="none" spc="0" normalizeH="0" baseline="0" noProof="0" dirty="0" err="1">
                  <a:ln>
                    <a:noFill/>
                  </a:ln>
                  <a:solidFill>
                    <a:srgbClr val="FF0000"/>
                  </a:solidFill>
                  <a:effectLst/>
                  <a:uLnTx/>
                  <a:uFillTx/>
                  <a:latin typeface="Tahoma"/>
                  <a:ea typeface="ヒラギノ角ゴ Pro W3" pitchFamily="-108" charset="-128"/>
                  <a:cs typeface="ヒラギノ角ゴ Pro W3" pitchFamily="-108" charset="-128"/>
                </a:rPr>
                <a:t>AxDIMM</a:t>
              </a:r>
              <a:endParaRPr kumimoji="0" lang="en-US" sz="2000" b="0" i="0" u="none" strike="noStrike" kern="0" cap="none" spc="0" normalizeH="0" baseline="0" noProof="0" dirty="0">
                <a:ln>
                  <a:noFill/>
                </a:ln>
                <a:solidFill>
                  <a:srgbClr val="FF0000"/>
                </a:solidFill>
                <a:effectLst/>
                <a:uLnTx/>
                <a:uFillTx/>
                <a:latin typeface="Tahoma"/>
                <a:ea typeface="ヒラギノ角ゴ Pro W3" pitchFamily="-108" charset="-128"/>
                <a:cs typeface="ヒラギノ角ゴ Pro W3" pitchFamily="-108" charset="-128"/>
              </a:endParaRPr>
            </a:p>
          </p:txBody>
        </p:sp>
        <p:grpSp>
          <p:nvGrpSpPr>
            <p:cNvPr id="10" name="Group 9"/>
            <p:cNvGrpSpPr/>
            <p:nvPr/>
          </p:nvGrpSpPr>
          <p:grpSpPr>
            <a:xfrm>
              <a:off x="7272613" y="4941168"/>
              <a:ext cx="1689003" cy="1466418"/>
              <a:chOff x="3754512" y="4698886"/>
              <a:chExt cx="1689003" cy="1466418"/>
            </a:xfrm>
          </p:grpSpPr>
          <p:sp>
            <p:nvSpPr>
              <p:cNvPr id="25" name="Rounded Rectangle 88"/>
              <p:cNvSpPr/>
              <p:nvPr/>
            </p:nvSpPr>
            <p:spPr>
              <a:xfrm>
                <a:off x="3771011" y="4698886"/>
                <a:ext cx="1665085"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26" name="Group 89"/>
              <p:cNvGrpSpPr/>
              <p:nvPr/>
            </p:nvGrpSpPr>
            <p:grpSpPr>
              <a:xfrm>
                <a:off x="3754512" y="4788440"/>
                <a:ext cx="1689003" cy="1268382"/>
                <a:chOff x="4774667" y="3750799"/>
                <a:chExt cx="2654919" cy="730738"/>
              </a:xfrm>
            </p:grpSpPr>
            <p:sp>
              <p:nvSpPr>
                <p:cNvPr id="27" name="Rounded Rectangle 94"/>
                <p:cNvSpPr/>
                <p:nvPr/>
              </p:nvSpPr>
              <p:spPr>
                <a:xfrm>
                  <a:off x="5014612" y="3750799"/>
                  <a:ext cx="2212432" cy="730738"/>
                </a:xfrm>
                <a:prstGeom prst="roundRect">
                  <a:avLst/>
                </a:prstGeom>
                <a:solidFill>
                  <a:schemeClr val="accent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Tahoma"/>
                    <a:ea typeface="+mn-ea"/>
                    <a:cs typeface="+mn-cs"/>
                  </a:endParaRPr>
                </a:p>
              </p:txBody>
            </p:sp>
            <p:sp>
              <p:nvSpPr>
                <p:cNvPr id="29" name="TextBox 96"/>
                <p:cNvSpPr txBox="1"/>
                <p:nvPr/>
              </p:nvSpPr>
              <p:spPr>
                <a:xfrm>
                  <a:off x="4774667" y="3958225"/>
                  <a:ext cx="2654919" cy="30143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Reconfigurable Accelerator</a:t>
                  </a:r>
                </a:p>
              </p:txBody>
            </p:sp>
          </p:grpSp>
        </p:grpSp>
      </p:grpSp>
      <p:grpSp>
        <p:nvGrpSpPr>
          <p:cNvPr id="3" name="Group 2">
            <a:extLst>
              <a:ext uri="{FF2B5EF4-FFF2-40B4-BE49-F238E27FC236}">
                <a16:creationId xmlns:a16="http://schemas.microsoft.com/office/drawing/2014/main" id="{B5D277D6-093D-0C49-0A7E-6E5FDF9091F2}"/>
              </a:ext>
            </a:extLst>
          </p:cNvPr>
          <p:cNvGrpSpPr/>
          <p:nvPr/>
        </p:nvGrpSpPr>
        <p:grpSpPr>
          <a:xfrm>
            <a:off x="-25152" y="881348"/>
            <a:ext cx="9144000" cy="1581912"/>
            <a:chOff x="-25152" y="881348"/>
            <a:chExt cx="9144000" cy="1581912"/>
          </a:xfrm>
        </p:grpSpPr>
        <p:sp>
          <p:nvSpPr>
            <p:cNvPr id="34" name="Marcador de contenido 2"/>
            <p:cNvSpPr txBox="1">
              <a:spLocks/>
            </p:cNvSpPr>
            <p:nvPr/>
          </p:nvSpPr>
          <p:spPr bwMode="auto">
            <a:xfrm>
              <a:off x="-25152" y="88134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General-purpose</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programmable cores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Wimpy cores (possibility of running any workload)</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Tesseract PIM for Graph Processing</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UPMEM PIM</a:t>
              </a:r>
            </a:p>
          </p:txBody>
        </p:sp>
        <p:grpSp>
          <p:nvGrpSpPr>
            <p:cNvPr id="39" name="Group 38">
              <a:extLst>
                <a:ext uri="{FF2B5EF4-FFF2-40B4-BE49-F238E27FC236}">
                  <a16:creationId xmlns:a16="http://schemas.microsoft.com/office/drawing/2014/main" id="{DB8BFBE2-8762-C2FC-0709-950D15E27223}"/>
                </a:ext>
              </a:extLst>
            </p:cNvPr>
            <p:cNvGrpSpPr/>
            <p:nvPr/>
          </p:nvGrpSpPr>
          <p:grpSpPr>
            <a:xfrm>
              <a:off x="7283135" y="980728"/>
              <a:ext cx="1667959" cy="1466418"/>
              <a:chOff x="7296529" y="980728"/>
              <a:chExt cx="1667959" cy="1466418"/>
            </a:xfrm>
          </p:grpSpPr>
          <p:sp>
            <p:nvSpPr>
              <p:cNvPr id="16" name="Rounded Rectangle 88"/>
              <p:cNvSpPr/>
              <p:nvPr/>
            </p:nvSpPr>
            <p:spPr>
              <a:xfrm>
                <a:off x="7296529" y="980728"/>
                <a:ext cx="1667959"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36" name="Group 35">
                <a:extLst>
                  <a:ext uri="{FF2B5EF4-FFF2-40B4-BE49-F238E27FC236}">
                    <a16:creationId xmlns:a16="http://schemas.microsoft.com/office/drawing/2014/main" id="{92C53D3A-D172-02EE-CA4C-04FA14B3D6D1}"/>
                  </a:ext>
                </a:extLst>
              </p:cNvPr>
              <p:cNvGrpSpPr/>
              <p:nvPr/>
            </p:nvGrpSpPr>
            <p:grpSpPr>
              <a:xfrm>
                <a:off x="7422388" y="1118073"/>
                <a:ext cx="1409932" cy="1230807"/>
                <a:chOff x="7422388" y="1118073"/>
                <a:chExt cx="1409932" cy="1230807"/>
              </a:xfrm>
            </p:grpSpPr>
            <p:sp>
              <p:nvSpPr>
                <p:cNvPr id="19" name="Rounded Rectangle 95"/>
                <p:cNvSpPr/>
                <p:nvPr/>
              </p:nvSpPr>
              <p:spPr>
                <a:xfrm>
                  <a:off x="7480149" y="2055597"/>
                  <a:ext cx="1291979" cy="293283"/>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ahoma"/>
                      <a:ea typeface="+mn-ea"/>
                      <a:cs typeface="+mn-cs"/>
                    </a:rPr>
                    <a:t>Cache</a:t>
                  </a:r>
                  <a:endParaRPr kumimoji="0" lang="en-US" sz="1100" b="1" i="0" u="none" strike="noStrike" kern="1200" cap="none" spc="0" normalizeH="0" baseline="0" noProof="0" dirty="0">
                    <a:ln>
                      <a:noFill/>
                    </a:ln>
                    <a:solidFill>
                      <a:srgbClr val="000000"/>
                    </a:solidFill>
                    <a:effectLst/>
                    <a:uLnTx/>
                    <a:uFillTx/>
                    <a:latin typeface="Tahoma"/>
                    <a:ea typeface="+mn-ea"/>
                    <a:cs typeface="+mn-cs"/>
                  </a:endParaRPr>
                </a:p>
              </p:txBody>
            </p:sp>
            <p:sp>
              <p:nvSpPr>
                <p:cNvPr id="18" name="Rounded Rectangle 94"/>
                <p:cNvSpPr/>
                <p:nvPr/>
              </p:nvSpPr>
              <p:spPr>
                <a:xfrm>
                  <a:off x="7422388" y="1118073"/>
                  <a:ext cx="1409932" cy="879852"/>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PIM Core</a:t>
                  </a:r>
                </a:p>
              </p:txBody>
            </p:sp>
          </p:grpSp>
        </p:grpSp>
      </p:grpSp>
      <p:sp>
        <p:nvSpPr>
          <p:cNvPr id="12" name="Rectangle 11">
            <a:extLst>
              <a:ext uri="{FF2B5EF4-FFF2-40B4-BE49-F238E27FC236}">
                <a16:creationId xmlns:a16="http://schemas.microsoft.com/office/drawing/2014/main" id="{6FF9E9E0-18D4-0985-5222-058B4FA214CC}"/>
              </a:ext>
            </a:extLst>
          </p:cNvPr>
          <p:cNvSpPr/>
          <p:nvPr/>
        </p:nvSpPr>
        <p:spPr bwMode="auto">
          <a:xfrm>
            <a:off x="-25152" y="908720"/>
            <a:ext cx="9144000" cy="3736882"/>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 name="Rectangle 12">
            <a:extLst>
              <a:ext uri="{FF2B5EF4-FFF2-40B4-BE49-F238E27FC236}">
                <a16:creationId xmlns:a16="http://schemas.microsoft.com/office/drawing/2014/main" id="{4A3B8237-8F6D-F8EC-269E-A1E44C8BA1C7}"/>
              </a:ext>
            </a:extLst>
          </p:cNvPr>
          <p:cNvSpPr/>
          <p:nvPr/>
        </p:nvSpPr>
        <p:spPr bwMode="auto">
          <a:xfrm>
            <a:off x="-25593" y="4620106"/>
            <a:ext cx="9144000" cy="161561"/>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14" name="Picture 13" descr="safari.png">
            <a:extLst>
              <a:ext uri="{FF2B5EF4-FFF2-40B4-BE49-F238E27FC236}">
                <a16:creationId xmlns:a16="http://schemas.microsoft.com/office/drawing/2014/main" id="{547BE477-6A28-C99A-025F-F4EB977BCB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04334890"/>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0"/>
            <a:ext cx="8610600" cy="907110"/>
          </a:xfrm>
        </p:spPr>
        <p:txBody>
          <a:bodyPr anchor="ctr"/>
          <a:lstStyle/>
          <a:p>
            <a:r>
              <a:rPr lang="en-US" sz="3800" dirty="0"/>
              <a:t>Samsung </a:t>
            </a:r>
            <a:r>
              <a:rPr lang="en-US" sz="3800" dirty="0" err="1"/>
              <a:t>AxDIMM</a:t>
            </a:r>
            <a:r>
              <a:rPr lang="en-US" sz="3800" dirty="0"/>
              <a:t> (2021)</a:t>
            </a:r>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16" name="TextBox 15">
            <a:extLst>
              <a:ext uri="{FF2B5EF4-FFF2-40B4-BE49-F238E27FC236}">
                <a16:creationId xmlns:a16="http://schemas.microsoft.com/office/drawing/2014/main" id="{0C450CF6-3385-024A-B2B2-719A2C17BE5E}"/>
              </a:ext>
            </a:extLst>
          </p:cNvPr>
          <p:cNvSpPr txBox="1"/>
          <p:nvPr/>
        </p:nvSpPr>
        <p:spPr>
          <a:xfrm>
            <a:off x="1259632" y="6528003"/>
            <a:ext cx="7112208" cy="261610"/>
          </a:xfrm>
          <a:prstGeom prst="rect">
            <a:avLst/>
          </a:prstGeom>
          <a:noFill/>
        </p:spPr>
        <p:txBody>
          <a:bodyPr wrap="square" rtlCol="0">
            <a:spAutoFit/>
          </a:bodyPr>
          <a:lstStyle/>
          <a:p>
            <a:pPr lvl="0">
              <a:defRPr/>
            </a:pPr>
            <a:r>
              <a:rPr lang="en-US" sz="1100" dirty="0">
                <a:solidFill>
                  <a:srgbClr val="0432FF"/>
                </a:solidFill>
                <a:hlinkClick r:id="rId3">
                  <a:extLst>
                    <a:ext uri="{A12FA001-AC4F-418D-AE19-62706E023703}">
                      <ahyp:hlinkClr xmlns:ahyp="http://schemas.microsoft.com/office/drawing/2018/hyperlinkcolor" val="tx"/>
                    </a:ext>
                  </a:extLst>
                </a:hlinkClick>
              </a:rPr>
              <a:t>https://news.samsung.com/global/samsung-brings-in-memory-processing-power-to-wider-range-of-applications</a:t>
            </a:r>
            <a:endParaRPr lang="en-US" sz="1100" dirty="0">
              <a:solidFill>
                <a:srgbClr val="0432FF"/>
              </a:solidFill>
            </a:endParaRPr>
          </a:p>
        </p:txBody>
      </p:sp>
      <p:pic>
        <p:nvPicPr>
          <p:cNvPr id="7" name="Picture 6">
            <a:extLst>
              <a:ext uri="{FF2B5EF4-FFF2-40B4-BE49-F238E27FC236}">
                <a16:creationId xmlns:a16="http://schemas.microsoft.com/office/drawing/2014/main" id="{C78CE800-14E4-5B4B-A12C-F8D3DCE9D4BF}"/>
              </a:ext>
            </a:extLst>
          </p:cNvPr>
          <p:cNvPicPr>
            <a:picLocks noChangeAspect="1"/>
          </p:cNvPicPr>
          <p:nvPr/>
        </p:nvPicPr>
        <p:blipFill>
          <a:blip r:embed="rId4"/>
          <a:stretch>
            <a:fillRect/>
          </a:stretch>
        </p:blipFill>
        <p:spPr>
          <a:xfrm>
            <a:off x="3350558" y="2209800"/>
            <a:ext cx="5793442" cy="4191000"/>
          </a:xfrm>
          <a:prstGeom prst="rect">
            <a:avLst/>
          </a:prstGeom>
        </p:spPr>
      </p:pic>
      <p:pic>
        <p:nvPicPr>
          <p:cNvPr id="6" name="Picture 5">
            <a:extLst>
              <a:ext uri="{FF2B5EF4-FFF2-40B4-BE49-F238E27FC236}">
                <a16:creationId xmlns:a16="http://schemas.microsoft.com/office/drawing/2014/main" id="{BCA2FBD6-7560-7C41-9F5A-2F8DF981A1D3}"/>
              </a:ext>
            </a:extLst>
          </p:cNvPr>
          <p:cNvPicPr>
            <a:picLocks noChangeAspect="1"/>
          </p:cNvPicPr>
          <p:nvPr/>
        </p:nvPicPr>
        <p:blipFill>
          <a:blip r:embed="rId5"/>
          <a:stretch>
            <a:fillRect/>
          </a:stretch>
        </p:blipFill>
        <p:spPr>
          <a:xfrm>
            <a:off x="206963" y="990600"/>
            <a:ext cx="3755438" cy="2495072"/>
          </a:xfrm>
          <a:prstGeom prst="rect">
            <a:avLst/>
          </a:prstGeom>
        </p:spPr>
      </p:pic>
      <p:sp>
        <p:nvSpPr>
          <p:cNvPr id="8" name="Rectangle 7">
            <a:extLst>
              <a:ext uri="{FF2B5EF4-FFF2-40B4-BE49-F238E27FC236}">
                <a16:creationId xmlns:a16="http://schemas.microsoft.com/office/drawing/2014/main" id="{44123FB0-1ABA-0246-93E1-1BFB938E1D88}"/>
              </a:ext>
            </a:extLst>
          </p:cNvPr>
          <p:cNvSpPr/>
          <p:nvPr/>
        </p:nvSpPr>
        <p:spPr bwMode="auto">
          <a:xfrm>
            <a:off x="7228840" y="5603240"/>
            <a:ext cx="1143000" cy="108000"/>
          </a:xfrm>
          <a:prstGeom prst="rect">
            <a:avLst/>
          </a:prstGeom>
          <a:solidFill>
            <a:srgbClr val="0070C0">
              <a:alpha val="34902"/>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1" name="Rectangle 10">
            <a:extLst>
              <a:ext uri="{FF2B5EF4-FFF2-40B4-BE49-F238E27FC236}">
                <a16:creationId xmlns:a16="http://schemas.microsoft.com/office/drawing/2014/main" id="{5E99CBE2-14C1-5742-8BE7-4CDDF39E2C56}"/>
              </a:ext>
            </a:extLst>
          </p:cNvPr>
          <p:cNvSpPr/>
          <p:nvPr/>
        </p:nvSpPr>
        <p:spPr bwMode="auto">
          <a:xfrm>
            <a:off x="4028440" y="5730240"/>
            <a:ext cx="612000" cy="108000"/>
          </a:xfrm>
          <a:prstGeom prst="rect">
            <a:avLst/>
          </a:prstGeom>
          <a:solidFill>
            <a:srgbClr val="0070C0">
              <a:alpha val="34902"/>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2" name="Rectangle 11">
            <a:extLst>
              <a:ext uri="{FF2B5EF4-FFF2-40B4-BE49-F238E27FC236}">
                <a16:creationId xmlns:a16="http://schemas.microsoft.com/office/drawing/2014/main" id="{63BCE77A-F067-0242-ABEB-1B931D9ECF0C}"/>
              </a:ext>
            </a:extLst>
          </p:cNvPr>
          <p:cNvSpPr/>
          <p:nvPr/>
        </p:nvSpPr>
        <p:spPr bwMode="auto">
          <a:xfrm>
            <a:off x="5598160" y="5735320"/>
            <a:ext cx="2448000" cy="108000"/>
          </a:xfrm>
          <a:prstGeom prst="rect">
            <a:avLst/>
          </a:prstGeom>
          <a:solidFill>
            <a:srgbClr val="00B050">
              <a:alpha val="34902"/>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3" name="Rectangle 12">
            <a:extLst>
              <a:ext uri="{FF2B5EF4-FFF2-40B4-BE49-F238E27FC236}">
                <a16:creationId xmlns:a16="http://schemas.microsoft.com/office/drawing/2014/main" id="{829AFE0B-1D6A-2141-B1ED-146A0221ADA4}"/>
              </a:ext>
            </a:extLst>
          </p:cNvPr>
          <p:cNvSpPr/>
          <p:nvPr/>
        </p:nvSpPr>
        <p:spPr bwMode="auto">
          <a:xfrm>
            <a:off x="4632960" y="6228080"/>
            <a:ext cx="1476000" cy="108000"/>
          </a:xfrm>
          <a:prstGeom prst="rect">
            <a:avLst/>
          </a:prstGeom>
          <a:solidFill>
            <a:schemeClr val="accent1">
              <a:lumMod val="60000"/>
              <a:lumOff val="40000"/>
              <a:alpha val="34902"/>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pic>
        <p:nvPicPr>
          <p:cNvPr id="3" name="Picture 2" descr="safari.png">
            <a:extLst>
              <a:ext uri="{FF2B5EF4-FFF2-40B4-BE49-F238E27FC236}">
                <a16:creationId xmlns:a16="http://schemas.microsoft.com/office/drawing/2014/main" id="{A0F999EF-9B78-7C66-B1E1-2CDEFAC1AC9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0466677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0"/>
            <a:ext cx="8610600" cy="907110"/>
          </a:xfrm>
        </p:spPr>
        <p:txBody>
          <a:bodyPr anchor="ctr"/>
          <a:lstStyle/>
          <a:p>
            <a:r>
              <a:rPr lang="en-US" sz="3800" dirty="0"/>
              <a:t>Samsung </a:t>
            </a:r>
            <a:r>
              <a:rPr lang="en-US" sz="3800" dirty="0" err="1"/>
              <a:t>AxDIMM</a:t>
            </a:r>
            <a:r>
              <a:rPr lang="en-US" sz="3800" dirty="0"/>
              <a:t>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r>
              <a:rPr lang="en-US" dirty="0"/>
              <a:t>DIMM-based PIM</a:t>
            </a:r>
          </a:p>
          <a:p>
            <a:pPr lvl="1"/>
            <a:r>
              <a:rPr lang="en-US" dirty="0"/>
              <a:t>DLRM recommendation system</a:t>
            </a:r>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7" name="Picture 6">
            <a:extLst>
              <a:ext uri="{FF2B5EF4-FFF2-40B4-BE49-F238E27FC236}">
                <a16:creationId xmlns:a16="http://schemas.microsoft.com/office/drawing/2014/main" id="{AFCF7A9E-E0FB-2940-A668-77B550C711E4}"/>
              </a:ext>
            </a:extLst>
          </p:cNvPr>
          <p:cNvPicPr>
            <a:picLocks noChangeAspect="1"/>
          </p:cNvPicPr>
          <p:nvPr/>
        </p:nvPicPr>
        <p:blipFill rotWithShape="1">
          <a:blip r:embed="rId2"/>
          <a:srcRect t="3135" b="1"/>
          <a:stretch/>
        </p:blipFill>
        <p:spPr>
          <a:xfrm>
            <a:off x="5491978" y="4939215"/>
            <a:ext cx="3494859" cy="1461585"/>
          </a:xfrm>
          <a:prstGeom prst="rect">
            <a:avLst/>
          </a:prstGeom>
        </p:spPr>
      </p:pic>
      <p:grpSp>
        <p:nvGrpSpPr>
          <p:cNvPr id="9" name="Group 8">
            <a:extLst>
              <a:ext uri="{FF2B5EF4-FFF2-40B4-BE49-F238E27FC236}">
                <a16:creationId xmlns:a16="http://schemas.microsoft.com/office/drawing/2014/main" id="{1F2116CC-AE4C-C245-A91B-56DA9C2A5AB9}"/>
              </a:ext>
            </a:extLst>
          </p:cNvPr>
          <p:cNvGrpSpPr>
            <a:grpSpLocks noChangeAspect="1"/>
          </p:cNvGrpSpPr>
          <p:nvPr/>
        </p:nvGrpSpPr>
        <p:grpSpPr>
          <a:xfrm>
            <a:off x="5865291" y="1022909"/>
            <a:ext cx="3002279" cy="1644091"/>
            <a:chOff x="100000" y="862740"/>
            <a:chExt cx="4069270" cy="2228391"/>
          </a:xfrm>
        </p:grpSpPr>
        <p:pic>
          <p:nvPicPr>
            <p:cNvPr id="10" name="Picture 9">
              <a:extLst>
                <a:ext uri="{FF2B5EF4-FFF2-40B4-BE49-F238E27FC236}">
                  <a16:creationId xmlns:a16="http://schemas.microsoft.com/office/drawing/2014/main" id="{7B7B2DD5-1935-F548-A387-1349A64873BF}"/>
                </a:ext>
              </a:extLst>
            </p:cNvPr>
            <p:cNvPicPr>
              <a:picLocks noChangeAspect="1"/>
            </p:cNvPicPr>
            <p:nvPr/>
          </p:nvPicPr>
          <p:blipFill>
            <a:blip r:embed="rId3"/>
            <a:stretch>
              <a:fillRect/>
            </a:stretch>
          </p:blipFill>
          <p:spPr>
            <a:xfrm>
              <a:off x="100000" y="1159634"/>
              <a:ext cx="4069270" cy="1931497"/>
            </a:xfrm>
            <a:prstGeom prst="rect">
              <a:avLst/>
            </a:prstGeom>
          </p:spPr>
        </p:pic>
        <p:sp>
          <p:nvSpPr>
            <p:cNvPr id="11" name="Rectangle 10">
              <a:extLst>
                <a:ext uri="{FF2B5EF4-FFF2-40B4-BE49-F238E27FC236}">
                  <a16:creationId xmlns:a16="http://schemas.microsoft.com/office/drawing/2014/main" id="{936A3B20-5E20-0D44-BD6B-9DE9B313FE24}"/>
                </a:ext>
              </a:extLst>
            </p:cNvPr>
            <p:cNvSpPr/>
            <p:nvPr/>
          </p:nvSpPr>
          <p:spPr>
            <a:xfrm>
              <a:off x="929107" y="862740"/>
              <a:ext cx="1776448" cy="369333"/>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Futura Medium" panose="020B0602020204020303" pitchFamily="34" charset="-79"/>
                </a:rPr>
                <a:t>Baseline System</a:t>
              </a:r>
              <a:endParaRPr kumimoji="0" lang="en-US" sz="1800" b="1"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grpSp>
      <p:grpSp>
        <p:nvGrpSpPr>
          <p:cNvPr id="12" name="Group 11">
            <a:extLst>
              <a:ext uri="{FF2B5EF4-FFF2-40B4-BE49-F238E27FC236}">
                <a16:creationId xmlns:a16="http://schemas.microsoft.com/office/drawing/2014/main" id="{41297CFD-59DD-384E-97E3-7AE7BC6C5C34}"/>
              </a:ext>
            </a:extLst>
          </p:cNvPr>
          <p:cNvGrpSpPr>
            <a:grpSpLocks noChangeAspect="1"/>
          </p:cNvGrpSpPr>
          <p:nvPr/>
        </p:nvGrpSpPr>
        <p:grpSpPr>
          <a:xfrm>
            <a:off x="5883828" y="2895600"/>
            <a:ext cx="3107772" cy="1775735"/>
            <a:chOff x="4744267" y="634328"/>
            <a:chExt cx="4299733" cy="2456804"/>
          </a:xfrm>
        </p:grpSpPr>
        <p:pic>
          <p:nvPicPr>
            <p:cNvPr id="13" name="Picture 12">
              <a:extLst>
                <a:ext uri="{FF2B5EF4-FFF2-40B4-BE49-F238E27FC236}">
                  <a16:creationId xmlns:a16="http://schemas.microsoft.com/office/drawing/2014/main" id="{4EF9F513-FA4B-E949-99EC-7CFF34E584C8}"/>
                </a:ext>
              </a:extLst>
            </p:cNvPr>
            <p:cNvPicPr>
              <a:picLocks noChangeAspect="1"/>
            </p:cNvPicPr>
            <p:nvPr/>
          </p:nvPicPr>
          <p:blipFill rotWithShape="1">
            <a:blip r:embed="rId4"/>
            <a:srcRect t="4075" b="2189"/>
            <a:stretch/>
          </p:blipFill>
          <p:spPr>
            <a:xfrm>
              <a:off x="4744267" y="1159634"/>
              <a:ext cx="4299733" cy="1931498"/>
            </a:xfrm>
            <a:prstGeom prst="rect">
              <a:avLst/>
            </a:prstGeom>
          </p:spPr>
        </p:pic>
        <p:sp>
          <p:nvSpPr>
            <p:cNvPr id="14" name="Rectangle 13">
              <a:extLst>
                <a:ext uri="{FF2B5EF4-FFF2-40B4-BE49-F238E27FC236}">
                  <a16:creationId xmlns:a16="http://schemas.microsoft.com/office/drawing/2014/main" id="{3036909C-2052-0A45-A3A2-4C2930C8654C}"/>
                </a:ext>
              </a:extLst>
            </p:cNvPr>
            <p:cNvSpPr/>
            <p:nvPr/>
          </p:nvSpPr>
          <p:spPr>
            <a:xfrm>
              <a:off x="5564945" y="634328"/>
              <a:ext cx="1904689"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Garamond" panose="02020404030301010803" pitchFamily="18" charset="0"/>
                  <a:ea typeface="ＭＳ Ｐゴシック" panose="020B0600070205080204" pitchFamily="34" charset="-128"/>
                  <a:cs typeface="Futura Medium" panose="020B0602020204020303" pitchFamily="34" charset="-79"/>
                </a:rPr>
                <a:t>AxDIMM</a:t>
              </a:r>
              <a:r>
                <a:rPr kumimoji="0" lang="en-US" sz="1800" b="1"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Futura Medium" panose="020B0602020204020303" pitchFamily="34" charset="-79"/>
                </a:rPr>
                <a:t> System</a:t>
              </a:r>
              <a:endParaRPr kumimoji="0" lang="en-US" sz="1800" b="1"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grpSp>
      <p:pic>
        <p:nvPicPr>
          <p:cNvPr id="15" name="Picture 14">
            <a:extLst>
              <a:ext uri="{FF2B5EF4-FFF2-40B4-BE49-F238E27FC236}">
                <a16:creationId xmlns:a16="http://schemas.microsoft.com/office/drawing/2014/main" id="{8CFED770-D7DA-4148-A854-219B6EAC3AE3}"/>
              </a:ext>
            </a:extLst>
          </p:cNvPr>
          <p:cNvPicPr>
            <a:picLocks noChangeAspect="1"/>
          </p:cNvPicPr>
          <p:nvPr/>
        </p:nvPicPr>
        <p:blipFill>
          <a:blip r:embed="rId5"/>
          <a:stretch>
            <a:fillRect/>
          </a:stretch>
        </p:blipFill>
        <p:spPr>
          <a:xfrm>
            <a:off x="332322" y="1983156"/>
            <a:ext cx="4426237" cy="4454430"/>
          </a:xfrm>
          <a:prstGeom prst="rect">
            <a:avLst/>
          </a:prstGeom>
        </p:spPr>
      </p:pic>
      <p:sp>
        <p:nvSpPr>
          <p:cNvPr id="16" name="TextBox 15">
            <a:extLst>
              <a:ext uri="{FF2B5EF4-FFF2-40B4-BE49-F238E27FC236}">
                <a16:creationId xmlns:a16="http://schemas.microsoft.com/office/drawing/2014/main" id="{0C450CF6-3385-024A-B2B2-719A2C17BE5E}"/>
              </a:ext>
            </a:extLst>
          </p:cNvPr>
          <p:cNvSpPr txBox="1"/>
          <p:nvPr/>
        </p:nvSpPr>
        <p:spPr>
          <a:xfrm>
            <a:off x="3749499" y="6546850"/>
            <a:ext cx="1645002" cy="2616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sz="11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Ke</a:t>
            </a:r>
            <a:r>
              <a:rPr lang="en-US" sz="1100" dirty="0">
                <a:solidFill>
                  <a:srgbClr val="000000"/>
                </a:solidFill>
                <a:latin typeface="Arial" panose="020B0604020202020204" pitchFamily="34" charset="0"/>
                <a:ea typeface="ＭＳ Ｐゴシック" panose="020B0600070205080204" pitchFamily="34" charset="-128"/>
              </a:rPr>
              <a:t>+, </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IEEE Micro’2021</a:t>
            </a:r>
            <a:r>
              <a:rPr lang="en-US" sz="1100" dirty="0">
                <a:solidFill>
                  <a:srgbClr val="000000"/>
                </a:solidFill>
                <a:latin typeface="Arial" panose="020B0604020202020204" pitchFamily="34" charset="0"/>
                <a:ea typeface="ＭＳ Ｐゴシック" panose="020B0600070205080204" pitchFamily="34" charset="-128"/>
              </a:rPr>
              <a:t>]</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5" name="Picture 4" descr="safari.png">
            <a:extLst>
              <a:ext uri="{FF2B5EF4-FFF2-40B4-BE49-F238E27FC236}">
                <a16:creationId xmlns:a16="http://schemas.microsoft.com/office/drawing/2014/main" id="{F78E3389-0D27-0E32-0CFF-368DAE4E36F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787041871"/>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1A067-43C5-884B-AE9A-06938E3D07D6}"/>
              </a:ext>
            </a:extLst>
          </p:cNvPr>
          <p:cNvSpPr>
            <a:spLocks noGrp="1"/>
          </p:cNvSpPr>
          <p:nvPr>
            <p:ph type="title"/>
          </p:nvPr>
        </p:nvSpPr>
        <p:spPr/>
        <p:txBody>
          <a:bodyPr>
            <a:normAutofit/>
          </a:bodyPr>
          <a:lstStyle/>
          <a:p>
            <a:r>
              <a:rPr lang="en-US" sz="3600" dirty="0" err="1"/>
              <a:t>AxDIMM</a:t>
            </a:r>
            <a:r>
              <a:rPr lang="en-US" sz="3600" dirty="0"/>
              <a:t> Design: Hardware Architecture</a:t>
            </a:r>
          </a:p>
        </p:txBody>
      </p:sp>
      <p:pic>
        <p:nvPicPr>
          <p:cNvPr id="10" name="Picture 9">
            <a:extLst>
              <a:ext uri="{FF2B5EF4-FFF2-40B4-BE49-F238E27FC236}">
                <a16:creationId xmlns:a16="http://schemas.microsoft.com/office/drawing/2014/main" id="{F2D87EFE-BFFF-EE4E-AF5E-972F2B715035}"/>
              </a:ext>
            </a:extLst>
          </p:cNvPr>
          <p:cNvPicPr>
            <a:picLocks noChangeAspect="1"/>
          </p:cNvPicPr>
          <p:nvPr/>
        </p:nvPicPr>
        <p:blipFill>
          <a:blip r:embed="rId2"/>
          <a:stretch>
            <a:fillRect/>
          </a:stretch>
        </p:blipFill>
        <p:spPr>
          <a:xfrm>
            <a:off x="2362200" y="933680"/>
            <a:ext cx="4419600" cy="2342920"/>
          </a:xfrm>
          <a:prstGeom prst="rect">
            <a:avLst/>
          </a:prstGeom>
        </p:spPr>
      </p:pic>
      <p:sp>
        <p:nvSpPr>
          <p:cNvPr id="13" name="Rounded Rectangle 12">
            <a:extLst>
              <a:ext uri="{FF2B5EF4-FFF2-40B4-BE49-F238E27FC236}">
                <a16:creationId xmlns:a16="http://schemas.microsoft.com/office/drawing/2014/main" id="{4944E482-90F7-6346-AE5C-963330FC5E39}"/>
              </a:ext>
            </a:extLst>
          </p:cNvPr>
          <p:cNvSpPr/>
          <p:nvPr/>
        </p:nvSpPr>
        <p:spPr>
          <a:xfrm>
            <a:off x="1768327" y="3368802"/>
            <a:ext cx="5699273" cy="974598"/>
          </a:xfrm>
          <a:prstGeom prst="roundRect">
            <a:avLst>
              <a:gd name="adj" fmla="val 5638"/>
            </a:avLst>
          </a:prstGeom>
          <a:solidFill>
            <a:schemeClr val="accent6">
              <a:lumMod val="20000"/>
              <a:lumOff val="80000"/>
            </a:schemeClr>
          </a:solidFill>
          <a:ln>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432FF"/>
                </a:solidFill>
                <a:effectLst/>
                <a:uLnTx/>
                <a:uFillTx/>
                <a:latin typeface="Tahoma" panose="020B0604030504040204" pitchFamily="34" charset="0"/>
                <a:ea typeface="Tahoma" panose="020B0604030504040204" pitchFamily="34" charset="0"/>
                <a:cs typeface="Tahoma" panose="020B0604030504040204" pitchFamily="34" charset="0"/>
              </a:rPr>
              <a:t>FPGA board with standard DIMM interface</a:t>
            </a:r>
            <a:r>
              <a:rPr kumimoji="0" lang="en-US"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It serves as a real-system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near-memory processing implementation</a:t>
            </a:r>
          </a:p>
        </p:txBody>
      </p:sp>
      <p:sp>
        <p:nvSpPr>
          <p:cNvPr id="14" name="Slide Number Placeholder 3">
            <a:extLst>
              <a:ext uri="{FF2B5EF4-FFF2-40B4-BE49-F238E27FC236}">
                <a16:creationId xmlns:a16="http://schemas.microsoft.com/office/drawing/2014/main" id="{BABE66DC-D7E9-9C47-9D65-4F7FFDC6568F}"/>
              </a:ext>
            </a:extLst>
          </p:cNvPr>
          <p:cNvSpPr>
            <a:spLocks noGrp="1"/>
          </p:cNvSpPr>
          <p:nvPr>
            <p:ph type="sldNum" sz="quarter" idx="11"/>
          </p:nvPr>
        </p:nvSpPr>
        <p:spPr>
          <a:xfrm>
            <a:off x="6777038" y="6318250"/>
            <a:ext cx="2133600" cy="4572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18FBEE96-3903-FC9E-C610-376E11057E6B}"/>
              </a:ext>
            </a:extLst>
          </p:cNvPr>
          <p:cNvSpPr txBox="1"/>
          <p:nvPr/>
        </p:nvSpPr>
        <p:spPr>
          <a:xfrm>
            <a:off x="3749499" y="6546850"/>
            <a:ext cx="1645002" cy="2616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sz="11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Ke</a:t>
            </a:r>
            <a:r>
              <a:rPr lang="en-US" sz="1100" dirty="0">
                <a:solidFill>
                  <a:srgbClr val="000000"/>
                </a:solidFill>
                <a:latin typeface="Arial" panose="020B0604020202020204" pitchFamily="34" charset="0"/>
                <a:ea typeface="ＭＳ Ｐゴシック" panose="020B0600070205080204" pitchFamily="34" charset="-128"/>
              </a:rPr>
              <a:t>+, </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IEEE Micro’2021</a:t>
            </a:r>
            <a:r>
              <a:rPr lang="en-US" sz="1100" dirty="0">
                <a:solidFill>
                  <a:srgbClr val="000000"/>
                </a:solidFill>
                <a:latin typeface="Arial" panose="020B0604020202020204" pitchFamily="34" charset="0"/>
                <a:ea typeface="ＭＳ Ｐゴシック" panose="020B0600070205080204" pitchFamily="34" charset="-128"/>
              </a:rPr>
              <a:t>]</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4" name="Picture 3" descr="safari.png">
            <a:extLst>
              <a:ext uri="{FF2B5EF4-FFF2-40B4-BE49-F238E27FC236}">
                <a16:creationId xmlns:a16="http://schemas.microsoft.com/office/drawing/2014/main" id="{4F6AEDDD-1C6F-6039-5D30-1E2C4FB967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4728542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1A067-43C5-884B-AE9A-06938E3D07D6}"/>
              </a:ext>
            </a:extLst>
          </p:cNvPr>
          <p:cNvSpPr>
            <a:spLocks noGrp="1"/>
          </p:cNvSpPr>
          <p:nvPr>
            <p:ph type="title"/>
          </p:nvPr>
        </p:nvSpPr>
        <p:spPr/>
        <p:txBody>
          <a:bodyPr>
            <a:normAutofit/>
          </a:bodyPr>
          <a:lstStyle/>
          <a:p>
            <a:r>
              <a:rPr lang="en-US" sz="3600" dirty="0" err="1"/>
              <a:t>AxDIMM</a:t>
            </a:r>
            <a:r>
              <a:rPr lang="en-US" sz="3600" dirty="0"/>
              <a:t> Design: Hardware Architecture</a:t>
            </a:r>
          </a:p>
        </p:txBody>
      </p:sp>
      <p:pic>
        <p:nvPicPr>
          <p:cNvPr id="10" name="Picture 9">
            <a:extLst>
              <a:ext uri="{FF2B5EF4-FFF2-40B4-BE49-F238E27FC236}">
                <a16:creationId xmlns:a16="http://schemas.microsoft.com/office/drawing/2014/main" id="{F2D87EFE-BFFF-EE4E-AF5E-972F2B715035}"/>
              </a:ext>
            </a:extLst>
          </p:cNvPr>
          <p:cNvPicPr>
            <a:picLocks noChangeAspect="1"/>
          </p:cNvPicPr>
          <p:nvPr/>
        </p:nvPicPr>
        <p:blipFill>
          <a:blip r:embed="rId3"/>
          <a:stretch>
            <a:fillRect/>
          </a:stretch>
        </p:blipFill>
        <p:spPr>
          <a:xfrm>
            <a:off x="2362200" y="933680"/>
            <a:ext cx="4419600" cy="2342920"/>
          </a:xfrm>
          <a:prstGeom prst="rect">
            <a:avLst/>
          </a:prstGeom>
        </p:spPr>
      </p:pic>
      <p:pic>
        <p:nvPicPr>
          <p:cNvPr id="11" name="Picture 10">
            <a:extLst>
              <a:ext uri="{FF2B5EF4-FFF2-40B4-BE49-F238E27FC236}">
                <a16:creationId xmlns:a16="http://schemas.microsoft.com/office/drawing/2014/main" id="{A02E4754-EC6D-F04D-AE9E-6E8CB7B4BAC9}"/>
              </a:ext>
            </a:extLst>
          </p:cNvPr>
          <p:cNvPicPr>
            <a:picLocks noChangeAspect="1"/>
          </p:cNvPicPr>
          <p:nvPr/>
        </p:nvPicPr>
        <p:blipFill>
          <a:blip r:embed="rId4"/>
          <a:stretch>
            <a:fillRect/>
          </a:stretch>
        </p:blipFill>
        <p:spPr>
          <a:xfrm>
            <a:off x="1790700" y="3352800"/>
            <a:ext cx="5524500" cy="2140744"/>
          </a:xfrm>
          <a:prstGeom prst="rect">
            <a:avLst/>
          </a:prstGeom>
        </p:spPr>
      </p:pic>
      <p:sp>
        <p:nvSpPr>
          <p:cNvPr id="6" name="Rectangle 5">
            <a:extLst>
              <a:ext uri="{FF2B5EF4-FFF2-40B4-BE49-F238E27FC236}">
                <a16:creationId xmlns:a16="http://schemas.microsoft.com/office/drawing/2014/main" id="{93D57A04-D7FC-0E42-902A-18048D5601F5}"/>
              </a:ext>
            </a:extLst>
          </p:cNvPr>
          <p:cNvSpPr/>
          <p:nvPr/>
        </p:nvSpPr>
        <p:spPr>
          <a:xfrm>
            <a:off x="3155372" y="3647209"/>
            <a:ext cx="3016827" cy="644236"/>
          </a:xfrm>
          <a:prstGeom prst="rect">
            <a:avLst/>
          </a:prstGeom>
          <a:solidFill>
            <a:srgbClr val="C00000">
              <a:alpha val="25098"/>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ounded Rectangle 6">
            <a:extLst>
              <a:ext uri="{FF2B5EF4-FFF2-40B4-BE49-F238E27FC236}">
                <a16:creationId xmlns:a16="http://schemas.microsoft.com/office/drawing/2014/main" id="{2DB4E1D2-7319-BF48-8295-DC100B7F106C}"/>
              </a:ext>
            </a:extLst>
          </p:cNvPr>
          <p:cNvSpPr/>
          <p:nvPr/>
        </p:nvSpPr>
        <p:spPr>
          <a:xfrm>
            <a:off x="819097" y="5562600"/>
            <a:ext cx="7505806" cy="838200"/>
          </a:xfrm>
          <a:prstGeom prst="roundRect">
            <a:avLst>
              <a:gd name="adj" fmla="val 5638"/>
            </a:avLst>
          </a:prstGeom>
          <a:solidFill>
            <a:schemeClr val="accent6">
              <a:lumMod val="20000"/>
              <a:lumOff val="80000"/>
            </a:schemeClr>
          </a:solidFill>
          <a:ln>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defTabSz="457200" eaLnBrk="1" fontAlgn="auto" hangingPunct="1">
              <a:spcBef>
                <a:spcPts val="0"/>
              </a:spcBef>
              <a:spcAft>
                <a:spcPts val="0"/>
              </a:spcAft>
              <a:defRPr/>
            </a:pP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Two </a:t>
            </a:r>
            <a:r>
              <a:rPr lang="en-US" sz="1600" dirty="0">
                <a:solidFill>
                  <a:srgbClr val="C00000"/>
                </a:solidFill>
                <a:latin typeface="Tahoma" panose="020B0604030504040204" pitchFamily="34" charset="0"/>
                <a:ea typeface="Tahoma" panose="020B0604030504040204" pitchFamily="34" charset="0"/>
                <a:cs typeface="Tahoma" panose="020B0604030504040204" pitchFamily="34" charset="0"/>
              </a:rPr>
              <a:t>execution modes</a:t>
            </a: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marL="342900" lvl="0" indent="-342900" algn="ctr" defTabSz="457200" eaLnBrk="1" fontAlgn="auto" hangingPunct="1">
              <a:spcBef>
                <a:spcPts val="0"/>
              </a:spcBef>
              <a:spcAft>
                <a:spcPts val="0"/>
              </a:spcAft>
              <a:buFontTx/>
              <a:buAutoNum type="arabicParenBoth"/>
              <a:defRPr/>
            </a:pP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non-acceleration mode</a:t>
            </a:r>
          </a:p>
          <a:p>
            <a:pPr marL="342900" lvl="0" indent="-342900" algn="ctr" defTabSz="457200" eaLnBrk="1" fontAlgn="auto" hangingPunct="1">
              <a:spcBef>
                <a:spcPts val="0"/>
              </a:spcBef>
              <a:spcAft>
                <a:spcPts val="0"/>
              </a:spcAft>
              <a:buFontTx/>
              <a:buAutoNum type="arabicParenBoth"/>
              <a:defRPr/>
            </a:pP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acceleration mode (blocking)</a:t>
            </a:r>
            <a:endParaRPr lang="en-US" sz="1600" dirty="0">
              <a:solidFill>
                <a:srgbClr val="1982C3"/>
              </a:solidFill>
              <a:latin typeface="Tahoma" panose="020B0604030504040204" pitchFamily="34" charset="0"/>
              <a:ea typeface="Tahoma" panose="020B0604030504040204" pitchFamily="34" charset="0"/>
              <a:cs typeface="Tahoma" panose="020B0604030504040204" pitchFamily="34" charset="0"/>
            </a:endParaRPr>
          </a:p>
        </p:txBody>
      </p:sp>
      <p:sp>
        <p:nvSpPr>
          <p:cNvPr id="9" name="Slide Number Placeholder 3">
            <a:extLst>
              <a:ext uri="{FF2B5EF4-FFF2-40B4-BE49-F238E27FC236}">
                <a16:creationId xmlns:a16="http://schemas.microsoft.com/office/drawing/2014/main" id="{FE624B01-51F3-094F-8536-7097E4901DC8}"/>
              </a:ext>
            </a:extLst>
          </p:cNvPr>
          <p:cNvSpPr>
            <a:spLocks noGrp="1"/>
          </p:cNvSpPr>
          <p:nvPr>
            <p:ph type="sldNum" sz="quarter" idx="11"/>
          </p:nvPr>
        </p:nvSpPr>
        <p:spPr>
          <a:xfrm>
            <a:off x="6777038" y="6318250"/>
            <a:ext cx="2133600" cy="4572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74F04F36-270F-7863-DA48-08F0DAE2426A}"/>
              </a:ext>
            </a:extLst>
          </p:cNvPr>
          <p:cNvSpPr txBox="1"/>
          <p:nvPr/>
        </p:nvSpPr>
        <p:spPr>
          <a:xfrm>
            <a:off x="3749499" y="6546850"/>
            <a:ext cx="1645002" cy="2616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sz="11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Ke</a:t>
            </a:r>
            <a:r>
              <a:rPr lang="en-US" sz="1100" dirty="0">
                <a:solidFill>
                  <a:srgbClr val="000000"/>
                </a:solidFill>
                <a:latin typeface="Arial" panose="020B0604020202020204" pitchFamily="34" charset="0"/>
                <a:ea typeface="ＭＳ Ｐゴシック" panose="020B0600070205080204" pitchFamily="34" charset="-128"/>
              </a:rPr>
              <a:t>+, </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IEEE Micro’2021</a:t>
            </a:r>
            <a:r>
              <a:rPr lang="en-US" sz="1100" dirty="0">
                <a:solidFill>
                  <a:srgbClr val="000000"/>
                </a:solidFill>
                <a:latin typeface="Arial" panose="020B0604020202020204" pitchFamily="34" charset="0"/>
                <a:ea typeface="ＭＳ Ｐゴシック" panose="020B0600070205080204" pitchFamily="34" charset="-128"/>
              </a:rPr>
              <a:t>]</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4" name="Picture 3" descr="safari.png">
            <a:extLst>
              <a:ext uri="{FF2B5EF4-FFF2-40B4-BE49-F238E27FC236}">
                <a16:creationId xmlns:a16="http://schemas.microsoft.com/office/drawing/2014/main" id="{4F47B4C1-ED3D-D1EF-C4B6-771E28A3BBE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260454095"/>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5B4C0-16B6-7042-9260-A2C139D6FCFA}"/>
              </a:ext>
            </a:extLst>
          </p:cNvPr>
          <p:cNvSpPr>
            <a:spLocks noGrp="1"/>
          </p:cNvSpPr>
          <p:nvPr>
            <p:ph type="title"/>
          </p:nvPr>
        </p:nvSpPr>
        <p:spPr>
          <a:xfrm>
            <a:off x="228600" y="140884"/>
            <a:ext cx="8915400" cy="914400"/>
          </a:xfrm>
        </p:spPr>
        <p:txBody>
          <a:bodyPr/>
          <a:lstStyle/>
          <a:p>
            <a:r>
              <a:rPr lang="en-US" sz="3600" dirty="0"/>
              <a:t>Sparse Length Sum with </a:t>
            </a:r>
            <a:r>
              <a:rPr lang="en-US" sz="3600" dirty="0" err="1"/>
              <a:t>AxDIMM</a:t>
            </a:r>
            <a:r>
              <a:rPr lang="en-US" sz="3600" dirty="0"/>
              <a:t> </a:t>
            </a:r>
            <a:r>
              <a:rPr lang="en-US" sz="2400" dirty="0"/>
              <a:t>(IEEE Micro 2021)</a:t>
            </a:r>
            <a:endParaRPr lang="en-US" sz="2800" dirty="0"/>
          </a:p>
        </p:txBody>
      </p:sp>
      <p:sp>
        <p:nvSpPr>
          <p:cNvPr id="4" name="Slide Number Placeholder 3">
            <a:extLst>
              <a:ext uri="{FF2B5EF4-FFF2-40B4-BE49-F238E27FC236}">
                <a16:creationId xmlns:a16="http://schemas.microsoft.com/office/drawing/2014/main" id="{B8C7E220-48EB-244E-A6C0-C07EE1D8279C}"/>
              </a:ext>
            </a:extLst>
          </p:cNvPr>
          <p:cNvSpPr>
            <a:spLocks noGrp="1"/>
          </p:cNvSpPr>
          <p:nvPr>
            <p:ph type="sldNum" sz="quarter" idx="11"/>
          </p:nvPr>
        </p:nvSpPr>
        <p:spPr>
          <a:xfrm>
            <a:off x="6777038" y="6318250"/>
            <a:ext cx="2133600" cy="4572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6" name="TextBox 5">
            <a:extLst>
              <a:ext uri="{FF2B5EF4-FFF2-40B4-BE49-F238E27FC236}">
                <a16:creationId xmlns:a16="http://schemas.microsoft.com/office/drawing/2014/main" id="{F3287F42-34EE-8942-A545-2BE0B4A6C8A7}"/>
              </a:ext>
            </a:extLst>
          </p:cNvPr>
          <p:cNvSpPr txBox="1"/>
          <p:nvPr/>
        </p:nvSpPr>
        <p:spPr>
          <a:xfrm>
            <a:off x="2826426" y="6477000"/>
            <a:ext cx="3491149" cy="307777"/>
          </a:xfrm>
          <a:prstGeom prst="rect">
            <a:avLst/>
          </a:prstGeom>
          <a:noFill/>
        </p:spPr>
        <p:txBody>
          <a:bodyPr wrap="none" rtlCol="0">
            <a:spAutoFit/>
          </a:bodyPr>
          <a:lstStyle/>
          <a:p>
            <a:pPr lvl="0">
              <a:defRPr/>
            </a:pPr>
            <a:r>
              <a:rPr lang="en-US" sz="1400" dirty="0">
                <a:solidFill>
                  <a:srgbClr val="0432FF"/>
                </a:solidFill>
                <a:hlinkClick r:id="rId2">
                  <a:extLst>
                    <a:ext uri="{A12FA001-AC4F-418D-AE19-62706E023703}">
                      <ahyp:hlinkClr xmlns:ahyp="http://schemas.microsoft.com/office/drawing/2018/hyperlinkcolor" val="tx"/>
                    </a:ext>
                  </a:extLst>
                </a:hlinkClick>
              </a:rPr>
              <a:t>https://doi.org/10.1109/MM.2021.3097700</a:t>
            </a:r>
            <a:endParaRPr lang="en-US" sz="1400" dirty="0">
              <a:solidFill>
                <a:srgbClr val="0432FF"/>
              </a:solidFill>
            </a:endParaRPr>
          </a:p>
        </p:txBody>
      </p:sp>
      <p:pic>
        <p:nvPicPr>
          <p:cNvPr id="5" name="Picture 4">
            <a:extLst>
              <a:ext uri="{FF2B5EF4-FFF2-40B4-BE49-F238E27FC236}">
                <a16:creationId xmlns:a16="http://schemas.microsoft.com/office/drawing/2014/main" id="{4303CF7A-47DA-3845-9740-13E4DDA0B830}"/>
              </a:ext>
            </a:extLst>
          </p:cNvPr>
          <p:cNvPicPr>
            <a:picLocks noChangeAspect="1"/>
          </p:cNvPicPr>
          <p:nvPr/>
        </p:nvPicPr>
        <p:blipFill>
          <a:blip r:embed="rId3"/>
          <a:stretch>
            <a:fillRect/>
          </a:stretch>
        </p:blipFill>
        <p:spPr>
          <a:xfrm>
            <a:off x="139700" y="2131158"/>
            <a:ext cx="8864600" cy="2898042"/>
          </a:xfrm>
          <a:prstGeom prst="rect">
            <a:avLst/>
          </a:prstGeom>
        </p:spPr>
      </p:pic>
      <p:pic>
        <p:nvPicPr>
          <p:cNvPr id="8" name="Picture 7" descr="safari.png">
            <a:extLst>
              <a:ext uri="{FF2B5EF4-FFF2-40B4-BE49-F238E27FC236}">
                <a16:creationId xmlns:a16="http://schemas.microsoft.com/office/drawing/2014/main" id="{5533FFEF-A8CE-54B2-BAA0-754C2FF118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6319292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5B4C0-16B6-7042-9260-A2C139D6FCFA}"/>
              </a:ext>
            </a:extLst>
          </p:cNvPr>
          <p:cNvSpPr>
            <a:spLocks noGrp="1"/>
          </p:cNvSpPr>
          <p:nvPr>
            <p:ph type="title"/>
          </p:nvPr>
        </p:nvSpPr>
        <p:spPr>
          <a:xfrm>
            <a:off x="228600" y="188640"/>
            <a:ext cx="8915400" cy="914400"/>
          </a:xfrm>
        </p:spPr>
        <p:txBody>
          <a:bodyPr/>
          <a:lstStyle/>
          <a:p>
            <a:r>
              <a:rPr lang="en-US" sz="3600" dirty="0"/>
              <a:t>Sparse Length Sum with </a:t>
            </a:r>
            <a:r>
              <a:rPr lang="en-US" sz="3600" dirty="0" err="1"/>
              <a:t>AxDIMM</a:t>
            </a:r>
            <a:r>
              <a:rPr lang="en-US" sz="3600" dirty="0"/>
              <a:t> </a:t>
            </a:r>
            <a:r>
              <a:rPr lang="en-US" sz="2800" dirty="0"/>
              <a:t>(AICAS 2022)</a:t>
            </a:r>
          </a:p>
        </p:txBody>
      </p:sp>
      <p:sp>
        <p:nvSpPr>
          <p:cNvPr id="4" name="Slide Number Placeholder 3">
            <a:extLst>
              <a:ext uri="{FF2B5EF4-FFF2-40B4-BE49-F238E27FC236}">
                <a16:creationId xmlns:a16="http://schemas.microsoft.com/office/drawing/2014/main" id="{B8C7E220-48EB-244E-A6C0-C07EE1D8279C}"/>
              </a:ext>
            </a:extLst>
          </p:cNvPr>
          <p:cNvSpPr>
            <a:spLocks noGrp="1"/>
          </p:cNvSpPr>
          <p:nvPr>
            <p:ph type="sldNum" sz="quarter" idx="11"/>
          </p:nvPr>
        </p:nvSpPr>
        <p:spPr>
          <a:xfrm>
            <a:off x="6777038" y="6318250"/>
            <a:ext cx="2133600" cy="4572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6" name="TextBox 5">
            <a:extLst>
              <a:ext uri="{FF2B5EF4-FFF2-40B4-BE49-F238E27FC236}">
                <a16:creationId xmlns:a16="http://schemas.microsoft.com/office/drawing/2014/main" id="{F3287F42-34EE-8942-A545-2BE0B4A6C8A7}"/>
              </a:ext>
            </a:extLst>
          </p:cNvPr>
          <p:cNvSpPr txBox="1"/>
          <p:nvPr/>
        </p:nvSpPr>
        <p:spPr>
          <a:xfrm>
            <a:off x="2456934" y="6477000"/>
            <a:ext cx="4230132"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https://doi.org/10.1109/AICAS54282.2022.9869896</a:t>
            </a:r>
            <a:endPar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endParaRPr>
          </a:p>
        </p:txBody>
      </p:sp>
      <p:pic>
        <p:nvPicPr>
          <p:cNvPr id="9" name="Picture 8">
            <a:extLst>
              <a:ext uri="{FF2B5EF4-FFF2-40B4-BE49-F238E27FC236}">
                <a16:creationId xmlns:a16="http://schemas.microsoft.com/office/drawing/2014/main" id="{ECC7C577-4445-224A-93FB-C191064471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51924"/>
            <a:ext cx="9144000" cy="2154151"/>
          </a:xfrm>
          <a:prstGeom prst="rect">
            <a:avLst/>
          </a:prstGeom>
        </p:spPr>
      </p:pic>
      <p:pic>
        <p:nvPicPr>
          <p:cNvPr id="3" name="Picture 2" descr="safari.png">
            <a:extLst>
              <a:ext uri="{FF2B5EF4-FFF2-40B4-BE49-F238E27FC236}">
                <a16:creationId xmlns:a16="http://schemas.microsoft.com/office/drawing/2014/main" id="{D16FA673-659A-1308-96F9-FA98137743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205129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5B4C0-16B6-7042-9260-A2C139D6FCFA}"/>
              </a:ext>
            </a:extLst>
          </p:cNvPr>
          <p:cNvSpPr>
            <a:spLocks noGrp="1"/>
          </p:cNvSpPr>
          <p:nvPr>
            <p:ph type="title"/>
          </p:nvPr>
        </p:nvSpPr>
        <p:spPr>
          <a:xfrm>
            <a:off x="228600" y="138336"/>
            <a:ext cx="8915400" cy="914400"/>
          </a:xfrm>
        </p:spPr>
        <p:txBody>
          <a:bodyPr/>
          <a:lstStyle/>
          <a:p>
            <a:r>
              <a:rPr lang="en-US" sz="3600" dirty="0"/>
              <a:t>Database Operations with </a:t>
            </a:r>
            <a:r>
              <a:rPr lang="en-US" sz="3600" dirty="0" err="1"/>
              <a:t>AxDIMM</a:t>
            </a:r>
            <a:r>
              <a:rPr lang="en-US" sz="3600" dirty="0"/>
              <a:t> </a:t>
            </a:r>
            <a:r>
              <a:rPr lang="en-US" sz="2400" dirty="0"/>
              <a:t>(</a:t>
            </a:r>
            <a:r>
              <a:rPr lang="en-US" sz="2400" dirty="0" err="1"/>
              <a:t>DaMoN</a:t>
            </a:r>
            <a:r>
              <a:rPr lang="en-US" sz="2400" dirty="0"/>
              <a:t> 2022)</a:t>
            </a:r>
            <a:endParaRPr lang="en-US" sz="2800" dirty="0"/>
          </a:p>
        </p:txBody>
      </p:sp>
      <p:sp>
        <p:nvSpPr>
          <p:cNvPr id="4" name="Slide Number Placeholder 3">
            <a:extLst>
              <a:ext uri="{FF2B5EF4-FFF2-40B4-BE49-F238E27FC236}">
                <a16:creationId xmlns:a16="http://schemas.microsoft.com/office/drawing/2014/main" id="{B8C7E220-48EB-244E-A6C0-C07EE1D8279C}"/>
              </a:ext>
            </a:extLst>
          </p:cNvPr>
          <p:cNvSpPr>
            <a:spLocks noGrp="1"/>
          </p:cNvSpPr>
          <p:nvPr>
            <p:ph type="sldNum" sz="quarter" idx="11"/>
          </p:nvPr>
        </p:nvSpPr>
        <p:spPr>
          <a:xfrm>
            <a:off x="6777038" y="6318250"/>
            <a:ext cx="2133600" cy="4572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6" name="TextBox 5">
            <a:extLst>
              <a:ext uri="{FF2B5EF4-FFF2-40B4-BE49-F238E27FC236}">
                <a16:creationId xmlns:a16="http://schemas.microsoft.com/office/drawing/2014/main" id="{F3287F42-34EE-8942-A545-2BE0B4A6C8A7}"/>
              </a:ext>
            </a:extLst>
          </p:cNvPr>
          <p:cNvSpPr txBox="1"/>
          <p:nvPr/>
        </p:nvSpPr>
        <p:spPr>
          <a:xfrm>
            <a:off x="2851273" y="6477000"/>
            <a:ext cx="3441455" cy="307777"/>
          </a:xfrm>
          <a:prstGeom prst="rect">
            <a:avLst/>
          </a:prstGeom>
          <a:noFill/>
        </p:spPr>
        <p:txBody>
          <a:bodyPr wrap="none" rtlCol="0">
            <a:spAutoFit/>
          </a:bodyPr>
          <a:lstStyle/>
          <a:p>
            <a:pPr lvl="0">
              <a:defRPr/>
            </a:pPr>
            <a:r>
              <a:rPr lang="en-US" sz="1400" dirty="0">
                <a:solidFill>
                  <a:srgbClr val="0432FF"/>
                </a:solidFill>
                <a:hlinkClick r:id="rId2">
                  <a:extLst>
                    <a:ext uri="{A12FA001-AC4F-418D-AE19-62706E023703}">
                      <ahyp:hlinkClr xmlns:ahyp="http://schemas.microsoft.com/office/drawing/2018/hyperlinkcolor" val="tx"/>
                    </a:ext>
                  </a:extLst>
                </a:hlinkClick>
              </a:rPr>
              <a:t>https://doi.org/10.1145/3533737.3535093</a:t>
            </a:r>
            <a:endParaRPr lang="en-US" sz="1400" dirty="0">
              <a:solidFill>
                <a:srgbClr val="0432FF"/>
              </a:solidFill>
            </a:endParaRPr>
          </a:p>
        </p:txBody>
      </p:sp>
      <p:pic>
        <p:nvPicPr>
          <p:cNvPr id="5" name="Picture 4">
            <a:extLst>
              <a:ext uri="{FF2B5EF4-FFF2-40B4-BE49-F238E27FC236}">
                <a16:creationId xmlns:a16="http://schemas.microsoft.com/office/drawing/2014/main" id="{8DC4B562-98F1-234A-8BC8-06487B763A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939" y="1295400"/>
            <a:ext cx="8632122" cy="4572000"/>
          </a:xfrm>
          <a:prstGeom prst="rect">
            <a:avLst/>
          </a:prstGeom>
        </p:spPr>
      </p:pic>
      <p:pic>
        <p:nvPicPr>
          <p:cNvPr id="3" name="Picture 2" descr="safari.png">
            <a:extLst>
              <a:ext uri="{FF2B5EF4-FFF2-40B4-BE49-F238E27FC236}">
                <a16:creationId xmlns:a16="http://schemas.microsoft.com/office/drawing/2014/main" id="{2F901EFB-144D-577F-4F2B-6C571ADC48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389375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55DAE-7EA5-6B42-B1E9-DD88FD21E0A4}"/>
              </a:ext>
            </a:extLst>
          </p:cNvPr>
          <p:cNvSpPr>
            <a:spLocks noGrp="1"/>
          </p:cNvSpPr>
          <p:nvPr>
            <p:ph type="title"/>
          </p:nvPr>
        </p:nvSpPr>
        <p:spPr>
          <a:xfrm>
            <a:off x="228600" y="152400"/>
            <a:ext cx="8839200" cy="1066800"/>
          </a:xfrm>
        </p:spPr>
        <p:txBody>
          <a:bodyPr/>
          <a:lstStyle/>
          <a:p>
            <a:r>
              <a:rPr lang="en-US" dirty="0"/>
              <a:t>Longer Lecture on </a:t>
            </a:r>
            <a:r>
              <a:rPr lang="en-US" dirty="0" err="1">
                <a:ea typeface="ＭＳ Ｐゴシック" panose="020B0600070205080204" pitchFamily="34" charset="-128"/>
              </a:rPr>
              <a:t>AxDIMM</a:t>
            </a:r>
            <a:endParaRPr lang="en-US" dirty="0"/>
          </a:p>
        </p:txBody>
      </p:sp>
      <p:sp>
        <p:nvSpPr>
          <p:cNvPr id="4" name="Slide Number Placeholder 3">
            <a:extLst>
              <a:ext uri="{FF2B5EF4-FFF2-40B4-BE49-F238E27FC236}">
                <a16:creationId xmlns:a16="http://schemas.microsoft.com/office/drawing/2014/main" id="{B619BC15-04E4-CE45-A5CD-F24EA83F15FC}"/>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CD1901-9C11-6043-9FD4-59AF4C56F67D}"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sp>
        <p:nvSpPr>
          <p:cNvPr id="6" name="TextBox 5">
            <a:extLst>
              <a:ext uri="{FF2B5EF4-FFF2-40B4-BE49-F238E27FC236}">
                <a16:creationId xmlns:a16="http://schemas.microsoft.com/office/drawing/2014/main" id="{B4244B31-20C8-5E45-BC8F-1529A2E49349}"/>
              </a:ext>
            </a:extLst>
          </p:cNvPr>
          <p:cNvSpPr txBox="1"/>
          <p:nvPr/>
        </p:nvSpPr>
        <p:spPr>
          <a:xfrm>
            <a:off x="3401648" y="6538972"/>
            <a:ext cx="2340705"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https://youtu.be/SXdzQZAKG-Y</a:t>
            </a:r>
            <a:endParaRPr kumimoji="0" lang="en-US" sz="12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5A0C7ABF-BD5C-0242-BEA4-46E54827B9EC}"/>
              </a:ext>
            </a:extLst>
          </p:cNvPr>
          <p:cNvPicPr>
            <a:picLocks noChangeAspect="1"/>
          </p:cNvPicPr>
          <p:nvPr/>
        </p:nvPicPr>
        <p:blipFill>
          <a:blip r:embed="rId3"/>
          <a:stretch>
            <a:fillRect/>
          </a:stretch>
        </p:blipFill>
        <p:spPr>
          <a:xfrm>
            <a:off x="840940" y="914400"/>
            <a:ext cx="7462121" cy="5492737"/>
          </a:xfrm>
          <a:prstGeom prst="rect">
            <a:avLst/>
          </a:prstGeom>
        </p:spPr>
      </p:pic>
      <p:pic>
        <p:nvPicPr>
          <p:cNvPr id="3" name="Picture 2" descr="safari.png">
            <a:extLst>
              <a:ext uri="{FF2B5EF4-FFF2-40B4-BE49-F238E27FC236}">
                <a16:creationId xmlns:a16="http://schemas.microsoft.com/office/drawing/2014/main" id="{AF45D228-801B-A6A5-BF9E-6459E2342A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41013924"/>
      </p:ext>
    </p:extLst>
  </p:cSld>
  <p:clrMapOvr>
    <a:masterClrMapping/>
  </p:clrMapOvr>
  <p:transition/>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5.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1.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7.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00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2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01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59.xml><?xml version="1.0" encoding="utf-8"?>
<a:theme xmlns:a="http://schemas.openxmlformats.org/drawingml/2006/main" name="1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1.xml><?xml version="1.0" encoding="utf-8"?>
<a:theme xmlns:a="http://schemas.openxmlformats.org/drawingml/2006/main" name="31_Edge">
  <a:themeElements>
    <a:clrScheme name="Custom 4">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0432FF"/>
      </a:hlink>
      <a:folHlink>
        <a:srgbClr val="0432FF"/>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3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4.xml><?xml version="1.0" encoding="utf-8"?>
<a:theme xmlns:a="http://schemas.openxmlformats.org/drawingml/2006/main" name="5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6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6.xml><?xml version="1.0" encoding="utf-8"?>
<a:theme xmlns:a="http://schemas.openxmlformats.org/drawingml/2006/main" name="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67.xml><?xml version="1.0" encoding="utf-8"?>
<a:theme xmlns:a="http://schemas.openxmlformats.org/drawingml/2006/main" name="BE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er" id="{8BF39661-A2EB-4A57-959D-1412D4B6AA4D}" vid="{29ACB7AB-B96D-4826-A0CC-9CFCC9A4501F}"/>
    </a:ext>
  </a:extLst>
</a:theme>
</file>

<file path=ppt/theme/theme68.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2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0.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337792</TotalTime>
  <Words>7933</Words>
  <Application>Microsoft Macintosh PowerPoint</Application>
  <PresentationFormat>On-screen Show (4:3)</PresentationFormat>
  <Paragraphs>1301</Paragraphs>
  <Slides>113</Slides>
  <Notes>52</Notes>
  <HiddenSlides>0</HiddenSlides>
  <MMClips>0</MMClips>
  <ScaleCrop>false</ScaleCrop>
  <HeadingPairs>
    <vt:vector size="6" baseType="variant">
      <vt:variant>
        <vt:lpstr>Fonts Used</vt:lpstr>
      </vt:variant>
      <vt:variant>
        <vt:i4>16</vt:i4>
      </vt:variant>
      <vt:variant>
        <vt:lpstr>Theme</vt:lpstr>
      </vt:variant>
      <vt:variant>
        <vt:i4>70</vt:i4>
      </vt:variant>
      <vt:variant>
        <vt:lpstr>Slide Titles</vt:lpstr>
      </vt:variant>
      <vt:variant>
        <vt:i4>113</vt:i4>
      </vt:variant>
    </vt:vector>
  </HeadingPairs>
  <TitlesOfParts>
    <vt:vector size="199" baseType="lpstr">
      <vt:lpstr>System Font Regular</vt:lpstr>
      <vt:lpstr>Arial</vt:lpstr>
      <vt:lpstr>Arial Black</vt:lpstr>
      <vt:lpstr>Calibri</vt:lpstr>
      <vt:lpstr>Calibri Light</vt:lpstr>
      <vt:lpstr>Cambria</vt:lpstr>
      <vt:lpstr>Candara</vt:lpstr>
      <vt:lpstr>Corbel</vt:lpstr>
      <vt:lpstr>Garamond</vt:lpstr>
      <vt:lpstr>Gill Sans MT</vt:lpstr>
      <vt:lpstr>Lucida Sans</vt:lpstr>
      <vt:lpstr>Tahoma</vt:lpstr>
      <vt:lpstr>Times New Roman</vt:lpstr>
      <vt:lpstr>Trebuchet MS</vt:lpstr>
      <vt:lpstr>Twentieth Century</vt:lpstr>
      <vt:lpstr>Wingdings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156_Edge</vt:lpstr>
      <vt:lpstr>159_Edge</vt:lpstr>
      <vt:lpstr>safari</vt:lpstr>
      <vt:lpstr>5_Edge</vt:lpstr>
      <vt:lpstr>7_Edge</vt:lpstr>
      <vt:lpstr>18_Edge</vt:lpstr>
      <vt:lpstr>19_Edge</vt:lpstr>
      <vt:lpstr>11_Edge</vt:lpstr>
      <vt:lpstr>14_Edge</vt:lpstr>
      <vt:lpstr>2_Edge</vt:lpstr>
      <vt:lpstr>40_Edge</vt:lpstr>
      <vt:lpstr>15_Edge</vt:lpstr>
      <vt:lpstr>99_Edge</vt:lpstr>
      <vt:lpstr>137_Edge</vt:lpstr>
      <vt:lpstr>24_Edge</vt:lpstr>
      <vt:lpstr>155_Edge</vt:lpstr>
      <vt:lpstr>27_Edge</vt:lpstr>
      <vt:lpstr>28_Edge</vt:lpstr>
      <vt:lpstr>100_Edge</vt:lpstr>
      <vt:lpstr>29_Edge</vt:lpstr>
      <vt:lpstr>41_Edge</vt:lpstr>
      <vt:lpstr>101_Edge</vt:lpstr>
      <vt:lpstr>16_Edge</vt:lpstr>
      <vt:lpstr>12_Edge</vt:lpstr>
      <vt:lpstr>Metropolitan_bullet</vt:lpstr>
      <vt:lpstr>157_Edge</vt:lpstr>
      <vt:lpstr>3_Office Theme</vt:lpstr>
      <vt:lpstr>31_Edge</vt:lpstr>
      <vt:lpstr>34_Edge</vt:lpstr>
      <vt:lpstr>Office Theme</vt:lpstr>
      <vt:lpstr>5_sesha-theme</vt:lpstr>
      <vt:lpstr>Custom Design</vt:lpstr>
      <vt:lpstr>sesha-theme</vt:lpstr>
      <vt:lpstr>BEER</vt:lpstr>
      <vt:lpstr>10_Edge</vt:lpstr>
      <vt:lpstr>20_Edge</vt:lpstr>
      <vt:lpstr>5_Office Theme</vt:lpstr>
      <vt:lpstr>Tutorial on  Memory-Centric Computing: Processing-Near-Memory</vt:lpstr>
      <vt:lpstr>Agenda </vt:lpstr>
      <vt:lpstr>Processing in Memory:   Two Approaches</vt:lpstr>
      <vt:lpstr>When to Employ PNM</vt:lpstr>
      <vt:lpstr>Processing Near-Memory (PNM)</vt:lpstr>
      <vt:lpstr>PNM: Design Challenges </vt:lpstr>
      <vt:lpstr>Tesseract System for Graph Processing</vt:lpstr>
      <vt:lpstr>Accelerating Neural Network Inference</vt:lpstr>
      <vt:lpstr>PIM for Mobile Devices</vt:lpstr>
      <vt:lpstr>Possible PNM Designs</vt:lpstr>
      <vt:lpstr>Possible PNM Designs</vt:lpstr>
      <vt:lpstr>Accelerating In-Memory Graph Processing</vt:lpstr>
      <vt:lpstr>Key Bottlenecks in Graph Processing</vt:lpstr>
      <vt:lpstr>Opportunity: 3D-Stacked Logic+Memory</vt:lpstr>
      <vt:lpstr>Tesseract System for Graph Processing</vt:lpstr>
      <vt:lpstr>Tesseract System for Graph Processing</vt:lpstr>
      <vt:lpstr>Tesseract System for Graph Processing</vt:lpstr>
      <vt:lpstr>Tesseract Graph Processing Performance</vt:lpstr>
      <vt:lpstr>Tesseract Graph Processing System Energy</vt:lpstr>
      <vt:lpstr>More on Tesseract</vt:lpstr>
      <vt:lpstr>Possible PNM Designs</vt:lpstr>
      <vt:lpstr>UPMEM Processing-in-DRAM Engine (2019)</vt:lpstr>
      <vt:lpstr>Accelerator Model (I)</vt:lpstr>
      <vt:lpstr>System Organization (I)</vt:lpstr>
      <vt:lpstr>System Organization (II)</vt:lpstr>
      <vt:lpstr>System Organization (III)</vt:lpstr>
      <vt:lpstr>2,560-DPU System (II)</vt:lpstr>
      <vt:lpstr>CPU-DPU/DPU-CPU Data Transfers</vt:lpstr>
      <vt:lpstr>Inter-DPU Communication</vt:lpstr>
      <vt:lpstr>DRAM Processing Unit (I)</vt:lpstr>
      <vt:lpstr>DRAM Processing Unit (II)</vt:lpstr>
      <vt:lpstr>DPU: Arithmetic Throughput vs. Operational Intensity</vt:lpstr>
      <vt:lpstr>DPU Pipeline</vt:lpstr>
      <vt:lpstr>DPU Instruction Set Architecture</vt:lpstr>
      <vt:lpstr>More on the UPMEM PIM System</vt:lpstr>
      <vt:lpstr>Experimental Analysis of the UPMEM PIM Engine</vt:lpstr>
      <vt:lpstr>Recent SRC TECHCON Presentation</vt:lpstr>
      <vt:lpstr>UPMEM PIM System Summary &amp; Analysis</vt:lpstr>
      <vt:lpstr>Understanding a Modern PIM Architecture</vt:lpstr>
      <vt:lpstr>PrIM Benchmarks: Application Domains</vt:lpstr>
      <vt:lpstr>PrIM Benchmarks are Open Source</vt:lpstr>
      <vt:lpstr>Understanding a Modern PIM Architecture</vt:lpstr>
      <vt:lpstr>More on Analysis of the UPMEM PIM Engine</vt:lpstr>
      <vt:lpstr>More on Analysis of the UPMEM PIM Engine</vt:lpstr>
      <vt:lpstr>ML Training on Real PIM Systems</vt:lpstr>
      <vt:lpstr>ML Training on a Real PIM System</vt:lpstr>
      <vt:lpstr>ML Training on a Real PIM System</vt:lpstr>
      <vt:lpstr>ML Training on Real PIM Talk Video</vt:lpstr>
      <vt:lpstr>SpMV Multiplication on Real PIM Systems</vt:lpstr>
      <vt:lpstr>Transcendental Functions on Real PIM Systems</vt:lpstr>
      <vt:lpstr>Sequence Alignment on Real PIM Systems</vt:lpstr>
      <vt:lpstr>Homomorphic Operations on Real PIM Systems</vt:lpstr>
      <vt:lpstr>Accelerating Reinforcement Learning</vt:lpstr>
      <vt:lpstr>Accelerating ML Training on Real PIM Systems</vt:lpstr>
      <vt:lpstr>Accelerating GNNs on Real PIM Systems</vt:lpstr>
      <vt:lpstr>SpMV Multiplication on Real PIM Systems</vt:lpstr>
      <vt:lpstr>Sequence Alignment on Real PIM Systems</vt:lpstr>
      <vt:lpstr>PowerPoint Presentation</vt:lpstr>
      <vt:lpstr>Possible PNM Designs</vt:lpstr>
      <vt:lpstr>Drawbacks and Limitations of PIM</vt:lpstr>
      <vt:lpstr>HW/SW Co-Design for PIM </vt:lpstr>
      <vt:lpstr>HW/SW Co-Design for PIM </vt:lpstr>
      <vt:lpstr>Google Edge Neural Network Models</vt:lpstr>
      <vt:lpstr>Diversity Across the Models</vt:lpstr>
      <vt:lpstr>Diversity Within the Models</vt:lpstr>
      <vt:lpstr>Mensa High-Level Overview</vt:lpstr>
      <vt:lpstr>Identifying Layer Families</vt:lpstr>
      <vt:lpstr>Mensa Runtime Scheduler</vt:lpstr>
      <vt:lpstr>Mensa: Energy Reduction</vt:lpstr>
      <vt:lpstr>Mensa:  Throughput Improvement</vt:lpstr>
      <vt:lpstr>Mensa: Highly-Efficient ML Inference</vt:lpstr>
      <vt:lpstr>HW/SW Co-Design for PIM </vt:lpstr>
      <vt:lpstr>Agenda </vt:lpstr>
      <vt:lpstr>Possible PNM Designs</vt:lpstr>
      <vt:lpstr>Samsung Function-in-Memory DRAM (2021)</vt:lpstr>
      <vt:lpstr>Samsung Function-in-Memory DRAM (2021)</vt:lpstr>
      <vt:lpstr>Samsung Function-in-Memory DRAM (2021)</vt:lpstr>
      <vt:lpstr>Samsung Function-in-Memory DRAM (2021)</vt:lpstr>
      <vt:lpstr>Samsung Function-in-Memory DRAM (2021)</vt:lpstr>
      <vt:lpstr>Samsung PNM Solutions for Generative AI (2023)</vt:lpstr>
      <vt:lpstr>Solution I: Samsung’s HBM-PIM (2023)</vt:lpstr>
      <vt:lpstr>Solution II: Samsung’s LPDDR-PIM (2023)</vt:lpstr>
      <vt:lpstr>Solution III: Samsung’s CXL-PNM (2023)</vt:lpstr>
      <vt:lpstr>SK hynix AiM: Chip Implementation (2022)</vt:lpstr>
      <vt:lpstr>SK hynix AiM: System Organization (2022)</vt:lpstr>
      <vt:lpstr>Possible PNM Designs</vt:lpstr>
      <vt:lpstr>FPGA-based Processing Near Memory</vt:lpstr>
      <vt:lpstr>Heterogeneous System: CPU+FPGA</vt:lpstr>
      <vt:lpstr>NERO Design Flow</vt:lpstr>
      <vt:lpstr>NERO Performance Analysis</vt:lpstr>
      <vt:lpstr>Possible PNM Designs</vt:lpstr>
      <vt:lpstr>Samsung AxDIMM (2021)</vt:lpstr>
      <vt:lpstr>Samsung AxDIMM (2021)</vt:lpstr>
      <vt:lpstr>AxDIMM Design: Hardware Architecture</vt:lpstr>
      <vt:lpstr>AxDIMM Design: Hardware Architecture</vt:lpstr>
      <vt:lpstr>Sparse Length Sum with AxDIMM (IEEE Micro 2021)</vt:lpstr>
      <vt:lpstr>Sparse Length Sum with AxDIMM (AICAS 2022)</vt:lpstr>
      <vt:lpstr>Database Operations with AxDIMM (DaMoN 2022)</vt:lpstr>
      <vt:lpstr>Longer Lecture on AxDIMM</vt:lpstr>
      <vt:lpstr>Another Longer Lecture on AxDIMM</vt:lpstr>
      <vt:lpstr>Processing-in-Memory Landscape Today</vt:lpstr>
      <vt:lpstr>Possible PNM Designs</vt:lpstr>
      <vt:lpstr>Research Tools PNM: DAMOV-SIM</vt:lpstr>
      <vt:lpstr>Step 3: Memory Bottleneck Classification (2/2)</vt:lpstr>
      <vt:lpstr>DAMOV is Open Source</vt:lpstr>
      <vt:lpstr>DAMOV is Open Source</vt:lpstr>
      <vt:lpstr>More on DAMOV Analysis Methodology &amp; Workloads</vt:lpstr>
      <vt:lpstr>More on DAMOV Methods &amp; Benchmarks</vt:lpstr>
      <vt:lpstr>Research Tools PNM: Samsung HBM-PIM</vt:lpstr>
      <vt:lpstr>Research Tools PNM: UPMEM PIM (I)</vt:lpstr>
      <vt:lpstr>Research Tools PNM: UPMEM PIM (II)</vt:lpstr>
      <vt:lpstr>Tutorial on  Memory-Centric Computing: Processing-Near-Memory</vt:lpstr>
      <vt:lpstr>Agenda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De Oliveira Junior  Geraldo Francisco</cp:lastModifiedBy>
  <cp:revision>3263</cp:revision>
  <cp:lastPrinted>2017-12-05T03:30:35Z</cp:lastPrinted>
  <dcterms:created xsi:type="dcterms:W3CDTF">2010-10-08T20:41:54Z</dcterms:created>
  <dcterms:modified xsi:type="dcterms:W3CDTF">2025-03-02T21:26:49Z</dcterms:modified>
</cp:coreProperties>
</file>